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23C_5DD43AE.xml" ContentType="application/vnd.ms-powerpoint.comments+xml"/>
  <Override PartName="/ppt/comments/modernComment_1EF_9DB14A21.xml" ContentType="application/vnd.ms-powerpoint.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111"/>
  </p:notesMasterIdLst>
  <p:sldIdLst>
    <p:sldId id="258" r:id="rId2"/>
    <p:sldId id="289" r:id="rId3"/>
    <p:sldId id="290" r:id="rId4"/>
    <p:sldId id="295" r:id="rId5"/>
    <p:sldId id="296" r:id="rId6"/>
    <p:sldId id="553" r:id="rId7"/>
    <p:sldId id="297" r:id="rId8"/>
    <p:sldId id="525" r:id="rId9"/>
    <p:sldId id="554" r:id="rId10"/>
    <p:sldId id="555" r:id="rId11"/>
    <p:sldId id="556" r:id="rId12"/>
    <p:sldId id="526" r:id="rId13"/>
    <p:sldId id="527" r:id="rId14"/>
    <p:sldId id="557" r:id="rId15"/>
    <p:sldId id="558" r:id="rId16"/>
    <p:sldId id="559" r:id="rId17"/>
    <p:sldId id="560" r:id="rId18"/>
    <p:sldId id="561" r:id="rId19"/>
    <p:sldId id="528" r:id="rId20"/>
    <p:sldId id="529" r:id="rId21"/>
    <p:sldId id="530" r:id="rId22"/>
    <p:sldId id="531" r:id="rId23"/>
    <p:sldId id="563" r:id="rId24"/>
    <p:sldId id="564" r:id="rId25"/>
    <p:sldId id="565" r:id="rId26"/>
    <p:sldId id="532" r:id="rId27"/>
    <p:sldId id="533" r:id="rId28"/>
    <p:sldId id="566" r:id="rId29"/>
    <p:sldId id="567" r:id="rId30"/>
    <p:sldId id="576" r:id="rId31"/>
    <p:sldId id="568" r:id="rId32"/>
    <p:sldId id="569" r:id="rId33"/>
    <p:sldId id="571" r:id="rId34"/>
    <p:sldId id="570" r:id="rId35"/>
    <p:sldId id="572" r:id="rId36"/>
    <p:sldId id="573" r:id="rId37"/>
    <p:sldId id="574" r:id="rId38"/>
    <p:sldId id="575" r:id="rId39"/>
    <p:sldId id="534" r:id="rId40"/>
    <p:sldId id="535" r:id="rId41"/>
    <p:sldId id="578" r:id="rId42"/>
    <p:sldId id="582" r:id="rId43"/>
    <p:sldId id="583" r:id="rId44"/>
    <p:sldId id="579" r:id="rId45"/>
    <p:sldId id="490" r:id="rId46"/>
    <p:sldId id="491" r:id="rId47"/>
    <p:sldId id="492" r:id="rId48"/>
    <p:sldId id="493" r:id="rId49"/>
    <p:sldId id="494" r:id="rId50"/>
    <p:sldId id="495" r:id="rId51"/>
    <p:sldId id="496" r:id="rId52"/>
    <p:sldId id="580" r:id="rId53"/>
    <p:sldId id="581" r:id="rId54"/>
    <p:sldId id="499" r:id="rId55"/>
    <p:sldId id="536" r:id="rId56"/>
    <p:sldId id="537" r:id="rId57"/>
    <p:sldId id="584" r:id="rId58"/>
    <p:sldId id="585" r:id="rId59"/>
    <p:sldId id="586" r:id="rId60"/>
    <p:sldId id="587" r:id="rId61"/>
    <p:sldId id="538" r:id="rId62"/>
    <p:sldId id="539" r:id="rId63"/>
    <p:sldId id="588" r:id="rId64"/>
    <p:sldId id="508" r:id="rId65"/>
    <p:sldId id="589" r:id="rId66"/>
    <p:sldId id="590" r:id="rId67"/>
    <p:sldId id="591" r:id="rId68"/>
    <p:sldId id="540" r:id="rId69"/>
    <p:sldId id="541" r:id="rId70"/>
    <p:sldId id="592" r:id="rId71"/>
    <p:sldId id="593" r:id="rId72"/>
    <p:sldId id="594" r:id="rId73"/>
    <p:sldId id="595" r:id="rId74"/>
    <p:sldId id="596" r:id="rId75"/>
    <p:sldId id="597" r:id="rId76"/>
    <p:sldId id="598" r:id="rId77"/>
    <p:sldId id="599" r:id="rId78"/>
    <p:sldId id="600" r:id="rId79"/>
    <p:sldId id="601" r:id="rId80"/>
    <p:sldId id="542" r:id="rId81"/>
    <p:sldId id="543" r:id="rId82"/>
    <p:sldId id="603" r:id="rId83"/>
    <p:sldId id="604" r:id="rId84"/>
    <p:sldId id="605" r:id="rId85"/>
    <p:sldId id="606" r:id="rId86"/>
    <p:sldId id="607" r:id="rId87"/>
    <p:sldId id="608" r:id="rId88"/>
    <p:sldId id="609" r:id="rId89"/>
    <p:sldId id="621" r:id="rId90"/>
    <p:sldId id="544" r:id="rId91"/>
    <p:sldId id="545" r:id="rId92"/>
    <p:sldId id="611" r:id="rId93"/>
    <p:sldId id="612" r:id="rId94"/>
    <p:sldId id="613" r:id="rId95"/>
    <p:sldId id="614" r:id="rId96"/>
    <p:sldId id="546" r:id="rId97"/>
    <p:sldId id="547" r:id="rId98"/>
    <p:sldId id="549" r:id="rId99"/>
    <p:sldId id="615" r:id="rId100"/>
    <p:sldId id="616" r:id="rId101"/>
    <p:sldId id="550" r:id="rId102"/>
    <p:sldId id="551" r:id="rId103"/>
    <p:sldId id="617" r:id="rId104"/>
    <p:sldId id="618" r:id="rId105"/>
    <p:sldId id="619" r:id="rId106"/>
    <p:sldId id="620" r:id="rId107"/>
    <p:sldId id="552" r:id="rId108"/>
    <p:sldId id="286" r:id="rId109"/>
    <p:sldId id="288" r:id="rId110"/>
  </p:sldIdLst>
  <p:sldSz cx="6858000" cy="9906000" type="A4"/>
  <p:notesSz cx="6858000" cy="9525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0900916D-B0A8-44DD-9D89-A8E2AED5010F}">
          <p14:sldIdLst>
            <p14:sldId id="258"/>
            <p14:sldId id="289"/>
          </p14:sldIdLst>
        </p14:section>
        <p14:section name="Acerca de esta formación" id="{B034CD14-6856-436F-9DBF-CD8F8CDD19A7}">
          <p14:sldIdLst>
            <p14:sldId id="290"/>
          </p14:sldIdLst>
        </p14:section>
        <p14:section name="Apertura del módulo" id="{10A65A42-7E28-4F0D-B489-1F7C534B0A38}">
          <p14:sldIdLst>
            <p14:sldId id="295"/>
          </p14:sldIdLst>
        </p14:section>
        <p14:section name="Sesión 1" id="{D80D3372-0406-49C5-A4BA-64DE735F19C8}">
          <p14:sldIdLst>
            <p14:sldId id="296"/>
            <p14:sldId id="553"/>
            <p14:sldId id="297"/>
          </p14:sldIdLst>
        </p14:section>
        <p14:section name="Sesión 2" id="{79CE8314-3304-478D-B11E-36A66D93914A}">
          <p14:sldIdLst>
            <p14:sldId id="525"/>
            <p14:sldId id="554"/>
            <p14:sldId id="555"/>
            <p14:sldId id="556"/>
            <p14:sldId id="526"/>
          </p14:sldIdLst>
        </p14:section>
        <p14:section name="Sesión 3" id="{C0FD538D-A148-47B1-A5B6-C24E8C5868ED}">
          <p14:sldIdLst>
            <p14:sldId id="527"/>
            <p14:sldId id="557"/>
            <p14:sldId id="558"/>
            <p14:sldId id="559"/>
            <p14:sldId id="560"/>
            <p14:sldId id="561"/>
            <p14:sldId id="528"/>
          </p14:sldIdLst>
        </p14:section>
        <p14:section name="Sesión 4" id="{C5B8E1E6-EC5B-48B8-B24F-2A2CCE541DDC}">
          <p14:sldIdLst>
            <p14:sldId id="529"/>
            <p14:sldId id="530"/>
          </p14:sldIdLst>
        </p14:section>
        <p14:section name="Sesión 4.1." id="{62CF993B-5AD9-4D27-B9E4-DDE6DA2862F7}">
          <p14:sldIdLst>
            <p14:sldId id="531"/>
            <p14:sldId id="563"/>
            <p14:sldId id="564"/>
            <p14:sldId id="565"/>
            <p14:sldId id="532"/>
          </p14:sldIdLst>
        </p14:section>
        <p14:section name="Session 4.2." id="{9D5A9F98-03AC-4C6D-AA3F-8C720753C2A1}">
          <p14:sldIdLst>
            <p14:sldId id="533"/>
            <p14:sldId id="566"/>
            <p14:sldId id="567"/>
            <p14:sldId id="576"/>
            <p14:sldId id="568"/>
            <p14:sldId id="569"/>
            <p14:sldId id="571"/>
            <p14:sldId id="570"/>
            <p14:sldId id="572"/>
            <p14:sldId id="573"/>
            <p14:sldId id="574"/>
            <p14:sldId id="575"/>
            <p14:sldId id="534"/>
          </p14:sldIdLst>
        </p14:section>
        <p14:section name="Sesión 4.3." id="{6A798F69-0CF9-4D23-845E-52362F36D9E9}">
          <p14:sldIdLst>
            <p14:sldId id="535"/>
            <p14:sldId id="578"/>
            <p14:sldId id="582"/>
            <p14:sldId id="583"/>
            <p14:sldId id="579"/>
            <p14:sldId id="490"/>
            <p14:sldId id="491"/>
            <p14:sldId id="492"/>
            <p14:sldId id="493"/>
            <p14:sldId id="494"/>
            <p14:sldId id="495"/>
            <p14:sldId id="496"/>
            <p14:sldId id="580"/>
            <p14:sldId id="581"/>
            <p14:sldId id="499"/>
            <p14:sldId id="536"/>
          </p14:sldIdLst>
        </p14:section>
        <p14:section name="Sesión 5" id="{8E66630B-298A-4227-8FE1-A1776E180F1C}">
          <p14:sldIdLst>
            <p14:sldId id="537"/>
            <p14:sldId id="584"/>
            <p14:sldId id="585"/>
            <p14:sldId id="586"/>
            <p14:sldId id="587"/>
            <p14:sldId id="538"/>
          </p14:sldIdLst>
        </p14:section>
        <p14:section name="Sesión 5.1." id="{801F57F3-8702-4E88-B9FF-247D0D17D9F0}">
          <p14:sldIdLst>
            <p14:sldId id="539"/>
            <p14:sldId id="588"/>
            <p14:sldId id="508"/>
            <p14:sldId id="589"/>
            <p14:sldId id="590"/>
            <p14:sldId id="591"/>
            <p14:sldId id="540"/>
          </p14:sldIdLst>
        </p14:section>
        <p14:section name="Sesión 5.2." id="{69547B7B-DB1D-4AD8-9BC7-BE971E02E348}">
          <p14:sldIdLst>
            <p14:sldId id="541"/>
            <p14:sldId id="592"/>
            <p14:sldId id="593"/>
            <p14:sldId id="594"/>
            <p14:sldId id="595"/>
            <p14:sldId id="596"/>
            <p14:sldId id="597"/>
            <p14:sldId id="598"/>
            <p14:sldId id="599"/>
            <p14:sldId id="600"/>
            <p14:sldId id="601"/>
            <p14:sldId id="542"/>
          </p14:sldIdLst>
        </p14:section>
        <p14:section name="Sesión 5.3." id="{81D2D05A-A340-4B2C-9258-F7583619DF2C}">
          <p14:sldIdLst>
            <p14:sldId id="543"/>
            <p14:sldId id="603"/>
            <p14:sldId id="604"/>
            <p14:sldId id="605"/>
            <p14:sldId id="606"/>
            <p14:sldId id="607"/>
            <p14:sldId id="608"/>
            <p14:sldId id="609"/>
            <p14:sldId id="621"/>
            <p14:sldId id="544"/>
          </p14:sldIdLst>
        </p14:section>
        <p14:section name="Sesión 5.4." id="{6DB05963-5736-486E-B9A4-88FD688321FF}">
          <p14:sldIdLst>
            <p14:sldId id="545"/>
            <p14:sldId id="611"/>
            <p14:sldId id="612"/>
            <p14:sldId id="613"/>
            <p14:sldId id="614"/>
            <p14:sldId id="546"/>
          </p14:sldIdLst>
        </p14:section>
        <p14:section name="Sesión 5.5." id="{F43D48AF-DBE1-48DE-8564-616111AFD530}">
          <p14:sldIdLst>
            <p14:sldId id="547"/>
          </p14:sldIdLst>
        </p14:section>
        <p14:section name="Sesión 6" id="{C12FB517-D4B5-496F-ABEF-415BB668090D}">
          <p14:sldIdLst>
            <p14:sldId id="549"/>
            <p14:sldId id="615"/>
            <p14:sldId id="616"/>
            <p14:sldId id="550"/>
          </p14:sldIdLst>
        </p14:section>
        <p14:section name="Sesión 7" id="{BF3159A7-BC9A-42EC-920F-389F9D1D49DA}">
          <p14:sldIdLst>
            <p14:sldId id="551"/>
            <p14:sldId id="617"/>
            <p14:sldId id="618"/>
            <p14:sldId id="619"/>
            <p14:sldId id="620"/>
            <p14:sldId id="552"/>
          </p14:sldIdLst>
        </p14:section>
        <p14:section name="Cierre" id="{CB5BEEFC-C461-4C69-AC03-254F21C569D7}">
          <p14:sldIdLst>
            <p14:sldId id="286"/>
            <p14:sldId id="28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0027B4F2-1383-E369-CA03-AA29E1613B29}" name="Clare Back" initials="CB" userId="7ca9c63e0bec638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62" autoAdjust="0"/>
    <p:restoredTop sz="89365" autoAdjust="0"/>
  </p:normalViewPr>
  <p:slideViewPr>
    <p:cSldViewPr snapToGrid="0">
      <p:cViewPr varScale="1">
        <p:scale>
          <a:sx n="48" d="100"/>
          <a:sy n="48" d="100"/>
        </p:scale>
        <p:origin x="2034" y="48"/>
      </p:cViewPr>
      <p:guideLst/>
    </p:cSldViewPr>
  </p:slid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58" d="100"/>
          <a:sy n="58" d="100"/>
        </p:scale>
        <p:origin x="3240" y="4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s>
</file>

<file path=ppt/comments/modernComment_1EF_9DB14A21.xml><?xml version="1.0" encoding="utf-8"?>
<p188:cmLst xmlns:a="http://schemas.openxmlformats.org/drawingml/2006/main" xmlns:r="http://schemas.openxmlformats.org/officeDocument/2006/relationships" xmlns:p188="http://schemas.microsoft.com/office/powerpoint/2018/8/main">
  <p188:cm id="{F67977E1-2ECD-4B78-954B-4FBB866A532C}" authorId="{AAEC1317-ED4B-3651-3741-C9C6FC8C0C6C}" created="2023-02-17T16:55:04.134">
    <pc:sldMkLst xmlns:pc="http://schemas.microsoft.com/office/powerpoint/2013/main/command">
      <pc:docMk/>
      <pc:sldMk cId="2645641761" sldId="495"/>
    </pc:sldMkLst>
    <p188:txBody>
      <a:bodyPr/>
      <a:lstStyle/>
      <a:p>
        <a:r>
          <a:rPr lang="en-CA"/>
          <a:t>Did we intentionally include 2 versions?</a:t>
        </a:r>
      </a:p>
    </p188:txBody>
  </p188:cm>
</p188:cmLst>
</file>

<file path=ppt/comments/modernComment_23C_5DD43AE.xml><?xml version="1.0" encoding="utf-8"?>
<p188:cmLst xmlns:a="http://schemas.openxmlformats.org/drawingml/2006/main" xmlns:r="http://schemas.openxmlformats.org/officeDocument/2006/relationships" xmlns:p188="http://schemas.microsoft.com/office/powerpoint/2018/8/main">
  <p188:cm id="{0DC3FDB0-1313-4A05-90ED-86E90106157B}" authorId="{AAEC1317-ED4B-3651-3741-C9C6FC8C0C6C}" created="2023-02-17T12:57:50.141">
    <ac:txMkLst xmlns:ac="http://schemas.microsoft.com/office/drawing/2013/main/command">
      <pc:docMk xmlns:pc="http://schemas.microsoft.com/office/powerpoint/2013/main/command"/>
      <pc:sldMk xmlns:pc="http://schemas.microsoft.com/office/powerpoint/2013/main/command" cId="98386862" sldId="572"/>
      <ac:spMk id="13" creationId="{889AA28E-0CF3-DA8D-1AC5-4218B4966AF7}"/>
      <ac:txMk cp="2026">
        <ac:context len="3167" hash="157851041"/>
      </ac:txMk>
    </ac:txMkLst>
    <p188:pos x="5214615" y="6729224"/>
    <p188:txBody>
      <a:bodyPr/>
      <a:lstStyle/>
      <a:p>
        <a:r>
          <a:rPr lang="en-CA"/>
          <a:t>Is this the same as above just from a diff resource?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7904"/>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77904"/>
          </a:xfrm>
          <a:prstGeom prst="rect">
            <a:avLst/>
          </a:prstGeom>
        </p:spPr>
        <p:txBody>
          <a:bodyPr vert="horz" lIns="91440" tIns="45720" rIns="91440" bIns="45720" rtlCol="0"/>
          <a:lstStyle>
            <a:lvl1pPr algn="r">
              <a:defRPr sz="1200"/>
            </a:lvl1pPr>
          </a:lstStyle>
          <a:p>
            <a:fld id="{5102DCA4-3C05-45F9-BD4E-79B98389C4FF}" type="datetimeFigureOut">
              <a:rPr lang="en-CA" smtClean="0"/>
              <a:t>2023-05-05</a:t>
            </a:fld>
            <a:endParaRPr lang="en-CA" dirty="0"/>
          </a:p>
        </p:txBody>
      </p:sp>
      <p:sp>
        <p:nvSpPr>
          <p:cNvPr id="4" name="Slide Image Placeholder 3"/>
          <p:cNvSpPr>
            <a:spLocks noGrp="1" noRot="1" noChangeAspect="1"/>
          </p:cNvSpPr>
          <p:nvPr>
            <p:ph type="sldImg" idx="2"/>
          </p:nvPr>
        </p:nvSpPr>
        <p:spPr>
          <a:xfrm>
            <a:off x="2317750" y="1190625"/>
            <a:ext cx="2222500" cy="3214688"/>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583906"/>
            <a:ext cx="5486400" cy="3750469"/>
          </a:xfrm>
          <a:prstGeom prst="rect">
            <a:avLst/>
          </a:prstGeom>
        </p:spPr>
        <p:txBody>
          <a:bodyPr vert="horz" lIns="91440" tIns="45720" rIns="91440" bIns="45720" rtlCol="0"/>
          <a:lstStyle/>
          <a:p>
            <a:pPr lvl="0"/>
            <a:r>
              <a:rPr lang="en-US"/>
              <a:t>Editar estilos de texto maestro</a:t>
            </a:r>
          </a:p>
          <a:p>
            <a:pPr lvl="1"/>
            <a:r>
              <a:rPr lang="en-US"/>
              <a:t>Segundo nivel</a:t>
            </a:r>
          </a:p>
          <a:p>
            <a:pPr lvl="2"/>
            <a:r>
              <a:rPr lang="en-US"/>
              <a:t>Tercer nivel</a:t>
            </a:r>
          </a:p>
          <a:p>
            <a:pPr lvl="3"/>
            <a:r>
              <a:rPr lang="en-US"/>
              <a:t>Cuarto nivel</a:t>
            </a:r>
          </a:p>
          <a:p>
            <a:pPr lvl="4"/>
            <a:r>
              <a:rPr lang="en-US"/>
              <a:t>Quinto nivel</a:t>
            </a:r>
            <a:endParaRPr lang="en-CA"/>
          </a:p>
        </p:txBody>
      </p:sp>
      <p:sp>
        <p:nvSpPr>
          <p:cNvPr id="6" name="Footer Placeholder 5"/>
          <p:cNvSpPr>
            <a:spLocks noGrp="1"/>
          </p:cNvSpPr>
          <p:nvPr>
            <p:ph type="ftr" sz="quarter" idx="4"/>
          </p:nvPr>
        </p:nvSpPr>
        <p:spPr>
          <a:xfrm>
            <a:off x="0" y="9047097"/>
            <a:ext cx="2971800" cy="477903"/>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9047097"/>
            <a:ext cx="2971800" cy="477903"/>
          </a:xfrm>
          <a:prstGeom prst="rect">
            <a:avLst/>
          </a:prstGeom>
        </p:spPr>
        <p:txBody>
          <a:bodyPr vert="horz" lIns="91440" tIns="45720" rIns="91440" bIns="45720" rtlCol="0" anchor="b"/>
          <a:lstStyle>
            <a:lvl1pPr algn="r">
              <a:defRPr sz="1200"/>
            </a:lvl1pPr>
          </a:lstStyle>
          <a:p>
            <a:fld id="{AFC008BA-3183-48D8-B306-5A3243058837}" type="slidenum">
              <a:rPr lang="en-CA" smtClean="0"/>
              <a:t>‹#›</a:t>
            </a:fld>
            <a:endParaRPr lang="en-CA" dirty="0"/>
          </a:p>
        </p:txBody>
      </p:sp>
    </p:spTree>
    <p:extLst>
      <p:ext uri="{BB962C8B-B14F-4D97-AF65-F5344CB8AC3E}">
        <p14:creationId xmlns:p14="http://schemas.microsoft.com/office/powerpoint/2010/main" val="140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AFC008BA-3183-48D8-B306-5A3243058837}" type="slidenum">
              <a:rPr lang="en-CA" smtClean="0"/>
              <a:t>1</a:t>
            </a:fld>
            <a:endParaRPr lang="en-CA" dirty="0"/>
          </a:p>
        </p:txBody>
      </p:sp>
    </p:spTree>
    <p:extLst>
      <p:ext uri="{BB962C8B-B14F-4D97-AF65-F5344CB8AC3E}">
        <p14:creationId xmlns:p14="http://schemas.microsoft.com/office/powerpoint/2010/main" val="1798914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noProof="0" dirty="0"/>
              <a:t>CONTEXTUALIZACIÓN: Tenga en cuenta que este es el formulario global de resumen del historial de acciones de búsqueda/rastreo, por lo que deberá adaptarlo al contexto/idioma de aplicación</a:t>
            </a:r>
          </a:p>
        </p:txBody>
      </p:sp>
      <p:sp>
        <p:nvSpPr>
          <p:cNvPr id="4" name="Slide Number Placeholder 3"/>
          <p:cNvSpPr>
            <a:spLocks noGrp="1"/>
          </p:cNvSpPr>
          <p:nvPr>
            <p:ph type="sldNum" sz="quarter" idx="5"/>
          </p:nvPr>
        </p:nvSpPr>
        <p:spPr/>
        <p:txBody>
          <a:bodyPr/>
          <a:lstStyle/>
          <a:p>
            <a:fld id="{AFC008BA-3183-48D8-B306-5A3243058837}" type="slidenum">
              <a:rPr lang="en-CA" smtClean="0"/>
              <a:t>63</a:t>
            </a:fld>
            <a:endParaRPr lang="en-CA" dirty="0"/>
          </a:p>
        </p:txBody>
      </p:sp>
    </p:spTree>
    <p:extLst>
      <p:ext uri="{BB962C8B-B14F-4D97-AF65-F5344CB8AC3E}">
        <p14:creationId xmlns:p14="http://schemas.microsoft.com/office/powerpoint/2010/main" val="528583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noProof="0" dirty="0"/>
              <a:t>CONTEXTUALIZACIÓN: Tenga en cuenta que este es el formulario global de resumen del historial de acciones de búsqueda/rastreo, por lo que deberá adaptarlo al contexto/idioma de aplicación</a:t>
            </a:r>
          </a:p>
        </p:txBody>
      </p:sp>
      <p:sp>
        <p:nvSpPr>
          <p:cNvPr id="4" name="Slide Number Placeholder 3"/>
          <p:cNvSpPr>
            <a:spLocks noGrp="1"/>
          </p:cNvSpPr>
          <p:nvPr>
            <p:ph type="sldNum" sz="quarter" idx="5"/>
          </p:nvPr>
        </p:nvSpPr>
        <p:spPr/>
        <p:txBody>
          <a:bodyPr/>
          <a:lstStyle/>
          <a:p>
            <a:fld id="{AFC008BA-3183-48D8-B306-5A3243058837}" type="slidenum">
              <a:rPr lang="en-CA" smtClean="0"/>
              <a:t>64</a:t>
            </a:fld>
            <a:endParaRPr lang="en-CA" dirty="0"/>
          </a:p>
        </p:txBody>
      </p:sp>
    </p:spTree>
    <p:extLst>
      <p:ext uri="{BB962C8B-B14F-4D97-AF65-F5344CB8AC3E}">
        <p14:creationId xmlns:p14="http://schemas.microsoft.com/office/powerpoint/2010/main" val="2246410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noProof="0" dirty="0"/>
              <a:t>CONTEXTUALIZACIÓN: Tenga en cuenta que este es el formulario global de resumen del historial de acciones de búsqueda/rastreo, por lo que deberá adaptarlo al contexto/idioma de aplicación</a:t>
            </a:r>
          </a:p>
        </p:txBody>
      </p:sp>
      <p:sp>
        <p:nvSpPr>
          <p:cNvPr id="4" name="Slide Number Placeholder 3"/>
          <p:cNvSpPr>
            <a:spLocks noGrp="1"/>
          </p:cNvSpPr>
          <p:nvPr>
            <p:ph type="sldNum" sz="quarter" idx="5"/>
          </p:nvPr>
        </p:nvSpPr>
        <p:spPr/>
        <p:txBody>
          <a:bodyPr/>
          <a:lstStyle/>
          <a:p>
            <a:fld id="{AFC008BA-3183-48D8-B306-5A3243058837}" type="slidenum">
              <a:rPr lang="en-CA" smtClean="0"/>
              <a:t>65</a:t>
            </a:fld>
            <a:endParaRPr lang="en-CA" dirty="0"/>
          </a:p>
        </p:txBody>
      </p:sp>
    </p:spTree>
    <p:extLst>
      <p:ext uri="{BB962C8B-B14F-4D97-AF65-F5344CB8AC3E}">
        <p14:creationId xmlns:p14="http://schemas.microsoft.com/office/powerpoint/2010/main" val="3030192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noProof="0" dirty="0"/>
              <a:t>CONTEXTUALIZACIÓN: Tenga en cuenta que este es el formulario global de resumen del historial de acciones de búsqueda/rastreo, por lo que deberá adaptarlo al contexto/idioma de aplicación</a:t>
            </a:r>
          </a:p>
        </p:txBody>
      </p:sp>
      <p:sp>
        <p:nvSpPr>
          <p:cNvPr id="4" name="Slide Number Placeholder 3"/>
          <p:cNvSpPr>
            <a:spLocks noGrp="1"/>
          </p:cNvSpPr>
          <p:nvPr>
            <p:ph type="sldNum" sz="quarter" idx="5"/>
          </p:nvPr>
        </p:nvSpPr>
        <p:spPr/>
        <p:txBody>
          <a:bodyPr/>
          <a:lstStyle/>
          <a:p>
            <a:fld id="{AFC008BA-3183-48D8-B306-5A3243058837}" type="slidenum">
              <a:rPr lang="en-CA" smtClean="0"/>
              <a:t>66</a:t>
            </a:fld>
            <a:endParaRPr lang="en-CA" dirty="0"/>
          </a:p>
        </p:txBody>
      </p:sp>
    </p:spTree>
    <p:extLst>
      <p:ext uri="{BB962C8B-B14F-4D97-AF65-F5344CB8AC3E}">
        <p14:creationId xmlns:p14="http://schemas.microsoft.com/office/powerpoint/2010/main" val="1330637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noProof="0" dirty="0"/>
              <a:t>CONTEXTUALIZACIÓN: Tenga en cuenta que este es el formulario global de resumen del historial de acciones de búsqueda/rastreo, por lo que deberá adaptarlo al contexto/idioma de aplicación</a:t>
            </a:r>
          </a:p>
        </p:txBody>
      </p:sp>
      <p:sp>
        <p:nvSpPr>
          <p:cNvPr id="4" name="Slide Number Placeholder 3"/>
          <p:cNvSpPr>
            <a:spLocks noGrp="1"/>
          </p:cNvSpPr>
          <p:nvPr>
            <p:ph type="sldNum" sz="quarter" idx="5"/>
          </p:nvPr>
        </p:nvSpPr>
        <p:spPr/>
        <p:txBody>
          <a:bodyPr/>
          <a:lstStyle/>
          <a:p>
            <a:fld id="{AFC008BA-3183-48D8-B306-5A3243058837}" type="slidenum">
              <a:rPr lang="en-CA" smtClean="0"/>
              <a:t>67</a:t>
            </a:fld>
            <a:endParaRPr lang="en-CA" dirty="0"/>
          </a:p>
        </p:txBody>
      </p:sp>
    </p:spTree>
    <p:extLst>
      <p:ext uri="{BB962C8B-B14F-4D97-AF65-F5344CB8AC3E}">
        <p14:creationId xmlns:p14="http://schemas.microsoft.com/office/powerpoint/2010/main" val="1282237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5"/>
          </p:nvPr>
        </p:nvSpPr>
        <p:spPr/>
        <p:txBody>
          <a:bodyPr/>
          <a:lstStyle/>
          <a:p>
            <a:fld id="{AFC008BA-3183-48D8-B306-5A3243058837}" type="slidenum">
              <a:rPr lang="en-CA" smtClean="0"/>
              <a:t>70</a:t>
            </a:fld>
            <a:endParaRPr lang="en-CA" dirty="0"/>
          </a:p>
        </p:txBody>
      </p:sp>
    </p:spTree>
    <p:extLst>
      <p:ext uri="{BB962C8B-B14F-4D97-AF65-F5344CB8AC3E}">
        <p14:creationId xmlns:p14="http://schemas.microsoft.com/office/powerpoint/2010/main" val="2640412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31:notes"/>
          <p:cNvSpPr txBox="1">
            <a:spLocks noGrp="1"/>
          </p:cNvSpPr>
          <p:nvPr>
            <p:ph type="body" idx="1"/>
          </p:nvPr>
        </p:nvSpPr>
        <p:spPr>
          <a:xfrm>
            <a:off x="685800" y="4583906"/>
            <a:ext cx="5486400" cy="375046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28" name="Google Shape;628;p31:notes"/>
          <p:cNvSpPr>
            <a:spLocks noGrp="1" noRot="1" noChangeAspect="1"/>
          </p:cNvSpPr>
          <p:nvPr>
            <p:ph type="sldImg" idx="2"/>
          </p:nvPr>
        </p:nvSpPr>
        <p:spPr>
          <a:xfrm>
            <a:off x="2317750" y="1190625"/>
            <a:ext cx="2222500" cy="32146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1"/>
        <p:cNvGrpSpPr/>
        <p:nvPr/>
      </p:nvGrpSpPr>
      <p:grpSpPr>
        <a:xfrm>
          <a:off x="0" y="0"/>
          <a:ext cx="0" cy="0"/>
          <a:chOff x="0" y="0"/>
          <a:chExt cx="0" cy="0"/>
        </a:xfrm>
      </p:grpSpPr>
      <p:sp>
        <p:nvSpPr>
          <p:cNvPr id="662" name="Google Shape;662;p33:notes"/>
          <p:cNvSpPr txBox="1">
            <a:spLocks noGrp="1"/>
          </p:cNvSpPr>
          <p:nvPr>
            <p:ph type="body" idx="1"/>
          </p:nvPr>
        </p:nvSpPr>
        <p:spPr>
          <a:xfrm>
            <a:off x="685800" y="4583906"/>
            <a:ext cx="5486400" cy="375046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63" name="Google Shape;663;p33:notes"/>
          <p:cNvSpPr>
            <a:spLocks noGrp="1" noRot="1" noChangeAspect="1"/>
          </p:cNvSpPr>
          <p:nvPr>
            <p:ph type="sldImg" idx="2"/>
          </p:nvPr>
        </p:nvSpPr>
        <p:spPr>
          <a:xfrm>
            <a:off x="2317750" y="1190625"/>
            <a:ext cx="2222500" cy="32146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9</a:t>
            </a:fld>
            <a:endParaRPr lang="en-CA" dirty="0"/>
          </a:p>
        </p:txBody>
      </p:sp>
    </p:spTree>
    <p:extLst>
      <p:ext uri="{BB962C8B-B14F-4D97-AF65-F5344CB8AC3E}">
        <p14:creationId xmlns:p14="http://schemas.microsoft.com/office/powerpoint/2010/main" val="3327310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10</a:t>
            </a:fld>
            <a:endParaRPr lang="en-CA" dirty="0"/>
          </a:p>
        </p:txBody>
      </p:sp>
    </p:spTree>
    <p:extLst>
      <p:ext uri="{BB962C8B-B14F-4D97-AF65-F5344CB8AC3E}">
        <p14:creationId xmlns:p14="http://schemas.microsoft.com/office/powerpoint/2010/main" val="2654670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11</a:t>
            </a:fld>
            <a:endParaRPr lang="en-CA" dirty="0"/>
          </a:p>
        </p:txBody>
      </p:sp>
    </p:spTree>
    <p:extLst>
      <p:ext uri="{BB962C8B-B14F-4D97-AF65-F5344CB8AC3E}">
        <p14:creationId xmlns:p14="http://schemas.microsoft.com/office/powerpoint/2010/main" val="711813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14</a:t>
            </a:fld>
            <a:endParaRPr lang="en-CA" dirty="0"/>
          </a:p>
        </p:txBody>
      </p:sp>
    </p:spTree>
    <p:extLst>
      <p:ext uri="{BB962C8B-B14F-4D97-AF65-F5344CB8AC3E}">
        <p14:creationId xmlns:p14="http://schemas.microsoft.com/office/powerpoint/2010/main" val="1149584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15</a:t>
            </a:fld>
            <a:endParaRPr lang="en-CA" dirty="0"/>
          </a:p>
        </p:txBody>
      </p:sp>
    </p:spTree>
    <p:extLst>
      <p:ext uri="{BB962C8B-B14F-4D97-AF65-F5344CB8AC3E}">
        <p14:creationId xmlns:p14="http://schemas.microsoft.com/office/powerpoint/2010/main" val="3559861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16</a:t>
            </a:fld>
            <a:endParaRPr lang="en-CA" dirty="0"/>
          </a:p>
        </p:txBody>
      </p:sp>
    </p:spTree>
    <p:extLst>
      <p:ext uri="{BB962C8B-B14F-4D97-AF65-F5344CB8AC3E}">
        <p14:creationId xmlns:p14="http://schemas.microsoft.com/office/powerpoint/2010/main" val="255349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17</a:t>
            </a:fld>
            <a:endParaRPr lang="en-CA" dirty="0"/>
          </a:p>
        </p:txBody>
      </p:sp>
    </p:spTree>
    <p:extLst>
      <p:ext uri="{BB962C8B-B14F-4D97-AF65-F5344CB8AC3E}">
        <p14:creationId xmlns:p14="http://schemas.microsoft.com/office/powerpoint/2010/main" val="627231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18</a:t>
            </a:fld>
            <a:endParaRPr lang="en-CA" dirty="0"/>
          </a:p>
        </p:txBody>
      </p:sp>
    </p:spTree>
    <p:extLst>
      <p:ext uri="{BB962C8B-B14F-4D97-AF65-F5344CB8AC3E}">
        <p14:creationId xmlns:p14="http://schemas.microsoft.com/office/powerpoint/2010/main" val="3654697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178525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926755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2890113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497741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205014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34957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2625028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999122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1753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E5160F17-FDE2-6E0B-9A98-6ABFACAD6B8A}"/>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48874D90-20A0-D6A8-EA2E-2A05E25FDD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82C17DDF-3228-3A2C-5960-07D985D98F02}"/>
              </a:ext>
            </a:extLst>
          </p:cNvPr>
          <p:cNvSpPr/>
          <p:nvPr userDrawn="1"/>
        </p:nvSpPr>
        <p:spPr>
          <a:xfrm>
            <a:off x="685531" y="9381474"/>
            <a:ext cx="5207270" cy="230358"/>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UASC</a:t>
            </a:r>
            <a:r>
              <a:rPr lang="en-US" sz="900" b="0" dirty="0">
                <a:solidFill>
                  <a:schemeClr val="tx1">
                    <a:lumMod val="50000"/>
                    <a:lumOff val="50000"/>
                  </a:schemeClr>
                </a:solidFill>
                <a:latin typeface="Calibri"/>
                <a:ea typeface="Calibri"/>
                <a:cs typeface="Calibri"/>
                <a:sym typeface="Calibri"/>
              </a:rPr>
              <a:t> Module 2: </a:t>
            </a:r>
            <a:r>
              <a:rPr lang="en-US" sz="900" b="1" dirty="0">
                <a:solidFill>
                  <a:schemeClr val="tx1">
                    <a:lumMod val="50000"/>
                    <a:lumOff val="50000"/>
                  </a:schemeClr>
                </a:solidFill>
                <a:latin typeface="Calibri"/>
                <a:ea typeface="Calibri"/>
                <a:cs typeface="Calibri"/>
                <a:sym typeface="Calibri"/>
              </a:rPr>
              <a:t>Supporting UASC through case management, alternative care and family tracing</a:t>
            </a:r>
            <a:endParaRPr lang="en-US" sz="900" b="0" dirty="0">
              <a:solidFill>
                <a:schemeClr val="tx1">
                  <a:lumMod val="50000"/>
                  <a:lumOff val="50000"/>
                </a:schemeClr>
              </a:solidFill>
              <a:latin typeface="Calibri"/>
              <a:ea typeface="Calibri"/>
              <a:cs typeface="Calibri"/>
              <a:sym typeface="Calibri"/>
            </a:endParaRPr>
          </a:p>
        </p:txBody>
      </p:sp>
      <p:sp>
        <p:nvSpPr>
          <p:cNvPr id="6" name="Rectangle 5">
            <a:extLst>
              <a:ext uri="{FF2B5EF4-FFF2-40B4-BE49-F238E27FC236}">
                <a16:creationId xmlns:a16="http://schemas.microsoft.com/office/drawing/2014/main" id="{E9691038-1CE3-056F-2D32-CCB2C8E6223B}"/>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426876792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E4858B-953F-17A4-7876-3BD5C3E72B97}"/>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420868599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940064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Haga clic para editar el estilo del título principal</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Editar estilos de texto maestro</a:t>
            </a:r>
          </a:p>
          <a:p>
            <a:pPr lvl="1"/>
            <a:r>
              <a:rPr lang="en-US"/>
              <a:t>Segundo nivel</a:t>
            </a:r>
          </a:p>
          <a:p>
            <a:pPr lvl="2"/>
            <a:r>
              <a:rPr lang="en-US"/>
              <a:t>Tercer nivel</a:t>
            </a:r>
          </a:p>
          <a:p>
            <a:pPr lvl="3"/>
            <a:r>
              <a:rPr lang="en-US"/>
              <a:t>Cuarto nivel</a:t>
            </a:r>
          </a:p>
          <a:p>
            <a:pPr lvl="4"/>
            <a:r>
              <a:rPr lang="en-US"/>
              <a:t>Quinto nivel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EE2592-40A0-46BA-AFD1-25A35B61C92D}" type="datetimeFigureOut">
              <a:rPr lang="en-CA" smtClean="0"/>
              <a:t>2023-05-05</a:t>
            </a:fld>
            <a:endParaRPr lang="en-CA"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D86865-1011-49D9-8AB6-7F79F235B8AA}" type="slidenum">
              <a:rPr lang="en-CA" smtClean="0"/>
              <a:t>‹#›</a:t>
            </a:fld>
            <a:endParaRPr lang="en-CA" dirty="0"/>
          </a:p>
        </p:txBody>
      </p:sp>
    </p:spTree>
    <p:extLst>
      <p:ext uri="{BB962C8B-B14F-4D97-AF65-F5344CB8AC3E}">
        <p14:creationId xmlns:p14="http://schemas.microsoft.com/office/powerpoint/2010/main" val="9149734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2" r:id="rId8"/>
    <p:sldLayoutId id="2147483668" r:id="rId9"/>
    <p:sldLayoutId id="2147483669" r:id="rId10"/>
    <p:sldLayoutId id="2147483670" r:id="rId11"/>
    <p:sldLayoutId id="2147483671"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microsoft.com/office/2018/10/relationships/comments" Target="../comments/modernComment_23C_5DD43AE.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microsoft.com/office/2018/10/relationships/comments" Target="../comments/modernComment_1EF_9DB14A21.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sv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package" Target="../embeddings/Microsoft_Word_Document.docx"/><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package" Target="../embeddings/Microsoft_Word_Document1.docx"/><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package" Target="../embeddings/Microsoft_Word_Document2.docx"/><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package" Target="../embeddings/Microsoft_Word_Document3.docx"/><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package" Target="../embeddings/Microsoft_Word_Document4.docx"/><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8;p1">
            <a:extLst>
              <a:ext uri="{FF2B5EF4-FFF2-40B4-BE49-F238E27FC236}">
                <a16:creationId xmlns:a16="http://schemas.microsoft.com/office/drawing/2014/main" id="{65355A33-6930-AAC9-0B99-DFEAEDFC5954}"/>
              </a:ext>
            </a:extLst>
          </p:cNvPr>
          <p:cNvSpPr txBox="1"/>
          <p:nvPr/>
        </p:nvSpPr>
        <p:spPr>
          <a:xfrm>
            <a:off x="684708" y="5497370"/>
            <a:ext cx="5488582" cy="28007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b="1" i="0" u="none" strike="noStrike" cap="none" dirty="0">
                <a:solidFill>
                  <a:schemeClr val="tx2"/>
                </a:solidFill>
                <a:latin typeface="Garamond" panose="02020404030301010803" pitchFamily="18" charset="0"/>
                <a:ea typeface="Garamond"/>
                <a:cs typeface="Garamond"/>
                <a:sym typeface="Garamond"/>
              </a:rPr>
              <a:t>NIVEL 3 </a:t>
            </a:r>
            <a:r>
              <a:rPr lang="es-ES_tradnl" sz="2400" b="1" dirty="0">
                <a:solidFill>
                  <a:schemeClr val="tx2"/>
                </a:solidFill>
                <a:latin typeface="Garamond" panose="02020404030301010803" pitchFamily="18" charset="0"/>
                <a:ea typeface="Garamond"/>
                <a:cs typeface="Garamond"/>
                <a:sym typeface="Garamond"/>
              </a:rPr>
              <a:t>MENORES </a:t>
            </a:r>
            <a:r>
              <a:rPr lang="es-ES_tradnl" sz="2400" b="1" dirty="0">
                <a:solidFill>
                  <a:schemeClr val="tx2"/>
                </a:solidFill>
                <a:latin typeface="Garamond" panose="02020404030301010803" pitchFamily="18" charset="0"/>
              </a:rPr>
              <a:t>NO ACOMPAÑADOS Y SEPARADOS </a:t>
            </a:r>
            <a:endParaRPr lang="es-ES_tradnl" sz="2400" b="1" i="0" u="none" strike="noStrike" cap="none" dirty="0">
              <a:solidFill>
                <a:schemeClr val="tx2"/>
              </a:solidFill>
              <a:latin typeface="Garamond" panose="02020404030301010803" pitchFamily="18" charset="0"/>
              <a:ea typeface="Garamond"/>
              <a:cs typeface="Garamond"/>
              <a:sym typeface="Garamond"/>
            </a:endParaRPr>
          </a:p>
          <a:p>
            <a:pPr marL="0" marR="0" lvl="0" indent="0" algn="ctr" rtl="0">
              <a:spcBef>
                <a:spcPts val="0"/>
              </a:spcBef>
              <a:spcAft>
                <a:spcPts val="0"/>
              </a:spcAft>
              <a:buNone/>
            </a:pPr>
            <a:r>
              <a:rPr lang="es-ES_tradnl" sz="2400" b="1" dirty="0">
                <a:solidFill>
                  <a:schemeClr val="tx2"/>
                </a:solidFill>
                <a:latin typeface="Garamond" panose="02020404030301010803" pitchFamily="18" charset="0"/>
                <a:ea typeface="Garamond"/>
                <a:cs typeface="Garamond"/>
                <a:sym typeface="Garamond"/>
              </a:rPr>
              <a:t>MÓDULO </a:t>
            </a:r>
            <a:r>
              <a:rPr lang="es-ES_tradnl" sz="2400" b="1" dirty="0">
                <a:solidFill>
                  <a:schemeClr val="dk2"/>
                </a:solidFill>
                <a:latin typeface="Garamond"/>
                <a:ea typeface="Garamond"/>
                <a:cs typeface="Garamond"/>
                <a:sym typeface="Garamond"/>
              </a:rPr>
              <a:t>2</a:t>
            </a:r>
            <a:endParaRPr lang="es-ES_tradnl" sz="2400" b="1" i="0" u="none" strike="noStrike" cap="none" dirty="0">
              <a:solidFill>
                <a:schemeClr val="dk2"/>
              </a:solidFill>
              <a:latin typeface="Garamond"/>
              <a:ea typeface="Garamond"/>
              <a:cs typeface="Garamond"/>
              <a:sym typeface="Garamond"/>
            </a:endParaRPr>
          </a:p>
          <a:p>
            <a:pPr marL="0" marR="0" lvl="0" indent="0" algn="ctr" rtl="0">
              <a:spcBef>
                <a:spcPts val="0"/>
              </a:spcBef>
              <a:spcAft>
                <a:spcPts val="0"/>
              </a:spcAft>
              <a:buNone/>
            </a:pPr>
            <a:endParaRPr lang="es-ES_tradnl" sz="3200" b="1" i="0" u="none" strike="noStrike" cap="none" dirty="0">
              <a:solidFill>
                <a:schemeClr val="dk2"/>
              </a:solidFill>
              <a:latin typeface="Garamond"/>
              <a:ea typeface="Garamond"/>
              <a:cs typeface="Garamond"/>
              <a:sym typeface="Garamond"/>
            </a:endParaRPr>
          </a:p>
          <a:p>
            <a:pPr marL="0" marR="0" lvl="0" indent="0" algn="ctr" rtl="0">
              <a:spcBef>
                <a:spcPts val="0"/>
              </a:spcBef>
              <a:spcAft>
                <a:spcPts val="0"/>
              </a:spcAft>
              <a:buNone/>
            </a:pPr>
            <a:r>
              <a:rPr lang="es-ES_tradnl" sz="3600" b="1" i="0" u="none" strike="noStrike" cap="none" dirty="0">
                <a:solidFill>
                  <a:schemeClr val="dk2"/>
                </a:solidFill>
                <a:latin typeface="Garamond"/>
                <a:ea typeface="Garamond"/>
                <a:cs typeface="Garamond"/>
                <a:sym typeface="Garamond"/>
              </a:rPr>
              <a:t>Causas, impacto y riesgos de la separación familiar</a:t>
            </a:r>
            <a:endParaRPr lang="es-ES_tradnl" sz="1200" dirty="0"/>
          </a:p>
        </p:txBody>
      </p:sp>
      <p:pic>
        <p:nvPicPr>
          <p:cNvPr id="6" name="Picture 5" descr="Icon&#10;&#10;Description automatically generated">
            <a:extLst>
              <a:ext uri="{FF2B5EF4-FFF2-40B4-BE49-F238E27FC236}">
                <a16:creationId xmlns:a16="http://schemas.microsoft.com/office/drawing/2014/main" id="{B2A5F3D7-8C8C-3FA3-9584-1AD8F322F5AD}"/>
              </a:ext>
            </a:extLst>
          </p:cNvPr>
          <p:cNvPicPr>
            <a:picLocks noChangeAspect="1"/>
          </p:cNvPicPr>
          <p:nvPr/>
        </p:nvPicPr>
        <p:blipFill>
          <a:blip r:embed="rId3"/>
          <a:stretch>
            <a:fillRect/>
          </a:stretch>
        </p:blipFill>
        <p:spPr>
          <a:xfrm>
            <a:off x="1594813" y="738765"/>
            <a:ext cx="3668373" cy="4161073"/>
          </a:xfrm>
          <a:prstGeom prst="rect">
            <a:avLst/>
          </a:prstGeom>
        </p:spPr>
      </p:pic>
      <p:pic>
        <p:nvPicPr>
          <p:cNvPr id="10" name="Picture 9" descr="Logo&#10;&#10;Description automatically generated">
            <a:extLst>
              <a:ext uri="{FF2B5EF4-FFF2-40B4-BE49-F238E27FC236}">
                <a16:creationId xmlns:a16="http://schemas.microsoft.com/office/drawing/2014/main" id="{C44B3FCE-8F6A-C4EB-47E2-CD8C194B551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4268" y="8817101"/>
            <a:ext cx="2378967" cy="913463"/>
          </a:xfrm>
          <a:prstGeom prst="rect">
            <a:avLst/>
          </a:prstGeom>
        </p:spPr>
      </p:pic>
      <p:sp>
        <p:nvSpPr>
          <p:cNvPr id="13" name="Rectangle 12">
            <a:extLst>
              <a:ext uri="{FF2B5EF4-FFF2-40B4-BE49-F238E27FC236}">
                <a16:creationId xmlns:a16="http://schemas.microsoft.com/office/drawing/2014/main" id="{9371CBED-C521-A6A5-5F45-3164FBBC0E43}"/>
              </a:ext>
            </a:extLst>
          </p:cNvPr>
          <p:cNvSpPr/>
          <p:nvPr/>
        </p:nvSpPr>
        <p:spPr>
          <a:xfrm>
            <a:off x="6328229" y="9347200"/>
            <a:ext cx="275771" cy="2809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15" name="Picture 14" descr="Text&#10;&#10;Description automatically generated">
            <a:extLst>
              <a:ext uri="{FF2B5EF4-FFF2-40B4-BE49-F238E27FC236}">
                <a16:creationId xmlns:a16="http://schemas.microsoft.com/office/drawing/2014/main" id="{76C661F3-F9EA-478D-ECEF-9ADE15CBC96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59191" y="8903413"/>
            <a:ext cx="2294935" cy="654492"/>
          </a:xfrm>
          <a:prstGeom prst="rect">
            <a:avLst/>
          </a:prstGeom>
        </p:spPr>
      </p:pic>
    </p:spTree>
    <p:extLst>
      <p:ext uri="{BB962C8B-B14F-4D97-AF65-F5344CB8AC3E}">
        <p14:creationId xmlns:p14="http://schemas.microsoft.com/office/powerpoint/2010/main" val="241955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0BE5AB31-4474-C708-7883-229185E59B32}"/>
              </a:ext>
            </a:extLst>
          </p:cNvPr>
          <p:cNvSpPr txBox="1"/>
          <p:nvPr/>
        </p:nvSpPr>
        <p:spPr>
          <a:xfrm>
            <a:off x="982985" y="713169"/>
            <a:ext cx="5267344" cy="261610"/>
          </a:xfrm>
          <a:prstGeom prst="rect">
            <a:avLst/>
          </a:prstGeom>
          <a:noFill/>
        </p:spPr>
        <p:txBody>
          <a:bodyPr wrap="square" rtlCol="0">
            <a:spAutoFit/>
          </a:bodyPr>
          <a:lstStyle/>
          <a:p>
            <a:pPr marL="0" marR="0" lvl="0" indent="0" algn="l" rtl="0">
              <a:spcBef>
                <a:spcPts val="0"/>
              </a:spcBef>
              <a:spcAft>
                <a:spcPts val="0"/>
              </a:spcAft>
              <a:buNone/>
            </a:pPr>
            <a:r>
              <a:rPr lang="es-ES_tradnl" sz="1100" b="1">
                <a:solidFill>
                  <a:schemeClr val="tx1"/>
                </a:solidFill>
                <a:latin typeface="+mn-lt"/>
                <a:ea typeface="Arial"/>
                <a:cs typeface="Arial"/>
                <a:sym typeface="Arial"/>
              </a:rPr>
              <a:t>Procedimiento de consentimiento y posibles medidas de respuesta adicionales </a:t>
            </a:r>
          </a:p>
        </p:txBody>
      </p:sp>
      <p:sp>
        <p:nvSpPr>
          <p:cNvPr id="18" name="TextBox 17">
            <a:extLst>
              <a:ext uri="{FF2B5EF4-FFF2-40B4-BE49-F238E27FC236}">
                <a16:creationId xmlns:a16="http://schemas.microsoft.com/office/drawing/2014/main" id="{1355F69C-B52A-803A-C304-727BBFE2D335}"/>
              </a:ext>
            </a:extLst>
          </p:cNvPr>
          <p:cNvSpPr txBox="1"/>
          <p:nvPr/>
        </p:nvSpPr>
        <p:spPr>
          <a:xfrm>
            <a:off x="993144" y="1116233"/>
            <a:ext cx="2547492" cy="430887"/>
          </a:xfrm>
          <a:prstGeom prst="rect">
            <a:avLst/>
          </a:prstGeom>
          <a:noFill/>
        </p:spPr>
        <p:txBody>
          <a:bodyPr wrap="square">
            <a:spAutoFit/>
          </a:bodyPr>
          <a:lstStyle/>
          <a:p>
            <a:r>
              <a:rPr lang="es-ES_tradnl" sz="1100" b="1"/>
              <a:t>Marco</a:t>
            </a:r>
          </a:p>
          <a:p>
            <a:r>
              <a:rPr lang="es-ES_tradnl" sz="1100"/>
              <a:t>Procedimiento de consentimiento:</a:t>
            </a:r>
          </a:p>
        </p:txBody>
      </p:sp>
      <p:sp>
        <p:nvSpPr>
          <p:cNvPr id="19" name="Google Shape;275;p12">
            <a:extLst>
              <a:ext uri="{FF2B5EF4-FFF2-40B4-BE49-F238E27FC236}">
                <a16:creationId xmlns:a16="http://schemas.microsoft.com/office/drawing/2014/main" id="{8D78D90A-7107-B998-6D8C-80E406E31D51}"/>
              </a:ext>
            </a:extLst>
          </p:cNvPr>
          <p:cNvSpPr/>
          <p:nvPr/>
        </p:nvSpPr>
        <p:spPr>
          <a:xfrm>
            <a:off x="982984" y="1608777"/>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0" name="Google Shape;275;p12">
            <a:extLst>
              <a:ext uri="{FF2B5EF4-FFF2-40B4-BE49-F238E27FC236}">
                <a16:creationId xmlns:a16="http://schemas.microsoft.com/office/drawing/2014/main" id="{0D50C05D-27BE-6005-9639-1F3DC44DF76E}"/>
              </a:ext>
            </a:extLst>
          </p:cNvPr>
          <p:cNvSpPr/>
          <p:nvPr/>
        </p:nvSpPr>
        <p:spPr>
          <a:xfrm>
            <a:off x="3692676" y="1608777"/>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2" name="TextBox 21">
            <a:extLst>
              <a:ext uri="{FF2B5EF4-FFF2-40B4-BE49-F238E27FC236}">
                <a16:creationId xmlns:a16="http://schemas.microsoft.com/office/drawing/2014/main" id="{E99A25D1-70F5-F076-50DA-1A2693684E61}"/>
              </a:ext>
            </a:extLst>
          </p:cNvPr>
          <p:cNvSpPr txBox="1"/>
          <p:nvPr/>
        </p:nvSpPr>
        <p:spPr>
          <a:xfrm>
            <a:off x="3712996" y="1116233"/>
            <a:ext cx="2547492" cy="430887"/>
          </a:xfrm>
          <a:prstGeom prst="rect">
            <a:avLst/>
          </a:prstGeom>
          <a:noFill/>
        </p:spPr>
        <p:txBody>
          <a:bodyPr wrap="square">
            <a:spAutoFit/>
          </a:bodyPr>
          <a:lstStyle/>
          <a:p>
            <a:endParaRPr lang="es-ES_tradnl" sz="1100"/>
          </a:p>
          <a:p>
            <a:r>
              <a:rPr lang="es-ES_tradnl" sz="1100"/>
              <a:t>Cualquier acción de respuesta adicional:</a:t>
            </a:r>
          </a:p>
        </p:txBody>
      </p:sp>
      <p:sp>
        <p:nvSpPr>
          <p:cNvPr id="23" name="TextBox 22">
            <a:extLst>
              <a:ext uri="{FF2B5EF4-FFF2-40B4-BE49-F238E27FC236}">
                <a16:creationId xmlns:a16="http://schemas.microsoft.com/office/drawing/2014/main" id="{A2C95E85-D3F8-DE70-B252-FF4236782481}"/>
              </a:ext>
            </a:extLst>
          </p:cNvPr>
          <p:cNvSpPr txBox="1"/>
          <p:nvPr/>
        </p:nvSpPr>
        <p:spPr>
          <a:xfrm>
            <a:off x="993144" y="3112639"/>
            <a:ext cx="2547492" cy="430887"/>
          </a:xfrm>
          <a:prstGeom prst="rect">
            <a:avLst/>
          </a:prstGeom>
          <a:noFill/>
        </p:spPr>
        <p:txBody>
          <a:bodyPr wrap="square">
            <a:spAutoFit/>
          </a:bodyPr>
          <a:lstStyle/>
          <a:p>
            <a:r>
              <a:rPr lang="es-ES_tradnl" sz="1100" b="1"/>
              <a:t>Jasmine</a:t>
            </a:r>
          </a:p>
          <a:p>
            <a:r>
              <a:rPr lang="es-ES_tradnl" sz="1100"/>
              <a:t>Procedimiento de consentimiento:</a:t>
            </a:r>
          </a:p>
        </p:txBody>
      </p:sp>
      <p:sp>
        <p:nvSpPr>
          <p:cNvPr id="24" name="Google Shape;275;p12">
            <a:extLst>
              <a:ext uri="{FF2B5EF4-FFF2-40B4-BE49-F238E27FC236}">
                <a16:creationId xmlns:a16="http://schemas.microsoft.com/office/drawing/2014/main" id="{C0E6F5A2-EDFF-2C05-BB82-054688F18BEA}"/>
              </a:ext>
            </a:extLst>
          </p:cNvPr>
          <p:cNvSpPr/>
          <p:nvPr/>
        </p:nvSpPr>
        <p:spPr>
          <a:xfrm>
            <a:off x="982984" y="3605183"/>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5" name="Google Shape;275;p12">
            <a:extLst>
              <a:ext uri="{FF2B5EF4-FFF2-40B4-BE49-F238E27FC236}">
                <a16:creationId xmlns:a16="http://schemas.microsoft.com/office/drawing/2014/main" id="{62301A0E-C57D-A0D2-2941-05366D9F7020}"/>
              </a:ext>
            </a:extLst>
          </p:cNvPr>
          <p:cNvSpPr/>
          <p:nvPr/>
        </p:nvSpPr>
        <p:spPr>
          <a:xfrm>
            <a:off x="3692676" y="3605183"/>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6" name="TextBox 25">
            <a:extLst>
              <a:ext uri="{FF2B5EF4-FFF2-40B4-BE49-F238E27FC236}">
                <a16:creationId xmlns:a16="http://schemas.microsoft.com/office/drawing/2014/main" id="{79DFB2C5-EEAF-71E6-9D83-89FFB9EDF148}"/>
              </a:ext>
            </a:extLst>
          </p:cNvPr>
          <p:cNvSpPr txBox="1"/>
          <p:nvPr/>
        </p:nvSpPr>
        <p:spPr>
          <a:xfrm>
            <a:off x="3712996" y="3112639"/>
            <a:ext cx="2547492" cy="430887"/>
          </a:xfrm>
          <a:prstGeom prst="rect">
            <a:avLst/>
          </a:prstGeom>
          <a:noFill/>
        </p:spPr>
        <p:txBody>
          <a:bodyPr wrap="square">
            <a:spAutoFit/>
          </a:bodyPr>
          <a:lstStyle/>
          <a:p>
            <a:endParaRPr lang="es-ES_tradnl" sz="1100"/>
          </a:p>
          <a:p>
            <a:r>
              <a:rPr lang="es-ES_tradnl" sz="1100"/>
              <a:t>Cualquier acción de respuesta adicional:</a:t>
            </a:r>
          </a:p>
        </p:txBody>
      </p:sp>
      <p:sp>
        <p:nvSpPr>
          <p:cNvPr id="30" name="TextBox 29">
            <a:extLst>
              <a:ext uri="{FF2B5EF4-FFF2-40B4-BE49-F238E27FC236}">
                <a16:creationId xmlns:a16="http://schemas.microsoft.com/office/drawing/2014/main" id="{62B2179C-D9C0-D788-0CC1-32AA6E5778F7}"/>
              </a:ext>
            </a:extLst>
          </p:cNvPr>
          <p:cNvSpPr txBox="1"/>
          <p:nvPr/>
        </p:nvSpPr>
        <p:spPr>
          <a:xfrm>
            <a:off x="993144" y="5109045"/>
            <a:ext cx="2547492" cy="430887"/>
          </a:xfrm>
          <a:prstGeom prst="rect">
            <a:avLst/>
          </a:prstGeom>
          <a:noFill/>
        </p:spPr>
        <p:txBody>
          <a:bodyPr wrap="square">
            <a:spAutoFit/>
          </a:bodyPr>
          <a:lstStyle/>
          <a:p>
            <a:r>
              <a:rPr lang="es-ES_tradnl" sz="1100" b="1"/>
              <a:t>Amira</a:t>
            </a:r>
          </a:p>
          <a:p>
            <a:r>
              <a:rPr lang="es-ES_tradnl" sz="1100"/>
              <a:t>Procedimiento de consentimiento:</a:t>
            </a:r>
          </a:p>
        </p:txBody>
      </p:sp>
      <p:sp>
        <p:nvSpPr>
          <p:cNvPr id="31" name="Google Shape;275;p12">
            <a:extLst>
              <a:ext uri="{FF2B5EF4-FFF2-40B4-BE49-F238E27FC236}">
                <a16:creationId xmlns:a16="http://schemas.microsoft.com/office/drawing/2014/main" id="{12670E9B-07F0-C528-DD96-667006AE54E6}"/>
              </a:ext>
            </a:extLst>
          </p:cNvPr>
          <p:cNvSpPr/>
          <p:nvPr/>
        </p:nvSpPr>
        <p:spPr>
          <a:xfrm>
            <a:off x="982984" y="5601589"/>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2" name="Google Shape;275;p12">
            <a:extLst>
              <a:ext uri="{FF2B5EF4-FFF2-40B4-BE49-F238E27FC236}">
                <a16:creationId xmlns:a16="http://schemas.microsoft.com/office/drawing/2014/main" id="{19F0E569-6AA8-DEFC-E99F-21F3AF6BDC53}"/>
              </a:ext>
            </a:extLst>
          </p:cNvPr>
          <p:cNvSpPr/>
          <p:nvPr/>
        </p:nvSpPr>
        <p:spPr>
          <a:xfrm>
            <a:off x="3692676" y="5601589"/>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3" name="TextBox 32">
            <a:extLst>
              <a:ext uri="{FF2B5EF4-FFF2-40B4-BE49-F238E27FC236}">
                <a16:creationId xmlns:a16="http://schemas.microsoft.com/office/drawing/2014/main" id="{EC6E280F-241F-B8CA-3D8B-0DE102570C6F}"/>
              </a:ext>
            </a:extLst>
          </p:cNvPr>
          <p:cNvSpPr txBox="1"/>
          <p:nvPr/>
        </p:nvSpPr>
        <p:spPr>
          <a:xfrm>
            <a:off x="3712996" y="5109045"/>
            <a:ext cx="2547492" cy="430887"/>
          </a:xfrm>
          <a:prstGeom prst="rect">
            <a:avLst/>
          </a:prstGeom>
          <a:noFill/>
        </p:spPr>
        <p:txBody>
          <a:bodyPr wrap="square">
            <a:spAutoFit/>
          </a:bodyPr>
          <a:lstStyle/>
          <a:p>
            <a:endParaRPr lang="es-ES_tradnl" sz="1100"/>
          </a:p>
          <a:p>
            <a:r>
              <a:rPr lang="es-ES_tradnl" sz="1100"/>
              <a:t>Cualquier acción de respuesta adicional:</a:t>
            </a:r>
          </a:p>
        </p:txBody>
      </p:sp>
      <p:sp>
        <p:nvSpPr>
          <p:cNvPr id="35" name="TextBox 34">
            <a:extLst>
              <a:ext uri="{FF2B5EF4-FFF2-40B4-BE49-F238E27FC236}">
                <a16:creationId xmlns:a16="http://schemas.microsoft.com/office/drawing/2014/main" id="{EF00EB32-7822-92E6-B6A2-C7FC44248B97}"/>
              </a:ext>
            </a:extLst>
          </p:cNvPr>
          <p:cNvSpPr txBox="1"/>
          <p:nvPr/>
        </p:nvSpPr>
        <p:spPr>
          <a:xfrm>
            <a:off x="993144" y="7105452"/>
            <a:ext cx="2547492" cy="430887"/>
          </a:xfrm>
          <a:prstGeom prst="rect">
            <a:avLst/>
          </a:prstGeom>
          <a:noFill/>
        </p:spPr>
        <p:txBody>
          <a:bodyPr wrap="square">
            <a:spAutoFit/>
          </a:bodyPr>
          <a:lstStyle/>
          <a:p>
            <a:r>
              <a:rPr lang="es-ES_tradnl" sz="1100" b="1"/>
              <a:t>Una pareja</a:t>
            </a:r>
          </a:p>
          <a:p>
            <a:r>
              <a:rPr lang="es-ES_tradnl" sz="1100"/>
              <a:t>Procedimiento de consentimiento:</a:t>
            </a:r>
          </a:p>
        </p:txBody>
      </p:sp>
      <p:sp>
        <p:nvSpPr>
          <p:cNvPr id="36" name="Google Shape;275;p12">
            <a:extLst>
              <a:ext uri="{FF2B5EF4-FFF2-40B4-BE49-F238E27FC236}">
                <a16:creationId xmlns:a16="http://schemas.microsoft.com/office/drawing/2014/main" id="{276835F0-4453-BB24-E724-D7A3A06667C8}"/>
              </a:ext>
            </a:extLst>
          </p:cNvPr>
          <p:cNvSpPr/>
          <p:nvPr/>
        </p:nvSpPr>
        <p:spPr>
          <a:xfrm>
            <a:off x="982984" y="7597996"/>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7" name="Google Shape;275;p12">
            <a:extLst>
              <a:ext uri="{FF2B5EF4-FFF2-40B4-BE49-F238E27FC236}">
                <a16:creationId xmlns:a16="http://schemas.microsoft.com/office/drawing/2014/main" id="{31AB2997-3384-E8B4-5152-55E46A7ED024}"/>
              </a:ext>
            </a:extLst>
          </p:cNvPr>
          <p:cNvSpPr/>
          <p:nvPr/>
        </p:nvSpPr>
        <p:spPr>
          <a:xfrm>
            <a:off x="3692676" y="7597996"/>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8" name="TextBox 37">
            <a:extLst>
              <a:ext uri="{FF2B5EF4-FFF2-40B4-BE49-F238E27FC236}">
                <a16:creationId xmlns:a16="http://schemas.microsoft.com/office/drawing/2014/main" id="{D3161239-05F1-82E9-5A99-737AF93DE2B5}"/>
              </a:ext>
            </a:extLst>
          </p:cNvPr>
          <p:cNvSpPr txBox="1"/>
          <p:nvPr/>
        </p:nvSpPr>
        <p:spPr>
          <a:xfrm>
            <a:off x="3712996" y="7105452"/>
            <a:ext cx="2547492" cy="430887"/>
          </a:xfrm>
          <a:prstGeom prst="rect">
            <a:avLst/>
          </a:prstGeom>
          <a:noFill/>
        </p:spPr>
        <p:txBody>
          <a:bodyPr wrap="square">
            <a:spAutoFit/>
          </a:bodyPr>
          <a:lstStyle/>
          <a:p>
            <a:endParaRPr lang="es-ES_tradnl" sz="1100"/>
          </a:p>
          <a:p>
            <a:r>
              <a:rPr lang="es-ES_tradnl" sz="1100"/>
              <a:t>Cualquier acción de respuesta adicional:</a:t>
            </a:r>
          </a:p>
        </p:txBody>
      </p:sp>
      <p:sp>
        <p:nvSpPr>
          <p:cNvPr id="40" name="Hexagon 39">
            <a:extLst>
              <a:ext uri="{FF2B5EF4-FFF2-40B4-BE49-F238E27FC236}">
                <a16:creationId xmlns:a16="http://schemas.microsoft.com/office/drawing/2014/main" id="{D2F980AF-0950-0EF1-A303-49ED8F8D5E8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D4979730-BF05-2039-74B2-8D1971CE053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665D894E-2FE7-C7BF-964F-815C8F0A98F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874CEAF4-78F7-351C-2431-32FAF315201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A027C62A-56B4-6AD1-FB7B-44A3BAC8B1F8}"/>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11C17A25-C19D-75E3-C5DA-24E5D8808779}"/>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1A2FF8A7-D8EA-C169-8CE4-72894081CAF1}"/>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2AB76D80-322B-C651-CB06-2207253D8442}"/>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Hexagon 47">
            <a:extLst>
              <a:ext uri="{FF2B5EF4-FFF2-40B4-BE49-F238E27FC236}">
                <a16:creationId xmlns:a16="http://schemas.microsoft.com/office/drawing/2014/main" id="{D345CAE2-E74C-EA27-3587-08712C89B8C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E0A0192A-9116-DC71-76BF-D8232B3CEBA1}"/>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Hexagon 49">
            <a:extLst>
              <a:ext uri="{FF2B5EF4-FFF2-40B4-BE49-F238E27FC236}">
                <a16:creationId xmlns:a16="http://schemas.microsoft.com/office/drawing/2014/main" id="{70F4328F-860F-33B3-54F0-EC366AD831B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Hexagon 50">
            <a:extLst>
              <a:ext uri="{FF2B5EF4-FFF2-40B4-BE49-F238E27FC236}">
                <a16:creationId xmlns:a16="http://schemas.microsoft.com/office/drawing/2014/main" id="{EA8C7F50-A1AF-DE59-C26F-7C1C0B0804E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Hexagon 51">
            <a:extLst>
              <a:ext uri="{FF2B5EF4-FFF2-40B4-BE49-F238E27FC236}">
                <a16:creationId xmlns:a16="http://schemas.microsoft.com/office/drawing/2014/main" id="{1D947215-DD83-B880-4CDF-691A96699BB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Hexagon 52">
            <a:extLst>
              <a:ext uri="{FF2B5EF4-FFF2-40B4-BE49-F238E27FC236}">
                <a16:creationId xmlns:a16="http://schemas.microsoft.com/office/drawing/2014/main" id="{95169D45-AC04-3A14-5241-A207CC124F7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Hexagon 53">
            <a:extLst>
              <a:ext uri="{FF2B5EF4-FFF2-40B4-BE49-F238E27FC236}">
                <a16:creationId xmlns:a16="http://schemas.microsoft.com/office/drawing/2014/main" id="{4022F802-4070-0D8C-5190-8651C010552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Hexagon 54">
            <a:extLst>
              <a:ext uri="{FF2B5EF4-FFF2-40B4-BE49-F238E27FC236}">
                <a16:creationId xmlns:a16="http://schemas.microsoft.com/office/drawing/2014/main" id="{4F680410-0F55-6F51-60D9-AD36C445824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Hexagon 55">
            <a:extLst>
              <a:ext uri="{FF2B5EF4-FFF2-40B4-BE49-F238E27FC236}">
                <a16:creationId xmlns:a16="http://schemas.microsoft.com/office/drawing/2014/main" id="{6E90509E-40CB-CF73-F69B-FFDBE56E8D3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7" name="Hexagon 56">
            <a:extLst>
              <a:ext uri="{FF2B5EF4-FFF2-40B4-BE49-F238E27FC236}">
                <a16:creationId xmlns:a16="http://schemas.microsoft.com/office/drawing/2014/main" id="{02A4A7EB-3CA7-FE7B-C3C5-7423EE89A72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4601562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19F588-3D6E-10B9-11C3-23CEC437A91B}"/>
              </a:ext>
            </a:extLst>
          </p:cNvPr>
          <p:cNvSpPr txBox="1"/>
          <p:nvPr/>
        </p:nvSpPr>
        <p:spPr>
          <a:xfrm>
            <a:off x="982986" y="713169"/>
            <a:ext cx="2551847" cy="430887"/>
          </a:xfrm>
          <a:prstGeom prst="rect">
            <a:avLst/>
          </a:prstGeom>
          <a:noFill/>
          <a:ln>
            <a:noFill/>
          </a:ln>
        </p:spPr>
        <p:txBody>
          <a:bodyPr wrap="square" rtlCol="0">
            <a:spAutoFit/>
          </a:bodyPr>
          <a:lstStyle/>
          <a:p>
            <a:r>
              <a:rPr lang="es-ES_tradnl" sz="1100" dirty="0"/>
              <a:t>¿Es necesaria una revisión del plan de caso? </a:t>
            </a:r>
          </a:p>
        </p:txBody>
      </p:sp>
      <p:sp>
        <p:nvSpPr>
          <p:cNvPr id="4" name="Rectangle 3">
            <a:extLst>
              <a:ext uri="{FF2B5EF4-FFF2-40B4-BE49-F238E27FC236}">
                <a16:creationId xmlns:a16="http://schemas.microsoft.com/office/drawing/2014/main" id="{F91FF951-E6AB-C94F-2B11-5D5D28B38BF8}"/>
              </a:ext>
            </a:extLst>
          </p:cNvPr>
          <p:cNvSpPr/>
          <p:nvPr/>
        </p:nvSpPr>
        <p:spPr>
          <a:xfrm>
            <a:off x="996287" y="1276407"/>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8" name="TextBox 7">
            <a:extLst>
              <a:ext uri="{FF2B5EF4-FFF2-40B4-BE49-F238E27FC236}">
                <a16:creationId xmlns:a16="http://schemas.microsoft.com/office/drawing/2014/main" id="{81957A19-61B9-D051-FF2B-D465E5CFCFF7}"/>
              </a:ext>
            </a:extLst>
          </p:cNvPr>
          <p:cNvSpPr txBox="1"/>
          <p:nvPr/>
        </p:nvSpPr>
        <p:spPr>
          <a:xfrm>
            <a:off x="982986" y="6493099"/>
            <a:ext cx="5267342" cy="261610"/>
          </a:xfrm>
          <a:prstGeom prst="rect">
            <a:avLst/>
          </a:prstGeom>
          <a:noFill/>
          <a:ln>
            <a:noFill/>
          </a:ln>
        </p:spPr>
        <p:txBody>
          <a:bodyPr wrap="square" rtlCol="0">
            <a:spAutoFit/>
          </a:bodyPr>
          <a:lstStyle/>
          <a:p>
            <a:r>
              <a:rPr lang="es-ES_tradnl" sz="1100" dirty="0"/>
              <a:t>¿Con qué frecuencia debe hacerse supervisión y seguimiento?</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6887060"/>
            <a:ext cx="5254041" cy="187594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0" name="TextBox 9">
            <a:extLst>
              <a:ext uri="{FF2B5EF4-FFF2-40B4-BE49-F238E27FC236}">
                <a16:creationId xmlns:a16="http://schemas.microsoft.com/office/drawing/2014/main" id="{E60FD7CA-4650-F947-2A74-35E2D128166F}"/>
              </a:ext>
            </a:extLst>
          </p:cNvPr>
          <p:cNvSpPr txBox="1"/>
          <p:nvPr/>
        </p:nvSpPr>
        <p:spPr>
          <a:xfrm>
            <a:off x="3691624" y="713169"/>
            <a:ext cx="2551847" cy="430887"/>
          </a:xfrm>
          <a:prstGeom prst="rect">
            <a:avLst/>
          </a:prstGeom>
          <a:noFill/>
          <a:ln>
            <a:noFill/>
          </a:ln>
        </p:spPr>
        <p:txBody>
          <a:bodyPr wrap="square" rtlCol="0">
            <a:spAutoFit/>
          </a:bodyPr>
          <a:lstStyle/>
          <a:p>
            <a:r>
              <a:rPr lang="es-ES_tradnl" sz="1100" dirty="0"/>
              <a:t>¿Existe alguna duda/preocupación sobre la modalidad de acogida alternativa? </a:t>
            </a:r>
          </a:p>
        </p:txBody>
      </p:sp>
      <p:sp>
        <p:nvSpPr>
          <p:cNvPr id="11" name="Rectangle 10">
            <a:extLst>
              <a:ext uri="{FF2B5EF4-FFF2-40B4-BE49-F238E27FC236}">
                <a16:creationId xmlns:a16="http://schemas.microsoft.com/office/drawing/2014/main" id="{5A462C43-E3AF-98C0-0758-B6276367CADE}"/>
              </a:ext>
            </a:extLst>
          </p:cNvPr>
          <p:cNvSpPr/>
          <p:nvPr/>
        </p:nvSpPr>
        <p:spPr>
          <a:xfrm>
            <a:off x="3704925" y="1276407"/>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2" name="TextBox 11">
            <a:extLst>
              <a:ext uri="{FF2B5EF4-FFF2-40B4-BE49-F238E27FC236}">
                <a16:creationId xmlns:a16="http://schemas.microsoft.com/office/drawing/2014/main" id="{E249EFF1-B603-0582-797B-A0C061D373E3}"/>
              </a:ext>
            </a:extLst>
          </p:cNvPr>
          <p:cNvSpPr txBox="1"/>
          <p:nvPr/>
        </p:nvSpPr>
        <p:spPr>
          <a:xfrm>
            <a:off x="982986" y="3648284"/>
            <a:ext cx="2551847" cy="430887"/>
          </a:xfrm>
          <a:prstGeom prst="rect">
            <a:avLst/>
          </a:prstGeom>
          <a:noFill/>
          <a:ln>
            <a:noFill/>
          </a:ln>
        </p:spPr>
        <p:txBody>
          <a:bodyPr wrap="square" rtlCol="0">
            <a:spAutoFit/>
          </a:bodyPr>
          <a:lstStyle/>
          <a:p>
            <a:r>
              <a:rPr lang="es-ES_tradnl" sz="1100" dirty="0"/>
              <a:t>¿Es necesaria una conferencia sobre el caso o una DIS? </a:t>
            </a:r>
          </a:p>
        </p:txBody>
      </p:sp>
      <p:sp>
        <p:nvSpPr>
          <p:cNvPr id="13" name="Rectangle 12">
            <a:extLst>
              <a:ext uri="{FF2B5EF4-FFF2-40B4-BE49-F238E27FC236}">
                <a16:creationId xmlns:a16="http://schemas.microsoft.com/office/drawing/2014/main" id="{EEA3BD17-FF40-BC3E-19A6-1ACF2D597A76}"/>
              </a:ext>
            </a:extLst>
          </p:cNvPr>
          <p:cNvSpPr/>
          <p:nvPr/>
        </p:nvSpPr>
        <p:spPr>
          <a:xfrm>
            <a:off x="996287" y="4169292"/>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4" name="TextBox 13">
            <a:extLst>
              <a:ext uri="{FF2B5EF4-FFF2-40B4-BE49-F238E27FC236}">
                <a16:creationId xmlns:a16="http://schemas.microsoft.com/office/drawing/2014/main" id="{7843A7F5-3918-4625-79FB-620DB062133F}"/>
              </a:ext>
            </a:extLst>
          </p:cNvPr>
          <p:cNvSpPr txBox="1"/>
          <p:nvPr/>
        </p:nvSpPr>
        <p:spPr>
          <a:xfrm>
            <a:off x="3691624" y="3648284"/>
            <a:ext cx="2551847" cy="430887"/>
          </a:xfrm>
          <a:prstGeom prst="rect">
            <a:avLst/>
          </a:prstGeom>
          <a:noFill/>
          <a:ln>
            <a:noFill/>
          </a:ln>
        </p:spPr>
        <p:txBody>
          <a:bodyPr wrap="square" rtlCol="0">
            <a:spAutoFit/>
          </a:bodyPr>
          <a:lstStyle/>
          <a:p>
            <a:r>
              <a:rPr lang="es-ES_tradnl" sz="1100" dirty="0"/>
              <a:t>¿Qué medidas de seguimiento deben tomarse?</a:t>
            </a:r>
          </a:p>
        </p:txBody>
      </p:sp>
      <p:sp>
        <p:nvSpPr>
          <p:cNvPr id="15" name="Rectangle 14">
            <a:extLst>
              <a:ext uri="{FF2B5EF4-FFF2-40B4-BE49-F238E27FC236}">
                <a16:creationId xmlns:a16="http://schemas.microsoft.com/office/drawing/2014/main" id="{D95C987D-2AB4-9B24-6D96-3F2178FDCDFF}"/>
              </a:ext>
            </a:extLst>
          </p:cNvPr>
          <p:cNvSpPr/>
          <p:nvPr/>
        </p:nvSpPr>
        <p:spPr>
          <a:xfrm>
            <a:off x="3704925" y="4159336"/>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2" name="Hexagon 1">
            <a:extLst>
              <a:ext uri="{FF2B5EF4-FFF2-40B4-BE49-F238E27FC236}">
                <a16:creationId xmlns:a16="http://schemas.microsoft.com/office/drawing/2014/main" id="{850E85D5-FAB6-B574-33D0-D568A64724C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1D6D1088-6E3F-81C0-E8FE-DE8C6D8790B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AB460E07-0294-30ED-07DE-00BCF502F95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3FC4A733-719F-3D22-E528-4E2B8D5CED0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7D1E51FB-6799-BBCC-D537-7EF00CB8DAB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21CE10F1-CFAB-CE70-58F9-E25704F4DF6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EBAD6080-368D-7B2F-8002-6E0A58000DB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944DF60C-89AE-FCB2-FDC3-9400CA1828B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5A069939-947B-8370-8BE6-960C667DFE0F}"/>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1A495E74-A28A-1C2C-9A80-64B08859EA8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B20980D8-9F4C-FCED-5E50-D313E0EA651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20752201-5AD4-47B0-3C34-3F1CBA1143B4}"/>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D9D980E2-A9D4-C070-A32D-1258E107BE25}"/>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085E25AD-54B6-EA8F-B1A0-AAF8A11DAA02}"/>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2E222C5A-094F-08A6-A1DA-6792F711F90B}"/>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211FE0CF-B575-6128-2461-38E78C7E29FD}"/>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FB0737BB-EFBA-694E-917A-FAA0CEAA1EA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3E9ADC5B-F554-0003-B64B-7C842B0E0C4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2815037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69210"/>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52211"/>
            <a:ext cx="4637303" cy="1978065"/>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2400"/>
              <a:buFont typeface="Helvetica Neue"/>
              <a:buNone/>
            </a:pPr>
            <a:r>
              <a:rPr lang="es-ES_tradnl" sz="1100" b="0" i="0" u="none" strike="noStrike" cap="none" dirty="0">
                <a:solidFill>
                  <a:srgbClr val="000000"/>
                </a:solidFill>
                <a:latin typeface="+mn-lt"/>
                <a:ea typeface="Helvetica Neue"/>
                <a:cs typeface="Helvetica Neue"/>
                <a:sym typeface="Helvetica Neue"/>
              </a:rPr>
              <a:t>El seguimiento </a:t>
            </a:r>
            <a:r>
              <a:rPr lang="es-ES_tradnl" sz="1100" dirty="0">
                <a:latin typeface="+mn-lt"/>
                <a:ea typeface="Helvetica Neue"/>
                <a:cs typeface="Helvetica Neue"/>
                <a:sym typeface="Helvetica Neue"/>
              </a:rPr>
              <a:t>y </a:t>
            </a:r>
            <a:r>
              <a:rPr lang="es-ES_tradnl" sz="1100" b="0" i="0" u="none" strike="noStrike" cap="none" dirty="0">
                <a:solidFill>
                  <a:srgbClr val="000000"/>
                </a:solidFill>
                <a:latin typeface="+mn-lt"/>
                <a:ea typeface="Helvetica Neue"/>
                <a:cs typeface="Helvetica Neue"/>
                <a:sym typeface="Helvetica Neue"/>
              </a:rPr>
              <a:t>la revisión de casos de UASC sigue los mismos principios que la gestión de casos. Su objetivo es analizar los progresos realizados en la búsqueda de familiares y la reunificación, así como en la seguridad y calidad de la modalidad de acogida actual.</a:t>
            </a:r>
            <a:endParaRPr lang="es-ES_tradnl" sz="1100" dirty="0">
              <a:latin typeface="+mn-lt"/>
            </a:endParaRPr>
          </a:p>
          <a:p>
            <a:pPr marL="0" marR="0" lvl="0" indent="0" algn="ctr"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0000"/>
              </a:lnSpc>
              <a:spcBef>
                <a:spcPts val="0"/>
              </a:spcBef>
              <a:spcAft>
                <a:spcPts val="0"/>
              </a:spcAft>
              <a:buClr>
                <a:srgbClr val="000000"/>
              </a:buClr>
              <a:buSzPts val="2400"/>
              <a:buFont typeface="Helvetica Neue"/>
              <a:buNone/>
            </a:pPr>
            <a:r>
              <a:rPr lang="es-ES_tradnl" sz="1100" dirty="0">
                <a:latin typeface="+mn-lt"/>
                <a:ea typeface="Helvetica Neue"/>
                <a:cs typeface="Helvetica Neue"/>
                <a:sym typeface="Helvetica Neue"/>
              </a:rPr>
              <a:t>Se debe hacer una revisión formal de la </a:t>
            </a:r>
            <a:r>
              <a:rPr lang="es-ES_tradnl" sz="1100" b="0" i="0" u="none" strike="noStrike" cap="none" dirty="0">
                <a:solidFill>
                  <a:srgbClr val="000000"/>
                </a:solidFill>
                <a:latin typeface="+mn-lt"/>
                <a:ea typeface="Helvetica Neue"/>
                <a:cs typeface="Helvetica Neue"/>
                <a:sym typeface="Helvetica Neue"/>
              </a:rPr>
              <a:t>modalidad de acogida alternativa del menor cada 12 semanas.</a:t>
            </a:r>
            <a:endParaRPr lang="es-ES_tradnl"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0000"/>
              </a:lnSpc>
              <a:spcBef>
                <a:spcPts val="0"/>
              </a:spcBef>
              <a:spcAft>
                <a:spcPts val="0"/>
              </a:spcAft>
              <a:buClr>
                <a:srgbClr val="000000"/>
              </a:buClr>
              <a:buSzPts val="2400"/>
              <a:buFont typeface="Helvetica Neue"/>
              <a:buNone/>
            </a:pPr>
            <a:r>
              <a:rPr lang="es-ES_tradnl" sz="1100" b="0" i="0" u="none" strike="noStrike" cap="none" dirty="0">
                <a:solidFill>
                  <a:srgbClr val="000000"/>
                </a:solidFill>
                <a:latin typeface="+mn-lt"/>
                <a:ea typeface="Helvetica Neue"/>
                <a:cs typeface="Helvetica Neue"/>
                <a:sym typeface="Helvetica Neue"/>
              </a:rPr>
              <a:t>En en caso de daño/riesgo inminente, deben acordarse procedimiento en el plan de caso, en colaboración con las autoridades nacionales, siempre que sea posible.</a:t>
            </a:r>
            <a:endParaRPr lang="es-ES_tradnl" sz="1100" dirty="0">
              <a:latin typeface="+mn-lt"/>
            </a:endParaRP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212528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029418"/>
            <a:ext cx="5254042" cy="5027160"/>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506150"/>
            <a:ext cx="4637302" cy="276999"/>
          </a:xfrm>
          <a:prstGeom prst="rect">
            <a:avLst/>
          </a:prstGeom>
          <a:noFill/>
        </p:spPr>
        <p:txBody>
          <a:bodyPr wrap="square" rtlCol="0">
            <a:spAutoFit/>
          </a:bodyPr>
          <a:lstStyle/>
          <a:p>
            <a:r>
              <a:rPr lang="en-CA" sz="1200" b="1" spc="300" dirty="0">
                <a:solidFill>
                  <a:schemeClr val="tx1"/>
                </a:solidFill>
              </a:rPr>
              <a:t>NOTAS DE LA SESIÓN</a:t>
            </a:r>
          </a:p>
        </p:txBody>
      </p:sp>
      <p:sp>
        <p:nvSpPr>
          <p:cNvPr id="3" name="Hexagon 2">
            <a:extLst>
              <a:ext uri="{FF2B5EF4-FFF2-40B4-BE49-F238E27FC236}">
                <a16:creationId xmlns:a16="http://schemas.microsoft.com/office/drawing/2014/main" id="{BF09ADEB-4D27-1EE3-4637-D2180AF41628}"/>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FD388B7A-9A86-A949-81CE-0D6DCFDC5FD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BDE35D9-80D1-4909-FD31-32B22A4FE75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42469766-5AA6-4FC5-951E-ABAFB2DD3D10}"/>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C91A0C9-AE9D-C199-F8BA-A4B8AAD3DA4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F329055-FCE1-DEE3-5528-4DD34FF9414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F43040B-D69E-650F-1A77-27A5045AA18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FFF9857-6C15-E56A-A945-2A8354810E1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8C4F007-9856-8762-287F-96F5CC3A909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15A173D2-533F-CB73-65AA-F6E05E53458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DE5B2E5-3FF7-2BBC-38A7-98FAD7BA71A2}"/>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F00FE9C-8376-383D-41F1-2B23A23B5072}"/>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E8D5783-CA4F-375E-BE2F-B6183E9D2F5F}"/>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021189FA-F02C-476E-DB44-3FC33AE5B71A}"/>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2960CF7-9E11-2B24-2185-69E4BE43F564}"/>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060F176D-2DC2-88C8-278A-D1CD7ED15261}"/>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C89BF6F-BD83-3940-29DE-808E75A177E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7A61E33-2107-82D1-7EDE-516A0DCA840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Google Shape;256;p19">
            <a:extLst>
              <a:ext uri="{FF2B5EF4-FFF2-40B4-BE49-F238E27FC236}">
                <a16:creationId xmlns:a16="http://schemas.microsoft.com/office/drawing/2014/main" id="{2A4C6C2E-4725-EE4A-24D6-EE0499805E57}"/>
              </a:ext>
            </a:extLst>
          </p:cNvPr>
          <p:cNvSpPr/>
          <p:nvPr/>
        </p:nvSpPr>
        <p:spPr>
          <a:xfrm>
            <a:off x="1072579" y="269013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Tree>
    <p:extLst>
      <p:ext uri="{BB962C8B-B14F-4D97-AF65-F5344CB8AC3E}">
        <p14:creationId xmlns:p14="http://schemas.microsoft.com/office/powerpoint/2010/main" val="394412629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SESIÓN 7: CIERRE DEL CASO</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n-CA" sz="1200" b="1" spc="300" dirty="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63400"/>
            <a:ext cx="4529568" cy="478785"/>
          </a:xfrm>
          <a:prstGeom prst="rect">
            <a:avLst/>
          </a:prstGeom>
          <a:noFill/>
        </p:spPr>
        <p:txBody>
          <a:bodyPr wrap="square" rtlCol="0">
            <a:spAutoFit/>
          </a:bodyPr>
          <a:lstStyle/>
          <a:p>
            <a:pPr>
              <a:lnSpc>
                <a:spcPct val="107000"/>
              </a:lnSpc>
              <a:buSzPts val="2400"/>
            </a:pPr>
            <a:r>
              <a:rPr lang="es-ES_tradnl" sz="1200" b="0" i="0" u="none" strike="noStrike" cap="none" dirty="0">
                <a:solidFill>
                  <a:srgbClr val="000000"/>
                </a:solidFill>
                <a:latin typeface="Calibri" panose="020F0502020204030204" pitchFamily="34" charset="0"/>
                <a:ea typeface="Arial"/>
                <a:cs typeface="Calibri" panose="020F0502020204030204" pitchFamily="34" charset="0"/>
                <a:sym typeface="Arial"/>
              </a:rPr>
              <a:t>Revisar aspectos importantes en relación con el cierre de casos de UASC.</a:t>
            </a:r>
          </a:p>
        </p:txBody>
      </p:sp>
      <p:grpSp>
        <p:nvGrpSpPr>
          <p:cNvPr id="4" name="Google Shape;194;p14">
            <a:extLst>
              <a:ext uri="{FF2B5EF4-FFF2-40B4-BE49-F238E27FC236}">
                <a16:creationId xmlns:a16="http://schemas.microsoft.com/office/drawing/2014/main" id="{CECF9325-996C-5BDF-A256-8E52DE2C163A}"/>
              </a:ext>
            </a:extLst>
          </p:cNvPr>
          <p:cNvGrpSpPr/>
          <p:nvPr/>
        </p:nvGrpSpPr>
        <p:grpSpPr>
          <a:xfrm>
            <a:off x="1153785" y="1988535"/>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E22526D7-45ED-343C-79C9-F451A4F4A269}"/>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E9A372B7-DD0D-81D4-48D3-AD2016BF8392}"/>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6AAA8590-22F3-C2FC-24AA-E4262D069E73}"/>
              </a:ext>
            </a:extLst>
          </p:cNvPr>
          <p:cNvSpPr txBox="1"/>
          <p:nvPr/>
        </p:nvSpPr>
        <p:spPr>
          <a:xfrm>
            <a:off x="982985" y="2934736"/>
            <a:ext cx="4325427" cy="276999"/>
          </a:xfrm>
          <a:prstGeom prst="rect">
            <a:avLst/>
          </a:prstGeom>
          <a:noFill/>
        </p:spPr>
        <p:txBody>
          <a:bodyPr wrap="square" rtlCol="0">
            <a:spAutoFit/>
          </a:bodyPr>
          <a:lstStyle/>
          <a:p>
            <a:r>
              <a:rPr lang="en-US" sz="1200" b="1" spc="300" dirty="0">
                <a:solidFill>
                  <a:schemeClr val="tx1"/>
                </a:solidFill>
              </a:rPr>
              <a:t>CIERRE DEL CASO: CASO PRÁCTICO</a:t>
            </a:r>
            <a:endParaRPr lang="en-CA" sz="1200" b="1" spc="300" dirty="0">
              <a:solidFill>
                <a:schemeClr val="tx1"/>
              </a:solidFill>
            </a:endParaRPr>
          </a:p>
        </p:txBody>
      </p:sp>
      <p:sp>
        <p:nvSpPr>
          <p:cNvPr id="8" name="TextBox 7">
            <a:extLst>
              <a:ext uri="{FF2B5EF4-FFF2-40B4-BE49-F238E27FC236}">
                <a16:creationId xmlns:a16="http://schemas.microsoft.com/office/drawing/2014/main" id="{925BF317-4D87-B9DE-3546-3F5AAC4A4C3D}"/>
              </a:ext>
            </a:extLst>
          </p:cNvPr>
          <p:cNvSpPr txBox="1"/>
          <p:nvPr/>
        </p:nvSpPr>
        <p:spPr>
          <a:xfrm>
            <a:off x="982984" y="3484776"/>
            <a:ext cx="5254041" cy="5170646"/>
          </a:xfrm>
          <a:prstGeom prst="rect">
            <a:avLst/>
          </a:prstGeom>
          <a:noFill/>
        </p:spPr>
        <p:txBody>
          <a:bodyPr wrap="square" rtlCol="0">
            <a:spAutoFit/>
          </a:bodyPr>
          <a:lstStyle/>
          <a:p>
            <a:r>
              <a:rPr lang="es-ES_tradnl" sz="1100" b="1" dirty="0"/>
              <a:t>Escenario - </a:t>
            </a:r>
            <a:r>
              <a:rPr lang="es-ES_tradnl" sz="1100" b="1" dirty="0" err="1"/>
              <a:t>Bienvenu</a:t>
            </a:r>
            <a:endParaRPr lang="es-ES_tradnl" sz="1100" b="1" dirty="0"/>
          </a:p>
          <a:p>
            <a:endParaRPr lang="es-ES_tradnl" sz="1100" dirty="0"/>
          </a:p>
          <a:p>
            <a:r>
              <a:rPr lang="es-ES_tradnl" sz="1100" dirty="0" err="1"/>
              <a:t>Bienvenu</a:t>
            </a:r>
            <a:r>
              <a:rPr lang="es-ES_tradnl" sz="1100" dirty="0"/>
              <a:t> es un joven de 17 años que huyó junto con un grupo de personas de su mismo pueblo a una zona segura tras un repentino estallido de violencia. Cuando esto ocurrió, los padres de </a:t>
            </a:r>
            <a:r>
              <a:rPr lang="es-ES_tradnl" sz="1100" dirty="0" err="1"/>
              <a:t>Bienvenu</a:t>
            </a:r>
            <a:r>
              <a:rPr lang="es-ES_tradnl" sz="1100" dirty="0"/>
              <a:t> estaban en casa, mientras que </a:t>
            </a:r>
            <a:r>
              <a:rPr lang="es-ES_tradnl" sz="1100" dirty="0" err="1"/>
              <a:t>Bienvenu</a:t>
            </a:r>
            <a:r>
              <a:rPr lang="es-ES_tradnl" sz="1100" dirty="0"/>
              <a:t> estaba en la escuela. Como consecuencia, tuvo que separarse de sus padres y de sus tres hermanos, y desde entonces no sabe nada de ellos. </a:t>
            </a:r>
          </a:p>
          <a:p>
            <a:endParaRPr lang="es-ES_tradnl" sz="1100" dirty="0"/>
          </a:p>
          <a:p>
            <a:r>
              <a:rPr lang="es-ES_tradnl" sz="1100" dirty="0"/>
              <a:t>Llegó a un campo de desplazados y unos días después, durante un reparto de alimentos, vio a su hermana de 19 años, que empezó a cuidarlo. Desde entonces, vive en el mismo bloque junto a dos de sus amigos, que viven solos, ya que también perdieron el rastro de sus familias. Su hermana está casada; actualmente se desconoce el paradero de su marido, pero espera poder encontrarlo. Desde hace más de un año se han realizado diversas gestiones para localizar a su familia, pero no ha habido éxito.</a:t>
            </a:r>
          </a:p>
          <a:p>
            <a:endParaRPr lang="es-ES_tradnl" sz="1100" dirty="0"/>
          </a:p>
          <a:p>
            <a:r>
              <a:rPr lang="es-ES_tradnl" sz="1100" dirty="0"/>
              <a:t>Tras realizar una evaluación de riesgos, el asistente social organizó una visita con </a:t>
            </a:r>
            <a:r>
              <a:rPr lang="es-ES_tradnl" sz="1100" dirty="0" err="1"/>
              <a:t>Bienvenu</a:t>
            </a:r>
            <a:r>
              <a:rPr lang="es-ES_tradnl" sz="1100" dirty="0"/>
              <a:t> y le acompañó a su lugar de origen. </a:t>
            </a:r>
            <a:r>
              <a:rPr lang="es-ES_tradnl" sz="1100" dirty="0" err="1"/>
              <a:t>Bienvenu</a:t>
            </a:r>
            <a:r>
              <a:rPr lang="es-ES_tradnl" sz="1100" dirty="0"/>
              <a:t> aceptó la visita porque su único deseo es reunirse con su familia. </a:t>
            </a:r>
          </a:p>
          <a:p>
            <a:endParaRPr lang="es-ES_tradnl" sz="1100" dirty="0"/>
          </a:p>
          <a:p>
            <a:r>
              <a:rPr lang="es-ES_tradnl" sz="1100" dirty="0"/>
              <a:t>Es originario de una zona aislada, donde ha habido fuertes conflictos. La zona vuelve a ser estable y accesible. Uno de los profesores del pueblo reconoció a </a:t>
            </a:r>
            <a:r>
              <a:rPr lang="es-ES_tradnl" sz="1100" dirty="0" err="1"/>
              <a:t>Bienvenu</a:t>
            </a:r>
            <a:r>
              <a:rPr lang="es-ES_tradnl" sz="1100" dirty="0"/>
              <a:t> e informó al asistente social y a </a:t>
            </a:r>
            <a:r>
              <a:rPr lang="es-ES_tradnl" sz="1100" dirty="0" err="1"/>
              <a:t>Bienvenu</a:t>
            </a:r>
            <a:r>
              <a:rPr lang="es-ES_tradnl" sz="1100" dirty="0"/>
              <a:t> sobre el paradero de sus padres y sus hermanos, y organizó una reunión en otro pueblo cercano. La familia y </a:t>
            </a:r>
            <a:r>
              <a:rPr lang="es-ES_tradnl" sz="1100" dirty="0" err="1"/>
              <a:t>Bienvenu</a:t>
            </a:r>
            <a:r>
              <a:rPr lang="es-ES_tradnl" sz="1100" dirty="0"/>
              <a:t> parecen muy contentos de volver a verse después de todo este tiempo, según las observaciones del asistente social y sus declaraciones. </a:t>
            </a:r>
          </a:p>
          <a:p>
            <a:endParaRPr lang="es-ES_tradnl" sz="1100" dirty="0"/>
          </a:p>
          <a:p>
            <a:r>
              <a:rPr lang="es-ES_tradnl" sz="1100" dirty="0"/>
              <a:t>Un día después, el asistente social llevó a cabo el proceso de verificación con el menor y la familia por separado y confirmó su identidad, sus relaciones y su voluntad de reunificarse y cuidar de nuevo a </a:t>
            </a:r>
            <a:r>
              <a:rPr lang="es-ES_tradnl" sz="1100" dirty="0" err="1"/>
              <a:t>Bienvenu</a:t>
            </a:r>
            <a:r>
              <a:rPr lang="es-ES_tradnl" sz="1100" dirty="0"/>
              <a:t>. </a:t>
            </a:r>
          </a:p>
        </p:txBody>
      </p:sp>
      <p:sp>
        <p:nvSpPr>
          <p:cNvPr id="9" name="Hexagon 8">
            <a:extLst>
              <a:ext uri="{FF2B5EF4-FFF2-40B4-BE49-F238E27FC236}">
                <a16:creationId xmlns:a16="http://schemas.microsoft.com/office/drawing/2014/main" id="{9D1AE07C-4BC9-E6B2-59DB-1B7710E3CCE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B5EF5B50-EDC5-6473-B364-4A08C01E72F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0A82E2D3-085E-2D5E-4641-40B87E31DEA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09A14186-104F-A12C-B5A1-F6EE7D5EC9B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D0F9FEF-C1C3-9243-C9D7-AF05A75EA00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7FEA95A-0AF9-D5C7-64B5-AC98AA19029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AC884E4-74A2-BA66-D91B-185FF8EE524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9129068-7D31-3233-F77A-27F43B1D633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C243812-5577-F2F5-B556-DBC32382AA0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36A7EB4-B8BA-8A84-D5F0-407D2292EE9A}"/>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072C3C3-A09C-5E5C-4413-3737C62952AB}"/>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57D80DB-CB72-B411-ABA2-8F1768D480A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57B1C6E-D77D-2250-39B8-A6EEE92A8E30}"/>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43AC368E-9570-ED0E-893D-C4377E022E30}"/>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818B6866-6147-5D39-4750-B40CF5A1C1B8}"/>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C0DB099-C0DC-2C52-49F2-61EAD0A46EE5}"/>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6EA7924-BAD4-4914-C6D8-2D3B31AD457D}"/>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03BC7985-41A9-9F5E-6160-C3DE6ABCC93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66519676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27404DDD-17FC-0DB6-9ED8-9FF73B47693F}"/>
              </a:ext>
            </a:extLst>
          </p:cNvPr>
          <p:cNvGrpSpPr/>
          <p:nvPr/>
        </p:nvGrpSpPr>
        <p:grpSpPr>
          <a:xfrm>
            <a:off x="3588327" y="6820120"/>
            <a:ext cx="2648700" cy="2189111"/>
            <a:chOff x="7499908" y="4900577"/>
            <a:chExt cx="997752" cy="824627"/>
          </a:xfrm>
        </p:grpSpPr>
        <p:grpSp>
          <p:nvGrpSpPr>
            <p:cNvPr id="23" name="Group 22">
              <a:extLst>
                <a:ext uri="{FF2B5EF4-FFF2-40B4-BE49-F238E27FC236}">
                  <a16:creationId xmlns:a16="http://schemas.microsoft.com/office/drawing/2014/main" id="{CA5C4716-97DE-0DAC-4696-B5A6A659ED0E}"/>
                </a:ext>
              </a:extLst>
            </p:cNvPr>
            <p:cNvGrpSpPr/>
            <p:nvPr/>
          </p:nvGrpSpPr>
          <p:grpSpPr>
            <a:xfrm>
              <a:off x="7499908" y="4900577"/>
              <a:ext cx="997752" cy="824627"/>
              <a:chOff x="5957706" y="3325646"/>
              <a:chExt cx="2611796" cy="1892062"/>
            </a:xfrm>
            <a:solidFill>
              <a:schemeClr val="accent4"/>
            </a:solidFill>
          </p:grpSpPr>
          <p:sp>
            <p:nvSpPr>
              <p:cNvPr id="27" name="Rectangle: Rounded Corners 26">
                <a:extLst>
                  <a:ext uri="{FF2B5EF4-FFF2-40B4-BE49-F238E27FC236}">
                    <a16:creationId xmlns:a16="http://schemas.microsoft.com/office/drawing/2014/main" id="{30A543E8-AF30-D04C-05A0-2E0192FBAA12}"/>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bg1"/>
                  </a:solidFill>
                  <a:latin typeface="Helvetica Neue"/>
                </a:endParaRPr>
              </a:p>
            </p:txBody>
          </p:sp>
          <p:sp>
            <p:nvSpPr>
              <p:cNvPr id="28" name="Rectangle: Top Corners Rounded 27">
                <a:extLst>
                  <a:ext uri="{FF2B5EF4-FFF2-40B4-BE49-F238E27FC236}">
                    <a16:creationId xmlns:a16="http://schemas.microsoft.com/office/drawing/2014/main" id="{C8A8B095-DCFE-30E9-B3DA-FC472991B659}"/>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24" name="Group 23">
              <a:extLst>
                <a:ext uri="{FF2B5EF4-FFF2-40B4-BE49-F238E27FC236}">
                  <a16:creationId xmlns:a16="http://schemas.microsoft.com/office/drawing/2014/main" id="{C70398EC-2188-5396-12A8-88FF91AEB5AB}"/>
                </a:ext>
              </a:extLst>
            </p:cNvPr>
            <p:cNvGrpSpPr/>
            <p:nvPr/>
          </p:nvGrpSpPr>
          <p:grpSpPr>
            <a:xfrm>
              <a:off x="7871183" y="5154803"/>
              <a:ext cx="316610" cy="462618"/>
              <a:chOff x="8661923" y="4758813"/>
              <a:chExt cx="825538" cy="1206243"/>
            </a:xfrm>
            <a:solidFill>
              <a:schemeClr val="bg1"/>
            </a:solidFill>
          </p:grpSpPr>
          <p:sp>
            <p:nvSpPr>
              <p:cNvPr id="25" name="Circle: Hollow 24">
                <a:extLst>
                  <a:ext uri="{FF2B5EF4-FFF2-40B4-BE49-F238E27FC236}">
                    <a16:creationId xmlns:a16="http://schemas.microsoft.com/office/drawing/2014/main" id="{5B0D2387-3980-3A01-1A50-2043D5A91EB7}"/>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26" name="Rectangle: Rounded Corners 25">
                <a:extLst>
                  <a:ext uri="{FF2B5EF4-FFF2-40B4-BE49-F238E27FC236}">
                    <a16:creationId xmlns:a16="http://schemas.microsoft.com/office/drawing/2014/main" id="{6510CA25-F25D-4C22-4053-AD6CABC1AE44}"/>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3" name="TextBox 2">
            <a:extLst>
              <a:ext uri="{FF2B5EF4-FFF2-40B4-BE49-F238E27FC236}">
                <a16:creationId xmlns:a16="http://schemas.microsoft.com/office/drawing/2014/main" id="{3D7B253A-FB7B-05E3-CCA0-29456C2C2BBF}"/>
              </a:ext>
            </a:extLst>
          </p:cNvPr>
          <p:cNvSpPr txBox="1"/>
          <p:nvPr/>
        </p:nvSpPr>
        <p:spPr>
          <a:xfrm>
            <a:off x="982984" y="713169"/>
            <a:ext cx="5254041" cy="7032694"/>
          </a:xfrm>
          <a:prstGeom prst="rect">
            <a:avLst/>
          </a:prstGeom>
          <a:noFill/>
        </p:spPr>
        <p:txBody>
          <a:bodyPr wrap="square" rtlCol="0">
            <a:spAutoFit/>
          </a:bodyPr>
          <a:lstStyle/>
          <a:p>
            <a:r>
              <a:rPr lang="es-ES_tradnl" sz="1100" b="1"/>
              <a:t>Actualización</a:t>
            </a:r>
          </a:p>
          <a:p>
            <a:endParaRPr lang="es-ES_tradnl" sz="1100" b="1"/>
          </a:p>
          <a:p>
            <a:r>
              <a:rPr lang="es-ES_tradnl" sz="1100"/>
              <a:t>Bienvenu se reunió con su familia después de la visita. El asistente social lo acompañó y viajó con él hasta su casa. Bienvenu stuvo que despedirse de sus nuevos amigos/as en el campamento, de su hermana, y de el esposo de ella, quien regresó hace unas semanas. Para Bienvenu no fue fácil despedirse de ellos.</a:t>
            </a:r>
            <a:br>
              <a:rPr lang="es-ES_tradnl" sz="1100"/>
            </a:br>
            <a:endParaRPr lang="es-ES_tradnl" sz="1100"/>
          </a:p>
          <a:p>
            <a:r>
              <a:rPr lang="es-ES_tradnl" sz="1100"/>
              <a:t>La familia de Bienvenu, algunos vecinos/as y el jefe de la aldea le dieron la bienvenida a casa. Una de sus hermanas y su madre prepararon su habitación y cocinaron su comida favorita. La asistente social contactó con los servicios sociales de la zona y les preguntó si podía participar en la ceremonia de reunificación y firmar el formulario de reunificación, pero luego les informó que, por desgracia, no podría asistir, ya que estaba ocupada atendiendo varios casos urgentes de alto riesgo que requerían toda su atención. En su lugar, el jefe de la aldea firmó el formulario de reunificación, junto con Bienvenu y su familia.</a:t>
            </a:r>
          </a:p>
          <a:p>
            <a:endParaRPr lang="es-ES_tradnl" sz="1100"/>
          </a:p>
          <a:p>
            <a:r>
              <a:rPr lang="es-ES_tradnl" sz="1100"/>
              <a:t>Una semana después, la asistente social visitó a Bienvenu y le llevó a la familia algunos utensilios de cocina, ropa y un colchón, así como una copia del expediente de Bienvenu. Durante la visita, Bienvenu le contó a la asistente social que tenía que acostumbrarse de nuevo a la vida familiar, ya que disfrutaba de mucha más libertad cuando vivía en el campamento. Además, dijo que a veces tenía malos recuerdos, de cuando estaba recién separado y no tenía noticias de su familia desde hacía mucho tiempo.</a:t>
            </a:r>
          </a:p>
          <a:p>
            <a:endParaRPr lang="es-ES_tradnl" sz="1100"/>
          </a:p>
          <a:p>
            <a:r>
              <a:rPr lang="es-ES_tradnl" sz="1100"/>
              <a:t>Tres semanas después, la asistente social llamó por teléfono a Bienvenu y a su familia, por separado. Bienvenu dijo que se sentía mejor. Su madre lo matriculó en el nuevo curso escolar y planea visitar a los amigos/as que conoció en el campamento. La relación con sus tres hermanas es buena. Su hermana menor le manifestó al asistente social que su hermano había cambiado y que ahora se comportaba como un "niño grande". Cuando su padre termine de reparar la casa de su hermana mayor, que quedó parcialmente destruida durante el conflicto, ella y su marido también volverán al pueblo. Bienvenu está muy emocionado con la noticia, ya que extraña a su hermana mayor.</a:t>
            </a:r>
          </a:p>
          <a:p>
            <a:endParaRPr lang="es-ES_tradnl" sz="1100"/>
          </a:p>
          <a:p>
            <a:r>
              <a:rPr lang="es-ES_tradnl" sz="1100"/>
              <a:t>Tres meses después de la reunificación, durante la última visita del asistente social, el padre de Bienvenu dijo que seguía trabajando como jornalero en la construcción y que no siempre era fácil generar ingresos suficientes. Antes del conflicto, la madre de Bienvenu trabajaba, pero tras lesionarse ya no puede hacerlo. Dice que Bienvenu a veces la acompaña a trabajar y le ayuda durante unas horas al día, como antes del conflicto. El padre de Bienvenu dice que él y su familia pueden arreglárselas, aunque con dificultades. Bienvenu y su familia han expresado que están contentos con el apoyo que han recibido de parte del asistente social.</a:t>
            </a:r>
          </a:p>
        </p:txBody>
      </p:sp>
      <p:sp>
        <p:nvSpPr>
          <p:cNvPr id="4" name="Hexagon 3">
            <a:extLst>
              <a:ext uri="{FF2B5EF4-FFF2-40B4-BE49-F238E27FC236}">
                <a16:creationId xmlns:a16="http://schemas.microsoft.com/office/drawing/2014/main" id="{0B494323-41FC-BB8C-B2EF-DEFE439F520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49BF2734-93F4-308C-EB24-D04509BC87B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BA951E6F-DC3C-1DAC-3589-CAA47C343B5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731D9532-F99F-3654-8262-E8346CBBC62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C93D9C41-5BD0-26F1-8E10-BC43446AC24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4AC10075-8E85-C94E-0C8C-06109F5DE96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6677A7B-98BE-D730-02DD-C34BA038745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A7947953-4EA8-6219-D457-8B3E4E599D54}"/>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2FDBD62D-89AA-2AAF-54DC-3C916E8385E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240EEAFB-E8FC-8FD2-EC0E-02A483FE6649}"/>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607CD398-79E4-0D46-B19A-F687F3CB20D8}"/>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156DEC48-08E2-786F-5E47-B5FDF25F603D}"/>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EFCD2A6-9987-76D8-705C-213042772431}"/>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212B7986-9893-6AB5-C116-66D15538033D}"/>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66577A41-2AA4-349F-0124-CE0DFFA66FC6}"/>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753111F5-1669-A6F6-2D41-1A222E9AA8B5}"/>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519BDEF8-3C7B-393C-B752-0A52B5E051ED}"/>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05CE5CBD-0F51-1585-BFD8-73ABB059BB1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73891008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1957A19-61B9-D051-FF2B-D465E5CFCFF7}"/>
              </a:ext>
            </a:extLst>
          </p:cNvPr>
          <p:cNvSpPr txBox="1"/>
          <p:nvPr/>
        </p:nvSpPr>
        <p:spPr>
          <a:xfrm>
            <a:off x="982986" y="713169"/>
            <a:ext cx="5267342" cy="261610"/>
          </a:xfrm>
          <a:prstGeom prst="rect">
            <a:avLst/>
          </a:prstGeom>
          <a:noFill/>
          <a:ln>
            <a:noFill/>
          </a:ln>
        </p:spPr>
        <p:txBody>
          <a:bodyPr wrap="square" rtlCol="0">
            <a:spAutoFit/>
          </a:bodyPr>
          <a:lstStyle/>
          <a:p>
            <a:r>
              <a:rPr lang="es-ES_tradnl" sz="1100"/>
              <a:t> ¿Es necesario un seguimiento y un apoyo continuos? Explicar la respuesta</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1107130"/>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2" name="TextBox 1">
            <a:extLst>
              <a:ext uri="{FF2B5EF4-FFF2-40B4-BE49-F238E27FC236}">
                <a16:creationId xmlns:a16="http://schemas.microsoft.com/office/drawing/2014/main" id="{5F27CFC6-A406-377D-E630-3BAD1A1F9D4C}"/>
              </a:ext>
            </a:extLst>
          </p:cNvPr>
          <p:cNvSpPr txBox="1"/>
          <p:nvPr/>
        </p:nvSpPr>
        <p:spPr>
          <a:xfrm>
            <a:off x="982986" y="3336597"/>
            <a:ext cx="5267342" cy="261610"/>
          </a:xfrm>
          <a:prstGeom prst="rect">
            <a:avLst/>
          </a:prstGeom>
          <a:noFill/>
          <a:ln>
            <a:noFill/>
          </a:ln>
        </p:spPr>
        <p:txBody>
          <a:bodyPr wrap="square" rtlCol="0">
            <a:spAutoFit/>
          </a:bodyPr>
          <a:lstStyle/>
          <a:p>
            <a:r>
              <a:rPr lang="es-ES_tradnl" sz="1100"/>
              <a:t>¿Aún existen riesgos y/o hay necesidades pendientes? Explicar la respuesta</a:t>
            </a:r>
          </a:p>
        </p:txBody>
      </p:sp>
      <p:sp>
        <p:nvSpPr>
          <p:cNvPr id="5" name="Rectangle 4">
            <a:extLst>
              <a:ext uri="{FF2B5EF4-FFF2-40B4-BE49-F238E27FC236}">
                <a16:creationId xmlns:a16="http://schemas.microsoft.com/office/drawing/2014/main" id="{3EF064F3-66CB-7145-BB4C-C6EE5DC332B1}"/>
              </a:ext>
            </a:extLst>
          </p:cNvPr>
          <p:cNvSpPr/>
          <p:nvPr/>
        </p:nvSpPr>
        <p:spPr>
          <a:xfrm>
            <a:off x="996287" y="3730558"/>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6" name="TextBox 5">
            <a:extLst>
              <a:ext uri="{FF2B5EF4-FFF2-40B4-BE49-F238E27FC236}">
                <a16:creationId xmlns:a16="http://schemas.microsoft.com/office/drawing/2014/main" id="{9F7BADA7-6518-21CE-B2A6-CA7C158BCA46}"/>
              </a:ext>
            </a:extLst>
          </p:cNvPr>
          <p:cNvSpPr txBox="1"/>
          <p:nvPr/>
        </p:nvSpPr>
        <p:spPr>
          <a:xfrm>
            <a:off x="982986" y="5960025"/>
            <a:ext cx="5267342" cy="261610"/>
          </a:xfrm>
          <a:prstGeom prst="rect">
            <a:avLst/>
          </a:prstGeom>
          <a:noFill/>
          <a:ln>
            <a:noFill/>
          </a:ln>
        </p:spPr>
        <p:txBody>
          <a:bodyPr wrap="square" rtlCol="0">
            <a:spAutoFit/>
          </a:bodyPr>
          <a:lstStyle/>
          <a:p>
            <a:r>
              <a:rPr lang="es-ES_tradnl" sz="1100"/>
              <a:t>¿Es recomendable cerrar este caso? </a:t>
            </a:r>
          </a:p>
        </p:txBody>
      </p:sp>
      <p:sp>
        <p:nvSpPr>
          <p:cNvPr id="7" name="Rectangle 6">
            <a:extLst>
              <a:ext uri="{FF2B5EF4-FFF2-40B4-BE49-F238E27FC236}">
                <a16:creationId xmlns:a16="http://schemas.microsoft.com/office/drawing/2014/main" id="{FBDC18FA-BD0D-8FE8-E5A0-87694772466B}"/>
              </a:ext>
            </a:extLst>
          </p:cNvPr>
          <p:cNvSpPr/>
          <p:nvPr/>
        </p:nvSpPr>
        <p:spPr>
          <a:xfrm>
            <a:off x="996287" y="6353986"/>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6" name="Hexagon 15">
            <a:extLst>
              <a:ext uri="{FF2B5EF4-FFF2-40B4-BE49-F238E27FC236}">
                <a16:creationId xmlns:a16="http://schemas.microsoft.com/office/drawing/2014/main" id="{9C1AD2C5-456E-7070-C333-A5370B08E58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A988A10D-EF8D-BD50-AC90-90749415B05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AD5533C5-10A1-B479-7310-8FDC5503337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FD720ECE-A4A3-8FF7-E5DA-73217091809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CF74840E-7905-E084-393D-ABFCADED317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77F48F69-4DB7-277F-8C38-6E58EA4BE02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B09AEA6F-CB5C-954B-2A46-5CD4F6CB1B3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A1428480-8420-17D1-EEBF-4F5918D77D83}"/>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954A8E5D-C0EE-DB78-DD55-94DD1DAB30E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174381D5-DCE2-B20C-06F8-38C37E86F4B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1CDA36B2-CA8A-8678-C42E-6C61EC08FB0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505F508F-6B18-FF21-28C8-C2BAB387F0E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FB3811C3-B014-30AD-BAFB-D09AE37B82B1}"/>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A54D0CE5-4899-71E3-8AD7-21034E9F0EEC}"/>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0F7CFD9A-52E4-2077-1B73-0C7C7A93D98D}"/>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5CCB6834-3CF2-6601-8560-320B04D6052E}"/>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44505340-3FC5-1222-6483-6248AB2A9F40}"/>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B634AC2F-46DA-012A-C058-2220EAC69D1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2115827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D97D43F0-D67F-39AB-58F2-15E9C702B9AF}"/>
              </a:ext>
            </a:extLst>
          </p:cNvPr>
          <p:cNvGrpSpPr/>
          <p:nvPr/>
        </p:nvGrpSpPr>
        <p:grpSpPr>
          <a:xfrm>
            <a:off x="3588327" y="6820120"/>
            <a:ext cx="2648700" cy="2189111"/>
            <a:chOff x="7499908" y="4900577"/>
            <a:chExt cx="997752" cy="824627"/>
          </a:xfrm>
        </p:grpSpPr>
        <p:grpSp>
          <p:nvGrpSpPr>
            <p:cNvPr id="28" name="Group 27">
              <a:extLst>
                <a:ext uri="{FF2B5EF4-FFF2-40B4-BE49-F238E27FC236}">
                  <a16:creationId xmlns:a16="http://schemas.microsoft.com/office/drawing/2014/main" id="{62E8FD3C-CC31-1AC3-A07F-06AB7AD0EE40}"/>
                </a:ext>
              </a:extLst>
            </p:cNvPr>
            <p:cNvGrpSpPr/>
            <p:nvPr/>
          </p:nvGrpSpPr>
          <p:grpSpPr>
            <a:xfrm>
              <a:off x="7499908" y="4900577"/>
              <a:ext cx="997752" cy="824627"/>
              <a:chOff x="5957706" y="3325646"/>
              <a:chExt cx="2611796" cy="1892062"/>
            </a:xfrm>
            <a:solidFill>
              <a:schemeClr val="accent4"/>
            </a:solidFill>
          </p:grpSpPr>
          <p:sp>
            <p:nvSpPr>
              <p:cNvPr id="32" name="Rectangle: Rounded Corners 31">
                <a:extLst>
                  <a:ext uri="{FF2B5EF4-FFF2-40B4-BE49-F238E27FC236}">
                    <a16:creationId xmlns:a16="http://schemas.microsoft.com/office/drawing/2014/main" id="{78876FF8-90F5-5A52-182A-9C2605FC872F}"/>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3" name="Rectangle: Top Corners Rounded 32">
                <a:extLst>
                  <a:ext uri="{FF2B5EF4-FFF2-40B4-BE49-F238E27FC236}">
                    <a16:creationId xmlns:a16="http://schemas.microsoft.com/office/drawing/2014/main" id="{13C91E8A-B37C-DB3D-234A-1B1072610A6C}"/>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4D6C6A9C-1996-4AF1-A259-B21CB6498E2C}"/>
                </a:ext>
              </a:extLst>
            </p:cNvPr>
            <p:cNvGrpSpPr/>
            <p:nvPr/>
          </p:nvGrpSpPr>
          <p:grpSpPr>
            <a:xfrm>
              <a:off x="7871183" y="5154803"/>
              <a:ext cx="316610" cy="462618"/>
              <a:chOff x="8661923" y="4758813"/>
              <a:chExt cx="825538" cy="1206243"/>
            </a:xfrm>
            <a:solidFill>
              <a:schemeClr val="bg1"/>
            </a:solidFill>
          </p:grpSpPr>
          <p:sp>
            <p:nvSpPr>
              <p:cNvPr id="30" name="Circle: Hollow 29">
                <a:extLst>
                  <a:ext uri="{FF2B5EF4-FFF2-40B4-BE49-F238E27FC236}">
                    <a16:creationId xmlns:a16="http://schemas.microsoft.com/office/drawing/2014/main" id="{E0213E49-3EAA-36A9-5EE4-5AFE50F1CFE8}"/>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1" name="Rectangle: Rounded Corners 30">
                <a:extLst>
                  <a:ext uri="{FF2B5EF4-FFF2-40B4-BE49-F238E27FC236}">
                    <a16:creationId xmlns:a16="http://schemas.microsoft.com/office/drawing/2014/main" id="{85DD7DFB-2936-D4E7-FCDA-E09D09CDEF27}"/>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8" name="TextBox 7">
            <a:extLst>
              <a:ext uri="{FF2B5EF4-FFF2-40B4-BE49-F238E27FC236}">
                <a16:creationId xmlns:a16="http://schemas.microsoft.com/office/drawing/2014/main" id="{81957A19-61B9-D051-FF2B-D465E5CFCFF7}"/>
              </a:ext>
            </a:extLst>
          </p:cNvPr>
          <p:cNvSpPr txBox="1"/>
          <p:nvPr/>
        </p:nvSpPr>
        <p:spPr>
          <a:xfrm>
            <a:off x="982986" y="713169"/>
            <a:ext cx="5267342" cy="7371249"/>
          </a:xfrm>
          <a:prstGeom prst="rect">
            <a:avLst/>
          </a:prstGeom>
          <a:noFill/>
          <a:ln>
            <a:noFill/>
          </a:ln>
        </p:spPr>
        <p:txBody>
          <a:bodyPr wrap="square" rtlCol="0">
            <a:spAutoFit/>
          </a:bodyPr>
          <a:lstStyle/>
          <a:p>
            <a:r>
              <a:rPr lang="es-ES_tradnl" sz="1100" b="1" dirty="0"/>
              <a:t>Escenario - Pablo</a:t>
            </a:r>
          </a:p>
          <a:p>
            <a:endParaRPr lang="es-ES_tradnl" sz="1100" dirty="0"/>
          </a:p>
          <a:p>
            <a:r>
              <a:rPr lang="es-ES_tradnl" sz="1100" dirty="0"/>
              <a:t>El equipo de gestión de casos lleva apoyando a Pablo desde que fue identificado en modalidad de acogida residencial tras un terremoto; era un niño no acompañado y sus lesiones le provocaron la amputación de una pierna por debajo de la rodilla. Pablo tiene ahora cinco años y medio y lleva 18 meses viviendo con su familia de acogida: Margarita, su marido y su hija Manuela, de 7 años.</a:t>
            </a:r>
          </a:p>
          <a:p>
            <a:endParaRPr lang="es-ES_tradnl" sz="1100" dirty="0"/>
          </a:p>
          <a:p>
            <a:r>
              <a:rPr lang="es-ES_tradnl" sz="1100" dirty="0"/>
              <a:t>Antes de ir a vivir con sus cuidadores de acogida, a Pablo se le puso una prótesis y a pesar de algunos problemas anteriores con una infección cuando no podía utilizar la prótesis, ahora se moviliza bien gracias a la rehabilitación. Seguirá necesitando apoyo hasta que sea adulto, ya que durante su crecimiento necesitará que le ajusten nuevas prótesis con regularidad y a Margarita le preocupa no conseguir apoyo para las prótesis en el futuro.</a:t>
            </a:r>
          </a:p>
          <a:p>
            <a:endParaRPr lang="es-ES_tradnl" sz="1100" dirty="0"/>
          </a:p>
          <a:p>
            <a:r>
              <a:rPr lang="es-ES_tradnl" sz="1100" dirty="0"/>
              <a:t>Tras la intervención de SMAPS que se ofreció a Pablo y el apoyo a la crianza positiva para los cuidadores de acogida, Pablo está mucho más tranquilo y solo tiene arrebatos de ira ocasionales a los que sus cuidadores pueden responder de manera positiva. Las condiciones de vida también han mejorado mucho y el equipo del centro de acogida reparó las goteras del tejado.</a:t>
            </a:r>
          </a:p>
          <a:p>
            <a:endParaRPr lang="es-ES_tradnl" sz="1100" dirty="0"/>
          </a:p>
          <a:p>
            <a:r>
              <a:rPr lang="es-ES_tradnl" sz="1100" dirty="0"/>
              <a:t>Unos tíos maternos que viven en una zona rural a las afueras de la ciudad fueron localizados. Han visitado a Pablo en su familia de acogida unas cuantas veces, pero ya tienen dificultades para cuidar de su familia numerosa y viven lejos de su escuela local y de otros servicios. Les gustaría mantener un contacto frecuente con Pablo, pero creen que está mejor con la familia que lo acogió, quienes aseguran estar encantados de seguir cuidando a Pablo a largo plazo. Ahora que ya pasó mucho tiempo desde el terremoto, se supone que los padres de Pablo no sobrevivieron, aunque esto no se ha confirmado.</a:t>
            </a:r>
          </a:p>
          <a:p>
            <a:r>
              <a:rPr lang="es-ES_tradnl" sz="1100" dirty="0"/>
              <a:t>No ha sido posible encontrar un grupo local que represente a las personas con discapacidad, pero la familia está en contacto con un organismo nacional que le proporciona apoyo a través de llamadas de WhatsApp. A través de este grupo, Margarita ha establecido contacto con otras familias locales que cuidan a menores que se vieron afectados físicamente por el terremoto.</a:t>
            </a:r>
          </a:p>
          <a:p>
            <a:endParaRPr lang="es-ES_tradnl" sz="1100" dirty="0"/>
          </a:p>
          <a:p>
            <a:r>
              <a:rPr lang="es-ES_tradnl" sz="1100" dirty="0"/>
              <a:t>La familia de acogida está satisfecha con el apoyo recibido y considera que las cosas van bien. Pablo está asentado y mantiene una buena relación con sus padres de acogida y su hermana de acogida (a la que llama “hermana”) y parece que hay un fuerte apego de ambas partes. A Pablo le gusta ir al colegio, donde ha podido participar en distintas actividades. Sigue siendo objeto de acoso y burlas ocasionales, pero parece que esto le resulta más fácil de sobrellevar y ha hecho amistades. Aunque ha disfrutado viendo a sus tíos, ha expresado su deseo de permanecer con sus acogedores y parece considerarlos su hogar.</a:t>
            </a:r>
          </a:p>
          <a:p>
            <a:endParaRPr lang="es-ES_tradnl" sz="1100" dirty="0"/>
          </a:p>
          <a:p>
            <a:r>
              <a:rPr lang="es-ES_tradnl" sz="1100" dirty="0"/>
              <a:t>El asistente social ha ido disminuyendo la frecuencia de las visitas.</a:t>
            </a:r>
          </a:p>
        </p:txBody>
      </p:sp>
      <p:sp>
        <p:nvSpPr>
          <p:cNvPr id="4" name="Hexagon 3">
            <a:extLst>
              <a:ext uri="{FF2B5EF4-FFF2-40B4-BE49-F238E27FC236}">
                <a16:creationId xmlns:a16="http://schemas.microsoft.com/office/drawing/2014/main" id="{AA6EC2F9-C975-E357-DBD5-4429EF26653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F407BBC-87FB-98AD-054E-CBF433559A5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437B303-98C9-A55F-CCD3-EDE0B9850D0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AFD7E57-6A2F-2B2A-D620-589218BBC92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12E0C8B-5DBA-7203-28E5-F60E9B5D6FD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2A4D7D7-0C56-4147-A55A-48CC508B962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21CC85C7-68E3-D396-775C-3D63CAF6464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176946B-232F-DFA1-BB88-27CB79F9023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F118CBB-89E5-0D50-0C20-4E7D8E43CFC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1DBA619-0E8C-E9C6-27EB-4675AA9BF6A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9619DB3-F177-8223-D420-505E0D7C3E9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1C91701C-49A3-DA24-20E4-DAE2C5DDEC4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8B5FC3D-5E69-0121-A2DC-1A2D3164B109}"/>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6D022F2-A499-15C3-5700-DFF88CA3433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F3DA6E8-AA28-D02B-88FA-43B7D5C78DDE}"/>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8DBA9267-40D1-4B7F-E613-D126769849DF}"/>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E18DB8BD-B871-01A0-D701-1FE2FA369C66}"/>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310F9FB-D920-E4E0-47AA-37241562CDC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12069678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1957A19-61B9-D051-FF2B-D465E5CFCFF7}"/>
              </a:ext>
            </a:extLst>
          </p:cNvPr>
          <p:cNvSpPr txBox="1"/>
          <p:nvPr/>
        </p:nvSpPr>
        <p:spPr>
          <a:xfrm>
            <a:off x="982986" y="713169"/>
            <a:ext cx="5267342" cy="430887"/>
          </a:xfrm>
          <a:prstGeom prst="rect">
            <a:avLst/>
          </a:prstGeom>
          <a:noFill/>
          <a:ln>
            <a:noFill/>
          </a:ln>
        </p:spPr>
        <p:txBody>
          <a:bodyPr wrap="square" rtlCol="0">
            <a:spAutoFit/>
          </a:bodyPr>
          <a:lstStyle/>
          <a:p>
            <a:r>
              <a:rPr lang="es-ES_tradnl" sz="1100"/>
              <a:t>¿Es necesario un seguimiento y un apoyo continuos? Explicar la respuesta</a:t>
            </a:r>
          </a:p>
          <a:p>
            <a:endParaRPr lang="es-ES_tradnl" sz="1100"/>
          </a:p>
        </p:txBody>
      </p:sp>
      <p:sp>
        <p:nvSpPr>
          <p:cNvPr id="9" name="Rectangle 8">
            <a:extLst>
              <a:ext uri="{FF2B5EF4-FFF2-40B4-BE49-F238E27FC236}">
                <a16:creationId xmlns:a16="http://schemas.microsoft.com/office/drawing/2014/main" id="{6AD9B8B9-BA10-9836-E29A-D97BE49A02BE}"/>
              </a:ext>
            </a:extLst>
          </p:cNvPr>
          <p:cNvSpPr/>
          <p:nvPr/>
        </p:nvSpPr>
        <p:spPr>
          <a:xfrm>
            <a:off x="996287" y="1107130"/>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2" name="TextBox 1">
            <a:extLst>
              <a:ext uri="{FF2B5EF4-FFF2-40B4-BE49-F238E27FC236}">
                <a16:creationId xmlns:a16="http://schemas.microsoft.com/office/drawing/2014/main" id="{5F27CFC6-A406-377D-E630-3BAD1A1F9D4C}"/>
              </a:ext>
            </a:extLst>
          </p:cNvPr>
          <p:cNvSpPr txBox="1"/>
          <p:nvPr/>
        </p:nvSpPr>
        <p:spPr>
          <a:xfrm>
            <a:off x="982986" y="3336597"/>
            <a:ext cx="5267342" cy="600164"/>
          </a:xfrm>
          <a:prstGeom prst="rect">
            <a:avLst/>
          </a:prstGeom>
          <a:noFill/>
          <a:ln>
            <a:noFill/>
          </a:ln>
        </p:spPr>
        <p:txBody>
          <a:bodyPr wrap="square" rtlCol="0">
            <a:spAutoFit/>
          </a:bodyPr>
          <a:lstStyle/>
          <a:p>
            <a:r>
              <a:rPr lang="es-ES_tradnl" sz="1100"/>
              <a:t>¿Aún existen riesgos y/o hay necesidades pendientes? Explicar la respuesta y qué medidas pueden tomarse</a:t>
            </a:r>
            <a:endParaRPr lang="es-ES_tradnl" sz="1100" i="0" u="none" strike="noStrike" cap="none">
              <a:solidFill>
                <a:schemeClr val="tx1"/>
              </a:solidFill>
              <a:latin typeface="Arial"/>
              <a:ea typeface="Arial"/>
              <a:cs typeface="Arial"/>
              <a:sym typeface="Arial"/>
            </a:endParaRPr>
          </a:p>
          <a:p>
            <a:endParaRPr lang="es-ES_tradnl" sz="1100"/>
          </a:p>
        </p:txBody>
      </p:sp>
      <p:sp>
        <p:nvSpPr>
          <p:cNvPr id="5" name="Rectangle 4">
            <a:extLst>
              <a:ext uri="{FF2B5EF4-FFF2-40B4-BE49-F238E27FC236}">
                <a16:creationId xmlns:a16="http://schemas.microsoft.com/office/drawing/2014/main" id="{3EF064F3-66CB-7145-BB4C-C6EE5DC332B1}"/>
              </a:ext>
            </a:extLst>
          </p:cNvPr>
          <p:cNvSpPr/>
          <p:nvPr/>
        </p:nvSpPr>
        <p:spPr>
          <a:xfrm>
            <a:off x="996287" y="3899504"/>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6" name="TextBox 5">
            <a:extLst>
              <a:ext uri="{FF2B5EF4-FFF2-40B4-BE49-F238E27FC236}">
                <a16:creationId xmlns:a16="http://schemas.microsoft.com/office/drawing/2014/main" id="{9F7BADA7-6518-21CE-B2A6-CA7C158BCA46}"/>
              </a:ext>
            </a:extLst>
          </p:cNvPr>
          <p:cNvSpPr txBox="1"/>
          <p:nvPr/>
        </p:nvSpPr>
        <p:spPr>
          <a:xfrm>
            <a:off x="982986" y="6129302"/>
            <a:ext cx="5267342" cy="261610"/>
          </a:xfrm>
          <a:prstGeom prst="rect">
            <a:avLst/>
          </a:prstGeom>
          <a:noFill/>
          <a:ln>
            <a:noFill/>
          </a:ln>
        </p:spPr>
        <p:txBody>
          <a:bodyPr wrap="square" rtlCol="0">
            <a:spAutoFit/>
          </a:bodyPr>
          <a:lstStyle/>
          <a:p>
            <a:r>
              <a:rPr lang="es-ES_tradnl" sz="1100"/>
              <a:t>¿Es recomendable cerrar este caso?</a:t>
            </a:r>
          </a:p>
        </p:txBody>
      </p:sp>
      <p:sp>
        <p:nvSpPr>
          <p:cNvPr id="7" name="Rectangle 6">
            <a:extLst>
              <a:ext uri="{FF2B5EF4-FFF2-40B4-BE49-F238E27FC236}">
                <a16:creationId xmlns:a16="http://schemas.microsoft.com/office/drawing/2014/main" id="{FBDC18FA-BD0D-8FE8-E5A0-87694772466B}"/>
              </a:ext>
            </a:extLst>
          </p:cNvPr>
          <p:cNvSpPr/>
          <p:nvPr/>
        </p:nvSpPr>
        <p:spPr>
          <a:xfrm>
            <a:off x="996287" y="6523263"/>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3" name="Hexagon 2">
            <a:extLst>
              <a:ext uri="{FF2B5EF4-FFF2-40B4-BE49-F238E27FC236}">
                <a16:creationId xmlns:a16="http://schemas.microsoft.com/office/drawing/2014/main" id="{E69EE872-4AC1-1DCE-0040-D21D5E80D82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5657E1F1-6329-C457-AAB5-D90FFAC8B79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789A45CF-C6DD-1FD1-4B81-3E83C6F9C9E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6A03211A-D40E-871F-1F7D-5DBB35403F7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4A255B65-1307-4316-D79A-AF4BB113843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5F65B944-119E-1277-B341-56266D226BE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5FCF0CD5-CC13-86F5-7B96-7BEA1ADD514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FEC6254A-B0DA-8997-15A1-9DC3667CF7A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6BF711F7-1EE4-4308-162D-22A3C7A45CB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06942B52-05B1-07A1-0C43-57F6B607CF6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9D33F84B-B392-07AF-3C6E-0F688F0BE92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E81378AC-DB9F-C3AB-3975-19677352A13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2BB4809C-EA35-9C9D-F34B-EAF8354F2E84}"/>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B12139E3-30DC-52EF-DF1C-D62C53B21FA3}"/>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86B2AAA2-DFEE-25D9-2DBF-9EA96B6454A2}"/>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A7D7A90E-7B03-5599-8DB8-3E2789BEBF69}"/>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F9D7B3E6-6923-5C7C-720A-0325AA87810C}"/>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61F4088F-393B-202A-5E74-74C1406EFF3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70498640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181245"/>
            <a:ext cx="4637303" cy="816850"/>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dirty="0">
                <a:solidFill>
                  <a:srgbClr val="000000"/>
                </a:solidFill>
                <a:ea typeface="Arial"/>
                <a:cs typeface="Arial"/>
                <a:sym typeface="Arial"/>
              </a:rPr>
              <a:t>Para los</a:t>
            </a:r>
            <a:r>
              <a:rPr lang="es-ES_tradnl" sz="1100" b="0" i="0" u="none" strike="noStrike" cap="none" dirty="0">
                <a:solidFill>
                  <a:srgbClr val="000000"/>
                </a:solidFill>
                <a:latin typeface="+mn-lt"/>
                <a:ea typeface="Arial"/>
                <a:cs typeface="Arial"/>
                <a:sym typeface="Arial"/>
              </a:rPr>
              <a:t> UASC, el cierre de casos sigue los mismos principios </a:t>
            </a:r>
            <a:r>
              <a:rPr lang="es-ES_tradnl" sz="1100" dirty="0">
                <a:solidFill>
                  <a:srgbClr val="000000"/>
                </a:solidFill>
                <a:ea typeface="Arial"/>
                <a:cs typeface="Arial"/>
                <a:sym typeface="Arial"/>
              </a:rPr>
              <a:t>de la gestión de casos </a:t>
            </a:r>
            <a:r>
              <a:rPr lang="es-ES_tradnl" sz="1100" b="0" i="0" u="none" strike="noStrike" cap="none" dirty="0">
                <a:solidFill>
                  <a:srgbClr val="000000"/>
                </a:solidFill>
                <a:latin typeface="+mn-lt"/>
                <a:ea typeface="Arial"/>
                <a:cs typeface="Arial"/>
                <a:sym typeface="Arial"/>
              </a:rPr>
              <a:t>y puede enfocarse en aspectos relacionados con la (re)integración tras la reunificación familiar o la reubicación en una modalidad de acogida alternativa a largo plazo.</a:t>
            </a: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2642668"/>
            <a:ext cx="5254042" cy="6272623"/>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2119401"/>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Hexagon 2">
            <a:extLst>
              <a:ext uri="{FF2B5EF4-FFF2-40B4-BE49-F238E27FC236}">
                <a16:creationId xmlns:a16="http://schemas.microsoft.com/office/drawing/2014/main" id="{86F9BD82-CD07-B5F4-9862-77FF86ACE18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322D2FF5-AD85-7BEE-12CD-4947C9DB9A0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247308DC-F947-06E5-9643-6C11600F93A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83DAE3A-5F6B-BF91-1071-84D2A72784C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B84889E3-9C98-1BE4-A657-A8DC1258F17E}"/>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C7DF71D3-D955-3C34-7D9E-7AD82B4707D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393E3A00-4EF5-749F-93D2-CF16044B4B0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3A4A557E-9092-0C51-8705-84E33AF9BA37}"/>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530F68F3-9E4B-6DFD-E182-6A049C8FA72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7952E6E-D0B8-0388-9FCE-8311379817F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FC578FE6-2C45-DAD3-FE64-A4E19A7454F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1F40CACE-E3BC-96F0-4690-789DA03CDE34}"/>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3ED7658C-B555-E508-04D8-A2D5AA3A88F0}"/>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02211D82-47DA-771D-B565-B79DF9DFEC2A}"/>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BB218113-48A4-04DA-13EE-90BE27A83405}"/>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0B243597-E87A-C41E-DF20-AA1D4043E9E0}"/>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422E1747-1F3C-CE22-B614-E1CE2ECA7F14}"/>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EEC2F711-2FD6-58D5-5D12-2CF340F35C4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14912031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58" name="Hexagon 57">
            <a:extLst>
              <a:ext uri="{FF2B5EF4-FFF2-40B4-BE49-F238E27FC236}">
                <a16:creationId xmlns:a16="http://schemas.microsoft.com/office/drawing/2014/main" id="{FF0906B9-2570-B9BE-91CB-1FFFC58C17EC}"/>
              </a:ext>
            </a:extLst>
          </p:cNvPr>
          <p:cNvSpPr/>
          <p:nvPr/>
        </p:nvSpPr>
        <p:spPr>
          <a:xfrm rot="1782986">
            <a:off x="-1205059" y="5394326"/>
            <a:ext cx="4036947" cy="3480126"/>
          </a:xfrm>
          <a:prstGeom prst="hexagon">
            <a:avLst>
              <a:gd name="adj" fmla="val 28965"/>
              <a:gd name="vf" fmla="val 115470"/>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7" name="Hexagon 56">
            <a:extLst>
              <a:ext uri="{FF2B5EF4-FFF2-40B4-BE49-F238E27FC236}">
                <a16:creationId xmlns:a16="http://schemas.microsoft.com/office/drawing/2014/main" id="{69B2A0DA-805A-E6F5-CA2A-D880257BB8F2}"/>
              </a:ext>
            </a:extLst>
          </p:cNvPr>
          <p:cNvSpPr/>
          <p:nvPr/>
        </p:nvSpPr>
        <p:spPr>
          <a:xfrm rot="1782986">
            <a:off x="1500880" y="1270368"/>
            <a:ext cx="4036947" cy="3480126"/>
          </a:xfrm>
          <a:prstGeom prst="hexagon">
            <a:avLst>
              <a:gd name="adj" fmla="val 28965"/>
              <a:gd name="vf" fmla="val 115470"/>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TextBox 11">
            <a:extLst>
              <a:ext uri="{FF2B5EF4-FFF2-40B4-BE49-F238E27FC236}">
                <a16:creationId xmlns:a16="http://schemas.microsoft.com/office/drawing/2014/main" id="{AAADC201-21D1-93A5-4C73-249CEA7BDF60}"/>
              </a:ext>
            </a:extLst>
          </p:cNvPr>
          <p:cNvSpPr txBox="1"/>
          <p:nvPr/>
        </p:nvSpPr>
        <p:spPr>
          <a:xfrm>
            <a:off x="982985" y="1393374"/>
            <a:ext cx="4913990" cy="366424"/>
          </a:xfrm>
          <a:prstGeom prst="rect">
            <a:avLst/>
          </a:prstGeom>
          <a:noFill/>
          <a:ln>
            <a:noFill/>
          </a:ln>
        </p:spPr>
        <p:txBody>
          <a:bodyPr wrap="square" lIns="90000" tIns="90000" rIns="90000" bIns="90000" rtlCol="0">
            <a:spAutoFit/>
          </a:bodyPr>
          <a:lstStyle/>
          <a:p>
            <a:r>
              <a:rPr lang="es-ES_tradnl" sz="1200" b="1" spc="300">
                <a:solidFill>
                  <a:schemeClr val="tx1"/>
                </a:solidFill>
              </a:rPr>
              <a:t>TRES COSAS QUE HEMOS APRENDIDO HOY</a:t>
            </a:r>
          </a:p>
        </p:txBody>
      </p:sp>
      <p:grpSp>
        <p:nvGrpSpPr>
          <p:cNvPr id="38" name="Group 37">
            <a:extLst>
              <a:ext uri="{FF2B5EF4-FFF2-40B4-BE49-F238E27FC236}">
                <a16:creationId xmlns:a16="http://schemas.microsoft.com/office/drawing/2014/main" id="{B8E50EEA-FF00-F596-90D5-A88AAD515875}"/>
              </a:ext>
            </a:extLst>
          </p:cNvPr>
          <p:cNvGrpSpPr/>
          <p:nvPr/>
        </p:nvGrpSpPr>
        <p:grpSpPr>
          <a:xfrm>
            <a:off x="982985" y="1962944"/>
            <a:ext cx="5254043" cy="2374410"/>
            <a:chOff x="982985" y="1962943"/>
            <a:chExt cx="5254043" cy="2380035"/>
          </a:xfrm>
        </p:grpSpPr>
        <p:sp>
          <p:nvSpPr>
            <p:cNvPr id="6" name="Rectangle 5">
              <a:extLst>
                <a:ext uri="{FF2B5EF4-FFF2-40B4-BE49-F238E27FC236}">
                  <a16:creationId xmlns:a16="http://schemas.microsoft.com/office/drawing/2014/main" id="{BF6FC3FC-E3DF-B478-261A-04C726BD847A}"/>
                </a:ext>
              </a:extLst>
            </p:cNvPr>
            <p:cNvSpPr/>
            <p:nvPr/>
          </p:nvSpPr>
          <p:spPr>
            <a:xfrm>
              <a:off x="1323038" y="1962943"/>
              <a:ext cx="4913990" cy="65817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Rectangle 12">
              <a:extLst>
                <a:ext uri="{FF2B5EF4-FFF2-40B4-BE49-F238E27FC236}">
                  <a16:creationId xmlns:a16="http://schemas.microsoft.com/office/drawing/2014/main" id="{2D25C651-25B2-BA65-96CC-51673D876C5C}"/>
                </a:ext>
              </a:extLst>
            </p:cNvPr>
            <p:cNvSpPr/>
            <p:nvPr/>
          </p:nvSpPr>
          <p:spPr>
            <a:xfrm>
              <a:off x="1323038" y="2823875"/>
              <a:ext cx="4913990" cy="65817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Rectangle 13">
              <a:extLst>
                <a:ext uri="{FF2B5EF4-FFF2-40B4-BE49-F238E27FC236}">
                  <a16:creationId xmlns:a16="http://schemas.microsoft.com/office/drawing/2014/main" id="{A6015864-ED1E-4618-D57D-ADE1384F4405}"/>
                </a:ext>
              </a:extLst>
            </p:cNvPr>
            <p:cNvSpPr/>
            <p:nvPr/>
          </p:nvSpPr>
          <p:spPr>
            <a:xfrm>
              <a:off x="1323038" y="3684807"/>
              <a:ext cx="4913990" cy="65817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TextBox 14">
              <a:extLst>
                <a:ext uri="{FF2B5EF4-FFF2-40B4-BE49-F238E27FC236}">
                  <a16:creationId xmlns:a16="http://schemas.microsoft.com/office/drawing/2014/main" id="{A95937AB-E04B-82AB-E409-321EDB474938}"/>
                </a:ext>
              </a:extLst>
            </p:cNvPr>
            <p:cNvSpPr txBox="1"/>
            <p:nvPr/>
          </p:nvSpPr>
          <p:spPr>
            <a:xfrm>
              <a:off x="982985" y="2062649"/>
              <a:ext cx="358922" cy="366424"/>
            </a:xfrm>
            <a:prstGeom prst="rect">
              <a:avLst/>
            </a:prstGeom>
            <a:noFill/>
            <a:ln>
              <a:noFill/>
            </a:ln>
          </p:spPr>
          <p:txBody>
            <a:bodyPr wrap="square" lIns="90000" tIns="90000" rIns="90000" bIns="90000" rtlCol="0">
              <a:spAutoFit/>
            </a:bodyPr>
            <a:lstStyle/>
            <a:p>
              <a:r>
                <a:rPr lang="es-ES_tradnl" sz="1200"/>
                <a:t>1</a:t>
              </a:r>
            </a:p>
          </p:txBody>
        </p:sp>
        <p:sp>
          <p:nvSpPr>
            <p:cNvPr id="16" name="TextBox 15">
              <a:extLst>
                <a:ext uri="{FF2B5EF4-FFF2-40B4-BE49-F238E27FC236}">
                  <a16:creationId xmlns:a16="http://schemas.microsoft.com/office/drawing/2014/main" id="{6B6058F7-7F76-93CA-46C3-A44319068E56}"/>
                </a:ext>
              </a:extLst>
            </p:cNvPr>
            <p:cNvSpPr txBox="1"/>
            <p:nvPr/>
          </p:nvSpPr>
          <p:spPr>
            <a:xfrm>
              <a:off x="982985" y="2923581"/>
              <a:ext cx="358922" cy="366424"/>
            </a:xfrm>
            <a:prstGeom prst="rect">
              <a:avLst/>
            </a:prstGeom>
            <a:noFill/>
            <a:ln>
              <a:noFill/>
            </a:ln>
          </p:spPr>
          <p:txBody>
            <a:bodyPr wrap="square" lIns="90000" tIns="90000" rIns="90000" bIns="90000" rtlCol="0">
              <a:spAutoFit/>
            </a:bodyPr>
            <a:lstStyle/>
            <a:p>
              <a:r>
                <a:rPr lang="es-ES_tradnl" sz="1200"/>
                <a:t>2</a:t>
              </a:r>
            </a:p>
          </p:txBody>
        </p:sp>
        <p:sp>
          <p:nvSpPr>
            <p:cNvPr id="17" name="TextBox 16">
              <a:extLst>
                <a:ext uri="{FF2B5EF4-FFF2-40B4-BE49-F238E27FC236}">
                  <a16:creationId xmlns:a16="http://schemas.microsoft.com/office/drawing/2014/main" id="{0326299A-9826-588E-BF86-56381ADC9BC2}"/>
                </a:ext>
              </a:extLst>
            </p:cNvPr>
            <p:cNvSpPr txBox="1"/>
            <p:nvPr/>
          </p:nvSpPr>
          <p:spPr>
            <a:xfrm>
              <a:off x="982985" y="3784513"/>
              <a:ext cx="358922" cy="366424"/>
            </a:xfrm>
            <a:prstGeom prst="rect">
              <a:avLst/>
            </a:prstGeom>
            <a:noFill/>
            <a:ln>
              <a:noFill/>
            </a:ln>
          </p:spPr>
          <p:txBody>
            <a:bodyPr wrap="square" lIns="90000" tIns="90000" rIns="90000" bIns="90000" rtlCol="0">
              <a:spAutoFit/>
            </a:bodyPr>
            <a:lstStyle/>
            <a:p>
              <a:r>
                <a:rPr lang="es-ES_tradnl" sz="1200"/>
                <a:t>3</a:t>
              </a:r>
            </a:p>
          </p:txBody>
        </p:sp>
      </p:grpSp>
      <p:sp>
        <p:nvSpPr>
          <p:cNvPr id="18" name="TextBox 17">
            <a:extLst>
              <a:ext uri="{FF2B5EF4-FFF2-40B4-BE49-F238E27FC236}">
                <a16:creationId xmlns:a16="http://schemas.microsoft.com/office/drawing/2014/main" id="{29DF0B86-957C-A99A-5A05-67E59CE2FFD6}"/>
              </a:ext>
            </a:extLst>
          </p:cNvPr>
          <p:cNvSpPr txBox="1"/>
          <p:nvPr/>
        </p:nvSpPr>
        <p:spPr>
          <a:xfrm>
            <a:off x="982984"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CIERRE DEL MÓDULO</a:t>
            </a:r>
          </a:p>
        </p:txBody>
      </p:sp>
      <p:sp>
        <p:nvSpPr>
          <p:cNvPr id="29" name="TextBox 28">
            <a:extLst>
              <a:ext uri="{FF2B5EF4-FFF2-40B4-BE49-F238E27FC236}">
                <a16:creationId xmlns:a16="http://schemas.microsoft.com/office/drawing/2014/main" id="{14325B69-7FE0-6E18-3D4E-894980F9CC45}"/>
              </a:ext>
            </a:extLst>
          </p:cNvPr>
          <p:cNvSpPr txBox="1"/>
          <p:nvPr/>
        </p:nvSpPr>
        <p:spPr>
          <a:xfrm>
            <a:off x="982985" y="4731660"/>
            <a:ext cx="3790073" cy="366424"/>
          </a:xfrm>
          <a:prstGeom prst="rect">
            <a:avLst/>
          </a:prstGeom>
          <a:noFill/>
          <a:ln>
            <a:noFill/>
          </a:ln>
        </p:spPr>
        <p:txBody>
          <a:bodyPr wrap="square" lIns="90000" tIns="90000" rIns="90000" bIns="90000" rtlCol="0">
            <a:spAutoFit/>
          </a:bodyPr>
          <a:lstStyle/>
          <a:p>
            <a:r>
              <a:rPr lang="es-ES_tradnl" sz="1200" b="1" spc="300">
                <a:solidFill>
                  <a:schemeClr val="tx1"/>
                </a:solidFill>
              </a:rPr>
              <a:t>REFLEXIONES</a:t>
            </a:r>
          </a:p>
        </p:txBody>
      </p:sp>
      <p:sp>
        <p:nvSpPr>
          <p:cNvPr id="31" name="Rectangle 30">
            <a:extLst>
              <a:ext uri="{FF2B5EF4-FFF2-40B4-BE49-F238E27FC236}">
                <a16:creationId xmlns:a16="http://schemas.microsoft.com/office/drawing/2014/main" id="{55EAA6C1-8E1A-DE26-2D64-5C9089874AAB}"/>
              </a:ext>
            </a:extLst>
          </p:cNvPr>
          <p:cNvSpPr/>
          <p:nvPr/>
        </p:nvSpPr>
        <p:spPr>
          <a:xfrm>
            <a:off x="982984" y="5497190"/>
            <a:ext cx="5254043" cy="870923"/>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Rectangle 31">
            <a:extLst>
              <a:ext uri="{FF2B5EF4-FFF2-40B4-BE49-F238E27FC236}">
                <a16:creationId xmlns:a16="http://schemas.microsoft.com/office/drawing/2014/main" id="{5A246F65-30C6-7C0A-1390-FFE191EC4783}"/>
              </a:ext>
            </a:extLst>
          </p:cNvPr>
          <p:cNvSpPr/>
          <p:nvPr/>
        </p:nvSpPr>
        <p:spPr>
          <a:xfrm>
            <a:off x="982984" y="6798532"/>
            <a:ext cx="5254043" cy="870923"/>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Rectangle 32">
            <a:extLst>
              <a:ext uri="{FF2B5EF4-FFF2-40B4-BE49-F238E27FC236}">
                <a16:creationId xmlns:a16="http://schemas.microsoft.com/office/drawing/2014/main" id="{71B26E48-D8F4-CB3F-9BE7-25BB60289D9C}"/>
              </a:ext>
            </a:extLst>
          </p:cNvPr>
          <p:cNvSpPr/>
          <p:nvPr/>
        </p:nvSpPr>
        <p:spPr>
          <a:xfrm>
            <a:off x="982984" y="8046116"/>
            <a:ext cx="5254043" cy="870923"/>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TextBox 33">
            <a:extLst>
              <a:ext uri="{FF2B5EF4-FFF2-40B4-BE49-F238E27FC236}">
                <a16:creationId xmlns:a16="http://schemas.microsoft.com/office/drawing/2014/main" id="{9E524181-B08A-3B79-936F-943EC1781F8A}"/>
              </a:ext>
            </a:extLst>
          </p:cNvPr>
          <p:cNvSpPr txBox="1"/>
          <p:nvPr/>
        </p:nvSpPr>
        <p:spPr>
          <a:xfrm>
            <a:off x="982984" y="5199919"/>
            <a:ext cx="5254042" cy="276999"/>
          </a:xfrm>
          <a:prstGeom prst="rect">
            <a:avLst/>
          </a:prstGeom>
          <a:noFill/>
        </p:spPr>
        <p:txBody>
          <a:bodyPr wrap="square" rtlCol="0">
            <a:spAutoFit/>
          </a:bodyPr>
          <a:lstStyle/>
          <a:p>
            <a:pPr marL="0" marR="0" lvl="0" indent="0" algn="l" rtl="0">
              <a:spcBef>
                <a:spcPts val="0"/>
              </a:spcBef>
              <a:spcAft>
                <a:spcPts val="0"/>
              </a:spcAft>
              <a:buNone/>
            </a:pPr>
            <a:r>
              <a:rPr lang="es-ES_tradnl" sz="1200">
                <a:solidFill>
                  <a:schemeClr val="tx1"/>
                </a:solidFill>
                <a:latin typeface="+mn-lt"/>
                <a:ea typeface="Arial"/>
                <a:cs typeface="Arial"/>
                <a:sym typeface="Arial"/>
              </a:rPr>
              <a:t>¿Qué me ha llamado la atención?</a:t>
            </a:r>
          </a:p>
        </p:txBody>
      </p:sp>
      <p:sp>
        <p:nvSpPr>
          <p:cNvPr id="35" name="TextBox 34">
            <a:extLst>
              <a:ext uri="{FF2B5EF4-FFF2-40B4-BE49-F238E27FC236}">
                <a16:creationId xmlns:a16="http://schemas.microsoft.com/office/drawing/2014/main" id="{D30283CA-2F76-A69B-C7E6-430D66448765}"/>
              </a:ext>
            </a:extLst>
          </p:cNvPr>
          <p:cNvSpPr txBox="1"/>
          <p:nvPr/>
        </p:nvSpPr>
        <p:spPr>
          <a:xfrm>
            <a:off x="982984" y="6475644"/>
            <a:ext cx="5254042" cy="276999"/>
          </a:xfrm>
          <a:prstGeom prst="rect">
            <a:avLst/>
          </a:prstGeom>
          <a:noFill/>
        </p:spPr>
        <p:txBody>
          <a:bodyPr wrap="square" rtlCol="0">
            <a:spAutoFit/>
          </a:bodyPr>
          <a:lstStyle/>
          <a:p>
            <a:pPr marL="0" marR="0" lvl="0" indent="0" algn="l" rtl="0">
              <a:spcBef>
                <a:spcPts val="0"/>
              </a:spcBef>
              <a:spcAft>
                <a:spcPts val="0"/>
              </a:spcAft>
              <a:buNone/>
            </a:pPr>
            <a:r>
              <a:rPr lang="es-ES_tradnl" sz="1200">
                <a:solidFill>
                  <a:schemeClr val="tx1"/>
                </a:solidFill>
                <a:latin typeface="+mn-lt"/>
                <a:ea typeface="Arial"/>
                <a:cs typeface="Arial"/>
                <a:sym typeface="Arial"/>
              </a:rPr>
              <a:t>¿Qué ha sido difícil para mí?</a:t>
            </a:r>
          </a:p>
        </p:txBody>
      </p:sp>
      <p:sp>
        <p:nvSpPr>
          <p:cNvPr id="36" name="TextBox 35">
            <a:extLst>
              <a:ext uri="{FF2B5EF4-FFF2-40B4-BE49-F238E27FC236}">
                <a16:creationId xmlns:a16="http://schemas.microsoft.com/office/drawing/2014/main" id="{510AD58B-E0A6-09B6-A23A-B8B3B079C0B9}"/>
              </a:ext>
            </a:extLst>
          </p:cNvPr>
          <p:cNvSpPr txBox="1"/>
          <p:nvPr/>
        </p:nvSpPr>
        <p:spPr>
          <a:xfrm>
            <a:off x="982984" y="7728543"/>
            <a:ext cx="5254042" cy="276999"/>
          </a:xfrm>
          <a:prstGeom prst="rect">
            <a:avLst/>
          </a:prstGeom>
          <a:noFill/>
        </p:spPr>
        <p:txBody>
          <a:bodyPr wrap="square" rtlCol="0">
            <a:spAutoFit/>
          </a:bodyPr>
          <a:lstStyle/>
          <a:p>
            <a:pPr marL="0" marR="0" lvl="0" indent="0" algn="l" rtl="0">
              <a:spcBef>
                <a:spcPts val="0"/>
              </a:spcBef>
              <a:spcAft>
                <a:spcPts val="0"/>
              </a:spcAft>
              <a:buNone/>
            </a:pPr>
            <a:r>
              <a:rPr lang="es-ES_tradnl" sz="1200">
                <a:solidFill>
                  <a:schemeClr val="tx1"/>
                </a:solidFill>
                <a:latin typeface="+mn-lt"/>
                <a:ea typeface="Arial"/>
                <a:cs typeface="Arial"/>
                <a:sym typeface="Arial"/>
              </a:rPr>
              <a:t>¿Sobre qué me gustaría aprender más?</a:t>
            </a:r>
          </a:p>
        </p:txBody>
      </p:sp>
      <p:sp>
        <p:nvSpPr>
          <p:cNvPr id="39" name="Hexagon 38">
            <a:extLst>
              <a:ext uri="{FF2B5EF4-FFF2-40B4-BE49-F238E27FC236}">
                <a16:creationId xmlns:a16="http://schemas.microsoft.com/office/drawing/2014/main" id="{289C1377-C49D-C847-2B39-7F98319ED17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Hexagon 39">
            <a:extLst>
              <a:ext uri="{FF2B5EF4-FFF2-40B4-BE49-F238E27FC236}">
                <a16:creationId xmlns:a16="http://schemas.microsoft.com/office/drawing/2014/main" id="{20B09597-FDC0-EFD7-C489-8C2AA009455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EEEFE647-00A4-67D0-0AE3-AB17283E847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24346274-B3E5-5C58-80B6-2074EA63F08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B3F3454D-4425-35FC-4226-5C41879F35A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35DE5E33-1C76-AACE-18E6-78AAC3967AF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E5D5A188-4268-72F5-2285-09EB6931E97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78BDBCC4-1372-2453-16C0-3F684DFE36B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0280A676-8D3F-793F-97D2-4FD6599A8294}"/>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Hexagon 47">
            <a:extLst>
              <a:ext uri="{FF2B5EF4-FFF2-40B4-BE49-F238E27FC236}">
                <a16:creationId xmlns:a16="http://schemas.microsoft.com/office/drawing/2014/main" id="{FF08D657-AE81-B2FE-9ED2-2F01CB8F1FEE}"/>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17ED1D54-CA5A-87D1-9B77-1176B2BE7F1C}"/>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Hexagon 49">
            <a:extLst>
              <a:ext uri="{FF2B5EF4-FFF2-40B4-BE49-F238E27FC236}">
                <a16:creationId xmlns:a16="http://schemas.microsoft.com/office/drawing/2014/main" id="{04DC40A3-510C-9A50-824F-5665C75AE819}"/>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Hexagon 50">
            <a:extLst>
              <a:ext uri="{FF2B5EF4-FFF2-40B4-BE49-F238E27FC236}">
                <a16:creationId xmlns:a16="http://schemas.microsoft.com/office/drawing/2014/main" id="{FF655770-20B0-5F7F-6945-121FFC3085DC}"/>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Hexagon 51">
            <a:extLst>
              <a:ext uri="{FF2B5EF4-FFF2-40B4-BE49-F238E27FC236}">
                <a16:creationId xmlns:a16="http://schemas.microsoft.com/office/drawing/2014/main" id="{0D390844-4A6D-F028-E0F4-718D55E3CA74}"/>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Hexagon 52">
            <a:extLst>
              <a:ext uri="{FF2B5EF4-FFF2-40B4-BE49-F238E27FC236}">
                <a16:creationId xmlns:a16="http://schemas.microsoft.com/office/drawing/2014/main" id="{47CA083D-F6E3-5352-AFAF-17EEC66B1E9C}"/>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Hexagon 53">
            <a:extLst>
              <a:ext uri="{FF2B5EF4-FFF2-40B4-BE49-F238E27FC236}">
                <a16:creationId xmlns:a16="http://schemas.microsoft.com/office/drawing/2014/main" id="{8713BD56-E136-4683-0469-5208FF5ED904}"/>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Hexagon 54">
            <a:extLst>
              <a:ext uri="{FF2B5EF4-FFF2-40B4-BE49-F238E27FC236}">
                <a16:creationId xmlns:a16="http://schemas.microsoft.com/office/drawing/2014/main" id="{EE7403C7-22A5-1B62-75C8-6E0268195D64}"/>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Hexagon 55">
            <a:extLst>
              <a:ext uri="{FF2B5EF4-FFF2-40B4-BE49-F238E27FC236}">
                <a16:creationId xmlns:a16="http://schemas.microsoft.com/office/drawing/2014/main" id="{AD06A93B-04C1-3AB0-83F5-9791DED1EE04}"/>
              </a:ext>
            </a:extLst>
          </p:cNvPr>
          <p:cNvSpPr/>
          <p:nvPr/>
        </p:nvSpPr>
        <p:spPr>
          <a:xfrm rot="1782986">
            <a:off x="286726" y="81694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pic>
        <p:nvPicPr>
          <p:cNvPr id="5" name="Picture 4">
            <a:extLst>
              <a:ext uri="{FF2B5EF4-FFF2-40B4-BE49-F238E27FC236}">
                <a16:creationId xmlns:a16="http://schemas.microsoft.com/office/drawing/2014/main" id="{2967D9C0-5D33-5E8A-56C8-1A9B1BE813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9797" y="2681293"/>
            <a:ext cx="2438405" cy="2807214"/>
          </a:xfrm>
          <a:prstGeom prst="rect">
            <a:avLst/>
          </a:prstGeom>
        </p:spPr>
      </p:pic>
      <p:pic>
        <p:nvPicPr>
          <p:cNvPr id="2" name="Picture 1" descr="Text&#10;&#10;Description automatically generated">
            <a:extLst>
              <a:ext uri="{FF2B5EF4-FFF2-40B4-BE49-F238E27FC236}">
                <a16:creationId xmlns:a16="http://schemas.microsoft.com/office/drawing/2014/main" id="{60AE230F-8B8D-A8FB-1124-0865DDC683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1532" y="6900442"/>
            <a:ext cx="2294935" cy="65449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354020" cy="461665"/>
          </a:xfrm>
          <a:prstGeom prst="rect">
            <a:avLst/>
          </a:prstGeom>
          <a:noFill/>
        </p:spPr>
        <p:txBody>
          <a:bodyPr wrap="square" rtlCol="0">
            <a:spAutoFit/>
          </a:bodyPr>
          <a:lstStyle/>
          <a:p>
            <a:r>
              <a:rPr lang="es-ES_tradnl" sz="1200" b="1" spc="300" dirty="0">
                <a:solidFill>
                  <a:schemeClr val="tx1"/>
                </a:solidFill>
              </a:rPr>
              <a:t>ATENCIÓN FAMILIAR - HERRAMIENTA DE EVALUACIÓN RÁPIDA (MUESTRA)</a:t>
            </a:r>
          </a:p>
        </p:txBody>
      </p:sp>
      <p:sp>
        <p:nvSpPr>
          <p:cNvPr id="5" name="TextBox 4">
            <a:extLst>
              <a:ext uri="{FF2B5EF4-FFF2-40B4-BE49-F238E27FC236}">
                <a16:creationId xmlns:a16="http://schemas.microsoft.com/office/drawing/2014/main" id="{8B551967-89C5-A41D-1D10-9837154201E4}"/>
              </a:ext>
            </a:extLst>
          </p:cNvPr>
          <p:cNvSpPr txBox="1"/>
          <p:nvPr/>
        </p:nvSpPr>
        <p:spPr>
          <a:xfrm>
            <a:off x="982985" y="1390138"/>
            <a:ext cx="5267344" cy="7771358"/>
          </a:xfrm>
          <a:prstGeom prst="rect">
            <a:avLst/>
          </a:prstGeom>
          <a:noFill/>
        </p:spPr>
        <p:txBody>
          <a:bodyPr wrap="square" rtlCol="0">
            <a:spAutoFit/>
          </a:bodyPr>
          <a:lstStyle/>
          <a:p>
            <a:pPr algn="just">
              <a:spcAft>
                <a:spcPts val="800"/>
              </a:spcAft>
            </a:pPr>
            <a:r>
              <a:rPr lang="es-ES_tradnl" sz="1100" dirty="0">
                <a:effectLst/>
                <a:ea typeface="Calibri" panose="020F0502020204030204" pitchFamily="34" charset="0"/>
                <a:cs typeface="Times New Roman" panose="02020603050405020304" pitchFamily="18" charset="0"/>
              </a:rPr>
              <a:t>En el caso de </a:t>
            </a:r>
            <a:r>
              <a:rPr lang="es-ES_tradnl" sz="1100" dirty="0">
                <a:ea typeface="Calibri" panose="020F0502020204030204" pitchFamily="34" charset="0"/>
                <a:cs typeface="Times New Roman" panose="02020603050405020304" pitchFamily="18" charset="0"/>
              </a:rPr>
              <a:t>las/os menores</a:t>
            </a:r>
            <a:r>
              <a:rPr lang="es-ES_tradnl" sz="1100" dirty="0">
                <a:effectLst/>
                <a:ea typeface="Calibri" panose="020F0502020204030204" pitchFamily="34" charset="0"/>
                <a:cs typeface="Times New Roman" panose="02020603050405020304" pitchFamily="18" charset="0"/>
              </a:rPr>
              <a:t> en modalidad de acogida familiar (acogida por familiares o en familias de acogida), debe realizarse una evaluación rápida de la modalidad de acogida para determinar si es adecuada, sostenible y responde al interés superior del menor. Las/os menores (que tengan edad suficiente para expresar su opinión) deben ser entrevistados por separado y en privado. El objetivo de una evaluación rápida es garantizar la seguridad y el bienestar inmediatos del menor y las necesidades inmediatas del menor y de su cuidador. Debe realizarse una evaluación más detallada cuando se lleve a cabo una evaluación exhaustiva en el proceso de gestión del caso.</a:t>
            </a:r>
          </a:p>
          <a:p>
            <a:pPr algn="just">
              <a:spcAft>
                <a:spcPts val="800"/>
              </a:spcAft>
            </a:pPr>
            <a:endParaRPr lang="es-ES_tradnl" sz="1100" dirty="0">
              <a:effectLst/>
              <a:ea typeface="Calibri" panose="020F0502020204030204" pitchFamily="34" charset="0"/>
              <a:cs typeface="Times New Roman" panose="02020603050405020304" pitchFamily="18" charset="0"/>
            </a:endParaRPr>
          </a:p>
          <a:p>
            <a:pPr algn="just">
              <a:spcAft>
                <a:spcPts val="800"/>
              </a:spcAft>
            </a:pPr>
            <a:r>
              <a:rPr lang="es-ES_tradnl" sz="1100" b="1" dirty="0">
                <a:effectLst/>
                <a:ea typeface="Calibri" panose="020F0502020204030204" pitchFamily="34" charset="0"/>
                <a:cs typeface="Times New Roman" panose="02020603050405020304" pitchFamily="18" charset="0"/>
              </a:rPr>
              <a:t>Incluir lo siguiente:</a:t>
            </a:r>
            <a:endParaRPr lang="es-ES_tradnl" sz="1100" dirty="0">
              <a:effectLst/>
              <a:ea typeface="Calibri" panose="020F0502020204030204" pitchFamily="34" charset="0"/>
              <a:cs typeface="Times New Roman" panose="02020603050405020304" pitchFamily="18" charset="0"/>
            </a:endParaRPr>
          </a:p>
          <a:p>
            <a:pPr marL="342900" lvl="0" indent="-342900" algn="just">
              <a:spcAft>
                <a:spcPts val="400"/>
              </a:spcAft>
              <a:buFont typeface="+mj-lt"/>
              <a:buAutoNum type="arabicPeriod"/>
            </a:pPr>
            <a:r>
              <a:rPr lang="es-ES_tradnl" sz="1100" dirty="0">
                <a:solidFill>
                  <a:srgbClr val="000000"/>
                </a:solidFill>
                <a:effectLst/>
                <a:ea typeface="Helvetica Neue" panose="020B0604020202020204"/>
                <a:cs typeface="Helvetica Neue" panose="020B0604020202020204"/>
              </a:rPr>
              <a:t>¿Se trata de un acuerdo nuevo o antiguo, o es consecuencia de la emergencia?</a:t>
            </a:r>
            <a:endParaRPr lang="es-ES_tradnl" sz="1100" dirty="0">
              <a:effectLst/>
              <a:ea typeface="Calibri" panose="020F0502020204030204" pitchFamily="34" charset="0"/>
              <a:cs typeface="Times New Roman" panose="02020603050405020304" pitchFamily="18" charset="0"/>
            </a:endParaRP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menor desea permanecer con el cuidador, o el cuidador desea seguir cuidando al menor y los demás miembros de la familia lo/a aceptan?</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¿Es el cuidador físicamente capaz de prestar cuidados a un nivel satisfactorio en relación con las normas de la comunidad circundante? </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¿Hay otros menores en el hogar? ¿cómo es la relación entre el menor y los demás niños/as? </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cuidador necesita algún tipo de ayuda para seguir cuidando al menor?</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cuidador pertenece a la misma comunidad del menor?</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¿Existe algún problema evidente de protección (por ejemplo, un hombre adulto que cuida </a:t>
            </a:r>
            <a:r>
              <a:rPr lang="es-ES_tradnl" sz="1100" dirty="0">
                <a:ea typeface="Calibri" panose="020F0502020204030204" pitchFamily="34" charset="0"/>
                <a:cs typeface="Times New Roman" panose="02020603050405020304" pitchFamily="18" charset="0"/>
              </a:rPr>
              <a:t>a u</a:t>
            </a:r>
            <a:r>
              <a:rPr lang="es-ES_tradnl" sz="1100" dirty="0">
                <a:effectLst/>
                <a:ea typeface="Calibri" panose="020F0502020204030204" pitchFamily="34" charset="0"/>
                <a:cs typeface="Times New Roman" panose="02020603050405020304" pitchFamily="18" charset="0"/>
              </a:rPr>
              <a:t>na adolescente)?</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menor tiene otras necesidades específicas, por ejemplo, relacionadas con la salud o la discapacidad?</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menor necesita ser localizado con urgencia y puede ser reunificado rápidamente si se localiza a su familia?</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¿Existe alguna prueba o riesgo evidente de malos tratos, explotación o abandono por parte de sus cuidadores o de otras personas de su comunidad?</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¿Cuáles son las actividades diarias del menor? </a:t>
            </a:r>
            <a:r>
              <a:rPr lang="es-ES_tradnl" sz="1100" dirty="0">
                <a:ea typeface="Calibri" panose="020F0502020204030204" pitchFamily="34" charset="0"/>
                <a:cs typeface="Times New Roman" panose="02020603050405020304" pitchFamily="18" charset="0"/>
              </a:rPr>
              <a:t>¿</a:t>
            </a:r>
            <a:r>
              <a:rPr lang="es-ES_tradnl" sz="1100" dirty="0">
                <a:effectLst/>
                <a:ea typeface="Calibri" panose="020F0502020204030204" pitchFamily="34" charset="0"/>
                <a:cs typeface="Times New Roman" panose="02020603050405020304" pitchFamily="18" charset="0"/>
              </a:rPr>
              <a:t>Y cuáles son las actividades diarias de los demás menores de la casa, si los hay? </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¿Cuál es la motivación del cuidador? ¿Espera algún tipo de remuneración por prestar cuidados o espera que el menor le preste servicios?</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¿Es estable la situación de los cuidadores? ¿Piensan mudarse?</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cuidador está dispuesto a aceptar un seguimiento periódico y a cooperar en los esfuerzos de búsqueda/localización y reunificación?</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cuidador se compromete a no marcharse con el menor o a cambiar la ubicación del menor sin antes notificarl</a:t>
            </a:r>
            <a:r>
              <a:rPr lang="es-ES_tradnl" sz="1100" dirty="0">
                <a:ea typeface="Calibri" panose="020F0502020204030204" pitchFamily="34" charset="0"/>
                <a:cs typeface="Times New Roman" panose="02020603050405020304" pitchFamily="18" charset="0"/>
              </a:rPr>
              <a:t>o </a:t>
            </a:r>
            <a:r>
              <a:rPr lang="es-ES_tradnl" sz="1100" dirty="0">
                <a:effectLst/>
                <a:ea typeface="Calibri" panose="020F0502020204030204" pitchFamily="34" charset="0"/>
                <a:cs typeface="Times New Roman" panose="02020603050405020304" pitchFamily="18" charset="0"/>
              </a:rPr>
              <a:t>al organismo de supervisión?</a:t>
            </a:r>
          </a:p>
          <a:p>
            <a:pPr marL="342900" lvl="0" indent="-342900" algn="just">
              <a:spcAft>
                <a:spcPts val="400"/>
              </a:spcAft>
              <a:buFont typeface="+mj-lt"/>
              <a:buAutoNum type="arabicPeriod"/>
            </a:pPr>
            <a:r>
              <a:rPr lang="es-ES_tradnl" sz="1100" dirty="0">
                <a:effectLst/>
                <a:ea typeface="Calibri" panose="020F0502020204030204" pitchFamily="34" charset="0"/>
                <a:cs typeface="Times New Roman" panose="02020603050405020304" pitchFamily="18" charset="0"/>
              </a:rPr>
              <a:t>¿El cuidador </a:t>
            </a:r>
            <a:r>
              <a:rPr lang="es-ES_tradnl" sz="1100" dirty="0">
                <a:ea typeface="Calibri" panose="020F0502020204030204" pitchFamily="34" charset="0"/>
                <a:cs typeface="Times New Roman" panose="02020603050405020304" pitchFamily="18" charset="0"/>
              </a:rPr>
              <a:t>e</a:t>
            </a:r>
            <a:r>
              <a:rPr lang="es-ES_tradnl" sz="1100" dirty="0">
                <a:effectLst/>
                <a:ea typeface="Calibri" panose="020F0502020204030204" pitchFamily="34" charset="0"/>
                <a:cs typeface="Times New Roman" panose="02020603050405020304" pitchFamily="18" charset="0"/>
              </a:rPr>
              <a:t>stá dispuesto a renunciar al menor si la reunificación es una posibilidad, si así lo solicita la familia del </a:t>
            </a:r>
            <a:r>
              <a:rPr lang="es-ES_tradnl" sz="1100" dirty="0">
                <a:ea typeface="Calibri" panose="020F0502020204030204" pitchFamily="34" charset="0"/>
                <a:cs typeface="Times New Roman" panose="02020603050405020304" pitchFamily="18" charset="0"/>
              </a:rPr>
              <a:t>menor</a:t>
            </a:r>
            <a:r>
              <a:rPr lang="es-ES_tradnl" sz="1100" dirty="0">
                <a:effectLst/>
                <a:ea typeface="Calibri" panose="020F0502020204030204" pitchFamily="34" charset="0"/>
                <a:cs typeface="Times New Roman" panose="02020603050405020304" pitchFamily="18" charset="0"/>
              </a:rPr>
              <a:t>, el menor o la agencia (y previa evaluación por parte de la agencia de acogida)?</a:t>
            </a:r>
          </a:p>
        </p:txBody>
      </p:sp>
      <p:sp>
        <p:nvSpPr>
          <p:cNvPr id="3" name="Hexagon 2">
            <a:extLst>
              <a:ext uri="{FF2B5EF4-FFF2-40B4-BE49-F238E27FC236}">
                <a16:creationId xmlns:a16="http://schemas.microsoft.com/office/drawing/2014/main" id="{EEFA5575-8D38-4650-4075-A6E4667B551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EFC37D0F-5B91-22BB-AAA6-0376A3332B5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38A25131-CB12-52F7-F5A6-FF99ADC1426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F0FC1E6F-8750-30A5-00BF-C2A84BD27F1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2BF8A22F-5161-6132-2A83-3AFE0F1C31D1}"/>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FCE322FD-654E-DEE4-EF31-A4605148525A}"/>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FA4F66D6-4A7E-EC32-B937-2770B5BFE39C}"/>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BB34C249-C2E9-4E74-D92B-63F9F6833380}"/>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0A2FC024-CCA4-AEDC-1C46-FDF8EFE1BF5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ADE3AFD-46A1-2A8D-48AB-6A1204A9820B}"/>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039A57C5-049C-5B5A-A220-24CA9C0EE919}"/>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CFD02139-8942-BB42-93F5-1B22BD676EF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B61583BF-97CF-BCFB-C060-D57FA7CBF1A2}"/>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A68D9D6-51B7-9B53-2D3D-3FA3DDB7F67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267E0CD5-7778-8711-03CE-C8F25DDBB63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96366B9B-3F47-0319-C8F1-41F135C7D067}"/>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DA6638DE-6CFB-0109-2DDB-BCF103B6464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FEFF63AA-7849-1E06-A21F-73C4377F39A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746632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17693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4" y="1165676"/>
            <a:ext cx="4790443" cy="22659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Es posible que la/el menor requiera apoyo inmediato antes de poder realizar una evaluación completa, lo que debería </a:t>
            </a:r>
            <a:r>
              <a:rPr lang="es-ES_tradnl" sz="1100" dirty="0">
                <a:solidFill>
                  <a:srgbClr val="000000"/>
                </a:solidFill>
                <a:ea typeface="Arial"/>
                <a:cs typeface="Arial"/>
                <a:sym typeface="Arial"/>
              </a:rPr>
              <a:t>ocurrir </a:t>
            </a:r>
            <a:r>
              <a:rPr lang="es-ES_tradnl" sz="1100" b="0" i="0" u="none" strike="noStrike" cap="none" dirty="0">
                <a:solidFill>
                  <a:srgbClr val="000000"/>
                </a:solidFill>
                <a:latin typeface="+mn-lt"/>
                <a:ea typeface="Arial"/>
                <a:cs typeface="Arial"/>
                <a:sym typeface="Arial"/>
              </a:rPr>
              <a:t>en un plazo </a:t>
            </a:r>
            <a:r>
              <a:rPr lang="es-ES_tradnl" sz="1100" dirty="0">
                <a:solidFill>
                  <a:srgbClr val="000000"/>
                </a:solidFill>
                <a:ea typeface="Arial"/>
                <a:cs typeface="Arial"/>
                <a:sym typeface="Arial"/>
              </a:rPr>
              <a:t>máximo </a:t>
            </a:r>
            <a:r>
              <a:rPr lang="es-ES_tradnl" sz="1100" b="0" i="0" u="none" strike="noStrike" cap="none" dirty="0">
                <a:solidFill>
                  <a:srgbClr val="000000"/>
                </a:solidFill>
                <a:latin typeface="+mn-lt"/>
                <a:ea typeface="Arial"/>
                <a:cs typeface="Arial"/>
                <a:sym typeface="Arial"/>
              </a:rPr>
              <a:t>de 48 horas.</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Algunos tipos de ayuda inmediata para los UASC son la reubicación en un lugar seguro o en una modalidad de acogida alternativa, la BRF inmediata, la atención primaria psicológica y los servicios médicos.</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Se debe disponer de una serie de opciones de cuidados alternativos de forma inmediata. </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Siempre que sea posible y responda al interés superior de las/os menores, se debe proporcionar apoyo para que permanezcan con sus familias y/o cuidadores.</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75207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041689"/>
            <a:ext cx="5254042" cy="489759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518421"/>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8C6DFF0A-3F23-EAF4-FBD5-8A84A262BB5B}"/>
              </a:ext>
            </a:extLst>
          </p:cNvPr>
          <p:cNvSpPr/>
          <p:nvPr/>
        </p:nvSpPr>
        <p:spPr>
          <a:xfrm>
            <a:off x="1100160" y="241627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260C41D3-5EF9-6AD8-7F69-76442374FCA7}"/>
              </a:ext>
            </a:extLst>
          </p:cNvPr>
          <p:cNvSpPr/>
          <p:nvPr/>
        </p:nvSpPr>
        <p:spPr>
          <a:xfrm>
            <a:off x="1097289" y="294970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1A26CA57-B155-5631-E311-DA70DFAFB99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D588CD8F-9DC8-205C-7A71-1AE4EDD7AC3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FEF130AB-7DDF-7FD3-7AEA-F8F4EEABB7E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9862A2C7-192B-5CA1-7BED-260FFF35F5E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9079FD11-37C7-7B35-1C9E-F46FFF989250}"/>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440C4E55-93F8-D27D-B957-343FDCB60895}"/>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9ADCF1FC-2132-4DDD-2697-741288BC8FA8}"/>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F3B5542B-3248-F390-2125-57DA00CDCCBE}"/>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8F3F0F6C-E2BC-F172-5830-AD170E9B1DF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21B8781D-F6FF-7FCF-2884-7743371E89C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9E97F583-D196-8C97-260A-691A42AB64C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9A81F31E-ABB0-4AFB-2ABF-CDC6CAFDD84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BD0F285D-CD87-C6F0-A3AE-46F273D4486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9403D25B-7068-037D-0D1B-7BF6DED40D0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2037D0C9-1168-3E7C-4256-4AE3017396D0}"/>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Hexagon 34">
            <a:extLst>
              <a:ext uri="{FF2B5EF4-FFF2-40B4-BE49-F238E27FC236}">
                <a16:creationId xmlns:a16="http://schemas.microsoft.com/office/drawing/2014/main" id="{F8E62AC9-6FCE-1D72-F028-9408408DF655}"/>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Hexagon 35">
            <a:extLst>
              <a:ext uri="{FF2B5EF4-FFF2-40B4-BE49-F238E27FC236}">
                <a16:creationId xmlns:a16="http://schemas.microsoft.com/office/drawing/2014/main" id="{28D2CF2B-3165-9BA7-A77C-0965719CC26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Hexagon 36">
            <a:extLst>
              <a:ext uri="{FF2B5EF4-FFF2-40B4-BE49-F238E27FC236}">
                <a16:creationId xmlns:a16="http://schemas.microsoft.com/office/drawing/2014/main" id="{06D2B77C-4879-AAF9-5124-8E346DF4C93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742050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3: EVALUACIÓN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63400"/>
            <a:ext cx="4529568" cy="1123641"/>
          </a:xfrm>
          <a:prstGeom prst="rect">
            <a:avLst/>
          </a:prstGeom>
          <a:noFill/>
        </p:spPr>
        <p:txBody>
          <a:bodyPr wrap="square" rtlCol="0">
            <a:spAutoFit/>
          </a:bodyPr>
          <a:lstStyle/>
          <a:p>
            <a:pPr marL="0" marR="0" lvl="0" indent="0" algn="l" rtl="0">
              <a:spcBef>
                <a:spcPts val="0"/>
              </a:spcBef>
              <a:spcAft>
                <a:spcPts val="0"/>
              </a:spcAft>
              <a:buNone/>
            </a:pPr>
            <a:r>
              <a:rPr lang="es-ES_tradnl" sz="1100">
                <a:solidFill>
                  <a:schemeClr val="tx1"/>
                </a:solidFill>
                <a:latin typeface="+mn-lt"/>
                <a:ea typeface="Arial"/>
                <a:cs typeface="Arial"/>
                <a:sym typeface="Arial"/>
              </a:rPr>
              <a:t>Describir cómo evaluar los problemas y necesidades de protección específicos asociados a la separación familiar y cómo se interrelacionan con otros problemas de protección infantil.</a:t>
            </a:r>
          </a:p>
          <a:p>
            <a:pPr marL="0" marR="0" lvl="0" indent="0" algn="l" rtl="0">
              <a:spcBef>
                <a:spcPts val="0"/>
              </a:spcBef>
              <a:spcAft>
                <a:spcPts val="0"/>
              </a:spcAft>
              <a:buNone/>
            </a:pPr>
            <a:endParaRPr lang="es-ES_tradnl" sz="1100">
              <a:solidFill>
                <a:schemeClr val="tx1"/>
              </a:solidFill>
              <a:latin typeface="+mn-lt"/>
              <a:ea typeface="Arial"/>
              <a:cs typeface="Arial"/>
              <a:sym typeface="Arial"/>
            </a:endParaRPr>
          </a:p>
          <a:p>
            <a:pPr marL="0" marR="0" lvl="0" indent="0" algn="l" rtl="0">
              <a:lnSpc>
                <a:spcPct val="107000"/>
              </a:lnSpc>
              <a:spcBef>
                <a:spcPts val="0"/>
              </a:spcBef>
              <a:spcAft>
                <a:spcPts val="0"/>
              </a:spcAft>
              <a:buClr>
                <a:srgbClr val="000000"/>
              </a:buClr>
              <a:buSzPts val="2400"/>
              <a:buFont typeface="Arial"/>
              <a:buNone/>
            </a:pPr>
            <a:r>
              <a:rPr lang="es-ES_tradnl" sz="1100" b="0" i="0" u="none" strike="noStrike" cap="none">
                <a:solidFill>
                  <a:srgbClr val="000000"/>
                </a:solidFill>
                <a:latin typeface="Calibri" panose="020F0502020204030204" pitchFamily="34" charset="0"/>
                <a:ea typeface="Arial"/>
                <a:cs typeface="Calibri" panose="020F0502020204030204" pitchFamily="34" charset="0"/>
                <a:sym typeface="Arial"/>
              </a:rPr>
              <a:t>Describir cómo llevar a cabo una evaluación para establecer el tipo de cuidado alternativo más adecuado.</a:t>
            </a:r>
          </a:p>
        </p:txBody>
      </p:sp>
      <p:sp>
        <p:nvSpPr>
          <p:cNvPr id="6" name="TextBox 5">
            <a:extLst>
              <a:ext uri="{FF2B5EF4-FFF2-40B4-BE49-F238E27FC236}">
                <a16:creationId xmlns:a16="http://schemas.microsoft.com/office/drawing/2014/main" id="{FB388D0F-1511-AA8B-EE9D-ECEC553330FA}"/>
              </a:ext>
            </a:extLst>
          </p:cNvPr>
          <p:cNvSpPr txBox="1"/>
          <p:nvPr/>
        </p:nvSpPr>
        <p:spPr>
          <a:xfrm>
            <a:off x="996287" y="3515623"/>
            <a:ext cx="4913992" cy="276999"/>
          </a:xfrm>
          <a:prstGeom prst="rect">
            <a:avLst/>
          </a:prstGeom>
          <a:noFill/>
        </p:spPr>
        <p:txBody>
          <a:bodyPr wrap="square" rtlCol="0">
            <a:spAutoFit/>
          </a:bodyPr>
          <a:lstStyle/>
          <a:p>
            <a:r>
              <a:rPr lang="es-ES_tradnl" sz="1200" b="1" spc="300">
                <a:solidFill>
                  <a:schemeClr val="tx1"/>
                </a:solidFill>
              </a:rPr>
              <a:t>EVALUACIÓN DE LA GESTIÓN DE CASOS</a:t>
            </a:r>
          </a:p>
        </p:txBody>
      </p:sp>
      <p:sp>
        <p:nvSpPr>
          <p:cNvPr id="7" name="TextBox 6">
            <a:extLst>
              <a:ext uri="{FF2B5EF4-FFF2-40B4-BE49-F238E27FC236}">
                <a16:creationId xmlns:a16="http://schemas.microsoft.com/office/drawing/2014/main" id="{F664C0CB-6315-6773-CDB5-11DF7D79B944}"/>
              </a:ext>
            </a:extLst>
          </p:cNvPr>
          <p:cNvSpPr txBox="1"/>
          <p:nvPr/>
        </p:nvSpPr>
        <p:spPr>
          <a:xfrm>
            <a:off x="996286" y="3976282"/>
            <a:ext cx="5254043" cy="1277273"/>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_tradnl" sz="1100" b="1">
                <a:solidFill>
                  <a:schemeClr val="tx1"/>
                </a:solidFill>
                <a:effectLst/>
                <a:ea typeface="Verdana" panose="020B0604030504040204" pitchFamily="34" charset="0"/>
                <a:cs typeface="Calibri" panose="020F0502020204030204" pitchFamily="34" charset="0"/>
              </a:rPr>
              <a:t>Caso 1</a:t>
            </a:r>
          </a:p>
          <a:p>
            <a:pPr algn="just"/>
            <a:endParaRPr lang="es-ES_tradnl" sz="1100">
              <a:effectLst/>
              <a:ea typeface="Calibri" panose="020F0502020204030204" pitchFamily="34" charset="0"/>
              <a:cs typeface="Times New Roman" panose="02020603050405020304" pitchFamily="18" charset="0"/>
            </a:endParaRPr>
          </a:p>
          <a:p>
            <a:pPr algn="just"/>
            <a:r>
              <a:rPr lang="es-ES_tradnl" sz="1100">
                <a:effectLst/>
                <a:ea typeface="Verdana" panose="020B0604030504040204" pitchFamily="34" charset="0"/>
                <a:cs typeface="Calibri" panose="020F0502020204030204" pitchFamily="34" charset="0"/>
              </a:rPr>
              <a:t>Usted hace parte del personal de protección de menores, se llama María y trabaja para los servicios sociales del gobierno regional. Ha recibido un mensaje de voz de Miguel, un colega del Departamento de Educación, que ha hablado con un líder de la comunidad después de haber llevado a cabo actividades esta tarde. </a:t>
            </a:r>
            <a:r>
              <a:rPr lang="es-ES_tradnl" sz="1100">
                <a:ea typeface="Verdana" panose="020B0604030504040204" pitchFamily="34" charset="0"/>
                <a:cs typeface="Calibri" panose="020F0502020204030204" pitchFamily="34" charset="0"/>
              </a:rPr>
              <a:t>Este es el mensaje que recibió</a:t>
            </a:r>
            <a:r>
              <a:rPr lang="es-ES_tradnl" sz="1100">
                <a:effectLst/>
                <a:ea typeface="Verdana" panose="020B0604030504040204" pitchFamily="34" charset="0"/>
                <a:cs typeface="Calibri" panose="020F0502020204030204" pitchFamily="34" charset="0"/>
              </a:rPr>
              <a:t>:</a:t>
            </a:r>
            <a:endParaRPr lang="es-ES_tradnl" sz="1100">
              <a:effectLst/>
              <a:ea typeface="Calibri" panose="020F0502020204030204" pitchFamily="34" charset="0"/>
              <a:cs typeface="Times New Roman" panose="02020603050405020304" pitchFamily="18" charset="0"/>
            </a:endParaRPr>
          </a:p>
          <a:p>
            <a:pPr algn="just"/>
            <a:r>
              <a:rPr lang="es-ES_tradnl" sz="1100">
                <a:effectLst/>
                <a:ea typeface="Verdana" panose="020B0604030504040204" pitchFamily="34" charset="0"/>
                <a:cs typeface="Calibri" panose="020F0502020204030204" pitchFamily="34" charset="0"/>
              </a:rPr>
              <a:t> </a:t>
            </a:r>
            <a:endParaRPr lang="es-ES_tradnl" sz="1100">
              <a:effectLst/>
              <a:ea typeface="Calibri" panose="020F0502020204030204" pitchFamily="34" charset="0"/>
              <a:cs typeface="Times New Roman" panose="02020603050405020304" pitchFamily="18" charset="0"/>
            </a:endParaRPr>
          </a:p>
        </p:txBody>
      </p:sp>
      <p:grpSp>
        <p:nvGrpSpPr>
          <p:cNvPr id="8" name="Google Shape;194;p14">
            <a:extLst>
              <a:ext uri="{FF2B5EF4-FFF2-40B4-BE49-F238E27FC236}">
                <a16:creationId xmlns:a16="http://schemas.microsoft.com/office/drawing/2014/main" id="{4E7AE6E9-D88E-215B-C1A4-8D680C8DA059}"/>
              </a:ext>
            </a:extLst>
          </p:cNvPr>
          <p:cNvGrpSpPr/>
          <p:nvPr/>
        </p:nvGrpSpPr>
        <p:grpSpPr>
          <a:xfrm>
            <a:off x="1153785" y="2657704"/>
            <a:ext cx="332115" cy="351369"/>
            <a:chOff x="243840" y="1676400"/>
            <a:chExt cx="701040" cy="741680"/>
          </a:xfrm>
          <a:solidFill>
            <a:schemeClr val="accent2">
              <a:lumMod val="75000"/>
            </a:schemeClr>
          </a:solidFill>
        </p:grpSpPr>
        <p:sp>
          <p:nvSpPr>
            <p:cNvPr id="9" name="Google Shape;195;p14">
              <a:extLst>
                <a:ext uri="{FF2B5EF4-FFF2-40B4-BE49-F238E27FC236}">
                  <a16:creationId xmlns:a16="http://schemas.microsoft.com/office/drawing/2014/main" id="{9DCE6115-717A-5248-3F10-13737D5EEB02}"/>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10" name="Google Shape;196;p14">
              <a:extLst>
                <a:ext uri="{FF2B5EF4-FFF2-40B4-BE49-F238E27FC236}">
                  <a16:creationId xmlns:a16="http://schemas.microsoft.com/office/drawing/2014/main" id="{D81782B1-C2DA-4012-0C0A-94E13E34324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11" name="Google Shape;194;p14">
            <a:extLst>
              <a:ext uri="{FF2B5EF4-FFF2-40B4-BE49-F238E27FC236}">
                <a16:creationId xmlns:a16="http://schemas.microsoft.com/office/drawing/2014/main" id="{0542DA36-EF7C-D76F-DE97-2F11C4B0C538}"/>
              </a:ext>
            </a:extLst>
          </p:cNvPr>
          <p:cNvGrpSpPr/>
          <p:nvPr/>
        </p:nvGrpSpPr>
        <p:grpSpPr>
          <a:xfrm>
            <a:off x="1153785" y="1971561"/>
            <a:ext cx="332115" cy="351369"/>
            <a:chOff x="243840" y="1676400"/>
            <a:chExt cx="701040" cy="741680"/>
          </a:xfrm>
          <a:solidFill>
            <a:schemeClr val="accent2">
              <a:lumMod val="75000"/>
            </a:schemeClr>
          </a:solidFill>
        </p:grpSpPr>
        <p:sp>
          <p:nvSpPr>
            <p:cNvPr id="12" name="Google Shape;195;p14">
              <a:extLst>
                <a:ext uri="{FF2B5EF4-FFF2-40B4-BE49-F238E27FC236}">
                  <a16:creationId xmlns:a16="http://schemas.microsoft.com/office/drawing/2014/main" id="{E9DB97B5-1310-8F4B-25B0-DC6C14BE4E6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13" name="Google Shape;196;p14">
              <a:extLst>
                <a:ext uri="{FF2B5EF4-FFF2-40B4-BE49-F238E27FC236}">
                  <a16:creationId xmlns:a16="http://schemas.microsoft.com/office/drawing/2014/main" id="{D82D0CA3-BBCB-28F7-7CDD-B9309B3CDD2E}"/>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4" name="TextBox 13">
            <a:extLst>
              <a:ext uri="{FF2B5EF4-FFF2-40B4-BE49-F238E27FC236}">
                <a16:creationId xmlns:a16="http://schemas.microsoft.com/office/drawing/2014/main" id="{9A364CC2-39E3-9C4C-07C1-5D3C8590F854}"/>
              </a:ext>
            </a:extLst>
          </p:cNvPr>
          <p:cNvSpPr txBox="1"/>
          <p:nvPr/>
        </p:nvSpPr>
        <p:spPr>
          <a:xfrm>
            <a:off x="996285" y="5247926"/>
            <a:ext cx="5254044" cy="2999246"/>
          </a:xfrm>
          <a:prstGeom prst="rect">
            <a:avLst/>
          </a:prstGeom>
          <a:solidFill>
            <a:schemeClr val="accent2">
              <a:lumMod val="20000"/>
              <a:lumOff val="80000"/>
            </a:schemeClr>
          </a:solidFill>
        </p:spPr>
        <p:txBody>
          <a:bodyPr wrap="square" lIns="144000" tIns="144000" rIns="144000" bIns="144000" rtlCol="0">
            <a:spAutoFit/>
          </a:bodyPr>
          <a:lstStyle/>
          <a:p>
            <a:pPr algn="just"/>
            <a:r>
              <a:rPr lang="es-ES_tradnl" sz="1100" dirty="0">
                <a:effectLst/>
                <a:ea typeface="Verdana" panose="020B0604030504040204" pitchFamily="34" charset="0"/>
                <a:cs typeface="Calibri" panose="020F0502020204030204" pitchFamily="34" charset="0"/>
              </a:rPr>
              <a:t>"Hola María, soy Miguel</a:t>
            </a:r>
            <a:r>
              <a:rPr lang="es-ES_tradnl" sz="1100" dirty="0">
                <a:ea typeface="Verdana" panose="020B0604030504040204" pitchFamily="34" charset="0"/>
                <a:cs typeface="Calibri" panose="020F0502020204030204" pitchFamily="34" charset="0"/>
              </a:rPr>
              <a:t>.</a:t>
            </a:r>
            <a:endParaRPr lang="es-ES_tradnl" sz="1100" dirty="0">
              <a:effectLst/>
              <a:ea typeface="Verdana" panose="020B0604030504040204" pitchFamily="34" charset="0"/>
              <a:cs typeface="Calibri" panose="020F0502020204030204" pitchFamily="34" charset="0"/>
            </a:endParaRPr>
          </a:p>
          <a:p>
            <a:pPr algn="just"/>
            <a:endParaRPr lang="es-ES_tradnl" sz="1100" dirty="0">
              <a:ea typeface="Verdana" panose="020B0604030504040204" pitchFamily="34" charset="0"/>
              <a:cs typeface="Calibri" panose="020F0502020204030204" pitchFamily="34" charset="0"/>
            </a:endParaRPr>
          </a:p>
          <a:p>
            <a:pPr algn="just"/>
            <a:r>
              <a:rPr lang="es-ES_tradnl" sz="1100" dirty="0">
                <a:effectLst/>
                <a:ea typeface="Verdana" panose="020B0604030504040204" pitchFamily="34" charset="0"/>
                <a:cs typeface="Calibri" panose="020F0502020204030204" pitchFamily="34" charset="0"/>
              </a:rPr>
              <a:t>La llamo porque he recibido información de uno de los líderes de la ciudad después de terminar nuestra reunión de hoy en la alcaldía. Creo que usted ya lo </a:t>
            </a:r>
            <a:r>
              <a:rPr lang="es-ES_tradnl" sz="1100" dirty="0">
                <a:ea typeface="Verdana" panose="020B0604030504040204" pitchFamily="34" charset="0"/>
                <a:cs typeface="Calibri" panose="020F0502020204030204" pitchFamily="34" charset="0"/>
              </a:rPr>
              <a:t>conoce.</a:t>
            </a:r>
            <a:r>
              <a:rPr lang="es-ES_tradnl" sz="1100" dirty="0">
                <a:effectLst/>
                <a:ea typeface="Verdana" panose="020B0604030504040204" pitchFamily="34" charset="0"/>
                <a:cs typeface="Calibri" panose="020F0502020204030204" pitchFamily="34" charset="0"/>
              </a:rPr>
              <a:t> </a:t>
            </a:r>
          </a:p>
          <a:p>
            <a:pPr algn="just"/>
            <a:endParaRPr lang="es-ES_tradnl" sz="1100" dirty="0">
              <a:ea typeface="Verdana" panose="020B0604030504040204" pitchFamily="34" charset="0"/>
              <a:cs typeface="Calibri" panose="020F0502020204030204" pitchFamily="34" charset="0"/>
            </a:endParaRPr>
          </a:p>
          <a:p>
            <a:pPr algn="just"/>
            <a:r>
              <a:rPr lang="es-ES_tradnl" sz="1100" dirty="0">
                <a:ea typeface="Verdana" panose="020B0604030504040204" pitchFamily="34" charset="0"/>
                <a:cs typeface="Calibri" panose="020F0502020204030204" pitchFamily="34" charset="0"/>
              </a:rPr>
              <a:t>Me comentó</a:t>
            </a:r>
            <a:r>
              <a:rPr lang="es-ES_tradnl" sz="1100" dirty="0">
                <a:effectLst/>
                <a:ea typeface="Verdana" panose="020B0604030504040204" pitchFamily="34" charset="0"/>
                <a:cs typeface="Calibri" panose="020F0502020204030204" pitchFamily="34" charset="0"/>
              </a:rPr>
              <a:t> que identificaron a una niña de unos 11 años entre un grupo de desplazados. Este grupo tuvo que caminar durante muchos días antes de estar a salvo. La niña parece retraída y reacia a contestar preguntas. Informó que viajaba con un tío que murió durante el vuelo. </a:t>
            </a:r>
          </a:p>
          <a:p>
            <a:pPr algn="just"/>
            <a:endParaRPr lang="es-ES_tradnl" sz="1100" dirty="0">
              <a:ea typeface="Verdana" panose="020B0604030504040204" pitchFamily="34" charset="0"/>
              <a:cs typeface="Calibri" panose="020F0502020204030204" pitchFamily="34" charset="0"/>
            </a:endParaRPr>
          </a:p>
          <a:p>
            <a:pPr algn="just"/>
            <a:r>
              <a:rPr lang="es-ES_tradnl" sz="1100" dirty="0">
                <a:effectLst/>
                <a:ea typeface="Verdana" panose="020B0604030504040204" pitchFamily="34" charset="0"/>
                <a:cs typeface="Calibri" panose="020F0502020204030204" pitchFamily="34" charset="0"/>
              </a:rPr>
              <a:t>El líder de la comunidad dijo que, durante el vuelo, el grupo la había encontrado</a:t>
            </a:r>
            <a:r>
              <a:rPr lang="es-ES_tradnl" sz="1100" dirty="0">
                <a:ea typeface="Verdana" panose="020B0604030504040204" pitchFamily="34" charset="0"/>
                <a:cs typeface="Calibri" panose="020F0502020204030204" pitchFamily="34" charset="0"/>
              </a:rPr>
              <a:t> al lado de </a:t>
            </a:r>
            <a:r>
              <a:rPr lang="es-ES_tradnl" sz="1100" dirty="0">
                <a:effectLst/>
                <a:ea typeface="Verdana" panose="020B0604030504040204" pitchFamily="34" charset="0"/>
                <a:cs typeface="Calibri" panose="020F0502020204030204" pitchFamily="34" charset="0"/>
              </a:rPr>
              <a:t>la carretera y entonces ella se les había unido. Tiene una herida en la pierna y necesita ayuda. </a:t>
            </a:r>
          </a:p>
          <a:p>
            <a:pPr algn="just"/>
            <a:endParaRPr lang="es-ES_tradnl" sz="1100" dirty="0">
              <a:ea typeface="Verdana" panose="020B0604030504040204" pitchFamily="34" charset="0"/>
              <a:cs typeface="Calibri" panose="020F0502020204030204" pitchFamily="34" charset="0"/>
            </a:endParaRPr>
          </a:p>
          <a:p>
            <a:pPr algn="just"/>
            <a:r>
              <a:rPr lang="es-ES_tradnl" sz="1100" dirty="0">
                <a:effectLst/>
                <a:ea typeface="Verdana" panose="020B0604030504040204" pitchFamily="34" charset="0"/>
                <a:cs typeface="Calibri" panose="020F0502020204030204" pitchFamily="34" charset="0"/>
              </a:rPr>
              <a:t>Creo que necesita un seguimiento </a:t>
            </a:r>
            <a:r>
              <a:rPr lang="es-ES_tradnl" sz="1100" dirty="0">
                <a:ea typeface="Verdana" panose="020B0604030504040204" pitchFamily="34" charset="0"/>
                <a:cs typeface="Calibri" panose="020F0502020204030204" pitchFamily="34" charset="0"/>
              </a:rPr>
              <a:t>muy </a:t>
            </a:r>
            <a:r>
              <a:rPr lang="es-ES_tradnl" sz="1100" dirty="0">
                <a:effectLst/>
                <a:ea typeface="Verdana" panose="020B0604030504040204" pitchFamily="34" charset="0"/>
                <a:cs typeface="Calibri" panose="020F0502020204030204" pitchFamily="34" charset="0"/>
              </a:rPr>
              <a:t>urgente. Por favor, llámeme apenas pueda y podré darle más información“.</a:t>
            </a:r>
            <a:endParaRPr lang="es-ES_tradnl" sz="1100" dirty="0">
              <a:effectLst/>
              <a:ea typeface="Calibri" panose="020F0502020204030204" pitchFamily="34" charset="0"/>
              <a:cs typeface="Times New Roman" panose="02020603050405020304" pitchFamily="18" charset="0"/>
            </a:endParaRPr>
          </a:p>
        </p:txBody>
      </p:sp>
      <p:sp>
        <p:nvSpPr>
          <p:cNvPr id="15" name="Hexagon 14">
            <a:extLst>
              <a:ext uri="{FF2B5EF4-FFF2-40B4-BE49-F238E27FC236}">
                <a16:creationId xmlns:a16="http://schemas.microsoft.com/office/drawing/2014/main" id="{8D39C919-8F56-F4B9-DDCB-E05DE995BC8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AE25CE69-A91D-263F-46F0-20A1F0DAEF4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84808719-3034-EBCD-D30C-4F028E50CE3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71A41E4E-C63E-49B6-091C-A900A374611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1F41864B-9623-2418-47B6-B7ABC652337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C7BE2E3-0E67-2AB3-AB72-16022EAE8D95}"/>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DAC14E9E-6C51-359A-D7FD-F3C6E013F589}"/>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BB7CC08B-B16F-649F-1223-6F6ABB72E43C}"/>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13012DEA-0648-7AA4-45A4-243540E75A97}"/>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AB9AF5A2-B235-1F97-C39F-38ECC6CEC0D1}"/>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3B3E937F-F258-14CC-88E8-10CD0EDE326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AA68AA59-7BB5-C53A-1730-740ED90850B1}"/>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DAE6920B-402A-006B-D491-BFFD3CA1FB2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6CC52F91-9E40-71A0-C9CD-625CEA9D274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226EA548-F830-BA09-A7F8-CE7F72BA28E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BA51F47D-3B87-D3E8-AC7E-92100826B6C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C7243864-152F-1104-CF36-FFBB3014B13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C208EF8F-4F30-DCB7-BA55-B7E5D7B86C5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9452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551967-89C5-A41D-1D10-9837154201E4}"/>
              </a:ext>
            </a:extLst>
          </p:cNvPr>
          <p:cNvSpPr txBox="1"/>
          <p:nvPr/>
        </p:nvSpPr>
        <p:spPr>
          <a:xfrm>
            <a:off x="982985" y="713169"/>
            <a:ext cx="5267344" cy="1446550"/>
          </a:xfrm>
          <a:prstGeom prst="rect">
            <a:avLst/>
          </a:prstGeom>
          <a:noFill/>
        </p:spPr>
        <p:txBody>
          <a:bodyPr wrap="square" rtlCol="0">
            <a:spAutoFit/>
          </a:bodyPr>
          <a:lstStyle/>
          <a:p>
            <a:pPr algn="just"/>
            <a:r>
              <a:rPr lang="es-ES_tradnl" sz="1100" b="1">
                <a:solidFill>
                  <a:schemeClr val="tx1"/>
                </a:solidFill>
                <a:effectLst/>
                <a:ea typeface="Verdana" panose="020B0604030504040204" pitchFamily="34" charset="0"/>
                <a:cs typeface="Calibri" panose="020F0502020204030204" pitchFamily="34" charset="0"/>
              </a:rPr>
              <a:t>Caso 2</a:t>
            </a:r>
          </a:p>
          <a:p>
            <a:pPr algn="just"/>
            <a:endParaRPr lang="es-ES_tradnl" sz="1100">
              <a:effectLst/>
              <a:ea typeface="Calibri" panose="020F0502020204030204" pitchFamily="34" charset="0"/>
              <a:cs typeface="Times New Roman" panose="02020603050405020304" pitchFamily="18" charset="0"/>
            </a:endParaRPr>
          </a:p>
          <a:p>
            <a:pPr algn="just"/>
            <a:r>
              <a:rPr lang="es-ES_tradnl" sz="1100">
                <a:effectLst/>
                <a:ea typeface="Calibri" panose="020F0502020204030204" pitchFamily="34" charset="0"/>
                <a:cs typeface="Times New Roman" panose="02020603050405020304" pitchFamily="18" charset="0"/>
              </a:rPr>
              <a:t>Usted es un asistente social de protección de menores, se llama Yasin, y trabaja en una zona cercana a la frontera. Las fronteras son porosas y existe una gran movilidad a través de estas desde hace muchas décadas, incluso también de “menores en desplazamiento". La zona se ve afectada de manera frecuente por periodos de sequía, así como por conflictos armados. Usted sostuvo una breve conversación a través de WhatsApp con Farida, una voluntaria de la comunidad</a:t>
            </a:r>
            <a:r>
              <a:rPr lang="es-ES_tradnl" sz="1100">
                <a:ea typeface="Calibri" panose="020F0502020204030204" pitchFamily="34" charset="0"/>
                <a:cs typeface="Times New Roman" panose="02020603050405020304" pitchFamily="18" charset="0"/>
              </a:rPr>
              <a:t>.</a:t>
            </a:r>
            <a:endParaRPr lang="es-ES_tradnl" sz="1100">
              <a:effectLst/>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4CD15F3B-0FDF-CC9F-2AC8-A0B9BE610EE6}"/>
              </a:ext>
            </a:extLst>
          </p:cNvPr>
          <p:cNvSpPr txBox="1"/>
          <p:nvPr/>
        </p:nvSpPr>
        <p:spPr>
          <a:xfrm>
            <a:off x="996285" y="2141869"/>
            <a:ext cx="5254044" cy="4692017"/>
          </a:xfrm>
          <a:prstGeom prst="rect">
            <a:avLst/>
          </a:prstGeom>
          <a:solidFill>
            <a:schemeClr val="accent2">
              <a:lumMod val="20000"/>
              <a:lumOff val="80000"/>
            </a:schemeClr>
          </a:solidFill>
        </p:spPr>
        <p:txBody>
          <a:bodyPr wrap="square" lIns="144000" tIns="144000" rIns="144000" bIns="144000" rtlCol="0">
            <a:spAutoFit/>
          </a:bodyPr>
          <a:lstStyle/>
          <a:p>
            <a:pPr marL="541338" indent="-541338" algn="just"/>
            <a:r>
              <a:rPr lang="es-ES_tradnl" sz="1100">
                <a:effectLst/>
                <a:ea typeface="Calibri" panose="020F0502020204030204" pitchFamily="34" charset="0"/>
                <a:cs typeface="Times New Roman" panose="02020603050405020304" pitchFamily="18" charset="0"/>
              </a:rPr>
              <a:t>Farida: Hola Yasin, ¿cómo estás? Estoy un poco preocupada y me gustaría que me aconsejaras. </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De acuerdo, estoy disponible.</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Farida: Encontré a una niña que lleva varios meses viviendo con una familia para trabajar en su casa y enviar dinero a su propia casa. Su padre la envió a trabajar al país vecino porque, desde la pandemia del COVID-19, ya no tiene ingresos estables. Dice que recientemente ha tenido muchas dificultades en el trabajo, ya que tiene que trabajar por largas horas y tiene poco tiempo libre. Dice que el empleador no le paga desde hace dos meses. </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Yasin: ¿Sabes cuántos años tiene? </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Farida: Tiene 12 años. Estoy preocupada porque no tiene a nadie con quién hablar. También dice que no logra enviar dinero suficiente a su familia. </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¿Sabes dónde están sus padres? </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Farida: Me comentó haber estado en contacto con sus padres anteriormente, pero solo unas pocas veces, y que hace poco el contacto cesó por completo. Durante mi última visita, me reveló que quiere volver con sus padres, pero creo que la situación en su lugar de origen sigue siendo inestable. </a:t>
            </a:r>
          </a:p>
          <a:p>
            <a:pPr marL="541338" indent="-541338" algn="just"/>
            <a:endParaRPr lang="es-ES_tradnl" sz="1100">
              <a:effectLst/>
              <a:ea typeface="Calibri" panose="020F0502020204030204" pitchFamily="34" charset="0"/>
              <a:cs typeface="Times New Roman" panose="02020603050405020304" pitchFamily="18" charset="0"/>
            </a:endParaRPr>
          </a:p>
          <a:p>
            <a:pPr marL="541338" indent="-541338" algn="just"/>
            <a:r>
              <a:rPr lang="es-ES_tradnl" sz="1100">
                <a:effectLst/>
                <a:ea typeface="Calibri" panose="020F0502020204030204" pitchFamily="34" charset="0"/>
                <a:cs typeface="Times New Roman" panose="02020603050405020304" pitchFamily="18" charset="0"/>
              </a:rPr>
              <a:t>Yasin: De acuerdo, gracias por esta información, es importante. Te llamaré cuando termine mi reunión para que podamos hablar más detenidamente. </a:t>
            </a:r>
          </a:p>
        </p:txBody>
      </p:sp>
      <p:sp>
        <p:nvSpPr>
          <p:cNvPr id="4" name="Hexagon 3">
            <a:extLst>
              <a:ext uri="{FF2B5EF4-FFF2-40B4-BE49-F238E27FC236}">
                <a16:creationId xmlns:a16="http://schemas.microsoft.com/office/drawing/2014/main" id="{A9D2E342-1F93-A8F7-CE07-381DC43F526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A7803C7-706E-C718-647A-A1662FE6E7B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3428509B-AB12-4BC1-1800-8789058397F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6B12C35F-B796-3A0D-403D-F2944949F60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0FD915B4-08DE-F6A1-3623-064C5C5D796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864307C6-D4D5-E357-9E4A-7F20FC30F5FD}"/>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36039A7C-7AD0-C71F-DC30-A248C98CF607}"/>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3A9DECCC-F4FE-4D8D-F4DD-26CAF4B4E5DA}"/>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3B6848EA-6547-5549-3BB0-E4D4F023E93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B9399C77-2C68-675E-1F79-DB950FCE0DB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FBE378DF-1BAD-9567-95BF-4FAD8B2819B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8427D547-873D-9143-B0AE-3D2C3D31816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5019B8DC-9F43-7140-E2F7-3C48BE4E097E}"/>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B0FD3411-19DF-9D79-CC8B-44C01B758C1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608D0DDF-0AD3-4F6D-6301-48ACA746D6C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8A1AF19-6E7D-4F48-DB00-647F580D420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0AE03C95-50BB-713E-A703-136EC6941B2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E804BE65-5A9C-A1D9-CE35-A10A21372CB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147922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551967-89C5-A41D-1D10-9837154201E4}"/>
              </a:ext>
            </a:extLst>
          </p:cNvPr>
          <p:cNvSpPr txBox="1"/>
          <p:nvPr/>
        </p:nvSpPr>
        <p:spPr>
          <a:xfrm>
            <a:off x="982985" y="713169"/>
            <a:ext cx="5267344" cy="1107996"/>
          </a:xfrm>
          <a:prstGeom prst="rect">
            <a:avLst/>
          </a:prstGeom>
          <a:noFill/>
        </p:spPr>
        <p:txBody>
          <a:bodyPr wrap="square" rtlCol="0">
            <a:spAutoFit/>
          </a:bodyPr>
          <a:lstStyle/>
          <a:p>
            <a:pPr algn="just"/>
            <a:r>
              <a:rPr lang="es-ES_tradnl" sz="1100" b="1">
                <a:ea typeface="Calibri" panose="020F0502020204030204" pitchFamily="34" charset="0"/>
                <a:cs typeface="Times New Roman" panose="02020603050405020304" pitchFamily="18" charset="0"/>
              </a:rPr>
              <a:t>Caso 3</a:t>
            </a:r>
            <a:endParaRPr lang="es-ES_tradnl" sz="1100" b="1">
              <a:effectLst/>
              <a:ea typeface="Calibri" panose="020F0502020204030204" pitchFamily="34" charset="0"/>
              <a:cs typeface="Times New Roman" panose="02020603050405020304" pitchFamily="18" charset="0"/>
            </a:endParaRPr>
          </a:p>
          <a:p>
            <a:pPr algn="just"/>
            <a:endParaRPr lang="es-ES_tradnl" sz="1100">
              <a:effectLst/>
              <a:ea typeface="Calibri" panose="020F0502020204030204" pitchFamily="34" charset="0"/>
              <a:cs typeface="Times New Roman" panose="02020603050405020304" pitchFamily="18" charset="0"/>
            </a:endParaRPr>
          </a:p>
          <a:p>
            <a:pPr algn="just"/>
            <a:r>
              <a:rPr lang="es-ES_tradnl" sz="1100">
                <a:effectLst/>
                <a:ea typeface="Calibri" panose="020F0502020204030204" pitchFamily="34" charset="0"/>
                <a:cs typeface="Times New Roman" panose="02020603050405020304" pitchFamily="18" charset="0"/>
              </a:rPr>
              <a:t>Usted es supervisora de asistentes sociales en una zona de acogida de personas refugiadas, y se llama Nadia. </a:t>
            </a:r>
            <a:r>
              <a:rPr lang="es-ES_tradnl" sz="1100">
                <a:ea typeface="Calibri" panose="020F0502020204030204" pitchFamily="34" charset="0"/>
                <a:cs typeface="Times New Roman" panose="02020603050405020304" pitchFamily="18" charset="0"/>
              </a:rPr>
              <a:t>La noche se acerca </a:t>
            </a:r>
            <a:r>
              <a:rPr lang="es-ES_tradnl" sz="1100">
                <a:effectLst/>
                <a:ea typeface="Calibri" panose="020F0502020204030204" pitchFamily="34" charset="0"/>
                <a:cs typeface="Times New Roman" panose="02020603050405020304" pitchFamily="18" charset="0"/>
              </a:rPr>
              <a:t>y ha tenido un día largo. Nyan, uno de los</a:t>
            </a:r>
            <a:r>
              <a:rPr lang="es-ES_tradnl" sz="1100">
                <a:ea typeface="Calibri" panose="020F0502020204030204" pitchFamily="34" charset="0"/>
                <a:cs typeface="Times New Roman" panose="02020603050405020304" pitchFamily="18" charset="0"/>
              </a:rPr>
              <a:t> asistentes</a:t>
            </a:r>
            <a:r>
              <a:rPr lang="es-ES_tradnl" sz="1100">
                <a:effectLst/>
                <a:ea typeface="Calibri" panose="020F0502020204030204" pitchFamily="34" charset="0"/>
                <a:cs typeface="Times New Roman" panose="02020603050405020304" pitchFamily="18" charset="0"/>
              </a:rPr>
              <a:t> sociales de </a:t>
            </a:r>
            <a:r>
              <a:rPr lang="es-ES_tradnl" sz="1100">
                <a:ea typeface="Calibri" panose="020F0502020204030204" pitchFamily="34" charset="0"/>
                <a:cs typeface="Times New Roman" panose="02020603050405020304" pitchFamily="18" charset="0"/>
              </a:rPr>
              <a:t>su</a:t>
            </a:r>
            <a:r>
              <a:rPr lang="es-ES_tradnl" sz="1100">
                <a:effectLst/>
                <a:ea typeface="Calibri" panose="020F0502020204030204" pitchFamily="34" charset="0"/>
                <a:cs typeface="Times New Roman" panose="02020603050405020304" pitchFamily="18" charset="0"/>
              </a:rPr>
              <a:t> equipo, hizo una visita a domicilio hoy. Tras la visita, Nyan </a:t>
            </a:r>
            <a:r>
              <a:rPr lang="es-ES_tradnl" sz="1100">
                <a:ea typeface="Calibri" panose="020F0502020204030204" pitchFamily="34" charset="0"/>
                <a:cs typeface="Times New Roman" panose="02020603050405020304" pitchFamily="18" charset="0"/>
              </a:rPr>
              <a:t>la</a:t>
            </a:r>
            <a:r>
              <a:rPr lang="es-ES_tradnl" sz="1100">
                <a:effectLst/>
                <a:ea typeface="Calibri" panose="020F0502020204030204" pitchFamily="34" charset="0"/>
                <a:cs typeface="Times New Roman" panose="02020603050405020304" pitchFamily="18" charset="0"/>
              </a:rPr>
              <a:t> ha llamado para pedirle consejo</a:t>
            </a:r>
          </a:p>
        </p:txBody>
      </p:sp>
      <p:sp>
        <p:nvSpPr>
          <p:cNvPr id="2" name="TextBox 1">
            <a:extLst>
              <a:ext uri="{FF2B5EF4-FFF2-40B4-BE49-F238E27FC236}">
                <a16:creationId xmlns:a16="http://schemas.microsoft.com/office/drawing/2014/main" id="{EEFC739E-1F18-0B5A-5E96-045CCE8194C2}"/>
              </a:ext>
            </a:extLst>
          </p:cNvPr>
          <p:cNvSpPr txBox="1"/>
          <p:nvPr/>
        </p:nvSpPr>
        <p:spPr>
          <a:xfrm>
            <a:off x="996285" y="1953183"/>
            <a:ext cx="5254044" cy="5030572"/>
          </a:xfrm>
          <a:prstGeom prst="rect">
            <a:avLst/>
          </a:prstGeom>
          <a:solidFill>
            <a:schemeClr val="accent2">
              <a:lumMod val="20000"/>
              <a:lumOff val="80000"/>
            </a:schemeClr>
          </a:solidFill>
        </p:spPr>
        <p:txBody>
          <a:bodyPr wrap="square" lIns="144000" tIns="144000" rIns="144000" bIns="144000" rtlCol="0">
            <a:spAutoFit/>
          </a:bodyPr>
          <a:lstStyle/>
          <a:p>
            <a:pPr marL="536575" indent="-533400" algn="just"/>
            <a:r>
              <a:rPr lang="es-ES_tradnl" sz="1100">
                <a:cs typeface="Times New Roman" panose="02020603050405020304" pitchFamily="18" charset="0"/>
              </a:rPr>
              <a:t>Nyan: Hola Nadia. Hoy he vuelto a visitar al niño separado de 4 años y a su abuela. Me gustaría pedirte consejo. ¿Tienes tiempo para hablar ahora? </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Nadia: Por supuesto.</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Nyan: Vale, gracias. Bueno, este niño ha vivido con su abuela casi toda su vida. El vínculo entre el niño y su abuela parece ser muy fuerte. Esta tarde, su abuela me ha contado que hace poco le diagnosticaron cáncer y recibe tratamiento.</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Nadia: ¿Sabes si la abuela y el niño están en contacto con sus padres?</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Nyan: No, su abuela dice que no sabe nada de sus padres desde hace aproximadamente un año. Se quedaron en su país de origen tras el estallido de la violencia política y étnica.</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Nadia: Vale, ¿y sabes si se está tratando de localizar a la familia del menor?</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Nyan: Sí, hace un par de meses remití el caso al CICR para su búsqueda transfronteriza, pero cuando hice el seguimiento con ellos, me dijeron que la búsqueda seguía siendo difícil debido a la inseguridad reinante en la zona y que no habían logrado ubicar a la familia. Además, hoy hablé con los vecinos y me dijeron que la tía materna del niño, su marido y sus dos hijos se mudaron hace poco a la misma zona donde residen el niño y su abuela.</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Nadia: De acuerdo, tendríamos que hacer seguimiento pronto. ¿Podría pasar por el despacho para que podamos hablar con más detalle y ajustar el plan del caso?</a:t>
            </a:r>
          </a:p>
          <a:p>
            <a:pPr marL="536575" indent="-533400" algn="just"/>
            <a:endParaRPr lang="es-ES_tradnl" sz="1100">
              <a:cs typeface="Times New Roman" panose="02020603050405020304" pitchFamily="18" charset="0"/>
            </a:endParaRPr>
          </a:p>
          <a:p>
            <a:pPr marL="536575" indent="-533400" algn="just"/>
            <a:r>
              <a:rPr lang="es-ES_tradnl" sz="1100">
                <a:cs typeface="Times New Roman" panose="02020603050405020304" pitchFamily="18" charset="0"/>
              </a:rPr>
              <a:t>Nyan: Sí, sería estupendo, ahora voy para allá.</a:t>
            </a:r>
          </a:p>
        </p:txBody>
      </p:sp>
      <p:sp>
        <p:nvSpPr>
          <p:cNvPr id="3" name="Hexagon 2">
            <a:extLst>
              <a:ext uri="{FF2B5EF4-FFF2-40B4-BE49-F238E27FC236}">
                <a16:creationId xmlns:a16="http://schemas.microsoft.com/office/drawing/2014/main" id="{6EC232BC-CF55-DE2B-2529-B1A1375AF91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17F18059-415D-4282-0F5C-C9F9536C15E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18D77FA2-9C0D-F3E5-F807-A693BE8E2F3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914AEB38-824E-1BA9-24DC-59CE0D4066C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E9DD27ED-C9C1-D1E7-8E00-009C642A8D7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E53B13CE-5E07-F07C-2611-01767CDC2BF9}"/>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75EE7CC0-121D-1231-5A0E-463A7F837A1F}"/>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8DC011EC-A4F8-39C5-A0F6-6F5D81EBDE11}"/>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71238AFB-9E50-B946-5463-20DF57544536}"/>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728CBF28-EC36-EE75-6E33-E26B064FEE2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6DF87BB7-CBE6-C815-9BF3-406BF2314AC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995C6814-2748-1D68-5C12-9A896FA17C7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98382140-6BAE-2B0A-5610-8378BC7A936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079CAE52-77AE-FCAB-4A2A-3F90CA5FA6E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0DA2769-8F23-2C4C-F455-FE86200C309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A67838CC-C816-6C1D-0839-915936A4B13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DBA60259-CD02-BFE3-8502-EA1DA00CABA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C3D7EB98-BC8E-2241-7293-A3C67061790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404609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551967-89C5-A41D-1D10-9837154201E4}"/>
              </a:ext>
            </a:extLst>
          </p:cNvPr>
          <p:cNvSpPr txBox="1"/>
          <p:nvPr/>
        </p:nvSpPr>
        <p:spPr>
          <a:xfrm>
            <a:off x="982985" y="713169"/>
            <a:ext cx="5267344" cy="938719"/>
          </a:xfrm>
          <a:prstGeom prst="rect">
            <a:avLst/>
          </a:prstGeom>
          <a:noFill/>
        </p:spPr>
        <p:txBody>
          <a:bodyPr wrap="square" rtlCol="0">
            <a:spAutoFit/>
          </a:bodyPr>
          <a:lstStyle/>
          <a:p>
            <a:pPr algn="just"/>
            <a:r>
              <a:rPr lang="es-ES_tradnl" sz="1100" b="1">
                <a:ea typeface="Calibri" panose="020F0502020204030204" pitchFamily="34" charset="0"/>
                <a:cs typeface="Times New Roman" panose="02020603050405020304" pitchFamily="18" charset="0"/>
              </a:rPr>
              <a:t>Caso 4</a:t>
            </a:r>
            <a:endParaRPr lang="es-ES_tradnl" sz="1100" b="1">
              <a:effectLst/>
              <a:ea typeface="Calibri" panose="020F0502020204030204" pitchFamily="34" charset="0"/>
              <a:cs typeface="Times New Roman" panose="02020603050405020304" pitchFamily="18" charset="0"/>
            </a:endParaRPr>
          </a:p>
          <a:p>
            <a:pPr algn="just"/>
            <a:endParaRPr lang="es-ES_tradnl" sz="1100" b="1">
              <a:ea typeface="Calibri" panose="020F0502020204030204" pitchFamily="34" charset="0"/>
              <a:cs typeface="Times New Roman" panose="02020603050405020304" pitchFamily="18" charset="0"/>
            </a:endParaRPr>
          </a:p>
          <a:p>
            <a:pPr algn="just"/>
            <a:r>
              <a:rPr lang="es-ES_tradnl" sz="1100">
                <a:ea typeface="Calibri" panose="020F0502020204030204" pitchFamily="34" charset="0"/>
                <a:cs typeface="Times New Roman" panose="02020603050405020304" pitchFamily="18" charset="0"/>
              </a:rPr>
              <a:t>Usted es un asistente social que trabaja para el Departamento de Servicios Sociales del gobierno. Ha recibido un correo electrónico de Rana, una asistente social que trabaja para una ONG de ayuda humanitaria.</a:t>
            </a:r>
          </a:p>
        </p:txBody>
      </p:sp>
      <p:sp>
        <p:nvSpPr>
          <p:cNvPr id="2" name="TextBox 1">
            <a:extLst>
              <a:ext uri="{FF2B5EF4-FFF2-40B4-BE49-F238E27FC236}">
                <a16:creationId xmlns:a16="http://schemas.microsoft.com/office/drawing/2014/main" id="{87F398F8-3503-541A-A955-0ADFACAD4258}"/>
              </a:ext>
            </a:extLst>
          </p:cNvPr>
          <p:cNvSpPr txBox="1"/>
          <p:nvPr/>
        </p:nvSpPr>
        <p:spPr>
          <a:xfrm>
            <a:off x="996285" y="1738972"/>
            <a:ext cx="5254044" cy="4014909"/>
          </a:xfrm>
          <a:prstGeom prst="rect">
            <a:avLst/>
          </a:prstGeom>
          <a:solidFill>
            <a:schemeClr val="accent2">
              <a:lumMod val="20000"/>
              <a:lumOff val="80000"/>
            </a:schemeClr>
          </a:solidFill>
        </p:spPr>
        <p:txBody>
          <a:bodyPr wrap="square" lIns="144000" tIns="144000" rIns="144000" bIns="144000" rtlCol="0">
            <a:spAutoFit/>
          </a:bodyPr>
          <a:lstStyle/>
          <a:p>
            <a:pPr algn="just"/>
            <a:r>
              <a:rPr lang="es-ES_tradnl" sz="1100">
                <a:ea typeface="Calibri" panose="020F0502020204030204" pitchFamily="34" charset="0"/>
                <a:cs typeface="Times New Roman" panose="02020603050405020304" pitchFamily="18" charset="0"/>
              </a:rPr>
              <a:t>De: rana@savethekids.org </a:t>
            </a:r>
          </a:p>
          <a:p>
            <a:pPr algn="just"/>
            <a:r>
              <a:rPr lang="es-ES_tradnl" sz="1100">
                <a:ea typeface="Calibri" panose="020F0502020204030204" pitchFamily="34" charset="0"/>
                <a:cs typeface="Times New Roman" panose="02020603050405020304" pitchFamily="18" charset="0"/>
              </a:rPr>
              <a:t>Para: charbel@socialservices.org </a:t>
            </a:r>
          </a:p>
          <a:p>
            <a:pPr algn="just"/>
            <a:r>
              <a:rPr lang="es-ES_tradnl" sz="1100">
                <a:ea typeface="Calibri" panose="020F0502020204030204" pitchFamily="34" charset="0"/>
                <a:cs typeface="Times New Roman" panose="02020603050405020304" pitchFamily="18" charset="0"/>
              </a:rPr>
              <a:t>Asunto: Ref # Leb.237</a:t>
            </a:r>
          </a:p>
          <a:p>
            <a:pPr algn="just"/>
            <a:endParaRPr lang="es-ES_tradnl" sz="1100">
              <a:ea typeface="Calibri" panose="020F0502020204030204" pitchFamily="34" charset="0"/>
              <a:cs typeface="Times New Roman" panose="02020603050405020304" pitchFamily="18" charset="0"/>
            </a:endParaRPr>
          </a:p>
          <a:p>
            <a:pPr marL="174625" algn="just"/>
            <a:r>
              <a:rPr lang="es-ES_tradnl" sz="1100">
                <a:ea typeface="Calibri" panose="020F0502020204030204" pitchFamily="34" charset="0"/>
                <a:cs typeface="Times New Roman" panose="02020603050405020304" pitchFamily="18" charset="0"/>
              </a:rPr>
              <a:t>"Recibí un caso de una niña de 12 años y su hermana menor de 6 años en la zona donde usted trabaja de manera habitual.  </a:t>
            </a:r>
          </a:p>
          <a:p>
            <a:pPr marL="174625" algn="just"/>
            <a:endParaRPr lang="es-ES_tradnl" sz="1100">
              <a:ea typeface="Calibri" panose="020F0502020204030204" pitchFamily="34" charset="0"/>
              <a:cs typeface="Times New Roman" panose="02020603050405020304" pitchFamily="18" charset="0"/>
            </a:endParaRPr>
          </a:p>
          <a:p>
            <a:pPr marL="174625" algn="just"/>
            <a:r>
              <a:rPr lang="es-ES_tradnl" sz="1100">
                <a:ea typeface="Calibri" panose="020F0502020204030204" pitchFamily="34" charset="0"/>
                <a:cs typeface="Times New Roman" panose="02020603050405020304" pitchFamily="18" charset="0"/>
              </a:rPr>
              <a:t>Viven con una familia que antes vivía en el mismo complejo. Se ha localizado a sus padres. La familia me comentó que los padres de las niñas se van a divorciar. La niña de 12 años habló hoy conmigo por separado y me dijo que no sabe nada de sus padres desde hace un par de semanas. La menor parece estar muy angustiada. Según la familia, tiene una discapacidad auditiva y del habla. </a:t>
            </a:r>
          </a:p>
          <a:p>
            <a:pPr marL="174625" algn="just"/>
            <a:endParaRPr lang="es-ES_tradnl" sz="1100">
              <a:ea typeface="Calibri" panose="020F0502020204030204" pitchFamily="34" charset="0"/>
              <a:cs typeface="Times New Roman" panose="02020603050405020304" pitchFamily="18" charset="0"/>
            </a:endParaRPr>
          </a:p>
          <a:p>
            <a:pPr marL="174625" algn="just"/>
            <a:r>
              <a:rPr lang="es-ES_tradnl" sz="1100">
                <a:ea typeface="Calibri" panose="020F0502020204030204" pitchFamily="34" charset="0"/>
                <a:cs typeface="Times New Roman" panose="02020603050405020304" pitchFamily="18" charset="0"/>
              </a:rPr>
              <a:t>La familia tiene dos hijos propios, pero los niños no se relacionan con ellos a menudo. La niña mayor dice que quiere volver a casa, pues anhela volver con sus padres. Hoy también me enteré de que su hermano de 14 años vive en otra parte de la ciudad con unos parientes. </a:t>
            </a:r>
          </a:p>
          <a:p>
            <a:pPr marL="174625" algn="just"/>
            <a:endParaRPr lang="es-ES_tradnl" sz="1100">
              <a:ea typeface="Calibri" panose="020F0502020204030204" pitchFamily="34" charset="0"/>
              <a:cs typeface="Times New Roman" panose="02020603050405020304" pitchFamily="18" charset="0"/>
            </a:endParaRPr>
          </a:p>
          <a:p>
            <a:pPr marL="174625" algn="just"/>
            <a:r>
              <a:rPr lang="es-ES_tradnl" sz="1100">
                <a:ea typeface="Calibri" panose="020F0502020204030204" pitchFamily="34" charset="0"/>
                <a:cs typeface="Times New Roman" panose="02020603050405020304" pitchFamily="18" charset="0"/>
              </a:rPr>
              <a:t>¿Cree que podría hacer un seguimiento desde su lado?</a:t>
            </a:r>
          </a:p>
          <a:p>
            <a:pPr marL="174625" algn="just"/>
            <a:endParaRPr lang="es-ES_tradnl" sz="1100">
              <a:ea typeface="Calibri" panose="020F0502020204030204" pitchFamily="34" charset="0"/>
              <a:cs typeface="Times New Roman" panose="02020603050405020304" pitchFamily="18" charset="0"/>
            </a:endParaRPr>
          </a:p>
          <a:p>
            <a:pPr marL="174625" algn="just"/>
            <a:r>
              <a:rPr lang="es-ES_tradnl" sz="1100">
                <a:ea typeface="Calibri" panose="020F0502020204030204" pitchFamily="34" charset="0"/>
                <a:cs typeface="Times New Roman" panose="02020603050405020304" pitchFamily="18" charset="0"/>
              </a:rPr>
              <a:t>Si necesita más información, póngase en contacto con nosotros.</a:t>
            </a:r>
          </a:p>
          <a:p>
            <a:pPr marL="174625" algn="just"/>
            <a:r>
              <a:rPr lang="es-ES_tradnl" sz="1100">
                <a:ea typeface="Calibri" panose="020F0502020204030204" pitchFamily="34" charset="0"/>
                <a:cs typeface="Times New Roman" panose="02020603050405020304" pitchFamily="18" charset="0"/>
              </a:rPr>
              <a:t>Saludos, Rana".</a:t>
            </a:r>
          </a:p>
        </p:txBody>
      </p:sp>
      <p:sp>
        <p:nvSpPr>
          <p:cNvPr id="3" name="TextBox 2">
            <a:extLst>
              <a:ext uri="{FF2B5EF4-FFF2-40B4-BE49-F238E27FC236}">
                <a16:creationId xmlns:a16="http://schemas.microsoft.com/office/drawing/2014/main" id="{ED2766CD-846D-78D7-4E85-DEF84A135B64}"/>
              </a:ext>
            </a:extLst>
          </p:cNvPr>
          <p:cNvSpPr txBox="1"/>
          <p:nvPr/>
        </p:nvSpPr>
        <p:spPr>
          <a:xfrm>
            <a:off x="982985" y="6068581"/>
            <a:ext cx="5267344" cy="1107996"/>
          </a:xfrm>
          <a:prstGeom prst="rect">
            <a:avLst/>
          </a:prstGeom>
          <a:noFill/>
        </p:spPr>
        <p:txBody>
          <a:bodyPr wrap="square" rtlCol="0">
            <a:spAutoFit/>
          </a:bodyPr>
          <a:lstStyle/>
          <a:p>
            <a:pPr algn="just"/>
            <a:r>
              <a:rPr lang="es-ES_tradnl" sz="1100" b="1" dirty="0">
                <a:ea typeface="Calibri" panose="020F0502020204030204" pitchFamily="34" charset="0"/>
                <a:cs typeface="Times New Roman" panose="02020603050405020304" pitchFamily="18" charset="0"/>
              </a:rPr>
              <a:t>Caso 5</a:t>
            </a:r>
            <a:endParaRPr lang="es-ES_tradnl" sz="1100" b="1" dirty="0">
              <a:effectLst/>
              <a:ea typeface="Calibri" panose="020F0502020204030204" pitchFamily="34" charset="0"/>
              <a:cs typeface="Times New Roman" panose="02020603050405020304" pitchFamily="18" charset="0"/>
            </a:endParaRPr>
          </a:p>
          <a:p>
            <a:pPr algn="just"/>
            <a:endParaRPr lang="es-ES_tradnl" sz="1100" dirty="0">
              <a:ea typeface="Calibri" panose="020F0502020204030204" pitchFamily="34" charset="0"/>
              <a:cs typeface="Times New Roman" panose="02020603050405020304" pitchFamily="18" charset="0"/>
            </a:endParaRPr>
          </a:p>
          <a:p>
            <a:pPr algn="just"/>
            <a:r>
              <a:rPr lang="es-ES_tradnl" sz="1100" dirty="0">
                <a:ea typeface="Calibri" panose="020F0502020204030204" pitchFamily="34" charset="0"/>
                <a:cs typeface="Times New Roman" panose="02020603050405020304" pitchFamily="18" charset="0"/>
              </a:rPr>
              <a:t>Usted es un asistente social. Su nombre es Hassan y participó en una "evaluación de riesgos" y en un grupo de discusión con un grupo de jóvenes adolescentes. Después de la sesión, un menor de 16 años llama a a la línea de ayuda de la organización y deja el siguiente mensaje:  </a:t>
            </a:r>
          </a:p>
        </p:txBody>
      </p:sp>
      <p:sp>
        <p:nvSpPr>
          <p:cNvPr id="4" name="TextBox 3">
            <a:extLst>
              <a:ext uri="{FF2B5EF4-FFF2-40B4-BE49-F238E27FC236}">
                <a16:creationId xmlns:a16="http://schemas.microsoft.com/office/drawing/2014/main" id="{7165CC8C-49DA-D756-2C27-0ADB3145D07E}"/>
              </a:ext>
            </a:extLst>
          </p:cNvPr>
          <p:cNvSpPr txBox="1"/>
          <p:nvPr/>
        </p:nvSpPr>
        <p:spPr>
          <a:xfrm>
            <a:off x="996285" y="7263944"/>
            <a:ext cx="5254044" cy="1814306"/>
          </a:xfrm>
          <a:prstGeom prst="rect">
            <a:avLst/>
          </a:prstGeom>
          <a:solidFill>
            <a:schemeClr val="accent2">
              <a:lumMod val="20000"/>
              <a:lumOff val="80000"/>
            </a:schemeClr>
          </a:solidFill>
        </p:spPr>
        <p:txBody>
          <a:bodyPr wrap="square" lIns="144000" tIns="144000" rIns="144000" bIns="144000" rtlCol="0">
            <a:spAutoFit/>
          </a:bodyPr>
          <a:lstStyle/>
          <a:p>
            <a:pPr algn="just"/>
            <a:r>
              <a:rPr lang="es-ES_tradnl" sz="1100" dirty="0">
                <a:ea typeface="Calibri" panose="020F0502020204030204" pitchFamily="34" charset="0"/>
                <a:cs typeface="Times New Roman" panose="02020603050405020304" pitchFamily="18" charset="0"/>
              </a:rPr>
              <a:t>"Hola, me llamo Ahmad. Nos conocimos esta mañana. No sé si te acuerdas de mí. </a:t>
            </a:r>
          </a:p>
          <a:p>
            <a:pPr algn="just"/>
            <a:endParaRPr lang="es-ES_tradnl" sz="1100" dirty="0">
              <a:ea typeface="Calibri" panose="020F0502020204030204" pitchFamily="34" charset="0"/>
              <a:cs typeface="Times New Roman" panose="02020603050405020304" pitchFamily="18" charset="0"/>
            </a:endParaRPr>
          </a:p>
          <a:p>
            <a:pPr algn="just"/>
            <a:r>
              <a:rPr lang="es-ES_tradnl" sz="1100" dirty="0">
                <a:ea typeface="Calibri" panose="020F0502020204030204" pitchFamily="34" charset="0"/>
                <a:cs typeface="Times New Roman" panose="02020603050405020304" pitchFamily="18" charset="0"/>
              </a:rPr>
              <a:t>Quiero pedirte ayuda. No voy a la escuela. Vivo en el campamento con otros niños. Trabajo como "portero", ayudo a descargar camiones en la ciudad. No sé dónde está la mayor parte de mi familia ni tampoco mis padres.</a:t>
            </a:r>
          </a:p>
          <a:p>
            <a:pPr algn="just"/>
            <a:endParaRPr lang="es-ES_tradnl" sz="1100" dirty="0">
              <a:ea typeface="Calibri" panose="020F0502020204030204" pitchFamily="34" charset="0"/>
              <a:cs typeface="Times New Roman" panose="02020603050405020304" pitchFamily="18" charset="0"/>
            </a:endParaRPr>
          </a:p>
          <a:p>
            <a:pPr algn="just"/>
            <a:r>
              <a:rPr lang="es-ES_tradnl" sz="1100" dirty="0">
                <a:ea typeface="Calibri" panose="020F0502020204030204" pitchFamily="34" charset="0"/>
                <a:cs typeface="Times New Roman" panose="02020603050405020304" pitchFamily="18" charset="0"/>
              </a:rPr>
              <a:t>He estado viviendo con uno de mis tíos, pero después de que empezara una disputa entre él y mi familia, me fui y desde entonces estoy viviendo con los otros niños. No me siento bien y quiero saber dónde está mi familia". </a:t>
            </a:r>
          </a:p>
        </p:txBody>
      </p:sp>
      <p:sp>
        <p:nvSpPr>
          <p:cNvPr id="6" name="Hexagon 5">
            <a:extLst>
              <a:ext uri="{FF2B5EF4-FFF2-40B4-BE49-F238E27FC236}">
                <a16:creationId xmlns:a16="http://schemas.microsoft.com/office/drawing/2014/main" id="{E39A7FF6-6196-B1BA-2D55-D6F0B3DA93C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5E54E0D2-AE2D-C676-CEB7-A8B2E869806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3E81B3FF-7660-8F3F-4623-C74F6CBAC01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D8BB89B7-10EC-3443-2FCD-6C4461781AC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A76FD05C-D1E1-DCFC-BC94-441A65B0839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9EAEB331-CA19-D249-8143-24BDFA07183C}"/>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61439371-A561-4DB3-2405-AFB864C9448E}"/>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B9FD2A69-F553-1386-B73C-55F89412C35F}"/>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07D1A033-31A1-EF0A-F94D-E227B1AC45F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754533B5-BC93-C6FC-3B20-B722AD3BFA8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E48DC18A-7795-C94F-E52E-7DD137B8E52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AFE65FB6-AF0C-9D4F-0B5F-E1CA70674983}"/>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66965ECF-69AE-1B83-6287-973E369E051F}"/>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6FE6009C-543C-B4AC-5EA1-7ABA494E5D9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B81424C9-47BF-B02F-7B17-C42A2369338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51312CD6-77B1-A697-1EFF-2C604A52EF1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C141086-8C81-284D-B062-FFDAB71D8B8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1CD3ED71-927F-13C7-6D4F-BBD162BA1BE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567714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0BE5AB31-4474-C708-7883-229185E59B32}"/>
              </a:ext>
            </a:extLst>
          </p:cNvPr>
          <p:cNvSpPr txBox="1"/>
          <p:nvPr/>
        </p:nvSpPr>
        <p:spPr>
          <a:xfrm>
            <a:off x="982985" y="727360"/>
            <a:ext cx="5267344" cy="600164"/>
          </a:xfrm>
          <a:prstGeom prst="rect">
            <a:avLst/>
          </a:prstGeom>
          <a:noFill/>
        </p:spPr>
        <p:txBody>
          <a:bodyPr wrap="square" rtlCol="0">
            <a:spAutoFit/>
          </a:bodyPr>
          <a:lstStyle/>
          <a:p>
            <a:pPr marL="0" marR="0" lvl="0" indent="0" algn="l" rtl="0">
              <a:spcBef>
                <a:spcPts val="0"/>
              </a:spcBef>
              <a:spcAft>
                <a:spcPts val="0"/>
              </a:spcAft>
              <a:buNone/>
            </a:pPr>
            <a:r>
              <a:rPr lang="es-ES_tradnl" sz="1100" b="1">
                <a:solidFill>
                  <a:schemeClr val="tx1"/>
                </a:solidFill>
                <a:latin typeface="+mn-lt"/>
                <a:ea typeface="Arial"/>
                <a:cs typeface="Arial"/>
                <a:sym typeface="Arial"/>
              </a:rPr>
              <a:t>Identifique y evalúe las necesidades del menor, incluyendo también aquellas relacionadas con la separación familiar </a:t>
            </a:r>
            <a:r>
              <a:rPr lang="es-ES_tradnl" sz="1100" b="1">
                <a:ea typeface="Arial"/>
                <a:cs typeface="Arial"/>
                <a:sym typeface="Arial"/>
              </a:rPr>
              <a:t>para cada </a:t>
            </a:r>
            <a:r>
              <a:rPr lang="es-ES_tradnl" sz="1100" b="1">
                <a:solidFill>
                  <a:schemeClr val="tx1"/>
                </a:solidFill>
                <a:latin typeface="+mn-lt"/>
                <a:ea typeface="Arial"/>
                <a:cs typeface="Arial"/>
                <a:sym typeface="Arial"/>
              </a:rPr>
              <a:t>caso planteado. Responda a las siguientes preguntas a partir de los casos </a:t>
            </a:r>
            <a:r>
              <a:rPr lang="es-ES_tradnl" sz="1100" b="1">
                <a:ea typeface="Arial"/>
                <a:cs typeface="Arial"/>
                <a:sym typeface="Arial"/>
              </a:rPr>
              <a:t>presentados previamente.</a:t>
            </a:r>
            <a:endParaRPr lang="es-ES_tradnl" sz="1100" b="1">
              <a:solidFill>
                <a:schemeClr val="tx1"/>
              </a:solidFill>
              <a:latin typeface="+mn-lt"/>
              <a:ea typeface="Arial"/>
              <a:cs typeface="Arial"/>
              <a:sym typeface="Arial"/>
            </a:endParaRPr>
          </a:p>
        </p:txBody>
      </p:sp>
      <p:sp>
        <p:nvSpPr>
          <p:cNvPr id="3" name="Rectangle 2">
            <a:extLst>
              <a:ext uri="{FF2B5EF4-FFF2-40B4-BE49-F238E27FC236}">
                <a16:creationId xmlns:a16="http://schemas.microsoft.com/office/drawing/2014/main" id="{F4C166C7-F3EF-30D8-6396-3F993D984564}"/>
              </a:ext>
            </a:extLst>
          </p:cNvPr>
          <p:cNvSpPr/>
          <p:nvPr/>
        </p:nvSpPr>
        <p:spPr>
          <a:xfrm>
            <a:off x="2481943" y="1569890"/>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7" name="TextBox 6">
            <a:extLst>
              <a:ext uri="{FF2B5EF4-FFF2-40B4-BE49-F238E27FC236}">
                <a16:creationId xmlns:a16="http://schemas.microsoft.com/office/drawing/2014/main" id="{A053D3BC-0AD3-B0A9-B661-BDAE3A0CAF72}"/>
              </a:ext>
            </a:extLst>
          </p:cNvPr>
          <p:cNvSpPr txBox="1"/>
          <p:nvPr/>
        </p:nvSpPr>
        <p:spPr>
          <a:xfrm>
            <a:off x="982985" y="1564522"/>
            <a:ext cx="1359419" cy="938719"/>
          </a:xfrm>
          <a:prstGeom prst="rect">
            <a:avLst/>
          </a:prstGeom>
          <a:noFill/>
          <a:ln>
            <a:noFill/>
          </a:ln>
        </p:spPr>
        <p:txBody>
          <a:bodyPr wrap="square" rtlCol="0">
            <a:spAutoFit/>
          </a:bodyPr>
          <a:lstStyle/>
          <a:p>
            <a:r>
              <a:rPr lang="es-ES_tradnl" sz="1100"/>
              <a:t>Describir de manera breve el proceso que seguirá para llevar a cabo la evaluación </a:t>
            </a:r>
          </a:p>
        </p:txBody>
      </p:sp>
      <p:sp>
        <p:nvSpPr>
          <p:cNvPr id="4" name="Rectangle 3">
            <a:extLst>
              <a:ext uri="{FF2B5EF4-FFF2-40B4-BE49-F238E27FC236}">
                <a16:creationId xmlns:a16="http://schemas.microsoft.com/office/drawing/2014/main" id="{92DF2B20-B37B-A4A8-31C2-7ECD4DE408A4}"/>
              </a:ext>
            </a:extLst>
          </p:cNvPr>
          <p:cNvSpPr/>
          <p:nvPr/>
        </p:nvSpPr>
        <p:spPr>
          <a:xfrm>
            <a:off x="2481943" y="3499744"/>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8" name="TextBox 7">
            <a:extLst>
              <a:ext uri="{FF2B5EF4-FFF2-40B4-BE49-F238E27FC236}">
                <a16:creationId xmlns:a16="http://schemas.microsoft.com/office/drawing/2014/main" id="{F13DC65D-01D1-0D62-E51A-FF9A4908F6C6}"/>
              </a:ext>
            </a:extLst>
          </p:cNvPr>
          <p:cNvSpPr txBox="1"/>
          <p:nvPr/>
        </p:nvSpPr>
        <p:spPr>
          <a:xfrm>
            <a:off x="982986" y="3499744"/>
            <a:ext cx="1359418" cy="1615827"/>
          </a:xfrm>
          <a:prstGeom prst="rect">
            <a:avLst/>
          </a:prstGeom>
          <a:noFill/>
          <a:ln>
            <a:noFill/>
          </a:ln>
        </p:spPr>
        <p:txBody>
          <a:bodyPr wrap="square" rtlCol="0">
            <a:spAutoFit/>
          </a:bodyPr>
          <a:lstStyle/>
          <a:p>
            <a:r>
              <a:rPr lang="es-ES_tradnl" sz="1100" dirty="0"/>
              <a:t>¿Qué preocupaciones y riesgos en materia de protección afronta el/la menor? ¿Cuáles son los posibles factores de protección (fortalezas)? </a:t>
            </a:r>
          </a:p>
        </p:txBody>
      </p:sp>
      <p:sp>
        <p:nvSpPr>
          <p:cNvPr id="5" name="Rectangle 4">
            <a:extLst>
              <a:ext uri="{FF2B5EF4-FFF2-40B4-BE49-F238E27FC236}">
                <a16:creationId xmlns:a16="http://schemas.microsoft.com/office/drawing/2014/main" id="{EF6AA15E-2A42-6EBE-3948-95B6F6D4E332}"/>
              </a:ext>
            </a:extLst>
          </p:cNvPr>
          <p:cNvSpPr/>
          <p:nvPr/>
        </p:nvSpPr>
        <p:spPr>
          <a:xfrm>
            <a:off x="2481943" y="5429598"/>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9" name="TextBox 8">
            <a:extLst>
              <a:ext uri="{FF2B5EF4-FFF2-40B4-BE49-F238E27FC236}">
                <a16:creationId xmlns:a16="http://schemas.microsoft.com/office/drawing/2014/main" id="{F0562804-3C16-415B-1BAB-29C9CF2DD1A9}"/>
              </a:ext>
            </a:extLst>
          </p:cNvPr>
          <p:cNvSpPr txBox="1"/>
          <p:nvPr/>
        </p:nvSpPr>
        <p:spPr>
          <a:xfrm>
            <a:off x="982987" y="5429598"/>
            <a:ext cx="1359418" cy="600164"/>
          </a:xfrm>
          <a:prstGeom prst="rect">
            <a:avLst/>
          </a:prstGeom>
          <a:noFill/>
          <a:ln>
            <a:noFill/>
          </a:ln>
        </p:spPr>
        <p:txBody>
          <a:bodyPr wrap="square" rtlCol="0">
            <a:spAutoFit/>
          </a:bodyPr>
          <a:lstStyle/>
          <a:p>
            <a:r>
              <a:rPr lang="es-ES_tradnl" sz="1100"/>
              <a:t>¿Qué información adicional necesitamos? </a:t>
            </a:r>
          </a:p>
        </p:txBody>
      </p:sp>
      <p:sp>
        <p:nvSpPr>
          <p:cNvPr id="6" name="Rectangle 5">
            <a:extLst>
              <a:ext uri="{FF2B5EF4-FFF2-40B4-BE49-F238E27FC236}">
                <a16:creationId xmlns:a16="http://schemas.microsoft.com/office/drawing/2014/main" id="{11CEC932-F829-5AD8-E58C-0B3F9EB3A01A}"/>
              </a:ext>
            </a:extLst>
          </p:cNvPr>
          <p:cNvSpPr/>
          <p:nvPr/>
        </p:nvSpPr>
        <p:spPr>
          <a:xfrm>
            <a:off x="2481943" y="7359452"/>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0" name="TextBox 9">
            <a:extLst>
              <a:ext uri="{FF2B5EF4-FFF2-40B4-BE49-F238E27FC236}">
                <a16:creationId xmlns:a16="http://schemas.microsoft.com/office/drawing/2014/main" id="{DACD163E-0D50-15CE-5F47-24B1C64192A2}"/>
              </a:ext>
            </a:extLst>
          </p:cNvPr>
          <p:cNvSpPr txBox="1"/>
          <p:nvPr/>
        </p:nvSpPr>
        <p:spPr>
          <a:xfrm>
            <a:off x="982986" y="7359452"/>
            <a:ext cx="1359418" cy="1446550"/>
          </a:xfrm>
          <a:prstGeom prst="rect">
            <a:avLst/>
          </a:prstGeom>
          <a:noFill/>
          <a:ln>
            <a:noFill/>
          </a:ln>
        </p:spPr>
        <p:txBody>
          <a:bodyPr wrap="square" rtlCol="0">
            <a:spAutoFit/>
          </a:bodyPr>
          <a:lstStyle/>
          <a:p>
            <a:r>
              <a:rPr lang="es-ES_tradnl" sz="1100"/>
              <a:t>Describir las posibles opciones y la información adicional que necesitaríamos para determinar qué tipo de cuidado le conviene al niño</a:t>
            </a:r>
          </a:p>
        </p:txBody>
      </p:sp>
      <p:sp>
        <p:nvSpPr>
          <p:cNvPr id="16" name="Hexagon 15">
            <a:extLst>
              <a:ext uri="{FF2B5EF4-FFF2-40B4-BE49-F238E27FC236}">
                <a16:creationId xmlns:a16="http://schemas.microsoft.com/office/drawing/2014/main" id="{4CB4D955-822A-3AEA-87E7-2764FC94A28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967ED287-1B1D-2FFE-FBD4-3EA374937E2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FF69D4F1-353D-4C15-955D-58F18D423B1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C8C2E8CE-61DC-D20B-6B29-8AB18DC72F8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14FB96D1-6C64-8922-0E47-503071D4F16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40E21677-9E30-F3E6-6E59-4D433F4780B3}"/>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355F8DEB-4599-B8E6-3605-69AA244CB4C9}"/>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9" name="Hexagon 38">
            <a:extLst>
              <a:ext uri="{FF2B5EF4-FFF2-40B4-BE49-F238E27FC236}">
                <a16:creationId xmlns:a16="http://schemas.microsoft.com/office/drawing/2014/main" id="{9A672358-4253-366B-4697-75E619F301B0}"/>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Hexagon 39">
            <a:extLst>
              <a:ext uri="{FF2B5EF4-FFF2-40B4-BE49-F238E27FC236}">
                <a16:creationId xmlns:a16="http://schemas.microsoft.com/office/drawing/2014/main" id="{1FA6BB1D-AFB6-BA38-37B9-C4165869FFF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5B9C2D5C-072A-358C-0B86-35F164321364}"/>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FF482DB3-9C25-CD8A-DD8E-96CA90275E6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B57E0F9B-0CAE-AEF0-ECB0-773695FF36E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247D269C-0FEB-41CC-E0FB-153FF34449F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BEE058BD-8CAC-DEB5-7417-B1654E81360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C45521C3-D14C-3D4D-0711-BDE95FEF59B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EE2A2209-EB8E-F88A-CBE5-0587F4AC5065}"/>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Hexagon 47">
            <a:extLst>
              <a:ext uri="{FF2B5EF4-FFF2-40B4-BE49-F238E27FC236}">
                <a16:creationId xmlns:a16="http://schemas.microsoft.com/office/drawing/2014/main" id="{85D495F9-D58A-387D-31DD-317D904AA94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F4AB6455-B9A9-F086-DA67-B96F8021E5F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022634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4" y="240101"/>
            <a:ext cx="5267343" cy="461665"/>
          </a:xfrm>
          <a:prstGeom prst="rect">
            <a:avLst/>
          </a:prstGeom>
          <a:noFill/>
        </p:spPr>
        <p:txBody>
          <a:bodyPr wrap="square" rtlCol="0">
            <a:spAutoFit/>
          </a:bodyPr>
          <a:lstStyle/>
          <a:p>
            <a:r>
              <a:rPr lang="es-ES_tradnl" sz="1200" b="1" spc="300">
                <a:solidFill>
                  <a:schemeClr val="tx1"/>
                </a:solidFill>
              </a:rPr>
              <a:t>LISTA DE CONTROL PARA LA EVALUACIÓN DE LA GESTIÓN DE CASOS (MODELO)</a:t>
            </a:r>
          </a:p>
        </p:txBody>
      </p:sp>
      <p:sp>
        <p:nvSpPr>
          <p:cNvPr id="4" name="TextBox 3">
            <a:extLst>
              <a:ext uri="{FF2B5EF4-FFF2-40B4-BE49-F238E27FC236}">
                <a16:creationId xmlns:a16="http://schemas.microsoft.com/office/drawing/2014/main" id="{DB0FBA44-691A-1C40-699A-33089E72E872}"/>
              </a:ext>
            </a:extLst>
          </p:cNvPr>
          <p:cNvSpPr txBox="1"/>
          <p:nvPr/>
        </p:nvSpPr>
        <p:spPr>
          <a:xfrm>
            <a:off x="982983" y="3593129"/>
            <a:ext cx="5267344" cy="5950347"/>
          </a:xfrm>
          <a:prstGeom prst="rect">
            <a:avLst/>
          </a:prstGeom>
          <a:noFill/>
        </p:spPr>
        <p:txBody>
          <a:bodyPr wrap="square">
            <a:spAutoFit/>
          </a:bodyPr>
          <a:lstStyle/>
          <a:p>
            <a:pPr>
              <a:spcAft>
                <a:spcPts val="400"/>
              </a:spcAft>
            </a:pPr>
            <a:r>
              <a:rPr lang="es-ES_tradnl" sz="1100" b="1">
                <a:effectLst/>
                <a:ea typeface="Verdana" panose="020B0604030504040204" pitchFamily="34" charset="0"/>
                <a:cs typeface="Calibri" panose="020F0502020204030204" pitchFamily="34" charset="0"/>
              </a:rPr>
              <a:t>Debe prestarse especial atención a la seguridad y protección del menor y al cuidado alternativo de los UASC: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 está actualmente seguro y protegido? ¿Riesgo de malos tratos, abandono, violencia o explotación?</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 necesita una modalidad de acogida? ¿Es urgente</a:t>
            </a:r>
            <a:r>
              <a:rPr lang="es-ES_tradnl" sz="1100">
                <a:ea typeface="Verdana" panose="020B0604030504040204" pitchFamily="34" charset="0"/>
                <a:cs typeface="Calibri" panose="020F0502020204030204" pitchFamily="34" charset="0"/>
              </a:rPr>
              <a:t> y/o p</a:t>
            </a:r>
            <a:r>
              <a:rPr lang="es-ES_tradnl" sz="1100">
                <a:effectLst/>
                <a:ea typeface="Verdana" panose="020B0604030504040204" pitchFamily="34" charset="0"/>
                <a:cs typeface="Calibri" panose="020F0502020204030204" pitchFamily="34" charset="0"/>
              </a:rPr>
              <a:t>rioritario?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¿la modalidad actual de acogida responde al interés superior del menor?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¿existe riesgo de que el menor sufra algún daño en la modalidad de acogida actual?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 está bien cuidado? ¿Recibe el mismo trato que los demás menores de la casa? ¿Cuáles son las actividades diarias del menor? ¿La modalidad de acogida es sostenible hasta que el menor pueda ser reunificado?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¿Cuál es la opinión del menor</a:t>
            </a:r>
            <a:r>
              <a:rPr lang="es-ES_tradnl" sz="1100">
                <a:ea typeface="Verdana" panose="020B0604030504040204" pitchFamily="34" charset="0"/>
                <a:cs typeface="Calibri" panose="020F0502020204030204" pitchFamily="34" charset="0"/>
              </a:rPr>
              <a:t> sobre la modalidad </a:t>
            </a:r>
            <a:r>
              <a:rPr lang="es-ES_tradnl" sz="1100">
                <a:effectLst/>
                <a:ea typeface="Verdana" panose="020B0604030504040204" pitchFamily="34" charset="0"/>
                <a:cs typeface="Calibri" panose="020F0502020204030204" pitchFamily="34" charset="0"/>
              </a:rPr>
              <a:t>de acogida?</a:t>
            </a:r>
            <a:endParaRPr lang="es-ES_tradnl" sz="1100">
              <a:effectLst/>
              <a:ea typeface="Times New Roman" panose="02020603050405020304" pitchFamily="18" charset="0"/>
            </a:endParaRPr>
          </a:p>
          <a:p>
            <a:r>
              <a:rPr lang="es-ES_tradnl" sz="1100">
                <a:effectLst/>
                <a:ea typeface="Verdana" panose="020B0604030504040204" pitchFamily="34" charset="0"/>
                <a:cs typeface="Calibri" panose="020F0502020204030204" pitchFamily="34" charset="0"/>
              </a:rPr>
              <a:t> </a:t>
            </a:r>
            <a:endParaRPr lang="es-ES_tradnl" sz="1100">
              <a:effectLst/>
              <a:ea typeface="Times New Roman" panose="02020603050405020304" pitchFamily="18" charset="0"/>
            </a:endParaRPr>
          </a:p>
          <a:p>
            <a:pPr>
              <a:spcAft>
                <a:spcPts val="400"/>
              </a:spcAft>
            </a:pPr>
            <a:r>
              <a:rPr lang="es-ES_tradnl" sz="1100" b="1">
                <a:effectLst/>
                <a:ea typeface="Verdana" panose="020B0604030504040204" pitchFamily="34" charset="0"/>
                <a:cs typeface="Calibri" panose="020F0502020204030204" pitchFamily="34" charset="0"/>
              </a:rPr>
              <a:t>Otros factores a tener en cuenta para el UASC son: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¿cuáles son los motivos de la separación? ¿Cómo se produjo </a:t>
            </a:r>
            <a:r>
              <a:rPr lang="es-ES_tradnl" sz="1100">
                <a:ea typeface="Verdana" panose="020B0604030504040204" pitchFamily="34" charset="0"/>
                <a:cs typeface="Calibri" panose="020F0502020204030204" pitchFamily="34" charset="0"/>
              </a:rPr>
              <a:t> y </a:t>
            </a:r>
            <a:r>
              <a:rPr lang="es-ES_tradnl" sz="1100">
                <a:effectLst/>
                <a:ea typeface="Verdana" panose="020B0604030504040204" pitchFamily="34" charset="0"/>
                <a:cs typeface="Calibri" panose="020F0502020204030204" pitchFamily="34" charset="0"/>
              </a:rPr>
              <a:t>cómo afectó al menor?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¿cuál era la calidad de la relación antes de la separación? ¿Cuáles eran las condiciones de vida del menor antes de la separación?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¿ha habido problemas de abuso, negligencia, violencia o explotación en el pasado?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a:t>
            </a:r>
            <a:r>
              <a:rPr lang="es-ES_tradnl" sz="1100">
                <a:ea typeface="Verdana" panose="020B0604030504040204" pitchFamily="34" charset="0"/>
                <a:cs typeface="Calibri" panose="020F0502020204030204" pitchFamily="34" charset="0"/>
              </a:rPr>
              <a:t> conoce </a:t>
            </a:r>
            <a:r>
              <a:rPr lang="es-ES_tradnl" sz="1100">
                <a:effectLst/>
                <a:ea typeface="Verdana" panose="020B0604030504040204" pitchFamily="34" charset="0"/>
                <a:cs typeface="Calibri" panose="020F0502020204030204" pitchFamily="34" charset="0"/>
              </a:rPr>
              <a:t>el paradero de sus padres y/o cuidadores?</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 está en contacto (regular) con su familia?</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a typeface="Verdana" panose="020B0604030504040204" pitchFamily="34" charset="0"/>
                <a:cs typeface="Calibri" panose="020F0502020204030204" pitchFamily="34" charset="0"/>
              </a:rPr>
              <a:t>e</a:t>
            </a:r>
            <a:r>
              <a:rPr lang="es-ES_tradnl" sz="1100">
                <a:effectLst/>
                <a:ea typeface="Verdana" panose="020B0604030504040204" pitchFamily="34" charset="0"/>
                <a:cs typeface="Calibri" panose="020F0502020204030204" pitchFamily="34" charset="0"/>
              </a:rPr>
              <a:t>n caso negativo, ¿cuáles son los motivos y el menor desea restablecer el contacto con sus padres de acuerdo con su interés superior?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a typeface="Verdana" panose="020B0604030504040204" pitchFamily="34" charset="0"/>
                <a:cs typeface="Calibri" panose="020F0502020204030204" pitchFamily="34" charset="0"/>
              </a:rPr>
              <a:t>en</a:t>
            </a:r>
            <a:r>
              <a:rPr lang="es-ES_tradnl" sz="1100">
                <a:effectLst/>
                <a:ea typeface="Verdana" panose="020B0604030504040204" pitchFamily="34" charset="0"/>
                <a:cs typeface="Calibri" panose="020F0502020204030204" pitchFamily="34" charset="0"/>
              </a:rPr>
              <a:t> caso afirmativo: ¿con qué frecuencia y cómo es la calidad actual del contacto y/o relación?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 necesita y desea ser localizado? ¿Con qué familiar o familiares?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¿a qué riesgos se enfrenta el menor debido a la separación y cómo se relacionan con los demás problemas y/o riesgos que afectan a la protección del menor?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¿cómo vive el menor la separación con su familia? ¿La separación</a:t>
            </a:r>
            <a:r>
              <a:rPr lang="es-ES_tradnl" sz="1100">
                <a:ea typeface="Verdana" panose="020B0604030504040204" pitchFamily="34" charset="0"/>
                <a:cs typeface="Calibri" panose="020F0502020204030204" pitchFamily="34" charset="0"/>
              </a:rPr>
              <a:t> lo afecta en lo emocional</a:t>
            </a:r>
            <a:r>
              <a:rPr lang="es-ES_tradnl" sz="1100">
                <a:effectLst/>
                <a:ea typeface="Verdana" panose="020B0604030504040204" pitchFamily="34" charset="0"/>
                <a:cs typeface="Calibri" panose="020F0502020204030204" pitchFamily="34" charset="0"/>
              </a:rPr>
              <a:t>? ¿Necesita apoyo psicosocial? </a:t>
            </a:r>
            <a:endParaRPr lang="es-ES_tradnl" sz="110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s-ES_tradnl" sz="1100">
                <a:effectLst/>
                <a:ea typeface="Verdana" panose="020B0604030504040204" pitchFamily="34" charset="0"/>
                <a:cs typeface="Calibri" panose="020F0502020204030204" pitchFamily="34" charset="0"/>
              </a:rPr>
              <a:t>¿el menor tiene otras necesidades particulares en relación con su condición de UASC, como la remisión a servicios jurídicos o formación en habilidades para la vida? </a:t>
            </a:r>
            <a:endParaRPr lang="es-ES_tradnl" sz="1100">
              <a:effectLst/>
              <a:ea typeface="Times New Roman" panose="02020603050405020304" pitchFamily="18" charset="0"/>
            </a:endParaRPr>
          </a:p>
        </p:txBody>
      </p:sp>
      <p:sp>
        <p:nvSpPr>
          <p:cNvPr id="6" name="TextBox 5">
            <a:extLst>
              <a:ext uri="{FF2B5EF4-FFF2-40B4-BE49-F238E27FC236}">
                <a16:creationId xmlns:a16="http://schemas.microsoft.com/office/drawing/2014/main" id="{5A2492A8-43B4-09EE-33DE-90AAC50EFE13}"/>
              </a:ext>
            </a:extLst>
          </p:cNvPr>
          <p:cNvSpPr txBox="1"/>
          <p:nvPr/>
        </p:nvSpPr>
        <p:spPr>
          <a:xfrm>
            <a:off x="982983" y="899496"/>
            <a:ext cx="5267344" cy="2495840"/>
          </a:xfrm>
          <a:prstGeom prst="rect">
            <a:avLst/>
          </a:prstGeom>
          <a:solidFill>
            <a:schemeClr val="accent2">
              <a:lumMod val="20000"/>
              <a:lumOff val="80000"/>
            </a:schemeClr>
          </a:solidFill>
        </p:spPr>
        <p:txBody>
          <a:bodyPr wrap="square" lIns="144000" tIns="144000" rIns="144000" bIns="144000" rtlCol="0">
            <a:spAutoFit/>
          </a:bodyPr>
          <a:lstStyle/>
          <a:p>
            <a:pPr algn="just">
              <a:spcAft>
                <a:spcPts val="400"/>
              </a:spcAft>
            </a:pPr>
            <a:r>
              <a:rPr lang="es-ES_tradnl" sz="1100" b="1" dirty="0">
                <a:effectLst/>
                <a:ea typeface="Calibri" panose="020F0502020204030204" pitchFamily="34" charset="0"/>
                <a:cs typeface="Calibri" panose="020F0502020204030204" pitchFamily="34" charset="0"/>
              </a:rPr>
              <a:t>Factores esenciales que deben tenerse en cuenta durante la evaluación: </a:t>
            </a:r>
            <a:endParaRPr lang="es-ES_tradnl" sz="1100" dirty="0">
              <a:effectLst/>
              <a:ea typeface="Times New Roman" panose="02020603050405020304" pitchFamily="18" charset="0"/>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la edad y el nivel de madurez y comprensión del </a:t>
            </a:r>
            <a:r>
              <a:rPr lang="es-ES_tradnl" sz="1100" dirty="0">
                <a:ea typeface="Calibri" panose="020F0502020204030204" pitchFamily="34" charset="0"/>
                <a:cs typeface="Calibri" panose="020F0502020204030204" pitchFamily="34" charset="0"/>
              </a:rPr>
              <a:t>menor</a:t>
            </a:r>
            <a:r>
              <a:rPr lang="es-ES_tradnl" sz="1100" dirty="0">
                <a:effectLst/>
                <a:ea typeface="Calibri" panose="020F0502020204030204" pitchFamily="34" charset="0"/>
                <a:cs typeface="Calibri" panose="020F0502020204030204" pitchFamily="34" charset="0"/>
              </a:rPr>
              <a:t>   </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el sexo y/o la identidad de género del menor</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la orientación sexual del </a:t>
            </a:r>
            <a:r>
              <a:rPr lang="es-ES_tradnl" sz="1100" dirty="0">
                <a:ea typeface="Calibri" panose="020F0502020204030204" pitchFamily="34" charset="0"/>
                <a:cs typeface="Calibri" panose="020F0502020204030204" pitchFamily="34" charset="0"/>
              </a:rPr>
              <a:t>menor</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la salud física y mental del </a:t>
            </a:r>
            <a:r>
              <a:rPr lang="es-ES_tradnl" sz="1100" dirty="0">
                <a:ea typeface="Calibri" panose="020F0502020204030204" pitchFamily="34" charset="0"/>
                <a:cs typeface="Calibri" panose="020F0502020204030204" pitchFamily="34" charset="0"/>
              </a:rPr>
              <a:t>menor</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discapacidades del menor</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origen sociocultural y religioso, etnia y/o pertenencia a un grupo minoritario </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acceso a los servicios</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actual modalidad de cuidados</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necesidades de búsqueda de familiares con el objetivo de la reunificación familiar o al restablecimiento del contacto familiar</a:t>
            </a:r>
            <a:endParaRPr lang="es-ES_tradnl" sz="1100" dirty="0">
              <a:effectLst/>
              <a:ea typeface="Calibri" panose="020F0502020204030204" pitchFamily="34" charset="0"/>
              <a:cs typeface="Wingdings" panose="05000000000000000000" pitchFamily="2" charset="2"/>
            </a:endParaRPr>
          </a:p>
          <a:p>
            <a:pPr marL="444500" lvl="0" indent="-342900" algn="just">
              <a:lnSpc>
                <a:spcPct val="107000"/>
              </a:lnSpc>
              <a:spcAft>
                <a:spcPts val="800"/>
              </a:spcAft>
              <a:buFont typeface="Wingdings" panose="05000000000000000000" pitchFamily="2" charset="2"/>
              <a:buChar char=""/>
            </a:pPr>
            <a:r>
              <a:rPr lang="es-ES_tradnl" sz="1100" dirty="0">
                <a:effectLst/>
                <a:ea typeface="Calibri" panose="020F0502020204030204" pitchFamily="34" charset="0"/>
                <a:cs typeface="Calibri" panose="020F0502020204030204" pitchFamily="34" charset="0"/>
              </a:rPr>
              <a:t>interés superior del </a:t>
            </a:r>
            <a:r>
              <a:rPr lang="es-ES_tradnl" sz="1100" dirty="0">
                <a:ea typeface="Calibri" panose="020F0502020204030204" pitchFamily="34" charset="0"/>
                <a:cs typeface="Calibri" panose="020F0502020204030204" pitchFamily="34" charset="0"/>
              </a:rPr>
              <a:t>menor</a:t>
            </a:r>
            <a:endParaRPr lang="es-ES_tradnl" sz="1100" dirty="0">
              <a:effectLst/>
              <a:ea typeface="Calibri" panose="020F0502020204030204" pitchFamily="34" charset="0"/>
              <a:cs typeface="Wingdings" panose="05000000000000000000" pitchFamily="2" charset="2"/>
            </a:endParaRPr>
          </a:p>
        </p:txBody>
      </p:sp>
      <p:sp>
        <p:nvSpPr>
          <p:cNvPr id="7" name="Hexagon 6">
            <a:extLst>
              <a:ext uri="{FF2B5EF4-FFF2-40B4-BE49-F238E27FC236}">
                <a16:creationId xmlns:a16="http://schemas.microsoft.com/office/drawing/2014/main" id="{1B7AC2FF-787C-F462-E4A5-AE052928467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78C5E757-57C7-F2FA-E059-50F31B3E858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75F97819-AE84-0872-15DE-96E44E9F0D0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CADE7AC7-BF21-C93B-3AF4-65C3DAD9EEC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985F27F3-8E04-04AE-2B62-1BB0BC82474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E902EF44-D67D-8DB2-E7C0-4E660DD5AF1E}"/>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2A3BCA01-5991-D0AA-E80A-3A5994E07D13}"/>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E66C2B28-F43B-B8F4-94AB-9EA4BD09B8AA}"/>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9FE6E94A-D1F6-FF80-025C-2D65EC5C9368}"/>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7E971C08-3EAC-096C-1876-67DC7F894C2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94386776-C983-C76D-1ECB-E1BC0B4571D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FDE706B0-098F-F1B9-0314-75AE8C2299E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1978CDF6-A05C-729F-C5E4-5C79C34D2EA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6654B9FB-7B00-B3C5-4D2E-1201EBBA045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16586AB2-E277-FEB5-38B8-0C9A66213F1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7752E25-2841-78B9-171A-DF88CDCD267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F4E85775-C1FF-1711-B816-22BC11DBDD2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8D7A3395-B995-34B4-7922-B022924C0D2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09422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670637"/>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18382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4" y="1109916"/>
            <a:ext cx="4637302" cy="2628243"/>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La situación de las/os menores en peligro, incluyendo a menores no acompañados y separados de sus familias, es única y debe evaluarse caso por caso. </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a:lnSpc>
                <a:spcPct val="107000"/>
              </a:lnSpc>
              <a:buClr>
                <a:srgbClr val="000000"/>
              </a:buClr>
              <a:buSzPts val="2400"/>
            </a:pPr>
            <a:r>
              <a:rPr lang="es-ES_tradnl" sz="1100" b="0" i="0" u="none" strike="noStrike" cap="none" dirty="0">
                <a:solidFill>
                  <a:srgbClr val="000000"/>
                </a:solidFill>
                <a:latin typeface="+mn-lt"/>
                <a:ea typeface="Helvetica Neue"/>
                <a:cs typeface="Helvetica Neue"/>
                <a:sym typeface="Helvetica Neue"/>
              </a:rPr>
              <a:t>Algunos UASC pueden ser más vulnerables que otros, y los riesgos </a:t>
            </a:r>
            <a:r>
              <a:rPr lang="es-ES_tradnl" sz="1100" dirty="0">
                <a:solidFill>
                  <a:srgbClr val="000000"/>
                </a:solidFill>
                <a:ea typeface="Helvetica Neue"/>
                <a:cs typeface="Helvetica Neue"/>
                <a:sym typeface="Helvetica Neue"/>
              </a:rPr>
              <a:t>que las/os menores  </a:t>
            </a:r>
            <a:r>
              <a:rPr lang="es-ES_tradnl" sz="1100" b="0" i="0" u="none" strike="noStrike" cap="none" dirty="0">
                <a:solidFill>
                  <a:srgbClr val="000000"/>
                </a:solidFill>
                <a:latin typeface="+mn-lt"/>
                <a:ea typeface="Helvetica Neue"/>
                <a:cs typeface="Helvetica Neue"/>
                <a:sym typeface="Helvetica Neue"/>
              </a:rPr>
              <a:t>enfrentan pueden agravarse por la separación de la familia.</a:t>
            </a:r>
            <a:endParaRPr lang="es-ES_tradnl"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Las decisiones sobre la modalidad de acogida alternativa deben basarse en una evaluación exhaustiva de cada menor para determinar qué modalidad de acogida redunda en su interés superior</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En los casos en que los UASC reciban cuidados alternativos, la evaluación deberá determinar si son seguros, adecuados y sostenibles a partir de  una herramienta estandarizada.</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0713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226771"/>
            <a:ext cx="5254042" cy="4691817"/>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4753" y="3798384"/>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6B76487C-D787-5F6B-0844-E77822432A1F}"/>
              </a:ext>
            </a:extLst>
          </p:cNvPr>
          <p:cNvSpPr/>
          <p:nvPr/>
        </p:nvSpPr>
        <p:spPr>
          <a:xfrm>
            <a:off x="1072579" y="238943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E592F9B0-DC4A-5467-7ECD-BA065ED0F472}"/>
              </a:ext>
            </a:extLst>
          </p:cNvPr>
          <p:cNvSpPr/>
          <p:nvPr/>
        </p:nvSpPr>
        <p:spPr>
          <a:xfrm>
            <a:off x="1072579" y="3093910"/>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93324498-0074-6C6D-B522-5A5D6E38DEEA}"/>
              </a:ext>
            </a:extLst>
          </p:cNvPr>
          <p:cNvSpPr/>
          <p:nvPr/>
        </p:nvSpPr>
        <p:spPr>
          <a:xfrm rot="1782986">
            <a:off x="286724" y="25857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E8C335F9-89DE-43F8-C07C-D0A1F249730F}"/>
              </a:ext>
            </a:extLst>
          </p:cNvPr>
          <p:cNvSpPr/>
          <p:nvPr/>
        </p:nvSpPr>
        <p:spPr>
          <a:xfrm rot="1782986">
            <a:off x="286724" y="72142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7B4F4B95-C6EB-F95D-EC6E-10A85AB74665}"/>
              </a:ext>
            </a:extLst>
          </p:cNvPr>
          <p:cNvSpPr/>
          <p:nvPr/>
        </p:nvSpPr>
        <p:spPr>
          <a:xfrm rot="1782986">
            <a:off x="286724" y="118426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DDF8B303-ACE9-5B30-E0BF-FF07DA7D6EA8}"/>
              </a:ext>
            </a:extLst>
          </p:cNvPr>
          <p:cNvSpPr/>
          <p:nvPr/>
        </p:nvSpPr>
        <p:spPr>
          <a:xfrm rot="1782986">
            <a:off x="286724" y="164711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BAF46EB5-D2EB-FD6A-AD23-45A650224BD1}"/>
              </a:ext>
            </a:extLst>
          </p:cNvPr>
          <p:cNvSpPr/>
          <p:nvPr/>
        </p:nvSpPr>
        <p:spPr>
          <a:xfrm rot="1782986">
            <a:off x="286724" y="210995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E145647F-C07F-57D2-BD88-CCD14F87A918}"/>
              </a:ext>
            </a:extLst>
          </p:cNvPr>
          <p:cNvSpPr/>
          <p:nvPr/>
        </p:nvSpPr>
        <p:spPr>
          <a:xfrm rot="1782986">
            <a:off x="286724" y="25728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F7D46752-BFF8-4EE8-0664-F700EE6E9988}"/>
              </a:ext>
            </a:extLst>
          </p:cNvPr>
          <p:cNvSpPr/>
          <p:nvPr/>
        </p:nvSpPr>
        <p:spPr>
          <a:xfrm rot="1782986">
            <a:off x="286725" y="3035647"/>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7AC33B38-702B-CBD2-9AE5-1268A062BFC5}"/>
              </a:ext>
            </a:extLst>
          </p:cNvPr>
          <p:cNvSpPr/>
          <p:nvPr/>
        </p:nvSpPr>
        <p:spPr>
          <a:xfrm rot="1782986">
            <a:off x="286726" y="349848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6C0E839E-C24F-F856-93DC-6FDD78091C47}"/>
              </a:ext>
            </a:extLst>
          </p:cNvPr>
          <p:cNvSpPr/>
          <p:nvPr/>
        </p:nvSpPr>
        <p:spPr>
          <a:xfrm rot="1782986">
            <a:off x="286726" y="396133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AA061FB6-91C6-B84F-3366-A0517D0D2E7C}"/>
              </a:ext>
            </a:extLst>
          </p:cNvPr>
          <p:cNvSpPr/>
          <p:nvPr/>
        </p:nvSpPr>
        <p:spPr>
          <a:xfrm rot="1782986">
            <a:off x="286724" y="442417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4E80D7E4-BAEB-BA99-3746-17EFA78096C6}"/>
              </a:ext>
            </a:extLst>
          </p:cNvPr>
          <p:cNvSpPr/>
          <p:nvPr/>
        </p:nvSpPr>
        <p:spPr>
          <a:xfrm rot="1782986">
            <a:off x="286724" y="4887016"/>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EC20C636-C214-E485-48EA-28F64EAA2DAC}"/>
              </a:ext>
            </a:extLst>
          </p:cNvPr>
          <p:cNvSpPr/>
          <p:nvPr/>
        </p:nvSpPr>
        <p:spPr>
          <a:xfrm rot="1782986">
            <a:off x="286724" y="534986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FAB49621-39C6-32EE-76EC-EF000014AD7A}"/>
              </a:ext>
            </a:extLst>
          </p:cNvPr>
          <p:cNvSpPr/>
          <p:nvPr/>
        </p:nvSpPr>
        <p:spPr>
          <a:xfrm rot="1782986">
            <a:off x="286724" y="5812706"/>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F726ABA1-F353-291D-888D-3752822CAC82}"/>
              </a:ext>
            </a:extLst>
          </p:cNvPr>
          <p:cNvSpPr/>
          <p:nvPr/>
        </p:nvSpPr>
        <p:spPr>
          <a:xfrm rot="1782986">
            <a:off x="286724" y="627555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ADA68CC1-50AE-AE13-2CF3-8251CA50ED88}"/>
              </a:ext>
            </a:extLst>
          </p:cNvPr>
          <p:cNvSpPr/>
          <p:nvPr/>
        </p:nvSpPr>
        <p:spPr>
          <a:xfrm rot="1782986">
            <a:off x="286724" y="6738396"/>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Hexagon 34">
            <a:extLst>
              <a:ext uri="{FF2B5EF4-FFF2-40B4-BE49-F238E27FC236}">
                <a16:creationId xmlns:a16="http://schemas.microsoft.com/office/drawing/2014/main" id="{73DA13BF-13DE-5069-AF38-4CBE5F3390E9}"/>
              </a:ext>
            </a:extLst>
          </p:cNvPr>
          <p:cNvSpPr/>
          <p:nvPr/>
        </p:nvSpPr>
        <p:spPr>
          <a:xfrm rot="1782986">
            <a:off x="286725" y="720124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Hexagon 35">
            <a:extLst>
              <a:ext uri="{FF2B5EF4-FFF2-40B4-BE49-F238E27FC236}">
                <a16:creationId xmlns:a16="http://schemas.microsoft.com/office/drawing/2014/main" id="{42B4ABED-CC95-5905-0F72-D1C1E785CD0B}"/>
              </a:ext>
            </a:extLst>
          </p:cNvPr>
          <p:cNvSpPr/>
          <p:nvPr/>
        </p:nvSpPr>
        <p:spPr>
          <a:xfrm rot="1782986">
            <a:off x="286726" y="766408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Hexagon 36">
            <a:extLst>
              <a:ext uri="{FF2B5EF4-FFF2-40B4-BE49-F238E27FC236}">
                <a16:creationId xmlns:a16="http://schemas.microsoft.com/office/drawing/2014/main" id="{EC04EABD-3C2B-0A10-F287-51471256D032}"/>
              </a:ext>
            </a:extLst>
          </p:cNvPr>
          <p:cNvSpPr/>
          <p:nvPr/>
        </p:nvSpPr>
        <p:spPr>
          <a:xfrm rot="1782986">
            <a:off x="286726" y="812692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060031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04DEF0-2852-5BF6-B998-946C37CBD212}"/>
              </a:ext>
            </a:extLst>
          </p:cNvPr>
          <p:cNvSpPr txBox="1"/>
          <p:nvPr/>
        </p:nvSpPr>
        <p:spPr>
          <a:xfrm>
            <a:off x="1567786" y="1310779"/>
            <a:ext cx="4682543" cy="7063472"/>
          </a:xfrm>
          <a:prstGeom prst="rect">
            <a:avLst/>
          </a:prstGeom>
          <a:noFill/>
        </p:spPr>
        <p:txBody>
          <a:bodyPr wrap="square" rtlCol="0">
            <a:spAutoFit/>
          </a:bodyPr>
          <a:lstStyle/>
          <a:p>
            <a:pPr marL="0" marR="0" lvl="0" indent="0" algn="l" rtl="0">
              <a:spcBef>
                <a:spcPts val="0"/>
              </a:spcBef>
              <a:spcAft>
                <a:spcPts val="1800"/>
              </a:spcAft>
              <a:buNone/>
            </a:pPr>
            <a:r>
              <a:rPr lang="es-ES_tradnl" sz="1100" dirty="0">
                <a:latin typeface="Calibri"/>
                <a:ea typeface="Calibri"/>
                <a:cs typeface="Calibri"/>
                <a:sym typeface="Calibri"/>
              </a:rPr>
              <a:t>Acerca de esta formación</a:t>
            </a:r>
          </a:p>
          <a:p>
            <a:pPr marL="0" marR="0" lvl="0" indent="0" algn="l" rtl="0">
              <a:spcBef>
                <a:spcPts val="0"/>
              </a:spcBef>
              <a:spcAft>
                <a:spcPts val="1800"/>
              </a:spcAft>
              <a:buNone/>
            </a:pPr>
            <a:r>
              <a:rPr lang="es-ES_tradnl" sz="1100" dirty="0">
                <a:latin typeface="Calibri"/>
                <a:ea typeface="Calibri"/>
                <a:cs typeface="Calibri"/>
                <a:sym typeface="Calibri"/>
              </a:rPr>
              <a:t>Apertura del módulo</a:t>
            </a:r>
            <a:endParaRPr lang="es-ES_tradnl" sz="1100" dirty="0">
              <a:solidFill>
                <a:schemeClr val="tx1"/>
              </a:solidFill>
              <a:latin typeface="Calibri"/>
              <a:ea typeface="Calibri"/>
              <a:cs typeface="Calibri"/>
              <a:sym typeface="Calibri"/>
            </a:endParaRP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1: </a:t>
            </a:r>
            <a:r>
              <a:rPr lang="es-ES_tradnl" sz="1100" dirty="0">
                <a:solidFill>
                  <a:schemeClr val="tx1"/>
                </a:solidFill>
                <a:latin typeface="Calibri"/>
                <a:ea typeface="Calibri"/>
                <a:cs typeface="Calibri"/>
                <a:sym typeface="Calibri"/>
              </a:rPr>
              <a:t>Identificación y registro</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2: </a:t>
            </a:r>
            <a:r>
              <a:rPr lang="es-ES_tradnl" sz="1100" dirty="0">
                <a:solidFill>
                  <a:schemeClr val="tx1"/>
                </a:solidFill>
                <a:latin typeface="Calibri"/>
                <a:ea typeface="Calibri"/>
                <a:cs typeface="Calibri"/>
                <a:sym typeface="Calibri"/>
              </a:rPr>
              <a:t>Apoyo inmediato </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3: </a:t>
            </a:r>
            <a:r>
              <a:rPr lang="es-ES_tradnl" sz="1100" dirty="0">
                <a:solidFill>
                  <a:schemeClr val="tx1"/>
                </a:solidFill>
                <a:latin typeface="Calibri"/>
                <a:ea typeface="Calibri"/>
                <a:cs typeface="Calibri"/>
                <a:sym typeface="Calibri"/>
              </a:rPr>
              <a:t>Evaluación</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4: </a:t>
            </a:r>
            <a:r>
              <a:rPr lang="es-ES_tradnl" sz="1100" dirty="0">
                <a:solidFill>
                  <a:schemeClr val="tx1"/>
                </a:solidFill>
                <a:latin typeface="Calibri"/>
                <a:ea typeface="Calibri"/>
                <a:cs typeface="Calibri"/>
                <a:sym typeface="Calibri"/>
              </a:rPr>
              <a:t>Plan de caso</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4.1: </a:t>
            </a:r>
            <a:r>
              <a:rPr lang="es-ES_tradnl" sz="1100" dirty="0">
                <a:solidFill>
                  <a:schemeClr val="tx1"/>
                </a:solidFill>
                <a:latin typeface="Calibri"/>
                <a:ea typeface="Calibri"/>
                <a:cs typeface="Calibri"/>
                <a:sym typeface="Calibri"/>
              </a:rPr>
              <a:t>Definiciones de cuidados alternativos y principios rectores</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4.2: </a:t>
            </a:r>
            <a:r>
              <a:rPr lang="es-ES_tradnl" sz="1100" dirty="0">
                <a:solidFill>
                  <a:schemeClr val="tx1"/>
                </a:solidFill>
                <a:latin typeface="Calibri"/>
                <a:ea typeface="Calibri"/>
                <a:cs typeface="Calibri"/>
                <a:sym typeface="Calibri"/>
              </a:rPr>
              <a:t>Diferentes formas de cuidados alternativos </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4.3: </a:t>
            </a:r>
            <a:r>
              <a:rPr lang="es-ES_tradnl" sz="1100" dirty="0">
                <a:solidFill>
                  <a:schemeClr val="tx1"/>
                </a:solidFill>
                <a:latin typeface="Calibri"/>
                <a:ea typeface="Calibri"/>
                <a:cs typeface="Calibri"/>
                <a:sym typeface="Calibri"/>
              </a:rPr>
              <a:t>Establecimiento de cuidados comunitarios</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5: </a:t>
            </a:r>
            <a:r>
              <a:rPr lang="es-ES_tradnl" sz="1100" dirty="0">
                <a:solidFill>
                  <a:schemeClr val="tx1"/>
                </a:solidFill>
                <a:latin typeface="Calibri"/>
                <a:ea typeface="Calibri"/>
                <a:cs typeface="Calibri"/>
                <a:sym typeface="Calibri"/>
              </a:rPr>
              <a:t>Implementación del plan de caso</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5.1: </a:t>
            </a:r>
            <a:r>
              <a:rPr lang="es-ES_tradnl" sz="1100" dirty="0">
                <a:solidFill>
                  <a:schemeClr val="tx1"/>
                </a:solidFill>
                <a:latin typeface="Calibri"/>
                <a:ea typeface="Calibri"/>
                <a:cs typeface="Calibri"/>
                <a:sym typeface="Calibri"/>
              </a:rPr>
              <a:t>Búsqueda de familiares</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5.2: </a:t>
            </a:r>
            <a:r>
              <a:rPr lang="es-ES_tradnl" sz="1100" dirty="0">
                <a:solidFill>
                  <a:schemeClr val="tx1"/>
                </a:solidFill>
                <a:latin typeface="Calibri"/>
                <a:ea typeface="Calibri"/>
                <a:cs typeface="Calibri"/>
                <a:sym typeface="Calibri"/>
              </a:rPr>
              <a:t>Documentación de la información de rastreo</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5.3:</a:t>
            </a:r>
            <a:r>
              <a:rPr lang="es-ES_tradnl" sz="1100" dirty="0">
                <a:solidFill>
                  <a:schemeClr val="tx1"/>
                </a:solidFill>
                <a:latin typeface="Calibri"/>
                <a:ea typeface="Calibri"/>
                <a:cs typeface="Calibri"/>
                <a:sym typeface="Calibri"/>
              </a:rPr>
              <a:t> Verificación previa a la reunificación familiar</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5.4:</a:t>
            </a:r>
            <a:r>
              <a:rPr lang="es-ES_tradnl" sz="1100" dirty="0">
                <a:solidFill>
                  <a:schemeClr val="tx1"/>
                </a:solidFill>
                <a:latin typeface="Calibri"/>
                <a:ea typeface="Calibri"/>
                <a:cs typeface="Calibri"/>
                <a:sym typeface="Calibri"/>
              </a:rPr>
              <a:t> Reunificación familiar</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5.5: </a:t>
            </a:r>
            <a:r>
              <a:rPr lang="es-ES_tradnl" sz="1100" dirty="0">
                <a:solidFill>
                  <a:schemeClr val="tx1"/>
                </a:solidFill>
                <a:latin typeface="Calibri"/>
                <a:ea typeface="Calibri"/>
                <a:cs typeface="Calibri"/>
                <a:sym typeface="Calibri"/>
              </a:rPr>
              <a:t>Reintegración</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6: </a:t>
            </a:r>
            <a:r>
              <a:rPr lang="es-ES_tradnl" sz="1100" dirty="0">
                <a:solidFill>
                  <a:schemeClr val="tx1"/>
                </a:solidFill>
                <a:latin typeface="Calibri"/>
                <a:ea typeface="Calibri"/>
                <a:cs typeface="Calibri"/>
                <a:sym typeface="Calibri"/>
              </a:rPr>
              <a:t>Seguimiento y revisión</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Sesión 7: </a:t>
            </a:r>
            <a:r>
              <a:rPr lang="es-ES_tradnl" sz="1100" dirty="0">
                <a:solidFill>
                  <a:schemeClr val="tx1"/>
                </a:solidFill>
                <a:latin typeface="Calibri"/>
                <a:ea typeface="Calibri"/>
                <a:cs typeface="Calibri"/>
                <a:sym typeface="Calibri"/>
              </a:rPr>
              <a:t>Cierre del caso</a:t>
            </a:r>
          </a:p>
          <a:p>
            <a:pPr marL="0" marR="0" lvl="0" indent="0" algn="l" rtl="0">
              <a:spcBef>
                <a:spcPts val="0"/>
              </a:spcBef>
              <a:spcAft>
                <a:spcPts val="1800"/>
              </a:spcAft>
              <a:buNone/>
            </a:pPr>
            <a:r>
              <a:rPr lang="es-ES_tradnl" sz="1100" b="1" dirty="0">
                <a:solidFill>
                  <a:schemeClr val="tx1"/>
                </a:solidFill>
                <a:latin typeface="Calibri"/>
                <a:ea typeface="Calibri"/>
                <a:cs typeface="Calibri"/>
                <a:sym typeface="Calibri"/>
              </a:rPr>
              <a:t>Resumen del módulo y cierre de la formación</a:t>
            </a:r>
          </a:p>
        </p:txBody>
      </p:sp>
      <p:sp>
        <p:nvSpPr>
          <p:cNvPr id="4" name="TextBox 3">
            <a:extLst>
              <a:ext uri="{FF2B5EF4-FFF2-40B4-BE49-F238E27FC236}">
                <a16:creationId xmlns:a16="http://schemas.microsoft.com/office/drawing/2014/main" id="{20B95ED0-0DE9-4A6C-00D1-FF9F3715D49E}"/>
              </a:ext>
            </a:extLst>
          </p:cNvPr>
          <p:cNvSpPr txBox="1"/>
          <p:nvPr/>
        </p:nvSpPr>
        <p:spPr>
          <a:xfrm>
            <a:off x="1064660" y="1310779"/>
            <a:ext cx="503127" cy="7063472"/>
          </a:xfrm>
          <a:prstGeom prst="rect">
            <a:avLst/>
          </a:prstGeom>
          <a:noFill/>
        </p:spPr>
        <p:txBody>
          <a:bodyPr wrap="square" rtlCol="0">
            <a:spAutoFit/>
          </a:bodyPr>
          <a:lstStyle/>
          <a:p>
            <a:pPr>
              <a:spcAft>
                <a:spcPts val="1800"/>
              </a:spcAft>
            </a:pPr>
            <a:r>
              <a:rPr lang="en-CA" sz="1100" dirty="0">
                <a:solidFill>
                  <a:schemeClr val="tx1"/>
                </a:solidFill>
                <a:latin typeface="+mn-lt"/>
              </a:rPr>
              <a:t>3</a:t>
            </a:r>
          </a:p>
          <a:p>
            <a:pPr>
              <a:spcAft>
                <a:spcPts val="1800"/>
              </a:spcAft>
            </a:pPr>
            <a:r>
              <a:rPr lang="en-CA" sz="1100" dirty="0">
                <a:solidFill>
                  <a:schemeClr val="tx1"/>
                </a:solidFill>
                <a:latin typeface="+mn-lt"/>
              </a:rPr>
              <a:t>4</a:t>
            </a:r>
          </a:p>
          <a:p>
            <a:pPr>
              <a:spcAft>
                <a:spcPts val="1800"/>
              </a:spcAft>
            </a:pPr>
            <a:r>
              <a:rPr lang="en-CA" sz="1100" dirty="0"/>
              <a:t>5</a:t>
            </a:r>
          </a:p>
          <a:p>
            <a:pPr>
              <a:spcAft>
                <a:spcPts val="1800"/>
              </a:spcAft>
            </a:pPr>
            <a:r>
              <a:rPr lang="en-CA" sz="1100" dirty="0">
                <a:solidFill>
                  <a:schemeClr val="tx1"/>
                </a:solidFill>
                <a:latin typeface="+mn-lt"/>
              </a:rPr>
              <a:t>8</a:t>
            </a:r>
          </a:p>
          <a:p>
            <a:pPr>
              <a:spcAft>
                <a:spcPts val="1800"/>
              </a:spcAft>
            </a:pPr>
            <a:r>
              <a:rPr lang="en-CA" sz="1100" dirty="0">
                <a:solidFill>
                  <a:schemeClr val="tx1"/>
                </a:solidFill>
                <a:latin typeface="+mn-lt"/>
              </a:rPr>
              <a:t>13</a:t>
            </a:r>
          </a:p>
          <a:p>
            <a:pPr>
              <a:spcAft>
                <a:spcPts val="1800"/>
              </a:spcAft>
            </a:pPr>
            <a:r>
              <a:rPr lang="en-CA" sz="1100" dirty="0"/>
              <a:t>20</a:t>
            </a:r>
          </a:p>
          <a:p>
            <a:pPr>
              <a:spcAft>
                <a:spcPts val="1800"/>
              </a:spcAft>
            </a:pPr>
            <a:r>
              <a:rPr lang="en-CA" sz="1100" dirty="0">
                <a:solidFill>
                  <a:schemeClr val="tx1"/>
                </a:solidFill>
                <a:latin typeface="+mn-lt"/>
              </a:rPr>
              <a:t>22</a:t>
            </a:r>
          </a:p>
          <a:p>
            <a:pPr>
              <a:spcAft>
                <a:spcPts val="1800"/>
              </a:spcAft>
            </a:pPr>
            <a:r>
              <a:rPr lang="en-CA" sz="1100" dirty="0"/>
              <a:t>27</a:t>
            </a:r>
          </a:p>
          <a:p>
            <a:pPr>
              <a:spcAft>
                <a:spcPts val="1800"/>
              </a:spcAft>
            </a:pPr>
            <a:r>
              <a:rPr lang="en-CA" sz="1100" dirty="0"/>
              <a:t>40</a:t>
            </a:r>
          </a:p>
          <a:p>
            <a:pPr>
              <a:spcAft>
                <a:spcPts val="1800"/>
              </a:spcAft>
            </a:pPr>
            <a:r>
              <a:rPr lang="en-CA" sz="1100" dirty="0">
                <a:solidFill>
                  <a:schemeClr val="tx1"/>
                </a:solidFill>
                <a:latin typeface="+mn-lt"/>
              </a:rPr>
              <a:t>56</a:t>
            </a:r>
          </a:p>
          <a:p>
            <a:pPr>
              <a:spcAft>
                <a:spcPts val="1800"/>
              </a:spcAft>
            </a:pPr>
            <a:r>
              <a:rPr lang="en-CA" sz="1100" dirty="0"/>
              <a:t>62</a:t>
            </a:r>
          </a:p>
          <a:p>
            <a:pPr>
              <a:spcAft>
                <a:spcPts val="1800"/>
              </a:spcAft>
            </a:pPr>
            <a:r>
              <a:rPr lang="en-CA" sz="1100" dirty="0">
                <a:solidFill>
                  <a:schemeClr val="tx1"/>
                </a:solidFill>
                <a:latin typeface="+mn-lt"/>
              </a:rPr>
              <a:t>69</a:t>
            </a:r>
          </a:p>
          <a:p>
            <a:pPr>
              <a:spcAft>
                <a:spcPts val="1800"/>
              </a:spcAft>
            </a:pPr>
            <a:r>
              <a:rPr lang="en-CA" sz="1100" dirty="0"/>
              <a:t>81</a:t>
            </a:r>
          </a:p>
          <a:p>
            <a:pPr>
              <a:spcAft>
                <a:spcPts val="1800"/>
              </a:spcAft>
            </a:pPr>
            <a:r>
              <a:rPr lang="en-CA" sz="1100" dirty="0">
                <a:solidFill>
                  <a:schemeClr val="tx1"/>
                </a:solidFill>
                <a:latin typeface="+mn-lt"/>
              </a:rPr>
              <a:t>91</a:t>
            </a:r>
          </a:p>
          <a:p>
            <a:pPr>
              <a:spcAft>
                <a:spcPts val="1800"/>
              </a:spcAft>
            </a:pPr>
            <a:r>
              <a:rPr lang="en-CA" sz="1100" dirty="0"/>
              <a:t>97</a:t>
            </a:r>
          </a:p>
          <a:p>
            <a:pPr>
              <a:spcAft>
                <a:spcPts val="1800"/>
              </a:spcAft>
            </a:pPr>
            <a:r>
              <a:rPr lang="en-CA" sz="1100" dirty="0">
                <a:solidFill>
                  <a:schemeClr val="tx1"/>
                </a:solidFill>
                <a:latin typeface="+mn-lt"/>
              </a:rPr>
              <a:t>98</a:t>
            </a:r>
          </a:p>
          <a:p>
            <a:pPr>
              <a:spcAft>
                <a:spcPts val="1800"/>
              </a:spcAft>
            </a:pPr>
            <a:r>
              <a:rPr lang="en-CA" sz="1100" dirty="0"/>
              <a:t>102</a:t>
            </a:r>
          </a:p>
          <a:p>
            <a:pPr>
              <a:spcAft>
                <a:spcPts val="1800"/>
              </a:spcAft>
            </a:pPr>
            <a:r>
              <a:rPr lang="en-CA" sz="1100" dirty="0">
                <a:solidFill>
                  <a:schemeClr val="tx1"/>
                </a:solidFill>
                <a:latin typeface="+mn-lt"/>
              </a:rPr>
              <a:t>108</a:t>
            </a:r>
          </a:p>
        </p:txBody>
      </p:sp>
      <p:sp>
        <p:nvSpPr>
          <p:cNvPr id="5" name="Hexagon 4">
            <a:extLst>
              <a:ext uri="{FF2B5EF4-FFF2-40B4-BE49-F238E27FC236}">
                <a16:creationId xmlns:a16="http://schemas.microsoft.com/office/drawing/2014/main" id="{1C375FB2-37D5-B520-B0A7-5D567FC5443F}"/>
              </a:ext>
            </a:extLst>
          </p:cNvPr>
          <p:cNvSpPr/>
          <p:nvPr/>
        </p:nvSpPr>
        <p:spPr>
          <a:xfrm rot="1782986">
            <a:off x="286724" y="30111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75516C0-0431-F48B-30AC-96CF1609F40A}"/>
              </a:ext>
            </a:extLst>
          </p:cNvPr>
          <p:cNvSpPr/>
          <p:nvPr/>
        </p:nvSpPr>
        <p:spPr>
          <a:xfrm rot="1782986">
            <a:off x="286724" y="7639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7C78886-B090-C431-97CE-CBC142BB45B5}"/>
              </a:ext>
            </a:extLst>
          </p:cNvPr>
          <p:cNvSpPr/>
          <p:nvPr/>
        </p:nvSpPr>
        <p:spPr>
          <a:xfrm rot="1782986">
            <a:off x="286724" y="122680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0420F3C-2915-1246-6E58-5E612C685605}"/>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3E12FF9-F4A0-CC8A-76DC-D4FA91ABDAF8}"/>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E3A883FF-A5D6-38E8-EE12-3DA5484B20E4}"/>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4BAFEF5C-2FE6-A5EE-166E-B31FC72008DF}"/>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729F194-01AA-0707-6B25-7ECB9D46D025}"/>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TextBox 12">
            <a:extLst>
              <a:ext uri="{FF2B5EF4-FFF2-40B4-BE49-F238E27FC236}">
                <a16:creationId xmlns:a16="http://schemas.microsoft.com/office/drawing/2014/main" id="{BB3FBFA7-555D-7CB2-624A-AA6D47F7220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ÍNDICE</a:t>
            </a:r>
          </a:p>
        </p:txBody>
      </p:sp>
      <p:sp>
        <p:nvSpPr>
          <p:cNvPr id="19" name="Hexagon 18">
            <a:extLst>
              <a:ext uri="{FF2B5EF4-FFF2-40B4-BE49-F238E27FC236}">
                <a16:creationId xmlns:a16="http://schemas.microsoft.com/office/drawing/2014/main" id="{CBBD3BE9-8E60-F0B7-B032-DBF4030BAE5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Hexagon 1">
            <a:extLst>
              <a:ext uri="{FF2B5EF4-FFF2-40B4-BE49-F238E27FC236}">
                <a16:creationId xmlns:a16="http://schemas.microsoft.com/office/drawing/2014/main" id="{2BD454B7-67E3-9388-1C0A-EEDD57F9D0E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B3245A61-EE89-6D3E-A32F-BC94D38C08C7}"/>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14BAE8D-E362-6C54-9593-4435847A9BA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F168D671-4A2D-9987-A0F9-7BC66CA4084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CC709DA0-FDF2-FD23-74F4-C84BD2DDBC4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2C6CC89-4B75-A536-0731-3E46F5AD5CF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F407283-1237-1A63-5EC9-A47EB93D59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26F6675-7B5E-F525-254D-EC76E4E1EA7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D93201A7-D3F1-3DC1-148A-DF7F4380EA8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3" name="Group 22">
            <a:extLst>
              <a:ext uri="{FF2B5EF4-FFF2-40B4-BE49-F238E27FC236}">
                <a16:creationId xmlns:a16="http://schemas.microsoft.com/office/drawing/2014/main" id="{7A5F4B58-5734-7667-0440-1D7D845BF4D1}"/>
              </a:ext>
            </a:extLst>
          </p:cNvPr>
          <p:cNvGrpSpPr/>
          <p:nvPr/>
        </p:nvGrpSpPr>
        <p:grpSpPr>
          <a:xfrm>
            <a:off x="5266487" y="7642458"/>
            <a:ext cx="936650" cy="1257134"/>
            <a:chOff x="5438539" y="7646118"/>
            <a:chExt cx="814830" cy="1093633"/>
          </a:xfrm>
          <a:solidFill>
            <a:schemeClr val="accent2">
              <a:lumMod val="75000"/>
            </a:schemeClr>
          </a:solidFill>
        </p:grpSpPr>
        <p:sp>
          <p:nvSpPr>
            <p:cNvPr id="24" name="Round Same Side Corner Rectangle 21">
              <a:extLst>
                <a:ext uri="{FF2B5EF4-FFF2-40B4-BE49-F238E27FC236}">
                  <a16:creationId xmlns:a16="http://schemas.microsoft.com/office/drawing/2014/main" id="{50A6D878-F738-072D-6090-828A7FF00711}"/>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Oval 24">
              <a:extLst>
                <a:ext uri="{FF2B5EF4-FFF2-40B4-BE49-F238E27FC236}">
                  <a16:creationId xmlns:a16="http://schemas.microsoft.com/office/drawing/2014/main" id="{070581F2-E2B5-2B14-C2D1-B91A0B230B94}"/>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ound Same Side Corner Rectangle 23">
              <a:extLst>
                <a:ext uri="{FF2B5EF4-FFF2-40B4-BE49-F238E27FC236}">
                  <a16:creationId xmlns:a16="http://schemas.microsoft.com/office/drawing/2014/main" id="{9559A652-07D5-6456-F029-26234CB5C728}"/>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Oval 26">
              <a:extLst>
                <a:ext uri="{FF2B5EF4-FFF2-40B4-BE49-F238E27FC236}">
                  <a16:creationId xmlns:a16="http://schemas.microsoft.com/office/drawing/2014/main" id="{75669BB7-628D-8085-DBC4-342FD946A5A4}"/>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Round Same Side Corner Rectangle 25">
              <a:extLst>
                <a:ext uri="{FF2B5EF4-FFF2-40B4-BE49-F238E27FC236}">
                  <a16:creationId xmlns:a16="http://schemas.microsoft.com/office/drawing/2014/main" id="{404048F7-A154-3FB5-69A9-E911B811CDC3}"/>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ound Same Side Corner Rectangle 26">
              <a:extLst>
                <a:ext uri="{FF2B5EF4-FFF2-40B4-BE49-F238E27FC236}">
                  <a16:creationId xmlns:a16="http://schemas.microsoft.com/office/drawing/2014/main" id="{76EEE7B9-DAF1-F60A-237A-E665C6A47B8A}"/>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3320221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4: PLAN DE CASO</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366409"/>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19311"/>
            <a:ext cx="4529568" cy="646331"/>
          </a:xfrm>
          <a:prstGeom prst="rect">
            <a:avLst/>
          </a:prstGeom>
          <a:noFill/>
        </p:spPr>
        <p:txBody>
          <a:bodyPr wrap="square" rtlCol="0">
            <a:spAutoFit/>
          </a:bodyPr>
          <a:lstStyle/>
          <a:p>
            <a:pPr marL="0" marR="0" lvl="0" indent="0" algn="l" rtl="0">
              <a:spcBef>
                <a:spcPts val="0"/>
              </a:spcBef>
              <a:spcAft>
                <a:spcPts val="0"/>
              </a:spcAft>
              <a:buNone/>
            </a:pPr>
            <a:r>
              <a:rPr lang="es-ES_tradnl" sz="1200">
                <a:solidFill>
                  <a:schemeClr val="tx1"/>
                </a:solidFill>
                <a:latin typeface="+mn-lt"/>
                <a:ea typeface="Arial"/>
                <a:cs typeface="Arial"/>
                <a:sym typeface="Arial"/>
              </a:rPr>
              <a:t>Describir los elementos específicos en los que se debe centrar la atención del UASC como parte del desarrollo del plan del caso y el seguimiento</a:t>
            </a:r>
          </a:p>
        </p:txBody>
      </p:sp>
      <p:grpSp>
        <p:nvGrpSpPr>
          <p:cNvPr id="4" name="Google Shape;194;p14">
            <a:extLst>
              <a:ext uri="{FF2B5EF4-FFF2-40B4-BE49-F238E27FC236}">
                <a16:creationId xmlns:a16="http://schemas.microsoft.com/office/drawing/2014/main" id="{80CB0594-2C46-9FBE-0A1A-070D670C832F}"/>
              </a:ext>
            </a:extLst>
          </p:cNvPr>
          <p:cNvGrpSpPr/>
          <p:nvPr/>
        </p:nvGrpSpPr>
        <p:grpSpPr>
          <a:xfrm>
            <a:off x="1153785" y="1974458"/>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E7BA6113-3747-A064-EB3E-4CD0CE9033D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7481AA54-192E-5893-5737-FE7808E33726}"/>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7" name="Hexagon 6">
            <a:extLst>
              <a:ext uri="{FF2B5EF4-FFF2-40B4-BE49-F238E27FC236}">
                <a16:creationId xmlns:a16="http://schemas.microsoft.com/office/drawing/2014/main" id="{F7195877-4176-E41F-97CB-17879F106C1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266BDDDC-7F49-10CE-1935-97DF8B8F424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FB591DA5-4E2B-C45E-9895-C0B341C9412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CC9C396-8ED7-5569-C727-44E2F28DBE1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ABAEFABF-ACA9-D7D5-5E7E-0A0443CBC3F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E5002D63-1244-AC05-6153-0029A317913F}"/>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453B213F-3826-63F7-200F-575A82FA1A46}"/>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13D1744F-D8F6-316D-7B6D-2615CD71B5BD}"/>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90435CA2-A3C0-B07B-8C90-1CFB24CF1DA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79B92FAB-0086-14C7-8EF4-8B2908F363C2}"/>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44B27D52-4A7E-187E-50F6-9EF8C39C1102}"/>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E665F209-9845-98CA-CE0A-1CAC9F9FAE4D}"/>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762F5A5A-1231-32DC-1282-98833C6D004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40D57FE4-24CB-3F74-6689-0D70D85967F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4752C43D-EBCD-ED1A-EFED-5D1BFA85350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D5A1BE3C-E1C5-1245-FB3F-E9F8F8458B4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063B75E8-985F-70A7-D277-5E0E0DC1969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E5C0D96D-5EE5-203B-D1D8-30282E3750D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TextBox 42">
            <a:extLst>
              <a:ext uri="{FF2B5EF4-FFF2-40B4-BE49-F238E27FC236}">
                <a16:creationId xmlns:a16="http://schemas.microsoft.com/office/drawing/2014/main" id="{19A12352-27C5-4017-ED65-1134C7831712}"/>
              </a:ext>
            </a:extLst>
          </p:cNvPr>
          <p:cNvSpPr txBox="1"/>
          <p:nvPr/>
        </p:nvSpPr>
        <p:spPr>
          <a:xfrm>
            <a:off x="982985" y="2825299"/>
            <a:ext cx="4325427" cy="276999"/>
          </a:xfrm>
          <a:prstGeom prst="rect">
            <a:avLst/>
          </a:prstGeom>
          <a:noFill/>
        </p:spPr>
        <p:txBody>
          <a:bodyPr wrap="square" rtlCol="0">
            <a:spAutoFit/>
          </a:bodyPr>
          <a:lstStyle/>
          <a:p>
            <a:r>
              <a:rPr lang="es-ES_tradnl" sz="1200" b="1" spc="300" dirty="0">
                <a:solidFill>
                  <a:schemeClr val="tx1"/>
                </a:solidFill>
              </a:rPr>
              <a:t>PLAN DE CASO</a:t>
            </a:r>
          </a:p>
        </p:txBody>
      </p:sp>
      <p:sp>
        <p:nvSpPr>
          <p:cNvPr id="44" name="TextBox 43">
            <a:extLst>
              <a:ext uri="{FF2B5EF4-FFF2-40B4-BE49-F238E27FC236}">
                <a16:creationId xmlns:a16="http://schemas.microsoft.com/office/drawing/2014/main" id="{E7417F93-E0F4-3D39-307D-554DDD64BA13}"/>
              </a:ext>
            </a:extLst>
          </p:cNvPr>
          <p:cNvSpPr txBox="1"/>
          <p:nvPr/>
        </p:nvSpPr>
        <p:spPr>
          <a:xfrm>
            <a:off x="982985" y="3310467"/>
            <a:ext cx="5267344" cy="600164"/>
          </a:xfrm>
          <a:prstGeom prst="rect">
            <a:avLst/>
          </a:prstGeom>
          <a:noFill/>
        </p:spPr>
        <p:txBody>
          <a:bodyPr wrap="square"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Identificar y evaluar las necesidades del menor, incluidas las específicas de la separación familiar, para </a:t>
            </a:r>
            <a:r>
              <a:rPr lang="es-ES_tradnl" sz="1100" b="1" dirty="0">
                <a:ea typeface="Arial"/>
                <a:cs typeface="Arial"/>
                <a:sym typeface="Arial"/>
              </a:rPr>
              <a:t>su</a:t>
            </a:r>
            <a:r>
              <a:rPr lang="es-ES_tradnl" sz="1100" b="1" dirty="0">
                <a:solidFill>
                  <a:schemeClr val="tx1"/>
                </a:solidFill>
                <a:latin typeface="+mn-lt"/>
                <a:ea typeface="Arial"/>
                <a:cs typeface="Arial"/>
                <a:sym typeface="Arial"/>
              </a:rPr>
              <a:t> escenario. Responder a las siguientes preguntas a partir del caso planteado previamente:</a:t>
            </a:r>
          </a:p>
        </p:txBody>
      </p:sp>
      <p:sp>
        <p:nvSpPr>
          <p:cNvPr id="46" name="TextBox 45">
            <a:extLst>
              <a:ext uri="{FF2B5EF4-FFF2-40B4-BE49-F238E27FC236}">
                <a16:creationId xmlns:a16="http://schemas.microsoft.com/office/drawing/2014/main" id="{07FEB0FE-0648-3087-1BA1-13855B3A26D4}"/>
              </a:ext>
            </a:extLst>
          </p:cNvPr>
          <p:cNvSpPr txBox="1"/>
          <p:nvPr/>
        </p:nvSpPr>
        <p:spPr>
          <a:xfrm>
            <a:off x="982985" y="4195000"/>
            <a:ext cx="1359419" cy="1107996"/>
          </a:xfrm>
          <a:prstGeom prst="rect">
            <a:avLst/>
          </a:prstGeom>
          <a:noFill/>
          <a:ln>
            <a:noFill/>
          </a:ln>
        </p:spPr>
        <p:txBody>
          <a:bodyPr wrap="square" rtlCol="0">
            <a:spAutoFit/>
          </a:bodyPr>
          <a:lstStyle/>
          <a:p>
            <a:r>
              <a:rPr lang="es-ES_tradnl" sz="1100"/>
              <a:t>¿Hay alguna acción urgente que debamos emprender? En caso afirmativo, ¿cuáles son los pasos clave?</a:t>
            </a:r>
          </a:p>
        </p:txBody>
      </p:sp>
      <p:sp>
        <p:nvSpPr>
          <p:cNvPr id="56" name="TextBox 55">
            <a:extLst>
              <a:ext uri="{FF2B5EF4-FFF2-40B4-BE49-F238E27FC236}">
                <a16:creationId xmlns:a16="http://schemas.microsoft.com/office/drawing/2014/main" id="{F33B4424-BAE8-9972-94AA-2BFA34E02A04}"/>
              </a:ext>
            </a:extLst>
          </p:cNvPr>
          <p:cNvSpPr txBox="1"/>
          <p:nvPr/>
        </p:nvSpPr>
        <p:spPr>
          <a:xfrm>
            <a:off x="982986" y="5875276"/>
            <a:ext cx="1359418" cy="769441"/>
          </a:xfrm>
          <a:prstGeom prst="rect">
            <a:avLst/>
          </a:prstGeom>
          <a:noFill/>
          <a:ln>
            <a:noFill/>
          </a:ln>
        </p:spPr>
        <p:txBody>
          <a:bodyPr wrap="square" rtlCol="0">
            <a:spAutoFit/>
          </a:bodyPr>
          <a:lstStyle/>
          <a:p>
            <a:r>
              <a:rPr lang="es-ES_tradnl" sz="1100"/>
              <a:t>¿Cuáles son las intervenciones necesarias a largo plazo? </a:t>
            </a:r>
          </a:p>
        </p:txBody>
      </p:sp>
      <p:sp>
        <p:nvSpPr>
          <p:cNvPr id="45" name="Rectangle 44">
            <a:extLst>
              <a:ext uri="{FF2B5EF4-FFF2-40B4-BE49-F238E27FC236}">
                <a16:creationId xmlns:a16="http://schemas.microsoft.com/office/drawing/2014/main" id="{00BB9F09-ED7C-75BB-B8DE-DC697CA16B0E}"/>
              </a:ext>
            </a:extLst>
          </p:cNvPr>
          <p:cNvSpPr/>
          <p:nvPr/>
        </p:nvSpPr>
        <p:spPr>
          <a:xfrm>
            <a:off x="2481943" y="4200368"/>
            <a:ext cx="3768385" cy="1399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47" name="Rectangle 46">
            <a:extLst>
              <a:ext uri="{FF2B5EF4-FFF2-40B4-BE49-F238E27FC236}">
                <a16:creationId xmlns:a16="http://schemas.microsoft.com/office/drawing/2014/main" id="{954C34BB-EAF2-031E-48DC-FEEFDB5E8867}"/>
              </a:ext>
            </a:extLst>
          </p:cNvPr>
          <p:cNvSpPr/>
          <p:nvPr/>
        </p:nvSpPr>
        <p:spPr>
          <a:xfrm>
            <a:off x="2481943" y="5875276"/>
            <a:ext cx="3768385" cy="1399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58" name="Rectangle 57">
            <a:extLst>
              <a:ext uri="{FF2B5EF4-FFF2-40B4-BE49-F238E27FC236}">
                <a16:creationId xmlns:a16="http://schemas.microsoft.com/office/drawing/2014/main" id="{BD3564BC-D365-7392-012A-39E68A0C554B}"/>
              </a:ext>
            </a:extLst>
          </p:cNvPr>
          <p:cNvSpPr/>
          <p:nvPr/>
        </p:nvSpPr>
        <p:spPr>
          <a:xfrm>
            <a:off x="2481943" y="7550184"/>
            <a:ext cx="3768385" cy="1399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59" name="TextBox 58">
            <a:extLst>
              <a:ext uri="{FF2B5EF4-FFF2-40B4-BE49-F238E27FC236}">
                <a16:creationId xmlns:a16="http://schemas.microsoft.com/office/drawing/2014/main" id="{E8842EC9-A23A-0BD9-2EC2-24DAE1AEEF5B}"/>
              </a:ext>
            </a:extLst>
          </p:cNvPr>
          <p:cNvSpPr txBox="1"/>
          <p:nvPr/>
        </p:nvSpPr>
        <p:spPr>
          <a:xfrm>
            <a:off x="982987" y="7562273"/>
            <a:ext cx="1359418" cy="430887"/>
          </a:xfrm>
          <a:prstGeom prst="rect">
            <a:avLst/>
          </a:prstGeom>
          <a:noFill/>
          <a:ln>
            <a:noFill/>
          </a:ln>
        </p:spPr>
        <p:txBody>
          <a:bodyPr wrap="square" rtlCol="0">
            <a:spAutoFit/>
          </a:bodyPr>
          <a:lstStyle/>
          <a:p>
            <a:r>
              <a:rPr lang="es-ES_tradnl" sz="1100"/>
              <a:t>¿A qué otros actores involucraríamos? </a:t>
            </a:r>
          </a:p>
        </p:txBody>
      </p:sp>
    </p:spTree>
    <p:extLst>
      <p:ext uri="{BB962C8B-B14F-4D97-AF65-F5344CB8AC3E}">
        <p14:creationId xmlns:p14="http://schemas.microsoft.com/office/powerpoint/2010/main" val="69918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25435"/>
            <a:ext cx="4637303" cy="15414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La búsqueda/localización de la familia, la verificación, la reunificación familiar y la ayuda para mantener el contacto con la familia, y la reintegración suelen ser aspectos importantes en la planificación de casos para menores no acompañados y separados.</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dirty="0">
                <a:solidFill>
                  <a:srgbClr val="000000"/>
                </a:solidFill>
                <a:ea typeface="Arial"/>
                <a:cs typeface="Arial"/>
                <a:sym typeface="Arial"/>
              </a:rPr>
              <a:t>E</a:t>
            </a:r>
            <a:r>
              <a:rPr lang="es-ES_tradnl" sz="1100" b="0" i="0" u="none" strike="noStrike" cap="none" dirty="0">
                <a:solidFill>
                  <a:srgbClr val="000000"/>
                </a:solidFill>
                <a:latin typeface="+mn-lt"/>
                <a:ea typeface="Arial"/>
                <a:cs typeface="Arial"/>
                <a:sym typeface="Arial"/>
              </a:rPr>
              <a:t>l plan de caso debe contemplar las consideraciones específicas relacionadas con los cuidados alternativos, además de otras cuestiones en materia de protección que se hayan identificado</a:t>
            </a:r>
            <a:r>
              <a:rPr lang="es-ES_tradnl" sz="1100" dirty="0">
                <a:solidFill>
                  <a:srgbClr val="000000"/>
                </a:solidFill>
                <a:ea typeface="Arial"/>
                <a:cs typeface="Arial"/>
                <a:sym typeface="Arial"/>
              </a:rPr>
              <a:t>.</a:t>
            </a:r>
            <a:endParaRPr lang="es-ES_tradnl" sz="1100" b="0" i="0" u="none" strike="noStrike" cap="none" dirty="0">
              <a:solidFill>
                <a:srgbClr val="000000"/>
              </a:solidFill>
              <a:latin typeface="+mn-lt"/>
              <a:ea typeface="Arial"/>
              <a:cs typeface="Arial"/>
              <a:sym typeface="Arial"/>
            </a:endParaRP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219318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332405"/>
            <a:ext cx="5254042" cy="565742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2857770"/>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5" name="Hexagon 4">
            <a:extLst>
              <a:ext uri="{FF2B5EF4-FFF2-40B4-BE49-F238E27FC236}">
                <a16:creationId xmlns:a16="http://schemas.microsoft.com/office/drawing/2014/main" id="{DBD8DE03-3D53-7B02-73AB-785F392F535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B7B1AEEF-985E-3890-2673-77F9F1BDD3F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B4D5C3E3-27D7-F572-4EBB-E1BF944CF9F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76E9FE47-BB87-FD35-22BF-84033CDE721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F2F1E838-7F5F-A703-0F0D-48B2B404D4B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9BD7324C-0E67-2DB0-7981-F64F31DCBAC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9156662D-3863-8826-9B65-8B1824777B6E}"/>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BDC3BE54-B66A-8130-5C5D-7255A8540BBB}"/>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3C725601-D07E-3A08-8A8B-97CC4B5AD29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DBE663A2-3DAD-7DFC-6B97-7915E3024750}"/>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9C820B0C-636F-1DD0-60BF-F3B6324EFBA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F324544F-C9E8-8850-0334-540B16640DC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1400AEFA-F16F-A749-15D7-4600A2A381C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9508E80E-BB0B-5EEE-ED18-9AB98C130B2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84E31161-88C2-1A17-1EE9-57E7938A1E4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Hexagon 34">
            <a:extLst>
              <a:ext uri="{FF2B5EF4-FFF2-40B4-BE49-F238E27FC236}">
                <a16:creationId xmlns:a16="http://schemas.microsoft.com/office/drawing/2014/main" id="{924DD4A2-BA6F-AEAC-4E9D-1DB25705DEB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Hexagon 35">
            <a:extLst>
              <a:ext uri="{FF2B5EF4-FFF2-40B4-BE49-F238E27FC236}">
                <a16:creationId xmlns:a16="http://schemas.microsoft.com/office/drawing/2014/main" id="{F2C674AF-BD4A-1CE9-0ECD-0861CAD3E8E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Hexagon 36">
            <a:extLst>
              <a:ext uri="{FF2B5EF4-FFF2-40B4-BE49-F238E27FC236}">
                <a16:creationId xmlns:a16="http://schemas.microsoft.com/office/drawing/2014/main" id="{816D4BCC-CBEF-B622-C63A-A61D80F3FDD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440133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s-ES_tradnl" sz="1400" b="1" spc="300" dirty="0">
                <a:solidFill>
                  <a:schemeClr val="bg1"/>
                </a:solidFill>
                <a:highlight>
                  <a:srgbClr val="8D607A"/>
                </a:highlight>
                <a:latin typeface="Calibri"/>
                <a:ea typeface="Calibri"/>
                <a:cs typeface="Calibri"/>
                <a:sym typeface="Calibri"/>
              </a:rPr>
              <a:t>SESIÓN 4.1: DEFINICIONES DE CUIDADOS ALTERNATIVOS Y PRINCIPIOS RECTORES</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696876" cy="1446550"/>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Describir qué se entiende por </a:t>
            </a:r>
            <a:r>
              <a:rPr lang="es-ES_tradnl" sz="1100" i="1" dirty="0">
                <a:solidFill>
                  <a:schemeClr val="tx1"/>
                </a:solidFill>
                <a:latin typeface="+mn-lt"/>
                <a:ea typeface="Arial"/>
                <a:cs typeface="Arial"/>
                <a:sym typeface="Arial"/>
              </a:rPr>
              <a:t>cuidados alternativos </a:t>
            </a:r>
            <a:r>
              <a:rPr lang="es-ES_tradnl" sz="1100" dirty="0">
                <a:solidFill>
                  <a:schemeClr val="tx1"/>
                </a:solidFill>
                <a:latin typeface="+mn-lt"/>
                <a:ea typeface="Arial"/>
                <a:cs typeface="Arial"/>
                <a:sym typeface="Arial"/>
              </a:rPr>
              <a:t>en situaciones de emergencia.   </a:t>
            </a: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     </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Recordar la norma mínima.</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Describir los principios rectores para los cuidados alternativos.</a:t>
            </a:r>
          </a:p>
        </p:txBody>
      </p:sp>
      <p:sp>
        <p:nvSpPr>
          <p:cNvPr id="7" name="TextBox 6">
            <a:extLst>
              <a:ext uri="{FF2B5EF4-FFF2-40B4-BE49-F238E27FC236}">
                <a16:creationId xmlns:a16="http://schemas.microsoft.com/office/drawing/2014/main" id="{D40020EB-8ADC-222D-0655-5902F5E4B8BD}"/>
              </a:ext>
            </a:extLst>
          </p:cNvPr>
          <p:cNvSpPr txBox="1"/>
          <p:nvPr/>
        </p:nvSpPr>
        <p:spPr>
          <a:xfrm>
            <a:off x="996287" y="4042280"/>
            <a:ext cx="4913992" cy="276999"/>
          </a:xfrm>
          <a:prstGeom prst="rect">
            <a:avLst/>
          </a:prstGeom>
          <a:noFill/>
        </p:spPr>
        <p:txBody>
          <a:bodyPr wrap="square" rtlCol="0">
            <a:spAutoFit/>
          </a:bodyPr>
          <a:lstStyle/>
          <a:p>
            <a:r>
              <a:rPr lang="es-ES_tradnl" sz="1200" b="1" spc="300" dirty="0">
                <a:solidFill>
                  <a:schemeClr val="tx1"/>
                </a:solidFill>
              </a:rPr>
              <a:t>EJEMPLOS DE ATENCIÓN DE MALA CALIDAD</a:t>
            </a:r>
          </a:p>
        </p:txBody>
      </p:sp>
      <p:sp>
        <p:nvSpPr>
          <p:cNvPr id="16" name="TextBox 15">
            <a:extLst>
              <a:ext uri="{FF2B5EF4-FFF2-40B4-BE49-F238E27FC236}">
                <a16:creationId xmlns:a16="http://schemas.microsoft.com/office/drawing/2014/main" id="{A113FE9E-D514-92D8-23A9-CAEEA60533C2}"/>
              </a:ext>
            </a:extLst>
          </p:cNvPr>
          <p:cNvSpPr txBox="1"/>
          <p:nvPr/>
        </p:nvSpPr>
        <p:spPr>
          <a:xfrm>
            <a:off x="996287" y="4557636"/>
            <a:ext cx="2439263" cy="2800767"/>
          </a:xfrm>
          <a:prstGeom prst="rect">
            <a:avLst/>
          </a:prstGeom>
          <a:noFill/>
        </p:spPr>
        <p:txBody>
          <a:bodyPr wrap="square" rtlCol="0">
            <a:spAutoFit/>
          </a:bodyPr>
          <a:lstStyle/>
          <a:p>
            <a:r>
              <a:rPr lang="es-ES_tradnl" sz="1100" dirty="0">
                <a:effectLst/>
                <a:ea typeface="Calibri" panose="020F0502020204030204" pitchFamily="34" charset="0"/>
                <a:cs typeface="Calibri" panose="020F0502020204030204" pitchFamily="34" charset="0"/>
              </a:rPr>
              <a:t>Los/as cuidadores entregan a sus hijos/as creyendo que recibirán mejores cuidados (p. ej., alimentación, educación)</a:t>
            </a:r>
          </a:p>
          <a:p>
            <a:endParaRPr lang="es-ES_tradnl" sz="1100" dirty="0">
              <a:ea typeface="Calibri" panose="020F0502020204030204" pitchFamily="34" charset="0"/>
              <a:cs typeface="Calibri" panose="020F0502020204030204" pitchFamily="34" charset="0"/>
            </a:endParaRPr>
          </a:p>
          <a:p>
            <a:r>
              <a:rPr lang="es-ES_tradnl" sz="1100" dirty="0">
                <a:effectLst/>
                <a:ea typeface="Calibri" panose="020F0502020204030204" pitchFamily="34" charset="0"/>
                <a:cs typeface="Calibri" panose="020F0502020204030204" pitchFamily="34" charset="0"/>
              </a:rPr>
              <a:t>Un gran número de menores no emparentados viven juntos en el mismo edificio o recinto</a:t>
            </a:r>
          </a:p>
          <a:p>
            <a:endParaRPr lang="es-ES_tradnl" sz="1100" dirty="0">
              <a:effectLst/>
              <a:ea typeface="Calibri" panose="020F0502020204030204" pitchFamily="34" charset="0"/>
              <a:cs typeface="Times New Roman" panose="02020603050405020304" pitchFamily="18" charset="0"/>
            </a:endParaRPr>
          </a:p>
          <a:p>
            <a:r>
              <a:rPr lang="es-ES_tradnl" sz="1100" dirty="0">
                <a:effectLst/>
                <a:ea typeface="Calibri" panose="020F0502020204030204" pitchFamily="34" charset="0"/>
                <a:cs typeface="Calibri" panose="020F0502020204030204" pitchFamily="34" charset="0"/>
              </a:rPr>
              <a:t>El menor no cuenta con un cuidador fijo en el centro de acogida</a:t>
            </a:r>
            <a:endParaRPr lang="es-ES_tradnl" sz="1100" dirty="0">
              <a:effectLst/>
              <a:ea typeface="Calibri" panose="020F0502020204030204" pitchFamily="34" charset="0"/>
              <a:cs typeface="Times New Roman" panose="02020603050405020304" pitchFamily="18" charset="0"/>
            </a:endParaRPr>
          </a:p>
          <a:p>
            <a:endParaRPr lang="es-ES_tradnl" sz="1100" dirty="0">
              <a:ea typeface="Calibri" panose="020F0502020204030204" pitchFamily="34" charset="0"/>
              <a:cs typeface="Times New Roman" panose="02020603050405020304" pitchFamily="18" charset="0"/>
            </a:endParaRPr>
          </a:p>
          <a:p>
            <a:r>
              <a:rPr lang="es-ES_tradnl" sz="1100" dirty="0">
                <a:effectLst/>
                <a:ea typeface="Calibri" panose="020F0502020204030204" pitchFamily="34" charset="0"/>
                <a:cs typeface="Calibri" panose="020F0502020204030204" pitchFamily="34" charset="0"/>
              </a:rPr>
              <a:t>El menor acogido recibe un trato diferente al de otros menores de la familia (p. ej., no se le permite ir a la escuela o se espera que trabaje)</a:t>
            </a:r>
          </a:p>
        </p:txBody>
      </p:sp>
      <p:grpSp>
        <p:nvGrpSpPr>
          <p:cNvPr id="18" name="Google Shape;194;p14">
            <a:extLst>
              <a:ext uri="{FF2B5EF4-FFF2-40B4-BE49-F238E27FC236}">
                <a16:creationId xmlns:a16="http://schemas.microsoft.com/office/drawing/2014/main" id="{BB98BEA6-012A-2E59-AE2A-F509A01E7229}"/>
              </a:ext>
            </a:extLst>
          </p:cNvPr>
          <p:cNvGrpSpPr/>
          <p:nvPr/>
        </p:nvGrpSpPr>
        <p:grpSpPr>
          <a:xfrm>
            <a:off x="1153785" y="2217218"/>
            <a:ext cx="332115" cy="351369"/>
            <a:chOff x="243840" y="1676400"/>
            <a:chExt cx="701040" cy="741680"/>
          </a:xfrm>
          <a:solidFill>
            <a:schemeClr val="accent2">
              <a:lumMod val="75000"/>
            </a:schemeClr>
          </a:solidFill>
        </p:grpSpPr>
        <p:sp>
          <p:nvSpPr>
            <p:cNvPr id="20" name="Google Shape;195;p14">
              <a:extLst>
                <a:ext uri="{FF2B5EF4-FFF2-40B4-BE49-F238E27FC236}">
                  <a16:creationId xmlns:a16="http://schemas.microsoft.com/office/drawing/2014/main" id="{C2DE2160-DB92-BF9E-7622-F10157F9CB3F}"/>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21" name="Google Shape;196;p14">
              <a:extLst>
                <a:ext uri="{FF2B5EF4-FFF2-40B4-BE49-F238E27FC236}">
                  <a16:creationId xmlns:a16="http://schemas.microsoft.com/office/drawing/2014/main" id="{6A4723BF-CC2E-73EB-7A94-D7DE6FAB804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22" name="Google Shape;194;p14">
            <a:extLst>
              <a:ext uri="{FF2B5EF4-FFF2-40B4-BE49-F238E27FC236}">
                <a16:creationId xmlns:a16="http://schemas.microsoft.com/office/drawing/2014/main" id="{47EAE262-CEC3-79E1-0D32-59CF7E13107A}"/>
              </a:ext>
            </a:extLst>
          </p:cNvPr>
          <p:cNvGrpSpPr/>
          <p:nvPr/>
        </p:nvGrpSpPr>
        <p:grpSpPr>
          <a:xfrm>
            <a:off x="1153785" y="2825589"/>
            <a:ext cx="332115" cy="351369"/>
            <a:chOff x="243840" y="1676400"/>
            <a:chExt cx="701040" cy="741680"/>
          </a:xfrm>
          <a:solidFill>
            <a:schemeClr val="accent2">
              <a:lumMod val="75000"/>
            </a:schemeClr>
          </a:solidFill>
        </p:grpSpPr>
        <p:sp>
          <p:nvSpPr>
            <p:cNvPr id="23" name="Google Shape;195;p14">
              <a:extLst>
                <a:ext uri="{FF2B5EF4-FFF2-40B4-BE49-F238E27FC236}">
                  <a16:creationId xmlns:a16="http://schemas.microsoft.com/office/drawing/2014/main" id="{FD1BC365-03DD-55C2-3465-7E90A3683DBF}"/>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24" name="Google Shape;196;p14">
              <a:extLst>
                <a:ext uri="{FF2B5EF4-FFF2-40B4-BE49-F238E27FC236}">
                  <a16:creationId xmlns:a16="http://schemas.microsoft.com/office/drawing/2014/main" id="{3D7B214D-3691-B866-C200-8CAE720DE8C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25" name="Google Shape;194;p14">
            <a:extLst>
              <a:ext uri="{FF2B5EF4-FFF2-40B4-BE49-F238E27FC236}">
                <a16:creationId xmlns:a16="http://schemas.microsoft.com/office/drawing/2014/main" id="{B266695A-95D2-F73F-1E79-7CC2DEBBEA5A}"/>
              </a:ext>
            </a:extLst>
          </p:cNvPr>
          <p:cNvGrpSpPr/>
          <p:nvPr/>
        </p:nvGrpSpPr>
        <p:grpSpPr>
          <a:xfrm>
            <a:off x="1153785" y="3376181"/>
            <a:ext cx="332115" cy="351369"/>
            <a:chOff x="243840" y="1676400"/>
            <a:chExt cx="701040" cy="741680"/>
          </a:xfrm>
          <a:solidFill>
            <a:schemeClr val="accent2">
              <a:lumMod val="75000"/>
            </a:schemeClr>
          </a:solidFill>
        </p:grpSpPr>
        <p:sp>
          <p:nvSpPr>
            <p:cNvPr id="26" name="Google Shape;195;p14">
              <a:extLst>
                <a:ext uri="{FF2B5EF4-FFF2-40B4-BE49-F238E27FC236}">
                  <a16:creationId xmlns:a16="http://schemas.microsoft.com/office/drawing/2014/main" id="{53F483D9-F2B4-A38D-656A-25049A8F00C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27" name="Google Shape;196;p14">
              <a:extLst>
                <a:ext uri="{FF2B5EF4-FFF2-40B4-BE49-F238E27FC236}">
                  <a16:creationId xmlns:a16="http://schemas.microsoft.com/office/drawing/2014/main" id="{A9DB67A6-3579-4634-C549-203A41513C2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28" name="TextBox 27">
            <a:extLst>
              <a:ext uri="{FF2B5EF4-FFF2-40B4-BE49-F238E27FC236}">
                <a16:creationId xmlns:a16="http://schemas.microsoft.com/office/drawing/2014/main" id="{9A59FBE0-5626-3E27-2D7A-A85DC04B45E2}"/>
              </a:ext>
            </a:extLst>
          </p:cNvPr>
          <p:cNvSpPr txBox="1"/>
          <p:nvPr/>
        </p:nvSpPr>
        <p:spPr>
          <a:xfrm>
            <a:off x="3811066" y="4557636"/>
            <a:ext cx="2439263" cy="2970044"/>
          </a:xfrm>
          <a:prstGeom prst="rect">
            <a:avLst/>
          </a:prstGeom>
          <a:noFill/>
        </p:spPr>
        <p:txBody>
          <a:bodyPr wrap="square" rtlCol="0">
            <a:spAutoFit/>
          </a:bodyPr>
          <a:lstStyle/>
          <a:p>
            <a:r>
              <a:rPr lang="es-ES_tradnl" sz="1100" dirty="0">
                <a:effectLst/>
                <a:ea typeface="Calibri" panose="020F0502020204030204" pitchFamily="34" charset="0"/>
                <a:cs typeface="Calibri" panose="020F0502020204030204" pitchFamily="34" charset="0"/>
              </a:rPr>
              <a:t>El </a:t>
            </a:r>
            <a:r>
              <a:rPr lang="es-ES_tradnl" sz="1100" dirty="0">
                <a:ea typeface="Calibri" panose="020F0502020204030204" pitchFamily="34" charset="0"/>
                <a:cs typeface="Calibri" panose="020F0502020204030204" pitchFamily="34" charset="0"/>
              </a:rPr>
              <a:t>menor</a:t>
            </a:r>
            <a:r>
              <a:rPr lang="es-ES_tradnl" sz="1100" dirty="0">
                <a:effectLst/>
                <a:ea typeface="Calibri" panose="020F0502020204030204" pitchFamily="34" charset="0"/>
                <a:cs typeface="Calibri" panose="020F0502020204030204" pitchFamily="34" charset="0"/>
              </a:rPr>
              <a:t> está expuesto a malos tratos o explotación en </a:t>
            </a:r>
            <a:r>
              <a:rPr lang="es-ES_tradnl" sz="1100" dirty="0">
                <a:ea typeface="Calibri" panose="020F0502020204030204" pitchFamily="34" charset="0"/>
                <a:cs typeface="Calibri" panose="020F0502020204030204" pitchFamily="34" charset="0"/>
              </a:rPr>
              <a:t>el </a:t>
            </a:r>
            <a:r>
              <a:rPr lang="es-ES_tradnl" sz="1100" dirty="0">
                <a:effectLst/>
                <a:ea typeface="Calibri" panose="020F0502020204030204" pitchFamily="34" charset="0"/>
                <a:cs typeface="Calibri" panose="020F0502020204030204" pitchFamily="34" charset="0"/>
              </a:rPr>
              <a:t>centro de acogida</a:t>
            </a:r>
          </a:p>
          <a:p>
            <a:endParaRPr lang="es-ES_tradnl" sz="1100" dirty="0">
              <a:ea typeface="Calibri" panose="020F0502020204030204" pitchFamily="34" charset="0"/>
              <a:cs typeface="Calibri" panose="020F0502020204030204" pitchFamily="34" charset="0"/>
            </a:endParaRPr>
          </a:p>
          <a:p>
            <a:r>
              <a:rPr lang="es-ES_tradnl" sz="1100" dirty="0">
                <a:effectLst/>
                <a:ea typeface="Calibri" panose="020F0502020204030204" pitchFamily="34" charset="0"/>
                <a:cs typeface="Calibri" panose="020F0502020204030204" pitchFamily="34" charset="0"/>
              </a:rPr>
              <a:t>El centro residencial está aislado de la comunidad; la escuela está en el mismo centro</a:t>
            </a:r>
          </a:p>
          <a:p>
            <a:endParaRPr lang="es-ES_tradnl" sz="1100" dirty="0">
              <a:effectLst/>
              <a:ea typeface="Calibri" panose="020F0502020204030204" pitchFamily="34" charset="0"/>
              <a:cs typeface="Calibri" panose="020F0502020204030204" pitchFamily="34" charset="0"/>
            </a:endParaRPr>
          </a:p>
          <a:p>
            <a:r>
              <a:rPr lang="es-ES_tradnl" sz="1100" dirty="0">
                <a:effectLst/>
                <a:ea typeface="Calibri" panose="020F0502020204030204" pitchFamily="34" charset="0"/>
                <a:cs typeface="Calibri" panose="020F0502020204030204" pitchFamily="34" charset="0"/>
              </a:rPr>
              <a:t>No se fomenta ni apoya de manera activa el contacto con la familia biológica y el núcleo familiar extenso, ni se realizan esfuerzos para su ubicación, o incluso, se desaconseja</a:t>
            </a:r>
          </a:p>
          <a:p>
            <a:endParaRPr lang="es-ES_tradnl" sz="1100" dirty="0">
              <a:effectLst/>
              <a:ea typeface="Calibri" panose="020F0502020204030204" pitchFamily="34" charset="0"/>
              <a:cs typeface="Calibri" panose="020F0502020204030204" pitchFamily="34" charset="0"/>
            </a:endParaRPr>
          </a:p>
          <a:p>
            <a:r>
              <a:rPr lang="es-ES_tradnl" sz="1100" dirty="0">
                <a:effectLst/>
                <a:ea typeface="Calibri" panose="020F0502020204030204" pitchFamily="34" charset="0"/>
                <a:cs typeface="Calibri" panose="020F0502020204030204" pitchFamily="34" charset="0"/>
              </a:rPr>
              <a:t>La atención es impersonal y las necesidades de la organización se anteponen a las necesidades individuales del </a:t>
            </a:r>
            <a:r>
              <a:rPr lang="es-ES_tradnl" sz="1100" dirty="0">
                <a:ea typeface="Calibri" panose="020F0502020204030204" pitchFamily="34" charset="0"/>
                <a:cs typeface="Calibri" panose="020F0502020204030204" pitchFamily="34" charset="0"/>
              </a:rPr>
              <a:t>menor</a:t>
            </a:r>
            <a:endParaRPr lang="es-ES_tradnl" sz="1100" dirty="0">
              <a:effectLst/>
              <a:ea typeface="Calibri" panose="020F0502020204030204" pitchFamily="34" charset="0"/>
              <a:cs typeface="Calibri" panose="020F0502020204030204" pitchFamily="34" charset="0"/>
            </a:endParaRPr>
          </a:p>
        </p:txBody>
      </p:sp>
      <p:sp>
        <p:nvSpPr>
          <p:cNvPr id="29" name="Hexagon 28">
            <a:extLst>
              <a:ext uri="{FF2B5EF4-FFF2-40B4-BE49-F238E27FC236}">
                <a16:creationId xmlns:a16="http://schemas.microsoft.com/office/drawing/2014/main" id="{CC25A88D-5267-0EFD-A23A-7A7BB50D7C4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CB7E91AE-A150-DB53-B914-34132705CC6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A7DC48AF-3649-6234-40BF-DC7158EDA1A0}"/>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94BE707E-4C18-AF22-6F92-261FEA7A686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557CCBFE-2DE6-B5A3-AF48-C42267BDB69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9915802B-AC29-E502-38A1-A481CFEC040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DCAD22BF-4B37-E5AA-9CBC-EA9D9D30422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1416FF5B-4D76-F951-A072-044C3048825B}"/>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38037B94-BF76-C443-A640-EDB7F2C641C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00EFD90B-1359-020A-9B61-F333E6F862CE}"/>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6EDF7C57-5C3D-2FAA-8FF0-1727AD7A9135}"/>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Hexagon 47">
            <a:extLst>
              <a:ext uri="{FF2B5EF4-FFF2-40B4-BE49-F238E27FC236}">
                <a16:creationId xmlns:a16="http://schemas.microsoft.com/office/drawing/2014/main" id="{CAF3992C-405D-1582-47A6-15E40516900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814CB31D-F329-6D1E-A207-1B77A47EBBC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Hexagon 49">
            <a:extLst>
              <a:ext uri="{FF2B5EF4-FFF2-40B4-BE49-F238E27FC236}">
                <a16:creationId xmlns:a16="http://schemas.microsoft.com/office/drawing/2014/main" id="{4AB12115-A2ED-9FD7-3705-09964E53923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Hexagon 50">
            <a:extLst>
              <a:ext uri="{FF2B5EF4-FFF2-40B4-BE49-F238E27FC236}">
                <a16:creationId xmlns:a16="http://schemas.microsoft.com/office/drawing/2014/main" id="{6FB070C9-6981-78B5-5988-9795B723843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Hexagon 51">
            <a:extLst>
              <a:ext uri="{FF2B5EF4-FFF2-40B4-BE49-F238E27FC236}">
                <a16:creationId xmlns:a16="http://schemas.microsoft.com/office/drawing/2014/main" id="{D02A5A9D-D703-5FE1-DE50-6558CBF6CD8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Hexagon 52">
            <a:extLst>
              <a:ext uri="{FF2B5EF4-FFF2-40B4-BE49-F238E27FC236}">
                <a16:creationId xmlns:a16="http://schemas.microsoft.com/office/drawing/2014/main" id="{E35301A8-897B-8751-C06E-6558191DCBA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Hexagon 53">
            <a:extLst>
              <a:ext uri="{FF2B5EF4-FFF2-40B4-BE49-F238E27FC236}">
                <a16:creationId xmlns:a16="http://schemas.microsoft.com/office/drawing/2014/main" id="{620E9EB0-E12A-9066-D773-FB3EA5577B7C}"/>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57604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96287" y="307263"/>
            <a:ext cx="5267344" cy="276999"/>
          </a:xfrm>
          <a:prstGeom prst="rect">
            <a:avLst/>
          </a:prstGeom>
          <a:noFill/>
        </p:spPr>
        <p:txBody>
          <a:bodyPr wrap="square" rtlCol="0">
            <a:spAutoFit/>
          </a:bodyPr>
          <a:lstStyle/>
          <a:p>
            <a:r>
              <a:rPr lang="es-ES_tradnl" sz="1200" b="1" spc="300" dirty="0">
                <a:solidFill>
                  <a:schemeClr val="tx1"/>
                </a:solidFill>
              </a:rPr>
              <a:t>DEFINICIONES DE CUIDADOS ALTERNATIVOS</a:t>
            </a:r>
          </a:p>
        </p:txBody>
      </p:sp>
      <p:graphicFrame>
        <p:nvGraphicFramePr>
          <p:cNvPr id="3" name="Google Shape;245;p10">
            <a:extLst>
              <a:ext uri="{FF2B5EF4-FFF2-40B4-BE49-F238E27FC236}">
                <a16:creationId xmlns:a16="http://schemas.microsoft.com/office/drawing/2014/main" id="{D82E0ED9-45DA-E4A7-6A00-129B0782FA4A}"/>
              </a:ext>
            </a:extLst>
          </p:cNvPr>
          <p:cNvGraphicFramePr/>
          <p:nvPr>
            <p:extLst>
              <p:ext uri="{D42A27DB-BD31-4B8C-83A1-F6EECF244321}">
                <p14:modId xmlns:p14="http://schemas.microsoft.com/office/powerpoint/2010/main" val="3568566860"/>
              </p:ext>
            </p:extLst>
          </p:nvPr>
        </p:nvGraphicFramePr>
        <p:xfrm>
          <a:off x="996287" y="742182"/>
          <a:ext cx="5404513" cy="8484877"/>
        </p:xfrm>
        <a:graphic>
          <a:graphicData uri="http://schemas.openxmlformats.org/drawingml/2006/table">
            <a:tbl>
              <a:tblPr firstRow="1" bandRow="1">
                <a:noFill/>
              </a:tblPr>
              <a:tblGrid>
                <a:gridCol w="1065375">
                  <a:extLst>
                    <a:ext uri="{9D8B030D-6E8A-4147-A177-3AD203B41FA5}">
                      <a16:colId xmlns:a16="http://schemas.microsoft.com/office/drawing/2014/main" val="20000"/>
                    </a:ext>
                  </a:extLst>
                </a:gridCol>
                <a:gridCol w="4339138">
                  <a:extLst>
                    <a:ext uri="{9D8B030D-6E8A-4147-A177-3AD203B41FA5}">
                      <a16:colId xmlns:a16="http://schemas.microsoft.com/office/drawing/2014/main" val="20001"/>
                    </a:ext>
                  </a:extLst>
                </a:gridCol>
              </a:tblGrid>
              <a:tr h="269171">
                <a:tc>
                  <a:txBody>
                    <a:bodyPr/>
                    <a:lstStyle/>
                    <a:p>
                      <a:pPr marL="0" marR="0" lvl="0" indent="0" algn="l" rtl="0">
                        <a:spcBef>
                          <a:spcPts val="0"/>
                        </a:spcBef>
                        <a:spcAft>
                          <a:spcPts val="0"/>
                        </a:spcAft>
                        <a:buNone/>
                      </a:pPr>
                      <a:r>
                        <a:rPr lang="es-ES_tradnl" sz="1100" b="1" i="0" u="none" strike="noStrike" cap="none" noProof="0">
                          <a:latin typeface="+mn-lt"/>
                        </a:rPr>
                        <a:t>Cuidados alternativos</a:t>
                      </a:r>
                      <a:endParaRPr lang="es-ES_tradnl" sz="1100" noProof="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rtl="0">
                        <a:lnSpc>
                          <a:spcPct val="100000"/>
                        </a:lnSpc>
                        <a:spcBef>
                          <a:spcPts val="0"/>
                        </a:spcBef>
                        <a:spcAft>
                          <a:spcPts val="0"/>
                        </a:spcAft>
                        <a:buNone/>
                      </a:pPr>
                      <a:r>
                        <a:rPr lang="es-ES_tradnl" sz="1100" noProof="0" dirty="0">
                          <a:solidFill>
                            <a:schemeClr val="tx1"/>
                          </a:solidFill>
                          <a:latin typeface="+mn-lt"/>
                          <a:ea typeface="Arial"/>
                          <a:cs typeface="Arial"/>
                          <a:sym typeface="Arial"/>
                        </a:rPr>
                        <a:t>Cuidados prestados a las/os menores por cuidadores que no son sus padres biológicos ni sus cuidadores principales habituales. Puede ser formal o informal.</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93252">
                <a:tc>
                  <a:txBody>
                    <a:bodyPr/>
                    <a:lstStyle/>
                    <a:p>
                      <a:pPr marL="0" marR="0" lvl="0" indent="0" algn="l" rtl="0">
                        <a:spcBef>
                          <a:spcPts val="0"/>
                        </a:spcBef>
                        <a:spcAft>
                          <a:spcPts val="0"/>
                        </a:spcAft>
                        <a:buNone/>
                      </a:pPr>
                      <a:r>
                        <a:rPr lang="es-ES_tradnl" sz="1100" b="1" i="0" noProof="0">
                          <a:latin typeface="+mn-lt"/>
                        </a:rPr>
                        <a:t>Atención formal</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R="0" lvl="0" algn="l" rtl="0">
                        <a:lnSpc>
                          <a:spcPct val="100000"/>
                        </a:lnSpc>
                        <a:spcBef>
                          <a:spcPts val="0"/>
                        </a:spcBef>
                        <a:spcAft>
                          <a:spcPts val="0"/>
                        </a:spcAft>
                      </a:pPr>
                      <a:r>
                        <a:rPr lang="es-ES_tradnl" sz="1100" noProof="0" dirty="0">
                          <a:solidFill>
                            <a:schemeClr val="tx1"/>
                          </a:solidFill>
                          <a:latin typeface="+mn-lt"/>
                          <a:ea typeface="Arial"/>
                          <a:cs typeface="Arial"/>
                          <a:sym typeface="Arial"/>
                        </a:rPr>
                        <a:t>Modalidad de atención autorizada por una autoridad administrativa o judicial o por un organismo acreditado.</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45090">
                <a:tc>
                  <a:txBody>
                    <a:bodyPr/>
                    <a:lstStyle/>
                    <a:p>
                      <a:pPr marL="0" marR="0" lvl="0" indent="0" algn="l" rtl="0">
                        <a:spcBef>
                          <a:spcPts val="0"/>
                        </a:spcBef>
                        <a:spcAft>
                          <a:spcPts val="0"/>
                        </a:spcAft>
                        <a:buNone/>
                      </a:pPr>
                      <a:r>
                        <a:rPr lang="es-ES_tradnl" sz="1100" b="1" i="0" noProof="0">
                          <a:latin typeface="+mn-lt"/>
                        </a:rPr>
                        <a:t>Cuidados informales</a:t>
                      </a:r>
                      <a:endParaRPr lang="es-ES_tradnl" sz="1100" noProof="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R="0" lvl="0" algn="l" rtl="0">
                        <a:lnSpc>
                          <a:spcPct val="100000"/>
                        </a:lnSpc>
                        <a:spcBef>
                          <a:spcPts val="0"/>
                        </a:spcBef>
                        <a:spcAft>
                          <a:spcPts val="0"/>
                        </a:spcAft>
                      </a:pPr>
                      <a:r>
                        <a:rPr lang="es-ES_tradnl" sz="1100" noProof="0" dirty="0">
                          <a:solidFill>
                            <a:schemeClr val="tx1"/>
                          </a:solidFill>
                          <a:latin typeface="+mn-lt"/>
                          <a:ea typeface="Arial"/>
                          <a:cs typeface="Arial"/>
                          <a:sym typeface="Arial"/>
                        </a:rPr>
                        <a:t>Cuidados que suelen ser:</a:t>
                      </a:r>
                    </a:p>
                    <a:p>
                      <a:pPr marL="171450" marR="0" lvl="0" indent="-171450" algn="l" rtl="0">
                        <a:lnSpc>
                          <a:spcPct val="100000"/>
                        </a:lnSpc>
                        <a:spcBef>
                          <a:spcPts val="0"/>
                        </a:spcBef>
                        <a:spcAft>
                          <a:spcPts val="0"/>
                        </a:spcAft>
                        <a:buFont typeface="Arial" panose="020B0604020202020204" pitchFamily="34" charset="0"/>
                        <a:buChar char="•"/>
                      </a:pPr>
                      <a:r>
                        <a:rPr lang="es-ES_tradnl" sz="1100" noProof="0" dirty="0">
                          <a:latin typeface="+mn-lt"/>
                          <a:ea typeface="Arial"/>
                          <a:cs typeface="Arial"/>
                          <a:sym typeface="Arial"/>
                        </a:rPr>
                        <a:t>proporcionados por amigos/as, familiares u otras personas;</a:t>
                      </a:r>
                    </a:p>
                    <a:p>
                      <a:pPr marL="171450" marR="0" lvl="0" indent="-171450" algn="l" rtl="0">
                        <a:lnSpc>
                          <a:spcPct val="100000"/>
                        </a:lnSpc>
                        <a:spcBef>
                          <a:spcPts val="0"/>
                        </a:spcBef>
                        <a:spcAft>
                          <a:spcPts val="0"/>
                        </a:spcAft>
                        <a:buFont typeface="Arial" panose="020B0604020202020204" pitchFamily="34" charset="0"/>
                        <a:buChar char="•"/>
                      </a:pPr>
                      <a:r>
                        <a:rPr lang="es-ES_tradnl" sz="1100" noProof="0" dirty="0">
                          <a:latin typeface="+mn-lt"/>
                          <a:ea typeface="Arial"/>
                          <a:cs typeface="Arial"/>
                          <a:sym typeface="Arial"/>
                        </a:rPr>
                        <a:t>organizados por el/la menor, sus padres u otras personas de su entorno;</a:t>
                      </a:r>
                    </a:p>
                    <a:p>
                      <a:pPr marL="171450" marR="0" lvl="0" indent="-171450" algn="l" rtl="0">
                        <a:lnSpc>
                          <a:spcPct val="100000"/>
                        </a:lnSpc>
                        <a:spcBef>
                          <a:spcPts val="0"/>
                        </a:spcBef>
                        <a:spcAft>
                          <a:spcPts val="0"/>
                        </a:spcAft>
                        <a:buFont typeface="Arial" panose="020B0604020202020204" pitchFamily="34" charset="0"/>
                        <a:buChar char="•"/>
                      </a:pPr>
                      <a:r>
                        <a:rPr lang="es-ES_tradnl" sz="1100" noProof="0" dirty="0">
                          <a:latin typeface="+mn-lt"/>
                          <a:ea typeface="Arial"/>
                          <a:cs typeface="Arial"/>
                          <a:sym typeface="Arial"/>
                        </a:rPr>
                        <a:t>modalidades que no han sido autorizadas (aún) formalmente.</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45090">
                <a:tc>
                  <a:txBody>
                    <a:bodyPr/>
                    <a:lstStyle/>
                    <a:p>
                      <a:pPr marL="0" marR="0" lvl="0" indent="0" algn="l" rtl="0">
                        <a:spcBef>
                          <a:spcPts val="0"/>
                        </a:spcBef>
                        <a:spcAft>
                          <a:spcPts val="0"/>
                        </a:spcAft>
                        <a:buNone/>
                      </a:pPr>
                      <a:r>
                        <a:rPr lang="es-ES_tradnl" sz="1100" b="1" i="0" noProof="0">
                          <a:latin typeface="+mn-lt"/>
                        </a:rPr>
                        <a:t>Acogida por familiares</a:t>
                      </a:r>
                      <a:endParaRPr lang="es-ES_tradnl" sz="1100" noProof="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0000"/>
                        </a:lnSpc>
                        <a:spcAft>
                          <a:spcPts val="800"/>
                        </a:spcAft>
                      </a:pPr>
                      <a:r>
                        <a:rPr lang="es-ES_tradnl" sz="1100" noProof="0" dirty="0">
                          <a:effectLst/>
                          <a:latin typeface="+mn-lt"/>
                          <a:ea typeface="Calibri" panose="020F0502020204030204" pitchFamily="34" charset="0"/>
                          <a:cs typeface="Calibri" panose="020F0502020204030204" pitchFamily="34" charset="0"/>
                        </a:rPr>
                        <a:t>Acogida familiar, ya sea de carácter formal o informal, en el núcleo familiar extenso del menor o con amigos/as cercanos de la familia que ella/él conozca.</a:t>
                      </a:r>
                      <a:endParaRPr lang="es-ES_tradnl" sz="1100" noProof="0"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94777">
                <a:tc>
                  <a:txBody>
                    <a:bodyPr/>
                    <a:lstStyle/>
                    <a:p>
                      <a:pPr marL="0" marR="0" lvl="0" indent="0" algn="l" rtl="0">
                        <a:spcBef>
                          <a:spcPts val="0"/>
                        </a:spcBef>
                        <a:spcAft>
                          <a:spcPts val="0"/>
                        </a:spcAft>
                        <a:buNone/>
                      </a:pPr>
                      <a:r>
                        <a:rPr lang="es-ES_tradnl" sz="1100" b="1" i="0" noProof="0">
                          <a:latin typeface="+mn-lt"/>
                        </a:rPr>
                        <a:t>Acogida familiar</a:t>
                      </a:r>
                      <a:endParaRPr lang="es-ES_tradnl" sz="1100" noProof="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0000"/>
                        </a:lnSpc>
                        <a:spcAft>
                          <a:spcPts val="800"/>
                        </a:spcAft>
                      </a:pPr>
                      <a:r>
                        <a:rPr lang="es-ES_tradnl" sz="1100" noProof="0" dirty="0">
                          <a:effectLst/>
                          <a:latin typeface="+mn-lt"/>
                          <a:ea typeface="Calibri" panose="020F0502020204030204" pitchFamily="34" charset="0"/>
                          <a:cs typeface="Calibri" panose="020F0502020204030204" pitchFamily="34" charset="0"/>
                        </a:rPr>
                        <a:t>Situaciones en las que las/os menores son acogidos por una autoridad competente con fines de cuidado alternativo en el entorno doméstico de una familia distinta a la suya y que haya sido seleccionada, cualificada, aprobada y supervisada para proporcionar dicho cuidado.</a:t>
                      </a:r>
                      <a:endParaRPr lang="es-ES_tradnl" sz="1100" noProof="0" dirty="0">
                        <a:effectLst/>
                        <a:latin typeface="+mn-lt"/>
                        <a:ea typeface="Calibri" panose="020F0502020204030204" pitchFamily="34" charset="0"/>
                        <a:cs typeface="Times New Roman" panose="02020603050405020304" pitchFamily="18" charset="0"/>
                      </a:endParaRPr>
                    </a:p>
                    <a:p>
                      <a:pPr algn="l">
                        <a:lnSpc>
                          <a:spcPct val="100000"/>
                        </a:lnSpc>
                        <a:spcAft>
                          <a:spcPts val="800"/>
                        </a:spcAft>
                      </a:pPr>
                      <a:r>
                        <a:rPr lang="es-ES_tradnl" sz="1100" i="1" u="none" noProof="0" dirty="0">
                          <a:effectLst/>
                          <a:latin typeface="+mn-lt"/>
                          <a:ea typeface="Calibri" panose="020F0502020204030204" pitchFamily="34" charset="0"/>
                          <a:cs typeface="Calibri" panose="020F0502020204030204" pitchFamily="34" charset="0"/>
                        </a:rPr>
                        <a:t>Nota: la acogida </a:t>
                      </a:r>
                      <a:r>
                        <a:rPr lang="es-ES_tradnl" sz="1100" i="1" noProof="0" dirty="0">
                          <a:effectLst/>
                          <a:latin typeface="+mn-lt"/>
                          <a:ea typeface="Calibri" panose="020F0502020204030204" pitchFamily="34" charset="0"/>
                          <a:cs typeface="Calibri" panose="020F0502020204030204" pitchFamily="34" charset="0"/>
                        </a:rPr>
                        <a:t>también suele tener lugar de manera menos formal, como parte de la práctica tradicional de cuidado de menores o en situaciones de emergencia, y suele denominarse acogida  "espontánea" o "informal"</a:t>
                      </a:r>
                      <a:endParaRPr lang="es-ES_tradnl" sz="1100" i="1" noProof="0"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28360">
                <a:tc>
                  <a:txBody>
                    <a:bodyPr/>
                    <a:lstStyle/>
                    <a:p>
                      <a:pPr marL="0" marR="0" lvl="0" indent="0" algn="l" rtl="0">
                        <a:spcBef>
                          <a:spcPts val="0"/>
                        </a:spcBef>
                        <a:spcAft>
                          <a:spcPts val="0"/>
                        </a:spcAft>
                        <a:buNone/>
                      </a:pPr>
                      <a:r>
                        <a:rPr lang="es-ES_tradnl" sz="1100" b="1" noProof="0" dirty="0">
                          <a:effectLst/>
                          <a:latin typeface="+mn-lt"/>
                          <a:ea typeface="Calibri" panose="020F0502020204030204" pitchFamily="34" charset="0"/>
                          <a:cs typeface="Calibri" panose="020F0502020204030204" pitchFamily="34" charset="0"/>
                        </a:rPr>
                        <a:t>Acuerdos de vida independiente supervisada y/o apoyada</a:t>
                      </a:r>
                      <a:endParaRPr lang="es-ES_tradnl" sz="1100" noProof="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0000"/>
                        </a:lnSpc>
                        <a:spcAft>
                          <a:spcPts val="800"/>
                        </a:spcAft>
                      </a:pPr>
                      <a:r>
                        <a:rPr lang="es-ES_tradnl" sz="1100" noProof="0" dirty="0">
                          <a:effectLst/>
                          <a:latin typeface="+mn-lt"/>
                          <a:ea typeface="Calibri" panose="020F0502020204030204" pitchFamily="34" charset="0"/>
                          <a:cs typeface="Calibri" panose="020F0502020204030204" pitchFamily="34" charset="0"/>
                        </a:rPr>
                        <a:t>En las Directrices de las Naciones Unidas sobre las modalidades alternativas de cuidado de las/os menores se hace referencia a este tipo de acogida, pero no existe una definición formal. Este tipo de acogida se refiere a situaciones en las que un individuo o grupo de menores, que pueden o no estar emparentados, viven de forma independiente dentro de una comunidad, es decir, no son acogidos/as en un entorno familiar o residencial, por ejemplo, hogares encabezados por menores o grupos de iguales. Pueden ser apoyados o supervisados por un miembro de la comunidad, un mentor especialmente designado y formado y/o por un asistente social. Estas modalidades son más adecuadas para los adolescentes mayores que están acostumbrados/as a vivir de forma independiente. Las/os menores que se acogen a estas modalidades deben saber a quién dirigirse si necesitan ayuda y contar con el apoyo de un miembro de la comunidad o de un mentor más formal. Esta forma de cuidado puede ser informal o formal.</a:t>
                      </a:r>
                      <a:endParaRPr lang="es-ES_tradnl" sz="1100" noProof="0"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1028360">
                <a:tc>
                  <a:txBody>
                    <a:bodyPr/>
                    <a:lstStyle/>
                    <a:p>
                      <a:pPr marL="0" marR="0" lvl="0" indent="0" algn="l" rtl="0">
                        <a:spcBef>
                          <a:spcPts val="0"/>
                        </a:spcBef>
                        <a:spcAft>
                          <a:spcPts val="0"/>
                        </a:spcAft>
                        <a:buNone/>
                      </a:pPr>
                      <a:r>
                        <a:rPr lang="es-ES_tradnl" sz="1100" b="1" noProof="0">
                          <a:latin typeface="+mn-lt"/>
                        </a:rPr>
                        <a:t>Atención residencial</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7000"/>
                        </a:lnSpc>
                        <a:spcAft>
                          <a:spcPts val="800"/>
                        </a:spcAft>
                      </a:pPr>
                      <a:r>
                        <a:rPr lang="es-ES_tradnl" sz="1100" noProof="0" dirty="0">
                          <a:effectLst/>
                          <a:latin typeface="+mn-lt"/>
                          <a:ea typeface="Calibri" panose="020F0502020204030204" pitchFamily="34" charset="0"/>
                          <a:cs typeface="Calibri" panose="020F0502020204030204" pitchFamily="34" charset="0"/>
                        </a:rPr>
                        <a:t>Alojamiento en grupo en un centro especialmente designado en el que el personal asalariado o las personas voluntarias ofrecen servicios de atención por turnos. La atención residencial es un término genérico que incluye la reubicación a corto y largo plazo en instituciones, hogares para grupos pequeños, lugares seguros para la atención de emergencia y centros de tránsito.</a:t>
                      </a:r>
                      <a:endParaRPr lang="es-ES_tradnl" sz="1100" noProof="0" dirty="0">
                        <a:effectLst/>
                        <a:latin typeface="+mn-lt"/>
                        <a:ea typeface="Calibri" panose="020F0502020204030204" pitchFamily="34" charset="0"/>
                        <a:cs typeface="Times New Roman" panose="02020603050405020304" pitchFamily="18" charset="0"/>
                      </a:endParaRPr>
                    </a:p>
                    <a:p>
                      <a:pPr algn="l">
                        <a:lnSpc>
                          <a:spcPct val="107000"/>
                        </a:lnSpc>
                        <a:spcAft>
                          <a:spcPts val="800"/>
                        </a:spcAft>
                      </a:pPr>
                      <a:r>
                        <a:rPr lang="es-ES_tradnl" sz="1100" i="1" noProof="0" dirty="0">
                          <a:effectLst/>
                          <a:latin typeface="+mn-lt"/>
                          <a:ea typeface="Calibri" panose="020F0502020204030204" pitchFamily="34" charset="0"/>
                          <a:cs typeface="Calibri" panose="020F0502020204030204" pitchFamily="34" charset="0"/>
                        </a:rPr>
                        <a:t>Nota: la atención residencial no siempre es "formal" y en algunos contextos, puede referirse a centros no registrados ni regulados por ninguna autoridad. </a:t>
                      </a:r>
                      <a:endParaRPr lang="es-ES_tradnl" sz="1100" i="1" noProof="0"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51140661"/>
                  </a:ext>
                </a:extLst>
              </a:tr>
            </a:tbl>
          </a:graphicData>
        </a:graphic>
      </p:graphicFrame>
      <p:sp>
        <p:nvSpPr>
          <p:cNvPr id="4" name="Hexagon 3">
            <a:extLst>
              <a:ext uri="{FF2B5EF4-FFF2-40B4-BE49-F238E27FC236}">
                <a16:creationId xmlns:a16="http://schemas.microsoft.com/office/drawing/2014/main" id="{D4B59614-C345-FFDA-96A3-17F4454268E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A4EBC1A8-A0A5-AB7D-3760-CF0EB8EAB6D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984DEACD-AC67-C348-A987-CFC01E325BC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653C4D14-2FC0-0C0E-796B-51BAC7F69F5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700F3402-6E2A-0EE6-4607-21533A210F6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2BDE9AB-66A4-E5B7-D120-425FE79AEB6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8CA567EC-1561-35EC-A6DC-1C72ACB9735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72D8A6DB-C8AD-19B7-0FAD-A9DE54B79013}"/>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7E2CABBB-BB38-0D23-0981-2B3D3F42469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4A006FB0-3B76-2874-BF3E-66BA028A0805}"/>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FFE19E5B-896D-EE68-2E5B-035C7560EE1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D8D25FD3-4EE7-35FD-EE44-EE14A602B4C8}"/>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BBB0124A-7131-22F6-DB61-0087890058C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61F4986F-3B2F-52CC-6FCD-B980D0333DD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556DB4B7-3F12-ECA9-78B3-FF5D7D78E480}"/>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F7011384-77BA-0446-90EE-8366B558FD4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123A8D96-BED5-888C-4DF0-0A37CE418C7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10A92F28-D60F-7CC6-9AAB-181F9C3D7CC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193261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307263"/>
            <a:ext cx="5267344" cy="461665"/>
          </a:xfrm>
          <a:prstGeom prst="rect">
            <a:avLst/>
          </a:prstGeom>
          <a:noFill/>
        </p:spPr>
        <p:txBody>
          <a:bodyPr wrap="square" rtlCol="0">
            <a:spAutoFit/>
          </a:bodyPr>
          <a:lstStyle/>
          <a:p>
            <a:r>
              <a:rPr lang="es-ES_tradnl" sz="1200" b="1" spc="300">
                <a:solidFill>
                  <a:schemeClr val="tx1"/>
                </a:solidFill>
              </a:rPr>
              <a:t>PRINCIPIOS RECTORES DE LOS CUIDADOS ALTERNATIVOS</a:t>
            </a:r>
          </a:p>
        </p:txBody>
      </p:sp>
      <p:sp>
        <p:nvSpPr>
          <p:cNvPr id="4" name="TextBox 3">
            <a:extLst>
              <a:ext uri="{FF2B5EF4-FFF2-40B4-BE49-F238E27FC236}">
                <a16:creationId xmlns:a16="http://schemas.microsoft.com/office/drawing/2014/main" id="{A0BD1CF7-1529-1DA5-CAB5-4372F8F492B8}"/>
              </a:ext>
            </a:extLst>
          </p:cNvPr>
          <p:cNvSpPr txBox="1"/>
          <p:nvPr/>
        </p:nvSpPr>
        <p:spPr>
          <a:xfrm>
            <a:off x="982984" y="869773"/>
            <a:ext cx="5385917" cy="8658781"/>
          </a:xfrm>
          <a:prstGeom prst="rect">
            <a:avLst/>
          </a:prstGeom>
          <a:noFill/>
        </p:spPr>
        <p:txBody>
          <a:bodyPr wrap="square" rtlCol="0">
            <a:spAutoFit/>
          </a:bodyPr>
          <a:lstStyle/>
          <a:p>
            <a:pPr marL="182563" indent="-182563">
              <a:buAutoNum type="arabicPeriod"/>
            </a:pPr>
            <a:r>
              <a:rPr lang="es-ES_tradnl" sz="1100" dirty="0">
                <a:effectLst/>
                <a:ea typeface="Calibri" panose="020F0502020204030204" pitchFamily="34" charset="0"/>
                <a:cs typeface="Calibri" panose="020F0502020204030204" pitchFamily="34" charset="0"/>
              </a:rPr>
              <a:t>Basar todas las decisiones en el </a:t>
            </a:r>
            <a:r>
              <a:rPr lang="es-ES_tradnl" sz="1100" b="1" dirty="0">
                <a:effectLst/>
                <a:ea typeface="Calibri" panose="020F0502020204030204" pitchFamily="34" charset="0"/>
                <a:cs typeface="Calibri" panose="020F0502020204030204" pitchFamily="34" charset="0"/>
              </a:rPr>
              <a:t>interés superior </a:t>
            </a:r>
            <a:r>
              <a:rPr lang="es-ES_tradnl" sz="1100" dirty="0">
                <a:effectLst/>
                <a:ea typeface="Calibri" panose="020F0502020204030204" pitchFamily="34" charset="0"/>
                <a:cs typeface="Calibri" panose="020F0502020204030204" pitchFamily="34" charset="0"/>
              </a:rPr>
              <a:t>de cada </a:t>
            </a:r>
            <a:r>
              <a:rPr lang="es-ES_tradnl" sz="1100" dirty="0">
                <a:ea typeface="Calibri" panose="020F0502020204030204" pitchFamily="34" charset="0"/>
                <a:cs typeface="Calibri" panose="020F0502020204030204" pitchFamily="34" charset="0"/>
              </a:rPr>
              <a:t>menor</a:t>
            </a:r>
            <a:r>
              <a:rPr lang="es-ES_tradnl" sz="1100" dirty="0">
                <a:effectLst/>
                <a:ea typeface="Calibri" panose="020F0502020204030204" pitchFamily="34" charset="0"/>
                <a:cs typeface="Calibri" panose="020F0502020204030204" pitchFamily="34" charset="0"/>
              </a:rPr>
              <a:t>. Antes de determinar qué modalidad de acogida se requiere, debe realizarse una evaluación de los riesgos necesidades, deseos y fortalezas de la/del menor. </a:t>
            </a:r>
            <a:r>
              <a:rPr lang="es-ES_tradnl" sz="1100" dirty="0">
                <a:ea typeface="Calibri" panose="020F0502020204030204" pitchFamily="34" charset="0"/>
                <a:cs typeface="Calibri" panose="020F0502020204030204" pitchFamily="34" charset="0"/>
              </a:rPr>
              <a:t>P</a:t>
            </a:r>
            <a:r>
              <a:rPr lang="es-ES_tradnl" sz="1100" dirty="0">
                <a:effectLst/>
                <a:ea typeface="Calibri" panose="020F0502020204030204" pitchFamily="34" charset="0"/>
                <a:cs typeface="Calibri" panose="020F0502020204030204" pitchFamily="34" charset="0"/>
              </a:rPr>
              <a:t>ara garantizar que puedan satisfacerse las necesidades de cada menor es indispensable que haya una gama de servicios y opciones de acogida disponibles. Las/os menores deben ser acogidos por sus hermanos/as, a menos que ello no redunde en su interés superior.</a:t>
            </a:r>
          </a:p>
          <a:p>
            <a:pPr marL="228600" indent="-228600">
              <a:buAutoNum type="arabicPeriod"/>
            </a:pPr>
            <a:endParaRPr lang="es-ES_tradnl" sz="1100" dirty="0">
              <a:effectLst/>
              <a:ea typeface="Calibri" panose="020F0502020204030204" pitchFamily="34" charset="0"/>
              <a:cs typeface="Calibri" panose="020F0502020204030204" pitchFamily="34" charset="0"/>
            </a:endParaRPr>
          </a:p>
          <a:p>
            <a:pPr marL="182563" indent="-182563">
              <a:spcAft>
                <a:spcPts val="400"/>
              </a:spcAft>
            </a:pPr>
            <a:r>
              <a:rPr lang="es-ES_tradnl" sz="1100" dirty="0">
                <a:effectLst/>
                <a:ea typeface="Calibri" panose="020F0502020204030204" pitchFamily="34" charset="0"/>
                <a:cs typeface="Calibri" panose="020F0502020204030204" pitchFamily="34" charset="0"/>
              </a:rPr>
              <a:t>2. Utilizar y promover </a:t>
            </a:r>
            <a:r>
              <a:rPr lang="es-ES_tradnl" sz="1100" b="1" dirty="0">
                <a:effectLst/>
                <a:ea typeface="Calibri" panose="020F0502020204030204" pitchFamily="34" charset="0"/>
                <a:cs typeface="Calibri" panose="020F0502020204030204" pitchFamily="34" charset="0"/>
              </a:rPr>
              <a:t>el cuidado alternativo basado en la familia </a:t>
            </a:r>
            <a:r>
              <a:rPr lang="es-ES_tradnl" sz="1100" dirty="0">
                <a:effectLst/>
                <a:ea typeface="Calibri" panose="020F0502020204030204" pitchFamily="34" charset="0"/>
                <a:cs typeface="Calibri" panose="020F0502020204030204" pitchFamily="34" charset="0"/>
              </a:rPr>
              <a:t>siempre que sea posible, reconociendo que esto puede requerir esfuerzos intensivos de promoción y compromiso en entornos donde el cuidado basado en la familia no se practique con frecuencia. Ningún niño o niña menor de tres años debería estar en acogida residencial, a menos que sea específicamente apropiado, necesario y beneficioso para el niño o niña en cuestión. En los centros de acogida deben construirse relaciones sólidas entre las personas adultas</a:t>
            </a:r>
            <a:r>
              <a:rPr lang="es-ES_tradnl" sz="1100" dirty="0">
                <a:ea typeface="Calibri" panose="020F0502020204030204" pitchFamily="34" charset="0"/>
                <a:cs typeface="Calibri" panose="020F0502020204030204" pitchFamily="34" charset="0"/>
              </a:rPr>
              <a:t> y las/os </a:t>
            </a:r>
            <a:r>
              <a:rPr lang="es-ES_tradnl" sz="1100" dirty="0">
                <a:effectLst/>
                <a:ea typeface="Calibri" panose="020F0502020204030204" pitchFamily="34" charset="0"/>
                <a:cs typeface="Calibri" panose="020F0502020204030204" pitchFamily="34" charset="0"/>
              </a:rPr>
              <a:t>menores.</a:t>
            </a:r>
            <a:endParaRPr lang="es-ES_tradnl" sz="1100" dirty="0">
              <a:effectLst/>
              <a:ea typeface="Calibri" panose="020F0502020204030204" pitchFamily="34" charset="0"/>
              <a:cs typeface="Times New Roman" panose="02020603050405020304" pitchFamily="18" charset="0"/>
            </a:endParaRPr>
          </a:p>
          <a:p>
            <a:pPr marL="358775" lvl="0" indent="-176213">
              <a:buFont typeface="Symbol" panose="05050102010706020507" pitchFamily="18" charset="2"/>
              <a:buChar char=""/>
            </a:pPr>
            <a:r>
              <a:rPr lang="es-ES_tradnl" sz="1100" dirty="0">
                <a:effectLst/>
                <a:ea typeface="Calibri" panose="020F0502020204030204" pitchFamily="34" charset="0"/>
                <a:cs typeface="Calibri" panose="020F0502020204030204" pitchFamily="34" charset="0"/>
              </a:rPr>
              <a:t>Cuando no sea posible la acogida familiar, puede considerarse la modalidad de acogida comunitaria, por ejemplo, en grupos pequeños dentro de la comunidad del menor. Por lo general, las/os menores acogidos en grupo deben ser de edades y capacidades mixtas, para aumentar sus oportunidades de atención y estimulación (aunque esto puede no ser apropiado en el caso de chicos y chicas adolescentes);</a:t>
            </a:r>
          </a:p>
          <a:p>
            <a:pPr marL="358775" lvl="0" indent="-176213">
              <a:buFont typeface="Symbol" panose="05050102010706020507" pitchFamily="18" charset="2"/>
              <a:buChar char=""/>
            </a:pPr>
            <a:r>
              <a:rPr lang="es-ES_tradnl" sz="1100" dirty="0">
                <a:effectLst/>
                <a:ea typeface="Calibri" panose="020F0502020204030204" pitchFamily="34" charset="0"/>
                <a:cs typeface="Calibri" panose="020F0502020204030204" pitchFamily="34" charset="0"/>
              </a:rPr>
              <a:t>La acogida residencial solo debe utilizarse como medida a corto plazo hasta que puedan ofrecerse alternativas de acogida familiar, o cuando sea específicamente apropiado, necesario y beneficioso para el/la menor en cuestión. Deben asignarse cuidadores regulares a cada menor, las/os menores deben ser atendidos en grupos peque</a:t>
            </a:r>
            <a:r>
              <a:rPr lang="es-ES_tradnl" sz="1100" dirty="0">
                <a:ea typeface="Calibri" panose="020F0502020204030204" pitchFamily="34" charset="0"/>
                <a:cs typeface="Calibri" panose="020F0502020204030204" pitchFamily="34" charset="0"/>
              </a:rPr>
              <a:t>ños </a:t>
            </a:r>
            <a:r>
              <a:rPr lang="es-ES_tradnl" sz="1100" dirty="0">
                <a:effectLst/>
                <a:ea typeface="Calibri" panose="020F0502020204030204" pitchFamily="34" charset="0"/>
                <a:cs typeface="Calibri" panose="020F0502020204030204" pitchFamily="34" charset="0"/>
              </a:rPr>
              <a:t>de edades mixtas y el centro de acogida debe integrarse </a:t>
            </a:r>
            <a:r>
              <a:rPr lang="es-ES_tradnl" sz="1100" dirty="0">
                <a:ea typeface="Calibri" panose="020F0502020204030204" pitchFamily="34" charset="0"/>
                <a:cs typeface="Calibri" panose="020F0502020204030204" pitchFamily="34" charset="0"/>
              </a:rPr>
              <a:t>a</a:t>
            </a:r>
            <a:r>
              <a:rPr lang="es-ES_tradnl" sz="1100" dirty="0">
                <a:effectLst/>
                <a:ea typeface="Calibri" panose="020F0502020204030204" pitchFamily="34" charset="0"/>
                <a:cs typeface="Calibri" panose="020F0502020204030204" pitchFamily="34" charset="0"/>
              </a:rPr>
              <a:t> la comunidad en la medida de lo posibl</a:t>
            </a:r>
            <a:r>
              <a:rPr lang="es-ES_tradnl" sz="1100" dirty="0">
                <a:ea typeface="Calibri" panose="020F0502020204030204" pitchFamily="34" charset="0"/>
                <a:cs typeface="Calibri" panose="020F0502020204030204" pitchFamily="34" charset="0"/>
              </a:rPr>
              <a:t>e.</a:t>
            </a:r>
            <a:endParaRPr lang="es-ES_tradnl" sz="1100" dirty="0">
              <a:effectLst/>
              <a:ea typeface="Calibri" panose="020F0502020204030204" pitchFamily="34" charset="0"/>
              <a:cs typeface="Calibri" panose="020F0502020204030204" pitchFamily="34" charset="0"/>
            </a:endParaRPr>
          </a:p>
          <a:p>
            <a:pPr marL="342900" lvl="0" indent="-160338">
              <a:buFont typeface="Symbol" panose="05050102010706020507" pitchFamily="18" charset="2"/>
              <a:buChar char=""/>
            </a:pPr>
            <a:endParaRPr lang="es-ES_tradnl" sz="1100" dirty="0">
              <a:cs typeface="Calibri" panose="020F0502020204030204" pitchFamily="34" charset="0"/>
            </a:endParaRPr>
          </a:p>
          <a:p>
            <a:pPr marL="182563" lvl="0" indent="-182563"/>
            <a:r>
              <a:rPr lang="es-ES_tradnl" sz="1100" dirty="0">
                <a:cs typeface="Calibri" panose="020F0502020204030204" pitchFamily="34" charset="0"/>
              </a:rPr>
              <a:t>3. 	Todos los centros de atención residencial deben estar registrados y ser inspeccionados de forma independiente por las autoridades competentes. </a:t>
            </a:r>
          </a:p>
          <a:p>
            <a:pPr lvl="0"/>
            <a:endParaRPr lang="es-ES_tradnl" sz="1100" dirty="0">
              <a:effectLst/>
              <a:ea typeface="Calibri" panose="020F0502020204030204" pitchFamily="34" charset="0"/>
              <a:cs typeface="Calibri" panose="020F0502020204030204" pitchFamily="34" charset="0"/>
            </a:endParaRPr>
          </a:p>
          <a:p>
            <a:pPr marL="182563" lvl="0" indent="-182563"/>
            <a:r>
              <a:rPr lang="es-ES_tradnl" sz="1100" dirty="0">
                <a:ea typeface="Calibri" panose="020F0502020204030204" pitchFamily="34" charset="0"/>
                <a:cs typeface="Calibri" panose="020F0502020204030204" pitchFamily="34" charset="0"/>
              </a:rPr>
              <a:t>4. </a:t>
            </a:r>
            <a:r>
              <a:rPr lang="es-ES_tradnl" sz="1100" dirty="0">
                <a:effectLst/>
                <a:ea typeface="Calibri" panose="020F0502020204030204" pitchFamily="34" charset="0"/>
                <a:cs typeface="Calibri" panose="020F0502020204030204" pitchFamily="34" charset="0"/>
              </a:rPr>
              <a:t>El </a:t>
            </a:r>
            <a:r>
              <a:rPr lang="es-ES_tradnl" sz="1100" b="1" dirty="0">
                <a:effectLst/>
                <a:ea typeface="Calibri" panose="020F0502020204030204" pitchFamily="34" charset="0"/>
                <a:cs typeface="Calibri" panose="020F0502020204030204" pitchFamily="34" charset="0"/>
              </a:rPr>
              <a:t>nivel de cuidado dispensado </a:t>
            </a:r>
            <a:r>
              <a:rPr lang="es-ES_tradnl" sz="1100" dirty="0">
                <a:effectLst/>
                <a:ea typeface="Calibri" panose="020F0502020204030204" pitchFamily="34" charset="0"/>
                <a:cs typeface="Calibri" panose="020F0502020204030204" pitchFamily="34" charset="0"/>
              </a:rPr>
              <a:t>en todas las modalidades de acogida alternativa debería evaluarse periódicamente en función de un conjunto de normas comunes y a partir de las Directrices sobre las modalidades alternativas de cuidado para menores.</a:t>
            </a:r>
          </a:p>
          <a:p>
            <a:pPr marL="182563" lvl="0" indent="-182563"/>
            <a:endParaRPr lang="es-ES_tradnl" sz="1100" dirty="0">
              <a:ea typeface="Calibri" panose="020F0502020204030204" pitchFamily="34" charset="0"/>
              <a:cs typeface="Times New Roman" panose="02020603050405020304" pitchFamily="18" charset="0"/>
            </a:endParaRPr>
          </a:p>
          <a:p>
            <a:pPr marL="182563" indent="-182563"/>
            <a:r>
              <a:rPr lang="es-ES_tradnl" sz="1100" dirty="0">
                <a:ea typeface="Calibri" panose="020F0502020204030204" pitchFamily="34" charset="0"/>
                <a:cs typeface="Times New Roman" panose="02020603050405020304" pitchFamily="18" charset="0"/>
              </a:rPr>
              <a:t>5. </a:t>
            </a:r>
            <a:r>
              <a:rPr lang="es-ES_tradnl" sz="1100" dirty="0">
                <a:effectLst/>
                <a:ea typeface="Calibri" panose="020F0502020204030204" pitchFamily="34" charset="0"/>
                <a:cs typeface="Calibri" panose="020F0502020204030204" pitchFamily="34" charset="0"/>
              </a:rPr>
              <a:t>Garantizar que la acogida de cada menor se </a:t>
            </a:r>
            <a:r>
              <a:rPr lang="es-ES_tradnl" sz="1100" b="1" dirty="0">
                <a:effectLst/>
                <a:ea typeface="Calibri" panose="020F0502020204030204" pitchFamily="34" charset="0"/>
                <a:cs typeface="Calibri" panose="020F0502020204030204" pitchFamily="34" charset="0"/>
              </a:rPr>
              <a:t>registre, supervise y revise </a:t>
            </a:r>
            <a:r>
              <a:rPr lang="es-ES_tradnl" sz="1100" dirty="0">
                <a:effectLst/>
                <a:ea typeface="Calibri" panose="020F0502020204030204" pitchFamily="34" charset="0"/>
                <a:cs typeface="Calibri" panose="020F0502020204030204" pitchFamily="34" charset="0"/>
              </a:rPr>
              <a:t>periódicamente y de forma que no perturbe el acuerdo. Las/os menores deben disponer de mecanismos para denunciar el maltrato, la negligencia u otros riesgos, y deben existir planes para responder a las denuncias de las/os menores en el seno de sus familias y en todas las modalidades de acogida.</a:t>
            </a:r>
          </a:p>
          <a:p>
            <a:pPr marL="182563" indent="-182563"/>
            <a:endParaRPr lang="es-ES_tradnl" sz="1100" dirty="0">
              <a:effectLst/>
              <a:ea typeface="Calibri" panose="020F0502020204030204" pitchFamily="34" charset="0"/>
              <a:cs typeface="Times New Roman" panose="02020603050405020304" pitchFamily="18" charset="0"/>
            </a:endParaRPr>
          </a:p>
          <a:p>
            <a:pPr marL="182563" lvl="0" indent="-182563">
              <a:spcAft>
                <a:spcPts val="400"/>
              </a:spcAft>
            </a:pPr>
            <a:r>
              <a:rPr lang="es-ES_tradnl" sz="1100" b="1" dirty="0">
                <a:ea typeface="Calibri" panose="020F0502020204030204" pitchFamily="34" charset="0"/>
                <a:cs typeface="Times New Roman" panose="02020603050405020304" pitchFamily="18" charset="0"/>
              </a:rPr>
              <a:t>6. </a:t>
            </a:r>
            <a:r>
              <a:rPr lang="es-ES_tradnl" sz="1100" b="1" dirty="0">
                <a:effectLst/>
                <a:ea typeface="Calibri" panose="020F0502020204030204" pitchFamily="34" charset="0"/>
                <a:cs typeface="Calibri" panose="020F0502020204030204" pitchFamily="34" charset="0"/>
              </a:rPr>
              <a:t>Prevenir </a:t>
            </a:r>
            <a:r>
              <a:rPr lang="es-ES_tradnl" sz="1100" dirty="0">
                <a:effectLst/>
                <a:ea typeface="Calibri" panose="020F0502020204030204" pitchFamily="34" charset="0"/>
                <a:cs typeface="Calibri" panose="020F0502020204030204" pitchFamily="34" charset="0"/>
              </a:rPr>
              <a:t>y responder a la separación </a:t>
            </a:r>
            <a:r>
              <a:rPr lang="es-ES_tradnl" sz="1100" b="1" dirty="0">
                <a:effectLst/>
                <a:ea typeface="Calibri" panose="020F0502020204030204" pitchFamily="34" charset="0"/>
                <a:cs typeface="Calibri" panose="020F0502020204030204" pitchFamily="34" charset="0"/>
              </a:rPr>
              <a:t>familiar</a:t>
            </a:r>
            <a:r>
              <a:rPr lang="es-ES_tradnl" sz="1100" dirty="0">
                <a:effectLst/>
                <a:ea typeface="Calibri" panose="020F0502020204030204" pitchFamily="34" charset="0"/>
                <a:cs typeface="Calibri" panose="020F0502020204030204" pitchFamily="34" charset="0"/>
              </a:rPr>
              <a:t>. Deben tomarse todas las medidas razonables para comprender las causas de la separación, ayudar a las familias a permanecer unidas y reunir a las familias que se separan, cuando ello redunde en el interés superior del menor. Esto incluye:</a:t>
            </a:r>
            <a:endParaRPr lang="es-ES_tradnl" sz="1100" dirty="0">
              <a:effectLst/>
              <a:ea typeface="Calibri" panose="020F0502020204030204" pitchFamily="34" charset="0"/>
              <a:cs typeface="Times New Roman" panose="02020603050405020304" pitchFamily="18" charset="0"/>
            </a:endParaRPr>
          </a:p>
          <a:p>
            <a:pPr marL="358775" lvl="0" indent="-176213">
              <a:buFont typeface="Symbol" panose="05050102010706020507" pitchFamily="18" charset="2"/>
              <a:buChar char=""/>
            </a:pPr>
            <a:r>
              <a:rPr lang="es-ES_tradnl" sz="1100" dirty="0">
                <a:effectLst/>
                <a:ea typeface="Calibri" panose="020F0502020204030204" pitchFamily="34" charset="0"/>
                <a:cs typeface="Calibri" panose="020F0502020204030204" pitchFamily="34" charset="0"/>
              </a:rPr>
              <a:t>garantizar que la asignación y distribución de la ayuda no fomente o prolongue la separación familiar cuando las familias tratan de recibir asistencia;</a:t>
            </a:r>
            <a:endParaRPr lang="es-ES_tradnl" sz="1100" dirty="0">
              <a:effectLst/>
              <a:ea typeface="Calibri" panose="020F0502020204030204" pitchFamily="34" charset="0"/>
              <a:cs typeface="Times New Roman" panose="02020603050405020304" pitchFamily="18" charset="0"/>
            </a:endParaRPr>
          </a:p>
          <a:p>
            <a:pPr marL="358775" lvl="0" indent="-176213">
              <a:buFont typeface="Symbol" panose="05050102010706020507" pitchFamily="18" charset="2"/>
              <a:buChar char=""/>
            </a:pPr>
            <a:r>
              <a:rPr lang="es-ES_tradnl" sz="1100" dirty="0">
                <a:effectLst/>
                <a:ea typeface="Calibri" panose="020F0502020204030204" pitchFamily="34" charset="0"/>
                <a:cs typeface="Calibri" panose="020F0502020204030204" pitchFamily="34" charset="0"/>
              </a:rPr>
              <a:t>hacer todo lo posible por fortalecer la capacidad de las familias para cuidar de las/os menores antes de su reubicación en centros de acogida alternativos, por ejemplo, remitiéndolos a servicios de apoyo para </a:t>
            </a:r>
            <a:r>
              <a:rPr lang="es-ES_tradnl" sz="1100" dirty="0">
                <a:ea typeface="Calibri" panose="020F0502020204030204" pitchFamily="34" charset="0"/>
                <a:cs typeface="Calibri" panose="020F0502020204030204" pitchFamily="34" charset="0"/>
              </a:rPr>
              <a:t>generar ingresos </a:t>
            </a:r>
            <a:r>
              <a:rPr lang="es-ES_tradnl" sz="1100" dirty="0">
                <a:effectLst/>
                <a:ea typeface="Calibri" panose="020F0502020204030204" pitchFamily="34" charset="0"/>
                <a:cs typeface="Calibri" panose="020F0502020204030204" pitchFamily="34" charset="0"/>
              </a:rPr>
              <a:t>o programas de transferencia de efectivo, apoyo para una crianza positiva</a:t>
            </a:r>
            <a:r>
              <a:rPr lang="es-ES_tradnl" sz="1100" dirty="0">
                <a:ea typeface="Calibri" panose="020F0502020204030204" pitchFamily="34" charset="0"/>
                <a:cs typeface="Calibri" panose="020F0502020204030204" pitchFamily="34" charset="0"/>
              </a:rPr>
              <a:t>, </a:t>
            </a:r>
            <a:r>
              <a:rPr lang="es-ES_tradnl" sz="1100" dirty="0" err="1">
                <a:effectLst/>
                <a:ea typeface="Calibri" panose="020F0502020204030204" pitchFamily="34" charset="0"/>
                <a:cs typeface="Calibri" panose="020F0502020204030204" pitchFamily="34" charset="0"/>
              </a:rPr>
              <a:t>etc</a:t>
            </a:r>
            <a:r>
              <a:rPr lang="es-ES_tradnl" sz="1100" dirty="0">
                <a:effectLst/>
                <a:ea typeface="Calibri" panose="020F0502020204030204" pitchFamily="34" charset="0"/>
                <a:cs typeface="Calibri" panose="020F0502020204030204" pitchFamily="34" charset="0"/>
              </a:rPr>
              <a:t>;</a:t>
            </a:r>
            <a:endParaRPr lang="es-ES_tradnl" sz="1100" dirty="0">
              <a:effectLst/>
              <a:ea typeface="Calibri" panose="020F0502020204030204" pitchFamily="34" charset="0"/>
              <a:cs typeface="Times New Roman" panose="02020603050405020304" pitchFamily="18" charset="0"/>
            </a:endParaRPr>
          </a:p>
        </p:txBody>
      </p:sp>
      <p:sp>
        <p:nvSpPr>
          <p:cNvPr id="6" name="Hexagon 5">
            <a:extLst>
              <a:ext uri="{FF2B5EF4-FFF2-40B4-BE49-F238E27FC236}">
                <a16:creationId xmlns:a16="http://schemas.microsoft.com/office/drawing/2014/main" id="{D283B93E-391C-6240-B3E9-737C347F00A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D5D39C9F-2171-EAA5-894F-6733ADF16E4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16F9FB5E-288E-1C0C-3E62-8F3F9DC36C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49A71929-A735-2DC5-B0AB-D40D3C2DC21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B86D3BE3-0CAF-4156-A885-7EE0E8E4561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249B265E-5940-3B08-CBA5-80AD1175171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39C89027-701C-8FE1-9B0B-F965F3804A4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FB2C61E9-A950-FD8C-0988-2EF2C4747789}"/>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81D6DFAC-9848-0C0F-3073-BC84FAA49AD2}"/>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B6F5CE8A-7F27-6370-7D78-1F516EAC4081}"/>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B6484ECA-D397-625E-1FC8-D4025B891C2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1BF643BA-464E-2167-501D-F1007A7291F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CF87080D-FE86-649F-2F9F-D2EEBE4CEB1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9AA21D30-E9D8-61A4-3769-D803F01A9A0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87463F9D-C85A-D1FA-AE6B-48761834171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386C5222-C0A2-C3A1-4227-8C414195BCC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94534828-DCFF-1CA9-2CD3-C9FC6035D6F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FBBD2935-7A40-674E-62F0-59ACFB17347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709868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BD1CF7-1529-1DA5-CAB5-4372F8F492B8}"/>
              </a:ext>
            </a:extLst>
          </p:cNvPr>
          <p:cNvSpPr txBox="1"/>
          <p:nvPr/>
        </p:nvSpPr>
        <p:spPr>
          <a:xfrm>
            <a:off x="964389" y="381610"/>
            <a:ext cx="5254042" cy="8877110"/>
          </a:xfrm>
          <a:prstGeom prst="rect">
            <a:avLst/>
          </a:prstGeom>
          <a:noFill/>
        </p:spPr>
        <p:txBody>
          <a:bodyPr wrap="square" rtlCol="0">
            <a:spAutoFit/>
          </a:bodyPr>
          <a:lstStyle/>
          <a:p>
            <a:pPr marL="444500" lvl="0" indent="-176213">
              <a:buFont typeface="Symbol" panose="05050102010706020507" pitchFamily="18" charset="2"/>
              <a:buChar char=""/>
            </a:pPr>
            <a:r>
              <a:rPr lang="es-ES_tradnl" sz="1100" dirty="0">
                <a:effectLst/>
                <a:ea typeface="Calibri" panose="020F0502020204030204" pitchFamily="34" charset="0"/>
                <a:cs typeface="Calibri" panose="020F0502020204030204" pitchFamily="34" charset="0"/>
              </a:rPr>
              <a:t>sensibilizar a los/as cuidadores sobre los riesgos de enviar a </a:t>
            </a:r>
            <a:r>
              <a:rPr lang="es-ES_tradnl" sz="1100" dirty="0">
                <a:ea typeface="Calibri" panose="020F0502020204030204" pitchFamily="34" charset="0"/>
                <a:cs typeface="Calibri" panose="020F0502020204030204" pitchFamily="34" charset="0"/>
              </a:rPr>
              <a:t>las/os menores </a:t>
            </a:r>
            <a:r>
              <a:rPr lang="es-ES_tradnl" sz="1100" dirty="0">
                <a:effectLst/>
                <a:ea typeface="Calibri" panose="020F0502020204030204" pitchFamily="34" charset="0"/>
                <a:cs typeface="Calibri" panose="020F0502020204030204" pitchFamily="34" charset="0"/>
              </a:rPr>
              <a:t>a otros países</a:t>
            </a:r>
            <a:r>
              <a:rPr lang="es-ES_tradnl" sz="1100" dirty="0">
                <a:ea typeface="Calibri" panose="020F0502020204030204" pitchFamily="34" charset="0"/>
                <a:cs typeface="Calibri" panose="020F0502020204030204" pitchFamily="34" charset="0"/>
              </a:rPr>
              <a:t>;</a:t>
            </a:r>
            <a:endParaRPr lang="es-ES_tradnl" sz="1100" dirty="0">
              <a:effectLst/>
              <a:ea typeface="Calibri" panose="020F0502020204030204" pitchFamily="34" charset="0"/>
              <a:cs typeface="Times New Roman" panose="02020603050405020304" pitchFamily="18" charset="0"/>
            </a:endParaRPr>
          </a:p>
          <a:p>
            <a:pPr marL="444500" lvl="0" indent="-176213">
              <a:buFont typeface="Symbol" panose="05050102010706020507" pitchFamily="18" charset="2"/>
              <a:buChar char=""/>
            </a:pPr>
            <a:r>
              <a:rPr lang="es-ES_tradnl" sz="1100" dirty="0">
                <a:cs typeface="Calibri" panose="020F0502020204030204" pitchFamily="34" charset="0"/>
              </a:rPr>
              <a:t>asegurarse de que no se tome ninguna medida que pueda interferir con los esfuerzos de búsqueda, como alejar al menor de su comunidad o cambiarle el nombre;</a:t>
            </a:r>
          </a:p>
          <a:p>
            <a:pPr marL="444500" lvl="0" indent="-176213">
              <a:buFont typeface="Symbol" panose="05050102010706020507" pitchFamily="18" charset="2"/>
              <a:buChar char=""/>
            </a:pPr>
            <a:r>
              <a:rPr lang="es-ES_tradnl" sz="1100" dirty="0">
                <a:cs typeface="Calibri" panose="020F0502020204030204" pitchFamily="34" charset="0"/>
              </a:rPr>
              <a:t>evaluar a todos las/os menores que ingresan en centros de acogida con medidas de control adecuadas.</a:t>
            </a:r>
            <a:endParaRPr lang="es-ES_tradnl" sz="1100" b="1" dirty="0">
              <a:effectLst/>
              <a:ea typeface="Calibri" panose="020F0502020204030204" pitchFamily="34" charset="0"/>
              <a:cs typeface="Calibri" panose="020F0502020204030204" pitchFamily="34" charset="0"/>
            </a:endParaRPr>
          </a:p>
          <a:p>
            <a:pPr marL="266700" indent="-266700">
              <a:lnSpc>
                <a:spcPct val="107000"/>
              </a:lnSpc>
              <a:buAutoNum type="arabicPeriod" startAt="7"/>
            </a:pPr>
            <a:endParaRPr lang="es-ES_tradnl" sz="1100" b="1" dirty="0">
              <a:effectLst/>
              <a:ea typeface="Calibri" panose="020F0502020204030204" pitchFamily="34" charset="0"/>
              <a:cs typeface="Calibri" panose="020F0502020204030204" pitchFamily="34" charset="0"/>
            </a:endParaRPr>
          </a:p>
          <a:p>
            <a:pPr marL="266700" indent="-266700">
              <a:lnSpc>
                <a:spcPct val="107000"/>
              </a:lnSpc>
              <a:buAutoNum type="arabicPeriod" startAt="7"/>
            </a:pPr>
            <a:r>
              <a:rPr lang="es-ES_tradnl" sz="1100" b="1" dirty="0">
                <a:effectLst/>
                <a:ea typeface="Calibri" panose="020F0502020204030204" pitchFamily="34" charset="0"/>
                <a:cs typeface="Calibri" panose="020F0502020204030204" pitchFamily="34" charset="0"/>
              </a:rPr>
              <a:t>Participación infantil</a:t>
            </a:r>
            <a:r>
              <a:rPr lang="es-ES_tradnl" sz="1100" dirty="0">
                <a:effectLst/>
                <a:ea typeface="Calibri" panose="020F0502020204030204" pitchFamily="34" charset="0"/>
                <a:cs typeface="Calibri" panose="020F0502020204030204" pitchFamily="34" charset="0"/>
              </a:rPr>
              <a:t>: escuchar y tener en cuenta la opinión de las/os menores. Las/os menores y sus cuidadores deben ser informados periódicamente de los planes relativos a su cuidado y protección, y al de sus hermanos/as. El personal y los cuidadores deberían permitir a las/os menores de todas las edades, en función de su grado de madurez mental y emocional, expresar sus opiniones y participar de manera activa en los asuntos que les afecten. Debería informarse plenamente a las/os menores para que tengan claras cuáles son sus opciones antes de pedirles que expresen su opinión, por ejemplo, si las opciones de acogida son limitadas. Todas las decisiones relativas a la acogida deberían tomarse en consulta con el </a:t>
            </a:r>
            <a:r>
              <a:rPr lang="es-ES_tradnl" sz="1100" dirty="0">
                <a:ea typeface="Calibri" panose="020F0502020204030204" pitchFamily="34" charset="0"/>
                <a:cs typeface="Calibri" panose="020F0502020204030204" pitchFamily="34" charset="0"/>
              </a:rPr>
              <a:t>menor</a:t>
            </a:r>
            <a:r>
              <a:rPr lang="es-ES_tradnl" sz="1100" dirty="0">
                <a:effectLst/>
                <a:ea typeface="Calibri" panose="020F0502020204030204" pitchFamily="34" charset="0"/>
                <a:cs typeface="Calibri" panose="020F0502020204030204" pitchFamily="34" charset="0"/>
              </a:rPr>
              <a:t>, sus cuidadores y sus padres u otro tutor legal o mentor, y de conformidad con el proceso legal. En la medida de lo posible, las/os menores sin tutor legal deberían contar con algún tipo de representación formal</a:t>
            </a:r>
          </a:p>
          <a:p>
            <a:pPr marL="266700" indent="-266700">
              <a:lnSpc>
                <a:spcPct val="107000"/>
              </a:lnSpc>
              <a:buAutoNum type="arabicPeriod" startAt="7"/>
            </a:pPr>
            <a:endParaRPr lang="es-ES_tradnl" sz="1100" dirty="0">
              <a:effectLst/>
              <a:ea typeface="Calibri" panose="020F0502020204030204" pitchFamily="34" charset="0"/>
              <a:cs typeface="Times New Roman" panose="02020603050405020304" pitchFamily="18" charset="0"/>
            </a:endParaRPr>
          </a:p>
          <a:p>
            <a:pPr marL="266700" indent="-266700">
              <a:lnSpc>
                <a:spcPct val="107000"/>
              </a:lnSpc>
              <a:buAutoNum type="arabicPeriod" startAt="8"/>
            </a:pPr>
            <a:r>
              <a:rPr lang="es-ES_tradnl" sz="1100" b="1" dirty="0">
                <a:effectLst/>
                <a:ea typeface="Calibri" panose="020F0502020204030204" pitchFamily="34" charset="0"/>
                <a:cs typeface="Calibri" panose="020F0502020204030204" pitchFamily="34" charset="0"/>
              </a:rPr>
              <a:t>Dar prioridad a la reunificación familiar </a:t>
            </a:r>
            <a:r>
              <a:rPr lang="es-ES_tradnl" sz="1100" dirty="0">
                <a:effectLst/>
                <a:ea typeface="Calibri" panose="020F0502020204030204" pitchFamily="34" charset="0"/>
                <a:cs typeface="Calibri" panose="020F0502020204030204" pitchFamily="34" charset="0"/>
              </a:rPr>
              <a:t>de todos los UASC y a la reubicación estable a largo plazo de las/os menores que no puedan ser reunificados. </a:t>
            </a:r>
            <a:r>
              <a:rPr lang="es-ES_tradnl" sz="1100" dirty="0">
                <a:ea typeface="Calibri" panose="020F0502020204030204" pitchFamily="34" charset="0"/>
                <a:cs typeface="Calibri" panose="020F0502020204030204" pitchFamily="34" charset="0"/>
              </a:rPr>
              <a:t>E</a:t>
            </a:r>
            <a:r>
              <a:rPr lang="es-ES_tradnl" sz="1100" dirty="0">
                <a:effectLst/>
                <a:ea typeface="Calibri" panose="020F0502020204030204" pitchFamily="34" charset="0"/>
                <a:cs typeface="Calibri" panose="020F0502020204030204" pitchFamily="34" charset="0"/>
              </a:rPr>
              <a:t>n todas las modalidades de cuidado alternativo se debe proporcionar a los UASC servicios destinados a reunirlos con sus padres o cuidadores primarios legales o habituales lo más rápidamente posible. Cuando la reunificación no sea posible, no sea recomendable o no redunde en el interés superior del menor, debería ayudársele a permanecer en contacto con sus familiares, siempre que sea factible y apropiado, y a encontrar una modalidad de acogida familiar o comunitaria alternativa duradera y a largo plazo que satisfaga sus necesidades puntuales.</a:t>
            </a:r>
          </a:p>
          <a:p>
            <a:pPr marL="266700" indent="-266700">
              <a:lnSpc>
                <a:spcPct val="107000"/>
              </a:lnSpc>
              <a:buAutoNum type="arabicPeriod" startAt="8"/>
            </a:pPr>
            <a:endParaRPr lang="es-ES_tradnl" sz="1100" dirty="0">
              <a:effectLst/>
              <a:ea typeface="Calibri" panose="020F0502020204030204" pitchFamily="34" charset="0"/>
              <a:cs typeface="Times New Roman" panose="02020603050405020304" pitchFamily="18" charset="0"/>
            </a:endParaRPr>
          </a:p>
          <a:p>
            <a:pPr marL="266700" indent="-266700">
              <a:lnSpc>
                <a:spcPct val="107000"/>
              </a:lnSpc>
              <a:buAutoNum type="arabicPeriod" startAt="9"/>
            </a:pPr>
            <a:r>
              <a:rPr lang="es-ES_tradnl" sz="1100" dirty="0">
                <a:effectLst/>
                <a:ea typeface="Calibri" panose="020F0502020204030204" pitchFamily="34" charset="0"/>
                <a:cs typeface="Calibri" panose="020F0502020204030204" pitchFamily="34" charset="0"/>
              </a:rPr>
              <a:t>Garantizar que las/os menores y sus cuidadores dispongan de recursos suficientes para su supervivencia y mantenimiento. Las familias, los/as cuidadores alternativos y las/os menores que viven de forma independiente deben tener </a:t>
            </a:r>
            <a:r>
              <a:rPr lang="es-ES_tradnl" sz="1100" b="1" dirty="0">
                <a:effectLst/>
                <a:ea typeface="Calibri" panose="020F0502020204030204" pitchFamily="34" charset="0"/>
                <a:cs typeface="Calibri" panose="020F0502020204030204" pitchFamily="34" charset="0"/>
              </a:rPr>
              <a:t>acceso a servicios y apoyos básicos </a:t>
            </a:r>
            <a:r>
              <a:rPr lang="es-ES_tradnl" sz="1100" dirty="0">
                <a:effectLst/>
                <a:ea typeface="Calibri" panose="020F0502020204030204" pitchFamily="34" charset="0"/>
                <a:cs typeface="Calibri" panose="020F0502020204030204" pitchFamily="34" charset="0"/>
              </a:rPr>
              <a:t>que les permitan cuidar de sí mismos y de sus hijos</a:t>
            </a:r>
            <a:r>
              <a:rPr lang="es-ES_tradnl" sz="1100" dirty="0">
                <a:ea typeface="Calibri" panose="020F0502020204030204" pitchFamily="34" charset="0"/>
                <a:cs typeface="Calibri" panose="020F0502020204030204" pitchFamily="34" charset="0"/>
              </a:rPr>
              <a:t>/as.</a:t>
            </a:r>
            <a:endParaRPr lang="es-ES_tradnl" sz="1100" dirty="0">
              <a:effectLst/>
              <a:ea typeface="Calibri" panose="020F0502020204030204" pitchFamily="34" charset="0"/>
              <a:cs typeface="Calibri" panose="020F0502020204030204" pitchFamily="34" charset="0"/>
            </a:endParaRPr>
          </a:p>
          <a:p>
            <a:pPr marL="266700" indent="-266700">
              <a:lnSpc>
                <a:spcPct val="107000"/>
              </a:lnSpc>
              <a:buAutoNum type="arabicPeriod" startAt="9"/>
            </a:pPr>
            <a:endParaRPr lang="es-ES_tradnl" sz="1100" dirty="0">
              <a:effectLst/>
              <a:ea typeface="Calibri" panose="020F0502020204030204" pitchFamily="34" charset="0"/>
              <a:cs typeface="Times New Roman" panose="02020603050405020304" pitchFamily="18" charset="0"/>
            </a:endParaRPr>
          </a:p>
          <a:p>
            <a:pPr marL="266700" indent="-266700">
              <a:lnSpc>
                <a:spcPct val="107000"/>
              </a:lnSpc>
              <a:buAutoNum type="arabicPeriod" startAt="10"/>
            </a:pPr>
            <a:r>
              <a:rPr lang="es-ES_tradnl" sz="1100" dirty="0">
                <a:effectLst/>
                <a:ea typeface="Calibri" panose="020F0502020204030204" pitchFamily="34" charset="0"/>
                <a:cs typeface="Calibri" panose="020F0502020204030204" pitchFamily="34" charset="0"/>
              </a:rPr>
              <a:t>Las respuestas de emergencia en materia de protección de la infancia deben </a:t>
            </a:r>
            <a:r>
              <a:rPr lang="es-ES_tradnl" sz="1100" b="1" dirty="0">
                <a:effectLst/>
                <a:ea typeface="Calibri" panose="020F0502020204030204" pitchFamily="34" charset="0"/>
                <a:cs typeface="Calibri" panose="020F0502020204030204" pitchFamily="34" charset="0"/>
              </a:rPr>
              <a:t>basarse en las estructuras </a:t>
            </a:r>
            <a:r>
              <a:rPr lang="es-ES_tradnl" sz="1100" dirty="0">
                <a:effectLst/>
                <a:ea typeface="Calibri" panose="020F0502020204030204" pitchFamily="34" charset="0"/>
                <a:cs typeface="Calibri" panose="020F0502020204030204" pitchFamily="34" charset="0"/>
              </a:rPr>
              <a:t>y capacidades de acogida alternativa existentes en cada territorio. Se debe realizar un análisis de la situación para determinar la idoneidad y las necesidades de apoyo de los cuidados alternativos actuales y la modalidad de acogida que se debe implementar o desarrollar.</a:t>
            </a:r>
          </a:p>
          <a:p>
            <a:pPr marL="266700" indent="-266700">
              <a:lnSpc>
                <a:spcPct val="107000"/>
              </a:lnSpc>
              <a:buAutoNum type="arabicPeriod" startAt="10"/>
            </a:pPr>
            <a:endParaRPr lang="es-ES_tradnl" sz="1100" dirty="0">
              <a:effectLst/>
              <a:ea typeface="Calibri" panose="020F0502020204030204" pitchFamily="34" charset="0"/>
              <a:cs typeface="Times New Roman" panose="02020603050405020304" pitchFamily="18" charset="0"/>
            </a:endParaRPr>
          </a:p>
          <a:p>
            <a:pPr marL="266700" indent="-266700">
              <a:lnSpc>
                <a:spcPct val="107000"/>
              </a:lnSpc>
            </a:pPr>
            <a:r>
              <a:rPr lang="es-ES_tradnl" sz="1100" dirty="0">
                <a:ea typeface="Calibri" panose="020F0502020204030204" pitchFamily="34" charset="0"/>
                <a:cs typeface="Calibri" panose="020F0502020204030204" pitchFamily="34" charset="0"/>
              </a:rPr>
              <a:t>11</a:t>
            </a:r>
            <a:r>
              <a:rPr lang="es-ES_tradnl" sz="1100" dirty="0">
                <a:effectLst/>
                <a:ea typeface="Calibri" panose="020F0502020204030204" pitchFamily="34" charset="0"/>
                <a:cs typeface="Calibri" panose="020F0502020204030204" pitchFamily="34" charset="0"/>
              </a:rPr>
              <a:t>. 	Garantizar que los servicios se presten </a:t>
            </a:r>
            <a:r>
              <a:rPr lang="es-ES_tradnl" sz="1100" b="1" dirty="0">
                <a:effectLst/>
                <a:ea typeface="Calibri" panose="020F0502020204030204" pitchFamily="34" charset="0"/>
                <a:cs typeface="Calibri" panose="020F0502020204030204" pitchFamily="34" charset="0"/>
              </a:rPr>
              <a:t>sin discriminación </a:t>
            </a:r>
            <a:r>
              <a:rPr lang="es-ES_tradnl" sz="1100" dirty="0">
                <a:effectLst/>
                <a:ea typeface="Calibri" panose="020F0502020204030204" pitchFamily="34" charset="0"/>
                <a:cs typeface="Calibri" panose="020F0502020204030204" pitchFamily="34" charset="0"/>
              </a:rPr>
              <a:t>y con atención a las necesidades específicas del </a:t>
            </a:r>
            <a:r>
              <a:rPr lang="es-ES_tradnl" sz="1100" dirty="0">
                <a:ea typeface="Calibri" panose="020F0502020204030204" pitchFamily="34" charset="0"/>
                <a:cs typeface="Calibri" panose="020F0502020204030204" pitchFamily="34" charset="0"/>
              </a:rPr>
              <a:t>menor</a:t>
            </a:r>
            <a:r>
              <a:rPr lang="es-ES_tradnl" sz="1100" dirty="0">
                <a:effectLst/>
                <a:ea typeface="Calibri" panose="020F0502020204030204" pitchFamily="34" charset="0"/>
                <a:cs typeface="Calibri" panose="020F0502020204030204" pitchFamily="34" charset="0"/>
              </a:rPr>
              <a:t>. Aunque cada país y cada situación de emergencia es única, hay grupos específicos que pueden requerir atención individualizada, como los/as lactantes (y los niños y niñas menores de tres años), las/os menores no acompañados, los/as adolescentes, las/os menores con discapacidad(es) y las madres jóvenes. Un análisis contextual al principio del programa nos permitirá proporcionar el nivel de apoyo adecuado.</a:t>
            </a:r>
            <a:endParaRPr lang="es-ES_tradnl" sz="1100" dirty="0">
              <a:effectLst/>
              <a:ea typeface="Calibri" panose="020F0502020204030204" pitchFamily="34" charset="0"/>
              <a:cs typeface="Times New Roman" panose="02020603050405020304" pitchFamily="18" charset="0"/>
            </a:endParaRPr>
          </a:p>
        </p:txBody>
      </p:sp>
      <p:sp>
        <p:nvSpPr>
          <p:cNvPr id="3" name="Hexagon 2">
            <a:extLst>
              <a:ext uri="{FF2B5EF4-FFF2-40B4-BE49-F238E27FC236}">
                <a16:creationId xmlns:a16="http://schemas.microsoft.com/office/drawing/2014/main" id="{FD2C2460-75AF-CE49-E979-03E2248A09D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F32734C-9F6D-4058-900F-7791EC3DC75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E677470-48B8-0ECA-C43C-A92C9C9B004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3379D70-5A43-3F7D-57F5-0C013C4111C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ACBA80F8-5F91-9579-0D13-6B96B31EDA6E}"/>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7702381-22A3-4838-C9DF-A60D06522E5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17B0FFAD-1B4F-19A4-596B-6754B6D7119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B20B5EE-8F6F-6B7D-20F5-E10802CDBE34}"/>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D47B7E0-5A9B-5145-197E-1D8F591A9B5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939B363-A4EC-7DFC-CE46-C02F26D197E4}"/>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7EE0EF2-5A0C-0AB0-9C4A-0CCD3C60ED3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6AD5935-2A87-00CF-96DD-CA314F63AC0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8768060-BD4B-886F-DF95-96DE51386C7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F08590F0-C79B-FD90-8714-DBCA0336A6F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A74F96B-FD21-9E8C-CA5C-5AEBD289A1C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C180066-35B8-542E-8DB1-9C2081ADE7A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78C37C0-4F57-9DA5-FAD8-03C7DBCE46A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2550544-73F8-0A98-C898-5FC43627786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337596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19387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4" y="1162644"/>
            <a:ext cx="4637303" cy="22659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La calidad de la modalida</a:t>
            </a:r>
            <a:r>
              <a:rPr lang="es-ES_tradnl" sz="1100" dirty="0">
                <a:solidFill>
                  <a:srgbClr val="000000"/>
                </a:solidFill>
                <a:ea typeface="Arial"/>
                <a:cs typeface="Arial"/>
                <a:sym typeface="Arial"/>
              </a:rPr>
              <a:t>d de </a:t>
            </a:r>
            <a:r>
              <a:rPr lang="es-ES_tradnl" sz="1100" b="0" i="0" u="none" strike="noStrike" cap="none" dirty="0">
                <a:solidFill>
                  <a:srgbClr val="000000"/>
                </a:solidFill>
                <a:latin typeface="+mn-lt"/>
                <a:ea typeface="Arial"/>
                <a:cs typeface="Arial"/>
                <a:sym typeface="Arial"/>
              </a:rPr>
              <a:t>acogida alternativa es de vital importancia para la protección y el bienestar del/de la meno</a:t>
            </a:r>
            <a:r>
              <a:rPr lang="es-ES_tradnl" sz="1100" dirty="0">
                <a:solidFill>
                  <a:srgbClr val="000000"/>
                </a:solidFill>
                <a:ea typeface="Arial"/>
                <a:cs typeface="Arial"/>
                <a:sym typeface="Arial"/>
              </a:rPr>
              <a:t>r.</a:t>
            </a: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Todas las modalidades de acogida alternativa conllevan riesgos para las/os menores; por tanto, es crucial regularlas y supervisarlas de forma periódica.</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El objetivo final es la reunificación familiar siempre que ello redunde en el interés superior del/de la menor.</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Los cuidados alternativos pueden prestarse en distintos entornos y pueden ser "formales" o "informales"; los acuerdos de cuidados informales deben "formalizarse”.</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744620"/>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210271"/>
            <a:ext cx="5254042" cy="472036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687003"/>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4B028DD8-E5E1-BE81-44BC-1DA8B249B603}"/>
              </a:ext>
            </a:extLst>
          </p:cNvPr>
          <p:cNvSpPr/>
          <p:nvPr/>
        </p:nvSpPr>
        <p:spPr>
          <a:xfrm>
            <a:off x="1072579" y="2268580"/>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ECCEC75C-992F-9075-FBC2-3109201FE6F2}"/>
              </a:ext>
            </a:extLst>
          </p:cNvPr>
          <p:cNvSpPr/>
          <p:nvPr/>
        </p:nvSpPr>
        <p:spPr>
          <a:xfrm>
            <a:off x="1072579" y="281932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5F567A88-5149-1EFD-A9D0-150A551B291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E420470-2EEE-D2FF-175F-7AE3B4B0079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0B2C2450-7904-5AE8-7F00-74FA11016B1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34429677-1AA7-4C85-3E50-2FCE2F19499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EDF528A5-BA55-0412-2457-FFF8ACAC05B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53867838-A1D5-57E9-8C7A-14F441CB905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DB2C91CE-3394-F13B-C8C3-C7AA1FB8F50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CB824ABD-12FD-1C03-9CE1-E2E613A47446}"/>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E458DD82-9C76-A437-A927-D25BA087D519}"/>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2FDC9C5E-C0E5-2D19-FF1B-650093853086}"/>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FA23A308-7890-00AF-0ABD-A0C0D9E1596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4A8D19E-BC61-DB1B-FDAC-DF172368D38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4080218F-92B8-3190-8E11-60B752D94AF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7AC5F6FC-22E5-250D-12F1-F04091312F8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80128B03-803B-21CE-81CE-C0E7BC54D199}"/>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75A51489-80EB-91E9-49B9-E12149872EB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B9D18C1F-0392-72FC-29B4-67A6BE3D536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D4DDD925-F64C-691D-E853-68F68104096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99207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86476" cy="523220"/>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4.2: DIFERENTES FORMAS DE CUIDADOS ALTERNATIVOS </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5807"/>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430887"/>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Comparar las distintas formas de cuidados alternativos y los factores de riesgo y protección asociados.</a:t>
            </a:r>
          </a:p>
        </p:txBody>
      </p:sp>
      <p:grpSp>
        <p:nvGrpSpPr>
          <p:cNvPr id="7" name="Google Shape;194;p14">
            <a:extLst>
              <a:ext uri="{FF2B5EF4-FFF2-40B4-BE49-F238E27FC236}">
                <a16:creationId xmlns:a16="http://schemas.microsoft.com/office/drawing/2014/main" id="{FB37002A-9C5A-EEC0-F9E9-DE592C86616C}"/>
              </a:ext>
            </a:extLst>
          </p:cNvPr>
          <p:cNvGrpSpPr/>
          <p:nvPr/>
        </p:nvGrpSpPr>
        <p:grpSpPr>
          <a:xfrm>
            <a:off x="1153785" y="2207558"/>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CA8C6363-5BC8-9FA4-1C12-5786EEFED978}"/>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8981FA93-2038-B198-1332-DEFE61B04972}"/>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0" name="TextBox 9">
            <a:extLst>
              <a:ext uri="{FF2B5EF4-FFF2-40B4-BE49-F238E27FC236}">
                <a16:creationId xmlns:a16="http://schemas.microsoft.com/office/drawing/2014/main" id="{4F342A88-E368-25A5-4902-46517416C21C}"/>
              </a:ext>
            </a:extLst>
          </p:cNvPr>
          <p:cNvSpPr txBox="1"/>
          <p:nvPr/>
        </p:nvSpPr>
        <p:spPr>
          <a:xfrm>
            <a:off x="996287" y="2839777"/>
            <a:ext cx="4913992" cy="276999"/>
          </a:xfrm>
          <a:prstGeom prst="rect">
            <a:avLst/>
          </a:prstGeom>
          <a:noFill/>
        </p:spPr>
        <p:txBody>
          <a:bodyPr wrap="square" rtlCol="0">
            <a:spAutoFit/>
          </a:bodyPr>
          <a:lstStyle/>
          <a:p>
            <a:r>
              <a:rPr lang="es-ES_tradnl" sz="1200" b="1" spc="300" dirty="0">
                <a:solidFill>
                  <a:schemeClr val="tx1"/>
                </a:solidFill>
              </a:rPr>
              <a:t>MODALIDADES DE CUIDADOS ALTERNATIVOS</a:t>
            </a:r>
          </a:p>
        </p:txBody>
      </p:sp>
      <p:graphicFrame>
        <p:nvGraphicFramePr>
          <p:cNvPr id="11" name="Table 10">
            <a:extLst>
              <a:ext uri="{FF2B5EF4-FFF2-40B4-BE49-F238E27FC236}">
                <a16:creationId xmlns:a16="http://schemas.microsoft.com/office/drawing/2014/main" id="{89355BAA-665B-3F2D-E339-3387EF053F92}"/>
              </a:ext>
            </a:extLst>
          </p:cNvPr>
          <p:cNvGraphicFramePr>
            <a:graphicFrameLocks noGrp="1"/>
          </p:cNvGraphicFramePr>
          <p:nvPr>
            <p:extLst>
              <p:ext uri="{D42A27DB-BD31-4B8C-83A1-F6EECF244321}">
                <p14:modId xmlns:p14="http://schemas.microsoft.com/office/powerpoint/2010/main" val="2387944909"/>
              </p:ext>
            </p:extLst>
          </p:nvPr>
        </p:nvGraphicFramePr>
        <p:xfrm>
          <a:off x="996287" y="4021441"/>
          <a:ext cx="5286477" cy="4893957"/>
        </p:xfrm>
        <a:graphic>
          <a:graphicData uri="http://schemas.openxmlformats.org/drawingml/2006/table">
            <a:tbl>
              <a:tblPr firstRow="1" firstCol="1" bandRow="1">
                <a:tableStyleId>{85BE263C-DBD7-4A20-BB59-AAB30ACAA65A}</a:tableStyleId>
              </a:tblPr>
              <a:tblGrid>
                <a:gridCol w="1120279">
                  <a:extLst>
                    <a:ext uri="{9D8B030D-6E8A-4147-A177-3AD203B41FA5}">
                      <a16:colId xmlns:a16="http://schemas.microsoft.com/office/drawing/2014/main" val="2004219662"/>
                    </a:ext>
                  </a:extLst>
                </a:gridCol>
                <a:gridCol w="1379769">
                  <a:extLst>
                    <a:ext uri="{9D8B030D-6E8A-4147-A177-3AD203B41FA5}">
                      <a16:colId xmlns:a16="http://schemas.microsoft.com/office/drawing/2014/main" val="158958094"/>
                    </a:ext>
                  </a:extLst>
                </a:gridCol>
                <a:gridCol w="1379769">
                  <a:extLst>
                    <a:ext uri="{9D8B030D-6E8A-4147-A177-3AD203B41FA5}">
                      <a16:colId xmlns:a16="http://schemas.microsoft.com/office/drawing/2014/main" val="2903368893"/>
                    </a:ext>
                  </a:extLst>
                </a:gridCol>
                <a:gridCol w="1406660">
                  <a:extLst>
                    <a:ext uri="{9D8B030D-6E8A-4147-A177-3AD203B41FA5}">
                      <a16:colId xmlns:a16="http://schemas.microsoft.com/office/drawing/2014/main" val="2857683659"/>
                    </a:ext>
                  </a:extLst>
                </a:gridCol>
              </a:tblGrid>
              <a:tr h="638149">
                <a:tc>
                  <a:txBody>
                    <a:bodyPr/>
                    <a:lstStyle/>
                    <a:p>
                      <a:pPr algn="ctr">
                        <a:lnSpc>
                          <a:spcPct val="107000"/>
                        </a:lnSpc>
                        <a:spcAft>
                          <a:spcPts val="800"/>
                        </a:spcAft>
                      </a:pPr>
                      <a:r>
                        <a:rPr lang="es-ES_tradnl" sz="1100" noProof="0" dirty="0">
                          <a:solidFill>
                            <a:schemeClr val="bg1"/>
                          </a:solidFill>
                          <a:effectLst/>
                          <a:latin typeface="+mn-lt"/>
                        </a:rPr>
                        <a:t>Modalidad de acogida</a:t>
                      </a:r>
                      <a:endParaRPr lang="es-ES_tradnl" sz="1100" noProof="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s-ES_tradnl" sz="1100" noProof="0">
                          <a:solidFill>
                            <a:schemeClr val="bg1"/>
                          </a:solidFill>
                          <a:effectLst/>
                          <a:latin typeface="+mn-lt"/>
                          <a:ea typeface="Calibri" panose="020F0502020204030204" pitchFamily="34" charset="0"/>
                          <a:cs typeface="Times New Roman" panose="02020603050405020304" pitchFamily="18" charset="0"/>
                        </a:rPr>
                        <a:t>Características principales</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s-ES_tradnl" sz="1100" noProof="0" dirty="0">
                          <a:solidFill>
                            <a:schemeClr val="bg1"/>
                          </a:solidFill>
                          <a:effectLst/>
                          <a:latin typeface="+mn-lt"/>
                        </a:rPr>
                        <a:t>Factores de protección (fortalezas)</a:t>
                      </a:r>
                      <a:endParaRPr lang="es-ES_tradnl" sz="1100" noProof="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s-ES_tradnl" sz="1100" noProof="0">
                          <a:solidFill>
                            <a:schemeClr val="bg1"/>
                          </a:solidFill>
                          <a:effectLst/>
                          <a:latin typeface="+mn-lt"/>
                        </a:rPr>
                        <a:t>Factores de riesgo </a:t>
                      </a:r>
                      <a:endParaRPr lang="es-ES_tradnl" sz="1100" noProof="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59593119"/>
                  </a:ext>
                </a:extLst>
              </a:tr>
              <a:tr h="2127904">
                <a:tc>
                  <a:txBody>
                    <a:bodyPr/>
                    <a:lstStyle/>
                    <a:p>
                      <a:pPr algn="ctr">
                        <a:lnSpc>
                          <a:spcPct val="107000"/>
                        </a:lnSpc>
                        <a:spcAft>
                          <a:spcPts val="800"/>
                        </a:spcAft>
                      </a:pPr>
                      <a:r>
                        <a:rPr lang="es-ES_tradnl" sz="1100" noProof="0">
                          <a:solidFill>
                            <a:schemeClr val="tx1"/>
                          </a:solidFill>
                          <a:effectLst/>
                          <a:latin typeface="+mn-lt"/>
                        </a:rPr>
                        <a:t>Acogida por familiares</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s-ES_tradnl" sz="1100" noProof="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919821084"/>
                  </a:ext>
                </a:extLst>
              </a:tr>
              <a:tr h="2127904">
                <a:tc>
                  <a:txBody>
                    <a:bodyPr/>
                    <a:lstStyle/>
                    <a:p>
                      <a:pPr algn="ctr">
                        <a:lnSpc>
                          <a:spcPct val="107000"/>
                        </a:lnSpc>
                        <a:spcAft>
                          <a:spcPts val="800"/>
                        </a:spcAft>
                      </a:pPr>
                      <a:r>
                        <a:rPr lang="es-ES_tradnl" sz="1100" noProof="0">
                          <a:solidFill>
                            <a:schemeClr val="tx1"/>
                          </a:solidFill>
                          <a:effectLst/>
                          <a:latin typeface="+mn-lt"/>
                        </a:rPr>
                        <a:t>Acogida familiar  </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dirty="0">
                          <a:effectLst/>
                          <a:latin typeface="+mn-lt"/>
                        </a:rPr>
                        <a:t> </a:t>
                      </a:r>
                      <a:endParaRPr lang="es-ES_tradnl" sz="1100" noProof="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310780902"/>
                  </a:ext>
                </a:extLst>
              </a:tr>
            </a:tbl>
          </a:graphicData>
        </a:graphic>
      </p:graphicFrame>
      <p:sp>
        <p:nvSpPr>
          <p:cNvPr id="12" name="TextBox 11">
            <a:extLst>
              <a:ext uri="{FF2B5EF4-FFF2-40B4-BE49-F238E27FC236}">
                <a16:creationId xmlns:a16="http://schemas.microsoft.com/office/drawing/2014/main" id="{F80FB1FC-3176-42BA-00F6-B47D2D96DFBA}"/>
              </a:ext>
            </a:extLst>
          </p:cNvPr>
          <p:cNvSpPr txBox="1"/>
          <p:nvPr/>
        </p:nvSpPr>
        <p:spPr>
          <a:xfrm>
            <a:off x="996286" y="3355343"/>
            <a:ext cx="5447043" cy="600164"/>
          </a:xfrm>
          <a:prstGeom prst="rect">
            <a:avLst/>
          </a:prstGeom>
          <a:noFill/>
        </p:spPr>
        <p:txBody>
          <a:bodyPr wrap="square" rtlCol="0">
            <a:spAutoFit/>
          </a:bodyPr>
          <a:lstStyle/>
          <a:p>
            <a:r>
              <a:rPr lang="es-ES_tradnl" sz="1100" b="1" dirty="0"/>
              <a:t>Llenar la siguiente tabla de acuerdo con la modalidad de cuidado alternativo que le haya sido asignada al grupo. Evitar ver otras páginas de este cuaderno hasta que se indique que puedan hacerlo.</a:t>
            </a:r>
          </a:p>
        </p:txBody>
      </p:sp>
      <p:sp>
        <p:nvSpPr>
          <p:cNvPr id="13" name="Hexagon 12">
            <a:extLst>
              <a:ext uri="{FF2B5EF4-FFF2-40B4-BE49-F238E27FC236}">
                <a16:creationId xmlns:a16="http://schemas.microsoft.com/office/drawing/2014/main" id="{A4F78C9B-53A4-5D46-DCC0-664D11E6056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F5E0FF6F-56FE-308E-91A2-4A509B14AA3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A21E0166-945E-6847-4A47-34EDDD6BE4D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2EBA42F-2120-C24A-C5F0-1537B3052EF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E11C52C-CEED-239F-9358-6894BA1239C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1A1AE6E1-76DB-60AC-BEB1-B0265F9ACF5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4E5FA466-7111-603D-DD75-D6CB94D5F18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C7E67B04-2293-8040-AC06-86DB150E1E5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31F84A6E-491B-E61C-FB60-48915611752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D4669F43-41C4-1BA2-3105-D215AB2012A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1C239C12-50A8-13C9-4741-7EE9CF1AEDA0}"/>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F625AC79-AC3D-B193-2DE8-779B36A938C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5274E9A0-466F-ACCC-CC5D-B4147148432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5DD1D774-A94F-E6EB-9863-069E4CF5FCE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E771C361-FB96-C8B6-8EFB-A490617050A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92813BE0-BF87-4630-612A-C8E3A10858E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327FD2C2-8B38-78A8-F3AC-C78991407E7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BF883B9F-1AF8-EB63-F924-C0DC5C372AC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383552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89355BAA-665B-3F2D-E339-3387EF053F92}"/>
              </a:ext>
            </a:extLst>
          </p:cNvPr>
          <p:cNvGraphicFramePr>
            <a:graphicFrameLocks noGrp="1"/>
          </p:cNvGraphicFramePr>
          <p:nvPr>
            <p:extLst>
              <p:ext uri="{D42A27DB-BD31-4B8C-83A1-F6EECF244321}">
                <p14:modId xmlns:p14="http://schemas.microsoft.com/office/powerpoint/2010/main" val="3123733623"/>
              </p:ext>
            </p:extLst>
          </p:nvPr>
        </p:nvGraphicFramePr>
        <p:xfrm>
          <a:off x="996287" y="713168"/>
          <a:ext cx="5286477" cy="8291132"/>
        </p:xfrm>
        <a:graphic>
          <a:graphicData uri="http://schemas.openxmlformats.org/drawingml/2006/table">
            <a:tbl>
              <a:tblPr firstRow="1" firstCol="1" bandRow="1">
                <a:tableStyleId>{85BE263C-DBD7-4A20-BB59-AAB30ACAA65A}</a:tableStyleId>
              </a:tblPr>
              <a:tblGrid>
                <a:gridCol w="1120279">
                  <a:extLst>
                    <a:ext uri="{9D8B030D-6E8A-4147-A177-3AD203B41FA5}">
                      <a16:colId xmlns:a16="http://schemas.microsoft.com/office/drawing/2014/main" val="2004219662"/>
                    </a:ext>
                  </a:extLst>
                </a:gridCol>
                <a:gridCol w="1379769">
                  <a:extLst>
                    <a:ext uri="{9D8B030D-6E8A-4147-A177-3AD203B41FA5}">
                      <a16:colId xmlns:a16="http://schemas.microsoft.com/office/drawing/2014/main" val="158958094"/>
                    </a:ext>
                  </a:extLst>
                </a:gridCol>
                <a:gridCol w="1379769">
                  <a:extLst>
                    <a:ext uri="{9D8B030D-6E8A-4147-A177-3AD203B41FA5}">
                      <a16:colId xmlns:a16="http://schemas.microsoft.com/office/drawing/2014/main" val="2903368893"/>
                    </a:ext>
                  </a:extLst>
                </a:gridCol>
                <a:gridCol w="1406660">
                  <a:extLst>
                    <a:ext uri="{9D8B030D-6E8A-4147-A177-3AD203B41FA5}">
                      <a16:colId xmlns:a16="http://schemas.microsoft.com/office/drawing/2014/main" val="2857683659"/>
                    </a:ext>
                  </a:extLst>
                </a:gridCol>
              </a:tblGrid>
              <a:tr h="753500">
                <a:tc>
                  <a:txBody>
                    <a:bodyPr/>
                    <a:lstStyle/>
                    <a:p>
                      <a:pPr algn="ctr">
                        <a:lnSpc>
                          <a:spcPct val="107000"/>
                        </a:lnSpc>
                        <a:spcAft>
                          <a:spcPts val="800"/>
                        </a:spcAft>
                      </a:pPr>
                      <a:r>
                        <a:rPr lang="es-ES_tradnl" sz="1100" noProof="0" dirty="0">
                          <a:solidFill>
                            <a:schemeClr val="bg1"/>
                          </a:solidFill>
                          <a:effectLst/>
                          <a:latin typeface="+mn-lt"/>
                        </a:rPr>
                        <a:t>Modalidad de acogida</a:t>
                      </a:r>
                      <a:endParaRPr lang="es-ES_tradnl" sz="1100" noProof="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s-ES_tradnl" sz="1100" noProof="0">
                          <a:solidFill>
                            <a:schemeClr val="bg1"/>
                          </a:solidFill>
                          <a:effectLst/>
                          <a:latin typeface="+mn-lt"/>
                          <a:ea typeface="Calibri" panose="020F0502020204030204" pitchFamily="34" charset="0"/>
                          <a:cs typeface="Times New Roman" panose="02020603050405020304" pitchFamily="18" charset="0"/>
                        </a:rPr>
                        <a:t>Características principales</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s-ES_tradnl" sz="1100" noProof="0" dirty="0">
                          <a:solidFill>
                            <a:schemeClr val="bg1"/>
                          </a:solidFill>
                          <a:effectLst/>
                          <a:latin typeface="+mn-lt"/>
                        </a:rPr>
                        <a:t>Factores de protección (fortalezas)</a:t>
                      </a:r>
                      <a:endParaRPr lang="es-ES_tradnl" sz="1100" noProof="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s-ES_tradnl" sz="1100" noProof="0">
                          <a:solidFill>
                            <a:schemeClr val="bg1"/>
                          </a:solidFill>
                          <a:effectLst/>
                          <a:latin typeface="+mn-lt"/>
                        </a:rPr>
                        <a:t>Factores de riesgo </a:t>
                      </a:r>
                      <a:endParaRPr lang="es-ES_tradnl" sz="1100" noProof="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59593119"/>
                  </a:ext>
                </a:extLst>
              </a:tr>
              <a:tr h="2512544">
                <a:tc>
                  <a:txBody>
                    <a:bodyPr/>
                    <a:lstStyle/>
                    <a:p>
                      <a:pPr algn="ctr">
                        <a:lnSpc>
                          <a:spcPct val="107000"/>
                        </a:lnSpc>
                        <a:spcAft>
                          <a:spcPts val="800"/>
                        </a:spcAft>
                      </a:pPr>
                      <a:r>
                        <a:rPr lang="es-ES_tradnl" sz="1100" noProof="0">
                          <a:solidFill>
                            <a:schemeClr val="tx1"/>
                          </a:solidFill>
                          <a:effectLst/>
                          <a:latin typeface="+mn-lt"/>
                        </a:rPr>
                        <a:t>Vida independiente supervisada y/o con apoyo</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919821084"/>
                  </a:ext>
                </a:extLst>
              </a:tr>
              <a:tr h="2512544">
                <a:tc>
                  <a:txBody>
                    <a:bodyPr/>
                    <a:lstStyle/>
                    <a:p>
                      <a:pPr algn="ctr">
                        <a:lnSpc>
                          <a:spcPct val="107000"/>
                        </a:lnSpc>
                        <a:spcAft>
                          <a:spcPts val="800"/>
                        </a:spcAft>
                      </a:pPr>
                      <a:r>
                        <a:rPr lang="es-ES_tradnl" sz="1100" noProof="0" dirty="0">
                          <a:solidFill>
                            <a:schemeClr val="tx1"/>
                          </a:solidFill>
                          <a:effectLst/>
                          <a:latin typeface="+mn-lt"/>
                        </a:rPr>
                        <a:t>Atención provisional y/o de tránsito en centros de acogida </a:t>
                      </a:r>
                    </a:p>
                    <a:p>
                      <a:pPr algn="ctr">
                        <a:lnSpc>
                          <a:spcPct val="107000"/>
                        </a:lnSpc>
                        <a:spcAft>
                          <a:spcPts val="800"/>
                        </a:spcAft>
                      </a:pPr>
                      <a:r>
                        <a:rPr lang="es-ES_tradnl" sz="1100" noProof="0" dirty="0">
                          <a:solidFill>
                            <a:schemeClr val="tx1"/>
                          </a:solidFill>
                          <a:effectLst/>
                          <a:latin typeface="+mn-lt"/>
                        </a:rPr>
                        <a:t>(incluidas las “casas seguras”)</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s-ES_tradnl" sz="1100" noProof="0">
                          <a:effectLst/>
                          <a:latin typeface="+mn-lt"/>
                        </a:rPr>
                        <a:t> </a:t>
                      </a: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310780902"/>
                  </a:ext>
                </a:extLst>
              </a:tr>
              <a:tr h="2512544">
                <a:tc>
                  <a:txBody>
                    <a:bodyPr/>
                    <a:lstStyle/>
                    <a:p>
                      <a:pPr algn="ctr">
                        <a:lnSpc>
                          <a:spcPct val="107000"/>
                        </a:lnSpc>
                        <a:spcAft>
                          <a:spcPts val="800"/>
                        </a:spcAft>
                      </a:pPr>
                      <a:r>
                        <a:rPr lang="es-ES_tradnl" sz="1100" noProof="0">
                          <a:solidFill>
                            <a:schemeClr val="tx1"/>
                          </a:solidFill>
                          <a:effectLst/>
                          <a:latin typeface="+mn-lt"/>
                        </a:rPr>
                        <a:t>Hogares para grupos pequeños </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endParaRPr lang="es-ES_tradnl" sz="1100" noProof="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endParaRPr lang="es-ES_tradnl" sz="1100" noProof="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83523271"/>
                  </a:ext>
                </a:extLst>
              </a:tr>
            </a:tbl>
          </a:graphicData>
        </a:graphic>
      </p:graphicFrame>
      <p:sp>
        <p:nvSpPr>
          <p:cNvPr id="3" name="Hexagon 2">
            <a:extLst>
              <a:ext uri="{FF2B5EF4-FFF2-40B4-BE49-F238E27FC236}">
                <a16:creationId xmlns:a16="http://schemas.microsoft.com/office/drawing/2014/main" id="{C1AF4791-70DD-53A1-4A65-D311476B8EE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7AAF2168-8ACC-A470-61C7-B497025E816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7426272-9595-E959-DE37-A23F06B0FF4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CCA414D2-24D7-9A74-A25B-D6F55C3F53A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1314412-C979-0439-D90B-899AE12DE46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9C27DD47-3638-6045-4489-1BAB05904E9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20E2528-54DE-B67A-B716-5005B6F3DC8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F8E464E-405A-FC49-8C64-E00F505B96D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9C9ABCBF-B4B1-A521-5BD2-0A786FD16BD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4C7FE0-CA7C-4279-115C-CF176F11687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9CF63CD-43B5-90B5-551C-119640D855E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968930D-311B-64D1-1B8B-0923BC51DA5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0E93F037-C27E-6DC0-5CD0-50CF7F4FFEE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ABB550D5-8D2F-9715-40D4-A4F190D45C7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44D20AC-56E6-EDED-615E-53348AC0E70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483C82CB-39BB-0D54-D266-8D572A8B0B0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0440F03-E0ED-912E-41F0-391A48B8C89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8D61DBE5-422F-F1F6-2569-B6F91196162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963849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s-ES_tradnl" sz="1200" b="1" spc="300" dirty="0">
                <a:solidFill>
                  <a:schemeClr val="tx1"/>
                </a:solidFill>
              </a:rPr>
              <a:t>ATENCIÓN RESIDENCIAL</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3647112"/>
          </a:xfrm>
          <a:prstGeom prst="rect">
            <a:avLst/>
          </a:prstGeom>
          <a:noFill/>
          <a:ln>
            <a:noFill/>
          </a:ln>
        </p:spPr>
        <p:txBody>
          <a:bodyPr spcFirstLastPara="1" wrap="square" lIns="91425" tIns="45700" rIns="91425" bIns="45700" anchor="t" anchorCtr="0">
            <a:spAutoFit/>
          </a:bodyPr>
          <a:lstStyle/>
          <a:p>
            <a:r>
              <a:rPr lang="es-ES_tradnl" sz="1100" b="1" dirty="0">
                <a:effectLst/>
                <a:ea typeface="Helvetica Neue"/>
                <a:cs typeface="Helvetica Neue"/>
              </a:rPr>
              <a:t>Características</a:t>
            </a:r>
            <a:endParaRPr lang="es-ES_tradnl" sz="1100" b="1" dirty="0">
              <a:effectLst/>
              <a:ea typeface="Calibri" panose="020F0502020204030204" pitchFamily="34" charset="0"/>
              <a:cs typeface="Times New Roman" panose="02020603050405020304" pitchFamily="18" charset="0"/>
            </a:endParaRPr>
          </a:p>
          <a:p>
            <a:pPr marL="228600" indent="-228600">
              <a:buFont typeface="Arial" panose="020B0604020202020204" pitchFamily="34" charset="0"/>
              <a:buChar char="•"/>
            </a:pPr>
            <a:r>
              <a:rPr lang="es-ES_tradnl" sz="1100" dirty="0">
                <a:solidFill>
                  <a:srgbClr val="000000"/>
                </a:solidFill>
                <a:effectLst/>
                <a:ea typeface="Helvetica Neue"/>
                <a:cs typeface="Helvetica Neue"/>
              </a:rPr>
              <a:t>Alojamiento en grupo en un centro especialmente designado para ello, donde personal asalariado o voluntario garantiza la atención por turnos </a:t>
            </a:r>
          </a:p>
          <a:p>
            <a:pPr marL="228600" indent="-228600">
              <a:buFont typeface="Arial" panose="020B0604020202020204" pitchFamily="34" charset="0"/>
              <a:buChar char="•"/>
            </a:pPr>
            <a:r>
              <a:rPr lang="es-ES_tradnl" sz="1100" dirty="0">
                <a:solidFill>
                  <a:srgbClr val="000000"/>
                </a:solidFill>
                <a:effectLst/>
                <a:ea typeface="Helvetica Neue"/>
                <a:cs typeface="Helvetica Neue"/>
              </a:rPr>
              <a:t>La atención residencial es un término genérico que incluye: </a:t>
            </a:r>
          </a:p>
          <a:p>
            <a:pPr marL="685800" lvl="1" indent="-228600">
              <a:buFont typeface="Arial" panose="020B0604020202020204" pitchFamily="34" charset="0"/>
              <a:buChar char="•"/>
            </a:pPr>
            <a:r>
              <a:rPr lang="es-ES_tradnl" sz="1100" dirty="0">
                <a:solidFill>
                  <a:srgbClr val="000000"/>
                </a:solidFill>
                <a:effectLst/>
                <a:ea typeface="Helvetica Neue"/>
                <a:cs typeface="Helvetica Neue"/>
              </a:rPr>
              <a:t>internamientos de corta y larga duración en instituciones</a:t>
            </a:r>
          </a:p>
          <a:p>
            <a:pPr marL="685800" lvl="1" indent="-228600">
              <a:buFont typeface="Arial" panose="020B0604020202020204" pitchFamily="34" charset="0"/>
              <a:buChar char="•"/>
            </a:pPr>
            <a:r>
              <a:rPr lang="es-ES_tradnl" sz="1100" dirty="0">
                <a:solidFill>
                  <a:srgbClr val="000000"/>
                </a:solidFill>
                <a:effectLst/>
                <a:ea typeface="Helvetica Neue"/>
                <a:cs typeface="Helvetica Neue"/>
              </a:rPr>
              <a:t>hogares para grupos pequeños</a:t>
            </a:r>
          </a:p>
          <a:p>
            <a:pPr marL="685800" lvl="1" indent="-228600">
              <a:buFont typeface="Arial" panose="020B0604020202020204" pitchFamily="34" charset="0"/>
              <a:buChar char="•"/>
            </a:pPr>
            <a:r>
              <a:rPr lang="es-ES_tradnl" sz="1100" dirty="0">
                <a:solidFill>
                  <a:srgbClr val="000000"/>
                </a:solidFill>
                <a:effectLst/>
                <a:ea typeface="Helvetica Neue"/>
                <a:cs typeface="Helvetica Neue"/>
              </a:rPr>
              <a:t>lugares seguros para la atención de urgencia</a:t>
            </a:r>
            <a:r>
              <a:rPr lang="es-ES_tradnl" sz="1100" dirty="0">
                <a:solidFill>
                  <a:srgbClr val="000000"/>
                </a:solidFill>
                <a:ea typeface="Helvetica Neue"/>
                <a:cs typeface="Helvetica Neue"/>
              </a:rPr>
              <a:t> </a:t>
            </a:r>
            <a:r>
              <a:rPr lang="es-ES_tradnl" sz="1100" dirty="0">
                <a:solidFill>
                  <a:srgbClr val="000000"/>
                </a:solidFill>
                <a:effectLst/>
                <a:ea typeface="Helvetica Neue"/>
                <a:cs typeface="Helvetica Neue"/>
              </a:rPr>
              <a:t>y </a:t>
            </a:r>
          </a:p>
          <a:p>
            <a:pPr marL="685800" lvl="1" indent="-228600">
              <a:buFont typeface="Arial" panose="020B0604020202020204" pitchFamily="34" charset="0"/>
              <a:buChar char="•"/>
            </a:pPr>
            <a:r>
              <a:rPr lang="es-ES_tradnl" sz="1100" dirty="0">
                <a:solidFill>
                  <a:srgbClr val="000000"/>
                </a:solidFill>
                <a:effectLst/>
                <a:ea typeface="Helvetica Neue"/>
                <a:cs typeface="Helvetica Neue"/>
              </a:rPr>
              <a:t>centros de tránsito</a:t>
            </a:r>
          </a:p>
          <a:p>
            <a:pPr marL="228600" indent="-228600">
              <a:buFont typeface="Arial" panose="020B0604020202020204" pitchFamily="34" charset="0"/>
              <a:buChar char="•"/>
            </a:pPr>
            <a:endParaRPr lang="es-ES_tradnl" sz="1100" dirty="0">
              <a:solidFill>
                <a:srgbClr val="000000"/>
              </a:solidFill>
              <a:ea typeface="Calibri" panose="020F0502020204030204" pitchFamily="34" charset="0"/>
              <a:cs typeface="Times New Roman" panose="02020603050405020304" pitchFamily="18" charset="0"/>
            </a:endParaRPr>
          </a:p>
          <a:p>
            <a:r>
              <a:rPr lang="es-ES_tradnl" sz="1100" b="1" dirty="0">
                <a:effectLst/>
                <a:ea typeface="Calibri" panose="020F0502020204030204" pitchFamily="34" charset="0"/>
                <a:cs typeface="Times New Roman" panose="02020603050405020304" pitchFamily="18" charset="0"/>
              </a:rPr>
              <a:t>Consideraciones</a:t>
            </a:r>
          </a:p>
          <a:p>
            <a:pPr marL="228600" indent="-228600">
              <a:buFont typeface="Arial" panose="020B0604020202020204" pitchFamily="34" charset="0"/>
              <a:buChar char="•"/>
            </a:pPr>
            <a:r>
              <a:rPr lang="es-ES_tradnl" sz="1100" dirty="0">
                <a:solidFill>
                  <a:srgbClr val="000000"/>
                </a:solidFill>
                <a:effectLst/>
                <a:ea typeface="Helvetica Neue"/>
                <a:cs typeface="Helvetica Neue"/>
              </a:rPr>
              <a:t>Todos los centros de atención residencial deben estar registrados y ser inspeccionados de forma independiente por las autoridades competentes</a:t>
            </a:r>
            <a:r>
              <a:rPr lang="es-ES_tradnl" sz="1100" dirty="0">
                <a:solidFill>
                  <a:srgbClr val="000000"/>
                </a:solidFill>
                <a:ea typeface="Helvetica Neue"/>
                <a:cs typeface="Helvetica Neue"/>
              </a:rPr>
              <a:t>:</a:t>
            </a:r>
            <a:r>
              <a:rPr lang="es-ES_tradnl" sz="1100" dirty="0">
                <a:solidFill>
                  <a:srgbClr val="000000"/>
                </a:solidFill>
                <a:effectLst/>
                <a:ea typeface="Helvetica Neue"/>
                <a:cs typeface="Helvetica Neue"/>
              </a:rPr>
              <a:t> </a:t>
            </a:r>
          </a:p>
          <a:p>
            <a:pPr marL="685800" lvl="1" indent="-228600">
              <a:buFont typeface="Arial" panose="020B0604020202020204" pitchFamily="34" charset="0"/>
              <a:buChar char="•"/>
            </a:pPr>
            <a:r>
              <a:rPr lang="es-ES_tradnl" sz="1100" dirty="0">
                <a:solidFill>
                  <a:srgbClr val="000000"/>
                </a:solidFill>
                <a:ea typeface="Helvetica Neue"/>
                <a:cs typeface="Helvetica Neue"/>
              </a:rPr>
              <a:t>s</a:t>
            </a:r>
            <a:r>
              <a:rPr lang="es-ES_tradnl" sz="1100" dirty="0">
                <a:solidFill>
                  <a:srgbClr val="000000"/>
                </a:solidFill>
                <a:effectLst/>
                <a:ea typeface="Helvetica Neue"/>
                <a:cs typeface="Helvetica Neue"/>
              </a:rPr>
              <a:t>i se desconoce la calidad de los cuidados, el </a:t>
            </a:r>
            <a:r>
              <a:rPr lang="es-ES_tradnl" sz="1100" dirty="0">
                <a:solidFill>
                  <a:srgbClr val="000000"/>
                </a:solidFill>
                <a:ea typeface="Helvetica Neue"/>
                <a:cs typeface="Helvetica Neue"/>
              </a:rPr>
              <a:t>menor </a:t>
            </a:r>
            <a:r>
              <a:rPr lang="es-ES_tradnl" sz="1100" dirty="0">
                <a:solidFill>
                  <a:srgbClr val="000000"/>
                </a:solidFill>
                <a:effectLst/>
                <a:ea typeface="Helvetica Neue"/>
                <a:cs typeface="Helvetica Neue"/>
              </a:rPr>
              <a:t>no debe ingresar en el centro hasta que se haya realizado una inspección mínima</a:t>
            </a:r>
          </a:p>
          <a:p>
            <a:pPr marL="685800" lvl="1" indent="-228600">
              <a:buFont typeface="Arial" panose="020B0604020202020204" pitchFamily="34" charset="0"/>
              <a:buChar char="•"/>
            </a:pPr>
            <a:r>
              <a:rPr lang="es-ES_tradnl" sz="1100" dirty="0">
                <a:solidFill>
                  <a:srgbClr val="000000"/>
                </a:solidFill>
                <a:ea typeface="Helvetica Neue"/>
                <a:cs typeface="Helvetica Neue"/>
              </a:rPr>
              <a:t>e</a:t>
            </a:r>
            <a:r>
              <a:rPr lang="es-ES_tradnl" sz="1100" dirty="0">
                <a:solidFill>
                  <a:srgbClr val="000000"/>
                </a:solidFill>
                <a:effectLst/>
                <a:ea typeface="Helvetica Neue"/>
                <a:cs typeface="Helvetica Neue"/>
              </a:rPr>
              <a:t>l nivel de cuidado proporcionado en todas las modalidades de acogida alternativa debería evaluarse periódicamente en función de un conjunto acordado de normas que se basan en las Directrices sobre las modalidades alternativas de cuidado de los niños y las niñas (Naciones Unidas)</a:t>
            </a:r>
            <a:endParaRPr lang="es-ES_tradnl" sz="1100" dirty="0">
              <a:effectLst/>
              <a:ea typeface="Calibri" panose="020F0502020204030204" pitchFamily="34" charset="0"/>
              <a:cs typeface="Times New Roman" panose="02020603050405020304" pitchFamily="18" charset="0"/>
            </a:endParaRPr>
          </a:p>
          <a:p>
            <a:pPr marL="228600" indent="-228600">
              <a:buFont typeface="Arial" panose="020B0604020202020204" pitchFamily="34" charset="0"/>
              <a:buChar char="•"/>
            </a:pPr>
            <a:r>
              <a:rPr lang="es-ES_tradnl" sz="1100" dirty="0">
                <a:solidFill>
                  <a:srgbClr val="000000"/>
                </a:solidFill>
                <a:effectLst/>
                <a:ea typeface="Helvetica Neue"/>
                <a:cs typeface="Helvetica Neue"/>
              </a:rPr>
              <a:t>La acogida residencial solo debe utilizarse como medida a corto plazo hasta que puedan desarrollarse alternativas de acogida familiar o comunitaria, o cuando sea específicamente apropiado, necesario y constructivo para el menor en cuestión</a:t>
            </a:r>
          </a:p>
        </p:txBody>
      </p:sp>
      <p:sp>
        <p:nvSpPr>
          <p:cNvPr id="18" name="Hexagon 17">
            <a:extLst>
              <a:ext uri="{FF2B5EF4-FFF2-40B4-BE49-F238E27FC236}">
                <a16:creationId xmlns:a16="http://schemas.microsoft.com/office/drawing/2014/main" id="{0AEAF54E-2B3F-57D2-980B-F58C8A9C5A6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9B0DFDA3-30BB-8BFB-B62D-0F97551D386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161271DB-9925-87E7-50BD-2133881B0B1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74731FF9-464D-D3FF-09F2-2E7DDF65166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1F1789FE-AE73-A7FB-A5A7-0FE6E6AE8A9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5FCB4C10-6F01-2735-06DE-CCE7465E76E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DF0F4847-00E6-878A-B7A5-912E23EF446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F764D9A7-E8CD-0695-E837-669C0E29516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D19E25DE-7C0F-AD8A-E837-70BE54C228E0}"/>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35C8651C-D2A5-82FB-D498-CEADAE3A23D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AF29CF51-F934-CBEF-929C-EF1CE84AC2C0}"/>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5BFACDC8-3B30-19E0-0086-AD4733F0590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0C296D79-EAF8-D167-1D43-B9122F5BF9E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F9951B65-8B7F-4FED-3C94-BC4E023E4C7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885D3BDA-97EA-2F6E-B759-87CC6DE2129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5BB22889-CA54-4A61-E042-C2B556A38E73}"/>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850DD37A-7EE8-4873-A705-6D6D321B52F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Hexagon 34">
            <a:extLst>
              <a:ext uri="{FF2B5EF4-FFF2-40B4-BE49-F238E27FC236}">
                <a16:creationId xmlns:a16="http://schemas.microsoft.com/office/drawing/2014/main" id="{472E659D-C630-8CDD-AD31-C62005EC51C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36" name="Group 35">
            <a:extLst>
              <a:ext uri="{FF2B5EF4-FFF2-40B4-BE49-F238E27FC236}">
                <a16:creationId xmlns:a16="http://schemas.microsoft.com/office/drawing/2014/main" id="{6801B92F-F6DD-95A8-AB34-30A6921EFF19}"/>
              </a:ext>
            </a:extLst>
          </p:cNvPr>
          <p:cNvGrpSpPr/>
          <p:nvPr/>
        </p:nvGrpSpPr>
        <p:grpSpPr>
          <a:xfrm>
            <a:off x="3139025" y="6208700"/>
            <a:ext cx="3098001" cy="2777062"/>
            <a:chOff x="6753502" y="4766094"/>
            <a:chExt cx="1164705" cy="1044047"/>
          </a:xfrm>
          <a:solidFill>
            <a:schemeClr val="accent2">
              <a:lumMod val="20000"/>
              <a:lumOff val="80000"/>
            </a:schemeClr>
          </a:solidFill>
        </p:grpSpPr>
        <p:grpSp>
          <p:nvGrpSpPr>
            <p:cNvPr id="37" name="Group 36">
              <a:extLst>
                <a:ext uri="{FF2B5EF4-FFF2-40B4-BE49-F238E27FC236}">
                  <a16:creationId xmlns:a16="http://schemas.microsoft.com/office/drawing/2014/main" id="{DEA13EE6-B08E-5B08-76F4-1334E9F7AFB4}"/>
                </a:ext>
              </a:extLst>
            </p:cNvPr>
            <p:cNvGrpSpPr/>
            <p:nvPr/>
          </p:nvGrpSpPr>
          <p:grpSpPr>
            <a:xfrm>
              <a:off x="6753502" y="5024349"/>
              <a:ext cx="500332" cy="459236"/>
              <a:chOff x="6376458" y="4851543"/>
              <a:chExt cx="774687" cy="711057"/>
            </a:xfrm>
            <a:grpFill/>
          </p:grpSpPr>
          <p:sp>
            <p:nvSpPr>
              <p:cNvPr id="44" name="Trapezoid 43">
                <a:extLst>
                  <a:ext uri="{FF2B5EF4-FFF2-40B4-BE49-F238E27FC236}">
                    <a16:creationId xmlns:a16="http://schemas.microsoft.com/office/drawing/2014/main" id="{2C7FA702-B22A-D3D1-BF0B-1F9784009EF5}"/>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Rectangle 44">
                <a:extLst>
                  <a:ext uri="{FF2B5EF4-FFF2-40B4-BE49-F238E27FC236}">
                    <a16:creationId xmlns:a16="http://schemas.microsoft.com/office/drawing/2014/main" id="{7EFA74DF-E48C-0A4A-35BA-151B68BD2E76}"/>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8" name="Group 37">
              <a:extLst>
                <a:ext uri="{FF2B5EF4-FFF2-40B4-BE49-F238E27FC236}">
                  <a16:creationId xmlns:a16="http://schemas.microsoft.com/office/drawing/2014/main" id="{96068406-C8ED-38C0-0CA0-580EDEB7156E}"/>
                </a:ext>
              </a:extLst>
            </p:cNvPr>
            <p:cNvGrpSpPr/>
            <p:nvPr/>
          </p:nvGrpSpPr>
          <p:grpSpPr>
            <a:xfrm>
              <a:off x="7300192" y="4766094"/>
              <a:ext cx="500332" cy="459236"/>
              <a:chOff x="6376458" y="4851543"/>
              <a:chExt cx="774687" cy="711057"/>
            </a:xfrm>
            <a:grpFill/>
          </p:grpSpPr>
          <p:sp>
            <p:nvSpPr>
              <p:cNvPr id="42" name="Trapezoid 41">
                <a:extLst>
                  <a:ext uri="{FF2B5EF4-FFF2-40B4-BE49-F238E27FC236}">
                    <a16:creationId xmlns:a16="http://schemas.microsoft.com/office/drawing/2014/main" id="{F778A51A-7141-0345-CDE5-F8E001F7844D}"/>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Rectangle 42">
                <a:extLst>
                  <a:ext uri="{FF2B5EF4-FFF2-40B4-BE49-F238E27FC236}">
                    <a16:creationId xmlns:a16="http://schemas.microsoft.com/office/drawing/2014/main" id="{B2E484D0-799B-27F5-F9C1-F78085949285}"/>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9" name="Group 38">
              <a:extLst>
                <a:ext uri="{FF2B5EF4-FFF2-40B4-BE49-F238E27FC236}">
                  <a16:creationId xmlns:a16="http://schemas.microsoft.com/office/drawing/2014/main" id="{E75D0850-5F14-462C-25CD-B0862D5DC4AC}"/>
                </a:ext>
              </a:extLst>
            </p:cNvPr>
            <p:cNvGrpSpPr/>
            <p:nvPr/>
          </p:nvGrpSpPr>
          <p:grpSpPr>
            <a:xfrm>
              <a:off x="7417875" y="5350905"/>
              <a:ext cx="500332" cy="459236"/>
              <a:chOff x="6376458" y="4851543"/>
              <a:chExt cx="774687" cy="711057"/>
            </a:xfrm>
            <a:grpFill/>
          </p:grpSpPr>
          <p:sp>
            <p:nvSpPr>
              <p:cNvPr id="40" name="Trapezoid 39">
                <a:extLst>
                  <a:ext uri="{FF2B5EF4-FFF2-40B4-BE49-F238E27FC236}">
                    <a16:creationId xmlns:a16="http://schemas.microsoft.com/office/drawing/2014/main" id="{C1E45D26-9750-38BE-1ED3-7396F57B16C2}"/>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Rectangle 40">
                <a:extLst>
                  <a:ext uri="{FF2B5EF4-FFF2-40B4-BE49-F238E27FC236}">
                    <a16:creationId xmlns:a16="http://schemas.microsoft.com/office/drawing/2014/main" id="{66428A4C-5B2C-7803-09B7-4448E96C3F67}"/>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283605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75F835B-A659-F76E-E502-FA3B2B611958}"/>
              </a:ext>
            </a:extLst>
          </p:cNvPr>
          <p:cNvSpPr txBox="1"/>
          <p:nvPr/>
        </p:nvSpPr>
        <p:spPr>
          <a:xfrm>
            <a:off x="996286" y="1243538"/>
            <a:ext cx="5254042" cy="276999"/>
          </a:xfrm>
          <a:prstGeom prst="rect">
            <a:avLst/>
          </a:prstGeom>
          <a:noFill/>
        </p:spPr>
        <p:txBody>
          <a:bodyPr wrap="square" rtlCol="0">
            <a:spAutoFit/>
          </a:bodyPr>
          <a:lstStyle/>
          <a:p>
            <a:r>
              <a:rPr lang="es-ES_tradnl" sz="1200" b="1" spc="300">
                <a:solidFill>
                  <a:schemeClr val="tx1"/>
                </a:solidFill>
              </a:rPr>
              <a:t>OBJETIVO DE LA FORMACIÓN</a:t>
            </a:r>
          </a:p>
        </p:txBody>
      </p:sp>
      <p:sp>
        <p:nvSpPr>
          <p:cNvPr id="17" name="TextBox 16">
            <a:extLst>
              <a:ext uri="{FF2B5EF4-FFF2-40B4-BE49-F238E27FC236}">
                <a16:creationId xmlns:a16="http://schemas.microsoft.com/office/drawing/2014/main" id="{B592193B-59FD-99DD-6B7C-4926672E43D5}"/>
              </a:ext>
            </a:extLst>
          </p:cNvPr>
          <p:cNvSpPr txBox="1"/>
          <p:nvPr/>
        </p:nvSpPr>
        <p:spPr>
          <a:xfrm>
            <a:off x="996288" y="699799"/>
            <a:ext cx="3847892"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SOBRE ESTA FORMACIÓN</a:t>
            </a:r>
          </a:p>
        </p:txBody>
      </p:sp>
      <p:sp>
        <p:nvSpPr>
          <p:cNvPr id="18" name="TextBox 17">
            <a:extLst>
              <a:ext uri="{FF2B5EF4-FFF2-40B4-BE49-F238E27FC236}">
                <a16:creationId xmlns:a16="http://schemas.microsoft.com/office/drawing/2014/main" id="{C6DEA057-25C3-363A-3303-F5D1B0E5296D}"/>
              </a:ext>
            </a:extLst>
          </p:cNvPr>
          <p:cNvSpPr txBox="1"/>
          <p:nvPr/>
        </p:nvSpPr>
        <p:spPr>
          <a:xfrm>
            <a:off x="996287" y="1585957"/>
            <a:ext cx="5254042" cy="600164"/>
          </a:xfrm>
          <a:prstGeom prst="rect">
            <a:avLst/>
          </a:prstGeom>
          <a:noFill/>
        </p:spPr>
        <p:txBody>
          <a:bodyPr wrap="square" rtlCol="0">
            <a:spAutoFit/>
          </a:bodyPr>
          <a:lstStyle/>
          <a:p>
            <a:pPr marL="0" marR="0" lvl="0" indent="0" algn="l" rtl="0">
              <a:spcBef>
                <a:spcPts val="0"/>
              </a:spcBef>
              <a:spcAft>
                <a:spcPts val="0"/>
              </a:spcAft>
              <a:buNone/>
            </a:pPr>
            <a:r>
              <a:rPr lang="es-ES_tradnl" sz="1100">
                <a:solidFill>
                  <a:schemeClr val="tx1"/>
                </a:solidFill>
                <a:latin typeface="+mn-lt"/>
                <a:ea typeface="Arial"/>
                <a:cs typeface="Arial"/>
                <a:sym typeface="Arial"/>
              </a:rPr>
              <a:t>Al final de esta formación, los responsables de la gestión de casos de protección de la infancia tendrán las habilidades y los conocimientos necesarios para prevenir y abordar los problemas de protección de la infancia relacionados con la separación familiar.</a:t>
            </a:r>
            <a:endParaRPr lang="es-ES_tradnl" sz="1100">
              <a:solidFill>
                <a:schemeClr val="tx1"/>
              </a:solidFill>
              <a:latin typeface="+mn-lt"/>
            </a:endParaRP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6" y="2468250"/>
            <a:ext cx="5254043" cy="461665"/>
          </a:xfrm>
          <a:prstGeom prst="rect">
            <a:avLst/>
          </a:prstGeom>
          <a:noFill/>
        </p:spPr>
        <p:txBody>
          <a:bodyPr wrap="square" rtlCol="0">
            <a:spAutoFit/>
          </a:bodyPr>
          <a:lstStyle/>
          <a:p>
            <a:r>
              <a:rPr lang="es-ES_tradnl" sz="1200" b="1" spc="300">
                <a:solidFill>
                  <a:schemeClr val="tx1"/>
                </a:solidFill>
              </a:rPr>
              <a:t>NORMAS MÍNIMAS PARA LA PROTECCIÓN DE LA INFANCIA</a:t>
            </a:r>
          </a:p>
        </p:txBody>
      </p:sp>
      <p:sp>
        <p:nvSpPr>
          <p:cNvPr id="41" name="Rectangle: Rounded Corners 40">
            <a:extLst>
              <a:ext uri="{FF2B5EF4-FFF2-40B4-BE49-F238E27FC236}">
                <a16:creationId xmlns:a16="http://schemas.microsoft.com/office/drawing/2014/main" id="{2AEB59AB-4708-2563-1C73-02F04C66A0D3}"/>
              </a:ext>
            </a:extLst>
          </p:cNvPr>
          <p:cNvSpPr/>
          <p:nvPr/>
        </p:nvSpPr>
        <p:spPr>
          <a:xfrm>
            <a:off x="2074460" y="3543161"/>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s-ES_tradnl" sz="1100">
                <a:solidFill>
                  <a:schemeClr val="tx1"/>
                </a:solidFill>
              </a:rPr>
              <a:t>Norma 16: </a:t>
            </a:r>
            <a:r>
              <a:rPr lang="es-ES_tradnl" sz="1100" b="1">
                <a:solidFill>
                  <a:schemeClr val="tx1"/>
                </a:solidFill>
              </a:rPr>
              <a:t>Fortalecimiento del entorno familiar y de los/as cuidadores </a:t>
            </a:r>
          </a:p>
        </p:txBody>
      </p:sp>
      <p:sp>
        <p:nvSpPr>
          <p:cNvPr id="42" name="Rectangle: Rounded Corners 41">
            <a:extLst>
              <a:ext uri="{FF2B5EF4-FFF2-40B4-BE49-F238E27FC236}">
                <a16:creationId xmlns:a16="http://schemas.microsoft.com/office/drawing/2014/main" id="{5AA1BADC-E184-DF92-BD74-C0CA716446E3}"/>
              </a:ext>
            </a:extLst>
          </p:cNvPr>
          <p:cNvSpPr/>
          <p:nvPr/>
        </p:nvSpPr>
        <p:spPr>
          <a:xfrm>
            <a:off x="2074460" y="2980588"/>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s-ES_tradnl" sz="1100">
                <a:solidFill>
                  <a:schemeClr val="tx1"/>
                </a:solidFill>
              </a:rPr>
              <a:t>Norma 12: </a:t>
            </a:r>
            <a:r>
              <a:rPr lang="es-ES_tradnl" sz="1100" b="1">
                <a:solidFill>
                  <a:schemeClr val="tx1"/>
                </a:solidFill>
              </a:rPr>
              <a:t>Menores no acompañados/as y separados/as de sus familias</a:t>
            </a:r>
          </a:p>
        </p:txBody>
      </p:sp>
      <p:sp>
        <p:nvSpPr>
          <p:cNvPr id="44" name="Rectangle: Rounded Corners 43">
            <a:extLst>
              <a:ext uri="{FF2B5EF4-FFF2-40B4-BE49-F238E27FC236}">
                <a16:creationId xmlns:a16="http://schemas.microsoft.com/office/drawing/2014/main" id="{B7B16A70-E82E-F3C0-F3DF-FE72E8A4A7E5}"/>
              </a:ext>
            </a:extLst>
          </p:cNvPr>
          <p:cNvSpPr/>
          <p:nvPr/>
        </p:nvSpPr>
        <p:spPr>
          <a:xfrm>
            <a:off x="2074461" y="4668729"/>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s-ES_tradnl" sz="1100">
                <a:solidFill>
                  <a:schemeClr val="tx1"/>
                </a:solidFill>
              </a:rPr>
              <a:t>Norma 19: </a:t>
            </a:r>
            <a:r>
              <a:rPr lang="es-ES_tradnl" sz="1100" b="1">
                <a:solidFill>
                  <a:schemeClr val="tx1"/>
                </a:solidFill>
              </a:rPr>
              <a:t>Cuidados alternativos</a:t>
            </a:r>
          </a:p>
        </p:txBody>
      </p:sp>
      <p:sp>
        <p:nvSpPr>
          <p:cNvPr id="47" name="Rectangle: Rounded Corners 46">
            <a:extLst>
              <a:ext uri="{FF2B5EF4-FFF2-40B4-BE49-F238E27FC236}">
                <a16:creationId xmlns:a16="http://schemas.microsoft.com/office/drawing/2014/main" id="{E424D39C-1A73-00C1-8952-C6887CFE66E9}"/>
              </a:ext>
            </a:extLst>
          </p:cNvPr>
          <p:cNvSpPr/>
          <p:nvPr/>
        </p:nvSpPr>
        <p:spPr>
          <a:xfrm>
            <a:off x="2074460" y="4105734"/>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s-ES_tradnl" sz="1100">
                <a:solidFill>
                  <a:schemeClr val="tx1"/>
                </a:solidFill>
              </a:rPr>
              <a:t>Norma 18: </a:t>
            </a:r>
            <a:r>
              <a:rPr lang="es-ES_tradnl" sz="1100" b="1">
                <a:solidFill>
                  <a:schemeClr val="tx1"/>
                </a:solidFill>
              </a:rPr>
              <a:t>Gestión de casos </a:t>
            </a:r>
          </a:p>
        </p:txBody>
      </p:sp>
      <p:pic>
        <p:nvPicPr>
          <p:cNvPr id="45" name="Google Shape;98;p8">
            <a:extLst>
              <a:ext uri="{FF2B5EF4-FFF2-40B4-BE49-F238E27FC236}">
                <a16:creationId xmlns:a16="http://schemas.microsoft.com/office/drawing/2014/main" id="{AB7F8B25-F3E7-3D61-81AA-EC01B1D645B2}"/>
              </a:ext>
            </a:extLst>
          </p:cNvPr>
          <p:cNvPicPr preferRelativeResize="0"/>
          <p:nvPr/>
        </p:nvPicPr>
        <p:blipFill rotWithShape="1">
          <a:blip r:embed="rId2">
            <a:alphaModFix/>
          </a:blip>
          <a:srcRect/>
          <a:stretch/>
        </p:blipFill>
        <p:spPr>
          <a:xfrm>
            <a:off x="996287" y="2968797"/>
            <a:ext cx="1585398" cy="2187408"/>
          </a:xfrm>
          <a:prstGeom prst="rect">
            <a:avLst/>
          </a:prstGeom>
          <a:noFill/>
          <a:ln w="9525" cap="flat" cmpd="sng">
            <a:solidFill>
              <a:schemeClr val="accent2">
                <a:lumMod val="75000"/>
              </a:schemeClr>
            </a:solidFill>
            <a:prstDash val="solid"/>
            <a:round/>
            <a:headEnd type="none" w="sm" len="sm"/>
            <a:tailEnd type="none" w="sm" len="sm"/>
          </a:ln>
        </p:spPr>
      </p:pic>
      <p:sp>
        <p:nvSpPr>
          <p:cNvPr id="2" name="Hexagon 1">
            <a:extLst>
              <a:ext uri="{FF2B5EF4-FFF2-40B4-BE49-F238E27FC236}">
                <a16:creationId xmlns:a16="http://schemas.microsoft.com/office/drawing/2014/main" id="{04692977-93F7-83C5-DBE2-C6A1B326480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 name="Hexagon 2">
            <a:extLst>
              <a:ext uri="{FF2B5EF4-FFF2-40B4-BE49-F238E27FC236}">
                <a16:creationId xmlns:a16="http://schemas.microsoft.com/office/drawing/2014/main" id="{0640B7FF-DAC8-5C43-7676-E8EABE036B62}"/>
              </a:ext>
            </a:extLst>
          </p:cNvPr>
          <p:cNvSpPr/>
          <p:nvPr/>
        </p:nvSpPr>
        <p:spPr>
          <a:xfrm rot="1782986">
            <a:off x="286724" y="7639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0400C698-51CF-EF1B-98DC-E61548B02112}"/>
              </a:ext>
            </a:extLst>
          </p:cNvPr>
          <p:cNvSpPr/>
          <p:nvPr/>
        </p:nvSpPr>
        <p:spPr>
          <a:xfrm rot="1782986">
            <a:off x="286724" y="122680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42E13F13-953A-7354-CB88-37BE14E06343}"/>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E7AC77BA-EA05-A0FA-E0DF-9EE6A9B63FAD}"/>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3952ED2F-5B11-0D6E-1BAA-16728B03DB38}"/>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ACC08BF8-D31E-4BA8-41E5-E1F27F5477BF}"/>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D65EDA21-4B7A-D132-2D9D-3C88B98BF98E}"/>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CFB3429E-BBFE-0A66-6513-03AA746520B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33E13CB1-A497-3436-FEF8-0069B08E91A5}"/>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574A3DC2-017A-A60F-067F-F7325EFF2C6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90EC0FC7-5548-E0C0-37FF-E632B1B5F81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7AE34EB9-D312-68E2-9E64-DE4902366FB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603F27C2-085E-0830-6936-BFAC0FBC92D1}"/>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E783A6DB-6F31-A67B-69A8-AF949BBEFF0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9F47C5E8-7FBC-0C1A-F1C4-361CADA648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7C304D72-7B78-6631-1413-09948ED1C4E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7FE367A3-F4C1-C8BE-DF28-CADB9F66929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751032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4" y="341375"/>
            <a:ext cx="5254041" cy="276999"/>
          </a:xfrm>
          <a:prstGeom prst="rect">
            <a:avLst/>
          </a:prstGeom>
          <a:noFill/>
        </p:spPr>
        <p:txBody>
          <a:bodyPr wrap="square" rtlCol="0">
            <a:spAutoFit/>
          </a:bodyPr>
          <a:lstStyle/>
          <a:p>
            <a:r>
              <a:rPr lang="es-ES_tradnl" sz="1200" b="1" spc="300">
                <a:solidFill>
                  <a:schemeClr val="tx1"/>
                </a:solidFill>
              </a:rPr>
              <a:t>ACOGIDA POR FAMILIARES</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3" y="852119"/>
            <a:ext cx="5254041" cy="2800726"/>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buClr>
                <a:srgbClr val="000000"/>
              </a:buClr>
              <a:buSzPct val="100000"/>
            </a:pPr>
            <a:r>
              <a:rPr lang="es-ES_tradnl" sz="1100" b="1" i="0" u="none" strike="noStrike" cap="none">
                <a:solidFill>
                  <a:srgbClr val="000000"/>
                </a:solidFill>
                <a:latin typeface="+mn-lt"/>
                <a:ea typeface="Arial"/>
                <a:cs typeface="Arial"/>
                <a:sym typeface="Arial"/>
              </a:rPr>
              <a:t>Características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i="0" u="none" strike="noStrike" cap="none">
                <a:solidFill>
                  <a:srgbClr val="000000"/>
                </a:solidFill>
                <a:latin typeface="+mn-lt"/>
                <a:ea typeface="Arial"/>
                <a:cs typeface="Arial"/>
                <a:sym typeface="Arial"/>
              </a:rPr>
              <a:t>La acogida por familiares es la acogida, ya sea de carácter formal o informal, en el núcleo familiar extenso o con amigos/as cercanos de la familia que el/la menor ya conozca.</a:t>
            </a:r>
          </a:p>
          <a:p>
            <a:pPr marL="171450" marR="0" lvl="0" indent="-171450" rtl="0">
              <a:spcBef>
                <a:spcPts val="0"/>
              </a:spcBef>
              <a:spcAft>
                <a:spcPts val="0"/>
              </a:spcAft>
              <a:buClr>
                <a:srgbClr val="000000"/>
              </a:buClr>
              <a:buSzPct val="100000"/>
              <a:buFont typeface="Arial" panose="020B0604020202020204" pitchFamily="34" charset="0"/>
              <a:buChar char="•"/>
            </a:pPr>
            <a:endParaRPr lang="es-ES_tradnl" sz="1100">
              <a:solidFill>
                <a:srgbClr val="000000"/>
              </a:solidFill>
              <a:ea typeface="Arial"/>
              <a:cs typeface="Arial"/>
              <a:sym typeface="Arial"/>
            </a:endParaRPr>
          </a:p>
          <a:p>
            <a:pPr marR="0" lvl="0" rtl="0">
              <a:spcBef>
                <a:spcPts val="0"/>
              </a:spcBef>
              <a:spcAft>
                <a:spcPts val="0"/>
              </a:spcAft>
              <a:buClr>
                <a:srgbClr val="000000"/>
              </a:buClr>
              <a:buSzPct val="100000"/>
            </a:pPr>
            <a:r>
              <a:rPr lang="es-ES_tradnl" sz="1100" b="1" i="0" u="none" strike="noStrike" cap="none">
                <a:solidFill>
                  <a:srgbClr val="000000"/>
                </a:solidFill>
                <a:latin typeface="+mn-lt"/>
                <a:ea typeface="Arial"/>
                <a:cs typeface="Arial"/>
                <a:sym typeface="Arial"/>
              </a:rPr>
              <a:t>Consideraciones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a:solidFill>
                  <a:srgbClr val="000000"/>
                </a:solidFill>
                <a:ea typeface="Arial"/>
                <a:cs typeface="Arial"/>
                <a:sym typeface="Arial"/>
              </a:rPr>
              <a:t>La </a:t>
            </a:r>
            <a:r>
              <a:rPr lang="es-ES_tradnl" sz="1100" b="0" i="0" u="none" strike="noStrike" cap="none">
                <a:solidFill>
                  <a:srgbClr val="000000"/>
                </a:solidFill>
                <a:latin typeface="+mn-lt"/>
                <a:ea typeface="Arial"/>
                <a:cs typeface="Arial"/>
                <a:sym typeface="Arial"/>
              </a:rPr>
              <a:t>acogida por familiares puede ser con frecuencia la mejor opción y debe considerarse en primer lugar, en cumplimiento de la legislación del país en cuestión cuando proceda.</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a:solidFill>
                  <a:srgbClr val="000000"/>
                </a:solidFill>
                <a:latin typeface="+mn-lt"/>
                <a:ea typeface="Arial"/>
                <a:cs typeface="Arial"/>
                <a:sym typeface="Arial"/>
              </a:rPr>
              <a:t>Sin embargo, aunque la acogida por familiares pueda ofrecer cuidados de buena calidad, nunca debe darse por sentado que las/os menores que están con el núcleo familiar extenso están protegidos/as o no necesitan reunirse con su familia biológica. </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a:solidFill>
                  <a:srgbClr val="000000"/>
                </a:solidFill>
                <a:latin typeface="+mn-lt"/>
                <a:ea typeface="Arial"/>
                <a:cs typeface="Arial"/>
                <a:sym typeface="Arial"/>
              </a:rPr>
              <a:t>En algunas partes del mundo, la acogida por familiares no es una práctica tradicional de proteger y cuidar a un/a menor que se encuentra sin su familia, sino que se convierte en algo transaccional, por el beneficio que se cree obtener</a:t>
            </a:r>
            <a:r>
              <a:rPr lang="es-ES_tradnl" sz="1100">
                <a:solidFill>
                  <a:srgbClr val="000000"/>
                </a:solidFill>
                <a:ea typeface="Arial"/>
                <a:cs typeface="Arial"/>
                <a:sym typeface="Arial"/>
              </a:rPr>
              <a:t>, ya sea</a:t>
            </a:r>
            <a:r>
              <a:rPr lang="es-ES_tradnl" sz="1100" b="0" i="0" u="none" strike="noStrike" cap="none">
                <a:solidFill>
                  <a:srgbClr val="000000"/>
                </a:solidFill>
                <a:latin typeface="+mn-lt"/>
                <a:ea typeface="Arial"/>
                <a:cs typeface="Arial"/>
                <a:sym typeface="Arial"/>
              </a:rPr>
              <a:t> de parte de la familia biológica, del cuidador o del menor. </a:t>
            </a:r>
          </a:p>
        </p:txBody>
      </p:sp>
      <p:sp>
        <p:nvSpPr>
          <p:cNvPr id="5" name="Google Shape;258;p19">
            <a:extLst>
              <a:ext uri="{FF2B5EF4-FFF2-40B4-BE49-F238E27FC236}">
                <a16:creationId xmlns:a16="http://schemas.microsoft.com/office/drawing/2014/main" id="{05739641-50FB-C293-BAA7-79EB474CBCAD}"/>
              </a:ext>
            </a:extLst>
          </p:cNvPr>
          <p:cNvSpPr txBox="1"/>
          <p:nvPr/>
        </p:nvSpPr>
        <p:spPr>
          <a:xfrm>
            <a:off x="982983" y="4468481"/>
            <a:ext cx="2228050" cy="500132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protección (fortalezas)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Entorno familiar, núcleo familiar extenso o, a veces, otras personas muy cercanas a los padres o al </a:t>
            </a:r>
            <a:r>
              <a:rPr lang="es-ES_tradnl" sz="1100" dirty="0">
                <a:solidFill>
                  <a:srgbClr val="000000"/>
                </a:solidFill>
                <a:ea typeface="Arial"/>
                <a:cs typeface="Arial"/>
                <a:sym typeface="Arial"/>
              </a:rPr>
              <a:t>menor;</a:t>
            </a:r>
            <a:endParaRPr lang="es-ES_tradnl" sz="1100" b="0" i="0" u="none" strike="noStrike" cap="none" dirty="0">
              <a:solidFill>
                <a:srgbClr val="000000"/>
              </a:solidFill>
              <a:latin typeface="+mn-lt"/>
              <a:ea typeface="Arial"/>
              <a:cs typeface="Arial"/>
              <a:sym typeface="Arial"/>
            </a:endParaRP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Atención individualizada, continuidad de los cuidados y posibilidad de establecer un vínculo saludable con el cuidador principal;</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Potencial para desarrollar y mantener vínculos con los miembros del núcleo familiar extenso y/u otros miembros del hogar; </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El </a:t>
            </a:r>
            <a:r>
              <a:rPr lang="es-ES_tradnl" sz="1100" dirty="0">
                <a:solidFill>
                  <a:srgbClr val="000000"/>
                </a:solidFill>
                <a:ea typeface="Arial"/>
                <a:cs typeface="Arial"/>
                <a:sym typeface="Arial"/>
              </a:rPr>
              <a:t>menor </a:t>
            </a:r>
            <a:r>
              <a:rPr lang="es-ES_tradnl" sz="1100" b="0" i="0" u="none" strike="noStrike" cap="none" dirty="0">
                <a:solidFill>
                  <a:srgbClr val="000000"/>
                </a:solidFill>
                <a:latin typeface="+mn-lt"/>
                <a:ea typeface="Arial"/>
                <a:cs typeface="Arial"/>
                <a:sym typeface="Arial"/>
              </a:rPr>
              <a:t>permanece en su propia familia y en su propia comunidad y mantiene vínculos con los miembros de la comunidad;</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El </a:t>
            </a:r>
            <a:r>
              <a:rPr lang="es-ES_tradnl" sz="1100" dirty="0">
                <a:solidFill>
                  <a:srgbClr val="000000"/>
                </a:solidFill>
                <a:ea typeface="Arial"/>
                <a:cs typeface="Arial"/>
                <a:sym typeface="Arial"/>
              </a:rPr>
              <a:t>menor</a:t>
            </a:r>
            <a:r>
              <a:rPr lang="es-ES_tradnl" sz="1100" b="0" i="0" u="none" strike="noStrike" cap="none" dirty="0">
                <a:solidFill>
                  <a:srgbClr val="000000"/>
                </a:solidFill>
                <a:latin typeface="+mn-lt"/>
                <a:ea typeface="Arial"/>
                <a:cs typeface="Arial"/>
                <a:sym typeface="Arial"/>
              </a:rPr>
              <a:t> está integrado en la comunidad, utiliza servicios comunitarios como escuelas y centros de salud, y corre menos riesgo de ser estigmatizado/a;</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Probabilidad de mantener el contacto con los padres a través de familiares. </a:t>
            </a:r>
          </a:p>
          <a:p>
            <a:pPr marL="0" marR="0" lvl="0" indent="0" rtl="0">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p:txBody>
      </p:sp>
      <p:sp>
        <p:nvSpPr>
          <p:cNvPr id="10" name="Google Shape;258;p19">
            <a:extLst>
              <a:ext uri="{FF2B5EF4-FFF2-40B4-BE49-F238E27FC236}">
                <a16:creationId xmlns:a16="http://schemas.microsoft.com/office/drawing/2014/main" id="{37178DAB-97DD-8D47-5E85-ED00899F7BAC}"/>
              </a:ext>
            </a:extLst>
          </p:cNvPr>
          <p:cNvSpPr txBox="1"/>
          <p:nvPr/>
        </p:nvSpPr>
        <p:spPr>
          <a:xfrm>
            <a:off x="3317358" y="4468481"/>
            <a:ext cx="3189180" cy="483205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riesgo</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Posible negligencia, abuso, discriminación o explotación de las/os menores, aunque esto puede ser más probable en la acogida familiar no emparentada;</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El cuidador puede esperar que el menor gane dinero trabajando en casas, como empleado/a doméstico o fuera del hogar;</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Resistencia a formalizar y/o supervisar la modalidad de acogida por parte de los cuidadores familiares;</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Resistencia a la búsqueda y reunificación familiar por parte de los/as cuidadores familiares;</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Las/os menores ya cuidados por el núcleo familiar extenso pueden estar "ocultos" y ser difíciles de identificar;</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Incluso las/os menores que ya han sido registrados en un inicio pueden no ser localizados de nuevo si la familia se traslada sin comunicárselo a las autoridades competentes;</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Posibilidad de que la acogida se convierta por defecto en una solución de cuidado a largo plazo sin que se persiga la reunificación familiar;</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Separación secundaria y/o ruptura de los acuerdos de acogida: las familias sometidas a estrés o que viven en condiciones de extrema pobreza o penuria pueden ser incapaces de continuar con el acuerdo.</a:t>
            </a:r>
          </a:p>
        </p:txBody>
      </p:sp>
      <p:sp>
        <p:nvSpPr>
          <p:cNvPr id="4" name="Hexagon 3">
            <a:extLst>
              <a:ext uri="{FF2B5EF4-FFF2-40B4-BE49-F238E27FC236}">
                <a16:creationId xmlns:a16="http://schemas.microsoft.com/office/drawing/2014/main" id="{59777B4A-FCD2-98BB-B195-FB57D75F230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A6BD4E64-5ADC-325E-73A3-68AD514DA76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B8EEDF1C-8FCE-ED77-98A5-D48E8F80519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66E5528-1E65-81CD-810E-56E17253F64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CDA2A6BD-2753-2843-DF69-91BEE4AE942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A444D582-5B7B-1C54-EF23-A0CD34D14A8B}"/>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8B753F32-BD32-C514-96CB-699C3D57010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F2BFF875-993F-8B76-FE88-1EC32CCC09F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DB3E86E4-86B2-3525-E4C0-089D96C49AC8}"/>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D2FF586A-0350-2D20-83E8-39D639DD5D7B}"/>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D5FC93F-EE39-EDCC-06E4-29326689682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BF17F5EE-1570-5601-D0BA-5F416E986EB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2E4103CF-7FF2-F03A-D8B7-55B51A48340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96718E8C-5DA1-F1C8-90F6-65B8C1E20AA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2EB88EA6-0598-AFA3-0DD1-71A30B4C84F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E01EAA7F-64D3-91E2-006F-800FE642F09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994DA98B-500D-3F02-BEFB-1B458BF3AB7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102D026E-778A-EED0-833A-D184C2DEFAF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6" name="Group 25">
            <a:extLst>
              <a:ext uri="{FF2B5EF4-FFF2-40B4-BE49-F238E27FC236}">
                <a16:creationId xmlns:a16="http://schemas.microsoft.com/office/drawing/2014/main" id="{91699AF0-6D93-9A72-151E-DD40FBB41649}"/>
              </a:ext>
            </a:extLst>
          </p:cNvPr>
          <p:cNvGrpSpPr/>
          <p:nvPr/>
        </p:nvGrpSpPr>
        <p:grpSpPr>
          <a:xfrm>
            <a:off x="1560812" y="3647966"/>
            <a:ext cx="677504" cy="583480"/>
            <a:chOff x="4416926" y="1952645"/>
            <a:chExt cx="1178615" cy="1015047"/>
          </a:xfrm>
          <a:solidFill>
            <a:schemeClr val="accent2">
              <a:lumMod val="20000"/>
              <a:lumOff val="80000"/>
            </a:schemeClr>
          </a:solidFill>
        </p:grpSpPr>
        <p:sp>
          <p:nvSpPr>
            <p:cNvPr id="27" name="Rectangle: Rounded Corners 26">
              <a:extLst>
                <a:ext uri="{FF2B5EF4-FFF2-40B4-BE49-F238E27FC236}">
                  <a16:creationId xmlns:a16="http://schemas.microsoft.com/office/drawing/2014/main" id="{96BE2A3E-D9B9-1CB8-42DB-5F7507D317BD}"/>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Rectangle: Rounded Corners 27">
              <a:extLst>
                <a:ext uri="{FF2B5EF4-FFF2-40B4-BE49-F238E27FC236}">
                  <a16:creationId xmlns:a16="http://schemas.microsoft.com/office/drawing/2014/main" id="{BECF7BEE-F6D5-3AED-3A61-E7D09500E7E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Rectangle: Rounded Corners 28">
              <a:extLst>
                <a:ext uri="{FF2B5EF4-FFF2-40B4-BE49-F238E27FC236}">
                  <a16:creationId xmlns:a16="http://schemas.microsoft.com/office/drawing/2014/main" id="{361431FE-2D01-8409-76FE-217025FF776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Flowchart: Manual Input 29">
              <a:extLst>
                <a:ext uri="{FF2B5EF4-FFF2-40B4-BE49-F238E27FC236}">
                  <a16:creationId xmlns:a16="http://schemas.microsoft.com/office/drawing/2014/main" id="{B9D1F9DB-03C0-2CEA-8C62-ECFE1C3125CF}"/>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ectangle: Rounded Corners 30">
              <a:extLst>
                <a:ext uri="{FF2B5EF4-FFF2-40B4-BE49-F238E27FC236}">
                  <a16:creationId xmlns:a16="http://schemas.microsoft.com/office/drawing/2014/main" id="{A9B63D96-D14D-6F66-8DD4-EB74D2D61FDA}"/>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Rectangle: Rounded Corners 31">
              <a:extLst>
                <a:ext uri="{FF2B5EF4-FFF2-40B4-BE49-F238E27FC236}">
                  <a16:creationId xmlns:a16="http://schemas.microsoft.com/office/drawing/2014/main" id="{E4B9BFD2-7C2A-287C-E98D-DE772C3944A5}"/>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Rectangle: Rounded Corners 32">
              <a:extLst>
                <a:ext uri="{FF2B5EF4-FFF2-40B4-BE49-F238E27FC236}">
                  <a16:creationId xmlns:a16="http://schemas.microsoft.com/office/drawing/2014/main" id="{CF8D4471-93FA-7B09-C20F-8F341E6C34E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Flowchart: Manual Input 33">
              <a:extLst>
                <a:ext uri="{FF2B5EF4-FFF2-40B4-BE49-F238E27FC236}">
                  <a16:creationId xmlns:a16="http://schemas.microsoft.com/office/drawing/2014/main" id="{FFF0BF52-5F8B-AF8F-8C86-5CBEC355E0CA}"/>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Round Same Side Corner Rectangle 21">
              <a:extLst>
                <a:ext uri="{FF2B5EF4-FFF2-40B4-BE49-F238E27FC236}">
                  <a16:creationId xmlns:a16="http://schemas.microsoft.com/office/drawing/2014/main" id="{6197B7FE-251E-B188-5BE5-951CF432833A}"/>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Oval 35">
              <a:extLst>
                <a:ext uri="{FF2B5EF4-FFF2-40B4-BE49-F238E27FC236}">
                  <a16:creationId xmlns:a16="http://schemas.microsoft.com/office/drawing/2014/main" id="{F57D612F-985D-9C88-372E-4D432763A2A9}"/>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Rectangle 36">
              <a:extLst>
                <a:ext uri="{FF2B5EF4-FFF2-40B4-BE49-F238E27FC236}">
                  <a16:creationId xmlns:a16="http://schemas.microsoft.com/office/drawing/2014/main" id="{E8502C6B-F9CE-B702-8C61-B2EF13EA4DCB}"/>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8" name="Rectangle 37">
              <a:extLst>
                <a:ext uri="{FF2B5EF4-FFF2-40B4-BE49-F238E27FC236}">
                  <a16:creationId xmlns:a16="http://schemas.microsoft.com/office/drawing/2014/main" id="{B83BD697-FA04-7E69-6095-F950D563E6CC}"/>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4" name="Group 43">
            <a:extLst>
              <a:ext uri="{FF2B5EF4-FFF2-40B4-BE49-F238E27FC236}">
                <a16:creationId xmlns:a16="http://schemas.microsoft.com/office/drawing/2014/main" id="{8448548D-BE3B-EDDB-1FD5-9CADA8DF353F}"/>
              </a:ext>
            </a:extLst>
          </p:cNvPr>
          <p:cNvGrpSpPr/>
          <p:nvPr/>
        </p:nvGrpSpPr>
        <p:grpSpPr>
          <a:xfrm>
            <a:off x="4115676" y="3647966"/>
            <a:ext cx="582444" cy="709784"/>
            <a:chOff x="3302000" y="3820045"/>
            <a:chExt cx="582444" cy="721847"/>
          </a:xfrm>
        </p:grpSpPr>
        <p:grpSp>
          <p:nvGrpSpPr>
            <p:cNvPr id="42" name="Group 41">
              <a:extLst>
                <a:ext uri="{FF2B5EF4-FFF2-40B4-BE49-F238E27FC236}">
                  <a16:creationId xmlns:a16="http://schemas.microsoft.com/office/drawing/2014/main" id="{A39C83E5-9C71-3B08-A9B5-C20C686F93BB}"/>
                </a:ext>
              </a:extLst>
            </p:cNvPr>
            <p:cNvGrpSpPr/>
            <p:nvPr/>
          </p:nvGrpSpPr>
          <p:grpSpPr>
            <a:xfrm>
              <a:off x="3738131" y="4049988"/>
              <a:ext cx="146313" cy="325236"/>
              <a:chOff x="1638375" y="3971467"/>
              <a:chExt cx="146313" cy="325236"/>
            </a:xfrm>
          </p:grpSpPr>
          <p:sp>
            <p:nvSpPr>
              <p:cNvPr id="40" name="Round Same Side Corner Rectangle 21">
                <a:extLst>
                  <a:ext uri="{FF2B5EF4-FFF2-40B4-BE49-F238E27FC236}">
                    <a16:creationId xmlns:a16="http://schemas.microsoft.com/office/drawing/2014/main" id="{F2B010E3-C28E-D028-5E25-D431807E4D2E}"/>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Oval 40">
                <a:extLst>
                  <a:ext uri="{FF2B5EF4-FFF2-40B4-BE49-F238E27FC236}">
                    <a16:creationId xmlns:a16="http://schemas.microsoft.com/office/drawing/2014/main" id="{B06F8C1F-C829-BE68-FA23-F63D8C2BD095}"/>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3" name="Freeform: Shape 42">
              <a:extLst>
                <a:ext uri="{FF2B5EF4-FFF2-40B4-BE49-F238E27FC236}">
                  <a16:creationId xmlns:a16="http://schemas.microsoft.com/office/drawing/2014/main" id="{09A63B52-B15F-2155-DCF2-1CD411E4DA00}"/>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791488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s-ES_tradnl" sz="1200" b="1" spc="300" dirty="0"/>
              <a:t>ACOGIDA FAMILIAR TEMPORAL (FOSTER CARE)</a:t>
            </a:r>
            <a:endParaRPr lang="es-ES_tradnl" sz="1200" b="1" spc="300" dirty="0">
              <a:solidFill>
                <a:schemeClr val="tx1"/>
              </a:solidFill>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6016991"/>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buClr>
                <a:srgbClr val="000000"/>
              </a:buClr>
              <a:buSzPct val="100000"/>
            </a:pPr>
            <a:r>
              <a:rPr lang="es-ES_tradnl" sz="1100" b="1" i="0" u="none" strike="noStrike" cap="none" dirty="0">
                <a:solidFill>
                  <a:srgbClr val="000000"/>
                </a:solidFill>
                <a:latin typeface="+mn-lt"/>
                <a:ea typeface="Arial"/>
                <a:cs typeface="Arial"/>
                <a:sym typeface="Arial"/>
              </a:rPr>
              <a:t>Características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sym typeface="Arial"/>
              </a:rPr>
              <a:t>Situaciones en las que las/os menores son cuidados en un hogar ajeno a su familia. </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sym typeface="Arial"/>
              </a:rPr>
              <a:t>La acogida suele entenderse como un acuerdo temporal y, en la mayoría de los casos, son los padres biológicos quienes conservan los derechos y responsabilidades legales.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sym typeface="Arial"/>
              </a:rPr>
              <a:t>Se trata de una modalidad de acogida determinada por una autoridad competente en virtud de la cual el/la menor es acogido/a en el entorno doméstico de una familia que:</a:t>
            </a:r>
          </a:p>
          <a:p>
            <a:pPr marL="628650" lvl="1" indent="-171450">
              <a:buClr>
                <a:srgbClr val="000000"/>
              </a:buClr>
              <a:buSzPct val="100000"/>
              <a:buFont typeface="Arial" panose="020B0604020202020204" pitchFamily="34" charset="0"/>
              <a:buChar char="•"/>
            </a:pPr>
            <a:r>
              <a:rPr lang="es-ES_tradnl" sz="1100" dirty="0">
                <a:solidFill>
                  <a:srgbClr val="000000"/>
                </a:solidFill>
                <a:sym typeface="Arial"/>
              </a:rPr>
              <a:t>ha sido seleccionada, preparada y autorizada para prestar dicha asistencia y </a:t>
            </a:r>
          </a:p>
          <a:p>
            <a:pPr marL="628650" lvl="1" indent="-171450">
              <a:buClr>
                <a:srgbClr val="000000"/>
              </a:buClr>
              <a:buSzPct val="100000"/>
              <a:buFont typeface="Arial" panose="020B0604020202020204" pitchFamily="34" charset="0"/>
              <a:buChar char="•"/>
            </a:pPr>
            <a:r>
              <a:rPr lang="es-ES_tradnl" sz="1100" dirty="0">
                <a:solidFill>
                  <a:srgbClr val="000000"/>
                </a:solidFill>
                <a:sym typeface="Arial"/>
              </a:rPr>
              <a:t>es supervisada y puede recibir apoyo financiero y/o no financiero para este fin.</a:t>
            </a:r>
          </a:p>
          <a:p>
            <a:pPr marL="171450" lvl="0" indent="-171450">
              <a:buFont typeface="Arial" panose="020B0604020202020204" pitchFamily="34" charset="0"/>
              <a:buChar char="•"/>
            </a:pPr>
            <a:r>
              <a:rPr lang="es-ES_tradnl" sz="1100" dirty="0">
                <a:solidFill>
                  <a:srgbClr val="000000"/>
                </a:solidFill>
              </a:rPr>
              <a:t>La acogida familiar también se refiere a los acuerdos tradicionales o informales en los que no interviene un tercero, aunque cuenten con el respaldo o apoyo de la comunidad. Asimismo, pueden implicar derechos y obligaciones para ambas partes.</a:t>
            </a:r>
          </a:p>
          <a:p>
            <a:endParaRPr lang="es-ES_tradnl" sz="1100" dirty="0">
              <a:solidFill>
                <a:srgbClr val="000000"/>
              </a:solidFill>
            </a:endParaRPr>
          </a:p>
          <a:p>
            <a:r>
              <a:rPr lang="es-ES_tradnl" sz="1100" b="1" dirty="0">
                <a:solidFill>
                  <a:srgbClr val="000000"/>
                </a:solidFill>
              </a:rPr>
              <a:t>Consideraciones</a:t>
            </a:r>
          </a:p>
          <a:p>
            <a:pPr marL="171450" lvl="0" indent="-171450">
              <a:buFont typeface="Arial" panose="020B0604020202020204" pitchFamily="34" charset="0"/>
              <a:buChar char="•"/>
            </a:pPr>
            <a:r>
              <a:rPr lang="es-ES_tradnl" sz="1100" dirty="0">
                <a:solidFill>
                  <a:srgbClr val="000000"/>
                </a:solidFill>
              </a:rPr>
              <a:t>Los acuerdos de acogida pueden surgir de manera espontánea en situaciones de emergencia en las que las familias se hacen cargo de un menor que no les es familiar o que desconocen:</a:t>
            </a:r>
          </a:p>
          <a:p>
            <a:pPr marL="628650" lvl="1" indent="-171450">
              <a:buFont typeface="Arial" panose="020B0604020202020204" pitchFamily="34" charset="0"/>
              <a:buChar char="•"/>
            </a:pPr>
            <a:r>
              <a:rPr lang="es-ES_tradnl" sz="1100" dirty="0">
                <a:solidFill>
                  <a:srgbClr val="000000"/>
                </a:solidFill>
              </a:rPr>
              <a:t>dichos acuerdos deben identificarse de forma que no interrumpan el acuerdo de cuidados, con el fin de evaluar la calidad de los mismos y la necesidad de localizar a la familia, y de llevar un registro, control y seguimiento cuando sea necesario.</a:t>
            </a:r>
          </a:p>
          <a:p>
            <a:pPr marL="628650" lvl="1" indent="-171450">
              <a:buFont typeface="Arial" panose="020B0604020202020204" pitchFamily="34" charset="0"/>
              <a:buChar char="•"/>
            </a:pPr>
            <a:r>
              <a:rPr lang="es-ES_tradnl" sz="1100" dirty="0">
                <a:solidFill>
                  <a:srgbClr val="000000"/>
                </a:solidFill>
              </a:rPr>
              <a:t>en algunas sociedades, no se considera aceptable que </a:t>
            </a:r>
            <a:r>
              <a:rPr lang="es-ES_tradnl" sz="1100" dirty="0">
                <a:solidFill>
                  <a:srgbClr val="000000"/>
                </a:solidFill>
                <a:sym typeface="Arial"/>
              </a:rPr>
              <a:t>las/os menores </a:t>
            </a:r>
            <a:r>
              <a:rPr lang="es-ES_tradnl" sz="1100" dirty="0">
                <a:solidFill>
                  <a:srgbClr val="000000"/>
                </a:solidFill>
              </a:rPr>
              <a:t>vivan con cuidadores no emparentados; la acogida puede ser una opción, pero hay que tener muy en cuenta las normas culturales de cada país.</a:t>
            </a:r>
          </a:p>
          <a:p>
            <a:pPr marL="628650" lvl="1" indent="-171450">
              <a:buFont typeface="Arial" panose="020B0604020202020204" pitchFamily="34" charset="0"/>
              <a:buChar char="•"/>
            </a:pPr>
            <a:r>
              <a:rPr lang="es-ES_tradnl" sz="1100" dirty="0">
                <a:solidFill>
                  <a:srgbClr val="000000"/>
                </a:solidFill>
              </a:rPr>
              <a:t>en contraste, en otras sociedades puede haber una fuerte tradición de responsabilidad comunitaria hacia los niños y niñas, lo que no significa necesariamente que </a:t>
            </a:r>
            <a:r>
              <a:rPr lang="es-ES_tradnl" sz="1100" dirty="0">
                <a:solidFill>
                  <a:srgbClr val="000000"/>
                </a:solidFill>
                <a:sym typeface="Arial"/>
              </a:rPr>
              <a:t>las/os menores </a:t>
            </a:r>
            <a:r>
              <a:rPr lang="es-ES_tradnl" sz="1100" dirty="0">
                <a:solidFill>
                  <a:srgbClr val="000000"/>
                </a:solidFill>
              </a:rPr>
              <a:t>atendidos de esta forma reciban el mismo nivel de atención que </a:t>
            </a:r>
            <a:r>
              <a:rPr lang="es-ES_tradnl" sz="1100" dirty="0">
                <a:solidFill>
                  <a:srgbClr val="000000"/>
                </a:solidFill>
                <a:sym typeface="Arial"/>
              </a:rPr>
              <a:t>las/os menores </a:t>
            </a:r>
            <a:r>
              <a:rPr lang="es-ES_tradnl" sz="1100" dirty="0">
                <a:solidFill>
                  <a:srgbClr val="000000"/>
                </a:solidFill>
              </a:rPr>
              <a:t>nacidos en el seno de la familia.</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rPr>
              <a:t>Aunque la acogida familiar puede ofrecer cuidados de buena calidad, nunca debe darse por sentado que </a:t>
            </a:r>
            <a:r>
              <a:rPr lang="es-ES_tradnl" sz="1100" dirty="0">
                <a:solidFill>
                  <a:srgbClr val="000000"/>
                </a:solidFill>
                <a:sym typeface="Arial"/>
              </a:rPr>
              <a:t>las/os menores que </a:t>
            </a:r>
            <a:r>
              <a:rPr lang="es-ES_tradnl" sz="1100" dirty="0">
                <a:solidFill>
                  <a:srgbClr val="000000"/>
                </a:solidFill>
              </a:rPr>
              <a:t>estén al cuidado de una familia estén protegidos o no necesiten reunirse con su familia biológica. En algunos lugares del mundo, la acogida familiar no es una forma tradicional de protección y cuidado para menores sin sus familias, sino que </a:t>
            </a:r>
            <a:r>
              <a:rPr lang="es-ES_tradnl" sz="1100" b="0" i="0" u="none" strike="noStrike" cap="none" dirty="0">
                <a:solidFill>
                  <a:srgbClr val="000000"/>
                </a:solidFill>
                <a:latin typeface="+mn-lt"/>
                <a:ea typeface="Arial"/>
                <a:cs typeface="Arial"/>
                <a:sym typeface="Arial"/>
              </a:rPr>
              <a:t>se convierte en algo transaccional, por el beneficio que se cree obtener</a:t>
            </a:r>
            <a:r>
              <a:rPr lang="es-ES_tradnl" sz="1100" dirty="0">
                <a:solidFill>
                  <a:srgbClr val="000000"/>
                </a:solidFill>
                <a:ea typeface="Arial"/>
                <a:cs typeface="Arial"/>
                <a:sym typeface="Arial"/>
              </a:rPr>
              <a:t>, ya sea</a:t>
            </a:r>
            <a:r>
              <a:rPr lang="es-ES_tradnl" sz="1100" b="0" i="0" u="none" strike="noStrike" cap="none" dirty="0">
                <a:solidFill>
                  <a:srgbClr val="000000"/>
                </a:solidFill>
                <a:latin typeface="+mn-lt"/>
                <a:ea typeface="Arial"/>
                <a:cs typeface="Arial"/>
                <a:sym typeface="Arial"/>
              </a:rPr>
              <a:t> de parte de la familia biológica, del cuidador o del menor. </a:t>
            </a:r>
          </a:p>
        </p:txBody>
      </p:sp>
      <p:sp>
        <p:nvSpPr>
          <p:cNvPr id="9" name="Hexagon 8">
            <a:extLst>
              <a:ext uri="{FF2B5EF4-FFF2-40B4-BE49-F238E27FC236}">
                <a16:creationId xmlns:a16="http://schemas.microsoft.com/office/drawing/2014/main" id="{14D1F11E-65F2-F646-EB42-3173056E8A4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5B2ED104-1774-A69B-DAA8-8F08C5DF4CD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905AF91B-E42E-C996-110E-356BC28834F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6EF65B37-0C7E-DAA0-1CD8-4BE429E5FAC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99329079-98E6-5852-47F5-A5BD53F1C04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FBBE1D7D-7901-16CB-F0A6-FBADD6B6D96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2E4181AA-5E09-449B-0975-FB71E47014B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5FBB2689-2E3C-D93A-67EA-0CC2618136C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7CF4C796-B3C5-B8D8-C2A3-E1C850229FB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3E71EE01-22D1-688E-1004-1267CEEB0614}"/>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E6B71BE-EE1D-BCAF-EDEB-81BB9614FF6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E4010491-C350-BA9D-6350-A1A74B2AC068}"/>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9F7063A0-1FB0-AB1E-279B-3048F0C5ED9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87F29F21-665F-44B4-9E3E-689C16E5942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3836D974-7E8B-6C73-C8B8-D1BE3AFB2AE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FB203C1B-B48B-BA78-C5E0-AF7213904EFD}"/>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D9D429C0-9A42-CDF4-6686-7120286C51A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3F1C241E-76A0-CE1B-1449-4B4267A10ED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7919189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58;p19">
            <a:extLst>
              <a:ext uri="{FF2B5EF4-FFF2-40B4-BE49-F238E27FC236}">
                <a16:creationId xmlns:a16="http://schemas.microsoft.com/office/drawing/2014/main" id="{F9EBDE7D-A1A0-C763-C42E-C5EA5063D756}"/>
              </a:ext>
            </a:extLst>
          </p:cNvPr>
          <p:cNvSpPr txBox="1"/>
          <p:nvPr/>
        </p:nvSpPr>
        <p:spPr>
          <a:xfrm>
            <a:off x="982986" y="1484032"/>
            <a:ext cx="2094043" cy="381638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protección</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Entorno familiar, a menudo con personas conocidas por el menor;</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Atención individualizada, continuidad de los cuidados y posibilidad de establecer un vínculo saludable con el cuidador principal;</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Potencial para desarrollar y mantener vínculos con otros miembros del hogar; </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El menor suele permanecer en su comunidad y mantiene vínculos con los miembros de la comunidad;</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El menor está integrado/a en la comunidad, utiliza servicios comunitarios como escuelas y centros de salud, y corre menos riesgo de ser estigmatizado/a.</a:t>
            </a:r>
          </a:p>
        </p:txBody>
      </p:sp>
      <p:sp>
        <p:nvSpPr>
          <p:cNvPr id="6" name="Google Shape;258;p19">
            <a:extLst>
              <a:ext uri="{FF2B5EF4-FFF2-40B4-BE49-F238E27FC236}">
                <a16:creationId xmlns:a16="http://schemas.microsoft.com/office/drawing/2014/main" id="{16B16665-1A70-ADAD-A031-4E6BBA63E2EE}"/>
              </a:ext>
            </a:extLst>
          </p:cNvPr>
          <p:cNvSpPr txBox="1"/>
          <p:nvPr/>
        </p:nvSpPr>
        <p:spPr>
          <a:xfrm>
            <a:off x="3077029" y="1484032"/>
            <a:ext cx="3206813" cy="483205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 Factores de riesgo</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Posible negligencia, maltrato, discriminación o explotación de </a:t>
            </a:r>
            <a:r>
              <a:rPr lang="es-ES_tradnl" sz="1100" dirty="0">
                <a:solidFill>
                  <a:srgbClr val="000000"/>
                </a:solidFill>
                <a:sym typeface="Arial"/>
              </a:rPr>
              <a:t>las/os menores</a:t>
            </a:r>
            <a:r>
              <a:rPr lang="es-ES_tradnl" sz="1100" dirty="0">
                <a:solidFill>
                  <a:srgbClr val="000000"/>
                </a:solidFill>
                <a:cs typeface="Arial"/>
                <a:sym typeface="Arial"/>
              </a:rPr>
              <a:t>, lo que puede ser más probable en los casos de acogida familiar no emparentada;</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El cuidador puede esperar que el menor se gane el sustento trabajando en casa, como empleado/a doméstico o fuera del hogar;</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Resistencia a la supervisión de los cuidados por parte de los/as cuidadores;</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Resistencia a la búsqueda y reunificación familiar por parte de los/as cuidadores;</a:t>
            </a:r>
          </a:p>
          <a:p>
            <a:pPr marL="171450" indent="-171450">
              <a:buClr>
                <a:srgbClr val="000000"/>
              </a:buClr>
              <a:buSzPct val="100000"/>
              <a:buFont typeface="Arial" panose="020B0604020202020204" pitchFamily="34" charset="0"/>
              <a:buChar char="•"/>
            </a:pPr>
            <a:r>
              <a:rPr lang="es-ES_tradnl" sz="1100" dirty="0">
                <a:solidFill>
                  <a:srgbClr val="000000"/>
                </a:solidFill>
                <a:sym typeface="Arial"/>
              </a:rPr>
              <a:t>Las/os menores </a:t>
            </a:r>
            <a:r>
              <a:rPr lang="es-ES_tradnl" sz="1100" dirty="0">
                <a:solidFill>
                  <a:srgbClr val="000000"/>
                </a:solidFill>
                <a:cs typeface="Arial"/>
                <a:sym typeface="Arial"/>
              </a:rPr>
              <a:t>que ya reciben cuidados familiares pueden estar "ocultos" y ser difíciles de identificar;</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Incluso </a:t>
            </a:r>
            <a:r>
              <a:rPr lang="es-ES_tradnl" sz="1100" dirty="0">
                <a:solidFill>
                  <a:srgbClr val="000000"/>
                </a:solidFill>
                <a:sym typeface="Arial"/>
              </a:rPr>
              <a:t>las/os menores </a:t>
            </a:r>
            <a:r>
              <a:rPr lang="es-ES_tradnl" sz="1100" dirty="0">
                <a:solidFill>
                  <a:srgbClr val="000000"/>
                </a:solidFill>
                <a:cs typeface="Arial"/>
                <a:sym typeface="Arial"/>
              </a:rPr>
              <a:t>inscritos en un inicio pueden no ser localizados de nuevo si la familia;</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se desplaza sin avisarle a las autoridades competentes;</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Posibilidad de que la acogida se convierta por defecto en una solución de cuidado a largo plazo sin que se persiga la reunificación familiar;</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Separación secundaria y/o ruptura de los acuerdos de acogida: las familias sometidas a estrés o que viven en condiciones de extrema pobreza o penuria podrían no ser capaces de continuar con el acuerdo.</a:t>
            </a:r>
          </a:p>
        </p:txBody>
      </p:sp>
      <p:sp>
        <p:nvSpPr>
          <p:cNvPr id="8" name="Hexagon 7">
            <a:extLst>
              <a:ext uri="{FF2B5EF4-FFF2-40B4-BE49-F238E27FC236}">
                <a16:creationId xmlns:a16="http://schemas.microsoft.com/office/drawing/2014/main" id="{7080A96A-092C-400F-6A6D-1F702E98678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D97CEAE2-92FA-317E-CF57-AB1A0859BB7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BB10CC50-1C05-F7A1-675B-1AD45BD1C1D0}"/>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A576527A-620B-F188-78F2-48B2FB69FCC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3B29C872-6BA9-78F7-DE7D-7B0DF05ABF0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9FC5DB39-77EA-983B-A2BF-E6DA9C8642E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54ACE421-6781-02E3-A503-F4156CDAAB4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D223BB4-35D8-B8A7-0EC6-BE790A07C3DA}"/>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45C47408-1338-8D3A-E448-D6CFE9843AC6}"/>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FEF0948F-9425-5E4F-7EA8-6B494ACAC77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36B3D51D-F5CB-4A23-194D-F51666A2906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556D6A5F-3982-4902-027A-0CDBD9D66CC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D027E5BE-60CC-7AFB-13BF-9DA53276832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22EB07C7-AB4F-A987-87EF-3B1A225676CD}"/>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4A844B73-2EF4-6AC3-233B-1765628E57D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66510FBD-AB98-007C-2E60-C9E99A7D4B0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8F4EED77-864D-C0B3-945E-9E9B6A5BCCA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DFD25D03-9085-F5CB-136F-0C0A8CC6CAC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5" name="Group 44">
            <a:extLst>
              <a:ext uri="{FF2B5EF4-FFF2-40B4-BE49-F238E27FC236}">
                <a16:creationId xmlns:a16="http://schemas.microsoft.com/office/drawing/2014/main" id="{360CCD7F-CD3F-AFD2-2D7C-CDA0688CB5CB}"/>
              </a:ext>
            </a:extLst>
          </p:cNvPr>
          <p:cNvGrpSpPr/>
          <p:nvPr/>
        </p:nvGrpSpPr>
        <p:grpSpPr>
          <a:xfrm>
            <a:off x="1220570" y="638187"/>
            <a:ext cx="677504" cy="583480"/>
            <a:chOff x="4416926" y="1952645"/>
            <a:chExt cx="1178615" cy="1015047"/>
          </a:xfrm>
          <a:solidFill>
            <a:schemeClr val="accent2">
              <a:lumMod val="20000"/>
              <a:lumOff val="80000"/>
            </a:schemeClr>
          </a:solidFill>
        </p:grpSpPr>
        <p:sp>
          <p:nvSpPr>
            <p:cNvPr id="46" name="Rectangle: Rounded Corners 45">
              <a:extLst>
                <a:ext uri="{FF2B5EF4-FFF2-40B4-BE49-F238E27FC236}">
                  <a16:creationId xmlns:a16="http://schemas.microsoft.com/office/drawing/2014/main" id="{1F9B71FA-9485-5FD2-9C73-11D5D6F4B4FD}"/>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Rectangle: Rounded Corners 46">
              <a:extLst>
                <a:ext uri="{FF2B5EF4-FFF2-40B4-BE49-F238E27FC236}">
                  <a16:creationId xmlns:a16="http://schemas.microsoft.com/office/drawing/2014/main" id="{69483601-F00E-A552-AF58-D188A4C68515}"/>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Rectangle: Rounded Corners 47">
              <a:extLst>
                <a:ext uri="{FF2B5EF4-FFF2-40B4-BE49-F238E27FC236}">
                  <a16:creationId xmlns:a16="http://schemas.microsoft.com/office/drawing/2014/main" id="{6B4CB114-5A53-8EC7-4F5C-849154D365C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Flowchart: Manual Input 48">
              <a:extLst>
                <a:ext uri="{FF2B5EF4-FFF2-40B4-BE49-F238E27FC236}">
                  <a16:creationId xmlns:a16="http://schemas.microsoft.com/office/drawing/2014/main" id="{97FA4E16-1F69-FA24-789C-E2D1C8043F19}"/>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Rectangle: Rounded Corners 49">
              <a:extLst>
                <a:ext uri="{FF2B5EF4-FFF2-40B4-BE49-F238E27FC236}">
                  <a16:creationId xmlns:a16="http://schemas.microsoft.com/office/drawing/2014/main" id="{1E7940E6-3856-6109-BCA7-59736AAA561E}"/>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Rectangle: Rounded Corners 50">
              <a:extLst>
                <a:ext uri="{FF2B5EF4-FFF2-40B4-BE49-F238E27FC236}">
                  <a16:creationId xmlns:a16="http://schemas.microsoft.com/office/drawing/2014/main" id="{64A0321D-19C4-9208-6C5E-72FD4597C900}"/>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Rectangle: Rounded Corners 51">
              <a:extLst>
                <a:ext uri="{FF2B5EF4-FFF2-40B4-BE49-F238E27FC236}">
                  <a16:creationId xmlns:a16="http://schemas.microsoft.com/office/drawing/2014/main" id="{00A5CC8D-740E-CF38-5108-BD9C5AEAC013}"/>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Flowchart: Manual Input 52">
              <a:extLst>
                <a:ext uri="{FF2B5EF4-FFF2-40B4-BE49-F238E27FC236}">
                  <a16:creationId xmlns:a16="http://schemas.microsoft.com/office/drawing/2014/main" id="{E7F249D3-AA00-A6F5-7A94-0B30E5D11CDB}"/>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Round Same Side Corner Rectangle 21">
              <a:extLst>
                <a:ext uri="{FF2B5EF4-FFF2-40B4-BE49-F238E27FC236}">
                  <a16:creationId xmlns:a16="http://schemas.microsoft.com/office/drawing/2014/main" id="{C3F1226A-F7C0-3566-B98A-A082A3B6F85E}"/>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Oval 54">
              <a:extLst>
                <a:ext uri="{FF2B5EF4-FFF2-40B4-BE49-F238E27FC236}">
                  <a16:creationId xmlns:a16="http://schemas.microsoft.com/office/drawing/2014/main" id="{BB77F61E-6A13-49D5-3240-F6627183FCCE}"/>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Rectangle 55">
              <a:extLst>
                <a:ext uri="{FF2B5EF4-FFF2-40B4-BE49-F238E27FC236}">
                  <a16:creationId xmlns:a16="http://schemas.microsoft.com/office/drawing/2014/main" id="{55D7892B-D878-2AE4-2D85-395826FFFAA9}"/>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7" name="Rectangle 56">
              <a:extLst>
                <a:ext uri="{FF2B5EF4-FFF2-40B4-BE49-F238E27FC236}">
                  <a16:creationId xmlns:a16="http://schemas.microsoft.com/office/drawing/2014/main" id="{2A4ACDD8-F85F-1684-17CB-4FC1D522DAE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8" name="Group 57">
            <a:extLst>
              <a:ext uri="{FF2B5EF4-FFF2-40B4-BE49-F238E27FC236}">
                <a16:creationId xmlns:a16="http://schemas.microsoft.com/office/drawing/2014/main" id="{93D818AA-3CC8-5273-FEFF-52A4A6F8218E}"/>
              </a:ext>
            </a:extLst>
          </p:cNvPr>
          <p:cNvGrpSpPr/>
          <p:nvPr/>
        </p:nvGrpSpPr>
        <p:grpSpPr>
          <a:xfrm>
            <a:off x="3302000" y="639165"/>
            <a:ext cx="582444" cy="721847"/>
            <a:chOff x="3302000" y="3820045"/>
            <a:chExt cx="582444" cy="721847"/>
          </a:xfrm>
        </p:grpSpPr>
        <p:grpSp>
          <p:nvGrpSpPr>
            <p:cNvPr id="59" name="Group 58">
              <a:extLst>
                <a:ext uri="{FF2B5EF4-FFF2-40B4-BE49-F238E27FC236}">
                  <a16:creationId xmlns:a16="http://schemas.microsoft.com/office/drawing/2014/main" id="{6DD2DAE8-DA73-C8D4-FA53-4C8F05E66979}"/>
                </a:ext>
              </a:extLst>
            </p:cNvPr>
            <p:cNvGrpSpPr/>
            <p:nvPr/>
          </p:nvGrpSpPr>
          <p:grpSpPr>
            <a:xfrm>
              <a:off x="3738131" y="4049988"/>
              <a:ext cx="146313" cy="325236"/>
              <a:chOff x="1638375" y="3971467"/>
              <a:chExt cx="146313" cy="325236"/>
            </a:xfrm>
          </p:grpSpPr>
          <p:sp>
            <p:nvSpPr>
              <p:cNvPr id="61" name="Round Same Side Corner Rectangle 21">
                <a:extLst>
                  <a:ext uri="{FF2B5EF4-FFF2-40B4-BE49-F238E27FC236}">
                    <a16:creationId xmlns:a16="http://schemas.microsoft.com/office/drawing/2014/main" id="{B61C5686-10E9-294F-E706-DEB9F8879E48}"/>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2" name="Oval 61">
                <a:extLst>
                  <a:ext uri="{FF2B5EF4-FFF2-40B4-BE49-F238E27FC236}">
                    <a16:creationId xmlns:a16="http://schemas.microsoft.com/office/drawing/2014/main" id="{58241279-E034-9E15-AD7A-786ABAAAEEAA}"/>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60" name="Freeform: Shape 59">
              <a:extLst>
                <a:ext uri="{FF2B5EF4-FFF2-40B4-BE49-F238E27FC236}">
                  <a16:creationId xmlns:a16="http://schemas.microsoft.com/office/drawing/2014/main" id="{B509D075-AEC9-64D8-1CBD-299046AA9793}"/>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1703802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s-ES_tradnl" sz="1200" b="1" spc="300" dirty="0">
                <a:solidFill>
                  <a:schemeClr val="tx1"/>
                </a:solidFill>
              </a:rPr>
              <a:t>VIDA INDEPENDIENTE SUPERVISADA Y/O APOYADA</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7371208"/>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buClr>
                <a:srgbClr val="000000"/>
              </a:buClr>
              <a:buSzPct val="100000"/>
            </a:pPr>
            <a:r>
              <a:rPr lang="es-ES_tradnl" sz="1100" b="1" i="0" u="none" strike="noStrike" cap="none" dirty="0">
                <a:solidFill>
                  <a:srgbClr val="000000"/>
                </a:solidFill>
                <a:latin typeface="+mn-lt"/>
                <a:ea typeface="Arial"/>
                <a:cs typeface="Arial"/>
                <a:sym typeface="Arial"/>
              </a:rPr>
              <a:t>Características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i="0" u="none" strike="noStrike" cap="none" dirty="0">
                <a:solidFill>
                  <a:srgbClr val="000000"/>
                </a:solidFill>
                <a:latin typeface="+mn-lt"/>
                <a:ea typeface="Arial"/>
                <a:cs typeface="Arial"/>
                <a:sym typeface="Arial"/>
              </a:rPr>
              <a:t>Los acuerdos de vida independiente supervisada y/o con apoyo se refieren a un acuerdo de cuidados en el que:</a:t>
            </a:r>
          </a:p>
          <a:p>
            <a:pPr marL="628650" lvl="1" indent="-171450">
              <a:buClr>
                <a:srgbClr val="000000"/>
              </a:buClr>
              <a:buSzPct val="100000"/>
              <a:buFont typeface="Arial" panose="020B0604020202020204" pitchFamily="34" charset="0"/>
              <a:buChar char="•"/>
            </a:pPr>
            <a:r>
              <a:rPr lang="es-ES_tradnl" sz="1100" i="0" u="none" strike="noStrike" cap="none" dirty="0">
                <a:solidFill>
                  <a:srgbClr val="000000"/>
                </a:solidFill>
                <a:latin typeface="+mn-lt"/>
                <a:ea typeface="Arial"/>
                <a:cs typeface="Arial"/>
                <a:sym typeface="Arial"/>
              </a:rPr>
              <a:t>un individuo o grupo de menores, que pueden estar emparentados/as o no, </a:t>
            </a:r>
          </a:p>
          <a:p>
            <a:pPr marL="628650" lvl="1" indent="-171450">
              <a:buClr>
                <a:srgbClr val="000000"/>
              </a:buClr>
              <a:buSzPct val="100000"/>
              <a:buFont typeface="Arial" panose="020B0604020202020204" pitchFamily="34" charset="0"/>
              <a:buChar char="•"/>
            </a:pPr>
            <a:r>
              <a:rPr lang="es-ES_tradnl" sz="1100" i="0" u="none" strike="noStrike" cap="none" dirty="0">
                <a:solidFill>
                  <a:srgbClr val="000000"/>
                </a:solidFill>
                <a:latin typeface="+mn-lt"/>
                <a:ea typeface="Arial"/>
                <a:cs typeface="Arial"/>
                <a:sym typeface="Arial"/>
              </a:rPr>
              <a:t>viven de forma independiente en una comunidad, es decir, no reciben cuidados en un entorno familiar o residencial;</a:t>
            </a:r>
          </a:p>
          <a:p>
            <a:pPr marL="628650" lvl="1" indent="-171450">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esto incluye</a:t>
            </a:r>
            <a:r>
              <a:rPr lang="es-ES_tradnl" sz="1100" i="0" u="none" strike="noStrike" cap="none" dirty="0">
                <a:solidFill>
                  <a:srgbClr val="000000"/>
                </a:solidFill>
                <a:latin typeface="+mn-lt"/>
                <a:ea typeface="Arial"/>
                <a:cs typeface="Arial"/>
                <a:sym typeface="Arial"/>
              </a:rPr>
              <a:t> los hogares encabezados por menores (en los que niños y niñas más pequeños están al cuidado de uno o varios niños/as mayores) y los grupos de edades similares (en los que las/os menores tienen una edad similar).</a:t>
            </a:r>
          </a:p>
          <a:p>
            <a:pPr marL="171450" indent="-171450">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L</a:t>
            </a:r>
            <a:r>
              <a:rPr lang="es-ES_tradnl" sz="1100" i="0" u="none" strike="noStrike" cap="none" dirty="0">
                <a:solidFill>
                  <a:srgbClr val="000000"/>
                </a:solidFill>
                <a:latin typeface="+mn-lt"/>
                <a:ea typeface="Arial"/>
                <a:cs typeface="Arial"/>
                <a:sym typeface="Arial"/>
              </a:rPr>
              <a:t>as/os menores pueden ser apoyados o supervisados por un miembro de la comunidad, un mentor especialmente designado y entrenado (que puede ser supervisado por un asistente social) y/o por un asistente social: </a:t>
            </a:r>
          </a:p>
          <a:p>
            <a:pPr marL="628650" lvl="1" indent="-171450">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p</a:t>
            </a:r>
            <a:r>
              <a:rPr lang="es-ES_tradnl" sz="1100" i="0" u="none" strike="noStrike" cap="none" dirty="0">
                <a:solidFill>
                  <a:srgbClr val="000000"/>
                </a:solidFill>
                <a:latin typeface="+mn-lt"/>
                <a:ea typeface="Arial"/>
                <a:cs typeface="Arial"/>
                <a:sym typeface="Arial"/>
              </a:rPr>
              <a:t>uede ser una solución eficaz para las/os menores para los que es difícil encontrar un hogar de acogida (por ejemplo, los adolescentes varones) y/o las/os menores a los que les puede resultar difícil establecerse en un entorno familiar.</a:t>
            </a:r>
          </a:p>
          <a:p>
            <a:pPr marL="171450" indent="-171450">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Puntos clave:</a:t>
            </a:r>
            <a:endParaRPr lang="es-ES_tradnl" sz="1100" i="0" u="none" strike="noStrike" cap="none" dirty="0">
              <a:solidFill>
                <a:srgbClr val="000000"/>
              </a:solidFill>
              <a:latin typeface="+mn-lt"/>
              <a:ea typeface="Arial"/>
              <a:cs typeface="Arial"/>
              <a:sym typeface="Arial"/>
            </a:endParaRPr>
          </a:p>
          <a:p>
            <a:pPr marL="628650" lvl="1" indent="-171450">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e</a:t>
            </a:r>
            <a:r>
              <a:rPr lang="es-ES_tradnl" sz="1100" i="0" u="none" strike="noStrike" cap="none" dirty="0">
                <a:solidFill>
                  <a:srgbClr val="000000"/>
                </a:solidFill>
                <a:latin typeface="+mn-lt"/>
                <a:ea typeface="Arial"/>
                <a:cs typeface="Arial"/>
                <a:sym typeface="Arial"/>
              </a:rPr>
              <a:t>l menor o menores viven sin cuidados de tiempo completo por parte de un adulto;</a:t>
            </a:r>
          </a:p>
          <a:p>
            <a:pPr marL="628650" lvl="1" indent="-171450">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a</a:t>
            </a:r>
            <a:r>
              <a:rPr lang="es-ES_tradnl" sz="1100" i="0" u="none" strike="noStrike" cap="none" dirty="0">
                <a:solidFill>
                  <a:srgbClr val="000000"/>
                </a:solidFill>
                <a:latin typeface="+mn-lt"/>
                <a:ea typeface="Arial"/>
                <a:cs typeface="Arial"/>
                <a:sym typeface="Arial"/>
              </a:rPr>
              <a:t>decuado para niños y niñas no menores de 15 años, excepto en el caso de niños y niñas más pequeños que vivan con un hermano mayor de 15 años o más, cuando esto redunde en su interés superior;</a:t>
            </a:r>
          </a:p>
          <a:p>
            <a:pPr marL="628650" lvl="1" indent="-171450">
              <a:buClr>
                <a:srgbClr val="000000"/>
              </a:buClr>
              <a:buSzPct val="100000"/>
              <a:buFont typeface="Arial" panose="020B0604020202020204" pitchFamily="34" charset="0"/>
              <a:buChar char="•"/>
            </a:pPr>
            <a:r>
              <a:rPr lang="es-ES_tradnl" sz="1100" i="0" u="none" strike="noStrike" cap="none" dirty="0">
                <a:solidFill>
                  <a:srgbClr val="000000"/>
                </a:solidFill>
                <a:latin typeface="+mn-lt"/>
                <a:ea typeface="Arial"/>
                <a:cs typeface="Arial"/>
                <a:sym typeface="Arial"/>
              </a:rPr>
              <a:t>los acuerdos pueden ser espontáneos u organizados por un agente externo.</a:t>
            </a:r>
          </a:p>
          <a:p>
            <a:pPr marL="0" marR="0" lvl="0" indent="0" rtl="0">
              <a:spcBef>
                <a:spcPts val="0"/>
              </a:spcBef>
              <a:spcAft>
                <a:spcPts val="0"/>
              </a:spcAft>
              <a:buClr>
                <a:srgbClr val="000000"/>
              </a:buClr>
              <a:buSzPts val="2400"/>
              <a:buFont typeface="Arial"/>
              <a:buNone/>
            </a:pPr>
            <a:endParaRPr lang="es-ES_tradnl" sz="1100" i="0" u="none" strike="noStrike" cap="none" dirty="0">
              <a:solidFill>
                <a:srgbClr val="000000"/>
              </a:solidFill>
              <a:latin typeface="+mn-lt"/>
              <a:ea typeface="Arial"/>
              <a:cs typeface="Arial"/>
              <a:sym typeface="Arial"/>
            </a:endParaRPr>
          </a:p>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Mentor</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Persona, normalmente un adulto, a la que se asigna o que asume la responsabilidad de ser consejero de confianza de un menor o de grupos de menores.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Un mentor suele ser una persona con más experiencia o conocimientos de la comunidad, quizá un miembro de un grupo comunitario, o en algunos casos los mentores pueden ser empleados de las autoridades locales.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Un mentor ayuda al menor a afrontar los retos del día a día, le proporciona el apoyo y la atención adecuados y lo/a pone en contacto con perspectivas de crecimiento y desarrollo personal y oportunidades sociales y económicas.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 Los mentores no suelen vivir con </a:t>
            </a:r>
            <a:r>
              <a:rPr lang="es-ES_tradnl" sz="1100" i="0" u="none" strike="noStrike" cap="none" dirty="0">
                <a:solidFill>
                  <a:srgbClr val="000000"/>
                </a:solidFill>
                <a:latin typeface="+mn-lt"/>
                <a:ea typeface="Arial"/>
                <a:cs typeface="Arial"/>
                <a:sym typeface="Arial"/>
              </a:rPr>
              <a:t>las/os menores</a:t>
            </a:r>
            <a:r>
              <a:rPr lang="es-ES_tradnl" sz="1100" dirty="0">
                <a:solidFill>
                  <a:srgbClr val="000000"/>
                </a:solidFill>
                <a:cs typeface="Arial"/>
                <a:sym typeface="Arial"/>
              </a:rPr>
              <a:t>, pero los visitan regularmente y les prestan el apoyo necesario.</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Un mentor no tiene responsabilidad legal sobre el menor o </a:t>
            </a:r>
            <a:r>
              <a:rPr lang="es-ES_tradnl" sz="1100" i="0" u="none" strike="noStrike" cap="none" dirty="0">
                <a:solidFill>
                  <a:srgbClr val="000000"/>
                </a:solidFill>
                <a:latin typeface="+mn-lt"/>
                <a:ea typeface="Arial"/>
                <a:cs typeface="Arial"/>
                <a:sym typeface="Arial"/>
              </a:rPr>
              <a:t>las/os menores </a:t>
            </a:r>
            <a:r>
              <a:rPr lang="es-ES_tradnl" sz="1100" dirty="0">
                <a:solidFill>
                  <a:srgbClr val="000000"/>
                </a:solidFill>
                <a:cs typeface="Arial"/>
                <a:sym typeface="Arial"/>
              </a:rPr>
              <a:t>y es poco probable que se haga referencia a esta figura en la legislación. </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Un mentor no debe confundirse con un guardián, que suele ser nombrado por las jurisdicciones nacionales para salvaguardar el interés superior y el bienestar general del menor.</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dirty="0">
                <a:solidFill>
                  <a:srgbClr val="000000"/>
                </a:solidFill>
                <a:cs typeface="Arial"/>
                <a:sym typeface="Arial"/>
              </a:rPr>
              <a:t>Cuando haya un mentor y un guardián, es importante que estén en comunicación para que transmitan mensajes similares a </a:t>
            </a:r>
            <a:r>
              <a:rPr lang="es-ES_tradnl" sz="1100" i="0" u="none" strike="noStrike" cap="none" dirty="0">
                <a:solidFill>
                  <a:srgbClr val="000000"/>
                </a:solidFill>
                <a:latin typeface="+mn-lt"/>
                <a:ea typeface="Arial"/>
                <a:cs typeface="Arial"/>
                <a:sym typeface="Arial"/>
              </a:rPr>
              <a:t>las/os menores.</a:t>
            </a:r>
            <a:endParaRPr lang="es-ES_tradnl" sz="1100" dirty="0">
              <a:solidFill>
                <a:srgbClr val="000000"/>
              </a:solidFill>
              <a:cs typeface="Arial"/>
              <a:sym typeface="Arial"/>
            </a:endParaRPr>
          </a:p>
        </p:txBody>
      </p:sp>
      <p:sp>
        <p:nvSpPr>
          <p:cNvPr id="3" name="Hexagon 2">
            <a:extLst>
              <a:ext uri="{FF2B5EF4-FFF2-40B4-BE49-F238E27FC236}">
                <a16:creationId xmlns:a16="http://schemas.microsoft.com/office/drawing/2014/main" id="{165F1E55-2F0A-A30D-AA08-D339FE6EB20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B7A90A6A-0007-426C-86BA-DC1B7F2BAA2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D4797751-3588-A236-887B-8224290ABA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D386318A-847F-D804-15F5-01ECB75BC03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C1C523BC-5C71-5BEB-704E-D9B2500CCF5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735116E5-DF2D-C09C-1ADE-D6439618079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C4D40749-9860-8C36-174F-EFF4F0C2A04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8DF5FC7B-D22F-2752-AD4E-5757DDA746C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3B22D5AE-4172-5F75-97DE-C02CF4247BE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21F43114-659D-48AB-2E0B-F204F7B98FCB}"/>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FA1F7B68-D30A-4A30-CFDF-B365280EFC12}"/>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FB779E5-2B3B-6F28-564B-698B04AD768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902C9D6D-FCC0-C81B-740E-7BD85481FB4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00BB6CE4-3C62-41BE-3448-0DAFDD3C51E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B2048496-F627-0D14-CFD3-B43B432683F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44AC64A6-B658-7729-0C20-DCF2D860EE1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19F087C0-685E-805A-AF27-CD700936CC1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14AADB36-9838-BC57-6CBE-89F980704A3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924033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58;p19">
            <a:extLst>
              <a:ext uri="{FF2B5EF4-FFF2-40B4-BE49-F238E27FC236}">
                <a16:creationId xmlns:a16="http://schemas.microsoft.com/office/drawing/2014/main" id="{2ADBC46B-C718-1334-F641-9D0FF0ED10C2}"/>
              </a:ext>
            </a:extLst>
          </p:cNvPr>
          <p:cNvSpPr txBox="1"/>
          <p:nvPr/>
        </p:nvSpPr>
        <p:spPr>
          <a:xfrm>
            <a:off x="982986" y="1580262"/>
            <a:ext cx="2446014" cy="263144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protección (fortalezas)</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Las/os menores son capaces de mantener su independencia y desarrollar su resiliencia, especialmente cuando reciben apoyo de los miembros y/o estructuras de la comunidad;</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Pueden ser de gran ayuda en la transición a la edad adulta;</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Los grupos de hermanos/as permanecen juntos; oportunidades para vínculos sanos; </a:t>
            </a:r>
          </a:p>
          <a:p>
            <a:pPr marL="171450" marR="0" lvl="0" indent="-171450" rtl="0">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Los grupos de menores que hayan formado un vínculo pueden permanecer juntos.</a:t>
            </a:r>
          </a:p>
        </p:txBody>
      </p:sp>
      <p:sp>
        <p:nvSpPr>
          <p:cNvPr id="3" name="Google Shape;258;p19">
            <a:extLst>
              <a:ext uri="{FF2B5EF4-FFF2-40B4-BE49-F238E27FC236}">
                <a16:creationId xmlns:a16="http://schemas.microsoft.com/office/drawing/2014/main" id="{619B9009-7769-CE8A-6778-80FBC90F03BD}"/>
              </a:ext>
            </a:extLst>
          </p:cNvPr>
          <p:cNvSpPr txBox="1"/>
          <p:nvPr/>
        </p:nvSpPr>
        <p:spPr>
          <a:xfrm>
            <a:off x="3429000" y="1580262"/>
            <a:ext cx="2808026" cy="2123618"/>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riesgo</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Las/os menores carecen de límites. </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La dinámica de poder entre </a:t>
            </a:r>
            <a:r>
              <a:rPr lang="es-ES_tradnl" sz="1100" i="0" u="none" strike="noStrike" cap="none" dirty="0">
                <a:solidFill>
                  <a:srgbClr val="000000"/>
                </a:solidFill>
                <a:latin typeface="+mn-lt"/>
                <a:ea typeface="Arial"/>
                <a:cs typeface="Arial"/>
                <a:sym typeface="Arial"/>
              </a:rPr>
              <a:t>las/os menores</a:t>
            </a:r>
            <a:r>
              <a:rPr lang="es-ES_tradnl" sz="1100" dirty="0">
                <a:solidFill>
                  <a:srgbClr val="000000"/>
                </a:solidFill>
                <a:cs typeface="Arial"/>
                <a:sym typeface="Arial"/>
              </a:rPr>
              <a:t> puede desembocar en acoso o explotación;</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Las/os menores pueden estar expuestos a diversas amenazas, como el abuso, la explotación y la violencia sexual y de género, sobre todo si no cuentan con la protección y el apoyo de los miembros de la comunidad;</a:t>
            </a:r>
          </a:p>
          <a:p>
            <a:pPr marL="171450" indent="-171450">
              <a:buClr>
                <a:srgbClr val="000000"/>
              </a:buClr>
              <a:buSzPct val="100000"/>
              <a:buFont typeface="Arial" panose="020B0604020202020204" pitchFamily="34" charset="0"/>
              <a:buChar char="•"/>
            </a:pPr>
            <a:r>
              <a:rPr lang="es-ES_tradnl" sz="1100" dirty="0">
                <a:solidFill>
                  <a:srgbClr val="000000"/>
                </a:solidFill>
                <a:cs typeface="Arial"/>
                <a:sym typeface="Arial"/>
              </a:rPr>
              <a:t>Las/os menores pueden tener dificultades para acceder a los servicios básicos.</a:t>
            </a:r>
          </a:p>
        </p:txBody>
      </p:sp>
      <p:sp>
        <p:nvSpPr>
          <p:cNvPr id="4" name="Hexagon 3">
            <a:extLst>
              <a:ext uri="{FF2B5EF4-FFF2-40B4-BE49-F238E27FC236}">
                <a16:creationId xmlns:a16="http://schemas.microsoft.com/office/drawing/2014/main" id="{58732737-3737-026F-5BB2-044F9B8368C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A2925A5-99CC-D00C-CD4B-1DDDC9A8578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0AD91163-1DF0-98AA-6B9A-FE956DF9E4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76D5C864-1228-CA56-34DA-2BC2345481A0}"/>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0FA3D90B-34B7-DF14-AEA4-3F66C677D57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20142B9F-70EA-D914-9C30-39BF0D9586B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5CBD3423-FCFA-7094-7D2F-4A6C913052E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3E8EA604-0B2B-CA9F-80A0-4B55E906516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DD23463C-0507-159B-E818-DF203991DAB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5CBCD74E-1EF6-E6A9-C63B-31C877FFFD0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783ECFD0-805F-7992-8B07-CD70B9ED8D5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E6E136E6-3C9D-73A7-907F-27DA56E6471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0917BF42-ADBB-7DFB-C0EE-CFBA0DA4B67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859765E-E20C-1BCC-1C1E-0B714FF1BF4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5DA4C3A0-AF49-C70F-2F1F-C26B2FA1648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B0230305-A47F-2514-1D0F-CC37F50A0F9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3E5D7AA9-3265-613B-525D-0206AC64C8F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2290E58D-E5FC-B205-8E1E-AAC4706E717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1" name="Group 40">
            <a:extLst>
              <a:ext uri="{FF2B5EF4-FFF2-40B4-BE49-F238E27FC236}">
                <a16:creationId xmlns:a16="http://schemas.microsoft.com/office/drawing/2014/main" id="{A5EAC830-7211-E660-CBA0-B6AE46FBA852}"/>
              </a:ext>
            </a:extLst>
          </p:cNvPr>
          <p:cNvGrpSpPr/>
          <p:nvPr/>
        </p:nvGrpSpPr>
        <p:grpSpPr>
          <a:xfrm>
            <a:off x="1220570" y="699799"/>
            <a:ext cx="677504" cy="583480"/>
            <a:chOff x="4416926" y="1952645"/>
            <a:chExt cx="1178615" cy="1015047"/>
          </a:xfrm>
          <a:solidFill>
            <a:schemeClr val="accent2">
              <a:lumMod val="20000"/>
              <a:lumOff val="80000"/>
            </a:schemeClr>
          </a:solidFill>
        </p:grpSpPr>
        <p:sp>
          <p:nvSpPr>
            <p:cNvPr id="42" name="Rectangle: Rounded Corners 41">
              <a:extLst>
                <a:ext uri="{FF2B5EF4-FFF2-40B4-BE49-F238E27FC236}">
                  <a16:creationId xmlns:a16="http://schemas.microsoft.com/office/drawing/2014/main" id="{CF9C4C42-8EDF-9050-0AC4-BCD70DD8A7AC}"/>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Rectangle: Rounded Corners 42">
              <a:extLst>
                <a:ext uri="{FF2B5EF4-FFF2-40B4-BE49-F238E27FC236}">
                  <a16:creationId xmlns:a16="http://schemas.microsoft.com/office/drawing/2014/main" id="{2BBAD54A-8B19-2E27-0F35-729E80E473C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Rectangle: Rounded Corners 43">
              <a:extLst>
                <a:ext uri="{FF2B5EF4-FFF2-40B4-BE49-F238E27FC236}">
                  <a16:creationId xmlns:a16="http://schemas.microsoft.com/office/drawing/2014/main" id="{A99D741B-F69C-88B8-0A22-5EAA9319C39F}"/>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Flowchart: Manual Input 44">
              <a:extLst>
                <a:ext uri="{FF2B5EF4-FFF2-40B4-BE49-F238E27FC236}">
                  <a16:creationId xmlns:a16="http://schemas.microsoft.com/office/drawing/2014/main" id="{E39112BB-E04E-8E67-1681-760E0629C22C}"/>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Rectangle: Rounded Corners 45">
              <a:extLst>
                <a:ext uri="{FF2B5EF4-FFF2-40B4-BE49-F238E27FC236}">
                  <a16:creationId xmlns:a16="http://schemas.microsoft.com/office/drawing/2014/main" id="{D6C7FB58-AA4C-6805-8465-0F4317C20137}"/>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Rectangle: Rounded Corners 46">
              <a:extLst>
                <a:ext uri="{FF2B5EF4-FFF2-40B4-BE49-F238E27FC236}">
                  <a16:creationId xmlns:a16="http://schemas.microsoft.com/office/drawing/2014/main" id="{3EB9A449-0339-E803-974A-72BB7A0D2CCD}"/>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Rectangle: Rounded Corners 47">
              <a:extLst>
                <a:ext uri="{FF2B5EF4-FFF2-40B4-BE49-F238E27FC236}">
                  <a16:creationId xmlns:a16="http://schemas.microsoft.com/office/drawing/2014/main" id="{1CB4D55E-9C6E-D537-3C77-B0D277D2F14F}"/>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Flowchart: Manual Input 48">
              <a:extLst>
                <a:ext uri="{FF2B5EF4-FFF2-40B4-BE49-F238E27FC236}">
                  <a16:creationId xmlns:a16="http://schemas.microsoft.com/office/drawing/2014/main" id="{E59501D2-B768-C7B9-7531-33B8BA27F593}"/>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Round Same Side Corner Rectangle 21">
              <a:extLst>
                <a:ext uri="{FF2B5EF4-FFF2-40B4-BE49-F238E27FC236}">
                  <a16:creationId xmlns:a16="http://schemas.microsoft.com/office/drawing/2014/main" id="{87BE2D08-C15C-99DE-D3C7-01B59EF11DC2}"/>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Oval 50">
              <a:extLst>
                <a:ext uri="{FF2B5EF4-FFF2-40B4-BE49-F238E27FC236}">
                  <a16:creationId xmlns:a16="http://schemas.microsoft.com/office/drawing/2014/main" id="{DF767E8C-DBC2-8B37-991A-11D8DBC6FCFF}"/>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Rectangle 51">
              <a:extLst>
                <a:ext uri="{FF2B5EF4-FFF2-40B4-BE49-F238E27FC236}">
                  <a16:creationId xmlns:a16="http://schemas.microsoft.com/office/drawing/2014/main" id="{719892B7-F469-BC80-9CE9-7F8E1DCC3375}"/>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Rectangle 52">
              <a:extLst>
                <a:ext uri="{FF2B5EF4-FFF2-40B4-BE49-F238E27FC236}">
                  <a16:creationId xmlns:a16="http://schemas.microsoft.com/office/drawing/2014/main" id="{E7546CA8-DAC4-19E7-5CBC-EBEAE6AF7010}"/>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4" name="Group 53">
            <a:extLst>
              <a:ext uri="{FF2B5EF4-FFF2-40B4-BE49-F238E27FC236}">
                <a16:creationId xmlns:a16="http://schemas.microsoft.com/office/drawing/2014/main" id="{5BFFDAFB-619F-21CE-F9CA-0B49F90C711B}"/>
              </a:ext>
            </a:extLst>
          </p:cNvPr>
          <p:cNvGrpSpPr/>
          <p:nvPr/>
        </p:nvGrpSpPr>
        <p:grpSpPr>
          <a:xfrm>
            <a:off x="3302000" y="700777"/>
            <a:ext cx="582444" cy="721847"/>
            <a:chOff x="3302000" y="3820045"/>
            <a:chExt cx="582444" cy="721847"/>
          </a:xfrm>
        </p:grpSpPr>
        <p:grpSp>
          <p:nvGrpSpPr>
            <p:cNvPr id="55" name="Group 54">
              <a:extLst>
                <a:ext uri="{FF2B5EF4-FFF2-40B4-BE49-F238E27FC236}">
                  <a16:creationId xmlns:a16="http://schemas.microsoft.com/office/drawing/2014/main" id="{374499DC-481A-2831-C054-D51530979C62}"/>
                </a:ext>
              </a:extLst>
            </p:cNvPr>
            <p:cNvGrpSpPr/>
            <p:nvPr/>
          </p:nvGrpSpPr>
          <p:grpSpPr>
            <a:xfrm>
              <a:off x="3738131" y="4049988"/>
              <a:ext cx="146313" cy="325236"/>
              <a:chOff x="1638375" y="3971467"/>
              <a:chExt cx="146313" cy="325236"/>
            </a:xfrm>
          </p:grpSpPr>
          <p:sp>
            <p:nvSpPr>
              <p:cNvPr id="57" name="Round Same Side Corner Rectangle 21">
                <a:extLst>
                  <a:ext uri="{FF2B5EF4-FFF2-40B4-BE49-F238E27FC236}">
                    <a16:creationId xmlns:a16="http://schemas.microsoft.com/office/drawing/2014/main" id="{2F5AFAA8-353F-301B-1F80-7B4182C68662}"/>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Oval 57">
                <a:extLst>
                  <a:ext uri="{FF2B5EF4-FFF2-40B4-BE49-F238E27FC236}">
                    <a16:creationId xmlns:a16="http://schemas.microsoft.com/office/drawing/2014/main" id="{654899AE-21DD-002F-4ECB-32CEE382ED71}"/>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56" name="Freeform: Shape 55">
              <a:extLst>
                <a:ext uri="{FF2B5EF4-FFF2-40B4-BE49-F238E27FC236}">
                  <a16:creationId xmlns:a16="http://schemas.microsoft.com/office/drawing/2014/main" id="{40A5B8E6-1888-259C-958E-FDED559971C7}"/>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3416252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4" y="192907"/>
            <a:ext cx="5254041" cy="461665"/>
          </a:xfrm>
          <a:prstGeom prst="rect">
            <a:avLst/>
          </a:prstGeom>
          <a:noFill/>
        </p:spPr>
        <p:txBody>
          <a:bodyPr wrap="square" rtlCol="0">
            <a:spAutoFit/>
          </a:bodyPr>
          <a:lstStyle/>
          <a:p>
            <a:r>
              <a:rPr lang="en-US" sz="1200" b="1" spc="300" dirty="0">
                <a:solidFill>
                  <a:schemeClr val="tx1"/>
                </a:solidFill>
              </a:rPr>
              <a:t>CUIDADOS PROVISIONALES </a:t>
            </a:r>
            <a:r>
              <a:rPr lang="en-US" sz="1200" b="1" spc="300" dirty="0"/>
              <a:t>Y/O</a:t>
            </a:r>
            <a:r>
              <a:rPr lang="en-US" sz="1200" b="1" spc="300" dirty="0">
                <a:solidFill>
                  <a:schemeClr val="tx1"/>
                </a:solidFill>
              </a:rPr>
              <a:t> </a:t>
            </a:r>
            <a:r>
              <a:rPr lang="en-US" sz="1200" b="1" spc="300" dirty="0"/>
              <a:t>INTERMEDIARIOS </a:t>
            </a:r>
            <a:r>
              <a:rPr lang="en-US" sz="1200" b="1" spc="300" dirty="0">
                <a:solidFill>
                  <a:schemeClr val="tx1"/>
                </a:solidFill>
              </a:rPr>
              <a:t>EN CENTROS DE ACOGIDA</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781743" y="631357"/>
            <a:ext cx="5656521" cy="9075842"/>
          </a:xfrm>
          <a:prstGeom prst="rect">
            <a:avLst/>
          </a:prstGeom>
          <a:noFill/>
          <a:ln>
            <a:noFill/>
          </a:ln>
        </p:spPr>
        <p:txBody>
          <a:bodyPr spcFirstLastPara="1" wrap="square" lIns="91425" tIns="45700" rIns="91425" bIns="45700" anchor="t" anchorCtr="0">
            <a:spAutoFit/>
          </a:bodyPr>
          <a:lstStyle/>
          <a:p>
            <a:pPr marR="0" lvl="0" rtl="0">
              <a:lnSpc>
                <a:spcPct val="107000"/>
              </a:lnSpc>
              <a:spcBef>
                <a:spcPts val="0"/>
              </a:spcBef>
              <a:spcAft>
                <a:spcPts val="0"/>
              </a:spcAft>
              <a:buClr>
                <a:srgbClr val="000000"/>
              </a:buClr>
              <a:buSzPct val="100000"/>
            </a:pPr>
            <a:r>
              <a:rPr lang="es-ES_tradnl" sz="1100" b="1" i="0" u="none" strike="noStrike" cap="none" dirty="0">
                <a:solidFill>
                  <a:srgbClr val="000000"/>
                </a:solidFill>
                <a:latin typeface="+mn-lt"/>
                <a:ea typeface="Arial"/>
                <a:cs typeface="Arial"/>
                <a:sym typeface="Arial"/>
              </a:rPr>
              <a:t>Características</a:t>
            </a:r>
          </a:p>
          <a:p>
            <a:pPr marL="171450" indent="-171450">
              <a:buFont typeface="Arial" panose="020B0604020202020204" pitchFamily="34" charset="0"/>
              <a:buChar char="•"/>
            </a:pPr>
            <a:r>
              <a:rPr lang="es-ES_tradnl" sz="1100" dirty="0">
                <a:solidFill>
                  <a:srgbClr val="000000"/>
                </a:solidFill>
                <a:effectLst/>
                <a:ea typeface="Helvetica Neue"/>
                <a:cs typeface="Helvetica Neue"/>
              </a:rPr>
              <a:t>Puede ser necesario crear refugios temporales a pequeña escala que ofrezcan atención a </a:t>
            </a:r>
            <a:r>
              <a:rPr lang="es-ES_tradnl" sz="1100" i="0" u="none" strike="noStrike" cap="none" dirty="0">
                <a:solidFill>
                  <a:srgbClr val="000000"/>
                </a:solidFill>
                <a:latin typeface="+mn-lt"/>
                <a:ea typeface="Arial"/>
                <a:cs typeface="Arial"/>
                <a:sym typeface="Arial"/>
              </a:rPr>
              <a:t>las/os menores</a:t>
            </a:r>
            <a:r>
              <a:rPr lang="es-ES_tradnl" sz="1100" dirty="0">
                <a:solidFill>
                  <a:srgbClr val="000000"/>
                </a:solidFill>
                <a:effectLst/>
                <a:ea typeface="Helvetica Neue"/>
                <a:cs typeface="Helvetica Neue"/>
              </a:rPr>
              <a:t> las 24 horas del día, sobre todo cuando:</a:t>
            </a:r>
          </a:p>
          <a:p>
            <a:pPr marL="628650" lvl="1" indent="-171450">
              <a:buFont typeface="Arial" panose="020B0604020202020204" pitchFamily="34" charset="0"/>
              <a:buChar char="•"/>
            </a:pPr>
            <a:r>
              <a:rPr lang="es-ES_tradnl" sz="1100" dirty="0">
                <a:solidFill>
                  <a:srgbClr val="000000"/>
                </a:solidFill>
                <a:ea typeface="Helvetica Neue"/>
                <a:cs typeface="Helvetica Neue"/>
              </a:rPr>
              <a:t>l</a:t>
            </a:r>
            <a:r>
              <a:rPr lang="es-ES_tradnl" sz="1100" dirty="0">
                <a:solidFill>
                  <a:srgbClr val="000000"/>
                </a:solidFill>
                <a:effectLst/>
                <a:ea typeface="Helvetica Neue"/>
                <a:cs typeface="Helvetica Neue"/>
              </a:rPr>
              <a:t>a </a:t>
            </a:r>
            <a:r>
              <a:rPr lang="es-ES_tradnl" sz="1100" dirty="0">
                <a:solidFill>
                  <a:srgbClr val="000000"/>
                </a:solidFill>
                <a:ea typeface="Helvetica Neue"/>
                <a:cs typeface="Helvetica Neue"/>
              </a:rPr>
              <a:t>acogida </a:t>
            </a:r>
            <a:r>
              <a:rPr lang="es-ES_tradnl" sz="1100" dirty="0">
                <a:solidFill>
                  <a:srgbClr val="000000"/>
                </a:solidFill>
                <a:effectLst/>
                <a:ea typeface="Helvetica Neue"/>
                <a:cs typeface="Helvetica Neue"/>
              </a:rPr>
              <a:t>familiar con una familia no biológica </a:t>
            </a:r>
            <a:r>
              <a:rPr lang="es-ES_tradnl" sz="1100" dirty="0">
                <a:solidFill>
                  <a:srgbClr val="000000"/>
                </a:solidFill>
                <a:ea typeface="Helvetica Neue"/>
                <a:cs typeface="Helvetica Neue"/>
              </a:rPr>
              <a:t>sea </a:t>
            </a:r>
            <a:r>
              <a:rPr lang="es-ES_tradnl" sz="1100" dirty="0">
                <a:solidFill>
                  <a:srgbClr val="000000"/>
                </a:solidFill>
                <a:effectLst/>
                <a:ea typeface="Helvetica Neue"/>
                <a:cs typeface="Helvetica Neue"/>
              </a:rPr>
              <a:t>ilegal y/o culturalmente inapropiada para el contexto en cuestión;</a:t>
            </a:r>
          </a:p>
          <a:p>
            <a:pPr marL="628650" lvl="1" indent="-171450">
              <a:buFont typeface="Arial" panose="020B0604020202020204" pitchFamily="34" charset="0"/>
              <a:buChar char="•"/>
            </a:pPr>
            <a:r>
              <a:rPr lang="es-ES_tradnl" sz="1100" dirty="0">
                <a:solidFill>
                  <a:srgbClr val="000000"/>
                </a:solidFill>
                <a:effectLst/>
                <a:ea typeface="Helvetica Neue"/>
                <a:cs typeface="Helvetica Neue"/>
              </a:rPr>
              <a:t>no haya familiares que puedan ocuparse del </a:t>
            </a:r>
            <a:r>
              <a:rPr lang="es-ES_tradnl" sz="1100" dirty="0">
                <a:solidFill>
                  <a:srgbClr val="000000"/>
                </a:solidFill>
                <a:ea typeface="Helvetica Neue"/>
                <a:cs typeface="Helvetica Neue"/>
              </a:rPr>
              <a:t>menor</a:t>
            </a:r>
            <a:r>
              <a:rPr lang="es-ES_tradnl" sz="1100" dirty="0">
                <a:solidFill>
                  <a:srgbClr val="000000"/>
                </a:solidFill>
                <a:effectLst/>
                <a:ea typeface="Helvetica Neue"/>
                <a:cs typeface="Helvetica Neue"/>
              </a:rPr>
              <a:t> o no redunde en su interés superior.</a:t>
            </a:r>
          </a:p>
          <a:p>
            <a:pPr marL="171450" lvl="0" indent="-171450">
              <a:buFont typeface="Arial" panose="020B0604020202020204" pitchFamily="34" charset="0"/>
              <a:buChar char="•"/>
            </a:pPr>
            <a:r>
              <a:rPr lang="es-ES_tradnl" sz="1100" dirty="0">
                <a:solidFill>
                  <a:srgbClr val="000000"/>
                </a:solidFill>
                <a:effectLst/>
                <a:ea typeface="Helvetica Neue"/>
                <a:cs typeface="Helvetica Neue"/>
              </a:rPr>
              <a:t>Los cuidados en centros de acogida pueden ser necesarios en las siguientes situaciones:</a:t>
            </a:r>
            <a:endParaRPr lang="es-ES_tradnl"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c</a:t>
            </a:r>
            <a:r>
              <a:rPr lang="es-ES_tradnl" sz="1100" dirty="0">
                <a:solidFill>
                  <a:srgbClr val="000000"/>
                </a:solidFill>
                <a:effectLst/>
                <a:ea typeface="Helvetica Neue"/>
                <a:cs typeface="Helvetica Neue"/>
              </a:rPr>
              <a:t>uando no exista la posibilidad de establecer y supervisar de forma segura la acogida familiar como solución inmediata para los UASC (p. </a:t>
            </a:r>
            <a:r>
              <a:rPr lang="es-ES_tradnl" sz="1100" dirty="0">
                <a:solidFill>
                  <a:srgbClr val="000000"/>
                </a:solidFill>
                <a:ea typeface="Helvetica Neue"/>
                <a:cs typeface="Helvetica Neue"/>
              </a:rPr>
              <a:t>ej.</a:t>
            </a:r>
            <a:r>
              <a:rPr lang="es-ES_tradnl" sz="1100" dirty="0">
                <a:solidFill>
                  <a:srgbClr val="000000"/>
                </a:solidFill>
                <a:effectLst/>
                <a:ea typeface="Helvetica Neue"/>
                <a:cs typeface="Helvetica Neue"/>
              </a:rPr>
              <a:t>, en emergencias súbitas a gran escala (a la espera del desarrollo de opciones familiares y/o comunitarias);</a:t>
            </a:r>
            <a:endParaRPr lang="es-ES_tradnl"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c</a:t>
            </a:r>
            <a:r>
              <a:rPr lang="es-ES_tradnl" sz="1100" dirty="0">
                <a:solidFill>
                  <a:srgbClr val="000000"/>
                </a:solidFill>
                <a:effectLst/>
                <a:ea typeface="Helvetica Neue"/>
                <a:cs typeface="Helvetica Neue"/>
              </a:rPr>
              <a:t>omo medio para garantizar que las/os menores permanezcan en el mismo lugar cuando exista la posibilidad de localizar de forma rápida a los miembros de la familia con vistas a una (rápida) reunificación o cuando la acogida familiar pueda ser un obstáculo para la BRF;</a:t>
            </a:r>
            <a:endParaRPr lang="es-ES_tradnl" sz="1100" dirty="0">
              <a:ea typeface="Helvetica Neue"/>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c</a:t>
            </a:r>
            <a:r>
              <a:rPr lang="es-ES_tradnl" sz="1100" dirty="0">
                <a:solidFill>
                  <a:srgbClr val="000000"/>
                </a:solidFill>
                <a:effectLst/>
                <a:ea typeface="Helvetica Neue"/>
                <a:cs typeface="Helvetica Neue"/>
              </a:rPr>
              <a:t>uando la población esté en desplazamiento y se requieran </a:t>
            </a:r>
            <a:r>
              <a:rPr lang="es-ES_tradnl" sz="1100" dirty="0">
                <a:solidFill>
                  <a:srgbClr val="000000"/>
                </a:solidFill>
                <a:ea typeface="Helvetica Neue"/>
                <a:cs typeface="Helvetica Neue"/>
              </a:rPr>
              <a:t>cuidados </a:t>
            </a:r>
            <a:r>
              <a:rPr lang="es-ES_tradnl" sz="1100" dirty="0">
                <a:solidFill>
                  <a:srgbClr val="000000"/>
                </a:solidFill>
                <a:effectLst/>
                <a:ea typeface="Helvetica Neue"/>
                <a:cs typeface="Helvetica Neue"/>
              </a:rPr>
              <a:t>de forma temporal (p. ej., mientras el/la menor espera para reunirse con los miembros de la familia y no se se pueda ofrecer la modalida</a:t>
            </a:r>
            <a:r>
              <a:rPr lang="es-ES_tradnl" sz="1100" dirty="0">
                <a:solidFill>
                  <a:srgbClr val="000000"/>
                </a:solidFill>
                <a:ea typeface="Helvetica Neue"/>
                <a:cs typeface="Helvetica Neue"/>
              </a:rPr>
              <a:t>d de acogida familiar.</a:t>
            </a:r>
            <a:endParaRPr lang="es-ES_tradnl" sz="1100" dirty="0">
              <a:solidFill>
                <a:srgbClr val="000000"/>
              </a:solidFill>
              <a:effectLst/>
              <a:ea typeface="Helvetica Neue"/>
              <a:cs typeface="Helvetica Neue"/>
            </a:endParaRPr>
          </a:p>
          <a:p>
            <a:endParaRPr lang="es-ES_tradnl" sz="1100" dirty="0">
              <a:solidFill>
                <a:srgbClr val="000000"/>
              </a:solidFill>
              <a:effectLst/>
              <a:ea typeface="Helvetica Neue"/>
              <a:cs typeface="Helvetica Neue"/>
            </a:endParaRPr>
          </a:p>
          <a:p>
            <a:r>
              <a:rPr lang="es-ES_tradnl" sz="1100" b="1" dirty="0">
                <a:solidFill>
                  <a:srgbClr val="000000"/>
                </a:solidFill>
                <a:ea typeface="Helvetica Neue"/>
                <a:cs typeface="Helvetica Neue"/>
              </a:rPr>
              <a:t>Consideraciones</a:t>
            </a:r>
            <a:endParaRPr lang="es-ES_tradnl" sz="1100" b="1" dirty="0">
              <a:solidFill>
                <a:srgbClr val="000000"/>
              </a:solidFill>
              <a:effectLst/>
              <a:ea typeface="Helvetica Neue"/>
              <a:cs typeface="Helvetica Neue"/>
            </a:endParaRPr>
          </a:p>
          <a:p>
            <a:pPr marL="171450" indent="-171450">
              <a:buFont typeface="Arial" panose="020B0604020202020204" pitchFamily="34" charset="0"/>
              <a:buChar char="•"/>
            </a:pPr>
            <a:r>
              <a:rPr lang="es-ES_tradnl" sz="1100" dirty="0">
                <a:solidFill>
                  <a:srgbClr val="000000"/>
                </a:solidFill>
                <a:effectLst/>
                <a:ea typeface="Helvetica Neue"/>
                <a:cs typeface="Helvetica Neue"/>
              </a:rPr>
              <a:t>Esta opción debería ir acompañada de actividades de promoción para mejorar los sistemas de cuidados alternativos a corto, medio y largo plazo y establecer otras formas preferenciales de atención, por ejemplo, los cuidados en acogida familiar y/o comunitaria.</a:t>
            </a:r>
          </a:p>
          <a:p>
            <a:pPr marL="171450" indent="-171450">
              <a:buFont typeface="Arial" panose="020B0604020202020204" pitchFamily="34" charset="0"/>
              <a:buChar char="•"/>
            </a:pPr>
            <a:r>
              <a:rPr lang="es-ES_tradnl" sz="1100" dirty="0">
                <a:solidFill>
                  <a:srgbClr val="000000"/>
                </a:solidFill>
                <a:effectLst/>
                <a:ea typeface="Helvetica Neue"/>
                <a:cs typeface="Helvetica Neue"/>
              </a:rPr>
              <a:t>Hay que hacer todo lo posible por minimizar la “cultura institucional” y garantizar la calidad de la atención. Esto puede hacerse:</a:t>
            </a:r>
            <a:endParaRPr lang="es-ES_tradnl"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garantizando que haya una cantidad adecuada y proporcional </a:t>
            </a:r>
            <a:r>
              <a:rPr lang="es-ES_tradnl" sz="1100" dirty="0">
                <a:solidFill>
                  <a:srgbClr val="000000"/>
                </a:solidFill>
                <a:effectLst/>
                <a:ea typeface="Helvetica Neue"/>
                <a:cs typeface="Helvetica Neue"/>
              </a:rPr>
              <a:t>de personal disponible con relación a la cantidad de menores;</a:t>
            </a:r>
            <a:endParaRPr lang="es-ES_tradnl"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garantizan el fácil acceso a i</a:t>
            </a:r>
            <a:r>
              <a:rPr lang="es-ES_tradnl" sz="1100" dirty="0">
                <a:solidFill>
                  <a:srgbClr val="000000"/>
                </a:solidFill>
                <a:effectLst/>
                <a:ea typeface="Helvetica Neue"/>
                <a:cs typeface="Helvetica Neue"/>
              </a:rPr>
              <a:t>nstalaciones o centros adecuados;</a:t>
            </a:r>
            <a:endParaRPr lang="es-ES_tradnl"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ofreciendo/ubicando un</a:t>
            </a:r>
            <a:r>
              <a:rPr lang="es-ES_tradnl" sz="1100" dirty="0">
                <a:solidFill>
                  <a:srgbClr val="000000"/>
                </a:solidFill>
                <a:effectLst/>
                <a:ea typeface="Helvetica Neue"/>
                <a:cs typeface="Helvetica Neue"/>
              </a:rPr>
              <a:t> centro integrado en la comunidad, y oportunidades para que las/os menores socialicen con miembros de la comunidad;</a:t>
            </a:r>
            <a:endParaRPr lang="es-ES_tradnl"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s-ES_tradnl" sz="1100" dirty="0">
                <a:solidFill>
                  <a:srgbClr val="000000"/>
                </a:solidFill>
                <a:ea typeface="Helvetica Neue"/>
                <a:cs typeface="Helvetica Neue"/>
              </a:rPr>
              <a:t>estableciendo c</a:t>
            </a:r>
            <a:r>
              <a:rPr lang="es-ES_tradnl" sz="1100" dirty="0">
                <a:solidFill>
                  <a:srgbClr val="000000"/>
                </a:solidFill>
                <a:effectLst/>
                <a:ea typeface="Helvetica Neue"/>
                <a:cs typeface="Helvetica Neue"/>
              </a:rPr>
              <a:t>ódigos de conducta;</a:t>
            </a:r>
          </a:p>
          <a:p>
            <a:pPr marL="628650" lvl="1" indent="-171450">
              <a:buFont typeface="Arial" panose="020B0604020202020204" pitchFamily="34" charset="0"/>
              <a:buChar char="•"/>
            </a:pPr>
            <a:r>
              <a:rPr lang="es-ES_tradnl" sz="1100" dirty="0">
                <a:solidFill>
                  <a:srgbClr val="000000"/>
                </a:solidFill>
                <a:ea typeface="Helvetica Neue"/>
                <a:cs typeface="Helvetica Neue"/>
              </a:rPr>
              <a:t>garantizando la adecuada f</a:t>
            </a:r>
            <a:r>
              <a:rPr lang="es-ES_tradnl" sz="1100" dirty="0">
                <a:solidFill>
                  <a:srgbClr val="000000"/>
                </a:solidFill>
                <a:effectLst/>
                <a:ea typeface="Helvetica Neue"/>
                <a:cs typeface="Helvetica Neue"/>
              </a:rPr>
              <a:t>ormación del personal;</a:t>
            </a:r>
          </a:p>
          <a:p>
            <a:pPr marL="628650" lvl="1" indent="-171450">
              <a:buFont typeface="Arial" panose="020B0604020202020204" pitchFamily="34" charset="0"/>
              <a:buChar char="•"/>
            </a:pPr>
            <a:r>
              <a:rPr lang="es-ES_tradnl" sz="1100" dirty="0">
                <a:solidFill>
                  <a:srgbClr val="000000"/>
                </a:solidFill>
                <a:ea typeface="Helvetica Neue"/>
                <a:cs typeface="Helvetica Neue"/>
              </a:rPr>
              <a:t>ofreciendo l</a:t>
            </a:r>
            <a:r>
              <a:rPr lang="es-ES_tradnl" sz="1100" dirty="0">
                <a:solidFill>
                  <a:srgbClr val="000000"/>
                </a:solidFill>
                <a:effectLst/>
                <a:ea typeface="Helvetica Neue"/>
                <a:cs typeface="Helvetica Neue"/>
              </a:rPr>
              <a:t>ugares seguros.</a:t>
            </a:r>
            <a:endParaRPr lang="es-ES_tradnl" sz="1100" dirty="0">
              <a:ea typeface="Helvetica Neue"/>
              <a:cs typeface="Times New Roman" panose="02020603050405020304" pitchFamily="18" charset="0"/>
            </a:endParaRPr>
          </a:p>
          <a:p>
            <a:pPr marL="171450" lvl="0" indent="-171450">
              <a:buFont typeface="Arial" panose="020B0604020202020204" pitchFamily="34" charset="0"/>
              <a:buChar char="•"/>
            </a:pPr>
            <a:r>
              <a:rPr lang="es-ES_tradnl" sz="1100" dirty="0">
                <a:solidFill>
                  <a:srgbClr val="000000"/>
                </a:solidFill>
                <a:effectLst/>
                <a:ea typeface="Helvetica Neue"/>
                <a:cs typeface="Helvetica Neue"/>
              </a:rPr>
              <a:t>Los cuidados en centros de acogida deben cumplir unas normas mínimas de atención, </a:t>
            </a:r>
            <a:r>
              <a:rPr lang="es-ES_tradnl" sz="1100" dirty="0">
                <a:solidFill>
                  <a:srgbClr val="000000"/>
                </a:solidFill>
                <a:ea typeface="Helvetica Neue"/>
                <a:cs typeface="Helvetica Neue"/>
              </a:rPr>
              <a:t>planearse de forma exhaustiva, minuciosa y organizada </a:t>
            </a:r>
            <a:r>
              <a:rPr lang="es-ES_tradnl" sz="1100" dirty="0">
                <a:solidFill>
                  <a:srgbClr val="000000"/>
                </a:solidFill>
                <a:effectLst/>
                <a:ea typeface="Helvetica Neue"/>
                <a:cs typeface="Helvetica Neue"/>
              </a:rPr>
              <a:t>para minimizar los "factores de riesgo" que puedan conllevar a la separación familiar, es decir, estableciendo procedimientos de control estandarizados y </a:t>
            </a:r>
            <a:r>
              <a:rPr lang="es-ES_tradnl" sz="1100" dirty="0">
                <a:solidFill>
                  <a:srgbClr val="000000"/>
                </a:solidFill>
                <a:ea typeface="Helvetica Neue"/>
                <a:cs typeface="Times New Roman" panose="02020603050405020304" pitchFamily="18" charset="0"/>
              </a:rPr>
              <a:t>rigurosos.</a:t>
            </a:r>
            <a:endParaRPr lang="es-ES_tradnl" sz="1100" dirty="0">
              <a:ea typeface="Helvetica Neue"/>
              <a:cs typeface="Times New Roman" panose="02020603050405020304" pitchFamily="18" charset="0"/>
            </a:endParaRPr>
          </a:p>
          <a:p>
            <a:pPr marL="171450" lvl="0" indent="-171450">
              <a:buFont typeface="Arial" panose="020B0604020202020204" pitchFamily="34" charset="0"/>
              <a:buChar char="•"/>
            </a:pPr>
            <a:r>
              <a:rPr lang="es-ES_tradnl" sz="1100" dirty="0">
                <a:solidFill>
                  <a:srgbClr val="000000"/>
                </a:solidFill>
                <a:effectLst/>
                <a:ea typeface="Helvetica Neue"/>
                <a:cs typeface="Helvetica Neue"/>
              </a:rPr>
              <a:t>La acogida en un centro debe durar el menor tiempo posible (se recomienda, como máximo, 12 semanas a menos que existan razones específicas por las que deba alargarse este periodo) y tener como objetivo la reunificación familiar o una modalidad</a:t>
            </a:r>
            <a:r>
              <a:rPr lang="es-ES_tradnl" sz="1100" dirty="0">
                <a:solidFill>
                  <a:srgbClr val="000000"/>
                </a:solidFill>
                <a:ea typeface="Helvetica Neue"/>
                <a:cs typeface="Helvetica Neue"/>
              </a:rPr>
              <a:t> de acogida alternativa </a:t>
            </a:r>
            <a:r>
              <a:rPr lang="es-ES_tradnl" sz="1100" dirty="0">
                <a:solidFill>
                  <a:srgbClr val="000000"/>
                </a:solidFill>
                <a:effectLst/>
                <a:ea typeface="Helvetica Neue"/>
                <a:cs typeface="Helvetica Neue"/>
              </a:rPr>
              <a:t>a largo plazo. </a:t>
            </a:r>
            <a:endParaRPr lang="es-ES_tradnl" sz="1100" dirty="0">
              <a:ea typeface="Helvetica Neue"/>
              <a:cs typeface="Times New Roman" panose="02020603050405020304" pitchFamily="18" charset="0"/>
            </a:endParaRPr>
          </a:p>
          <a:p>
            <a:pPr lvl="0"/>
            <a:endParaRPr lang="es-ES_tradnl" sz="1100" b="1" dirty="0">
              <a:effectLst/>
              <a:ea typeface="Helvetica Neue"/>
              <a:cs typeface="Helvetica Neue"/>
            </a:endParaRPr>
          </a:p>
          <a:p>
            <a:pPr lvl="0"/>
            <a:r>
              <a:rPr lang="es-ES_tradnl" sz="1100" b="1" dirty="0">
                <a:effectLst/>
                <a:ea typeface="Helvetica Neue"/>
                <a:cs typeface="Helvetica Neue"/>
              </a:rPr>
              <a:t>Casas seguras</a:t>
            </a:r>
            <a:endParaRPr lang="es-ES_tradnl" sz="1100" b="1" dirty="0">
              <a:effectLst/>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s-ES_tradnl" sz="1100" dirty="0">
                <a:solidFill>
                  <a:srgbClr val="000000"/>
                </a:solidFill>
                <a:effectLst/>
                <a:ea typeface="Helvetica Neue"/>
                <a:cs typeface="Helvetica Neue"/>
              </a:rPr>
              <a:t>Las casas seguras son una opción a corto plazo; se debe establecer un acuerdo a largo plazo lo antes posible.</a:t>
            </a:r>
          </a:p>
          <a:p>
            <a:pPr marL="171450" indent="-171450">
              <a:buFont typeface="Arial" panose="020B0604020202020204" pitchFamily="34" charset="0"/>
              <a:buChar char="•"/>
            </a:pPr>
            <a:r>
              <a:rPr lang="es-ES_tradnl" sz="1100" dirty="0">
                <a:solidFill>
                  <a:srgbClr val="000000"/>
                </a:solidFill>
                <a:effectLst/>
                <a:ea typeface="Helvetica Neue"/>
                <a:cs typeface="Helvetica Neue"/>
              </a:rPr>
              <a:t>El alojamiento en casas seguras debe ofrecerse cuando exista un riesgo para los menores si se revela su ubicación (p. ej., riesgo de secuestro, tráfico, ataque).</a:t>
            </a:r>
          </a:p>
          <a:p>
            <a:pPr marL="171450" indent="-171450">
              <a:buFont typeface="Arial" panose="020B0604020202020204" pitchFamily="34" charset="0"/>
              <a:buChar char="•"/>
            </a:pPr>
            <a:r>
              <a:rPr lang="es-ES_tradnl" sz="1100" dirty="0">
                <a:solidFill>
                  <a:srgbClr val="000000"/>
                </a:solidFill>
                <a:ea typeface="Helvetica Neue"/>
                <a:cs typeface="Helvetica Neue"/>
              </a:rPr>
              <a:t>Deben ofrecer alojamientos diferencias </a:t>
            </a:r>
            <a:r>
              <a:rPr lang="es-ES_tradnl" sz="1100" dirty="0">
                <a:solidFill>
                  <a:srgbClr val="000000"/>
                </a:solidFill>
                <a:effectLst/>
                <a:ea typeface="Helvetica Neue"/>
                <a:cs typeface="Helvetica Neue"/>
              </a:rPr>
              <a:t>para niños y niñas, chicas </a:t>
            </a:r>
            <a:r>
              <a:rPr lang="es-ES_tradnl" sz="1100" dirty="0">
                <a:solidFill>
                  <a:srgbClr val="000000"/>
                </a:solidFill>
                <a:ea typeface="Helvetica Neue"/>
                <a:cs typeface="Helvetica Neue"/>
              </a:rPr>
              <a:t>y</a:t>
            </a:r>
            <a:r>
              <a:rPr lang="es-ES_tradnl" sz="1100" dirty="0">
                <a:solidFill>
                  <a:srgbClr val="000000"/>
                </a:solidFill>
                <a:effectLst/>
                <a:ea typeface="Helvetica Neue"/>
                <a:cs typeface="Helvetica Neue"/>
              </a:rPr>
              <a:t> chicos adolescentes.</a:t>
            </a:r>
          </a:p>
          <a:p>
            <a:pPr marL="171450" indent="-171450">
              <a:buFont typeface="Arial" panose="020B0604020202020204" pitchFamily="34" charset="0"/>
              <a:buChar char="•"/>
            </a:pPr>
            <a:r>
              <a:rPr lang="es-ES_tradnl" sz="1100" dirty="0">
                <a:solidFill>
                  <a:srgbClr val="000000"/>
                </a:solidFill>
                <a:effectLst/>
                <a:ea typeface="Helvetica Neue"/>
                <a:cs typeface="Helvetica Neue"/>
              </a:rPr>
              <a:t>Las casas seguras deben contar con personal las 24 horas del día.</a:t>
            </a:r>
          </a:p>
          <a:p>
            <a:pPr marL="171450" indent="-171450">
              <a:buFont typeface="Arial" panose="020B0604020202020204" pitchFamily="34" charset="0"/>
              <a:buChar char="•"/>
            </a:pPr>
            <a:r>
              <a:rPr lang="es-ES_tradnl" sz="1100" dirty="0">
                <a:solidFill>
                  <a:srgbClr val="000000"/>
                </a:solidFill>
                <a:effectLst/>
                <a:ea typeface="Helvetica Neue"/>
                <a:cs typeface="Helvetica Neue"/>
              </a:rPr>
              <a:t>Debe haber protocolos de </a:t>
            </a:r>
            <a:r>
              <a:rPr lang="es-ES_tradnl" sz="1100" dirty="0">
                <a:solidFill>
                  <a:srgbClr val="000000"/>
                </a:solidFill>
                <a:ea typeface="Helvetica Neue"/>
                <a:cs typeface="Helvetica Neue"/>
              </a:rPr>
              <a:t>emergencia.</a:t>
            </a:r>
          </a:p>
          <a:p>
            <a:pPr marL="171450" indent="-171450">
              <a:buFont typeface="Arial" panose="020B0604020202020204" pitchFamily="34" charset="0"/>
              <a:buChar char="•"/>
            </a:pPr>
            <a:r>
              <a:rPr lang="es-ES_tradnl" sz="1100" dirty="0">
                <a:solidFill>
                  <a:srgbClr val="000000"/>
                </a:solidFill>
                <a:effectLst/>
                <a:ea typeface="Helvetica Neue"/>
                <a:cs typeface="Helvetica Neue"/>
              </a:rPr>
              <a:t>Se debe insistir en la confidencialidad </a:t>
            </a:r>
            <a:r>
              <a:rPr lang="es-ES_tradnl" sz="1100" dirty="0">
                <a:solidFill>
                  <a:srgbClr val="000000"/>
                </a:solidFill>
                <a:ea typeface="Helvetica Neue"/>
                <a:cs typeface="Helvetica Neue"/>
              </a:rPr>
              <a:t>al capacitar al </a:t>
            </a:r>
            <a:r>
              <a:rPr lang="es-ES_tradnl" sz="1100" dirty="0">
                <a:solidFill>
                  <a:srgbClr val="000000"/>
                </a:solidFill>
                <a:effectLst/>
                <a:ea typeface="Helvetica Neue"/>
                <a:cs typeface="Helvetica Neue"/>
              </a:rPr>
              <a:t>personal.</a:t>
            </a:r>
            <a:endParaRPr lang="es-ES_tradnl" sz="1100" dirty="0">
              <a:effectLst/>
              <a:ea typeface="Calibri" panose="020F0502020204030204" pitchFamily="34" charset="0"/>
              <a:cs typeface="Times New Roman" panose="02020603050405020304" pitchFamily="18" charset="0"/>
            </a:endParaRPr>
          </a:p>
        </p:txBody>
      </p:sp>
      <p:sp>
        <p:nvSpPr>
          <p:cNvPr id="3" name="Hexagon 2">
            <a:extLst>
              <a:ext uri="{FF2B5EF4-FFF2-40B4-BE49-F238E27FC236}">
                <a16:creationId xmlns:a16="http://schemas.microsoft.com/office/drawing/2014/main" id="{96F39D08-26F1-8081-9A6C-C4292E57E25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3F7CDFD6-30F1-BF25-FAC4-5165D1FADD8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D9D2D6C-BD02-2FA8-702D-59CEA4F740D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C4778EB1-713A-39E2-E967-16003F2C988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DDE29AF-9369-A9AC-6C6A-1B921FC5C98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F244630-6E37-E700-547C-654B135AC03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6D15D8F-4505-5FB6-0964-10BE410F2B3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0FE422F5-5E1E-9457-E581-C630C982C0D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00BDF6B-17A4-3173-E2B9-FB1F2D3089A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027F372-5710-E232-FC93-31ED1D8953B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7C9392B3-7CB9-BEF8-B26F-466764647EC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52F05A8-AF6B-93F9-E5BA-DA6CB659599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ABF5A09-40DA-1A92-3E35-542A5143EEA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E48B204-AFB7-F0E2-8925-8CC723517F5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E6BE25EA-81C6-D499-7F22-F41C637AFB8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768A209-08C5-9A29-5180-CA3ADB6F7BD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8D91650-839E-1CED-34CC-D34E777E0C4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2BD7BAF-4593-944A-6C8E-DE27B2D7B36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8386862"/>
      </p:ext>
    </p:extLst>
  </p:cSld>
  <p:clrMapOvr>
    <a:masterClrMapping/>
  </p:clrMapOvr>
  <p:extLst>
    <p:ext uri="{6950BFC3-D8DA-4A85-94F7-54DA5524770B}">
      <p188:commentRel xmlns:p188="http://schemas.microsoft.com/office/powerpoint/2018/8/main" r:id="rId2"/>
    </p:ext>
  </p:extLs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58;p19">
            <a:extLst>
              <a:ext uri="{FF2B5EF4-FFF2-40B4-BE49-F238E27FC236}">
                <a16:creationId xmlns:a16="http://schemas.microsoft.com/office/drawing/2014/main" id="{D57A3F8E-53AC-742B-EC45-B818E3AD0E24}"/>
              </a:ext>
            </a:extLst>
          </p:cNvPr>
          <p:cNvSpPr txBox="1"/>
          <p:nvPr/>
        </p:nvSpPr>
        <p:spPr>
          <a:xfrm>
            <a:off x="982986" y="1442229"/>
            <a:ext cx="1709414" cy="2628243"/>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protección (fortalezas)</a:t>
            </a:r>
          </a:p>
          <a:p>
            <a:pPr marL="171450" marR="0" lvl="0" indent="-171450" rtl="0">
              <a:lnSpc>
                <a:spcPct val="107000"/>
              </a:lnSpc>
              <a:spcBef>
                <a:spcPts val="0"/>
              </a:spcBef>
              <a:spcAft>
                <a:spcPts val="0"/>
              </a:spcAft>
              <a:buClr>
                <a:srgbClr val="000000"/>
              </a:buClr>
              <a:buSzPct val="100000"/>
              <a:buFont typeface="Arial" panose="020B0604020202020204" pitchFamily="34" charset="0"/>
              <a:buChar char="•"/>
            </a:pPr>
            <a:r>
              <a:rPr lang="es-ES_tradnl" sz="1100" b="0" i="0" u="none" strike="noStrike" cap="none" dirty="0">
                <a:solidFill>
                  <a:srgbClr val="000000"/>
                </a:solidFill>
                <a:latin typeface="+mn-lt"/>
                <a:ea typeface="Arial"/>
                <a:cs typeface="Arial"/>
                <a:sym typeface="Arial"/>
              </a:rPr>
              <a:t>En circunstancias como las descritas anteriormente, la atención en centros de acogida puede ser un medio importante para proporcionar atención y protección y facilitar la BRF para los UASC en situaciones de emergencia a corto plazo.</a:t>
            </a:r>
          </a:p>
        </p:txBody>
      </p:sp>
      <p:sp>
        <p:nvSpPr>
          <p:cNvPr id="4" name="Google Shape;258;p19">
            <a:extLst>
              <a:ext uri="{FF2B5EF4-FFF2-40B4-BE49-F238E27FC236}">
                <a16:creationId xmlns:a16="http://schemas.microsoft.com/office/drawing/2014/main" id="{D54E4601-168B-B7E2-201E-119242582958}"/>
              </a:ext>
            </a:extLst>
          </p:cNvPr>
          <p:cNvSpPr txBox="1"/>
          <p:nvPr/>
        </p:nvSpPr>
        <p:spPr>
          <a:xfrm>
            <a:off x="2794000" y="1442229"/>
            <a:ext cx="3443026" cy="56290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riesgo</a:t>
            </a:r>
          </a:p>
          <a:p>
            <a:pPr>
              <a:lnSpc>
                <a:spcPct val="107000"/>
              </a:lnSpc>
              <a:spcAft>
                <a:spcPts val="800"/>
              </a:spcAft>
            </a:pPr>
            <a:r>
              <a:rPr lang="es-ES_tradnl" sz="1100" dirty="0">
                <a:solidFill>
                  <a:srgbClr val="000000"/>
                </a:solidFill>
                <a:effectLst/>
                <a:ea typeface="Helvetica Neue"/>
                <a:cs typeface="Helvetica Neue"/>
              </a:rPr>
              <a:t>Aunque algunos de los riesgos asociados a esta modalidad de acogida pueden ser menos preocupantes, en el caso de los centros de acogida temporal más pequeños, existen los siguientes riesgos asociados, sobre todo cuando no hay supervisión y regulación independientes: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solidFill>
                  <a:srgbClr val="000000"/>
                </a:solidFill>
                <a:ea typeface="Helvetica Neue"/>
                <a:cs typeface="Helvetica Neue"/>
              </a:rPr>
              <a:t>a</a:t>
            </a:r>
            <a:r>
              <a:rPr lang="es-ES_tradnl" sz="1100" dirty="0">
                <a:solidFill>
                  <a:srgbClr val="000000"/>
                </a:solidFill>
                <a:effectLst/>
                <a:ea typeface="Helvetica Neue"/>
                <a:cs typeface="Helvetica Neue"/>
              </a:rPr>
              <a:t>coso y/o matoneo y/o abuso sexual entre menores (sobre todo </a:t>
            </a:r>
            <a:r>
              <a:rPr lang="es-ES_tradnl" sz="1100" dirty="0">
                <a:solidFill>
                  <a:srgbClr val="000000"/>
                </a:solidFill>
                <a:ea typeface="Helvetica Neue"/>
                <a:cs typeface="Helvetica Neue"/>
              </a:rPr>
              <a:t>si</a:t>
            </a:r>
            <a:r>
              <a:rPr lang="es-ES_tradnl" sz="1100" dirty="0">
                <a:solidFill>
                  <a:srgbClr val="000000"/>
                </a:solidFill>
                <a:effectLst/>
                <a:ea typeface="Helvetica Neue"/>
                <a:cs typeface="Helvetica Neue"/>
              </a:rPr>
              <a:t> no se proporcionan la atención y supervisión adecuadas);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solidFill>
                  <a:srgbClr val="000000"/>
                </a:solidFill>
                <a:effectLst/>
                <a:ea typeface="Helvetica Neue"/>
                <a:cs typeface="Helvetica Neue"/>
              </a:rPr>
              <a:t>separaciones familiares debido a que se ”incita” a las familias con dificultades a renunciar a sus hijos/as </a:t>
            </a:r>
            <a:r>
              <a:rPr lang="es-ES_tradnl" sz="1100" dirty="0">
                <a:solidFill>
                  <a:srgbClr val="000000"/>
                </a:solidFill>
                <a:ea typeface="Helvetica Neue"/>
                <a:cs typeface="Helvetica Neue"/>
              </a:rPr>
              <a:t>bajo la falsa premisa </a:t>
            </a:r>
            <a:r>
              <a:rPr lang="es-ES_tradnl" sz="1100" dirty="0">
                <a:solidFill>
                  <a:srgbClr val="000000"/>
                </a:solidFill>
                <a:effectLst/>
                <a:ea typeface="Helvetica Neue"/>
                <a:cs typeface="Helvetica Neue"/>
              </a:rPr>
              <a:t>de que sus hijos/as estarán mejor;</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solidFill>
                  <a:srgbClr val="000000"/>
                </a:solidFill>
                <a:ea typeface="Helvetica Neue"/>
                <a:cs typeface="Helvetica Neue"/>
              </a:rPr>
              <a:t>a</a:t>
            </a:r>
            <a:r>
              <a:rPr lang="es-ES_tradnl" sz="1100" dirty="0">
                <a:solidFill>
                  <a:srgbClr val="000000"/>
                </a:solidFill>
                <a:effectLst/>
                <a:ea typeface="Helvetica Neue"/>
                <a:cs typeface="Helvetica Neue"/>
              </a:rPr>
              <a:t>bandono y mayor exposición a abusos, incluidos los sexuales;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o</a:t>
            </a:r>
            <a:r>
              <a:rPr lang="es-ES_tradnl" sz="1100" dirty="0">
                <a:effectLst/>
                <a:ea typeface="Calibri" panose="020F0502020204030204" pitchFamily="34" charset="0"/>
                <a:cs typeface="Calibri" panose="020F0502020204030204" pitchFamily="34" charset="0"/>
              </a:rPr>
              <a:t>portunidades limitadas de integración local, sobre</a:t>
            </a:r>
            <a:r>
              <a:rPr lang="es-ES_tradnl" sz="1100" dirty="0">
                <a:ea typeface="Calibri" panose="020F0502020204030204" pitchFamily="34" charset="0"/>
                <a:cs typeface="Calibri" panose="020F0502020204030204" pitchFamily="34" charset="0"/>
              </a:rPr>
              <a:t> todo </a:t>
            </a:r>
            <a:r>
              <a:rPr lang="es-ES_tradnl" sz="1100" dirty="0">
                <a:effectLst/>
                <a:ea typeface="Calibri" panose="020F0502020204030204" pitchFamily="34" charset="0"/>
                <a:cs typeface="Calibri" panose="020F0502020204030204" pitchFamily="34" charset="0"/>
              </a:rPr>
              <a:t>si viven lejos de </a:t>
            </a:r>
            <a:r>
              <a:rPr lang="es-ES_tradnl" sz="1100" dirty="0">
                <a:ea typeface="Calibri" panose="020F0502020204030204" pitchFamily="34" charset="0"/>
                <a:cs typeface="Calibri" panose="020F0502020204030204" pitchFamily="34" charset="0"/>
              </a:rPr>
              <a:t>la</a:t>
            </a:r>
            <a:r>
              <a:rPr lang="es-ES_tradnl" sz="1100" dirty="0">
                <a:effectLst/>
                <a:ea typeface="Calibri" panose="020F0502020204030204" pitchFamily="34" charset="0"/>
                <a:cs typeface="Calibri" panose="020F0502020204030204" pitchFamily="34" charset="0"/>
              </a:rPr>
              <a:t> comunidad local</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a</a:t>
            </a:r>
            <a:r>
              <a:rPr lang="es-ES_tradnl" sz="1100" dirty="0">
                <a:effectLst/>
                <a:ea typeface="Calibri" panose="020F0502020204030204" pitchFamily="34" charset="0"/>
                <a:cs typeface="Calibri" panose="020F0502020204030204" pitchFamily="34" charset="0"/>
              </a:rPr>
              <a:t>l</a:t>
            </a:r>
            <a:r>
              <a:rPr lang="es-ES_tradnl" sz="1100" dirty="0">
                <a:ea typeface="Calibri" panose="020F0502020204030204" pitchFamily="34" charset="0"/>
                <a:cs typeface="Calibri" panose="020F0502020204030204" pitchFamily="34" charset="0"/>
              </a:rPr>
              <a:t>to </a:t>
            </a:r>
            <a:r>
              <a:rPr lang="es-ES_tradnl" sz="1100" dirty="0">
                <a:effectLst/>
                <a:ea typeface="Calibri" panose="020F0502020204030204" pitchFamily="34" charset="0"/>
                <a:cs typeface="Calibri" panose="020F0502020204030204" pitchFamily="34" charset="0"/>
              </a:rPr>
              <a:t>potencial de reingreso;</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e</a:t>
            </a:r>
            <a:r>
              <a:rPr lang="es-ES_tradnl" sz="1100" dirty="0">
                <a:effectLst/>
                <a:ea typeface="Calibri" panose="020F0502020204030204" pitchFamily="34" charset="0"/>
                <a:cs typeface="Calibri" panose="020F0502020204030204" pitchFamily="34" charset="0"/>
              </a:rPr>
              <a:t>l cuidado residencial, en particular en grandes instituciones, no favorece el desarrollo infantil; la privación de un cuidador estable tiene efectos potencialmente significativos en el desarrollo cerebral de las/os menores acogidos en instituciones;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s</a:t>
            </a:r>
            <a:r>
              <a:rPr lang="es-ES_tradnl" sz="1100" dirty="0">
                <a:effectLst/>
                <a:ea typeface="Calibri" panose="020F0502020204030204" pitchFamily="34" charset="0"/>
                <a:cs typeface="Calibri" panose="020F0502020204030204" pitchFamily="34" charset="0"/>
              </a:rPr>
              <a:t>e puede poner en peligro a las/os menores al actuar como imán para cualquiera que quiera captar a grupos vulnerables;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t</a:t>
            </a:r>
            <a:r>
              <a:rPr lang="es-ES_tradnl" sz="1100" dirty="0">
                <a:effectLst/>
                <a:ea typeface="Calibri" panose="020F0502020204030204" pitchFamily="34" charset="0"/>
                <a:cs typeface="Calibri" panose="020F0502020204030204" pitchFamily="34" charset="0"/>
              </a:rPr>
              <a:t>ráfico organizado, por ejemplo, para adopciones ilegales.</a:t>
            </a:r>
            <a:endParaRPr lang="es-ES_tradnl" sz="1100" dirty="0">
              <a:effectLst/>
              <a:ea typeface="Calibri" panose="020F0502020204030204" pitchFamily="34" charset="0"/>
              <a:cs typeface="Times New Roman" panose="02020603050405020304" pitchFamily="18" charset="0"/>
            </a:endParaRPr>
          </a:p>
        </p:txBody>
      </p:sp>
      <p:sp>
        <p:nvSpPr>
          <p:cNvPr id="6" name="Hexagon 5">
            <a:extLst>
              <a:ext uri="{FF2B5EF4-FFF2-40B4-BE49-F238E27FC236}">
                <a16:creationId xmlns:a16="http://schemas.microsoft.com/office/drawing/2014/main" id="{0BF23926-F55F-6E11-6C0F-C6F90E552B8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5000AB3C-2E71-CB1B-FAF4-08F196F5E89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40C341DE-6119-15F4-07FC-B2CF37D2E7C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297C0D9D-895C-E763-F361-1BA081A40A2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4A1BE9C-8FCE-D032-AE5D-C037F101AB3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A6C63558-5681-67FB-BC0D-D28E1027392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ED4B4FFE-9191-41FB-4D83-58C692FA14A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D9278001-FDE1-E0B3-6340-1263BD3833B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C4C3CC84-658A-3657-5477-D77868B505F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E5E33565-CA30-AFF3-2F73-C91C3D6029FE}"/>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2839B24A-E453-64A8-3A80-0B1AC3E2F4D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EC1D0EFA-D29E-9AB4-D4ED-84AB2171364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8689C07B-E4DE-DF45-5C2E-F3087C81297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522DAC18-6FB7-23F0-2358-2B1DC8B5CC9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06174EBA-429C-E20B-181D-39B49BC2E42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9B818412-5157-9051-F4B9-4DA74E46429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A922C64E-E8B9-0A8C-43BA-A45686EC0C1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6C017952-A1BE-88F0-A287-01BD9E669F0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4" name="Group 23">
            <a:extLst>
              <a:ext uri="{FF2B5EF4-FFF2-40B4-BE49-F238E27FC236}">
                <a16:creationId xmlns:a16="http://schemas.microsoft.com/office/drawing/2014/main" id="{89870BFA-6D94-B309-31B3-6EAACF81DDF2}"/>
              </a:ext>
            </a:extLst>
          </p:cNvPr>
          <p:cNvGrpSpPr/>
          <p:nvPr/>
        </p:nvGrpSpPr>
        <p:grpSpPr>
          <a:xfrm>
            <a:off x="1220570" y="533937"/>
            <a:ext cx="677504" cy="583480"/>
            <a:chOff x="4416926" y="1952645"/>
            <a:chExt cx="1178615" cy="1015047"/>
          </a:xfrm>
          <a:solidFill>
            <a:schemeClr val="accent2">
              <a:lumMod val="20000"/>
              <a:lumOff val="80000"/>
            </a:schemeClr>
          </a:solidFill>
        </p:grpSpPr>
        <p:sp>
          <p:nvSpPr>
            <p:cNvPr id="25" name="Rectangle: Rounded Corners 24">
              <a:extLst>
                <a:ext uri="{FF2B5EF4-FFF2-40B4-BE49-F238E27FC236}">
                  <a16:creationId xmlns:a16="http://schemas.microsoft.com/office/drawing/2014/main" id="{01E0F417-9B5C-4F29-7E51-EAA8D3F1DB5C}"/>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Rectangle: Rounded Corners 25">
              <a:extLst>
                <a:ext uri="{FF2B5EF4-FFF2-40B4-BE49-F238E27FC236}">
                  <a16:creationId xmlns:a16="http://schemas.microsoft.com/office/drawing/2014/main" id="{D4EE1848-1281-5F3F-C0FF-465A4F7D5523}"/>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Rectangle: Rounded Corners 26">
              <a:extLst>
                <a:ext uri="{FF2B5EF4-FFF2-40B4-BE49-F238E27FC236}">
                  <a16:creationId xmlns:a16="http://schemas.microsoft.com/office/drawing/2014/main" id="{5CDAED4E-758A-B449-41D8-3D9175A25CCB}"/>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Flowchart: Manual Input 27">
              <a:extLst>
                <a:ext uri="{FF2B5EF4-FFF2-40B4-BE49-F238E27FC236}">
                  <a16:creationId xmlns:a16="http://schemas.microsoft.com/office/drawing/2014/main" id="{89F99650-6BFE-1D7D-06A3-B62589485920}"/>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Rectangle: Rounded Corners 28">
              <a:extLst>
                <a:ext uri="{FF2B5EF4-FFF2-40B4-BE49-F238E27FC236}">
                  <a16:creationId xmlns:a16="http://schemas.microsoft.com/office/drawing/2014/main" id="{F6B8F9EC-5A87-A56F-6524-3C6BBF645059}"/>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Rectangle: Rounded Corners 29">
              <a:extLst>
                <a:ext uri="{FF2B5EF4-FFF2-40B4-BE49-F238E27FC236}">
                  <a16:creationId xmlns:a16="http://schemas.microsoft.com/office/drawing/2014/main" id="{56620E9B-260B-8DC0-2654-491570652E67}"/>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ectangle: Rounded Corners 30">
              <a:extLst>
                <a:ext uri="{FF2B5EF4-FFF2-40B4-BE49-F238E27FC236}">
                  <a16:creationId xmlns:a16="http://schemas.microsoft.com/office/drawing/2014/main" id="{F6D7A859-A4B2-9DE9-8E13-206BA881FDCB}"/>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Flowchart: Manual Input 31">
              <a:extLst>
                <a:ext uri="{FF2B5EF4-FFF2-40B4-BE49-F238E27FC236}">
                  <a16:creationId xmlns:a16="http://schemas.microsoft.com/office/drawing/2014/main" id="{6AD0FC8B-1F1A-5A9F-0EEF-2113AA1B4FCE}"/>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Round Same Side Corner Rectangle 21">
              <a:extLst>
                <a:ext uri="{FF2B5EF4-FFF2-40B4-BE49-F238E27FC236}">
                  <a16:creationId xmlns:a16="http://schemas.microsoft.com/office/drawing/2014/main" id="{15C7525F-467C-0937-F61C-61E32B165D0F}"/>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Oval 33">
              <a:extLst>
                <a:ext uri="{FF2B5EF4-FFF2-40B4-BE49-F238E27FC236}">
                  <a16:creationId xmlns:a16="http://schemas.microsoft.com/office/drawing/2014/main" id="{2B225D34-6740-7980-55B4-A4CE722F54BC}"/>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Rectangle 34">
              <a:extLst>
                <a:ext uri="{FF2B5EF4-FFF2-40B4-BE49-F238E27FC236}">
                  <a16:creationId xmlns:a16="http://schemas.microsoft.com/office/drawing/2014/main" id="{E75467D8-57F2-25BF-96E9-CFF2E749B7F1}"/>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Rectangle 35">
              <a:extLst>
                <a:ext uri="{FF2B5EF4-FFF2-40B4-BE49-F238E27FC236}">
                  <a16:creationId xmlns:a16="http://schemas.microsoft.com/office/drawing/2014/main" id="{E54AB3E7-BA0A-9055-29D1-CD140F47CBE3}"/>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7" name="Group 36">
            <a:extLst>
              <a:ext uri="{FF2B5EF4-FFF2-40B4-BE49-F238E27FC236}">
                <a16:creationId xmlns:a16="http://schemas.microsoft.com/office/drawing/2014/main" id="{FF2F1B1D-3D5B-7B7E-A1BF-CD6A301927B9}"/>
              </a:ext>
            </a:extLst>
          </p:cNvPr>
          <p:cNvGrpSpPr/>
          <p:nvPr/>
        </p:nvGrpSpPr>
        <p:grpSpPr>
          <a:xfrm>
            <a:off x="3302000" y="534915"/>
            <a:ext cx="582444" cy="721847"/>
            <a:chOff x="3302000" y="3820045"/>
            <a:chExt cx="582444" cy="721847"/>
          </a:xfrm>
        </p:grpSpPr>
        <p:grpSp>
          <p:nvGrpSpPr>
            <p:cNvPr id="38" name="Group 37">
              <a:extLst>
                <a:ext uri="{FF2B5EF4-FFF2-40B4-BE49-F238E27FC236}">
                  <a16:creationId xmlns:a16="http://schemas.microsoft.com/office/drawing/2014/main" id="{F9B92BB3-20F1-F675-311D-F5DDCC11DCCA}"/>
                </a:ext>
              </a:extLst>
            </p:cNvPr>
            <p:cNvGrpSpPr/>
            <p:nvPr/>
          </p:nvGrpSpPr>
          <p:grpSpPr>
            <a:xfrm>
              <a:off x="3738131" y="4049988"/>
              <a:ext cx="146313" cy="325236"/>
              <a:chOff x="1638375" y="3971467"/>
              <a:chExt cx="146313" cy="325236"/>
            </a:xfrm>
          </p:grpSpPr>
          <p:sp>
            <p:nvSpPr>
              <p:cNvPr id="40" name="Round Same Side Corner Rectangle 21">
                <a:extLst>
                  <a:ext uri="{FF2B5EF4-FFF2-40B4-BE49-F238E27FC236}">
                    <a16:creationId xmlns:a16="http://schemas.microsoft.com/office/drawing/2014/main" id="{233C8E3B-2CF4-8B31-394A-3D38C936A693}"/>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Oval 40">
                <a:extLst>
                  <a:ext uri="{FF2B5EF4-FFF2-40B4-BE49-F238E27FC236}">
                    <a16:creationId xmlns:a16="http://schemas.microsoft.com/office/drawing/2014/main" id="{1ED74E4B-F039-0723-7BDB-FCF06ECD0CEC}"/>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9" name="Freeform: Shape 38">
              <a:extLst>
                <a:ext uri="{FF2B5EF4-FFF2-40B4-BE49-F238E27FC236}">
                  <a16:creationId xmlns:a16="http://schemas.microsoft.com/office/drawing/2014/main" id="{E883C399-4665-975E-96E4-9D312241F848}"/>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23149605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4" y="377573"/>
            <a:ext cx="5254041" cy="276999"/>
          </a:xfrm>
          <a:prstGeom prst="rect">
            <a:avLst/>
          </a:prstGeom>
          <a:noFill/>
        </p:spPr>
        <p:txBody>
          <a:bodyPr wrap="square" rtlCol="0">
            <a:spAutoFit/>
          </a:bodyPr>
          <a:lstStyle/>
          <a:p>
            <a:r>
              <a:rPr lang="en-CA" sz="1200" b="1" spc="300" dirty="0">
                <a:solidFill>
                  <a:schemeClr val="tx1"/>
                </a:solidFill>
              </a:rPr>
              <a:t>HOGARES PARA GRUPOS PEQUEÑOS</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3" y="861850"/>
            <a:ext cx="5254041" cy="8424702"/>
          </a:xfrm>
          <a:prstGeom prst="rect">
            <a:avLst/>
          </a:prstGeom>
          <a:noFill/>
          <a:ln>
            <a:noFill/>
          </a:ln>
        </p:spPr>
        <p:txBody>
          <a:bodyPr spcFirstLastPara="1" wrap="square" lIns="91425" tIns="45700" rIns="91425" bIns="45700" anchor="t" anchorCtr="0">
            <a:spAutoFit/>
          </a:bodyPr>
          <a:lstStyle/>
          <a:p>
            <a:pPr>
              <a:lnSpc>
                <a:spcPct val="107000"/>
              </a:lnSpc>
            </a:pPr>
            <a:r>
              <a:rPr lang="es-ES_tradnl" sz="1100" b="1" dirty="0">
                <a:effectLst/>
                <a:ea typeface="Calibri" panose="020F0502020204030204" pitchFamily="34" charset="0"/>
                <a:cs typeface="Calibri" panose="020F0502020204030204" pitchFamily="34" charset="0"/>
              </a:rPr>
              <a:t>Características</a:t>
            </a:r>
          </a:p>
          <a:p>
            <a:pPr marL="171450"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Puede tratarse de hogares de acogida en grupo o residencias para grupos pequeños, que se caracterizan por:</a:t>
            </a: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acoger</a:t>
            </a:r>
            <a:r>
              <a:rPr lang="es-ES_tradnl" sz="1100" dirty="0">
                <a:effectLst/>
                <a:ea typeface="Calibri" panose="020F0502020204030204" pitchFamily="34" charset="0"/>
                <a:cs typeface="Calibri" panose="020F0502020204030204" pitchFamily="34" charset="0"/>
              </a:rPr>
              <a:t> grupos de 6 a 8 menores de distintas edades; </a:t>
            </a: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s</a:t>
            </a:r>
            <a:r>
              <a:rPr lang="es-ES_tradnl" sz="1100" dirty="0">
                <a:effectLst/>
                <a:ea typeface="Calibri" panose="020F0502020204030204" pitchFamily="34" charset="0"/>
                <a:cs typeface="Calibri" panose="020F0502020204030204" pitchFamily="34" charset="0"/>
              </a:rPr>
              <a:t>er lugares donde las/os menores son atendidos por cuidadores constantes; </a:t>
            </a: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e</a:t>
            </a:r>
            <a:r>
              <a:rPr lang="es-ES_tradnl" sz="1100" dirty="0">
                <a:effectLst/>
                <a:ea typeface="Calibri" panose="020F0502020204030204" pitchFamily="34" charset="0"/>
                <a:cs typeface="Calibri" panose="020F0502020204030204" pitchFamily="34" charset="0"/>
              </a:rPr>
              <a:t>star dentro de la comunidad del menor;</a:t>
            </a: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s</a:t>
            </a:r>
            <a:r>
              <a:rPr lang="es-ES_tradnl" sz="1100" dirty="0">
                <a:effectLst/>
                <a:ea typeface="Calibri" panose="020F0502020204030204" pitchFamily="34" charset="0"/>
                <a:cs typeface="Calibri" panose="020F0502020204030204" pitchFamily="34" charset="0"/>
              </a:rPr>
              <a:t>er alojamientos similares a los de la comunidad vecina; </a:t>
            </a:r>
          </a:p>
          <a:p>
            <a:pPr marL="171450"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Esta disposición está diseñada para reflejar, en la medida de lo posible, una dinámica familiar y proporcionar a las/os menores los cuidados y la atención suficientes.</a:t>
            </a:r>
            <a:endParaRPr lang="es-ES_tradnl" sz="1100" dirty="0">
              <a:effectLst/>
              <a:ea typeface="Calibri" panose="020F0502020204030204" pitchFamily="34" charset="0"/>
              <a:cs typeface="Times New Roman" panose="02020603050405020304" pitchFamily="18" charset="0"/>
            </a:endParaRPr>
          </a:p>
          <a:p>
            <a:pPr>
              <a:lnSpc>
                <a:spcPct val="107000"/>
              </a:lnSpc>
            </a:pPr>
            <a:endParaRPr lang="es-ES_tradnl" sz="1100" dirty="0">
              <a:effectLst/>
              <a:ea typeface="Calibri" panose="020F0502020204030204" pitchFamily="34" charset="0"/>
              <a:cs typeface="Calibri" panose="020F0502020204030204" pitchFamily="34" charset="0"/>
            </a:endParaRPr>
          </a:p>
          <a:p>
            <a:pPr>
              <a:lnSpc>
                <a:spcPct val="107000"/>
              </a:lnSpc>
            </a:pPr>
            <a:r>
              <a:rPr lang="es-ES_tradnl" sz="1100" b="1" dirty="0">
                <a:ea typeface="Calibri" panose="020F0502020204030204" pitchFamily="34" charset="0"/>
                <a:cs typeface="Calibri" panose="020F0502020204030204" pitchFamily="34" charset="0"/>
              </a:rPr>
              <a:t>Consideraciones</a:t>
            </a:r>
            <a:endParaRPr lang="es-ES_tradnl" sz="1100" b="1" dirty="0">
              <a:effectLst/>
              <a:ea typeface="Calibri" panose="020F0502020204030204" pitchFamily="34" charset="0"/>
              <a:cs typeface="Calibri" panose="020F0502020204030204" pitchFamily="34" charset="0"/>
            </a:endParaRPr>
          </a:p>
          <a:p>
            <a:pPr marL="171450"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Los hogares para grupos pequeños pueden utilizarse tanto para el cuidado provisional como a largo plazo de los jóvenes:</a:t>
            </a:r>
          </a:p>
          <a:p>
            <a:pPr marL="628650" lvl="1"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que no quieren formar parte de una familia;</a:t>
            </a:r>
          </a:p>
          <a:p>
            <a:pPr marL="628650" lvl="1"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cuando no se disponga de una modalidad de acogida familiar;</a:t>
            </a:r>
          </a:p>
          <a:p>
            <a:pPr marL="628650" lvl="1"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que necesiten apoyo especializado antes de poder reintegrarse </a:t>
            </a:r>
            <a:r>
              <a:rPr lang="es-ES_tradnl" sz="1100" dirty="0">
                <a:ea typeface="Calibri" panose="020F0502020204030204" pitchFamily="34" charset="0"/>
                <a:cs typeface="Calibri" panose="020F0502020204030204" pitchFamily="34" charset="0"/>
              </a:rPr>
              <a:t>a</a:t>
            </a:r>
            <a:r>
              <a:rPr lang="es-ES_tradnl" sz="1100" dirty="0">
                <a:effectLst/>
                <a:ea typeface="Calibri" panose="020F0502020204030204" pitchFamily="34" charset="0"/>
                <a:cs typeface="Calibri" panose="020F0502020204030204" pitchFamily="34" charset="0"/>
              </a:rPr>
              <a:t> su familia o comunidad. </a:t>
            </a:r>
          </a:p>
          <a:p>
            <a:pPr marL="171450"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Los centros de atención deben organizarse a través de los/as líderes de la comunidad y/o las organizaciones locales, en cooperación con los cuidadores de menores, con el fin de garantizar que la prestación se establezca de acuerdo con las normas culturales y proporcione un nivel de vida comparable al de otras familias de la comunidad.</a:t>
            </a:r>
            <a:endParaRPr lang="es-ES_tradnl" sz="1100" dirty="0">
              <a:effectLst/>
              <a:ea typeface="Calibri" panose="020F0502020204030204" pitchFamily="34" charset="0"/>
              <a:cs typeface="Times New Roman" panose="02020603050405020304" pitchFamily="18" charset="0"/>
            </a:endParaRPr>
          </a:p>
          <a:p>
            <a:pPr marL="171450"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Agrupaciones de menores:</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las/os menores deben organizarse en pequeños grupos familiares de 6-8 menores. Es preferible tener más refugios y/o casas para menos niños/as que un edificio grande;</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los/as hermanos/as y los/as amigos/as cercanos deben permanecer juntos</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p</a:t>
            </a:r>
            <a:r>
              <a:rPr lang="es-ES_tradnl" sz="1100" dirty="0">
                <a:effectLst/>
                <a:ea typeface="Calibri" panose="020F0502020204030204" pitchFamily="34" charset="0"/>
                <a:cs typeface="Calibri" panose="020F0502020204030204" pitchFamily="34" charset="0"/>
              </a:rPr>
              <a:t>ara facilitar la búsqueda y la reunificación, las/os menores deben agruparse con otros menores de su comunidad;</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e</a:t>
            </a:r>
            <a:r>
              <a:rPr lang="es-ES_tradnl" sz="1100" dirty="0">
                <a:effectLst/>
                <a:ea typeface="Calibri" panose="020F0502020204030204" pitchFamily="34" charset="0"/>
                <a:cs typeface="Calibri" panose="020F0502020204030204" pitchFamily="34" charset="0"/>
              </a:rPr>
              <a:t>s necesario considerar qué menores deben ser alojados/as en un albergue</a:t>
            </a:r>
            <a:r>
              <a:rPr lang="es-ES_tradnl" sz="1100" dirty="0">
                <a:ea typeface="Calibri" panose="020F0502020204030204" pitchFamily="34" charset="0"/>
                <a:cs typeface="Calibri" panose="020F0502020204030204" pitchFamily="34" charset="0"/>
              </a:rPr>
              <a:t>/u </a:t>
            </a:r>
            <a:r>
              <a:rPr lang="es-ES_tradnl" sz="1100" dirty="0">
                <a:effectLst/>
                <a:ea typeface="Calibri" panose="020F0502020204030204" pitchFamily="34" charset="0"/>
                <a:cs typeface="Calibri" panose="020F0502020204030204" pitchFamily="34" charset="0"/>
              </a:rPr>
              <a:t>hogar y si ciertos grupos de menores deben ser separados en otras áreas. Este puede ser el caso de las/os menores liberados por fuerzas y/o grupos armados, por ejemplo;</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a</a:t>
            </a:r>
            <a:r>
              <a:rPr lang="es-ES_tradnl" sz="1100" dirty="0">
                <a:effectLst/>
                <a:ea typeface="Calibri" panose="020F0502020204030204" pitchFamily="34" charset="0"/>
                <a:cs typeface="Calibri" panose="020F0502020204030204" pitchFamily="34" charset="0"/>
              </a:rPr>
              <a:t>unque los/as adolescentes de ambos sexos pueden formar parte del mismo grupo, deben dormir en habitaciones separadas (también en el caso de los/as hermanos/as;</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a typeface="Calibri" panose="020F0502020204030204" pitchFamily="34" charset="0"/>
                <a:cs typeface="Calibri" panose="020F0502020204030204" pitchFamily="34" charset="0"/>
              </a:rPr>
              <a:t>e</a:t>
            </a:r>
            <a:r>
              <a:rPr lang="es-ES_tradnl" sz="1100" dirty="0">
                <a:effectLst/>
                <a:ea typeface="Calibri" panose="020F0502020204030204" pitchFamily="34" charset="0"/>
                <a:cs typeface="Calibri" panose="020F0502020204030204" pitchFamily="34" charset="0"/>
              </a:rPr>
              <a:t>n un grupo de menores, lo ideal es que haya una mezcla de edades, sexos y capacidades para que el grupo sea como una familia. Los niños/as mayores pueden ayudar a cuidar y jugar con los/as más pequeños o menos capaces. Los/as bebés (sobre todo los menores de tres años) deben tener prioridad en la acogida y no deben ser separados de sus hermanos/as mayores;</a:t>
            </a:r>
            <a:endParaRPr lang="es-ES_tradnl"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s-ES_tradnl" sz="1100" dirty="0">
                <a:effectLst/>
                <a:ea typeface="Calibri" panose="020F0502020204030204" pitchFamily="34" charset="0"/>
                <a:cs typeface="Calibri" panose="020F0502020204030204" pitchFamily="34" charset="0"/>
              </a:rPr>
              <a:t>las/os menores con enfermedades crónicas o muy infecciosas, discapacidades graves o comportamientos muy perturbados deben ser remitidos a centros de acogida o residenciales especializados o a centros médicos o de cuarentena, según proceda, para que reciban la atención adecuada. Siempre que sea posible, las/os menores con discapacidad(es) deben estar con menores sin discapacidad(es) en acogida familiar o en grupos pequeños.</a:t>
            </a:r>
            <a:endParaRPr lang="es-ES_tradnl" sz="1100" dirty="0">
              <a:effectLst/>
              <a:ea typeface="Calibri" panose="020F0502020204030204" pitchFamily="34" charset="0"/>
              <a:cs typeface="Times New Roman" panose="02020603050405020304" pitchFamily="18" charset="0"/>
            </a:endParaRPr>
          </a:p>
        </p:txBody>
      </p:sp>
      <p:sp>
        <p:nvSpPr>
          <p:cNvPr id="3" name="Hexagon 2">
            <a:extLst>
              <a:ext uri="{FF2B5EF4-FFF2-40B4-BE49-F238E27FC236}">
                <a16:creationId xmlns:a16="http://schemas.microsoft.com/office/drawing/2014/main" id="{60216BA7-B3EE-AC36-1318-68C8E8CCE62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1B57F113-99D6-B5FB-EB43-9A3FC936BE4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F0195F2D-F1BB-AAA1-1AC2-B481A64B014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22F27AE-385A-5112-2E5E-BFD2E0FC03B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A05AD30-EDCD-BDBB-3E12-D3D15618431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29CCFCE-87D0-718A-5E45-9C2784F7965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E297697-1552-368D-0D7F-E58FBC38B13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8BF840F-C038-4B04-F904-308C51A6549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477B1933-6CC1-7576-55FB-61C4DCDC57A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0F3AD5E2-FE16-D207-8BB2-6356843D0F2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1075712-5888-6C00-D540-C26C39A2415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38FB7A48-6B67-3422-5FC7-F54C7447EC0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4FAB0BD-6DAE-4521-F7C6-7FE02ED8696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624F558-9C19-4034-B7D0-ABB020B7ABD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5143C04-E49E-E64A-1417-241B5ABB123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EEBF2DE-91EF-FA83-56E6-3815E4F39A4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1C9B85C-379B-DC00-836C-183082E553C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5AB8B75-6839-B36B-E5AD-BB72F4587BF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120510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58;p19">
            <a:extLst>
              <a:ext uri="{FF2B5EF4-FFF2-40B4-BE49-F238E27FC236}">
                <a16:creationId xmlns:a16="http://schemas.microsoft.com/office/drawing/2014/main" id="{449A6946-C9C0-8C23-5AA1-D6A47F769829}"/>
              </a:ext>
            </a:extLst>
          </p:cNvPr>
          <p:cNvSpPr txBox="1"/>
          <p:nvPr/>
        </p:nvSpPr>
        <p:spPr>
          <a:xfrm>
            <a:off x="982986" y="1625489"/>
            <a:ext cx="1709414" cy="2628243"/>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protección</a:t>
            </a:r>
          </a:p>
          <a:p>
            <a:pPr marL="171450" lvl="0" indent="-171450">
              <a:lnSpc>
                <a:spcPct val="107000"/>
              </a:lnSpc>
              <a:buClr>
                <a:srgbClr val="000000"/>
              </a:buClr>
              <a:buSzPct val="100000"/>
              <a:buFont typeface="Arial" panose="020B0604020202020204" pitchFamily="34" charset="0"/>
              <a:buChar char="•"/>
            </a:pPr>
            <a:r>
              <a:rPr lang="es-ES_tradnl" sz="1100" dirty="0">
                <a:solidFill>
                  <a:srgbClr val="000000"/>
                </a:solidFill>
                <a:ea typeface="Arial"/>
                <a:cs typeface="Arial"/>
                <a:sym typeface="Arial"/>
              </a:rPr>
              <a:t>E</a:t>
            </a:r>
            <a:r>
              <a:rPr lang="es-ES_tradnl" sz="1100" b="0" i="0" u="none" strike="noStrike" cap="none" dirty="0">
                <a:solidFill>
                  <a:srgbClr val="000000"/>
                </a:solidFill>
                <a:latin typeface="+mn-lt"/>
                <a:ea typeface="Arial"/>
                <a:cs typeface="Arial"/>
                <a:sym typeface="Arial"/>
              </a:rPr>
              <a:t>s preferible reubicar al menor en un grupo de acogida pequeño antes que recurrir a grandes instituciones u orfanatos en los casos en que no pueda organizarse una acogida familiar de forma inmediata, o no sea aconsejable</a:t>
            </a:r>
            <a:r>
              <a:rPr lang="es-ES_tradnl" sz="1100" dirty="0">
                <a:solidFill>
                  <a:srgbClr val="000000"/>
                </a:solidFill>
                <a:ea typeface="Arial"/>
                <a:cs typeface="Arial"/>
                <a:sym typeface="Arial"/>
              </a:rPr>
              <a:t>,</a:t>
            </a:r>
            <a:r>
              <a:rPr lang="es-ES_tradnl" sz="1100" b="0" i="0" u="none" strike="noStrike" cap="none" dirty="0">
                <a:solidFill>
                  <a:srgbClr val="000000"/>
                </a:solidFill>
                <a:latin typeface="+mn-lt"/>
                <a:ea typeface="Arial"/>
                <a:cs typeface="Arial"/>
                <a:sym typeface="Arial"/>
              </a:rPr>
              <a:t> incluso con la supervisión y el apoyo adecuados.</a:t>
            </a:r>
          </a:p>
        </p:txBody>
      </p:sp>
      <p:sp>
        <p:nvSpPr>
          <p:cNvPr id="4" name="Google Shape;258;p19">
            <a:extLst>
              <a:ext uri="{FF2B5EF4-FFF2-40B4-BE49-F238E27FC236}">
                <a16:creationId xmlns:a16="http://schemas.microsoft.com/office/drawing/2014/main" id="{7ED8930D-BE04-5719-67C4-5E2CE73FD7F1}"/>
              </a:ext>
            </a:extLst>
          </p:cNvPr>
          <p:cNvSpPr txBox="1"/>
          <p:nvPr/>
        </p:nvSpPr>
        <p:spPr>
          <a:xfrm>
            <a:off x="2794000" y="1625489"/>
            <a:ext cx="3443026" cy="581020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1" i="0" u="none" strike="noStrike" cap="none" dirty="0">
                <a:solidFill>
                  <a:srgbClr val="000000"/>
                </a:solidFill>
                <a:latin typeface="+mn-lt"/>
                <a:ea typeface="Arial"/>
                <a:cs typeface="Arial"/>
                <a:sym typeface="Arial"/>
              </a:rPr>
              <a:t>Factores de riesgo</a:t>
            </a:r>
          </a:p>
          <a:p>
            <a:pPr>
              <a:lnSpc>
                <a:spcPct val="107000"/>
              </a:lnSpc>
              <a:spcAft>
                <a:spcPts val="800"/>
              </a:spcAft>
            </a:pPr>
            <a:r>
              <a:rPr lang="es-ES_tradnl" sz="1100" dirty="0">
                <a:effectLst/>
                <a:ea typeface="Calibri" panose="020F0502020204030204" pitchFamily="34" charset="0"/>
                <a:cs typeface="Calibri" panose="020F0502020204030204" pitchFamily="34" charset="0"/>
              </a:rPr>
              <a:t>Aunque algunos riesgos asociados a los cuidados residencial</a:t>
            </a:r>
            <a:r>
              <a:rPr lang="es-ES_tradnl" sz="1100" dirty="0">
                <a:ea typeface="Calibri" panose="020F0502020204030204" pitchFamily="34" charset="0"/>
                <a:cs typeface="Calibri" panose="020F0502020204030204" pitchFamily="34" charset="0"/>
              </a:rPr>
              <a:t>es </a:t>
            </a:r>
            <a:r>
              <a:rPr lang="es-ES_tradnl" sz="1100" dirty="0">
                <a:effectLst/>
                <a:ea typeface="Calibri" panose="020F0502020204030204" pitchFamily="34" charset="0"/>
                <a:cs typeface="Calibri" panose="020F0502020204030204" pitchFamily="34" charset="0"/>
              </a:rPr>
              <a:t>pueden ser menos preocupantes, en el caso de los hogares para grupos pequeños, los siguientes riesgos asociados a la atención residencial tienen vigencia en todos los entornos en función de las modalidades, sobre todo cuando se carece de supervisión y regulación independientes: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solidFill>
                  <a:srgbClr val="000000"/>
                </a:solidFill>
                <a:ea typeface="Helvetica Neue"/>
                <a:cs typeface="Helvetica Neue"/>
              </a:rPr>
              <a:t>a</a:t>
            </a:r>
            <a:r>
              <a:rPr lang="es-ES_tradnl" sz="1100" dirty="0">
                <a:solidFill>
                  <a:srgbClr val="000000"/>
                </a:solidFill>
                <a:effectLst/>
                <a:ea typeface="Helvetica Neue"/>
                <a:cs typeface="Helvetica Neue"/>
              </a:rPr>
              <a:t>coso y/o matoneo y/o abuso sexual entre menores (sobre todo </a:t>
            </a:r>
            <a:r>
              <a:rPr lang="es-ES_tradnl" sz="1100" dirty="0">
                <a:solidFill>
                  <a:srgbClr val="000000"/>
                </a:solidFill>
                <a:ea typeface="Helvetica Neue"/>
                <a:cs typeface="Helvetica Neue"/>
              </a:rPr>
              <a:t>si</a:t>
            </a:r>
            <a:r>
              <a:rPr lang="es-ES_tradnl" sz="1100" dirty="0">
                <a:solidFill>
                  <a:srgbClr val="000000"/>
                </a:solidFill>
                <a:effectLst/>
                <a:ea typeface="Helvetica Neue"/>
                <a:cs typeface="Helvetica Neue"/>
              </a:rPr>
              <a:t> no se proporcionan la atención y supervisión adecuadas);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solidFill>
                  <a:srgbClr val="000000"/>
                </a:solidFill>
                <a:effectLst/>
                <a:ea typeface="Helvetica Neue"/>
                <a:cs typeface="Helvetica Neue"/>
              </a:rPr>
              <a:t>separaciones familiares debido a que se ”incita” a las familias con dificultades a renunciar a sus hijos/as </a:t>
            </a:r>
            <a:r>
              <a:rPr lang="es-ES_tradnl" sz="1100" dirty="0">
                <a:solidFill>
                  <a:srgbClr val="000000"/>
                </a:solidFill>
                <a:ea typeface="Helvetica Neue"/>
                <a:cs typeface="Helvetica Neue"/>
              </a:rPr>
              <a:t>bajo la falsa premisa </a:t>
            </a:r>
            <a:r>
              <a:rPr lang="es-ES_tradnl" sz="1100" dirty="0">
                <a:solidFill>
                  <a:srgbClr val="000000"/>
                </a:solidFill>
                <a:effectLst/>
                <a:ea typeface="Helvetica Neue"/>
                <a:cs typeface="Helvetica Neue"/>
              </a:rPr>
              <a:t>de que sus hijos/as estarán mejor;</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o</a:t>
            </a:r>
            <a:r>
              <a:rPr lang="es-ES_tradnl" sz="1100" dirty="0">
                <a:effectLst/>
                <a:ea typeface="Calibri" panose="020F0502020204030204" pitchFamily="34" charset="0"/>
                <a:cs typeface="Calibri" panose="020F0502020204030204" pitchFamily="34" charset="0"/>
              </a:rPr>
              <a:t>portunidades limitadas de integración local, sobre</a:t>
            </a:r>
            <a:r>
              <a:rPr lang="es-ES_tradnl" sz="1100" dirty="0">
                <a:ea typeface="Calibri" panose="020F0502020204030204" pitchFamily="34" charset="0"/>
                <a:cs typeface="Calibri" panose="020F0502020204030204" pitchFamily="34" charset="0"/>
              </a:rPr>
              <a:t> todo </a:t>
            </a:r>
            <a:r>
              <a:rPr lang="es-ES_tradnl" sz="1100" dirty="0">
                <a:effectLst/>
                <a:ea typeface="Calibri" panose="020F0502020204030204" pitchFamily="34" charset="0"/>
                <a:cs typeface="Calibri" panose="020F0502020204030204" pitchFamily="34" charset="0"/>
              </a:rPr>
              <a:t>si viven lejos de </a:t>
            </a:r>
            <a:r>
              <a:rPr lang="es-ES_tradnl" sz="1100" dirty="0">
                <a:ea typeface="Calibri" panose="020F0502020204030204" pitchFamily="34" charset="0"/>
                <a:cs typeface="Calibri" panose="020F0502020204030204" pitchFamily="34" charset="0"/>
              </a:rPr>
              <a:t>la</a:t>
            </a:r>
            <a:r>
              <a:rPr lang="es-ES_tradnl" sz="1100" dirty="0">
                <a:effectLst/>
                <a:ea typeface="Calibri" panose="020F0502020204030204" pitchFamily="34" charset="0"/>
                <a:cs typeface="Calibri" panose="020F0502020204030204" pitchFamily="34" charset="0"/>
              </a:rPr>
              <a:t> comunidad local</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a</a:t>
            </a:r>
            <a:r>
              <a:rPr lang="es-ES_tradnl" sz="1100" dirty="0">
                <a:effectLst/>
                <a:ea typeface="Calibri" panose="020F0502020204030204" pitchFamily="34" charset="0"/>
                <a:cs typeface="Calibri" panose="020F0502020204030204" pitchFamily="34" charset="0"/>
              </a:rPr>
              <a:t>l</a:t>
            </a:r>
            <a:r>
              <a:rPr lang="es-ES_tradnl" sz="1100" dirty="0">
                <a:ea typeface="Calibri" panose="020F0502020204030204" pitchFamily="34" charset="0"/>
                <a:cs typeface="Calibri" panose="020F0502020204030204" pitchFamily="34" charset="0"/>
              </a:rPr>
              <a:t>to </a:t>
            </a:r>
            <a:r>
              <a:rPr lang="es-ES_tradnl" sz="1100" dirty="0">
                <a:effectLst/>
                <a:ea typeface="Calibri" panose="020F0502020204030204" pitchFamily="34" charset="0"/>
                <a:cs typeface="Calibri" panose="020F0502020204030204" pitchFamily="34" charset="0"/>
              </a:rPr>
              <a:t>potencial de reingreso;</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e</a:t>
            </a:r>
            <a:r>
              <a:rPr lang="es-ES_tradnl" sz="1100" dirty="0">
                <a:effectLst/>
                <a:ea typeface="Calibri" panose="020F0502020204030204" pitchFamily="34" charset="0"/>
                <a:cs typeface="Calibri" panose="020F0502020204030204" pitchFamily="34" charset="0"/>
              </a:rPr>
              <a:t>l cuidado residencial, en particular en grandes instituciones, no favorece el desarrollo infantil; la privación de un cuidador estable tiene efectos potencialmente significativos en el desarrollo cerebral de las/os menores acogidos en instituciones;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s</a:t>
            </a:r>
            <a:r>
              <a:rPr lang="es-ES_tradnl" sz="1100" dirty="0">
                <a:effectLst/>
                <a:ea typeface="Calibri" panose="020F0502020204030204" pitchFamily="34" charset="0"/>
                <a:cs typeface="Calibri" panose="020F0502020204030204" pitchFamily="34" charset="0"/>
              </a:rPr>
              <a:t>e puede poner en peligro a las/os menores al actuar como imán para cualquiera que quiera captar a grupos vulnerables;</a:t>
            </a:r>
            <a:endParaRPr lang="es-ES_tradnl"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t</a:t>
            </a:r>
            <a:r>
              <a:rPr lang="es-ES_tradnl" sz="1100" dirty="0">
                <a:effectLst/>
                <a:ea typeface="Calibri" panose="020F0502020204030204" pitchFamily="34" charset="0"/>
                <a:cs typeface="Calibri" panose="020F0502020204030204" pitchFamily="34" charset="0"/>
              </a:rPr>
              <a:t>ráfico organizado, por ejemplo, para adopciones ilegales;</a:t>
            </a:r>
          </a:p>
          <a:p>
            <a:pPr marL="342900" lvl="0" indent="-342900">
              <a:lnSpc>
                <a:spcPct val="107000"/>
              </a:lnSpc>
              <a:buFont typeface="Symbol" panose="05050102010706020507" pitchFamily="18" charset="2"/>
              <a:buChar char=""/>
            </a:pPr>
            <a:r>
              <a:rPr lang="es-ES_tradnl" sz="1100" dirty="0">
                <a:ea typeface="Calibri" panose="020F0502020204030204" pitchFamily="34" charset="0"/>
                <a:cs typeface="Calibri" panose="020F0502020204030204" pitchFamily="34" charset="0"/>
              </a:rPr>
              <a:t>a</a:t>
            </a:r>
            <a:r>
              <a:rPr lang="es-ES_tradnl" sz="1100" dirty="0">
                <a:effectLst/>
                <a:ea typeface="Calibri" panose="020F0502020204030204" pitchFamily="34" charset="0"/>
                <a:cs typeface="Calibri" panose="020F0502020204030204" pitchFamily="34" charset="0"/>
              </a:rPr>
              <a:t>bandono y mayor exposición a abusos, incluido el abuso sexual.</a:t>
            </a:r>
            <a:endParaRPr lang="es-ES_tradnl" sz="1100" dirty="0">
              <a:effectLst/>
              <a:ea typeface="Calibri" panose="020F0502020204030204" pitchFamily="34" charset="0"/>
              <a:cs typeface="Times New Roman" panose="02020603050405020304" pitchFamily="18" charset="0"/>
            </a:endParaRPr>
          </a:p>
        </p:txBody>
      </p:sp>
      <p:sp>
        <p:nvSpPr>
          <p:cNvPr id="7" name="Hexagon 6">
            <a:extLst>
              <a:ext uri="{FF2B5EF4-FFF2-40B4-BE49-F238E27FC236}">
                <a16:creationId xmlns:a16="http://schemas.microsoft.com/office/drawing/2014/main" id="{506165EC-5877-73E7-05B6-048538270FA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527F0A32-7630-98FE-EC37-193ACD84AF0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D4C5FAE6-5580-2A56-288D-15D2C54A6E1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F6FA3CE9-BBB3-D9EC-9BFA-2C675943D27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BBC21E9C-ED90-1664-28C9-6F0B3781B1D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D63C1D57-0A15-96A7-7D31-E9DAD4527E4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7803E8D5-2A2C-DBDA-A1F4-BB3855B7255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A5298754-7FDB-5933-D00F-4660DDFD193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6174AA7A-6167-CA7D-8EA3-CBA8A576858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59E6B4B6-B171-9F5F-09A4-145A6156974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ED95C395-50DD-C372-F58D-5596B7D5668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504BA9EB-EA7C-C9AB-A413-B93173E1E0C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801A1EDA-0FB3-B750-4FF1-2F0B8032976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F437AE2E-61CC-E351-0CED-9563AAB15AC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AB13C976-0AB4-4CC0-C4F2-29DCADF9EBC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BAF35AE6-23B7-BC29-13A0-F2786B02053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80C0D110-7CAA-C28E-6FC8-7DEC767AB30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AB4FDC98-B73D-014A-5C85-B5AB2EEB73D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5" name="Group 24">
            <a:extLst>
              <a:ext uri="{FF2B5EF4-FFF2-40B4-BE49-F238E27FC236}">
                <a16:creationId xmlns:a16="http://schemas.microsoft.com/office/drawing/2014/main" id="{739AD01F-3B23-986A-6C53-F393B53F2107}"/>
              </a:ext>
            </a:extLst>
          </p:cNvPr>
          <p:cNvGrpSpPr/>
          <p:nvPr/>
        </p:nvGrpSpPr>
        <p:grpSpPr>
          <a:xfrm>
            <a:off x="1220570" y="638187"/>
            <a:ext cx="677504" cy="583480"/>
            <a:chOff x="4416926" y="1952645"/>
            <a:chExt cx="1178615" cy="1015047"/>
          </a:xfrm>
          <a:solidFill>
            <a:schemeClr val="accent2">
              <a:lumMod val="20000"/>
              <a:lumOff val="80000"/>
            </a:schemeClr>
          </a:solidFill>
        </p:grpSpPr>
        <p:sp>
          <p:nvSpPr>
            <p:cNvPr id="26" name="Rectangle: Rounded Corners 25">
              <a:extLst>
                <a:ext uri="{FF2B5EF4-FFF2-40B4-BE49-F238E27FC236}">
                  <a16:creationId xmlns:a16="http://schemas.microsoft.com/office/drawing/2014/main" id="{0F53DDC8-AB7B-6530-4980-B2B9D3CE2282}"/>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Rectangle: Rounded Corners 26">
              <a:extLst>
                <a:ext uri="{FF2B5EF4-FFF2-40B4-BE49-F238E27FC236}">
                  <a16:creationId xmlns:a16="http://schemas.microsoft.com/office/drawing/2014/main" id="{1D25980C-BE0C-6305-FEEF-B2F0B486FB4D}"/>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Rectangle: Rounded Corners 27">
              <a:extLst>
                <a:ext uri="{FF2B5EF4-FFF2-40B4-BE49-F238E27FC236}">
                  <a16:creationId xmlns:a16="http://schemas.microsoft.com/office/drawing/2014/main" id="{7BB8081E-0BF3-787E-FA62-855D62576B63}"/>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Flowchart: Manual Input 28">
              <a:extLst>
                <a:ext uri="{FF2B5EF4-FFF2-40B4-BE49-F238E27FC236}">
                  <a16:creationId xmlns:a16="http://schemas.microsoft.com/office/drawing/2014/main" id="{BB0253C1-5731-8347-A422-1CC1FDCB44EB}"/>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Rectangle: Rounded Corners 29">
              <a:extLst>
                <a:ext uri="{FF2B5EF4-FFF2-40B4-BE49-F238E27FC236}">
                  <a16:creationId xmlns:a16="http://schemas.microsoft.com/office/drawing/2014/main" id="{EEBAF5D1-481E-9A22-BEC7-A502FE5200B3}"/>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ectangle: Rounded Corners 30">
              <a:extLst>
                <a:ext uri="{FF2B5EF4-FFF2-40B4-BE49-F238E27FC236}">
                  <a16:creationId xmlns:a16="http://schemas.microsoft.com/office/drawing/2014/main" id="{5A3422A5-3F51-9CA8-A246-35A17E67DB42}"/>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Rectangle: Rounded Corners 31">
              <a:extLst>
                <a:ext uri="{FF2B5EF4-FFF2-40B4-BE49-F238E27FC236}">
                  <a16:creationId xmlns:a16="http://schemas.microsoft.com/office/drawing/2014/main" id="{33C256D1-418E-C807-E653-C3A457039479}"/>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Flowchart: Manual Input 32">
              <a:extLst>
                <a:ext uri="{FF2B5EF4-FFF2-40B4-BE49-F238E27FC236}">
                  <a16:creationId xmlns:a16="http://schemas.microsoft.com/office/drawing/2014/main" id="{0B6D60DA-AA61-38D0-577C-43381DA82F0A}"/>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Round Same Side Corner Rectangle 21">
              <a:extLst>
                <a:ext uri="{FF2B5EF4-FFF2-40B4-BE49-F238E27FC236}">
                  <a16:creationId xmlns:a16="http://schemas.microsoft.com/office/drawing/2014/main" id="{A62C56BD-68E4-B949-98DB-1A6BB07F5E78}"/>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Oval 34">
              <a:extLst>
                <a:ext uri="{FF2B5EF4-FFF2-40B4-BE49-F238E27FC236}">
                  <a16:creationId xmlns:a16="http://schemas.microsoft.com/office/drawing/2014/main" id="{5151DAA2-90BF-A1E3-6834-92B0138DD33D}"/>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Rectangle 35">
              <a:extLst>
                <a:ext uri="{FF2B5EF4-FFF2-40B4-BE49-F238E27FC236}">
                  <a16:creationId xmlns:a16="http://schemas.microsoft.com/office/drawing/2014/main" id="{3672F257-085E-8370-4678-587D3A756F6D}"/>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Rectangle 36">
              <a:extLst>
                <a:ext uri="{FF2B5EF4-FFF2-40B4-BE49-F238E27FC236}">
                  <a16:creationId xmlns:a16="http://schemas.microsoft.com/office/drawing/2014/main" id="{E2D36B7A-C76C-6976-5076-66AE8C6055F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8" name="Group 37">
            <a:extLst>
              <a:ext uri="{FF2B5EF4-FFF2-40B4-BE49-F238E27FC236}">
                <a16:creationId xmlns:a16="http://schemas.microsoft.com/office/drawing/2014/main" id="{220B9C31-B4AC-1AF8-09E4-A7479432A65C}"/>
              </a:ext>
            </a:extLst>
          </p:cNvPr>
          <p:cNvGrpSpPr/>
          <p:nvPr/>
        </p:nvGrpSpPr>
        <p:grpSpPr>
          <a:xfrm>
            <a:off x="3302000" y="639165"/>
            <a:ext cx="582444" cy="721847"/>
            <a:chOff x="3302000" y="3820045"/>
            <a:chExt cx="582444" cy="721847"/>
          </a:xfrm>
        </p:grpSpPr>
        <p:grpSp>
          <p:nvGrpSpPr>
            <p:cNvPr id="39" name="Group 38">
              <a:extLst>
                <a:ext uri="{FF2B5EF4-FFF2-40B4-BE49-F238E27FC236}">
                  <a16:creationId xmlns:a16="http://schemas.microsoft.com/office/drawing/2014/main" id="{D9E00512-495B-50A1-BDDF-DD5D08CA014E}"/>
                </a:ext>
              </a:extLst>
            </p:cNvPr>
            <p:cNvGrpSpPr/>
            <p:nvPr/>
          </p:nvGrpSpPr>
          <p:grpSpPr>
            <a:xfrm>
              <a:off x="3738131" y="4049988"/>
              <a:ext cx="146313" cy="325236"/>
              <a:chOff x="1638375" y="3971467"/>
              <a:chExt cx="146313" cy="325236"/>
            </a:xfrm>
          </p:grpSpPr>
          <p:sp>
            <p:nvSpPr>
              <p:cNvPr id="41" name="Round Same Side Corner Rectangle 21">
                <a:extLst>
                  <a:ext uri="{FF2B5EF4-FFF2-40B4-BE49-F238E27FC236}">
                    <a16:creationId xmlns:a16="http://schemas.microsoft.com/office/drawing/2014/main" id="{8AAAD7FF-2087-127C-F4C5-974FDE00B742}"/>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Oval 41">
                <a:extLst>
                  <a:ext uri="{FF2B5EF4-FFF2-40B4-BE49-F238E27FC236}">
                    <a16:creationId xmlns:a16="http://schemas.microsoft.com/office/drawing/2014/main" id="{8400BB19-AC03-0A20-84CD-9F534B98DC52}"/>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0" name="Freeform: Shape 39">
              <a:extLst>
                <a:ext uri="{FF2B5EF4-FFF2-40B4-BE49-F238E27FC236}">
                  <a16:creationId xmlns:a16="http://schemas.microsoft.com/office/drawing/2014/main" id="{883E9A1B-3E79-855A-544B-D58EFE3E56B8}"/>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3863311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11113"/>
            <a:ext cx="4637303" cy="2423380"/>
          </a:xfrm>
          <a:prstGeom prst="rect">
            <a:avLst/>
          </a:prstGeom>
          <a:noFill/>
          <a:ln>
            <a:noFill/>
          </a:ln>
        </p:spPr>
        <p:txBody>
          <a:bodyPr spcFirstLastPara="1" wrap="square" lIns="91425" tIns="45700" rIns="91425" bIns="45700" anchor="t" anchorCtr="0">
            <a:spAutoFit/>
          </a:bodyPr>
          <a:lstStyle/>
          <a:p>
            <a:pPr>
              <a:lnSpc>
                <a:spcPct val="107000"/>
              </a:lnSpc>
              <a:buClr>
                <a:srgbClr val="000000"/>
              </a:buClr>
              <a:buSzPts val="2400"/>
            </a:pPr>
            <a:r>
              <a:rPr lang="es-ES_tradnl" sz="1100" b="0" i="0" u="none" strike="noStrike" cap="none" dirty="0">
                <a:solidFill>
                  <a:srgbClr val="000000"/>
                </a:solidFill>
                <a:latin typeface="+mn-lt"/>
                <a:ea typeface="Helvetica Neue"/>
                <a:cs typeface="Helvetica Neue"/>
                <a:sym typeface="Helvetica Neue"/>
              </a:rPr>
              <a:t>La modalidad de acogida debe basarse en la evaluación individual y en el interés superior del/de la </a:t>
            </a:r>
            <a:r>
              <a:rPr lang="es-ES_tradnl" sz="1100" dirty="0">
                <a:latin typeface="+mn-lt"/>
                <a:ea typeface="Helvetica Neue"/>
                <a:cs typeface="Helvetica Neue"/>
                <a:sym typeface="Helvetica Neue"/>
              </a:rPr>
              <a:t>menor</a:t>
            </a:r>
            <a:r>
              <a:rPr lang="es-ES_tradnl" sz="1100" b="0" i="0" u="none" strike="noStrike" cap="none" dirty="0">
                <a:solidFill>
                  <a:srgbClr val="000000"/>
                </a:solidFill>
                <a:latin typeface="+mn-lt"/>
                <a:ea typeface="Arial"/>
                <a:cs typeface="Arial"/>
                <a:sym typeface="Arial"/>
              </a:rPr>
              <a:t>.</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0000"/>
              </a:lnSpc>
              <a:spcBef>
                <a:spcPts val="0"/>
              </a:spcBef>
              <a:spcAft>
                <a:spcPts val="0"/>
              </a:spcAft>
              <a:buClr>
                <a:srgbClr val="000000"/>
              </a:buClr>
              <a:buSzPts val="2400"/>
              <a:buFont typeface="Helvetica Neue"/>
              <a:buNone/>
            </a:pPr>
            <a:r>
              <a:rPr lang="es-ES_tradnl" sz="1100" b="0" i="0" u="none" strike="noStrike" cap="none" dirty="0">
                <a:solidFill>
                  <a:srgbClr val="000000"/>
                </a:solidFill>
                <a:latin typeface="+mn-lt"/>
                <a:ea typeface="Helvetica Neue"/>
                <a:cs typeface="Helvetica Neue"/>
                <a:sym typeface="Helvetica Neue"/>
              </a:rPr>
              <a:t>La modalidad de atención familiar y al interior de la comunidad debe ser la primera opción para los menores.</a:t>
            </a:r>
            <a:endParaRPr lang="es-ES_tradnl"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Las modalidades de acogida alternativa deben tener en cuenta el contexto y la cultura; deben ofrecerse varias opciones de acogida para satisfacer las múltiples necesidades de </a:t>
            </a:r>
            <a:r>
              <a:rPr lang="es-ES_tradnl" sz="1100" dirty="0">
                <a:effectLst/>
                <a:ea typeface="Calibri" panose="020F0502020204030204" pitchFamily="34" charset="0"/>
                <a:cs typeface="Calibri" panose="020F0502020204030204" pitchFamily="34" charset="0"/>
              </a:rPr>
              <a:t>las/os menores. </a:t>
            </a: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Supervisar de forma periódica y tener la capacidad para responder a los riesgos asociados son esenciales para velar por el bienestar de </a:t>
            </a:r>
            <a:r>
              <a:rPr lang="es-ES_tradnl" sz="1100" dirty="0">
                <a:effectLst/>
                <a:ea typeface="Calibri" panose="020F0502020204030204" pitchFamily="34" charset="0"/>
                <a:cs typeface="Calibri" panose="020F0502020204030204" pitchFamily="34" charset="0"/>
              </a:rPr>
              <a:t>las/os menores</a:t>
            </a:r>
            <a:r>
              <a:rPr lang="es-ES_tradnl" sz="1100" b="0" i="0" u="none" strike="noStrike" cap="none" dirty="0">
                <a:solidFill>
                  <a:srgbClr val="000000"/>
                </a:solidFill>
                <a:latin typeface="+mn-lt"/>
                <a:ea typeface="Arial"/>
                <a:cs typeface="Arial"/>
                <a:sym typeface="Arial"/>
              </a:rPr>
              <a:t> en todas las modalidades de acogida alternativa.</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0625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336418"/>
            <a:ext cx="5254042" cy="4578982"/>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813150"/>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0605DD45-06D5-ABFA-EB2D-33AD39B0169F}"/>
              </a:ext>
            </a:extLst>
          </p:cNvPr>
          <p:cNvSpPr/>
          <p:nvPr/>
        </p:nvSpPr>
        <p:spPr>
          <a:xfrm>
            <a:off x="1072579" y="245555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E46ECAD5-92F5-371E-6B91-1CDD8A01645C}"/>
              </a:ext>
            </a:extLst>
          </p:cNvPr>
          <p:cNvSpPr/>
          <p:nvPr/>
        </p:nvSpPr>
        <p:spPr>
          <a:xfrm>
            <a:off x="1072579" y="304554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3B7B832D-8B02-9E65-CEF9-7A4E9FBA878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D18B91B6-7C80-E89B-6BEC-7BC25D832EE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51952C72-6115-64B9-624C-FC60257DE7F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7BCE22D-26DD-2F71-7B0E-27A9AD00FD7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1EC1948A-441F-D826-BF2C-9623C1AE87A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14E8275-0543-0544-19D9-4C6EFEEAC8C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E6561BB5-6FE0-7E04-178C-920310191E4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39CD1D51-4AB4-2D32-B66F-9378A4C6B3E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65872FAD-232B-ED91-B419-E6755CA7307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D899E7D8-4287-6234-171B-D527156A62B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998C4841-F6EA-739B-9AEE-02D7EE8E71D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A61DFCE9-F71D-2882-7526-0A3C15A887D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C42E5AD5-1910-237B-98F7-99A91C619E0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428589C3-4A06-5859-7165-49DFC3B6422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AC39533F-0006-5040-FB5D-FB0E2D7667F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FA23B79E-981A-C906-A11B-62A224E1AD8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FE8D0E2D-990D-BCEF-1F01-FEE1E0C3C72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3C83A28F-D1EB-957D-4FE2-F720EF1B56B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87336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75F835B-A659-F76E-E502-FA3B2B611958}"/>
              </a:ext>
            </a:extLst>
          </p:cNvPr>
          <p:cNvSpPr txBox="1"/>
          <p:nvPr/>
        </p:nvSpPr>
        <p:spPr>
          <a:xfrm>
            <a:off x="996287" y="1238738"/>
            <a:ext cx="4665478" cy="276999"/>
          </a:xfrm>
          <a:prstGeom prst="rect">
            <a:avLst/>
          </a:prstGeom>
          <a:noFill/>
        </p:spPr>
        <p:txBody>
          <a:bodyPr wrap="square" rtlCol="0">
            <a:spAutoFit/>
          </a:bodyPr>
          <a:lstStyle/>
          <a:p>
            <a:r>
              <a:rPr lang="es-ES_tradnl" sz="1200" b="1" spc="300">
                <a:solidFill>
                  <a:schemeClr val="tx1"/>
                </a:solidFill>
              </a:rPr>
              <a:t>OBJETIVO DEL MÓDULO</a:t>
            </a:r>
          </a:p>
        </p:txBody>
      </p:sp>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APERTURA DEL MÓDULO</a:t>
            </a:r>
          </a:p>
        </p:txBody>
      </p:sp>
      <p:sp>
        <p:nvSpPr>
          <p:cNvPr id="18" name="TextBox 17">
            <a:extLst>
              <a:ext uri="{FF2B5EF4-FFF2-40B4-BE49-F238E27FC236}">
                <a16:creationId xmlns:a16="http://schemas.microsoft.com/office/drawing/2014/main" id="{C6DEA057-25C3-363A-3303-F5D1B0E5296D}"/>
              </a:ext>
            </a:extLst>
          </p:cNvPr>
          <p:cNvSpPr txBox="1"/>
          <p:nvPr/>
        </p:nvSpPr>
        <p:spPr>
          <a:xfrm>
            <a:off x="996287" y="1599327"/>
            <a:ext cx="5254042" cy="600164"/>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Proporcionar a los participantes las habilidades y los conocimientos necesarios para apoyar a los UASC a través de la gestión de casos, cuidados alternativos y/o búsqueda de familiares.</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2380020"/>
            <a:ext cx="525404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675087" y="2864794"/>
            <a:ext cx="4575242" cy="430887"/>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Explorar aspectos clave y consideraciones importantes en relación con los UASC en el ciclo de gestión de casos.</a:t>
            </a:r>
          </a:p>
        </p:txBody>
      </p:sp>
      <p:sp>
        <p:nvSpPr>
          <p:cNvPr id="3" name="TextBox 2">
            <a:extLst>
              <a:ext uri="{FF2B5EF4-FFF2-40B4-BE49-F238E27FC236}">
                <a16:creationId xmlns:a16="http://schemas.microsoft.com/office/drawing/2014/main" id="{A0F55873-C223-01AF-7EF6-42E0DF46C035}"/>
              </a:ext>
            </a:extLst>
          </p:cNvPr>
          <p:cNvSpPr txBox="1"/>
          <p:nvPr/>
        </p:nvSpPr>
        <p:spPr>
          <a:xfrm>
            <a:off x="1675087" y="3637597"/>
            <a:ext cx="4575242" cy="430887"/>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Explicar por qué pueden ser necesarios los cuidados alternativos en las crisis humanitarias y qué opciones de cuidados son las más adecuadas.</a:t>
            </a:r>
          </a:p>
        </p:txBody>
      </p:sp>
      <p:sp>
        <p:nvSpPr>
          <p:cNvPr id="4" name="TextBox 3">
            <a:extLst>
              <a:ext uri="{FF2B5EF4-FFF2-40B4-BE49-F238E27FC236}">
                <a16:creationId xmlns:a16="http://schemas.microsoft.com/office/drawing/2014/main" id="{26493B30-1C91-2F6A-DC88-C26C58DE2D75}"/>
              </a:ext>
            </a:extLst>
          </p:cNvPr>
          <p:cNvSpPr txBox="1"/>
          <p:nvPr/>
        </p:nvSpPr>
        <p:spPr>
          <a:xfrm>
            <a:off x="1675087" y="4387175"/>
            <a:ext cx="4575242" cy="430887"/>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Describir las etapas de la búsqueda familiar </a:t>
            </a:r>
            <a:r>
              <a:rPr lang="es-ES_tradnl" sz="1100" noProof="0" dirty="0">
                <a:sym typeface="Helvetica Neue"/>
              </a:rPr>
              <a:t>y las acciones clave y mejores prácticas en cada etapa.</a:t>
            </a:r>
            <a:endParaRPr lang="es-ES_tradnl" sz="1100" dirty="0">
              <a:solidFill>
                <a:schemeClr val="tx1"/>
              </a:solidFill>
              <a:latin typeface="+mn-lt"/>
              <a:ea typeface="Arial"/>
              <a:cs typeface="Arial"/>
              <a:sym typeface="Arial"/>
            </a:endParaRPr>
          </a:p>
        </p:txBody>
      </p:sp>
      <p:grpSp>
        <p:nvGrpSpPr>
          <p:cNvPr id="12" name="Google Shape;149;p12">
            <a:extLst>
              <a:ext uri="{FF2B5EF4-FFF2-40B4-BE49-F238E27FC236}">
                <a16:creationId xmlns:a16="http://schemas.microsoft.com/office/drawing/2014/main" id="{876E270B-85D9-1D09-8D81-FA5874228B11}"/>
              </a:ext>
            </a:extLst>
          </p:cNvPr>
          <p:cNvGrpSpPr/>
          <p:nvPr/>
        </p:nvGrpSpPr>
        <p:grpSpPr>
          <a:xfrm>
            <a:off x="1020268" y="2882972"/>
            <a:ext cx="559955" cy="387333"/>
            <a:chOff x="6878053" y="1156317"/>
            <a:chExt cx="1431178" cy="1039513"/>
          </a:xfrm>
          <a:solidFill>
            <a:schemeClr val="accent2">
              <a:lumMod val="75000"/>
            </a:schemeClr>
          </a:solidFill>
        </p:grpSpPr>
        <p:grpSp>
          <p:nvGrpSpPr>
            <p:cNvPr id="13" name="Google Shape;150;p12">
              <a:extLst>
                <a:ext uri="{FF2B5EF4-FFF2-40B4-BE49-F238E27FC236}">
                  <a16:creationId xmlns:a16="http://schemas.microsoft.com/office/drawing/2014/main" id="{5312FFAF-FB39-C573-FD4A-241C32B85E10}"/>
                </a:ext>
              </a:extLst>
            </p:cNvPr>
            <p:cNvGrpSpPr/>
            <p:nvPr/>
          </p:nvGrpSpPr>
          <p:grpSpPr>
            <a:xfrm>
              <a:off x="7672978" y="1156317"/>
              <a:ext cx="412941" cy="436880"/>
              <a:chOff x="243840" y="1676400"/>
              <a:chExt cx="701040" cy="741680"/>
            </a:xfrm>
            <a:grpFill/>
          </p:grpSpPr>
          <p:sp>
            <p:nvSpPr>
              <p:cNvPr id="16" name="Google Shape;151;p12">
                <a:extLst>
                  <a:ext uri="{FF2B5EF4-FFF2-40B4-BE49-F238E27FC236}">
                    <a16:creationId xmlns:a16="http://schemas.microsoft.com/office/drawing/2014/main" id="{2304F31F-2E4E-0FEB-DA8E-1D6872B73F9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20" name="Google Shape;152;p12">
                <a:extLst>
                  <a:ext uri="{FF2B5EF4-FFF2-40B4-BE49-F238E27FC236}">
                    <a16:creationId xmlns:a16="http://schemas.microsoft.com/office/drawing/2014/main" id="{04402056-23C3-4867-D45A-B1465742E3AE}"/>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grpSp>
        <p:sp>
          <p:nvSpPr>
            <p:cNvPr id="14" name="Google Shape;153;p12">
              <a:extLst>
                <a:ext uri="{FF2B5EF4-FFF2-40B4-BE49-F238E27FC236}">
                  <a16:creationId xmlns:a16="http://schemas.microsoft.com/office/drawing/2014/main" id="{9BE77EA4-42E2-48DA-0E6B-88C1C5F58F99}"/>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5" name="Google Shape;154;p12">
              <a:extLst>
                <a:ext uri="{FF2B5EF4-FFF2-40B4-BE49-F238E27FC236}">
                  <a16:creationId xmlns:a16="http://schemas.microsoft.com/office/drawing/2014/main" id="{E3ADD346-678E-AF4E-190C-C800FD5D3F3F}"/>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grpSp>
      <p:grpSp>
        <p:nvGrpSpPr>
          <p:cNvPr id="21" name="Google Shape;149;p12">
            <a:extLst>
              <a:ext uri="{FF2B5EF4-FFF2-40B4-BE49-F238E27FC236}">
                <a16:creationId xmlns:a16="http://schemas.microsoft.com/office/drawing/2014/main" id="{1F14098E-9A4C-CD4B-A50A-10B2CED7814D}"/>
              </a:ext>
            </a:extLst>
          </p:cNvPr>
          <p:cNvGrpSpPr/>
          <p:nvPr/>
        </p:nvGrpSpPr>
        <p:grpSpPr>
          <a:xfrm>
            <a:off x="1020268" y="3637597"/>
            <a:ext cx="559955" cy="387333"/>
            <a:chOff x="6878053" y="1156317"/>
            <a:chExt cx="1431178" cy="1039513"/>
          </a:xfrm>
          <a:solidFill>
            <a:schemeClr val="accent2">
              <a:lumMod val="75000"/>
            </a:schemeClr>
          </a:solidFill>
        </p:grpSpPr>
        <p:grpSp>
          <p:nvGrpSpPr>
            <p:cNvPr id="22" name="Google Shape;150;p12">
              <a:extLst>
                <a:ext uri="{FF2B5EF4-FFF2-40B4-BE49-F238E27FC236}">
                  <a16:creationId xmlns:a16="http://schemas.microsoft.com/office/drawing/2014/main" id="{7AB1E578-2F26-D2E9-B89B-DB62D2E6703A}"/>
                </a:ext>
              </a:extLst>
            </p:cNvPr>
            <p:cNvGrpSpPr/>
            <p:nvPr/>
          </p:nvGrpSpPr>
          <p:grpSpPr>
            <a:xfrm>
              <a:off x="7672978" y="1156317"/>
              <a:ext cx="412941" cy="436880"/>
              <a:chOff x="243840" y="1676400"/>
              <a:chExt cx="701040" cy="741680"/>
            </a:xfrm>
            <a:grpFill/>
          </p:grpSpPr>
          <p:sp>
            <p:nvSpPr>
              <p:cNvPr id="25" name="Google Shape;151;p12">
                <a:extLst>
                  <a:ext uri="{FF2B5EF4-FFF2-40B4-BE49-F238E27FC236}">
                    <a16:creationId xmlns:a16="http://schemas.microsoft.com/office/drawing/2014/main" id="{CABA4911-6B66-78F6-E998-61050D20BBC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26" name="Google Shape;152;p12">
                <a:extLst>
                  <a:ext uri="{FF2B5EF4-FFF2-40B4-BE49-F238E27FC236}">
                    <a16:creationId xmlns:a16="http://schemas.microsoft.com/office/drawing/2014/main" id="{CCA0A2D7-303A-ADCC-0FB3-4022C56686D6}"/>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grpSp>
        <p:sp>
          <p:nvSpPr>
            <p:cNvPr id="23" name="Google Shape;153;p12">
              <a:extLst>
                <a:ext uri="{FF2B5EF4-FFF2-40B4-BE49-F238E27FC236}">
                  <a16:creationId xmlns:a16="http://schemas.microsoft.com/office/drawing/2014/main" id="{CFB4201C-8B1A-5EE8-FD03-CEF3CF6BE40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24" name="Google Shape;154;p12">
              <a:extLst>
                <a:ext uri="{FF2B5EF4-FFF2-40B4-BE49-F238E27FC236}">
                  <a16:creationId xmlns:a16="http://schemas.microsoft.com/office/drawing/2014/main" id="{2D0E36DC-1F74-0B3A-603F-8AD97EF58B59}"/>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grpSp>
      <p:grpSp>
        <p:nvGrpSpPr>
          <p:cNvPr id="27" name="Google Shape;149;p12">
            <a:extLst>
              <a:ext uri="{FF2B5EF4-FFF2-40B4-BE49-F238E27FC236}">
                <a16:creationId xmlns:a16="http://schemas.microsoft.com/office/drawing/2014/main" id="{AC34CDB6-470D-6FFD-EE29-63C7892D5377}"/>
              </a:ext>
            </a:extLst>
          </p:cNvPr>
          <p:cNvGrpSpPr/>
          <p:nvPr/>
        </p:nvGrpSpPr>
        <p:grpSpPr>
          <a:xfrm>
            <a:off x="1020268" y="4428799"/>
            <a:ext cx="559955" cy="387333"/>
            <a:chOff x="6878053" y="1156317"/>
            <a:chExt cx="1431178" cy="1039513"/>
          </a:xfrm>
          <a:solidFill>
            <a:schemeClr val="accent2">
              <a:lumMod val="75000"/>
            </a:schemeClr>
          </a:solidFill>
        </p:grpSpPr>
        <p:grpSp>
          <p:nvGrpSpPr>
            <p:cNvPr id="28" name="Google Shape;150;p12">
              <a:extLst>
                <a:ext uri="{FF2B5EF4-FFF2-40B4-BE49-F238E27FC236}">
                  <a16:creationId xmlns:a16="http://schemas.microsoft.com/office/drawing/2014/main" id="{D9400002-A72D-2CBD-6D97-64BA817B7DA4}"/>
                </a:ext>
              </a:extLst>
            </p:cNvPr>
            <p:cNvGrpSpPr/>
            <p:nvPr/>
          </p:nvGrpSpPr>
          <p:grpSpPr>
            <a:xfrm>
              <a:off x="7672978" y="1156317"/>
              <a:ext cx="412941" cy="436880"/>
              <a:chOff x="243840" y="1676400"/>
              <a:chExt cx="701040" cy="741680"/>
            </a:xfrm>
            <a:grpFill/>
          </p:grpSpPr>
          <p:sp>
            <p:nvSpPr>
              <p:cNvPr id="31" name="Google Shape;151;p12">
                <a:extLst>
                  <a:ext uri="{FF2B5EF4-FFF2-40B4-BE49-F238E27FC236}">
                    <a16:creationId xmlns:a16="http://schemas.microsoft.com/office/drawing/2014/main" id="{2712E1EC-63DC-C4C4-9DB1-F8677F1FAABC}"/>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32" name="Google Shape;152;p12">
                <a:extLst>
                  <a:ext uri="{FF2B5EF4-FFF2-40B4-BE49-F238E27FC236}">
                    <a16:creationId xmlns:a16="http://schemas.microsoft.com/office/drawing/2014/main" id="{CAF2609A-5688-8065-BE45-A6B5A78E4E1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grpSp>
        <p:sp>
          <p:nvSpPr>
            <p:cNvPr id="29" name="Google Shape;153;p12">
              <a:extLst>
                <a:ext uri="{FF2B5EF4-FFF2-40B4-BE49-F238E27FC236}">
                  <a16:creationId xmlns:a16="http://schemas.microsoft.com/office/drawing/2014/main" id="{9B79947F-CA0C-CC57-2A13-0006ABC4CB07}"/>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30" name="Google Shape;154;p12">
              <a:extLst>
                <a:ext uri="{FF2B5EF4-FFF2-40B4-BE49-F238E27FC236}">
                  <a16:creationId xmlns:a16="http://schemas.microsoft.com/office/drawing/2014/main" id="{6D97DBA0-4AB6-74F9-7F60-F70D6C7800FE}"/>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grpSp>
      <p:sp>
        <p:nvSpPr>
          <p:cNvPr id="5" name="Hexagon 4">
            <a:extLst>
              <a:ext uri="{FF2B5EF4-FFF2-40B4-BE49-F238E27FC236}">
                <a16:creationId xmlns:a16="http://schemas.microsoft.com/office/drawing/2014/main" id="{B1F4CFCC-E804-627C-7A10-A468AD2FEF8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49BF2F4-9A37-ACE9-048C-3019782A5CB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CFA955E9-DC95-4D00-1AF7-4BEC793D1072}"/>
              </a:ext>
            </a:extLst>
          </p:cNvPr>
          <p:cNvSpPr/>
          <p:nvPr/>
        </p:nvSpPr>
        <p:spPr>
          <a:xfrm rot="1782986">
            <a:off x="286724" y="122680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DF6B196A-BF2C-1AA9-EAC4-EA471DFA6F1F}"/>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E5A1C4D5-5AAB-92AC-73A9-DF97CA5F7519}"/>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F4D4F581-2C34-9899-90E4-C137C059CB01}"/>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FBC87DCF-2455-E9E9-F7CD-F91580706F0D}"/>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7D9908EB-DD62-975F-B431-71ED2FE4F2A1}"/>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Hexagon 34">
            <a:extLst>
              <a:ext uri="{FF2B5EF4-FFF2-40B4-BE49-F238E27FC236}">
                <a16:creationId xmlns:a16="http://schemas.microsoft.com/office/drawing/2014/main" id="{DCC5908E-AC50-502F-8241-2B16E59DB24E}"/>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7849BDFD-9DF9-523E-3BE1-AE1C60BC029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D5B6F2F4-59AC-8407-9557-70B60FEA178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E9D22D64-83C7-8F10-4AC2-F81E2562317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83436B01-539D-2466-01A5-85B0290C531A}"/>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D6D5B2B1-65BD-DB87-3DC1-1E38120505A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A7C5D079-D469-C132-A2F4-13890C95A54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Hexagon 50">
            <a:extLst>
              <a:ext uri="{FF2B5EF4-FFF2-40B4-BE49-F238E27FC236}">
                <a16:creationId xmlns:a16="http://schemas.microsoft.com/office/drawing/2014/main" id="{5740B304-D51F-431D-B5CD-5C5B15820E7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Hexagon 51">
            <a:extLst>
              <a:ext uri="{FF2B5EF4-FFF2-40B4-BE49-F238E27FC236}">
                <a16:creationId xmlns:a16="http://schemas.microsoft.com/office/drawing/2014/main" id="{22ED0717-3ACF-48AD-D1AD-33BAEFE0172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Hexagon 52">
            <a:extLst>
              <a:ext uri="{FF2B5EF4-FFF2-40B4-BE49-F238E27FC236}">
                <a16:creationId xmlns:a16="http://schemas.microsoft.com/office/drawing/2014/main" id="{A1822CA9-156B-669A-277D-14BFF03E424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386537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s-ES_tradnl" sz="1400" b="1" spc="300" dirty="0">
                <a:solidFill>
                  <a:schemeClr val="bg1"/>
                </a:solidFill>
                <a:highlight>
                  <a:srgbClr val="8D607A"/>
                </a:highlight>
                <a:latin typeface="Calibri"/>
                <a:ea typeface="Calibri"/>
                <a:cs typeface="Calibri"/>
                <a:sym typeface="Calibri"/>
              </a:rPr>
              <a:t>SESIÓN 4.3: ESTABLECER UNA RED DE ATENCIÓN COMUNITARIA</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1107996"/>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Describir </a:t>
            </a:r>
            <a:r>
              <a:rPr lang="es-ES_tradnl" sz="1100" dirty="0">
                <a:ea typeface="Arial"/>
                <a:cs typeface="Arial"/>
                <a:sym typeface="Arial"/>
              </a:rPr>
              <a:t>las medidas y los procedimientos </a:t>
            </a:r>
            <a:r>
              <a:rPr lang="es-ES_tradnl" sz="1100" dirty="0">
                <a:solidFill>
                  <a:schemeClr val="tx1"/>
                </a:solidFill>
                <a:latin typeface="+mn-lt"/>
                <a:ea typeface="Arial"/>
                <a:cs typeface="Arial"/>
                <a:sym typeface="Arial"/>
              </a:rPr>
              <a:t>necesarios para establecer y brindar apoyo a las alternativas de cuidados comunitarios donde aún no existan.</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Describir los elementos del plan de caso necesarios para apoyar las reubicaciones en modalidad de cuidado comunitario. </a:t>
            </a:r>
          </a:p>
        </p:txBody>
      </p:sp>
      <p:grpSp>
        <p:nvGrpSpPr>
          <p:cNvPr id="4" name="Google Shape;194;p14">
            <a:extLst>
              <a:ext uri="{FF2B5EF4-FFF2-40B4-BE49-F238E27FC236}">
                <a16:creationId xmlns:a16="http://schemas.microsoft.com/office/drawing/2014/main" id="{E2FD9632-486F-C824-C257-371DD695A965}"/>
              </a:ext>
            </a:extLst>
          </p:cNvPr>
          <p:cNvGrpSpPr/>
          <p:nvPr/>
        </p:nvGrpSpPr>
        <p:grpSpPr>
          <a:xfrm>
            <a:off x="1153785" y="2207558"/>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E9EB07AE-F007-AFD0-19EE-1CFB63323E2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C081A621-AC63-F4DF-1238-9E55A7C5F32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7" name="Google Shape;194;p14">
            <a:extLst>
              <a:ext uri="{FF2B5EF4-FFF2-40B4-BE49-F238E27FC236}">
                <a16:creationId xmlns:a16="http://schemas.microsoft.com/office/drawing/2014/main" id="{F2F8BA38-5C39-C82A-3F66-574594260EB6}"/>
              </a:ext>
            </a:extLst>
          </p:cNvPr>
          <p:cNvGrpSpPr/>
          <p:nvPr/>
        </p:nvGrpSpPr>
        <p:grpSpPr>
          <a:xfrm>
            <a:off x="1153785" y="2725479"/>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3E39CFAA-C1AF-32D9-7A5F-C0F4937D63A8}"/>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9A2A3707-D54C-CAF0-8C59-8332151D83CC}"/>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0" name="Hexagon 9">
            <a:extLst>
              <a:ext uri="{FF2B5EF4-FFF2-40B4-BE49-F238E27FC236}">
                <a16:creationId xmlns:a16="http://schemas.microsoft.com/office/drawing/2014/main" id="{9CF22E27-B3DA-7546-4909-C6E14EFD0AE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6349E724-DE2A-1727-1DD2-CAF74F985D8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D883F656-3392-18A1-57D9-0789345B5B2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B3F9B011-3B8E-555E-9236-21CF988548B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484B406A-B0EA-F97E-7A00-97DC53EC446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62453F05-0BDC-3678-D0C4-55E62DB81B0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D7F87BE-9C5C-1BC0-7C91-411A7B3C3E4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C6E08FCF-DAE1-CB79-E076-BB01946BFF23}"/>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675511D8-EC3D-DB2C-08B3-BCFA1B4ED62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407E0876-5835-9F94-EE8C-BED97EBEA61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38E78609-9CD6-3BD0-1C24-2843331BB62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F40BEA97-59E4-E557-9620-4AF18B3BC1A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379E950B-343B-A309-3677-B11DC8F8855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B94854B9-A2AC-A762-AB30-1AAC7E676F2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B515DBA1-4FD9-EB30-F57B-4D832C923EE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028591B7-8AE1-260B-2B0B-EC02059A858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F6A1F1E9-7CF6-E95E-0FB9-7F2EC220521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83AA4567-41DE-6448-827B-313A81C6E88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TextBox 55">
            <a:extLst>
              <a:ext uri="{FF2B5EF4-FFF2-40B4-BE49-F238E27FC236}">
                <a16:creationId xmlns:a16="http://schemas.microsoft.com/office/drawing/2014/main" id="{727F7587-A047-92E2-B203-D57E3FC48E36}"/>
              </a:ext>
            </a:extLst>
          </p:cNvPr>
          <p:cNvSpPr txBox="1"/>
          <p:nvPr/>
        </p:nvSpPr>
        <p:spPr>
          <a:xfrm>
            <a:off x="982985" y="3616540"/>
            <a:ext cx="5254041" cy="646331"/>
          </a:xfrm>
          <a:prstGeom prst="rect">
            <a:avLst/>
          </a:prstGeom>
          <a:noFill/>
        </p:spPr>
        <p:txBody>
          <a:bodyPr wrap="square" rtlCol="0">
            <a:spAutoFit/>
          </a:bodyPr>
          <a:lstStyle/>
          <a:p>
            <a:r>
              <a:rPr lang="es-ES_tradnl" sz="1200" b="1" spc="300">
                <a:solidFill>
                  <a:schemeClr val="tx1"/>
                </a:solidFill>
              </a:rPr>
              <a:t>CRITERIOS BÁSICOS DE ADMISIBILIDAD PARA LA EVALUACIÓN DE ADULTOS QUE DESEAN ACOGER O TUTELAR A MENORES (MODELO)</a:t>
            </a:r>
          </a:p>
        </p:txBody>
      </p:sp>
      <p:sp>
        <p:nvSpPr>
          <p:cNvPr id="57" name="Google Shape;258;p19">
            <a:extLst>
              <a:ext uri="{FF2B5EF4-FFF2-40B4-BE49-F238E27FC236}">
                <a16:creationId xmlns:a16="http://schemas.microsoft.com/office/drawing/2014/main" id="{5B69B6A2-BDE9-9ED3-CBCD-ABC5052756C0}"/>
              </a:ext>
            </a:extLst>
          </p:cNvPr>
          <p:cNvSpPr txBox="1"/>
          <p:nvPr/>
        </p:nvSpPr>
        <p:spPr>
          <a:xfrm>
            <a:off x="982985" y="4434590"/>
            <a:ext cx="5254041" cy="4662775"/>
          </a:xfrm>
          <a:prstGeom prst="rect">
            <a:avLst/>
          </a:prstGeom>
          <a:noFill/>
          <a:ln>
            <a:noFill/>
          </a:ln>
        </p:spPr>
        <p:txBody>
          <a:bodyPr spcFirstLastPara="1" wrap="square" lIns="91425" tIns="45700" rIns="91425" bIns="45700" anchor="t" anchorCtr="0">
            <a:spAutoFit/>
          </a:bodyPr>
          <a:lstStyle/>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Los criterios deben ser desarrollados por el grupo interinstitucional que trabaja en el cuidado alternativo, si es posible, en colaboración con la comunidad afectada. La lista que figura a continuación puede servir de base para elaborar criterios de elegibilidad contextualizados.</a:t>
            </a: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Los criterios no deben ser la única medida de selección: puede ser difícil encontrar suficientes cuidadores o tutores de acogida que cumplan con todos los criterios, por lo que también son muy importantes otras medidas, en particular, la entrevista y las referencias personales.</a:t>
            </a: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Siempre que sea posible, </a:t>
            </a:r>
            <a:r>
              <a:rPr lang="es-ES_tradnl" sz="1100" dirty="0">
                <a:effectLst/>
                <a:ea typeface="Calibri" panose="020F0502020204030204" pitchFamily="34" charset="0"/>
                <a:cs typeface="Calibri" panose="020F0502020204030204" pitchFamily="34" charset="0"/>
              </a:rPr>
              <a:t>las/os menores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refugiados/as deben ser acogidos y/o tutelados por familias de su propia comunidad y de su propia etnia. La acogida de menores refugiados/as en la comunidad de acogida no suele ser aconsejable;</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Coincidencia con la cultura, el idioma y la religión del menor (esto contribuirá a facilitar la acogida y a mantener el sentimiento de identidad del menor, pero puede no ser el criterio clave en todos los casos);</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Buena salud física y mental;</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Conocimiento de las necesidades de </a:t>
            </a:r>
            <a:r>
              <a:rPr lang="es-ES_tradnl" sz="1100" dirty="0">
                <a:effectLst/>
                <a:ea typeface="Calibri" panose="020F0502020204030204" pitchFamily="34" charset="0"/>
                <a:cs typeface="Calibri" panose="020F0502020204030204" pitchFamily="34" charset="0"/>
              </a:rPr>
              <a:t>las/os menores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 cómo satisfacerlas de forma adecuada;</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Deseo de acoger y/o proveer cuidados por compasión hacia </a:t>
            </a:r>
            <a:r>
              <a:rPr lang="es-ES_tradnl" sz="1100" dirty="0">
                <a:effectLst/>
                <a:ea typeface="Calibri" panose="020F0502020204030204" pitchFamily="34" charset="0"/>
                <a:cs typeface="Calibri" panose="020F0502020204030204" pitchFamily="34" charset="0"/>
              </a:rPr>
              <a:t>las/os menores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 no por motivos de beneficio personal;</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Condiciones de vida satisfactorias en relación con las normas de la comunidad</a:t>
            </a:r>
            <a:r>
              <a:rPr lang="es-ES_tradnl" sz="1100" dirty="0">
                <a:latin typeface="Calibri" panose="020F0502020204030204" pitchFamily="34" charset="0"/>
                <a:ea typeface="Calibri" panose="020F0502020204030204" pitchFamily="34" charset="0"/>
                <a:cs typeface="Times New Roman" panose="02020603050405020304" pitchFamily="18" charset="0"/>
              </a:rPr>
              <a:t> vecina;</a:t>
            </a:r>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Capacidad de ofrecer amor y seguridad a </a:t>
            </a:r>
            <a:r>
              <a:rPr lang="es-ES_tradnl" sz="1100" dirty="0">
                <a:effectLst/>
                <a:ea typeface="Calibri" panose="020F0502020204030204" pitchFamily="34" charset="0"/>
                <a:cs typeface="Calibri" panose="020F0502020204030204" pitchFamily="34" charset="0"/>
              </a:rPr>
              <a:t>las/os menores; </a:t>
            </a:r>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Comprensión de las diferencias entre acogida provisional, acogida por familiares y adopción, y voluntad de devolver al menor si se logra encontrar a su familia de origen;</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Capacidad económica para mantener a otro/a hijo/a si no se va a proporcionar apoyo material como parte del acuerdo.</a:t>
            </a:r>
          </a:p>
        </p:txBody>
      </p:sp>
    </p:spTree>
    <p:extLst>
      <p:ext uri="{BB962C8B-B14F-4D97-AF65-F5344CB8AC3E}">
        <p14:creationId xmlns:p14="http://schemas.microsoft.com/office/powerpoint/2010/main" val="14703173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254041" cy="5001329"/>
          </a:xfrm>
          <a:prstGeom prst="rect">
            <a:avLst/>
          </a:prstGeom>
          <a:noFill/>
          <a:ln>
            <a:noFill/>
          </a:ln>
        </p:spPr>
        <p:txBody>
          <a:bodyPr spcFirstLastPara="1" wrap="square" lIns="91425" tIns="45700" rIns="91425" bIns="45700" anchor="t" anchorCtr="0">
            <a:spAutoFit/>
          </a:bodyPr>
          <a:lstStyle/>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Estatus y género culturalmente aceptables como cuidador/a. En algunos contextos, puede ser habitual que las viudas cuiden de las/os menores, mientras que en otros puede ser más apropiado que lo hagan parejas casadas. Normalmente se considera inapropiado que un hombre soltero sea el cuidador de una joven;</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Capacidad para atender de forma adecuad</a:t>
            </a:r>
            <a:r>
              <a:rPr lang="es-ES_tradnl" sz="1100" dirty="0">
                <a:latin typeface="Calibri" panose="020F0502020204030204" pitchFamily="34" charset="0"/>
                <a:ea typeface="Calibri" panose="020F0502020204030204" pitchFamily="34" charset="0"/>
                <a:cs typeface="Times New Roman" panose="02020603050405020304" pitchFamily="18" charset="0"/>
              </a:rPr>
              <a:t>a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teniendo en cuenta el número y las edades de las/os menores que ya están a cargo del adulto, y cualquier otra responsabilidad que tenga el cuidador. No se aceptarán familias con más de tres niños o niñas menores de cinco años. La familia no debe tener más de ocho hijos/as (incluidos los biológicos y los acogidos);</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Capacidad para acoger a grupos de hermanos/as, cuando el menor también tenga hermanos/as que requieran cuidados alternativos;</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Ubicación estable y segura del hogar sin planes inmediatos de repatriación o reasentamiento (cuando el retorno a una zona y/o país de origen o el reasentamiento en un tercer país sea una posibilidad, debe considerarse si el menor acogido permanecerá con la familia que se traslada);</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Capacidad para proporcionar a las/os menores acogidos la misma atención sanitaria y educación que a los demás menores del hogar;</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Voluntad de comprometerse a largo plazo con 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cuando sea necesario;</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Voluntad de ser supervisado/a por los asistentes sociales y las autoridades locales;</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Diferencia de edad adecuada entre el cuidador y 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En relación con las/os menores con discapacidad(es), los/as posibles cuidadores y/o mentores deben:</a:t>
            </a:r>
          </a:p>
          <a:p>
            <a:pPr marL="400050" indent="-171450">
              <a:buFont typeface="Arial" panose="020B0604020202020204" pitchFamily="34" charset="0"/>
              <a:buChar char="•"/>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tener la paciencia, la comprensión y la voluntad de desarrollar competencias comunicativas y de atender al menor;</a:t>
            </a:r>
          </a:p>
          <a:p>
            <a:pPr marL="400050" indent="-171450">
              <a:buFont typeface="Arial" panose="020B0604020202020204" pitchFamily="34" charset="0"/>
              <a:buChar char="•"/>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tener la capacidad de abordar las barreras existentes (físicas, de comunicación y actitudinales) en el caso de menores con discapacidad(es) para facilitar su acceso;</a:t>
            </a:r>
          </a:p>
          <a:p>
            <a:endParaRPr lang="es-ES_tradnl" sz="1100" dirty="0">
              <a:latin typeface="Calibri" panose="020F0502020204030204" pitchFamily="34" charset="0"/>
              <a:ea typeface="Calibri" panose="020F0502020204030204" pitchFamily="34" charset="0"/>
              <a:cs typeface="Times New Roman" panose="02020603050405020304" pitchFamily="18" charset="0"/>
            </a:endParaRP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Nota: es importante recordar que la acogida y la tutoría son funciones muy diferentes y debe prestarse especial atención a la hora de seleccionar a los/as cuidadores de acogida.</a:t>
            </a:r>
          </a:p>
        </p:txBody>
      </p:sp>
      <p:sp>
        <p:nvSpPr>
          <p:cNvPr id="3" name="Hexagon 2">
            <a:extLst>
              <a:ext uri="{FF2B5EF4-FFF2-40B4-BE49-F238E27FC236}">
                <a16:creationId xmlns:a16="http://schemas.microsoft.com/office/drawing/2014/main" id="{B22887CA-DB4A-D7BB-010F-BC8C8E51270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77BB32DA-1429-E4E0-0BD7-0F3F83AB063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69415F0A-799E-03D2-4908-E65175C039D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8B9B85D-D9AF-F242-4B2C-C810C203A8C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152A1BF-D2B5-546A-BF93-3B9039141D5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3AEAB3D-DB3D-00C6-E1F1-4F16895DFE6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5FCC9AD5-BECB-36E6-5A46-BDEF3B356AE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24FD0AC-2058-4729-A226-E5830270B034}"/>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D7EDDA1D-1235-9C60-8623-9B37DE6DE6A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E4A5C13-79EA-2F2C-4C20-6080CA377D3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484279A-9D90-038A-A308-53480D5AFC85}"/>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AE2FDDA-3867-DF13-1E25-F5102A9BEBC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7D887EC-6BD2-8FA2-F00F-69E9D7CA65C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88C193A-3D42-0089-8CFF-C8567989982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89A8F40C-6BEC-B64C-7E6C-96908CF7A24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0B76565-DCB1-AABE-E906-ECE9B3C1782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35750C9-EAD8-E1C0-80F2-ED40416F6C2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4CE4590-87A9-D884-9523-94C3DB4B62A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6070754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6F9E50-5CBA-92CA-DC37-ECBA82E8439D}"/>
              </a:ext>
            </a:extLst>
          </p:cNvPr>
          <p:cNvSpPr txBox="1"/>
          <p:nvPr/>
        </p:nvSpPr>
        <p:spPr>
          <a:xfrm>
            <a:off x="982982" y="1117417"/>
            <a:ext cx="5403525" cy="8048357"/>
          </a:xfrm>
          <a:prstGeom prst="rect">
            <a:avLst/>
          </a:prstGeom>
          <a:noFill/>
        </p:spPr>
        <p:txBody>
          <a:bodyPr wrap="square">
            <a:spAutoFit/>
          </a:bodyPr>
          <a:lstStyle/>
          <a:p>
            <a:r>
              <a:rPr lang="es-ES_tradnl" sz="1100" dirty="0">
                <a:effectLst/>
                <a:ea typeface="Calibri" panose="020F0502020204030204" pitchFamily="34" charset="0"/>
                <a:cs typeface="Latha" panose="020B0604020202020204" pitchFamily="34" charset="0"/>
              </a:rPr>
              <a:t>Nota: en las modalidades de acogida informales y espontáneas, ya sea acogida por familiares o en familias de acogida, las/os menores pueden correr peligro. Aunque este problema es más frecuente cuando las/os menores son acogidos por familias ajenas a su propia familia o comunidad, es preciso evaluar y supervisar todas las modalidades de acogida alternativas existentes.</a:t>
            </a:r>
          </a:p>
          <a:p>
            <a:endParaRPr lang="es-ES_tradnl" sz="1100" dirty="0">
              <a:effectLst/>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Cuando sea necesario, el grupo</a:t>
            </a:r>
            <a:r>
              <a:rPr lang="es-ES_tradnl" sz="1100" dirty="0">
                <a:ea typeface="Calibri" panose="020F0502020204030204" pitchFamily="34" charset="0"/>
                <a:cs typeface="Latha" panose="020B0604020202020204" pitchFamily="34" charset="0"/>
              </a:rPr>
              <a:t> y/ l</a:t>
            </a:r>
            <a:r>
              <a:rPr lang="es-ES_tradnl" sz="1100" dirty="0">
                <a:effectLst/>
                <a:ea typeface="Calibri" panose="020F0502020204030204" pitchFamily="34" charset="0"/>
                <a:cs typeface="Latha" panose="020B0604020202020204" pitchFamily="34" charset="0"/>
              </a:rPr>
              <a:t>os agentes interinstitucionales deberán desarrollar una herramienta común de evaluación y detección</a:t>
            </a:r>
            <a:r>
              <a:rPr lang="es-ES_tradnl" sz="1100" dirty="0">
                <a:ea typeface="Calibri" panose="020F0502020204030204" pitchFamily="34" charset="0"/>
                <a:cs typeface="Latha" panose="020B0604020202020204" pitchFamily="34" charset="0"/>
              </a:rPr>
              <a:t> </a:t>
            </a:r>
            <a:r>
              <a:rPr lang="es-ES_tradnl" sz="1100" dirty="0">
                <a:effectLst/>
                <a:ea typeface="Calibri" panose="020F0502020204030204" pitchFamily="34" charset="0"/>
                <a:cs typeface="Latha" panose="020B0604020202020204" pitchFamily="34" charset="0"/>
              </a:rPr>
              <a:t>y en colaboración con la comunidad afectada: adultos, menores y miembros de grupos comunitarios.</a:t>
            </a:r>
          </a:p>
          <a:p>
            <a:endParaRPr lang="es-ES_tradnl" sz="1100" dirty="0">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La lista que figura a continuación puede servir de base para elaborar preguntas contextualizadas.</a:t>
            </a:r>
          </a:p>
          <a:p>
            <a:endParaRPr lang="es-ES_tradnl" sz="1100" dirty="0">
              <a:effectLst/>
              <a:ea typeface="Calibri" panose="020F0502020204030204" pitchFamily="34" charset="0"/>
              <a:cs typeface="Latha" panose="020B0604020202020204" pitchFamily="34" charset="0"/>
            </a:endParaRPr>
          </a:p>
          <a:p>
            <a:r>
              <a:rPr lang="es-ES_tradnl" sz="1100" b="1" dirty="0">
                <a:ea typeface="Calibri" panose="020F0502020204030204" pitchFamily="34" charset="0"/>
                <a:cs typeface="Latha" panose="020B0604020202020204" pitchFamily="34" charset="0"/>
              </a:rPr>
              <a:t>Preguntas</a:t>
            </a:r>
          </a:p>
          <a:p>
            <a:endParaRPr lang="es-ES_tradnl" sz="1100" b="1" dirty="0">
              <a:effectLst/>
              <a:ea typeface="Calibri" panose="020F0502020204030204" pitchFamily="34" charset="0"/>
              <a:cs typeface="Latha" panose="020B0604020202020204" pitchFamily="34" charset="0"/>
            </a:endParaRP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¿Cuáles son sus motivos para querer cuidar a un/a menor? </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¿Cuál será el rol del menor en la familia?</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¿Cuánto tiempo podría cuidar al </a:t>
            </a:r>
            <a:r>
              <a:rPr lang="es-ES_tradnl" sz="1100" dirty="0">
                <a:ea typeface="Calibri" panose="020F0502020204030204" pitchFamily="34" charset="0"/>
                <a:cs typeface="Latha" panose="020B0604020202020204" pitchFamily="34" charset="0"/>
              </a:rPr>
              <a:t>menor</a:t>
            </a:r>
            <a:r>
              <a:rPr lang="es-ES_tradnl" sz="1100" dirty="0">
                <a:effectLst/>
                <a:ea typeface="Calibri" panose="020F0502020204030204" pitchFamily="34" charset="0"/>
                <a:cs typeface="Latha" panose="020B0604020202020204" pitchFamily="34" charset="0"/>
              </a:rPr>
              <a:t>?</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¿Tiene planes de mudarse?</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¿En qué condiciones podría tener que dejar de cuidar al menor?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¿Qué opinan sus hermanos/as y familiares de que usted acoja al menor?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¿Cómo va a disciplinar al menor?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¿Cómo puede ser un día normal para el menor?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¿Qué tipo de trabajo y/o tareas espera que hagan el menor y sus hijos/as, dentro y fuera de casa?</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¿Qué espera del menor a cambio de ofrecerle un hogar?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¿Cuántas comidas al día le da a su familia?</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¿Qué hará si sus hijo/as tratan de manera injusta al menor o el menor trata de manera injusta a sus hijos/as? </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¿El menor o la menor acogidos comerá con el resto de la familia a la hora de comer?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¿Quién va o irá a la escuela en el hogar?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¿Dónde dormirá el menor por la noche?</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¿Qué ayuda podría necesitar para cuidar del menor?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¿Cómo ayudará al menor a afrontar acontecimientos como la búsqueda infructuosa o la preparación para la reunificación familiar?</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¿Cómo podría reaccionar si el menor habla de que extraña a su familia y si le preocupa el futuro?</a:t>
            </a:r>
          </a:p>
          <a:p>
            <a:pPr marL="228600" indent="-228600">
              <a:buFont typeface="+mj-lt"/>
              <a:buAutoNum type="arabicPeriod"/>
            </a:pPr>
            <a:r>
              <a:rPr lang="es-ES_tradnl" sz="1100" dirty="0">
                <a:effectLst/>
                <a:ea typeface="Calibri" panose="020F0502020204030204" pitchFamily="34" charset="0"/>
                <a:cs typeface="Latha" panose="020B0604020202020204" pitchFamily="34" charset="0"/>
              </a:rPr>
              <a:t>¿Estaría dispuesto/a y capacitado/a para cuidar de un/a menor con discapacidad(es) o necesidades específicas relacionadas con la salud mental o física? ¿Sería capaz de ayudar al menor a acceder a los servicios necesarios para su desarrollo, a pesar de las barreras que existen en el entorno para las/os menores con discapacidad?</a:t>
            </a:r>
          </a:p>
          <a:p>
            <a:pPr marL="228600" indent="-228600">
              <a:buFont typeface="+mj-lt"/>
              <a:buAutoNum type="arabicPeriod" startAt="20"/>
            </a:pPr>
            <a:r>
              <a:rPr lang="es-ES_tradnl" sz="1100" dirty="0">
                <a:effectLst/>
                <a:ea typeface="Calibri" panose="020F0502020204030204" pitchFamily="34" charset="0"/>
                <a:cs typeface="Latha" panose="020B0604020202020204" pitchFamily="34" charset="0"/>
              </a:rPr>
              <a:t>Si está dispuesto/a a acoger a un menor con discapacidad(es), ¿tiene paciencia, comprensión y voluntad para aprender buenas habilidades de comunicación y atender al menor de forma accesible?</a:t>
            </a:r>
          </a:p>
          <a:p>
            <a:pPr marL="228600" indent="-228600">
              <a:buFont typeface="+mj-lt"/>
              <a:buAutoNum type="arabicPeriod" startAt="20"/>
            </a:pPr>
            <a:r>
              <a:rPr lang="es-ES_tradnl" sz="1100" dirty="0">
                <a:effectLst/>
                <a:ea typeface="Calibri" panose="020F0502020204030204" pitchFamily="34" charset="0"/>
                <a:cs typeface="Latha" panose="020B0604020202020204" pitchFamily="34" charset="0"/>
              </a:rPr>
              <a:t>Si está dispuesto a acoger a un/a menor con discapacidad, ¿tiene capacidad para abordar las barreras existentes (físicas, de comunicación y altitudinales para proporcionar un entorno accesible </a:t>
            </a:r>
            <a:r>
              <a:rPr lang="es-ES_tradnl" sz="1100" dirty="0">
                <a:ea typeface="Calibri" panose="020F0502020204030204" pitchFamily="34" charset="0"/>
                <a:cs typeface="Latha" panose="020B0604020202020204" pitchFamily="34" charset="0"/>
              </a:rPr>
              <a:t>a un/a menor </a:t>
            </a:r>
            <a:r>
              <a:rPr lang="es-ES_tradnl" sz="1100" dirty="0">
                <a:effectLst/>
                <a:ea typeface="Calibri" panose="020F0502020204030204" pitchFamily="34" charset="0"/>
                <a:cs typeface="Latha" panose="020B0604020202020204" pitchFamily="34" charset="0"/>
              </a:rPr>
              <a:t>con discapacidad(es)?</a:t>
            </a:r>
          </a:p>
        </p:txBody>
      </p:sp>
      <p:sp>
        <p:nvSpPr>
          <p:cNvPr id="2" name="TextBox 1">
            <a:extLst>
              <a:ext uri="{FF2B5EF4-FFF2-40B4-BE49-F238E27FC236}">
                <a16:creationId xmlns:a16="http://schemas.microsoft.com/office/drawing/2014/main" id="{0A34C3A2-A4AA-82F9-D92A-3BF12F015342}"/>
              </a:ext>
            </a:extLst>
          </p:cNvPr>
          <p:cNvSpPr txBox="1"/>
          <p:nvPr/>
        </p:nvSpPr>
        <p:spPr>
          <a:xfrm>
            <a:off x="982983" y="376633"/>
            <a:ext cx="5403525" cy="646331"/>
          </a:xfrm>
          <a:prstGeom prst="rect">
            <a:avLst/>
          </a:prstGeom>
          <a:noFill/>
        </p:spPr>
        <p:txBody>
          <a:bodyPr wrap="square" rtlCol="0">
            <a:spAutoFit/>
          </a:bodyPr>
          <a:lstStyle/>
          <a:p>
            <a:r>
              <a:rPr lang="en-US" sz="1200" b="1" spc="300" dirty="0">
                <a:solidFill>
                  <a:schemeClr val="tx1"/>
                </a:solidFill>
              </a:rPr>
              <a:t>PREGUNTAS DE EVALUACIÓN Y SELECCIÓN PARA CUIDADORES/AS ALTERNATIVOS POTENCIALES O EXISTENTES (EJEMPLO) </a:t>
            </a:r>
          </a:p>
        </p:txBody>
      </p:sp>
      <p:sp>
        <p:nvSpPr>
          <p:cNvPr id="4" name="Hexagon 3">
            <a:extLst>
              <a:ext uri="{FF2B5EF4-FFF2-40B4-BE49-F238E27FC236}">
                <a16:creationId xmlns:a16="http://schemas.microsoft.com/office/drawing/2014/main" id="{97FF3259-7F5B-70E4-097A-1E60BF5F4AA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0E479A4-F5CC-95BC-F3EE-E6E7A05F3BE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A5FA9FBC-E146-D84B-FFD4-B1C705C738E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EB562A73-4288-0259-8BB2-1B6624D271D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D3818D2-1DD9-DB11-14C3-E1875801E04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A0BDC777-C50A-6130-AAEB-B27A25B1EEF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DDE4E04-FC0D-35C6-3812-B4B8A25DCBE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2B64988-ED43-A46A-6DC8-303FCD85D3D3}"/>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FA86B008-1ECC-4DD7-A6E8-6E567AA10BA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486AB19-3531-4F96-F16F-74805C1E6CD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16FBFD57-4B76-84DB-B927-FB0B9E86EC19}"/>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CC71EDEA-B8EC-B052-773E-5A3D0E345AB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16F76EA-F2BB-528F-9BDC-AFAA0654441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245742E3-5318-448E-0739-42DC73C583D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4D13E26-B9C2-909B-185F-7142A9A62F6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2D405A8-FD16-07A5-0EA2-130B6BA7602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DD40456-6202-BF83-EFD7-E949364BB72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7778A4F-A50A-3A07-1F07-24A7C1444BC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281823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6F9E50-5CBA-92CA-DC37-ECBA82E8439D}"/>
              </a:ext>
            </a:extLst>
          </p:cNvPr>
          <p:cNvSpPr txBox="1"/>
          <p:nvPr/>
        </p:nvSpPr>
        <p:spPr>
          <a:xfrm>
            <a:off x="982984" y="713169"/>
            <a:ext cx="5403525" cy="5509200"/>
          </a:xfrm>
          <a:prstGeom prst="rect">
            <a:avLst/>
          </a:prstGeom>
          <a:noFill/>
        </p:spPr>
        <p:txBody>
          <a:bodyPr wrap="square">
            <a:spAutoFit/>
          </a:bodyPr>
          <a:lstStyle/>
          <a:p>
            <a:r>
              <a:rPr lang="es-ES_tradnl" sz="1100" b="1" dirty="0">
                <a:ea typeface="Calibri" panose="020F0502020204030204" pitchFamily="34" charset="0"/>
                <a:cs typeface="Latha" panose="020B0604020202020204" pitchFamily="34" charset="0"/>
              </a:rPr>
              <a:t>Visita a domicilio</a:t>
            </a:r>
          </a:p>
          <a:p>
            <a:endParaRPr lang="es-ES_tradnl" sz="1100" dirty="0">
              <a:ea typeface="Calibri" panose="020F0502020204030204" pitchFamily="34" charset="0"/>
              <a:cs typeface="Latha" panose="020B0604020202020204" pitchFamily="34" charset="0"/>
            </a:endParaRP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Como parte del proceso de selección, visitar a la futura familia sin previo aviso e intentar dedicar tiempo a observar cómo se comporta la familia entre sí y cómo se trata a las/os menores de la familia;</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Intentar informarse sobre la salud y el bienestar de los/as hijos/as de la familia de acogida cuando proceda;</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Tomar al menos dos referencias de carácter de vecinos/as y líderes locales de la comunidad, tanto hombres como mujeres, incluyendo preguntas específicas sobre la idoneidad de esta familia para recibir a menores con necesidad de ser acogidos/as;</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Durante la entrevista de evaluación deberá explicar los detalles básicos del programa y averiguar si la familia está dispuesta a aceptar las condiciones clave (véase más abajo);</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En el momento de la reubicación de un/a menor, la(s) persona(s) que acoge(n) y el asistente social y/o representante de la organización de reubicaciones deben firmar un contrato formal en el que se estipulen las condiciones expuestas con anterioridad.</a:t>
            </a:r>
          </a:p>
          <a:p>
            <a:r>
              <a:rPr lang="es-ES_tradnl" sz="1100" dirty="0">
                <a:effectLst/>
                <a:ea typeface="Calibri" panose="020F0502020204030204" pitchFamily="34" charset="0"/>
                <a:cs typeface="Latha" panose="020B0604020202020204" pitchFamily="34" charset="0"/>
              </a:rPr>
              <a:t> </a:t>
            </a:r>
          </a:p>
          <a:p>
            <a:r>
              <a:rPr lang="es-ES_tradnl" sz="1100" b="1" dirty="0">
                <a:effectLst/>
                <a:ea typeface="Calibri" panose="020F0502020204030204" pitchFamily="34" charset="0"/>
                <a:cs typeface="Latha" panose="020B0604020202020204" pitchFamily="34" charset="0"/>
              </a:rPr>
              <a:t>Los/as cuidadores de acogida deben comprometerse a:</a:t>
            </a:r>
          </a:p>
          <a:p>
            <a:r>
              <a:rPr lang="es-ES_tradnl" sz="1100" dirty="0">
                <a:effectLst/>
                <a:ea typeface="Calibri" panose="020F0502020204030204" pitchFamily="34" charset="0"/>
                <a:cs typeface="Latha" panose="020B0604020202020204" pitchFamily="34" charset="0"/>
              </a:rPr>
              <a:t> </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c</a:t>
            </a:r>
            <a:r>
              <a:rPr lang="es-ES_tradnl" sz="1100" dirty="0">
                <a:effectLst/>
                <a:ea typeface="Calibri" panose="020F0502020204030204" pitchFamily="34" charset="0"/>
                <a:cs typeface="Latha" panose="020B0604020202020204" pitchFamily="34" charset="0"/>
              </a:rPr>
              <a:t>eder el cuidado del menor si así lo solicita la familia del menor, el menor o la agencia (y previa evaluación por parte de la agencia de </a:t>
            </a:r>
            <a:r>
              <a:rPr lang="es-ES_tradnl" sz="1100" dirty="0">
                <a:ea typeface="Calibri" panose="020F0502020204030204" pitchFamily="34" charset="0"/>
                <a:cs typeface="Latha" panose="020B0604020202020204" pitchFamily="34" charset="0"/>
              </a:rPr>
              <a:t>reubicación;</a:t>
            </a:r>
            <a:endParaRPr lang="es-ES_tradnl" sz="1100" dirty="0">
              <a:effectLst/>
              <a:ea typeface="Calibri" panose="020F0502020204030204" pitchFamily="34" charset="0"/>
              <a:cs typeface="Latha" panose="020B0604020202020204" pitchFamily="34" charset="0"/>
            </a:endParaRP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s</a:t>
            </a:r>
            <a:r>
              <a:rPr lang="es-ES_tradnl" sz="1100" dirty="0">
                <a:effectLst/>
                <a:ea typeface="Calibri" panose="020F0502020204030204" pitchFamily="34" charset="0"/>
                <a:cs typeface="Latha" panose="020B0604020202020204" pitchFamily="34" charset="0"/>
              </a:rPr>
              <a:t>er supervisados/as periódicamente por un comité comunitario de bienestar infantil, un organismo local o una organización internacional;</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p</a:t>
            </a:r>
            <a:r>
              <a:rPr lang="es-ES_tradnl" sz="1100" dirty="0">
                <a:effectLst/>
                <a:ea typeface="Calibri" panose="020F0502020204030204" pitchFamily="34" charset="0"/>
                <a:cs typeface="Latha" panose="020B0604020202020204" pitchFamily="34" charset="0"/>
              </a:rPr>
              <a:t>ermitir el contacto con los miembros de la familia, incluidos los/as hermanos/as, mientras el menor esté en la modalidad</a:t>
            </a:r>
            <a:r>
              <a:rPr lang="es-ES_tradnl" sz="1100" dirty="0">
                <a:ea typeface="Calibri" panose="020F0502020204030204" pitchFamily="34" charset="0"/>
                <a:cs typeface="Latha" panose="020B0604020202020204" pitchFamily="34" charset="0"/>
              </a:rPr>
              <a:t> de acogida;</a:t>
            </a:r>
            <a:endParaRPr lang="es-ES_tradnl" sz="1100" dirty="0">
              <a:effectLst/>
              <a:ea typeface="Calibri" panose="020F0502020204030204" pitchFamily="34" charset="0"/>
              <a:cs typeface="Latha" panose="020B0604020202020204" pitchFamily="34" charset="0"/>
            </a:endParaRP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c</a:t>
            </a:r>
            <a:r>
              <a:rPr lang="es-ES_tradnl" sz="1100" dirty="0">
                <a:effectLst/>
                <a:ea typeface="Calibri" panose="020F0502020204030204" pitchFamily="34" charset="0"/>
                <a:cs typeface="Latha" panose="020B0604020202020204" pitchFamily="34" charset="0"/>
              </a:rPr>
              <a:t>ooperar en los esfuerzos de búsqueda y reunificación;</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n</a:t>
            </a:r>
            <a:r>
              <a:rPr lang="es-ES_tradnl" sz="1100" dirty="0">
                <a:effectLst/>
                <a:ea typeface="Calibri" panose="020F0502020204030204" pitchFamily="34" charset="0"/>
                <a:cs typeface="Latha" panose="020B0604020202020204" pitchFamily="34" charset="0"/>
              </a:rPr>
              <a:t>o marcharse con el menor ni cambiar su ubicación sin notificarlo y obtener el acuerdo del comité de seguimiento o de la agencia;</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c</a:t>
            </a:r>
            <a:r>
              <a:rPr lang="es-ES_tradnl" sz="1100" dirty="0">
                <a:effectLst/>
                <a:ea typeface="Calibri" panose="020F0502020204030204" pitchFamily="34" charset="0"/>
                <a:cs typeface="Latha" panose="020B0604020202020204" pitchFamily="34" charset="0"/>
              </a:rPr>
              <a:t>omprometerse a cuidar del menor durante XXX meses o más (en última instancia, la duración</a:t>
            </a:r>
            <a:r>
              <a:rPr lang="es-ES_tradnl" sz="1100" dirty="0">
                <a:ea typeface="Calibri" panose="020F0502020204030204" pitchFamily="34" charset="0"/>
                <a:cs typeface="Latha" panose="020B0604020202020204" pitchFamily="34" charset="0"/>
              </a:rPr>
              <a:t> de la acogida</a:t>
            </a:r>
            <a:r>
              <a:rPr lang="es-ES_tradnl" sz="1100" dirty="0">
                <a:effectLst/>
                <a:ea typeface="Calibri" panose="020F0502020204030204" pitchFamily="34" charset="0"/>
                <a:cs typeface="Latha" panose="020B0604020202020204" pitchFamily="34" charset="0"/>
              </a:rPr>
              <a:t> dependerá del bienestar del menor en la modalidad de acogida actual, de la eficacia de los esfuerzos de búsqueda, de las posibilidades de reunificación y de la preferencia del menor y del cuidador cuando la reunificación aún no sea posible).</a:t>
            </a:r>
          </a:p>
          <a:p>
            <a:endParaRPr lang="es-ES_tradnl" sz="1100" dirty="0">
              <a:effectLst/>
              <a:ea typeface="Calibri" panose="020F0502020204030204" pitchFamily="34" charset="0"/>
              <a:cs typeface="Latha" panose="020B0604020202020204" pitchFamily="34" charset="0"/>
            </a:endParaRPr>
          </a:p>
        </p:txBody>
      </p:sp>
      <p:sp>
        <p:nvSpPr>
          <p:cNvPr id="3" name="Hexagon 2">
            <a:extLst>
              <a:ext uri="{FF2B5EF4-FFF2-40B4-BE49-F238E27FC236}">
                <a16:creationId xmlns:a16="http://schemas.microsoft.com/office/drawing/2014/main" id="{FB776455-4C30-17F2-9349-AFB7CCB0803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9B771722-6932-A8CA-B657-A07632CE55B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F6F3F09-B238-E002-0B1F-3CFC2E124A50}"/>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5D0DCC6D-5CA7-18B1-ED56-EB2849009460}"/>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1A6ED6DC-B4F2-1C75-6C25-A562464209C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EA4B9992-9186-B0F2-F1DC-7DAAD5371BC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FDC28E35-9BD1-C5AF-B0FB-1E2071207BE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0C150EF6-1FD8-6D80-D433-CB9B97EEFF7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BBCD7F77-E57E-8ADF-74DE-AF7072DD6FF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ABBCD677-4B8A-93CA-208F-D4FD2CF5CCE0}"/>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FB76E98C-CAC8-904E-205C-82C7E91E2FD3}"/>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CA9C5A2C-B5E6-89EB-E5BB-D13A29875FD3}"/>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2919C112-743A-CCDA-E4DB-C684B21D1C0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D77A5235-4C79-052F-678A-CB7D915DA3A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C40034E7-CA76-B85F-8E88-42BCB12541A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E5A7C7D7-63A1-7E55-C3BD-AE8F7DB94DA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36B5B24B-EBB9-970E-2023-4813409D6C0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C094C622-CE20-7A13-7B4B-28554F1B9BD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1360698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4" y="330510"/>
            <a:ext cx="5254041" cy="646331"/>
          </a:xfrm>
          <a:prstGeom prst="rect">
            <a:avLst/>
          </a:prstGeom>
          <a:noFill/>
        </p:spPr>
        <p:txBody>
          <a:bodyPr wrap="square" rtlCol="0">
            <a:spAutoFit/>
          </a:bodyPr>
          <a:lstStyle/>
          <a:p>
            <a:r>
              <a:rPr lang="en-US" sz="1200" b="1" spc="300" dirty="0">
                <a:solidFill>
                  <a:schemeClr val="tx1"/>
                </a:solidFill>
              </a:rPr>
              <a:t>FORMULARIO DE EMPAREJAMIENTO DE CUIDADOR/A DE ACOGIDA Y/O MENTOR DE VIDA INDEPENDIENTE (MODELO)</a:t>
            </a:r>
          </a:p>
        </p:txBody>
      </p:sp>
      <p:sp>
        <p:nvSpPr>
          <p:cNvPr id="4" name="TextBox 3">
            <a:extLst>
              <a:ext uri="{FF2B5EF4-FFF2-40B4-BE49-F238E27FC236}">
                <a16:creationId xmlns:a16="http://schemas.microsoft.com/office/drawing/2014/main" id="{7ACE40BA-98DB-229F-5EEA-E9FFAB540CD7}"/>
              </a:ext>
            </a:extLst>
          </p:cNvPr>
          <p:cNvSpPr txBox="1"/>
          <p:nvPr/>
        </p:nvSpPr>
        <p:spPr>
          <a:xfrm>
            <a:off x="982984" y="1090315"/>
            <a:ext cx="5254040" cy="261610"/>
          </a:xfrm>
          <a:prstGeom prst="rect">
            <a:avLst/>
          </a:prstGeom>
          <a:noFill/>
        </p:spPr>
        <p:txBody>
          <a:bodyPr wrap="square">
            <a:spAutoFit/>
          </a:bodyPr>
          <a:lstStyle/>
          <a:p>
            <a:r>
              <a:rPr lang="en-US" sz="1100" b="1" dirty="0"/>
              <a:t>Para los UASC que viven de forma independiente o necesitan atención familiar</a:t>
            </a:r>
            <a:endParaRPr lang="en-CA" sz="1100" dirty="0"/>
          </a:p>
        </p:txBody>
      </p:sp>
      <p:graphicFrame>
        <p:nvGraphicFramePr>
          <p:cNvPr id="5" name="Table 4">
            <a:extLst>
              <a:ext uri="{FF2B5EF4-FFF2-40B4-BE49-F238E27FC236}">
                <a16:creationId xmlns:a16="http://schemas.microsoft.com/office/drawing/2014/main" id="{2DBE3F14-2A26-DB57-4EB7-9ABC2CD8D772}"/>
              </a:ext>
            </a:extLst>
          </p:cNvPr>
          <p:cNvGraphicFramePr>
            <a:graphicFrameLocks noGrp="1"/>
          </p:cNvGraphicFramePr>
          <p:nvPr>
            <p:extLst>
              <p:ext uri="{D42A27DB-BD31-4B8C-83A1-F6EECF244321}">
                <p14:modId xmlns:p14="http://schemas.microsoft.com/office/powerpoint/2010/main" val="3548776248"/>
              </p:ext>
            </p:extLst>
          </p:nvPr>
        </p:nvGraphicFramePr>
        <p:xfrm>
          <a:off x="982985" y="1556443"/>
          <a:ext cx="5403526" cy="256413"/>
        </p:xfrm>
        <a:graphic>
          <a:graphicData uri="http://schemas.openxmlformats.org/drawingml/2006/table">
            <a:tbl>
              <a:tblPr firstRow="1" firstCol="1" bandRow="1">
                <a:tableStyleId>{5C22544A-7EE6-4342-B048-85BDC9FD1C3A}</a:tableStyleId>
              </a:tblPr>
              <a:tblGrid>
                <a:gridCol w="2457677">
                  <a:extLst>
                    <a:ext uri="{9D8B030D-6E8A-4147-A177-3AD203B41FA5}">
                      <a16:colId xmlns:a16="http://schemas.microsoft.com/office/drawing/2014/main" val="1665063171"/>
                    </a:ext>
                  </a:extLst>
                </a:gridCol>
                <a:gridCol w="2945849">
                  <a:extLst>
                    <a:ext uri="{9D8B030D-6E8A-4147-A177-3AD203B41FA5}">
                      <a16:colId xmlns:a16="http://schemas.microsoft.com/office/drawing/2014/main" val="1407550413"/>
                    </a:ext>
                  </a:extLst>
                </a:gridCol>
              </a:tblGrid>
              <a:tr h="166252">
                <a:tc>
                  <a:txBody>
                    <a:bodyPr/>
                    <a:lstStyle/>
                    <a:p>
                      <a:pPr>
                        <a:lnSpc>
                          <a:spcPct val="115000"/>
                        </a:lnSpc>
                        <a:spcBef>
                          <a:spcPts val="300"/>
                        </a:spcBef>
                        <a:spcAft>
                          <a:spcPts val="300"/>
                        </a:spcAft>
                      </a:pPr>
                      <a:r>
                        <a:rPr lang="es-ES_tradnl" sz="1000" noProof="0">
                          <a:solidFill>
                            <a:schemeClr val="tx1"/>
                          </a:solidFill>
                          <a:effectLst/>
                        </a:rPr>
                        <a:t>Número de caso del menor:      </a:t>
                      </a:r>
                      <a:endParaRPr lang="es-ES_tradnl" sz="10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a:txBody>
                    <a:bodyPr/>
                    <a:lstStyle/>
                    <a:p>
                      <a:pPr>
                        <a:lnSpc>
                          <a:spcPct val="115000"/>
                        </a:lnSpc>
                        <a:spcBef>
                          <a:spcPts val="300"/>
                        </a:spcBef>
                        <a:spcAft>
                          <a:spcPts val="300"/>
                        </a:spcAft>
                      </a:pPr>
                      <a:r>
                        <a:rPr lang="es-ES_tradnl" sz="1000" noProof="0" dirty="0">
                          <a:solidFill>
                            <a:schemeClr val="tx1"/>
                          </a:solidFill>
                          <a:effectLst/>
                        </a:rPr>
                        <a:t>Número de caso del cuidador de acogida y/o mentor</a:t>
                      </a:r>
                      <a:endParaRPr lang="es-ES_tradnl" sz="1000" noProof="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595288149"/>
                  </a:ext>
                </a:extLst>
              </a:tr>
            </a:tbl>
          </a:graphicData>
        </a:graphic>
      </p:graphicFrame>
      <p:graphicFrame>
        <p:nvGraphicFramePr>
          <p:cNvPr id="6" name="Table 5">
            <a:extLst>
              <a:ext uri="{FF2B5EF4-FFF2-40B4-BE49-F238E27FC236}">
                <a16:creationId xmlns:a16="http://schemas.microsoft.com/office/drawing/2014/main" id="{D49574F5-9C95-FB32-0F6A-DBB39A1264E6}"/>
              </a:ext>
            </a:extLst>
          </p:cNvPr>
          <p:cNvGraphicFramePr>
            <a:graphicFrameLocks noGrp="1"/>
          </p:cNvGraphicFramePr>
          <p:nvPr>
            <p:extLst>
              <p:ext uri="{D42A27DB-BD31-4B8C-83A1-F6EECF244321}">
                <p14:modId xmlns:p14="http://schemas.microsoft.com/office/powerpoint/2010/main" val="3271706431"/>
              </p:ext>
            </p:extLst>
          </p:nvPr>
        </p:nvGraphicFramePr>
        <p:xfrm>
          <a:off x="982984" y="1820067"/>
          <a:ext cx="5403526" cy="256413"/>
        </p:xfrm>
        <a:graphic>
          <a:graphicData uri="http://schemas.openxmlformats.org/drawingml/2006/table">
            <a:tbl>
              <a:tblPr firstCol="1" bandRow="1">
                <a:tableStyleId>{5C22544A-7EE6-4342-B048-85BDC9FD1C3A}</a:tableStyleId>
              </a:tblPr>
              <a:tblGrid>
                <a:gridCol w="5403526">
                  <a:extLst>
                    <a:ext uri="{9D8B030D-6E8A-4147-A177-3AD203B41FA5}">
                      <a16:colId xmlns:a16="http://schemas.microsoft.com/office/drawing/2014/main" val="1862975512"/>
                    </a:ext>
                  </a:extLst>
                </a:gridCol>
              </a:tblGrid>
              <a:tr h="0">
                <a:tc>
                  <a:txBody>
                    <a:bodyPr/>
                    <a:lstStyle/>
                    <a:p>
                      <a:pPr marL="342900" lvl="0" indent="-342900">
                        <a:lnSpc>
                          <a:spcPct val="115000"/>
                        </a:lnSpc>
                        <a:spcBef>
                          <a:spcPts val="300"/>
                        </a:spcBef>
                        <a:spcAft>
                          <a:spcPts val="300"/>
                        </a:spcAft>
                        <a:buFont typeface="+mj-lt"/>
                        <a:buAutoNum type="arabicPeriod"/>
                      </a:pPr>
                      <a:r>
                        <a:rPr lang="en-GB" sz="1000" dirty="0">
                          <a:solidFill>
                            <a:schemeClr val="bg1"/>
                          </a:solidFill>
                          <a:effectLst/>
                        </a:rPr>
                        <a:t>ANTECEDENTES</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624609211"/>
                  </a:ext>
                </a:extLst>
              </a:tr>
            </a:tbl>
          </a:graphicData>
        </a:graphic>
      </p:graphicFrame>
      <p:graphicFrame>
        <p:nvGraphicFramePr>
          <p:cNvPr id="7" name="Table 6">
            <a:extLst>
              <a:ext uri="{FF2B5EF4-FFF2-40B4-BE49-F238E27FC236}">
                <a16:creationId xmlns:a16="http://schemas.microsoft.com/office/drawing/2014/main" id="{CDB20C74-3261-6C26-EFE8-2A549FC0593C}"/>
              </a:ext>
            </a:extLst>
          </p:cNvPr>
          <p:cNvGraphicFramePr>
            <a:graphicFrameLocks noGrp="1"/>
          </p:cNvGraphicFramePr>
          <p:nvPr>
            <p:extLst>
              <p:ext uri="{D42A27DB-BD31-4B8C-83A1-F6EECF244321}">
                <p14:modId xmlns:p14="http://schemas.microsoft.com/office/powerpoint/2010/main" val="429465702"/>
              </p:ext>
            </p:extLst>
          </p:nvPr>
        </p:nvGraphicFramePr>
        <p:xfrm>
          <a:off x="982984" y="2083691"/>
          <a:ext cx="5403526" cy="3474605"/>
        </p:xfrm>
        <a:graphic>
          <a:graphicData uri="http://schemas.openxmlformats.org/drawingml/2006/table">
            <a:tbl>
              <a:tblPr firstCol="1" bandRow="1">
                <a:tableStyleId>{5C22544A-7EE6-4342-B048-85BDC9FD1C3A}</a:tableStyleId>
              </a:tblPr>
              <a:tblGrid>
                <a:gridCol w="1704797">
                  <a:extLst>
                    <a:ext uri="{9D8B030D-6E8A-4147-A177-3AD203B41FA5}">
                      <a16:colId xmlns:a16="http://schemas.microsoft.com/office/drawing/2014/main" val="1203998296"/>
                    </a:ext>
                  </a:extLst>
                </a:gridCol>
                <a:gridCol w="3698729">
                  <a:extLst>
                    <a:ext uri="{9D8B030D-6E8A-4147-A177-3AD203B41FA5}">
                      <a16:colId xmlns:a16="http://schemas.microsoft.com/office/drawing/2014/main" val="3025490545"/>
                    </a:ext>
                  </a:extLst>
                </a:gridCol>
              </a:tblGrid>
              <a:tr h="267653">
                <a:tc gridSpan="2">
                  <a:txBody>
                    <a:bodyPr/>
                    <a:lstStyle/>
                    <a:p>
                      <a:pPr marL="0" lvl="1" indent="0">
                        <a:lnSpc>
                          <a:spcPct val="115000"/>
                        </a:lnSpc>
                        <a:spcBef>
                          <a:spcPts val="300"/>
                        </a:spcBef>
                        <a:spcAft>
                          <a:spcPts val="300"/>
                        </a:spcAft>
                        <a:buFont typeface="+mj-lt"/>
                        <a:buNone/>
                      </a:pPr>
                      <a:r>
                        <a:rPr lang="es-ES_tradnl" sz="1000" noProof="0">
                          <a:solidFill>
                            <a:schemeClr val="tx1"/>
                          </a:solidFill>
                          <a:effectLst/>
                          <a:latin typeface="+mn-lt"/>
                        </a:rPr>
                        <a:t>1.1 Información sobre el menor</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extLst>
                  <a:ext uri="{0D108BD9-81ED-4DB2-BD59-A6C34878D82A}">
                    <a16:rowId xmlns:a16="http://schemas.microsoft.com/office/drawing/2014/main" val="852222592"/>
                  </a:ext>
                </a:extLst>
              </a:tr>
              <a:tr h="290073">
                <a:tc>
                  <a:txBody>
                    <a:bodyPr/>
                    <a:lstStyle/>
                    <a:p>
                      <a:pPr>
                        <a:lnSpc>
                          <a:spcPct val="115000"/>
                        </a:lnSpc>
                        <a:spcBef>
                          <a:spcPts val="300"/>
                        </a:spcBef>
                        <a:spcAft>
                          <a:spcPts val="300"/>
                        </a:spcAft>
                      </a:pPr>
                      <a:r>
                        <a:rPr lang="es-ES_tradnl" sz="1000" noProof="0">
                          <a:solidFill>
                            <a:schemeClr val="tx1"/>
                          </a:solidFill>
                          <a:effectLst/>
                          <a:latin typeface="+mn-lt"/>
                        </a:rPr>
                        <a:t>Nombre completo</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latin typeface="+mn-lt"/>
                        </a:rPr>
                        <a:t>     </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285662376"/>
                  </a:ext>
                </a:extLst>
              </a:tr>
              <a:tr h="267278">
                <a:tc>
                  <a:txBody>
                    <a:bodyPr/>
                    <a:lstStyle/>
                    <a:p>
                      <a:pPr>
                        <a:lnSpc>
                          <a:spcPct val="115000"/>
                        </a:lnSpc>
                        <a:spcBef>
                          <a:spcPts val="300"/>
                        </a:spcBef>
                        <a:spcAft>
                          <a:spcPts val="300"/>
                        </a:spcAft>
                      </a:pPr>
                      <a:r>
                        <a:rPr lang="es-ES_tradnl" sz="1000" noProof="0">
                          <a:solidFill>
                            <a:schemeClr val="tx1"/>
                          </a:solidFill>
                          <a:effectLst/>
                          <a:latin typeface="+mn-lt"/>
                        </a:rPr>
                        <a:t>Fecha de nacimiento / Edad</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latin typeface="+mn-lt"/>
                        </a:rPr>
                        <a:t> DD/MM/AAAA) (edad)</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10589806"/>
                  </a:ext>
                </a:extLst>
              </a:tr>
              <a:tr h="267278">
                <a:tc>
                  <a:txBody>
                    <a:bodyPr/>
                    <a:lstStyle/>
                    <a:p>
                      <a:pPr>
                        <a:lnSpc>
                          <a:spcPct val="115000"/>
                        </a:lnSpc>
                        <a:spcBef>
                          <a:spcPts val="300"/>
                        </a:spcBef>
                        <a:spcAft>
                          <a:spcPts val="300"/>
                        </a:spcAft>
                      </a:pPr>
                      <a:r>
                        <a:rPr lang="es-ES_tradnl" sz="1000" noProof="0">
                          <a:solidFill>
                            <a:schemeClr val="tx1"/>
                          </a:solidFill>
                          <a:effectLst/>
                          <a:latin typeface="+mn-lt"/>
                        </a:rPr>
                        <a:t>Sexo</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latin typeface="+mn-lt"/>
                        </a:rPr>
                        <a:t> Masculino/Femenino</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373202805"/>
                  </a:ext>
                </a:extLst>
              </a:tr>
              <a:tr h="208354">
                <a:tc>
                  <a:txBody>
                    <a:bodyPr/>
                    <a:lstStyle/>
                    <a:p>
                      <a:pPr>
                        <a:lnSpc>
                          <a:spcPct val="115000"/>
                        </a:lnSpc>
                        <a:spcBef>
                          <a:spcPts val="300"/>
                        </a:spcBef>
                        <a:spcAft>
                          <a:spcPts val="300"/>
                        </a:spcAft>
                      </a:pPr>
                      <a:r>
                        <a:rPr lang="es-ES_tradnl" sz="1000" noProof="0">
                          <a:solidFill>
                            <a:schemeClr val="tx1"/>
                          </a:solidFill>
                          <a:effectLst/>
                          <a:latin typeface="+mn-lt"/>
                        </a:rPr>
                        <a:t> Número de registro      </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latin typeface="+mn-lt"/>
                        </a:rPr>
                        <a:t>     </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92969122"/>
                  </a:ext>
                </a:extLst>
              </a:tr>
              <a:tr h="2125910">
                <a:tc>
                  <a:txBody>
                    <a:bodyPr/>
                    <a:lstStyle/>
                    <a:p>
                      <a:pPr>
                        <a:lnSpc>
                          <a:spcPct val="115000"/>
                        </a:lnSpc>
                        <a:spcBef>
                          <a:spcPts val="300"/>
                        </a:spcBef>
                        <a:spcAft>
                          <a:spcPts val="300"/>
                        </a:spcAft>
                      </a:pPr>
                      <a:r>
                        <a:rPr lang="es-ES_tradnl" sz="1000" noProof="0">
                          <a:solidFill>
                            <a:schemeClr val="tx1"/>
                          </a:solidFill>
                          <a:effectLst/>
                          <a:latin typeface="+mn-lt"/>
                        </a:rPr>
                        <a:t>Modalidad de acogida/cuidados</a:t>
                      </a:r>
                      <a:endParaRPr lang="es-ES_tradnl" sz="10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dirty="0">
                          <a:solidFill>
                            <a:schemeClr val="tx1"/>
                          </a:solidFill>
                          <a:effectLst/>
                          <a:latin typeface="+mn-lt"/>
                        </a:rPr>
                        <a:t>Independiente - Vive solo/a; indicar la relación   </a:t>
                      </a:r>
                    </a:p>
                    <a:p>
                      <a:pPr>
                        <a:lnSpc>
                          <a:spcPct val="115000"/>
                        </a:lnSpc>
                        <a:spcBef>
                          <a:spcPts val="300"/>
                        </a:spcBef>
                        <a:spcAft>
                          <a:spcPts val="300"/>
                        </a:spcAft>
                      </a:pPr>
                      <a:r>
                        <a:rPr lang="es-ES_tradnl" sz="1000" noProof="0" dirty="0">
                          <a:solidFill>
                            <a:schemeClr val="tx1"/>
                          </a:solidFill>
                          <a:effectLst/>
                          <a:latin typeface="+mn-lt"/>
                        </a:rPr>
                        <a:t>Independiente - Vive con hermanos/as </a:t>
                      </a:r>
                    </a:p>
                    <a:p>
                      <a:pPr>
                        <a:lnSpc>
                          <a:spcPct val="115000"/>
                        </a:lnSpc>
                        <a:spcBef>
                          <a:spcPts val="300"/>
                        </a:spcBef>
                        <a:spcAft>
                          <a:spcPts val="300"/>
                        </a:spcAft>
                      </a:pPr>
                      <a:r>
                        <a:rPr lang="es-ES_tradnl" sz="1000" noProof="0" dirty="0">
                          <a:solidFill>
                            <a:schemeClr val="tx1"/>
                          </a:solidFill>
                          <a:effectLst/>
                          <a:latin typeface="+mn-lt"/>
                        </a:rPr>
                        <a:t>Independiente - Vive con menores no emparentados; indicar el número de menores     </a:t>
                      </a:r>
                    </a:p>
                    <a:p>
                      <a:pPr>
                        <a:lnSpc>
                          <a:spcPct val="115000"/>
                        </a:lnSpc>
                        <a:spcBef>
                          <a:spcPts val="300"/>
                        </a:spcBef>
                        <a:spcAft>
                          <a:spcPts val="300"/>
                        </a:spcAft>
                      </a:pPr>
                      <a:r>
                        <a:rPr lang="es-ES_tradnl" sz="1000" noProof="0" dirty="0">
                          <a:solidFill>
                            <a:schemeClr val="tx1"/>
                          </a:solidFill>
                          <a:effectLst/>
                          <a:latin typeface="+mn-lt"/>
                        </a:rPr>
                        <a:t>Acogida familiar provisional – hijo/a único (menor de 18 años)</a:t>
                      </a:r>
                    </a:p>
                    <a:p>
                      <a:pPr>
                        <a:lnSpc>
                          <a:spcPct val="115000"/>
                        </a:lnSpc>
                        <a:spcBef>
                          <a:spcPts val="300"/>
                        </a:spcBef>
                        <a:spcAft>
                          <a:spcPts val="300"/>
                        </a:spcAft>
                      </a:pPr>
                      <a:r>
                        <a:rPr lang="es-ES_tradnl" sz="1000" noProof="0" dirty="0">
                          <a:solidFill>
                            <a:schemeClr val="tx1"/>
                          </a:solidFill>
                          <a:effectLst/>
                          <a:latin typeface="+mn-lt"/>
                        </a:rPr>
                        <a:t> Acogida familiar provisional - con hermanos/as (todos/as son menores de 18 años)</a:t>
                      </a:r>
                    </a:p>
                    <a:p>
                      <a:pPr>
                        <a:lnSpc>
                          <a:spcPct val="115000"/>
                        </a:lnSpc>
                        <a:spcBef>
                          <a:spcPts val="300"/>
                        </a:spcBef>
                        <a:spcAft>
                          <a:spcPts val="300"/>
                        </a:spcAft>
                      </a:pPr>
                      <a:r>
                        <a:rPr lang="es-ES_tradnl" sz="1000" noProof="0" dirty="0">
                          <a:solidFill>
                            <a:schemeClr val="tx1"/>
                          </a:solidFill>
                          <a:effectLst/>
                          <a:latin typeface="+mn-lt"/>
                        </a:rPr>
                        <a:t>Acogida familiar provisional con otros/as menores no emparentados; indicar el número de menores      </a:t>
                      </a:r>
                      <a:endParaRPr lang="es-ES_tradnl" sz="1000" noProof="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691365674"/>
                  </a:ext>
                </a:extLst>
              </a:tr>
            </a:tbl>
          </a:graphicData>
        </a:graphic>
      </p:graphicFrame>
      <p:graphicFrame>
        <p:nvGraphicFramePr>
          <p:cNvPr id="8" name="Table 7">
            <a:extLst>
              <a:ext uri="{FF2B5EF4-FFF2-40B4-BE49-F238E27FC236}">
                <a16:creationId xmlns:a16="http://schemas.microsoft.com/office/drawing/2014/main" id="{B12CC3C1-F475-F903-25D2-159629877185}"/>
              </a:ext>
            </a:extLst>
          </p:cNvPr>
          <p:cNvGraphicFramePr>
            <a:graphicFrameLocks noGrp="1"/>
          </p:cNvGraphicFramePr>
          <p:nvPr>
            <p:extLst>
              <p:ext uri="{D42A27DB-BD31-4B8C-83A1-F6EECF244321}">
                <p14:modId xmlns:p14="http://schemas.microsoft.com/office/powerpoint/2010/main" val="3544092199"/>
              </p:ext>
            </p:extLst>
          </p:nvPr>
        </p:nvGraphicFramePr>
        <p:xfrm>
          <a:off x="982985" y="5469744"/>
          <a:ext cx="5403526" cy="1282065"/>
        </p:xfrm>
        <a:graphic>
          <a:graphicData uri="http://schemas.openxmlformats.org/drawingml/2006/table">
            <a:tbl>
              <a:tblPr firstCol="1" bandRow="1">
                <a:tableStyleId>{5C22544A-7EE6-4342-B048-85BDC9FD1C3A}</a:tableStyleId>
              </a:tblPr>
              <a:tblGrid>
                <a:gridCol w="1707514">
                  <a:extLst>
                    <a:ext uri="{9D8B030D-6E8A-4147-A177-3AD203B41FA5}">
                      <a16:colId xmlns:a16="http://schemas.microsoft.com/office/drawing/2014/main" val="67989282"/>
                    </a:ext>
                  </a:extLst>
                </a:gridCol>
                <a:gridCol w="3696012">
                  <a:extLst>
                    <a:ext uri="{9D8B030D-6E8A-4147-A177-3AD203B41FA5}">
                      <a16:colId xmlns:a16="http://schemas.microsoft.com/office/drawing/2014/main" val="2661156371"/>
                    </a:ext>
                  </a:extLst>
                </a:gridCol>
              </a:tblGrid>
              <a:tr h="232272">
                <a:tc gridSpan="2">
                  <a:txBody>
                    <a:bodyPr/>
                    <a:lstStyle/>
                    <a:p>
                      <a:pPr marL="457200" lvl="1" indent="0">
                        <a:lnSpc>
                          <a:spcPct val="115000"/>
                        </a:lnSpc>
                        <a:spcBef>
                          <a:spcPts val="300"/>
                        </a:spcBef>
                        <a:spcAft>
                          <a:spcPts val="300"/>
                        </a:spcAft>
                        <a:buFont typeface="+mj-lt"/>
                        <a:buNone/>
                      </a:pPr>
                      <a:r>
                        <a:rPr lang="es-ES_tradnl" sz="1000" noProof="0">
                          <a:solidFill>
                            <a:schemeClr val="tx1"/>
                          </a:solidFill>
                          <a:effectLst/>
                        </a:rPr>
                        <a:t>1.2 Información sobre el cuidador y/o mentor</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extLst>
                  <a:ext uri="{0D108BD9-81ED-4DB2-BD59-A6C34878D82A}">
                    <a16:rowId xmlns:a16="http://schemas.microsoft.com/office/drawing/2014/main" val="415230898"/>
                  </a:ext>
                </a:extLst>
              </a:tr>
              <a:tr h="212479">
                <a:tc>
                  <a:txBody>
                    <a:bodyPr/>
                    <a:lstStyle/>
                    <a:p>
                      <a:pPr>
                        <a:lnSpc>
                          <a:spcPct val="115000"/>
                        </a:lnSpc>
                        <a:spcBef>
                          <a:spcPts val="300"/>
                        </a:spcBef>
                        <a:spcAft>
                          <a:spcPts val="300"/>
                        </a:spcAft>
                      </a:pPr>
                      <a:r>
                        <a:rPr lang="es-ES_tradnl" sz="1000" noProof="0">
                          <a:solidFill>
                            <a:schemeClr val="tx1"/>
                          </a:solidFill>
                          <a:effectLst/>
                        </a:rPr>
                        <a:t>Nombre y apellidos</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rPr>
                        <a:t>     </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68747821"/>
                  </a:ext>
                </a:extLst>
              </a:tr>
              <a:tr h="212479">
                <a:tc>
                  <a:txBody>
                    <a:bodyPr/>
                    <a:lstStyle/>
                    <a:p>
                      <a:pPr>
                        <a:lnSpc>
                          <a:spcPct val="115000"/>
                        </a:lnSpc>
                        <a:spcBef>
                          <a:spcPts val="300"/>
                        </a:spcBef>
                        <a:spcAft>
                          <a:spcPts val="300"/>
                        </a:spcAft>
                      </a:pPr>
                      <a:r>
                        <a:rPr lang="es-ES_tradnl" sz="1000" noProof="0">
                          <a:solidFill>
                            <a:schemeClr val="tx1"/>
                          </a:solidFill>
                          <a:effectLst/>
                        </a:rPr>
                        <a:t>Número de registro   </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rPr>
                        <a:t>     </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022054873"/>
                  </a:ext>
                </a:extLst>
              </a:tr>
              <a:tr h="212479">
                <a:tc>
                  <a:txBody>
                    <a:bodyPr/>
                    <a:lstStyle/>
                    <a:p>
                      <a:pPr>
                        <a:lnSpc>
                          <a:spcPct val="115000"/>
                        </a:lnSpc>
                        <a:spcBef>
                          <a:spcPts val="300"/>
                        </a:spcBef>
                        <a:spcAft>
                          <a:spcPts val="300"/>
                        </a:spcAft>
                      </a:pPr>
                      <a:r>
                        <a:rPr lang="es-ES_tradnl" sz="1000" noProof="0">
                          <a:solidFill>
                            <a:schemeClr val="tx1"/>
                          </a:solidFill>
                          <a:effectLst/>
                        </a:rPr>
                        <a:t>Dirección</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chemeClr val="tx1"/>
                          </a:solidFill>
                          <a:effectLst/>
                        </a:rPr>
                        <a:t>     </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808532513"/>
                  </a:ext>
                </a:extLst>
              </a:tr>
              <a:tr h="212479">
                <a:tc>
                  <a:txBody>
                    <a:bodyPr/>
                    <a:lstStyle/>
                    <a:p>
                      <a:pPr>
                        <a:lnSpc>
                          <a:spcPct val="115000"/>
                        </a:lnSpc>
                        <a:spcBef>
                          <a:spcPts val="300"/>
                        </a:spcBef>
                        <a:spcAft>
                          <a:spcPts val="300"/>
                        </a:spcAft>
                      </a:pPr>
                      <a:r>
                        <a:rPr lang="es-ES_tradnl" sz="1000" noProof="0">
                          <a:solidFill>
                            <a:schemeClr val="tx1"/>
                          </a:solidFill>
                          <a:effectLst/>
                        </a:rPr>
                        <a:t>Número de teléfono</a:t>
                      </a:r>
                      <a:endParaRPr lang="es-ES_tradnl" sz="1100" noProof="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dirty="0">
                          <a:solidFill>
                            <a:schemeClr val="tx1"/>
                          </a:solidFill>
                          <a:effectLst/>
                        </a:rPr>
                        <a:t>     </a:t>
                      </a:r>
                      <a:endParaRPr lang="es-ES_tradnl" sz="1100" noProof="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862670978"/>
                  </a:ext>
                </a:extLst>
              </a:tr>
            </a:tbl>
          </a:graphicData>
        </a:graphic>
      </p:graphicFrame>
      <p:sp>
        <p:nvSpPr>
          <p:cNvPr id="12" name="Hexagon 11">
            <a:extLst>
              <a:ext uri="{FF2B5EF4-FFF2-40B4-BE49-F238E27FC236}">
                <a16:creationId xmlns:a16="http://schemas.microsoft.com/office/drawing/2014/main" id="{9E6F24EC-DDE9-618C-364C-28D46457D6C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31D341-F18D-A824-994B-65B8701FECB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4ACE1B6-DF28-5725-A2DB-57304F61177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1D1DE8F-BC28-7107-6ED3-99E2590D26E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C182F40D-1513-4E0C-8A1A-C2A1B960676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C515E19-6926-78BB-4B75-978A9A8AAC9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4EA4820-7C5D-1BD7-1217-B13ACE78223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37FE8B7F-C466-9969-63CE-D6FD71A6A77B}"/>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855BF9E-907F-52AE-7608-8E7A1D73CCB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6004115-22D7-0C0B-8E06-EC6DC278049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1968025A-E709-4D35-1974-23D56E5F315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6F26666-452F-6C99-2691-6621F97BDF0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FF73FFE-0900-18D3-9684-763E7882160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A102344E-9A25-7171-511A-C6DDFD4F6BD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0E638185-7FDB-75E1-F8CB-F972450FB3A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B209F1A1-A79D-C8E6-261E-A686B2BB537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E738D2EE-35E4-99D6-55B9-EE17A784D75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D5DDF00B-8A7E-F17A-4430-2E87C4F610A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3367235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 14">
            <a:extLst>
              <a:ext uri="{FF2B5EF4-FFF2-40B4-BE49-F238E27FC236}">
                <a16:creationId xmlns:a16="http://schemas.microsoft.com/office/drawing/2014/main" id="{77975DAE-8096-B891-E9E3-EE29DADD6DD9}"/>
              </a:ext>
            </a:extLst>
          </p:cNvPr>
          <p:cNvGraphicFramePr>
            <a:graphicFrameLocks noGrp="1"/>
          </p:cNvGraphicFramePr>
          <p:nvPr>
            <p:extLst>
              <p:ext uri="{D42A27DB-BD31-4B8C-83A1-F6EECF244321}">
                <p14:modId xmlns:p14="http://schemas.microsoft.com/office/powerpoint/2010/main" val="1681949716"/>
              </p:ext>
            </p:extLst>
          </p:nvPr>
        </p:nvGraphicFramePr>
        <p:xfrm>
          <a:off x="982985" y="5016564"/>
          <a:ext cx="5403527" cy="3743325"/>
        </p:xfrm>
        <a:graphic>
          <a:graphicData uri="http://schemas.openxmlformats.org/drawingml/2006/table">
            <a:tbl>
              <a:tblPr firstCol="1" bandRow="1">
                <a:tableStyleId>{5C22544A-7EE6-4342-B048-85BDC9FD1C3A}</a:tableStyleId>
              </a:tblPr>
              <a:tblGrid>
                <a:gridCol w="1997143">
                  <a:extLst>
                    <a:ext uri="{9D8B030D-6E8A-4147-A177-3AD203B41FA5}">
                      <a16:colId xmlns:a16="http://schemas.microsoft.com/office/drawing/2014/main" val="3811791053"/>
                    </a:ext>
                  </a:extLst>
                </a:gridCol>
                <a:gridCol w="3406384">
                  <a:extLst>
                    <a:ext uri="{9D8B030D-6E8A-4147-A177-3AD203B41FA5}">
                      <a16:colId xmlns:a16="http://schemas.microsoft.com/office/drawing/2014/main" val="849058874"/>
                    </a:ext>
                  </a:extLst>
                </a:gridCol>
              </a:tblGrid>
              <a:tr h="165100">
                <a:tc gridSpan="2">
                  <a:txBody>
                    <a:bodyPr/>
                    <a:lstStyle/>
                    <a:p>
                      <a:pPr marL="457200" lvl="1" indent="0">
                        <a:lnSpc>
                          <a:spcPct val="115000"/>
                        </a:lnSpc>
                        <a:spcBef>
                          <a:spcPts val="300"/>
                        </a:spcBef>
                        <a:spcAft>
                          <a:spcPts val="300"/>
                        </a:spcAft>
                        <a:buFont typeface="+mj-lt"/>
                        <a:buNone/>
                      </a:pPr>
                      <a:r>
                        <a:rPr lang="es-ES_tradnl" sz="1000" b="1" kern="1200" noProof="0">
                          <a:solidFill>
                            <a:schemeClr val="bg1"/>
                          </a:solidFill>
                          <a:effectLst/>
                          <a:latin typeface="+mn-lt"/>
                          <a:ea typeface="+mn-ea"/>
                          <a:cs typeface="+mn-cs"/>
                        </a:rPr>
                        <a:t>2.1 Antecedentes</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2706760249"/>
                  </a:ext>
                </a:extLst>
              </a:tr>
              <a:tr h="431800">
                <a:tc>
                  <a:txBody>
                    <a:bodyPr/>
                    <a:lstStyle/>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¿Son iguales las nacionalidades del menor y del cuidador y/o mentor?</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 Sí No</a:t>
                      </a:r>
                    </a:p>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En caso negativo, ¿cuál es la nacionalidad del cuidador y/o mentor?      </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3461032"/>
                  </a:ext>
                </a:extLst>
              </a:tr>
              <a:tr h="431800">
                <a:tc>
                  <a:txBody>
                    <a:bodyPr/>
                    <a:lstStyle/>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¿Son el menor y el cuidador y/o mentor de la misma religión?</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 Sí No</a:t>
                      </a:r>
                    </a:p>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En caso negativo, ¿cuál es la religión del cuidador y/o mentor?      </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3211953"/>
                  </a:ext>
                </a:extLst>
              </a:tr>
              <a:tr h="431800">
                <a:tc>
                  <a:txBody>
                    <a:bodyPr/>
                    <a:lstStyle/>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¿Es el cuidador y/o mentor de la misma región, ciudad o pueblo que el menor?</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 Sí No</a:t>
                      </a:r>
                    </a:p>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En caso negativo, ¿de qué parte del país de origen es el cuidador y/o mentor?</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1297713"/>
                  </a:ext>
                </a:extLst>
              </a:tr>
              <a:tr h="431800">
                <a:tc>
                  <a:txBody>
                    <a:bodyPr/>
                    <a:lstStyle/>
                    <a:p>
                      <a:pPr>
                        <a:lnSpc>
                          <a:spcPct val="115000"/>
                        </a:lnSpc>
                        <a:spcBef>
                          <a:spcPts val="300"/>
                        </a:spcBef>
                        <a:spcAft>
                          <a:spcPts val="300"/>
                        </a:spcAft>
                      </a:pPr>
                      <a:r>
                        <a:rPr lang="es-ES_tradnl" sz="1000" b="0" kern="1200" noProof="0">
                          <a:solidFill>
                            <a:sysClr val="windowText" lastClr="000000"/>
                          </a:solidFill>
                          <a:effectLst/>
                          <a:latin typeface="+mn-lt"/>
                          <a:ea typeface="+mn-ea"/>
                          <a:cs typeface="+mn-cs"/>
                        </a:rPr>
                        <a:t>¿Se conocen el niño y el cuidador y/o mentor?</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 Sí - El cuidador y/o mentor conoce al menor/la familia del menor</a:t>
                      </a:r>
                    </a:p>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 Sí - El menor conoce al cuidador y/o mentor y/o la familia del cuidador y/o mentor</a:t>
                      </a:r>
                    </a:p>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 No - No se conocen</a:t>
                      </a:r>
                    </a:p>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En caso afirmativo, ¿se conocen desde el país de origen? </a:t>
                      </a:r>
                    </a:p>
                    <a:p>
                      <a:pPr>
                        <a:lnSpc>
                          <a:spcPct val="115000"/>
                        </a:lnSpc>
                        <a:spcBef>
                          <a:spcPts val="300"/>
                        </a:spcBef>
                        <a:spcAft>
                          <a:spcPts val="300"/>
                        </a:spcAft>
                      </a:pPr>
                      <a:r>
                        <a:rPr lang="es-ES_tradnl" sz="1000" b="0" kern="1200" noProof="0" dirty="0">
                          <a:solidFill>
                            <a:sysClr val="windowText" lastClr="000000"/>
                          </a:solidFill>
                          <a:effectLst/>
                          <a:latin typeface="+mn-lt"/>
                          <a:ea typeface="+mn-ea"/>
                          <a:cs typeface="+mn-cs"/>
                        </a:rPr>
                        <a:t> Sí 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2739923"/>
                  </a:ext>
                </a:extLst>
              </a:tr>
            </a:tbl>
          </a:graphicData>
        </a:graphic>
      </p:graphicFrame>
      <p:graphicFrame>
        <p:nvGraphicFramePr>
          <p:cNvPr id="2" name="Table 1">
            <a:extLst>
              <a:ext uri="{FF2B5EF4-FFF2-40B4-BE49-F238E27FC236}">
                <a16:creationId xmlns:a16="http://schemas.microsoft.com/office/drawing/2014/main" id="{A31C0C2D-4B31-E0B9-B0CB-A7516ED6D1C8}"/>
              </a:ext>
            </a:extLst>
          </p:cNvPr>
          <p:cNvGraphicFramePr>
            <a:graphicFrameLocks noGrp="1"/>
          </p:cNvGraphicFramePr>
          <p:nvPr>
            <p:extLst>
              <p:ext uri="{D42A27DB-BD31-4B8C-83A1-F6EECF244321}">
                <p14:modId xmlns:p14="http://schemas.microsoft.com/office/powerpoint/2010/main" val="636278615"/>
              </p:ext>
            </p:extLst>
          </p:nvPr>
        </p:nvGraphicFramePr>
        <p:xfrm>
          <a:off x="982985" y="713169"/>
          <a:ext cx="5403527" cy="4303395"/>
        </p:xfrm>
        <a:graphic>
          <a:graphicData uri="http://schemas.openxmlformats.org/drawingml/2006/table">
            <a:tbl>
              <a:tblPr firstRow="1" firstCol="1" bandRow="1">
                <a:tableStyleId>{5C22544A-7EE6-4342-B048-85BDC9FD1C3A}</a:tableStyleId>
              </a:tblPr>
              <a:tblGrid>
                <a:gridCol w="3337789">
                  <a:extLst>
                    <a:ext uri="{9D8B030D-6E8A-4147-A177-3AD203B41FA5}">
                      <a16:colId xmlns:a16="http://schemas.microsoft.com/office/drawing/2014/main" val="3785743383"/>
                    </a:ext>
                  </a:extLst>
                </a:gridCol>
                <a:gridCol w="1097905">
                  <a:extLst>
                    <a:ext uri="{9D8B030D-6E8A-4147-A177-3AD203B41FA5}">
                      <a16:colId xmlns:a16="http://schemas.microsoft.com/office/drawing/2014/main" val="3568535273"/>
                    </a:ext>
                  </a:extLst>
                </a:gridCol>
                <a:gridCol w="967833">
                  <a:extLst>
                    <a:ext uri="{9D8B030D-6E8A-4147-A177-3AD203B41FA5}">
                      <a16:colId xmlns:a16="http://schemas.microsoft.com/office/drawing/2014/main" val="385888338"/>
                    </a:ext>
                  </a:extLst>
                </a:gridCol>
              </a:tblGrid>
              <a:tr h="224821">
                <a:tc gridSpan="3">
                  <a:txBody>
                    <a:bodyPr/>
                    <a:lstStyle/>
                    <a:p>
                      <a:pPr>
                        <a:lnSpc>
                          <a:spcPct val="115000"/>
                        </a:lnSpc>
                        <a:spcBef>
                          <a:spcPts val="300"/>
                        </a:spcBef>
                        <a:spcAft>
                          <a:spcPts val="300"/>
                        </a:spcAft>
                      </a:pPr>
                      <a:r>
                        <a:rPr lang="es-ES_tradnl" sz="1000" noProof="0">
                          <a:solidFill>
                            <a:sysClr val="windowText" lastClr="000000"/>
                          </a:solidFill>
                          <a:effectLst/>
                          <a:latin typeface="+mn-lt"/>
                        </a:rPr>
                        <a:t>Edad y sexo del menor o menores que necesitan una modalidad de acogida familiar o tutoría</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en-US" sz="1000" dirty="0">
                        <a:solidFill>
                          <a:sysClr val="windowText" lastClr="000000"/>
                        </a:solidFill>
                        <a:latin typeface="+mn-lt"/>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sz="1000" dirty="0">
                        <a:solidFill>
                          <a:sysClr val="windowText" lastClr="000000"/>
                        </a:solidFill>
                        <a:latin typeface="+mn-lt"/>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197827206"/>
                  </a:ext>
                </a:extLst>
              </a:tr>
              <a:tr h="252095">
                <a:tc rowSpan="4">
                  <a:txBody>
                    <a:bodyPr/>
                    <a:lstStyle/>
                    <a:p>
                      <a:pPr>
                        <a:lnSpc>
                          <a:spcPct val="115000"/>
                        </a:lnSpc>
                        <a:spcBef>
                          <a:spcPts val="300"/>
                        </a:spcBef>
                        <a:spcAft>
                          <a:spcPts val="300"/>
                        </a:spcAft>
                      </a:pPr>
                      <a:r>
                        <a:rPr lang="es-ES_tradnl" sz="1000" b="0" noProof="0">
                          <a:solidFill>
                            <a:sysClr val="windowText" lastClr="000000"/>
                          </a:solidFill>
                          <a:effectLst/>
                          <a:latin typeface="+mn-lt"/>
                        </a:rPr>
                        <a:t>1</a:t>
                      </a:r>
                      <a:r>
                        <a:rPr lang="es-ES_tradnl" sz="1000" b="0" baseline="30000" noProof="0">
                          <a:solidFill>
                            <a:sysClr val="windowText" lastClr="000000"/>
                          </a:solidFill>
                          <a:effectLst/>
                          <a:latin typeface="+mn-lt"/>
                        </a:rPr>
                        <a:t>er </a:t>
                      </a:r>
                      <a:r>
                        <a:rPr lang="es-ES_tradnl" sz="1000" b="0" noProof="0">
                          <a:solidFill>
                            <a:sysClr val="windowText" lastClr="000000"/>
                          </a:solidFill>
                          <a:effectLst/>
                          <a:latin typeface="+mn-lt"/>
                        </a:rPr>
                        <a:t>menor</a:t>
                      </a:r>
                    </a:p>
                    <a:p>
                      <a:pPr>
                        <a:lnSpc>
                          <a:spcPct val="115000"/>
                        </a:lnSpc>
                        <a:spcBef>
                          <a:spcPts val="300"/>
                        </a:spcBef>
                        <a:spcAft>
                          <a:spcPts val="300"/>
                        </a:spcAft>
                      </a:pPr>
                      <a:r>
                        <a:rPr lang="es-ES_tradnl" sz="1000" b="0" noProof="0">
                          <a:solidFill>
                            <a:sysClr val="windowText" lastClr="000000"/>
                          </a:solidFill>
                          <a:effectLst/>
                          <a:latin typeface="+mn-lt"/>
                        </a:rPr>
                        <a:t>Edad y sexo de las/os menores que necesitan una modalidad de acogida familiar o tutoría</a:t>
                      </a:r>
                      <a:endParaRPr lang="es-ES_tradnl" sz="1000" b="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Niños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Niñas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833863732"/>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0 - 5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0 - 5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292303031"/>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6 - 12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6 - 12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157836666"/>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13 - 17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13 - 17 años</a:t>
                      </a:r>
                    </a:p>
                    <a:p>
                      <a:r>
                        <a:rPr lang="es-ES_tradnl" sz="1000" noProof="0">
                          <a:solidFill>
                            <a:sysClr val="windowText" lastClr="000000"/>
                          </a:solidFill>
                          <a:effectLst/>
                          <a:latin typeface="+mn-lt"/>
                        </a:rPr>
                        <a:t>  </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293331393"/>
                  </a:ext>
                </a:extLst>
              </a:tr>
              <a:tr h="252095">
                <a:tc rowSpan="4">
                  <a:txBody>
                    <a:bodyPr/>
                    <a:lstStyle/>
                    <a:p>
                      <a:pPr>
                        <a:lnSpc>
                          <a:spcPct val="115000"/>
                        </a:lnSpc>
                        <a:spcBef>
                          <a:spcPts val="300"/>
                        </a:spcBef>
                        <a:spcAft>
                          <a:spcPts val="300"/>
                        </a:spcAft>
                      </a:pPr>
                      <a:r>
                        <a:rPr lang="es-ES_tradnl" sz="1000" b="0" noProof="0">
                          <a:solidFill>
                            <a:sysClr val="windowText" lastClr="000000"/>
                          </a:solidFill>
                          <a:effectLst/>
                          <a:latin typeface="+mn-lt"/>
                        </a:rPr>
                        <a:t>2</a:t>
                      </a:r>
                      <a:r>
                        <a:rPr lang="es-ES_tradnl" sz="1000" b="0" baseline="30000" noProof="0">
                          <a:solidFill>
                            <a:sysClr val="windowText" lastClr="000000"/>
                          </a:solidFill>
                          <a:effectLst/>
                          <a:latin typeface="+mn-lt"/>
                        </a:rPr>
                        <a:t>o </a:t>
                      </a:r>
                      <a:r>
                        <a:rPr lang="es-ES_tradnl" sz="1000" b="0" noProof="0">
                          <a:solidFill>
                            <a:sysClr val="windowText" lastClr="000000"/>
                          </a:solidFill>
                          <a:effectLst/>
                          <a:latin typeface="+mn-lt"/>
                        </a:rPr>
                        <a:t>menor</a:t>
                      </a:r>
                    </a:p>
                    <a:p>
                      <a:pPr>
                        <a:lnSpc>
                          <a:spcPct val="115000"/>
                        </a:lnSpc>
                        <a:spcBef>
                          <a:spcPts val="300"/>
                        </a:spcBef>
                        <a:spcAft>
                          <a:spcPts val="300"/>
                        </a:spcAft>
                      </a:pPr>
                      <a:r>
                        <a:rPr lang="es-ES_tradnl" sz="1000" b="0" noProof="0">
                          <a:solidFill>
                            <a:sysClr val="windowText" lastClr="000000"/>
                          </a:solidFill>
                          <a:effectLst/>
                          <a:latin typeface="+mn-lt"/>
                        </a:rPr>
                        <a:t>Edad y sexo de los niños que necesitan atención familiar o tutoría</a:t>
                      </a:r>
                      <a:endParaRPr lang="es-ES_tradnl" sz="1000" b="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Niños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NIñas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632282665"/>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0 - 5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0 - 5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85889790"/>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6 - 12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6 - 12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394129178"/>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13 - 17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13 - 17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998270617"/>
                  </a:ext>
                </a:extLst>
              </a:tr>
              <a:tr h="252095">
                <a:tc rowSpan="4">
                  <a:txBody>
                    <a:bodyPr/>
                    <a:lstStyle/>
                    <a:p>
                      <a:pPr>
                        <a:lnSpc>
                          <a:spcPct val="115000"/>
                        </a:lnSpc>
                        <a:spcBef>
                          <a:spcPts val="300"/>
                        </a:spcBef>
                        <a:spcAft>
                          <a:spcPts val="300"/>
                        </a:spcAft>
                      </a:pPr>
                      <a:r>
                        <a:rPr lang="es-ES_tradnl" sz="1000" b="0" noProof="0">
                          <a:solidFill>
                            <a:sysClr val="windowText" lastClr="000000"/>
                          </a:solidFill>
                          <a:effectLst/>
                          <a:latin typeface="+mn-lt"/>
                        </a:rPr>
                        <a:t>3</a:t>
                      </a:r>
                      <a:r>
                        <a:rPr lang="es-ES_tradnl" sz="1000" b="0" baseline="30000" noProof="0">
                          <a:solidFill>
                            <a:sysClr val="windowText" lastClr="000000"/>
                          </a:solidFill>
                          <a:effectLst/>
                          <a:latin typeface="+mn-lt"/>
                        </a:rPr>
                        <a:t>er </a:t>
                      </a:r>
                      <a:r>
                        <a:rPr lang="es-ES_tradnl" sz="1000" b="0" noProof="0">
                          <a:solidFill>
                            <a:sysClr val="windowText" lastClr="000000"/>
                          </a:solidFill>
                          <a:effectLst/>
                          <a:latin typeface="+mn-lt"/>
                        </a:rPr>
                        <a:t>menor</a:t>
                      </a:r>
                    </a:p>
                    <a:p>
                      <a:pPr>
                        <a:lnSpc>
                          <a:spcPct val="115000"/>
                        </a:lnSpc>
                        <a:spcBef>
                          <a:spcPts val="300"/>
                        </a:spcBef>
                        <a:spcAft>
                          <a:spcPts val="300"/>
                        </a:spcAft>
                      </a:pPr>
                      <a:r>
                        <a:rPr lang="es-ES_tradnl" sz="1000" b="0" noProof="0">
                          <a:solidFill>
                            <a:sysClr val="windowText" lastClr="000000"/>
                          </a:solidFill>
                          <a:effectLst/>
                          <a:latin typeface="+mn-lt"/>
                        </a:rPr>
                        <a:t>Edad y sexo de las/os menores que necesitan una modalidad de acogida familiar o tutoría</a:t>
                      </a:r>
                      <a:endParaRPr lang="es-ES_tradnl" sz="1000" b="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Niños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ea typeface="Calibri" panose="020F0502020204030204" pitchFamily="34" charset="0"/>
                          <a:cs typeface="Arial" panose="020B0604020202020204" pitchFamily="34" charset="0"/>
                        </a:rPr>
                        <a:t>Niñas</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65545994"/>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0 - 5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0 - 5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754550623"/>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6 - 12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6 - 12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12825779"/>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13 - 17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13 - 17 años</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651171905"/>
                  </a:ext>
                </a:extLst>
              </a:tr>
              <a:tr h="252095">
                <a:tc rowSpan="2">
                  <a:txBody>
                    <a:bodyPr/>
                    <a:lstStyle/>
                    <a:p>
                      <a:pPr>
                        <a:lnSpc>
                          <a:spcPct val="115000"/>
                        </a:lnSpc>
                        <a:spcBef>
                          <a:spcPts val="300"/>
                        </a:spcBef>
                        <a:spcAft>
                          <a:spcPts val="300"/>
                        </a:spcAft>
                      </a:pPr>
                      <a:r>
                        <a:rPr lang="es-ES_tradnl" sz="1000" b="0" noProof="0">
                          <a:solidFill>
                            <a:sysClr val="windowText" lastClr="000000"/>
                          </a:solidFill>
                          <a:effectLst/>
                          <a:latin typeface="+mn-lt"/>
                        </a:rPr>
                        <a:t>¿Exige la modalidad de acogida donde niños y niñas no emparentados compartan la misma zona de dormitorio?</a:t>
                      </a:r>
                      <a:endParaRPr lang="es-ES_tradnl" sz="1000" b="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Sí</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No</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55534139"/>
                  </a:ext>
                </a:extLst>
              </a:tr>
              <a:tr h="252095">
                <a:tc vMerge="1">
                  <a:txBody>
                    <a:bodyPr/>
                    <a:lstStyle/>
                    <a:p>
                      <a:endParaRPr lang="en-US"/>
                    </a:p>
                  </a:txBody>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a:solidFill>
                            <a:sysClr val="windowText" lastClr="000000"/>
                          </a:solidFill>
                          <a:effectLst/>
                          <a:latin typeface="+mn-lt"/>
                        </a:rPr>
                        <a:t> </a:t>
                      </a:r>
                      <a:endParaRPr lang="es-ES_tradnl" sz="100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24183797"/>
                  </a:ext>
                </a:extLst>
              </a:tr>
              <a:tr h="252095">
                <a:tc>
                  <a:txBody>
                    <a:bodyPr/>
                    <a:lstStyle/>
                    <a:p>
                      <a:pPr>
                        <a:lnSpc>
                          <a:spcPct val="115000"/>
                        </a:lnSpc>
                        <a:spcBef>
                          <a:spcPts val="300"/>
                        </a:spcBef>
                        <a:spcAft>
                          <a:spcPts val="300"/>
                        </a:spcAft>
                      </a:pPr>
                      <a:r>
                        <a:rPr lang="es-ES_tradnl" sz="1000" b="0" noProof="0">
                          <a:solidFill>
                            <a:sysClr val="windowText" lastClr="000000"/>
                          </a:solidFill>
                          <a:effectLst/>
                          <a:latin typeface="+mn-lt"/>
                        </a:rPr>
                        <a:t>En caso afirmativo, ¿qué medidas de protección se aplican?</a:t>
                      </a:r>
                      <a:endParaRPr lang="es-ES_tradnl" sz="1000" b="0" noProof="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nSpc>
                          <a:spcPct val="115000"/>
                        </a:lnSpc>
                        <a:spcBef>
                          <a:spcPts val="300"/>
                        </a:spcBef>
                        <a:spcAft>
                          <a:spcPts val="300"/>
                        </a:spcAft>
                      </a:pPr>
                      <a:r>
                        <a:rPr lang="es-ES_tradnl" sz="1000" noProof="0" dirty="0">
                          <a:solidFill>
                            <a:sysClr val="windowText" lastClr="000000"/>
                          </a:solidFill>
                          <a:effectLst/>
                          <a:latin typeface="+mn-lt"/>
                        </a:rPr>
                        <a:t> </a:t>
                      </a:r>
                      <a:endParaRPr lang="es-ES_tradnl" sz="1000" noProof="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028455637"/>
                  </a:ext>
                </a:extLst>
              </a:tr>
            </a:tbl>
          </a:graphicData>
        </a:graphic>
      </p:graphicFrame>
      <p:sp>
        <p:nvSpPr>
          <p:cNvPr id="6" name="Hexagon 5">
            <a:extLst>
              <a:ext uri="{FF2B5EF4-FFF2-40B4-BE49-F238E27FC236}">
                <a16:creationId xmlns:a16="http://schemas.microsoft.com/office/drawing/2014/main" id="{6A6D9024-2DB3-BAC1-2703-7152F0225F7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09F333B-1C42-15BB-8BB5-86DE1B936E3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4FB08B8-38F2-C8D0-EE4B-94C89F44440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DAB1CE2-FEC7-3285-9033-D637DBB7A80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0E0A23DE-2EA7-9832-744C-74F159CFF19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1ED68711-16AE-032C-CA70-F49CCF842EA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67E45E2-CA30-214A-DC74-0A0F48A74B4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3E261E4-9996-8DEA-82A9-27FDF889A72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2708895-8DD4-B3E0-97FE-AB8FE955374E}"/>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C6B5CC5-73A9-1DE5-04D1-A1C1472C23A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9216939-A5D3-9375-7F00-A3DC6C5FA5B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AFBC20E-CEA2-4954-C759-0821ACD0837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11200E4-3BE1-991A-4F21-DB3820BEF98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03C2981C-635B-4C9E-8205-3F756786E94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7357E4C1-C449-B595-EA2F-0A1CD1D8683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DCE73E4-D625-67EF-E4CC-AD0EDBF3942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E1207448-769D-4C38-CF59-38B0B6E7480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9D26E32B-E0D2-F995-E091-914BF0B4C25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4128570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0025D2BB-2A73-4ACB-EAFE-5148DE16799F}"/>
              </a:ext>
            </a:extLst>
          </p:cNvPr>
          <p:cNvGraphicFramePr>
            <a:graphicFrameLocks noGrp="1"/>
          </p:cNvGraphicFramePr>
          <p:nvPr>
            <p:extLst>
              <p:ext uri="{D42A27DB-BD31-4B8C-83A1-F6EECF244321}">
                <p14:modId xmlns:p14="http://schemas.microsoft.com/office/powerpoint/2010/main" val="1563355163"/>
              </p:ext>
            </p:extLst>
          </p:nvPr>
        </p:nvGraphicFramePr>
        <p:xfrm>
          <a:off x="982980" y="238921"/>
          <a:ext cx="5403527" cy="1389126"/>
        </p:xfrm>
        <a:graphic>
          <a:graphicData uri="http://schemas.openxmlformats.org/drawingml/2006/table">
            <a:tbl>
              <a:tblPr firstCol="1" bandRow="1">
                <a:tableStyleId>{5C22544A-7EE6-4342-B048-85BDC9FD1C3A}</a:tableStyleId>
              </a:tblPr>
              <a:tblGrid>
                <a:gridCol w="2204716">
                  <a:extLst>
                    <a:ext uri="{9D8B030D-6E8A-4147-A177-3AD203B41FA5}">
                      <a16:colId xmlns:a16="http://schemas.microsoft.com/office/drawing/2014/main" val="1056302267"/>
                    </a:ext>
                  </a:extLst>
                </a:gridCol>
                <a:gridCol w="3198811">
                  <a:extLst>
                    <a:ext uri="{9D8B030D-6E8A-4147-A177-3AD203B41FA5}">
                      <a16:colId xmlns:a16="http://schemas.microsoft.com/office/drawing/2014/main" val="1328186858"/>
                    </a:ext>
                  </a:extLst>
                </a:gridCol>
              </a:tblGrid>
              <a:tr h="0">
                <a:tc gridSpan="2">
                  <a:txBody>
                    <a:bodyPr/>
                    <a:lstStyle/>
                    <a:p>
                      <a:pPr marL="457200" lvl="1" indent="0">
                        <a:lnSpc>
                          <a:spcPct val="115000"/>
                        </a:lnSpc>
                        <a:spcBef>
                          <a:spcPts val="300"/>
                        </a:spcBef>
                        <a:spcAft>
                          <a:spcPts val="300"/>
                        </a:spcAft>
                        <a:buFont typeface="+mj-lt"/>
                        <a:buNone/>
                      </a:pPr>
                      <a:r>
                        <a:rPr lang="es-ES_tradnl" sz="1000" noProof="0">
                          <a:solidFill>
                            <a:schemeClr val="bg1"/>
                          </a:solidFill>
                          <a:effectLst/>
                        </a:rPr>
                        <a:t>2.2 Necesidades específicas</a:t>
                      </a:r>
                      <a:endParaRPr lang="es-ES_tradnl" sz="1100" noProof="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1532772939"/>
                  </a:ext>
                </a:extLst>
              </a:tr>
              <a:tr h="431800">
                <a:tc>
                  <a:txBody>
                    <a:bodyPr/>
                    <a:lstStyle/>
                    <a:p>
                      <a:pPr>
                        <a:lnSpc>
                          <a:spcPct val="115000"/>
                        </a:lnSpc>
                        <a:spcBef>
                          <a:spcPts val="300"/>
                        </a:spcBef>
                        <a:spcAft>
                          <a:spcPts val="300"/>
                        </a:spcAft>
                      </a:pPr>
                      <a:r>
                        <a:rPr lang="es-ES_tradnl" sz="1000" noProof="0" dirty="0">
                          <a:solidFill>
                            <a:schemeClr val="tx1"/>
                          </a:solidFill>
                          <a:effectLst/>
                        </a:rPr>
                        <a:t>En el caso de menores con necesidades específicas, ¿el cuidador o tutor es capaz de atender a las necesidades del menor y de comunicarse con él o ella, además de ofrecerle ayuda para acceder a los servicios? </a:t>
                      </a:r>
                      <a:endParaRPr lang="es-ES_tradnl" sz="1100" noProof="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dirty="0">
                          <a:solidFill>
                            <a:schemeClr val="tx1"/>
                          </a:solidFill>
                          <a:effectLst/>
                        </a:rPr>
                        <a:t> Sí No</a:t>
                      </a:r>
                      <a:endParaRPr lang="es-ES_tradnl" sz="1000" noProof="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4097907"/>
                  </a:ext>
                </a:extLst>
              </a:tr>
            </a:tbl>
          </a:graphicData>
        </a:graphic>
      </p:graphicFrame>
      <p:graphicFrame>
        <p:nvGraphicFramePr>
          <p:cNvPr id="9" name="Table 8">
            <a:extLst>
              <a:ext uri="{FF2B5EF4-FFF2-40B4-BE49-F238E27FC236}">
                <a16:creationId xmlns:a16="http://schemas.microsoft.com/office/drawing/2014/main" id="{D3FCC7D8-C7E5-DDE4-4062-FA0C3B95751E}"/>
              </a:ext>
            </a:extLst>
          </p:cNvPr>
          <p:cNvGraphicFramePr>
            <a:graphicFrameLocks noGrp="1"/>
          </p:cNvGraphicFramePr>
          <p:nvPr>
            <p:extLst>
              <p:ext uri="{D42A27DB-BD31-4B8C-83A1-F6EECF244321}">
                <p14:modId xmlns:p14="http://schemas.microsoft.com/office/powerpoint/2010/main" val="4202112405"/>
              </p:ext>
            </p:extLst>
          </p:nvPr>
        </p:nvGraphicFramePr>
        <p:xfrm>
          <a:off x="982979" y="1625489"/>
          <a:ext cx="5403527" cy="1721739"/>
        </p:xfrm>
        <a:graphic>
          <a:graphicData uri="http://schemas.openxmlformats.org/drawingml/2006/table">
            <a:tbl>
              <a:tblPr firstCol="1" bandRow="1">
                <a:tableStyleId>{5C22544A-7EE6-4342-B048-85BDC9FD1C3A}</a:tableStyleId>
              </a:tblPr>
              <a:tblGrid>
                <a:gridCol w="2204716">
                  <a:extLst>
                    <a:ext uri="{9D8B030D-6E8A-4147-A177-3AD203B41FA5}">
                      <a16:colId xmlns:a16="http://schemas.microsoft.com/office/drawing/2014/main" val="2066835052"/>
                    </a:ext>
                  </a:extLst>
                </a:gridCol>
                <a:gridCol w="3198811">
                  <a:extLst>
                    <a:ext uri="{9D8B030D-6E8A-4147-A177-3AD203B41FA5}">
                      <a16:colId xmlns:a16="http://schemas.microsoft.com/office/drawing/2014/main" val="245891400"/>
                    </a:ext>
                  </a:extLst>
                </a:gridCol>
              </a:tblGrid>
              <a:tr h="0">
                <a:tc gridSpan="2">
                  <a:txBody>
                    <a:bodyPr/>
                    <a:lstStyle/>
                    <a:p>
                      <a:pPr marL="457200" lvl="1" indent="0">
                        <a:lnSpc>
                          <a:spcPct val="115000"/>
                        </a:lnSpc>
                        <a:spcBef>
                          <a:spcPts val="300"/>
                        </a:spcBef>
                        <a:spcAft>
                          <a:spcPts val="300"/>
                        </a:spcAft>
                        <a:buFont typeface="+mj-lt"/>
                        <a:buNone/>
                      </a:pPr>
                      <a:r>
                        <a:rPr lang="es-ES_tradnl" sz="1000" noProof="0">
                          <a:solidFill>
                            <a:schemeClr val="bg1"/>
                          </a:solidFill>
                          <a:effectLst/>
                          <a:latin typeface="+mn-lt"/>
                        </a:rPr>
                        <a:t>2.3 Acceso  –  para mentores que viven de forma independiente</a:t>
                      </a:r>
                      <a:endParaRPr lang="es-ES_tradnl" sz="1100" noProof="0">
                        <a:solidFill>
                          <a:schemeClr val="bg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24189075"/>
                  </a:ext>
                </a:extLst>
              </a:tr>
              <a:tr h="431800">
                <a:tc>
                  <a:txBody>
                    <a:bodyPr/>
                    <a:lstStyle/>
                    <a:p>
                      <a:pPr>
                        <a:lnSpc>
                          <a:spcPct val="115000"/>
                        </a:lnSpc>
                        <a:spcBef>
                          <a:spcPts val="300"/>
                        </a:spcBef>
                        <a:spcAft>
                          <a:spcPts val="300"/>
                        </a:spcAft>
                      </a:pPr>
                      <a:r>
                        <a:rPr lang="es-ES_tradnl" sz="1000" noProof="0">
                          <a:solidFill>
                            <a:schemeClr val="tx1"/>
                          </a:solidFill>
                          <a:effectLst/>
                          <a:latin typeface="+mn-lt"/>
                        </a:rPr>
                        <a:t>¿El cuidador y/o mentor vive cerca de la residencia del menor?</a:t>
                      </a:r>
                      <a:endParaRPr lang="es-ES_tradnl" sz="1100" noProof="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dirty="0">
                          <a:solidFill>
                            <a:schemeClr val="tx1"/>
                          </a:solidFill>
                          <a:effectLst/>
                          <a:latin typeface="+mn-lt"/>
                        </a:rPr>
                        <a:t> Sí No</a:t>
                      </a:r>
                    </a:p>
                    <a:p>
                      <a:pPr>
                        <a:lnSpc>
                          <a:spcPct val="115000"/>
                        </a:lnSpc>
                        <a:spcBef>
                          <a:spcPts val="300"/>
                        </a:spcBef>
                        <a:spcAft>
                          <a:spcPts val="300"/>
                        </a:spcAft>
                      </a:pPr>
                      <a:r>
                        <a:rPr lang="es-ES_tradnl" sz="1000" noProof="0" dirty="0">
                          <a:solidFill>
                            <a:schemeClr val="tx1"/>
                          </a:solidFill>
                          <a:effectLst/>
                          <a:latin typeface="+mn-lt"/>
                        </a:rPr>
                        <a:t>(marque No, si el cuidador/mentor tarda más de 60 minutos en llegar al lugar de residencia del menor)</a:t>
                      </a:r>
                      <a:endParaRPr lang="es-ES_tradnl" sz="1100" noProof="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076204832"/>
                  </a:ext>
                </a:extLst>
              </a:tr>
              <a:tr h="431800">
                <a:tc>
                  <a:txBody>
                    <a:bodyPr/>
                    <a:lstStyle/>
                    <a:p>
                      <a:pPr>
                        <a:lnSpc>
                          <a:spcPct val="115000"/>
                        </a:lnSpc>
                        <a:spcBef>
                          <a:spcPts val="300"/>
                        </a:spcBef>
                        <a:spcAft>
                          <a:spcPts val="300"/>
                        </a:spcAft>
                      </a:pPr>
                      <a:r>
                        <a:rPr lang="es-ES_tradnl" sz="1000" noProof="0" dirty="0">
                          <a:solidFill>
                            <a:schemeClr val="tx1"/>
                          </a:solidFill>
                          <a:effectLst/>
                          <a:latin typeface="+mn-lt"/>
                        </a:rPr>
                        <a:t>¿El cuidador y/o mentor visita la zona cercana a la residencia del menor (lugar de culto, lugar de trabajo, etc.) con frecuencia? </a:t>
                      </a:r>
                      <a:endParaRPr lang="es-ES_tradnl" sz="1100" noProof="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s-ES_tradnl" sz="1000" noProof="0" dirty="0">
                          <a:solidFill>
                            <a:schemeClr val="tx1"/>
                          </a:solidFill>
                          <a:effectLst/>
                          <a:latin typeface="+mn-lt"/>
                        </a:rPr>
                        <a:t> Sí No</a:t>
                      </a:r>
                    </a:p>
                    <a:p>
                      <a:pPr>
                        <a:lnSpc>
                          <a:spcPct val="115000"/>
                        </a:lnSpc>
                        <a:spcBef>
                          <a:spcPts val="300"/>
                        </a:spcBef>
                        <a:spcAft>
                          <a:spcPts val="300"/>
                        </a:spcAft>
                      </a:pPr>
                      <a:r>
                        <a:rPr lang="es-ES_tradnl" sz="1000" noProof="0" dirty="0">
                          <a:solidFill>
                            <a:schemeClr val="tx1"/>
                          </a:solidFill>
                          <a:effectLst/>
                          <a:latin typeface="+mn-lt"/>
                        </a:rPr>
                        <a:t>En caso afirmativo, con qué frecuencia:      </a:t>
                      </a:r>
                      <a:endParaRPr lang="es-ES_tradnl" sz="1100" noProof="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728315300"/>
                  </a:ext>
                </a:extLst>
              </a:tr>
            </a:tbl>
          </a:graphicData>
        </a:graphic>
      </p:graphicFrame>
      <p:graphicFrame>
        <p:nvGraphicFramePr>
          <p:cNvPr id="11" name="Table 10">
            <a:extLst>
              <a:ext uri="{FF2B5EF4-FFF2-40B4-BE49-F238E27FC236}">
                <a16:creationId xmlns:a16="http://schemas.microsoft.com/office/drawing/2014/main" id="{7F1770B4-CF3A-66F4-6205-4AE391C22A12}"/>
              </a:ext>
            </a:extLst>
          </p:cNvPr>
          <p:cNvGraphicFramePr>
            <a:graphicFrameLocks noGrp="1"/>
          </p:cNvGraphicFramePr>
          <p:nvPr>
            <p:extLst>
              <p:ext uri="{D42A27DB-BD31-4B8C-83A1-F6EECF244321}">
                <p14:modId xmlns:p14="http://schemas.microsoft.com/office/powerpoint/2010/main" val="124127160"/>
              </p:ext>
            </p:extLst>
          </p:nvPr>
        </p:nvGraphicFramePr>
        <p:xfrm>
          <a:off x="982978" y="3355087"/>
          <a:ext cx="5403527" cy="2427732"/>
        </p:xfrm>
        <a:graphic>
          <a:graphicData uri="http://schemas.openxmlformats.org/drawingml/2006/table">
            <a:tbl>
              <a:tblPr firstCol="1" bandRow="1"/>
              <a:tblGrid>
                <a:gridCol w="2217417">
                  <a:extLst>
                    <a:ext uri="{9D8B030D-6E8A-4147-A177-3AD203B41FA5}">
                      <a16:colId xmlns:a16="http://schemas.microsoft.com/office/drawing/2014/main" val="1947530132"/>
                    </a:ext>
                  </a:extLst>
                </a:gridCol>
                <a:gridCol w="3186110">
                  <a:extLst>
                    <a:ext uri="{9D8B030D-6E8A-4147-A177-3AD203B41FA5}">
                      <a16:colId xmlns:a16="http://schemas.microsoft.com/office/drawing/2014/main" val="964757782"/>
                    </a:ext>
                  </a:extLst>
                </a:gridCol>
              </a:tblGrid>
              <a:tr h="0">
                <a:tc gridSpan="2">
                  <a:txBody>
                    <a:bodyPr/>
                    <a:lstStyle/>
                    <a:p>
                      <a:pPr marL="457200" lvl="1" indent="0">
                        <a:lnSpc>
                          <a:spcPct val="115000"/>
                        </a:lnSpc>
                        <a:spcBef>
                          <a:spcPts val="300"/>
                        </a:spcBef>
                        <a:spcAft>
                          <a:spcPts val="300"/>
                        </a:spcAft>
                        <a:buFont typeface="+mj-lt"/>
                        <a:buNone/>
                      </a:pPr>
                      <a:r>
                        <a:rPr lang="es-ES_tradnl" sz="1000" b="1" noProof="0">
                          <a:solidFill>
                            <a:schemeClr val="bg1"/>
                          </a:solidFill>
                          <a:effectLst/>
                          <a:latin typeface="+mn-lt"/>
                          <a:ea typeface="Calibri" panose="020F0502020204030204" pitchFamily="34" charset="0"/>
                          <a:cs typeface="Arial" panose="020B0604020202020204" pitchFamily="34" charset="0"/>
                        </a:rPr>
                        <a:t>2.4 Preferencia y disponibilidad de mentores que viven de forma independiente</a:t>
                      </a:r>
                      <a:endParaRPr lang="es-ES_tradnl" sz="1100" noProof="0">
                        <a:solidFill>
                          <a:schemeClr val="bg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2800266578"/>
                  </a:ext>
                </a:extLst>
              </a:tr>
              <a:tr h="431800">
                <a:tc>
                  <a:txBody>
                    <a:bodyPr/>
                    <a:lstStyle/>
                    <a:p>
                      <a:pPr>
                        <a:lnSpc>
                          <a:spcPct val="115000"/>
                        </a:lnSpc>
                        <a:spcBef>
                          <a:spcPts val="300"/>
                        </a:spcBef>
                        <a:spcAft>
                          <a:spcPts val="300"/>
                        </a:spcAft>
                      </a:pPr>
                      <a:r>
                        <a:rPr lang="es-ES_tradnl" sz="1000" noProof="0">
                          <a:effectLst/>
                          <a:latin typeface="+mn-lt"/>
                          <a:ea typeface="Calibri" panose="020F0502020204030204" pitchFamily="34" charset="0"/>
                          <a:cs typeface="Arial" panose="020B0604020202020204" pitchFamily="34" charset="0"/>
                        </a:rPr>
                        <a:t>¿Los antecedentes del menor, su edad, sexo, etc. coinciden con las preferencias indicadas por el </a:t>
                      </a:r>
                      <a:r>
                        <a:rPr lang="es-ES_tradnl" sz="1000" noProof="0">
                          <a:solidFill>
                            <a:schemeClr val="tx1"/>
                          </a:solidFill>
                          <a:effectLst/>
                          <a:latin typeface="+mn-lt"/>
                        </a:rPr>
                        <a:t>cuidador y/o mentor </a:t>
                      </a:r>
                      <a:r>
                        <a:rPr lang="es-ES_tradnl" sz="1000" noProof="0">
                          <a:effectLst/>
                          <a:latin typeface="+mn-lt"/>
                          <a:ea typeface="Calibri" panose="020F0502020204030204" pitchFamily="34" charset="0"/>
                          <a:cs typeface="Arial" panose="020B0604020202020204" pitchFamily="34" charset="0"/>
                        </a:rPr>
                        <a:t>durante el proceso de selección?</a:t>
                      </a:r>
                      <a:endParaRPr lang="es-ES_tradnl" sz="11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nSpc>
                          <a:spcPct val="115000"/>
                        </a:lnSpc>
                        <a:spcBef>
                          <a:spcPts val="300"/>
                        </a:spcBef>
                        <a:spcAft>
                          <a:spcPts val="300"/>
                        </a:spcAft>
                      </a:pPr>
                      <a:r>
                        <a:rPr lang="es-ES_tradnl" sz="1000" i="1" noProof="0">
                          <a:effectLst/>
                          <a:latin typeface="+mn-lt"/>
                          <a:ea typeface="Calibri" panose="020F0502020204030204" pitchFamily="34" charset="0"/>
                          <a:cs typeface="Arial" panose="020B0604020202020204" pitchFamily="34" charset="0"/>
                        </a:rPr>
                        <a:t> Sí No</a:t>
                      </a:r>
                      <a:endParaRPr lang="es-ES_tradnl" sz="10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362042268"/>
                  </a:ext>
                </a:extLst>
              </a:tr>
              <a:tr h="431800">
                <a:tc>
                  <a:txBody>
                    <a:bodyPr/>
                    <a:lstStyle/>
                    <a:p>
                      <a:pPr>
                        <a:lnSpc>
                          <a:spcPct val="115000"/>
                        </a:lnSpc>
                        <a:spcBef>
                          <a:spcPts val="300"/>
                        </a:spcBef>
                        <a:spcAft>
                          <a:spcPts val="300"/>
                        </a:spcAft>
                      </a:pPr>
                      <a:r>
                        <a:rPr lang="es-ES_tradnl" sz="1000" noProof="0" dirty="0">
                          <a:effectLst/>
                          <a:latin typeface="+mn-lt"/>
                          <a:ea typeface="Calibri" panose="020F0502020204030204" pitchFamily="34" charset="0"/>
                          <a:cs typeface="Arial" panose="020B0604020202020204" pitchFamily="34" charset="0"/>
                        </a:rPr>
                        <a:t>¿El perfil del </a:t>
                      </a:r>
                      <a:r>
                        <a:rPr lang="es-ES_tradnl" sz="1000" noProof="0" dirty="0">
                          <a:solidFill>
                            <a:schemeClr val="tx1"/>
                          </a:solidFill>
                          <a:effectLst/>
                          <a:latin typeface="+mn-lt"/>
                        </a:rPr>
                        <a:t>cuidador y/o mentor coincide </a:t>
                      </a:r>
                      <a:r>
                        <a:rPr lang="es-ES_tradnl" sz="1000" noProof="0" dirty="0">
                          <a:effectLst/>
                          <a:latin typeface="+mn-lt"/>
                          <a:ea typeface="Calibri" panose="020F0502020204030204" pitchFamily="34" charset="0"/>
                          <a:cs typeface="Arial" panose="020B0604020202020204" pitchFamily="34" charset="0"/>
                        </a:rPr>
                        <a:t>con las preferencias del menor (consultar la </a:t>
                      </a:r>
                      <a:r>
                        <a:rPr lang="es-ES_tradnl" sz="1000" i="1" noProof="0" dirty="0">
                          <a:effectLst/>
                          <a:latin typeface="+mn-lt"/>
                          <a:ea typeface="Calibri" panose="020F0502020204030204" pitchFamily="34" charset="0"/>
                          <a:cs typeface="Arial" panose="020B0604020202020204" pitchFamily="34" charset="0"/>
                        </a:rPr>
                        <a:t>Verificación de preferencias del menor/familia</a:t>
                      </a:r>
                      <a:r>
                        <a:rPr lang="es-ES_tradnl" sz="1000" noProof="0" dirty="0">
                          <a:effectLst/>
                          <a:latin typeface="+mn-lt"/>
                          <a:ea typeface="Calibri" panose="020F0502020204030204" pitchFamily="34" charset="0"/>
                          <a:cs typeface="Arial" panose="020B0604020202020204" pitchFamily="34" charset="0"/>
                        </a:rPr>
                        <a:t>)?</a:t>
                      </a:r>
                      <a:endParaRPr lang="es-ES_tradnl" sz="1100" noProof="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nSpc>
                          <a:spcPct val="115000"/>
                        </a:lnSpc>
                        <a:spcBef>
                          <a:spcPts val="300"/>
                        </a:spcBef>
                        <a:spcAft>
                          <a:spcPts val="300"/>
                        </a:spcAft>
                      </a:pPr>
                      <a:r>
                        <a:rPr lang="es-ES_tradnl" sz="1000" i="1" noProof="0">
                          <a:effectLst/>
                          <a:latin typeface="+mn-lt"/>
                          <a:ea typeface="Calibri" panose="020F0502020204030204" pitchFamily="34" charset="0"/>
                          <a:cs typeface="Arial" panose="020B0604020202020204" pitchFamily="34" charset="0"/>
                        </a:rPr>
                        <a:t> Sí No</a:t>
                      </a:r>
                      <a:endParaRPr lang="es-ES_tradnl" sz="10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410573627"/>
                  </a:ext>
                </a:extLst>
              </a:tr>
              <a:tr h="431800">
                <a:tc>
                  <a:txBody>
                    <a:bodyPr/>
                    <a:lstStyle/>
                    <a:p>
                      <a:pPr>
                        <a:lnSpc>
                          <a:spcPct val="115000"/>
                        </a:lnSpc>
                        <a:spcBef>
                          <a:spcPts val="300"/>
                        </a:spcBef>
                        <a:spcAft>
                          <a:spcPts val="300"/>
                        </a:spcAft>
                      </a:pPr>
                      <a:r>
                        <a:rPr lang="es-ES_tradnl" sz="1000" noProof="0">
                          <a:effectLst/>
                          <a:latin typeface="+mn-lt"/>
                          <a:ea typeface="Calibri" panose="020F0502020204030204" pitchFamily="34" charset="0"/>
                          <a:cs typeface="Arial" panose="020B0604020202020204" pitchFamily="34" charset="0"/>
                        </a:rPr>
                        <a:t>¿La disponibilidad del </a:t>
                      </a:r>
                      <a:r>
                        <a:rPr lang="es-ES_tradnl" sz="1000" noProof="0">
                          <a:solidFill>
                            <a:schemeClr val="tx1"/>
                          </a:solidFill>
                          <a:effectLst/>
                          <a:latin typeface="+mn-lt"/>
                        </a:rPr>
                        <a:t>cuidador y/o mentor </a:t>
                      </a:r>
                      <a:r>
                        <a:rPr lang="es-ES_tradnl" sz="1000" noProof="0">
                          <a:effectLst/>
                          <a:latin typeface="+mn-lt"/>
                          <a:ea typeface="Calibri" panose="020F0502020204030204" pitchFamily="34" charset="0"/>
                          <a:cs typeface="Arial" panose="020B0604020202020204" pitchFamily="34" charset="0"/>
                        </a:rPr>
                        <a:t>corresponde con el tiempo y la atención que requiere el menor? </a:t>
                      </a:r>
                      <a:endParaRPr lang="es-ES_tradnl" sz="11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nSpc>
                          <a:spcPct val="115000"/>
                        </a:lnSpc>
                        <a:spcBef>
                          <a:spcPts val="300"/>
                        </a:spcBef>
                        <a:spcAft>
                          <a:spcPts val="300"/>
                        </a:spcAft>
                      </a:pPr>
                      <a:r>
                        <a:rPr lang="es-ES_tradnl" sz="1000" i="1" noProof="0" dirty="0">
                          <a:effectLst/>
                          <a:latin typeface="+mn-lt"/>
                          <a:ea typeface="Calibri" panose="020F0502020204030204" pitchFamily="34" charset="0"/>
                          <a:cs typeface="Arial" panose="020B0604020202020204" pitchFamily="34" charset="0"/>
                        </a:rPr>
                        <a:t> Sí No</a:t>
                      </a:r>
                      <a:endParaRPr lang="es-ES_tradnl" sz="1000" noProof="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3982946584"/>
                  </a:ext>
                </a:extLst>
              </a:tr>
            </a:tbl>
          </a:graphicData>
        </a:graphic>
      </p:graphicFrame>
      <p:graphicFrame>
        <p:nvGraphicFramePr>
          <p:cNvPr id="13" name="Table 12">
            <a:extLst>
              <a:ext uri="{FF2B5EF4-FFF2-40B4-BE49-F238E27FC236}">
                <a16:creationId xmlns:a16="http://schemas.microsoft.com/office/drawing/2014/main" id="{237D7463-B74F-7571-A942-0E43E349349B}"/>
              </a:ext>
            </a:extLst>
          </p:cNvPr>
          <p:cNvGraphicFramePr>
            <a:graphicFrameLocks noGrp="1"/>
          </p:cNvGraphicFramePr>
          <p:nvPr>
            <p:extLst>
              <p:ext uri="{D42A27DB-BD31-4B8C-83A1-F6EECF244321}">
                <p14:modId xmlns:p14="http://schemas.microsoft.com/office/powerpoint/2010/main" val="4060955652"/>
              </p:ext>
            </p:extLst>
          </p:nvPr>
        </p:nvGraphicFramePr>
        <p:xfrm>
          <a:off x="982977" y="5790678"/>
          <a:ext cx="5403527" cy="2361138"/>
        </p:xfrm>
        <a:graphic>
          <a:graphicData uri="http://schemas.openxmlformats.org/drawingml/2006/table">
            <a:tbl>
              <a:tblPr firstCol="1" bandRow="1"/>
              <a:tblGrid>
                <a:gridCol w="5403527">
                  <a:extLst>
                    <a:ext uri="{9D8B030D-6E8A-4147-A177-3AD203B41FA5}">
                      <a16:colId xmlns:a16="http://schemas.microsoft.com/office/drawing/2014/main" val="3490442084"/>
                    </a:ext>
                  </a:extLst>
                </a:gridCol>
              </a:tblGrid>
              <a:tr h="180340">
                <a:tc>
                  <a:txBody>
                    <a:bodyPr/>
                    <a:lstStyle/>
                    <a:p>
                      <a:pPr marL="457200" lvl="1" indent="0">
                        <a:lnSpc>
                          <a:spcPct val="115000"/>
                        </a:lnSpc>
                        <a:spcBef>
                          <a:spcPts val="300"/>
                        </a:spcBef>
                        <a:spcAft>
                          <a:spcPts val="300"/>
                        </a:spcAft>
                        <a:buFont typeface="+mj-lt"/>
                        <a:buNone/>
                      </a:pPr>
                      <a:r>
                        <a:rPr lang="es-ES_tradnl" sz="1000" b="1" noProof="0">
                          <a:solidFill>
                            <a:schemeClr val="bg1"/>
                          </a:solidFill>
                          <a:effectLst/>
                          <a:latin typeface="+mn-lt"/>
                          <a:ea typeface="Calibri" panose="020F0502020204030204" pitchFamily="34" charset="0"/>
                          <a:cs typeface="Arial" panose="020B0604020202020204" pitchFamily="34" charset="0"/>
                        </a:rPr>
                        <a:t>2.5 Conclusiones y recomendaciones</a:t>
                      </a:r>
                      <a:endParaRPr lang="es-ES_tradnl" sz="1100" noProof="0">
                        <a:solidFill>
                          <a:schemeClr val="bg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84775165"/>
                  </a:ext>
                </a:extLst>
              </a:tr>
              <a:tr h="329646">
                <a:tc>
                  <a:txBody>
                    <a:bodyPr/>
                    <a:lstStyle/>
                    <a:p>
                      <a:pPr>
                        <a:lnSpc>
                          <a:spcPct val="115000"/>
                        </a:lnSpc>
                        <a:spcBef>
                          <a:spcPts val="300"/>
                        </a:spcBef>
                        <a:spcAft>
                          <a:spcPts val="300"/>
                        </a:spcAft>
                      </a:pPr>
                      <a:r>
                        <a:rPr lang="es-ES_tradnl" sz="1000" noProof="0">
                          <a:effectLst/>
                          <a:latin typeface="+mn-lt"/>
                          <a:ea typeface="Calibri" panose="020F0502020204030204" pitchFamily="34" charset="0"/>
                          <a:cs typeface="Arial" panose="020B0604020202020204" pitchFamily="34" charset="0"/>
                        </a:rPr>
                        <a:t>Breve resumen de la situación y opciones disponibles  </a:t>
                      </a:r>
                      <a:endParaRPr lang="es-ES_tradnl" sz="11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134132355"/>
                  </a:ext>
                </a:extLst>
              </a:tr>
              <a:tr h="252095">
                <a:tc>
                  <a:txBody>
                    <a:bodyPr/>
                    <a:lstStyle/>
                    <a:p>
                      <a:pPr>
                        <a:lnSpc>
                          <a:spcPct val="115000"/>
                        </a:lnSpc>
                        <a:spcBef>
                          <a:spcPts val="300"/>
                        </a:spcBef>
                        <a:spcAft>
                          <a:spcPts val="300"/>
                        </a:spcAft>
                      </a:pPr>
                      <a:r>
                        <a:rPr lang="es-ES_tradnl" sz="1000" noProof="0">
                          <a:effectLst/>
                          <a:latin typeface="+mn-lt"/>
                          <a:ea typeface="Calibri" panose="020F0502020204030204" pitchFamily="34" charset="0"/>
                          <a:cs typeface="Arial" panose="020B0604020202020204" pitchFamily="34" charset="0"/>
                        </a:rPr>
                        <a:t>¿La persona que evalúa recomienda que a este/a menor se le asigne este </a:t>
                      </a:r>
                      <a:r>
                        <a:rPr lang="es-ES_tradnl" sz="1000" noProof="0">
                          <a:solidFill>
                            <a:schemeClr val="tx1"/>
                          </a:solidFill>
                          <a:effectLst/>
                          <a:latin typeface="+mn-lt"/>
                        </a:rPr>
                        <a:t>cuidador y/o mentor </a:t>
                      </a:r>
                      <a:r>
                        <a:rPr lang="es-ES_tradnl" sz="1000" noProof="0">
                          <a:effectLst/>
                          <a:latin typeface="+mn-lt"/>
                          <a:ea typeface="Calibri" panose="020F0502020204030204" pitchFamily="34" charset="0"/>
                          <a:cs typeface="Arial" panose="020B0604020202020204" pitchFamily="34" charset="0"/>
                        </a:rPr>
                        <a:t>? </a:t>
                      </a:r>
                      <a:r>
                        <a:rPr lang="es-ES_tradnl" sz="1000" i="1" noProof="0">
                          <a:effectLst/>
                          <a:latin typeface="+mn-lt"/>
                          <a:ea typeface="Calibri" panose="020F0502020204030204" pitchFamily="34" charset="0"/>
                          <a:cs typeface="Arial" panose="020B0604020202020204" pitchFamily="34" charset="0"/>
                        </a:rPr>
                        <a:t>Sí No</a:t>
                      </a:r>
                      <a:endParaRPr lang="es-ES_tradnl" sz="11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555706591"/>
                  </a:ext>
                </a:extLst>
              </a:tr>
              <a:tr h="575945">
                <a:tc>
                  <a:txBody>
                    <a:bodyPr/>
                    <a:lstStyle/>
                    <a:p>
                      <a:pPr>
                        <a:lnSpc>
                          <a:spcPct val="115000"/>
                        </a:lnSpc>
                        <a:spcBef>
                          <a:spcPts val="300"/>
                        </a:spcBef>
                        <a:spcAft>
                          <a:spcPts val="300"/>
                        </a:spcAft>
                      </a:pPr>
                      <a:r>
                        <a:rPr lang="es-ES_tradnl" sz="1000" b="1" i="1" noProof="0">
                          <a:effectLst/>
                          <a:latin typeface="+mn-lt"/>
                          <a:ea typeface="Calibri" panose="020F0502020204030204" pitchFamily="34" charset="0"/>
                          <a:cs typeface="Arial" panose="020B0604020202020204" pitchFamily="34" charset="0"/>
                        </a:rPr>
                        <a:t>Completado por: </a:t>
                      </a:r>
                      <a:r>
                        <a:rPr lang="es-ES_tradnl" sz="1000" noProof="0">
                          <a:effectLst/>
                          <a:latin typeface="+mn-lt"/>
                          <a:ea typeface="Calibri" panose="020F0502020204030204" pitchFamily="34" charset="0"/>
                          <a:cs typeface="Arial" panose="020B0604020202020204" pitchFamily="34" charset="0"/>
                        </a:rPr>
                        <a:t>Firma: Fecha </a:t>
                      </a:r>
                      <a:r>
                        <a:rPr lang="es-ES_tradnl" sz="1000" i="1" noProof="0">
                          <a:effectLst/>
                          <a:latin typeface="+mn-lt"/>
                          <a:ea typeface="Calibri" panose="020F0502020204030204" pitchFamily="34" charset="0"/>
                          <a:cs typeface="Arial" panose="020B0604020202020204" pitchFamily="34" charset="0"/>
                        </a:rPr>
                        <a:t>(DD/MM/AAAA)</a:t>
                      </a:r>
                      <a:r>
                        <a:rPr lang="es-ES_tradnl" sz="1000" noProof="0">
                          <a:effectLst/>
                          <a:latin typeface="+mn-lt"/>
                          <a:ea typeface="Calibri" panose="020F0502020204030204" pitchFamily="34" charset="0"/>
                          <a:cs typeface="Arial" panose="020B0604020202020204" pitchFamily="34" charset="0"/>
                        </a:rPr>
                        <a:t>:       / / </a:t>
                      </a:r>
                      <a:endParaRPr lang="es-ES_tradnl" sz="1100" noProof="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s-ES_tradnl" sz="1000" noProof="0">
                          <a:effectLst/>
                          <a:latin typeface="+mn-lt"/>
                          <a:ea typeface="Calibri" panose="020F0502020204030204" pitchFamily="34" charset="0"/>
                          <a:cs typeface="Arial" panose="020B0604020202020204" pitchFamily="34" charset="0"/>
                        </a:rPr>
                        <a:t>Nombre:      </a:t>
                      </a:r>
                      <a:endParaRPr lang="es-ES_tradnl" sz="1100" noProof="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s-ES_tradnl" sz="1000" noProof="0">
                          <a:effectLst/>
                          <a:latin typeface="+mn-lt"/>
                          <a:ea typeface="Calibri" panose="020F0502020204030204" pitchFamily="34" charset="0"/>
                          <a:cs typeface="Arial" panose="020B0604020202020204" pitchFamily="34" charset="0"/>
                        </a:rPr>
                        <a:t>Cargo: Agencia:      </a:t>
                      </a:r>
                      <a:endParaRPr lang="es-ES_tradnl" sz="1100" noProof="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271345168"/>
                  </a:ext>
                </a:extLst>
              </a:tr>
              <a:tr h="575945">
                <a:tc>
                  <a:txBody>
                    <a:bodyPr/>
                    <a:lstStyle/>
                    <a:p>
                      <a:pPr>
                        <a:lnSpc>
                          <a:spcPct val="115000"/>
                        </a:lnSpc>
                        <a:spcBef>
                          <a:spcPts val="300"/>
                        </a:spcBef>
                        <a:spcAft>
                          <a:spcPts val="300"/>
                        </a:spcAft>
                      </a:pPr>
                      <a:r>
                        <a:rPr lang="es-ES_tradnl" sz="1000" b="1" i="1" noProof="0" dirty="0">
                          <a:effectLst/>
                          <a:latin typeface="+mn-lt"/>
                          <a:ea typeface="Calibri" panose="020F0502020204030204" pitchFamily="34" charset="0"/>
                          <a:cs typeface="Arial" panose="020B0604020202020204" pitchFamily="34" charset="0"/>
                        </a:rPr>
                        <a:t>Aprobado por: </a:t>
                      </a:r>
                      <a:r>
                        <a:rPr lang="es-ES_tradnl" sz="1000" noProof="0" dirty="0">
                          <a:effectLst/>
                          <a:latin typeface="+mn-lt"/>
                          <a:ea typeface="Calibri" panose="020F0502020204030204" pitchFamily="34" charset="0"/>
                          <a:cs typeface="Arial" panose="020B0604020202020204" pitchFamily="34" charset="0"/>
                        </a:rPr>
                        <a:t>Firma: Fecha </a:t>
                      </a:r>
                      <a:r>
                        <a:rPr lang="es-ES_tradnl" sz="1000" i="1" noProof="0" dirty="0">
                          <a:effectLst/>
                          <a:latin typeface="+mn-lt"/>
                          <a:ea typeface="Calibri" panose="020F0502020204030204" pitchFamily="34" charset="0"/>
                          <a:cs typeface="Arial" panose="020B0604020202020204" pitchFamily="34" charset="0"/>
                        </a:rPr>
                        <a:t>(DD/MM/AAAA)</a:t>
                      </a:r>
                      <a:r>
                        <a:rPr lang="es-ES_tradnl" sz="1000" noProof="0" dirty="0">
                          <a:effectLst/>
                          <a:latin typeface="+mn-lt"/>
                          <a:ea typeface="Calibri" panose="020F0502020204030204" pitchFamily="34" charset="0"/>
                          <a:cs typeface="Arial" panose="020B0604020202020204" pitchFamily="34" charset="0"/>
                        </a:rPr>
                        <a:t>:       / / </a:t>
                      </a:r>
                      <a:endParaRPr lang="es-ES_tradnl" sz="1100" noProof="0" dirty="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s-ES_tradnl" sz="1000" noProof="0" dirty="0">
                          <a:effectLst/>
                          <a:latin typeface="+mn-lt"/>
                          <a:ea typeface="Calibri" panose="020F0502020204030204" pitchFamily="34" charset="0"/>
                          <a:cs typeface="Arial" panose="020B0604020202020204" pitchFamily="34" charset="0"/>
                        </a:rPr>
                        <a:t>Nombre:      </a:t>
                      </a:r>
                      <a:endParaRPr lang="es-ES_tradnl" sz="1100" noProof="0" dirty="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s-ES_tradnl" sz="1000" noProof="0" dirty="0">
                          <a:effectLst/>
                          <a:latin typeface="+mn-lt"/>
                          <a:ea typeface="Calibri" panose="020F0502020204030204" pitchFamily="34" charset="0"/>
                          <a:cs typeface="Arial" panose="020B0604020202020204" pitchFamily="34" charset="0"/>
                        </a:rPr>
                        <a:t>Cargo: Agencia:      </a:t>
                      </a:r>
                      <a:endParaRPr lang="es-ES_tradnl" sz="1100" noProof="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3008717376"/>
                  </a:ext>
                </a:extLst>
              </a:tr>
            </a:tbl>
          </a:graphicData>
        </a:graphic>
      </p:graphicFrame>
      <p:sp>
        <p:nvSpPr>
          <p:cNvPr id="5" name="Hexagon 4">
            <a:extLst>
              <a:ext uri="{FF2B5EF4-FFF2-40B4-BE49-F238E27FC236}">
                <a16:creationId xmlns:a16="http://schemas.microsoft.com/office/drawing/2014/main" id="{6CAF89D0-1C7B-5240-64C4-272B0CE8276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AB7908FE-B1D1-C024-7155-A572F62F7B7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F4B0AF1-2547-2C9B-9539-443B999BAC9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0E50FDD-C7EC-67FE-1972-A51BB6907F8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7FB2B0E-2C9D-8074-1873-2899532DACB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D2D49FC-AB44-E372-EC43-C5E1D35E1F5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012DCF7-87D3-A55D-F7A4-5BC18585B88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28D7D49-B7D8-BB48-9FC3-F738B6BCB7A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E66E9E7-25D6-1065-2CFC-3524ADB3133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608A30E-A884-864F-A299-DBA981249D8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95A1726-2DB9-A970-2A8C-4884731E294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01C5F4F-BC29-0020-1DE9-33EDE486FE3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62F74B9-C5F3-58E8-BCEA-BD55F7F860D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B61C343-3448-1FFB-BEC0-F2489A2A280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8EAFE39F-5FCF-CD41-3993-CD737AE70BEF}"/>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6D5B0CC-A496-FA82-AF9D-088ED119F00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3908E901-6EDF-8C11-90E5-AF4E09CEEA4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FC581CE1-13D0-6CEF-5FD9-54309317B81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943279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 name="Table 50">
            <a:extLst>
              <a:ext uri="{FF2B5EF4-FFF2-40B4-BE49-F238E27FC236}">
                <a16:creationId xmlns:a16="http://schemas.microsoft.com/office/drawing/2014/main" id="{4F41AF63-EF3F-9CB5-5C71-33C3CBE7186C}"/>
              </a:ext>
            </a:extLst>
          </p:cNvPr>
          <p:cNvGraphicFramePr>
            <a:graphicFrameLocks noGrp="1"/>
          </p:cNvGraphicFramePr>
          <p:nvPr>
            <p:extLst>
              <p:ext uri="{D42A27DB-BD31-4B8C-83A1-F6EECF244321}">
                <p14:modId xmlns:p14="http://schemas.microsoft.com/office/powerpoint/2010/main" val="4071602855"/>
              </p:ext>
            </p:extLst>
          </p:nvPr>
        </p:nvGraphicFramePr>
        <p:xfrm>
          <a:off x="982983" y="1448036"/>
          <a:ext cx="5403528" cy="256413"/>
        </p:xfrm>
        <a:graphic>
          <a:graphicData uri="http://schemas.openxmlformats.org/drawingml/2006/table">
            <a:tbl>
              <a:tblPr firstRow="1" firstCol="1" bandRow="1">
                <a:tableStyleId>{5C22544A-7EE6-4342-B048-85BDC9FD1C3A}</a:tableStyleId>
              </a:tblPr>
              <a:tblGrid>
                <a:gridCol w="2503167">
                  <a:extLst>
                    <a:ext uri="{9D8B030D-6E8A-4147-A177-3AD203B41FA5}">
                      <a16:colId xmlns:a16="http://schemas.microsoft.com/office/drawing/2014/main" val="570594772"/>
                    </a:ext>
                  </a:extLst>
                </a:gridCol>
                <a:gridCol w="2900361">
                  <a:extLst>
                    <a:ext uri="{9D8B030D-6E8A-4147-A177-3AD203B41FA5}">
                      <a16:colId xmlns:a16="http://schemas.microsoft.com/office/drawing/2014/main" val="93595948"/>
                    </a:ext>
                  </a:extLst>
                </a:gridCol>
              </a:tblGrid>
              <a:tr h="158528">
                <a:tc>
                  <a:txBody>
                    <a:bodyPr/>
                    <a:lstStyle/>
                    <a:p>
                      <a:pPr>
                        <a:lnSpc>
                          <a:spcPct val="115000"/>
                        </a:lnSpc>
                        <a:spcBef>
                          <a:spcPts val="300"/>
                        </a:spcBef>
                        <a:spcAft>
                          <a:spcPts val="300"/>
                        </a:spcAft>
                      </a:pPr>
                      <a:r>
                        <a:rPr lang="en-GB" sz="1000" dirty="0">
                          <a:effectLst/>
                          <a:latin typeface="+mn-lt"/>
                        </a:rPr>
                        <a:t>Número de expediente: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a:txBody>
                    <a:bodyPr/>
                    <a:lstStyle/>
                    <a:p>
                      <a:pPr>
                        <a:lnSpc>
                          <a:spcPct val="115000"/>
                        </a:lnSpc>
                        <a:spcBef>
                          <a:spcPts val="300"/>
                        </a:spcBef>
                        <a:spcAft>
                          <a:spcPts val="300"/>
                        </a:spcAft>
                      </a:pPr>
                      <a:r>
                        <a:rPr lang="en-GB" sz="1000" dirty="0">
                          <a:effectLst/>
                          <a:latin typeface="+mn-lt"/>
                        </a:rPr>
                        <a:t>     </a:t>
                      </a:r>
                      <a:endParaRPr lang="en-US" sz="1000" dirty="0">
                        <a:effectLst/>
                        <a:latin typeface="+mn-lt"/>
                        <a:ea typeface="Calibri" panose="020F0502020204030204" pitchFamily="34" charset="0"/>
                        <a:cs typeface="Latha" panose="020B0604020202020204" pitchFamily="34" charset="0"/>
                      </a:endParaRPr>
                    </a:p>
                  </a:txBody>
                  <a:tcPr marL="66309" marR="66309"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4643423"/>
                  </a:ext>
                </a:extLst>
              </a:tr>
            </a:tbl>
          </a:graphicData>
        </a:graphic>
      </p:graphicFrame>
      <p:graphicFrame>
        <p:nvGraphicFramePr>
          <p:cNvPr id="52" name="Table 51">
            <a:extLst>
              <a:ext uri="{FF2B5EF4-FFF2-40B4-BE49-F238E27FC236}">
                <a16:creationId xmlns:a16="http://schemas.microsoft.com/office/drawing/2014/main" id="{962FF127-9FCE-0A4E-7165-851E6F71EFFB}"/>
              </a:ext>
            </a:extLst>
          </p:cNvPr>
          <p:cNvGraphicFramePr>
            <a:graphicFrameLocks noGrp="1"/>
          </p:cNvGraphicFramePr>
          <p:nvPr>
            <p:extLst>
              <p:ext uri="{D42A27DB-BD31-4B8C-83A1-F6EECF244321}">
                <p14:modId xmlns:p14="http://schemas.microsoft.com/office/powerpoint/2010/main" val="2386741510"/>
              </p:ext>
            </p:extLst>
          </p:nvPr>
        </p:nvGraphicFramePr>
        <p:xfrm>
          <a:off x="982983" y="1670241"/>
          <a:ext cx="5403527" cy="1713738"/>
        </p:xfrm>
        <a:graphic>
          <a:graphicData uri="http://schemas.openxmlformats.org/drawingml/2006/table">
            <a:tbl>
              <a:tblPr firstRow="1" firstCol="1" bandRow="1">
                <a:tableStyleId>{5C22544A-7EE6-4342-B048-85BDC9FD1C3A}</a:tableStyleId>
              </a:tblPr>
              <a:tblGrid>
                <a:gridCol w="2499357">
                  <a:extLst>
                    <a:ext uri="{9D8B030D-6E8A-4147-A177-3AD203B41FA5}">
                      <a16:colId xmlns:a16="http://schemas.microsoft.com/office/drawing/2014/main" val="376444881"/>
                    </a:ext>
                  </a:extLst>
                </a:gridCol>
                <a:gridCol w="2904170">
                  <a:extLst>
                    <a:ext uri="{9D8B030D-6E8A-4147-A177-3AD203B41FA5}">
                      <a16:colId xmlns:a16="http://schemas.microsoft.com/office/drawing/2014/main" val="1412568591"/>
                    </a:ext>
                  </a:extLst>
                </a:gridCol>
              </a:tblGrid>
              <a:tr h="0">
                <a:tc>
                  <a:txBody>
                    <a:bodyPr/>
                    <a:lstStyle/>
                    <a:p>
                      <a:pPr>
                        <a:lnSpc>
                          <a:spcPct val="115000"/>
                        </a:lnSpc>
                        <a:spcAft>
                          <a:spcPts val="1000"/>
                        </a:spcAft>
                      </a:pPr>
                      <a:r>
                        <a:rPr lang="es-ES_tradnl" sz="1000" noProof="0">
                          <a:solidFill>
                            <a:schemeClr val="bg1"/>
                          </a:solidFill>
                          <a:effectLst/>
                          <a:latin typeface="+mn-lt"/>
                        </a:rPr>
                        <a:t>Parte I. Actores</a:t>
                      </a:r>
                      <a:endParaRPr lang="es-ES_tradnl" sz="1000" noProof="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a:txBody>
                    <a:bodyPr/>
                    <a:lstStyle/>
                    <a:p>
                      <a:endParaRPr lang="es-ES_tradnl" sz="1000" noProof="0">
                        <a:solidFill>
                          <a:schemeClr val="bg1"/>
                        </a:solidFill>
                        <a:latin typeface="+mn-lt"/>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618636798"/>
                  </a:ext>
                </a:extLst>
              </a:tr>
              <a:tr h="0">
                <a:tc>
                  <a:txBody>
                    <a:bodyPr/>
                    <a:lstStyle/>
                    <a:p>
                      <a:pPr>
                        <a:lnSpc>
                          <a:spcPct val="115000"/>
                        </a:lnSpc>
                        <a:spcBef>
                          <a:spcPts val="600"/>
                        </a:spcBef>
                        <a:spcAft>
                          <a:spcPts val="600"/>
                        </a:spcAft>
                      </a:pPr>
                      <a:r>
                        <a:rPr lang="es-ES_tradnl" sz="1000" noProof="0">
                          <a:solidFill>
                            <a:schemeClr val="tx1"/>
                          </a:solidFill>
                          <a:effectLst/>
                          <a:latin typeface="+mn-lt"/>
                        </a:rPr>
                        <a:t>Agencia</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s-ES_tradnl" sz="1000" noProof="0">
                          <a:solidFill>
                            <a:schemeClr val="tx1"/>
                          </a:solidFill>
                          <a:effectLst/>
                          <a:latin typeface="+mn-lt"/>
                        </a:rPr>
                        <a:t>Cuidador/a de acogida y/o mentor de vida independiente</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570106171"/>
                  </a:ext>
                </a:extLst>
              </a:tr>
              <a:tr h="0">
                <a:tc>
                  <a:txBody>
                    <a:bodyPr/>
                    <a:lstStyle/>
                    <a:p>
                      <a:pPr>
                        <a:lnSpc>
                          <a:spcPct val="115000"/>
                        </a:lnSpc>
                        <a:spcBef>
                          <a:spcPts val="600"/>
                        </a:spcBef>
                        <a:spcAft>
                          <a:spcPts val="600"/>
                        </a:spcAft>
                      </a:pPr>
                      <a:r>
                        <a:rPr lang="es-ES_tradnl" sz="1000" noProof="0">
                          <a:solidFill>
                            <a:schemeClr val="tx1"/>
                          </a:solidFill>
                          <a:effectLst/>
                          <a:latin typeface="+mn-lt"/>
                        </a:rPr>
                        <a:t>Nombre:      </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s-ES_tradnl" sz="1000" noProof="0" dirty="0">
                          <a:solidFill>
                            <a:schemeClr val="tx1"/>
                          </a:solidFill>
                          <a:effectLst/>
                          <a:latin typeface="+mn-lt"/>
                        </a:rPr>
                        <a:t>Nombre:      </a:t>
                      </a:r>
                      <a:endParaRPr lang="es-ES_tradnl" sz="1000" noProof="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920124872"/>
                  </a:ext>
                </a:extLst>
              </a:tr>
              <a:tr h="0">
                <a:tc>
                  <a:txBody>
                    <a:bodyPr/>
                    <a:lstStyle/>
                    <a:p>
                      <a:pPr>
                        <a:lnSpc>
                          <a:spcPct val="115000"/>
                        </a:lnSpc>
                        <a:spcBef>
                          <a:spcPts val="600"/>
                        </a:spcBef>
                        <a:spcAft>
                          <a:spcPts val="600"/>
                        </a:spcAft>
                      </a:pPr>
                      <a:r>
                        <a:rPr lang="es-ES_tradnl" sz="1000" noProof="0">
                          <a:solidFill>
                            <a:schemeClr val="tx1"/>
                          </a:solidFill>
                          <a:effectLst/>
                          <a:latin typeface="+mn-lt"/>
                        </a:rPr>
                        <a:t>Dirección:      </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s-ES_tradnl" sz="1000" noProof="0">
                          <a:solidFill>
                            <a:schemeClr val="tx1"/>
                          </a:solidFill>
                          <a:effectLst/>
                          <a:latin typeface="+mn-lt"/>
                        </a:rPr>
                        <a:t>Dirección:    </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60345542"/>
                  </a:ext>
                </a:extLst>
              </a:tr>
              <a:tr h="0">
                <a:tc>
                  <a:txBody>
                    <a:bodyPr/>
                    <a:lstStyle/>
                    <a:p>
                      <a:pPr>
                        <a:lnSpc>
                          <a:spcPct val="115000"/>
                        </a:lnSpc>
                        <a:spcBef>
                          <a:spcPts val="600"/>
                        </a:spcBef>
                        <a:spcAft>
                          <a:spcPts val="600"/>
                        </a:spcAft>
                      </a:pPr>
                      <a:r>
                        <a:rPr lang="es-ES_tradnl" sz="1000" noProof="0">
                          <a:solidFill>
                            <a:schemeClr val="tx1"/>
                          </a:solidFill>
                          <a:effectLst/>
                          <a:latin typeface="+mn-lt"/>
                        </a:rPr>
                        <a:t>Número de teléfono:      </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s-ES_tradnl" sz="1000" noProof="0">
                          <a:solidFill>
                            <a:schemeClr val="tx1"/>
                          </a:solidFill>
                          <a:effectLst/>
                          <a:latin typeface="+mn-lt"/>
                        </a:rPr>
                        <a:t>Número de teléfono:      </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996423014"/>
                  </a:ext>
                </a:extLst>
              </a:tr>
              <a:tr h="0">
                <a:tc>
                  <a:txBody>
                    <a:bodyPr/>
                    <a:lstStyle/>
                    <a:p>
                      <a:pPr>
                        <a:lnSpc>
                          <a:spcPct val="115000"/>
                        </a:lnSpc>
                        <a:spcBef>
                          <a:spcPts val="600"/>
                        </a:spcBef>
                        <a:spcAft>
                          <a:spcPts val="600"/>
                        </a:spcAft>
                      </a:pPr>
                      <a:r>
                        <a:rPr lang="es-ES_tradnl" sz="1000" noProof="0">
                          <a:solidFill>
                            <a:schemeClr val="tx1"/>
                          </a:solidFill>
                          <a:effectLst/>
                          <a:latin typeface="+mn-lt"/>
                        </a:rPr>
                        <a:t> </a:t>
                      </a:r>
                      <a:endParaRPr lang="es-ES_tradnl" sz="1000" noProof="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s-ES_tradnl" sz="1000" noProof="0" dirty="0">
                          <a:solidFill>
                            <a:schemeClr val="tx1"/>
                          </a:solidFill>
                          <a:effectLst/>
                          <a:latin typeface="+mn-lt"/>
                        </a:rPr>
                        <a:t>Número de registro:      </a:t>
                      </a:r>
                      <a:endParaRPr lang="es-ES_tradnl" sz="1000" noProof="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515694517"/>
                  </a:ext>
                </a:extLst>
              </a:tr>
            </a:tbl>
          </a:graphicData>
        </a:graphic>
      </p:graphicFrame>
      <p:graphicFrame>
        <p:nvGraphicFramePr>
          <p:cNvPr id="54" name="Table 53">
            <a:extLst>
              <a:ext uri="{FF2B5EF4-FFF2-40B4-BE49-F238E27FC236}">
                <a16:creationId xmlns:a16="http://schemas.microsoft.com/office/drawing/2014/main" id="{3FC18942-885A-A6B1-D2D0-E63DC2F66C4D}"/>
              </a:ext>
            </a:extLst>
          </p:cNvPr>
          <p:cNvGraphicFramePr>
            <a:graphicFrameLocks noGrp="1"/>
          </p:cNvGraphicFramePr>
          <p:nvPr>
            <p:extLst>
              <p:ext uri="{D42A27DB-BD31-4B8C-83A1-F6EECF244321}">
                <p14:modId xmlns:p14="http://schemas.microsoft.com/office/powerpoint/2010/main" val="3866685769"/>
              </p:ext>
            </p:extLst>
          </p:nvPr>
        </p:nvGraphicFramePr>
        <p:xfrm>
          <a:off x="982983" y="3208719"/>
          <a:ext cx="5403527" cy="2732532"/>
        </p:xfrm>
        <a:graphic>
          <a:graphicData uri="http://schemas.openxmlformats.org/drawingml/2006/table">
            <a:tbl>
              <a:tblPr firstRow="1" firstCol="1" bandRow="1"/>
              <a:tblGrid>
                <a:gridCol w="1798317">
                  <a:extLst>
                    <a:ext uri="{9D8B030D-6E8A-4147-A177-3AD203B41FA5}">
                      <a16:colId xmlns:a16="http://schemas.microsoft.com/office/drawing/2014/main" val="505744739"/>
                    </a:ext>
                  </a:extLst>
                </a:gridCol>
                <a:gridCol w="3605210">
                  <a:extLst>
                    <a:ext uri="{9D8B030D-6E8A-4147-A177-3AD203B41FA5}">
                      <a16:colId xmlns:a16="http://schemas.microsoft.com/office/drawing/2014/main" val="737980231"/>
                    </a:ext>
                  </a:extLst>
                </a:gridCol>
              </a:tblGrid>
              <a:tr h="195891">
                <a:tc gridSpan="2">
                  <a:txBody>
                    <a:bodyPr/>
                    <a:lstStyle/>
                    <a:p>
                      <a:pPr>
                        <a:lnSpc>
                          <a:spcPct val="115000"/>
                        </a:lnSpc>
                        <a:spcBef>
                          <a:spcPts val="600"/>
                        </a:spcBef>
                        <a:spcAft>
                          <a:spcPts val="600"/>
                        </a:spcAft>
                      </a:pPr>
                      <a:r>
                        <a:rPr lang="es-ES_tradnl" sz="1000" b="1" noProof="0">
                          <a:solidFill>
                            <a:schemeClr val="bg1"/>
                          </a:solidFill>
                          <a:effectLst/>
                          <a:latin typeface="+mn-lt"/>
                          <a:ea typeface="Calibri" panose="020F0502020204030204" pitchFamily="34" charset="0"/>
                          <a:cs typeface="Latha" panose="020B0604020202020204" pitchFamily="34" charset="0"/>
                        </a:rPr>
                        <a:t>Parte II. Duración del compromiso</a:t>
                      </a:r>
                      <a:endParaRPr lang="es-ES_tradnl" sz="1000" noProof="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sz="1000" dirty="0"/>
                    </a:p>
                  </a:txBody>
                  <a:tcPr marL="67929" marR="67929" marT="33964" marB="33964">
                    <a:lnL w="12700" cap="flat" cmpd="sng" algn="ctr">
                      <a:solidFill>
                        <a:srgbClr val="000000"/>
                      </a:solidFill>
                      <a:prstDash val="solid"/>
                      <a:round/>
                      <a:headEnd type="none" w="med" len="med"/>
                      <a:tailEnd type="none" w="med" len="med"/>
                    </a:lnL>
                    <a:solidFill>
                      <a:schemeClr val="accent1">
                        <a:lumMod val="75000"/>
                      </a:schemeClr>
                    </a:solidFill>
                  </a:tcPr>
                </a:tc>
                <a:extLst>
                  <a:ext uri="{0D108BD9-81ED-4DB2-BD59-A6C34878D82A}">
                    <a16:rowId xmlns:a16="http://schemas.microsoft.com/office/drawing/2014/main" val="354042731"/>
                  </a:ext>
                </a:extLst>
              </a:tr>
              <a:tr h="236648">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Fecha de inicio:</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 (DD/MM/AAAA)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426496241"/>
                  </a:ext>
                </a:extLst>
              </a:tr>
              <a:tr h="202841">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Duración prevista: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304824176"/>
                  </a:ext>
                </a:extLst>
              </a:tr>
              <a:tr h="1464247">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Finalización del compromiso (si se conoce):</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 Fecha: (DD/MM/AAAA)</a:t>
                      </a:r>
                    </a:p>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El compromiso cesará cuando cualquiera de las partes lo notifique con un (1) mes de antelación.</a:t>
                      </a:r>
                    </a:p>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Se pondrá fin al contrato si se descubre que el </a:t>
                      </a:r>
                      <a:r>
                        <a:rPr lang="es-ES_tradnl" sz="1000" noProof="0" dirty="0">
                          <a:solidFill>
                            <a:schemeClr val="tx1"/>
                          </a:solidFill>
                          <a:effectLst/>
                          <a:latin typeface="+mn-lt"/>
                        </a:rPr>
                        <a:t>cuidador y/o mentor </a:t>
                      </a:r>
                      <a:r>
                        <a:rPr lang="es-ES_tradnl" sz="1000" noProof="0" dirty="0">
                          <a:effectLst/>
                          <a:latin typeface="+mn-lt"/>
                          <a:ea typeface="Calibri" panose="020F0502020204030204" pitchFamily="34" charset="0"/>
                          <a:cs typeface="Latha" panose="020B0604020202020204" pitchFamily="34" charset="0"/>
                        </a:rPr>
                        <a:t>incumple cualquiera de las disposiciones de este compromiso, del Código de Conducta de la organización, de la Política de Protección de la Infancia, y/o si las acciones del </a:t>
                      </a:r>
                      <a:r>
                        <a:rPr lang="es-ES_tradnl" sz="1000" noProof="0" dirty="0">
                          <a:solidFill>
                            <a:schemeClr val="tx1"/>
                          </a:solidFill>
                          <a:effectLst/>
                          <a:latin typeface="+mn-lt"/>
                        </a:rPr>
                        <a:t>cuidador y/o mentor </a:t>
                      </a:r>
                      <a:r>
                        <a:rPr lang="es-ES_tradnl" sz="1000" noProof="0" dirty="0">
                          <a:effectLst/>
                          <a:latin typeface="+mn-lt"/>
                          <a:ea typeface="Calibri" panose="020F0502020204030204" pitchFamily="34" charset="0"/>
                          <a:cs typeface="Latha" panose="020B0604020202020204" pitchFamily="34" charset="0"/>
                        </a:rPr>
                        <a:t>tienen como resultado que el menor resulte perjudicado o que exista la probabilidad de que resulte perjudicado.</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069558512"/>
                  </a:ext>
                </a:extLst>
              </a:tr>
            </a:tbl>
          </a:graphicData>
        </a:graphic>
      </p:graphicFrame>
      <p:graphicFrame>
        <p:nvGraphicFramePr>
          <p:cNvPr id="56" name="Table 55">
            <a:extLst>
              <a:ext uri="{FF2B5EF4-FFF2-40B4-BE49-F238E27FC236}">
                <a16:creationId xmlns:a16="http://schemas.microsoft.com/office/drawing/2014/main" id="{BB4208E2-F1AA-6792-2C86-F4C9018DDFAA}"/>
              </a:ext>
            </a:extLst>
          </p:cNvPr>
          <p:cNvGraphicFramePr>
            <a:graphicFrameLocks noGrp="1"/>
          </p:cNvGraphicFramePr>
          <p:nvPr>
            <p:extLst>
              <p:ext uri="{D42A27DB-BD31-4B8C-83A1-F6EECF244321}">
                <p14:modId xmlns:p14="http://schemas.microsoft.com/office/powerpoint/2010/main" val="332485434"/>
              </p:ext>
            </p:extLst>
          </p:nvPr>
        </p:nvGraphicFramePr>
        <p:xfrm>
          <a:off x="982981" y="5941251"/>
          <a:ext cx="5403527" cy="2565422"/>
        </p:xfrm>
        <a:graphic>
          <a:graphicData uri="http://schemas.openxmlformats.org/drawingml/2006/table">
            <a:tbl>
              <a:tblPr firstRow="1" firstCol="1" bandRow="1"/>
              <a:tblGrid>
                <a:gridCol w="5403527">
                  <a:extLst>
                    <a:ext uri="{9D8B030D-6E8A-4147-A177-3AD203B41FA5}">
                      <a16:colId xmlns:a16="http://schemas.microsoft.com/office/drawing/2014/main" val="2393244450"/>
                    </a:ext>
                  </a:extLst>
                </a:gridCol>
              </a:tblGrid>
              <a:tr h="0">
                <a:tc>
                  <a:txBody>
                    <a:bodyPr/>
                    <a:lstStyle/>
                    <a:p>
                      <a:pPr>
                        <a:lnSpc>
                          <a:spcPct val="115000"/>
                        </a:lnSpc>
                        <a:spcBef>
                          <a:spcPts val="600"/>
                        </a:spcBef>
                        <a:spcAft>
                          <a:spcPts val="600"/>
                        </a:spcAft>
                      </a:pPr>
                      <a:r>
                        <a:rPr lang="es-ES_tradnl" sz="1000" b="1" noProof="0">
                          <a:solidFill>
                            <a:schemeClr val="bg1"/>
                          </a:solidFill>
                          <a:effectLst/>
                          <a:latin typeface="+mn-lt"/>
                          <a:ea typeface="Calibri" panose="020F0502020204030204" pitchFamily="34" charset="0"/>
                          <a:cs typeface="Latha" panose="020B0604020202020204" pitchFamily="34" charset="0"/>
                        </a:rPr>
                        <a:t>Parte IIIa. Expectativas de las/os menores en la tutoría de vida independiente</a:t>
                      </a:r>
                      <a:endParaRPr lang="es-ES_tradnl" sz="1000" noProof="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696011981"/>
                  </a:ext>
                </a:extLst>
              </a:tr>
              <a:tr h="302100">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1. Reunirse de forma regular con el tutor para recibir apoyo y aprender a vivir de forma independiente</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566376604"/>
                  </a:ext>
                </a:extLst>
              </a:tr>
              <a:tr h="302100">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2. Informar al tutor con antelación acerca de cualquier plan de traslado</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703349140"/>
                  </a:ext>
                </a:extLst>
              </a:tr>
              <a:tr h="302100">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3. Interactuar con el asistente social e informar de manera honesta sobre cualquier preocupación o problema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827080638"/>
                  </a:ext>
                </a:extLst>
              </a:tr>
              <a:tr h="143101">
                <a:tc>
                  <a:txBody>
                    <a:bodyPr/>
                    <a:lstStyle/>
                    <a:p>
                      <a:pPr>
                        <a:lnSpc>
                          <a:spcPct val="115000"/>
                        </a:lnSpc>
                        <a:spcBef>
                          <a:spcPts val="600"/>
                        </a:spcBef>
                        <a:spcAft>
                          <a:spcPts val="600"/>
                        </a:spcAft>
                      </a:pPr>
                      <a:r>
                        <a:rPr lang="es-ES_tradnl" sz="1000" b="1" noProof="0">
                          <a:solidFill>
                            <a:schemeClr val="bg1"/>
                          </a:solidFill>
                          <a:effectLst/>
                          <a:latin typeface="+mn-lt"/>
                          <a:ea typeface="Calibri" panose="020F0502020204030204" pitchFamily="34" charset="0"/>
                          <a:cs typeface="Latha" panose="020B0604020202020204" pitchFamily="34" charset="0"/>
                        </a:rPr>
                        <a:t>Parte IIIb. Expectativas de las/os menores en acogida familiar</a:t>
                      </a:r>
                      <a:endParaRPr lang="es-ES_tradnl" sz="1000" noProof="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975065603"/>
                  </a:ext>
                </a:extLst>
              </a:tr>
              <a:tr h="292525">
                <a:tc>
                  <a:txBody>
                    <a:bodyPr/>
                    <a:lstStyle/>
                    <a:p>
                      <a:pPr marL="0" lvl="0" indent="0">
                        <a:lnSpc>
                          <a:spcPct val="115000"/>
                        </a:lnSpc>
                        <a:spcBef>
                          <a:spcPts val="600"/>
                        </a:spcBef>
                        <a:spcAft>
                          <a:spcPts val="600"/>
                        </a:spcAft>
                        <a:buFont typeface="+mj-lt"/>
                        <a:buNone/>
                      </a:pPr>
                      <a:r>
                        <a:rPr lang="es-ES_tradnl" sz="1000" noProof="0">
                          <a:effectLst/>
                          <a:latin typeface="+mn-lt"/>
                          <a:ea typeface="Calibri" panose="020F0502020204030204" pitchFamily="34" charset="0"/>
                          <a:cs typeface="Latha" panose="020B0604020202020204" pitchFamily="34" charset="0"/>
                        </a:rPr>
                        <a:t>1. Contribuir con las tareas domésticas como los/as demás menores de la casa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478491229"/>
                  </a:ext>
                </a:extLst>
              </a:tr>
              <a:tr h="292525">
                <a:tc>
                  <a:txBody>
                    <a:bodyPr/>
                    <a:lstStyle/>
                    <a:p>
                      <a:pPr marL="0" lvl="0" indent="0">
                        <a:lnSpc>
                          <a:spcPct val="115000"/>
                        </a:lnSpc>
                        <a:spcBef>
                          <a:spcPts val="600"/>
                        </a:spcBef>
                        <a:spcAft>
                          <a:spcPts val="600"/>
                        </a:spcAft>
                        <a:buFont typeface="+mj-lt"/>
                        <a:buNone/>
                      </a:pPr>
                      <a:r>
                        <a:rPr lang="es-ES_tradnl" sz="1000" noProof="0" dirty="0">
                          <a:effectLst/>
                          <a:latin typeface="+mn-lt"/>
                          <a:ea typeface="Calibri" panose="020F0502020204030204" pitchFamily="34" charset="0"/>
                          <a:cs typeface="Latha" panose="020B0604020202020204" pitchFamily="34" charset="0"/>
                        </a:rPr>
                        <a:t>2. Respetar las normas domésticas establecidas junto con el cuidador</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993360363"/>
                  </a:ext>
                </a:extLst>
              </a:tr>
              <a:tr h="296068">
                <a:tc>
                  <a:txBody>
                    <a:bodyPr/>
                    <a:lstStyle/>
                    <a:p>
                      <a:pPr marL="0" lvl="0" indent="0">
                        <a:lnSpc>
                          <a:spcPct val="115000"/>
                        </a:lnSpc>
                        <a:spcBef>
                          <a:spcPts val="600"/>
                        </a:spcBef>
                        <a:spcAft>
                          <a:spcPts val="600"/>
                        </a:spcAft>
                        <a:buFont typeface="+mj-lt"/>
                        <a:buNone/>
                      </a:pPr>
                      <a:r>
                        <a:rPr lang="es-ES_tradnl" sz="1000" noProof="0" dirty="0">
                          <a:effectLst/>
                          <a:latin typeface="+mn-lt"/>
                          <a:ea typeface="Calibri" panose="020F0502020204030204" pitchFamily="34" charset="0"/>
                          <a:cs typeface="Latha" panose="020B0604020202020204" pitchFamily="34" charset="0"/>
                        </a:rPr>
                        <a:t>3. Participar en el proceso de supervisión con el asistente social e informar de manera honesta sobre cualquier preocupación o problema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052770718"/>
                  </a:ext>
                </a:extLst>
              </a:tr>
            </a:tbl>
          </a:graphicData>
        </a:graphic>
      </p:graphicFrame>
      <p:sp>
        <p:nvSpPr>
          <p:cNvPr id="3" name="TextBox 2">
            <a:extLst>
              <a:ext uri="{FF2B5EF4-FFF2-40B4-BE49-F238E27FC236}">
                <a16:creationId xmlns:a16="http://schemas.microsoft.com/office/drawing/2014/main" id="{B062D95F-FB9D-BBC5-7078-FDF89A05FDEE}"/>
              </a:ext>
            </a:extLst>
          </p:cNvPr>
          <p:cNvSpPr txBox="1"/>
          <p:nvPr/>
        </p:nvSpPr>
        <p:spPr>
          <a:xfrm>
            <a:off x="982983" y="610309"/>
            <a:ext cx="5403525" cy="461665"/>
          </a:xfrm>
          <a:prstGeom prst="rect">
            <a:avLst/>
          </a:prstGeom>
          <a:noFill/>
        </p:spPr>
        <p:txBody>
          <a:bodyPr wrap="square" rtlCol="0">
            <a:spAutoFit/>
          </a:bodyPr>
          <a:lstStyle/>
          <a:p>
            <a:r>
              <a:rPr lang="en-US" sz="1200" b="1" spc="300" dirty="0">
                <a:solidFill>
                  <a:schemeClr val="tx1"/>
                </a:solidFill>
              </a:rPr>
              <a:t>ACUERDO Y PLIEGO DE CONDICIONES DEL TUTOR/A DE ACOGIDA Y/O VIDA INDEPENDIENTE (MODELO 1)</a:t>
            </a:r>
          </a:p>
        </p:txBody>
      </p:sp>
      <p:sp>
        <p:nvSpPr>
          <p:cNvPr id="6" name="Hexagon 5">
            <a:extLst>
              <a:ext uri="{FF2B5EF4-FFF2-40B4-BE49-F238E27FC236}">
                <a16:creationId xmlns:a16="http://schemas.microsoft.com/office/drawing/2014/main" id="{24B13DE3-25EA-21D6-5794-7C2C5D9E274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BFB6AF4-815C-7292-374D-9885A914ECF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DD18889-38BD-63B3-D049-50923597BBA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F9567B68-4E61-5B27-8D30-F87BD822250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788F086D-31A6-0EB2-F439-946C8DB022A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96A0F705-F768-AC45-D22F-ADDE39B6963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4FAE9AF-0FEC-C7A9-8CFA-2BA43DFDDAB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C9F2674-AA90-2E32-50F0-5A7CBF598CE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6FBE702-15D9-B3C9-CE90-CCFEE2707AF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BDB2E76-F45E-17A1-AB11-1E186419826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8095D8B-1BCF-D01B-263E-F434AB2E90D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DDCE136-A095-EEAC-0F4B-E095D4BED62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85AFD22-2AAF-6A36-0B5B-C60C8B8C48F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A65B593-FC1C-C1D2-BB48-D9A36AD5C1A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3F0595C-5F99-ECCB-37E3-337DAB5E7BF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C30E167-BE23-E74F-C5E0-9B2CFAFF918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8CE7FC38-B21F-D377-F97F-ADF3E8E43AE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B6866E8-A5DD-2012-E069-464A9D76E60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9022453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93A556A3-6D4D-8445-2D65-D0C8286EFB61}"/>
              </a:ext>
            </a:extLst>
          </p:cNvPr>
          <p:cNvGraphicFramePr>
            <a:graphicFrameLocks noGrp="1"/>
          </p:cNvGraphicFramePr>
          <p:nvPr>
            <p:extLst>
              <p:ext uri="{D42A27DB-BD31-4B8C-83A1-F6EECF244321}">
                <p14:modId xmlns:p14="http://schemas.microsoft.com/office/powerpoint/2010/main" val="930670343"/>
              </p:ext>
            </p:extLst>
          </p:nvPr>
        </p:nvGraphicFramePr>
        <p:xfrm>
          <a:off x="982985" y="713169"/>
          <a:ext cx="5403526" cy="8488680"/>
        </p:xfrm>
        <a:graphic>
          <a:graphicData uri="http://schemas.openxmlformats.org/drawingml/2006/table">
            <a:tbl>
              <a:tblPr firstCol="1" bandRow="1">
                <a:tableStyleId>{5C22544A-7EE6-4342-B048-85BDC9FD1C3A}</a:tableStyleId>
              </a:tblPr>
              <a:tblGrid>
                <a:gridCol w="5403526">
                  <a:extLst>
                    <a:ext uri="{9D8B030D-6E8A-4147-A177-3AD203B41FA5}">
                      <a16:colId xmlns:a16="http://schemas.microsoft.com/office/drawing/2014/main" val="1821541054"/>
                    </a:ext>
                  </a:extLst>
                </a:gridCol>
              </a:tblGrid>
              <a:tr h="233586">
                <a:tc>
                  <a:txBody>
                    <a:bodyPr/>
                    <a:lstStyle/>
                    <a:p>
                      <a:pPr>
                        <a:lnSpc>
                          <a:spcPct val="100000"/>
                        </a:lnSpc>
                        <a:spcBef>
                          <a:spcPts val="0"/>
                        </a:spcBef>
                        <a:spcAft>
                          <a:spcPts val="600"/>
                        </a:spcAft>
                      </a:pPr>
                      <a:r>
                        <a:rPr lang="es-ES_tradnl" sz="1000" noProof="0">
                          <a:effectLst/>
                          <a:latin typeface="+mn-lt"/>
                        </a:rPr>
                        <a:t>Parte IV. Condiciones del acuerdo</a:t>
                      </a:r>
                      <a:endParaRPr lang="es-ES_tradnl" sz="1000" noProof="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056284242"/>
                  </a:ext>
                </a:extLst>
              </a:tr>
              <a:tr h="4040741">
                <a:tc>
                  <a:txBody>
                    <a:bodyPr/>
                    <a:lstStyle/>
                    <a:p>
                      <a:pPr marL="0" indent="0">
                        <a:lnSpc>
                          <a:spcPct val="100000"/>
                        </a:lnSpc>
                        <a:spcBef>
                          <a:spcPts val="0"/>
                        </a:spcBef>
                        <a:spcAft>
                          <a:spcPts val="600"/>
                        </a:spcAft>
                        <a:buFont typeface="+mj-lt"/>
                        <a:buNone/>
                      </a:pPr>
                      <a:r>
                        <a:rPr lang="es-ES_tradnl" sz="1000" noProof="0" dirty="0">
                          <a:solidFill>
                            <a:schemeClr val="tx1"/>
                          </a:solidFill>
                          <a:effectLst/>
                          <a:latin typeface="+mn-lt"/>
                          <a:ea typeface="Calibri" panose="020F0502020204030204" pitchFamily="34" charset="0"/>
                          <a:cs typeface="Latha" panose="020B0604020202020204" pitchFamily="34" charset="0"/>
                        </a:rPr>
                        <a:t>1. 1. Funciones y responsabilidades</a:t>
                      </a:r>
                    </a:p>
                    <a:p>
                      <a:pPr marL="0" indent="0">
                        <a:lnSpc>
                          <a:spcPct val="100000"/>
                        </a:lnSpc>
                        <a:spcBef>
                          <a:spcPts val="0"/>
                        </a:spcBef>
                        <a:spcAft>
                          <a:spcPts val="600"/>
                        </a:spcAft>
                        <a:buFont typeface="+mj-lt"/>
                        <a:buNone/>
                      </a:pPr>
                      <a:r>
                        <a:rPr lang="es-ES_tradnl" sz="1000" b="0" noProof="0" dirty="0">
                          <a:solidFill>
                            <a:schemeClr val="tx1"/>
                          </a:solidFill>
                          <a:effectLst/>
                          <a:latin typeface="+mn-lt"/>
                          <a:ea typeface="Calibri" panose="020F0502020204030204" pitchFamily="34" charset="0"/>
                          <a:cs typeface="Latha" panose="020B0604020202020204" pitchFamily="34" charset="0"/>
                        </a:rPr>
                        <a:t>1.1 Las principales funciones y responsabilidades del cuidador de acogida y/o mentor de vida independiente (mentor) se describen en el Mandato del Cuidador de acogida y/o Mentor, que forma parte de este compromiso.</a:t>
                      </a:r>
                    </a:p>
                    <a:p>
                      <a:pPr marL="0" indent="0" algn="l" defTabSz="685800" rtl="0" eaLnBrk="1" latinLnBrk="0" hangingPunct="1">
                        <a:lnSpc>
                          <a:spcPct val="100000"/>
                        </a:lnSpc>
                        <a:spcBef>
                          <a:spcPts val="0"/>
                        </a:spcBef>
                        <a:spcAft>
                          <a:spcPts val="600"/>
                        </a:spcAft>
                        <a:buFont typeface="+mj-lt"/>
                        <a:buNone/>
                      </a:pPr>
                      <a:endParaRPr lang="es-ES_tradnl" sz="1000" b="0" kern="1200" noProof="0" dirty="0">
                        <a:solidFill>
                          <a:schemeClr val="tx1"/>
                        </a:solidFill>
                        <a:effectLst/>
                        <a:latin typeface="+mn-lt"/>
                        <a:ea typeface="Calibri" panose="020F0502020204030204" pitchFamily="34" charset="0"/>
                        <a:cs typeface="Latha" panose="020B0604020202020204" pitchFamily="34" charset="0"/>
                      </a:endParaRPr>
                    </a:p>
                    <a:p>
                      <a:pPr marL="0" indent="0" algn="l" defTabSz="685800" rtl="0" eaLnBrk="1" latinLnBrk="0" hangingPunct="1">
                        <a:lnSpc>
                          <a:spcPct val="100000"/>
                        </a:lnSpc>
                        <a:spcBef>
                          <a:spcPts val="0"/>
                        </a:spcBef>
                        <a:spcAft>
                          <a:spcPts val="600"/>
                        </a:spcAft>
                        <a:buFont typeface="+mj-lt"/>
                        <a:buNone/>
                      </a:pPr>
                      <a:r>
                        <a:rPr lang="es-ES_tradnl" sz="1000" b="1" kern="1200" noProof="0" dirty="0">
                          <a:solidFill>
                            <a:schemeClr val="tx1"/>
                          </a:solidFill>
                          <a:effectLst/>
                          <a:latin typeface="+mn-lt"/>
                          <a:ea typeface="Calibri" panose="020F0502020204030204" pitchFamily="34" charset="0"/>
                          <a:cs typeface="Latha" panose="020B0604020202020204" pitchFamily="34" charset="0"/>
                        </a:rPr>
                        <a:t>2. Supervisión</a:t>
                      </a:r>
                    </a:p>
                    <a:p>
                      <a:pPr marL="0" indent="0" algn="l" defTabSz="685800" rtl="0" eaLnBrk="1" latinLnBrk="0" hangingPunct="1">
                        <a:lnSpc>
                          <a:spcPct val="100000"/>
                        </a:lnSpc>
                        <a:spcBef>
                          <a:spcPts val="0"/>
                        </a:spcBef>
                        <a:spcAft>
                          <a:spcPts val="600"/>
                        </a:spcAft>
                        <a:buFont typeface="+mj-lt"/>
                        <a:buNone/>
                      </a:pPr>
                      <a:r>
                        <a:rPr lang="es-ES_tradnl" sz="1000" b="0" noProof="0" dirty="0">
                          <a:solidFill>
                            <a:schemeClr val="tx1"/>
                          </a:solidFill>
                          <a:effectLst/>
                          <a:latin typeface="+mn-lt"/>
                          <a:ea typeface="Calibri" panose="020F0502020204030204" pitchFamily="34" charset="0"/>
                          <a:cs typeface="Latha" panose="020B0604020202020204" pitchFamily="34" charset="0"/>
                        </a:rPr>
                        <a:t>2.1. El cuidador de acogida y/o el mentor será supervisado por el asistente social de gestión de casos descrito en la sección 6 de los términos de referencia adjuntos.</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2.2. El nombre y los datos de contacto del personal, así como los cambios posteriores, se notificarán por separado.</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3. Asignación de menores y/o de familias para tutoría</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3.1. La Agencia asignará al cuidador de acogida y/o el mentor a uno o más menores separados o no acompañados, como acogedor o mentor; basándose en un proceso formal de emparejamiento. </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3.2. Teniendo debidamente en cuenta la opinión del menor y la evaluación posterior de la relación inicial entre el menor y el cuidador de acogida y/o el mentor, la asignación se formalizará mediante un Acuerdo de Cuidador/Mentor para cada menor al que se asigne el cuidador de acogida y/o el mentor.</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3.3. Si el cuidador o tutor es conocido por el menor y ya le está prestando apoyo o cuidados informales, se usará el proceso de emparejamiento para determinar si el acuerdo de acogida o tutoría es óptimo y responde al interés superior del menor.</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4. Principios esenciales</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4.1. En todas las acciones emprendidas por la persona voluntaria, el interés superior del menor será la consideración primordial.</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4.2. La persona voluntaria tiene la obligación, tanto durante el periodo de asignación como tras el cese del compromiso regulado por el presente acuerdo, a mantener absoluta confidencialidad en relación con los/as menores con los que se relacionará, así como con todos los demás asuntos operativos y organizativos de los que pueda tener conocimiento en el desempeño de sus funciones.</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4.3. La persona voluntaria informará sobre los progresos y las cuestiones relacionadas con el menor de acuerdo con la obligación de informar (véase la sección 6.2, más adelante). Sin embargo, si el menor solicita explícitamente que no se comparta cierta información, la persona voluntaria mantendrá esta información en secreto, excepto si el menor está experimentando peligro, y/o el menor u otros pueden estar en peligro inminente.</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4.4. La persona voluntaria velará por que el menor reciba información sobre la evolución de la situación y las decisiones que le atañen, y porque sus opiniones se tengan debidamente en cuenta en todos los asuntos que le atañen.</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5. 5. Código de conducta</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5.1. La agencia se asegurará de que el la persona voluntaria reciba una copia del Código de Conducta y de la Política de Salvaguarda de la Infancia y de que se le informe al respecto.</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5.2. La persona voluntaria deberá leer, firmar y cumplir estrictamente el Código de Conducta de la Agencia y la Política de Salvaguarda de la Infancia. </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98355978"/>
                  </a:ext>
                </a:extLst>
              </a:tr>
            </a:tbl>
          </a:graphicData>
        </a:graphic>
      </p:graphicFrame>
      <p:sp>
        <p:nvSpPr>
          <p:cNvPr id="3" name="Hexagon 2">
            <a:extLst>
              <a:ext uri="{FF2B5EF4-FFF2-40B4-BE49-F238E27FC236}">
                <a16:creationId xmlns:a16="http://schemas.microsoft.com/office/drawing/2014/main" id="{6E289033-3CC2-D4A3-6F8D-5EB53EBAA48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DE02A3C9-1D8B-6576-1640-5FC31494A43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2ABD958-8686-1DA8-F943-0457B628EBF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99CE255-06A5-C81C-5733-4BC2EE148BD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71E8339A-5C74-2AB4-4AF1-4608B7485E0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111E804-DB38-4C6C-FDD1-9929736B6A6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87552B58-0DBF-1149-876D-FC8324456B0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78A50AA-B69F-61F5-6F54-4048A830968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1A55B51F-51E7-3FCA-4079-AB143463012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0F00668-6CAE-1447-981A-A34B057879B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EEED7EE-C264-F985-9FBD-13C28BA71670}"/>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904D76D-C60A-3E4E-092E-EFA7DB9168A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2E15BCDB-C2CA-77FB-BB06-5995204FB95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050466A-FB6D-FE54-D237-17F06F67AAC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22071CFD-B39E-6D9D-7E9D-BFC4DD9D1CC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4462C0C-E311-CDF7-5F50-5FDCBB64EAD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F164007-3635-F85C-C300-D8FCA500D5B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EE5D873-17F3-19DF-122D-BBEBCB1F8DA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228127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D377FD0F-1594-CF26-E1E7-3B8F18865DA5}"/>
              </a:ext>
            </a:extLst>
          </p:cNvPr>
          <p:cNvGraphicFramePr>
            <a:graphicFrameLocks noGrp="1"/>
          </p:cNvGraphicFramePr>
          <p:nvPr>
            <p:extLst>
              <p:ext uri="{D42A27DB-BD31-4B8C-83A1-F6EECF244321}">
                <p14:modId xmlns:p14="http://schemas.microsoft.com/office/powerpoint/2010/main" val="3777924294"/>
              </p:ext>
            </p:extLst>
          </p:nvPr>
        </p:nvGraphicFramePr>
        <p:xfrm>
          <a:off x="995689" y="286557"/>
          <a:ext cx="5390822" cy="5364480"/>
        </p:xfrm>
        <a:graphic>
          <a:graphicData uri="http://schemas.openxmlformats.org/drawingml/2006/table">
            <a:tbl>
              <a:tblPr firstCol="1" bandRow="1">
                <a:tableStyleId>{5C22544A-7EE6-4342-B048-85BDC9FD1C3A}</a:tableStyleId>
              </a:tblPr>
              <a:tblGrid>
                <a:gridCol w="5390822">
                  <a:extLst>
                    <a:ext uri="{9D8B030D-6E8A-4147-A177-3AD203B41FA5}">
                      <a16:colId xmlns:a16="http://schemas.microsoft.com/office/drawing/2014/main" val="1821541054"/>
                    </a:ext>
                  </a:extLst>
                </a:gridCol>
              </a:tblGrid>
              <a:tr h="233586">
                <a:tc>
                  <a:txBody>
                    <a:bodyPr/>
                    <a:lstStyle/>
                    <a:p>
                      <a:pPr>
                        <a:lnSpc>
                          <a:spcPct val="100000"/>
                        </a:lnSpc>
                        <a:spcBef>
                          <a:spcPts val="0"/>
                        </a:spcBef>
                        <a:spcAft>
                          <a:spcPts val="600"/>
                        </a:spcAft>
                      </a:pPr>
                      <a:r>
                        <a:rPr lang="es-ES_tradnl" sz="1000" noProof="0">
                          <a:effectLst/>
                          <a:latin typeface="+mn-lt"/>
                        </a:rPr>
                        <a:t>Parte IV. Condiciones del acuerdo</a:t>
                      </a:r>
                      <a:endParaRPr lang="es-ES_tradnl" sz="1000" noProof="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056284242"/>
                  </a:ext>
                </a:extLst>
              </a:tr>
              <a:tr h="4176893">
                <a:tc>
                  <a:txBody>
                    <a:bodyPr/>
                    <a:lstStyle/>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6. Informes</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6.1. La persona voluntaria notificará inmediatamente al asistente social sobre los problemas de protección de alto riesgo, ya sea en persona o por teléfono, según lo que sea más rápido y oportuno.</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6.2. El asistente social se reunirá con la persona voluntaria de forma periódica (al menos una vez al mes) para obtener información sobre las actividades que lleven a cabo, los progresos y las cuestiones relativas a cada menor bajo su responsabilidad de cuidado y/o apoyo, así como sobre los nuevos casos identificados y remitidos.</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7. Reuniones y cooperación</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7.1. El tutor asistirá, previa invitación, a las reuniones de los comités comunitarios o de cualquier otro foro.</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7.2. Si se le pide que facilite información, el cuidador y/o mentor se asegurará de que no se comparta ni distribuya información identificable.</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8. Aprendizaje y desarrollo</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8.1. El el cuidador y/o mentor participará en las formaciones o sesiones disponibles organizadas o remitidas por el asistente social.</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9. Remuneración</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9.1. Este compromiso no incluye el pago de ningún incentivo o remuneración.</a:t>
                      </a:r>
                    </a:p>
                    <a:p>
                      <a:pPr>
                        <a:lnSpc>
                          <a:spcPct val="100000"/>
                        </a:lnSpc>
                        <a:spcBef>
                          <a:spcPts val="0"/>
                        </a:spcBef>
                        <a:spcAft>
                          <a:spcPts val="600"/>
                        </a:spcAft>
                      </a:pPr>
                      <a:endParaRPr lang="es-ES_tradnl" sz="1000" noProof="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s-ES_tradnl" sz="1000" noProof="0" dirty="0">
                          <a:solidFill>
                            <a:schemeClr val="tx1"/>
                          </a:solidFill>
                          <a:effectLst/>
                          <a:latin typeface="+mn-lt"/>
                          <a:ea typeface="Calibri" panose="020F0502020204030204" pitchFamily="34" charset="0"/>
                          <a:cs typeface="Latha" panose="020B0604020202020204" pitchFamily="34" charset="0"/>
                        </a:rPr>
                        <a:t>10. Responsabilidad y disciplina</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10.1. El cuidador y/o mentor acatará las leyes locales y podrá ser considerado responsable en lo penal y lo civil si se descubre que ha cometido un delito en virtud de dichas leyes.</a:t>
                      </a:r>
                    </a:p>
                    <a:p>
                      <a:pPr>
                        <a:lnSpc>
                          <a:spcPct val="100000"/>
                        </a:lnSpc>
                        <a:spcBef>
                          <a:spcPts val="0"/>
                        </a:spcBef>
                        <a:spcAft>
                          <a:spcPts val="600"/>
                        </a:spcAft>
                      </a:pPr>
                      <a:r>
                        <a:rPr lang="es-ES_tradnl" sz="1000" b="0" noProof="0" dirty="0">
                          <a:solidFill>
                            <a:schemeClr val="tx1"/>
                          </a:solidFill>
                          <a:effectLst/>
                          <a:latin typeface="+mn-lt"/>
                          <a:ea typeface="Calibri" panose="020F0502020204030204" pitchFamily="34" charset="0"/>
                          <a:cs typeface="Latha" panose="020B0604020202020204" pitchFamily="34" charset="0"/>
                        </a:rPr>
                        <a:t>10.2. La inobservancia del Código de Conducta puede dar lugar a la rescisión del contrato de acogida.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98355978"/>
                  </a:ext>
                </a:extLst>
              </a:tr>
            </a:tbl>
          </a:graphicData>
        </a:graphic>
      </p:graphicFrame>
      <p:graphicFrame>
        <p:nvGraphicFramePr>
          <p:cNvPr id="11" name="Table 10">
            <a:extLst>
              <a:ext uri="{FF2B5EF4-FFF2-40B4-BE49-F238E27FC236}">
                <a16:creationId xmlns:a16="http://schemas.microsoft.com/office/drawing/2014/main" id="{1BBD2574-664D-017D-F057-F1B9B2632CB4}"/>
              </a:ext>
            </a:extLst>
          </p:cNvPr>
          <p:cNvGraphicFramePr>
            <a:graphicFrameLocks noGrp="1"/>
          </p:cNvGraphicFramePr>
          <p:nvPr>
            <p:extLst>
              <p:ext uri="{D42A27DB-BD31-4B8C-83A1-F6EECF244321}">
                <p14:modId xmlns:p14="http://schemas.microsoft.com/office/powerpoint/2010/main" val="2497658061"/>
              </p:ext>
            </p:extLst>
          </p:nvPr>
        </p:nvGraphicFramePr>
        <p:xfrm>
          <a:off x="995687" y="5651037"/>
          <a:ext cx="5390824" cy="2991612"/>
        </p:xfrm>
        <a:graphic>
          <a:graphicData uri="http://schemas.openxmlformats.org/drawingml/2006/table">
            <a:tbl>
              <a:tblPr firstRow="1" firstCol="1" bandRow="1"/>
              <a:tblGrid>
                <a:gridCol w="3469875">
                  <a:extLst>
                    <a:ext uri="{9D8B030D-6E8A-4147-A177-3AD203B41FA5}">
                      <a16:colId xmlns:a16="http://schemas.microsoft.com/office/drawing/2014/main" val="3360986548"/>
                    </a:ext>
                  </a:extLst>
                </a:gridCol>
                <a:gridCol w="1920949">
                  <a:extLst>
                    <a:ext uri="{9D8B030D-6E8A-4147-A177-3AD203B41FA5}">
                      <a16:colId xmlns:a16="http://schemas.microsoft.com/office/drawing/2014/main" val="1582575504"/>
                    </a:ext>
                  </a:extLst>
                </a:gridCol>
              </a:tblGrid>
              <a:tr h="146968">
                <a:tc gridSpan="2">
                  <a:txBody>
                    <a:bodyPr/>
                    <a:lstStyle/>
                    <a:p>
                      <a:pPr>
                        <a:lnSpc>
                          <a:spcPct val="115000"/>
                        </a:lnSpc>
                        <a:spcBef>
                          <a:spcPts val="600"/>
                        </a:spcBef>
                        <a:spcAft>
                          <a:spcPts val="600"/>
                        </a:spcAft>
                      </a:pPr>
                      <a:r>
                        <a:rPr lang="es-ES_tradnl" sz="1000" b="1" noProof="0">
                          <a:solidFill>
                            <a:schemeClr val="bg1"/>
                          </a:solidFill>
                          <a:effectLst/>
                          <a:latin typeface="+mn-lt"/>
                          <a:ea typeface="Calibri" panose="020F0502020204030204" pitchFamily="34" charset="0"/>
                          <a:cs typeface="Latha" panose="020B0604020202020204" pitchFamily="34" charset="0"/>
                        </a:rPr>
                        <a:t>Parte IV. Firmas</a:t>
                      </a:r>
                      <a:endParaRPr lang="es-ES_tradnl" sz="1000" noProof="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dirty="0"/>
                    </a:p>
                  </a:txBody>
                  <a:tcPr/>
                </a:tc>
                <a:extLst>
                  <a:ext uri="{0D108BD9-81ED-4DB2-BD59-A6C34878D82A}">
                    <a16:rowId xmlns:a16="http://schemas.microsoft.com/office/drawing/2014/main" val="3016098706"/>
                  </a:ext>
                </a:extLst>
              </a:tr>
              <a:tr h="440675">
                <a:tc>
                  <a:txBody>
                    <a:bodyPr/>
                    <a:lstStyle/>
                    <a:p>
                      <a:pPr>
                        <a:lnSpc>
                          <a:spcPct val="115000"/>
                        </a:lnSpc>
                        <a:spcBef>
                          <a:spcPts val="600"/>
                        </a:spcBef>
                        <a:spcAft>
                          <a:spcPts val="600"/>
                        </a:spcAft>
                      </a:pPr>
                      <a:r>
                        <a:rPr lang="es-ES_tradnl" sz="1000" b="1" noProof="0">
                          <a:effectLst/>
                          <a:latin typeface="+mn-lt"/>
                          <a:ea typeface="Calibri" panose="020F0502020204030204" pitchFamily="34" charset="0"/>
                          <a:cs typeface="Latha" panose="020B0604020202020204" pitchFamily="34" charset="0"/>
                        </a:rPr>
                        <a:t>Acogedor y/o mentor</a:t>
                      </a:r>
                      <a:endParaRPr lang="es-ES_tradnl" sz="1000" noProof="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Nombre: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Firma:      </a:t>
                      </a:r>
                    </a:p>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Fecha:      / / (DD/MM/AAAA)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647849414"/>
                  </a:ext>
                </a:extLst>
              </a:tr>
              <a:tr h="734383">
                <a:tc>
                  <a:txBody>
                    <a:bodyPr/>
                    <a:lstStyle/>
                    <a:p>
                      <a:pPr>
                        <a:lnSpc>
                          <a:spcPct val="115000"/>
                        </a:lnSpc>
                        <a:spcBef>
                          <a:spcPts val="600"/>
                        </a:spcBef>
                        <a:spcAft>
                          <a:spcPts val="600"/>
                        </a:spcAft>
                      </a:pPr>
                      <a:r>
                        <a:rPr lang="es-ES_tradnl" sz="1000" b="1" noProof="0">
                          <a:effectLst/>
                          <a:latin typeface="+mn-lt"/>
                          <a:ea typeface="Calibri" panose="020F0502020204030204" pitchFamily="34" charset="0"/>
                          <a:cs typeface="Latha" panose="020B0604020202020204" pitchFamily="34" charset="0"/>
                        </a:rPr>
                        <a:t>Agencia</a:t>
                      </a:r>
                      <a:endParaRPr lang="es-ES_tradnl" sz="1000" noProof="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Nombre:      </a:t>
                      </a:r>
                    </a:p>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Designación: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Firma:      </a:t>
                      </a:r>
                    </a:p>
                    <a:p>
                      <a:pPr>
                        <a:lnSpc>
                          <a:spcPct val="115000"/>
                        </a:lnSpc>
                        <a:spcBef>
                          <a:spcPts val="600"/>
                        </a:spcBef>
                        <a:spcAft>
                          <a:spcPts val="600"/>
                        </a:spcAft>
                      </a:pPr>
                      <a:r>
                        <a:rPr lang="es-ES_tradnl" sz="1000" noProof="0">
                          <a:effectLst/>
                          <a:latin typeface="+mn-lt"/>
                          <a:ea typeface="Calibri" panose="020F0502020204030204" pitchFamily="34" charset="0"/>
                          <a:cs typeface="Latha" panose="020B0604020202020204" pitchFamily="34" charset="0"/>
                        </a:rPr>
                        <a:t>Fecha:      / / (DD/MM/AAAA)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086324805"/>
                  </a:ext>
                </a:extLst>
              </a:tr>
              <a:tr h="1028090">
                <a:tc>
                  <a:txBody>
                    <a:bodyPr/>
                    <a:lstStyle/>
                    <a:p>
                      <a:pPr>
                        <a:lnSpc>
                          <a:spcPct val="115000"/>
                        </a:lnSpc>
                        <a:spcBef>
                          <a:spcPts val="600"/>
                        </a:spcBef>
                        <a:spcAft>
                          <a:spcPts val="600"/>
                        </a:spcAft>
                      </a:pPr>
                      <a:r>
                        <a:rPr lang="es-ES_tradnl" sz="1000" b="1" noProof="0" dirty="0">
                          <a:effectLst/>
                          <a:latin typeface="+mn-lt"/>
                          <a:ea typeface="Calibri" panose="020F0502020204030204" pitchFamily="34" charset="0"/>
                          <a:cs typeface="Latha" panose="020B0604020202020204" pitchFamily="34" charset="0"/>
                        </a:rPr>
                        <a:t>Testigo</a:t>
                      </a:r>
                      <a:endParaRPr lang="es-ES_tradnl" sz="1000" noProof="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Nombre:      </a:t>
                      </a:r>
                    </a:p>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Designación:      </a:t>
                      </a:r>
                    </a:p>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Agencia: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Firma:      </a:t>
                      </a:r>
                    </a:p>
                    <a:p>
                      <a:pPr>
                        <a:lnSpc>
                          <a:spcPct val="115000"/>
                        </a:lnSpc>
                        <a:spcBef>
                          <a:spcPts val="600"/>
                        </a:spcBef>
                        <a:spcAft>
                          <a:spcPts val="600"/>
                        </a:spcAft>
                      </a:pPr>
                      <a:r>
                        <a:rPr lang="es-ES_tradnl" sz="1000" noProof="0" dirty="0">
                          <a:effectLst/>
                          <a:latin typeface="+mn-lt"/>
                          <a:ea typeface="Calibri" panose="020F0502020204030204" pitchFamily="34" charset="0"/>
                          <a:cs typeface="Latha" panose="020B0604020202020204" pitchFamily="34" charset="0"/>
                        </a:rPr>
                        <a:t>Fecha:      / / (DD/MM/AAAA)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815285158"/>
                  </a:ext>
                </a:extLst>
              </a:tr>
            </a:tbl>
          </a:graphicData>
        </a:graphic>
      </p:graphicFrame>
      <p:sp>
        <p:nvSpPr>
          <p:cNvPr id="12" name="Rectangle 4">
            <a:extLst>
              <a:ext uri="{FF2B5EF4-FFF2-40B4-BE49-F238E27FC236}">
                <a16:creationId xmlns:a16="http://schemas.microsoft.com/office/drawing/2014/main" id="{723E15AF-F0B1-139F-41BA-A535DC3DE965}"/>
              </a:ext>
            </a:extLst>
          </p:cNvPr>
          <p:cNvSpPr>
            <a:spLocks noChangeArrowheads="1"/>
          </p:cNvSpPr>
          <p:nvPr/>
        </p:nvSpPr>
        <p:spPr bwMode="auto">
          <a:xfrm>
            <a:off x="568325" y="6000532"/>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Hexagon 4">
            <a:extLst>
              <a:ext uri="{FF2B5EF4-FFF2-40B4-BE49-F238E27FC236}">
                <a16:creationId xmlns:a16="http://schemas.microsoft.com/office/drawing/2014/main" id="{9F8D6B64-5D53-8DDD-056E-C33D2EC3DE6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05E2D3E4-FB8A-3E79-0BDA-0CD56747189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DC30EB9-2B42-86AE-52E1-4A195432E29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6CA35A47-2588-6F2B-5352-30F033604A9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6E7A04D-61D8-8788-F855-3777F79D68B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B390FC1-CB4A-AD79-DCF3-BBCE103F5F5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39A0A4DB-2775-AD27-BDF3-E55F344B1EA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35F9751-70E9-E92A-F03D-416F9E8E228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E2818A2-AAE3-A6D1-1DC4-C3A0ACA5872F}"/>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1341840F-8290-F20A-9E23-F3EEB130857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2B4E7AA-F41D-482E-AD88-BB05B332BE7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BFF990C-1F11-E6E3-6CD4-CF5FA9EACB6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D9BA1F0-D318-0ACB-5F49-801D30C9E6E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DB902A4-6EE6-FBFE-4A45-631196B75BA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CAE46C8-2A1B-E160-8BBD-59F2960E7DA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46C17DDD-E0B7-6DA2-7DE2-0AA356A33D0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42393158-AA54-7406-1132-01E51AB2248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5632F103-B005-CEB1-3A5D-7439C74B355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04741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1: IDENTIFICACIÓN Y REGISTRO</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690963" y="2110023"/>
            <a:ext cx="4529568" cy="938719"/>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Describir los principios y normas fundamentales relativos a la identificación y registro de los UASC.</a:t>
            </a:r>
          </a:p>
          <a:p>
            <a:pPr marL="0" marR="0" lvl="0" indent="0" algn="l" rtl="0">
              <a:spcBef>
                <a:spcPts val="0"/>
              </a:spcBef>
              <a:spcAft>
                <a:spcPts val="0"/>
              </a:spcAft>
              <a:buNone/>
            </a:pPr>
            <a:endParaRPr lang="es-ES_tradnl" sz="1100" dirty="0">
              <a:ea typeface="Arial"/>
              <a:cs typeface="Arial"/>
              <a:sym typeface="Arial"/>
            </a:endParaRPr>
          </a:p>
          <a:p>
            <a:r>
              <a:rPr lang="es-ES_tradnl" sz="1100" dirty="0">
                <a:solidFill>
                  <a:schemeClr val="tx1"/>
                </a:solidFill>
                <a:latin typeface="+mn-lt"/>
                <a:ea typeface="Arial"/>
                <a:cs typeface="Arial"/>
                <a:sym typeface="Arial"/>
              </a:rPr>
              <a:t>Explicar los procedimientos específicos necesarios para obtener el consentimiento informado de los UASC.</a:t>
            </a:r>
          </a:p>
        </p:txBody>
      </p:sp>
      <p:grpSp>
        <p:nvGrpSpPr>
          <p:cNvPr id="33" name="Google Shape;194;p14">
            <a:extLst>
              <a:ext uri="{FF2B5EF4-FFF2-40B4-BE49-F238E27FC236}">
                <a16:creationId xmlns:a16="http://schemas.microsoft.com/office/drawing/2014/main" id="{01BC34CA-DE6A-6A1B-8925-1E5E81907828}"/>
              </a:ext>
            </a:extLst>
          </p:cNvPr>
          <p:cNvGrpSpPr/>
          <p:nvPr/>
        </p:nvGrpSpPr>
        <p:grpSpPr>
          <a:xfrm>
            <a:off x="1153785" y="2161263"/>
            <a:ext cx="332115" cy="351369"/>
            <a:chOff x="243840" y="1676400"/>
            <a:chExt cx="701040" cy="741680"/>
          </a:xfrm>
          <a:solidFill>
            <a:schemeClr val="accent2">
              <a:lumMod val="75000"/>
            </a:schemeClr>
          </a:solidFill>
        </p:grpSpPr>
        <p:sp>
          <p:nvSpPr>
            <p:cNvPr id="34" name="Google Shape;195;p14">
              <a:extLst>
                <a:ext uri="{FF2B5EF4-FFF2-40B4-BE49-F238E27FC236}">
                  <a16:creationId xmlns:a16="http://schemas.microsoft.com/office/drawing/2014/main" id="{836C395A-34BA-2044-3814-CEB5BD14DD05}"/>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35" name="Google Shape;196;p14">
              <a:extLst>
                <a:ext uri="{FF2B5EF4-FFF2-40B4-BE49-F238E27FC236}">
                  <a16:creationId xmlns:a16="http://schemas.microsoft.com/office/drawing/2014/main" id="{1F02318C-6C3E-56DA-E1FE-063BF637A06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36" name="Google Shape;194;p14">
            <a:extLst>
              <a:ext uri="{FF2B5EF4-FFF2-40B4-BE49-F238E27FC236}">
                <a16:creationId xmlns:a16="http://schemas.microsoft.com/office/drawing/2014/main" id="{F416F821-0615-D27F-11BA-C884CDDB5918}"/>
              </a:ext>
            </a:extLst>
          </p:cNvPr>
          <p:cNvGrpSpPr/>
          <p:nvPr/>
        </p:nvGrpSpPr>
        <p:grpSpPr>
          <a:xfrm>
            <a:off x="1153785" y="2713826"/>
            <a:ext cx="332115" cy="351369"/>
            <a:chOff x="243840" y="1676400"/>
            <a:chExt cx="701040" cy="741680"/>
          </a:xfrm>
          <a:solidFill>
            <a:schemeClr val="accent2">
              <a:lumMod val="75000"/>
            </a:schemeClr>
          </a:solidFill>
        </p:grpSpPr>
        <p:sp>
          <p:nvSpPr>
            <p:cNvPr id="37" name="Google Shape;195;p14">
              <a:extLst>
                <a:ext uri="{FF2B5EF4-FFF2-40B4-BE49-F238E27FC236}">
                  <a16:creationId xmlns:a16="http://schemas.microsoft.com/office/drawing/2014/main" id="{EAE035D6-A015-CED2-667F-DBBEE14B11A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38" name="Google Shape;196;p14">
              <a:extLst>
                <a:ext uri="{FF2B5EF4-FFF2-40B4-BE49-F238E27FC236}">
                  <a16:creationId xmlns:a16="http://schemas.microsoft.com/office/drawing/2014/main" id="{A36079ED-F758-0A3B-0C07-6FFE8659990A}"/>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4" name="TextBox 3">
            <a:extLst>
              <a:ext uri="{FF2B5EF4-FFF2-40B4-BE49-F238E27FC236}">
                <a16:creationId xmlns:a16="http://schemas.microsoft.com/office/drawing/2014/main" id="{A6A41DC8-5C08-F08E-9F78-BCA63FDA1DBC}"/>
              </a:ext>
            </a:extLst>
          </p:cNvPr>
          <p:cNvSpPr txBox="1"/>
          <p:nvPr/>
        </p:nvSpPr>
        <p:spPr>
          <a:xfrm>
            <a:off x="982985" y="3599046"/>
            <a:ext cx="4639449" cy="646331"/>
          </a:xfrm>
          <a:prstGeom prst="rect">
            <a:avLst/>
          </a:prstGeom>
          <a:noFill/>
        </p:spPr>
        <p:txBody>
          <a:bodyPr wrap="square" rtlCol="0">
            <a:spAutoFit/>
          </a:bodyPr>
          <a:lstStyle/>
          <a:p>
            <a:r>
              <a:rPr lang="es-ES_tradnl" sz="1200" b="1" spc="300" dirty="0">
                <a:solidFill>
                  <a:schemeClr val="tx1"/>
                </a:solidFill>
              </a:rPr>
              <a:t>IDENTIFICACIÓN Y REGISTRO DE </a:t>
            </a:r>
            <a:r>
              <a:rPr lang="es-ES_tradnl" sz="1200" b="1" spc="300" dirty="0"/>
              <a:t>MENORES</a:t>
            </a:r>
            <a:r>
              <a:rPr lang="es-ES_tradnl" sz="1200" b="1" spc="300" dirty="0">
                <a:solidFill>
                  <a:schemeClr val="tx1"/>
                </a:solidFill>
              </a:rPr>
              <a:t> EN SITUACIÓN DE RIESGO, INCLUIDOS LOS/AS MENORES NO ACOMPAÑADOS Y SEPARADOS</a:t>
            </a:r>
          </a:p>
        </p:txBody>
      </p:sp>
      <p:sp>
        <p:nvSpPr>
          <p:cNvPr id="6" name="TextBox 5">
            <a:extLst>
              <a:ext uri="{FF2B5EF4-FFF2-40B4-BE49-F238E27FC236}">
                <a16:creationId xmlns:a16="http://schemas.microsoft.com/office/drawing/2014/main" id="{7EBD1A85-03D4-E6CF-D14C-3AF21F290817}"/>
              </a:ext>
            </a:extLst>
          </p:cNvPr>
          <p:cNvSpPr txBox="1"/>
          <p:nvPr/>
        </p:nvSpPr>
        <p:spPr>
          <a:xfrm>
            <a:off x="982985" y="5836591"/>
            <a:ext cx="5381720" cy="1958228"/>
          </a:xfrm>
          <a:prstGeom prst="rect">
            <a:avLst/>
          </a:prstGeom>
          <a:noFill/>
        </p:spPr>
        <p:txBody>
          <a:bodyPr wrap="square">
            <a:spAutoFit/>
          </a:bodyPr>
          <a:lstStyle/>
          <a:p>
            <a:pPr algn="just"/>
            <a:r>
              <a:rPr lang="es-ES_tradnl" sz="1100" b="1" dirty="0">
                <a:effectLst/>
                <a:ea typeface="Verdana" panose="020B0604030504040204" pitchFamily="34" charset="0"/>
                <a:cs typeface="Calibri" panose="020F0502020204030204" pitchFamily="34" charset="0"/>
              </a:rPr>
              <a:t>Caso 1</a:t>
            </a:r>
          </a:p>
          <a:p>
            <a:pPr algn="just"/>
            <a:endParaRPr lang="es-ES_tradnl" sz="1100" dirty="0">
              <a:effectLst/>
              <a:ea typeface="Calibri" panose="020F0502020204030204" pitchFamily="34" charset="0"/>
              <a:cs typeface="Times New Roman" panose="02020603050405020304" pitchFamily="18" charset="0"/>
            </a:endParaRPr>
          </a:p>
          <a:p>
            <a:pPr algn="just"/>
            <a:r>
              <a:rPr lang="es-ES_tradnl" sz="1100" dirty="0">
                <a:effectLst/>
                <a:ea typeface="Verdana" panose="020B0604030504040204" pitchFamily="34" charset="0"/>
                <a:cs typeface="Calibri" panose="020F0502020204030204" pitchFamily="34" charset="0"/>
              </a:rPr>
              <a:t>Usted hace parte del personal de protección de menores del gobierno y trabaja para los servicios sociales. </a:t>
            </a:r>
            <a:r>
              <a:rPr lang="es-ES_tradnl" sz="1100" dirty="0">
                <a:ea typeface="Verdana" panose="020B0604030504040204" pitchFamily="34" charset="0"/>
                <a:cs typeface="Calibri" panose="020F0502020204030204" pitchFamily="34" charset="0"/>
              </a:rPr>
              <a:t>Usted </a:t>
            </a:r>
            <a:r>
              <a:rPr lang="es-ES_tradnl" sz="1100" dirty="0">
                <a:effectLst/>
                <a:ea typeface="Verdana" panose="020B0604030504040204" pitchFamily="34" charset="0"/>
                <a:cs typeface="Calibri" panose="020F0502020204030204" pitchFamily="34" charset="0"/>
              </a:rPr>
              <a:t>y su equipo trabajan en una zona urbana donde hay familias desplazadas tras la erupción de un volcán en los alrededores. Ha oído hablar del aumento de los riesgos y de los problemas de protección de las/os menores no acompañados y separados en familias de acogida. Además, algunas/os menores han sido internados en un orfanato cercano, mientras que otras/os viven en grupos, pero sin la supervisión adecuada. Según uno de los líderes de la comunidad, algunas familias que acogen a menores no acompañados y separados han oído que recibirán ayuda en efectivo.</a:t>
            </a:r>
            <a:endParaRPr lang="es-ES_tradnl" sz="1100" dirty="0">
              <a:effectLst/>
              <a:ea typeface="Calibri" panose="020F0502020204030204" pitchFamily="34" charset="0"/>
              <a:cs typeface="Times New Roman" panose="02020603050405020304" pitchFamily="18" charset="0"/>
            </a:endParaRPr>
          </a:p>
          <a:p>
            <a:pPr marL="228600" lvl="0" indent="-228600" algn="just">
              <a:lnSpc>
                <a:spcPct val="107000"/>
              </a:lnSpc>
              <a:spcAft>
                <a:spcPts val="800"/>
              </a:spcAft>
              <a:buFont typeface="+mj-lt"/>
              <a:buAutoNum type="arabicPeriod"/>
            </a:pPr>
            <a:endParaRPr lang="es-ES_tradnl" sz="1100" dirty="0">
              <a:effectLst/>
              <a:ea typeface="Verdana" panose="020B060403050404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691BB887-634E-A323-0080-19E9F30E3DAF}"/>
              </a:ext>
            </a:extLst>
          </p:cNvPr>
          <p:cNvSpPr txBox="1"/>
          <p:nvPr/>
        </p:nvSpPr>
        <p:spPr>
          <a:xfrm>
            <a:off x="982985" y="4384401"/>
            <a:ext cx="5267344" cy="1137198"/>
          </a:xfrm>
          <a:prstGeom prst="rect">
            <a:avLst/>
          </a:prstGeom>
          <a:solidFill>
            <a:schemeClr val="accent2">
              <a:lumMod val="20000"/>
              <a:lumOff val="80000"/>
            </a:schemeClr>
          </a:solidFill>
        </p:spPr>
        <p:txBody>
          <a:bodyPr wrap="square" lIns="144000" tIns="144000" rIns="144000" bIns="144000"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Responder a las siguientes preguntas:</a:t>
            </a:r>
          </a:p>
          <a:p>
            <a:pPr marL="228600" marR="0" lvl="0" indent="-228600" algn="l" rtl="0">
              <a:spcBef>
                <a:spcPts val="0"/>
              </a:spcBef>
              <a:spcAft>
                <a:spcPts val="0"/>
              </a:spcAft>
              <a:buFont typeface="+mj-lt"/>
              <a:buAutoNum type="arabicPeriod"/>
            </a:pPr>
            <a:r>
              <a:rPr lang="es-ES_tradnl" sz="1100" dirty="0">
                <a:solidFill>
                  <a:schemeClr val="tx1"/>
                </a:solidFill>
                <a:latin typeface="+mn-lt"/>
                <a:ea typeface="Arial"/>
                <a:cs typeface="Arial"/>
                <a:sym typeface="Arial"/>
              </a:rPr>
              <a:t>¿</a:t>
            </a:r>
            <a:r>
              <a:rPr lang="es-ES_tradnl" sz="1100" dirty="0">
                <a:ea typeface="Arial"/>
                <a:cs typeface="Arial"/>
                <a:sym typeface="Arial"/>
              </a:rPr>
              <a:t>C</a:t>
            </a:r>
            <a:r>
              <a:rPr lang="es-ES_tradnl" sz="1100" dirty="0">
                <a:solidFill>
                  <a:schemeClr val="tx1"/>
                </a:solidFill>
                <a:latin typeface="+mn-lt"/>
                <a:ea typeface="Arial"/>
                <a:cs typeface="Arial"/>
                <a:sym typeface="Arial"/>
              </a:rPr>
              <a:t>ómo vamos a empezar a identificar a las/os menores en situación de riesgo, incluidos los separados de sus familias?</a:t>
            </a:r>
          </a:p>
          <a:p>
            <a:pPr marL="228600" marR="0" lvl="0" indent="-228600" algn="l" rtl="0">
              <a:spcBef>
                <a:spcPts val="0"/>
              </a:spcBef>
              <a:spcAft>
                <a:spcPts val="0"/>
              </a:spcAft>
              <a:buFont typeface="+mj-lt"/>
              <a:buAutoNum type="arabicPeriod"/>
            </a:pPr>
            <a:r>
              <a:rPr lang="es-ES_tradnl" sz="1100" dirty="0">
                <a:solidFill>
                  <a:schemeClr val="tx1"/>
                </a:solidFill>
                <a:latin typeface="+mn-lt"/>
                <a:ea typeface="Arial"/>
                <a:cs typeface="Arial"/>
                <a:sym typeface="Arial"/>
              </a:rPr>
              <a:t>¿A qué otros actores vamos a involucrar?</a:t>
            </a:r>
          </a:p>
          <a:p>
            <a:pPr marL="228600" marR="0" lvl="0" indent="-228600" algn="l" rtl="0">
              <a:spcBef>
                <a:spcPts val="0"/>
              </a:spcBef>
              <a:spcAft>
                <a:spcPts val="0"/>
              </a:spcAft>
              <a:buFont typeface="+mj-lt"/>
              <a:buAutoNum type="arabicPeriod"/>
            </a:pPr>
            <a:r>
              <a:rPr lang="es-ES_tradnl" sz="1100" dirty="0">
                <a:solidFill>
                  <a:schemeClr val="tx1"/>
                </a:solidFill>
                <a:latin typeface="+mn-lt"/>
                <a:ea typeface="Arial"/>
                <a:cs typeface="Arial"/>
                <a:sym typeface="Arial"/>
              </a:rPr>
              <a:t>¿Cómo asegurarnos de no hacer daño?</a:t>
            </a:r>
          </a:p>
        </p:txBody>
      </p:sp>
      <p:sp>
        <p:nvSpPr>
          <p:cNvPr id="27" name="Hexagon 26">
            <a:extLst>
              <a:ext uri="{FF2B5EF4-FFF2-40B4-BE49-F238E27FC236}">
                <a16:creationId xmlns:a16="http://schemas.microsoft.com/office/drawing/2014/main" id="{838C6922-B2C7-67E1-C1A7-44CAD2BC5CA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0DDB067E-0B01-04DF-655D-20B2040A943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558C97E1-9CD5-3945-D9F8-CFB296922F4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762293CF-D4D3-F738-0646-A81A54092A04}"/>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AFD57412-9F43-D488-FE76-1AF8019E92E2}"/>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D2BC34A1-178F-0953-E1F3-9DF1192CA1CF}"/>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D13700DB-D302-6B48-5CA4-DD00E74E2C01}"/>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06E48461-3F36-E456-A1BC-3AF28F93D598}"/>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0A2B7F82-2826-AA1F-C2AD-751848A37D66}"/>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B98EFFA9-588C-C32F-3FA0-18E5E005639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0D3CA723-0E4A-CEC9-F222-8BBA80FACE1B}"/>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6ADBF830-7AC8-242C-C9F5-0D4EFA5AA2D3}"/>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82BC8CE0-14FE-1379-3412-7FAFDB9B4702}"/>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Hexagon 55">
            <a:extLst>
              <a:ext uri="{FF2B5EF4-FFF2-40B4-BE49-F238E27FC236}">
                <a16:creationId xmlns:a16="http://schemas.microsoft.com/office/drawing/2014/main" id="{745F005F-C301-D099-1C21-5F14FEE700B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Hexagon 57">
            <a:extLst>
              <a:ext uri="{FF2B5EF4-FFF2-40B4-BE49-F238E27FC236}">
                <a16:creationId xmlns:a16="http://schemas.microsoft.com/office/drawing/2014/main" id="{6B5D08EA-DBAE-E317-D017-3799E8142F9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9" name="Hexagon 58">
            <a:extLst>
              <a:ext uri="{FF2B5EF4-FFF2-40B4-BE49-F238E27FC236}">
                <a16:creationId xmlns:a16="http://schemas.microsoft.com/office/drawing/2014/main" id="{54573CEF-110B-F7C1-0A85-92C1EDC9187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0" name="Hexagon 59">
            <a:extLst>
              <a:ext uri="{FF2B5EF4-FFF2-40B4-BE49-F238E27FC236}">
                <a16:creationId xmlns:a16="http://schemas.microsoft.com/office/drawing/2014/main" id="{E8AD3FB8-B6B1-D40A-CC18-97429440DAC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1" name="Hexagon 60">
            <a:extLst>
              <a:ext uri="{FF2B5EF4-FFF2-40B4-BE49-F238E27FC236}">
                <a16:creationId xmlns:a16="http://schemas.microsoft.com/office/drawing/2014/main" id="{1075EF54-B0D0-2D1B-9EAF-EDB2C894B58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51885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6F9E50-5CBA-92CA-DC37-ECBA82E8439D}"/>
              </a:ext>
            </a:extLst>
          </p:cNvPr>
          <p:cNvSpPr txBox="1"/>
          <p:nvPr/>
        </p:nvSpPr>
        <p:spPr>
          <a:xfrm>
            <a:off x="982984" y="1371453"/>
            <a:ext cx="5403525" cy="6017032"/>
          </a:xfrm>
          <a:prstGeom prst="rect">
            <a:avLst/>
          </a:prstGeom>
          <a:noFill/>
        </p:spPr>
        <p:txBody>
          <a:bodyPr wrap="square">
            <a:spAutoFit/>
          </a:bodyPr>
          <a:lstStyle/>
          <a:p>
            <a:r>
              <a:rPr lang="es-ES_tradnl" sz="1100" dirty="0">
                <a:effectLst/>
                <a:ea typeface="Calibri" panose="020F0502020204030204" pitchFamily="34" charset="0"/>
                <a:cs typeface="Latha" panose="020B0604020202020204" pitchFamily="34" charset="0"/>
              </a:rPr>
              <a:t>La modalidad de acogida familiar y la tutoría de vida independiente son procesos en los que participan personas de la comunidad de forma estructurada y supervisada para proporcionar a las niñas y los niños no acompañados y separados de su familia cuidados u orientación y apoyo individualizados con el fin de atender sus necesidades de supervivencia, protección y desarrollo. El </a:t>
            </a:r>
            <a:r>
              <a:rPr lang="es-ES_tradnl" sz="1100" b="0" dirty="0">
                <a:solidFill>
                  <a:schemeClr val="tx1"/>
                </a:solidFill>
                <a:effectLst/>
                <a:latin typeface="+mn-lt"/>
                <a:ea typeface="Calibri" panose="020F0502020204030204" pitchFamily="34" charset="0"/>
                <a:cs typeface="Latha" panose="020B0604020202020204" pitchFamily="34" charset="0"/>
              </a:rPr>
              <a:t>cuidador y/o mentor </a:t>
            </a:r>
            <a:r>
              <a:rPr lang="es-ES_tradnl" sz="1100" dirty="0">
                <a:effectLst/>
                <a:ea typeface="Calibri" panose="020F0502020204030204" pitchFamily="34" charset="0"/>
                <a:cs typeface="Latha" panose="020B0604020202020204" pitchFamily="34" charset="0"/>
              </a:rPr>
              <a:t>es </a:t>
            </a:r>
            <a:r>
              <a:rPr lang="es-ES_tradnl" sz="1100" dirty="0">
                <a:solidFill>
                  <a:srgbClr val="000000"/>
                </a:solidFill>
                <a:effectLst/>
                <a:ea typeface="Calibri" panose="020F0502020204030204" pitchFamily="34" charset="0"/>
                <a:cs typeface="Latha" panose="020B0604020202020204" pitchFamily="34" charset="0"/>
              </a:rPr>
              <a:t>una persona de la comunidad en la que viven los propios menores. Por lo tanto, debe tener los conocimientos necesarios sobre el contexto cultural, social y religioso de las/os menores, así como una buena comprensión de los riesgos a los que pueden enfrentarse. </a:t>
            </a:r>
            <a:r>
              <a:rPr lang="es-ES_tradnl" sz="1100" dirty="0">
                <a:effectLst/>
                <a:ea typeface="Calibri" panose="020F0502020204030204" pitchFamily="34" charset="0"/>
                <a:cs typeface="Latha" panose="020B0604020202020204" pitchFamily="34" charset="0"/>
              </a:rPr>
              <a:t>Bajo la orientación y supervisión del equipo de gestión de casos, los cuidadores/mentores aprovechan estos conocimientos y sus redes dentro de la comunidad para guiar a las/os menores en el acceso a los servicios y, en última instancia, encontrar soluciones duraderas, incluida la reunificación familiar.</a:t>
            </a:r>
          </a:p>
          <a:p>
            <a:endParaRPr lang="es-ES_tradnl" sz="1100" dirty="0">
              <a:effectLst/>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Los cuidadores y/o mentores llevan a cabo una serie de actividades que apoyan la protección y el desarrollo de los/as menores no acompañados y separados en sus comunidades. Estas actividades pueden resumirse en dos funciones principales:</a:t>
            </a:r>
          </a:p>
          <a:p>
            <a:endParaRPr lang="es-ES_tradnl" sz="1100" dirty="0">
              <a:effectLst/>
              <a:ea typeface="Calibri" panose="020F0502020204030204" pitchFamily="34" charset="0"/>
              <a:cs typeface="Latha" panose="020B0604020202020204" pitchFamily="34" charset="0"/>
            </a:endParaRPr>
          </a:p>
          <a:p>
            <a:pPr marL="228600" lvl="0" indent="-228600">
              <a:buFont typeface="+mj-lt"/>
              <a:buAutoNum type="arabicPeriod"/>
            </a:pPr>
            <a:r>
              <a:rPr lang="es-ES_tradnl" sz="1100" dirty="0">
                <a:ea typeface="Calibri" panose="020F0502020204030204" pitchFamily="34" charset="0"/>
                <a:cs typeface="Latha" panose="020B0604020202020204" pitchFamily="34" charset="0"/>
              </a:rPr>
              <a:t>p</a:t>
            </a:r>
            <a:r>
              <a:rPr lang="es-ES_tradnl" sz="1100" dirty="0">
                <a:effectLst/>
                <a:ea typeface="Calibri" panose="020F0502020204030204" pitchFamily="34" charset="0"/>
                <a:cs typeface="Latha" panose="020B0604020202020204" pitchFamily="34" charset="0"/>
              </a:rPr>
              <a:t>roporcionar una modalidad </a:t>
            </a:r>
            <a:r>
              <a:rPr lang="es-ES_tradnl" sz="1100" dirty="0">
                <a:ea typeface="Calibri" panose="020F0502020204030204" pitchFamily="34" charset="0"/>
                <a:cs typeface="Latha" panose="020B0604020202020204" pitchFamily="34" charset="0"/>
              </a:rPr>
              <a:t>de acogida familiar al UASC o </a:t>
            </a:r>
            <a:r>
              <a:rPr lang="es-ES_tradnl" sz="1100" dirty="0">
                <a:effectLst/>
                <a:ea typeface="Calibri" panose="020F0502020204030204" pitchFamily="34" charset="0"/>
                <a:cs typeface="Latha" panose="020B0604020202020204" pitchFamily="34" charset="0"/>
              </a:rPr>
              <a:t>proporcionar orientación y apoyo al menor que vive de forma independiente; </a:t>
            </a:r>
            <a:r>
              <a:rPr lang="es-ES_tradnl" sz="1100" dirty="0">
                <a:ea typeface="Calibri" panose="020F0502020204030204" pitchFamily="34" charset="0"/>
                <a:cs typeface="Latha" panose="020B0604020202020204" pitchFamily="34" charset="0"/>
              </a:rPr>
              <a:t>e</a:t>
            </a:r>
            <a:endParaRPr lang="es-ES_tradnl" sz="1100" dirty="0">
              <a:effectLst/>
              <a:ea typeface="Calibri" panose="020F0502020204030204" pitchFamily="34" charset="0"/>
              <a:cs typeface="Latha" panose="020B0604020202020204" pitchFamily="34" charset="0"/>
            </a:endParaRPr>
          </a:p>
          <a:p>
            <a:pPr marL="228600" lvl="0" indent="-228600">
              <a:buFont typeface="+mj-lt"/>
              <a:buAutoNum type="arabicPeriod"/>
            </a:pPr>
            <a:r>
              <a:rPr lang="es-ES_tradnl" sz="1100" dirty="0">
                <a:ea typeface="Calibri" panose="020F0502020204030204" pitchFamily="34" charset="0"/>
                <a:cs typeface="Latha" panose="020B0604020202020204" pitchFamily="34" charset="0"/>
              </a:rPr>
              <a:t>i</a:t>
            </a:r>
            <a:r>
              <a:rPr lang="es-ES_tradnl" sz="1100" dirty="0">
                <a:effectLst/>
                <a:ea typeface="Calibri" panose="020F0502020204030204" pitchFamily="34" charset="0"/>
                <a:cs typeface="Latha" panose="020B0604020202020204" pitchFamily="34" charset="0"/>
              </a:rPr>
              <a:t>dentificar los riesgos de protección y los cambios y/o preocupaciones </a:t>
            </a:r>
            <a:r>
              <a:rPr lang="es-ES_tradnl" sz="1100" dirty="0">
                <a:ea typeface="Calibri" panose="020F0502020204030204" pitchFamily="34" charset="0"/>
                <a:cs typeface="Latha" panose="020B0604020202020204" pitchFamily="34" charset="0"/>
              </a:rPr>
              <a:t>relativos a los </a:t>
            </a:r>
            <a:r>
              <a:rPr lang="es-ES_tradnl" sz="1100" dirty="0">
                <a:effectLst/>
                <a:ea typeface="Calibri" panose="020F0502020204030204" pitchFamily="34" charset="0"/>
                <a:cs typeface="Latha" panose="020B0604020202020204" pitchFamily="34" charset="0"/>
              </a:rPr>
              <a:t>acuerdos de atención que requieran la remisión a la organización de gestión de casos.</a:t>
            </a:r>
          </a:p>
          <a:p>
            <a:pPr lvl="0"/>
            <a:endParaRPr lang="es-ES_tradnl" sz="1100" dirty="0">
              <a:effectLst/>
              <a:ea typeface="Calibri" panose="020F0502020204030204" pitchFamily="34" charset="0"/>
              <a:cs typeface="Latha" panose="020B0604020202020204" pitchFamily="34" charset="0"/>
            </a:endParaRPr>
          </a:p>
          <a:p>
            <a:pPr lvl="0"/>
            <a:r>
              <a:rPr lang="es-ES_tradnl" sz="1100" b="1" dirty="0">
                <a:ea typeface="Calibri" panose="020F0502020204030204" pitchFamily="34" charset="0"/>
                <a:cs typeface="Latha" panose="020B0604020202020204" pitchFamily="34" charset="0"/>
              </a:rPr>
              <a:t>1. RESUMEN </a:t>
            </a:r>
          </a:p>
          <a:p>
            <a:pPr lvl="0"/>
            <a:endParaRPr lang="es-ES_tradnl" sz="1100" b="1" dirty="0">
              <a:ea typeface="Calibri" panose="020F0502020204030204" pitchFamily="34" charset="0"/>
              <a:cs typeface="Latha" panose="020B0604020202020204" pitchFamily="34" charset="0"/>
            </a:endParaRPr>
          </a:p>
          <a:p>
            <a:r>
              <a:rPr lang="es-ES_tradnl" sz="1100" dirty="0">
                <a:solidFill>
                  <a:srgbClr val="000000"/>
                </a:solidFill>
                <a:effectLst/>
                <a:ea typeface="Calibri" panose="020F0502020204030204" pitchFamily="34" charset="0"/>
                <a:cs typeface="Arial" panose="020B0604020202020204" pitchFamily="34" charset="0"/>
              </a:rPr>
              <a:t>Bajo la orientación y supervisión del asistente social y con la información y los aportes de los miembros de la comunidad del menor, el titular ayudará al asistente social en:</a:t>
            </a:r>
            <a:endParaRPr lang="es-ES_tradnl"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s-ES_tradnl" sz="1100" dirty="0">
                <a:solidFill>
                  <a:srgbClr val="000000"/>
                </a:solidFill>
                <a:ea typeface="Calibri" panose="020F0502020204030204" pitchFamily="34" charset="0"/>
                <a:cs typeface="Arial" panose="020B0604020202020204" pitchFamily="34" charset="0"/>
              </a:rPr>
              <a:t>p</a:t>
            </a:r>
            <a:r>
              <a:rPr lang="es-ES_tradnl" sz="1100" dirty="0">
                <a:solidFill>
                  <a:srgbClr val="000000"/>
                </a:solidFill>
                <a:effectLst/>
                <a:ea typeface="Calibri" panose="020F0502020204030204" pitchFamily="34" charset="0"/>
                <a:cs typeface="Arial" panose="020B0604020202020204" pitchFamily="34" charset="0"/>
              </a:rPr>
              <a:t>roporcionar a las/os menores no acompañados que viven de forma independiente supervisión, orientación, asesoramiento y apoyo emocional regulares y predecibles por parte de un adulto, y orientarlos en cuestiones de desarrollo social y emocional, el fortalecimiento de su independencia, la preparación para la edad adulta, así como la mitigación de riesgos y el acceso seguro a los servicios;</a:t>
            </a:r>
            <a:endParaRPr lang="es-ES_tradnl"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s-ES_tradnl" sz="1100" dirty="0">
                <a:solidFill>
                  <a:srgbClr val="000000"/>
                </a:solidFill>
                <a:effectLst/>
                <a:ea typeface="Calibri" panose="020F0502020204030204" pitchFamily="34" charset="0"/>
                <a:cs typeface="Arial" panose="020B0604020202020204" pitchFamily="34" charset="0"/>
              </a:rPr>
              <a:t>proporcionar una modalidad de acogida familiar al UAC, y ayuda de acuerdo con el plan del caso del menor;</a:t>
            </a:r>
            <a:endParaRPr lang="es-ES_tradnl"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s-ES_tradnl" sz="1100" dirty="0">
                <a:solidFill>
                  <a:srgbClr val="000000"/>
                </a:solidFill>
                <a:effectLst/>
                <a:ea typeface="Calibri" panose="020F0502020204030204" pitchFamily="34" charset="0"/>
                <a:cs typeface="Arial" panose="020B0604020202020204" pitchFamily="34" charset="0"/>
              </a:rPr>
              <a:t>apoyar la integración de los UASC en sus comunidades;</a:t>
            </a:r>
            <a:endParaRPr lang="es-ES_tradnl"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s-ES_tradnl" sz="1100" dirty="0">
                <a:solidFill>
                  <a:srgbClr val="000000"/>
                </a:solidFill>
                <a:effectLst/>
                <a:ea typeface="Calibri" panose="020F0502020204030204" pitchFamily="34" charset="0"/>
                <a:cs typeface="Arial" panose="020B0604020202020204" pitchFamily="34" charset="0"/>
              </a:rPr>
              <a:t>identificar y remitir los casos de protección al personal de gestión de casos.</a:t>
            </a:r>
            <a:endParaRPr lang="es-ES_tradnl" sz="1100" dirty="0">
              <a:effectLst/>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0A34C3A2-A4AA-82F9-D92A-3BF12F015342}"/>
              </a:ext>
            </a:extLst>
          </p:cNvPr>
          <p:cNvSpPr txBox="1"/>
          <p:nvPr/>
        </p:nvSpPr>
        <p:spPr>
          <a:xfrm>
            <a:off x="982985" y="713169"/>
            <a:ext cx="5403525" cy="461665"/>
          </a:xfrm>
          <a:prstGeom prst="rect">
            <a:avLst/>
          </a:prstGeom>
          <a:noFill/>
        </p:spPr>
        <p:txBody>
          <a:bodyPr wrap="square" rtlCol="0">
            <a:spAutoFit/>
          </a:bodyPr>
          <a:lstStyle/>
          <a:p>
            <a:r>
              <a:rPr lang="es-ES_tradnl" sz="1200" b="1" spc="300">
                <a:solidFill>
                  <a:schemeClr val="tx1"/>
                </a:solidFill>
              </a:rPr>
              <a:t>ACUERDO Y PLIEGO DE CONDICIONES DEL TUTOR DE ACOGIDA Y/O DE VIDA INDEPENDIENTE (MODELO 2)</a:t>
            </a:r>
          </a:p>
        </p:txBody>
      </p:sp>
      <p:sp>
        <p:nvSpPr>
          <p:cNvPr id="3" name="Hexagon 2">
            <a:extLst>
              <a:ext uri="{FF2B5EF4-FFF2-40B4-BE49-F238E27FC236}">
                <a16:creationId xmlns:a16="http://schemas.microsoft.com/office/drawing/2014/main" id="{4B1BE564-7DBE-5E2A-EE6E-10CEA32A94E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C3951FB6-F6B5-3046-4DCC-0E7E31A2F105}"/>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16042433-4754-4B33-E814-C99330B2B8C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8B17D547-2568-2389-6266-E858DC11B4A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9AF58EE7-002D-0E88-AF31-084E1415F2FF}"/>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2F2ACE4B-8A25-50BA-A333-5E84CA5728A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4A9DFA6-82F0-3CD1-C75E-AC3B2F0C915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EE594FCF-2597-F101-18EF-E462C20D5A9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0A6AB726-1FEA-3F5A-275C-17CA1BC70CC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A1C513E4-786E-4F09-9F7F-148FB8BB2E7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9402BF94-6F36-7652-1919-7E9CAC020273}"/>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8A357660-824E-0F3A-58B1-7B7EDC985B5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22D9835B-A38B-1310-743F-6184833D885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E6C7AD43-10D9-CE0A-0B17-D6C767C7D93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9D5A25B-5DF5-BCEE-9EDF-3FE3E4128D5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D3335B3C-5A5A-839A-7C05-A6D0AE8D7D4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0CE756F-FB50-5DC5-F63A-0790E539B14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0A6A025B-4B77-9FBD-95B7-7A6952C825D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45641761"/>
      </p:ext>
    </p:extLst>
  </p:cSld>
  <p:clrMapOvr>
    <a:masterClrMapping/>
  </p:clrMapOvr>
  <p:extLst>
    <p:ext uri="{6950BFC3-D8DA-4A85-94F7-54DA5524770B}">
      <p188:commentRel xmlns:p188="http://schemas.microsoft.com/office/powerpoint/2018/8/main" r:id="rId2"/>
    </p:ext>
  </p:extLs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D60E82-DCBD-060D-A7DD-0E2A05C0310B}"/>
              </a:ext>
            </a:extLst>
          </p:cNvPr>
          <p:cNvSpPr txBox="1"/>
          <p:nvPr/>
        </p:nvSpPr>
        <p:spPr>
          <a:xfrm>
            <a:off x="970952" y="288155"/>
            <a:ext cx="5403525" cy="9064020"/>
          </a:xfrm>
          <a:prstGeom prst="rect">
            <a:avLst/>
          </a:prstGeom>
          <a:noFill/>
        </p:spPr>
        <p:txBody>
          <a:bodyPr wrap="square">
            <a:spAutoFit/>
          </a:bodyPr>
          <a:lstStyle/>
          <a:p>
            <a:r>
              <a:rPr lang="es-ES_tradnl" sz="1100" b="1" dirty="0">
                <a:effectLst/>
                <a:ea typeface="Calibri" panose="020F0502020204030204" pitchFamily="34" charset="0"/>
                <a:cs typeface="Latha" panose="020B0604020202020204" pitchFamily="34" charset="0"/>
              </a:rPr>
              <a:t>2. FUNCIONES </a:t>
            </a:r>
          </a:p>
          <a:p>
            <a:endParaRPr lang="es-ES_tradnl" sz="1100" b="1" dirty="0">
              <a:effectLst/>
              <a:ea typeface="Calibri" panose="020F0502020204030204" pitchFamily="34" charset="0"/>
              <a:cs typeface="Latha" panose="020B0604020202020204" pitchFamily="34" charset="0"/>
            </a:endParaRPr>
          </a:p>
          <a:p>
            <a:r>
              <a:rPr lang="es-ES_tradnl" sz="1100" b="1" dirty="0">
                <a:effectLst/>
                <a:ea typeface="Calibri" panose="020F0502020204030204" pitchFamily="34" charset="0"/>
                <a:cs typeface="Latha" panose="020B0604020202020204" pitchFamily="34" charset="0"/>
              </a:rPr>
              <a:t>OPCIÓN I: Tutoría de los UAC que viven de forma independiente</a:t>
            </a:r>
          </a:p>
          <a:p>
            <a:r>
              <a:rPr lang="es-ES_tradnl" sz="1100" dirty="0">
                <a:effectLst/>
                <a:ea typeface="Calibri" panose="020F0502020204030204" pitchFamily="34" charset="0"/>
                <a:cs typeface="Latha" panose="020B0604020202020204" pitchFamily="34" charset="0"/>
              </a:rPr>
              <a:t>Las personas voluntarias que apoyan a las/os menores no acompañados que viven de forma independiente serán responsables de:</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llevar a cabo </a:t>
            </a:r>
            <a:r>
              <a:rPr lang="es-ES_tradnl" sz="1100" dirty="0">
                <a:effectLst/>
                <a:ea typeface="Calibri" panose="020F0502020204030204" pitchFamily="34" charset="0"/>
                <a:cs typeface="Latha" panose="020B0604020202020204" pitchFamily="34" charset="0"/>
              </a:rPr>
              <a:t>visitas periódicas al hogar y reuniones con el menor o las/os menores para escuchar y debatir sus preocupaciones y dificultades, y ofrecer asesoramiento y orientación para abordarlas;</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a</a:t>
            </a:r>
            <a:r>
              <a:rPr lang="es-ES_tradnl" sz="1100" dirty="0">
                <a:effectLst/>
                <a:ea typeface="Calibri" panose="020F0502020204030204" pitchFamily="34" charset="0"/>
                <a:cs typeface="Latha" panose="020B0604020202020204" pitchFamily="34" charset="0"/>
              </a:rPr>
              <a:t>nimar y motivar al menor en sus actividades;</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a</a:t>
            </a:r>
            <a:r>
              <a:rPr lang="es-ES_tradnl" sz="1100" dirty="0">
                <a:effectLst/>
                <a:ea typeface="Calibri" panose="020F0502020204030204" pitchFamily="34" charset="0"/>
                <a:cs typeface="Latha" panose="020B0604020202020204" pitchFamily="34" charset="0"/>
              </a:rPr>
              <a:t>sesorar y orientar sobre cómo superar los retos y mitigar los riesgos;</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a</a:t>
            </a:r>
            <a:r>
              <a:rPr lang="es-ES_tradnl" sz="1100" dirty="0">
                <a:effectLst/>
                <a:ea typeface="Calibri" panose="020F0502020204030204" pitchFamily="34" charset="0"/>
                <a:cs typeface="Latha" panose="020B0604020202020204" pitchFamily="34" charset="0"/>
              </a:rPr>
              <a:t>poyar a las/os menores en su desarrollo social y emocional, y en el desarrollo de su independencia;</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ayudar a las/os menores a aprender a gestionar sus finanzas, su tiempo y otros recursos</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e</a:t>
            </a:r>
            <a:r>
              <a:rPr lang="es-ES_tradnl" sz="1100" dirty="0">
                <a:effectLst/>
                <a:ea typeface="Calibri" panose="020F0502020204030204" pitchFamily="34" charset="0"/>
                <a:cs typeface="Latha" panose="020B0604020202020204" pitchFamily="34" charset="0"/>
              </a:rPr>
              <a:t>star disponible cuando necesiten hablar con un adulto, consolarles cuando estén tristes y proporcionarles cuidados, atención y consuelo;</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apoyarlas/os para que se matriculen en escuelas u otras oportunidades de educación y aprendizaje, y ayudarlas/os a completar su educación.</a:t>
            </a:r>
          </a:p>
          <a:p>
            <a:endParaRPr lang="es-ES_tradnl" sz="1100" dirty="0">
              <a:effectLst/>
              <a:ea typeface="Calibri" panose="020F0502020204030204" pitchFamily="34" charset="0"/>
              <a:cs typeface="Latha" panose="020B0604020202020204" pitchFamily="34" charset="0"/>
            </a:endParaRPr>
          </a:p>
          <a:p>
            <a:r>
              <a:rPr lang="es-ES_tradnl" sz="1100" b="1" dirty="0">
                <a:effectLst/>
                <a:ea typeface="Calibri" panose="020F0502020204030204" pitchFamily="34" charset="0"/>
                <a:cs typeface="Latha" panose="020B0604020202020204" pitchFamily="34" charset="0"/>
              </a:rPr>
              <a:t>OPCIÓN II: Atención a los UASC</a:t>
            </a:r>
          </a:p>
          <a:p>
            <a:r>
              <a:rPr lang="es-ES_tradnl" sz="1100" dirty="0">
                <a:effectLst/>
                <a:ea typeface="Calibri" panose="020F0502020204030204" pitchFamily="34" charset="0"/>
                <a:cs typeface="Latha" panose="020B0604020202020204" pitchFamily="34" charset="0"/>
              </a:rPr>
              <a:t>Las personas que acogen a menores no acompañados y separados serán responsables de: </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c</a:t>
            </a:r>
            <a:r>
              <a:rPr lang="es-ES_tradnl" sz="1100" dirty="0">
                <a:effectLst/>
                <a:ea typeface="Calibri" panose="020F0502020204030204" pitchFamily="34" charset="0"/>
                <a:cs typeface="Latha" panose="020B0604020202020204" pitchFamily="34" charset="0"/>
              </a:rPr>
              <a:t>uidar, apoyar y supervisar regularmente al menor, entendiendo que no habrá ningún beneficio personal, ni económico ni de otro tipo;</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n</a:t>
            </a:r>
            <a:r>
              <a:rPr lang="es-ES_tradnl" sz="1100" dirty="0">
                <a:effectLst/>
                <a:ea typeface="Calibri" panose="020F0502020204030204" pitchFamily="34" charset="0"/>
                <a:cs typeface="Latha" panose="020B0604020202020204" pitchFamily="34" charset="0"/>
              </a:rPr>
              <a:t>o maltratar ni explotar al niño de ninguna manera, incluida la promoción o autorización del matrimonio precoz (antes de los 18 años);</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a</a:t>
            </a:r>
            <a:r>
              <a:rPr lang="es-ES_tradnl" sz="1100" dirty="0">
                <a:effectLst/>
                <a:ea typeface="Calibri" panose="020F0502020204030204" pitchFamily="34" charset="0"/>
                <a:cs typeface="Latha" panose="020B0604020202020204" pitchFamily="34" charset="0"/>
              </a:rPr>
              <a:t>segurarse de que el menor participa en actividades comunitarias (por ejemplo, asistir a Espacios Amigos de la Infancia y la Juventud, a la escuela, etc.);</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g</a:t>
            </a:r>
            <a:r>
              <a:rPr lang="es-ES_tradnl" sz="1100" dirty="0">
                <a:effectLst/>
                <a:ea typeface="Calibri" panose="020F0502020204030204" pitchFamily="34" charset="0"/>
                <a:cs typeface="Latha" panose="020B0604020202020204" pitchFamily="34" charset="0"/>
              </a:rPr>
              <a:t>arantizar que el menor reciba el seguimiento médico, nutricional, emocional y educativo que necesita;</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n</a:t>
            </a:r>
            <a:r>
              <a:rPr lang="es-ES_tradnl" sz="1100" dirty="0">
                <a:effectLst/>
                <a:ea typeface="Calibri" panose="020F0502020204030204" pitchFamily="34" charset="0"/>
                <a:cs typeface="Latha" panose="020B0604020202020204" pitchFamily="34" charset="0"/>
              </a:rPr>
              <a:t>otificar a la agencia (indicada a continuación) antes de cualquier traslado a otra localidad, incluido un cambio de residencia dentro y fuera de la localidad actual;</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c</a:t>
            </a:r>
            <a:r>
              <a:rPr lang="es-ES_tradnl" sz="1100" dirty="0">
                <a:effectLst/>
                <a:ea typeface="Calibri" panose="020F0502020204030204" pitchFamily="34" charset="0"/>
                <a:cs typeface="Latha" panose="020B0604020202020204" pitchFamily="34" charset="0"/>
              </a:rPr>
              <a:t>ooperar con el asistente social de protección de menores, incluida la asistencia a las visitas de control y la participación en la revisión, al menos cada 12 semanas;</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p</a:t>
            </a:r>
            <a:r>
              <a:rPr lang="es-ES_tradnl" sz="1100" dirty="0">
                <a:effectLst/>
                <a:ea typeface="Calibri" panose="020F0502020204030204" pitchFamily="34" charset="0"/>
                <a:cs typeface="Latha" panose="020B0604020202020204" pitchFamily="34" charset="0"/>
              </a:rPr>
              <a:t>articipar de forma proactiva y solicitar asesoramiento y/o ayuda a la agencia y al asistente social en caso de que surja algún problema con el menor o las/os menores o con la modalidad de acogida, e informar a su asistente social.</a:t>
            </a:r>
          </a:p>
          <a:p>
            <a:r>
              <a:rPr lang="es-ES_tradnl" sz="1100" dirty="0">
                <a:effectLst/>
                <a:ea typeface="Calibri" panose="020F0502020204030204" pitchFamily="34" charset="0"/>
                <a:cs typeface="Latha" panose="020B0604020202020204" pitchFamily="34" charset="0"/>
              </a:rPr>
              <a:t> </a:t>
            </a:r>
          </a:p>
          <a:p>
            <a:r>
              <a:rPr lang="es-ES_tradnl" sz="1100" b="1" dirty="0">
                <a:effectLst/>
                <a:ea typeface="Calibri" panose="020F0502020204030204" pitchFamily="34" charset="0"/>
                <a:cs typeface="Latha" panose="020B0604020202020204" pitchFamily="34" charset="0"/>
              </a:rPr>
              <a:t>Funciones comunes a ambas opciones</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Intercambio de información sobre la situación de la protección y los programas y servicios comunitarios;</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Asesorar al menor o menores sobre los servicios formales disponibles y cómo acceder a estos;</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Identificar los riesgos de protección y remitirlos al asistente social;</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Participar en los cursos de formación disponibles;</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Colaborar con las redes y los agentes comunitarios pertinentes cuando sea necesario.</a:t>
            </a:r>
          </a:p>
          <a:p>
            <a:endParaRPr lang="es-ES_tradnl" sz="1100" dirty="0">
              <a:effectLst/>
              <a:ea typeface="Calibri" panose="020F0502020204030204" pitchFamily="34" charset="0"/>
              <a:cs typeface="Latha" panose="020B0604020202020204" pitchFamily="34" charset="0"/>
            </a:endParaRPr>
          </a:p>
          <a:p>
            <a:r>
              <a:rPr lang="es-ES_tradnl" sz="1100" b="1" dirty="0">
                <a:effectLst/>
                <a:ea typeface="Calibri" panose="020F0502020204030204" pitchFamily="34" charset="0"/>
                <a:cs typeface="Latha" panose="020B0604020202020204" pitchFamily="34" charset="0"/>
              </a:rPr>
              <a:t> Otras funciones de apoyo</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Apoyar el proceso de búsqueda y reunificación familiar. Informar al asistente social si</a:t>
            </a:r>
            <a:r>
              <a:rPr lang="es-ES_tradnl" sz="1100" dirty="0">
                <a:ea typeface="Calibri" panose="020F0502020204030204" pitchFamily="34" charset="0"/>
                <a:cs typeface="Latha" panose="020B0604020202020204" pitchFamily="34" charset="0"/>
              </a:rPr>
              <a:t> se recibe </a:t>
            </a:r>
            <a:r>
              <a:rPr lang="es-ES_tradnl" sz="1100" dirty="0">
                <a:effectLst/>
                <a:ea typeface="Calibri" panose="020F0502020204030204" pitchFamily="34" charset="0"/>
                <a:cs typeface="Latha" panose="020B0604020202020204" pitchFamily="34" charset="0"/>
              </a:rPr>
              <a:t>información sobre el paradero de los padres o familiares o si estos se acercan al menor;</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Ayudar a identificar y recomendar al asistente social posibles oportunidades de acogida, tutoría y búsqueda de familiares;</a:t>
            </a:r>
          </a:p>
          <a:p>
            <a:pPr marL="171450" indent="-171450">
              <a:buFont typeface="Arial" panose="020B0604020202020204" pitchFamily="34" charset="0"/>
              <a:buChar char="•"/>
            </a:pPr>
            <a:r>
              <a:rPr lang="es-ES_tradnl" sz="1100" dirty="0">
                <a:effectLst/>
                <a:ea typeface="Calibri" panose="020F0502020204030204" pitchFamily="34" charset="0"/>
                <a:cs typeface="Latha" panose="020B0604020202020204" pitchFamily="34" charset="0"/>
              </a:rPr>
              <a:t>Apoyar la identificación de las/os menores en situación de riesgo, así como de los riesgos específicos para las/os menores, y remitirlos al asistente social;</a:t>
            </a:r>
          </a:p>
        </p:txBody>
      </p:sp>
      <p:sp>
        <p:nvSpPr>
          <p:cNvPr id="4" name="Hexagon 3">
            <a:extLst>
              <a:ext uri="{FF2B5EF4-FFF2-40B4-BE49-F238E27FC236}">
                <a16:creationId xmlns:a16="http://schemas.microsoft.com/office/drawing/2014/main" id="{0F99E763-7272-174D-9A85-4704F15CADE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0E5D1C3A-B81E-3033-2DE9-0C537136822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91ACD6C8-DA2E-A93C-6ED6-A518548DFBA7}"/>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2D2F861-7670-EA05-3EFB-1C8F755B058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44F08BDB-BE5C-6C6C-FA1B-B9BCB1EE4EE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D51C42A8-F9D3-ABFE-F9DD-EBE0D1A22D9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3BE670F5-B7E2-DC7B-5854-9431BC9265A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395536B-D69E-36D5-6EF4-F4EB35237B4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3151E0A-1EE7-D7FA-DAC3-3AC903FB962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A1E79BF-F82B-99D2-4C85-46145A52BC3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9EC99D5-08DB-DA32-DC8B-38EB2B369D1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F6F6B6A-C6F2-14FF-2D2C-659B0FAC1D3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08E2AAE-18CB-7AE8-6CEA-188C96D7EABE}"/>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75690F0-5570-BCBF-E226-348C3A668FC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0A96111-85FE-619A-E10F-C0B79C566DE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0FB87B9-FE37-58C7-2250-5BF1FD5CED6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9A7A74B-7CC7-1B83-0B84-8864C1EF2B6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A55B982-0E9B-15CA-FDB3-40D7259B8AF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633218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D60E82-DCBD-060D-A7DD-0E2A05C0310B}"/>
              </a:ext>
            </a:extLst>
          </p:cNvPr>
          <p:cNvSpPr txBox="1"/>
          <p:nvPr/>
        </p:nvSpPr>
        <p:spPr>
          <a:xfrm>
            <a:off x="982984" y="713169"/>
            <a:ext cx="5403525" cy="7201972"/>
          </a:xfrm>
          <a:prstGeom prst="rect">
            <a:avLst/>
          </a:prstGeom>
          <a:noFill/>
        </p:spPr>
        <p:txBody>
          <a:bodyPr wrap="square">
            <a:spAutoFit/>
          </a:bodyPr>
          <a:lstStyle/>
          <a:p>
            <a:r>
              <a:rPr lang="es-ES_tradnl" sz="1100" b="1" dirty="0">
                <a:effectLst/>
                <a:ea typeface="Calibri" panose="020F0502020204030204" pitchFamily="34" charset="0"/>
                <a:cs typeface="Latha" panose="020B0604020202020204" pitchFamily="34" charset="0"/>
              </a:rPr>
              <a:t>3. ASIGNACIÓN A </a:t>
            </a:r>
            <a:r>
              <a:rPr lang="es-ES_tradnl" sz="1100" b="1" dirty="0">
                <a:ea typeface="Calibri" panose="020F0502020204030204" pitchFamily="34" charset="0"/>
                <a:cs typeface="Latha" panose="020B0604020202020204" pitchFamily="34" charset="0"/>
              </a:rPr>
              <a:t>MENORES Y ASIGNAR A </a:t>
            </a:r>
            <a:r>
              <a:rPr lang="es-ES_tradnl" sz="1100" b="1" dirty="0">
                <a:effectLst/>
                <a:ea typeface="Calibri" panose="020F0502020204030204" pitchFamily="34" charset="0"/>
                <a:cs typeface="Latha" panose="020B0604020202020204" pitchFamily="34" charset="0"/>
              </a:rPr>
              <a:t>FAMILIAS</a:t>
            </a:r>
          </a:p>
          <a:p>
            <a:endParaRPr lang="es-ES_tradnl" sz="1100" dirty="0">
              <a:effectLst/>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Al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se le asignará un menor</a:t>
            </a:r>
            <a:r>
              <a:rPr lang="es-ES_tradnl" sz="1100" dirty="0">
                <a:ea typeface="Calibri" panose="020F0502020204030204" pitchFamily="34" charset="0"/>
                <a:cs typeface="Latha" panose="020B0604020202020204" pitchFamily="34" charset="0"/>
              </a:rPr>
              <a:t> o </a:t>
            </a:r>
            <a:r>
              <a:rPr lang="es-ES_tradnl" sz="1100" dirty="0">
                <a:effectLst/>
                <a:ea typeface="Calibri" panose="020F0502020204030204" pitchFamily="34" charset="0"/>
                <a:cs typeface="Latha" panose="020B0604020202020204" pitchFamily="34" charset="0"/>
              </a:rPr>
              <a:t>menores de acuerdo con el Contrato de Acogida Familiar y Mentor de Vida Independiente. El número de </a:t>
            </a:r>
            <a:r>
              <a:rPr lang="es-ES_tradnl" sz="1100" dirty="0">
                <a:ea typeface="Calibri" panose="020F0502020204030204" pitchFamily="34" charset="0"/>
                <a:cs typeface="Latha" panose="020B0604020202020204" pitchFamily="34" charset="0"/>
              </a:rPr>
              <a:t>menores </a:t>
            </a:r>
            <a:r>
              <a:rPr lang="es-ES_tradnl" sz="1100" dirty="0">
                <a:effectLst/>
                <a:ea typeface="Calibri" panose="020F0502020204030204" pitchFamily="34" charset="0"/>
                <a:cs typeface="Latha" panose="020B0604020202020204" pitchFamily="34" charset="0"/>
              </a:rPr>
              <a:t>de los que se ocupará cada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se decidirá en función de las necesidades del menor y/o del contexto de los cuidados, de las capacidades de la persona voluntaria y de la distancia entre los lugares de residencia de las/os menores</a:t>
            </a:r>
          </a:p>
          <a:p>
            <a:endParaRPr lang="es-ES_tradnl" sz="1100" dirty="0">
              <a:effectLst/>
              <a:ea typeface="Calibri" panose="020F0502020204030204" pitchFamily="34" charset="0"/>
              <a:cs typeface="Latha" panose="020B0604020202020204" pitchFamily="34" charset="0"/>
            </a:endParaRPr>
          </a:p>
          <a:p>
            <a:r>
              <a:rPr lang="es-ES_tradnl" sz="1100" b="1" dirty="0">
                <a:effectLst/>
                <a:ea typeface="Calibri" panose="020F0502020204030204" pitchFamily="34" charset="0"/>
                <a:cs typeface="Latha" panose="020B0604020202020204" pitchFamily="34" charset="0"/>
              </a:rPr>
              <a:t>4. DURACIÓN DEL COMPROMISO Y RESPONSABILIDADES DE APOYO</a:t>
            </a:r>
          </a:p>
          <a:p>
            <a:endParaRPr lang="es-ES_tradnl" sz="1100" b="1" dirty="0">
              <a:effectLst/>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La decisión relativa a la duración de la responsabilidad voluntaria sobre cada menor dependerá de una evaluación caso por caso de la situación del menor y se ajustará al plan individual del caso del menor:</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e</a:t>
            </a:r>
            <a:r>
              <a:rPr lang="es-ES_tradnl" sz="1100" dirty="0">
                <a:effectLst/>
                <a:ea typeface="Calibri" panose="020F0502020204030204" pitchFamily="34" charset="0"/>
                <a:cs typeface="Latha" panose="020B0604020202020204" pitchFamily="34" charset="0"/>
              </a:rPr>
              <a:t>l acuerdo finalizará si se encuentra a los padres o familiares biológicos y se considera que la reunificación es </a:t>
            </a:r>
            <a:r>
              <a:rPr lang="es-ES_tradnl" sz="1100" dirty="0">
                <a:ea typeface="Calibri" panose="020F0502020204030204" pitchFamily="34" charset="0"/>
                <a:cs typeface="Latha" panose="020B0604020202020204" pitchFamily="34" charset="0"/>
              </a:rPr>
              <a:t>la mejor opción </a:t>
            </a:r>
            <a:r>
              <a:rPr lang="es-ES_tradnl" sz="1100" dirty="0">
                <a:effectLst/>
                <a:ea typeface="Calibri" panose="020F0502020204030204" pitchFamily="34" charset="0"/>
                <a:cs typeface="Latha" panose="020B0604020202020204" pitchFamily="34" charset="0"/>
              </a:rPr>
              <a:t>para el/la menor;</a:t>
            </a:r>
          </a:p>
          <a:p>
            <a:endParaRPr lang="es-ES_tradnl" sz="1100" dirty="0">
              <a:effectLst/>
              <a:ea typeface="Calibri" panose="020F0502020204030204" pitchFamily="34" charset="0"/>
              <a:cs typeface="Latha" panose="020B0604020202020204" pitchFamily="34" charset="0"/>
            </a:endParaRPr>
          </a:p>
          <a:p>
            <a:r>
              <a:rPr lang="es-ES_tradnl" sz="1100" b="1" dirty="0">
                <a:effectLst/>
                <a:ea typeface="Calibri" panose="020F0502020204030204" pitchFamily="34" charset="0"/>
                <a:cs typeface="Latha" panose="020B0604020202020204" pitchFamily="34" charset="0"/>
              </a:rPr>
              <a:t>5. APOYO </a:t>
            </a:r>
            <a:r>
              <a:rPr lang="es-ES_tradnl" sz="1100" b="1" dirty="0">
                <a:ea typeface="Calibri" panose="020F0502020204030204" pitchFamily="34" charset="0"/>
                <a:cs typeface="Latha" panose="020B0604020202020204" pitchFamily="34" charset="0"/>
              </a:rPr>
              <a:t>Y </a:t>
            </a:r>
            <a:r>
              <a:rPr lang="es-ES_tradnl" sz="1100" b="1" dirty="0">
                <a:effectLst/>
                <a:ea typeface="Calibri" panose="020F0502020204030204" pitchFamily="34" charset="0"/>
                <a:cs typeface="Latha" panose="020B0604020202020204" pitchFamily="34" charset="0"/>
              </a:rPr>
              <a:t>SUPERVISIÓN DEL ASISTENTE SOCIAL</a:t>
            </a:r>
          </a:p>
          <a:p>
            <a:endParaRPr lang="es-ES_tradnl" sz="1100" dirty="0">
              <a:effectLst/>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Nombre y cargo del asistente social supervisor/a. El supervisor suele ser el asistente social del menor, cuyas responsabilidades generales se rigen por sus propios términos de referencia</a:t>
            </a:r>
            <a:endParaRPr lang="es-ES_tradnl" sz="1100" dirty="0">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En relación con el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 el supervisor/a será responsable de:</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e</a:t>
            </a:r>
            <a:r>
              <a:rPr lang="es-ES_tradnl" sz="1100" dirty="0">
                <a:effectLst/>
                <a:ea typeface="Calibri" panose="020F0502020204030204" pitchFamily="34" charset="0"/>
                <a:cs typeface="Latha" panose="020B0604020202020204" pitchFamily="34" charset="0"/>
              </a:rPr>
              <a:t>xaminar al posible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y cumplimentar el acuerdo de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de acogida;</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e</a:t>
            </a:r>
            <a:r>
              <a:rPr lang="es-ES_tradnl" sz="1100" dirty="0">
                <a:effectLst/>
                <a:ea typeface="Calibri" panose="020F0502020204030204" pitchFamily="34" charset="0"/>
                <a:cs typeface="Latha" panose="020B0604020202020204" pitchFamily="34" charset="0"/>
              </a:rPr>
              <a:t>mparejar y asignar un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a menores extranjeros no acompañados que viven de forma independiente y/o niños separados que necesitan una modalidad </a:t>
            </a:r>
            <a:r>
              <a:rPr lang="es-ES_tradnl" sz="1100" dirty="0">
                <a:ea typeface="Calibri" panose="020F0502020204030204" pitchFamily="34" charset="0"/>
                <a:cs typeface="Latha" panose="020B0604020202020204" pitchFamily="34" charset="0"/>
              </a:rPr>
              <a:t>de acogida </a:t>
            </a:r>
            <a:r>
              <a:rPr lang="es-ES_tradnl" sz="1100" dirty="0">
                <a:effectLst/>
                <a:ea typeface="Calibri" panose="020F0502020204030204" pitchFamily="34" charset="0"/>
                <a:cs typeface="Latha" panose="020B0604020202020204" pitchFamily="34" charset="0"/>
              </a:rPr>
              <a:t>familiar;</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a</a:t>
            </a:r>
            <a:r>
              <a:rPr lang="es-ES_tradnl" sz="1100" dirty="0">
                <a:effectLst/>
                <a:ea typeface="Calibri" panose="020F0502020204030204" pitchFamily="34" charset="0"/>
                <a:cs typeface="Latha" panose="020B0604020202020204" pitchFamily="34" charset="0"/>
              </a:rPr>
              <a:t>sesorar y orientar al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en la aplicación de las disposiciones de los términos de referencia;</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r</a:t>
            </a:r>
            <a:r>
              <a:rPr lang="es-ES_tradnl" sz="1100" dirty="0">
                <a:effectLst/>
                <a:ea typeface="Calibri" panose="020F0502020204030204" pitchFamily="34" charset="0"/>
                <a:cs typeface="Latha" panose="020B0604020202020204" pitchFamily="34" charset="0"/>
              </a:rPr>
              <a:t>evisar el trabajo del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y su compromiso continuo;</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rganizar y llevar a cabo cursos de formación, o remitir a las personas voluntarias, para mejorar las aptitudes del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a:t>
            </a:r>
          </a:p>
          <a:p>
            <a:pPr marL="171450" indent="-171450">
              <a:buFont typeface="Arial" panose="020B0604020202020204" pitchFamily="34" charset="0"/>
              <a:buChar char="•"/>
            </a:pPr>
            <a:r>
              <a:rPr lang="es-ES_tradnl" sz="1100" dirty="0">
                <a:ea typeface="Calibri" panose="020F0502020204030204" pitchFamily="34" charset="0"/>
                <a:cs typeface="Latha" panose="020B0604020202020204" pitchFamily="34" charset="0"/>
              </a:rPr>
              <a:t>c</a:t>
            </a:r>
            <a:r>
              <a:rPr lang="es-ES_tradnl" sz="1100" dirty="0">
                <a:effectLst/>
                <a:ea typeface="Calibri" panose="020F0502020204030204" pitchFamily="34" charset="0"/>
                <a:cs typeface="Latha" panose="020B0604020202020204" pitchFamily="34" charset="0"/>
              </a:rPr>
              <a:t>omprobar con frecuencia el propio bienestar del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y responder a cualquier sensibilidad o impacto emocional de los casos - asesorar y remitir a las personas voluntarias para que reciban apoyo psicosocial cuando sea necesario.</a:t>
            </a:r>
          </a:p>
          <a:p>
            <a:endParaRPr lang="es-ES_tradnl" sz="1100" dirty="0">
              <a:effectLst/>
              <a:ea typeface="Calibri" panose="020F0502020204030204" pitchFamily="34" charset="0"/>
              <a:cs typeface="Latha" panose="020B0604020202020204" pitchFamily="34" charset="0"/>
            </a:endParaRPr>
          </a:p>
          <a:p>
            <a:r>
              <a:rPr lang="es-ES_tradnl" sz="1100" b="1" dirty="0">
                <a:effectLst/>
                <a:ea typeface="Calibri" panose="020F0502020204030204" pitchFamily="34" charset="0"/>
                <a:cs typeface="Latha" panose="020B0604020202020204" pitchFamily="34" charset="0"/>
              </a:rPr>
              <a:t>6. INFORMES</a:t>
            </a:r>
          </a:p>
          <a:p>
            <a:endParaRPr lang="es-ES_tradnl" sz="1100" b="1" dirty="0">
              <a:effectLst/>
              <a:ea typeface="Calibri" panose="020F0502020204030204" pitchFamily="34" charset="0"/>
              <a:cs typeface="Latha" panose="020B0604020202020204" pitchFamily="34" charset="0"/>
            </a:endParaRPr>
          </a:p>
          <a:p>
            <a:r>
              <a:rPr lang="es-ES_tradnl" sz="1100" dirty="0">
                <a:effectLst/>
                <a:ea typeface="Calibri" panose="020F0502020204030204" pitchFamily="34" charset="0"/>
                <a:cs typeface="Latha" panose="020B0604020202020204" pitchFamily="34" charset="0"/>
              </a:rPr>
              <a:t>El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notificará al asistente social de forma inmediata </a:t>
            </a:r>
            <a:r>
              <a:rPr lang="es-ES_tradnl" sz="1100" dirty="0">
                <a:ea typeface="Calibri" panose="020F0502020204030204" pitchFamily="34" charset="0"/>
                <a:cs typeface="Latha" panose="020B0604020202020204" pitchFamily="34" charset="0"/>
              </a:rPr>
              <a:t>sobre </a:t>
            </a:r>
            <a:r>
              <a:rPr lang="es-ES_tradnl" sz="1100" dirty="0">
                <a:effectLst/>
                <a:ea typeface="Calibri" panose="020F0502020204030204" pitchFamily="34" charset="0"/>
                <a:cs typeface="Latha" panose="020B0604020202020204" pitchFamily="34" charset="0"/>
              </a:rPr>
              <a:t>los problemas de protección de alto riesgo, ya sea mediante contacto cara a cara o por teléfono, lo que sea más rápido. El cuidador y/</a:t>
            </a:r>
            <a:r>
              <a:rPr lang="es-ES_tradnl" sz="1100" dirty="0">
                <a:ea typeface="Calibri" panose="020F0502020204030204" pitchFamily="34" charset="0"/>
                <a:cs typeface="Latha" panose="020B0604020202020204" pitchFamily="34" charset="0"/>
              </a:rPr>
              <a:t>o</a:t>
            </a:r>
            <a:r>
              <a:rPr lang="es-ES_tradnl" sz="1100" dirty="0">
                <a:effectLst/>
                <a:ea typeface="Calibri" panose="020F0502020204030204" pitchFamily="34" charset="0"/>
                <a:cs typeface="Latha" panose="020B0604020202020204" pitchFamily="34" charset="0"/>
              </a:rPr>
              <a:t> mentor utilizará los Criterios de Categorización de Riesgos para determinar qué casos requieren una remisión inmediata.</a:t>
            </a:r>
          </a:p>
        </p:txBody>
      </p:sp>
      <p:sp>
        <p:nvSpPr>
          <p:cNvPr id="4" name="Hexagon 3">
            <a:extLst>
              <a:ext uri="{FF2B5EF4-FFF2-40B4-BE49-F238E27FC236}">
                <a16:creationId xmlns:a16="http://schemas.microsoft.com/office/drawing/2014/main" id="{142713FA-06E7-5DD5-80CB-3D956B124B1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B67072C0-51F1-9862-DC68-B4696EFB033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24CEF53D-081F-65A4-E519-FB55BC41E28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4B36A82A-FEDF-7F02-46BA-D81AFA3C87E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E514240-A649-22C2-7709-43A5F5FC5F4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6AA51C47-7D23-48D4-302D-8141A53FB17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D5E3EDAA-1743-AEA3-B93A-D095FBA27AF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F6AFBA6A-09B7-AE34-A379-4DC09952DCC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82AEF22E-2414-558C-A4DA-8DC4D6848F5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8DD7BAB6-67D2-D665-4424-4447B63D55B7}"/>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A1D8C30-9122-84DD-4C95-E4737C226C7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CE80DAC-E078-21D7-5A63-B17D2DFAB2B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9317008-6887-90BE-F5CD-11B48D86713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B575DD1-15E5-2347-70AD-6D5D6B1E5A1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09DD75C-6A45-6303-C1E9-0B0D8158B11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CF859E9D-2813-3813-317D-79C04D1158A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04AFADB-4943-2ABC-A1ED-FC0B24FD92A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2AE1827-82BB-BBC4-009A-CAFF1E63C11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8447367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A4509A9-33B0-40FB-6530-58B20516FEF7}"/>
              </a:ext>
            </a:extLst>
          </p:cNvPr>
          <p:cNvGrpSpPr/>
          <p:nvPr/>
        </p:nvGrpSpPr>
        <p:grpSpPr>
          <a:xfrm rot="714300">
            <a:off x="3081621" y="5397943"/>
            <a:ext cx="3004407" cy="3323560"/>
            <a:chOff x="8419175" y="3493727"/>
            <a:chExt cx="2155544" cy="2384525"/>
          </a:xfrm>
        </p:grpSpPr>
        <p:sp>
          <p:nvSpPr>
            <p:cNvPr id="23" name="Rectangle: Single Corner Snipped 22">
              <a:extLst>
                <a:ext uri="{FF2B5EF4-FFF2-40B4-BE49-F238E27FC236}">
                  <a16:creationId xmlns:a16="http://schemas.microsoft.com/office/drawing/2014/main" id="{32305B3C-9545-25D6-D362-92355E826851}"/>
                </a:ext>
              </a:extLst>
            </p:cNvPr>
            <p:cNvSpPr/>
            <p:nvPr/>
          </p:nvSpPr>
          <p:spPr>
            <a:xfrm>
              <a:off x="8419175" y="3493727"/>
              <a:ext cx="2155544" cy="2384525"/>
            </a:xfrm>
            <a:prstGeom prst="snip1Rect">
              <a:avLst>
                <a:gd name="adj" fmla="val 23266"/>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L-Shape 23">
              <a:extLst>
                <a:ext uri="{FF2B5EF4-FFF2-40B4-BE49-F238E27FC236}">
                  <a16:creationId xmlns:a16="http://schemas.microsoft.com/office/drawing/2014/main" id="{5987B904-E285-9F0D-A098-EFE9AEA68A83}"/>
                </a:ext>
              </a:extLst>
            </p:cNvPr>
            <p:cNvSpPr/>
            <p:nvPr/>
          </p:nvSpPr>
          <p:spPr>
            <a:xfrm rot="18361091">
              <a:off x="8664914" y="3825424"/>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L-Shape 24">
              <a:extLst>
                <a:ext uri="{FF2B5EF4-FFF2-40B4-BE49-F238E27FC236}">
                  <a16:creationId xmlns:a16="http://schemas.microsoft.com/office/drawing/2014/main" id="{F6A1B279-5902-E7B9-0D02-1E809B382BB7}"/>
                </a:ext>
              </a:extLst>
            </p:cNvPr>
            <p:cNvSpPr/>
            <p:nvPr/>
          </p:nvSpPr>
          <p:spPr>
            <a:xfrm rot="18361091">
              <a:off x="8664914" y="4548405"/>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5" name="TextBox 4">
            <a:extLst>
              <a:ext uri="{FF2B5EF4-FFF2-40B4-BE49-F238E27FC236}">
                <a16:creationId xmlns:a16="http://schemas.microsoft.com/office/drawing/2014/main" id="{276F9E50-5CBA-92CA-DC37-ECBA82E8439D}"/>
              </a:ext>
            </a:extLst>
          </p:cNvPr>
          <p:cNvSpPr txBox="1"/>
          <p:nvPr/>
        </p:nvSpPr>
        <p:spPr>
          <a:xfrm>
            <a:off x="982984" y="1435700"/>
            <a:ext cx="5403525" cy="5940088"/>
          </a:xfrm>
          <a:prstGeom prst="rect">
            <a:avLst/>
          </a:prstGeom>
          <a:noFill/>
        </p:spPr>
        <p:txBody>
          <a:bodyPr wrap="square">
            <a:spAutoFit/>
          </a:bodyPr>
          <a:lstStyle/>
          <a:p>
            <a:r>
              <a:rPr lang="es-ES_tradnl" sz="1100" b="1" dirty="0">
                <a:effectLst/>
                <a:ea typeface="Calibri" panose="020F0502020204030204" pitchFamily="34" charset="0"/>
                <a:cs typeface="Latha" panose="020B0604020202020204" pitchFamily="34" charset="0"/>
              </a:rPr>
              <a:t>Lista de control para la preparación del menor</a:t>
            </a:r>
          </a:p>
          <a:p>
            <a:endParaRPr lang="es-ES_tradnl" sz="1100" b="1" dirty="0">
              <a:effectLst/>
              <a:ea typeface="Calibri" panose="020F0502020204030204" pitchFamily="34" charset="0"/>
              <a:cs typeface="Latha" panose="020B0604020202020204" pitchFamily="34" charset="0"/>
            </a:endParaRP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Explicar al menor adónde va, con quién va a vivir, por qué va a vivir allí y cuándo se trasladará.  Facilitar toda la información posible sobre la familia, como composición familiar, religión, ocupación, participación social y comunitaria, etc.;</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Describir al menor cada uno de los miembros de la familia, con nombres, edades y funciones dentro de la familia.  Si el menor conoce a la familia, por ejemplo, al núcleo familiar extenso, infórmele sobre cualquier cambio en la familia, como nacimientos, matrimonios, fallecimientos y nuevos miembros del hogar;</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Explicar al menor las expectativas que tiene el cuidador, por ejemplo, ayudar en las tareas domésticas, de forma comprensiva;</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Decirle al menor lo que le ha dicho sobre él y las medidas que se han tomado para atender sus necesidades especiales;</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Preguntar al menor si hay algo más que le gustaría que el cuidador supiera antes de su traslado. </a:t>
            </a:r>
            <a:r>
              <a:rPr lang="es-ES_tradnl" sz="1100" dirty="0">
                <a:ea typeface="Calibri" panose="020F0502020204030204" pitchFamily="34" charset="0"/>
                <a:cs typeface="Latha" panose="020B0604020202020204" pitchFamily="34" charset="0"/>
              </a:rPr>
              <a:t>Preguntarle</a:t>
            </a:r>
            <a:r>
              <a:rPr lang="es-ES_tradnl" sz="1100" dirty="0">
                <a:effectLst/>
                <a:ea typeface="Calibri" panose="020F0502020204030204" pitchFamily="34" charset="0"/>
                <a:cs typeface="Latha" panose="020B0604020202020204" pitchFamily="34" charset="0"/>
              </a:rPr>
              <a:t> si hay algo que preferiría que el cuidador no supiera, o que se lo dijera</a:t>
            </a:r>
            <a:r>
              <a:rPr lang="es-ES_tradnl" sz="1100" dirty="0">
                <a:ea typeface="Calibri" panose="020F0502020204030204" pitchFamily="34" charset="0"/>
                <a:cs typeface="Latha" panose="020B0604020202020204" pitchFamily="34" charset="0"/>
              </a:rPr>
              <a:t> él mismo o ella misma;</a:t>
            </a:r>
            <a:endParaRPr lang="es-ES_tradnl" sz="1100" dirty="0">
              <a:effectLst/>
              <a:ea typeface="Calibri" panose="020F0502020204030204" pitchFamily="34" charset="0"/>
              <a:cs typeface="Latha" panose="020B0604020202020204" pitchFamily="34" charset="0"/>
            </a:endParaRP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Decirle qué medidas se han tomado para la formación escolar y/o profesional y el acceso a los servicios sanitarios;</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En caso de modalidad de acogida temporal, hay que explicarle al menor cuánto tiempo durará la acogida y qué medidas se están tomando para su cuidado a largo plazo, como la búsqueda de familiares o la mediación;</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Hablar con el menor sobre cómo se siente respecto a la transición, cómo espera adaptarse a la vida en la nueva modalidad de acogida y cualquier cosa que pueda hacer para ayudarse a sí mismo/a a sentirse feliz y bien;</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Informar al menor de la frecuencia con la que lo visitará y de cuándo será la primera visita.  Explicarle que siempre tendrá la oportunidad de hablar con usted en privado durante las visitas;</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Informar al </a:t>
            </a:r>
            <a:r>
              <a:rPr lang="es-ES_tradnl" sz="1100" dirty="0">
                <a:ea typeface="Calibri" panose="020F0502020204030204" pitchFamily="34" charset="0"/>
                <a:cs typeface="Latha" panose="020B0604020202020204" pitchFamily="34" charset="0"/>
              </a:rPr>
              <a:t>menor</a:t>
            </a:r>
            <a:r>
              <a:rPr lang="es-ES_tradnl" sz="1100" dirty="0">
                <a:effectLst/>
                <a:ea typeface="Calibri" panose="020F0502020204030204" pitchFamily="34" charset="0"/>
                <a:cs typeface="Latha" panose="020B0604020202020204" pitchFamily="34" charset="0"/>
              </a:rPr>
              <a:t> de con quién debe ponerse en contacto y cómo si tiene algún problema o necesidad urgentes;</a:t>
            </a:r>
          </a:p>
          <a:p>
            <a:pPr marL="171450" indent="-171450">
              <a:spcAft>
                <a:spcPts val="600"/>
              </a:spcAft>
              <a:buFont typeface="Wingdings" panose="05000000000000000000" pitchFamily="2" charset="2"/>
              <a:buChar char="o"/>
            </a:pPr>
            <a:r>
              <a:rPr lang="es-ES_tradnl" sz="1100" dirty="0">
                <a:effectLst/>
                <a:ea typeface="Calibri" panose="020F0502020204030204" pitchFamily="34" charset="0"/>
                <a:cs typeface="Latha" panose="020B0604020202020204" pitchFamily="34" charset="0"/>
              </a:rPr>
              <a:t>Preguntar al menor si tiene alguna duda o preocupación e intentar resolverla.</a:t>
            </a:r>
          </a:p>
        </p:txBody>
      </p:sp>
      <p:sp>
        <p:nvSpPr>
          <p:cNvPr id="2" name="TextBox 1">
            <a:extLst>
              <a:ext uri="{FF2B5EF4-FFF2-40B4-BE49-F238E27FC236}">
                <a16:creationId xmlns:a16="http://schemas.microsoft.com/office/drawing/2014/main" id="{0A34C3A2-A4AA-82F9-D92A-3BF12F015342}"/>
              </a:ext>
            </a:extLst>
          </p:cNvPr>
          <p:cNvSpPr txBox="1"/>
          <p:nvPr/>
        </p:nvSpPr>
        <p:spPr>
          <a:xfrm>
            <a:off x="982985" y="713169"/>
            <a:ext cx="5403525" cy="646331"/>
          </a:xfrm>
          <a:prstGeom prst="rect">
            <a:avLst/>
          </a:prstGeom>
          <a:noFill/>
        </p:spPr>
        <p:txBody>
          <a:bodyPr wrap="square" rtlCol="0">
            <a:spAutoFit/>
          </a:bodyPr>
          <a:lstStyle/>
          <a:p>
            <a:r>
              <a:rPr lang="es-ES_tradnl" sz="1200" b="1" spc="300" dirty="0">
                <a:solidFill>
                  <a:schemeClr val="tx1"/>
                </a:solidFill>
              </a:rPr>
              <a:t>LISTA DE CONTROL PARA LA PREPARACIÓN DE UN/A MENOR ANTES DE SU REUBICACIÓN EN UN HOGAR DE ACOGIDA PROVISIONAL</a:t>
            </a:r>
          </a:p>
        </p:txBody>
      </p:sp>
      <p:sp>
        <p:nvSpPr>
          <p:cNvPr id="3" name="Hexagon 2">
            <a:extLst>
              <a:ext uri="{FF2B5EF4-FFF2-40B4-BE49-F238E27FC236}">
                <a16:creationId xmlns:a16="http://schemas.microsoft.com/office/drawing/2014/main" id="{6B70B53D-5BFB-879B-5E71-CBF349D944F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532E5734-762A-F7B7-0B49-2ECB9F57A16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B7AC1353-98EF-0802-6BD3-3ACAE396E18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8A7B0E9C-F272-6021-1896-6354460B8A8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89077DF-47F1-69C7-9660-F0B1427EF35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A619A45D-D27D-7F5A-1CDF-D31611EFB5C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8ABA5B2E-257C-9D93-0F8E-00B51B81A60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101F5195-07D3-4015-4DD8-633020C547E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48C9F6E8-CE01-D81F-83CC-27D78780487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05B17460-ACAD-7013-B98A-263F05D260A7}"/>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062CEFD7-EE48-6AE5-B20B-59599677535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50786615-D87F-8B35-308F-5CA60B9CA811}"/>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68B42E65-2548-2B01-B224-D910911C83E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8C7643E2-09F6-98A6-48D3-DFC1A455740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94A80BF-0937-E305-B1CF-AD926298FBD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8F547164-7E39-9ACA-7016-BC7F1B02453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8269D9EF-213C-2230-AB6D-9EB669328C3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E6F507C0-8743-C91E-6E39-F32AD74175E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723883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D5548A-0074-A443-5FC3-775BE0C6BB6E}"/>
              </a:ext>
            </a:extLst>
          </p:cNvPr>
          <p:cNvSpPr txBox="1"/>
          <p:nvPr/>
        </p:nvSpPr>
        <p:spPr>
          <a:xfrm>
            <a:off x="982984" y="713169"/>
            <a:ext cx="5403525" cy="7786747"/>
          </a:xfrm>
          <a:prstGeom prst="rect">
            <a:avLst/>
          </a:prstGeom>
          <a:noFill/>
        </p:spPr>
        <p:txBody>
          <a:bodyPr wrap="square">
            <a:spAutoFit/>
          </a:bodyPr>
          <a:lstStyle/>
          <a:p>
            <a:r>
              <a:rPr lang="es-ES_tradnl" sz="1100" b="1" dirty="0">
                <a:effectLst/>
                <a:ea typeface="Calibri" panose="020F0502020204030204" pitchFamily="34" charset="0"/>
                <a:cs typeface="Latha" panose="020B0604020202020204" pitchFamily="34" charset="0"/>
              </a:rPr>
              <a:t>Lista de control para la preparación del cuidador/a que recibe al </a:t>
            </a:r>
            <a:r>
              <a:rPr lang="es-ES_tradnl" sz="1100" b="1" dirty="0">
                <a:ea typeface="Calibri" panose="020F0502020204030204" pitchFamily="34" charset="0"/>
                <a:cs typeface="Latha" panose="020B0604020202020204" pitchFamily="34" charset="0"/>
              </a:rPr>
              <a:t>menor</a:t>
            </a:r>
            <a:endParaRPr lang="es-ES_tradnl" sz="1100" b="1" dirty="0">
              <a:effectLst/>
              <a:ea typeface="Calibri" panose="020F0502020204030204" pitchFamily="34" charset="0"/>
              <a:cs typeface="Latha" panose="020B0604020202020204" pitchFamily="34" charset="0"/>
            </a:endParaRPr>
          </a:p>
          <a:p>
            <a:endParaRPr lang="es-ES_tradnl" sz="1100" b="1" dirty="0">
              <a:effectLst/>
              <a:ea typeface="Calibri" panose="020F0502020204030204" pitchFamily="34" charset="0"/>
              <a:cs typeface="Latha" panose="020B0604020202020204" pitchFamily="34" charset="0"/>
            </a:endParaRPr>
          </a:p>
          <a:p>
            <a:pPr marL="171450" indent="-171450">
              <a:spcAft>
                <a:spcPts val="600"/>
              </a:spcAft>
              <a:buFont typeface="Wingdings" panose="05000000000000000000" pitchFamily="2" charset="2"/>
              <a:buChar char="o"/>
            </a:pPr>
            <a:r>
              <a:rPr lang="es-ES_tradnl" sz="1100" dirty="0">
                <a:cs typeface="Latha" panose="020B0604020202020204" pitchFamily="34" charset="0"/>
              </a:rPr>
              <a:t>Decirle al cuidador el nombre del menor, su nombre preferido, su edad, su sexo y cualquier información sobre el menor que sea relevante y que el menor haya aceptado que usted comparta con el cuidador:</a:t>
            </a:r>
          </a:p>
          <a:p>
            <a:pPr marL="628650" lvl="1" indent="-171450">
              <a:spcAft>
                <a:spcPts val="600"/>
              </a:spcAft>
              <a:buFont typeface="Arial" panose="020B0604020202020204" pitchFamily="34" charset="0"/>
              <a:buChar char="•"/>
            </a:pPr>
            <a:r>
              <a:rPr lang="es-ES_tradnl" sz="1100" dirty="0">
                <a:cs typeface="Latha" panose="020B0604020202020204" pitchFamily="34" charset="0"/>
              </a:rPr>
              <a:t>recordarle al cuidador que la información sensible es confidencial y no debe compartirse con nadie. La información sensible solo debe compartirse cuando se haya determinado que es lo mejor para el menor y cuando el menor haya dado su consentimiento informado.</a:t>
            </a:r>
          </a:p>
          <a:p>
            <a:pPr marL="171450" indent="-171450">
              <a:spcAft>
                <a:spcPts val="600"/>
              </a:spcAft>
              <a:buFont typeface="Wingdings" panose="05000000000000000000" pitchFamily="2" charset="2"/>
              <a:buChar char="o"/>
            </a:pPr>
            <a:r>
              <a:rPr lang="es-ES_tradnl" sz="1100" dirty="0">
                <a:cs typeface="Latha" panose="020B0604020202020204" pitchFamily="34" charset="0"/>
              </a:rPr>
              <a:t>Confirmar la fecha y hora de llegada del menor y pedirle al cuidador que prepare una bienvenida para el menor. Hablar de lo que puede suponer, incluidas las ideas del cuidador;</a:t>
            </a:r>
          </a:p>
          <a:p>
            <a:pPr marL="171450" indent="-171450">
              <a:spcAft>
                <a:spcPts val="600"/>
              </a:spcAft>
              <a:buFont typeface="Wingdings" panose="05000000000000000000" pitchFamily="2" charset="2"/>
              <a:buChar char="o"/>
            </a:pPr>
            <a:r>
              <a:rPr lang="es-ES_tradnl" sz="1100" dirty="0">
                <a:cs typeface="Latha" panose="020B0604020202020204" pitchFamily="34" charset="0"/>
              </a:rPr>
              <a:t>Confirmar que el menor tendrá su propia cama y un lugar donde guardar sus pertenencias, así como un nivel de intimidad adecuado a su edad y a sus normas culturales;</a:t>
            </a:r>
          </a:p>
          <a:p>
            <a:pPr marL="171450" indent="-171450">
              <a:spcAft>
                <a:spcPts val="600"/>
              </a:spcAft>
              <a:buFont typeface="Wingdings" panose="05000000000000000000" pitchFamily="2" charset="2"/>
              <a:buChar char="o"/>
            </a:pPr>
            <a:r>
              <a:rPr lang="es-ES_tradnl" sz="1100" dirty="0">
                <a:cs typeface="Latha" panose="020B0604020202020204" pitchFamily="34" charset="0"/>
              </a:rPr>
              <a:t>Garantizar que el hogar proporciona un entorno seguro y asesorar sobre cualquier riesgo, como los calentadores de queroseno, y cómo gestionarlos;</a:t>
            </a:r>
          </a:p>
          <a:p>
            <a:pPr marL="171450" indent="-171450">
              <a:spcAft>
                <a:spcPts val="600"/>
              </a:spcAft>
              <a:buFont typeface="Wingdings" panose="05000000000000000000" pitchFamily="2" charset="2"/>
              <a:buChar char="o"/>
            </a:pPr>
            <a:r>
              <a:rPr lang="es-ES_tradnl" sz="1100" dirty="0">
                <a:cs typeface="Latha" panose="020B0604020202020204" pitchFamily="34" charset="0"/>
              </a:rPr>
              <a:t>Explicar las necesidades especiales de alimentación, salud, educación o cuidados que pueda tener el menor y planificar con el cuidador cómo satisfacerlas;</a:t>
            </a:r>
          </a:p>
          <a:p>
            <a:pPr marL="171450" indent="-171450">
              <a:spcAft>
                <a:spcPts val="600"/>
              </a:spcAft>
              <a:buFont typeface="Wingdings" panose="05000000000000000000" pitchFamily="2" charset="2"/>
              <a:buChar char="o"/>
            </a:pPr>
            <a:r>
              <a:rPr lang="es-ES_tradnl" sz="1100" dirty="0">
                <a:cs typeface="Latha" panose="020B0604020202020204" pitchFamily="34" charset="0"/>
              </a:rPr>
              <a:t>Informar al cuidador de las disposiciones particulares que se adopten, como el acceso a la escuela o a la formación profesional o el apoyo médico.  Explicar lo que se espera del cuidador en términos de apoyo a las actividades educativas, sanitarias y sociales;</a:t>
            </a:r>
          </a:p>
          <a:p>
            <a:pPr marL="171450" indent="-171450">
              <a:spcAft>
                <a:spcPts val="600"/>
              </a:spcAft>
              <a:buFont typeface="Wingdings" panose="05000000000000000000" pitchFamily="2" charset="2"/>
              <a:buChar char="o"/>
            </a:pPr>
            <a:r>
              <a:rPr lang="es-ES_tradnl" sz="1100" dirty="0">
                <a:cs typeface="Latha" panose="020B0604020202020204" pitchFamily="34" charset="0"/>
              </a:rPr>
              <a:t>Decirle al cuidador qué información se le ha dado sobre el hogar y sobre sus expectativas;</a:t>
            </a:r>
          </a:p>
          <a:p>
            <a:pPr marL="171450" indent="-171450">
              <a:buFont typeface="Wingdings" panose="05000000000000000000" pitchFamily="2" charset="2"/>
              <a:buChar char="o"/>
            </a:pPr>
            <a:r>
              <a:rPr lang="es-ES_tradnl" sz="1100" dirty="0">
                <a:cs typeface="Latha" panose="020B0604020202020204" pitchFamily="34" charset="0"/>
              </a:rPr>
              <a:t>Informarle al cuidador de que se trata de un acuerdo de cuidados provisionales y asegurarse de que está de acuerdo y dispuesto a apoyar el proceso de BRF como se indica a continuación:</a:t>
            </a:r>
          </a:p>
          <a:p>
            <a:pPr marL="628650" lvl="1" indent="-171450">
              <a:buFont typeface="Arial" panose="020B0604020202020204" pitchFamily="34" charset="0"/>
              <a:buChar char="•"/>
            </a:pPr>
            <a:r>
              <a:rPr lang="es-ES_tradnl" sz="1100" dirty="0">
                <a:cs typeface="Latha" panose="020B0604020202020204" pitchFamily="34" charset="0"/>
              </a:rPr>
              <a:t>documentar cualquier información nueva que facilite el menor que pueda ayudar en el proceso de búsqueda de la familia y ponerse en contacto con el asistente social con esta información;</a:t>
            </a:r>
          </a:p>
          <a:p>
            <a:pPr marL="628650" lvl="1" indent="-171450">
              <a:buFont typeface="Arial" panose="020B0604020202020204" pitchFamily="34" charset="0"/>
              <a:buChar char="•"/>
            </a:pPr>
            <a:r>
              <a:rPr lang="es-ES_tradnl" sz="1100" dirty="0">
                <a:cs typeface="Latha" panose="020B0604020202020204" pitchFamily="34" charset="0"/>
              </a:rPr>
              <a:t>informar al asistente social si los padres y/o cuidador/a u otros familiares o personas conocidas del menor llegan o se ponen en contacto;</a:t>
            </a:r>
          </a:p>
          <a:p>
            <a:pPr marL="628650" lvl="1" indent="-171450">
              <a:spcAft>
                <a:spcPts val="600"/>
              </a:spcAft>
              <a:buFont typeface="Arial" panose="020B0604020202020204" pitchFamily="34" charset="0"/>
              <a:buChar char="•"/>
            </a:pPr>
            <a:r>
              <a:rPr lang="es-ES_tradnl" sz="1100" dirty="0">
                <a:cs typeface="Latha" panose="020B0604020202020204" pitchFamily="34" charset="0"/>
              </a:rPr>
              <a:t>entregarán al menor a su cuidado tras una evaluación realizada por su agencia con fines de reunificación familiar;</a:t>
            </a:r>
          </a:p>
          <a:p>
            <a:pPr marL="171450" indent="-171450">
              <a:spcAft>
                <a:spcPts val="600"/>
              </a:spcAft>
              <a:buFont typeface="Wingdings" panose="05000000000000000000" pitchFamily="2" charset="2"/>
              <a:buChar char="o"/>
            </a:pPr>
            <a:r>
              <a:rPr lang="es-ES_tradnl" sz="1100" dirty="0">
                <a:cs typeface="Latha" panose="020B0604020202020204" pitchFamily="34" charset="0"/>
              </a:rPr>
              <a:t>Informar al cuidador de la frecuencia con la que será visitado y cuándo será la primera visita. Explicarle que a menudo necesitará hablar con el menor en privado;</a:t>
            </a:r>
          </a:p>
          <a:p>
            <a:pPr marL="171450" indent="-171450">
              <a:spcAft>
                <a:spcPts val="600"/>
              </a:spcAft>
              <a:buFont typeface="Wingdings" panose="05000000000000000000" pitchFamily="2" charset="2"/>
              <a:buChar char="o"/>
            </a:pPr>
            <a:r>
              <a:rPr lang="es-ES_tradnl" sz="1100" dirty="0">
                <a:cs typeface="Latha" panose="020B0604020202020204" pitchFamily="34" charset="0"/>
              </a:rPr>
              <a:t>Indicarle al cuidador a quién debe dirigirse en caso de problemas urgentes relacionados con la acogida;</a:t>
            </a:r>
          </a:p>
          <a:p>
            <a:pPr marL="171450" indent="-171450">
              <a:spcAft>
                <a:spcPts val="600"/>
              </a:spcAft>
              <a:buFont typeface="Wingdings" panose="05000000000000000000" pitchFamily="2" charset="2"/>
              <a:buChar char="o"/>
            </a:pPr>
            <a:r>
              <a:rPr lang="es-ES_tradnl" sz="1100" dirty="0">
                <a:cs typeface="Latha" panose="020B0604020202020204" pitchFamily="34" charset="0"/>
              </a:rPr>
              <a:t>Preguntarle al cuidador si tiene alguna duda o preocupación que quiera comentar.</a:t>
            </a:r>
          </a:p>
          <a:p>
            <a:pPr marL="171450" indent="-171450">
              <a:buFont typeface="Wingdings" panose="05000000000000000000" pitchFamily="2" charset="2"/>
              <a:buChar char="o"/>
            </a:pPr>
            <a:endParaRPr lang="es-ES_tradnl" sz="1100" dirty="0">
              <a:cs typeface="Latha" panose="020B0604020202020204" pitchFamily="34" charset="0"/>
            </a:endParaRPr>
          </a:p>
        </p:txBody>
      </p:sp>
      <p:sp>
        <p:nvSpPr>
          <p:cNvPr id="4" name="Hexagon 3">
            <a:extLst>
              <a:ext uri="{FF2B5EF4-FFF2-40B4-BE49-F238E27FC236}">
                <a16:creationId xmlns:a16="http://schemas.microsoft.com/office/drawing/2014/main" id="{90CF108C-4FDA-7378-CF84-1CAC02C8CC3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60AB8926-04C9-4B95-28EE-460A38C7EB9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5C461C5-05B5-CB69-C1D7-112D3A6E807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FC15F79-1F88-E2C2-B84D-30AA1C0E395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C55D7DB-B143-3D25-BD67-5EFF9E40A7B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2F77ADB-1624-29C4-092F-1B83CC31B88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F814141-CB1D-B576-71F4-4AC15DFE1A4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18196BD-4980-E8DF-4BEE-967BAE97B995}"/>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8DF4392-CB5A-160F-05BB-229F7FC9102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1E5CDA4-BA5A-2A26-873E-97CD0CC91D47}"/>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A050AB7-C987-7B4C-FA8C-2B50C6561EE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0053145-4AB3-BEF7-8CE9-91DC0995688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49B0501-F1DE-F8F5-7FF1-F914F71581A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36AAB5B-2B7F-F7E2-C703-DACDC92AD17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C5DCE38C-F1A0-889E-3313-0C9D7A63224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019B8AF-E209-0826-7371-E7CA9E4FAF2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825DF7E-9F49-8269-57BA-C740BFCD014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17B8DD85-E7A5-86CD-D39B-730FF0AF30D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6493455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36687"/>
            <a:ext cx="4637303" cy="2084826"/>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El plan de caso debe incluir todo lo relacionado con la modalidad de acogida y las demás consideraciones y aspectos que se hayan identificado con relación a la protección del/de la menor.</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Los asistentes sociales pueden participar en la formulación e implementación de procedimientos específicos para facilitar</a:t>
            </a:r>
            <a:r>
              <a:rPr lang="es-ES_tradnl" sz="1100" dirty="0">
                <a:solidFill>
                  <a:srgbClr val="000000"/>
                </a:solidFill>
                <a:ea typeface="Arial"/>
                <a:cs typeface="Arial"/>
                <a:sym typeface="Arial"/>
              </a:rPr>
              <a:t> los cuidados de base comunitaria.</a:t>
            </a: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Todos los agentes deben establecer acuerdos comunes sobre los criterios de admisibilidad </a:t>
            </a:r>
            <a:r>
              <a:rPr lang="es-ES_tradnl" sz="1100" dirty="0">
                <a:solidFill>
                  <a:srgbClr val="000000"/>
                </a:solidFill>
                <a:ea typeface="Arial"/>
                <a:cs typeface="Arial"/>
                <a:sym typeface="Arial"/>
              </a:rPr>
              <a:t>para</a:t>
            </a:r>
            <a:r>
              <a:rPr lang="es-ES_tradnl" sz="1100" b="0" i="0" u="none" strike="noStrike" cap="none" dirty="0">
                <a:solidFill>
                  <a:srgbClr val="000000"/>
                </a:solidFill>
                <a:latin typeface="+mn-lt"/>
                <a:ea typeface="Arial"/>
                <a:cs typeface="Arial"/>
                <a:sym typeface="Arial"/>
              </a:rPr>
              <a:t> las personas que acogen menores, procedimientos de selección, emparejamiento y preparación (del menor y la familia) y acuerdos entre la persona que acoge y el tutor.</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0271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110943"/>
            <a:ext cx="5254042" cy="5031380"/>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587675"/>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5540F1DE-7E5C-F795-3BCF-F56F4FA47E7C}"/>
              </a:ext>
            </a:extLst>
          </p:cNvPr>
          <p:cNvSpPr/>
          <p:nvPr/>
        </p:nvSpPr>
        <p:spPr>
          <a:xfrm>
            <a:off x="1072579" y="241259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1168E72D-594C-63AD-90DC-F3B68B9B3E7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73F97158-953D-7547-66F2-CA5B7E1955C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E6369156-54C6-4779-E3CC-E0116BBF871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3E83A425-94A6-9A10-A033-2DC837DADB0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3B4D6FB-DDD4-7A77-ADB8-10F9CA16B08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022D200D-18E3-5445-C362-BAD445445AB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5417CF9D-6A3E-9F3B-6C75-36A250AFEA2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FB42C912-6A87-B803-50AB-58D0CD19A06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73A6628-E214-3819-2A9C-8623338AC81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86B358EC-3776-1D59-4F8A-3CB04382D14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C69A9792-906E-10F6-8918-4873CFDDEDE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4E45BD59-BFDB-EA3E-8BF3-29C0FAB68D3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1A3981C-C66F-C064-C06E-420555C04D5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C35926B4-B54C-FFB0-D11B-DABEDCE518C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453630D1-8581-9A7C-FCCD-F31132467C0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4309E304-6804-26B5-B445-938796E743E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52CCC766-DE7F-9ECB-82AE-C8A67061536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3F3AE90E-79A5-2E89-7009-EA3B90AD4F8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281834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5: IMPLEMENTACIÓN DEL PLAN DE CASO</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938719"/>
          </a:xfrm>
          <a:prstGeom prst="rect">
            <a:avLst/>
          </a:prstGeom>
          <a:noFill/>
        </p:spPr>
        <p:txBody>
          <a:bodyPr wrap="square" rtlCol="0">
            <a:spAutoFit/>
          </a:bodyPr>
          <a:lstStyle/>
          <a:p>
            <a:pPr marL="0" marR="0" lvl="0" indent="0" algn="l" rtl="0">
              <a:spcBef>
                <a:spcPts val="0"/>
              </a:spcBef>
              <a:spcAft>
                <a:spcPts val="0"/>
              </a:spcAft>
              <a:buNone/>
            </a:pPr>
            <a:r>
              <a:rPr lang="es-ES_tradnl" sz="1100">
                <a:solidFill>
                  <a:schemeClr val="tx1"/>
                </a:solidFill>
                <a:latin typeface="+mn-lt"/>
                <a:ea typeface="Arial"/>
                <a:cs typeface="Arial"/>
                <a:sym typeface="Arial"/>
              </a:rPr>
              <a:t>Describir los elementos específicos en los que debe centrarse la atención del UASC como parte de la implementación del plan del caso.</a:t>
            </a:r>
          </a:p>
          <a:p>
            <a:pPr marL="0" marR="0" lvl="0" indent="0" algn="l" rtl="0">
              <a:spcBef>
                <a:spcPts val="0"/>
              </a:spcBef>
              <a:spcAft>
                <a:spcPts val="0"/>
              </a:spcAft>
              <a:buNone/>
            </a:pPr>
            <a:endParaRPr lang="es-ES_tradnl" sz="1100">
              <a:solidFill>
                <a:schemeClr val="tx1"/>
              </a:solidFill>
              <a:latin typeface="+mn-lt"/>
              <a:ea typeface="Arial"/>
              <a:cs typeface="Arial"/>
              <a:sym typeface="Arial"/>
            </a:endParaRPr>
          </a:p>
          <a:p>
            <a:pPr marL="0" marR="0" lvl="0" indent="0" algn="l" rtl="0">
              <a:spcBef>
                <a:spcPts val="0"/>
              </a:spcBef>
              <a:spcAft>
                <a:spcPts val="0"/>
              </a:spcAft>
              <a:buNone/>
            </a:pPr>
            <a:r>
              <a:rPr lang="es-ES_tradnl" sz="1100">
                <a:solidFill>
                  <a:schemeClr val="tx1"/>
                </a:solidFill>
                <a:latin typeface="+mn-lt"/>
                <a:ea typeface="Arial"/>
                <a:cs typeface="Arial"/>
                <a:sym typeface="Arial"/>
              </a:rPr>
              <a:t>Describir los componentes clave en los que debe centrarse la supervisión de las/os menores en modalidad de acogida alternativa.</a:t>
            </a:r>
          </a:p>
        </p:txBody>
      </p:sp>
      <p:grpSp>
        <p:nvGrpSpPr>
          <p:cNvPr id="7" name="Google Shape;194;p14">
            <a:extLst>
              <a:ext uri="{FF2B5EF4-FFF2-40B4-BE49-F238E27FC236}">
                <a16:creationId xmlns:a16="http://schemas.microsoft.com/office/drawing/2014/main" id="{A222BC42-0063-5D32-987B-62D40848A2FD}"/>
              </a:ext>
            </a:extLst>
          </p:cNvPr>
          <p:cNvGrpSpPr/>
          <p:nvPr/>
        </p:nvGrpSpPr>
        <p:grpSpPr>
          <a:xfrm>
            <a:off x="1153785" y="2207558"/>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590B0F01-93F6-6DE1-3FD2-F118F44BA8F5}"/>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85EC7837-48BB-C039-9A3C-CEC1D97B5ACF}"/>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10" name="Google Shape;194;p14">
            <a:extLst>
              <a:ext uri="{FF2B5EF4-FFF2-40B4-BE49-F238E27FC236}">
                <a16:creationId xmlns:a16="http://schemas.microsoft.com/office/drawing/2014/main" id="{9FB1EBEF-AC47-DA85-B397-2E0FFBE54CA4}"/>
              </a:ext>
            </a:extLst>
          </p:cNvPr>
          <p:cNvGrpSpPr/>
          <p:nvPr/>
        </p:nvGrpSpPr>
        <p:grpSpPr>
          <a:xfrm>
            <a:off x="1153785" y="2765741"/>
            <a:ext cx="332115" cy="351369"/>
            <a:chOff x="243840" y="1676400"/>
            <a:chExt cx="701040" cy="741680"/>
          </a:xfrm>
          <a:solidFill>
            <a:schemeClr val="accent2">
              <a:lumMod val="75000"/>
            </a:schemeClr>
          </a:solidFill>
        </p:grpSpPr>
        <p:sp>
          <p:nvSpPr>
            <p:cNvPr id="11" name="Google Shape;195;p14">
              <a:extLst>
                <a:ext uri="{FF2B5EF4-FFF2-40B4-BE49-F238E27FC236}">
                  <a16:creationId xmlns:a16="http://schemas.microsoft.com/office/drawing/2014/main" id="{67C2046E-15D1-C618-18D7-F3D79320D945}"/>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12" name="Google Shape;196;p14">
              <a:extLst>
                <a:ext uri="{FF2B5EF4-FFF2-40B4-BE49-F238E27FC236}">
                  <a16:creationId xmlns:a16="http://schemas.microsoft.com/office/drawing/2014/main" id="{600FEBBB-0CB3-6256-C258-B43E8595C4B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3" name="Hexagon 12">
            <a:extLst>
              <a:ext uri="{FF2B5EF4-FFF2-40B4-BE49-F238E27FC236}">
                <a16:creationId xmlns:a16="http://schemas.microsoft.com/office/drawing/2014/main" id="{ACA9EF4D-8FC6-9D0E-7F37-66D4D4F0F3F8}"/>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23AC1461-E8A4-AE52-D91D-EBF4A7B8E15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4630D44C-5EA6-2B58-CFC3-964B3DDD77D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67599657-C10F-5B15-7623-C7A888719DA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42DD847E-0A56-5DFF-5838-471908C0B49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6F89C262-AEB0-B47C-63AC-F584502F9AB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3A2014E8-7841-5973-B1E3-4C5F5605F3B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6F3865CB-53EE-1B55-EE1F-A43BDCD9802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721DDEBB-FF12-9F6E-0C14-F5679804F95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6A369587-F26D-6801-DC03-4AD758ACB6C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7BAB96CD-641F-9864-C9FA-071E725730BA}"/>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96777D28-C238-D2B1-6568-B1D4FBEF028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D80A5214-24A5-5C3D-758B-895402AC35B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8FDEC147-CB5E-7984-C3E1-57BF268E1BB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964DB522-26D6-26F4-4467-D7C4BD61EB49}"/>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D06943DD-2885-A6DF-B0B3-E4527EC0A9F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B61BDF2D-8C58-3C9F-F25C-07B781DB357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A45ACAFD-A991-6042-1D7D-58FBE6F5489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589147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CD0461-ED9B-D228-9F1E-800876056BE4}"/>
              </a:ext>
            </a:extLst>
          </p:cNvPr>
          <p:cNvSpPr txBox="1"/>
          <p:nvPr/>
        </p:nvSpPr>
        <p:spPr>
          <a:xfrm>
            <a:off x="982985" y="713169"/>
            <a:ext cx="5254041" cy="276999"/>
          </a:xfrm>
          <a:prstGeom prst="rect">
            <a:avLst/>
          </a:prstGeom>
          <a:noFill/>
        </p:spPr>
        <p:txBody>
          <a:bodyPr wrap="square" rtlCol="0">
            <a:spAutoFit/>
          </a:bodyPr>
          <a:lstStyle/>
          <a:p>
            <a:r>
              <a:rPr lang="es-ES_tradnl" sz="1200" b="1" spc="300">
                <a:solidFill>
                  <a:schemeClr val="tx1"/>
                </a:solidFill>
              </a:rPr>
              <a:t>PRACTICAR VISITAS DE SEGUIMIENTO</a:t>
            </a:r>
          </a:p>
        </p:txBody>
      </p:sp>
      <p:sp>
        <p:nvSpPr>
          <p:cNvPr id="4" name="Google Shape;258;p19">
            <a:extLst>
              <a:ext uri="{FF2B5EF4-FFF2-40B4-BE49-F238E27FC236}">
                <a16:creationId xmlns:a16="http://schemas.microsoft.com/office/drawing/2014/main" id="{DBE1A70A-07DF-D8F7-0D16-7A22D199B4D3}"/>
              </a:ext>
            </a:extLst>
          </p:cNvPr>
          <p:cNvSpPr txBox="1"/>
          <p:nvPr/>
        </p:nvSpPr>
        <p:spPr>
          <a:xfrm>
            <a:off x="982985" y="3683671"/>
            <a:ext cx="5254041" cy="5509160"/>
          </a:xfrm>
          <a:prstGeom prst="rect">
            <a:avLst/>
          </a:prstGeom>
          <a:noFill/>
          <a:ln>
            <a:noFill/>
          </a:ln>
        </p:spPr>
        <p:txBody>
          <a:bodyPr spcFirstLastPara="1" wrap="square" lIns="91425" tIns="45700" rIns="91425" bIns="45700" anchor="t" anchorCtr="0">
            <a:spAutoFit/>
          </a:bodyPr>
          <a:lstStyle/>
          <a:p>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El escenario</a:t>
            </a: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asistente social se prepara para una visita a domicilio con la familia Abdi, que cuida de Sama. Es la primera visita desde la evaluación y la elaboración del plan del caso.</a:t>
            </a: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Lo que se sabe hasta ahora sobre la situación familiar</a:t>
            </a: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Sr. y la Sra. Abdi llevan casi un año en el campamento de refugiados con sus cinco hijos, de edades comprendidas entre los 2 y los 15 años. Recientemente, la hermana de la Sra. Abdi envió a su hija Sama, de 13 años, al otro lado de la frontera por temor a que corriera peligro. La madre y el padre de Sama permanecen en su casa para cuidar de las tierras que cultivan.</a:t>
            </a: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De la evaluación inicial se </a:t>
            </a:r>
            <a:r>
              <a:rPr lang="es-ES_tradnl" sz="1100" dirty="0">
                <a:latin typeface="Calibri" panose="020F0502020204030204" pitchFamily="34" charset="0"/>
                <a:ea typeface="Calibri" panose="020F0502020204030204" pitchFamily="34" charset="0"/>
                <a:cs typeface="Times New Roman" panose="02020603050405020304" pitchFamily="18" charset="0"/>
              </a:rPr>
              <a:t>establece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que Sama echa mucho de menos a su familia; puede hablar con ellos de vez en cuando por WhatsApp, pero sigue siendo muy infeliz. Sabe que tiene suerte de que la familia la haya acogido y su tía es amable con ella. Sin embargo, el primo mayor, un chico de 15 años, es malo y le dice que es un problema para la familia y que sería mejor que no estuviera allí. Su tío la obliga a hacer muchas tareas en casa y ella tiene que cuidar de los niños más pequeños. Oye a su tío </a:t>
            </a:r>
            <a:r>
              <a:rPr lang="es-ES_tradnl" sz="1100" dirty="0">
                <a:latin typeface="Calibri" panose="020F0502020204030204" pitchFamily="34" charset="0"/>
                <a:ea typeface="Calibri" panose="020F0502020204030204" pitchFamily="34" charset="0"/>
                <a:cs typeface="Times New Roman" panose="02020603050405020304" pitchFamily="18" charset="0"/>
              </a:rPr>
              <a:t>quejarse con su esposa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de lo torpe que es y de lo que cuesta mantenerla, y teme que le pegue, como ha amenazado con hacer, o incluso que intente casarla. Hasta ahora no ha podido ir a la escuela, a pesar de que su tía le prometió a su madre que iría.</a:t>
            </a: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Sr. Abdi rechaz</a:t>
            </a:r>
            <a:r>
              <a:rPr lang="es-ES_tradnl" sz="1100" dirty="0">
                <a:latin typeface="Calibri" panose="020F0502020204030204" pitchFamily="34" charset="0"/>
                <a:ea typeface="Calibri" panose="020F0502020204030204" pitchFamily="34" charset="0"/>
                <a:cs typeface="Times New Roman" panose="02020603050405020304" pitchFamily="18" charset="0"/>
              </a:rPr>
              <a:t>ó hablar con alguien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durante la evaluación, pero se entrevistó a la Sra. Abdi. No dijo mucho, pero aceptó recibir apoyo social y visitas a domicilio y agradeció la ayuda que se le ofreció. Parecía agotada, dijo que sabe que tiene que cuidar de Sama, ya que su hermana haría lo mismo por ella, y que quiere a Sama, pero teme que la situación esté enojando a su marido. También expresó que ya no puede manejar a su hijo mayor, que está enojado y es grosero</a:t>
            </a:r>
            <a:r>
              <a:rPr lang="es-ES_tradnl" sz="1100" dirty="0">
                <a:latin typeface="Calibri" panose="020F0502020204030204" pitchFamily="34" charset="0"/>
                <a:ea typeface="Calibri" panose="020F0502020204030204" pitchFamily="34" charset="0"/>
                <a:cs typeface="Times New Roman" panose="02020603050405020304" pitchFamily="18" charset="0"/>
              </a:rPr>
              <a:t> con Sama.</a:t>
            </a:r>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Durante la evaluación inicial se remitió a la familia para que recibiera ayuda material: ropa y artículos no alimentarios. Según las notas del expediente, aún no se han entregado. También se les remitió a la organización responsable de la distribución de alimentos para comprobar si tenían derecho a esto.</a:t>
            </a:r>
          </a:p>
        </p:txBody>
      </p:sp>
      <p:sp>
        <p:nvSpPr>
          <p:cNvPr id="5" name="TextBox 4">
            <a:extLst>
              <a:ext uri="{FF2B5EF4-FFF2-40B4-BE49-F238E27FC236}">
                <a16:creationId xmlns:a16="http://schemas.microsoft.com/office/drawing/2014/main" id="{0B86D0CA-44E5-7ADE-C5AC-EB01923E3CAD}"/>
              </a:ext>
            </a:extLst>
          </p:cNvPr>
          <p:cNvSpPr txBox="1"/>
          <p:nvPr/>
        </p:nvSpPr>
        <p:spPr>
          <a:xfrm>
            <a:off x="982985" y="1173695"/>
            <a:ext cx="5267344" cy="2322138"/>
          </a:xfrm>
          <a:prstGeom prst="rect">
            <a:avLst/>
          </a:prstGeom>
          <a:solidFill>
            <a:schemeClr val="accent2">
              <a:lumMod val="20000"/>
              <a:lumOff val="80000"/>
            </a:schemeClr>
          </a:solidFill>
        </p:spPr>
        <p:txBody>
          <a:bodyPr wrap="square" lIns="144000" tIns="144000" rIns="144000" bIns="144000" rtlCol="0">
            <a:spAutoFit/>
          </a:bodyPr>
          <a:lstStyle/>
          <a:p>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Instrucciones para el juego de rol</a:t>
            </a:r>
          </a:p>
          <a:p>
            <a:pPr marL="228600" indent="-228600">
              <a:buFont typeface="+mj-lt"/>
              <a:buAutoNum type="arabicPeriod"/>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Primero, uno de ustedes hará de asistente social y otro, de Sra. Abdi, mientras los otros dos observan y aportan comentarios constructivos</a:t>
            </a:r>
            <a:r>
              <a:rPr lang="es-ES_tradnl" sz="1100" dirty="0">
                <a:latin typeface="Calibri" panose="020F0502020204030204" pitchFamily="34" charset="0"/>
                <a:ea typeface="Calibri" panose="020F0502020204030204" pitchFamily="34" charset="0"/>
                <a:cs typeface="Times New Roman" panose="02020603050405020304" pitchFamily="18" charset="0"/>
              </a:rPr>
              <a:t>. D</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espués, cambiarán de rol, y los dos que estaban observando harán de asistente social y de Sama, mientras los otros dos observan (y aportan comentarios constructivos). </a:t>
            </a:r>
          </a:p>
          <a:p>
            <a:pPr marL="228600" indent="-228600">
              <a:buFont typeface="+mj-lt"/>
              <a:buAutoNum type="arabicPeriod"/>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Cuando haya decidido cuáles serán sus roles, leer el </a:t>
            </a:r>
            <a:r>
              <a:rPr lang="es-ES_tradnl" sz="1100" dirty="0">
                <a:latin typeface="Calibri" panose="020F0502020204030204" pitchFamily="34" charset="0"/>
                <a:ea typeface="Calibri" panose="020F0502020204030204" pitchFamily="34" charset="0"/>
                <a:cs typeface="Times New Roman" panose="02020603050405020304" pitchFamily="18" charset="0"/>
              </a:rPr>
              <a:t>es</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cenario del caso y tomar algunas notas, pensando en lo que le gustaría decir que ayude a comprometerse de forma positiva y a generar confianza.</a:t>
            </a:r>
          </a:p>
          <a:p>
            <a:pPr marL="228600" indent="-228600">
              <a:buFont typeface="+mj-lt"/>
              <a:buAutoNum type="arabicPeriod"/>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Incluir lo siguiente:</a:t>
            </a:r>
          </a:p>
          <a:p>
            <a:pPr marL="685800" lvl="1" indent="-228600">
              <a:buFont typeface="Arial" panose="020B0604020202020204" pitchFamily="34" charset="0"/>
              <a:buChar char="•"/>
            </a:pPr>
            <a:r>
              <a:rPr lang="es-ES_tradnl" sz="1100" dirty="0">
                <a:latin typeface="Calibri" panose="020F0502020204030204" pitchFamily="34" charset="0"/>
                <a:ea typeface="Calibri" panose="020F0502020204030204" pitchFamily="34" charset="0"/>
                <a:cs typeface="Times New Roman" panose="02020603050405020304" pitchFamily="18" charset="0"/>
              </a:rPr>
              <a:t>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esumen sobre su situación </a:t>
            </a:r>
          </a:p>
          <a:p>
            <a:pPr marL="685800" lvl="1" indent="-228600">
              <a:buFont typeface="Arial" panose="020B0604020202020204" pitchFamily="34" charset="0"/>
              <a:buChar char="•"/>
            </a:pPr>
            <a:r>
              <a:rPr lang="es-ES_tradnl" sz="1100" dirty="0">
                <a:latin typeface="Calibri" panose="020F0502020204030204" pitchFamily="34" charset="0"/>
                <a:ea typeface="Calibri" panose="020F0502020204030204" pitchFamily="34" charset="0"/>
                <a:cs typeface="Times New Roman" panose="02020603050405020304" pitchFamily="18" charset="0"/>
              </a:rPr>
              <a:t>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esumen de opiniones e ideas</a:t>
            </a:r>
          </a:p>
          <a:p>
            <a:pPr marL="685800" lvl="1" indent="-228600">
              <a:buFont typeface="Arial" panose="020B0604020202020204" pitchFamily="34" charset="0"/>
              <a:buChar char="•"/>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medidas y los próximos pasos que piensa dar</a:t>
            </a:r>
          </a:p>
        </p:txBody>
      </p:sp>
      <p:sp>
        <p:nvSpPr>
          <p:cNvPr id="6" name="Hexagon 5">
            <a:extLst>
              <a:ext uri="{FF2B5EF4-FFF2-40B4-BE49-F238E27FC236}">
                <a16:creationId xmlns:a16="http://schemas.microsoft.com/office/drawing/2014/main" id="{064EE551-C159-6F9A-431C-899A0B2F404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371A31F8-0E0B-5340-66C3-984232E6467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865DF3BA-78BC-DBFE-1689-1DF4E7FF82F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804BE44D-BF5C-1127-8BEC-B5C5E28C3A3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AF4FA3A1-0D6E-EC7D-7F37-EF9B5E58043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07560646-68C8-3ABA-9C9B-34D1E727BEA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DD706BF3-4969-1943-D3D0-6E5C33C2A06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601ECE33-A990-C11C-0ACC-6D68E434E90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2BE2F0A9-AE6C-F479-E562-BD4F2FE4772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8DDA0F97-B2DB-9463-99A2-CC34B8C9513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19D1AD14-1598-4CCE-2810-3E702782A25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32BFD9FD-D022-7C49-3BC7-BC95F791E83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27B60898-1219-33ED-A570-10E10E3FB84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0D948085-D68D-9FC1-E645-842F2559806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CF877ABD-6F53-9A1C-D7B5-38031029028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564BC595-EF97-4B04-F370-3B315C1CA10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6CEADC55-2480-C91C-6F8D-B3E44E3B5EF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6BFA2D7E-C997-B5D5-AEFC-1C0F49FB972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564365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CD0461-ED9B-D228-9F1E-800876056BE4}"/>
              </a:ext>
            </a:extLst>
          </p:cNvPr>
          <p:cNvSpPr txBox="1"/>
          <p:nvPr/>
        </p:nvSpPr>
        <p:spPr>
          <a:xfrm>
            <a:off x="982985" y="713169"/>
            <a:ext cx="5254041" cy="646331"/>
          </a:xfrm>
          <a:prstGeom prst="rect">
            <a:avLst/>
          </a:prstGeom>
          <a:noFill/>
        </p:spPr>
        <p:txBody>
          <a:bodyPr wrap="square" rtlCol="0">
            <a:spAutoFit/>
          </a:bodyPr>
          <a:lstStyle/>
          <a:p>
            <a:r>
              <a:rPr lang="es-ES_tradnl" sz="1200" b="1" spc="300">
                <a:solidFill>
                  <a:schemeClr val="tx1"/>
                </a:solidFill>
              </a:rPr>
              <a:t>OBSERVACIONES Y APOYO EN LAS VISITAS DE SEGUIMIENTO - MENORES EN MODALIDAD DE ACOGIDA COMUNITARIA</a:t>
            </a:r>
          </a:p>
        </p:txBody>
      </p:sp>
      <p:sp>
        <p:nvSpPr>
          <p:cNvPr id="4" name="Google Shape;258;p19">
            <a:extLst>
              <a:ext uri="{FF2B5EF4-FFF2-40B4-BE49-F238E27FC236}">
                <a16:creationId xmlns:a16="http://schemas.microsoft.com/office/drawing/2014/main" id="{DBE1A70A-07DF-D8F7-0D16-7A22D199B4D3}"/>
              </a:ext>
            </a:extLst>
          </p:cNvPr>
          <p:cNvSpPr txBox="1"/>
          <p:nvPr/>
        </p:nvSpPr>
        <p:spPr>
          <a:xfrm>
            <a:off x="982985" y="1414985"/>
            <a:ext cx="5254041" cy="6524823"/>
          </a:xfrm>
          <a:prstGeom prst="rect">
            <a:avLst/>
          </a:prstGeom>
          <a:noFill/>
          <a:ln>
            <a:noFill/>
          </a:ln>
        </p:spPr>
        <p:txBody>
          <a:bodyPr spcFirstLastPara="1" wrap="square" lIns="91425" tIns="45700" rIns="91425" bIns="45700" anchor="t" anchorCtr="0">
            <a:spAutoFit/>
          </a:bodyPr>
          <a:lstStyle/>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A continuación se ofrece una guía para el asistente social durante las visitas a las/os menores en modalidad de acogida alternativa. </a:t>
            </a:r>
          </a:p>
          <a:p>
            <a:endParaRPr lang="es-ES_tradnl" sz="1100" dirty="0">
              <a:latin typeface="Calibri" panose="020F0502020204030204" pitchFamily="34" charset="0"/>
              <a:ea typeface="Calibri" panose="020F0502020204030204" pitchFamily="34" charset="0"/>
              <a:cs typeface="Times New Roman" panose="02020603050405020304" pitchFamily="18" charset="0"/>
            </a:endParaRPr>
          </a:p>
          <a:p>
            <a:r>
              <a:rPr lang="es-ES_tradnl" sz="1100" dirty="0">
                <a:effectLst/>
                <a:latin typeface="Calibri" panose="020F0502020204030204" pitchFamily="34" charset="0"/>
                <a:ea typeface="Calibri" panose="020F0502020204030204" pitchFamily="34" charset="0"/>
                <a:cs typeface="Times New Roman" panose="02020603050405020304" pitchFamily="18" charset="0"/>
              </a:rPr>
              <a:t>Nota: </a:t>
            </a:r>
            <a:r>
              <a:rPr lang="es-ES_tradnl" sz="1100" dirty="0">
                <a:latin typeface="Calibri" panose="020F0502020204030204" pitchFamily="34" charset="0"/>
                <a:ea typeface="Calibri" panose="020F0502020204030204" pitchFamily="34" charset="0"/>
                <a:cs typeface="Times New Roman" panose="02020603050405020304" pitchFamily="18" charset="0"/>
              </a:rPr>
              <a:t>la evaluación del</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cuidado del menor debe hacerse de acuerdo con el contexto, las capacidades generales y las condiciones socioeconómicas de las familias de la misma comunidad.</a:t>
            </a:r>
          </a:p>
          <a:p>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Observaciones </a:t>
            </a:r>
          </a:p>
          <a:p>
            <a:endParaRPr lang="es-ES_tradnl" sz="1100" b="1"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¿Existen señales de buena relación entre el menor y el cuidador, es decir, parecen estar relajados el uno con el otro y hay indicios para creer que las necesidades emocionales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están siendo satisfechas?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cuidador</a:t>
            </a:r>
            <a:r>
              <a:rPr lang="es-ES_tradnl" sz="1100" dirty="0">
                <a:latin typeface="Calibri" panose="020F0502020204030204" pitchFamily="34" charset="0"/>
                <a:ea typeface="Calibri" panose="020F0502020204030204" pitchFamily="34" charset="0"/>
                <a:cs typeface="Times New Roman" panose="02020603050405020304" pitchFamily="18" charset="0"/>
              </a:rPr>
              <a:t> atiende de forma adecuada al 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recibe el mismo trato que los/as demás menores de la familia, por ejemplo, hace la misma cantidad de trabajo, va al colegio con los demás y come con ellos? </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¿Hay signos de maltrato, como quemaduras, cortes o moratones inexplicables? Es habitual que los/as menores se caigan y a veces se lesionen; el asistente social debe verificar que la explicación tenga sentido y sea verdadera.</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¿Existen signos de desatención, como enfermedades de la piel relacionadas con una higiene deficiente, desechos y/o basura que no se eliminan de forma adecuada, o 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tiene diferencias significativas (desnutrido y/o ropa sucia y/o desaseado) con los/as demás menores de la familia y la comunidad?</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¿Existen problemas psicológicos como comportamiento antisocial, problemas en la escuela, apatía, depresión, ira y violencia? ¿Comportamiento sexual inapropiado, dada la edad del menor?</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¿Existe algún problema potencial de seguridad en el hogar?</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¿Los cuidadores adoptan medidas adecuadas para satisfacer las necesidades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(por ejemplo, el cuidador atiende al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si está enfermo, lo lleva al colegio, lo alimenta de forma adecuada)?</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menor está ocupado durante el día en actividades educativas, de formación profesional o sociales adecuadas a sus necesidades, a su etapa de desarrollo y a las normas de la comunidad?</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cuidador está bien física y mentalmente y no tiene dificultades para afrontar la situación? </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En el caso de los lactantes, ¿es satisfactorio el aumento de peso según las mediciones mensuales del peso (o del peso en relación con la talla) y la observación visual?</a:t>
            </a:r>
          </a:p>
          <a:p>
            <a:pPr marL="17145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¿El cuidador es consciente de que la reunificación familiar sigue siendo el objetivo supremo en el interés superior del menor?</a:t>
            </a:r>
          </a:p>
        </p:txBody>
      </p:sp>
      <p:sp>
        <p:nvSpPr>
          <p:cNvPr id="2" name="Hexagon 1">
            <a:extLst>
              <a:ext uri="{FF2B5EF4-FFF2-40B4-BE49-F238E27FC236}">
                <a16:creationId xmlns:a16="http://schemas.microsoft.com/office/drawing/2014/main" id="{0DAB8031-F3F2-A8A8-B866-E244956C51C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5BF0D208-C71F-FEFB-A4E4-4C4698CB4F3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F5799968-B65C-24ED-DA11-7D1C0726E4D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C170790C-A51A-A2A2-EBA2-7E4E9FA4955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9B62697A-34EE-03D3-8C72-70DA2BB21EA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B6B1B958-95A5-7258-B8B7-27A16740000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54D9EEC7-AA51-AC63-3F76-527674F872B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A2E8495B-DF42-DB28-7906-CDBE7BAB7A1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CD0B2EF0-DBEB-A6CA-95C4-2879E2D0224B}"/>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50A272EB-8EE0-08B4-24D4-43A0AB2D57BB}"/>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F8A92759-CD35-E517-096B-E9A4F91A165A}"/>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406F7E40-B32B-0C38-E958-F374995C9E6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885400C9-9BB0-AA8F-01D7-E5142FF301B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B49F738B-FBF7-2D2F-07DB-CFCC55A55BB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4171AD96-638C-1F60-C21A-F77CA0312AB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94959069-564E-FCCF-5C3C-2286BE299AD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2692ED1-2936-35B8-8759-E1748137D77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0792F96F-D1F3-DBB6-63FD-54A03F2DCA5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7675005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254041" cy="8386871"/>
          </a:xfrm>
          <a:prstGeom prst="rect">
            <a:avLst/>
          </a:prstGeom>
          <a:noFill/>
          <a:ln>
            <a:noFill/>
          </a:ln>
        </p:spPr>
        <p:txBody>
          <a:bodyPr spcFirstLastPara="1" wrap="square" lIns="91425" tIns="45700" rIns="91425" bIns="45700" anchor="t" anchorCtr="0">
            <a:spAutoFit/>
          </a:bodyPr>
          <a:lstStyle/>
          <a:p>
            <a:pPr lvl="0"/>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Información que pueden facilitar el menor y el cuidador:</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ualquier información nueva que ayude a la localización</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contacto con familiares, amigos de la familia</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o</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piniones, preferencias y preocupaciones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y del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cuidador y de los padres en relación con la acogida actual, la reunificación o el cuidado a más largo plazo, y otras cuestiones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ctividades diarias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 comparación con las de otros/as menores de la familia y/o comunidad</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s</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alud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asistencia a los controles necesarios y tratamiento de cualquier problema de salud que se haya detectado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sistencia y progreso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en la educación u otras actividades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s</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i el menor y el cuidador reciben las ayudas necesarias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ualquier cambio previsto en el cuidado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ualquier problema de comportamiento relacionado con el menor</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l</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 relación del menor con la familia de acogida, el grupo de iguales y la comunidad</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l</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as capacidades de afrontamiento del cuidador, su salud física y mental y cualquier necesidad de apoyo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s</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 debe aconsejar a los cuidadores que se pongan en contacto en caso de preocupaciones que incluyan problemas de salud o de comportamiento; por ejemplo, si 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está más callado o más ruidoso de lo habitual, deja de relacionarse con sus compañeros, no ríe ni sonríe, se aferra a los extraños o muestra un miedo excesivo a los demás, llora con frecuencia sin motivo evidente, se pelea de forma excesiva con otros o experimenta pesadillas frecuentes o recurrentes</a:t>
            </a:r>
          </a:p>
          <a:p>
            <a:pPr lvl="0"/>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Información que debe facilitar el asistente social:</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ctualización de los esfuerzos de rastreo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p</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rogreso de las remisiones u otras acciones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p</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lanes relacionados con 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 la familia</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d</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erechos del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y de la familia; información solicitada sobre problemas, derechos, cómo acceder a ayudas, etc.</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ompartir información sobre cuestiones clave, como el reclutamiento por fuerzas y grupos armados, las amenazas para la salud, la concienciación sobre las minas, los brotes de enfermedades infecciosas, etc.</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ompartir información sobre la situación de protección y los programas y servicios comunitarios</a:t>
            </a:r>
          </a:p>
          <a:p>
            <a:pPr lvl="0"/>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Prestación directa de una ayuda o servicio por parte del asistente social:</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ayuda para obtener documentos, incluido el registro de nacimiento </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poyo emocional, por ejemplo, SMAPS para el </a:t>
            </a:r>
            <a:r>
              <a:rPr lang="es-ES_tradnl" sz="1100" dirty="0">
                <a:latin typeface="Calibri" panose="020F0502020204030204" pitchFamily="34" charset="0"/>
                <a:ea typeface="Calibri" panose="020F0502020204030204" pitchFamily="34" charset="0"/>
                <a:cs typeface="Times New Roman" panose="02020603050405020304" pitchFamily="18" charset="0"/>
              </a:rPr>
              <a:t>menor</a:t>
            </a:r>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fomento</a:t>
            </a:r>
            <a:r>
              <a:rPr lang="es-ES_tradnl" sz="1100" dirty="0">
                <a:latin typeface="Calibri" panose="020F0502020204030204" pitchFamily="34" charset="0"/>
                <a:ea typeface="Calibri" panose="020F0502020204030204" pitchFamily="34" charset="0"/>
                <a:cs typeface="Times New Roman" panose="02020603050405020304" pitchFamily="18" charset="0"/>
              </a:rPr>
              <a:t> y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apoyo a la creación de grupos de apoyo a los cuidadores de acogida</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ecogida de información de rastreo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f</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ormación en habilidades parentales y/o educación parental</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emisiones a servicios o a acciones de protección de la infancia</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v</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erificación de las relaciones familiares </a:t>
            </a:r>
            <a:r>
              <a:rPr lang="es-ES_tradnl" sz="1100" dirty="0">
                <a:latin typeface="Calibri" panose="020F0502020204030204" pitchFamily="34" charset="0"/>
                <a:ea typeface="Calibri" panose="020F0502020204030204" pitchFamily="34" charset="0"/>
                <a:cs typeface="Times New Roman" panose="02020603050405020304" pitchFamily="18" charset="0"/>
              </a:rPr>
              <a:t>y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organización de los contactos familiares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p</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reparación de mudanzas y/o reunificación</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poyo para acceder a asesoramiento jurídico o conseguir otras prestaciones, por ejemplo, herencias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poyo para acceder a ayudas económicas y de subsistencia, por ejemplo, transferencias de efectivo </a:t>
            </a:r>
          </a:p>
        </p:txBody>
      </p:sp>
      <p:sp>
        <p:nvSpPr>
          <p:cNvPr id="2" name="Hexagon 1">
            <a:extLst>
              <a:ext uri="{FF2B5EF4-FFF2-40B4-BE49-F238E27FC236}">
                <a16:creationId xmlns:a16="http://schemas.microsoft.com/office/drawing/2014/main" id="{66828481-A8AC-7625-D8E3-5D9053B2996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CA9BCD52-D0FB-8323-024F-41C2B5FD559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AC3329EF-7B9B-5260-AAF0-6C68E2F8EA4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1C9B038D-975F-507C-590E-B778347D6C0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0BE706F4-C65B-F563-B5CB-CA87FB0B0BB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4DC25FB-AE7B-42D4-D077-53983792439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20F1E5C1-4C3F-374C-A2D9-48B127FFBFA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72165900-C649-FAC9-FD64-BA4BF5BC078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062F34C-B042-90C2-50CC-8FBD8E01433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3D6A905-9144-6819-748A-162C8476384D}"/>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18315F59-E09F-3A12-12DA-EF9C817EEAA7}"/>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D900CF7-7212-8427-3E8F-ACBF84A1526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F91A661-298D-E257-24A3-6FF28D053CE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9A1F8CD-F04C-8312-E508-29AA9C2AAC9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53BBE87-20AB-33AB-5B11-8CD3216C70C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A30FFEB-06A7-D08C-C1E4-6EADF2F1D45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4897C97-AA2B-0090-0C9D-B6DBEFCC6B5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3862F4A-38D6-AF09-876D-F008E145691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82893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 name="Group 62">
            <a:extLst>
              <a:ext uri="{FF2B5EF4-FFF2-40B4-BE49-F238E27FC236}">
                <a16:creationId xmlns:a16="http://schemas.microsoft.com/office/drawing/2014/main" id="{B4C6D20A-D143-DE24-31E0-A16F72893B5E}"/>
              </a:ext>
            </a:extLst>
          </p:cNvPr>
          <p:cNvGrpSpPr/>
          <p:nvPr/>
        </p:nvGrpSpPr>
        <p:grpSpPr>
          <a:xfrm>
            <a:off x="2959679" y="6300552"/>
            <a:ext cx="3277348" cy="2708679"/>
            <a:chOff x="7499908" y="4900577"/>
            <a:chExt cx="997752" cy="824627"/>
          </a:xfrm>
        </p:grpSpPr>
        <p:grpSp>
          <p:nvGrpSpPr>
            <p:cNvPr id="64" name="Group 63">
              <a:extLst>
                <a:ext uri="{FF2B5EF4-FFF2-40B4-BE49-F238E27FC236}">
                  <a16:creationId xmlns:a16="http://schemas.microsoft.com/office/drawing/2014/main" id="{4738409E-441C-1936-D57B-F0A28C975BF9}"/>
                </a:ext>
              </a:extLst>
            </p:cNvPr>
            <p:cNvGrpSpPr/>
            <p:nvPr/>
          </p:nvGrpSpPr>
          <p:grpSpPr>
            <a:xfrm>
              <a:off x="7499908" y="4900577"/>
              <a:ext cx="997752" cy="824627"/>
              <a:chOff x="5957706" y="3325646"/>
              <a:chExt cx="2611796" cy="1892062"/>
            </a:xfrm>
            <a:solidFill>
              <a:schemeClr val="accent4"/>
            </a:solidFill>
          </p:grpSpPr>
          <p:sp>
            <p:nvSpPr>
              <p:cNvPr id="68" name="Rectangle: Rounded Corners 67">
                <a:extLst>
                  <a:ext uri="{FF2B5EF4-FFF2-40B4-BE49-F238E27FC236}">
                    <a16:creationId xmlns:a16="http://schemas.microsoft.com/office/drawing/2014/main" id="{569CB336-EFF9-9F1F-4DCD-4803A009D9D7}"/>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bg1"/>
                  </a:solidFill>
                  <a:latin typeface="Helvetica Neue"/>
                </a:endParaRPr>
              </a:p>
            </p:txBody>
          </p:sp>
          <p:sp>
            <p:nvSpPr>
              <p:cNvPr id="69" name="Rectangle: Top Corners Rounded 68">
                <a:extLst>
                  <a:ext uri="{FF2B5EF4-FFF2-40B4-BE49-F238E27FC236}">
                    <a16:creationId xmlns:a16="http://schemas.microsoft.com/office/drawing/2014/main" id="{7122405F-391E-A2D7-6782-C741B65B4131}"/>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65" name="Group 64">
              <a:extLst>
                <a:ext uri="{FF2B5EF4-FFF2-40B4-BE49-F238E27FC236}">
                  <a16:creationId xmlns:a16="http://schemas.microsoft.com/office/drawing/2014/main" id="{043FC98D-AF90-2FC0-A656-C9154F9515D0}"/>
                </a:ext>
              </a:extLst>
            </p:cNvPr>
            <p:cNvGrpSpPr/>
            <p:nvPr/>
          </p:nvGrpSpPr>
          <p:grpSpPr>
            <a:xfrm>
              <a:off x="7871183" y="5154803"/>
              <a:ext cx="316610" cy="462618"/>
              <a:chOff x="8661923" y="4758813"/>
              <a:chExt cx="825538" cy="1206243"/>
            </a:xfrm>
            <a:solidFill>
              <a:schemeClr val="bg1"/>
            </a:solidFill>
          </p:grpSpPr>
          <p:sp>
            <p:nvSpPr>
              <p:cNvPr id="66" name="Circle: Hollow 65">
                <a:extLst>
                  <a:ext uri="{FF2B5EF4-FFF2-40B4-BE49-F238E27FC236}">
                    <a16:creationId xmlns:a16="http://schemas.microsoft.com/office/drawing/2014/main" id="{1AE841D8-7FD4-4437-418F-02674033140B}"/>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67" name="Rectangle: Rounded Corners 66">
                <a:extLst>
                  <a:ext uri="{FF2B5EF4-FFF2-40B4-BE49-F238E27FC236}">
                    <a16:creationId xmlns:a16="http://schemas.microsoft.com/office/drawing/2014/main" id="{3643C36F-3111-6EEA-5583-E5FC099FD31A}"/>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5" name="TextBox 4">
            <a:extLst>
              <a:ext uri="{FF2B5EF4-FFF2-40B4-BE49-F238E27FC236}">
                <a16:creationId xmlns:a16="http://schemas.microsoft.com/office/drawing/2014/main" id="{58B48029-1A76-BBBF-114F-379D0C5DFEAF}"/>
              </a:ext>
            </a:extLst>
          </p:cNvPr>
          <p:cNvSpPr txBox="1"/>
          <p:nvPr/>
        </p:nvSpPr>
        <p:spPr>
          <a:xfrm>
            <a:off x="982984" y="713169"/>
            <a:ext cx="5254043" cy="7032694"/>
          </a:xfrm>
          <a:prstGeom prst="rect">
            <a:avLst/>
          </a:prstGeom>
          <a:noFill/>
        </p:spPr>
        <p:txBody>
          <a:bodyPr wrap="square">
            <a:spAutoFit/>
          </a:bodyPr>
          <a:lstStyle/>
          <a:p>
            <a:pPr algn="just"/>
            <a:r>
              <a:rPr lang="es-ES_tradnl" sz="1100" b="1" dirty="0">
                <a:effectLst/>
                <a:ea typeface="Verdana" panose="020B0604030504040204" pitchFamily="34" charset="0"/>
                <a:cs typeface="Calibri" panose="020F0502020204030204" pitchFamily="34" charset="0"/>
              </a:rPr>
              <a:t>Caso 2</a:t>
            </a:r>
          </a:p>
          <a:p>
            <a:pPr algn="just"/>
            <a:endParaRPr lang="es-ES_tradnl" sz="1100" dirty="0">
              <a:effectLst/>
              <a:ea typeface="Calibri" panose="020F0502020204030204" pitchFamily="34" charset="0"/>
              <a:cs typeface="Times New Roman" panose="02020603050405020304" pitchFamily="18" charset="0"/>
            </a:endParaRPr>
          </a:p>
          <a:p>
            <a:pPr algn="just"/>
            <a:r>
              <a:rPr lang="es-ES_tradnl" sz="1100" dirty="0">
                <a:effectLst/>
                <a:ea typeface="Verdana" panose="020B0604030504040204" pitchFamily="34" charset="0"/>
                <a:cs typeface="Calibri" panose="020F0502020204030204" pitchFamily="34" charset="0"/>
              </a:rPr>
              <a:t>Usted es supervisor/a de asistentes sociales en una zona cercana a la frontera que acoge a un gran número de personas refugiadas. En general, las condiciones de vida en la zona son difíciles. Hay una gran demanda de trabajadores agrícolas temporales, pero las personas refugiadas no tienen derecho a trabajar en el país. Hay mucha movilidad de la población, incluso a través de la frontera. Un líder comunitario informó que hay menores no acompañados y separados, que se enfrentan a la explotación. Un colega de una ONG nacional también le ha informado que están aumentando los casos de violencia doméstica. Desea comprender mejor la situación y desarrollar un plan con su equipo para abordar y prevenir los problemas que se denuncian.</a:t>
            </a:r>
            <a:endParaRPr lang="es-ES_tradnl" sz="1100" dirty="0">
              <a:effectLst/>
              <a:ea typeface="Calibri" panose="020F0502020204030204" pitchFamily="34" charset="0"/>
              <a:cs typeface="Times New Roman" panose="02020603050405020304" pitchFamily="18" charset="0"/>
            </a:endParaRPr>
          </a:p>
          <a:p>
            <a:pPr algn="just"/>
            <a:r>
              <a:rPr lang="es-ES_tradnl" sz="1100" dirty="0">
                <a:effectLst/>
                <a:ea typeface="Verdana" panose="020B0604030504040204" pitchFamily="34" charset="0"/>
                <a:cs typeface="Calibri" panose="020F0502020204030204" pitchFamily="34" charset="0"/>
              </a:rPr>
              <a:t> </a:t>
            </a:r>
          </a:p>
          <a:p>
            <a:pPr algn="just"/>
            <a:endParaRPr lang="es-ES_tradnl" sz="1100" dirty="0">
              <a:effectLst/>
              <a:ea typeface="Calibri" panose="020F0502020204030204" pitchFamily="34" charset="0"/>
              <a:cs typeface="Times New Roman" panose="02020603050405020304" pitchFamily="18" charset="0"/>
            </a:endParaRPr>
          </a:p>
          <a:p>
            <a:pPr algn="just"/>
            <a:r>
              <a:rPr lang="es-ES_tradnl" sz="1100" b="1" dirty="0">
                <a:effectLst/>
                <a:ea typeface="Verdana" panose="020B0604030504040204" pitchFamily="34" charset="0"/>
                <a:cs typeface="Calibri" panose="020F0502020204030204" pitchFamily="34" charset="0"/>
              </a:rPr>
              <a:t>Caso 3</a:t>
            </a:r>
          </a:p>
          <a:p>
            <a:pPr algn="just"/>
            <a:endParaRPr lang="es-ES_tradnl" sz="1100" dirty="0">
              <a:effectLst/>
              <a:ea typeface="Calibri" panose="020F0502020204030204" pitchFamily="34" charset="0"/>
              <a:cs typeface="Times New Roman" panose="02020603050405020304" pitchFamily="18" charset="0"/>
            </a:endParaRPr>
          </a:p>
          <a:p>
            <a:pPr algn="just"/>
            <a:r>
              <a:rPr lang="es-ES_tradnl" sz="1100" dirty="0">
                <a:ea typeface="Verdana" panose="020B0604030504040204" pitchFamily="34" charset="0"/>
                <a:cs typeface="Calibri" panose="020F0502020204030204" pitchFamily="34" charset="0"/>
              </a:rPr>
              <a:t>Usted es </a:t>
            </a:r>
            <a:r>
              <a:rPr lang="es-ES_tradnl" sz="1100" dirty="0">
                <a:effectLst/>
                <a:ea typeface="Verdana" panose="020B0604030504040204" pitchFamily="34" charset="0"/>
                <a:cs typeface="Calibri" panose="020F0502020204030204" pitchFamily="34" charset="0"/>
              </a:rPr>
              <a:t>un/a asistente social que trabaja para el gobierno regional. Las autoridades del Ministerio del Interior están planeando apoyar el retorno de un gran número de personas desplazadas internas a su zona de origen en el área donde trabaja. Tras la última reunión del subgrupo de protección de la infancia, a la que asistió su supervisor/a, </a:t>
            </a:r>
            <a:r>
              <a:rPr lang="es-ES_tradnl" sz="1100" dirty="0">
                <a:ea typeface="Verdana" panose="020B0604030504040204" pitchFamily="34" charset="0"/>
                <a:cs typeface="Calibri" panose="020F0502020204030204" pitchFamily="34" charset="0"/>
              </a:rPr>
              <a:t>e</a:t>
            </a:r>
            <a:r>
              <a:rPr lang="es-ES_tradnl" sz="1100" dirty="0">
                <a:effectLst/>
                <a:ea typeface="Verdana" panose="020B0604030504040204" pitchFamily="34" charset="0"/>
                <a:cs typeface="Calibri" panose="020F0502020204030204" pitchFamily="34" charset="0"/>
              </a:rPr>
              <a:t>ste mencionó que todos los agentes de protección de la infancia habían acordado elaborar un plan para apoyar el retorno desde la perspectiva de la protección de la infancia y le pidió que hiciera aportes. Usted revisa rápidamente la base de datos de gestión de casos y se da cuenta de que hay un número considerable de menores no acompañados y separados de sus familias. Algunos/as llevan mucho tiempo viviendo con familias de acogida o con su núcleo familiar extenso, mientras que también hay adolescentes no acompañados/as viviendo solos o en grupos pequeños.</a:t>
            </a:r>
            <a:endParaRPr lang="es-ES_tradnl" sz="1100" dirty="0">
              <a:effectLst/>
              <a:ea typeface="Calibri" panose="020F0502020204030204" pitchFamily="34" charset="0"/>
              <a:cs typeface="Times New Roman" panose="02020603050405020304" pitchFamily="18" charset="0"/>
            </a:endParaRPr>
          </a:p>
          <a:p>
            <a:pPr algn="just"/>
            <a:r>
              <a:rPr lang="es-ES_tradnl" sz="1100" dirty="0">
                <a:effectLst/>
                <a:ea typeface="Times New Roman" panose="02020603050405020304" pitchFamily="18" charset="0"/>
                <a:cs typeface="Calibri" panose="020F0502020204030204" pitchFamily="34" charset="0"/>
              </a:rPr>
              <a:t> </a:t>
            </a:r>
          </a:p>
          <a:p>
            <a:pPr algn="just"/>
            <a:endParaRPr lang="es-ES_tradnl" sz="1100" dirty="0">
              <a:effectLst/>
              <a:ea typeface="Calibri" panose="020F0502020204030204" pitchFamily="34" charset="0"/>
              <a:cs typeface="Times New Roman" panose="02020603050405020304" pitchFamily="18" charset="0"/>
            </a:endParaRPr>
          </a:p>
          <a:p>
            <a:pPr algn="just"/>
            <a:r>
              <a:rPr lang="es-ES_tradnl" sz="1100" b="1" dirty="0">
                <a:effectLst/>
                <a:ea typeface="Verdana" panose="020B0604030504040204" pitchFamily="34" charset="0"/>
                <a:cs typeface="Calibri" panose="020F0502020204030204" pitchFamily="34" charset="0"/>
              </a:rPr>
              <a:t>Caso 4</a:t>
            </a:r>
          </a:p>
          <a:p>
            <a:pPr algn="just"/>
            <a:endParaRPr lang="es-ES_tradnl" sz="1100" dirty="0">
              <a:effectLst/>
              <a:ea typeface="Calibri" panose="020F0502020204030204" pitchFamily="34" charset="0"/>
              <a:cs typeface="Times New Roman" panose="02020603050405020304" pitchFamily="18" charset="0"/>
            </a:endParaRPr>
          </a:p>
          <a:p>
            <a:pPr algn="just"/>
            <a:r>
              <a:rPr lang="es-ES_tradnl" sz="1100" dirty="0">
                <a:effectLst/>
                <a:ea typeface="Verdana" panose="020B0604030504040204" pitchFamily="34" charset="0"/>
                <a:cs typeface="Calibri" panose="020F0502020204030204" pitchFamily="34" charset="0"/>
              </a:rPr>
              <a:t>Usted es asistente social y trabaja para una ONG de ayuda humanitaria. Ayer, la violencia armada generalizada en una zona cercana provocó una afluencia repentina de personas desplazadas internas en la zona donde trabaja. En este momento, están alojadas en un campo de fútbol. Se ha informado que hay muchos menores separados que parecen desconocer el paradero de sus familias; entre ellos, hay algunos bebés y otros niños y niñas muy pequeños, menores de 5 años. Algunos han sido acogidos de </a:t>
            </a:r>
            <a:r>
              <a:rPr lang="es-ES_tradnl" sz="1100" dirty="0">
                <a:ea typeface="Verdana" panose="020B0604030504040204" pitchFamily="34" charset="0"/>
                <a:cs typeface="Calibri" panose="020F0502020204030204" pitchFamily="34" charset="0"/>
              </a:rPr>
              <a:t>manera espontánea </a:t>
            </a:r>
            <a:r>
              <a:rPr lang="es-ES_tradnl" sz="1100" dirty="0">
                <a:effectLst/>
                <a:ea typeface="Verdana" panose="020B0604030504040204" pitchFamily="34" charset="0"/>
                <a:cs typeface="Calibri" panose="020F0502020204030204" pitchFamily="34" charset="0"/>
              </a:rPr>
              <a:t>por familiares, vecinos u otras familias. Además, algunas familias informaron que su hijo/a había desaparecido. También se ha informado </a:t>
            </a:r>
            <a:r>
              <a:rPr lang="es-ES_tradnl" sz="1100" dirty="0">
                <a:ea typeface="Verdana" panose="020B0604030504040204" pitchFamily="34" charset="0"/>
                <a:cs typeface="Calibri" panose="020F0502020204030204" pitchFamily="34" charset="0"/>
              </a:rPr>
              <a:t>q</a:t>
            </a:r>
            <a:r>
              <a:rPr lang="es-ES_tradnl" sz="1100" dirty="0">
                <a:effectLst/>
                <a:ea typeface="Verdana" panose="020B0604030504040204" pitchFamily="34" charset="0"/>
                <a:cs typeface="Calibri" panose="020F0502020204030204" pitchFamily="34" charset="0"/>
              </a:rPr>
              <a:t>ue algunas/os menores han sido reunificados rápidamente. La situación sigue siendo caótica, aunque varios agentes humanitarios acudieron a la zona para prestar ayuda humanitaria básica e inmediata.</a:t>
            </a:r>
            <a:endParaRPr lang="es-ES_tradnl" sz="1100" dirty="0">
              <a:effectLst/>
              <a:ea typeface="Calibri" panose="020F0502020204030204" pitchFamily="34" charset="0"/>
              <a:cs typeface="Times New Roman" panose="02020603050405020304" pitchFamily="18" charset="0"/>
            </a:endParaRPr>
          </a:p>
        </p:txBody>
      </p:sp>
      <p:sp>
        <p:nvSpPr>
          <p:cNvPr id="45" name="Hexagon 44">
            <a:extLst>
              <a:ext uri="{FF2B5EF4-FFF2-40B4-BE49-F238E27FC236}">
                <a16:creationId xmlns:a16="http://schemas.microsoft.com/office/drawing/2014/main" id="{98CED955-ABCB-A9C9-36E6-64B6EEE56DE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CAA33E59-7544-6B87-0153-E5F0C3CAE51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FC77B8C8-1737-F2BC-2734-CE4750CDC42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Hexagon 47">
            <a:extLst>
              <a:ext uri="{FF2B5EF4-FFF2-40B4-BE49-F238E27FC236}">
                <a16:creationId xmlns:a16="http://schemas.microsoft.com/office/drawing/2014/main" id="{15BE2E87-901D-704A-2AF2-E1EF003DE800}"/>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1682986C-9DD2-7511-9653-9FC53722A200}"/>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Hexagon 49">
            <a:extLst>
              <a:ext uri="{FF2B5EF4-FFF2-40B4-BE49-F238E27FC236}">
                <a16:creationId xmlns:a16="http://schemas.microsoft.com/office/drawing/2014/main" id="{C2C0FC8F-E06E-9215-0F58-962F0A40CB30}"/>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Hexagon 50">
            <a:extLst>
              <a:ext uri="{FF2B5EF4-FFF2-40B4-BE49-F238E27FC236}">
                <a16:creationId xmlns:a16="http://schemas.microsoft.com/office/drawing/2014/main" id="{A99A08ED-0D49-E24D-DEA3-D250B366ED33}"/>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Hexagon 51">
            <a:extLst>
              <a:ext uri="{FF2B5EF4-FFF2-40B4-BE49-F238E27FC236}">
                <a16:creationId xmlns:a16="http://schemas.microsoft.com/office/drawing/2014/main" id="{57EDB019-C3C6-503F-F563-A59BF4480574}"/>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Hexagon 52">
            <a:extLst>
              <a:ext uri="{FF2B5EF4-FFF2-40B4-BE49-F238E27FC236}">
                <a16:creationId xmlns:a16="http://schemas.microsoft.com/office/drawing/2014/main" id="{85364ECB-1924-6D08-D9C8-4FD7E845D51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Hexagon 53">
            <a:extLst>
              <a:ext uri="{FF2B5EF4-FFF2-40B4-BE49-F238E27FC236}">
                <a16:creationId xmlns:a16="http://schemas.microsoft.com/office/drawing/2014/main" id="{11943EFE-155D-D2B7-8318-C68F1C1F7006}"/>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Hexagon 54">
            <a:extLst>
              <a:ext uri="{FF2B5EF4-FFF2-40B4-BE49-F238E27FC236}">
                <a16:creationId xmlns:a16="http://schemas.microsoft.com/office/drawing/2014/main" id="{0FC23543-B29C-AE50-1518-8D47C72BC46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Hexagon 55">
            <a:extLst>
              <a:ext uri="{FF2B5EF4-FFF2-40B4-BE49-F238E27FC236}">
                <a16:creationId xmlns:a16="http://schemas.microsoft.com/office/drawing/2014/main" id="{9BFF66B2-9008-4D1D-6AEC-0305116EEBA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7" name="Hexagon 56">
            <a:extLst>
              <a:ext uri="{FF2B5EF4-FFF2-40B4-BE49-F238E27FC236}">
                <a16:creationId xmlns:a16="http://schemas.microsoft.com/office/drawing/2014/main" id="{B4CA9765-D656-B2CD-5492-72EA28E21E7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Hexagon 57">
            <a:extLst>
              <a:ext uri="{FF2B5EF4-FFF2-40B4-BE49-F238E27FC236}">
                <a16:creationId xmlns:a16="http://schemas.microsoft.com/office/drawing/2014/main" id="{8E804182-2B2B-6043-7159-EC9845CE771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9" name="Hexagon 58">
            <a:extLst>
              <a:ext uri="{FF2B5EF4-FFF2-40B4-BE49-F238E27FC236}">
                <a16:creationId xmlns:a16="http://schemas.microsoft.com/office/drawing/2014/main" id="{AB9F6C06-321D-FB0C-0716-5E3D1A75195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0" name="Hexagon 59">
            <a:extLst>
              <a:ext uri="{FF2B5EF4-FFF2-40B4-BE49-F238E27FC236}">
                <a16:creationId xmlns:a16="http://schemas.microsoft.com/office/drawing/2014/main" id="{47B85718-25E6-4055-49A3-C8ABF1E7BC5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1" name="Hexagon 60">
            <a:extLst>
              <a:ext uri="{FF2B5EF4-FFF2-40B4-BE49-F238E27FC236}">
                <a16:creationId xmlns:a16="http://schemas.microsoft.com/office/drawing/2014/main" id="{3CB897B0-7CE8-8B41-9EFE-AE17C0D5464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2" name="Hexagon 61">
            <a:extLst>
              <a:ext uri="{FF2B5EF4-FFF2-40B4-BE49-F238E27FC236}">
                <a16:creationId xmlns:a16="http://schemas.microsoft.com/office/drawing/2014/main" id="{9A92FE8D-55CE-494E-6D23-4AA09A7B2E7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451055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46890" y="425004"/>
            <a:ext cx="5254041" cy="8048317"/>
          </a:xfrm>
          <a:prstGeom prst="rect">
            <a:avLst/>
          </a:prstGeom>
          <a:noFill/>
          <a:ln>
            <a:noFill/>
          </a:ln>
        </p:spPr>
        <p:txBody>
          <a:bodyPr spcFirstLastPara="1" wrap="square" lIns="91425" tIns="45700" rIns="91425" bIns="45700" anchor="t" anchorCtr="0">
            <a:spAutoFit/>
          </a:bodyPr>
          <a:lstStyle/>
          <a:p>
            <a:pPr lvl="0"/>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Menores en modalidad de vida independiente supervisada y/o apoyada</a:t>
            </a:r>
          </a:p>
          <a:p>
            <a:pPr marL="171450" lvl="0" indent="-171450">
              <a:buFont typeface="Wingdings" panose="05000000000000000000" pitchFamily="2" charset="2"/>
              <a:buChar char="ü"/>
            </a:pPr>
            <a:r>
              <a:rPr lang="es-ES_tradnl" sz="1100" dirty="0">
                <a:effectLst/>
                <a:latin typeface="Calibri" panose="020F0502020204030204" pitchFamily="34" charset="0"/>
                <a:ea typeface="Calibri" panose="020F0502020204030204" pitchFamily="34" charset="0"/>
                <a:cs typeface="Times New Roman" panose="02020603050405020304" pitchFamily="18" charset="0"/>
              </a:rPr>
              <a:t>La supervisión de las/os menores que viven en esta modalidad debe enfocarse en el apoyo, la orientación y la tutoría que reconozca la madurez y la autonomía de las/os menores, apoye su dignidad y refuerce su resiliencia. El </a:t>
            </a:r>
            <a:r>
              <a:rPr lang="es-ES_tradnl" sz="1100" dirty="0">
                <a:latin typeface="Calibri" panose="020F0502020204030204" pitchFamily="34" charset="0"/>
                <a:ea typeface="Calibri" panose="020F0502020204030204" pitchFamily="34" charset="0"/>
                <a:cs typeface="Times New Roman" panose="02020603050405020304" pitchFamily="18" charset="0"/>
              </a:rPr>
              <a:t>rol</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 de mentor suele ser asumido por una persona voluntaria formada que cuenta con el apoyo de un asistente social</a:t>
            </a:r>
            <a:r>
              <a:rPr lang="es-ES_tradnl" sz="1100" dirty="0">
                <a:latin typeface="Calibri" panose="020F0502020204030204" pitchFamily="34" charset="0"/>
                <a:ea typeface="Calibri" panose="020F0502020204030204" pitchFamily="34" charset="0"/>
                <a:cs typeface="Times New Roman" panose="02020603050405020304" pitchFamily="18" charset="0"/>
              </a:rPr>
              <a:t>.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Sin embargo, si esta supervisión y/o apoyo la llevan </a:t>
            </a:r>
            <a:r>
              <a:rPr lang="es-ES_tradnl" sz="1100" dirty="0">
                <a:latin typeface="Calibri" panose="020F0502020204030204" pitchFamily="34" charset="0"/>
                <a:ea typeface="Calibri" panose="020F0502020204030204" pitchFamily="34" charset="0"/>
                <a:cs typeface="Times New Roman" panose="02020603050405020304" pitchFamily="18" charset="0"/>
              </a:rPr>
              <a:t>a cabo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asistentes sociales o mentores formados, en ambos casos el enfoque debe consistir en visitas regulares al hogar, posiblemente a diferentes horas del día y de la noche, para: </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yudar a las/os menores a desarrollar una red de apoyo dentro de la comunidad </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d</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etectar cualquier comportamiento negativo entre o dentro del grupo de menores, por ejemplo, acoso escolar, y mediar si es necesario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yuda para acceder a servicios formales e informales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sistir en la resolución de problemas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bogar por el menor o las/os menores en caso necesario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id</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entificar sus puntos fuertes y sus capacidades, alentando y elogiando sus logros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i</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dentificar los principales riesgos de protección y asesorar sobre su mitigación</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ompartir información sobre la situación de protección y los programas y servicios comunitarios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poyar a las/os menores en su desarrollo social y emocional, así como en sus amistades y otras relaciones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yudar a las/os menores a aprender a gestionar sus finanzas, su tiempo y otros recursos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e</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star disponible cuando las/os menores necesiten un adulto con el que hablar y que les proporcione apoyo emocional, empatía, atención y consuelo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p</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romover grupos de apoyo con otros/as menores en situación similar u otros grupos que incluyan actividades recreativas, por ejemplo grupos de senderismo o fútbol</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yudarles a matricularse en escuelas u otras oportunidades de educación y/o aprendizaje, y a completar su educación</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compañar a los servicios cuando sea necesario </a:t>
            </a:r>
          </a:p>
          <a:p>
            <a:pPr lvl="0"/>
            <a:endParaRPr lang="es-ES_tradnl" sz="1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s-ES_tradnl" sz="1100" b="1" dirty="0">
                <a:effectLst/>
                <a:latin typeface="Calibri" panose="020F0502020204030204" pitchFamily="34" charset="0"/>
                <a:ea typeface="Calibri" panose="020F0502020204030204" pitchFamily="34" charset="0"/>
                <a:cs typeface="Times New Roman" panose="02020603050405020304" pitchFamily="18" charset="0"/>
              </a:rPr>
              <a:t>Abordar las preocupaciones durante las visitas de seguimiento: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uando proporcione apoyo o consejo, no critique: abra la conversación con comentarios positivos antes de hacer sugerencias y pregunte al cuidador o cuidadores qué ayuda necesitan</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onsiderar si otras personas están bien situadas para ayudar a abordar cualquier preocupación, por ejemplo, un líder de la comunidad u otra persona respetada</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n</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o esperar a las sesiones regulares de supervisión si está preocupado</a:t>
            </a:r>
            <a:r>
              <a:rPr lang="es-ES_tradnl" sz="1100" dirty="0">
                <a:latin typeface="Calibri" panose="020F0502020204030204" pitchFamily="34" charset="0"/>
                <a:ea typeface="Calibri" panose="020F0502020204030204" pitchFamily="34" charset="0"/>
                <a:cs typeface="Times New Roman" panose="02020603050405020304" pitchFamily="18" charset="0"/>
              </a:rPr>
              <a:t>/a o </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si su supervisor/a no está disponible, informar a otro profesional superior de protección de menores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uando busque información de otras personas, tenga mucho cuidado con la confidencialidad y evite provocar sospechas o habladurías</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c</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uidar de respetar la confidencialidad del menor y del cuidador al mediar en cualquier asunto, y acordar de antemano lo que se puede hablar abiertamente</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a</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justar su programa de control de visitas al menor con más regularidad si usted está preocupado</a:t>
            </a:r>
          </a:p>
          <a:p>
            <a:pPr marL="171450" lvl="0" indent="-171450">
              <a:buFont typeface="Wingdings" panose="05000000000000000000" pitchFamily="2" charset="2"/>
              <a:buChar char="ü"/>
            </a:pPr>
            <a:r>
              <a:rPr lang="es-ES_tradnl" sz="1100" dirty="0">
                <a:latin typeface="Calibri" panose="020F0502020204030204" pitchFamily="34" charset="0"/>
                <a:ea typeface="Calibri" panose="020F0502020204030204" pitchFamily="34" charset="0"/>
                <a:cs typeface="Times New Roman" panose="02020603050405020304" pitchFamily="18" charset="0"/>
              </a:rPr>
              <a:t>r</a:t>
            </a:r>
            <a:r>
              <a:rPr lang="es-ES_tradnl" sz="1100" dirty="0">
                <a:effectLst/>
                <a:latin typeface="Calibri" panose="020F0502020204030204" pitchFamily="34" charset="0"/>
                <a:ea typeface="Calibri" panose="020F0502020204030204" pitchFamily="34" charset="0"/>
                <a:cs typeface="Times New Roman" panose="02020603050405020304" pitchFamily="18" charset="0"/>
              </a:rPr>
              <a:t>egistrar las conclusiones con precisión en el plan del caso</a:t>
            </a:r>
          </a:p>
          <a:p>
            <a:pPr lvl="0"/>
            <a:r>
              <a:rPr lang="es-ES_tradnl"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 name="Hexagon 1">
            <a:extLst>
              <a:ext uri="{FF2B5EF4-FFF2-40B4-BE49-F238E27FC236}">
                <a16:creationId xmlns:a16="http://schemas.microsoft.com/office/drawing/2014/main" id="{D1FE9E45-DC4D-4818-8E21-1568ACC171A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785ED30A-8437-F56B-3848-C3B4E6FEB20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987DD02B-6B16-D3C5-20FA-CF0026917E3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52A21165-F487-65DE-1AE9-5C119E9744F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1752AC7-D78E-5E8B-2D00-1A4E48D571F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2E6B9331-C46A-208E-E15B-F1A30585736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26F6F504-7A60-8F87-6E3C-57EDF852FE6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5FC1346E-9055-D8E3-0343-4466E564746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12C1907-631E-B383-BBF7-1EE2735150C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2871106-04AA-9026-1862-E7E3B631099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B5F4C6C-66DD-EDCA-11E3-DD936F82350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2B02F7-AD23-FE7F-BE73-3EEC6A47BF6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42EADBB9-883A-E5C7-8879-566B497F06FA}"/>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58886191-86CF-39F5-EC52-3BCBAFF7771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899D5924-D785-9B83-109A-483F9153186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1C0878B7-7E16-85F4-A144-5830474FFDE7}"/>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A3782F8-F3CC-191E-B8C3-E1D4B310344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6E9473C-097F-17CD-D13D-CFA11DB9C2D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524941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422800"/>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00761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4" y="1000694"/>
            <a:ext cx="4637303" cy="1998455"/>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2400"/>
              <a:buFont typeface="Helvetica Neue"/>
              <a:buNone/>
            </a:pPr>
            <a:r>
              <a:rPr lang="es-ES_tradnl" sz="1100" b="0" i="0" u="none" strike="noStrike" cap="none" dirty="0">
                <a:solidFill>
                  <a:srgbClr val="000000"/>
                </a:solidFill>
                <a:latin typeface="+mn-lt"/>
                <a:ea typeface="Helvetica Neue"/>
                <a:cs typeface="Helvetica Neue"/>
                <a:sym typeface="Helvetica Neue"/>
              </a:rPr>
              <a:t>La implementación del plan de casos para los UASC requiere un seguimiento minucios</a:t>
            </a:r>
            <a:r>
              <a:rPr lang="es-ES_tradnl" sz="1100" dirty="0">
                <a:latin typeface="+mn-lt"/>
                <a:ea typeface="Helvetica Neue"/>
                <a:cs typeface="Helvetica Neue"/>
                <a:sym typeface="Helvetica Neue"/>
              </a:rPr>
              <a:t>o </a:t>
            </a:r>
            <a:r>
              <a:rPr lang="es-ES_tradnl" sz="1100" b="0" i="0" u="none" strike="noStrike" cap="none" dirty="0">
                <a:solidFill>
                  <a:srgbClr val="000000"/>
                </a:solidFill>
                <a:latin typeface="+mn-lt"/>
                <a:ea typeface="Helvetica Neue"/>
                <a:cs typeface="Helvetica Neue"/>
                <a:sym typeface="Helvetica Neue"/>
              </a:rPr>
              <a:t>de las actividades de búsqueda y reunificación familiares y una actualización constante</a:t>
            </a:r>
            <a:r>
              <a:rPr lang="es-ES_tradnl" sz="1100" dirty="0">
                <a:latin typeface="+mn-lt"/>
                <a:ea typeface="Helvetica Neue"/>
                <a:cs typeface="Helvetica Neue"/>
                <a:sym typeface="Helvetica Neue"/>
              </a:rPr>
              <a:t> del menor </a:t>
            </a:r>
            <a:r>
              <a:rPr lang="es-ES_tradnl" sz="1100" b="0" i="0" u="none" strike="noStrike" cap="none" dirty="0">
                <a:solidFill>
                  <a:srgbClr val="000000"/>
                </a:solidFill>
                <a:latin typeface="+mn-lt"/>
                <a:ea typeface="Helvetica Neue"/>
                <a:cs typeface="Helvetica Neue"/>
                <a:sym typeface="Helvetica Neue"/>
              </a:rPr>
              <a:t>y la familia acerca de los resultados de la búsqueda.</a:t>
            </a:r>
            <a:endParaRPr lang="es-ES_tradnl"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spcBef>
                <a:spcPts val="0"/>
              </a:spcBef>
              <a:spcAft>
                <a:spcPts val="0"/>
              </a:spcAft>
              <a:buNone/>
            </a:pPr>
            <a:r>
              <a:rPr lang="es-ES_tradnl" sz="1100" dirty="0">
                <a:solidFill>
                  <a:schemeClr val="dk1"/>
                </a:solidFill>
                <a:latin typeface="+mn-lt"/>
                <a:ea typeface="Helvetica Neue"/>
                <a:cs typeface="Helvetica Neue"/>
                <a:sym typeface="Helvetica Neue"/>
              </a:rPr>
              <a:t>Todas las modalidades de acogida/cuidados conllevan riesgos, por lo que la supervisión es un elemento esencial de la gestión de casos.</a:t>
            </a:r>
            <a:endParaRPr lang="es-ES_tradnl"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90000"/>
              </a:lnSpc>
              <a:spcBef>
                <a:spcPts val="0"/>
              </a:spcBef>
              <a:spcAft>
                <a:spcPts val="0"/>
              </a:spcAft>
              <a:buClr>
                <a:schemeClr val="dk1"/>
              </a:buClr>
              <a:buSzPts val="2400"/>
              <a:buFont typeface="Arial"/>
              <a:buNone/>
            </a:pPr>
            <a:r>
              <a:rPr lang="es-ES_tradnl" sz="1100" dirty="0">
                <a:solidFill>
                  <a:schemeClr val="dk1"/>
                </a:solidFill>
                <a:latin typeface="+mn-lt"/>
                <a:ea typeface="Helvetica Neue"/>
                <a:cs typeface="Helvetica Neue"/>
                <a:sym typeface="Helvetica Neue"/>
              </a:rPr>
              <a:t>Se debe llevar un registro de todas las visitas de seguimiento y preocupaciones comunicadas al supervisor o a los responsables de los programas de prevención de acuerdo con los procedimientos acordados-</a:t>
            </a:r>
            <a:endParaRPr lang="es-ES_tradnl" sz="1100" dirty="0">
              <a:latin typeface="+mn-lt"/>
            </a:endParaRP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6120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748710"/>
            <a:ext cx="5254042" cy="5113936"/>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225442"/>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2EB5F55C-6B92-4569-B54B-099690AC9011}"/>
              </a:ext>
            </a:extLst>
          </p:cNvPr>
          <p:cNvSpPr/>
          <p:nvPr/>
        </p:nvSpPr>
        <p:spPr>
          <a:xfrm>
            <a:off x="1072579" y="2451185"/>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B289B8F6-E121-A0A1-AE7B-E26C9FE4B26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A1CF4397-860E-92D4-D057-BA2E38E423A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BBBA4263-5207-CB64-7668-5429D80F819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7998B1E8-5211-841A-CF7E-6A03B02B03D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9887753-4D8A-0DB3-F87C-2F0F8B2EA9D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A5520605-BC2A-CDDB-337E-12AF7E49D94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CBE5026A-0FAB-C821-0E78-14A9335D17B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F57F9DB7-9353-DCD6-9108-E2C3B0164EA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2708D0D1-26F1-3E94-9A16-504040E1C17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4ABE766E-5AB4-1EEA-D40D-78C150271B1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EEF98C81-A491-E919-3D9E-382D7C7115C2}"/>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743BE341-06C7-3AB8-4E94-888446E0122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2615F955-6619-F16D-7283-0CDA28C9AEB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16C614D4-3B12-3A48-C1E0-0859325A22A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0F1FAD56-0E41-4B04-3AFB-7E0816E61F1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3F903254-A3B9-DE1A-2F4E-472FD6F1E05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B306ED6C-A968-91C4-9394-85B52362DFB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8F7E2EE5-98A1-BB81-616C-01708C56EA3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532762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5.1: BÚSQUEDA DE FAMILIARES</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05657"/>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58559"/>
            <a:ext cx="4529568" cy="441468"/>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Enumerar los principios básicos de la búsqueda familiar y explicar los distintos métodos para localizar familiares.</a:t>
            </a:r>
          </a:p>
        </p:txBody>
      </p:sp>
      <p:grpSp>
        <p:nvGrpSpPr>
          <p:cNvPr id="4" name="Google Shape;194;p14">
            <a:extLst>
              <a:ext uri="{FF2B5EF4-FFF2-40B4-BE49-F238E27FC236}">
                <a16:creationId xmlns:a16="http://schemas.microsoft.com/office/drawing/2014/main" id="{9FA20E15-C8D9-1B88-A259-72794512C18C}"/>
              </a:ext>
            </a:extLst>
          </p:cNvPr>
          <p:cNvGrpSpPr/>
          <p:nvPr/>
        </p:nvGrpSpPr>
        <p:grpSpPr>
          <a:xfrm>
            <a:off x="1153785" y="2009311"/>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0D980D66-FC14-A800-46CA-23AA8D8278E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933E1674-73B5-D24E-D0AB-4050B93F7DE6}"/>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E32E3403-6CAE-BF0F-93C2-2B3B69EB3B3D}"/>
              </a:ext>
            </a:extLst>
          </p:cNvPr>
          <p:cNvSpPr txBox="1"/>
          <p:nvPr/>
        </p:nvSpPr>
        <p:spPr>
          <a:xfrm>
            <a:off x="982985" y="2800390"/>
            <a:ext cx="5254041" cy="461665"/>
          </a:xfrm>
          <a:prstGeom prst="rect">
            <a:avLst/>
          </a:prstGeom>
          <a:noFill/>
        </p:spPr>
        <p:txBody>
          <a:bodyPr wrap="square" rtlCol="0">
            <a:spAutoFit/>
          </a:bodyPr>
          <a:lstStyle/>
          <a:p>
            <a:r>
              <a:rPr lang="es-ES_tradnl" sz="1200" b="1" spc="300" dirty="0"/>
              <a:t>FORMULARIO DE HISTORIAL DE ACCIONES DE BÚSQUEDA/RASTREO</a:t>
            </a:r>
            <a:endParaRPr lang="es-ES_tradnl" sz="1200" b="1" spc="300" dirty="0">
              <a:solidFill>
                <a:schemeClr val="tx1"/>
              </a:solidFill>
            </a:endParaRPr>
          </a:p>
        </p:txBody>
      </p:sp>
      <p:graphicFrame>
        <p:nvGraphicFramePr>
          <p:cNvPr id="8" name="Table 7">
            <a:extLst>
              <a:ext uri="{FF2B5EF4-FFF2-40B4-BE49-F238E27FC236}">
                <a16:creationId xmlns:a16="http://schemas.microsoft.com/office/drawing/2014/main" id="{6191CCA1-BB57-01DE-5994-71F8C20316C8}"/>
              </a:ext>
            </a:extLst>
          </p:cNvPr>
          <p:cNvGraphicFramePr>
            <a:graphicFrameLocks noGrp="1"/>
          </p:cNvGraphicFramePr>
          <p:nvPr>
            <p:extLst>
              <p:ext uri="{D42A27DB-BD31-4B8C-83A1-F6EECF244321}">
                <p14:modId xmlns:p14="http://schemas.microsoft.com/office/powerpoint/2010/main" val="2520530494"/>
              </p:ext>
            </p:extLst>
          </p:nvPr>
        </p:nvGraphicFramePr>
        <p:xfrm>
          <a:off x="982990" y="3327059"/>
          <a:ext cx="5254036" cy="2550033"/>
        </p:xfrm>
        <a:graphic>
          <a:graphicData uri="http://schemas.openxmlformats.org/drawingml/2006/table">
            <a:tbl>
              <a:tblPr firstRow="1" firstCol="1" bandRow="1"/>
              <a:tblGrid>
                <a:gridCol w="1519519">
                  <a:extLst>
                    <a:ext uri="{9D8B030D-6E8A-4147-A177-3AD203B41FA5}">
                      <a16:colId xmlns:a16="http://schemas.microsoft.com/office/drawing/2014/main" val="2443786387"/>
                    </a:ext>
                  </a:extLst>
                </a:gridCol>
                <a:gridCol w="3734517">
                  <a:extLst>
                    <a:ext uri="{9D8B030D-6E8A-4147-A177-3AD203B41FA5}">
                      <a16:colId xmlns:a16="http://schemas.microsoft.com/office/drawing/2014/main" val="3626563249"/>
                    </a:ext>
                  </a:extLst>
                </a:gridCol>
              </a:tblGrid>
              <a:tr h="223011">
                <a:tc gridSpan="2">
                  <a:txBody>
                    <a:bodyPr/>
                    <a:lstStyle/>
                    <a:p>
                      <a:pPr algn="ctr"/>
                      <a:r>
                        <a:rPr lang="es-ES_tradnl" sz="16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4.B. RESUMEN DEL HISTORIAL DE ACCIONES DE RASTREO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endParaRPr lang="en-CA"/>
                    </a:p>
                  </a:txBody>
                  <a:tcPr/>
                </a:tc>
                <a:extLst>
                  <a:ext uri="{0D108BD9-81ED-4DB2-BD59-A6C34878D82A}">
                    <a16:rowId xmlns:a16="http://schemas.microsoft.com/office/drawing/2014/main" val="373970542"/>
                  </a:ext>
                </a:extLst>
              </a:tr>
              <a:tr h="142518">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Gestión de casos</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Paso 4: Implementación del plan de caso (o antes -por ejemplo, directamente después del paso 1: identificación y registro- en función de las necesidades).</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725541015"/>
                  </a:ext>
                </a:extLst>
              </a:tr>
              <a:tr h="142518">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básico y/o complementario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complementario.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379379668"/>
                  </a:ext>
                </a:extLst>
              </a:tr>
              <a:tr h="291657">
                <a:tc>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Cuándo se debe usar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Las entradas deben hacerse de forma continua durante el proceso de búsqueda/rastreo y tan pronto como sea posible tras la implementación de una medida de rastreo.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431021332"/>
                  </a:ext>
                </a:extLst>
              </a:tr>
              <a:tr h="142518">
                <a:tc>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Quién debe llenarlo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Asistente social asignado/a al caso.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4285578066"/>
                  </a:ext>
                </a:extLst>
              </a:tr>
              <a:tr h="291657">
                <a:tc>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Propósito del formulario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Proporcionar una cronología y un historial detallados de todas las acciones de búsqueda realizadas por el asistente social en el caso.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892414758"/>
                  </a:ext>
                </a:extLst>
              </a:tr>
            </a:tbl>
          </a:graphicData>
        </a:graphic>
      </p:graphicFrame>
      <p:sp>
        <p:nvSpPr>
          <p:cNvPr id="9" name="Hexagon 8">
            <a:extLst>
              <a:ext uri="{FF2B5EF4-FFF2-40B4-BE49-F238E27FC236}">
                <a16:creationId xmlns:a16="http://schemas.microsoft.com/office/drawing/2014/main" id="{CF3C066D-6FF6-9A11-2CB1-3A114734735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3CBA9C2B-BAB1-738B-A6BE-213101D31F3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C6C2948A-B1DA-B7CB-7711-E8F2BFCE4BC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C25F5110-86C2-A0EC-0A4A-0DFB84C793E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81956D81-5891-1311-0932-A1CD4E2127F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AD58F191-6814-AB08-AF0C-473BE759B96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DC9CF837-EFE1-9C56-1CC0-40F4F042353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5F0A428F-9F47-60B6-3286-1AB348D3890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425D1C01-EB5D-285F-112B-051BDB3B981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0120C30C-22F7-8F24-EC28-873F1515FBE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667D479A-40F5-870D-0F19-840766DA07C6}"/>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FFB8BCFA-4D2B-7DDC-0949-1197643B44B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508E8C53-361E-6876-0DDC-11A6752238E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12B3D66F-1633-4458-8F23-D692D7B3839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DB06980F-6A78-11AD-E3B8-6C47A1745BD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C2C7BAA1-563A-B745-5CEA-2B180E1A55D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E89FAD0A-AE12-91CE-4F89-414EC2148AB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2DE98293-27B6-9AD7-F8CD-3DBEC006FF9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9" name="Group 28">
            <a:extLst>
              <a:ext uri="{FF2B5EF4-FFF2-40B4-BE49-F238E27FC236}">
                <a16:creationId xmlns:a16="http://schemas.microsoft.com/office/drawing/2014/main" id="{3E3C937D-8DFE-EE40-4E31-D81AB94ACCE0}"/>
              </a:ext>
            </a:extLst>
          </p:cNvPr>
          <p:cNvGrpSpPr/>
          <p:nvPr/>
        </p:nvGrpSpPr>
        <p:grpSpPr>
          <a:xfrm>
            <a:off x="4419048" y="7181314"/>
            <a:ext cx="1831281" cy="1757523"/>
            <a:chOff x="1744894" y="2192954"/>
            <a:chExt cx="2564275" cy="2460995"/>
          </a:xfrm>
        </p:grpSpPr>
        <p:grpSp>
          <p:nvGrpSpPr>
            <p:cNvPr id="30" name="Group 29">
              <a:extLst>
                <a:ext uri="{FF2B5EF4-FFF2-40B4-BE49-F238E27FC236}">
                  <a16:creationId xmlns:a16="http://schemas.microsoft.com/office/drawing/2014/main" id="{80CBA496-05BA-931C-A86B-8F1A4853D9D5}"/>
                </a:ext>
              </a:extLst>
            </p:cNvPr>
            <p:cNvGrpSpPr/>
            <p:nvPr/>
          </p:nvGrpSpPr>
          <p:grpSpPr>
            <a:xfrm>
              <a:off x="1744894" y="2192954"/>
              <a:ext cx="2564275" cy="2460995"/>
              <a:chOff x="1459832" y="2812046"/>
              <a:chExt cx="1953652" cy="1874967"/>
            </a:xfrm>
          </p:grpSpPr>
          <p:sp>
            <p:nvSpPr>
              <p:cNvPr id="42" name="Rectangle: Single Corner Snipped 41">
                <a:extLst>
                  <a:ext uri="{FF2B5EF4-FFF2-40B4-BE49-F238E27FC236}">
                    <a16:creationId xmlns:a16="http://schemas.microsoft.com/office/drawing/2014/main" id="{9FAB73A5-5BA7-75A2-C281-B310D0348018}"/>
                  </a:ext>
                </a:extLst>
              </p:cNvPr>
              <p:cNvSpPr/>
              <p:nvPr/>
            </p:nvSpPr>
            <p:spPr>
              <a:xfrm rot="20978324">
                <a:off x="1459832" y="2999874"/>
                <a:ext cx="1283368" cy="1556084"/>
              </a:xfrm>
              <a:prstGeom prst="snip1Rect">
                <a:avLst/>
              </a:prstGeom>
              <a:solidFill>
                <a:schemeClr val="accent2">
                  <a:lumMod val="20000"/>
                  <a:lumOff val="8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Rectangle: Single Corner Snipped 42">
                <a:extLst>
                  <a:ext uri="{FF2B5EF4-FFF2-40B4-BE49-F238E27FC236}">
                    <a16:creationId xmlns:a16="http://schemas.microsoft.com/office/drawing/2014/main" id="{00FD2043-1F3B-EBA1-9496-02BF8CFD5613}"/>
                  </a:ext>
                </a:extLst>
              </p:cNvPr>
              <p:cNvSpPr/>
              <p:nvPr/>
            </p:nvSpPr>
            <p:spPr>
              <a:xfrm>
                <a:off x="1871174" y="2812046"/>
                <a:ext cx="1283368" cy="1556084"/>
              </a:xfrm>
              <a:prstGeom prst="snip1Rect">
                <a:avLst/>
              </a:prstGeom>
              <a:solidFill>
                <a:schemeClr val="accent2">
                  <a:lumMod val="20000"/>
                  <a:lumOff val="8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Rectangle: Single Corner Snipped 43">
                <a:extLst>
                  <a:ext uri="{FF2B5EF4-FFF2-40B4-BE49-F238E27FC236}">
                    <a16:creationId xmlns:a16="http://schemas.microsoft.com/office/drawing/2014/main" id="{21D5D984-2DEE-5195-D2DF-12CA3C999380}"/>
                  </a:ext>
                </a:extLst>
              </p:cNvPr>
              <p:cNvSpPr/>
              <p:nvPr/>
            </p:nvSpPr>
            <p:spPr>
              <a:xfrm rot="582585">
                <a:off x="2130116" y="3130929"/>
                <a:ext cx="1283368" cy="1556084"/>
              </a:xfrm>
              <a:prstGeom prst="snip1Rect">
                <a:avLst/>
              </a:prstGeom>
              <a:solidFill>
                <a:schemeClr val="accent2">
                  <a:lumMod val="20000"/>
                  <a:lumOff val="8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1" name="Group 30">
              <a:extLst>
                <a:ext uri="{FF2B5EF4-FFF2-40B4-BE49-F238E27FC236}">
                  <a16:creationId xmlns:a16="http://schemas.microsoft.com/office/drawing/2014/main" id="{8D0E21D6-A93B-3AF4-6022-B17210F67F10}"/>
                </a:ext>
              </a:extLst>
            </p:cNvPr>
            <p:cNvGrpSpPr/>
            <p:nvPr/>
          </p:nvGrpSpPr>
          <p:grpSpPr>
            <a:xfrm rot="619501">
              <a:off x="3224746" y="3087487"/>
              <a:ext cx="506112" cy="1135915"/>
              <a:chOff x="5960196" y="3632825"/>
              <a:chExt cx="324376" cy="728028"/>
            </a:xfrm>
            <a:solidFill>
              <a:schemeClr val="bg1"/>
            </a:solidFill>
          </p:grpSpPr>
          <p:sp>
            <p:nvSpPr>
              <p:cNvPr id="32" name="Round Same Side Corner Rectangle 46">
                <a:extLst>
                  <a:ext uri="{FF2B5EF4-FFF2-40B4-BE49-F238E27FC236}">
                    <a16:creationId xmlns:a16="http://schemas.microsoft.com/office/drawing/2014/main" id="{F9AE1B1F-E0E1-0745-7217-3D54EAD8C75D}"/>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Oval 40">
                <a:extLst>
                  <a:ext uri="{FF2B5EF4-FFF2-40B4-BE49-F238E27FC236}">
                    <a16:creationId xmlns:a16="http://schemas.microsoft.com/office/drawing/2014/main" id="{D0C7FE24-D230-7822-92CC-27D11BE08C9F}"/>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28867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59916690-ED56-55C3-39EF-9177DB39C959}"/>
              </a:ext>
            </a:extLst>
          </p:cNvPr>
          <p:cNvGraphicFramePr>
            <a:graphicFrameLocks noGrp="1"/>
          </p:cNvGraphicFramePr>
          <p:nvPr>
            <p:extLst>
              <p:ext uri="{D42A27DB-BD31-4B8C-83A1-F6EECF244321}">
                <p14:modId xmlns:p14="http://schemas.microsoft.com/office/powerpoint/2010/main" val="3128840806"/>
              </p:ext>
            </p:extLst>
          </p:nvPr>
        </p:nvGraphicFramePr>
        <p:xfrm>
          <a:off x="982990" y="471055"/>
          <a:ext cx="5254036" cy="7728001"/>
        </p:xfrm>
        <a:graphic>
          <a:graphicData uri="http://schemas.openxmlformats.org/drawingml/2006/table">
            <a:tbl>
              <a:tblPr firstRow="1" firstCol="1" bandRow="1"/>
              <a:tblGrid>
                <a:gridCol w="375910">
                  <a:extLst>
                    <a:ext uri="{9D8B030D-6E8A-4147-A177-3AD203B41FA5}">
                      <a16:colId xmlns:a16="http://schemas.microsoft.com/office/drawing/2014/main" val="2692080912"/>
                    </a:ext>
                  </a:extLst>
                </a:gridCol>
                <a:gridCol w="342900">
                  <a:extLst>
                    <a:ext uri="{9D8B030D-6E8A-4147-A177-3AD203B41FA5}">
                      <a16:colId xmlns:a16="http://schemas.microsoft.com/office/drawing/2014/main" val="3732366486"/>
                    </a:ext>
                  </a:extLst>
                </a:gridCol>
                <a:gridCol w="342900">
                  <a:extLst>
                    <a:ext uri="{9D8B030D-6E8A-4147-A177-3AD203B41FA5}">
                      <a16:colId xmlns:a16="http://schemas.microsoft.com/office/drawing/2014/main" val="3608093705"/>
                    </a:ext>
                  </a:extLst>
                </a:gridCol>
                <a:gridCol w="999289">
                  <a:extLst>
                    <a:ext uri="{9D8B030D-6E8A-4147-A177-3AD203B41FA5}">
                      <a16:colId xmlns:a16="http://schemas.microsoft.com/office/drawing/2014/main" val="2443786387"/>
                    </a:ext>
                  </a:extLst>
                </a:gridCol>
                <a:gridCol w="973829">
                  <a:extLst>
                    <a:ext uri="{9D8B030D-6E8A-4147-A177-3AD203B41FA5}">
                      <a16:colId xmlns:a16="http://schemas.microsoft.com/office/drawing/2014/main" val="3626563249"/>
                    </a:ext>
                  </a:extLst>
                </a:gridCol>
                <a:gridCol w="1039091">
                  <a:extLst>
                    <a:ext uri="{9D8B030D-6E8A-4147-A177-3AD203B41FA5}">
                      <a16:colId xmlns:a16="http://schemas.microsoft.com/office/drawing/2014/main" val="1347602434"/>
                    </a:ext>
                  </a:extLst>
                </a:gridCol>
                <a:gridCol w="1180117">
                  <a:extLst>
                    <a:ext uri="{9D8B030D-6E8A-4147-A177-3AD203B41FA5}">
                      <a16:colId xmlns:a16="http://schemas.microsoft.com/office/drawing/2014/main" val="3401638153"/>
                    </a:ext>
                  </a:extLst>
                </a:gridCol>
              </a:tblGrid>
              <a:tr h="886690">
                <a:tc rowSpan="8">
                  <a:txBody>
                    <a:bodyPr/>
                    <a:lstStyle/>
                    <a:p>
                      <a:pPr algn="l">
                        <a:lnSpc>
                          <a:spcPct val="107000"/>
                        </a:lnSpc>
                        <a:spcAft>
                          <a:spcPts val="800"/>
                        </a:spcAft>
                      </a:pPr>
                      <a:r>
                        <a:rPr lang="es-ES_tradnl" sz="1600" b="1" kern="1200">
                          <a:solidFill>
                            <a:schemeClr val="tx1"/>
                          </a:solidFill>
                          <a:effectLst/>
                          <a:latin typeface="+mn-lt"/>
                          <a:ea typeface="+mn-ea"/>
                          <a:cs typeface="+mn-cs"/>
                        </a:rPr>
                        <a:t>HISTORIAL DE ACCIONES DE BÚSQUEDA/RASTREO</a:t>
                      </a:r>
                      <a:endParaRPr lang="es-ES_tradnl" sz="1600" dirty="0">
                        <a:effectLst/>
                        <a:latin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rowSpan="8">
                  <a:txBody>
                    <a:bodyPr/>
                    <a:lstStyle/>
                    <a:p>
                      <a:pPr algn="l">
                        <a:lnSpc>
                          <a:spcPct val="107000"/>
                        </a:lnSpc>
                        <a:spcAft>
                          <a:spcPts val="800"/>
                        </a:spcAft>
                      </a:pPr>
                      <a:r>
                        <a:rPr lang="es-ES_tradnl" sz="1000" b="1" kern="1200">
                          <a:solidFill>
                            <a:schemeClr val="tx1"/>
                          </a:solidFill>
                          <a:effectLst/>
                          <a:latin typeface="+mn-lt"/>
                          <a:ea typeface="+mn-ea"/>
                          <a:cs typeface="+mn-cs"/>
                        </a:rPr>
                        <a:t>Número de identificación del caso:</a:t>
                      </a:r>
                      <a:endParaRPr lang="es-ES_tradnl" sz="1000" dirty="0">
                        <a:effectLst/>
                        <a:latin typeface="+mn-lt"/>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rowSpan="8">
                  <a:txBody>
                    <a:bodyPr/>
                    <a:lstStyle/>
                    <a:p>
                      <a:pPr algn="l">
                        <a:lnSpc>
                          <a:spcPct val="107000"/>
                        </a:lnSpc>
                        <a:spcAft>
                          <a:spcPts val="800"/>
                        </a:spcAft>
                      </a:pPr>
                      <a:r>
                        <a:rPr lang="es-ES_tradnl" sz="1000" b="1" kern="1200">
                          <a:solidFill>
                            <a:schemeClr val="tx1"/>
                          </a:solidFill>
                          <a:effectLst/>
                          <a:latin typeface="+mn-lt"/>
                          <a:ea typeface="+mn-ea"/>
                          <a:cs typeface="+mn-cs"/>
                        </a:rPr>
                        <a:t>HISTORIAL DE LAS ACCIONES DE RASTREO EMPRENDIDAS </a:t>
                      </a:r>
                      <a:endParaRPr lang="es-ES_tradnl" sz="1000" dirty="0">
                        <a:effectLst/>
                        <a:latin typeface="+mn-lt"/>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r>
                        <a:rPr lang="es-ES_tradnl" sz="1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Fecha de vencimiento</a:t>
                      </a:r>
                      <a:endParaRPr lang="es-ES_tradnl" sz="10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i="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725541015"/>
                  </a:ext>
                </a:extLst>
              </a:tr>
              <a:tr h="858982">
                <a:tc v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s-ES_tradnl" sz="1000" b="1" kern="1200">
                          <a:solidFill>
                            <a:schemeClr val="tx1"/>
                          </a:solidFill>
                          <a:effectLst/>
                          <a:latin typeface="+mn-lt"/>
                          <a:ea typeface="+mn-ea"/>
                          <a:cs typeface="+mn-cs"/>
                        </a:rPr>
                        <a:t>Próximos pasos y/o acciones</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379379668"/>
                  </a:ext>
                </a:extLst>
              </a:tr>
              <a:tr h="843412">
                <a:tc v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s-ES_tradnl" sz="1000" b="1" kern="1200">
                          <a:solidFill>
                            <a:schemeClr val="tx1"/>
                          </a:solidFill>
                          <a:effectLst/>
                          <a:latin typeface="+mn-lt"/>
                          <a:ea typeface="+mn-ea"/>
                          <a:cs typeface="+mn-cs"/>
                        </a:rPr>
                        <a:t>Resultado </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Con éxito</a:t>
                      </a:r>
                    </a:p>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Sin éxito</a:t>
                      </a:r>
                    </a:p>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Pendiente</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Con éxito</a:t>
                      </a:r>
                    </a:p>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Sin éxito</a:t>
                      </a:r>
                    </a:p>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Pendiente</a:t>
                      </a:r>
                    </a:p>
                    <a:p>
                      <a:pPr algn="l">
                        <a:lnSpc>
                          <a:spcPct val="107000"/>
                        </a:lnSpc>
                        <a:spcAft>
                          <a:spcPts val="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Con éxito</a:t>
                      </a:r>
                    </a:p>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Sin éxito</a:t>
                      </a:r>
                    </a:p>
                    <a:p>
                      <a:pPr algn="l">
                        <a:lnSpc>
                          <a:spcPct val="107000"/>
                        </a:lnSpc>
                        <a:spcAft>
                          <a:spcPts val="0"/>
                        </a:spcAft>
                      </a:pPr>
                      <a:r>
                        <a:rPr lang="es-ES_tradnl" sz="1000">
                          <a:effectLst/>
                          <a:latin typeface="+mn-lt"/>
                          <a:ea typeface="Calibri" panose="020F0502020204030204" pitchFamily="34" charset="0"/>
                          <a:cs typeface="Times New Roman" panose="02020603050405020304" pitchFamily="18" charset="0"/>
                        </a:rPr>
                        <a:t>[ ] Pendiente</a:t>
                      </a:r>
                    </a:p>
                    <a:p>
                      <a:pPr algn="l">
                        <a:lnSpc>
                          <a:spcPct val="107000"/>
                        </a:lnSpc>
                        <a:spcAft>
                          <a:spcPts val="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431021332"/>
                  </a:ext>
                </a:extLst>
              </a:tr>
              <a:tr h="957679">
                <a:tc v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s-ES_tradnl" sz="1000" b="1" kern="1200">
                          <a:solidFill>
                            <a:schemeClr val="tx1"/>
                          </a:solidFill>
                          <a:effectLst/>
                          <a:latin typeface="+mn-lt"/>
                          <a:ea typeface="+mn-ea"/>
                          <a:cs typeface="+mn-cs"/>
                        </a:rPr>
                        <a:t>Detalles de la acción de rastreo y resultado</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285578066"/>
                  </a:ext>
                </a:extLst>
              </a:tr>
              <a:tr h="886691">
                <a:tc vMerge="1">
                  <a:txBody>
                    <a:bodyPr/>
                    <a:lstStyle/>
                    <a:p>
                      <a:pPr algn="l">
                        <a:lnSpc>
                          <a:spcPct val="107000"/>
                        </a:lnSpc>
                        <a:spcAft>
                          <a:spcPts val="80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r>
                        <a:rPr lang="es-ES_tradnl" sz="1000" b="1" kern="1200">
                          <a:solidFill>
                            <a:schemeClr val="tx1"/>
                          </a:solidFill>
                          <a:effectLst/>
                          <a:latin typeface="+mn-lt"/>
                          <a:ea typeface="+mn-ea"/>
                          <a:cs typeface="+mn-cs"/>
                        </a:rPr>
                        <a:t>Localización del rastreo</a:t>
                      </a:r>
                      <a:endParaRPr lang="es-ES_tradnl" sz="1000" kern="1200">
                        <a:solidFill>
                          <a:schemeClr val="tx1"/>
                        </a:solidFill>
                        <a:effectLst/>
                        <a:latin typeface="+mn-lt"/>
                        <a:ea typeface="+mn-ea"/>
                        <a:cs typeface="+mn-cs"/>
                      </a:endParaRPr>
                    </a:p>
                    <a:p>
                      <a:r>
                        <a:rPr lang="es-ES_tradnl" sz="1000" i="1" kern="1200">
                          <a:solidFill>
                            <a:schemeClr val="tx1"/>
                          </a:solidFill>
                          <a:effectLst/>
                          <a:latin typeface="+mn-lt"/>
                          <a:ea typeface="+mn-ea"/>
                          <a:cs typeface="+mn-cs"/>
                        </a:rPr>
                        <a:t>País, provincia, distrito, ciudad o pueblo</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892414758"/>
                  </a:ext>
                </a:extLst>
              </a:tr>
              <a:tr h="581891">
                <a:tc vMerge="1">
                  <a:txBody>
                    <a:bodyPr/>
                    <a:lstStyle/>
                    <a:p>
                      <a:pPr algn="l">
                        <a:lnSpc>
                          <a:spcPct val="107000"/>
                        </a:lnSpc>
                        <a:spcAft>
                          <a:spcPts val="80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lumMod val="65000"/>
                          <a:lumOff val="35000"/>
                        </a:schemeClr>
                      </a:solidFill>
                      <a:prstDash val="solid"/>
                      <a:round/>
                      <a:headEnd type="none" w="med" len="med"/>
                      <a:tailEnd type="none" w="med" len="med"/>
                    </a:lnT>
                  </a:tcPr>
                </a:tc>
                <a:tc vMerge="1">
                  <a:txBody>
                    <a:bodyPr/>
                    <a:lstStyle/>
                    <a:p>
                      <a:endParaRPr lang="en-CA"/>
                    </a:p>
                  </a:txBody>
                  <a:tcPr>
                    <a:lnT w="12700" cap="flat" cmpd="sng" algn="ctr">
                      <a:solidFill>
                        <a:schemeClr val="tx1">
                          <a:lumMod val="65000"/>
                          <a:lumOff val="35000"/>
                        </a:schemeClr>
                      </a:solidFill>
                      <a:prstDash val="solid"/>
                      <a:round/>
                      <a:headEnd type="none" w="med" len="med"/>
                      <a:tailEnd type="none" w="med" len="med"/>
                    </a:lnT>
                  </a:tcPr>
                </a:tc>
                <a:tc>
                  <a:txBody>
                    <a:bodyPr/>
                    <a:lstStyle/>
                    <a:p>
                      <a:pPr algn="l">
                        <a:lnSpc>
                          <a:spcPct val="107000"/>
                        </a:lnSpc>
                        <a:spcAft>
                          <a:spcPts val="800"/>
                        </a:spcAft>
                      </a:pPr>
                      <a:r>
                        <a:rPr lang="es-ES_tradnl" sz="1000" b="1" kern="1200">
                          <a:solidFill>
                            <a:schemeClr val="tx1"/>
                          </a:solidFill>
                          <a:effectLst/>
                          <a:latin typeface="+mn-lt"/>
                          <a:ea typeface="+mn-ea"/>
                          <a:cs typeface="+mn-cs"/>
                        </a:rPr>
                        <a:t>Quién estaba siendo rastreado/a</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009659141"/>
                  </a:ext>
                </a:extLst>
              </a:tr>
              <a:tr h="1853131">
                <a:tc vMerge="1">
                  <a:txBody>
                    <a:bodyPr/>
                    <a:lstStyle/>
                    <a:p>
                      <a:pPr algn="l">
                        <a:lnSpc>
                          <a:spcPct val="107000"/>
                        </a:lnSpc>
                        <a:spcAft>
                          <a:spcPts val="80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s-ES_tradnl" sz="1000" b="1" kern="1200" dirty="0">
                          <a:solidFill>
                            <a:schemeClr val="tx1"/>
                          </a:solidFill>
                          <a:effectLst/>
                          <a:latin typeface="+mn-lt"/>
                          <a:ea typeface="+mn-ea"/>
                          <a:cs typeface="+mn-cs"/>
                        </a:rPr>
                        <a:t>Medidas adoptadas</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r>
                        <a:rPr lang="es-ES_tradnl" sz="1000" kern="1200" dirty="0">
                          <a:solidFill>
                            <a:schemeClr val="tx1"/>
                          </a:solidFill>
                          <a:effectLst/>
                          <a:latin typeface="+mn-lt"/>
                          <a:ea typeface="+mn-ea"/>
                          <a:cs typeface="+mn-cs"/>
                        </a:rPr>
                        <a:t>[ ] Seguimiento individual</a:t>
                      </a:r>
                    </a:p>
                    <a:p>
                      <a:r>
                        <a:rPr lang="es-ES_tradnl" sz="1000" kern="1200" dirty="0">
                          <a:solidFill>
                            <a:schemeClr val="tx1"/>
                          </a:solidFill>
                          <a:effectLst/>
                          <a:latin typeface="+mn-lt"/>
                          <a:ea typeface="+mn-ea"/>
                          <a:cs typeface="+mn-cs"/>
                        </a:rPr>
                        <a:t>[ ] Remisión al CICR</a:t>
                      </a:r>
                    </a:p>
                    <a:p>
                      <a:r>
                        <a:rPr lang="es-ES_tradnl" sz="1000" kern="1200" dirty="0">
                          <a:solidFill>
                            <a:schemeClr val="tx1"/>
                          </a:solidFill>
                          <a:effectLst/>
                          <a:latin typeface="+mn-lt"/>
                          <a:ea typeface="+mn-ea"/>
                          <a:cs typeface="+mn-cs"/>
                        </a:rPr>
                        <a:t>[ ] Rastreo fotográfico</a:t>
                      </a:r>
                    </a:p>
                    <a:p>
                      <a:r>
                        <a:rPr lang="es-ES_tradnl" sz="1000" kern="1200" dirty="0">
                          <a:solidFill>
                            <a:schemeClr val="tx1"/>
                          </a:solidFill>
                          <a:effectLst/>
                          <a:latin typeface="+mn-lt"/>
                          <a:ea typeface="+mn-ea"/>
                          <a:cs typeface="+mn-cs"/>
                        </a:rPr>
                        <a:t>[ ] Rastreo masivo</a:t>
                      </a:r>
                    </a:p>
                    <a:p>
                      <a:r>
                        <a:rPr lang="es-ES_tradnl" sz="1000" kern="1200" dirty="0">
                          <a:solidFill>
                            <a:schemeClr val="tx1"/>
                          </a:solidFill>
                          <a:effectLst/>
                          <a:latin typeface="+mn-lt"/>
                          <a:ea typeface="+mn-ea"/>
                          <a:cs typeface="+mn-cs"/>
                        </a:rPr>
                        <a:t>[ ] Remisión a una ONG</a:t>
                      </a:r>
                    </a:p>
                    <a:p>
                      <a:r>
                        <a:rPr lang="es-ES_tradnl" sz="1000" kern="1200" dirty="0">
                          <a:solidFill>
                            <a:schemeClr val="tx1"/>
                          </a:solidFill>
                          <a:effectLst/>
                          <a:latin typeface="+mn-lt"/>
                          <a:ea typeface="+mn-ea"/>
                          <a:cs typeface="+mn-cs"/>
                        </a:rPr>
                        <a:t>[ ] Otros</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s-ES_tradnl" sz="1000" kern="1200" dirty="0">
                          <a:solidFill>
                            <a:schemeClr val="tx1"/>
                          </a:solidFill>
                          <a:effectLst/>
                          <a:latin typeface="+mn-lt"/>
                          <a:ea typeface="+mn-ea"/>
                          <a:cs typeface="+mn-cs"/>
                        </a:rPr>
                        <a:t>[ ] Seguimiento individual</a:t>
                      </a:r>
                    </a:p>
                    <a:p>
                      <a:r>
                        <a:rPr lang="es-ES_tradnl" sz="1000" kern="1200" dirty="0">
                          <a:solidFill>
                            <a:schemeClr val="tx1"/>
                          </a:solidFill>
                          <a:effectLst/>
                          <a:latin typeface="+mn-lt"/>
                          <a:ea typeface="+mn-ea"/>
                          <a:cs typeface="+mn-cs"/>
                        </a:rPr>
                        <a:t>[ ] Remisión al CICR</a:t>
                      </a:r>
                    </a:p>
                    <a:p>
                      <a:r>
                        <a:rPr lang="es-ES_tradnl" sz="1000" kern="1200" dirty="0">
                          <a:solidFill>
                            <a:schemeClr val="tx1"/>
                          </a:solidFill>
                          <a:effectLst/>
                          <a:latin typeface="+mn-lt"/>
                          <a:ea typeface="+mn-ea"/>
                          <a:cs typeface="+mn-cs"/>
                        </a:rPr>
                        <a:t>[ ] Rastreo fotográfico</a:t>
                      </a:r>
                    </a:p>
                    <a:p>
                      <a:r>
                        <a:rPr lang="es-ES_tradnl" sz="1000" kern="1200" dirty="0">
                          <a:solidFill>
                            <a:schemeClr val="tx1"/>
                          </a:solidFill>
                          <a:effectLst/>
                          <a:latin typeface="+mn-lt"/>
                          <a:ea typeface="+mn-ea"/>
                          <a:cs typeface="+mn-cs"/>
                        </a:rPr>
                        <a:t>[ ] Rastreo masivo</a:t>
                      </a:r>
                    </a:p>
                    <a:p>
                      <a:r>
                        <a:rPr lang="es-ES_tradnl" sz="1000" kern="1200" dirty="0">
                          <a:solidFill>
                            <a:schemeClr val="tx1"/>
                          </a:solidFill>
                          <a:effectLst/>
                          <a:latin typeface="+mn-lt"/>
                          <a:ea typeface="+mn-ea"/>
                          <a:cs typeface="+mn-cs"/>
                        </a:rPr>
                        <a:t>[ ] Remisión a una ONG</a:t>
                      </a:r>
                    </a:p>
                    <a:p>
                      <a:r>
                        <a:rPr lang="es-ES_tradnl" sz="1000" kern="1200" dirty="0">
                          <a:solidFill>
                            <a:schemeClr val="tx1"/>
                          </a:solidFill>
                          <a:effectLst/>
                          <a:latin typeface="+mn-lt"/>
                          <a:ea typeface="+mn-ea"/>
                          <a:cs typeface="+mn-cs"/>
                        </a:rPr>
                        <a:t>[ ] Otros</a:t>
                      </a:r>
                      <a:endParaRPr lang="es-ES_tradnl" sz="1000" dirty="0">
                        <a:effectLst/>
                        <a:latin typeface="+mn-lt"/>
                        <a:ea typeface="Calibri" panose="020F0502020204030204" pitchFamily="34" charset="0"/>
                        <a:cs typeface="Times New Roman" panose="02020603050405020304" pitchFamily="18" charset="0"/>
                      </a:endParaRPr>
                    </a:p>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s-ES_tradnl" sz="1000" kern="1200" dirty="0">
                          <a:solidFill>
                            <a:schemeClr val="tx1"/>
                          </a:solidFill>
                          <a:effectLst/>
                          <a:latin typeface="+mn-lt"/>
                          <a:ea typeface="+mn-ea"/>
                          <a:cs typeface="+mn-cs"/>
                        </a:rPr>
                        <a:t>[ ] Seguimiento individual</a:t>
                      </a:r>
                    </a:p>
                    <a:p>
                      <a:r>
                        <a:rPr lang="es-ES_tradnl" sz="1000" kern="1200" dirty="0">
                          <a:solidFill>
                            <a:schemeClr val="tx1"/>
                          </a:solidFill>
                          <a:effectLst/>
                          <a:latin typeface="+mn-lt"/>
                          <a:ea typeface="+mn-ea"/>
                          <a:cs typeface="+mn-cs"/>
                        </a:rPr>
                        <a:t>[ ] Remisión al CICR</a:t>
                      </a:r>
                    </a:p>
                    <a:p>
                      <a:r>
                        <a:rPr lang="es-ES_tradnl" sz="1000" kern="1200" dirty="0">
                          <a:solidFill>
                            <a:schemeClr val="tx1"/>
                          </a:solidFill>
                          <a:effectLst/>
                          <a:latin typeface="+mn-lt"/>
                          <a:ea typeface="+mn-ea"/>
                          <a:cs typeface="+mn-cs"/>
                        </a:rPr>
                        <a:t>[ ] Rastreo fotográfico</a:t>
                      </a:r>
                    </a:p>
                    <a:p>
                      <a:r>
                        <a:rPr lang="es-ES_tradnl" sz="1000" kern="1200" dirty="0">
                          <a:solidFill>
                            <a:schemeClr val="tx1"/>
                          </a:solidFill>
                          <a:effectLst/>
                          <a:latin typeface="+mn-lt"/>
                          <a:ea typeface="+mn-ea"/>
                          <a:cs typeface="+mn-cs"/>
                        </a:rPr>
                        <a:t>[ ] Rastreo masivo</a:t>
                      </a:r>
                    </a:p>
                    <a:p>
                      <a:r>
                        <a:rPr lang="es-ES_tradnl" sz="1000" kern="1200" dirty="0">
                          <a:solidFill>
                            <a:schemeClr val="tx1"/>
                          </a:solidFill>
                          <a:effectLst/>
                          <a:latin typeface="+mn-lt"/>
                          <a:ea typeface="+mn-ea"/>
                          <a:cs typeface="+mn-cs"/>
                        </a:rPr>
                        <a:t>[ ] Remisión a una ONG</a:t>
                      </a:r>
                    </a:p>
                    <a:p>
                      <a:r>
                        <a:rPr lang="es-ES_tradnl" sz="1000" kern="1200" dirty="0">
                          <a:solidFill>
                            <a:schemeClr val="tx1"/>
                          </a:solidFill>
                          <a:effectLst/>
                          <a:latin typeface="+mn-lt"/>
                          <a:ea typeface="+mn-ea"/>
                          <a:cs typeface="+mn-cs"/>
                        </a:rPr>
                        <a:t>[ ] Otros</a:t>
                      </a:r>
                      <a:endParaRPr lang="es-ES_tradnl" sz="1000" dirty="0">
                        <a:effectLst/>
                        <a:latin typeface="+mn-lt"/>
                        <a:ea typeface="Calibri" panose="020F0502020204030204" pitchFamily="34" charset="0"/>
                        <a:cs typeface="Times New Roman" panose="02020603050405020304" pitchFamily="18" charset="0"/>
                      </a:endParaRPr>
                    </a:p>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053638222"/>
                  </a:ext>
                </a:extLst>
              </a:tr>
              <a:tr h="859525">
                <a:tc vMerge="1">
                  <a:txBody>
                    <a:bodyPr/>
                    <a:lstStyle/>
                    <a:p>
                      <a:pPr algn="l">
                        <a:lnSpc>
                          <a:spcPct val="107000"/>
                        </a:lnSpc>
                        <a:spcAft>
                          <a:spcPts val="800"/>
                        </a:spcAft>
                      </a:pPr>
                      <a:r>
                        <a:rPr lang="en-ZA" sz="1350" b="1" kern="1200" dirty="0">
                          <a:solidFill>
                            <a:schemeClr val="tx1"/>
                          </a:solidFill>
                          <a:effectLst/>
                          <a:latin typeface="+mn-lt"/>
                          <a:ea typeface="+mn-ea"/>
                          <a:cs typeface="+mn-cs"/>
                        </a:rPr>
                        <a:t>RASTREAR EL HISTORIAL DE ACCIONES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r>
                        <a:rPr lang="es-ES_tradnl" sz="1000" b="1" kern="1200">
                          <a:solidFill>
                            <a:schemeClr val="tx1"/>
                          </a:solidFill>
                          <a:effectLst/>
                          <a:latin typeface="+mn-lt"/>
                          <a:ea typeface="+mn-ea"/>
                          <a:cs typeface="+mn-cs"/>
                        </a:rPr>
                        <a:t>Fecha de la acción</a:t>
                      </a:r>
                      <a:endParaRPr lang="es-ES_tradnl" sz="1000" kern="1200">
                        <a:solidFill>
                          <a:schemeClr val="tx1"/>
                        </a:solidFill>
                        <a:effectLst/>
                        <a:latin typeface="+mn-lt"/>
                        <a:ea typeface="+mn-ea"/>
                        <a:cs typeface="+mn-cs"/>
                      </a:endParaRPr>
                    </a:p>
                    <a:p>
                      <a:r>
                        <a:rPr lang="es-ES_tradnl" sz="1000" i="1" kern="1200">
                          <a:solidFill>
                            <a:schemeClr val="tx1"/>
                          </a:solidFill>
                          <a:effectLst/>
                          <a:latin typeface="+mn-lt"/>
                          <a:ea typeface="+mn-ea"/>
                          <a:cs typeface="+mn-cs"/>
                        </a:rPr>
                        <a:t>dd/mm/aa</a:t>
                      </a: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s-ES_tradnl"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48920408"/>
                  </a:ext>
                </a:extLst>
              </a:tr>
            </a:tbl>
          </a:graphicData>
        </a:graphic>
      </p:graphicFrame>
      <p:sp>
        <p:nvSpPr>
          <p:cNvPr id="10" name="Hexagon 9">
            <a:extLst>
              <a:ext uri="{FF2B5EF4-FFF2-40B4-BE49-F238E27FC236}">
                <a16:creationId xmlns:a16="http://schemas.microsoft.com/office/drawing/2014/main" id="{B79AC743-FAD4-F487-C480-230FE348903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BC0F8501-4BDA-0B5E-4513-51A83BFD5FD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C688294E-7ACF-9D93-006E-2070A0B6DB6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35A9F09-765B-FE8E-5198-BBFB0612203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5255FA7-C002-2384-7C7C-4480B6162AE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DB4E339-A8C0-6229-179A-D620E387D6AF}"/>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AFA430C-54E7-D68F-A9AF-6E634C2A588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678DE6FE-1A51-79AE-B55A-696676DB47C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D710E8A-0E5A-BEFE-A407-07F2211B317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2AC41C91-B924-4E03-8B8E-C5A59B85C67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85794D5-8042-9471-1515-C0B279A84F9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8A37AA1-D416-DE86-E882-BA1AD63B18F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5E55B1B-99F1-FE58-F850-C78F77FC165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994EEE71-F708-5EBB-DB62-E6633B022A7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F53D95A6-4651-72D1-36DC-A97D31B9B62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5F109DB2-9E0A-A13E-A31F-DE27189A76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95A3A13E-35A4-9F1B-F834-3B636620D72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B88D1F2F-2510-30D5-347B-841198DBA84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863459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62BE4E-866D-7BC2-CA21-DED1FC76EE11}"/>
              </a:ext>
            </a:extLst>
          </p:cNvPr>
          <p:cNvSpPr txBox="1"/>
          <p:nvPr/>
        </p:nvSpPr>
        <p:spPr>
          <a:xfrm>
            <a:off x="982985" y="713169"/>
            <a:ext cx="5254041" cy="461665"/>
          </a:xfrm>
          <a:prstGeom prst="rect">
            <a:avLst/>
          </a:prstGeom>
          <a:noFill/>
        </p:spPr>
        <p:txBody>
          <a:bodyPr wrap="square" rtlCol="0">
            <a:spAutoFit/>
          </a:bodyPr>
          <a:lstStyle/>
          <a:p>
            <a:r>
              <a:rPr lang="en-US" sz="1200" b="1" spc="300" dirty="0"/>
              <a:t>BÚSQUEDA DE FAMILIARES - EJEMPLOS DE MÉTODOS DE RASTREO</a:t>
            </a:r>
          </a:p>
        </p:txBody>
      </p:sp>
      <p:graphicFrame>
        <p:nvGraphicFramePr>
          <p:cNvPr id="5" name="Google Shape;245;p10">
            <a:extLst>
              <a:ext uri="{FF2B5EF4-FFF2-40B4-BE49-F238E27FC236}">
                <a16:creationId xmlns:a16="http://schemas.microsoft.com/office/drawing/2014/main" id="{BE05FB56-E332-5A90-A099-7B72EC7338AB}"/>
              </a:ext>
            </a:extLst>
          </p:cNvPr>
          <p:cNvGraphicFramePr/>
          <p:nvPr>
            <p:extLst>
              <p:ext uri="{D42A27DB-BD31-4B8C-83A1-F6EECF244321}">
                <p14:modId xmlns:p14="http://schemas.microsoft.com/office/powerpoint/2010/main" val="566324061"/>
              </p:ext>
            </p:extLst>
          </p:nvPr>
        </p:nvGraphicFramePr>
        <p:xfrm>
          <a:off x="996287" y="1454959"/>
          <a:ext cx="5254042" cy="5135910"/>
        </p:xfrm>
        <a:graphic>
          <a:graphicData uri="http://schemas.openxmlformats.org/drawingml/2006/table">
            <a:tbl>
              <a:tblPr firstRow="1" bandRow="1">
                <a:noFill/>
              </a:tblPr>
              <a:tblGrid>
                <a:gridCol w="1035713">
                  <a:extLst>
                    <a:ext uri="{9D8B030D-6E8A-4147-A177-3AD203B41FA5}">
                      <a16:colId xmlns:a16="http://schemas.microsoft.com/office/drawing/2014/main" val="20000"/>
                    </a:ext>
                  </a:extLst>
                </a:gridCol>
                <a:gridCol w="4218329">
                  <a:extLst>
                    <a:ext uri="{9D8B030D-6E8A-4147-A177-3AD203B41FA5}">
                      <a16:colId xmlns:a16="http://schemas.microsoft.com/office/drawing/2014/main" val="20001"/>
                    </a:ext>
                  </a:extLst>
                </a:gridCol>
              </a:tblGrid>
              <a:tr h="269171">
                <a:tc>
                  <a:txBody>
                    <a:bodyPr/>
                    <a:lstStyle/>
                    <a:p>
                      <a:pPr marL="0" marR="0" lvl="0" indent="0" algn="l" rtl="0">
                        <a:lnSpc>
                          <a:spcPct val="100000"/>
                        </a:lnSpc>
                        <a:spcBef>
                          <a:spcPts val="0"/>
                        </a:spcBef>
                        <a:spcAft>
                          <a:spcPts val="0"/>
                        </a:spcAft>
                        <a:buNone/>
                      </a:pPr>
                      <a:r>
                        <a:rPr lang="es-ES_tradnl" sz="1100" b="0" noProof="0">
                          <a:solidFill>
                            <a:schemeClr val="tx1"/>
                          </a:solidFill>
                          <a:latin typeface="+mn-lt"/>
                          <a:ea typeface="Arial"/>
                          <a:cs typeface="Arial"/>
                          <a:sym typeface="Arial"/>
                        </a:rPr>
                        <a:t>Seguimiento caso por caso </a:t>
                      </a:r>
                      <a:endParaRPr lang="es-ES_tradnl" sz="1100" b="0" noProof="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rtl="0">
                        <a:lnSpc>
                          <a:spcPct val="100000"/>
                        </a:lnSpc>
                        <a:spcBef>
                          <a:spcPts val="0"/>
                        </a:spcBef>
                        <a:spcAft>
                          <a:spcPts val="0"/>
                        </a:spcAft>
                        <a:buNone/>
                      </a:pPr>
                      <a:r>
                        <a:rPr lang="es-ES_tradnl" sz="1100" b="0" u="none" noProof="0">
                          <a:solidFill>
                            <a:schemeClr val="tx1"/>
                          </a:solidFill>
                          <a:latin typeface="+mn-lt"/>
                          <a:ea typeface="Arial"/>
                          <a:cs typeface="Arial"/>
                          <a:sym typeface="Arial"/>
                        </a:rPr>
                        <a:t>El rastreo caso por caso corresponde al seguimiento de solicitudes individuales de rastreo; puede tener lugar en el marco de programas de búsqueda/rastreo a cualquier escala o tamaño, pero depende de muchos recursos. Incluye la remisión de casos al CICR o a otros organismos</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93252">
                <a:tc>
                  <a:txBody>
                    <a:bodyPr/>
                    <a:lstStyle/>
                    <a:p>
                      <a:pPr marL="0" marR="0" lvl="0" indent="0" algn="l" rtl="0">
                        <a:lnSpc>
                          <a:spcPct val="100000"/>
                        </a:lnSpc>
                        <a:spcBef>
                          <a:spcPts val="0"/>
                        </a:spcBef>
                        <a:spcAft>
                          <a:spcPts val="0"/>
                        </a:spcAft>
                        <a:buNone/>
                      </a:pPr>
                      <a:r>
                        <a:rPr kumimoji="0" lang="es-ES_tradnl" sz="1100" b="0" i="0" u="none" strike="noStrike" kern="1200" cap="none" spc="0" normalizeH="0" baseline="0" noProof="0">
                          <a:ln>
                            <a:noFill/>
                          </a:ln>
                          <a:solidFill>
                            <a:schemeClr val="tx1"/>
                          </a:solidFill>
                          <a:effectLst/>
                          <a:uLnTx/>
                          <a:uFillTx/>
                          <a:latin typeface="+mn-lt"/>
                          <a:ea typeface="Calibri" panose="020F0502020204030204" pitchFamily="34" charset="0"/>
                          <a:cs typeface="Calibri" panose="020F0502020204030204" pitchFamily="34" charset="0"/>
                        </a:rPr>
                        <a:t>Rastreo masivo</a:t>
                      </a:r>
                      <a:endParaRPr lang="es-ES_tradnl" sz="1100" b="0" i="0" u="none" noProof="0">
                        <a:solidFill>
                          <a:schemeClr val="tx1"/>
                        </a:solidFill>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R="0" lvl="0" algn="just" defTabSz="685800" rtl="0" eaLnBrk="1" fontAlgn="auto" latinLnBrk="0" hangingPunct="1">
                        <a:lnSpc>
                          <a:spcPct val="100000"/>
                        </a:lnSpc>
                        <a:spcBef>
                          <a:spcPts val="0"/>
                        </a:spcBef>
                        <a:spcAft>
                          <a:spcPts val="0"/>
                        </a:spcAft>
                        <a:buClrTx/>
                        <a:buSzTx/>
                        <a:tabLst/>
                        <a:defRPr/>
                      </a:pPr>
                      <a:r>
                        <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Calibri" panose="020F0502020204030204" pitchFamily="34" charset="0"/>
                        </a:rPr>
                        <a:t>El rastreo masivo es necesario cuando hay un gran número de UASC que necesitan ser rastreados/as y puede aplicarse cuando sea apropiado y seguro; los métodos incluyen: </a:t>
                      </a:r>
                      <a:endParaRPr kumimoji="0" lang="es-ES_tradnl" sz="11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Wingdings" panose="05000000000000000000" pitchFamily="2" charset="2"/>
                      </a:endParaRP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_tradnl" sz="1100" b="0" i="0" u="none" strike="noStrike" kern="1200" cap="none" spc="-15" normalizeH="0" baseline="0" noProof="0" dirty="0">
                          <a:ln>
                            <a:noFill/>
                          </a:ln>
                          <a:solidFill>
                            <a:schemeClr val="tx1"/>
                          </a:solidFill>
                          <a:effectLst/>
                          <a:uLnTx/>
                          <a:uFillTx/>
                          <a:latin typeface="+mn-lt"/>
                          <a:ea typeface="Calibri" panose="020F0502020204030204" pitchFamily="34" charset="0"/>
                          <a:cs typeface="Arial" panose="020B0604020202020204" pitchFamily="34" charset="0"/>
                        </a:rPr>
                        <a:t>exhibición de listas o fotografías en lugares donde se encuentran los UASC (sin información sobre la ubicación actual del menor), como campamentos de refugiadas o de desplazados internos, edificios públicos o zonas comunes;</a:t>
                      </a: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Arial" panose="020B0604020202020204" pitchFamily="34" charset="0"/>
                        </a:rPr>
                        <a:t>visitar lugares donde se reúna la gente, como mercados o escuelas;</a:t>
                      </a:r>
                      <a:endParaRPr kumimoji="0" lang="es-ES_tradnl" sz="11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Wingdings" panose="05000000000000000000" pitchFamily="2" charset="2"/>
                      </a:endParaRP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Arial" panose="020B0604020202020204" pitchFamily="34" charset="0"/>
                        </a:rPr>
                        <a:t>utilizar megáfonos, por ejemplo en campamentos, o participar en reuniones públicas con líderes locales y comunidades para concienciar sobre las intervenciones de búsqueda, leer en voz alta los nombres de las/os menores separados o desaparecidos y mostrar fotografías;</a:t>
                      </a:r>
                      <a:endParaRPr kumimoji="0" lang="es-ES_tradnl" sz="11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Wingdings" panose="05000000000000000000" pitchFamily="2" charset="2"/>
                      </a:endParaRP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Arial" panose="020B0604020202020204" pitchFamily="34" charset="0"/>
                        </a:rPr>
                        <a:t>entregar a los líderes locales listas de los UASC o detalles de las/os menores desaparecidos que hayan sido proporcionados por los cuidadores y volver en una fecha posterior para obtener retroalimentación;</a:t>
                      </a:r>
                      <a:endParaRPr kumimoji="0" lang="es-ES_tradnl" sz="11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Wingdings" panose="05000000000000000000" pitchFamily="2" charset="2"/>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45090">
                <a:tc>
                  <a:txBody>
                    <a:bodyPr/>
                    <a:lstStyle/>
                    <a:p>
                      <a:pPr marL="0" marR="0" lvl="0" indent="0" algn="l" rtl="0">
                        <a:lnSpc>
                          <a:spcPct val="100000"/>
                        </a:lnSpc>
                        <a:spcBef>
                          <a:spcPts val="0"/>
                        </a:spcBef>
                        <a:spcAft>
                          <a:spcPts val="0"/>
                        </a:spcAft>
                        <a:buNone/>
                      </a:pPr>
                      <a:r>
                        <a:rPr kumimoji="0" lang="es-ES_tradnl" sz="1100" b="0" i="0" u="none" strike="noStrike" kern="1200" cap="none" spc="0" normalizeH="0" baseline="0" noProof="0">
                          <a:ln>
                            <a:noFill/>
                          </a:ln>
                          <a:solidFill>
                            <a:schemeClr val="tx1"/>
                          </a:solidFill>
                          <a:effectLst/>
                          <a:uLnTx/>
                          <a:uFillTx/>
                          <a:latin typeface="+mn-lt"/>
                          <a:ea typeface="Calibri" panose="020F0502020204030204" pitchFamily="34" charset="0"/>
                          <a:cs typeface="Arial" panose="020B0604020202020204" pitchFamily="34" charset="0"/>
                        </a:rPr>
                        <a:t>Rastreo </a:t>
                      </a:r>
                      <a:r>
                        <a:rPr lang="es-ES_tradnl" sz="1100" b="0" u="none" noProof="0">
                          <a:solidFill>
                            <a:schemeClr val="tx1"/>
                          </a:solidFill>
                          <a:latin typeface="+mn-lt"/>
                          <a:ea typeface="Calibri" panose="020F0502020204030204" pitchFamily="34" charset="0"/>
                          <a:cs typeface="Arial" panose="020B0604020202020204" pitchFamily="34" charset="0"/>
                        </a:rPr>
                        <a:t>espontáneo </a:t>
                      </a:r>
                      <a:endParaRPr lang="es-ES_tradnl" sz="1100" b="0" u="none" noProof="0">
                        <a:solidFill>
                          <a:schemeClr val="tx1"/>
                        </a:solidFill>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Arial" panose="020B0604020202020204" pitchFamily="34" charset="0"/>
                        </a:rPr>
                        <a:t>La búsqueda </a:t>
                      </a:r>
                      <a:r>
                        <a:rPr lang="es-ES_tradnl" sz="1100" b="0" u="none" noProof="0" dirty="0">
                          <a:solidFill>
                            <a:schemeClr val="tx1"/>
                          </a:solidFill>
                          <a:latin typeface="+mn-lt"/>
                          <a:ea typeface="Calibri" panose="020F0502020204030204" pitchFamily="34" charset="0"/>
                          <a:cs typeface="Arial" panose="020B0604020202020204" pitchFamily="34" charset="0"/>
                        </a:rPr>
                        <a:t>espontánea </a:t>
                      </a:r>
                      <a:r>
                        <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Arial" panose="020B0604020202020204" pitchFamily="34" charset="0"/>
                        </a:rPr>
                        <a:t>se produce cuando los padres, la familia o las/os menores llevan a cabo la búsqueda por sí mismos. En tales casos, puede ser importante que el asistente social verifique y evalúe si la búsqueda y la reunificación responden al interés superior del menor y/o si la familia y el menor necesitan apoyo adicional adicional;</a:t>
                      </a:r>
                      <a:endParaRPr kumimoji="0" lang="es-ES_tradnl" sz="1100" b="0" i="0" u="none" strike="noStrike" kern="1200" cap="none" spc="0" normalizeH="0" baseline="0" noProof="0" dirty="0">
                        <a:ln>
                          <a:noFill/>
                        </a:ln>
                        <a:solidFill>
                          <a:schemeClr val="tx1"/>
                        </a:solidFill>
                        <a:effectLst/>
                        <a:uLnTx/>
                        <a:uFillTx/>
                        <a:latin typeface="+mn-lt"/>
                        <a:ea typeface="Calibri" panose="020F0502020204030204" pitchFamily="34" charset="0"/>
                        <a:cs typeface="Wingdings" panose="05000000000000000000" pitchFamily="2" charset="2"/>
                      </a:endParaRPr>
                    </a:p>
                    <a:p>
                      <a:pPr marR="0" lvl="0" algn="l" rtl="0">
                        <a:lnSpc>
                          <a:spcPct val="100000"/>
                        </a:lnSpc>
                        <a:spcBef>
                          <a:spcPts val="0"/>
                        </a:spcBef>
                        <a:spcAft>
                          <a:spcPts val="0"/>
                        </a:spcAft>
                      </a:pPr>
                      <a:endParaRPr lang="es-ES_tradnl" sz="1100" b="0" u="none" noProof="0" dirty="0">
                        <a:solidFill>
                          <a:schemeClr val="tx1"/>
                        </a:solidFill>
                        <a:latin typeface="+mn-lt"/>
                        <a:ea typeface="Arial"/>
                        <a:cs typeface="Arial"/>
                        <a:sym typeface="Arial"/>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10" name="TextBox 9">
            <a:extLst>
              <a:ext uri="{FF2B5EF4-FFF2-40B4-BE49-F238E27FC236}">
                <a16:creationId xmlns:a16="http://schemas.microsoft.com/office/drawing/2014/main" id="{14D14388-F161-2EF8-202B-7C0462543282}"/>
              </a:ext>
            </a:extLst>
          </p:cNvPr>
          <p:cNvSpPr txBox="1"/>
          <p:nvPr/>
        </p:nvSpPr>
        <p:spPr>
          <a:xfrm>
            <a:off x="982984" y="6625499"/>
            <a:ext cx="5254042" cy="769441"/>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Las actividades de búsqueda/rastreo de diferentes organismos, incluido el CICR, podrían realizarse en paralelo, cuando esto esté claramente definido, acordado y bien coordinado entre los actores implicados, con el fin de maximizar las posibilidades de éxito del rastreo.</a:t>
            </a:r>
          </a:p>
        </p:txBody>
      </p:sp>
      <p:sp>
        <p:nvSpPr>
          <p:cNvPr id="11" name="Hexagon 10">
            <a:extLst>
              <a:ext uri="{FF2B5EF4-FFF2-40B4-BE49-F238E27FC236}">
                <a16:creationId xmlns:a16="http://schemas.microsoft.com/office/drawing/2014/main" id="{2F834F1D-CBE4-24BC-A715-AE27F848FDB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D7BF41F-7826-9AC3-7519-B82C0F10349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1029D1EA-CEB1-DBCD-C488-A05EE3A2830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1B34DD1-9E34-D924-55F3-E65DCEEF927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78A69BF-89F5-47CF-A722-9E1138D4F7D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CB124D4-79E9-9576-ED43-D1C900732E5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0753501-5A4C-0B05-48B3-EF7BA2CFA93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ACD44E-690C-BACB-4DE3-B7E99545C4B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B6486839-E250-31A9-46B4-889D06B3535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798B9B4-C3B9-FD6F-64FC-463E8805553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0101494-A74C-8A29-893B-635F4B6F40B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5EE5C2A-B260-2E2E-B7E7-07D7ACA84278}"/>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689B2789-F964-A744-C1B8-F0321CFA28C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FB48B532-A58E-7BDA-28A3-CAE54720AFC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3F08941-4743-5352-4F00-DDB9EA65A029}"/>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F427ADC-FAFF-9C3C-7577-B4D81F29FC2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242F32C-20F5-1547-4133-B992217E9B4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B4B00D0C-404F-1D46-7E0B-4F36914EA9C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7815475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62BE4E-866D-7BC2-CA21-DED1FC76EE11}"/>
              </a:ext>
            </a:extLst>
          </p:cNvPr>
          <p:cNvSpPr txBox="1"/>
          <p:nvPr/>
        </p:nvSpPr>
        <p:spPr>
          <a:xfrm>
            <a:off x="982985" y="713169"/>
            <a:ext cx="5254041" cy="276999"/>
          </a:xfrm>
          <a:prstGeom prst="rect">
            <a:avLst/>
          </a:prstGeom>
          <a:noFill/>
        </p:spPr>
        <p:txBody>
          <a:bodyPr wrap="square" rtlCol="0">
            <a:spAutoFit/>
          </a:bodyPr>
          <a:lstStyle/>
          <a:p>
            <a:r>
              <a:rPr lang="es-ES_tradnl" sz="1200" b="1" spc="300"/>
              <a:t>ESCENARIOS DE BÚSQUEDA FAMILIAR</a:t>
            </a:r>
          </a:p>
        </p:txBody>
      </p:sp>
      <p:sp>
        <p:nvSpPr>
          <p:cNvPr id="2" name="TextBox 1">
            <a:extLst>
              <a:ext uri="{FF2B5EF4-FFF2-40B4-BE49-F238E27FC236}">
                <a16:creationId xmlns:a16="http://schemas.microsoft.com/office/drawing/2014/main" id="{46BC36A9-1334-95B6-5C0B-BDC41CD7F2C5}"/>
              </a:ext>
            </a:extLst>
          </p:cNvPr>
          <p:cNvSpPr txBox="1"/>
          <p:nvPr/>
        </p:nvSpPr>
        <p:spPr>
          <a:xfrm>
            <a:off x="996287" y="1239516"/>
            <a:ext cx="5240739" cy="5847755"/>
          </a:xfrm>
          <a:prstGeom prst="rect">
            <a:avLst/>
          </a:prstGeom>
          <a:noFill/>
        </p:spPr>
        <p:txBody>
          <a:bodyPr wrap="square"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1</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err="1">
                <a:solidFill>
                  <a:schemeClr val="tx1"/>
                </a:solidFill>
                <a:latin typeface="+mn-lt"/>
                <a:ea typeface="Arial"/>
                <a:cs typeface="Arial"/>
                <a:sym typeface="Arial"/>
              </a:rPr>
              <a:t>Hashim</a:t>
            </a:r>
            <a:r>
              <a:rPr lang="es-ES_tradnl" sz="1100" dirty="0">
                <a:solidFill>
                  <a:schemeClr val="tx1"/>
                </a:solidFill>
                <a:latin typeface="+mn-lt"/>
                <a:ea typeface="Arial"/>
                <a:cs typeface="Arial"/>
                <a:sym typeface="Arial"/>
              </a:rPr>
              <a:t> es un joven de 15 años que vivía con sus padres y sus dos hermanas pequeñas antes de que estallara la violencia en su país de origen. Por razones de seguridad, sobre todo por miedo a ser reclutado por grupos armados, sus padres decidieron enviarlo a uno de los países vecinos a vivir con su tío y su esposa y sus dos hijos. </a:t>
            </a:r>
            <a:r>
              <a:rPr lang="es-ES_tradnl" sz="1100" dirty="0" err="1">
                <a:solidFill>
                  <a:schemeClr val="tx1"/>
                </a:solidFill>
                <a:latin typeface="+mn-lt"/>
                <a:ea typeface="Arial"/>
                <a:cs typeface="Arial"/>
                <a:sym typeface="Arial"/>
              </a:rPr>
              <a:t>Hashim</a:t>
            </a:r>
            <a:r>
              <a:rPr lang="es-ES_tradnl" sz="1100" dirty="0">
                <a:solidFill>
                  <a:schemeClr val="tx1"/>
                </a:solidFill>
                <a:latin typeface="+mn-lt"/>
                <a:ea typeface="Arial"/>
                <a:cs typeface="Arial"/>
                <a:sym typeface="Arial"/>
              </a:rPr>
              <a:t> trabaja y tiene que lavar coches en un garaje. Envía parte del dinero que gana a sus padres en el país de origen. A veces está en contacto con sus padres a través de WhatsApp y llamadas telefónicas.</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endParaRPr lang="es-ES_tradnl" sz="1100" dirty="0">
              <a:ea typeface="Arial"/>
              <a:cs typeface="Arial"/>
              <a:sym typeface="Arial"/>
            </a:endParaRPr>
          </a:p>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2</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r>
              <a:rPr lang="es-ES_tradnl" sz="1100" dirty="0" err="1">
                <a:solidFill>
                  <a:schemeClr val="tx1"/>
                </a:solidFill>
                <a:latin typeface="+mn-lt"/>
                <a:ea typeface="Arial"/>
                <a:cs typeface="Arial"/>
                <a:sym typeface="Arial"/>
              </a:rPr>
              <a:t>Bennu</a:t>
            </a:r>
            <a:r>
              <a:rPr lang="es-ES_tradnl" sz="1100" dirty="0">
                <a:solidFill>
                  <a:schemeClr val="tx1"/>
                </a:solidFill>
                <a:latin typeface="+mn-lt"/>
                <a:ea typeface="Arial"/>
                <a:cs typeface="Arial"/>
                <a:sym typeface="Arial"/>
              </a:rPr>
              <a:t> es una niña de 3 años que actualmente vive con sus abuelos. Hasta que cumplió un año, vivía con sus padres y su hermano mayor. Después, sus padres decidieron divorciarse. Tras el divorcio, su madre se mudó a casa de sus padres con </a:t>
            </a:r>
            <a:r>
              <a:rPr lang="es-ES_tradnl" sz="1100" dirty="0" err="1">
                <a:solidFill>
                  <a:schemeClr val="tx1"/>
                </a:solidFill>
                <a:latin typeface="+mn-lt"/>
                <a:ea typeface="Arial"/>
                <a:cs typeface="Arial"/>
                <a:sym typeface="Arial"/>
              </a:rPr>
              <a:t>Bennu</a:t>
            </a:r>
            <a:r>
              <a:rPr lang="es-ES_tradnl" sz="1100" dirty="0">
                <a:solidFill>
                  <a:schemeClr val="tx1"/>
                </a:solidFill>
                <a:latin typeface="+mn-lt"/>
                <a:ea typeface="Arial"/>
                <a:cs typeface="Arial"/>
                <a:sym typeface="Arial"/>
              </a:rPr>
              <a:t>, mientras que su hermano mayor se quedó con su padre, que se había vuelto a casar. Un año después estalló un conflicto armado y los abuelos maternos de </a:t>
            </a:r>
            <a:r>
              <a:rPr lang="es-ES_tradnl" sz="1100" dirty="0" err="1">
                <a:solidFill>
                  <a:schemeClr val="tx1"/>
                </a:solidFill>
                <a:latin typeface="+mn-lt"/>
                <a:ea typeface="Arial"/>
                <a:cs typeface="Arial"/>
                <a:sym typeface="Arial"/>
              </a:rPr>
              <a:t>Bennu</a:t>
            </a:r>
            <a:r>
              <a:rPr lang="es-ES_tradnl" sz="1100" dirty="0">
                <a:solidFill>
                  <a:schemeClr val="tx1"/>
                </a:solidFill>
                <a:latin typeface="+mn-lt"/>
                <a:ea typeface="Arial"/>
                <a:cs typeface="Arial"/>
                <a:sym typeface="Arial"/>
              </a:rPr>
              <a:t> decidieron trasladarse a un país vecino por motivos de seguridad y se llevaron a </a:t>
            </a:r>
            <a:r>
              <a:rPr lang="es-ES_tradnl" sz="1100" dirty="0" err="1">
                <a:solidFill>
                  <a:schemeClr val="tx1"/>
                </a:solidFill>
                <a:latin typeface="+mn-lt"/>
                <a:ea typeface="Arial"/>
                <a:cs typeface="Arial"/>
                <a:sym typeface="Arial"/>
              </a:rPr>
              <a:t>Bennu</a:t>
            </a:r>
            <a:r>
              <a:rPr lang="es-ES_tradnl" sz="1100" dirty="0">
                <a:solidFill>
                  <a:schemeClr val="tx1"/>
                </a:solidFill>
                <a:latin typeface="+mn-lt"/>
                <a:ea typeface="Arial"/>
                <a:cs typeface="Arial"/>
                <a:sym typeface="Arial"/>
              </a:rPr>
              <a:t> con ellos. La madre de </a:t>
            </a:r>
            <a:r>
              <a:rPr lang="es-ES_tradnl" sz="1100" dirty="0" err="1">
                <a:solidFill>
                  <a:schemeClr val="tx1"/>
                </a:solidFill>
                <a:latin typeface="+mn-lt"/>
                <a:ea typeface="Arial"/>
                <a:cs typeface="Arial"/>
                <a:sym typeface="Arial"/>
              </a:rPr>
              <a:t>Bennu</a:t>
            </a:r>
            <a:r>
              <a:rPr lang="es-ES_tradnl" sz="1100" dirty="0">
                <a:solidFill>
                  <a:schemeClr val="tx1"/>
                </a:solidFill>
                <a:latin typeface="+mn-lt"/>
                <a:ea typeface="Arial"/>
                <a:cs typeface="Arial"/>
                <a:sym typeface="Arial"/>
              </a:rPr>
              <a:t> se quedó en el país de origen para volver a casarse. Mientras tanto, el padre de </a:t>
            </a:r>
            <a:r>
              <a:rPr lang="es-ES_tradnl" sz="1100" dirty="0" err="1">
                <a:solidFill>
                  <a:schemeClr val="tx1"/>
                </a:solidFill>
                <a:latin typeface="+mn-lt"/>
                <a:ea typeface="Arial"/>
                <a:cs typeface="Arial"/>
                <a:sym typeface="Arial"/>
              </a:rPr>
              <a:t>Bennu</a:t>
            </a:r>
            <a:r>
              <a:rPr lang="es-ES_tradnl" sz="1100" dirty="0">
                <a:solidFill>
                  <a:schemeClr val="tx1"/>
                </a:solidFill>
                <a:latin typeface="+mn-lt"/>
                <a:ea typeface="Arial"/>
                <a:cs typeface="Arial"/>
                <a:sym typeface="Arial"/>
              </a:rPr>
              <a:t> habría sido asesinado.</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3</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r>
              <a:rPr lang="es-ES_tradnl" sz="1100" dirty="0">
                <a:solidFill>
                  <a:schemeClr val="tx1"/>
                </a:solidFill>
                <a:latin typeface="+mn-lt"/>
                <a:ea typeface="Arial"/>
                <a:cs typeface="Arial"/>
                <a:sym typeface="Arial"/>
              </a:rPr>
              <a:t>Marianne es una adolescente de 14 años. Cuando Marianne tenía 5 años, su madre falleció, su padre se volvió a casar y Marianne se fue a vivir con sus abuelos paternos. Tras el brote de una enfermedad infecciosa en el país, sus abuelos perdieron su principal fuente de ingresos. Deciden pedir dinero prestado y enviar a Marianne a Europa con la esperanza de que pueda encontrar trabajo. Marianne viaja con un grupo entre los que se encuentran algunos miembros de su comunidad. Marianne quiere llamar a su abuela, pero por el momento no tiene suficiente crédito/minutos para hacer llamadas. Asimismo,  le preocupa no haber podido cumplir aún con las expectativas de su abuela.</a:t>
            </a:r>
          </a:p>
        </p:txBody>
      </p:sp>
      <p:sp>
        <p:nvSpPr>
          <p:cNvPr id="3" name="Hexagon 2">
            <a:extLst>
              <a:ext uri="{FF2B5EF4-FFF2-40B4-BE49-F238E27FC236}">
                <a16:creationId xmlns:a16="http://schemas.microsoft.com/office/drawing/2014/main" id="{DC81C812-D5AB-2508-B090-2C52339F5C2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B0D1783E-54A0-CA18-BD69-87E7C3F8AD4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727B1926-A74B-DCA0-D9E1-CD24C388AB3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1A10B6F2-E1B3-4C6E-DCD0-BB781F70C69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35D1B41D-E722-C8C4-9999-A9F64411467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13804AC0-9891-1DC8-5773-ABD020A2D8EB}"/>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C6BC5637-0B18-77AA-D6D2-84017F91DF6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68526E3F-1255-39C5-E24B-E8FAC2F18B6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FCC22C71-5DB9-FC0C-28D6-B6E46C886FEE}"/>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D60D9F7E-9AF9-D786-F030-7248DC34C63A}"/>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69B09893-15E2-90C6-1CFB-05CCE01FB55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508C9F9C-FE53-626E-0949-FD653DAF9DF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3D3C65C2-79E8-50AF-DFC3-7D8B4ED8FFD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E1454732-3A18-2978-6932-1851C5B42E8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AB0B073C-DE9B-5ACE-DD9A-D41DC4FF3D4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DBBE079E-EBBA-E1A2-9835-9A4AD35C29A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99503CC9-547E-F501-A8DA-B1094D6F374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51627BFD-9213-FEE4-1455-350C7DFABBD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3341742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BC36A9-1334-95B6-5C0B-BDC41CD7F2C5}"/>
              </a:ext>
            </a:extLst>
          </p:cNvPr>
          <p:cNvSpPr txBox="1"/>
          <p:nvPr/>
        </p:nvSpPr>
        <p:spPr>
          <a:xfrm>
            <a:off x="996287" y="713169"/>
            <a:ext cx="5254042" cy="5509200"/>
          </a:xfrm>
          <a:prstGeom prst="rect">
            <a:avLst/>
          </a:prstGeom>
          <a:noFill/>
        </p:spPr>
        <p:txBody>
          <a:bodyPr wrap="square"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4</a:t>
            </a:r>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err="1">
                <a:solidFill>
                  <a:schemeClr val="tx1"/>
                </a:solidFill>
                <a:latin typeface="+mn-lt"/>
                <a:ea typeface="Arial"/>
                <a:cs typeface="Arial"/>
                <a:sym typeface="Arial"/>
              </a:rPr>
              <a:t>Bienvenu</a:t>
            </a:r>
            <a:r>
              <a:rPr lang="es-ES_tradnl" sz="1100" dirty="0">
                <a:solidFill>
                  <a:schemeClr val="tx1"/>
                </a:solidFill>
                <a:latin typeface="+mn-lt"/>
                <a:ea typeface="Arial"/>
                <a:cs typeface="Arial"/>
                <a:sym typeface="Arial"/>
              </a:rPr>
              <a:t> es un joven de 17 años que huyó junto con un grupo de personas de su mismo pueblo a una zona segura tras un repentino estallido de violencia. Cuando esto ocurrió, los padres de </a:t>
            </a:r>
            <a:r>
              <a:rPr lang="es-ES_tradnl" sz="1100" dirty="0" err="1">
                <a:solidFill>
                  <a:schemeClr val="tx1"/>
                </a:solidFill>
                <a:latin typeface="+mn-lt"/>
                <a:ea typeface="Arial"/>
                <a:cs typeface="Arial"/>
                <a:sym typeface="Arial"/>
              </a:rPr>
              <a:t>Bienvenu</a:t>
            </a:r>
            <a:r>
              <a:rPr lang="es-ES_tradnl" sz="1100" dirty="0">
                <a:solidFill>
                  <a:schemeClr val="tx1"/>
                </a:solidFill>
                <a:latin typeface="+mn-lt"/>
                <a:ea typeface="Arial"/>
                <a:cs typeface="Arial"/>
                <a:sym typeface="Arial"/>
              </a:rPr>
              <a:t> estaban en casa, mientras que </a:t>
            </a:r>
            <a:r>
              <a:rPr lang="es-ES_tradnl" sz="1100" dirty="0" err="1">
                <a:solidFill>
                  <a:schemeClr val="tx1"/>
                </a:solidFill>
                <a:latin typeface="+mn-lt"/>
                <a:ea typeface="Arial"/>
                <a:cs typeface="Arial"/>
                <a:sym typeface="Arial"/>
              </a:rPr>
              <a:t>Bienvenu</a:t>
            </a:r>
            <a:r>
              <a:rPr lang="es-ES_tradnl" sz="1100" dirty="0">
                <a:solidFill>
                  <a:schemeClr val="tx1"/>
                </a:solidFill>
                <a:latin typeface="+mn-lt"/>
                <a:ea typeface="Arial"/>
                <a:cs typeface="Arial"/>
                <a:sym typeface="Arial"/>
              </a:rPr>
              <a:t> estaba en la escuela. Como consecuencia, </a:t>
            </a:r>
            <a:r>
              <a:rPr lang="en-US" sz="1100" dirty="0" err="1"/>
              <a:t>tuvo</a:t>
            </a:r>
            <a:r>
              <a:rPr lang="en-US" sz="1100" dirty="0"/>
              <a:t> que </a:t>
            </a:r>
            <a:r>
              <a:rPr lang="en-US" sz="1100" dirty="0" err="1"/>
              <a:t>separarse</a:t>
            </a:r>
            <a:r>
              <a:rPr lang="en-US" sz="1100" dirty="0"/>
              <a:t> de sus padres y de sus </a:t>
            </a:r>
            <a:r>
              <a:rPr lang="en-US" sz="1100" dirty="0" err="1"/>
              <a:t>tres</a:t>
            </a:r>
            <a:r>
              <a:rPr lang="en-US" sz="1100" dirty="0"/>
              <a:t> </a:t>
            </a:r>
            <a:r>
              <a:rPr lang="en-US" sz="1100" dirty="0" err="1"/>
              <a:t>hermanos</a:t>
            </a:r>
            <a:r>
              <a:rPr lang="en-US" sz="1100" dirty="0"/>
              <a:t>, y </a:t>
            </a:r>
            <a:r>
              <a:rPr lang="en-US" sz="1100" dirty="0" err="1"/>
              <a:t>desde</a:t>
            </a:r>
            <a:r>
              <a:rPr lang="en-US" sz="1100" dirty="0"/>
              <a:t> </a:t>
            </a:r>
            <a:r>
              <a:rPr lang="en-US" sz="1100" dirty="0" err="1"/>
              <a:t>entonces</a:t>
            </a:r>
            <a:r>
              <a:rPr lang="en-US" sz="1100" dirty="0"/>
              <a:t> no sabe nada de </a:t>
            </a:r>
            <a:r>
              <a:rPr lang="en-US" sz="1100" dirty="0" err="1"/>
              <a:t>ellos</a:t>
            </a:r>
            <a:r>
              <a:rPr lang="es-ES_tradnl" sz="1100" dirty="0">
                <a:solidFill>
                  <a:schemeClr val="tx1"/>
                </a:solidFill>
                <a:latin typeface="+mn-lt"/>
                <a:ea typeface="Arial"/>
                <a:cs typeface="Arial"/>
                <a:sym typeface="Arial"/>
              </a:rPr>
              <a:t>. Llegó a un campamento de desplazados y unos días después, durante una distribución de alimentos, vio a su hermana de 19 años, que empezó a cuidar</a:t>
            </a:r>
            <a:r>
              <a:rPr lang="es-ES_tradnl" sz="1100" dirty="0">
                <a:ea typeface="Arial"/>
                <a:cs typeface="Arial"/>
                <a:sym typeface="Arial"/>
              </a:rPr>
              <a:t>lo.</a:t>
            </a:r>
            <a:r>
              <a:rPr lang="es-ES_tradnl" sz="1100" dirty="0">
                <a:solidFill>
                  <a:schemeClr val="tx1"/>
                </a:solidFill>
                <a:latin typeface="+mn-lt"/>
                <a:ea typeface="Arial"/>
                <a:cs typeface="Arial"/>
                <a:sym typeface="Arial"/>
              </a:rPr>
              <a:t> Desde entonces, vive en el mismo bloque junto a dos de sus amigos, que viven solos, ya que también perdieron el rastro de sus familias. Su hermana está casada; actualmente se desconoce el paradero de su marido, pero espera poder encontrarlo. Desde hace más de un año se han realizado diversas gestiones para localizar a su familia, pero no ha habido éxito. </a:t>
            </a:r>
            <a:endParaRPr lang="es-ES_tradnl" sz="1100" b="1" dirty="0">
              <a:solidFill>
                <a:schemeClr val="tx1"/>
              </a:solidFill>
              <a:latin typeface="+mn-lt"/>
              <a:ea typeface="Arial"/>
              <a:cs typeface="Arial"/>
              <a:sym typeface="Arial"/>
            </a:endParaRPr>
          </a:p>
          <a:p>
            <a:pPr marL="0" marR="0" lvl="0" indent="0" algn="l" rtl="0">
              <a:spcBef>
                <a:spcPts val="0"/>
              </a:spcBef>
              <a:spcAft>
                <a:spcPts val="0"/>
              </a:spcAft>
              <a:buNone/>
            </a:pPr>
            <a:endParaRPr lang="es-ES_tradnl" sz="1100" b="1"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5 </a:t>
            </a:r>
          </a:p>
          <a:p>
            <a:pPr marL="0" marR="0" lvl="0" indent="0" algn="l" rtl="0">
              <a:spcBef>
                <a:spcPts val="0"/>
              </a:spcBef>
              <a:spcAft>
                <a:spcPts val="0"/>
              </a:spcAft>
              <a:buNone/>
            </a:pPr>
            <a:endParaRPr lang="es-ES_tradnl" sz="1100" b="1"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err="1">
                <a:solidFill>
                  <a:schemeClr val="tx1"/>
                </a:solidFill>
                <a:latin typeface="+mn-lt"/>
                <a:ea typeface="Arial"/>
                <a:cs typeface="Arial"/>
                <a:sym typeface="Arial"/>
              </a:rPr>
              <a:t>Aliou</a:t>
            </a:r>
            <a:r>
              <a:rPr lang="es-ES_tradnl" sz="1100" dirty="0">
                <a:solidFill>
                  <a:schemeClr val="tx1"/>
                </a:solidFill>
                <a:latin typeface="+mn-lt"/>
                <a:ea typeface="Arial"/>
                <a:cs typeface="Arial"/>
                <a:sym typeface="Arial"/>
              </a:rPr>
              <a:t> y </a:t>
            </a:r>
            <a:r>
              <a:rPr lang="es-ES_tradnl" sz="1100" dirty="0" err="1">
                <a:solidFill>
                  <a:schemeClr val="tx1"/>
                </a:solidFill>
                <a:latin typeface="+mn-lt"/>
                <a:ea typeface="Arial"/>
                <a:cs typeface="Arial"/>
                <a:sym typeface="Arial"/>
              </a:rPr>
              <a:t>Diarra</a:t>
            </a:r>
            <a:r>
              <a:rPr lang="es-ES_tradnl" sz="1100" dirty="0">
                <a:solidFill>
                  <a:schemeClr val="tx1"/>
                </a:solidFill>
                <a:latin typeface="+mn-lt"/>
                <a:ea typeface="Arial"/>
                <a:cs typeface="Arial"/>
                <a:sym typeface="Arial"/>
              </a:rPr>
              <a:t> son dos hermanos de 5 y 7 años. Vivían en un orfanato antes del conflicto. Sus padres habían enviado a los dos hermanos a la institución porque les resultaba difícil cuidar de todos sus hijos y esperaban que </a:t>
            </a:r>
            <a:r>
              <a:rPr lang="es-ES_tradnl" sz="1100" dirty="0" err="1">
                <a:solidFill>
                  <a:schemeClr val="tx1"/>
                </a:solidFill>
                <a:latin typeface="+mn-lt"/>
                <a:ea typeface="Arial"/>
                <a:cs typeface="Arial"/>
                <a:sym typeface="Arial"/>
              </a:rPr>
              <a:t>Aliou</a:t>
            </a:r>
            <a:r>
              <a:rPr lang="es-ES_tradnl" sz="1100" dirty="0">
                <a:solidFill>
                  <a:schemeClr val="tx1"/>
                </a:solidFill>
                <a:latin typeface="+mn-lt"/>
                <a:ea typeface="Arial"/>
                <a:cs typeface="Arial"/>
                <a:sym typeface="Arial"/>
              </a:rPr>
              <a:t> y </a:t>
            </a:r>
            <a:r>
              <a:rPr lang="es-ES_tradnl" sz="1100" dirty="0" err="1">
                <a:solidFill>
                  <a:schemeClr val="tx1"/>
                </a:solidFill>
                <a:latin typeface="+mn-lt"/>
                <a:ea typeface="Arial"/>
                <a:cs typeface="Arial"/>
                <a:sym typeface="Arial"/>
              </a:rPr>
              <a:t>Diarra</a:t>
            </a:r>
            <a:r>
              <a:rPr lang="es-ES_tradnl" sz="1100" dirty="0">
                <a:solidFill>
                  <a:schemeClr val="tx1"/>
                </a:solidFill>
                <a:latin typeface="+mn-lt"/>
                <a:ea typeface="Arial"/>
                <a:cs typeface="Arial"/>
                <a:sym typeface="Arial"/>
              </a:rPr>
              <a:t> pudieran beneficiarse de la educación en la institución. Cuando estallaron los combates, los hermanos huyeron con el resto de la población a una zona más segura, donde fueron acogidos espontáneamente por una familia de su mismo pueblo natal.</a:t>
            </a:r>
          </a:p>
          <a:p>
            <a:pPr marL="0" marR="0" lvl="0" indent="0" algn="l" rtl="0">
              <a:spcBef>
                <a:spcPts val="0"/>
              </a:spcBef>
              <a:spcAft>
                <a:spcPts val="0"/>
              </a:spcAft>
              <a:buNone/>
            </a:pPr>
            <a:endParaRPr lang="es-ES_tradnl" sz="1100" b="1" dirty="0">
              <a:ea typeface="Arial"/>
              <a:cs typeface="Arial"/>
              <a:sym typeface="Arial"/>
            </a:endParaRPr>
          </a:p>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6 </a:t>
            </a:r>
          </a:p>
          <a:p>
            <a:pPr marL="0" marR="0" lvl="0" indent="0" algn="l" rtl="0">
              <a:spcBef>
                <a:spcPts val="0"/>
              </a:spcBef>
              <a:spcAft>
                <a:spcPts val="0"/>
              </a:spcAft>
              <a:buNone/>
            </a:pPr>
            <a:endParaRPr lang="es-ES_tradnl" sz="1100" b="1" dirty="0">
              <a:solidFill>
                <a:schemeClr val="tx1"/>
              </a:solidFill>
              <a:latin typeface="+mn-lt"/>
              <a:ea typeface="Arial"/>
              <a:cs typeface="Arial"/>
              <a:sym typeface="Arial"/>
            </a:endParaRP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Rose es una niña de 3 años que vivía con sus padres. Recientemente, su padre contrajo una enfermedad infecciosa y, poco después, falleció en la unidad de cuidados intensivos de un hospital cercano. Su madre decidió internar a Rose en un orfanato en una ciudad situada a unos 150 km de donde vive. Considera que no puede cuidar a Rose por sí sola de forma adecuada, ya que perdió su trabajo a raíz de la propagación de la pandemia en la zona y en este momento carece de ingresos.</a:t>
            </a:r>
          </a:p>
        </p:txBody>
      </p:sp>
      <p:sp>
        <p:nvSpPr>
          <p:cNvPr id="3" name="Hexagon 2">
            <a:extLst>
              <a:ext uri="{FF2B5EF4-FFF2-40B4-BE49-F238E27FC236}">
                <a16:creationId xmlns:a16="http://schemas.microsoft.com/office/drawing/2014/main" id="{EC3DF6F2-7ECE-0A77-0905-3DEC5042609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90587795-2E94-7F1E-A4E8-EA0482C8E4D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E08A468-A6E5-0F19-9C12-3E829417C17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38F782F-FDB1-B1D4-49CC-88D7D7BC9CF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5D294059-35A8-AB57-57F0-79F14DEBEA0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85ADD539-D130-7465-2D6A-9A842183C6C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9213998-1424-5116-E1F8-961845F0B0F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A2E5826-B8A4-3995-7A0D-007D171600B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D5230E0-CFF6-5ADE-663B-DA96407B9FE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F06D014-6516-0394-E244-3F5BBC99BDB1}"/>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43B5AE5-38EA-7020-4654-3136BE24018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5D893278-A939-530F-A639-6F89399C9A6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C5BDF0B4-4B77-BFDA-5C08-AE59FD54BDC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9B8ECAC-2917-D144-6B09-FBC19573615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50D59E0-4ED4-879E-1B48-34D7853B99E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AA7D4C6-C861-C00E-C856-B83A39740C3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D58289B-476A-CFD0-21FC-AF94FC668AA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2401999-DD0D-4727-33A9-FC3D4103ACA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573B3DD7-CB43-C1DB-C8A1-2738D4E312B3}"/>
              </a:ext>
            </a:extLst>
          </p:cNvPr>
          <p:cNvGrpSpPr/>
          <p:nvPr/>
        </p:nvGrpSpPr>
        <p:grpSpPr>
          <a:xfrm>
            <a:off x="3588327" y="6820120"/>
            <a:ext cx="2648700" cy="2189111"/>
            <a:chOff x="7499908" y="4900577"/>
            <a:chExt cx="997752" cy="824627"/>
          </a:xfrm>
        </p:grpSpPr>
        <p:grpSp>
          <p:nvGrpSpPr>
            <p:cNvPr id="23" name="Group 22">
              <a:extLst>
                <a:ext uri="{FF2B5EF4-FFF2-40B4-BE49-F238E27FC236}">
                  <a16:creationId xmlns:a16="http://schemas.microsoft.com/office/drawing/2014/main" id="{BD69E3C6-2F8C-FBC3-DE4F-00E71FB5A776}"/>
                </a:ext>
              </a:extLst>
            </p:cNvPr>
            <p:cNvGrpSpPr/>
            <p:nvPr/>
          </p:nvGrpSpPr>
          <p:grpSpPr>
            <a:xfrm>
              <a:off x="7499908" y="4900577"/>
              <a:ext cx="997752" cy="824627"/>
              <a:chOff x="5957706" y="3325646"/>
              <a:chExt cx="2611796" cy="1892062"/>
            </a:xfrm>
            <a:solidFill>
              <a:schemeClr val="accent4"/>
            </a:solidFill>
          </p:grpSpPr>
          <p:sp>
            <p:nvSpPr>
              <p:cNvPr id="27" name="Rectangle: Rounded Corners 26">
                <a:extLst>
                  <a:ext uri="{FF2B5EF4-FFF2-40B4-BE49-F238E27FC236}">
                    <a16:creationId xmlns:a16="http://schemas.microsoft.com/office/drawing/2014/main" id="{9A45350A-D0DA-7C45-CE28-7B1DC4D905F8}"/>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8" name="Rectangle: Top Corners Rounded 27">
                <a:extLst>
                  <a:ext uri="{FF2B5EF4-FFF2-40B4-BE49-F238E27FC236}">
                    <a16:creationId xmlns:a16="http://schemas.microsoft.com/office/drawing/2014/main" id="{2575EB55-2860-5C44-F4A1-280DBCF41DFE}"/>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4" name="Group 23">
              <a:extLst>
                <a:ext uri="{FF2B5EF4-FFF2-40B4-BE49-F238E27FC236}">
                  <a16:creationId xmlns:a16="http://schemas.microsoft.com/office/drawing/2014/main" id="{1DDAA9AA-48C9-4CC8-78D7-A45AD1FEC1CC}"/>
                </a:ext>
              </a:extLst>
            </p:cNvPr>
            <p:cNvGrpSpPr/>
            <p:nvPr/>
          </p:nvGrpSpPr>
          <p:grpSpPr>
            <a:xfrm>
              <a:off x="7871183" y="5154803"/>
              <a:ext cx="316610" cy="462618"/>
              <a:chOff x="8661923" y="4758813"/>
              <a:chExt cx="825538" cy="1206243"/>
            </a:xfrm>
            <a:solidFill>
              <a:schemeClr val="bg1"/>
            </a:solidFill>
          </p:grpSpPr>
          <p:sp>
            <p:nvSpPr>
              <p:cNvPr id="25" name="Circle: Hollow 24">
                <a:extLst>
                  <a:ext uri="{FF2B5EF4-FFF2-40B4-BE49-F238E27FC236}">
                    <a16:creationId xmlns:a16="http://schemas.microsoft.com/office/drawing/2014/main" id="{EF0A2FDE-B72E-2E0E-4904-8412797810E1}"/>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26" name="Rectangle: Rounded Corners 25">
                <a:extLst>
                  <a:ext uri="{FF2B5EF4-FFF2-40B4-BE49-F238E27FC236}">
                    <a16:creationId xmlns:a16="http://schemas.microsoft.com/office/drawing/2014/main" id="{49AD9289-39BC-A7E3-8200-0273B0045213}"/>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397655989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8CEFED5-AE3D-96BD-F72B-D97937B69026}"/>
              </a:ext>
            </a:extLst>
          </p:cNvPr>
          <p:cNvSpPr txBox="1"/>
          <p:nvPr/>
        </p:nvSpPr>
        <p:spPr>
          <a:xfrm>
            <a:off x="982985" y="713169"/>
            <a:ext cx="5267344" cy="430887"/>
          </a:xfrm>
          <a:prstGeom prst="rect">
            <a:avLst/>
          </a:prstGeom>
          <a:noFill/>
        </p:spPr>
        <p:txBody>
          <a:bodyPr wrap="square"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Decidir si es necesario rastrear a la familia y determinar qué tipo de método o métodos de búsqueda</a:t>
            </a:r>
            <a:r>
              <a:rPr lang="es-ES_tradnl" sz="1100" b="1" dirty="0">
                <a:ea typeface="Arial"/>
                <a:cs typeface="Arial"/>
                <a:sym typeface="Arial"/>
              </a:rPr>
              <a:t>/rastreo</a:t>
            </a:r>
            <a:r>
              <a:rPr lang="es-ES_tradnl" sz="1100" b="1" dirty="0">
                <a:solidFill>
                  <a:schemeClr val="tx1"/>
                </a:solidFill>
                <a:latin typeface="+mn-lt"/>
                <a:ea typeface="Arial"/>
                <a:cs typeface="Arial"/>
                <a:sym typeface="Arial"/>
              </a:rPr>
              <a:t> serían adecuados</a:t>
            </a:r>
          </a:p>
        </p:txBody>
      </p:sp>
      <p:sp>
        <p:nvSpPr>
          <p:cNvPr id="6" name="TextBox 5">
            <a:extLst>
              <a:ext uri="{FF2B5EF4-FFF2-40B4-BE49-F238E27FC236}">
                <a16:creationId xmlns:a16="http://schemas.microsoft.com/office/drawing/2014/main" id="{1CE77950-D339-C628-07ED-9CC82D343134}"/>
              </a:ext>
            </a:extLst>
          </p:cNvPr>
          <p:cNvSpPr txBox="1"/>
          <p:nvPr/>
        </p:nvSpPr>
        <p:spPr>
          <a:xfrm>
            <a:off x="982985" y="1460570"/>
            <a:ext cx="1359419" cy="1107996"/>
          </a:xfrm>
          <a:prstGeom prst="rect">
            <a:avLst/>
          </a:prstGeom>
          <a:noFill/>
          <a:ln>
            <a:noFill/>
          </a:ln>
        </p:spPr>
        <p:txBody>
          <a:bodyPr wrap="square" rtlCol="0">
            <a:spAutoFit/>
          </a:bodyPr>
          <a:lstStyle/>
          <a:p>
            <a:r>
              <a:rPr lang="es-ES_tradnl" sz="1100" dirty="0"/>
              <a:t>¿Es necesaria la búsqueda de la familia y/o redunda en el interés superior del menor? Explicar la respuesta</a:t>
            </a:r>
          </a:p>
        </p:txBody>
      </p:sp>
      <p:sp>
        <p:nvSpPr>
          <p:cNvPr id="8" name="TextBox 7">
            <a:extLst>
              <a:ext uri="{FF2B5EF4-FFF2-40B4-BE49-F238E27FC236}">
                <a16:creationId xmlns:a16="http://schemas.microsoft.com/office/drawing/2014/main" id="{D29C3723-E204-29D7-E35E-4511C7658D3C}"/>
              </a:ext>
            </a:extLst>
          </p:cNvPr>
          <p:cNvSpPr txBox="1"/>
          <p:nvPr/>
        </p:nvSpPr>
        <p:spPr>
          <a:xfrm>
            <a:off x="982986" y="3960914"/>
            <a:ext cx="1359418" cy="1446550"/>
          </a:xfrm>
          <a:prstGeom prst="rect">
            <a:avLst/>
          </a:prstGeom>
          <a:noFill/>
          <a:ln>
            <a:noFill/>
          </a:ln>
        </p:spPr>
        <p:txBody>
          <a:bodyPr wrap="square" rtlCol="0">
            <a:spAutoFit/>
          </a:bodyPr>
          <a:lstStyle/>
          <a:p>
            <a:r>
              <a:rPr lang="es-ES_tradnl" sz="1100" dirty="0"/>
              <a:t>En caso afirmativo, ¿qué miembros de la familia deben ser rastreados/as y qué tipo de métodos de búsqueda/rastreo son los más adecuados?</a:t>
            </a:r>
          </a:p>
        </p:txBody>
      </p:sp>
      <p:sp>
        <p:nvSpPr>
          <p:cNvPr id="5" name="Rectangle 4">
            <a:extLst>
              <a:ext uri="{FF2B5EF4-FFF2-40B4-BE49-F238E27FC236}">
                <a16:creationId xmlns:a16="http://schemas.microsoft.com/office/drawing/2014/main" id="{214EE756-6DA0-D48A-F49F-F452BC6D25A7}"/>
              </a:ext>
            </a:extLst>
          </p:cNvPr>
          <p:cNvSpPr/>
          <p:nvPr/>
        </p:nvSpPr>
        <p:spPr>
          <a:xfrm>
            <a:off x="2481943" y="1465938"/>
            <a:ext cx="3768385" cy="217309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7" name="Rectangle 6">
            <a:extLst>
              <a:ext uri="{FF2B5EF4-FFF2-40B4-BE49-F238E27FC236}">
                <a16:creationId xmlns:a16="http://schemas.microsoft.com/office/drawing/2014/main" id="{BA237D01-7F99-89E9-6B86-50E211855F85}"/>
              </a:ext>
            </a:extLst>
          </p:cNvPr>
          <p:cNvSpPr/>
          <p:nvPr/>
        </p:nvSpPr>
        <p:spPr>
          <a:xfrm>
            <a:off x="2481943" y="3960914"/>
            <a:ext cx="3768385" cy="217309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9" name="Rectangle 8">
            <a:extLst>
              <a:ext uri="{FF2B5EF4-FFF2-40B4-BE49-F238E27FC236}">
                <a16:creationId xmlns:a16="http://schemas.microsoft.com/office/drawing/2014/main" id="{53B7108E-9242-DD4C-8A2E-8952A606D439}"/>
              </a:ext>
            </a:extLst>
          </p:cNvPr>
          <p:cNvSpPr/>
          <p:nvPr/>
        </p:nvSpPr>
        <p:spPr>
          <a:xfrm>
            <a:off x="2481943" y="6450452"/>
            <a:ext cx="3768385" cy="217309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0" name="TextBox 9">
            <a:extLst>
              <a:ext uri="{FF2B5EF4-FFF2-40B4-BE49-F238E27FC236}">
                <a16:creationId xmlns:a16="http://schemas.microsoft.com/office/drawing/2014/main" id="{2DEDF422-B751-FF41-5BEC-2B32291B3636}"/>
              </a:ext>
            </a:extLst>
          </p:cNvPr>
          <p:cNvSpPr txBox="1"/>
          <p:nvPr/>
        </p:nvSpPr>
        <p:spPr>
          <a:xfrm>
            <a:off x="982987" y="6450452"/>
            <a:ext cx="1359418" cy="1277273"/>
          </a:xfrm>
          <a:prstGeom prst="rect">
            <a:avLst/>
          </a:prstGeom>
          <a:noFill/>
          <a:ln>
            <a:noFill/>
          </a:ln>
        </p:spPr>
        <p:txBody>
          <a:bodyPr wrap="square" rtlCol="0">
            <a:spAutoFit/>
          </a:bodyPr>
          <a:lstStyle/>
          <a:p>
            <a:r>
              <a:rPr lang="es-ES_tradnl" sz="1100" dirty="0"/>
              <a:t>Además de la información de búsqueda/rastreo, ¿qué otra información adicional necesitamos? </a:t>
            </a:r>
          </a:p>
        </p:txBody>
      </p:sp>
      <p:sp>
        <p:nvSpPr>
          <p:cNvPr id="12" name="Hexagon 11">
            <a:extLst>
              <a:ext uri="{FF2B5EF4-FFF2-40B4-BE49-F238E27FC236}">
                <a16:creationId xmlns:a16="http://schemas.microsoft.com/office/drawing/2014/main" id="{5E2517A2-514C-5DD3-F3D1-C784B278465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C168EC49-1A2F-FA01-B7DA-A5DA7AADAC80}"/>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C1F76136-E6AF-40AF-3481-E38F6136AF4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2CDBC041-EEC3-0D3A-75BB-978F975FC58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97CF7777-7F3C-ECA5-5908-50BBDF79424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3BADE404-06A6-1EDE-240F-FD95C230A43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2D60E970-7C0E-AC9E-3F98-D204C422253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8840B363-FE53-9C1E-885B-426D6A80346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7968E177-CBC1-67E3-2F5C-5D383B701CF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A6FBD3A4-5116-81B1-B9E0-2CDEE48B988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B39AE8E7-8CF4-B2EF-7F5A-3F2399F9ADD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213FF0CD-3C81-772C-225B-6A26D865134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DBDAF25F-33BF-93D5-B895-7D7445D856A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3CFB6079-C0E2-802F-C2D0-903C497C25C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0F52D764-6910-ABC4-EBEF-E119B43465A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136057BD-8274-6D66-A342-DE3437F540E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AE948E91-5C4F-A4FF-496D-0597FD54A5A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0CD30AFA-3A11-4285-9E4E-9D4BC41D59A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5699456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375614"/>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97498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4" y="976587"/>
            <a:ext cx="4637303" cy="2447104"/>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Los asistentes sociales pueden apoyar las actividades de búsqueda, ya sea llevando a cabo la búsqueda ellos mismos o coordinando y/o remitiendo a los agentes de BRF.</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El seguimiento debe comenzar lo antes posible después del registro y debe hacerse de forma continua.</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Los métodos de búsqueda/rastreo incluyen el rastreo caso por caso, el rastreo masivo, el rastreo por radio, el uso de las redes sociales, etc.</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El seguimiento regular y la revisión de las actividades de búsqueda y/o resultados son cruciales</a:t>
            </a:r>
            <a:r>
              <a:rPr lang="es-ES_tradnl" sz="1100" dirty="0">
                <a:solidFill>
                  <a:srgbClr val="000000"/>
                </a:solidFill>
                <a:ea typeface="Arial"/>
                <a:cs typeface="Arial"/>
                <a:sym typeface="Arial"/>
              </a:rPr>
              <a:t>; asimismo, el/la </a:t>
            </a:r>
            <a:r>
              <a:rPr lang="es-ES_tradnl" sz="1100" b="0" i="0" u="none" strike="noStrike" cap="none" dirty="0">
                <a:solidFill>
                  <a:srgbClr val="000000"/>
                </a:solidFill>
                <a:latin typeface="+mn-lt"/>
                <a:ea typeface="Arial"/>
                <a:cs typeface="Arial"/>
                <a:sym typeface="Arial"/>
              </a:rPr>
              <a:t>asistente social debe informar al menor y a la familia sobre el proceso de forma periódica.</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64106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130169"/>
            <a:ext cx="5254042" cy="4923167"/>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606902"/>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077A4EC2-6F63-1A40-A15D-1209A6CEC59A}"/>
              </a:ext>
            </a:extLst>
          </p:cNvPr>
          <p:cNvSpPr/>
          <p:nvPr/>
        </p:nvSpPr>
        <p:spPr>
          <a:xfrm>
            <a:off x="1072579" y="229615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52F151FD-E18C-120C-98D4-534F6F66CA5F}"/>
              </a:ext>
            </a:extLst>
          </p:cNvPr>
          <p:cNvSpPr/>
          <p:nvPr/>
        </p:nvSpPr>
        <p:spPr>
          <a:xfrm>
            <a:off x="1072579" y="2848945"/>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6A975A58-6E86-6667-F37A-06E107264FF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79C8963F-D30D-8EC9-40D6-B4063F3B798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ACC3030B-6DF0-5D29-13A3-123BD056D97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3C9E72D2-EF34-BCAD-3672-87586A53B7E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64B21045-45AE-4C92-52E7-B6B5573D628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BC105B78-DDA2-5633-790E-C27BF2099F2F}"/>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5A26AD7B-F025-39EF-788A-14A462F5C2F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735E5F92-C1A4-2960-D45E-9F5BD897E1E7}"/>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352CF887-DB61-EE36-F3D3-B3746F6E57B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CEABCA7-6B56-D50E-6D01-DC0B70FBE67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A4821E5B-AC6B-3818-5FE6-CFBF1F787F0C}"/>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CB1F7355-7ADA-D2CC-531B-E0210440ED8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5466C274-0FE9-0EE3-48DC-7577363D827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28B2057E-C8F3-E520-FE7E-239F0E9B6DD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2F477F9A-15AE-9046-941B-999FCFF4BCD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58249671-08E5-5AB3-CC26-FAAF59CE277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B4048AFB-5BE3-4A65-5A5B-F8FB8AA7572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F46C24B1-20AB-52DF-DFC7-BD7B6E26D03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771805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SESIÓN 5: IMPLEMENTACIÓN DEL PLAN DE CASO</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441468"/>
          </a:xfrm>
          <a:prstGeom prst="rect">
            <a:avLst/>
          </a:prstGeom>
          <a:noFill/>
        </p:spPr>
        <p:txBody>
          <a:bodyPr wrap="square" rtlCol="0">
            <a:spAutoFit/>
          </a:bodyPr>
          <a:lstStyle/>
          <a:p>
            <a:pPr marL="0" marR="0" lvl="0" indent="0" algn="l" rtl="0">
              <a:spcBef>
                <a:spcPts val="0"/>
              </a:spcBef>
              <a:spcAft>
                <a:spcPts val="0"/>
              </a:spcAft>
              <a:buNone/>
            </a:pPr>
            <a:r>
              <a:rPr lang="en-US" sz="1100" dirty="0" err="1">
                <a:solidFill>
                  <a:schemeClr val="tx1"/>
                </a:solidFill>
                <a:latin typeface="+mn-lt"/>
                <a:ea typeface="Arial"/>
                <a:cs typeface="Arial"/>
                <a:sym typeface="Arial"/>
              </a:rPr>
              <a:t>Explicar</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principios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fundamentales</a:t>
            </a:r>
            <a:r>
              <a:rPr lang="en-US" sz="1100" dirty="0">
                <a:solidFill>
                  <a:schemeClr val="tx1"/>
                </a:solidFill>
                <a:latin typeface="+mn-lt"/>
                <a:ea typeface="Arial"/>
                <a:cs typeface="Arial"/>
                <a:sym typeface="Arial"/>
              </a:rPr>
              <a:t> de la </a:t>
            </a:r>
            <a:r>
              <a:rPr lang="en-US" sz="1100" dirty="0" err="1">
                <a:solidFill>
                  <a:schemeClr val="tx1"/>
                </a:solidFill>
                <a:latin typeface="+mn-lt"/>
                <a:ea typeface="Arial"/>
                <a:cs typeface="Arial"/>
                <a:sym typeface="Arial"/>
              </a:rPr>
              <a:t>documentación</a:t>
            </a:r>
            <a:r>
              <a:rPr lang="en-US" sz="1100" dirty="0">
                <a:solidFill>
                  <a:schemeClr val="tx1"/>
                </a:solidFill>
                <a:latin typeface="+mn-lt"/>
                <a:ea typeface="Arial"/>
                <a:cs typeface="Arial"/>
                <a:sym typeface="Arial"/>
              </a:rPr>
              <a:t> y </a:t>
            </a:r>
            <a:r>
              <a:rPr lang="en-US" sz="1100" dirty="0" err="1">
                <a:solidFill>
                  <a:schemeClr val="tx1"/>
                </a:solidFill>
                <a:latin typeface="+mn-lt"/>
                <a:ea typeface="Arial"/>
                <a:cs typeface="Arial"/>
                <a:sym typeface="Arial"/>
              </a:rPr>
              <a:t>aspectos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esenciales</a:t>
            </a:r>
            <a:r>
              <a:rPr lang="en-US" sz="1100" dirty="0">
                <a:solidFill>
                  <a:schemeClr val="tx1"/>
                </a:solidFill>
                <a:latin typeface="+mn-lt"/>
                <a:ea typeface="Arial"/>
                <a:cs typeface="Arial"/>
                <a:sym typeface="Arial"/>
              </a:rPr>
              <a:t> que </a:t>
            </a:r>
            <a:r>
              <a:rPr lang="en-US" sz="1100" dirty="0" err="1">
                <a:solidFill>
                  <a:schemeClr val="tx1"/>
                </a:solidFill>
                <a:latin typeface="+mn-lt"/>
                <a:ea typeface="Arial"/>
                <a:cs typeface="Arial"/>
                <a:sym typeface="Arial"/>
              </a:rPr>
              <a:t>deben</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tenerse</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en</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cuenta</a:t>
            </a:r>
            <a:r>
              <a:rPr lang="en-US" sz="1100" dirty="0">
                <a:solidFill>
                  <a:schemeClr val="tx1"/>
                </a:solidFill>
                <a:latin typeface="+mn-lt"/>
                <a:ea typeface="Arial"/>
                <a:cs typeface="Arial"/>
                <a:sym typeface="Arial"/>
              </a:rPr>
              <a:t> al </a:t>
            </a:r>
            <a:r>
              <a:rPr lang="en-US" sz="1100" dirty="0" err="1">
                <a:solidFill>
                  <a:schemeClr val="tx1"/>
                </a:solidFill>
                <a:latin typeface="+mn-lt"/>
                <a:ea typeface="Arial"/>
                <a:cs typeface="Arial"/>
                <a:sym typeface="Arial"/>
              </a:rPr>
              <a:t>recopilar</a:t>
            </a:r>
            <a:r>
              <a:rPr lang="en-US" sz="1100" dirty="0">
                <a:solidFill>
                  <a:schemeClr val="tx1"/>
                </a:solidFill>
                <a:latin typeface="+mn-lt"/>
                <a:ea typeface="Arial"/>
                <a:cs typeface="Arial"/>
                <a:sym typeface="Arial"/>
              </a:rPr>
              <a:t> la </a:t>
            </a:r>
            <a:r>
              <a:rPr lang="en-US" sz="1100" dirty="0" err="1">
                <a:solidFill>
                  <a:schemeClr val="tx1"/>
                </a:solidFill>
                <a:latin typeface="+mn-lt"/>
                <a:ea typeface="Arial"/>
                <a:cs typeface="Arial"/>
                <a:sym typeface="Arial"/>
              </a:rPr>
              <a:t>información</a:t>
            </a:r>
            <a:r>
              <a:rPr lang="en-US" sz="1100" dirty="0">
                <a:solidFill>
                  <a:schemeClr val="tx1"/>
                </a:solidFill>
                <a:latin typeface="+mn-lt"/>
                <a:ea typeface="Arial"/>
                <a:cs typeface="Arial"/>
                <a:sym typeface="Arial"/>
              </a:rPr>
              <a:t>.</a:t>
            </a:r>
          </a:p>
        </p:txBody>
      </p:sp>
      <p:grpSp>
        <p:nvGrpSpPr>
          <p:cNvPr id="4" name="Google Shape;194;p14">
            <a:extLst>
              <a:ext uri="{FF2B5EF4-FFF2-40B4-BE49-F238E27FC236}">
                <a16:creationId xmlns:a16="http://schemas.microsoft.com/office/drawing/2014/main" id="{4FC20AB6-E2E7-2201-63D5-131564967172}"/>
              </a:ext>
            </a:extLst>
          </p:cNvPr>
          <p:cNvGrpSpPr/>
          <p:nvPr/>
        </p:nvGrpSpPr>
        <p:grpSpPr>
          <a:xfrm>
            <a:off x="1153785" y="2233538"/>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04041DC4-5D62-AA36-5292-8EC58754295E}"/>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E868D142-2F9B-4B3B-E122-E5B970FF615A}"/>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9" name="Hexagon 8">
            <a:extLst>
              <a:ext uri="{FF2B5EF4-FFF2-40B4-BE49-F238E27FC236}">
                <a16:creationId xmlns:a16="http://schemas.microsoft.com/office/drawing/2014/main" id="{A9064517-0B0C-6FA7-20FA-9A8C1FD70F0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245A3FC-9D81-31D9-6A96-BAAE9FC5D73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646645D-4932-432B-3BD2-9060D6D925A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CD71A12-2CFD-FDD7-40B9-E6B90CD89A8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93827DE-A88C-184D-7A13-194B995EC01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A727AC8-C82C-DFC9-1916-F45E8738681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C0D1E09-A4C1-C9FC-00A5-1203D461C67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18753EB-4E2C-42DD-9275-416D700EA57C}"/>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F3627B5-DAC1-23CD-AADE-4C7807AF3EB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7B0D4E2-C37B-618B-1AC9-9E1717E2CFF3}"/>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BB96471-DE8F-8649-0040-CA5C57A4731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583970A-D6D7-B618-6CD8-881E75BD999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35E13CB-8F9A-4C2C-398D-8D84B2677C3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E167B95-1CFF-B0B4-FABC-CFBB97893FB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D303C77-E5DE-F909-76D4-881426F0462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6DDD43C-0EF6-5923-678B-80C3CC45F05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44924904-D9F1-8DEE-82E9-7DE3D94DF5E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2BC179FB-73F9-D2E5-32EE-FF11BAD484E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2" name="Group 31">
            <a:extLst>
              <a:ext uri="{FF2B5EF4-FFF2-40B4-BE49-F238E27FC236}">
                <a16:creationId xmlns:a16="http://schemas.microsoft.com/office/drawing/2014/main" id="{0BC61656-DCCE-9FF1-BFD1-59FA951F90A8}"/>
              </a:ext>
            </a:extLst>
          </p:cNvPr>
          <p:cNvGrpSpPr/>
          <p:nvPr/>
        </p:nvGrpSpPr>
        <p:grpSpPr>
          <a:xfrm>
            <a:off x="2221257" y="4611356"/>
            <a:ext cx="4941678" cy="4941678"/>
            <a:chOff x="3193713" y="774493"/>
            <a:chExt cx="6069673" cy="6069673"/>
          </a:xfrm>
        </p:grpSpPr>
        <p:pic>
          <p:nvPicPr>
            <p:cNvPr id="29" name="Graphic 28" descr="Single gear with solid fill">
              <a:extLst>
                <a:ext uri="{FF2B5EF4-FFF2-40B4-BE49-F238E27FC236}">
                  <a16:creationId xmlns:a16="http://schemas.microsoft.com/office/drawing/2014/main" id="{F2448D44-9C44-8126-6BA7-9CEB4493583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350619">
              <a:off x="3193713" y="774493"/>
              <a:ext cx="6069673" cy="6069673"/>
            </a:xfrm>
            <a:prstGeom prst="rect">
              <a:avLst/>
            </a:prstGeom>
          </p:spPr>
        </p:pic>
        <p:pic>
          <p:nvPicPr>
            <p:cNvPr id="30" name="Graphic 29" descr="Single gear with solid fill">
              <a:extLst>
                <a:ext uri="{FF2B5EF4-FFF2-40B4-BE49-F238E27FC236}">
                  <a16:creationId xmlns:a16="http://schemas.microsoft.com/office/drawing/2014/main" id="{2B8961AE-21FF-7832-6C87-4E0EB1E310A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350619">
              <a:off x="4114153" y="1727493"/>
              <a:ext cx="4163675" cy="4163675"/>
            </a:xfrm>
            <a:prstGeom prst="rect">
              <a:avLst/>
            </a:prstGeom>
          </p:spPr>
        </p:pic>
      </p:grpSp>
    </p:spTree>
    <p:extLst>
      <p:ext uri="{BB962C8B-B14F-4D97-AF65-F5344CB8AC3E}">
        <p14:creationId xmlns:p14="http://schemas.microsoft.com/office/powerpoint/2010/main" val="2393273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5364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48828"/>
            <a:ext cx="4637303" cy="2265965"/>
          </a:xfrm>
          <a:prstGeom prst="rect">
            <a:avLst/>
          </a:prstGeom>
          <a:noFill/>
          <a:ln>
            <a:noFill/>
          </a:ln>
        </p:spPr>
        <p:txBody>
          <a:bodyPr spcFirstLastPara="1" wrap="square" lIns="91425" tIns="45700" rIns="91425" bIns="45700" anchor="t" anchorCtr="0">
            <a:spAutoFit/>
          </a:bodyPr>
          <a:lstStyle/>
          <a:p>
            <a:pPr>
              <a:lnSpc>
                <a:spcPct val="107000"/>
              </a:lnSpc>
              <a:buClr>
                <a:srgbClr val="000000"/>
              </a:buClr>
              <a:buSzPts val="2400"/>
            </a:pPr>
            <a:r>
              <a:rPr lang="es-ES_tradnl" sz="1100" dirty="0">
                <a:solidFill>
                  <a:srgbClr val="000000"/>
                </a:solidFill>
                <a:ea typeface="Helvetica Neue"/>
                <a:cs typeface="Helvetica Neue"/>
                <a:sym typeface="Helvetica Neue"/>
              </a:rPr>
              <a:t>I</a:t>
            </a:r>
            <a:r>
              <a:rPr lang="es-ES_tradnl" sz="1100" b="0" i="0" u="none" strike="noStrike" cap="none" dirty="0">
                <a:solidFill>
                  <a:srgbClr val="000000"/>
                </a:solidFill>
                <a:latin typeface="+mn-lt"/>
                <a:ea typeface="Helvetica Neue"/>
                <a:cs typeface="Helvetica Neue"/>
                <a:sym typeface="Helvetica Neue"/>
              </a:rPr>
              <a:t>dentificar lo antes posible a los UASC que necesiten servicios de gestión de casos, incluida la BRF y el apoyo de cuidados alternativos.</a:t>
            </a: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a:lnSpc>
                <a:spcPct val="107000"/>
              </a:lnSpc>
              <a:buClr>
                <a:srgbClr val="000000"/>
              </a:buClr>
              <a:buSzPts val="2400"/>
            </a:pPr>
            <a:r>
              <a:rPr lang="es-ES_tradnl" sz="1100" b="0" i="0" u="none" strike="noStrike" cap="none" dirty="0">
                <a:solidFill>
                  <a:srgbClr val="000000"/>
                </a:solidFill>
                <a:latin typeface="+mn-lt"/>
                <a:ea typeface="Helvetica Neue"/>
                <a:cs typeface="Helvetica Neue"/>
                <a:sym typeface="Helvetica Neue"/>
              </a:rPr>
              <a:t>Evitar la interrupción de cuidados existentes o la separación durante el proceso de identificación de menores.</a:t>
            </a: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a:lnSpc>
                <a:spcPct val="107000"/>
              </a:lnSpc>
              <a:buClr>
                <a:srgbClr val="000000"/>
              </a:buClr>
              <a:buSzPts val="2400"/>
            </a:pPr>
            <a:r>
              <a:rPr lang="es-ES_tradnl" sz="1100" dirty="0">
                <a:latin typeface="+mn-lt"/>
                <a:ea typeface="Helvetica Neue"/>
                <a:cs typeface="Helvetica Neue"/>
                <a:sym typeface="Helvetica Neue"/>
              </a:rPr>
              <a:t>P</a:t>
            </a:r>
            <a:r>
              <a:rPr lang="es-ES_tradnl" sz="1100" b="0" i="0" u="none" strike="noStrike" cap="none" dirty="0">
                <a:solidFill>
                  <a:srgbClr val="000000"/>
                </a:solidFill>
                <a:latin typeface="+mn-lt"/>
                <a:ea typeface="Helvetica Neue"/>
                <a:cs typeface="Helvetica Neue"/>
                <a:sym typeface="Helvetica Neue"/>
              </a:rPr>
              <a:t>ara identificar menores ocultos o difíciles de detectar podrían ser necesarias medidas adicionales.</a:t>
            </a: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a:lnSpc>
                <a:spcPct val="107000"/>
              </a:lnSpc>
              <a:buClr>
                <a:srgbClr val="000000"/>
              </a:buClr>
              <a:buSzPts val="2400"/>
            </a:pPr>
            <a:r>
              <a:rPr lang="es-ES_tradnl" sz="1100" b="0" i="0" u="none" strike="noStrike" cap="none" dirty="0">
                <a:solidFill>
                  <a:srgbClr val="000000"/>
                </a:solidFill>
                <a:latin typeface="+mn-lt"/>
                <a:ea typeface="Helvetica Neue"/>
                <a:cs typeface="Helvetica Neue"/>
                <a:sym typeface="Helvetica Neue"/>
              </a:rPr>
              <a:t>Debemos establecer criterios de elegibilidad, admisibilidad y/o priorización para la gestión de los casos de menores no acompañados y separados.</a:t>
            </a:r>
            <a:endParaRPr lang="es-ES_tradnl"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79507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115582"/>
            <a:ext cx="5254042" cy="4796406"/>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592314"/>
            <a:ext cx="4637302" cy="276999"/>
          </a:xfrm>
          <a:prstGeom prst="rect">
            <a:avLst/>
          </a:prstGeom>
          <a:noFill/>
        </p:spPr>
        <p:txBody>
          <a:bodyPr wrap="square" rtlCol="0">
            <a:spAutoFit/>
          </a:bodyPr>
          <a:lstStyle/>
          <a:p>
            <a:r>
              <a:rPr lang="en-CA" sz="1200" b="1" spc="300" dirty="0">
                <a:solidFill>
                  <a:schemeClr val="tx1"/>
                </a:solidFill>
              </a:rPr>
              <a:t>NOTAS DE LA SESIÓN</a:t>
            </a:r>
          </a:p>
        </p:txBody>
      </p:sp>
      <p:sp>
        <p:nvSpPr>
          <p:cNvPr id="3" name="Google Shape;256;p19">
            <a:extLst>
              <a:ext uri="{FF2B5EF4-FFF2-40B4-BE49-F238E27FC236}">
                <a16:creationId xmlns:a16="http://schemas.microsoft.com/office/drawing/2014/main" id="{55C1AA53-417C-CF57-6058-B8FC6F58188C}"/>
              </a:ext>
            </a:extLst>
          </p:cNvPr>
          <p:cNvSpPr/>
          <p:nvPr/>
        </p:nvSpPr>
        <p:spPr>
          <a:xfrm>
            <a:off x="1072579" y="238505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5C80A44C-AA2C-550A-1EB0-C2780CBF1126}"/>
              </a:ext>
            </a:extLst>
          </p:cNvPr>
          <p:cNvSpPr/>
          <p:nvPr/>
        </p:nvSpPr>
        <p:spPr>
          <a:xfrm>
            <a:off x="1072579" y="2880735"/>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ACB45C8C-B5EF-BDE0-D959-05D5FE2718C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48CE5B5C-0091-905E-6164-4E83ED38AAE0}"/>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5F6ADEFA-6D85-923B-980D-F2FEE0A54EF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91AA9BC-019A-F875-0899-8D33EFAC4C5B}"/>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BDA645F-9E8E-13FD-C785-458E718E3684}"/>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499FCB2-AE06-4007-9E51-B89C8432FCBC}"/>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890C272E-1FAA-9358-2FE4-BE8ACD16665D}"/>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F07C5F1-A318-D80E-40E5-743AF873B92D}"/>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03CFCA4C-293D-0825-F42D-B5EA873174A8}"/>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37D91B8-8A35-E323-DB58-34C1179EBCD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CA0F689-05A4-B163-58A3-B3F909BC6A83}"/>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CD40BB1-2DA0-1A75-B243-4213F2ED75E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6CEF388A-8518-1F12-75DC-D49E813636F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12D8551A-C820-9CC1-B80E-6B9B9023A30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57BEF348-1089-24A3-0CBD-6D2991C88E2F}"/>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6460CEC2-74B2-9495-7BC1-3E1DAE4A2A5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1D62B949-B682-1FE8-9D3F-35B500A5C55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4F9C3642-7C64-D827-0077-5B92EECE83E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5657410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B97742-2341-B2B8-DE37-7898CF5FE6F4}"/>
              </a:ext>
            </a:extLst>
          </p:cNvPr>
          <p:cNvSpPr txBox="1"/>
          <p:nvPr/>
        </p:nvSpPr>
        <p:spPr>
          <a:xfrm>
            <a:off x="996287" y="411636"/>
            <a:ext cx="5254041" cy="461665"/>
          </a:xfrm>
          <a:prstGeom prst="rect">
            <a:avLst/>
          </a:prstGeom>
          <a:noFill/>
        </p:spPr>
        <p:txBody>
          <a:bodyPr wrap="square" rtlCol="0">
            <a:spAutoFit/>
          </a:bodyPr>
          <a:lstStyle/>
          <a:p>
            <a:r>
              <a:rPr lang="es-ES_tradnl" sz="1200" b="1" spc="300"/>
              <a:t>JUEGO DE ROL SOBRE LA BÚSQUEDA DE FAMILIARES Y LA DOCUMENTACIÓN DE INFORMACIÓN</a:t>
            </a:r>
          </a:p>
        </p:txBody>
      </p:sp>
      <p:sp>
        <p:nvSpPr>
          <p:cNvPr id="9" name="TextBox 8">
            <a:extLst>
              <a:ext uri="{FF2B5EF4-FFF2-40B4-BE49-F238E27FC236}">
                <a16:creationId xmlns:a16="http://schemas.microsoft.com/office/drawing/2014/main" id="{46DA3AA3-2060-4D34-0586-774D34E2A357}"/>
              </a:ext>
            </a:extLst>
          </p:cNvPr>
          <p:cNvSpPr txBox="1"/>
          <p:nvPr/>
        </p:nvSpPr>
        <p:spPr>
          <a:xfrm>
            <a:off x="996287" y="1075059"/>
            <a:ext cx="5254042" cy="7371249"/>
          </a:xfrm>
          <a:prstGeom prst="rect">
            <a:avLst/>
          </a:prstGeom>
          <a:noFill/>
        </p:spPr>
        <p:txBody>
          <a:bodyPr wrap="square"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Caso 1</a:t>
            </a:r>
          </a:p>
          <a:p>
            <a:pPr marL="0" marR="0" lvl="0" indent="0" algn="l" rtl="0">
              <a:spcBef>
                <a:spcPts val="0"/>
              </a:spcBef>
              <a:spcAft>
                <a:spcPts val="0"/>
              </a:spcAft>
              <a:buNone/>
            </a:pPr>
            <a:r>
              <a:rPr lang="es-ES_tradnl" sz="1100" b="1" dirty="0">
                <a:solidFill>
                  <a:schemeClr val="tx1"/>
                </a:solidFill>
                <a:latin typeface="+mn-lt"/>
                <a:ea typeface="Arial"/>
                <a:cs typeface="Arial"/>
                <a:sym typeface="Arial"/>
              </a:rPr>
              <a:t> </a:t>
            </a:r>
          </a:p>
          <a:p>
            <a:pPr marL="0" marR="0" lvl="0" indent="0" algn="l" rtl="0">
              <a:spcBef>
                <a:spcPts val="0"/>
              </a:spcBef>
              <a:spcAft>
                <a:spcPts val="0"/>
              </a:spcAft>
              <a:buNone/>
            </a:pPr>
            <a:r>
              <a:rPr lang="es-ES_tradnl" sz="1100" b="1" i="1" dirty="0">
                <a:solidFill>
                  <a:schemeClr val="tx1"/>
                </a:solidFill>
                <a:latin typeface="+mn-lt"/>
                <a:ea typeface="Arial"/>
                <a:cs typeface="Arial"/>
                <a:sym typeface="Arial"/>
              </a:rPr>
              <a:t>Función: menor</a:t>
            </a:r>
          </a:p>
          <a:p>
            <a:pPr lvl="1"/>
            <a:r>
              <a:rPr lang="es-ES_tradnl" sz="1100" dirty="0">
                <a:solidFill>
                  <a:schemeClr val="tx1"/>
                </a:solidFill>
                <a:latin typeface="+mn-lt"/>
                <a:ea typeface="Arial"/>
                <a:cs typeface="Arial"/>
                <a:sym typeface="Arial"/>
              </a:rPr>
              <a:t>Usted es un joven de 14 años y </a:t>
            </a:r>
            <a:r>
              <a:rPr lang="es-ES_tradnl" sz="1100" dirty="0">
                <a:ea typeface="Arial"/>
                <a:cs typeface="Arial"/>
                <a:sym typeface="Arial"/>
              </a:rPr>
              <a:t>s</a:t>
            </a:r>
            <a:r>
              <a:rPr lang="es-ES_tradnl" sz="1100" dirty="0">
                <a:solidFill>
                  <a:schemeClr val="tx1"/>
                </a:solidFill>
                <a:latin typeface="+mn-lt"/>
                <a:ea typeface="Arial"/>
                <a:cs typeface="Arial"/>
                <a:sym typeface="Arial"/>
              </a:rPr>
              <a:t>e llama Eric. Vivió en una pequeña ciudad con sus padres y sus dos hermanas pequeñas en una gran provincia hasta que tuvo unos diez años. Sus abuelos paternos vivían en el mismo recinto, así como el hermano de tu padre, su mujer y sus tres hijos. Recuerda que un día su madre se marchó y nunca volvió a casa. No le gusta hablar de eso porque es un recuerdo doloroso. No sabe muy bien por qué se fue, pero recuerda que su padre y su madre se peleaban mucho. A veces se enoja mucho con ella por haberlo dejado, pero también desea volver a estar con ella. Escuchó que vive en otra ciudad, que se casó </a:t>
            </a:r>
            <a:r>
              <a:rPr lang="es-ES_tradnl" sz="1100" dirty="0">
                <a:ea typeface="Arial"/>
                <a:cs typeface="Arial"/>
                <a:sym typeface="Arial"/>
              </a:rPr>
              <a:t>nuevamente </a:t>
            </a:r>
            <a:r>
              <a:rPr lang="es-ES_tradnl" sz="1100" dirty="0">
                <a:solidFill>
                  <a:schemeClr val="tx1"/>
                </a:solidFill>
                <a:latin typeface="+mn-lt"/>
                <a:ea typeface="Arial"/>
                <a:cs typeface="Arial"/>
                <a:sym typeface="Arial"/>
              </a:rPr>
              <a:t>y tiene dos hijos, pero no sabe dónde está ahora. No conoce los nombres ni del nuevo marido ni de sus dos hijos. </a:t>
            </a:r>
          </a:p>
          <a:p>
            <a:pPr lvl="1"/>
            <a:r>
              <a:rPr lang="es-ES_tradnl" sz="1100" dirty="0">
                <a:solidFill>
                  <a:schemeClr val="tx1"/>
                </a:solidFill>
                <a:latin typeface="+mn-lt"/>
                <a:ea typeface="Arial"/>
                <a:cs typeface="Arial"/>
                <a:sym typeface="Arial"/>
              </a:rPr>
              <a:t> </a:t>
            </a:r>
          </a:p>
          <a:p>
            <a:pPr lvl="1"/>
            <a:r>
              <a:rPr lang="es-ES_tradnl" sz="1100" dirty="0">
                <a:solidFill>
                  <a:schemeClr val="tx1"/>
                </a:solidFill>
                <a:latin typeface="+mn-lt"/>
                <a:ea typeface="Arial"/>
                <a:cs typeface="Arial"/>
                <a:sym typeface="Arial"/>
              </a:rPr>
              <a:t>Después de ella se fuera, usted vivió con su padre dos años en una granja. Durante este periodo, estalló un conflicto en esa zona. </a:t>
            </a:r>
            <a:r>
              <a:rPr lang="es-ES_tradnl" sz="1100" dirty="0">
                <a:ea typeface="Arial"/>
                <a:cs typeface="Arial"/>
                <a:sym typeface="Arial"/>
              </a:rPr>
              <a:t>S</a:t>
            </a:r>
            <a:r>
              <a:rPr lang="es-ES_tradnl" sz="1100" dirty="0">
                <a:solidFill>
                  <a:schemeClr val="tx1"/>
                </a:solidFill>
                <a:latin typeface="+mn-lt"/>
                <a:ea typeface="Arial"/>
                <a:cs typeface="Arial"/>
                <a:sym typeface="Arial"/>
              </a:rPr>
              <a:t>u padre tenía que pagar cada vez que hombres armados venían a verlo. Un día, un grupo de esos hombres armados vino y se llevó a su padre. Usted huyó inmediatamente de la granja, sin saber adónde ir, y entonces, encontró a otras personas que estaban huyendo. </a:t>
            </a:r>
          </a:p>
          <a:p>
            <a:pPr lvl="1"/>
            <a:r>
              <a:rPr lang="es-ES_tradnl" sz="1100" dirty="0">
                <a:solidFill>
                  <a:schemeClr val="tx1"/>
                </a:solidFill>
                <a:latin typeface="+mn-lt"/>
                <a:ea typeface="Arial"/>
                <a:cs typeface="Arial"/>
                <a:sym typeface="Arial"/>
              </a:rPr>
              <a:t> </a:t>
            </a:r>
          </a:p>
          <a:p>
            <a:pPr lvl="1"/>
            <a:r>
              <a:rPr lang="es-ES_tradnl" sz="1100" dirty="0">
                <a:solidFill>
                  <a:schemeClr val="tx1"/>
                </a:solidFill>
                <a:latin typeface="+mn-lt"/>
                <a:ea typeface="Arial"/>
                <a:cs typeface="Arial"/>
                <a:sym typeface="Arial"/>
              </a:rPr>
              <a:t>Se unió a este grupo y llegó a una gran ciudad de un país vecino. Al principio, vivía en la calle. A menudo no tenía suficiente comida y la gente lo amenazaba y lo maltrataba. No le gusta pedir ayuda para nada. Solía recibir ayuda de un asistente social de un centro para menores de la calle al que iba para ducharse y lavar la ropa. Cuando </a:t>
            </a:r>
            <a:r>
              <a:rPr lang="es-ES_tradnl" sz="1100" dirty="0">
                <a:ea typeface="Arial"/>
                <a:cs typeface="Arial"/>
                <a:sym typeface="Arial"/>
              </a:rPr>
              <a:t>se</a:t>
            </a:r>
            <a:r>
              <a:rPr lang="es-ES_tradnl" sz="1100" dirty="0">
                <a:solidFill>
                  <a:schemeClr val="tx1"/>
                </a:solidFill>
                <a:latin typeface="+mn-lt"/>
                <a:ea typeface="Arial"/>
                <a:cs typeface="Arial"/>
                <a:sym typeface="Arial"/>
              </a:rPr>
              <a:t> siente incómodo, cierra las manos en un puño apretado y se queda callado. </a:t>
            </a:r>
          </a:p>
          <a:p>
            <a:pPr lvl="1"/>
            <a:r>
              <a:rPr lang="es-ES_tradnl" sz="1100" dirty="0">
                <a:solidFill>
                  <a:schemeClr val="tx1"/>
                </a:solidFill>
                <a:latin typeface="+mn-lt"/>
                <a:ea typeface="Arial"/>
                <a:cs typeface="Arial"/>
                <a:sym typeface="Arial"/>
              </a:rPr>
              <a:t> </a:t>
            </a:r>
          </a:p>
          <a:p>
            <a:pPr lvl="1"/>
            <a:r>
              <a:rPr lang="es-ES_tradnl" sz="1100" dirty="0">
                <a:solidFill>
                  <a:schemeClr val="tx1"/>
                </a:solidFill>
                <a:latin typeface="+mn-lt"/>
                <a:ea typeface="Arial"/>
                <a:cs typeface="Arial"/>
                <a:sym typeface="Arial"/>
              </a:rPr>
              <a:t>Hace aproximadamente un mes, le ofrecieron trabajo en un restaurante. El dueño del restaurante también le ofreció un lugar donde vivir en una habitación separada del restaurante. Ahora no va a la escuela, sino que trabaja en el restaurante todo el tiempo. No </a:t>
            </a:r>
            <a:r>
              <a:rPr lang="es-ES_tradnl" sz="1100" dirty="0">
                <a:ea typeface="Arial"/>
                <a:cs typeface="Arial"/>
                <a:sym typeface="Arial"/>
              </a:rPr>
              <a:t>le</a:t>
            </a:r>
            <a:r>
              <a:rPr lang="es-ES_tradnl" sz="1100" dirty="0">
                <a:solidFill>
                  <a:schemeClr val="tx1"/>
                </a:solidFill>
                <a:latin typeface="+mn-lt"/>
                <a:ea typeface="Arial"/>
                <a:cs typeface="Arial"/>
                <a:sym typeface="Arial"/>
              </a:rPr>
              <a:t> pagan, pero tiene donde vivir. Lleva dos años en el país. A veces se siente orgulloso de su trabajo, pero otros días está triste y confuso por </a:t>
            </a:r>
            <a:r>
              <a:rPr lang="es-ES_tradnl" sz="1100" dirty="0">
                <a:ea typeface="Arial"/>
                <a:cs typeface="Arial"/>
                <a:sym typeface="Arial"/>
              </a:rPr>
              <a:t>su</a:t>
            </a:r>
            <a:r>
              <a:rPr lang="es-ES_tradnl" sz="1100" dirty="0">
                <a:solidFill>
                  <a:schemeClr val="tx1"/>
                </a:solidFill>
                <a:latin typeface="+mn-lt"/>
                <a:ea typeface="Arial"/>
                <a:cs typeface="Arial"/>
                <a:sym typeface="Arial"/>
              </a:rPr>
              <a:t> situación. </a:t>
            </a:r>
            <a:r>
              <a:rPr lang="es-ES_tradnl" sz="1100" dirty="0">
                <a:ea typeface="Arial"/>
                <a:cs typeface="Arial"/>
                <a:sym typeface="Arial"/>
              </a:rPr>
              <a:t>Ex</a:t>
            </a:r>
            <a:r>
              <a:rPr lang="es-ES_tradnl" sz="1100" dirty="0">
                <a:solidFill>
                  <a:schemeClr val="tx1"/>
                </a:solidFill>
                <a:latin typeface="+mn-lt"/>
                <a:ea typeface="Arial"/>
                <a:cs typeface="Arial"/>
                <a:sym typeface="Arial"/>
              </a:rPr>
              <a:t>traña a su familia y a sus amigos. </a:t>
            </a: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 </a:t>
            </a:r>
          </a:p>
          <a:p>
            <a:pPr marL="0" marR="0" lvl="0" indent="0" algn="l" rtl="0">
              <a:spcBef>
                <a:spcPts val="0"/>
              </a:spcBef>
              <a:spcAft>
                <a:spcPts val="0"/>
              </a:spcAft>
              <a:buNone/>
            </a:pPr>
            <a:r>
              <a:rPr lang="es-ES_tradnl" sz="1100" b="1" i="1" dirty="0">
                <a:solidFill>
                  <a:schemeClr val="tx1"/>
                </a:solidFill>
                <a:latin typeface="+mn-lt"/>
                <a:ea typeface="Arial"/>
                <a:cs typeface="Arial"/>
                <a:sym typeface="Arial"/>
              </a:rPr>
              <a:t>Función: asistente social</a:t>
            </a:r>
          </a:p>
          <a:p>
            <a:pPr lvl="1"/>
            <a:r>
              <a:rPr lang="es-ES_tradnl" sz="1100" dirty="0">
                <a:solidFill>
                  <a:schemeClr val="tx1"/>
                </a:solidFill>
                <a:latin typeface="+mn-lt"/>
                <a:ea typeface="Arial"/>
                <a:cs typeface="Arial"/>
                <a:sym typeface="Arial"/>
              </a:rPr>
              <a:t>Usted es asistente social y trabaja para los servicios sociales del gobierno. El CICR le ha informado a Eric que, tras varios intentos por localizar a su padre, no han conseguido aún resultados después de seis meses. El CICR también le informó que la búsqueda de su padre, así como de su madre, sigue en curso, ya que la búsqueda transfronteriza suele requerir mucho tiempo. Usted ha planeado una reunión de seguimiento con Eric, ya que </a:t>
            </a:r>
            <a:r>
              <a:rPr lang="es-ES_tradnl" sz="1100" dirty="0">
                <a:ea typeface="Arial"/>
                <a:cs typeface="Arial"/>
                <a:sym typeface="Arial"/>
              </a:rPr>
              <a:t>él le ha comentado </a:t>
            </a:r>
            <a:r>
              <a:rPr lang="es-ES_tradnl" sz="1100" dirty="0">
                <a:solidFill>
                  <a:schemeClr val="tx1"/>
                </a:solidFill>
                <a:latin typeface="+mn-lt"/>
                <a:ea typeface="Arial"/>
                <a:cs typeface="Arial"/>
                <a:sym typeface="Arial"/>
              </a:rPr>
              <a:t>que se siente deprimido y necesita recibir ayuda adicional.</a:t>
            </a:r>
          </a:p>
        </p:txBody>
      </p:sp>
      <p:sp>
        <p:nvSpPr>
          <p:cNvPr id="11" name="Hexagon 10">
            <a:extLst>
              <a:ext uri="{FF2B5EF4-FFF2-40B4-BE49-F238E27FC236}">
                <a16:creationId xmlns:a16="http://schemas.microsoft.com/office/drawing/2014/main" id="{1655E5E9-1A4B-0CE8-719E-684AA0D9251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FA3B0E15-358E-252E-6403-3926795AB92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82E1BD16-F053-BA35-7C10-305118FE4A4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52727CBB-FE3D-50C8-92AB-F91CFF3EB60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5BA3F4A2-FE69-76BF-2146-C8AAAA763F0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B587A7F8-43D1-C20D-DD35-71410308017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A1EC8556-3E3C-9AE0-97A5-E6621642F45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43939DF1-4334-5836-FD29-2FB8C384179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B06A58A1-4C4D-FB6B-E9A2-C9C19970A7F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DC7188AA-4B6B-B534-D4CD-7C6D048A139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03585E88-B235-1EAA-918F-7B7363F304C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7DA10B85-BE30-2033-4721-3F55748DE961}"/>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21A03559-7470-EBB1-2BC4-C42990A430C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ADC4A180-A47E-89EF-C860-2273D7757AF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BED62C6A-2614-025B-83AD-083351034B9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C69E1605-76F8-4301-5C1C-A8791BC0946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CB420FB2-3A31-EC52-9D0D-78B0230A1A7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B29BC93E-7543-3E98-E5AB-B67F0CC0A6B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8856077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6DA3AA3-2060-4D34-0586-774D34E2A357}"/>
              </a:ext>
            </a:extLst>
          </p:cNvPr>
          <p:cNvSpPr txBox="1"/>
          <p:nvPr/>
        </p:nvSpPr>
        <p:spPr>
          <a:xfrm>
            <a:off x="996287" y="713169"/>
            <a:ext cx="5254042" cy="3477875"/>
          </a:xfrm>
          <a:prstGeom prst="rect">
            <a:avLst/>
          </a:prstGeom>
          <a:noFill/>
        </p:spPr>
        <p:txBody>
          <a:bodyPr wrap="square" rtlCol="0">
            <a:spAutoFit/>
          </a:bodyPr>
          <a:lstStyle/>
          <a:p>
            <a:pPr marL="0" marR="0" lvl="0" indent="0" algn="l" rtl="0">
              <a:spcBef>
                <a:spcPts val="0"/>
              </a:spcBef>
              <a:spcAft>
                <a:spcPts val="0"/>
              </a:spcAft>
              <a:buNone/>
            </a:pPr>
            <a:r>
              <a:rPr lang="es-ES_tradnl" sz="1100" b="1" dirty="0">
                <a:solidFill>
                  <a:schemeClr val="tx1"/>
                </a:solidFill>
                <a:latin typeface="+mn-lt"/>
                <a:ea typeface="Arial"/>
                <a:cs typeface="Arial"/>
                <a:sym typeface="Arial"/>
              </a:rPr>
              <a:t>Escenario 2</a:t>
            </a:r>
          </a:p>
          <a:p>
            <a:pPr marL="0" marR="0" lvl="0" indent="0" algn="l" rtl="0">
              <a:spcBef>
                <a:spcPts val="0"/>
              </a:spcBef>
              <a:spcAft>
                <a:spcPts val="0"/>
              </a:spcAft>
              <a:buNone/>
            </a:pPr>
            <a:r>
              <a:rPr lang="es-ES_tradnl" sz="1100" b="1" dirty="0">
                <a:solidFill>
                  <a:schemeClr val="tx1"/>
                </a:solidFill>
                <a:latin typeface="+mn-lt"/>
                <a:ea typeface="Arial"/>
                <a:cs typeface="Arial"/>
                <a:sym typeface="Arial"/>
              </a:rPr>
              <a:t> </a:t>
            </a:r>
          </a:p>
          <a:p>
            <a:pPr marL="0" marR="0" lvl="0" indent="0" algn="l" rtl="0">
              <a:spcBef>
                <a:spcPts val="0"/>
              </a:spcBef>
              <a:spcAft>
                <a:spcPts val="0"/>
              </a:spcAft>
              <a:buNone/>
            </a:pPr>
            <a:r>
              <a:rPr lang="es-ES_tradnl" sz="1100" b="1" i="1" dirty="0">
                <a:solidFill>
                  <a:schemeClr val="tx1"/>
                </a:solidFill>
                <a:latin typeface="+mn-lt"/>
                <a:ea typeface="Arial"/>
                <a:cs typeface="Arial"/>
                <a:sym typeface="Arial"/>
              </a:rPr>
              <a:t>Función: </a:t>
            </a:r>
            <a:r>
              <a:rPr lang="es-ES_tradnl" sz="1100" b="1" i="1" dirty="0">
                <a:ea typeface="Arial"/>
                <a:cs typeface="Arial"/>
                <a:sym typeface="Arial"/>
              </a:rPr>
              <a:t>menor</a:t>
            </a:r>
            <a:endParaRPr lang="es-ES_tradnl" sz="1100" b="1" i="1" dirty="0">
              <a:solidFill>
                <a:schemeClr val="tx1"/>
              </a:solidFill>
              <a:latin typeface="+mn-lt"/>
              <a:ea typeface="Arial"/>
              <a:cs typeface="Arial"/>
              <a:sym typeface="Arial"/>
            </a:endParaRPr>
          </a:p>
          <a:p>
            <a:pPr lvl="1"/>
            <a:r>
              <a:rPr lang="es-ES_tradnl" sz="1100" dirty="0">
                <a:solidFill>
                  <a:schemeClr val="tx1"/>
                </a:solidFill>
                <a:latin typeface="+mn-lt"/>
                <a:ea typeface="Arial"/>
                <a:cs typeface="Arial"/>
                <a:sym typeface="Arial"/>
              </a:rPr>
              <a:t>Usted es una niña de 14 años y se llama Rose. Hace unos 4 meses huyó de su país de origen con </a:t>
            </a:r>
            <a:r>
              <a:rPr lang="es-ES_tradnl" sz="1100" dirty="0">
                <a:ea typeface="Arial"/>
                <a:cs typeface="Arial"/>
                <a:sym typeface="Arial"/>
              </a:rPr>
              <a:t>s</a:t>
            </a:r>
            <a:r>
              <a:rPr lang="es-ES_tradnl" sz="1100" dirty="0">
                <a:solidFill>
                  <a:schemeClr val="tx1"/>
                </a:solidFill>
                <a:latin typeface="+mn-lt"/>
                <a:ea typeface="Arial"/>
                <a:cs typeface="Arial"/>
                <a:sym typeface="Arial"/>
              </a:rPr>
              <a:t>us vecinos. Antes de separarse de su familia, vivía con su tía, el marido, sus hijos y su hermano. Durante este tiempo, también tuvo mucho contacto con su familia materna. Tras la separación, los vecinos se ocuparon de usted durante un breve periodo, pero luego </a:t>
            </a:r>
            <a:r>
              <a:rPr lang="es-ES_tradnl" sz="1100" dirty="0">
                <a:ea typeface="Arial"/>
                <a:cs typeface="Arial"/>
                <a:sym typeface="Arial"/>
              </a:rPr>
              <a:t>la</a:t>
            </a:r>
            <a:r>
              <a:rPr lang="es-ES_tradnl" sz="1100" dirty="0">
                <a:solidFill>
                  <a:schemeClr val="tx1"/>
                </a:solidFill>
                <a:latin typeface="+mn-lt"/>
                <a:ea typeface="Arial"/>
                <a:cs typeface="Arial"/>
                <a:sym typeface="Arial"/>
              </a:rPr>
              <a:t> abandonaron. Posteriormente, fue acogida por otra familia. No conocía a esta familia. La familia tiene dos hijos, una niña de 12 años y un chico de 16 años. Ambos van al colegio. Después del colegio juegan con otros niños y niñas. Tiene que quedarse en casa todo el día para limpiar la casa y preparar la comida para la familia. La familia se queja de </a:t>
            </a:r>
            <a:r>
              <a:rPr lang="es-ES_tradnl" sz="1100" dirty="0">
                <a:ea typeface="Arial"/>
                <a:cs typeface="Arial"/>
                <a:sym typeface="Arial"/>
              </a:rPr>
              <a:t>usted</a:t>
            </a:r>
            <a:r>
              <a:rPr lang="es-ES_tradnl" sz="1100" dirty="0">
                <a:solidFill>
                  <a:schemeClr val="tx1"/>
                </a:solidFill>
                <a:latin typeface="+mn-lt"/>
                <a:ea typeface="Arial"/>
                <a:cs typeface="Arial"/>
                <a:sym typeface="Arial"/>
              </a:rPr>
              <a:t>, de que la casa no está limpia y de que la comida que prepara no es buena. </a:t>
            </a:r>
            <a:r>
              <a:rPr lang="es-ES_tradnl" sz="1100" dirty="0">
                <a:ea typeface="Arial"/>
                <a:cs typeface="Arial"/>
                <a:sym typeface="Arial"/>
              </a:rPr>
              <a:t>Se </a:t>
            </a:r>
            <a:r>
              <a:rPr lang="es-ES_tradnl" sz="1100" dirty="0">
                <a:solidFill>
                  <a:schemeClr val="tx1"/>
                </a:solidFill>
                <a:latin typeface="+mn-lt"/>
                <a:ea typeface="Arial"/>
                <a:cs typeface="Arial"/>
                <a:sym typeface="Arial"/>
              </a:rPr>
              <a:t>siente inútil y aislada. Quiere volver a casa y vivir con su propia familia.</a:t>
            </a:r>
          </a:p>
          <a:p>
            <a:pPr marL="0" marR="0" lvl="0" indent="0" algn="l" rtl="0">
              <a:spcBef>
                <a:spcPts val="0"/>
              </a:spcBef>
              <a:spcAft>
                <a:spcPts val="0"/>
              </a:spcAft>
              <a:buNone/>
            </a:pPr>
            <a:r>
              <a:rPr lang="es-ES_tradnl" sz="1100" dirty="0">
                <a:solidFill>
                  <a:schemeClr val="tx1"/>
                </a:solidFill>
                <a:latin typeface="+mn-lt"/>
                <a:ea typeface="Arial"/>
                <a:cs typeface="Arial"/>
                <a:sym typeface="Arial"/>
              </a:rPr>
              <a:t> </a:t>
            </a:r>
          </a:p>
          <a:p>
            <a:pPr marL="0" marR="0" lvl="0" indent="0" algn="l" rtl="0">
              <a:spcBef>
                <a:spcPts val="0"/>
              </a:spcBef>
              <a:spcAft>
                <a:spcPts val="0"/>
              </a:spcAft>
              <a:buNone/>
            </a:pPr>
            <a:r>
              <a:rPr lang="es-ES_tradnl" sz="1100" b="1" i="1" dirty="0">
                <a:solidFill>
                  <a:schemeClr val="tx1"/>
                </a:solidFill>
                <a:latin typeface="+mn-lt"/>
                <a:ea typeface="Arial"/>
                <a:cs typeface="Arial"/>
                <a:sym typeface="Arial"/>
              </a:rPr>
              <a:t>Función: asistente social</a:t>
            </a:r>
          </a:p>
          <a:p>
            <a:pPr lvl="1"/>
            <a:r>
              <a:rPr lang="es-ES_tradnl" sz="1100" dirty="0">
                <a:solidFill>
                  <a:schemeClr val="tx1"/>
                </a:solidFill>
                <a:latin typeface="+mn-lt"/>
                <a:ea typeface="Arial"/>
                <a:cs typeface="Arial"/>
                <a:sym typeface="Arial"/>
              </a:rPr>
              <a:t>Usted es un asistente social y trabaja para una ONG nacional. Le han remitido el caso de Rose, una joven no acompañada de 14 años. Va a visitarla y conocerla por primera vez. No dispone de mucho tiempo, ya que también programó otras visitas domiciliarias en la misma zona.</a:t>
            </a:r>
          </a:p>
        </p:txBody>
      </p:sp>
      <p:sp>
        <p:nvSpPr>
          <p:cNvPr id="2" name="Hexagon 1">
            <a:extLst>
              <a:ext uri="{FF2B5EF4-FFF2-40B4-BE49-F238E27FC236}">
                <a16:creationId xmlns:a16="http://schemas.microsoft.com/office/drawing/2014/main" id="{1499B393-F4C7-2973-CD44-92486F8D58D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4D2AB88C-4AE0-C58B-C170-4EB69DDA140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3DD6E8B5-07F9-A952-29AB-CD143D73291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6BBC7E19-2F78-B993-5D09-C93D7C3F6AC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13A78B5-9E49-CE66-6592-7A89B9E5620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FEF3A56-D386-6528-1014-AE996741523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DE93E8E0-BB10-1B50-E754-F43E1B51560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7B1B766-7160-9B93-8C79-567F2D0DBCE4}"/>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4585569-A9FC-8939-84ED-1A656712291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F8874F1-E7AC-98B4-DE1D-3F3DEEC50C5B}"/>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562EAC8-CBEC-2252-2EC9-A3449398646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6AE831D2-2449-DC02-1BD0-452611397DC9}"/>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F8ECBE49-655B-B408-00E5-B941A87C446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06B5627-CE27-C01A-DD3D-9C1B9992223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842E642-0E44-5728-E850-884BAE62EEB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E294204-620C-1789-2978-F5C9DCE061E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433F2CB-72BC-A18E-6CBD-234756ABFC3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42E9990-88D9-CD00-AF34-818AD322461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F2D4B264-2219-ABAD-4370-B2927B793BB2}"/>
              </a:ext>
            </a:extLst>
          </p:cNvPr>
          <p:cNvGrpSpPr/>
          <p:nvPr/>
        </p:nvGrpSpPr>
        <p:grpSpPr>
          <a:xfrm>
            <a:off x="4946998" y="5953312"/>
            <a:ext cx="1303331" cy="1526920"/>
            <a:chOff x="6846848" y="1141103"/>
            <a:chExt cx="999203" cy="1170617"/>
          </a:xfrm>
          <a:solidFill>
            <a:schemeClr val="accent2">
              <a:lumMod val="20000"/>
              <a:lumOff val="80000"/>
            </a:schemeClr>
          </a:solidFill>
        </p:grpSpPr>
        <p:sp>
          <p:nvSpPr>
            <p:cNvPr id="23" name="Rectangle: Rounded Corners 22">
              <a:extLst>
                <a:ext uri="{FF2B5EF4-FFF2-40B4-BE49-F238E27FC236}">
                  <a16:creationId xmlns:a16="http://schemas.microsoft.com/office/drawing/2014/main" id="{27303089-5761-9754-F69E-DFE17C607E99}"/>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4" name="Oval 23">
              <a:extLst>
                <a:ext uri="{FF2B5EF4-FFF2-40B4-BE49-F238E27FC236}">
                  <a16:creationId xmlns:a16="http://schemas.microsoft.com/office/drawing/2014/main" id="{2DFA7849-1145-39A8-EDC7-2C569ED2D5DE}"/>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Oval 24">
              <a:extLst>
                <a:ext uri="{FF2B5EF4-FFF2-40B4-BE49-F238E27FC236}">
                  <a16:creationId xmlns:a16="http://schemas.microsoft.com/office/drawing/2014/main" id="{6B9CB58D-C0D0-9097-DFEF-D0242C65F3CF}"/>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5F25047A-79FF-4806-F55A-02BC429F6104}"/>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Block Arc 26">
              <a:extLst>
                <a:ext uri="{FF2B5EF4-FFF2-40B4-BE49-F238E27FC236}">
                  <a16:creationId xmlns:a16="http://schemas.microsoft.com/office/drawing/2014/main" id="{1399FF37-4B85-D251-F4DD-71740CF4184D}"/>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28" name="Group 27">
            <a:extLst>
              <a:ext uri="{FF2B5EF4-FFF2-40B4-BE49-F238E27FC236}">
                <a16:creationId xmlns:a16="http://schemas.microsoft.com/office/drawing/2014/main" id="{02429E93-D664-AE27-3CF0-AEE78128D743}"/>
              </a:ext>
            </a:extLst>
          </p:cNvPr>
          <p:cNvGrpSpPr/>
          <p:nvPr/>
        </p:nvGrpSpPr>
        <p:grpSpPr>
          <a:xfrm rot="19632759">
            <a:off x="3701323" y="7284782"/>
            <a:ext cx="1303329" cy="1550588"/>
            <a:chOff x="6846848" y="1141103"/>
            <a:chExt cx="999203" cy="1188766"/>
          </a:xfrm>
          <a:solidFill>
            <a:schemeClr val="accent2">
              <a:lumMod val="20000"/>
              <a:lumOff val="80000"/>
            </a:schemeClr>
          </a:solidFill>
        </p:grpSpPr>
        <p:sp>
          <p:nvSpPr>
            <p:cNvPr id="29" name="Rectangle: Rounded Corners 28">
              <a:extLst>
                <a:ext uri="{FF2B5EF4-FFF2-40B4-BE49-F238E27FC236}">
                  <a16:creationId xmlns:a16="http://schemas.microsoft.com/office/drawing/2014/main" id="{B83BE243-6BAB-97B4-7EEE-667C6CD64A19}"/>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Oval 29">
              <a:extLst>
                <a:ext uri="{FF2B5EF4-FFF2-40B4-BE49-F238E27FC236}">
                  <a16:creationId xmlns:a16="http://schemas.microsoft.com/office/drawing/2014/main" id="{3D002831-D866-EC42-C223-C34AC3223D23}"/>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Oval 30">
              <a:extLst>
                <a:ext uri="{FF2B5EF4-FFF2-40B4-BE49-F238E27FC236}">
                  <a16:creationId xmlns:a16="http://schemas.microsoft.com/office/drawing/2014/main" id="{D6E14954-F705-F73E-7468-2075D98052B0}"/>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Oval 31">
              <a:extLst>
                <a:ext uri="{FF2B5EF4-FFF2-40B4-BE49-F238E27FC236}">
                  <a16:creationId xmlns:a16="http://schemas.microsoft.com/office/drawing/2014/main" id="{FC43AB2D-9734-7E64-D907-36ABE21C5A9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Block Arc 32">
              <a:extLst>
                <a:ext uri="{FF2B5EF4-FFF2-40B4-BE49-F238E27FC236}">
                  <a16:creationId xmlns:a16="http://schemas.microsoft.com/office/drawing/2014/main" id="{F6A71575-88BE-0B22-0DDA-5DEF32BDD382}"/>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367924171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6DA3AA3-2060-4D34-0586-774D34E2A357}"/>
              </a:ext>
            </a:extLst>
          </p:cNvPr>
          <p:cNvSpPr txBox="1"/>
          <p:nvPr/>
        </p:nvSpPr>
        <p:spPr>
          <a:xfrm>
            <a:off x="996287" y="713169"/>
            <a:ext cx="5254042" cy="5001369"/>
          </a:xfrm>
          <a:prstGeom prst="rect">
            <a:avLst/>
          </a:prstGeom>
          <a:noFill/>
        </p:spPr>
        <p:txBody>
          <a:bodyPr wrap="square" rtlCol="0">
            <a:spAutoFit/>
          </a:bodyPr>
          <a:lstStyle/>
          <a:p>
            <a:pPr marL="0" marR="0" lvl="0" indent="0" algn="l" rtl="0">
              <a:spcBef>
                <a:spcPts val="0"/>
              </a:spcBef>
              <a:spcAft>
                <a:spcPts val="0"/>
              </a:spcAft>
              <a:buNone/>
            </a:pPr>
            <a:r>
              <a:rPr lang="es-ES_tradnl" sz="1100" b="1">
                <a:solidFill>
                  <a:schemeClr val="tx1"/>
                </a:solidFill>
                <a:latin typeface="+mn-lt"/>
                <a:ea typeface="Arial"/>
                <a:cs typeface="Arial"/>
                <a:sym typeface="Arial"/>
              </a:rPr>
              <a:t>Caso 3</a:t>
            </a:r>
          </a:p>
          <a:p>
            <a:pPr marL="0" marR="0" lvl="0" indent="0" algn="l" rtl="0">
              <a:spcBef>
                <a:spcPts val="0"/>
              </a:spcBef>
              <a:spcAft>
                <a:spcPts val="0"/>
              </a:spcAft>
              <a:buNone/>
            </a:pPr>
            <a:r>
              <a:rPr lang="es-ES_tradnl" sz="1100" b="1">
                <a:solidFill>
                  <a:schemeClr val="tx1"/>
                </a:solidFill>
                <a:latin typeface="+mn-lt"/>
                <a:ea typeface="Arial"/>
                <a:cs typeface="Arial"/>
                <a:sym typeface="Arial"/>
              </a:rPr>
              <a:t> </a:t>
            </a:r>
          </a:p>
          <a:p>
            <a:pPr marL="0" marR="0" lvl="0" indent="0" algn="l" rtl="0">
              <a:spcBef>
                <a:spcPts val="0"/>
              </a:spcBef>
              <a:spcAft>
                <a:spcPts val="0"/>
              </a:spcAft>
              <a:buNone/>
            </a:pPr>
            <a:r>
              <a:rPr lang="es-ES_tradnl" sz="1100" b="1" i="1">
                <a:solidFill>
                  <a:schemeClr val="tx1"/>
                </a:solidFill>
                <a:latin typeface="+mn-lt"/>
                <a:ea typeface="Arial"/>
                <a:cs typeface="Arial"/>
                <a:sym typeface="Arial"/>
              </a:rPr>
              <a:t>Función: </a:t>
            </a:r>
            <a:r>
              <a:rPr lang="es-ES_tradnl" sz="1100" b="1" i="1">
                <a:ea typeface="Arial"/>
                <a:cs typeface="Arial"/>
                <a:sym typeface="Arial"/>
              </a:rPr>
              <a:t>menor</a:t>
            </a:r>
            <a:endParaRPr lang="es-ES_tradnl" sz="1100" b="1" i="1">
              <a:solidFill>
                <a:schemeClr val="tx1"/>
              </a:solidFill>
              <a:latin typeface="+mn-lt"/>
              <a:ea typeface="Arial"/>
              <a:cs typeface="Arial"/>
              <a:sym typeface="Arial"/>
            </a:endParaRPr>
          </a:p>
          <a:p>
            <a:pPr lvl="1"/>
            <a:r>
              <a:rPr lang="es-ES_tradnl" sz="1100">
                <a:solidFill>
                  <a:schemeClr val="tx1"/>
                </a:solidFill>
                <a:latin typeface="+mn-lt"/>
                <a:ea typeface="Arial"/>
                <a:cs typeface="Arial"/>
                <a:sym typeface="Arial"/>
              </a:rPr>
              <a:t>Usted es un joven de 16 años y se llama Kareem. Cuando tenía 14 años, huyó con </a:t>
            </a:r>
            <a:r>
              <a:rPr lang="es-ES_tradnl" sz="1100">
                <a:ea typeface="Arial"/>
                <a:cs typeface="Arial"/>
                <a:sym typeface="Arial"/>
              </a:rPr>
              <a:t>s</a:t>
            </a:r>
            <a:r>
              <a:rPr lang="es-ES_tradnl" sz="1100">
                <a:solidFill>
                  <a:schemeClr val="tx1"/>
                </a:solidFill>
                <a:latin typeface="+mn-lt"/>
                <a:ea typeface="Arial"/>
                <a:cs typeface="Arial"/>
                <a:sym typeface="Arial"/>
              </a:rPr>
              <a:t>u padre y su hermano de 19 años al país vecino. Su madre y sus cuatro hermanos se quedaron en el país de origen. Durante la huida, su hermano mayor desapareció y más tarde se supo que había sido secuestrado. Cuando llegó con su padre al país vecino, los acogió un primo de su padre y su familia. Unos meses después, su padre y usted recibieron la noticia de que su madre y su hermana habían muerto en casa tras un bombardeo. Su padre decidió regresar al país de origen para cuidar </a:t>
            </a:r>
            <a:r>
              <a:rPr lang="es-ES_tradnl" sz="1100">
                <a:ea typeface="Arial"/>
                <a:cs typeface="Arial"/>
                <a:sym typeface="Arial"/>
              </a:rPr>
              <a:t>a</a:t>
            </a:r>
            <a:r>
              <a:rPr lang="es-ES_tradnl" sz="1100">
                <a:solidFill>
                  <a:schemeClr val="tx1"/>
                </a:solidFill>
                <a:latin typeface="+mn-lt"/>
                <a:ea typeface="Arial"/>
                <a:cs typeface="Arial"/>
                <a:sym typeface="Arial"/>
              </a:rPr>
              <a:t> sus demás hijos y </a:t>
            </a:r>
            <a:r>
              <a:rPr lang="es-ES_tradnl" sz="1100">
                <a:ea typeface="Arial"/>
                <a:cs typeface="Arial"/>
                <a:sym typeface="Arial"/>
              </a:rPr>
              <a:t>l</a:t>
            </a:r>
            <a:r>
              <a:rPr lang="es-ES_tradnl" sz="1100">
                <a:solidFill>
                  <a:schemeClr val="tx1"/>
                </a:solidFill>
                <a:latin typeface="+mn-lt"/>
                <a:ea typeface="Arial"/>
                <a:cs typeface="Arial"/>
                <a:sym typeface="Arial"/>
              </a:rPr>
              <a:t>o dejó con su primo. Unos meses después, el primo de su padre lo envió lejos como forma de venganza contra su padre, ya que se enfrascaron en una disputa por un terreno en el país de origen. Usted se mudó a una ciudad más grande, donde tuvo que dormir bajo un puente y pasar la mayor parte de sus días en la calle. Luego, un asistente social de un organismo de protección de la infancia lo identificó, y </a:t>
            </a:r>
            <a:r>
              <a:rPr lang="es-ES_tradnl" sz="1100">
                <a:ea typeface="Arial"/>
                <a:cs typeface="Arial"/>
                <a:sym typeface="Arial"/>
              </a:rPr>
              <a:t>lo</a:t>
            </a:r>
            <a:r>
              <a:rPr lang="es-ES_tradnl" sz="1100">
                <a:solidFill>
                  <a:schemeClr val="tx1"/>
                </a:solidFill>
                <a:latin typeface="+mn-lt"/>
                <a:ea typeface="Arial"/>
                <a:cs typeface="Arial"/>
                <a:sym typeface="Arial"/>
              </a:rPr>
              <a:t> ayudó a alquilar una vivienda. Extraña a su madre, a su hermana y a sus otros hermanos. Está</a:t>
            </a:r>
            <a:r>
              <a:rPr lang="es-ES_tradnl" sz="1100">
                <a:ea typeface="Arial"/>
                <a:cs typeface="Arial"/>
                <a:sym typeface="Arial"/>
              </a:rPr>
              <a:t> enojado con s</a:t>
            </a:r>
            <a:r>
              <a:rPr lang="es-ES_tradnl" sz="1100">
                <a:solidFill>
                  <a:schemeClr val="tx1"/>
                </a:solidFill>
                <a:latin typeface="+mn-lt"/>
                <a:ea typeface="Arial"/>
                <a:cs typeface="Arial"/>
                <a:sym typeface="Arial"/>
              </a:rPr>
              <a:t>u padre porque cree que lo abandonó. A menudo tiene miedo porque se siente amenazado en la calle y cree que es por su orientación sexual, ya que se identifica como gay, lo que no se aceptar donde está ahora ni en su país de origen. Está en contacto con sus tres hermanos mayores, todos casados, uno de los cuales se mudó a otro país con su familia. No tiene contacto con su padre ni con su hermano menor, que sigue viviendo con su padre.</a:t>
            </a:r>
          </a:p>
          <a:p>
            <a:pPr marL="0" marR="0" lvl="0" indent="0" algn="l" rtl="0">
              <a:spcBef>
                <a:spcPts val="0"/>
              </a:spcBef>
              <a:spcAft>
                <a:spcPts val="0"/>
              </a:spcAft>
              <a:buNone/>
            </a:pPr>
            <a:r>
              <a:rPr lang="es-ES_tradnl" sz="1100">
                <a:solidFill>
                  <a:schemeClr val="tx1"/>
                </a:solidFill>
                <a:latin typeface="+mn-lt"/>
                <a:ea typeface="Arial"/>
                <a:cs typeface="Arial"/>
                <a:sym typeface="Arial"/>
              </a:rPr>
              <a:t> </a:t>
            </a:r>
          </a:p>
          <a:p>
            <a:pPr marL="0" marR="0" lvl="0" indent="0" algn="l" rtl="0">
              <a:spcBef>
                <a:spcPts val="0"/>
              </a:spcBef>
              <a:spcAft>
                <a:spcPts val="0"/>
              </a:spcAft>
              <a:buNone/>
            </a:pPr>
            <a:r>
              <a:rPr lang="es-ES_tradnl" sz="1100" b="1" i="1">
                <a:solidFill>
                  <a:schemeClr val="tx1"/>
                </a:solidFill>
                <a:latin typeface="+mn-lt"/>
                <a:ea typeface="Arial"/>
                <a:cs typeface="Arial"/>
                <a:sym typeface="Arial"/>
              </a:rPr>
              <a:t>Función: asistente social</a:t>
            </a:r>
          </a:p>
          <a:p>
            <a:pPr lvl="1"/>
            <a:r>
              <a:rPr lang="es-ES_tradnl" sz="1100">
                <a:solidFill>
                  <a:schemeClr val="tx1"/>
                </a:solidFill>
                <a:latin typeface="+mn-lt"/>
                <a:ea typeface="Arial"/>
                <a:cs typeface="Arial"/>
                <a:sym typeface="Arial"/>
              </a:rPr>
              <a:t>Usted es asistente social y ha programado una reunión con Kareem, un menor no acompañado de 16 años. Pretende obtener información para el rastreo/búsqueda y de otro tipo para ayudar a Kareem.</a:t>
            </a:r>
          </a:p>
        </p:txBody>
      </p:sp>
      <p:sp>
        <p:nvSpPr>
          <p:cNvPr id="2" name="Hexagon 1">
            <a:extLst>
              <a:ext uri="{FF2B5EF4-FFF2-40B4-BE49-F238E27FC236}">
                <a16:creationId xmlns:a16="http://schemas.microsoft.com/office/drawing/2014/main" id="{B84DEF5E-B95C-F4BE-1672-A5974F95641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 name="Hexagon 2">
            <a:extLst>
              <a:ext uri="{FF2B5EF4-FFF2-40B4-BE49-F238E27FC236}">
                <a16:creationId xmlns:a16="http://schemas.microsoft.com/office/drawing/2014/main" id="{3048EE26-B513-E28F-D2E9-4BA21276D11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DA7B66DF-7D97-AD4C-466A-5B6FF6D313C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47C2C0A9-DB01-65E1-DB75-B5655D65A64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E2C516B7-94CF-0778-5BA0-B64612C526F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CBC485C0-536B-0F6A-FC66-F8A0523349D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1BFF13F-4F0E-E438-B0CF-CF1932F03B5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85928410-458A-EFE0-928E-16A41FC5D00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6BFE8C78-1C8B-9E10-FD7C-4B58CB3C754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229D295D-56F2-11A5-77FC-9594EF1154E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DA7712B5-0C9C-5310-139C-C197C684E4C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D6ADB3E4-DB21-24CB-EEF4-6464F9E0DDE2}"/>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5F5A73A2-881F-CA4E-3431-4A8C912CF56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FBBC4F85-D769-1F32-5E69-B672F73D49F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30732224-646C-2162-CA00-2ED7BA2392F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C119F0E1-D79F-4F45-1A6B-BA640D376A8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F369EFCA-7938-C0FC-6715-35630D18CDF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AE5777F7-8735-1DAD-D8CE-D37BF7BF76C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2" name="Group 21">
            <a:extLst>
              <a:ext uri="{FF2B5EF4-FFF2-40B4-BE49-F238E27FC236}">
                <a16:creationId xmlns:a16="http://schemas.microsoft.com/office/drawing/2014/main" id="{A7DB6554-3BDC-318C-4800-33DB014968AB}"/>
              </a:ext>
            </a:extLst>
          </p:cNvPr>
          <p:cNvGrpSpPr/>
          <p:nvPr/>
        </p:nvGrpSpPr>
        <p:grpSpPr>
          <a:xfrm>
            <a:off x="1442350" y="6273778"/>
            <a:ext cx="1303331" cy="1526920"/>
            <a:chOff x="6846848" y="1141103"/>
            <a:chExt cx="999203" cy="1170617"/>
          </a:xfrm>
          <a:solidFill>
            <a:schemeClr val="accent2">
              <a:lumMod val="20000"/>
              <a:lumOff val="80000"/>
            </a:schemeClr>
          </a:solidFill>
        </p:grpSpPr>
        <p:sp>
          <p:nvSpPr>
            <p:cNvPr id="29" name="Rectangle: Rounded Corners 28">
              <a:extLst>
                <a:ext uri="{FF2B5EF4-FFF2-40B4-BE49-F238E27FC236}">
                  <a16:creationId xmlns:a16="http://schemas.microsoft.com/office/drawing/2014/main" id="{CCAAEE96-A20A-0532-A5AB-922FDD052EE1}"/>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Oval 29">
              <a:extLst>
                <a:ext uri="{FF2B5EF4-FFF2-40B4-BE49-F238E27FC236}">
                  <a16:creationId xmlns:a16="http://schemas.microsoft.com/office/drawing/2014/main" id="{6B00FF70-ACE7-685D-C56E-005EC7F09758}"/>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Oval 30">
              <a:extLst>
                <a:ext uri="{FF2B5EF4-FFF2-40B4-BE49-F238E27FC236}">
                  <a16:creationId xmlns:a16="http://schemas.microsoft.com/office/drawing/2014/main" id="{00DD3D30-CB9D-A28E-0E14-09673CBEAC6D}"/>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Oval 31">
              <a:extLst>
                <a:ext uri="{FF2B5EF4-FFF2-40B4-BE49-F238E27FC236}">
                  <a16:creationId xmlns:a16="http://schemas.microsoft.com/office/drawing/2014/main" id="{46EC8E39-7E47-C7D6-2BA7-FA1BF76493A1}"/>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Block Arc 32">
              <a:extLst>
                <a:ext uri="{FF2B5EF4-FFF2-40B4-BE49-F238E27FC236}">
                  <a16:creationId xmlns:a16="http://schemas.microsoft.com/office/drawing/2014/main" id="{D473F2FE-C596-1F63-B87E-595E3D2AA8E6}"/>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grpSp>
        <p:nvGrpSpPr>
          <p:cNvPr id="23" name="Group 22">
            <a:extLst>
              <a:ext uri="{FF2B5EF4-FFF2-40B4-BE49-F238E27FC236}">
                <a16:creationId xmlns:a16="http://schemas.microsoft.com/office/drawing/2014/main" id="{EFFE9C59-6FD6-575F-7579-EA615FCC8539}"/>
              </a:ext>
            </a:extLst>
          </p:cNvPr>
          <p:cNvGrpSpPr/>
          <p:nvPr/>
        </p:nvGrpSpPr>
        <p:grpSpPr>
          <a:xfrm rot="19632759">
            <a:off x="2699778" y="7408992"/>
            <a:ext cx="1303329" cy="1550588"/>
            <a:chOff x="6846848" y="1141103"/>
            <a:chExt cx="999203" cy="1188766"/>
          </a:xfrm>
          <a:solidFill>
            <a:schemeClr val="accent2">
              <a:lumMod val="20000"/>
              <a:lumOff val="80000"/>
            </a:schemeClr>
          </a:solidFill>
        </p:grpSpPr>
        <p:sp>
          <p:nvSpPr>
            <p:cNvPr id="24" name="Rectangle: Rounded Corners 23">
              <a:extLst>
                <a:ext uri="{FF2B5EF4-FFF2-40B4-BE49-F238E27FC236}">
                  <a16:creationId xmlns:a16="http://schemas.microsoft.com/office/drawing/2014/main" id="{D14F55CA-AF58-92B2-CC20-67B149AC86F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Oval 24">
              <a:extLst>
                <a:ext uri="{FF2B5EF4-FFF2-40B4-BE49-F238E27FC236}">
                  <a16:creationId xmlns:a16="http://schemas.microsoft.com/office/drawing/2014/main" id="{5327717D-A6E0-85AF-25C1-524BE7E25CAF}"/>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Oval 25">
              <a:extLst>
                <a:ext uri="{FF2B5EF4-FFF2-40B4-BE49-F238E27FC236}">
                  <a16:creationId xmlns:a16="http://schemas.microsoft.com/office/drawing/2014/main" id="{13FCAD31-8819-1274-5C2C-C47B7A3E1CC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Oval 26">
              <a:extLst>
                <a:ext uri="{FF2B5EF4-FFF2-40B4-BE49-F238E27FC236}">
                  <a16:creationId xmlns:a16="http://schemas.microsoft.com/office/drawing/2014/main" id="{EE0CBDE1-FBB5-5515-C90B-3A49BB80D659}"/>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Block Arc 27">
              <a:extLst>
                <a:ext uri="{FF2B5EF4-FFF2-40B4-BE49-F238E27FC236}">
                  <a16:creationId xmlns:a16="http://schemas.microsoft.com/office/drawing/2014/main" id="{378742C8-8861-50DD-91F7-229B2AE2A821}"/>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spTree>
    <p:extLst>
      <p:ext uri="{BB962C8B-B14F-4D97-AF65-F5344CB8AC3E}">
        <p14:creationId xmlns:p14="http://schemas.microsoft.com/office/powerpoint/2010/main" val="15794825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B97742-2341-B2B8-DE37-7898CF5FE6F4}"/>
              </a:ext>
            </a:extLst>
          </p:cNvPr>
          <p:cNvSpPr txBox="1"/>
          <p:nvPr/>
        </p:nvSpPr>
        <p:spPr>
          <a:xfrm>
            <a:off x="982985" y="713169"/>
            <a:ext cx="5254041" cy="276999"/>
          </a:xfrm>
          <a:prstGeom prst="rect">
            <a:avLst/>
          </a:prstGeom>
          <a:noFill/>
        </p:spPr>
        <p:txBody>
          <a:bodyPr wrap="square" rtlCol="0">
            <a:spAutoFit/>
          </a:bodyPr>
          <a:lstStyle/>
          <a:p>
            <a:r>
              <a:rPr lang="es-ES_tradnl" sz="1200" b="1" spc="300" dirty="0"/>
              <a:t>FORMULARIO DE REGISTRO DE UASC</a:t>
            </a:r>
          </a:p>
        </p:txBody>
      </p:sp>
      <p:sp>
        <p:nvSpPr>
          <p:cNvPr id="9" name="TextBox 8">
            <a:extLst>
              <a:ext uri="{FF2B5EF4-FFF2-40B4-BE49-F238E27FC236}">
                <a16:creationId xmlns:a16="http://schemas.microsoft.com/office/drawing/2014/main" id="{46DA3AA3-2060-4D34-0586-774D34E2A357}"/>
              </a:ext>
            </a:extLst>
          </p:cNvPr>
          <p:cNvSpPr txBox="1"/>
          <p:nvPr/>
        </p:nvSpPr>
        <p:spPr>
          <a:xfrm>
            <a:off x="982985" y="1219299"/>
            <a:ext cx="5254042" cy="7709803"/>
          </a:xfrm>
          <a:prstGeom prst="rect">
            <a:avLst/>
          </a:prstGeom>
          <a:noFill/>
        </p:spPr>
        <p:txBody>
          <a:bodyPr wrap="square" rtlCol="0">
            <a:spAutoFit/>
          </a:bodyPr>
          <a:lstStyle/>
          <a:p>
            <a:r>
              <a:rPr lang="es-ES_tradnl" sz="1100" b="1" dirty="0">
                <a:solidFill>
                  <a:schemeClr val="tx1"/>
                </a:solidFill>
                <a:latin typeface="+mn-lt"/>
                <a:ea typeface="Arial"/>
                <a:cs typeface="Arial"/>
                <a:sym typeface="Arial"/>
              </a:rPr>
              <a:t>Rafael es un joven no acompañado de 14 años que le contó lo siguiente al asistente social: </a:t>
            </a:r>
          </a:p>
          <a:p>
            <a:pPr lvl="1"/>
            <a:r>
              <a:rPr lang="es-ES_tradnl" sz="1100" dirty="0">
                <a:solidFill>
                  <a:schemeClr val="tx1"/>
                </a:solidFill>
                <a:latin typeface="+mn-lt"/>
                <a:ea typeface="Arial"/>
                <a:cs typeface="Arial"/>
                <a:sym typeface="Arial"/>
              </a:rPr>
              <a:t> </a:t>
            </a:r>
          </a:p>
          <a:p>
            <a:r>
              <a:rPr lang="es-ES_tradnl" sz="1100" dirty="0">
                <a:solidFill>
                  <a:schemeClr val="tx1"/>
                </a:solidFill>
                <a:latin typeface="+mn-lt"/>
                <a:ea typeface="Arial"/>
                <a:cs typeface="Arial"/>
                <a:sym typeface="Arial"/>
              </a:rPr>
              <a:t>Me llamo Rafael Mayol. Tengo 14 años. Hasta los diez años viví en un pequeño pueblo, Alero, con mis padres y mis dos hermanas pequeñas en la provincia de </a:t>
            </a:r>
            <a:r>
              <a:rPr lang="es-ES_tradnl" sz="1100" dirty="0" err="1">
                <a:solidFill>
                  <a:schemeClr val="tx1"/>
                </a:solidFill>
                <a:latin typeface="+mn-lt"/>
                <a:ea typeface="Arial"/>
                <a:cs typeface="Arial"/>
                <a:sym typeface="Arial"/>
              </a:rPr>
              <a:t>Maratxo</a:t>
            </a:r>
            <a:r>
              <a:rPr lang="es-ES_tradnl" sz="1100" dirty="0">
                <a:solidFill>
                  <a:schemeClr val="tx1"/>
                </a:solidFill>
                <a:latin typeface="+mn-lt"/>
                <a:ea typeface="Arial"/>
                <a:cs typeface="Arial"/>
                <a:sym typeface="Arial"/>
              </a:rPr>
              <a:t> en </a:t>
            </a:r>
            <a:r>
              <a:rPr lang="es-ES_tradnl" sz="1100" dirty="0" err="1">
                <a:solidFill>
                  <a:schemeClr val="tx1"/>
                </a:solidFill>
                <a:latin typeface="+mn-lt"/>
                <a:ea typeface="Arial"/>
                <a:cs typeface="Arial"/>
                <a:sym typeface="Arial"/>
              </a:rPr>
              <a:t>Ruretania</a:t>
            </a:r>
            <a:r>
              <a:rPr lang="es-ES_tradnl" sz="1100" dirty="0">
                <a:solidFill>
                  <a:schemeClr val="tx1"/>
                </a:solidFill>
                <a:latin typeface="+mn-lt"/>
                <a:ea typeface="Arial"/>
                <a:cs typeface="Arial"/>
                <a:sym typeface="Arial"/>
              </a:rPr>
              <a:t>. Mi padre se llama Xavier Mayol y mi madre </a:t>
            </a:r>
            <a:r>
              <a:rPr lang="es-ES_tradnl" sz="1100" dirty="0" err="1">
                <a:solidFill>
                  <a:schemeClr val="tx1"/>
                </a:solidFill>
                <a:latin typeface="+mn-lt"/>
                <a:ea typeface="Arial"/>
                <a:cs typeface="Arial"/>
                <a:sym typeface="Arial"/>
              </a:rPr>
              <a:t>Bernadeta</a:t>
            </a:r>
            <a:r>
              <a:rPr lang="es-ES_tradnl" sz="1100" dirty="0">
                <a:solidFill>
                  <a:schemeClr val="tx1"/>
                </a:solidFill>
                <a:latin typeface="+mn-lt"/>
                <a:ea typeface="Arial"/>
                <a:cs typeface="Arial"/>
                <a:sym typeface="Arial"/>
              </a:rPr>
              <a:t> Gómez. Mis hermanas se llaman Carmen y Catalina. </a:t>
            </a:r>
            <a:r>
              <a:rPr lang="es-ES_tradnl" sz="1100" dirty="0">
                <a:ea typeface="Arial"/>
                <a:cs typeface="Arial"/>
                <a:sym typeface="Arial"/>
              </a:rPr>
              <a:t>M</a:t>
            </a:r>
            <a:r>
              <a:rPr lang="es-ES_tradnl" sz="1100" dirty="0">
                <a:solidFill>
                  <a:schemeClr val="tx1"/>
                </a:solidFill>
                <a:latin typeface="+mn-lt"/>
                <a:ea typeface="Arial"/>
                <a:cs typeface="Arial"/>
                <a:sym typeface="Arial"/>
              </a:rPr>
              <a:t>is abuelos paternos también vivían en el mismo complejo habitacional, así como el hermano de mi padre, su mujer y sus tres hijos. Un día mi madre se marchó y nunca volvió a casa. No sé muy bien por qué se fue, pero recuerdo que ella y mi padre peleaban mucho. He oído que vive en otra ciudad, que se casó de nuevo </a:t>
            </a:r>
            <a:r>
              <a:rPr lang="es-ES_tradnl" sz="1100" dirty="0">
                <a:ea typeface="Arial"/>
                <a:cs typeface="Arial"/>
                <a:sym typeface="Arial"/>
              </a:rPr>
              <a:t>y tiene </a:t>
            </a:r>
            <a:r>
              <a:rPr lang="es-ES_tradnl" sz="1100" dirty="0">
                <a:solidFill>
                  <a:schemeClr val="tx1"/>
                </a:solidFill>
                <a:latin typeface="+mn-lt"/>
                <a:ea typeface="Arial"/>
                <a:cs typeface="Arial"/>
                <a:sym typeface="Arial"/>
              </a:rPr>
              <a:t>dos hijos, pero no sé dónde está ahora. No sé cómo se llaman el nuevo marido ni sus dos hijos. A veces me siento muy enojado con ella por haberme dejado, pero también deseo volver a estar con ella y con mis hermanas.</a:t>
            </a:r>
          </a:p>
          <a:p>
            <a:endParaRPr lang="es-ES_tradnl" sz="1100" dirty="0">
              <a:solidFill>
                <a:schemeClr val="tx1"/>
              </a:solidFill>
              <a:latin typeface="+mn-lt"/>
              <a:ea typeface="Arial"/>
              <a:cs typeface="Arial"/>
              <a:sym typeface="Arial"/>
            </a:endParaRPr>
          </a:p>
          <a:p>
            <a:r>
              <a:rPr lang="es-ES_tradnl" sz="1100" dirty="0">
                <a:solidFill>
                  <a:schemeClr val="tx1"/>
                </a:solidFill>
                <a:latin typeface="+mn-lt"/>
                <a:ea typeface="Arial"/>
                <a:cs typeface="Arial"/>
                <a:sym typeface="Arial"/>
              </a:rPr>
              <a:t>Cuando mi madre se </a:t>
            </a:r>
            <a:r>
              <a:rPr lang="es-ES_tradnl" sz="1100" dirty="0">
                <a:ea typeface="Arial"/>
                <a:cs typeface="Arial"/>
                <a:sym typeface="Arial"/>
              </a:rPr>
              <a:t>fue</a:t>
            </a:r>
            <a:r>
              <a:rPr lang="es-ES_tradnl" sz="1100" dirty="0">
                <a:solidFill>
                  <a:schemeClr val="tx1"/>
                </a:solidFill>
                <a:latin typeface="+mn-lt"/>
                <a:ea typeface="Arial"/>
                <a:cs typeface="Arial"/>
                <a:sym typeface="Arial"/>
              </a:rPr>
              <a:t>, viví con mi padre dos años en una granja. Durante este periodo, estallaron combates en la zona donde vivía. Mi padre tenía que pagar un impuesto a unos hombres armados que venían a verlo. Un día, un grupo de hombres armados vino y se llevó a mi padre. Inmediatamente hui de la granja, sin saber adónde ir, y entonces encontré a otras personas que estaban huyendo.</a:t>
            </a:r>
          </a:p>
          <a:p>
            <a:endParaRPr lang="es-ES_tradnl" sz="1100" dirty="0">
              <a:solidFill>
                <a:schemeClr val="tx1"/>
              </a:solidFill>
              <a:latin typeface="+mn-lt"/>
              <a:ea typeface="Arial"/>
              <a:cs typeface="Arial"/>
              <a:sym typeface="Arial"/>
            </a:endParaRPr>
          </a:p>
          <a:p>
            <a:r>
              <a:rPr lang="es-ES_tradnl" sz="1100" dirty="0">
                <a:solidFill>
                  <a:schemeClr val="tx1"/>
                </a:solidFill>
                <a:latin typeface="+mn-lt"/>
                <a:ea typeface="Arial"/>
                <a:cs typeface="Arial"/>
                <a:sym typeface="Arial"/>
              </a:rPr>
              <a:t>Me uní a este grupo y llegué a una gran ciudad de Oceanía, el país vecino. Al principio, viví en la calle. </a:t>
            </a:r>
            <a:r>
              <a:rPr lang="es-ES_tradnl" sz="1100" dirty="0">
                <a:ea typeface="Arial"/>
                <a:cs typeface="Arial"/>
                <a:sym typeface="Arial"/>
              </a:rPr>
              <a:t>No </a:t>
            </a:r>
            <a:r>
              <a:rPr lang="es-ES_tradnl" sz="1100" dirty="0">
                <a:solidFill>
                  <a:schemeClr val="tx1"/>
                </a:solidFill>
                <a:latin typeface="+mn-lt"/>
                <a:ea typeface="Arial"/>
                <a:cs typeface="Arial"/>
                <a:sym typeface="Arial"/>
              </a:rPr>
              <a:t>tenía suficiente comida y la gente me amenazaba y me maltrataba con frecuencia. Solía recibir ayuda de un asistente social de un centro para menores de la calle al que iba a ducharme y a lavar mi ropa.</a:t>
            </a:r>
          </a:p>
          <a:p>
            <a:endParaRPr lang="es-ES_tradnl" sz="1100" dirty="0">
              <a:solidFill>
                <a:schemeClr val="tx1"/>
              </a:solidFill>
              <a:latin typeface="+mn-lt"/>
              <a:ea typeface="Arial"/>
              <a:cs typeface="Arial"/>
              <a:sym typeface="Arial"/>
            </a:endParaRPr>
          </a:p>
          <a:p>
            <a:r>
              <a:rPr lang="es-ES_tradnl" sz="1100" dirty="0">
                <a:solidFill>
                  <a:schemeClr val="tx1"/>
                </a:solidFill>
                <a:latin typeface="+mn-lt"/>
                <a:ea typeface="Arial"/>
                <a:cs typeface="Arial"/>
                <a:sym typeface="Arial"/>
              </a:rPr>
              <a:t>Hace aproximadamente un mes, el dueño de un restaurante, el Sr. Calvo, me ofreció trabajo y un lugar donde vivir, en una habitación separada del restaurante. No voy a la escuela, solo trabajo en el restaurante todo el tiempo. No me pagan, pero tengo donde quedarme. Espero poder quedarme allí, porque no tengo adónde ir. Tengo miedo de que el Sr. Calvo me eche de casa si no trabajo lo suficiente. Llevo unos dos años en Oceanía. A veces me siento orgulloso de mi trabajo, mientras que otros días me siento triste y confuso por mi situación. No sé dónde está mi padre ni si sigue vivo, pero quizá mis abuelos sepan algo. Me dijeron que ellos también se fueron de </a:t>
            </a:r>
            <a:r>
              <a:rPr lang="es-ES_tradnl" sz="1100" dirty="0" err="1">
                <a:solidFill>
                  <a:schemeClr val="tx1"/>
                </a:solidFill>
                <a:latin typeface="+mn-lt"/>
                <a:ea typeface="Arial"/>
                <a:cs typeface="Arial"/>
                <a:sym typeface="Arial"/>
              </a:rPr>
              <a:t>Ruretania</a:t>
            </a:r>
            <a:r>
              <a:rPr lang="es-ES_tradnl" sz="1100" dirty="0">
                <a:solidFill>
                  <a:schemeClr val="tx1"/>
                </a:solidFill>
                <a:latin typeface="+mn-lt"/>
                <a:ea typeface="Arial"/>
                <a:cs typeface="Arial"/>
                <a:sym typeface="Arial"/>
              </a:rPr>
              <a:t>. Extraño a mi familia y a mis amigos en casa y quiero encontrarlos. No quiero que nadie sepa más allá de mi familia si vamos a buscar a mi padre. Por ahora, quiero quedarme en un lugar donde pueda sentirme seguro y no tenga que preocuparme y donde me traten igual que a los demás chicos/as de mi edad. Quiero seguir trabajando, pero estoy cansado de trabajar tantas horas y también quiero volver a estudiar.      </a:t>
            </a:r>
          </a:p>
          <a:p>
            <a:pPr lvl="1"/>
            <a:r>
              <a:rPr lang="es-ES_tradnl" sz="1100" dirty="0">
                <a:solidFill>
                  <a:schemeClr val="tx1"/>
                </a:solidFill>
                <a:latin typeface="+mn-lt"/>
                <a:ea typeface="Arial"/>
                <a:cs typeface="Arial"/>
                <a:sym typeface="Arial"/>
              </a:rPr>
              <a:t> </a:t>
            </a:r>
          </a:p>
          <a:p>
            <a:r>
              <a:rPr lang="es-ES_tradnl" sz="1100" b="1" dirty="0">
                <a:solidFill>
                  <a:schemeClr val="tx1"/>
                </a:solidFill>
                <a:latin typeface="+mn-lt"/>
                <a:ea typeface="Arial"/>
                <a:cs typeface="Arial"/>
                <a:sym typeface="Arial"/>
              </a:rPr>
              <a:t>Observaciones</a:t>
            </a:r>
          </a:p>
          <a:p>
            <a:endParaRPr lang="es-ES_tradnl" sz="1100" dirty="0">
              <a:solidFill>
                <a:schemeClr val="tx1"/>
              </a:solidFill>
              <a:latin typeface="+mn-lt"/>
              <a:ea typeface="Arial"/>
              <a:cs typeface="Arial"/>
              <a:sym typeface="Arial"/>
            </a:endParaRPr>
          </a:p>
          <a:p>
            <a:r>
              <a:rPr lang="es-ES_tradnl" sz="1100" dirty="0">
                <a:solidFill>
                  <a:schemeClr val="tx1"/>
                </a:solidFill>
                <a:latin typeface="+mn-lt"/>
                <a:ea typeface="Arial"/>
                <a:cs typeface="Arial"/>
                <a:sym typeface="Arial"/>
              </a:rPr>
              <a:t>Cuando </a:t>
            </a:r>
            <a:r>
              <a:rPr lang="es-ES_tradnl" sz="1100" dirty="0">
                <a:ea typeface="Arial"/>
                <a:cs typeface="Arial"/>
                <a:sym typeface="Arial"/>
              </a:rPr>
              <a:t>el </a:t>
            </a:r>
            <a:r>
              <a:rPr lang="es-ES_tradnl" sz="1100" dirty="0">
                <a:solidFill>
                  <a:schemeClr val="tx1"/>
                </a:solidFill>
                <a:latin typeface="+mn-lt"/>
                <a:ea typeface="Arial"/>
                <a:cs typeface="Arial"/>
                <a:sym typeface="Arial"/>
              </a:rPr>
              <a:t>asistente social empezó a hablar de la madre de Rafael, así como de su situación actual en el restaurante, se puso incómodo por momentos y apretó los puños. Cuando le preguntaron por el paradero de su padre, Rafael permaneció en silencio un rato.</a:t>
            </a:r>
          </a:p>
        </p:txBody>
      </p:sp>
      <p:sp>
        <p:nvSpPr>
          <p:cNvPr id="3" name="Hexagon 2">
            <a:extLst>
              <a:ext uri="{FF2B5EF4-FFF2-40B4-BE49-F238E27FC236}">
                <a16:creationId xmlns:a16="http://schemas.microsoft.com/office/drawing/2014/main" id="{117517D3-A97B-5698-FDFA-D22E1CF6615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B8F7BE73-B348-E19B-B2BF-B09A58CAC53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8189F9EF-4651-AC7B-B0B2-058A9844F5E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BFF64BCE-9C56-32D9-8A06-125C36F9176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05942F4F-A29E-379D-371E-77775F4EBD9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3DDD839A-F2A6-CB6F-E7EA-9461E555EA7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Hexagon 10">
            <a:extLst>
              <a:ext uri="{FF2B5EF4-FFF2-40B4-BE49-F238E27FC236}">
                <a16:creationId xmlns:a16="http://schemas.microsoft.com/office/drawing/2014/main" id="{6D597D6B-A6BE-4217-01D4-7395982D4CA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76FBA058-397D-BDE6-4606-8B21F112EEB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Hexagon 12">
            <a:extLst>
              <a:ext uri="{FF2B5EF4-FFF2-40B4-BE49-F238E27FC236}">
                <a16:creationId xmlns:a16="http://schemas.microsoft.com/office/drawing/2014/main" id="{750B182D-86C7-3BBB-6B5E-7CE5ACF9E22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59CCDF38-0AC0-8339-4DD2-81B9C1A2451D}"/>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27B69CEC-636F-88C9-7235-C41B5B84BD0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F67C735A-FDC0-AF24-C864-7F746A967ED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8AB83968-E9DC-2376-8AE3-3E548C525E7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7FB6C372-CCC3-3616-9D32-2BAE5D13E0F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5E7E3510-2AB7-4CD0-01DB-9E7579C4CFF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AE912D22-AD68-6DE5-4182-8959BAFA2332}"/>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DB621326-23BD-FF76-52D9-A2808F13C18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3B59C2E2-8134-428A-EE6B-D29F3FE22F8C}"/>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12576578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xagon 4">
            <a:extLst>
              <a:ext uri="{FF2B5EF4-FFF2-40B4-BE49-F238E27FC236}">
                <a16:creationId xmlns:a16="http://schemas.microsoft.com/office/drawing/2014/main" id="{E545C25C-C405-C004-A74F-58430FC1CB9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118D153-AFDD-CE03-D875-2A2D319794C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A8C3B7B0-F3DF-6EF0-BDDB-F48A8C71B83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7607B4AC-F69F-118B-0711-62F74440479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D3F003C8-20D8-CE35-E93D-74ABE965EB9E}"/>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74A0F902-3D5E-CC24-1CED-FD65708B13F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908BD33D-B85E-82FC-98CB-F47165D3DA1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083FD5C-1FD2-9F37-7C28-A947CAD10FB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8CD3FF7-5220-D8B4-63D2-E86072BCF3B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06CDD86-550C-078E-E289-3B63A78A6063}"/>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230BDFA-8F20-65A8-6675-844BDCE7CA2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512C4E6-FFCE-A426-F9A4-2021AF3ABFEA}"/>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C505FA8-622C-B176-3C0A-5C995CF9748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653C613-1E88-DBAE-72B5-747F8E66C25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DB8E17E-5C6A-DAA4-6579-559340FE7CC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3785F0D-C684-7886-9F52-837C85CE588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B3391613-ED4C-20C9-C1DB-F6DDE2FC2A1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6FD10E62-06B2-07A7-5C03-EBADC5372CF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3" name="Object 2">
            <a:extLst>
              <a:ext uri="{FF2B5EF4-FFF2-40B4-BE49-F238E27FC236}">
                <a16:creationId xmlns:a16="http://schemas.microsoft.com/office/drawing/2014/main" id="{FDDB877D-D8BE-B3CF-7325-F74D58FEA0B0}"/>
              </a:ext>
            </a:extLst>
          </p:cNvPr>
          <p:cNvGraphicFramePr>
            <a:graphicFrameLocks noChangeAspect="1"/>
          </p:cNvGraphicFramePr>
          <p:nvPr>
            <p:extLst>
              <p:ext uri="{D42A27DB-BD31-4B8C-83A1-F6EECF244321}">
                <p14:modId xmlns:p14="http://schemas.microsoft.com/office/powerpoint/2010/main" val="2066538589"/>
              </p:ext>
            </p:extLst>
          </p:nvPr>
        </p:nvGraphicFramePr>
        <p:xfrm>
          <a:off x="773806" y="762000"/>
          <a:ext cx="5900043" cy="7623717"/>
        </p:xfrm>
        <a:graphic>
          <a:graphicData uri="http://schemas.openxmlformats.org/presentationml/2006/ole">
            <mc:AlternateContent xmlns:mc="http://schemas.openxmlformats.org/markup-compatibility/2006">
              <mc:Choice xmlns:v="urn:schemas-microsoft-com:vml" Requires="v">
                <p:oleObj name="Document" r:id="rId2" imgW="6487912" imgH="8383412" progId="Word.Document.12">
                  <p:embed/>
                </p:oleObj>
              </mc:Choice>
              <mc:Fallback>
                <p:oleObj name="Document" r:id="rId2" imgW="6487912" imgH="8383412" progId="Word.Document.12">
                  <p:embed/>
                  <p:pic>
                    <p:nvPicPr>
                      <p:cNvPr id="0" name=""/>
                      <p:cNvPicPr/>
                      <p:nvPr/>
                    </p:nvPicPr>
                    <p:blipFill>
                      <a:blip r:embed="rId3"/>
                      <a:stretch>
                        <a:fillRect/>
                      </a:stretch>
                    </p:blipFill>
                    <p:spPr>
                      <a:xfrm>
                        <a:off x="773806" y="762000"/>
                        <a:ext cx="5900043" cy="7623717"/>
                      </a:xfrm>
                      <a:prstGeom prst="rect">
                        <a:avLst/>
                      </a:prstGeom>
                    </p:spPr>
                  </p:pic>
                </p:oleObj>
              </mc:Fallback>
            </mc:AlternateContent>
          </a:graphicData>
        </a:graphic>
      </p:graphicFrame>
    </p:spTree>
    <p:extLst>
      <p:ext uri="{BB962C8B-B14F-4D97-AF65-F5344CB8AC3E}">
        <p14:creationId xmlns:p14="http://schemas.microsoft.com/office/powerpoint/2010/main" val="24495037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72B2B09-39C1-60E1-BAD2-E2179CD7444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E5C4A66-8BE5-D7F4-376F-F8ABA3978AE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1984A559-B3C8-D850-00CA-566D708846E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C8D28C8-8DB1-1AFB-7D7C-C33A297FC09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76122D9-64A5-4995-23CE-A10882E0834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C26F091-AFFD-4E16-5787-06B7AF028B1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AAEA7A6D-73B5-67E5-7367-4A7615C7DCA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07F46CB-56E2-D8A4-6D07-A254F465386B}"/>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6997D16-B945-76AA-04EA-869FA1682FA5}"/>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433F280D-2298-6D0B-27F4-8C27C1F62CD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213793C1-7293-7688-7AFD-763A6D07427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8E45EFE-DA0F-E1BB-C69E-4A536C1B1605}"/>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CE927EED-4FD7-8189-4CF6-E71E6D3D0E8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6573719-45C6-4FAE-031C-534E5FFEA17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45594A8-364C-CD3F-985D-300EC4968CD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14895596-95D2-7FAA-5A62-F481131BFB0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8393390F-421A-4EF5-35C0-1A0470B26EE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54C26C1A-C3C7-28A1-EE30-B00BEF15A7C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2" name="Object 1">
            <a:extLst>
              <a:ext uri="{FF2B5EF4-FFF2-40B4-BE49-F238E27FC236}">
                <a16:creationId xmlns:a16="http://schemas.microsoft.com/office/drawing/2014/main" id="{D7EA7F6A-620D-4A2C-3E6C-21A16B6836DE}"/>
              </a:ext>
            </a:extLst>
          </p:cNvPr>
          <p:cNvGraphicFramePr>
            <a:graphicFrameLocks noChangeAspect="1"/>
          </p:cNvGraphicFramePr>
          <p:nvPr>
            <p:extLst>
              <p:ext uri="{D42A27DB-BD31-4B8C-83A1-F6EECF244321}">
                <p14:modId xmlns:p14="http://schemas.microsoft.com/office/powerpoint/2010/main" val="833233858"/>
              </p:ext>
            </p:extLst>
          </p:nvPr>
        </p:nvGraphicFramePr>
        <p:xfrm>
          <a:off x="788284" y="422275"/>
          <a:ext cx="5885566" cy="8219920"/>
        </p:xfrm>
        <a:graphic>
          <a:graphicData uri="http://schemas.openxmlformats.org/presentationml/2006/ole">
            <mc:AlternateContent xmlns:mc="http://schemas.openxmlformats.org/markup-compatibility/2006">
              <mc:Choice xmlns:v="urn:schemas-microsoft-com:vml" Requires="v">
                <p:oleObj name="Document" r:id="rId2" imgW="6487912" imgH="9060732" progId="Word.Document.12">
                  <p:embed/>
                </p:oleObj>
              </mc:Choice>
              <mc:Fallback>
                <p:oleObj name="Document" r:id="rId2" imgW="6487912" imgH="9060732" progId="Word.Document.12">
                  <p:embed/>
                  <p:pic>
                    <p:nvPicPr>
                      <p:cNvPr id="0" name=""/>
                      <p:cNvPicPr/>
                      <p:nvPr/>
                    </p:nvPicPr>
                    <p:blipFill>
                      <a:blip r:embed="rId3"/>
                      <a:stretch>
                        <a:fillRect/>
                      </a:stretch>
                    </p:blipFill>
                    <p:spPr>
                      <a:xfrm>
                        <a:off x="788284" y="422275"/>
                        <a:ext cx="5885566" cy="8219920"/>
                      </a:xfrm>
                      <a:prstGeom prst="rect">
                        <a:avLst/>
                      </a:prstGeom>
                    </p:spPr>
                  </p:pic>
                </p:oleObj>
              </mc:Fallback>
            </mc:AlternateContent>
          </a:graphicData>
        </a:graphic>
      </p:graphicFrame>
    </p:spTree>
    <p:extLst>
      <p:ext uri="{BB962C8B-B14F-4D97-AF65-F5344CB8AC3E}">
        <p14:creationId xmlns:p14="http://schemas.microsoft.com/office/powerpoint/2010/main" val="27400195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exagon 6">
            <a:extLst>
              <a:ext uri="{FF2B5EF4-FFF2-40B4-BE49-F238E27FC236}">
                <a16:creationId xmlns:a16="http://schemas.microsoft.com/office/drawing/2014/main" id="{FBCEB1F0-47E3-92B2-F7B6-91D124EC83E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3513015D-9ECF-53E9-85B0-568F9619399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C31103A9-75CD-0C77-F701-87D10952633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D9224C1-C3B7-95CB-F729-EE660A1A266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43C2F85-315C-C3BA-8771-AE2213155F0F}"/>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FD2C565-8112-0823-F4B6-949B5ED5322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2040EE6-1CD4-1E65-5FFE-B4EFAFCE6E2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28C23ED-C9A7-94A2-AB02-A91F6F368F6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4212606-1B3C-7440-2E9A-A5A0F5CBD77B}"/>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856C3F0-4F6C-F994-BFD3-6A16B4D5BBD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233AE7B-22F1-9DBD-0D10-3167E16006BA}"/>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A50665A-5A4F-AD10-5093-5B3F94F0E95A}"/>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C85960A-271D-B6D5-3543-E62DE987B99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A609CFE-678E-64FC-272D-CDBE522E1AC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AA36BCC6-B361-0FB9-99B3-95F410CF7FB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C83149E3-703A-DA69-97C1-7ED418D57B2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0D220F39-450F-B8CC-3A31-1A9B3E1A83B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9428102-2F06-B67F-9F50-F1518D115C1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3" name="Object 2">
            <a:extLst>
              <a:ext uri="{FF2B5EF4-FFF2-40B4-BE49-F238E27FC236}">
                <a16:creationId xmlns:a16="http://schemas.microsoft.com/office/drawing/2014/main" id="{2785F6E6-A40E-80C9-1414-0F3AAEA09230}"/>
              </a:ext>
            </a:extLst>
          </p:cNvPr>
          <p:cNvGraphicFramePr>
            <a:graphicFrameLocks noChangeAspect="1"/>
          </p:cNvGraphicFramePr>
          <p:nvPr>
            <p:extLst>
              <p:ext uri="{D42A27DB-BD31-4B8C-83A1-F6EECF244321}">
                <p14:modId xmlns:p14="http://schemas.microsoft.com/office/powerpoint/2010/main" val="2008574513"/>
              </p:ext>
            </p:extLst>
          </p:nvPr>
        </p:nvGraphicFramePr>
        <p:xfrm>
          <a:off x="748535" y="500606"/>
          <a:ext cx="5872378" cy="8342312"/>
        </p:xfrm>
        <a:graphic>
          <a:graphicData uri="http://schemas.openxmlformats.org/presentationml/2006/ole">
            <mc:AlternateContent xmlns:mc="http://schemas.openxmlformats.org/markup-compatibility/2006">
              <mc:Choice xmlns:v="urn:schemas-microsoft-com:vml" Requires="v">
                <p:oleObj name="Document" r:id="rId2" imgW="6487912" imgH="9216454" progId="Word.Document.12">
                  <p:embed/>
                </p:oleObj>
              </mc:Choice>
              <mc:Fallback>
                <p:oleObj name="Document" r:id="rId2" imgW="6487912" imgH="9216454" progId="Word.Document.12">
                  <p:embed/>
                  <p:pic>
                    <p:nvPicPr>
                      <p:cNvPr id="0" name=""/>
                      <p:cNvPicPr/>
                      <p:nvPr/>
                    </p:nvPicPr>
                    <p:blipFill>
                      <a:blip r:embed="rId3"/>
                      <a:stretch>
                        <a:fillRect/>
                      </a:stretch>
                    </p:blipFill>
                    <p:spPr>
                      <a:xfrm>
                        <a:off x="748535" y="500606"/>
                        <a:ext cx="5872378" cy="8342312"/>
                      </a:xfrm>
                      <a:prstGeom prst="rect">
                        <a:avLst/>
                      </a:prstGeom>
                    </p:spPr>
                  </p:pic>
                </p:oleObj>
              </mc:Fallback>
            </mc:AlternateContent>
          </a:graphicData>
        </a:graphic>
      </p:graphicFrame>
    </p:spTree>
    <p:extLst>
      <p:ext uri="{BB962C8B-B14F-4D97-AF65-F5344CB8AC3E}">
        <p14:creationId xmlns:p14="http://schemas.microsoft.com/office/powerpoint/2010/main" val="40487450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24F0D270-4F70-E202-7FCA-5C7D319920D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C0E07D2D-A6F8-8595-5F40-74F19E9B22E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571F7CF1-E7E2-576A-8061-71487A481D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50077BF-D66D-9916-FABE-7130AB79539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D6D6873-893C-AE9A-B3E6-917381A5352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1C64C770-8576-72C9-7DFE-FC9C6B3EFEC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69341D7-A6CE-BB42-61B3-0194EEB17B9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34A2E5CD-B1EC-9B25-ED3D-1FB6F5FADAA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1EF1B81A-4F7B-5A8A-A1E3-AFFFCDFA879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35F9E0F-8D3D-576B-A479-EC9789AB211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56857A3-DB11-76FA-6D18-8EF1A1609699}"/>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E69BE3B-CD69-9061-8B87-DFF19396BB80}"/>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92B6949-5ED3-542F-2D72-F0BFE81D2E6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26EAE8E-31D1-0C41-AE3B-88C1667EFD0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E7538A12-E8DF-0399-C865-36F9240EEF3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D9900A7-BDF8-FF4C-4270-293887E5888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C4A0F693-9E4A-EF08-DB69-2E2F0B66C34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156D72C-3EEB-BADF-C318-7664DF86858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2" name="Object 1">
            <a:extLst>
              <a:ext uri="{FF2B5EF4-FFF2-40B4-BE49-F238E27FC236}">
                <a16:creationId xmlns:a16="http://schemas.microsoft.com/office/drawing/2014/main" id="{5E9A3B89-685D-F7B6-CDAD-0EF716493277}"/>
              </a:ext>
            </a:extLst>
          </p:cNvPr>
          <p:cNvGraphicFramePr>
            <a:graphicFrameLocks noChangeAspect="1"/>
          </p:cNvGraphicFramePr>
          <p:nvPr>
            <p:extLst>
              <p:ext uri="{D42A27DB-BD31-4B8C-83A1-F6EECF244321}">
                <p14:modId xmlns:p14="http://schemas.microsoft.com/office/powerpoint/2010/main" val="1247811543"/>
              </p:ext>
            </p:extLst>
          </p:nvPr>
        </p:nvGraphicFramePr>
        <p:xfrm>
          <a:off x="671958" y="445763"/>
          <a:ext cx="5986051" cy="8492079"/>
        </p:xfrm>
        <a:graphic>
          <a:graphicData uri="http://schemas.openxmlformats.org/presentationml/2006/ole">
            <mc:AlternateContent xmlns:mc="http://schemas.openxmlformats.org/markup-compatibility/2006">
              <mc:Choice xmlns:v="urn:schemas-microsoft-com:vml" Requires="v">
                <p:oleObj name="Document" r:id="rId2" imgW="6487912" imgH="9203838" progId="Word.Document.12">
                  <p:embed/>
                </p:oleObj>
              </mc:Choice>
              <mc:Fallback>
                <p:oleObj name="Document" r:id="rId2" imgW="6487912" imgH="9203838" progId="Word.Document.12">
                  <p:embed/>
                  <p:pic>
                    <p:nvPicPr>
                      <p:cNvPr id="0" name=""/>
                      <p:cNvPicPr/>
                      <p:nvPr/>
                    </p:nvPicPr>
                    <p:blipFill>
                      <a:blip r:embed="rId3"/>
                      <a:stretch>
                        <a:fillRect/>
                      </a:stretch>
                    </p:blipFill>
                    <p:spPr>
                      <a:xfrm>
                        <a:off x="671958" y="445763"/>
                        <a:ext cx="5986051" cy="8492079"/>
                      </a:xfrm>
                      <a:prstGeom prst="rect">
                        <a:avLst/>
                      </a:prstGeom>
                    </p:spPr>
                  </p:pic>
                </p:oleObj>
              </mc:Fallback>
            </mc:AlternateContent>
          </a:graphicData>
        </a:graphic>
      </p:graphicFrame>
    </p:spTree>
    <p:extLst>
      <p:ext uri="{BB962C8B-B14F-4D97-AF65-F5344CB8AC3E}">
        <p14:creationId xmlns:p14="http://schemas.microsoft.com/office/powerpoint/2010/main" val="7421879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F1F791CF-3A0D-A12F-7BD0-CF23744E44E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889B58C-39CA-074E-9489-4FFC3EEC226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3964D95-FE7D-0491-E456-75DBBE47A7F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2EA33AAC-3DC4-C575-8482-B4842EF7E06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C66E962-80FD-4929-B4B8-289A7194AE9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46F7CC7-431D-0212-A4D1-FB1BA85ED36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3C8CA1C-FBBC-5417-4300-134D5E246A6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71B794D-D7FA-BA6D-4488-2F2A6F74925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15F68553-0CA8-52B9-CAD9-4426D1A953B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5B2965F-0F00-F8B2-588F-B27929DD8E3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A49F49B-2529-3ACD-972A-F9E84423ABB6}"/>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B12D36B-F159-84EA-72D0-AB17200CFA92}"/>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084F1A3-9305-74D3-CBC0-E733C5E6879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9553AA2-40A2-9D17-DF9B-F0C21046B1C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BE2424D4-FAC1-281E-05E3-5E78A9F8992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4D2373C-0563-CE3A-0DD5-FF814D1F508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FE894AC-8AB3-AE14-AC2E-27EE0237324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1AE1439-AF7F-097E-6BAC-6C634374600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3" name="Object 2">
            <a:extLst>
              <a:ext uri="{FF2B5EF4-FFF2-40B4-BE49-F238E27FC236}">
                <a16:creationId xmlns:a16="http://schemas.microsoft.com/office/drawing/2014/main" id="{D1440947-D46F-6DFF-DEC8-A183B5F8EF95}"/>
              </a:ext>
            </a:extLst>
          </p:cNvPr>
          <p:cNvGraphicFramePr>
            <a:graphicFrameLocks noChangeAspect="1"/>
          </p:cNvGraphicFramePr>
          <p:nvPr>
            <p:extLst>
              <p:ext uri="{D42A27DB-BD31-4B8C-83A1-F6EECF244321}">
                <p14:modId xmlns:p14="http://schemas.microsoft.com/office/powerpoint/2010/main" val="1458650517"/>
              </p:ext>
            </p:extLst>
          </p:nvPr>
        </p:nvGraphicFramePr>
        <p:xfrm>
          <a:off x="753081" y="702670"/>
          <a:ext cx="5867832" cy="7402629"/>
        </p:xfrm>
        <a:graphic>
          <a:graphicData uri="http://schemas.openxmlformats.org/presentationml/2006/ole">
            <mc:AlternateContent xmlns:mc="http://schemas.openxmlformats.org/markup-compatibility/2006">
              <mc:Choice xmlns:v="urn:schemas-microsoft-com:vml" Requires="v">
                <p:oleObj name="Document" r:id="rId2" imgW="6487912" imgH="8184434" progId="Word.Document.12">
                  <p:embed/>
                </p:oleObj>
              </mc:Choice>
              <mc:Fallback>
                <p:oleObj name="Document" r:id="rId2" imgW="6487912" imgH="8184434" progId="Word.Document.12">
                  <p:embed/>
                  <p:pic>
                    <p:nvPicPr>
                      <p:cNvPr id="0" name=""/>
                      <p:cNvPicPr/>
                      <p:nvPr/>
                    </p:nvPicPr>
                    <p:blipFill>
                      <a:blip r:embed="rId3"/>
                      <a:stretch>
                        <a:fillRect/>
                      </a:stretch>
                    </p:blipFill>
                    <p:spPr>
                      <a:xfrm>
                        <a:off x="753081" y="702670"/>
                        <a:ext cx="5867832" cy="7402629"/>
                      </a:xfrm>
                      <a:prstGeom prst="rect">
                        <a:avLst/>
                      </a:prstGeom>
                    </p:spPr>
                  </p:pic>
                </p:oleObj>
              </mc:Fallback>
            </mc:AlternateContent>
          </a:graphicData>
        </a:graphic>
      </p:graphicFrame>
    </p:spTree>
    <p:extLst>
      <p:ext uri="{BB962C8B-B14F-4D97-AF65-F5344CB8AC3E}">
        <p14:creationId xmlns:p14="http://schemas.microsoft.com/office/powerpoint/2010/main" val="41455493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254042" cy="635711"/>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a:solidFill>
                  <a:srgbClr val="000000"/>
                </a:solidFill>
                <a:latin typeface="+mn-lt"/>
                <a:ea typeface="Arial"/>
                <a:cs typeface="Arial"/>
                <a:sym typeface="Arial"/>
              </a:rPr>
              <a:t>¿Se llenó correctamente el formulario? ¿Falta información? Verificar cada parte e indicar los errores y la información que falte. ¿Hay documentos que hagan falta? Si es así, indicar qué hace falta.</a:t>
            </a: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1314286"/>
            <a:ext cx="5254042" cy="292388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4" name="Google Shape;258;p19">
            <a:extLst>
              <a:ext uri="{FF2B5EF4-FFF2-40B4-BE49-F238E27FC236}">
                <a16:creationId xmlns:a16="http://schemas.microsoft.com/office/drawing/2014/main" id="{7EE43888-E718-CEA2-2B8B-B518F4B2CE24}"/>
              </a:ext>
            </a:extLst>
          </p:cNvPr>
          <p:cNvSpPr txBox="1"/>
          <p:nvPr/>
        </p:nvSpPr>
        <p:spPr>
          <a:xfrm>
            <a:off x="982985" y="4530426"/>
            <a:ext cx="5254042" cy="273432"/>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a:solidFill>
                  <a:srgbClr val="000000"/>
                </a:solidFill>
                <a:latin typeface="+mn-lt"/>
                <a:ea typeface="Arial"/>
                <a:cs typeface="Arial"/>
                <a:sym typeface="Arial"/>
              </a:rPr>
              <a:t>¿Es necesaria alguna acción urgente o seguimiento? </a:t>
            </a:r>
          </a:p>
        </p:txBody>
      </p:sp>
      <p:sp>
        <p:nvSpPr>
          <p:cNvPr id="5" name="Google Shape;275;p12">
            <a:extLst>
              <a:ext uri="{FF2B5EF4-FFF2-40B4-BE49-F238E27FC236}">
                <a16:creationId xmlns:a16="http://schemas.microsoft.com/office/drawing/2014/main" id="{C7773FDA-D309-537C-BD55-F76C66525670}"/>
              </a:ext>
            </a:extLst>
          </p:cNvPr>
          <p:cNvSpPr/>
          <p:nvPr/>
        </p:nvSpPr>
        <p:spPr>
          <a:xfrm>
            <a:off x="982985" y="4953000"/>
            <a:ext cx="5254042" cy="292388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6" name="Hexagon 5">
            <a:extLst>
              <a:ext uri="{FF2B5EF4-FFF2-40B4-BE49-F238E27FC236}">
                <a16:creationId xmlns:a16="http://schemas.microsoft.com/office/drawing/2014/main" id="{C4CC8099-C633-0F1E-F1F8-E95D0085D9A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E8B930EE-AD88-0BD0-B390-C55B1C834660}"/>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6196A26F-CA27-3443-C832-252A6AF3E78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BFACDE8F-DD30-C5C1-1AA4-BAB170260CC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AD5885DE-BA19-872A-F024-1EB67B6E43C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9C5D1F7F-0FDC-191C-E09A-AE2E231F5FD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7465E77C-C962-0E6B-5667-C67C6849816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F6207630-7A1C-12F7-7757-D9CF2BFC1B75}"/>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8D67A91B-4FEF-19CB-DFD0-5D472F9F04B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BB0C3F0D-F084-FA1E-3E05-BAB9770D4E7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D97E532B-6C92-B5AA-E46B-F4B2D0F707D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F4004153-E89F-6C5C-C078-4C2BDE5B3431}"/>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92D902D9-FDBD-A221-A96D-292CC535B77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3407B024-3C66-352B-1FEC-8086D3B104D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3F33EFAC-C025-54B6-69BE-DC98E8AB1B4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6972F429-7738-64CB-23FD-5C27FC23030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9D659327-42DE-9382-F83C-C0329C8FBC7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D9BA3F4D-1549-44A5-72FC-E65D2DE9C0E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24904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2: APOYO INMEDIATO </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690964" y="1905553"/>
            <a:ext cx="4529568" cy="938719"/>
          </a:xfrm>
          <a:prstGeom prst="rect">
            <a:avLst/>
          </a:prstGeom>
          <a:noFill/>
        </p:spPr>
        <p:txBody>
          <a:bodyPr wrap="square" rtlCol="0">
            <a:spAutoFit/>
          </a:bodyPr>
          <a:lstStyle/>
          <a:p>
            <a:pPr marL="0" marR="0" lvl="0" indent="0" algn="l" rtl="0">
              <a:spcBef>
                <a:spcPts val="0"/>
              </a:spcBef>
              <a:spcAft>
                <a:spcPts val="0"/>
              </a:spcAft>
              <a:buNone/>
            </a:pPr>
            <a:r>
              <a:rPr lang="es-ES_tradnl" sz="1100">
                <a:solidFill>
                  <a:schemeClr val="tx1"/>
                </a:solidFill>
                <a:latin typeface="+mn-lt"/>
                <a:ea typeface="Arial"/>
                <a:cs typeface="Arial"/>
                <a:sym typeface="Arial"/>
              </a:rPr>
              <a:t>Reconocer qué tipo de apoyo inmediato puede ser necesario en la fase de evaluación inicial, cuando se identifica y registra por primera vez al UASC.</a:t>
            </a:r>
          </a:p>
          <a:p>
            <a:pPr marL="0" marR="0" lvl="0" indent="0" algn="l" rtl="0">
              <a:spcBef>
                <a:spcPts val="0"/>
              </a:spcBef>
              <a:spcAft>
                <a:spcPts val="0"/>
              </a:spcAft>
              <a:buNone/>
            </a:pPr>
            <a:endParaRPr lang="es-ES_tradnl" sz="1100">
              <a:solidFill>
                <a:schemeClr val="tx1"/>
              </a:solidFill>
              <a:latin typeface="+mn-lt"/>
              <a:ea typeface="Arial"/>
              <a:cs typeface="Arial"/>
              <a:sym typeface="Arial"/>
            </a:endParaRPr>
          </a:p>
          <a:p>
            <a:pPr marL="0" marR="0" lvl="0" indent="0" algn="l" rtl="0">
              <a:spcBef>
                <a:spcPts val="0"/>
              </a:spcBef>
              <a:spcAft>
                <a:spcPts val="0"/>
              </a:spcAft>
              <a:buNone/>
            </a:pPr>
            <a:r>
              <a:rPr lang="es-ES_tradnl" sz="1100">
                <a:solidFill>
                  <a:schemeClr val="tx1"/>
                </a:solidFill>
                <a:latin typeface="+mn-lt"/>
                <a:ea typeface="Arial"/>
                <a:cs typeface="Arial"/>
                <a:sym typeface="Arial"/>
              </a:rPr>
              <a:t>Explicar lo que hay que hacer y cómo prestar apoyo para atender las necesidades inmediatas con cuidados alternativos y de otro tipo.</a:t>
            </a:r>
          </a:p>
        </p:txBody>
      </p:sp>
      <p:grpSp>
        <p:nvGrpSpPr>
          <p:cNvPr id="27" name="Google Shape;194;p14">
            <a:extLst>
              <a:ext uri="{FF2B5EF4-FFF2-40B4-BE49-F238E27FC236}">
                <a16:creationId xmlns:a16="http://schemas.microsoft.com/office/drawing/2014/main" id="{14493A2C-68EB-8D13-389E-0EC86EF3BE88}"/>
              </a:ext>
            </a:extLst>
          </p:cNvPr>
          <p:cNvGrpSpPr/>
          <p:nvPr/>
        </p:nvGrpSpPr>
        <p:grpSpPr>
          <a:xfrm>
            <a:off x="1153785" y="2550750"/>
            <a:ext cx="332115" cy="351369"/>
            <a:chOff x="243840" y="1676400"/>
            <a:chExt cx="701040" cy="741680"/>
          </a:xfrm>
          <a:solidFill>
            <a:schemeClr val="accent2">
              <a:lumMod val="75000"/>
            </a:schemeClr>
          </a:solidFill>
        </p:grpSpPr>
        <p:sp>
          <p:nvSpPr>
            <p:cNvPr id="28" name="Google Shape;195;p14">
              <a:extLst>
                <a:ext uri="{FF2B5EF4-FFF2-40B4-BE49-F238E27FC236}">
                  <a16:creationId xmlns:a16="http://schemas.microsoft.com/office/drawing/2014/main" id="{E7338356-5EFE-19E8-A8A1-2D0E6B78A538}"/>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29" name="Google Shape;196;p14">
              <a:extLst>
                <a:ext uri="{FF2B5EF4-FFF2-40B4-BE49-F238E27FC236}">
                  <a16:creationId xmlns:a16="http://schemas.microsoft.com/office/drawing/2014/main" id="{FEDF93E3-2D21-4224-7741-3094AA6C2C7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30" name="Google Shape;194;p14">
            <a:extLst>
              <a:ext uri="{FF2B5EF4-FFF2-40B4-BE49-F238E27FC236}">
                <a16:creationId xmlns:a16="http://schemas.microsoft.com/office/drawing/2014/main" id="{9BC7C397-E593-BCD8-EB18-E207193069FA}"/>
              </a:ext>
            </a:extLst>
          </p:cNvPr>
          <p:cNvGrpSpPr/>
          <p:nvPr/>
        </p:nvGrpSpPr>
        <p:grpSpPr>
          <a:xfrm>
            <a:off x="1153785" y="1963400"/>
            <a:ext cx="332115" cy="351369"/>
            <a:chOff x="243840" y="1676400"/>
            <a:chExt cx="701040" cy="741680"/>
          </a:xfrm>
          <a:solidFill>
            <a:schemeClr val="accent2">
              <a:lumMod val="75000"/>
            </a:schemeClr>
          </a:solidFill>
        </p:grpSpPr>
        <p:sp>
          <p:nvSpPr>
            <p:cNvPr id="31" name="Google Shape;195;p14">
              <a:extLst>
                <a:ext uri="{FF2B5EF4-FFF2-40B4-BE49-F238E27FC236}">
                  <a16:creationId xmlns:a16="http://schemas.microsoft.com/office/drawing/2014/main" id="{81DF09AE-ACC4-DC62-8C16-F983E495256C}"/>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32" name="Google Shape;196;p14">
              <a:extLst>
                <a:ext uri="{FF2B5EF4-FFF2-40B4-BE49-F238E27FC236}">
                  <a16:creationId xmlns:a16="http://schemas.microsoft.com/office/drawing/2014/main" id="{BA4FC2D2-B232-3B1E-126D-3A90AFDBD85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41" name="Hexagon 40">
            <a:extLst>
              <a:ext uri="{FF2B5EF4-FFF2-40B4-BE49-F238E27FC236}">
                <a16:creationId xmlns:a16="http://schemas.microsoft.com/office/drawing/2014/main" id="{E0B45B11-6765-C25C-8DA1-8D088012BA8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6223B61E-F612-CADA-BF24-AFF8AE9579C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50D2C3D3-2049-B7D9-F726-63DBA560622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6B4E5B12-BC07-7ADC-C36F-78FA4B12FBD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3AB9BB21-BAEE-636F-77A3-6D7175D57BE1}"/>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043D4E56-3236-E085-6B4E-E86679ED6659}"/>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4A477868-56A3-281E-D5D5-25B914BDC6C8}"/>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Hexagon 55">
            <a:extLst>
              <a:ext uri="{FF2B5EF4-FFF2-40B4-BE49-F238E27FC236}">
                <a16:creationId xmlns:a16="http://schemas.microsoft.com/office/drawing/2014/main" id="{C5C0DA2F-7E61-F886-6BDF-33BEEB34C1C7}"/>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Hexagon 57">
            <a:extLst>
              <a:ext uri="{FF2B5EF4-FFF2-40B4-BE49-F238E27FC236}">
                <a16:creationId xmlns:a16="http://schemas.microsoft.com/office/drawing/2014/main" id="{B8FAD4E8-8569-C529-05AD-08A6B680FD7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9" name="Hexagon 58">
            <a:extLst>
              <a:ext uri="{FF2B5EF4-FFF2-40B4-BE49-F238E27FC236}">
                <a16:creationId xmlns:a16="http://schemas.microsoft.com/office/drawing/2014/main" id="{A47F9046-D2FA-021B-E2E9-19E22EE0C20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0" name="Hexagon 59">
            <a:extLst>
              <a:ext uri="{FF2B5EF4-FFF2-40B4-BE49-F238E27FC236}">
                <a16:creationId xmlns:a16="http://schemas.microsoft.com/office/drawing/2014/main" id="{4E36E0B8-F78C-7BB3-F973-C14390A3696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1" name="Hexagon 60">
            <a:extLst>
              <a:ext uri="{FF2B5EF4-FFF2-40B4-BE49-F238E27FC236}">
                <a16:creationId xmlns:a16="http://schemas.microsoft.com/office/drawing/2014/main" id="{50C02A12-E0D2-D81A-A348-9A90CDD721D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2" name="Hexagon 61">
            <a:extLst>
              <a:ext uri="{FF2B5EF4-FFF2-40B4-BE49-F238E27FC236}">
                <a16:creationId xmlns:a16="http://schemas.microsoft.com/office/drawing/2014/main" id="{8F14E2E3-818E-65EF-0363-509ECADBB69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3" name="Hexagon 62">
            <a:extLst>
              <a:ext uri="{FF2B5EF4-FFF2-40B4-BE49-F238E27FC236}">
                <a16:creationId xmlns:a16="http://schemas.microsoft.com/office/drawing/2014/main" id="{F05BF03B-7AB1-5CD6-6F8D-AEFF12D0117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4" name="Hexagon 63">
            <a:extLst>
              <a:ext uri="{FF2B5EF4-FFF2-40B4-BE49-F238E27FC236}">
                <a16:creationId xmlns:a16="http://schemas.microsoft.com/office/drawing/2014/main" id="{88F81445-F85D-D691-4EDD-23B8B66D45F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5" name="Hexagon 64">
            <a:extLst>
              <a:ext uri="{FF2B5EF4-FFF2-40B4-BE49-F238E27FC236}">
                <a16:creationId xmlns:a16="http://schemas.microsoft.com/office/drawing/2014/main" id="{A82563D3-05B5-E528-7929-D47D8E7C3C8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6" name="Hexagon 65">
            <a:extLst>
              <a:ext uri="{FF2B5EF4-FFF2-40B4-BE49-F238E27FC236}">
                <a16:creationId xmlns:a16="http://schemas.microsoft.com/office/drawing/2014/main" id="{4CE00BE0-9B3F-ECD8-5715-B3BE34131B0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7" name="Hexagon 66">
            <a:extLst>
              <a:ext uri="{FF2B5EF4-FFF2-40B4-BE49-F238E27FC236}">
                <a16:creationId xmlns:a16="http://schemas.microsoft.com/office/drawing/2014/main" id="{838D6EEB-64E0-8272-77CC-72590B2CFF0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68" name="Group 67">
            <a:extLst>
              <a:ext uri="{FF2B5EF4-FFF2-40B4-BE49-F238E27FC236}">
                <a16:creationId xmlns:a16="http://schemas.microsoft.com/office/drawing/2014/main" id="{1A41552D-6C1C-A434-E6F5-C79080E936D3}"/>
              </a:ext>
            </a:extLst>
          </p:cNvPr>
          <p:cNvGrpSpPr/>
          <p:nvPr/>
        </p:nvGrpSpPr>
        <p:grpSpPr>
          <a:xfrm>
            <a:off x="2636275" y="5492331"/>
            <a:ext cx="3614054" cy="3112496"/>
            <a:chOff x="4416926" y="1952645"/>
            <a:chExt cx="1178615" cy="1015047"/>
          </a:xfrm>
          <a:solidFill>
            <a:schemeClr val="accent2">
              <a:lumMod val="20000"/>
              <a:lumOff val="80000"/>
            </a:schemeClr>
          </a:solidFill>
        </p:grpSpPr>
        <p:sp>
          <p:nvSpPr>
            <p:cNvPr id="69" name="Rectangle: Rounded Corners 68">
              <a:extLst>
                <a:ext uri="{FF2B5EF4-FFF2-40B4-BE49-F238E27FC236}">
                  <a16:creationId xmlns:a16="http://schemas.microsoft.com/office/drawing/2014/main" id="{B08892F5-7354-FCE6-E6C1-AEE17754D02F}"/>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0" name="Rectangle: Rounded Corners 69">
              <a:extLst>
                <a:ext uri="{FF2B5EF4-FFF2-40B4-BE49-F238E27FC236}">
                  <a16:creationId xmlns:a16="http://schemas.microsoft.com/office/drawing/2014/main" id="{1BA89EAE-49C4-6F11-757A-F405C37ECE76}"/>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1" name="Rectangle: Rounded Corners 70">
              <a:extLst>
                <a:ext uri="{FF2B5EF4-FFF2-40B4-BE49-F238E27FC236}">
                  <a16:creationId xmlns:a16="http://schemas.microsoft.com/office/drawing/2014/main" id="{37AAE8D2-160E-68FE-72B5-7B701EA254ED}"/>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2" name="Flowchart: Manual Input 71">
              <a:extLst>
                <a:ext uri="{FF2B5EF4-FFF2-40B4-BE49-F238E27FC236}">
                  <a16:creationId xmlns:a16="http://schemas.microsoft.com/office/drawing/2014/main" id="{45D56692-A9D9-C344-F7C4-D4592E6122EE}"/>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3" name="Rectangle: Rounded Corners 72">
              <a:extLst>
                <a:ext uri="{FF2B5EF4-FFF2-40B4-BE49-F238E27FC236}">
                  <a16:creationId xmlns:a16="http://schemas.microsoft.com/office/drawing/2014/main" id="{E3505C12-3DEF-DF8E-B44E-BB0EA34F0BD0}"/>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4" name="Rectangle: Rounded Corners 73">
              <a:extLst>
                <a:ext uri="{FF2B5EF4-FFF2-40B4-BE49-F238E27FC236}">
                  <a16:creationId xmlns:a16="http://schemas.microsoft.com/office/drawing/2014/main" id="{7AEEE95E-4A65-4565-A16C-3573DD781CA9}"/>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5" name="Rectangle: Rounded Corners 74">
              <a:extLst>
                <a:ext uri="{FF2B5EF4-FFF2-40B4-BE49-F238E27FC236}">
                  <a16:creationId xmlns:a16="http://schemas.microsoft.com/office/drawing/2014/main" id="{B429D029-DB6D-5C68-BEAB-BA836D9F348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6" name="Flowchart: Manual Input 75">
              <a:extLst>
                <a:ext uri="{FF2B5EF4-FFF2-40B4-BE49-F238E27FC236}">
                  <a16:creationId xmlns:a16="http://schemas.microsoft.com/office/drawing/2014/main" id="{61234188-DBB0-A567-CADF-AD5F7D8496E0}"/>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7" name="Round Same Side Corner Rectangle 21">
              <a:extLst>
                <a:ext uri="{FF2B5EF4-FFF2-40B4-BE49-F238E27FC236}">
                  <a16:creationId xmlns:a16="http://schemas.microsoft.com/office/drawing/2014/main" id="{59CD1F72-8898-0296-C635-7A6FDFBB019A}"/>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8" name="Oval 77">
              <a:extLst>
                <a:ext uri="{FF2B5EF4-FFF2-40B4-BE49-F238E27FC236}">
                  <a16:creationId xmlns:a16="http://schemas.microsoft.com/office/drawing/2014/main" id="{E3A31B9A-96EB-0B8F-B366-E8FB437D76EC}"/>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9" name="Rectangle 78">
              <a:extLst>
                <a:ext uri="{FF2B5EF4-FFF2-40B4-BE49-F238E27FC236}">
                  <a16:creationId xmlns:a16="http://schemas.microsoft.com/office/drawing/2014/main" id="{93674B55-08C9-8512-EC9C-AF419371BDE8}"/>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0" name="Rectangle 79">
              <a:extLst>
                <a:ext uri="{FF2B5EF4-FFF2-40B4-BE49-F238E27FC236}">
                  <a16:creationId xmlns:a16="http://schemas.microsoft.com/office/drawing/2014/main" id="{771D09D9-B5B4-6099-004F-3DDDCF5DF1F8}"/>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291436300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1744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187278"/>
            <a:ext cx="4637303" cy="1903686"/>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Documentar los proceso</a:t>
            </a:r>
            <a:r>
              <a:rPr lang="es-ES_tradnl" sz="1100" dirty="0">
                <a:solidFill>
                  <a:srgbClr val="000000"/>
                </a:solidFill>
                <a:ea typeface="Arial"/>
                <a:cs typeface="Arial"/>
                <a:sym typeface="Arial"/>
              </a:rPr>
              <a:t>s recopilando información </a:t>
            </a:r>
            <a:r>
              <a:rPr lang="es-ES_tradnl" sz="1100" b="0" i="0" u="none" strike="noStrike" cap="none" dirty="0">
                <a:solidFill>
                  <a:srgbClr val="000000"/>
                </a:solidFill>
                <a:latin typeface="+mn-lt"/>
                <a:ea typeface="Arial"/>
                <a:cs typeface="Arial"/>
                <a:sym typeface="Arial"/>
              </a:rPr>
              <a:t>de calidad y actualizada es fundamental para tener </a:t>
            </a:r>
            <a:r>
              <a:rPr lang="es-ES_tradnl" sz="1100" dirty="0">
                <a:solidFill>
                  <a:srgbClr val="000000"/>
                </a:solidFill>
                <a:ea typeface="Arial"/>
                <a:cs typeface="Arial"/>
                <a:sym typeface="Arial"/>
              </a:rPr>
              <a:t>éxito en la búsqueda/rastreo de familiares.</a:t>
            </a: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Normalmente, toda la información completa, detallada y necesaria para la búsqueda/rastreo se obtiene a lo largo del proceso, después de varias visitas o y/o entrevistas</a:t>
            </a:r>
            <a:r>
              <a:rPr lang="es-ES_tradnl" sz="1100" dirty="0">
                <a:solidFill>
                  <a:srgbClr val="000000"/>
                </a:solidFill>
                <a:ea typeface="Arial"/>
                <a:cs typeface="Arial"/>
                <a:sym typeface="Arial"/>
              </a:rPr>
              <a:t>.</a:t>
            </a: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En el caso de niños y </a:t>
            </a:r>
            <a:r>
              <a:rPr lang="es-ES_tradnl" sz="1100" dirty="0">
                <a:solidFill>
                  <a:srgbClr val="000000"/>
                </a:solidFill>
                <a:ea typeface="Arial"/>
                <a:cs typeface="Arial"/>
                <a:sym typeface="Arial"/>
              </a:rPr>
              <a:t>niñas</a:t>
            </a:r>
            <a:r>
              <a:rPr lang="es-ES_tradnl" sz="1100" b="0" i="0" u="none" strike="noStrike" cap="none" dirty="0">
                <a:solidFill>
                  <a:srgbClr val="000000"/>
                </a:solidFill>
                <a:latin typeface="+mn-lt"/>
                <a:ea typeface="Arial"/>
                <a:cs typeface="Arial"/>
                <a:sym typeface="Arial"/>
              </a:rPr>
              <a:t> de menor edad</a:t>
            </a:r>
            <a:r>
              <a:rPr lang="es-ES_tradnl" sz="1100" dirty="0">
                <a:solidFill>
                  <a:srgbClr val="000000"/>
                </a:solidFill>
                <a:ea typeface="Arial"/>
                <a:cs typeface="Arial"/>
                <a:sym typeface="Arial"/>
              </a:rPr>
              <a:t> puede ser</a:t>
            </a:r>
            <a:r>
              <a:rPr lang="es-ES_tradnl" sz="1100" b="0" i="0" u="none" strike="noStrike" cap="none" dirty="0">
                <a:solidFill>
                  <a:srgbClr val="000000"/>
                </a:solidFill>
                <a:latin typeface="+mn-lt"/>
                <a:ea typeface="Arial"/>
                <a:cs typeface="Arial"/>
                <a:sym typeface="Arial"/>
              </a:rPr>
              <a:t> muy útil emplear alternativas creativas (p. ej., el dibujo) para facilitar el proceso de documentación.</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744620"/>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794922"/>
            <a:ext cx="5254042" cy="5242191"/>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271654"/>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473F5B10-CAAC-BC6B-C4B7-5CE513B64E2E}"/>
              </a:ext>
            </a:extLst>
          </p:cNvPr>
          <p:cNvSpPr/>
          <p:nvPr/>
        </p:nvSpPr>
        <p:spPr>
          <a:xfrm>
            <a:off x="1072579" y="244453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A4CB327D-CF93-2AD8-55A1-88E2862FD09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6C46CE19-8833-F86A-106D-E7F95F8A73E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9C4BA519-BD74-748B-59AA-F222226A625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BEB112CE-C8F6-AF99-A15D-3AC46726B38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FA784256-0469-11C8-ADC4-92C79469BA6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9AAB6AE9-DD83-3982-8498-8D825481291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F7E4A70-5406-2E0C-59B5-3C49B6A72CD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A4373A53-9A04-4301-8E3E-F223CB6DB08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4DB9AFDB-017D-1DF7-A066-6EF2BF2F232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F03F00A5-1CBA-234E-0A2B-01701AB19B07}"/>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D3D58617-224D-84CB-54CF-45F06784D379}"/>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E43BDB66-CFAD-256D-490D-C303C0128E1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804AD5D4-DF4A-1725-01A9-8230F8E6D92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F63C91C2-4ACC-EDB6-628F-74B46223BB8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516BBA0B-EC38-0079-783C-1CE19039419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2521B818-C4E1-7547-0D46-519752724DB7}"/>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6F370598-717C-E2E0-E108-FF845E92A29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55324662-9368-DF29-048C-00AA349F29E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56390308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5.3: VERIFICACIÓN PREVIA A LA REUNIFICACIÓN FAMILIAR</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088245"/>
            <a:ext cx="4529568" cy="441468"/>
          </a:xfrm>
          <a:prstGeom prst="rect">
            <a:avLst/>
          </a:prstGeom>
          <a:noFill/>
        </p:spPr>
        <p:txBody>
          <a:bodyPr wrap="square" rtlCol="0">
            <a:spAutoFit/>
          </a:bodyPr>
          <a:lstStyle/>
          <a:p>
            <a:pPr marL="0" marR="0" lvl="0" indent="0" algn="l" rtl="0">
              <a:spcBef>
                <a:spcPts val="0"/>
              </a:spcBef>
              <a:spcAft>
                <a:spcPts val="0"/>
              </a:spcAft>
              <a:buNone/>
            </a:pPr>
            <a:r>
              <a:rPr lang="es-ES_tradnl" sz="1100">
                <a:solidFill>
                  <a:schemeClr val="tx1"/>
                </a:solidFill>
                <a:latin typeface="+mn-lt"/>
                <a:ea typeface="Arial"/>
                <a:cs typeface="Arial"/>
                <a:sym typeface="Arial"/>
              </a:rPr>
              <a:t>Explicar la importancia de la verificación y las instrucciones para llevarla a cabo antes de la reunificación familiar.</a:t>
            </a:r>
          </a:p>
        </p:txBody>
      </p:sp>
      <p:grpSp>
        <p:nvGrpSpPr>
          <p:cNvPr id="4" name="Google Shape;194;p14">
            <a:extLst>
              <a:ext uri="{FF2B5EF4-FFF2-40B4-BE49-F238E27FC236}">
                <a16:creationId xmlns:a16="http://schemas.microsoft.com/office/drawing/2014/main" id="{D4AB207D-4B97-5867-2E0D-1F362066092D}"/>
              </a:ext>
            </a:extLst>
          </p:cNvPr>
          <p:cNvGrpSpPr/>
          <p:nvPr/>
        </p:nvGrpSpPr>
        <p:grpSpPr>
          <a:xfrm>
            <a:off x="1153785" y="2128003"/>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DE65928C-4885-8E46-C78D-4D0AEDBCCA2B}"/>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F2D3A6B0-DE0B-8A24-9191-16650377C032}"/>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A1FF048D-B1A9-C769-69A5-E87EDEF9D38A}"/>
              </a:ext>
            </a:extLst>
          </p:cNvPr>
          <p:cNvSpPr txBox="1"/>
          <p:nvPr/>
        </p:nvSpPr>
        <p:spPr>
          <a:xfrm>
            <a:off x="982985" y="3014023"/>
            <a:ext cx="5254041" cy="461665"/>
          </a:xfrm>
          <a:prstGeom prst="rect">
            <a:avLst/>
          </a:prstGeom>
          <a:noFill/>
        </p:spPr>
        <p:txBody>
          <a:bodyPr wrap="square" rtlCol="0">
            <a:spAutoFit/>
          </a:bodyPr>
          <a:lstStyle/>
          <a:p>
            <a:r>
              <a:rPr lang="es-ES_tradnl" sz="1200" b="1" spc="300" dirty="0">
                <a:solidFill>
                  <a:schemeClr val="tx1"/>
                </a:solidFill>
              </a:rPr>
              <a:t>ETAPAS DE VERIFICACIÓN PREVIAS A LA REUNIFICACIÓN FAMILIAR</a:t>
            </a:r>
          </a:p>
        </p:txBody>
      </p:sp>
      <p:sp>
        <p:nvSpPr>
          <p:cNvPr id="8" name="TextBox 7">
            <a:extLst>
              <a:ext uri="{FF2B5EF4-FFF2-40B4-BE49-F238E27FC236}">
                <a16:creationId xmlns:a16="http://schemas.microsoft.com/office/drawing/2014/main" id="{BBB8A348-0421-E4F5-F12E-6E8EF76363BD}"/>
              </a:ext>
            </a:extLst>
          </p:cNvPr>
          <p:cNvSpPr txBox="1"/>
          <p:nvPr/>
        </p:nvSpPr>
        <p:spPr>
          <a:xfrm>
            <a:off x="982984" y="3738676"/>
            <a:ext cx="5254041" cy="261610"/>
          </a:xfrm>
          <a:prstGeom prst="rect">
            <a:avLst/>
          </a:prstGeom>
          <a:noFill/>
        </p:spPr>
        <p:txBody>
          <a:bodyPr wrap="square" rtlCol="0">
            <a:spAutoFit/>
          </a:bodyPr>
          <a:lstStyle/>
          <a:p>
            <a:r>
              <a:rPr lang="es-ES_tradnl" sz="1100" b="1"/>
              <a:t>Indicar el orden correcto para los siguientes pasos (1,2,3..):</a:t>
            </a:r>
          </a:p>
        </p:txBody>
      </p:sp>
      <p:grpSp>
        <p:nvGrpSpPr>
          <p:cNvPr id="46" name="Group 45">
            <a:extLst>
              <a:ext uri="{FF2B5EF4-FFF2-40B4-BE49-F238E27FC236}">
                <a16:creationId xmlns:a16="http://schemas.microsoft.com/office/drawing/2014/main" id="{3E3E97B4-4B0B-A331-3E5D-F8FF147FC4D8}"/>
              </a:ext>
            </a:extLst>
          </p:cNvPr>
          <p:cNvGrpSpPr/>
          <p:nvPr/>
        </p:nvGrpSpPr>
        <p:grpSpPr>
          <a:xfrm>
            <a:off x="3913509" y="4212172"/>
            <a:ext cx="2336820" cy="769441"/>
            <a:chOff x="3913509" y="3952493"/>
            <a:chExt cx="2336820" cy="769441"/>
          </a:xfrm>
        </p:grpSpPr>
        <p:sp>
          <p:nvSpPr>
            <p:cNvPr id="14" name="Google Shape;275;p12">
              <a:extLst>
                <a:ext uri="{FF2B5EF4-FFF2-40B4-BE49-F238E27FC236}">
                  <a16:creationId xmlns:a16="http://schemas.microsoft.com/office/drawing/2014/main" id="{F2A9290B-54BB-C26D-8CC8-CE40839D2061}"/>
                </a:ext>
              </a:extLst>
            </p:cNvPr>
            <p:cNvSpPr/>
            <p:nvPr/>
          </p:nvSpPr>
          <p:spPr>
            <a:xfrm>
              <a:off x="3913509" y="4016569"/>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1" name="TextBox 20">
              <a:extLst>
                <a:ext uri="{FF2B5EF4-FFF2-40B4-BE49-F238E27FC236}">
                  <a16:creationId xmlns:a16="http://schemas.microsoft.com/office/drawing/2014/main" id="{2AB7C9C1-1CA7-BEAE-CBDC-2D42D04C4920}"/>
                </a:ext>
              </a:extLst>
            </p:cNvPr>
            <p:cNvSpPr txBox="1"/>
            <p:nvPr/>
          </p:nvSpPr>
          <p:spPr>
            <a:xfrm>
              <a:off x="4372658" y="3952493"/>
              <a:ext cx="1877671" cy="769441"/>
            </a:xfrm>
            <a:prstGeom prst="rect">
              <a:avLst/>
            </a:prstGeom>
            <a:noFill/>
            <a:ln>
              <a:noFill/>
            </a:ln>
          </p:spPr>
          <p:txBody>
            <a:bodyPr wrap="square">
              <a:spAutoFit/>
            </a:bodyPr>
            <a:lstStyle/>
            <a:p>
              <a:r>
                <a:rPr lang="es-ES_tradnl" sz="1100"/>
                <a:t>Comprobar si la información que proporciona corresponde con el formulario de documentación original</a:t>
              </a:r>
            </a:p>
          </p:txBody>
        </p:sp>
      </p:grpSp>
      <p:grpSp>
        <p:nvGrpSpPr>
          <p:cNvPr id="49" name="Group 48">
            <a:extLst>
              <a:ext uri="{FF2B5EF4-FFF2-40B4-BE49-F238E27FC236}">
                <a16:creationId xmlns:a16="http://schemas.microsoft.com/office/drawing/2014/main" id="{B1FD26C8-C124-2EE5-2DB6-02191365530C}"/>
              </a:ext>
            </a:extLst>
          </p:cNvPr>
          <p:cNvGrpSpPr/>
          <p:nvPr/>
        </p:nvGrpSpPr>
        <p:grpSpPr>
          <a:xfrm>
            <a:off x="1097284" y="7055778"/>
            <a:ext cx="2355187" cy="394934"/>
            <a:chOff x="1097284" y="6650147"/>
            <a:chExt cx="2355187" cy="394934"/>
          </a:xfrm>
        </p:grpSpPr>
        <p:sp>
          <p:nvSpPr>
            <p:cNvPr id="10" name="Google Shape;275;p12">
              <a:extLst>
                <a:ext uri="{FF2B5EF4-FFF2-40B4-BE49-F238E27FC236}">
                  <a16:creationId xmlns:a16="http://schemas.microsoft.com/office/drawing/2014/main" id="{6F5D5F17-8ECE-3047-6B9B-218BA34C2CF0}"/>
                </a:ext>
              </a:extLst>
            </p:cNvPr>
            <p:cNvSpPr/>
            <p:nvPr/>
          </p:nvSpPr>
          <p:spPr>
            <a:xfrm>
              <a:off x="1097284" y="6716822"/>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2" name="TextBox 21">
              <a:extLst>
                <a:ext uri="{FF2B5EF4-FFF2-40B4-BE49-F238E27FC236}">
                  <a16:creationId xmlns:a16="http://schemas.microsoft.com/office/drawing/2014/main" id="{12037E6A-0CAF-7413-E2D1-090491A137FE}"/>
                </a:ext>
              </a:extLst>
            </p:cNvPr>
            <p:cNvSpPr txBox="1"/>
            <p:nvPr/>
          </p:nvSpPr>
          <p:spPr>
            <a:xfrm>
              <a:off x="1574800" y="6650147"/>
              <a:ext cx="1877671" cy="2616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ES_tradnl" sz="1100"/>
                <a:t>Pedir datos sobre el menor</a:t>
              </a:r>
            </a:p>
          </p:txBody>
        </p:sp>
      </p:grpSp>
      <p:grpSp>
        <p:nvGrpSpPr>
          <p:cNvPr id="48" name="Group 47">
            <a:extLst>
              <a:ext uri="{FF2B5EF4-FFF2-40B4-BE49-F238E27FC236}">
                <a16:creationId xmlns:a16="http://schemas.microsoft.com/office/drawing/2014/main" id="{F15734E8-891E-59C8-29A5-130BA7EA45BA}"/>
              </a:ext>
            </a:extLst>
          </p:cNvPr>
          <p:cNvGrpSpPr/>
          <p:nvPr/>
        </p:nvGrpSpPr>
        <p:grpSpPr>
          <a:xfrm>
            <a:off x="1097284" y="7912241"/>
            <a:ext cx="2355187" cy="600164"/>
            <a:chOff x="1097284" y="7395646"/>
            <a:chExt cx="2355187" cy="600164"/>
          </a:xfrm>
        </p:grpSpPr>
        <p:sp>
          <p:nvSpPr>
            <p:cNvPr id="13" name="Google Shape;275;p12">
              <a:extLst>
                <a:ext uri="{FF2B5EF4-FFF2-40B4-BE49-F238E27FC236}">
                  <a16:creationId xmlns:a16="http://schemas.microsoft.com/office/drawing/2014/main" id="{5F4BC3B5-6194-6129-0DD3-CB800EC0E368}"/>
                </a:ext>
              </a:extLst>
            </p:cNvPr>
            <p:cNvSpPr/>
            <p:nvPr/>
          </p:nvSpPr>
          <p:spPr>
            <a:xfrm>
              <a:off x="1097284" y="7462321"/>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3" name="TextBox 22">
              <a:extLst>
                <a:ext uri="{FF2B5EF4-FFF2-40B4-BE49-F238E27FC236}">
                  <a16:creationId xmlns:a16="http://schemas.microsoft.com/office/drawing/2014/main" id="{C546300B-2737-CCAA-6F52-3C52BDFC0985}"/>
                </a:ext>
              </a:extLst>
            </p:cNvPr>
            <p:cNvSpPr txBox="1"/>
            <p:nvPr/>
          </p:nvSpPr>
          <p:spPr>
            <a:xfrm>
              <a:off x="1574800" y="7395646"/>
              <a:ext cx="1877671" cy="60016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ES_tradnl" sz="1100"/>
                <a:t>Verificar la información facilitada por la persona y/o familia junto con el menor</a:t>
              </a:r>
            </a:p>
          </p:txBody>
        </p:sp>
      </p:grpSp>
      <p:grpSp>
        <p:nvGrpSpPr>
          <p:cNvPr id="52" name="Group 51">
            <a:extLst>
              <a:ext uri="{FF2B5EF4-FFF2-40B4-BE49-F238E27FC236}">
                <a16:creationId xmlns:a16="http://schemas.microsoft.com/office/drawing/2014/main" id="{9EEA6492-BA80-B006-8D3B-44F77F46E30D}"/>
              </a:ext>
            </a:extLst>
          </p:cNvPr>
          <p:cNvGrpSpPr/>
          <p:nvPr/>
        </p:nvGrpSpPr>
        <p:grpSpPr>
          <a:xfrm>
            <a:off x="1097284" y="4220398"/>
            <a:ext cx="2355187" cy="938719"/>
            <a:chOff x="1097284" y="3960719"/>
            <a:chExt cx="2355187" cy="938719"/>
          </a:xfrm>
        </p:grpSpPr>
        <p:sp>
          <p:nvSpPr>
            <p:cNvPr id="9" name="Google Shape;275;p12">
              <a:extLst>
                <a:ext uri="{FF2B5EF4-FFF2-40B4-BE49-F238E27FC236}">
                  <a16:creationId xmlns:a16="http://schemas.microsoft.com/office/drawing/2014/main" id="{F0AC2B01-E540-FDDB-6360-54596F1C1A84}"/>
                </a:ext>
              </a:extLst>
            </p:cNvPr>
            <p:cNvSpPr/>
            <p:nvPr/>
          </p:nvSpPr>
          <p:spPr>
            <a:xfrm>
              <a:off x="1097284" y="4021328"/>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4" name="TextBox 23">
              <a:extLst>
                <a:ext uri="{FF2B5EF4-FFF2-40B4-BE49-F238E27FC236}">
                  <a16:creationId xmlns:a16="http://schemas.microsoft.com/office/drawing/2014/main" id="{376E978D-A54E-B4C6-04BD-1CED7B23DD8B}"/>
                </a:ext>
              </a:extLst>
            </p:cNvPr>
            <p:cNvSpPr txBox="1"/>
            <p:nvPr/>
          </p:nvSpPr>
          <p:spPr>
            <a:xfrm>
              <a:off x="1574800" y="3960719"/>
              <a:ext cx="1877671" cy="93871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ES_tradnl" sz="1100"/>
                <a:t>Preguntar a la familia sobre sus condiciones de vida, si están dispuestos y son capaces de cuidar al menor y si necesitan apoyo adicional</a:t>
              </a:r>
            </a:p>
          </p:txBody>
        </p:sp>
      </p:grpSp>
      <p:grpSp>
        <p:nvGrpSpPr>
          <p:cNvPr id="50" name="Group 49">
            <a:extLst>
              <a:ext uri="{FF2B5EF4-FFF2-40B4-BE49-F238E27FC236}">
                <a16:creationId xmlns:a16="http://schemas.microsoft.com/office/drawing/2014/main" id="{A765A3A4-CB13-3BA3-98F2-6048C3743D2A}"/>
              </a:ext>
            </a:extLst>
          </p:cNvPr>
          <p:cNvGrpSpPr/>
          <p:nvPr/>
        </p:nvGrpSpPr>
        <p:grpSpPr>
          <a:xfrm>
            <a:off x="1097284" y="6253927"/>
            <a:ext cx="2355187" cy="600164"/>
            <a:chOff x="1097284" y="5911548"/>
            <a:chExt cx="2355187" cy="600164"/>
          </a:xfrm>
        </p:grpSpPr>
        <p:sp>
          <p:nvSpPr>
            <p:cNvPr id="12" name="Google Shape;275;p12">
              <a:extLst>
                <a:ext uri="{FF2B5EF4-FFF2-40B4-BE49-F238E27FC236}">
                  <a16:creationId xmlns:a16="http://schemas.microsoft.com/office/drawing/2014/main" id="{BD5201AB-F3E0-B695-6C4F-4F1EFF1C1095}"/>
                </a:ext>
              </a:extLst>
            </p:cNvPr>
            <p:cNvSpPr/>
            <p:nvPr/>
          </p:nvSpPr>
          <p:spPr>
            <a:xfrm>
              <a:off x="1097284" y="5978223"/>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5" name="TextBox 24">
              <a:extLst>
                <a:ext uri="{FF2B5EF4-FFF2-40B4-BE49-F238E27FC236}">
                  <a16:creationId xmlns:a16="http://schemas.microsoft.com/office/drawing/2014/main" id="{6BF4FC41-0783-0922-844B-98AC6BB14CF5}"/>
                </a:ext>
              </a:extLst>
            </p:cNvPr>
            <p:cNvSpPr txBox="1"/>
            <p:nvPr/>
          </p:nvSpPr>
          <p:spPr>
            <a:xfrm>
              <a:off x="1574800" y="5911548"/>
              <a:ext cx="1877671" cy="60016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ES_tradnl" sz="1100"/>
                <a:t>Confirmar con el menor que desea vivir con la persona y/o familia localizada</a:t>
              </a:r>
            </a:p>
          </p:txBody>
        </p:sp>
      </p:grpSp>
      <p:grpSp>
        <p:nvGrpSpPr>
          <p:cNvPr id="51" name="Group 50">
            <a:extLst>
              <a:ext uri="{FF2B5EF4-FFF2-40B4-BE49-F238E27FC236}">
                <a16:creationId xmlns:a16="http://schemas.microsoft.com/office/drawing/2014/main" id="{008E2454-5179-E2F2-3096-F79D4BCAB6C4}"/>
              </a:ext>
            </a:extLst>
          </p:cNvPr>
          <p:cNvGrpSpPr/>
          <p:nvPr/>
        </p:nvGrpSpPr>
        <p:grpSpPr>
          <a:xfrm>
            <a:off x="1097284" y="5268498"/>
            <a:ext cx="2355187" cy="769441"/>
            <a:chOff x="1097284" y="5008819"/>
            <a:chExt cx="2355187" cy="769441"/>
          </a:xfrm>
        </p:grpSpPr>
        <p:sp>
          <p:nvSpPr>
            <p:cNvPr id="11" name="Google Shape;275;p12">
              <a:extLst>
                <a:ext uri="{FF2B5EF4-FFF2-40B4-BE49-F238E27FC236}">
                  <a16:creationId xmlns:a16="http://schemas.microsoft.com/office/drawing/2014/main" id="{52256426-C72A-B5A1-156E-BEF9B67E8275}"/>
                </a:ext>
              </a:extLst>
            </p:cNvPr>
            <p:cNvSpPr/>
            <p:nvPr/>
          </p:nvSpPr>
          <p:spPr>
            <a:xfrm>
              <a:off x="1097284" y="5075494"/>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7" name="TextBox 26">
              <a:extLst>
                <a:ext uri="{FF2B5EF4-FFF2-40B4-BE49-F238E27FC236}">
                  <a16:creationId xmlns:a16="http://schemas.microsoft.com/office/drawing/2014/main" id="{0ABBBE2F-158F-85EC-CA48-DB330D556615}"/>
                </a:ext>
              </a:extLst>
            </p:cNvPr>
            <p:cNvSpPr txBox="1"/>
            <p:nvPr/>
          </p:nvSpPr>
          <p:spPr>
            <a:xfrm>
              <a:off x="1574800" y="5008819"/>
              <a:ext cx="1877671" cy="769441"/>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ES_tradnl" sz="1100"/>
                <a:t>Completar el Formulario de Verificación de Adultos 4C y el Formulario de Verificación de Menores 4D (CPIMS)</a:t>
              </a:r>
            </a:p>
          </p:txBody>
        </p:sp>
      </p:grpSp>
      <p:grpSp>
        <p:nvGrpSpPr>
          <p:cNvPr id="45" name="Group 44">
            <a:extLst>
              <a:ext uri="{FF2B5EF4-FFF2-40B4-BE49-F238E27FC236}">
                <a16:creationId xmlns:a16="http://schemas.microsoft.com/office/drawing/2014/main" id="{FB648A85-4604-64F3-D364-FBFA6B2AB302}"/>
              </a:ext>
            </a:extLst>
          </p:cNvPr>
          <p:cNvGrpSpPr/>
          <p:nvPr/>
        </p:nvGrpSpPr>
        <p:grpSpPr>
          <a:xfrm>
            <a:off x="3913509" y="5166113"/>
            <a:ext cx="2336820" cy="600164"/>
            <a:chOff x="3913509" y="4906434"/>
            <a:chExt cx="2336820" cy="600164"/>
          </a:xfrm>
        </p:grpSpPr>
        <p:sp>
          <p:nvSpPr>
            <p:cNvPr id="20" name="TextBox 19">
              <a:extLst>
                <a:ext uri="{FF2B5EF4-FFF2-40B4-BE49-F238E27FC236}">
                  <a16:creationId xmlns:a16="http://schemas.microsoft.com/office/drawing/2014/main" id="{92805C50-9503-03CF-CD10-C50881884135}"/>
                </a:ext>
              </a:extLst>
            </p:cNvPr>
            <p:cNvSpPr txBox="1"/>
            <p:nvPr/>
          </p:nvSpPr>
          <p:spPr>
            <a:xfrm>
              <a:off x="4372658" y="4906434"/>
              <a:ext cx="1877671" cy="60016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ES_tradnl" sz="1100"/>
                <a:t>Verificar la identidad de la persona y/o familia que reclama al menor</a:t>
              </a:r>
            </a:p>
          </p:txBody>
        </p:sp>
        <p:sp>
          <p:nvSpPr>
            <p:cNvPr id="42" name="Google Shape;275;p12">
              <a:extLst>
                <a:ext uri="{FF2B5EF4-FFF2-40B4-BE49-F238E27FC236}">
                  <a16:creationId xmlns:a16="http://schemas.microsoft.com/office/drawing/2014/main" id="{7A0BE9A1-84C3-A9D4-7820-604EC4353BE4}"/>
                </a:ext>
              </a:extLst>
            </p:cNvPr>
            <p:cNvSpPr/>
            <p:nvPr/>
          </p:nvSpPr>
          <p:spPr>
            <a:xfrm>
              <a:off x="3913509" y="4966113"/>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47" name="Group 46">
            <a:extLst>
              <a:ext uri="{FF2B5EF4-FFF2-40B4-BE49-F238E27FC236}">
                <a16:creationId xmlns:a16="http://schemas.microsoft.com/office/drawing/2014/main" id="{1AA8D3D4-5B2A-FFA9-8ECC-A1DD6424F3C8}"/>
              </a:ext>
            </a:extLst>
          </p:cNvPr>
          <p:cNvGrpSpPr/>
          <p:nvPr/>
        </p:nvGrpSpPr>
        <p:grpSpPr>
          <a:xfrm>
            <a:off x="3913509" y="6014240"/>
            <a:ext cx="2336820" cy="2292935"/>
            <a:chOff x="3913509" y="5603311"/>
            <a:chExt cx="2336820" cy="2292935"/>
          </a:xfrm>
        </p:grpSpPr>
        <p:sp>
          <p:nvSpPr>
            <p:cNvPr id="26" name="TextBox 25">
              <a:extLst>
                <a:ext uri="{FF2B5EF4-FFF2-40B4-BE49-F238E27FC236}">
                  <a16:creationId xmlns:a16="http://schemas.microsoft.com/office/drawing/2014/main" id="{55DD3A53-784D-70C5-237E-EBBEA32FC349}"/>
                </a:ext>
              </a:extLst>
            </p:cNvPr>
            <p:cNvSpPr txBox="1"/>
            <p:nvPr/>
          </p:nvSpPr>
          <p:spPr>
            <a:xfrm>
              <a:off x="4372658" y="5603311"/>
              <a:ext cx="1877671" cy="2292935"/>
            </a:xfrm>
            <a:prstGeom prst="rect">
              <a:avLst/>
            </a:prstGeom>
            <a:noFill/>
            <a:ln>
              <a:noFill/>
            </a:ln>
          </p:spPr>
          <p:txBody>
            <a:bodyPr wrap="square">
              <a:spAutoFit/>
            </a:bodyPr>
            <a:lstStyle/>
            <a:p>
              <a:r>
                <a:rPr lang="es-ES_tradnl" sz="1100"/>
                <a:t>En caso de que existan dudas sobre la relación entre la persona y/o familia y el menor:</a:t>
              </a:r>
            </a:p>
            <a:p>
              <a:pPr marL="171450" indent="-171450">
                <a:buFont typeface="Arial" panose="020B0604020202020204" pitchFamily="34" charset="0"/>
                <a:buChar char="•"/>
              </a:pPr>
              <a:r>
                <a:rPr lang="es-ES_tradnl" sz="1100"/>
                <a:t>observar sus interacciones </a:t>
              </a:r>
            </a:p>
            <a:p>
              <a:pPr marL="171450" indent="-171450">
                <a:buFont typeface="Arial" panose="020B0604020202020204" pitchFamily="34" charset="0"/>
                <a:buChar char="•"/>
              </a:pPr>
              <a:r>
                <a:rPr lang="es-ES_tradnl" sz="1100"/>
                <a:t>darle tiempo suficiente al menor para expresarse al respecto más adelante </a:t>
              </a:r>
            </a:p>
            <a:p>
              <a:pPr marL="171450" indent="-171450">
                <a:buFont typeface="Arial" panose="020B0604020202020204" pitchFamily="34" charset="0"/>
                <a:buChar char="•"/>
              </a:pPr>
              <a:r>
                <a:rPr lang="es-ES_tradnl" sz="1100"/>
                <a:t>revisar si se debe continuar o suspender la reunificación familiar hasta obtener más información </a:t>
              </a:r>
            </a:p>
          </p:txBody>
        </p:sp>
        <p:sp>
          <p:nvSpPr>
            <p:cNvPr id="43" name="Google Shape;275;p12">
              <a:extLst>
                <a:ext uri="{FF2B5EF4-FFF2-40B4-BE49-F238E27FC236}">
                  <a16:creationId xmlns:a16="http://schemas.microsoft.com/office/drawing/2014/main" id="{52AB01DE-9930-19AC-2BD0-C50543BB4A52}"/>
                </a:ext>
              </a:extLst>
            </p:cNvPr>
            <p:cNvSpPr/>
            <p:nvPr/>
          </p:nvSpPr>
          <p:spPr>
            <a:xfrm>
              <a:off x="3913509" y="5669986"/>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sp>
        <p:nvSpPr>
          <p:cNvPr id="53" name="Hexagon 52">
            <a:extLst>
              <a:ext uri="{FF2B5EF4-FFF2-40B4-BE49-F238E27FC236}">
                <a16:creationId xmlns:a16="http://schemas.microsoft.com/office/drawing/2014/main" id="{C2CAB0D2-3915-9ED9-3984-31F41E96589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Hexagon 53">
            <a:extLst>
              <a:ext uri="{FF2B5EF4-FFF2-40B4-BE49-F238E27FC236}">
                <a16:creationId xmlns:a16="http://schemas.microsoft.com/office/drawing/2014/main" id="{CDC93305-FA1D-ED39-4220-081CC418B82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Hexagon 54">
            <a:extLst>
              <a:ext uri="{FF2B5EF4-FFF2-40B4-BE49-F238E27FC236}">
                <a16:creationId xmlns:a16="http://schemas.microsoft.com/office/drawing/2014/main" id="{7A2F32CB-C90E-FF1C-8E33-A7F6F29E451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Hexagon 55">
            <a:extLst>
              <a:ext uri="{FF2B5EF4-FFF2-40B4-BE49-F238E27FC236}">
                <a16:creationId xmlns:a16="http://schemas.microsoft.com/office/drawing/2014/main" id="{D8700525-3C8E-20F8-37C8-DF29690DE29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7" name="Hexagon 56">
            <a:extLst>
              <a:ext uri="{FF2B5EF4-FFF2-40B4-BE49-F238E27FC236}">
                <a16:creationId xmlns:a16="http://schemas.microsoft.com/office/drawing/2014/main" id="{E3B50224-94DF-EB39-9DBD-6E673DB2B38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Hexagon 57">
            <a:extLst>
              <a:ext uri="{FF2B5EF4-FFF2-40B4-BE49-F238E27FC236}">
                <a16:creationId xmlns:a16="http://schemas.microsoft.com/office/drawing/2014/main" id="{30085FDB-B90F-A94B-40D8-C7456A1589D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9" name="Hexagon 58">
            <a:extLst>
              <a:ext uri="{FF2B5EF4-FFF2-40B4-BE49-F238E27FC236}">
                <a16:creationId xmlns:a16="http://schemas.microsoft.com/office/drawing/2014/main" id="{38C1A674-113E-66BC-22E9-5FE88C807EA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0" name="Hexagon 59">
            <a:extLst>
              <a:ext uri="{FF2B5EF4-FFF2-40B4-BE49-F238E27FC236}">
                <a16:creationId xmlns:a16="http://schemas.microsoft.com/office/drawing/2014/main" id="{85D40196-7C52-B827-9CE7-8EA24592719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1" name="Hexagon 60">
            <a:extLst>
              <a:ext uri="{FF2B5EF4-FFF2-40B4-BE49-F238E27FC236}">
                <a16:creationId xmlns:a16="http://schemas.microsoft.com/office/drawing/2014/main" id="{A3111251-C005-4C80-50C2-381A3838D875}"/>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2" name="Hexagon 61">
            <a:extLst>
              <a:ext uri="{FF2B5EF4-FFF2-40B4-BE49-F238E27FC236}">
                <a16:creationId xmlns:a16="http://schemas.microsoft.com/office/drawing/2014/main" id="{6BD208F4-6EBA-ED70-70E3-E8F3EEB0D4B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3" name="Hexagon 62">
            <a:extLst>
              <a:ext uri="{FF2B5EF4-FFF2-40B4-BE49-F238E27FC236}">
                <a16:creationId xmlns:a16="http://schemas.microsoft.com/office/drawing/2014/main" id="{613751E7-924D-BD01-AFC9-72CDDA099A9B}"/>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4" name="Hexagon 63">
            <a:extLst>
              <a:ext uri="{FF2B5EF4-FFF2-40B4-BE49-F238E27FC236}">
                <a16:creationId xmlns:a16="http://schemas.microsoft.com/office/drawing/2014/main" id="{2132E137-153A-6882-6587-DE21576FA2B0}"/>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5" name="Hexagon 64">
            <a:extLst>
              <a:ext uri="{FF2B5EF4-FFF2-40B4-BE49-F238E27FC236}">
                <a16:creationId xmlns:a16="http://schemas.microsoft.com/office/drawing/2014/main" id="{EB98FA48-7AEE-A987-5B6B-1EBFEDC698CB}"/>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6" name="Hexagon 65">
            <a:extLst>
              <a:ext uri="{FF2B5EF4-FFF2-40B4-BE49-F238E27FC236}">
                <a16:creationId xmlns:a16="http://schemas.microsoft.com/office/drawing/2014/main" id="{3BF10883-BEFF-AB12-7302-49C4CC44CB51}"/>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7" name="Hexagon 66">
            <a:extLst>
              <a:ext uri="{FF2B5EF4-FFF2-40B4-BE49-F238E27FC236}">
                <a16:creationId xmlns:a16="http://schemas.microsoft.com/office/drawing/2014/main" id="{29CEB13F-6B71-F034-811B-5C47B4011E3F}"/>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8" name="Hexagon 67">
            <a:extLst>
              <a:ext uri="{FF2B5EF4-FFF2-40B4-BE49-F238E27FC236}">
                <a16:creationId xmlns:a16="http://schemas.microsoft.com/office/drawing/2014/main" id="{BC489A66-D7D3-DCD3-1AFE-C0C19A87AB72}"/>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9" name="Hexagon 68">
            <a:extLst>
              <a:ext uri="{FF2B5EF4-FFF2-40B4-BE49-F238E27FC236}">
                <a16:creationId xmlns:a16="http://schemas.microsoft.com/office/drawing/2014/main" id="{1909A50E-A103-9CB0-0F49-33DA6A798C0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0" name="Hexagon 69">
            <a:extLst>
              <a:ext uri="{FF2B5EF4-FFF2-40B4-BE49-F238E27FC236}">
                <a16:creationId xmlns:a16="http://schemas.microsoft.com/office/drawing/2014/main" id="{4B6A31C1-CEBB-0724-4A5C-EB83EBFA7A4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6690040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US" sz="1200" b="1" spc="300" dirty="0">
                <a:solidFill>
                  <a:schemeClr val="tx1"/>
                </a:solidFill>
              </a:rPr>
              <a:t>VERIFICACIÓN: CASO PRÁCTICO</a:t>
            </a:r>
          </a:p>
        </p:txBody>
      </p:sp>
      <p:sp>
        <p:nvSpPr>
          <p:cNvPr id="25" name="TextBox 24">
            <a:extLst>
              <a:ext uri="{FF2B5EF4-FFF2-40B4-BE49-F238E27FC236}">
                <a16:creationId xmlns:a16="http://schemas.microsoft.com/office/drawing/2014/main" id="{D5542114-F2A6-B0D4-3E42-205EEC24C14D}"/>
              </a:ext>
            </a:extLst>
          </p:cNvPr>
          <p:cNvSpPr txBox="1"/>
          <p:nvPr/>
        </p:nvSpPr>
        <p:spPr>
          <a:xfrm>
            <a:off x="982984" y="1285422"/>
            <a:ext cx="5254041" cy="3816429"/>
          </a:xfrm>
          <a:prstGeom prst="rect">
            <a:avLst/>
          </a:prstGeom>
          <a:noFill/>
        </p:spPr>
        <p:txBody>
          <a:bodyPr wrap="square" rtlCol="0">
            <a:spAutoFit/>
          </a:bodyPr>
          <a:lstStyle/>
          <a:p>
            <a:r>
              <a:rPr lang="es-ES_tradnl" sz="1100" b="1" dirty="0"/>
              <a:t>Caso 1</a:t>
            </a:r>
          </a:p>
          <a:p>
            <a:endParaRPr lang="es-ES_tradnl" sz="1100" dirty="0"/>
          </a:p>
          <a:p>
            <a:r>
              <a:rPr lang="es-ES_tradnl" sz="1100" dirty="0" err="1"/>
              <a:t>Hashim</a:t>
            </a:r>
            <a:r>
              <a:rPr lang="es-ES_tradnl" sz="1100" dirty="0"/>
              <a:t> es un joven de 15 años que vivía con sus padres y sus dos hermanas pequeñas antes de que estallara la violencia en su país de origen. Por razones de seguridad, en particular al temor a ser reclutado por grupos armados, sus padres decidieron enviarlo a uno de los países vecinos a vivir con su tío y su esposa y sus dos hijos. </a:t>
            </a:r>
          </a:p>
          <a:p>
            <a:endParaRPr lang="es-ES_tradnl" sz="1100" dirty="0"/>
          </a:p>
          <a:p>
            <a:r>
              <a:rPr lang="es-ES_tradnl" sz="1100" dirty="0" err="1"/>
              <a:t>Hashim</a:t>
            </a:r>
            <a:r>
              <a:rPr lang="es-ES_tradnl" sz="1100" dirty="0"/>
              <a:t> trabaja y tiene que lavar carros en un garaje. Envía parte del dinero que gana a sus padres en el país de origen. A veces, </a:t>
            </a:r>
            <a:r>
              <a:rPr lang="es-ES_tradnl" sz="1100" dirty="0" err="1"/>
              <a:t>Hashim</a:t>
            </a:r>
            <a:r>
              <a:rPr lang="es-ES_tradnl" sz="1100" dirty="0"/>
              <a:t> está en contacto con sus padres a través de WhatsApp y llamadas telefónicas.</a:t>
            </a:r>
          </a:p>
          <a:p>
            <a:endParaRPr lang="es-ES_tradnl" sz="1100" dirty="0"/>
          </a:p>
          <a:p>
            <a:endParaRPr lang="es-ES_tradnl" sz="1100" dirty="0"/>
          </a:p>
          <a:p>
            <a:r>
              <a:rPr lang="es-ES_tradnl" sz="1100" b="1" dirty="0"/>
              <a:t>Actualización</a:t>
            </a:r>
          </a:p>
          <a:p>
            <a:endParaRPr lang="es-ES_tradnl" sz="1100" b="1" dirty="0"/>
          </a:p>
          <a:p>
            <a:r>
              <a:rPr lang="es-ES_tradnl" sz="1100" dirty="0"/>
              <a:t>Un año después de huir al país vecino, </a:t>
            </a:r>
            <a:r>
              <a:rPr lang="es-ES_tradnl" sz="1100" dirty="0" err="1"/>
              <a:t>Hashim</a:t>
            </a:r>
            <a:r>
              <a:rPr lang="es-ES_tradnl" sz="1100" dirty="0"/>
              <a:t> manifestó echar de menos en especial a su madre y a sus hermanas. Su vida es dura, porque tiene que trabajar mucho y no va a la escuela, y a menudo le preocupa no poder ganar suficiente dinero para enviar a casa. </a:t>
            </a:r>
          </a:p>
          <a:p>
            <a:endParaRPr lang="es-ES_tradnl" sz="1100" dirty="0"/>
          </a:p>
          <a:p>
            <a:r>
              <a:rPr lang="es-ES_tradnl" sz="1100" dirty="0"/>
              <a:t>Recientemente, el tío de </a:t>
            </a:r>
            <a:r>
              <a:rPr lang="es-ES_tradnl" sz="1100" dirty="0" err="1"/>
              <a:t>Hashim</a:t>
            </a:r>
            <a:r>
              <a:rPr lang="es-ES_tradnl" sz="1100" dirty="0"/>
              <a:t> le contó que sus padres también huyeron y se trasladaron al mismo país donde residen. En las últimas dos semanas, </a:t>
            </a:r>
            <a:r>
              <a:rPr lang="es-ES_tradnl" sz="1100" dirty="0" err="1"/>
              <a:t>Hashim</a:t>
            </a:r>
            <a:r>
              <a:rPr lang="es-ES_tradnl" sz="1100" dirty="0"/>
              <a:t> ha hablado dos veces con sus padres y ha podido confirmar que, en efecto, son sus padres y sus dos hermanas. </a:t>
            </a:r>
          </a:p>
        </p:txBody>
      </p:sp>
      <p:sp>
        <p:nvSpPr>
          <p:cNvPr id="3" name="Hexagon 2">
            <a:extLst>
              <a:ext uri="{FF2B5EF4-FFF2-40B4-BE49-F238E27FC236}">
                <a16:creationId xmlns:a16="http://schemas.microsoft.com/office/drawing/2014/main" id="{1B6B7B72-72D2-701D-D496-E9757B4FC4E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1A6B571-1CAA-369E-1121-F8AAE3E3D115}"/>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FB4C3A40-E67D-6FB8-7FC1-2457E044F6E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AEE3A3FC-8DEA-3B62-48C7-9BD4EFC596E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320E9AEF-5D5F-24C0-ACC5-011FDF33190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FD327A7-B721-C54D-254D-750326BB6C4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46349F7-682F-855C-F362-E82E0F006FA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4D30EC-AEC7-07C2-B4DD-603E20CDC4A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13C3A96F-530A-1F15-F666-AD1984B5D3C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A293124-D8F9-D740-71AE-7A7348766C6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7D5A712-22EA-B24F-B2E5-BC8AC98047B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FBFD65F6-A89B-B948-8CEF-21334DA8F48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95D3C5B-D22D-DEBF-B71B-D9E66A49DA07}"/>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6E658DF-5B36-A8D4-AAD1-B9D8FB48092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00BECB11-3B97-0974-841B-12B9DC7F550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D6A8EF72-C5D7-0757-C21F-8DEF72E77C3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A9B5FA75-4A0A-5BA3-D28D-61EE837D174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67FF34DE-B3F7-C81A-D24E-44D89A39DA2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8" name="Group 37">
            <a:extLst>
              <a:ext uri="{FF2B5EF4-FFF2-40B4-BE49-F238E27FC236}">
                <a16:creationId xmlns:a16="http://schemas.microsoft.com/office/drawing/2014/main" id="{0328B8AE-A86A-5005-EF59-94C565ECAE9A}"/>
              </a:ext>
            </a:extLst>
          </p:cNvPr>
          <p:cNvGrpSpPr/>
          <p:nvPr/>
        </p:nvGrpSpPr>
        <p:grpSpPr>
          <a:xfrm>
            <a:off x="3588325" y="6756711"/>
            <a:ext cx="2648700" cy="2189111"/>
            <a:chOff x="7499908" y="4900577"/>
            <a:chExt cx="997752" cy="824627"/>
          </a:xfrm>
        </p:grpSpPr>
        <p:grpSp>
          <p:nvGrpSpPr>
            <p:cNvPr id="39" name="Group 38">
              <a:extLst>
                <a:ext uri="{FF2B5EF4-FFF2-40B4-BE49-F238E27FC236}">
                  <a16:creationId xmlns:a16="http://schemas.microsoft.com/office/drawing/2014/main" id="{39E03C58-FE46-4CFA-715D-0319F0F7B839}"/>
                </a:ext>
              </a:extLst>
            </p:cNvPr>
            <p:cNvGrpSpPr/>
            <p:nvPr/>
          </p:nvGrpSpPr>
          <p:grpSpPr>
            <a:xfrm>
              <a:off x="7499908" y="4900577"/>
              <a:ext cx="997752" cy="824627"/>
              <a:chOff x="5957706" y="3325646"/>
              <a:chExt cx="2611796" cy="1892062"/>
            </a:xfrm>
            <a:solidFill>
              <a:schemeClr val="accent4"/>
            </a:solidFill>
          </p:grpSpPr>
          <p:sp>
            <p:nvSpPr>
              <p:cNvPr id="43" name="Rectangle: Rounded Corners 42">
                <a:extLst>
                  <a:ext uri="{FF2B5EF4-FFF2-40B4-BE49-F238E27FC236}">
                    <a16:creationId xmlns:a16="http://schemas.microsoft.com/office/drawing/2014/main" id="{611B172B-8DDF-218B-D6D7-986D490235DB}"/>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44" name="Rectangle: Top Corners Rounded 43">
                <a:extLst>
                  <a:ext uri="{FF2B5EF4-FFF2-40B4-BE49-F238E27FC236}">
                    <a16:creationId xmlns:a16="http://schemas.microsoft.com/office/drawing/2014/main" id="{8CA00AA3-77D5-2B3F-99A5-7B652BD70EC9}"/>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0" name="Group 39">
              <a:extLst>
                <a:ext uri="{FF2B5EF4-FFF2-40B4-BE49-F238E27FC236}">
                  <a16:creationId xmlns:a16="http://schemas.microsoft.com/office/drawing/2014/main" id="{7F01B922-6450-99F2-F61F-F282BBFC3D1C}"/>
                </a:ext>
              </a:extLst>
            </p:cNvPr>
            <p:cNvGrpSpPr/>
            <p:nvPr/>
          </p:nvGrpSpPr>
          <p:grpSpPr>
            <a:xfrm>
              <a:off x="7871183" y="5154803"/>
              <a:ext cx="316610" cy="462618"/>
              <a:chOff x="8661923" y="4758813"/>
              <a:chExt cx="825538" cy="1206243"/>
            </a:xfrm>
            <a:solidFill>
              <a:schemeClr val="bg1"/>
            </a:solidFill>
          </p:grpSpPr>
          <p:sp>
            <p:nvSpPr>
              <p:cNvPr id="41" name="Circle: Hollow 40">
                <a:extLst>
                  <a:ext uri="{FF2B5EF4-FFF2-40B4-BE49-F238E27FC236}">
                    <a16:creationId xmlns:a16="http://schemas.microsoft.com/office/drawing/2014/main" id="{AB317DDE-0A05-3A07-A43C-87D62858AE95}"/>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42" name="Rectangle: Rounded Corners 41">
                <a:extLst>
                  <a:ext uri="{FF2B5EF4-FFF2-40B4-BE49-F238E27FC236}">
                    <a16:creationId xmlns:a16="http://schemas.microsoft.com/office/drawing/2014/main" id="{613CD2F6-0D6F-2CF2-4E8C-D422B8D3A483}"/>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426625326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3338807633"/>
              </p:ext>
            </p:extLst>
          </p:nvPr>
        </p:nvGraphicFramePr>
        <p:xfrm>
          <a:off x="982985" y="680663"/>
          <a:ext cx="5254036" cy="2045589"/>
        </p:xfrm>
        <a:graphic>
          <a:graphicData uri="http://schemas.openxmlformats.org/drawingml/2006/table">
            <a:tbl>
              <a:tblPr firstRow="1" firstCol="1" bandRow="1"/>
              <a:tblGrid>
                <a:gridCol w="1519519">
                  <a:extLst>
                    <a:ext uri="{9D8B030D-6E8A-4147-A177-3AD203B41FA5}">
                      <a16:colId xmlns:a16="http://schemas.microsoft.com/office/drawing/2014/main" val="3371818504"/>
                    </a:ext>
                  </a:extLst>
                </a:gridCol>
                <a:gridCol w="3734517">
                  <a:extLst>
                    <a:ext uri="{9D8B030D-6E8A-4147-A177-3AD203B41FA5}">
                      <a16:colId xmlns:a16="http://schemas.microsoft.com/office/drawing/2014/main" val="3932591529"/>
                    </a:ext>
                  </a:extLst>
                </a:gridCol>
              </a:tblGrid>
              <a:tr h="223011">
                <a:tc gridSpan="2">
                  <a:txBody>
                    <a:bodyPr/>
                    <a:lstStyle/>
                    <a:p>
                      <a:pPr algn="ctr"/>
                      <a:r>
                        <a:rPr lang="es-ES_tradnl" sz="1500" b="1" noProof="0" dirty="0">
                          <a:solidFill>
                            <a:srgbClr val="000000"/>
                          </a:solidFill>
                          <a:effectLst/>
                          <a:latin typeface="+mn-lt"/>
                          <a:ea typeface="Calibri" panose="020F0502020204030204" pitchFamily="34" charset="0"/>
                          <a:cs typeface="Times New Roman" panose="02020603050405020304" pitchFamily="18" charset="0"/>
                        </a:rPr>
                        <a:t>4.C. RESUMEN DEL FORMULARIO DE VERIFICACIÓN DE ADULTOS</a:t>
                      </a:r>
                      <a:endParaRPr lang="es-ES_tradnl" sz="11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tc>
                <a:extLst>
                  <a:ext uri="{0D108BD9-81ED-4DB2-BD59-A6C34878D82A}">
                    <a16:rowId xmlns:a16="http://schemas.microsoft.com/office/drawing/2014/main" val="475347689"/>
                  </a:ext>
                </a:extLst>
              </a:tr>
              <a:tr h="142518">
                <a:tc>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Gestión de casos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a:solidFill>
                            <a:srgbClr val="000000"/>
                          </a:solidFill>
                          <a:effectLst/>
                          <a:latin typeface="+mn-lt"/>
                          <a:ea typeface="Calibri" panose="020F0502020204030204" pitchFamily="34" charset="0"/>
                          <a:cs typeface="Times New Roman" panose="02020603050405020304" pitchFamily="18" charset="0"/>
                        </a:rPr>
                        <a:t>Paso 4: Implementación del plan de caso</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30274888"/>
                  </a:ext>
                </a:extLst>
              </a:tr>
              <a:tr h="142518">
                <a:tc>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Formulario básico y/o complementario</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mn-lt"/>
                          <a:ea typeface="Calibri" panose="020F0502020204030204" pitchFamily="34" charset="0"/>
                          <a:cs typeface="Times New Roman" panose="02020603050405020304" pitchFamily="18" charset="0"/>
                        </a:rPr>
                        <a:t>Formulario complementario.</a:t>
                      </a:r>
                      <a:endParaRPr lang="es-ES_tradnl" sz="10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437689355"/>
                  </a:ext>
                </a:extLst>
              </a:tr>
              <a:tr h="291657">
                <a:tc>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Cuándo se debe usar</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mn-lt"/>
                          <a:ea typeface="Calibri" panose="020F0502020204030204" pitchFamily="34" charset="0"/>
                          <a:cs typeface="Times New Roman" panose="02020603050405020304" pitchFamily="18" charset="0"/>
                        </a:rPr>
                        <a:t>Este formulario debe llenarse cuando la búsqueda de familiares haya sido exitosa y antes de la reunificación del menor con la familia.</a:t>
                      </a:r>
                      <a:endParaRPr lang="es-ES_tradnl" sz="10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1269982894"/>
                  </a:ext>
                </a:extLst>
              </a:tr>
              <a:tr h="142518">
                <a:tc>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Quién debe llenarlo</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mn-lt"/>
                          <a:ea typeface="Calibri" panose="020F0502020204030204" pitchFamily="34" charset="0"/>
                          <a:cs typeface="Times New Roman" panose="02020603050405020304" pitchFamily="18" charset="0"/>
                        </a:rPr>
                        <a:t>Asistente social asignado/a al caso.</a:t>
                      </a:r>
                      <a:endParaRPr lang="es-ES_tradnl" sz="10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784597622"/>
                  </a:ext>
                </a:extLst>
              </a:tr>
              <a:tr h="291657">
                <a:tc>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Propósito del formulario</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mn-lt"/>
                          <a:ea typeface="Calibri" panose="020F0502020204030204" pitchFamily="34" charset="0"/>
                          <a:cs typeface="Times New Roman" panose="02020603050405020304" pitchFamily="18" charset="0"/>
                        </a:rPr>
                        <a:t>Registrar información sobre la validación y verificación de las relaciones entre el menor y la familia y el deseo de reunificación.</a:t>
                      </a:r>
                      <a:endParaRPr lang="es-ES_tradnl" sz="10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4008327526"/>
                  </a:ext>
                </a:extLst>
              </a:tr>
            </a:tbl>
          </a:graphicData>
        </a:graphic>
      </p:graphicFrame>
      <p:graphicFrame>
        <p:nvGraphicFramePr>
          <p:cNvPr id="9" name="Table 8">
            <a:extLst>
              <a:ext uri="{FF2B5EF4-FFF2-40B4-BE49-F238E27FC236}">
                <a16:creationId xmlns:a16="http://schemas.microsoft.com/office/drawing/2014/main" id="{5C1F636C-1534-11F9-9EE7-8B4607DA9D27}"/>
              </a:ext>
            </a:extLst>
          </p:cNvPr>
          <p:cNvGraphicFramePr>
            <a:graphicFrameLocks noGrp="1"/>
          </p:cNvGraphicFramePr>
          <p:nvPr>
            <p:extLst>
              <p:ext uri="{D42A27DB-BD31-4B8C-83A1-F6EECF244321}">
                <p14:modId xmlns:p14="http://schemas.microsoft.com/office/powerpoint/2010/main" val="1642332710"/>
              </p:ext>
            </p:extLst>
          </p:nvPr>
        </p:nvGraphicFramePr>
        <p:xfrm>
          <a:off x="982984" y="3112359"/>
          <a:ext cx="5254037" cy="5233035"/>
        </p:xfrm>
        <a:graphic>
          <a:graphicData uri="http://schemas.openxmlformats.org/drawingml/2006/table">
            <a:tbl>
              <a:tblPr firstRow="1" firstCol="1" bandRow="1"/>
              <a:tblGrid>
                <a:gridCol w="1751345">
                  <a:extLst>
                    <a:ext uri="{9D8B030D-6E8A-4147-A177-3AD203B41FA5}">
                      <a16:colId xmlns:a16="http://schemas.microsoft.com/office/drawing/2014/main" val="3371818504"/>
                    </a:ext>
                  </a:extLst>
                </a:gridCol>
                <a:gridCol w="875673">
                  <a:extLst>
                    <a:ext uri="{9D8B030D-6E8A-4147-A177-3AD203B41FA5}">
                      <a16:colId xmlns:a16="http://schemas.microsoft.com/office/drawing/2014/main" val="4103889326"/>
                    </a:ext>
                  </a:extLst>
                </a:gridCol>
                <a:gridCol w="875673">
                  <a:extLst>
                    <a:ext uri="{9D8B030D-6E8A-4147-A177-3AD203B41FA5}">
                      <a16:colId xmlns:a16="http://schemas.microsoft.com/office/drawing/2014/main" val="787878232"/>
                    </a:ext>
                  </a:extLst>
                </a:gridCol>
                <a:gridCol w="875673">
                  <a:extLst>
                    <a:ext uri="{9D8B030D-6E8A-4147-A177-3AD203B41FA5}">
                      <a16:colId xmlns:a16="http://schemas.microsoft.com/office/drawing/2014/main" val="2788939307"/>
                    </a:ext>
                  </a:extLst>
                </a:gridCol>
                <a:gridCol w="875673">
                  <a:extLst>
                    <a:ext uri="{9D8B030D-6E8A-4147-A177-3AD203B41FA5}">
                      <a16:colId xmlns:a16="http://schemas.microsoft.com/office/drawing/2014/main" val="4170378707"/>
                    </a:ext>
                  </a:extLst>
                </a:gridCol>
              </a:tblGrid>
              <a:tr h="223011">
                <a:tc gridSpan="5">
                  <a:txBody>
                    <a:bodyPr/>
                    <a:lstStyle/>
                    <a:p>
                      <a:pPr algn="ctr"/>
                      <a:r>
                        <a:rPr lang="es-ES_tradnl" sz="1600" b="1" noProof="0" dirty="0">
                          <a:solidFill>
                            <a:srgbClr val="000000"/>
                          </a:solidFill>
                          <a:effectLst/>
                          <a:latin typeface="+mn-lt"/>
                          <a:ea typeface="Calibri" panose="020F0502020204030204" pitchFamily="34" charset="0"/>
                          <a:cs typeface="Times New Roman" panose="02020603050405020304" pitchFamily="18" charset="0"/>
                        </a:rPr>
                        <a:t>FORMULARIO DE VERIFICACIÓN DE ADULTOS</a:t>
                      </a:r>
                      <a:endParaRPr lang="es-ES_tradnl" sz="16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475347689"/>
                  </a:ext>
                </a:extLst>
              </a:tr>
              <a:tr h="223011">
                <a:tc gridSpan="3">
                  <a:txBody>
                    <a:bodyPr/>
                    <a:lstStyle/>
                    <a:p>
                      <a:pPr marL="0" marR="0" indent="0" algn="l" defTabSz="685800" rtl="0" eaLnBrk="1" fontAlgn="auto" latinLnBrk="0" hangingPunct="1">
                        <a:lnSpc>
                          <a:spcPct val="107000"/>
                        </a:lnSpc>
                        <a:spcBef>
                          <a:spcPts val="0"/>
                        </a:spcBef>
                        <a:spcAft>
                          <a:spcPts val="800"/>
                        </a:spcAft>
                        <a:buClrTx/>
                        <a:buSzTx/>
                        <a:buFontTx/>
                        <a:buNone/>
                        <a:tabLst/>
                        <a:defRPr/>
                      </a:pPr>
                      <a:r>
                        <a:rPr lang="es-ES_tradnl" sz="1000" b="1" noProof="0">
                          <a:effectLst/>
                          <a:latin typeface="+mn-lt"/>
                          <a:ea typeface="Calibri" panose="020F0502020204030204" pitchFamily="34" charset="0"/>
                          <a:cs typeface="Times New Roman" panose="02020603050405020304" pitchFamily="18" charset="0"/>
                        </a:rPr>
                        <a:t>Fecha en que se llena el formulario: </a:t>
                      </a:r>
                      <a:r>
                        <a:rPr lang="es-ES_tradnl" sz="900" i="1" noProof="0">
                          <a:effectLst/>
                          <a:latin typeface="+mn-lt"/>
                          <a:ea typeface="Calibri" panose="020F0502020204030204" pitchFamily="34" charset="0"/>
                          <a:cs typeface="Times New Roman" panose="02020603050405020304" pitchFamily="18" charset="0"/>
                        </a:rPr>
                        <a:t>dd/mm/aa</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gridSpan="2">
                  <a:txBody>
                    <a:bodyPr/>
                    <a:lstStyle/>
                    <a:p>
                      <a:pPr algn="l">
                        <a:lnSpc>
                          <a:spcPct val="107000"/>
                        </a:lnSpc>
                        <a:spcAft>
                          <a:spcPts val="800"/>
                        </a:spcAft>
                      </a:pPr>
                      <a:r>
                        <a:rPr lang="es-ES_tradnl" sz="1000" b="1" noProof="0">
                          <a:effectLst/>
                          <a:latin typeface="+mn-lt"/>
                          <a:ea typeface="Calibri" panose="020F0502020204030204" pitchFamily="34" charset="0"/>
                          <a:cs typeface="Times New Roman" panose="02020603050405020304" pitchFamily="18" charset="0"/>
                        </a:rPr>
                        <a:t>Número de identificación del caso:</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806821932"/>
                  </a:ext>
                </a:extLst>
              </a:tr>
              <a:tr h="223011">
                <a:tc gridSpan="5">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1. INFORMACIÓN SOBRE EL ADULTO EN EL PROCESO DE VERIFICACIÓN</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2497521783"/>
                  </a:ext>
                </a:extLst>
              </a:tr>
              <a:tr h="223011">
                <a:tc gridSpan="2">
                  <a:txBody>
                    <a:bodyPr/>
                    <a:lstStyle/>
                    <a:p>
                      <a:pPr algn="l"/>
                      <a:r>
                        <a:rPr lang="es-ES_tradnl" sz="1000" b="1" noProof="0">
                          <a:effectLst/>
                          <a:latin typeface="+mn-lt"/>
                          <a:ea typeface="Calibri" panose="020F0502020204030204" pitchFamily="34" charset="0"/>
                          <a:cs typeface="Times New Roman" panose="02020603050405020304" pitchFamily="18" charset="0"/>
                        </a:rPr>
                        <a:t>Primer nombre:</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gridSpan="2">
                  <a:txBody>
                    <a:bodyPr/>
                    <a:lstStyle/>
                    <a:p>
                      <a:pPr algn="l"/>
                      <a:r>
                        <a:rPr lang="es-ES_tradnl" sz="1000" b="1" noProof="0">
                          <a:effectLst/>
                          <a:latin typeface="+mn-lt"/>
                          <a:ea typeface="Calibri" panose="020F0502020204030204" pitchFamily="34" charset="0"/>
                          <a:cs typeface="Times New Roman" panose="02020603050405020304" pitchFamily="18" charset="0"/>
                        </a:rPr>
                        <a:t>Segundo nombre:</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s-ES_tradnl" sz="1000" b="1" noProof="0">
                          <a:effectLst/>
                          <a:latin typeface="+mn-lt"/>
                          <a:ea typeface="Calibri" panose="020F0502020204030204" pitchFamily="34" charset="0"/>
                          <a:cs typeface="Times New Roman" panose="02020603050405020304" pitchFamily="18" charset="0"/>
                        </a:rPr>
                        <a:t>Apellido(s)</a:t>
                      </a:r>
                      <a:endParaRPr lang="es-ES_tradnl" sz="1200" noProof="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96026337"/>
                  </a:ext>
                </a:extLst>
              </a:tr>
              <a:tr h="223011">
                <a:tc gridSpan="5">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s-ES_tradnl" sz="1000" b="1" noProof="0">
                          <a:effectLst/>
                          <a:latin typeface="+mn-lt"/>
                          <a:ea typeface="Calibri" panose="020F0502020204030204" pitchFamily="34" charset="0"/>
                          <a:cs typeface="Times New Roman" panose="02020603050405020304" pitchFamily="18" charset="0"/>
                        </a:rPr>
                        <a:t>Otros nombres por los que se conoce a la / al adulto: </a:t>
                      </a:r>
                      <a:r>
                        <a:rPr lang="es-ES_tradnl" sz="1000" b="0" i="1" noProof="0">
                          <a:effectLst/>
                          <a:latin typeface="+mn-lt"/>
                          <a:ea typeface="Calibri" panose="020F0502020204030204" pitchFamily="34" charset="0"/>
                          <a:cs typeface="Times New Roman" panose="02020603050405020304" pitchFamily="18" charset="0"/>
                        </a:rPr>
                        <a:t>p. ej., </a:t>
                      </a:r>
                      <a:r>
                        <a:rPr lang="es-ES_tradnl" sz="1000" i="1" noProof="0">
                          <a:effectLst/>
                          <a:latin typeface="+mn-lt"/>
                          <a:ea typeface="Calibri" panose="020F0502020204030204" pitchFamily="34" charset="0"/>
                          <a:cs typeface="Times New Roman" panose="02020603050405020304" pitchFamily="18" charset="0"/>
                        </a:rPr>
                        <a:t>apodo, segundo apellido</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3732623172"/>
                  </a:ext>
                </a:extLst>
              </a:tr>
              <a:tr h="223011">
                <a:tc>
                  <a:txBody>
                    <a:bodyPr/>
                    <a:lstStyle/>
                    <a:p>
                      <a:pPr algn="l"/>
                      <a:r>
                        <a:rPr lang="es-ES_tradnl" sz="1000" b="1" noProof="0">
                          <a:effectLst/>
                          <a:latin typeface="+mn-lt"/>
                          <a:ea typeface="Calibri" panose="020F0502020204030204" pitchFamily="34" charset="0"/>
                          <a:cs typeface="Times New Roman" panose="02020603050405020304" pitchFamily="18" charset="0"/>
                        </a:rPr>
                        <a:t>Fecha de nacimiento:</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i="1" noProof="0">
                          <a:effectLst/>
                          <a:latin typeface="+mn-lt"/>
                          <a:ea typeface="Calibri" panose="020F0502020204030204" pitchFamily="34" charset="0"/>
                          <a:cs typeface="Times New Roman" panose="02020603050405020304" pitchFamily="18" charset="0"/>
                        </a:rPr>
                        <a:t>dd/mm/aa</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s-ES_tradnl" sz="1000" b="1" noProof="0" dirty="0">
                          <a:effectLst/>
                          <a:latin typeface="+mn-lt"/>
                          <a:ea typeface="Calibri" panose="020F0502020204030204" pitchFamily="34" charset="0"/>
                          <a:cs typeface="Times New Roman" panose="02020603050405020304" pitchFamily="18" charset="0"/>
                        </a:rPr>
                        <a:t>¿La fecha de nacimiento es una estimación?: </a:t>
                      </a:r>
                      <a:r>
                        <a:rPr lang="es-ES_tradnl" sz="1000" i="1" noProof="0" dirty="0">
                          <a:effectLst/>
                          <a:latin typeface="+mn-lt"/>
                          <a:ea typeface="Calibri" panose="020F0502020204030204" pitchFamily="34" charset="0"/>
                          <a:cs typeface="Times New Roman" panose="02020603050405020304" pitchFamily="18" charset="0"/>
                        </a:rPr>
                        <a:t>De ser así, poner: 31 de diciembre</a:t>
                      </a:r>
                      <a:endParaRPr lang="es-ES_tradnl" sz="1000" noProof="0" dirty="0">
                        <a:effectLst/>
                        <a:latin typeface="+mn-lt"/>
                        <a:ea typeface="Calibri" panose="020F0502020204030204" pitchFamily="34" charset="0"/>
                        <a:cs typeface="Times New Roman" panose="02020603050405020304" pitchFamily="18" charset="0"/>
                      </a:endParaRPr>
                    </a:p>
                    <a:p>
                      <a:pPr algn="l"/>
                      <a:r>
                        <a:rPr lang="es-ES_tradnl" sz="1000" noProof="0" dirty="0">
                          <a:effectLst/>
                          <a:latin typeface="+mn-lt"/>
                          <a:ea typeface="Calibri" panose="020F0502020204030204" pitchFamily="34" charset="0"/>
                          <a:cs typeface="Times New Roman" panose="02020603050405020304" pitchFamily="18" charset="0"/>
                        </a:rPr>
                        <a:t>[ ] No [ ] Sí</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s-ES_tradnl" sz="1000" b="1" noProof="0">
                          <a:effectLst/>
                          <a:latin typeface="+mn-lt"/>
                          <a:ea typeface="Calibri" panose="020F0502020204030204" pitchFamily="34" charset="0"/>
                          <a:cs typeface="Times New Roman" panose="02020603050405020304" pitchFamily="18" charset="0"/>
                        </a:rPr>
                        <a:t>Sexo:</a:t>
                      </a:r>
                      <a:endParaRPr lang="es-ES_tradnl" sz="1200" noProof="0">
                        <a:effectLst/>
                        <a:latin typeface="+mn-lt"/>
                        <a:ea typeface="Calibri" panose="020F0502020204030204" pitchFamily="34" charset="0"/>
                        <a:cs typeface="Times New Roman" panose="02020603050405020304" pitchFamily="18" charset="0"/>
                      </a:endParaRPr>
                    </a:p>
                    <a:p>
                      <a:pPr algn="l"/>
                      <a:r>
                        <a:rPr lang="es-ES_tradnl" sz="1000" noProof="0">
                          <a:effectLst/>
                          <a:latin typeface="+mn-lt"/>
                          <a:ea typeface="Calibri" panose="020F0502020204030204" pitchFamily="34" charset="0"/>
                          <a:cs typeface="Times New Roman" panose="02020603050405020304" pitchFamily="18" charset="0"/>
                        </a:rPr>
                        <a:t>[ ] Masculino </a:t>
                      </a:r>
                      <a:br>
                        <a:rPr lang="es-ES_tradnl" sz="1000" noProof="0">
                          <a:effectLst/>
                          <a:latin typeface="+mn-lt"/>
                          <a:ea typeface="Calibri" panose="020F0502020204030204" pitchFamily="34" charset="0"/>
                          <a:cs typeface="Times New Roman" panose="02020603050405020304" pitchFamily="18" charset="0"/>
                        </a:rPr>
                      </a:br>
                      <a:r>
                        <a:rPr lang="es-ES_tradnl" sz="1000" noProof="0">
                          <a:effectLst/>
                          <a:latin typeface="+mn-lt"/>
                          <a:ea typeface="Calibri" panose="020F0502020204030204" pitchFamily="34" charset="0"/>
                          <a:cs typeface="Times New Roman" panose="02020603050405020304" pitchFamily="18" charset="0"/>
                        </a:rPr>
                        <a:t>[ ] Femenino</a:t>
                      </a:r>
                      <a:endParaRPr lang="es-ES_tradnl" sz="1200" noProof="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715849236"/>
                  </a:ext>
                </a:extLst>
              </a:tr>
              <a:tr h="223011">
                <a:tc gridSpan="5">
                  <a:txBody>
                    <a:bodyPr/>
                    <a:lstStyle/>
                    <a:p>
                      <a:pPr algn="l"/>
                      <a:r>
                        <a:rPr lang="es-ES_tradnl" sz="1000" b="1" noProof="0">
                          <a:effectLst/>
                          <a:latin typeface="+mn-lt"/>
                          <a:ea typeface="Calibri" panose="020F0502020204030204" pitchFamily="34" charset="0"/>
                          <a:cs typeface="Times New Roman" panose="02020603050405020304" pitchFamily="18" charset="0"/>
                        </a:rPr>
                        <a:t>Parentesco con el/la menor:</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2323352502"/>
                  </a:ext>
                </a:extLst>
              </a:tr>
              <a:tr h="223011">
                <a:tc gridSpan="5">
                  <a:txBody>
                    <a:bodyPr/>
                    <a:lstStyle/>
                    <a:p>
                      <a:pPr algn="l"/>
                      <a:r>
                        <a:rPr lang="es-ES_tradnl" sz="1000" b="1" noProof="0">
                          <a:effectLst/>
                          <a:latin typeface="+mn-lt"/>
                          <a:ea typeface="Calibri" panose="020F0502020204030204" pitchFamily="34" charset="0"/>
                          <a:cs typeface="Times New Roman" panose="02020603050405020304" pitchFamily="18" charset="0"/>
                        </a:rPr>
                        <a:t>Teléfono del adulto / Otros datos de contacto:</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3082045525"/>
                  </a:ext>
                </a:extLst>
              </a:tr>
              <a:tr h="223011">
                <a:tc gridSpan="5">
                  <a:txBody>
                    <a:bodyPr/>
                    <a:lstStyle/>
                    <a:p>
                      <a:pPr algn="l"/>
                      <a:r>
                        <a:rPr lang="es-ES_tradnl" sz="1000" b="1" noProof="0" dirty="0">
                          <a:effectLst/>
                          <a:latin typeface="+mn-lt"/>
                          <a:ea typeface="Calibri" panose="020F0502020204030204" pitchFamily="34" charset="0"/>
                          <a:cs typeface="Times New Roman" panose="02020603050405020304" pitchFamily="18" charset="0"/>
                        </a:rPr>
                        <a:t>Dirección permanente y/o lugar donde vive el adulto: </a:t>
                      </a:r>
                      <a:r>
                        <a:rPr lang="es-ES_tradnl" sz="900" b="0" i="1" noProof="0" dirty="0">
                          <a:effectLst/>
                          <a:latin typeface="+mn-lt"/>
                          <a:ea typeface="Calibri" panose="020F0502020204030204" pitchFamily="34" charset="0"/>
                          <a:cs typeface="Times New Roman" panose="02020603050405020304" pitchFamily="18" charset="0"/>
                        </a:rPr>
                        <a:t>Proporcione tantos datos como sea posible sobre el sitio de residencia de la madre que faciliten su ubicación (p. ej., casa, punto de referencia, calle, ciudad/pueblo, distrito, provincia (adapte según el contexto). </a:t>
                      </a:r>
                      <a:r>
                        <a:rPr lang="es-ES_tradnl" sz="900" noProof="0" dirty="0">
                          <a:solidFill>
                            <a:srgbClr val="FF0000"/>
                          </a:solidFill>
                          <a:effectLst/>
                          <a:latin typeface="+mn-lt"/>
                          <a:ea typeface="Calibri" panose="020F0502020204030204" pitchFamily="34" charset="0"/>
                          <a:cs typeface="Times New Roman" panose="02020603050405020304" pitchFamily="18" charset="0"/>
                        </a:rPr>
                        <a:t> </a:t>
                      </a:r>
                      <a:endParaRPr lang="es-ES_tradnl" sz="9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2337024386"/>
                  </a:ext>
                </a:extLst>
              </a:tr>
              <a:tr h="223011">
                <a:tc gridSpan="5">
                  <a:txBody>
                    <a:bodyPr/>
                    <a:lstStyle/>
                    <a:p>
                      <a:pPr algn="l">
                        <a:lnSpc>
                          <a:spcPct val="107000"/>
                        </a:lnSpc>
                        <a:spcAft>
                          <a:spcPts val="800"/>
                        </a:spcAft>
                      </a:pPr>
                      <a:r>
                        <a:rPr lang="es-ES_tradnl" sz="1000" b="1" noProof="0">
                          <a:solidFill>
                            <a:srgbClr val="000000"/>
                          </a:solidFill>
                          <a:effectLst/>
                          <a:latin typeface="+mn-lt"/>
                          <a:ea typeface="Calibri" panose="020F0502020204030204" pitchFamily="34" charset="0"/>
                          <a:cs typeface="Times New Roman" panose="02020603050405020304" pitchFamily="18" charset="0"/>
                        </a:rPr>
                        <a:t>2. DATOS PERSONALES DEL MENOR </a:t>
                      </a:r>
                      <a:r>
                        <a:rPr lang="es-ES_tradnl" sz="1000" i="1" noProof="0">
                          <a:solidFill>
                            <a:srgbClr val="000000"/>
                          </a:solidFill>
                          <a:effectLst/>
                          <a:latin typeface="+mn-lt"/>
                          <a:ea typeface="Calibri" panose="020F0502020204030204" pitchFamily="34" charset="0"/>
                          <a:cs typeface="Times New Roman" panose="02020603050405020304" pitchFamily="18" charset="0"/>
                        </a:rPr>
                        <a:t>Hacer las siguientes preguntas al adulto y anotar las respuestas</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568485613"/>
                  </a:ext>
                </a:extLst>
              </a:tr>
              <a:tr h="223011">
                <a:tc gridSpan="2">
                  <a:txBody>
                    <a:bodyPr/>
                    <a:lstStyle/>
                    <a:p>
                      <a:pPr algn="l"/>
                      <a:r>
                        <a:rPr lang="es-ES_tradnl" sz="1000" b="1" noProof="0">
                          <a:effectLst/>
                          <a:latin typeface="+mn-lt"/>
                          <a:ea typeface="Calibri" panose="020F0502020204030204" pitchFamily="34" charset="0"/>
                          <a:cs typeface="Times New Roman" panose="02020603050405020304" pitchFamily="18" charset="0"/>
                        </a:rPr>
                        <a:t>Nombre del menor:</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gridSpan="2">
                  <a:txBody>
                    <a:bodyPr/>
                    <a:lstStyle/>
                    <a:p>
                      <a:pPr algn="l"/>
                      <a:r>
                        <a:rPr lang="es-ES_tradnl" sz="1000" b="1" noProof="0">
                          <a:effectLst/>
                          <a:latin typeface="+mn-lt"/>
                          <a:ea typeface="Calibri" panose="020F0502020204030204" pitchFamily="34" charset="0"/>
                          <a:cs typeface="Times New Roman" panose="02020603050405020304" pitchFamily="18" charset="0"/>
                        </a:rPr>
                        <a:t>Segundo nombre del menor:</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s-ES_tradnl" sz="1000" b="1" noProof="0">
                          <a:effectLst/>
                          <a:latin typeface="+mn-lt"/>
                          <a:ea typeface="Calibri" panose="020F0502020204030204" pitchFamily="34" charset="0"/>
                          <a:cs typeface="Times New Roman" panose="02020603050405020304" pitchFamily="18" charset="0"/>
                        </a:rPr>
                        <a:t>Apellido(s) del menor:</a:t>
                      </a:r>
                      <a:endParaRPr lang="es-ES_tradnl" sz="1200" noProof="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17815580"/>
                  </a:ext>
                </a:extLst>
              </a:tr>
              <a:tr h="223011">
                <a:tc gridSpan="5">
                  <a:txBody>
                    <a:bodyPr/>
                    <a:lstStyle/>
                    <a:p>
                      <a:pPr algn="l"/>
                      <a:r>
                        <a:rPr lang="es-ES_tradnl" sz="1000" b="1" noProof="0">
                          <a:effectLst/>
                          <a:latin typeface="+mn-lt"/>
                          <a:ea typeface="Calibri" panose="020F0502020204030204" pitchFamily="34" charset="0"/>
                          <a:cs typeface="Times New Roman" panose="02020603050405020304" pitchFamily="18" charset="0"/>
                        </a:rPr>
                        <a:t>Otros nombres por los que se conoce a la / al menor</a:t>
                      </a:r>
                      <a:r>
                        <a:rPr lang="es-ES_tradnl" sz="900" b="1" noProof="0">
                          <a:effectLst/>
                          <a:latin typeface="+mn-lt"/>
                          <a:ea typeface="Calibri" panose="020F0502020204030204" pitchFamily="34" charset="0"/>
                          <a:cs typeface="Times New Roman" panose="02020603050405020304" pitchFamily="18" charset="0"/>
                        </a:rPr>
                        <a:t>: </a:t>
                      </a:r>
                      <a:r>
                        <a:rPr lang="es-ES_tradnl" sz="900" b="0" i="1" noProof="0">
                          <a:effectLst/>
                          <a:latin typeface="+mn-lt"/>
                          <a:ea typeface="Calibri" panose="020F0502020204030204" pitchFamily="34" charset="0"/>
                          <a:cs typeface="Times New Roman" panose="02020603050405020304" pitchFamily="18" charset="0"/>
                        </a:rPr>
                        <a:t>p. ej., </a:t>
                      </a:r>
                      <a:r>
                        <a:rPr lang="es-ES_tradnl" sz="900" i="1" noProof="0">
                          <a:effectLst/>
                          <a:latin typeface="+mn-lt"/>
                          <a:ea typeface="Calibri" panose="020F0502020204030204" pitchFamily="34" charset="0"/>
                          <a:cs typeface="Times New Roman" panose="02020603050405020304" pitchFamily="18" charset="0"/>
                        </a:rPr>
                        <a:t>apodo, segundo apellido</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b="1" noProof="0">
                          <a:effectLst/>
                          <a:latin typeface="+mn-lt"/>
                          <a:ea typeface="Calibri" panose="020F0502020204030204" pitchFamily="34" charset="0"/>
                          <a:cs typeface="Times New Roman" panose="02020603050405020304" pitchFamily="18" charset="0"/>
                        </a:rPr>
                        <a:t> </a:t>
                      </a:r>
                      <a:endParaRPr lang="es-ES_tradnl" sz="1000" noProof="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3168410070"/>
                  </a:ext>
                </a:extLst>
              </a:tr>
              <a:tr h="223011">
                <a:tc>
                  <a:txBody>
                    <a:bodyPr/>
                    <a:lstStyle/>
                    <a:p>
                      <a:pPr algn="l"/>
                      <a:r>
                        <a:rPr lang="es-ES_tradnl" sz="1000" b="1" noProof="0" dirty="0">
                          <a:effectLst/>
                          <a:latin typeface="+mn-lt"/>
                          <a:ea typeface="Calibri" panose="020F0502020204030204" pitchFamily="34" charset="0"/>
                          <a:cs typeface="Times New Roman" panose="02020603050405020304" pitchFamily="18" charset="0"/>
                        </a:rPr>
                        <a:t>Fecha de nacimiento:</a:t>
                      </a:r>
                      <a:endParaRPr lang="es-ES_tradnl" sz="1000" noProof="0" dirty="0">
                        <a:effectLst/>
                        <a:latin typeface="+mn-lt"/>
                        <a:ea typeface="Calibri" panose="020F0502020204030204" pitchFamily="34" charset="0"/>
                        <a:cs typeface="Times New Roman" panose="02020603050405020304" pitchFamily="18" charset="0"/>
                      </a:endParaRPr>
                    </a:p>
                    <a:p>
                      <a:pPr algn="l"/>
                      <a:r>
                        <a:rPr lang="es-ES_tradnl" sz="900" i="1" noProof="0" dirty="0" err="1">
                          <a:effectLst/>
                          <a:latin typeface="+mn-lt"/>
                          <a:ea typeface="Calibri" panose="020F0502020204030204" pitchFamily="34" charset="0"/>
                          <a:cs typeface="Times New Roman" panose="02020603050405020304" pitchFamily="18" charset="0"/>
                        </a:rPr>
                        <a:t>dd</a:t>
                      </a:r>
                      <a:r>
                        <a:rPr lang="es-ES_tradnl" sz="900" i="1" noProof="0" dirty="0">
                          <a:effectLst/>
                          <a:latin typeface="+mn-lt"/>
                          <a:ea typeface="Calibri" panose="020F0502020204030204" pitchFamily="34" charset="0"/>
                          <a:cs typeface="Times New Roman" panose="02020603050405020304" pitchFamily="18" charset="0"/>
                        </a:rPr>
                        <a:t>/mm/</a:t>
                      </a:r>
                      <a:r>
                        <a:rPr lang="es-ES_tradnl" sz="900" i="1" noProof="0" dirty="0" err="1">
                          <a:effectLst/>
                          <a:latin typeface="+mn-lt"/>
                          <a:ea typeface="Calibri" panose="020F0502020204030204" pitchFamily="34" charset="0"/>
                          <a:cs typeface="Times New Roman" panose="02020603050405020304" pitchFamily="18" charset="0"/>
                        </a:rPr>
                        <a:t>aa</a:t>
                      </a:r>
                      <a:endParaRPr lang="es-ES_tradnl" sz="900" noProof="0" dirty="0">
                        <a:effectLst/>
                        <a:latin typeface="+mn-lt"/>
                        <a:ea typeface="Calibri" panose="020F0502020204030204" pitchFamily="34" charset="0"/>
                        <a:cs typeface="Times New Roman" panose="02020603050405020304" pitchFamily="18" charset="0"/>
                      </a:endParaRPr>
                    </a:p>
                    <a:p>
                      <a:pPr algn="l"/>
                      <a:r>
                        <a:rPr lang="es-ES_tradnl" sz="1000" b="1" noProof="0" dirty="0">
                          <a:effectLst/>
                          <a:latin typeface="+mn-lt"/>
                          <a:ea typeface="Calibri" panose="020F0502020204030204" pitchFamily="34" charset="0"/>
                          <a:cs typeface="Times New Roman" panose="02020603050405020304" pitchFamily="18" charset="0"/>
                        </a:rPr>
                        <a:t> </a:t>
                      </a:r>
                      <a:endParaRPr lang="es-ES_tradnl" sz="1000" noProof="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s-ES_tradnl" sz="1000" b="1" noProof="0">
                          <a:effectLst/>
                          <a:latin typeface="+mn-lt"/>
                          <a:ea typeface="Calibri" panose="020F0502020204030204" pitchFamily="34" charset="0"/>
                          <a:cs typeface="Times New Roman" panose="02020603050405020304" pitchFamily="18" charset="0"/>
                        </a:rPr>
                        <a:t>¿La fecha de nacimiento es una estimación?: </a:t>
                      </a:r>
                      <a:r>
                        <a:rPr lang="es-ES_tradnl" sz="1000" i="1" noProof="0">
                          <a:effectLst/>
                          <a:latin typeface="+mn-lt"/>
                          <a:ea typeface="Calibri" panose="020F0502020204030204" pitchFamily="34" charset="0"/>
                          <a:cs typeface="Times New Roman" panose="02020603050405020304" pitchFamily="18" charset="0"/>
                        </a:rPr>
                        <a:t>De ser así, poner: 31 de diciembre</a:t>
                      </a:r>
                      <a:endParaRPr lang="es-ES_tradnl" sz="1000" noProof="0">
                        <a:effectLst/>
                        <a:latin typeface="+mn-lt"/>
                        <a:ea typeface="Calibri" panose="020F0502020204030204" pitchFamily="34" charset="0"/>
                        <a:cs typeface="Times New Roman" panose="02020603050405020304" pitchFamily="18" charset="0"/>
                      </a:endParaRPr>
                    </a:p>
                    <a:p>
                      <a:pPr algn="l"/>
                      <a:r>
                        <a:rPr lang="es-ES_tradnl" sz="1000" noProof="0">
                          <a:effectLst/>
                          <a:latin typeface="+mn-lt"/>
                          <a:ea typeface="Calibri" panose="020F0502020204030204" pitchFamily="34" charset="0"/>
                          <a:cs typeface="Times New Roman" panose="02020603050405020304" pitchFamily="18" charset="0"/>
                        </a:rPr>
                        <a:t>[ ] No [ ] Sí</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s-ES_tradnl" sz="1000" b="1" noProof="0" dirty="0">
                          <a:effectLst/>
                          <a:latin typeface="+mn-lt"/>
                          <a:ea typeface="Calibri" panose="020F0502020204030204" pitchFamily="34" charset="0"/>
                          <a:cs typeface="Times New Roman" panose="02020603050405020304" pitchFamily="18" charset="0"/>
                        </a:rPr>
                        <a:t>Sexo:</a:t>
                      </a:r>
                      <a:endParaRPr lang="es-ES_tradnl" sz="1200" noProof="0" dirty="0">
                        <a:effectLst/>
                        <a:latin typeface="+mn-lt"/>
                        <a:ea typeface="Calibri" panose="020F0502020204030204" pitchFamily="34" charset="0"/>
                        <a:cs typeface="Times New Roman" panose="02020603050405020304" pitchFamily="18" charset="0"/>
                      </a:endParaRPr>
                    </a:p>
                    <a:p>
                      <a:pPr algn="l"/>
                      <a:r>
                        <a:rPr lang="es-ES_tradnl" sz="1000" noProof="0" dirty="0">
                          <a:effectLst/>
                          <a:latin typeface="+mn-lt"/>
                          <a:ea typeface="Calibri" panose="020F0502020204030204" pitchFamily="34" charset="0"/>
                          <a:cs typeface="Times New Roman" panose="02020603050405020304" pitchFamily="18" charset="0"/>
                        </a:rPr>
                        <a:t>[ ] Masculino </a:t>
                      </a:r>
                      <a:br>
                        <a:rPr lang="es-ES_tradnl" sz="1000" noProof="0" dirty="0">
                          <a:effectLst/>
                          <a:latin typeface="+mn-lt"/>
                          <a:ea typeface="Calibri" panose="020F0502020204030204" pitchFamily="34" charset="0"/>
                          <a:cs typeface="Times New Roman" panose="02020603050405020304" pitchFamily="18" charset="0"/>
                        </a:rPr>
                      </a:br>
                      <a:r>
                        <a:rPr lang="es-ES_tradnl" sz="1000" noProof="0" dirty="0">
                          <a:effectLst/>
                          <a:latin typeface="+mn-lt"/>
                          <a:ea typeface="Calibri" panose="020F0502020204030204" pitchFamily="34" charset="0"/>
                          <a:cs typeface="Times New Roman" panose="02020603050405020304" pitchFamily="18" charset="0"/>
                        </a:rPr>
                        <a:t>[ ] Femenino</a:t>
                      </a:r>
                      <a:endParaRPr lang="es-ES_tradnl" sz="1200" noProof="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582354545"/>
                  </a:ext>
                </a:extLst>
              </a:tr>
            </a:tbl>
          </a:graphicData>
        </a:graphic>
      </p:graphicFrame>
      <p:sp>
        <p:nvSpPr>
          <p:cNvPr id="10" name="Hexagon 9">
            <a:extLst>
              <a:ext uri="{FF2B5EF4-FFF2-40B4-BE49-F238E27FC236}">
                <a16:creationId xmlns:a16="http://schemas.microsoft.com/office/drawing/2014/main" id="{FF3B8028-3A75-EB98-3021-0E0D51FD78E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5DD2B8E7-CF4E-6907-1967-D178910CCF1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B826B5D-5978-25DB-D733-3D85DC99B21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707E6C0-D01B-DF6D-53B4-E55DCBABE82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6630B85-62ED-A6DC-AA20-54279FE9DE7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C8057EE-B82E-DEBE-20B7-8A25A4A6656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4972B57B-70E9-AB2C-F6F8-61A3C253E24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753890D-1542-6279-D037-5CC7E748DF2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5C323E1-7523-D346-4DFD-CF3C3202C7FB}"/>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320B0E0-5314-2985-87E7-B05804619831}"/>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63445D0-E513-300C-587C-6D42BA5BA52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49D962E-09AE-FFC6-5703-39DCE6A6710F}"/>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5D96EBA3-559A-A76D-E791-2C6200C6C00A}"/>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0DC4AF5F-8824-F242-85BC-58C8763FB5E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235D2CC-C1AE-17EB-00C7-6B5E99756FA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19A17825-DD80-FFC5-7528-6781E4E4C4B3}"/>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590181D-C70A-E4EE-867D-5330AD5E5F5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E7580F9D-B873-4ADD-C10A-8E44498C8A9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218877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87748807"/>
              </p:ext>
            </p:extLst>
          </p:nvPr>
        </p:nvGraphicFramePr>
        <p:xfrm>
          <a:off x="982985" y="680663"/>
          <a:ext cx="5254038" cy="7345680"/>
        </p:xfrm>
        <a:graphic>
          <a:graphicData uri="http://schemas.openxmlformats.org/drawingml/2006/table">
            <a:tbl>
              <a:tblPr firstRow="1" firstCol="1" bandRow="1"/>
              <a:tblGrid>
                <a:gridCol w="1751346">
                  <a:extLst>
                    <a:ext uri="{9D8B030D-6E8A-4147-A177-3AD203B41FA5}">
                      <a16:colId xmlns:a16="http://schemas.microsoft.com/office/drawing/2014/main" val="3371818504"/>
                    </a:ext>
                  </a:extLst>
                </a:gridCol>
                <a:gridCol w="875673">
                  <a:extLst>
                    <a:ext uri="{9D8B030D-6E8A-4147-A177-3AD203B41FA5}">
                      <a16:colId xmlns:a16="http://schemas.microsoft.com/office/drawing/2014/main" val="2177823252"/>
                    </a:ext>
                  </a:extLst>
                </a:gridCol>
                <a:gridCol w="875673">
                  <a:extLst>
                    <a:ext uri="{9D8B030D-6E8A-4147-A177-3AD203B41FA5}">
                      <a16:colId xmlns:a16="http://schemas.microsoft.com/office/drawing/2014/main" val="2059532858"/>
                    </a:ext>
                  </a:extLst>
                </a:gridCol>
                <a:gridCol w="875673">
                  <a:extLst>
                    <a:ext uri="{9D8B030D-6E8A-4147-A177-3AD203B41FA5}">
                      <a16:colId xmlns:a16="http://schemas.microsoft.com/office/drawing/2014/main" val="3562844548"/>
                    </a:ext>
                  </a:extLst>
                </a:gridCol>
                <a:gridCol w="875673">
                  <a:extLst>
                    <a:ext uri="{9D8B030D-6E8A-4147-A177-3AD203B41FA5}">
                      <a16:colId xmlns:a16="http://schemas.microsoft.com/office/drawing/2014/main" val="3360831881"/>
                    </a:ext>
                  </a:extLst>
                </a:gridCol>
              </a:tblGrid>
              <a:tr h="223011">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¿Reconoce al/a la menor en alguna de las fotos (si las hay)?</a:t>
                      </a:r>
                      <a:endParaRPr lang="es-ES_tradnl" sz="10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a:t>
                      </a: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 sabe</a:t>
                      </a: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4">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¿Cuáles son los nombres de otros miembros de la familia?</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501084703"/>
                  </a:ext>
                </a:extLst>
              </a:tr>
              <a:tr h="223011">
                <a:tc gridSpan="5">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Dirección de nacimiento y/o ubicación del menor: </a:t>
                      </a:r>
                      <a:r>
                        <a:rPr lang="es-ES_tradnl" sz="900" i="1" noProof="0" dirty="0">
                          <a:effectLst/>
                          <a:latin typeface="Calibri" panose="020F0502020204030204" pitchFamily="34" charset="0"/>
                          <a:ea typeface="Calibri" panose="020F0502020204030204" pitchFamily="34" charset="0"/>
                          <a:cs typeface="Times New Roman" panose="02020603050405020304" pitchFamily="18" charset="0"/>
                        </a:rPr>
                        <a:t>proporcionar tantos detalles como sea posible sobre la ubicación para que otros puedan encontrarla, por ejemplo, casa, punto de referencia, calle, ciudad o pueblo, distrito, provincia (adapte según el contexto)</a:t>
                      </a:r>
                      <a:endParaRPr lang="es-ES_tradnl" sz="9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9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9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5347689"/>
                  </a:ext>
                </a:extLst>
              </a:tr>
              <a:tr h="223011">
                <a:tc gridSpan="5">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¿Dónde vivía el menor antes de la separación? </a:t>
                      </a:r>
                      <a:r>
                        <a:rPr lang="es-ES_tradnl" sz="900" i="1" noProof="0">
                          <a:effectLst/>
                          <a:latin typeface="Calibri" panose="020F0502020204030204" pitchFamily="34" charset="0"/>
                          <a:ea typeface="Calibri" panose="020F0502020204030204" pitchFamily="34" charset="0"/>
                          <a:cs typeface="Times New Roman" panose="02020603050405020304" pitchFamily="18" charset="0"/>
                        </a:rPr>
                        <a:t>Proporcionar tantos detalles como sea posible sobre la ubicación para que otros puedan encontrarla, por ejemplo, casa, punto de referencia, calle, ciudad o pueblo, distrito, provincia (adaptar según el contexto)</a:t>
                      </a:r>
                      <a:endParaRPr lang="es-ES_tradnl" sz="9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9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9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1131692"/>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¿Faltan otros/as menores?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a:t>
                      </a: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 sabe</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Si es así, ¿cuáles son los nombres de los otros/as menores desaparecidos?</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noProof="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07000"/>
                        </a:lnSpc>
                        <a:spcAft>
                          <a:spcPts val="800"/>
                        </a:spcAft>
                      </a:pPr>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nchor="ctr">
                    <a:lnL w="12700" cap="flat" cmpd="sng" algn="ctr">
                      <a:solidFill>
                        <a:schemeClr val="accent2">
                          <a:lumMod val="75000"/>
                        </a:scheme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87231837"/>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Nombre de la madre del menor:</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Segundo nombre de la madre del menor:</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Apellido de la madre del menor:</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9637954"/>
                  </a:ext>
                </a:extLst>
              </a:tr>
              <a:tr h="223011">
                <a:tc gridSpan="5">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Otros nombres o grafías por los que se conoce a la madre: o</a:t>
                      </a:r>
                      <a:r>
                        <a:rPr lang="es-ES_tradnl" sz="900" i="1" noProof="0">
                          <a:effectLst/>
                          <a:latin typeface="Calibri" panose="020F0502020204030204" pitchFamily="34" charset="0"/>
                          <a:ea typeface="Calibri" panose="020F0502020204030204" pitchFamily="34" charset="0"/>
                          <a:cs typeface="Times New Roman" panose="02020603050405020304" pitchFamily="18" charset="0"/>
                        </a:rPr>
                        <a:t>or ejemplo, cómo llamaba el  menor a la madre, apodo, segundo apellido</a:t>
                      </a:r>
                      <a:endParaRPr lang="es-ES_tradnl" sz="9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i="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855951"/>
                  </a:ext>
                </a:extLst>
              </a:tr>
              <a:tr h="223011">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¿Está viva la madre?</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 </a:t>
                      </a: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Desconocido</a:t>
                      </a: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Si ha fallecido, cuándo y cómo:</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900" i="1" noProof="0">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9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07000"/>
                        </a:lnSpc>
                        <a:spcAft>
                          <a:spcPts val="800"/>
                        </a:spcAft>
                      </a:pPr>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nchor="ctr">
                    <a:lnL w="12700" cap="flat" cmpd="sng" algn="ctr">
                      <a:solidFill>
                        <a:schemeClr val="accent2">
                          <a:lumMod val="75000"/>
                        </a:scheme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442466428"/>
                  </a:ext>
                </a:extLst>
              </a:tr>
              <a:tr h="223011">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Origen étnico de la madre: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Ocupación de la madre:</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9627144"/>
                  </a:ext>
                </a:extLst>
              </a:tr>
              <a:tr h="223011">
                <a:tc gridSpan="5">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Dirección actual  y/o lugar donde vive la madre: </a:t>
                      </a:r>
                      <a:r>
                        <a:rPr lang="es-ES_tradnl" sz="900" b="0" i="1" noProof="0" dirty="0">
                          <a:effectLst/>
                          <a:latin typeface="+mn-lt"/>
                          <a:ea typeface="Calibri" panose="020F0502020204030204" pitchFamily="34" charset="0"/>
                          <a:cs typeface="Times New Roman" panose="02020603050405020304" pitchFamily="18" charset="0"/>
                        </a:rPr>
                        <a:t>Proporcione tantos datos como sea posible sobre el sitio de residencia de la madre que faciliten su ubicación (p. ej., casa, punto de referencia, calle, ciudad/pueblo, distrito, provincia (adapte según el contexto). </a:t>
                      </a:r>
                      <a:r>
                        <a:rPr lang="es-ES_tradnl" sz="900" noProof="0" dirty="0">
                          <a:solidFill>
                            <a:srgbClr val="FF0000"/>
                          </a:solidFill>
                          <a:effectLst/>
                          <a:latin typeface="+mn-lt"/>
                          <a:ea typeface="Calibri" panose="020F0502020204030204" pitchFamily="34" charset="0"/>
                          <a:cs typeface="Times New Roman" panose="02020603050405020304" pitchFamily="18" charset="0"/>
                        </a:rPr>
                        <a:t> </a:t>
                      </a:r>
                      <a:r>
                        <a:rPr lang="es-ES_tradnl" sz="1000" noProof="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0392448"/>
                  </a:ext>
                </a:extLst>
              </a:tr>
              <a:tr h="223011">
                <a:tc gridSpan="5">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Teléfono de la madre y otros datos de contacto:</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1577791"/>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Nombre del padre del menor:</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Segundo nombre del padre del menor:</a:t>
                      </a:r>
                      <a:endParaRPr lang="es-ES_tradnl" sz="10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Apellido(s) del padre del menor:</a:t>
                      </a:r>
                      <a:endParaRPr lang="es-ES_tradnl" sz="1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8498101"/>
                  </a:ext>
                </a:extLst>
              </a:tr>
              <a:tr h="223011">
                <a:tc gridSpan="5">
                  <a:txBody>
                    <a:bodyPr/>
                    <a:lstStyle/>
                    <a:p>
                      <a:pPr algn="l"/>
                      <a:r>
                        <a:rPr lang="es-ES_tradnl" sz="1000" b="1" i="0" noProof="0" dirty="0">
                          <a:effectLst/>
                          <a:latin typeface="Calibri" panose="020F0502020204030204" pitchFamily="34" charset="0"/>
                          <a:ea typeface="Calibri" panose="020F0502020204030204" pitchFamily="34" charset="0"/>
                          <a:cs typeface="Times New Roman" panose="02020603050405020304" pitchFamily="18" charset="0"/>
                        </a:rPr>
                        <a:t>Otros nombres por los que se conoce al padre: </a:t>
                      </a:r>
                      <a:r>
                        <a:rPr lang="es-ES_tradnl" sz="1000" b="0" i="1" noProof="0" dirty="0">
                          <a:effectLst/>
                          <a:latin typeface="Calibri" panose="020F0502020204030204" pitchFamily="34" charset="0"/>
                          <a:ea typeface="Calibri" panose="020F0502020204030204" pitchFamily="34" charset="0"/>
                          <a:cs typeface="Times New Roman" panose="02020603050405020304" pitchFamily="18" charset="0"/>
                        </a:rPr>
                        <a:t>p</a:t>
                      </a:r>
                      <a:r>
                        <a:rPr lang="es-ES_tradnl" sz="900" b="0" i="1" noProof="0" dirty="0">
                          <a:effectLst/>
                          <a:latin typeface="Calibri" panose="020F0502020204030204" pitchFamily="34" charset="0"/>
                          <a:ea typeface="Calibri" panose="020F0502020204030204" pitchFamily="34" charset="0"/>
                          <a:cs typeface="Times New Roman" panose="02020603050405020304" pitchFamily="18" charset="0"/>
                        </a:rPr>
                        <a:t>o</a:t>
                      </a:r>
                      <a:r>
                        <a:rPr lang="es-ES_tradnl" sz="900" b="1" i="1" noProof="0" dirty="0">
                          <a:effectLst/>
                          <a:latin typeface="Calibri" panose="020F0502020204030204" pitchFamily="34" charset="0"/>
                          <a:ea typeface="Calibri" panose="020F0502020204030204" pitchFamily="34" charset="0"/>
                          <a:cs typeface="Times New Roman" panose="02020603050405020304" pitchFamily="18" charset="0"/>
                        </a:rPr>
                        <a:t>r </a:t>
                      </a:r>
                      <a:r>
                        <a:rPr lang="es-ES_tradnl" sz="900" i="1" noProof="0" dirty="0">
                          <a:effectLst/>
                          <a:latin typeface="Calibri" panose="020F0502020204030204" pitchFamily="34" charset="0"/>
                          <a:ea typeface="Calibri" panose="020F0502020204030204" pitchFamily="34" charset="0"/>
                          <a:cs typeface="Times New Roman" panose="02020603050405020304" pitchFamily="18" charset="0"/>
                        </a:rPr>
                        <a:t>ejemplo, cómo llamaba el menor al padre, apodo, segundo apellido</a:t>
                      </a:r>
                    </a:p>
                    <a:p>
                      <a:pPr algn="l"/>
                      <a:r>
                        <a:rPr lang="es-ES_tradnl" sz="900" i="1" noProof="0" dirty="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8996959"/>
                  </a:ext>
                </a:extLst>
              </a:tr>
            </a:tbl>
          </a:graphicData>
        </a:graphic>
      </p:graphicFrame>
      <p:sp>
        <p:nvSpPr>
          <p:cNvPr id="2" name="Hexagon 1">
            <a:extLst>
              <a:ext uri="{FF2B5EF4-FFF2-40B4-BE49-F238E27FC236}">
                <a16:creationId xmlns:a16="http://schemas.microsoft.com/office/drawing/2014/main" id="{E042274E-5F7A-CC37-0B98-D593A12543F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6A9E3332-9D18-F7DE-3669-249ACCB7CA5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AA3B1A3F-BCEC-E4E8-DEE5-8E2202DA00B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EA5D6E9-A331-DDC1-032C-955D4F4C51A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46EC6C7-6A0B-4ADD-7324-9897F1D30CE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9E70DDA-DF8A-2F02-DFB0-6BB9591EF49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AA3657C-6E0E-33A3-DB45-E8929CA4E63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7D66B05C-3B56-2A13-79A3-88353205BAA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6B25897-A48C-BF2B-B0C1-2E239F97C5C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BDDDB6EE-69E2-598E-07B7-C38365BB0D4D}"/>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A960C62-3C84-E8F2-E128-CE48EC0729A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C02E475A-9903-7E0A-69D9-1BC6F787631C}"/>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481AA01-5B70-B571-60A7-0D0EC22D5F33}"/>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22C71EF-F45F-2DAF-F752-51EFF4131A5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7C6C41D-25F5-2A63-EAE9-44BBE65E356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AEC20F4-CDB4-3508-BC76-62297D5314F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437EF8D-7E06-0D47-8AB8-6A05315894B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C75C2F7-223D-EC28-1A15-03F88841316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406957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695142860"/>
              </p:ext>
            </p:extLst>
          </p:nvPr>
        </p:nvGraphicFramePr>
        <p:xfrm>
          <a:off x="982984" y="680663"/>
          <a:ext cx="5254038" cy="7928229"/>
        </p:xfrm>
        <a:graphic>
          <a:graphicData uri="http://schemas.openxmlformats.org/drawingml/2006/table">
            <a:tbl>
              <a:tblPr firstRow="1" firstCol="1" bandRow="1"/>
              <a:tblGrid>
                <a:gridCol w="1751346">
                  <a:extLst>
                    <a:ext uri="{9D8B030D-6E8A-4147-A177-3AD203B41FA5}">
                      <a16:colId xmlns:a16="http://schemas.microsoft.com/office/drawing/2014/main" val="3371818504"/>
                    </a:ext>
                  </a:extLst>
                </a:gridCol>
                <a:gridCol w="1751346">
                  <a:extLst>
                    <a:ext uri="{9D8B030D-6E8A-4147-A177-3AD203B41FA5}">
                      <a16:colId xmlns:a16="http://schemas.microsoft.com/office/drawing/2014/main" val="2253140539"/>
                    </a:ext>
                  </a:extLst>
                </a:gridCol>
                <a:gridCol w="1751346">
                  <a:extLst>
                    <a:ext uri="{9D8B030D-6E8A-4147-A177-3AD203B41FA5}">
                      <a16:colId xmlns:a16="http://schemas.microsoft.com/office/drawing/2014/main" val="4155550326"/>
                    </a:ext>
                  </a:extLst>
                </a:gridCol>
              </a:tblGrid>
              <a:tr h="223011">
                <a:tc gridSpan="2">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¿Está vivo el padre?</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No </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Desconocido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Si ha fallecido, cuándo y cómo falleció:</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800" i="1">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Etnia del padre: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Ocupación del padre:</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535667890"/>
                  </a:ext>
                </a:extLst>
              </a:tr>
              <a:tr h="223011">
                <a:tc gridSpan="3">
                  <a:txBody>
                    <a:bodyPr/>
                    <a:lstStyle/>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Dirección actual y/o lugar donde vive el padre: </a:t>
                      </a:r>
                      <a:r>
                        <a:rPr lang="es-ES_tradnl" sz="800" i="1" noProof="0" dirty="0">
                          <a:effectLst/>
                          <a:latin typeface="Calibri" panose="020F0502020204030204" pitchFamily="34" charset="0"/>
                          <a:ea typeface="Calibri" panose="020F0502020204030204" pitchFamily="34" charset="0"/>
                          <a:cs typeface="Times New Roman" panose="02020603050405020304" pitchFamily="18" charset="0"/>
                        </a:rPr>
                        <a:t>proporcionar tantos detalles como sea posible sobre la ubicación para que otros puedan encontrarla, por ejemplo, casa, punto de referencia, calle, ciudad o pueblo, distrito, provincia (adapte según el contexto)</a:t>
                      </a:r>
                      <a:endParaRPr lang="es-ES_tradnl" sz="8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3497404"/>
                  </a:ext>
                </a:extLst>
              </a:tr>
              <a:tr h="223011">
                <a:tc gridSpan="3">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Teléfono del padre y otros datos de contacto: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325150"/>
                  </a:ext>
                </a:extLst>
              </a:tr>
              <a:tr h="223011">
                <a:tc>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¿Qué pruebas tiene de su parentesco con la/el menor?</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Identificación del menor</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Certificado de nacimiento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Fotos</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Otros, </a:t>
                      </a:r>
                      <a:r>
                        <a:rPr lang="es-ES_tradnl" sz="1000" b="1">
                          <a:effectLst/>
                          <a:latin typeface="Calibri" panose="020F0502020204030204" pitchFamily="34" charset="0"/>
                          <a:ea typeface="Calibri" panose="020F0502020204030204" pitchFamily="34" charset="0"/>
                          <a:cs typeface="Times New Roman" panose="02020603050405020304" pitchFamily="18" charset="0"/>
                        </a:rPr>
                        <a:t>especificar:</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¿Qué información conoce sobre la vida del menor que pueda ayudar a identificarlo? </a:t>
                      </a:r>
                      <a:r>
                        <a:rPr lang="es-ES_tradnl" sz="800" i="1">
                          <a:effectLst/>
                          <a:latin typeface="Calibri" panose="020F0502020204030204" pitchFamily="34" charset="0"/>
                          <a:ea typeface="Calibri" panose="020F0502020204030204" pitchFamily="34" charset="0"/>
                          <a:cs typeface="Times New Roman" panose="02020603050405020304" pitchFamily="18" charset="0"/>
                        </a:rPr>
                        <a:t>Por ejemplo, palabras y frases propias de la/del menor, canciones y cuentos favoritos, dibujos que hace a menudo, principales intereses y cosas que le gusta hacer, juegos a los que le gusta jugar</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0863846"/>
                  </a:ext>
                </a:extLst>
              </a:tr>
              <a:tr h="223011">
                <a:tc gridSpan="3">
                  <a:txBody>
                    <a:bodyPr/>
                    <a:lstStyle/>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¿Qué acontecimientos importantes y únicos cree que el menor puede recordar de su vida?</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0357205"/>
                  </a:ext>
                </a:extLst>
              </a:tr>
              <a:tr h="223011">
                <a:tc gridSpan="3">
                  <a:txBody>
                    <a:bodyPr/>
                    <a:lstStyle/>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Características físicas/rasgos distintivos del menor: </a:t>
                      </a:r>
                      <a:r>
                        <a:rPr lang="es-ES_tradnl" sz="800" b="0" i="1" dirty="0">
                          <a:effectLst/>
                          <a:latin typeface="Calibri" panose="020F0502020204030204" pitchFamily="34" charset="0"/>
                          <a:ea typeface="Calibri" panose="020F0502020204030204" pitchFamily="34" charset="0"/>
                          <a:cs typeface="Times New Roman" panose="02020603050405020304" pitchFamily="18" charset="0"/>
                        </a:rPr>
                        <a:t>p. ej., </a:t>
                      </a:r>
                      <a:r>
                        <a:rPr lang="es-ES_tradnl" sz="800" i="1" dirty="0">
                          <a:effectLst/>
                          <a:latin typeface="Calibri" panose="020F0502020204030204" pitchFamily="34" charset="0"/>
                          <a:ea typeface="Calibri" panose="020F0502020204030204" pitchFamily="34" charset="0"/>
                          <a:cs typeface="Times New Roman" panose="02020603050405020304" pitchFamily="18" charset="0"/>
                        </a:rPr>
                        <a:t>marcas de nacimiento, cicatrices, color del pelo, color de los ojos, dientes, etc.</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4343901"/>
                  </a:ext>
                </a:extLst>
              </a:tr>
              <a:tr h="223011">
                <a:tc gridSpan="3">
                  <a:txBody>
                    <a:bodyPr/>
                    <a:lstStyle/>
                    <a:p>
                      <a:pPr algn="l">
                        <a:lnSpc>
                          <a:spcPct val="107000"/>
                        </a:lnSpc>
                        <a:spcAft>
                          <a:spcPts val="800"/>
                        </a:spcAft>
                      </a:pPr>
                      <a:r>
                        <a:rPr lang="es-ES_tradnl" sz="1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CIRCUNSTANCIAS DE LA SEPARACIÓN</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3378965"/>
                  </a:ext>
                </a:extLst>
              </a:tr>
              <a:tr h="223011">
                <a:tc gridSpan="3">
                  <a:txBody>
                    <a:bodyPr/>
                    <a:lstStyle/>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Por favor, describir la ropa que llevaba puesta y/o los objetos (p. ej., documentos, pulseras, lazos/moños para el pelo) y las personas que acompañaban al / a la menor cuando se separaron:</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5995623"/>
                  </a:ext>
                </a:extLst>
              </a:tr>
            </a:tbl>
          </a:graphicData>
        </a:graphic>
      </p:graphicFrame>
      <p:sp>
        <p:nvSpPr>
          <p:cNvPr id="3" name="Hexagon 2">
            <a:extLst>
              <a:ext uri="{FF2B5EF4-FFF2-40B4-BE49-F238E27FC236}">
                <a16:creationId xmlns:a16="http://schemas.microsoft.com/office/drawing/2014/main" id="{E6167872-3117-94E5-D52F-4FCFC7A95C8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E0538686-B3F7-B13F-D3A2-B463910E49F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32D31986-3551-6081-0925-CF544376BB0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6841230-413B-F5B7-F8E5-542A64181B3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FF8BDAE-00D7-987A-33BF-FD18BE540A4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970FD03-94C8-6E85-2E1F-F4EA857D4E2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763F32E-6A2E-9EA8-16F7-243C52A10D1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CC7E076A-DB52-F970-1C3E-5680E650E04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73DADA2-F446-9C25-F90D-910CC52AF11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875BC1AC-434A-8289-0B3B-4A03C08D2AFA}"/>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5778FC-5C7D-0B02-CB8C-DBA16B91EDA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D609E854-F5AA-D86C-6CDE-FD7D00F9D1B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97C028F-FD26-1EC6-28DA-488F61D96CF1}"/>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00B7D092-0061-CA4B-08FC-4DFE6A2A7CC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38C7F2A-C34D-14E1-FD52-B823513EA43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BA1DB10A-0550-CB06-0719-068B18770E6D}"/>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0A5897-C855-5523-30AA-78C621DFFC6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846D200-A5B6-D64C-F504-9EA7A53094C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6095761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1393743818"/>
              </p:ext>
            </p:extLst>
          </p:nvPr>
        </p:nvGraphicFramePr>
        <p:xfrm>
          <a:off x="982983" y="713169"/>
          <a:ext cx="5267346" cy="8380222"/>
        </p:xfrm>
        <a:graphic>
          <a:graphicData uri="http://schemas.openxmlformats.org/drawingml/2006/table">
            <a:tbl>
              <a:tblPr firstRow="1" firstCol="1" bandRow="1"/>
              <a:tblGrid>
                <a:gridCol w="1755782">
                  <a:extLst>
                    <a:ext uri="{9D8B030D-6E8A-4147-A177-3AD203B41FA5}">
                      <a16:colId xmlns:a16="http://schemas.microsoft.com/office/drawing/2014/main" val="3371818504"/>
                    </a:ext>
                  </a:extLst>
                </a:gridCol>
                <a:gridCol w="877891">
                  <a:extLst>
                    <a:ext uri="{9D8B030D-6E8A-4147-A177-3AD203B41FA5}">
                      <a16:colId xmlns:a16="http://schemas.microsoft.com/office/drawing/2014/main" val="1826321114"/>
                    </a:ext>
                  </a:extLst>
                </a:gridCol>
                <a:gridCol w="877891">
                  <a:extLst>
                    <a:ext uri="{9D8B030D-6E8A-4147-A177-3AD203B41FA5}">
                      <a16:colId xmlns:a16="http://schemas.microsoft.com/office/drawing/2014/main" val="2758574176"/>
                    </a:ext>
                  </a:extLst>
                </a:gridCol>
                <a:gridCol w="877891">
                  <a:extLst>
                    <a:ext uri="{9D8B030D-6E8A-4147-A177-3AD203B41FA5}">
                      <a16:colId xmlns:a16="http://schemas.microsoft.com/office/drawing/2014/main" val="421157390"/>
                    </a:ext>
                  </a:extLst>
                </a:gridCol>
                <a:gridCol w="877891">
                  <a:extLst>
                    <a:ext uri="{9D8B030D-6E8A-4147-A177-3AD203B41FA5}">
                      <a16:colId xmlns:a16="http://schemas.microsoft.com/office/drawing/2014/main" val="2606847410"/>
                    </a:ext>
                  </a:extLst>
                </a:gridCol>
              </a:tblGrid>
              <a:tr h="223011">
                <a:tc gridSpan="5">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Fecha de separación: </a:t>
                      </a:r>
                      <a:r>
                        <a:rPr lang="es-ES_tradnl" sz="800" i="1" noProof="0">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Causa principal de separación: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800" i="1" noProof="0" dirty="0">
                          <a:effectLst/>
                          <a:latin typeface="Calibri" panose="020F0502020204030204" pitchFamily="34" charset="0"/>
                          <a:ea typeface="Calibri" panose="020F0502020204030204" pitchFamily="34" charset="0"/>
                          <a:cs typeface="Times New Roman" panose="02020603050405020304" pitchFamily="18" charset="0"/>
                        </a:rPr>
                        <a:t>Marcar con x todo lo que corresponda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Abandonado/a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Abuso y/o violencia y/o abandono y/o explotación familiar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Fallecimiento y/o enfermedad de un familiar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Separación al huir de la violencia y/o guerra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Separación al huir de una catástrofe natural</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Separación al huir de la persecución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Búsqueda de empleo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Búsqueda de oportunidades educativas</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Búsqueda de servicios y/o asistencia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8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r>
                        <a:rPr lang="es-ES_tradnl" sz="1000" noProof="0" dirty="0">
                          <a:effectLst/>
                          <a:latin typeface="Calibri" panose="020F0502020204030204" pitchFamily="34" charset="0"/>
                          <a:ea typeface="Calibri" panose="020F0502020204030204" pitchFamily="34" charset="0"/>
                          <a:cs typeface="Calibri" panose="020F0502020204030204" pitchFamily="34" charset="0"/>
                        </a:rPr>
                        <a:t>] Migración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Calibri" panose="020F0502020204030204" pitchFamily="34" charset="0"/>
                        </a:rPr>
                        <a:t>[ ] Desplazamiento organizado por la población (por ejemplo, evacuación)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Entregado/a al cuidado de un particular y/o  institución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Repatriación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Pobreza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Reclutamiento en fuerzas armadas o grupos armados</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Secuestrado/a y/o víctima de trata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Arresto y/o detención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Calibri" panose="020F0502020204030204" pitchFamily="34" charset="0"/>
                        </a:rPr>
                        <a:t>[ ] Otros</a:t>
                      </a:r>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especificar: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7477108"/>
                  </a:ext>
                </a:extLst>
              </a:tr>
              <a:tr h="223011">
                <a:tc gridSpan="5">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Lugar de separación: </a:t>
                      </a:r>
                      <a:r>
                        <a:rPr lang="es-ES_tradnl" sz="800" i="1" noProof="0" dirty="0">
                          <a:effectLst/>
                          <a:latin typeface="Calibri" panose="020F0502020204030204" pitchFamily="34" charset="0"/>
                          <a:ea typeface="Calibri" panose="020F0502020204030204" pitchFamily="34" charset="0"/>
                          <a:cs typeface="Times New Roman" panose="02020603050405020304" pitchFamily="18" charset="0"/>
                        </a:rPr>
                        <a:t>proporcionar tantos detalles como sea posible sobre la ubicación para que otros puedan encontrarla, por ejemplo, casa, punto de referencia, calle, ciudad o pueblo, distrito, provincia (adapte según el contexto)</a:t>
                      </a:r>
                      <a:endParaRPr lang="es-ES_tradnl" sz="8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6358497"/>
                  </a:ext>
                </a:extLst>
              </a:tr>
              <a:tr h="223011">
                <a:tc gridSpan="5">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Describir las circunstancias de la separación: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3037165"/>
                  </a:ext>
                </a:extLst>
              </a:tr>
              <a:tr h="223011">
                <a:tc gridSpan="5">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ACEPTACIÓN Y CONSENTIMIENTO PARA HACERSE CARGO DEL MENOR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1155463"/>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¿Quiere que el menor venga a vivir con usted?</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Desconocido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¿Es capaz de cuidar de ella y/o él y/o ellos/as?</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Desconocido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noProof="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Si usted no puede, ¿hay algún otro miembro de la familia que pueda hacerse cargo del menor?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Desconocido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718593"/>
                  </a:ext>
                </a:extLst>
              </a:tr>
              <a:tr h="223011">
                <a:tc gridSpan="5">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En caso afirmativo, nombre completo de la persona, dirección o ubicación actual y datos de contacto: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4789185"/>
                  </a:ext>
                </a:extLst>
              </a:tr>
              <a:tr h="223011">
                <a:tc gridSpan="5">
                  <a:txBody>
                    <a:bodyPr/>
                    <a:lstStyle/>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Yo___________________________(nombre de la persona que da el consentimiento), acepto acoger a este menor en mi casa para que viva como parte de mi familia.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8362509"/>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Firma del adulto: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Lugar: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Fecha: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800" i="1" noProof="0" dirty="0" err="1">
                          <a:effectLst/>
                          <a:latin typeface="Calibri" panose="020F0502020204030204" pitchFamily="34" charset="0"/>
                          <a:ea typeface="Calibri" panose="020F0502020204030204" pitchFamily="34" charset="0"/>
                          <a:cs typeface="Times New Roman" panose="02020603050405020304" pitchFamily="18" charset="0"/>
                        </a:rPr>
                        <a:t>dd</a:t>
                      </a:r>
                      <a:r>
                        <a:rPr lang="es-ES_tradnl" sz="800" i="1" noProof="0" dirty="0">
                          <a:effectLst/>
                          <a:latin typeface="Calibri" panose="020F0502020204030204" pitchFamily="34" charset="0"/>
                          <a:ea typeface="Calibri" panose="020F0502020204030204" pitchFamily="34" charset="0"/>
                          <a:cs typeface="Times New Roman" panose="02020603050405020304" pitchFamily="18" charset="0"/>
                        </a:rPr>
                        <a:t>/mm/</a:t>
                      </a:r>
                      <a:r>
                        <a:rPr lang="es-ES_tradnl" sz="800" i="1" noProof="0" dirty="0" err="1">
                          <a:effectLst/>
                          <a:latin typeface="Calibri" panose="020F0502020204030204" pitchFamily="34" charset="0"/>
                          <a:ea typeface="Calibri" panose="020F0502020204030204" pitchFamily="34" charset="0"/>
                          <a:cs typeface="Times New Roman" panose="02020603050405020304" pitchFamily="18" charset="0"/>
                        </a:rPr>
                        <a:t>aa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635047613"/>
                  </a:ext>
                </a:extLst>
              </a:tr>
            </a:tbl>
          </a:graphicData>
        </a:graphic>
      </p:graphicFrame>
      <p:sp>
        <p:nvSpPr>
          <p:cNvPr id="6" name="Hexagon 5">
            <a:extLst>
              <a:ext uri="{FF2B5EF4-FFF2-40B4-BE49-F238E27FC236}">
                <a16:creationId xmlns:a16="http://schemas.microsoft.com/office/drawing/2014/main" id="{2C99498D-CFB0-6756-61E1-A6665531F05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4291A12-EF49-0857-B84D-CAC47948641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54EEE594-66E8-B41D-528D-7AC6709D0FF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9F931B89-75E2-839E-C075-BACBF7DBAAB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A3B7B82-CB27-AEF1-7A4F-CF633CCC26D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1B2F46B-E1EF-895D-5753-09DE858BD05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EEE880B-1A6D-61BC-3A02-33DAB6D0F37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732CD15-1C0E-BDAD-F425-88188560124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86551D5-5BB2-C290-4B64-290DCC8DB6D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F125CE8-DCC4-F8AD-FA82-6C0403693A5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241D323-2370-EDC2-675F-1FC4285B2CC6}"/>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64D7D6F-3D0D-74CF-EF0B-BD7E7CE1B687}"/>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402C7FF-8D05-4C46-2C6E-F47D07CEA8D5}"/>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5270A94-940C-CF26-264F-C2E2EA98170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34F2A52-0301-9878-86FC-57B0E8AC298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140BAED-8B64-3027-B33D-21FC6E5E1BE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992A68EC-4A6E-5722-056A-3A95D299D13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8C5EC27-8063-B82A-AD41-9626616E6B1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900910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914138757"/>
              </p:ext>
            </p:extLst>
          </p:nvPr>
        </p:nvGraphicFramePr>
        <p:xfrm>
          <a:off x="982983" y="713169"/>
          <a:ext cx="5267346" cy="2630805"/>
        </p:xfrm>
        <a:graphic>
          <a:graphicData uri="http://schemas.openxmlformats.org/drawingml/2006/table">
            <a:tbl>
              <a:tblPr firstRow="1" firstCol="1" bandRow="1"/>
              <a:tblGrid>
                <a:gridCol w="1912617">
                  <a:extLst>
                    <a:ext uri="{9D8B030D-6E8A-4147-A177-3AD203B41FA5}">
                      <a16:colId xmlns:a16="http://schemas.microsoft.com/office/drawing/2014/main" val="3371818504"/>
                    </a:ext>
                  </a:extLst>
                </a:gridCol>
                <a:gridCol w="3354729">
                  <a:extLst>
                    <a:ext uri="{9D8B030D-6E8A-4147-A177-3AD203B41FA5}">
                      <a16:colId xmlns:a16="http://schemas.microsoft.com/office/drawing/2014/main" val="1140721571"/>
                    </a:ext>
                  </a:extLst>
                </a:gridCol>
              </a:tblGrid>
              <a:tr h="223011">
                <a:tc gridSpan="2">
                  <a:txBody>
                    <a:bodyPr/>
                    <a:lstStyle/>
                    <a:p>
                      <a:pPr algn="ctr"/>
                      <a:r>
                        <a:rPr lang="es-ES_tradnl" sz="16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4.D. RESUMEN DEL FORMULARIO DE VERIFICACIÓN DEL MENOR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Gestión de casos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Paso 4: Implementación del plan de caso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585352931"/>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básico y/o complementario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complementario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161815788"/>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Cuándo se debe usar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Este formulario debe llenarse cuando la búsqueda de familiares haya tenido éxito y antes de la reunificación del menor con la familia.</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1082143194"/>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Quién debe llenarlo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Asistente social asignado/a al caso.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864692061"/>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Propósito del formulario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Registrar información sobre la validación y verificación de las relaciones entre el menor y la familia y el deseo de reunificación.</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93117013"/>
                  </a:ext>
                </a:extLst>
              </a:tr>
            </a:tbl>
          </a:graphicData>
        </a:graphic>
      </p:graphicFrame>
      <p:graphicFrame>
        <p:nvGraphicFramePr>
          <p:cNvPr id="2" name="Table 1">
            <a:extLst>
              <a:ext uri="{FF2B5EF4-FFF2-40B4-BE49-F238E27FC236}">
                <a16:creationId xmlns:a16="http://schemas.microsoft.com/office/drawing/2014/main" id="{C827B821-8AE8-E013-39C7-EC8C55A5D428}"/>
              </a:ext>
            </a:extLst>
          </p:cNvPr>
          <p:cNvGraphicFramePr>
            <a:graphicFrameLocks noGrp="1"/>
          </p:cNvGraphicFramePr>
          <p:nvPr>
            <p:extLst>
              <p:ext uri="{D42A27DB-BD31-4B8C-83A1-F6EECF244321}">
                <p14:modId xmlns:p14="http://schemas.microsoft.com/office/powerpoint/2010/main" val="345923755"/>
              </p:ext>
            </p:extLst>
          </p:nvPr>
        </p:nvGraphicFramePr>
        <p:xfrm>
          <a:off x="982983" y="3343974"/>
          <a:ext cx="5267346" cy="5226114"/>
        </p:xfrm>
        <a:graphic>
          <a:graphicData uri="http://schemas.openxmlformats.org/drawingml/2006/table">
            <a:tbl>
              <a:tblPr firstRow="1" firstCol="1" bandRow="1"/>
              <a:tblGrid>
                <a:gridCol w="1755782">
                  <a:extLst>
                    <a:ext uri="{9D8B030D-6E8A-4147-A177-3AD203B41FA5}">
                      <a16:colId xmlns:a16="http://schemas.microsoft.com/office/drawing/2014/main" val="3371818504"/>
                    </a:ext>
                  </a:extLst>
                </a:gridCol>
                <a:gridCol w="1755782">
                  <a:extLst>
                    <a:ext uri="{9D8B030D-6E8A-4147-A177-3AD203B41FA5}">
                      <a16:colId xmlns:a16="http://schemas.microsoft.com/office/drawing/2014/main" val="4253192529"/>
                    </a:ext>
                  </a:extLst>
                </a:gridCol>
                <a:gridCol w="1755782">
                  <a:extLst>
                    <a:ext uri="{9D8B030D-6E8A-4147-A177-3AD203B41FA5}">
                      <a16:colId xmlns:a16="http://schemas.microsoft.com/office/drawing/2014/main" val="566436869"/>
                    </a:ext>
                  </a:extLst>
                </a:gridCol>
              </a:tblGrid>
              <a:tr h="0">
                <a:tc gridSpan="3">
                  <a:txBody>
                    <a:bodyPr/>
                    <a:lstStyle/>
                    <a:p>
                      <a:pPr algn="ctr"/>
                      <a:r>
                        <a:rPr lang="es-ES_tradnl" sz="16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DE VERIFICACIÓN DE MENORES</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Fecha en que se llena el formulario: </a:t>
                      </a:r>
                      <a:r>
                        <a:rPr lang="es-ES_tradnl" sz="800" i="1" noProof="0">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Número de identificación del caso: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164850445"/>
                  </a:ext>
                </a:extLst>
              </a:tr>
              <a:tr h="223011">
                <a:tc gridSpan="3">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 VERIFICACIÓN </a:t>
                      </a:r>
                      <a:r>
                        <a:rPr lang="es-ES_tradnl" sz="800" i="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 el formulario de verificación de adultos, marcar con una x los datos que coincidan con la información recogida en el “Formulario de registro de caso y evaluación inicial” y en la "información adicional de registro y evaluación inicial para los UASC", y marcar con una x los datos que no coincidan. Tener en cuenta que es posible que tenga que hablar con el menor y/o el cuidador actual para verificar la información.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28925291"/>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¿Los datos del formulario de verificación de adultos coinciden con los del expediente del menor?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Parcialmente</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 estoy seguro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Enumerar y describir las diferencias:</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599140"/>
                  </a:ext>
                </a:extLst>
              </a:tr>
              <a:tr h="223011">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¿El menor reconoce al adulto en el proceso de verificación a partir de la información facilitada por el adulto?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El menor no está seguro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Comentarios del menor: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6611012"/>
                  </a:ext>
                </a:extLst>
              </a:tr>
              <a:tr h="223011">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Si en el proceso de verificación el adulto proporcionó alguna fotografía, ¿el menor reconoce a alguna persona en las fotos?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El menor no está seguro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Comentarios del menor: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1069787"/>
                  </a:ext>
                </a:extLst>
              </a:tr>
            </a:tbl>
          </a:graphicData>
        </a:graphic>
      </p:graphicFrame>
      <p:sp>
        <p:nvSpPr>
          <p:cNvPr id="3" name="Hexagon 2">
            <a:extLst>
              <a:ext uri="{FF2B5EF4-FFF2-40B4-BE49-F238E27FC236}">
                <a16:creationId xmlns:a16="http://schemas.microsoft.com/office/drawing/2014/main" id="{41F5C482-B351-C365-3B35-99A41C674A5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C088E52B-9526-60ED-A7FE-A38BA03C53E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69CFC305-05CA-8C6F-50B2-EA158F35F99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1BD19BB-1486-F682-CD8C-565B3A7C27F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AB6B9992-BE6B-EC9B-12F3-1B5D0BEC803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CDFE112-1233-FE33-A3A4-1252A096D61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8F325E95-F375-0486-E8FC-042EF2A6310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12154D98-0F3D-945A-CF7E-BC7D74E26ED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46A17E3-A3CA-314F-68BC-5EAD2194700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C0CD1447-5352-45F4-007E-215E8C2D5E8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242AC945-08D8-8B15-9D3E-8CF40D02D79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09E61A5-3C2D-F52A-6335-5FD7D62AE259}"/>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0514495-871C-4B9B-FAA8-4CC3E9F28752}"/>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60244F2-D294-5154-AECA-36E0599C4A6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C022E09-A4C3-F771-404A-047C126A067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14345BB2-412E-2641-B3F5-E16BCE0B794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495799-F0E5-C5E7-EA6C-CB679886CB9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F8820A6-AA81-1893-38C5-46FC1588CB8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64635219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924776578"/>
              </p:ext>
            </p:extLst>
          </p:nvPr>
        </p:nvGraphicFramePr>
        <p:xfrm>
          <a:off x="982982" y="713169"/>
          <a:ext cx="5267344" cy="8571802"/>
        </p:xfrm>
        <a:graphic>
          <a:graphicData uri="http://schemas.openxmlformats.org/drawingml/2006/table">
            <a:tbl>
              <a:tblPr firstRow="1" firstCol="1" bandRow="1"/>
              <a:tblGrid>
                <a:gridCol w="1811733">
                  <a:extLst>
                    <a:ext uri="{9D8B030D-6E8A-4147-A177-3AD203B41FA5}">
                      <a16:colId xmlns:a16="http://schemas.microsoft.com/office/drawing/2014/main" val="3371818504"/>
                    </a:ext>
                  </a:extLst>
                </a:gridCol>
                <a:gridCol w="1725770">
                  <a:extLst>
                    <a:ext uri="{9D8B030D-6E8A-4147-A177-3AD203B41FA5}">
                      <a16:colId xmlns:a16="http://schemas.microsoft.com/office/drawing/2014/main" val="294739821"/>
                    </a:ext>
                  </a:extLst>
                </a:gridCol>
                <a:gridCol w="1729841">
                  <a:extLst>
                    <a:ext uri="{9D8B030D-6E8A-4147-A177-3AD203B41FA5}">
                      <a16:colId xmlns:a16="http://schemas.microsoft.com/office/drawing/2014/main" val="250623632"/>
                    </a:ext>
                  </a:extLst>
                </a:gridCol>
              </a:tblGrid>
              <a:tr h="223011">
                <a:tc gridSpan="3">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 DESEOS DEL MENOR </a:t>
                      </a:r>
                      <a:r>
                        <a:rPr lang="es-ES_tradnl" sz="800" i="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 importante que el menor esté plenamente informado sobre la familia y la comunidad a la que regresa. Por favor, comunicar al menor cualquier información significativa que le ayude a tomar una decisión informada sobre la reunificación y a estar plenamente preparado. Por ejemplo, cualquier cambio significativo en la familia o en la comunidad desde la separación con su familia: familiares fallecidos o nacidos, situación social y económica de la familia, amigos/as que el menor verá y recordará, oportunidades educativas, al igual que otras observaciones sobre las condiciones de vida y la situación de los miembros de la familia, o cualquier preocupación que usted pueda tener acerca de su reunificación con la familia a partir de sus observaciones, incluso en torno a lo cariñosa y/o comprensiva que pueda ser la familia con el menor.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¿Hay alguna información adicional que el menor desee saber sobre el adulto y/o familia?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El menor no está seguro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Comentarios del menor: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noProof="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2187968"/>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En caso afirmativo, ¿se ha facilitado esta información al menor (quizás tras la consulta del asistente social)?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El menor no está seguro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Comentarios del menor sobre la información facilitada: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noProof="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3761908"/>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¿Hay alguna información importante que el menor desee compartir con el adulto y/o familia antes de la reunificación?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El menor no está seguro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¿El menor ha dado su consentimiento para que el asistente social comparta esta información con el adulto o la familia?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 ] No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Por favor, proporcionar detalles:</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56095681"/>
                  </a:ext>
                </a:extLst>
              </a:tr>
              <a:tr h="0">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¿El menor quiere reunirse con el adulto?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El menor no está seguro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Comentarios del menor: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4472973"/>
                  </a:ext>
                </a:extLst>
              </a:tr>
              <a:tr h="223011">
                <a:tc gridSpan="3">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RECOMENDACIÓN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84537527"/>
                  </a:ext>
                </a:extLst>
              </a:tr>
              <a:tr h="0">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Basándose en la información facilitada en las secciones 1 y 2, ¿cuál es la recomendación?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Reunificación inmediata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Reunificación después de que se haya proporcionado apoyo al adulto y/o familia, y se hayan abordado las preocupaciones existentes</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Cuidados alternativos de larga duración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Seguimiento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Otros, </a:t>
                      </a: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especificar: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Motivo de la recomendación: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noProof="0"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825631"/>
                  </a:ext>
                </a:extLst>
              </a:tr>
            </a:tbl>
          </a:graphicData>
        </a:graphic>
      </p:graphicFrame>
      <p:sp>
        <p:nvSpPr>
          <p:cNvPr id="4" name="Hexagon 3">
            <a:extLst>
              <a:ext uri="{FF2B5EF4-FFF2-40B4-BE49-F238E27FC236}">
                <a16:creationId xmlns:a16="http://schemas.microsoft.com/office/drawing/2014/main" id="{A31CF7FF-CAEB-DF4C-BA27-7400D899AA0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8257A9B-A0BD-CEF3-D4E5-F6A74D4BFEC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9A92234-D0EA-75E7-F039-AAC298F109F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CC615058-F0C3-FBDD-2884-3B06A2A638C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4BEAC66-04DB-147D-49D2-D1CD4B6E4E6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5FB0B430-F7A0-002A-D788-AD94BFA2F49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4B194883-8812-74BB-71B8-15B9FC70FE1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98ED924-DB70-FAB9-2689-7C349294410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213BE90-A2B6-2168-5F69-5ECCA80525E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1AC2A54-99DD-E528-8C3C-1DB78C3878C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6881285E-1853-1992-4F90-7452CB3A5E29}"/>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BE95951-8D74-6D52-8EDD-2C47172206B4}"/>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12BBE352-E84F-917E-5400-0676F8C80539}"/>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8169DF3-31DD-D025-04E8-8FB9D5336CB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5806FE3-020E-193E-299A-6526E9EAB90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5611D4F-7328-336A-E236-DCB5EA7AB7C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E5CDD15-8DE9-330C-8425-6FA9DBBB0C0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5940A08-1827-1A0E-07A3-D7FB647DEF1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7005160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B5595EB-95B7-BE84-6B01-DA1D3ECD685C}"/>
              </a:ext>
            </a:extLst>
          </p:cNvPr>
          <p:cNvSpPr txBox="1"/>
          <p:nvPr/>
        </p:nvSpPr>
        <p:spPr>
          <a:xfrm>
            <a:off x="897924" y="445763"/>
            <a:ext cx="5267343" cy="1277273"/>
          </a:xfrm>
          <a:prstGeom prst="rect">
            <a:avLst/>
          </a:prstGeom>
          <a:noFill/>
          <a:ln>
            <a:noFill/>
          </a:ln>
        </p:spPr>
        <p:txBody>
          <a:bodyPr wrap="square" rtlCol="0">
            <a:spAutoFit/>
          </a:bodyPr>
          <a:lstStyle/>
          <a:p>
            <a:r>
              <a:rPr lang="es-ES_tradnl" sz="1100" b="1" dirty="0"/>
              <a:t>A partir de la actualización del caso y de la información requerida en el formulario de verificación de adultos y en el formulario de verificación de menores (ver las páginas anteriores), responder a las siguientes preguntas:</a:t>
            </a:r>
          </a:p>
          <a:p>
            <a:endParaRPr lang="es-ES_tradnl" sz="1100" dirty="0"/>
          </a:p>
          <a:p>
            <a:r>
              <a:rPr lang="es-ES_tradnl" sz="1100" dirty="0"/>
              <a:t>¿Contamos con toda la información necesaria para llevar a cabo la verificación? En caso negativo, ¿qué información adicional necesitamos y/o qué información necesita mayor claridad?</a:t>
            </a:r>
          </a:p>
        </p:txBody>
      </p:sp>
      <p:sp>
        <p:nvSpPr>
          <p:cNvPr id="9" name="TextBox 8">
            <a:extLst>
              <a:ext uri="{FF2B5EF4-FFF2-40B4-BE49-F238E27FC236}">
                <a16:creationId xmlns:a16="http://schemas.microsoft.com/office/drawing/2014/main" id="{6009218D-E656-CCD0-90A9-4D09F5772B5B}"/>
              </a:ext>
            </a:extLst>
          </p:cNvPr>
          <p:cNvSpPr txBox="1"/>
          <p:nvPr/>
        </p:nvSpPr>
        <p:spPr>
          <a:xfrm>
            <a:off x="982986" y="3742884"/>
            <a:ext cx="5267342" cy="430887"/>
          </a:xfrm>
          <a:prstGeom prst="rect">
            <a:avLst/>
          </a:prstGeom>
          <a:noFill/>
          <a:ln>
            <a:noFill/>
          </a:ln>
        </p:spPr>
        <p:txBody>
          <a:bodyPr wrap="square" rtlCol="0">
            <a:spAutoFit/>
          </a:bodyPr>
          <a:lstStyle/>
          <a:p>
            <a:r>
              <a:rPr lang="es-ES_tradnl" sz="1100" dirty="0"/>
              <a:t>¿Podemos determinar si la reunificación familiar responde al interés superior de </a:t>
            </a:r>
            <a:r>
              <a:rPr lang="es-ES_tradnl" sz="1100" dirty="0" err="1"/>
              <a:t>Hashim</a:t>
            </a:r>
            <a:r>
              <a:rPr lang="es-ES_tradnl" sz="1100" dirty="0"/>
              <a:t> en este momento? Explicar la respuesta</a:t>
            </a:r>
          </a:p>
        </p:txBody>
      </p:sp>
      <p:sp>
        <p:nvSpPr>
          <p:cNvPr id="10" name="Rectangle 9">
            <a:extLst>
              <a:ext uri="{FF2B5EF4-FFF2-40B4-BE49-F238E27FC236}">
                <a16:creationId xmlns:a16="http://schemas.microsoft.com/office/drawing/2014/main" id="{A4472A40-C2F8-F403-672A-C5D4E30F5DD1}"/>
              </a:ext>
            </a:extLst>
          </p:cNvPr>
          <p:cNvSpPr/>
          <p:nvPr/>
        </p:nvSpPr>
        <p:spPr>
          <a:xfrm>
            <a:off x="996287" y="1886371"/>
            <a:ext cx="5254041" cy="16807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2" name="Rectangle 11">
            <a:extLst>
              <a:ext uri="{FF2B5EF4-FFF2-40B4-BE49-F238E27FC236}">
                <a16:creationId xmlns:a16="http://schemas.microsoft.com/office/drawing/2014/main" id="{EE625F63-160F-D5BD-A670-4F7F25101241}"/>
              </a:ext>
            </a:extLst>
          </p:cNvPr>
          <p:cNvSpPr/>
          <p:nvPr/>
        </p:nvSpPr>
        <p:spPr>
          <a:xfrm>
            <a:off x="996287" y="4307042"/>
            <a:ext cx="5254041" cy="16807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3" name="Hexagon 12">
            <a:extLst>
              <a:ext uri="{FF2B5EF4-FFF2-40B4-BE49-F238E27FC236}">
                <a16:creationId xmlns:a16="http://schemas.microsoft.com/office/drawing/2014/main" id="{8484D471-1C2E-D554-472E-A3858439106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2629517D-EB86-816F-CDC6-377C398E97D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1E02C7F3-B2B4-E5B7-B336-C08FE10A735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171F6BFF-9F28-9F34-6C91-F6640479E10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F346BF2F-E5D2-7ADD-3CD4-2067E63612C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AAD04584-8133-EC89-53C4-11E658A6683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7C5E015C-9E06-141C-314B-7CEEF013824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4B9AACD8-78E6-8DDF-DFDD-204568E52FD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9CF9BB69-5CFC-4759-CA53-E93E29A4C87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28A492C3-57E9-DD23-174A-4DE0BA5E81A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EB236121-1E75-5252-FBE4-FE1BD2518EC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2E6C99F3-753B-42B6-7D97-DD8DD84226D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2F9BCF32-02F9-DD05-AE12-580AFC9FA684}"/>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C188D8EC-7F5B-7A3E-51BD-59E6F89A720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736D95CC-2F29-039A-FD97-A5B8E5E4050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D161873D-4004-EC14-F4BF-B607211D2D2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05883C99-053E-34FD-FE7D-24E7584570B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17FCD36C-C0B4-D5B4-3555-06BCCC693EB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 name="TextBox 2">
            <a:extLst>
              <a:ext uri="{FF2B5EF4-FFF2-40B4-BE49-F238E27FC236}">
                <a16:creationId xmlns:a16="http://schemas.microsoft.com/office/drawing/2014/main" id="{33D29A78-97AC-FF87-9EC1-EED790E9D26E}"/>
              </a:ext>
            </a:extLst>
          </p:cNvPr>
          <p:cNvSpPr txBox="1"/>
          <p:nvPr/>
        </p:nvSpPr>
        <p:spPr>
          <a:xfrm>
            <a:off x="982986" y="6121030"/>
            <a:ext cx="5267342" cy="261610"/>
          </a:xfrm>
          <a:prstGeom prst="rect">
            <a:avLst/>
          </a:prstGeom>
          <a:noFill/>
          <a:ln>
            <a:noFill/>
          </a:ln>
        </p:spPr>
        <p:txBody>
          <a:bodyPr wrap="square" rtlCol="0">
            <a:spAutoFit/>
          </a:bodyPr>
          <a:lstStyle/>
          <a:p>
            <a:r>
              <a:rPr lang="es-ES_tradnl" sz="1100" dirty="0"/>
              <a:t>¿Qué medidas de seguimiento debemos tomar? </a:t>
            </a:r>
          </a:p>
        </p:txBody>
      </p:sp>
      <p:sp>
        <p:nvSpPr>
          <p:cNvPr id="11" name="Rectangle 10">
            <a:extLst>
              <a:ext uri="{FF2B5EF4-FFF2-40B4-BE49-F238E27FC236}">
                <a16:creationId xmlns:a16="http://schemas.microsoft.com/office/drawing/2014/main" id="{DBF03141-6DA5-318B-8936-F9889EAF53D9}"/>
              </a:ext>
            </a:extLst>
          </p:cNvPr>
          <p:cNvSpPr/>
          <p:nvPr/>
        </p:nvSpPr>
        <p:spPr>
          <a:xfrm>
            <a:off x="996287" y="6462736"/>
            <a:ext cx="5254041" cy="16807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Tree>
    <p:extLst>
      <p:ext uri="{BB962C8B-B14F-4D97-AF65-F5344CB8AC3E}">
        <p14:creationId xmlns:p14="http://schemas.microsoft.com/office/powerpoint/2010/main" val="3474881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561299"/>
            <a:ext cx="4325427" cy="276999"/>
          </a:xfrm>
          <a:prstGeom prst="rect">
            <a:avLst/>
          </a:prstGeom>
          <a:noFill/>
        </p:spPr>
        <p:txBody>
          <a:bodyPr wrap="square" rtlCol="0">
            <a:spAutoFit/>
          </a:bodyPr>
          <a:lstStyle/>
          <a:p>
            <a:r>
              <a:rPr lang="es-ES_tradnl" sz="1200" b="1" spc="300">
                <a:solidFill>
                  <a:schemeClr val="tx1"/>
                </a:solidFill>
              </a:rPr>
              <a:t>ACCIONES DE RESPUESTA</a:t>
            </a:r>
          </a:p>
        </p:txBody>
      </p:sp>
      <p:sp>
        <p:nvSpPr>
          <p:cNvPr id="5" name="TextBox 4">
            <a:extLst>
              <a:ext uri="{FF2B5EF4-FFF2-40B4-BE49-F238E27FC236}">
                <a16:creationId xmlns:a16="http://schemas.microsoft.com/office/drawing/2014/main" id="{8B551967-89C5-A41D-1D10-9837154201E4}"/>
              </a:ext>
            </a:extLst>
          </p:cNvPr>
          <p:cNvSpPr txBox="1"/>
          <p:nvPr/>
        </p:nvSpPr>
        <p:spPr>
          <a:xfrm>
            <a:off x="982985" y="908608"/>
            <a:ext cx="5267344" cy="261610"/>
          </a:xfrm>
          <a:prstGeom prst="rect">
            <a:avLst/>
          </a:prstGeom>
          <a:noFill/>
        </p:spPr>
        <p:txBody>
          <a:bodyPr wrap="square" rtlCol="0">
            <a:spAutoFit/>
          </a:bodyPr>
          <a:lstStyle/>
          <a:p>
            <a:pPr marL="0" marR="0" lvl="0" indent="0" algn="l" rtl="0">
              <a:spcBef>
                <a:spcPts val="0"/>
              </a:spcBef>
              <a:spcAft>
                <a:spcPts val="0"/>
              </a:spcAft>
              <a:buNone/>
            </a:pPr>
            <a:r>
              <a:rPr lang="es-ES_tradnl" sz="1100" b="1">
                <a:solidFill>
                  <a:schemeClr val="tx1"/>
                </a:solidFill>
                <a:latin typeface="+mn-lt"/>
                <a:ea typeface="Arial"/>
                <a:cs typeface="Arial"/>
                <a:sym typeface="Arial"/>
              </a:rPr>
              <a:t>Emparejar los escenarios con las acciones de respuesta inmediata más apropiadas </a:t>
            </a:r>
          </a:p>
        </p:txBody>
      </p:sp>
      <p:sp>
        <p:nvSpPr>
          <p:cNvPr id="6" name="TextBox 5">
            <a:extLst>
              <a:ext uri="{FF2B5EF4-FFF2-40B4-BE49-F238E27FC236}">
                <a16:creationId xmlns:a16="http://schemas.microsoft.com/office/drawing/2014/main" id="{0EB2E5A6-E46E-A702-E777-9B91FAD24E6E}"/>
              </a:ext>
            </a:extLst>
          </p:cNvPr>
          <p:cNvSpPr txBox="1"/>
          <p:nvPr/>
        </p:nvSpPr>
        <p:spPr>
          <a:xfrm>
            <a:off x="982985" y="1567473"/>
            <a:ext cx="2363465" cy="161582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_tradnl" sz="1100" b="1"/>
              <a:t>Marco tiene </a:t>
            </a:r>
            <a:r>
              <a:rPr lang="es-ES_tradnl" sz="1100"/>
              <a:t>14 años. Cruzó la frontera con su padre y su hermana menor en un grupo de migrantes, pero en el paso fronterizo se separó de ellos. Después consiguió que lo llevaran a un centro asistencial temporal, donde espera que su padre y su hermana lleguen en los próximos días.</a:t>
            </a:r>
          </a:p>
        </p:txBody>
      </p:sp>
      <p:sp>
        <p:nvSpPr>
          <p:cNvPr id="7" name="TextBox 6">
            <a:extLst>
              <a:ext uri="{FF2B5EF4-FFF2-40B4-BE49-F238E27FC236}">
                <a16:creationId xmlns:a16="http://schemas.microsoft.com/office/drawing/2014/main" id="{236C138E-CDE8-31A7-27C6-5743E540AB68}"/>
              </a:ext>
            </a:extLst>
          </p:cNvPr>
          <p:cNvSpPr txBox="1"/>
          <p:nvPr/>
        </p:nvSpPr>
        <p:spPr>
          <a:xfrm>
            <a:off x="982986" y="3201957"/>
            <a:ext cx="2363464" cy="212365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_tradnl" sz="1100" b="1"/>
              <a:t>Jasmine tiene </a:t>
            </a:r>
            <a:r>
              <a:rPr lang="es-ES_tradnl" sz="1100"/>
              <a:t>15 años y tiene problemas de aprendizaje. Fue remitida por la organización médica que trabaja en el campamento de refugiados. Está en estado de embarazo avanzado y le contó a la enfermera que no puede volver con su familia porque sus padres planean llevarla ante el líder religioso para que la castigue por estar embarazada y soltera. Teme que su familia la encuentre.</a:t>
            </a:r>
          </a:p>
        </p:txBody>
      </p:sp>
      <p:sp>
        <p:nvSpPr>
          <p:cNvPr id="8" name="TextBox 7">
            <a:extLst>
              <a:ext uri="{FF2B5EF4-FFF2-40B4-BE49-F238E27FC236}">
                <a16:creationId xmlns:a16="http://schemas.microsoft.com/office/drawing/2014/main" id="{90C9166E-2588-658F-D316-09918CA5E493}"/>
              </a:ext>
            </a:extLst>
          </p:cNvPr>
          <p:cNvSpPr txBox="1"/>
          <p:nvPr/>
        </p:nvSpPr>
        <p:spPr>
          <a:xfrm>
            <a:off x="982986" y="5342957"/>
            <a:ext cx="2363464" cy="127727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_tradnl" sz="1100" b="1"/>
              <a:t>Amira tiene </a:t>
            </a:r>
            <a:r>
              <a:rPr lang="es-ES_tradnl" sz="1100"/>
              <a:t>12 años y un hombre mayor la trajo al centro de acogida. Encontró a Amira en la calle tras el terremoto y tiene la impresión de que nadie de su familia sobrevivió. Está ilesa físicamente, pero parece estar en estado de shock.</a:t>
            </a:r>
          </a:p>
        </p:txBody>
      </p:sp>
      <p:sp>
        <p:nvSpPr>
          <p:cNvPr id="9" name="TextBox 8">
            <a:extLst>
              <a:ext uri="{FF2B5EF4-FFF2-40B4-BE49-F238E27FC236}">
                <a16:creationId xmlns:a16="http://schemas.microsoft.com/office/drawing/2014/main" id="{25237F29-BED2-1DE9-896A-1DF902D40220}"/>
              </a:ext>
            </a:extLst>
          </p:cNvPr>
          <p:cNvSpPr txBox="1"/>
          <p:nvPr/>
        </p:nvSpPr>
        <p:spPr>
          <a:xfrm>
            <a:off x="982986" y="6806850"/>
            <a:ext cx="2363464" cy="229293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_tradnl" sz="1100" b="1"/>
              <a:t>Una pareja </a:t>
            </a:r>
            <a:r>
              <a:rPr lang="es-ES_tradnl" sz="1100"/>
              <a:t>ha pedido ayuda para cuidar a dos hermanos de 4 y 11 años que forman parte de su núcleo familiar extenso (están emparentados por matrimonio). Encontraron a los niños cuando huían de su ciudad natal debido al conflicto; los niños se habían separado de sus padres. La pareja quiere seguir cuidando a los hermanos, pero con cinco hijos propios tienen dificultades para mantenerlos a todos y no tienen comida suficiente</a:t>
            </a:r>
          </a:p>
        </p:txBody>
      </p:sp>
      <p:sp>
        <p:nvSpPr>
          <p:cNvPr id="10" name="TextBox 9">
            <a:extLst>
              <a:ext uri="{FF2B5EF4-FFF2-40B4-BE49-F238E27FC236}">
                <a16:creationId xmlns:a16="http://schemas.microsoft.com/office/drawing/2014/main" id="{0EDBFBAD-017A-8B55-8222-C93BB5A10934}"/>
              </a:ext>
            </a:extLst>
          </p:cNvPr>
          <p:cNvSpPr txBox="1"/>
          <p:nvPr/>
        </p:nvSpPr>
        <p:spPr>
          <a:xfrm>
            <a:off x="3511550" y="1353488"/>
            <a:ext cx="2984783" cy="833170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Atención primaria psicológica inmediata</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Asentimiento informado del niño/a mayor y consentimiento informado de los cuidadores</a:t>
            </a:r>
            <a:endParaRPr lang="es-ES_tradnl"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Remisión para búsqueda/localización urgente</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Atención médica y/o remisión médica urgentes</a:t>
            </a:r>
            <a:endParaRPr lang="es-ES_tradnl"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Cuidados con una familia de acogida de la misma comunidad o cuidados de tránsito en un centro</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Consentimiento informado del </a:t>
            </a:r>
            <a:r>
              <a:rPr lang="es-ES_tradnl" sz="1100" dirty="0">
                <a:solidFill>
                  <a:srgbClr val="000000"/>
                </a:solidFill>
                <a:ea typeface="Helvetica Neue" panose="020B0604020202020204"/>
                <a:cs typeface="Helvetica Neue" panose="020B0604020202020204"/>
              </a:rPr>
              <a:t>menor</a:t>
            </a:r>
            <a:endParaRPr lang="es-ES_tradnl"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Atención primaria psicológica inmediata</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Ayuda alimentaria de emergencia y remisión para apoyo a los medios de subsistencia</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Asentimiento informado del </a:t>
            </a:r>
            <a:r>
              <a:rPr lang="es-ES_tradnl" sz="1100" dirty="0">
                <a:solidFill>
                  <a:srgbClr val="000000"/>
                </a:solidFill>
                <a:ea typeface="Helvetica Neue" panose="020B0604020202020204"/>
                <a:cs typeface="Helvetica Neue" panose="020B0604020202020204"/>
              </a:rPr>
              <a:t>menor</a:t>
            </a:r>
            <a:r>
              <a:rPr lang="es-ES_tradnl" sz="1100" dirty="0">
                <a:solidFill>
                  <a:srgbClr val="000000"/>
                </a:solidFill>
                <a:effectLst/>
                <a:ea typeface="Helvetica Neue" panose="020B0604020202020204"/>
                <a:cs typeface="Helvetica Neue" panose="020B0604020202020204"/>
              </a:rPr>
              <a:t> y consentimiento informado del asistente social (a menos que esté presente un miembro de confianza de la comunidad)</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Registrar la modalidad de cuidado alternativo actual</a:t>
            </a:r>
            <a:endParaRPr lang="es-ES_tradnl"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s-ES_tradnl" sz="1100" dirty="0"/>
              <a:t>Remitir para búsqueda/localización urgente</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Asentimiento informado del </a:t>
            </a:r>
            <a:r>
              <a:rPr lang="es-ES_tradnl" sz="1100" dirty="0">
                <a:solidFill>
                  <a:srgbClr val="000000"/>
                </a:solidFill>
                <a:ea typeface="Helvetica Neue" panose="020B0604020202020204"/>
                <a:cs typeface="Helvetica Neue" panose="020B0604020202020204"/>
              </a:rPr>
              <a:t>menor</a:t>
            </a:r>
            <a:r>
              <a:rPr lang="es-ES_tradnl" sz="1100" dirty="0">
                <a:solidFill>
                  <a:srgbClr val="000000"/>
                </a:solidFill>
                <a:effectLst/>
                <a:ea typeface="Helvetica Neue" panose="020B0604020202020204"/>
                <a:cs typeface="Helvetica Neue" panose="020B0604020202020204"/>
              </a:rPr>
              <a:t> y consentimiento informado del asistente social</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Apoyo emocional y/o psicosocial intensivo - remisión a equipo SMAPS</a:t>
            </a:r>
            <a:endParaRPr lang="es-ES_tradnl"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s-ES_tradnl" sz="1100" dirty="0">
                <a:effectLst/>
                <a:ea typeface="Helvetica Neue" panose="020B0604020202020204"/>
                <a:cs typeface="Helvetica Neue" panose="020B0604020202020204"/>
              </a:rPr>
              <a:t>Acogedores </a:t>
            </a:r>
            <a:r>
              <a:rPr lang="es-ES_tradnl" sz="1100" dirty="0">
                <a:ea typeface="Helvetica Neue" panose="020B0604020202020204"/>
                <a:cs typeface="Helvetica Neue" panose="020B0604020202020204"/>
              </a:rPr>
              <a:t>temporales en modalidad familiar y/o acogedores temporales e intermediarios</a:t>
            </a:r>
            <a:endParaRPr lang="es-ES_tradnl"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Alojamiento seguro en un lugar seguro y secreto o si no se dispone de un alojamiento seguro, realizar una evaluación de riesgos para identificar otra solución, ya sea el alojamiento en un centro de acogida o en una familia (que puede tener que estar en otro lugar)</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Atención primaria psicológica inmediata</a:t>
            </a:r>
          </a:p>
          <a:p>
            <a:pPr marL="266700" indent="-225425">
              <a:lnSpc>
                <a:spcPct val="107000"/>
              </a:lnSpc>
              <a:spcAft>
                <a:spcPts val="400"/>
              </a:spcAft>
              <a:buFont typeface="Arial" panose="020B0604020202020204" pitchFamily="34" charset="0"/>
              <a:buChar char="•"/>
            </a:pPr>
            <a:r>
              <a:rPr lang="es-ES_tradnl" sz="1100" dirty="0">
                <a:solidFill>
                  <a:srgbClr val="000000"/>
                </a:solidFill>
                <a:effectLst/>
                <a:ea typeface="Helvetica Neue" panose="020B0604020202020204"/>
                <a:cs typeface="Helvetica Neue" panose="020B0604020202020204"/>
              </a:rPr>
              <a:t>Ofrecer información clara, si es necesario, utilizando formularios de fácil lectura, un lenguaje sencillo y claro, y el uso de elementos visuales</a:t>
            </a:r>
            <a:endParaRPr lang="es-ES_tradnl" sz="1100" dirty="0">
              <a:effectLst/>
              <a:ea typeface="Calibri" panose="020F0502020204030204" pitchFamily="34" charset="0"/>
              <a:cs typeface="Times New Roman" panose="02020603050405020304" pitchFamily="18" charset="0"/>
            </a:endParaRPr>
          </a:p>
        </p:txBody>
      </p:sp>
      <p:sp>
        <p:nvSpPr>
          <p:cNvPr id="33" name="Hexagon 32">
            <a:extLst>
              <a:ext uri="{FF2B5EF4-FFF2-40B4-BE49-F238E27FC236}">
                <a16:creationId xmlns:a16="http://schemas.microsoft.com/office/drawing/2014/main" id="{D60B61A1-E489-F4BF-9DB8-824013A4742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4D81632D-E3AB-1B44-744A-2C70E104ECC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Hexagon 34">
            <a:extLst>
              <a:ext uri="{FF2B5EF4-FFF2-40B4-BE49-F238E27FC236}">
                <a16:creationId xmlns:a16="http://schemas.microsoft.com/office/drawing/2014/main" id="{3D030EA5-8394-2B3C-0833-B757936B65A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Hexagon 35">
            <a:extLst>
              <a:ext uri="{FF2B5EF4-FFF2-40B4-BE49-F238E27FC236}">
                <a16:creationId xmlns:a16="http://schemas.microsoft.com/office/drawing/2014/main" id="{332FE357-0EEF-B510-33AC-3B9941F528C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Hexagon 36">
            <a:extLst>
              <a:ext uri="{FF2B5EF4-FFF2-40B4-BE49-F238E27FC236}">
                <a16:creationId xmlns:a16="http://schemas.microsoft.com/office/drawing/2014/main" id="{9C463CB3-6C10-C960-8C60-E287600BE6DA}"/>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8" name="Hexagon 37">
            <a:extLst>
              <a:ext uri="{FF2B5EF4-FFF2-40B4-BE49-F238E27FC236}">
                <a16:creationId xmlns:a16="http://schemas.microsoft.com/office/drawing/2014/main" id="{1F1CF3DA-DDF0-B254-8294-EBBEF1896A52}"/>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9" name="Hexagon 38">
            <a:extLst>
              <a:ext uri="{FF2B5EF4-FFF2-40B4-BE49-F238E27FC236}">
                <a16:creationId xmlns:a16="http://schemas.microsoft.com/office/drawing/2014/main" id="{F97F1B35-C493-4003-19AA-B5B7499024B9}"/>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Hexagon 39">
            <a:extLst>
              <a:ext uri="{FF2B5EF4-FFF2-40B4-BE49-F238E27FC236}">
                <a16:creationId xmlns:a16="http://schemas.microsoft.com/office/drawing/2014/main" id="{EA872681-7FE3-C34D-D861-2D3BC0821F85}"/>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C04BEE1E-2489-D778-CCFB-6EBA992B2B75}"/>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48E6D70E-BC94-F668-E52C-C7BD8F9E1F0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Hexagon 42">
            <a:extLst>
              <a:ext uri="{FF2B5EF4-FFF2-40B4-BE49-F238E27FC236}">
                <a16:creationId xmlns:a16="http://schemas.microsoft.com/office/drawing/2014/main" id="{F3538D45-AF06-38B7-1E8B-0D1C8B4F079B}"/>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Hexagon 43">
            <a:extLst>
              <a:ext uri="{FF2B5EF4-FFF2-40B4-BE49-F238E27FC236}">
                <a16:creationId xmlns:a16="http://schemas.microsoft.com/office/drawing/2014/main" id="{8C742A72-6E6B-1408-64F0-53C5830592E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Hexagon 44">
            <a:extLst>
              <a:ext uri="{FF2B5EF4-FFF2-40B4-BE49-F238E27FC236}">
                <a16:creationId xmlns:a16="http://schemas.microsoft.com/office/drawing/2014/main" id="{7050D7F2-51CA-3689-320D-A3ADC64E86B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Hexagon 45">
            <a:extLst>
              <a:ext uri="{FF2B5EF4-FFF2-40B4-BE49-F238E27FC236}">
                <a16:creationId xmlns:a16="http://schemas.microsoft.com/office/drawing/2014/main" id="{0BBAAEE7-CC0C-0178-7B8D-E25EBACBA25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Hexagon 46">
            <a:extLst>
              <a:ext uri="{FF2B5EF4-FFF2-40B4-BE49-F238E27FC236}">
                <a16:creationId xmlns:a16="http://schemas.microsoft.com/office/drawing/2014/main" id="{F9B669CB-6096-CCB1-DD34-E98158DC18C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Hexagon 47">
            <a:extLst>
              <a:ext uri="{FF2B5EF4-FFF2-40B4-BE49-F238E27FC236}">
                <a16:creationId xmlns:a16="http://schemas.microsoft.com/office/drawing/2014/main" id="{CF0DDB38-5BA9-B7C6-24DD-70408A3C896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Hexagon 48">
            <a:extLst>
              <a:ext uri="{FF2B5EF4-FFF2-40B4-BE49-F238E27FC236}">
                <a16:creationId xmlns:a16="http://schemas.microsoft.com/office/drawing/2014/main" id="{383BC8DA-23BE-F98B-F5A4-8465BCE6A00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Hexagon 49">
            <a:extLst>
              <a:ext uri="{FF2B5EF4-FFF2-40B4-BE49-F238E27FC236}">
                <a16:creationId xmlns:a16="http://schemas.microsoft.com/office/drawing/2014/main" id="{4010DF68-3A78-46C6-66CB-46FEA76041F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424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26353"/>
            <a:ext cx="4637303" cy="997990"/>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a:solidFill>
                  <a:srgbClr val="000000"/>
                </a:solidFill>
                <a:latin typeface="+mn-lt"/>
                <a:ea typeface="Arial"/>
                <a:cs typeface="Arial"/>
                <a:sym typeface="Arial"/>
              </a:rPr>
              <a:t>La verificación es un paso esencial previo a la reunificación para comprobar si la reunificación familiar responde al interés superior del menor.</a:t>
            </a:r>
          </a:p>
          <a:p>
            <a:pPr marL="0" marR="0" lvl="0" indent="0" rtl="0">
              <a:lnSpc>
                <a:spcPct val="107000"/>
              </a:lnSpc>
              <a:spcBef>
                <a:spcPts val="0"/>
              </a:spcBef>
              <a:spcAft>
                <a:spcPts val="0"/>
              </a:spcAft>
              <a:buClr>
                <a:srgbClr val="000000"/>
              </a:buClr>
              <a:buSzPts val="2400"/>
              <a:buFont typeface="Arial"/>
              <a:buNone/>
            </a:pPr>
            <a:endParaRPr lang="es-ES_tradnl" sz="1100">
              <a:solidFill>
                <a:srgbClr val="000000"/>
              </a:solidFill>
              <a:ea typeface="Arial"/>
              <a:cs typeface="Arial"/>
              <a:sym typeface="Arial"/>
            </a:endParaRPr>
          </a:p>
          <a:p>
            <a:pPr marL="0" marR="0" lvl="0" indent="0" rtl="0">
              <a:lnSpc>
                <a:spcPct val="100000"/>
              </a:lnSpc>
              <a:spcBef>
                <a:spcPts val="0"/>
              </a:spcBef>
              <a:spcAft>
                <a:spcPts val="0"/>
              </a:spcAft>
              <a:buClr>
                <a:srgbClr val="000000"/>
              </a:buClr>
              <a:buSzPts val="2400"/>
              <a:buFont typeface="Helvetica Neue"/>
              <a:buNone/>
            </a:pPr>
            <a:r>
              <a:rPr lang="es-ES_tradnl" sz="1100" b="0" i="0" u="none" strike="noStrike" cap="none">
                <a:solidFill>
                  <a:srgbClr val="000000"/>
                </a:solidFill>
                <a:latin typeface="+mn-lt"/>
                <a:ea typeface="Helvetica Neue"/>
                <a:cs typeface="Helvetica Neue"/>
                <a:sym typeface="Helvetica Neue"/>
              </a:rPr>
              <a:t>Los asistentes sociales tienen un rol importante y de apoyo en el proceso de verificación previo a la reunificación del menor y la familia.</a:t>
            </a:r>
            <a:endParaRPr lang="es-ES_tradnl" sz="1100">
              <a:latin typeface="+mn-lt"/>
            </a:endParaRP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4966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096878"/>
            <a:ext cx="5254042" cy="5803281"/>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2573611"/>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Hexagon 2">
            <a:extLst>
              <a:ext uri="{FF2B5EF4-FFF2-40B4-BE49-F238E27FC236}">
                <a16:creationId xmlns:a16="http://schemas.microsoft.com/office/drawing/2014/main" id="{E8886EDD-7D48-FBB2-AE22-C2400A940C7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Hexagon 3">
            <a:extLst>
              <a:ext uri="{FF2B5EF4-FFF2-40B4-BE49-F238E27FC236}">
                <a16:creationId xmlns:a16="http://schemas.microsoft.com/office/drawing/2014/main" id="{97ADE1D7-2183-2E7B-784C-CF4082D1302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79A8DA74-D844-AB6E-5BAB-F6C83F5E162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486CF03F-5285-83F3-6A2F-E387B478324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AF873F99-CD4F-EBD7-5D79-67CCD21FDFD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B453195C-1E45-0DCD-5583-EFFF90B43B6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A4336351-B34D-0776-FD38-CEE1321D39C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66319476-06CF-7B69-7BF4-096611C081A5}"/>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069D1ACF-421E-E93E-D7B8-07492536C1A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71EE060D-2C0E-0B7B-788C-0BF25E74C15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D42D94C9-D414-3E80-48E1-A66803BDC26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6E15EAB6-461B-D3C2-98FE-5C2DD489F3B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658A0530-666B-68C1-C1FB-E61E0D312D9E}"/>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85D3E3D0-C330-D492-F8A6-653F9473E2F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722AD8CB-9BF5-4688-7E4F-A7F8236437F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BA0F1C48-19EA-8FD7-73E9-BF80A597AFB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066EE9D5-5C47-F491-A996-85800969F14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C4148FB6-FFD5-6BF1-81F7-E42A8A6258A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7703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72004" y="380667"/>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5.4: REUNIFICACIÓN FAMILIAR</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72003" y="895715"/>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646333" y="1379985"/>
            <a:ext cx="4529568" cy="430887"/>
          </a:xfrm>
          <a:prstGeom prst="rect">
            <a:avLst/>
          </a:prstGeom>
          <a:noFill/>
        </p:spPr>
        <p:txBody>
          <a:bodyPr wrap="square" rtlCol="0">
            <a:spAutoFit/>
          </a:bodyPr>
          <a:lstStyle/>
          <a:p>
            <a:pPr marL="0" marR="0" lvl="0" indent="0" algn="l" rtl="0">
              <a:spcBef>
                <a:spcPts val="0"/>
              </a:spcBef>
              <a:spcAft>
                <a:spcPts val="0"/>
              </a:spcAft>
              <a:buNone/>
            </a:pPr>
            <a:r>
              <a:rPr lang="es-ES_tradnl" sz="1100">
                <a:solidFill>
                  <a:schemeClr val="tx1"/>
                </a:solidFill>
                <a:latin typeface="+mn-lt"/>
                <a:ea typeface="Arial"/>
                <a:cs typeface="Arial"/>
                <a:sym typeface="Arial"/>
              </a:rPr>
              <a:t>Explicar cómo aplicar los principios y normas fundamentales para la reunificación familiar.</a:t>
            </a:r>
          </a:p>
        </p:txBody>
      </p:sp>
      <p:grpSp>
        <p:nvGrpSpPr>
          <p:cNvPr id="4" name="Google Shape;194;p14">
            <a:extLst>
              <a:ext uri="{FF2B5EF4-FFF2-40B4-BE49-F238E27FC236}">
                <a16:creationId xmlns:a16="http://schemas.microsoft.com/office/drawing/2014/main" id="{9A295FE5-9E36-201E-84C2-B4A65380B836}"/>
              </a:ext>
            </a:extLst>
          </p:cNvPr>
          <p:cNvGrpSpPr/>
          <p:nvPr/>
        </p:nvGrpSpPr>
        <p:grpSpPr>
          <a:xfrm>
            <a:off x="1160258" y="1447172"/>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1CAEFFCA-700B-A5CE-7952-5583329DF93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1EEFAF24-89F1-7A5D-3FCE-F104FF47474C}"/>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3" name="Hexagon 12">
            <a:extLst>
              <a:ext uri="{FF2B5EF4-FFF2-40B4-BE49-F238E27FC236}">
                <a16:creationId xmlns:a16="http://schemas.microsoft.com/office/drawing/2014/main" id="{8484D471-1C2E-D554-472E-A3858439106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Hexagon 13">
            <a:extLst>
              <a:ext uri="{FF2B5EF4-FFF2-40B4-BE49-F238E27FC236}">
                <a16:creationId xmlns:a16="http://schemas.microsoft.com/office/drawing/2014/main" id="{2629517D-EB86-816F-CDC6-377C398E97D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Hexagon 14">
            <a:extLst>
              <a:ext uri="{FF2B5EF4-FFF2-40B4-BE49-F238E27FC236}">
                <a16:creationId xmlns:a16="http://schemas.microsoft.com/office/drawing/2014/main" id="{1E02C7F3-B2B4-E5B7-B336-C08FE10A735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171F6BFF-9F28-9F34-6C91-F6640479E10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F346BF2F-E5D2-7ADD-3CD4-2067E63612C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AAD04584-8133-EC89-53C4-11E658A6683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7C5E015C-9E06-141C-314B-7CEEF013824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4B9AACD8-78E6-8DDF-DFDD-204568E52FD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9CF9BB69-5CFC-4759-CA53-E93E29A4C87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28A492C3-57E9-DD23-174A-4DE0BA5E81A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EB236121-1E75-5252-FBE4-FE1BD2518EC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2E6C99F3-753B-42B6-7D97-DD8DD84226D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2F9BCF32-02F9-DD05-AE12-580AFC9FA684}"/>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C188D8EC-7F5B-7A3E-51BD-59E6F89A720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736D95CC-2F29-039A-FD97-A5B8E5E4050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D161873D-4004-EC14-F4BF-B607211D2D2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05883C99-053E-34FD-FE7D-24E7584570B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17FCD36C-C0B4-D5B4-3555-06BCCC693EB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TextBox 40">
            <a:extLst>
              <a:ext uri="{FF2B5EF4-FFF2-40B4-BE49-F238E27FC236}">
                <a16:creationId xmlns:a16="http://schemas.microsoft.com/office/drawing/2014/main" id="{67022404-1998-D2AA-93E8-A2597B941264}"/>
              </a:ext>
            </a:extLst>
          </p:cNvPr>
          <p:cNvSpPr txBox="1"/>
          <p:nvPr/>
        </p:nvSpPr>
        <p:spPr>
          <a:xfrm>
            <a:off x="1081347" y="2005445"/>
            <a:ext cx="5254042" cy="7078861"/>
          </a:xfrm>
          <a:prstGeom prst="rect">
            <a:avLst/>
          </a:prstGeom>
          <a:noFill/>
        </p:spPr>
        <p:txBody>
          <a:bodyPr wrap="square" rtlCol="0">
            <a:spAutoFit/>
          </a:bodyPr>
          <a:lstStyle/>
          <a:p>
            <a:pPr marL="0" marR="0" lvl="0" indent="0" algn="l" rtl="0">
              <a:spcBef>
                <a:spcPts val="0"/>
              </a:spcBef>
              <a:spcAft>
                <a:spcPts val="0"/>
              </a:spcAft>
              <a:buNone/>
            </a:pPr>
            <a:r>
              <a:rPr lang="es-ES_tradnl" sz="1200" b="1" spc="300" dirty="0">
                <a:solidFill>
                  <a:schemeClr val="tx1"/>
                </a:solidFill>
                <a:latin typeface="+mn-lt"/>
                <a:ea typeface="Arial"/>
                <a:cs typeface="Arial"/>
                <a:sym typeface="Arial"/>
              </a:rPr>
              <a:t>¿QUÉ HAY QUE TENER EN CUENTA EN RELACIÓN CON LA REUNIFICACIÓN FAMILIAR Y EL CONTACTO CON LOS FAMILIARES? </a:t>
            </a:r>
          </a:p>
          <a:p>
            <a:pPr marL="0" marR="0" lvl="0" indent="0" algn="l" rtl="0">
              <a:spcBef>
                <a:spcPts val="0"/>
              </a:spcBef>
              <a:spcAft>
                <a:spcPts val="0"/>
              </a:spcAft>
              <a:buNone/>
            </a:pPr>
            <a:endParaRPr lang="es-ES_tradnl" sz="1100" spc="300" dirty="0">
              <a:ea typeface="Arial"/>
              <a:cs typeface="Arial"/>
              <a:sym typeface="Arial"/>
            </a:endParaRPr>
          </a:p>
          <a:p>
            <a:pPr marL="533400" lvl="0"/>
            <a:br>
              <a:rPr lang="es-ES_tradnl" sz="1100" dirty="0"/>
            </a:br>
            <a:r>
              <a:rPr lang="es-ES_tradnl" sz="1100" dirty="0"/>
              <a:t>Preparar al menor y a la familia (también a las/os hermanos), especialmente tras una larga separación y/o una separación en circunstancias difíciles</a:t>
            </a:r>
          </a:p>
          <a:p>
            <a:pPr marL="533400" lvl="0"/>
            <a:endParaRPr lang="es-ES_tradnl" sz="1100" dirty="0"/>
          </a:p>
          <a:p>
            <a:pPr marL="533400" lvl="0"/>
            <a:r>
              <a:rPr lang="es-ES_tradnl" sz="1100" dirty="0"/>
              <a:t>Explicar al menor lo que puede esperar tras la reunificación familiar e informarle sobre los servicios y ayudas disponibles </a:t>
            </a:r>
          </a:p>
          <a:p>
            <a:pPr marL="533400" lvl="0"/>
            <a:endParaRPr lang="es-ES_tradnl" sz="1100" dirty="0"/>
          </a:p>
          <a:p>
            <a:pPr marL="533400" lvl="0"/>
            <a:r>
              <a:rPr lang="es-ES_tradnl" sz="1100" dirty="0"/>
              <a:t>Preparar a la familia y explicarle lo que puede esperar, así como las necesidades del menor y los servicios y/o apoyos que se le prestarán </a:t>
            </a:r>
          </a:p>
          <a:p>
            <a:pPr marL="533400" lvl="0"/>
            <a:endParaRPr lang="es-ES_tradnl" sz="1100" dirty="0"/>
          </a:p>
          <a:p>
            <a:pPr marL="533400" lvl="0"/>
            <a:r>
              <a:rPr lang="es-ES_tradnl" sz="1100" dirty="0"/>
              <a:t>Proporcionar APS y orientación al menor y/o a la familia antes de la reunificación, según sea necesario</a:t>
            </a:r>
          </a:p>
          <a:p>
            <a:pPr marL="533400" lvl="0"/>
            <a:endParaRPr lang="es-ES_tradnl" sz="1100" dirty="0"/>
          </a:p>
          <a:p>
            <a:pPr marL="533400" lvl="0"/>
            <a:r>
              <a:rPr lang="es-ES_tradnl" sz="1100" dirty="0"/>
              <a:t>Asegurarse de que se han tomado las medidas logísticas necesarias y de que la familia disponga de un lugar para alojar al menor adecuadamente</a:t>
            </a:r>
          </a:p>
          <a:p>
            <a:pPr marL="533400" lvl="0"/>
            <a:endParaRPr lang="es-ES_tradnl" sz="1100" dirty="0"/>
          </a:p>
          <a:p>
            <a:pPr marL="533400" lvl="0"/>
            <a:r>
              <a:rPr lang="es-ES_tradnl" sz="1100" dirty="0"/>
              <a:t>Los/as asistentes sociales deben estar presentes y observar el momento en que se efectúe la reunificación familiar siempre que sea posible</a:t>
            </a:r>
          </a:p>
          <a:p>
            <a:pPr marL="533400" lvl="0"/>
            <a:endParaRPr lang="es-ES_tradnl" sz="1100" dirty="0"/>
          </a:p>
          <a:p>
            <a:pPr marL="533400" lvl="0"/>
            <a:r>
              <a:rPr lang="es-ES_tradnl" sz="1100" dirty="0"/>
              <a:t>Involucrar a vecinos y/o amigos y/o miembros de la comunidad del menor y/o la familia para celebrar la reunificación si es posible o como “ceremonia simbólica”</a:t>
            </a:r>
          </a:p>
          <a:p>
            <a:pPr marL="533400" lvl="0"/>
            <a:endParaRPr lang="es-ES_tradnl" sz="1100" dirty="0"/>
          </a:p>
          <a:p>
            <a:pPr marL="533400" lvl="0"/>
            <a:r>
              <a:rPr lang="es-ES_tradnl" sz="1100" dirty="0"/>
              <a:t>Transferir el caso y/o la documentación a otro organismo de gestión de casos si el menor se reunifica en otra zona y/o cuando sea necesario</a:t>
            </a:r>
          </a:p>
          <a:p>
            <a:pPr marL="533400" lvl="0"/>
            <a:endParaRPr lang="es-ES_tradnl" sz="1100" dirty="0"/>
          </a:p>
          <a:p>
            <a:pPr marL="533400" lvl="0"/>
            <a:r>
              <a:rPr lang="es-ES_tradnl" sz="1100" dirty="0"/>
              <a:t>Continuar el seguimiento y apoyo según las modificaciones del plan del caso y/o durante el tiempo que sea necesario</a:t>
            </a:r>
          </a:p>
          <a:p>
            <a:pPr marL="533400" lvl="0"/>
            <a:endParaRPr lang="es-ES_tradnl" sz="1100" dirty="0"/>
          </a:p>
          <a:p>
            <a:pPr marL="533400" lvl="0"/>
            <a:r>
              <a:rPr lang="es-ES_tradnl" sz="1100" dirty="0"/>
              <a:t>Garantizar que la familia de acogida u otras personas que convivan con el menor durante la separación estén preparadas para la reunificación, especialmente cuando existan vínculos fuertes</a:t>
            </a:r>
          </a:p>
          <a:p>
            <a:pPr marL="533400" lvl="0"/>
            <a:endParaRPr lang="es-ES_tradnl" sz="1100" dirty="0"/>
          </a:p>
          <a:p>
            <a:pPr marL="533400" lvl="0"/>
            <a:r>
              <a:rPr lang="es-ES_tradnl" sz="1100" dirty="0"/>
              <a:t>En caso de que la reunificación familiar no sea (todavía) factible, apoyar al menor y/o a la familia para que mantengan el contacto</a:t>
            </a:r>
          </a:p>
          <a:p>
            <a:endParaRPr lang="es-ES_tradnl" sz="1100" dirty="0"/>
          </a:p>
          <a:p>
            <a:pPr marL="0" marR="0" lvl="0" indent="0" algn="l" rtl="0">
              <a:spcBef>
                <a:spcPts val="0"/>
              </a:spcBef>
              <a:spcAft>
                <a:spcPts val="0"/>
              </a:spcAft>
              <a:buNone/>
            </a:pPr>
            <a:endParaRPr lang="es-ES_tradnl" sz="1100" dirty="0">
              <a:solidFill>
                <a:schemeClr val="tx1"/>
              </a:solidFill>
              <a:latin typeface="+mn-lt"/>
              <a:ea typeface="Arial"/>
              <a:cs typeface="Arial"/>
              <a:sym typeface="Arial"/>
            </a:endParaRPr>
          </a:p>
        </p:txBody>
      </p:sp>
      <p:grpSp>
        <p:nvGrpSpPr>
          <p:cNvPr id="58" name="Group 57">
            <a:extLst>
              <a:ext uri="{FF2B5EF4-FFF2-40B4-BE49-F238E27FC236}">
                <a16:creationId xmlns:a16="http://schemas.microsoft.com/office/drawing/2014/main" id="{B3E5EE05-BBB7-8891-6D8B-67B9B88ECB5B}"/>
              </a:ext>
            </a:extLst>
          </p:cNvPr>
          <p:cNvGrpSpPr/>
          <p:nvPr/>
        </p:nvGrpSpPr>
        <p:grpSpPr>
          <a:xfrm>
            <a:off x="1187934" y="2925705"/>
            <a:ext cx="139160" cy="5951258"/>
            <a:chOff x="1160258" y="3337043"/>
            <a:chExt cx="133123" cy="5571430"/>
          </a:xfrm>
        </p:grpSpPr>
        <p:cxnSp>
          <p:nvCxnSpPr>
            <p:cNvPr id="42" name="Straight Connector 41">
              <a:extLst>
                <a:ext uri="{FF2B5EF4-FFF2-40B4-BE49-F238E27FC236}">
                  <a16:creationId xmlns:a16="http://schemas.microsoft.com/office/drawing/2014/main" id="{26AF145B-0EAF-54C5-A7E8-1DD7288A5EF9}"/>
                </a:ext>
              </a:extLst>
            </p:cNvPr>
            <p:cNvCxnSpPr>
              <a:cxnSpLocks/>
            </p:cNvCxnSpPr>
            <p:nvPr/>
          </p:nvCxnSpPr>
          <p:spPr>
            <a:xfrm>
              <a:off x="1226820" y="3476865"/>
              <a:ext cx="0" cy="5431608"/>
            </a:xfrm>
            <a:prstGeom prst="line">
              <a:avLst/>
            </a:prstGeom>
            <a:solidFill>
              <a:schemeClr val="accent2">
                <a:lumMod val="75000"/>
              </a:schemeClr>
            </a:solidFill>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C5F177B7-118F-54B4-DB23-2E95718F89E9}"/>
                </a:ext>
              </a:extLst>
            </p:cNvPr>
            <p:cNvSpPr/>
            <p:nvPr/>
          </p:nvSpPr>
          <p:spPr>
            <a:xfrm>
              <a:off x="1160258" y="3337043"/>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Oval 43">
              <a:extLst>
                <a:ext uri="{FF2B5EF4-FFF2-40B4-BE49-F238E27FC236}">
                  <a16:creationId xmlns:a16="http://schemas.microsoft.com/office/drawing/2014/main" id="{3B8A78EB-5E30-72E6-2AD0-B91530192315}"/>
                </a:ext>
              </a:extLst>
            </p:cNvPr>
            <p:cNvSpPr/>
            <p:nvPr/>
          </p:nvSpPr>
          <p:spPr>
            <a:xfrm>
              <a:off x="1160258" y="3840211"/>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Oval 44">
              <a:extLst>
                <a:ext uri="{FF2B5EF4-FFF2-40B4-BE49-F238E27FC236}">
                  <a16:creationId xmlns:a16="http://schemas.microsoft.com/office/drawing/2014/main" id="{90975121-6324-14F2-2B18-A40E87567D37}"/>
                </a:ext>
              </a:extLst>
            </p:cNvPr>
            <p:cNvSpPr/>
            <p:nvPr/>
          </p:nvSpPr>
          <p:spPr>
            <a:xfrm>
              <a:off x="1160258" y="4343379"/>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Oval 45">
              <a:extLst>
                <a:ext uri="{FF2B5EF4-FFF2-40B4-BE49-F238E27FC236}">
                  <a16:creationId xmlns:a16="http://schemas.microsoft.com/office/drawing/2014/main" id="{7FC413E4-431B-736D-E44D-35E37AFC7071}"/>
                </a:ext>
              </a:extLst>
            </p:cNvPr>
            <p:cNvSpPr/>
            <p:nvPr/>
          </p:nvSpPr>
          <p:spPr>
            <a:xfrm>
              <a:off x="1160258" y="4846547"/>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Oval 46">
              <a:extLst>
                <a:ext uri="{FF2B5EF4-FFF2-40B4-BE49-F238E27FC236}">
                  <a16:creationId xmlns:a16="http://schemas.microsoft.com/office/drawing/2014/main" id="{8E18580B-6F0E-91A6-AE11-265C4B387091}"/>
                </a:ext>
              </a:extLst>
            </p:cNvPr>
            <p:cNvSpPr/>
            <p:nvPr/>
          </p:nvSpPr>
          <p:spPr>
            <a:xfrm>
              <a:off x="1160258" y="5349715"/>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Oval 47">
              <a:extLst>
                <a:ext uri="{FF2B5EF4-FFF2-40B4-BE49-F238E27FC236}">
                  <a16:creationId xmlns:a16="http://schemas.microsoft.com/office/drawing/2014/main" id="{F0FF16A4-B5C5-94BF-2897-AC8B97122228}"/>
                </a:ext>
              </a:extLst>
            </p:cNvPr>
            <p:cNvSpPr/>
            <p:nvPr/>
          </p:nvSpPr>
          <p:spPr>
            <a:xfrm>
              <a:off x="1160258" y="5852883"/>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Oval 48">
              <a:extLst>
                <a:ext uri="{FF2B5EF4-FFF2-40B4-BE49-F238E27FC236}">
                  <a16:creationId xmlns:a16="http://schemas.microsoft.com/office/drawing/2014/main" id="{CE933DDF-3D67-F698-23C4-2DC3F2506F80}"/>
                </a:ext>
              </a:extLst>
            </p:cNvPr>
            <p:cNvSpPr/>
            <p:nvPr/>
          </p:nvSpPr>
          <p:spPr>
            <a:xfrm>
              <a:off x="1160258" y="6356051"/>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Oval 49">
              <a:extLst>
                <a:ext uri="{FF2B5EF4-FFF2-40B4-BE49-F238E27FC236}">
                  <a16:creationId xmlns:a16="http://schemas.microsoft.com/office/drawing/2014/main" id="{060AE317-7D10-BFE1-2B78-D9163A79C2DF}"/>
                </a:ext>
              </a:extLst>
            </p:cNvPr>
            <p:cNvSpPr/>
            <p:nvPr/>
          </p:nvSpPr>
          <p:spPr>
            <a:xfrm>
              <a:off x="1160258" y="6859219"/>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Oval 50">
              <a:extLst>
                <a:ext uri="{FF2B5EF4-FFF2-40B4-BE49-F238E27FC236}">
                  <a16:creationId xmlns:a16="http://schemas.microsoft.com/office/drawing/2014/main" id="{59942E5C-6C68-7D05-5A6F-64626634A7A6}"/>
                </a:ext>
              </a:extLst>
            </p:cNvPr>
            <p:cNvSpPr/>
            <p:nvPr/>
          </p:nvSpPr>
          <p:spPr>
            <a:xfrm>
              <a:off x="1160258" y="7362387"/>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Oval 51">
              <a:extLst>
                <a:ext uri="{FF2B5EF4-FFF2-40B4-BE49-F238E27FC236}">
                  <a16:creationId xmlns:a16="http://schemas.microsoft.com/office/drawing/2014/main" id="{A5CE6EE6-FAB1-1B5C-1FA8-D7834C6210E2}"/>
                </a:ext>
              </a:extLst>
            </p:cNvPr>
            <p:cNvSpPr/>
            <p:nvPr/>
          </p:nvSpPr>
          <p:spPr>
            <a:xfrm>
              <a:off x="1160258" y="7865555"/>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Oval 52">
              <a:extLst>
                <a:ext uri="{FF2B5EF4-FFF2-40B4-BE49-F238E27FC236}">
                  <a16:creationId xmlns:a16="http://schemas.microsoft.com/office/drawing/2014/main" id="{77084355-C8F3-1636-C976-1DC9126A298E}"/>
                </a:ext>
              </a:extLst>
            </p:cNvPr>
            <p:cNvSpPr/>
            <p:nvPr/>
          </p:nvSpPr>
          <p:spPr>
            <a:xfrm>
              <a:off x="1160258" y="8368718"/>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202167574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US" sz="1200" b="1" spc="300" dirty="0">
                <a:solidFill>
                  <a:schemeClr val="tx1"/>
                </a:solidFill>
              </a:rPr>
              <a:t>REUNIFICACIÓN FAMILIAR: CASO PRÁCTICO</a:t>
            </a:r>
          </a:p>
        </p:txBody>
      </p:sp>
      <p:sp>
        <p:nvSpPr>
          <p:cNvPr id="25" name="TextBox 24">
            <a:extLst>
              <a:ext uri="{FF2B5EF4-FFF2-40B4-BE49-F238E27FC236}">
                <a16:creationId xmlns:a16="http://schemas.microsoft.com/office/drawing/2014/main" id="{D5542114-F2A6-B0D4-3E42-205EEC24C14D}"/>
              </a:ext>
            </a:extLst>
          </p:cNvPr>
          <p:cNvSpPr txBox="1"/>
          <p:nvPr/>
        </p:nvSpPr>
        <p:spPr>
          <a:xfrm>
            <a:off x="982984" y="1285422"/>
            <a:ext cx="5254041" cy="5509200"/>
          </a:xfrm>
          <a:prstGeom prst="rect">
            <a:avLst/>
          </a:prstGeom>
          <a:noFill/>
        </p:spPr>
        <p:txBody>
          <a:bodyPr wrap="square" rtlCol="0">
            <a:spAutoFit/>
          </a:bodyPr>
          <a:lstStyle/>
          <a:p>
            <a:r>
              <a:rPr lang="es-ES_tradnl" sz="1100" b="1" dirty="0"/>
              <a:t>Caso 4</a:t>
            </a:r>
          </a:p>
          <a:p>
            <a:endParaRPr lang="es-ES_tradnl" sz="1100" dirty="0"/>
          </a:p>
          <a:p>
            <a:r>
              <a:rPr lang="es-ES_tradnl" sz="1100" dirty="0" err="1"/>
              <a:t>Bienvenu</a:t>
            </a:r>
            <a:r>
              <a:rPr lang="es-ES_tradnl" sz="1100" dirty="0"/>
              <a:t> es un joven de 17 años que huyó junto con un grupo de personas de su mismo pueblo a una zona segura tras un repentino estallido de violencia. Cuando esto ocurrió, los padres de </a:t>
            </a:r>
            <a:r>
              <a:rPr lang="es-ES_tradnl" sz="1100" dirty="0" err="1"/>
              <a:t>Bienvenu</a:t>
            </a:r>
            <a:r>
              <a:rPr lang="es-ES_tradnl" sz="1100" dirty="0"/>
              <a:t> estaban en casa, mientras que </a:t>
            </a:r>
            <a:r>
              <a:rPr lang="es-ES_tradnl" sz="1100" dirty="0" err="1"/>
              <a:t>Bienvenu</a:t>
            </a:r>
            <a:r>
              <a:rPr lang="es-ES_tradnl" sz="1100" dirty="0"/>
              <a:t> estaba en la escuela. Como consecuencia, tuvo que separarse de sus padres y de sus tres hermanos, y desde entonces no sabe nada de ellos. </a:t>
            </a:r>
          </a:p>
          <a:p>
            <a:endParaRPr lang="es-ES_tradnl" sz="1100" dirty="0"/>
          </a:p>
          <a:p>
            <a:r>
              <a:rPr lang="es-ES_tradnl" sz="1100" dirty="0"/>
              <a:t>Llegó a un campo de desplazados y unos días después, durante un reparto de alimentos, vio a su hermana de 19 años, que empezó a cuidarlo. Desde entonces, vive en el mismo bloque junto a dos de sus amigos, que viven solos, ya que también perdieron el rastro de sus familias. Su hermana está casada; actualmente se desconoce el paradero de su marido, pero espera poder encontrarlo. </a:t>
            </a:r>
            <a:r>
              <a:rPr lang="es-ES_tradnl" sz="1100" dirty="0">
                <a:solidFill>
                  <a:schemeClr val="tx1"/>
                </a:solidFill>
                <a:latin typeface="+mn-lt"/>
                <a:ea typeface="Arial"/>
                <a:cs typeface="Arial"/>
                <a:sym typeface="Arial"/>
              </a:rPr>
              <a:t>Desde hace más de un año se han realizado diversas gestiones para localizar a su familia, pero no ha habido éxito</a:t>
            </a:r>
            <a:r>
              <a:rPr lang="es-ES_tradnl" sz="1100" dirty="0"/>
              <a:t>. </a:t>
            </a:r>
          </a:p>
          <a:p>
            <a:endParaRPr lang="es-ES_tradnl" sz="1100" dirty="0"/>
          </a:p>
          <a:p>
            <a:r>
              <a:rPr lang="es-ES_tradnl" sz="1100" b="1" dirty="0"/>
              <a:t>Actualización</a:t>
            </a:r>
          </a:p>
          <a:p>
            <a:endParaRPr lang="es-ES_tradnl" sz="1100" b="1" dirty="0"/>
          </a:p>
          <a:p>
            <a:r>
              <a:rPr lang="es-ES_tradnl" sz="1100" dirty="0"/>
              <a:t>Tras realizar una evaluación de riesgos, el asistente social organizó una visita con </a:t>
            </a:r>
            <a:r>
              <a:rPr lang="es-ES_tradnl" sz="1100" dirty="0" err="1"/>
              <a:t>Bienvenu</a:t>
            </a:r>
            <a:r>
              <a:rPr lang="es-ES_tradnl" sz="1100" dirty="0"/>
              <a:t> y le acompañó a su lugar de origen. </a:t>
            </a:r>
            <a:r>
              <a:rPr lang="es-ES_tradnl" sz="1100" dirty="0" err="1"/>
              <a:t>Bienvenu</a:t>
            </a:r>
            <a:r>
              <a:rPr lang="es-ES_tradnl" sz="1100" dirty="0"/>
              <a:t> aceptó la visita porque su único deseo es reunirse con su familia. </a:t>
            </a:r>
          </a:p>
          <a:p>
            <a:endParaRPr lang="es-ES_tradnl" sz="1100" dirty="0"/>
          </a:p>
          <a:p>
            <a:r>
              <a:rPr lang="es-ES_tradnl" sz="1100" dirty="0"/>
              <a:t>Es originario de una zona aislada, donde ha habido fuertes conflictos. La zona vuelve a ser estable y accesible. Uno de los profesores del pueblo reconoció a </a:t>
            </a:r>
            <a:r>
              <a:rPr lang="es-ES_tradnl" sz="1100" dirty="0" err="1"/>
              <a:t>Bienvenu</a:t>
            </a:r>
            <a:r>
              <a:rPr lang="es-ES_tradnl" sz="1100" dirty="0"/>
              <a:t> e informó al asistente social y a </a:t>
            </a:r>
            <a:r>
              <a:rPr lang="es-ES_tradnl" sz="1100" dirty="0" err="1"/>
              <a:t>Bienvenu</a:t>
            </a:r>
            <a:r>
              <a:rPr lang="es-ES_tradnl" sz="1100" dirty="0"/>
              <a:t> sobre el paradero de sus padres y sus hermanos, y organizó una reunión en otro pueblo cercano. La familia y </a:t>
            </a:r>
            <a:r>
              <a:rPr lang="es-ES_tradnl" sz="1100" dirty="0" err="1"/>
              <a:t>Bienvenu</a:t>
            </a:r>
            <a:r>
              <a:rPr lang="es-ES_tradnl" sz="1100" dirty="0"/>
              <a:t> parecen muy contentos de volver a verse después de todo este tiempo, según las observaciones del asistente social y sus declaraciones. </a:t>
            </a:r>
          </a:p>
          <a:p>
            <a:endParaRPr lang="es-ES_tradnl" sz="1100" dirty="0"/>
          </a:p>
          <a:p>
            <a:r>
              <a:rPr lang="es-ES_tradnl" sz="1100" dirty="0"/>
              <a:t>Un día después, el asistente social llevó a cabo el proceso de verificación con el menor y la familia por separado y confirmó su identidad, sus relaciones y su voluntad de reunificarse y cuidar de nuevo a </a:t>
            </a:r>
            <a:r>
              <a:rPr lang="es-ES_tradnl" sz="1100" dirty="0" err="1"/>
              <a:t>Bienvenu</a:t>
            </a:r>
            <a:r>
              <a:rPr lang="es-ES_tradnl" sz="1100" dirty="0"/>
              <a:t>. </a:t>
            </a:r>
          </a:p>
        </p:txBody>
      </p:sp>
      <p:sp>
        <p:nvSpPr>
          <p:cNvPr id="3" name="Hexagon 2">
            <a:extLst>
              <a:ext uri="{FF2B5EF4-FFF2-40B4-BE49-F238E27FC236}">
                <a16:creationId xmlns:a16="http://schemas.microsoft.com/office/drawing/2014/main" id="{74E52AA8-343A-CA93-DF44-9AC6B6A01FF8}"/>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C1577DC3-692D-4EB9-600E-60ADBEE8A7B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A0D3DCEC-93EA-B887-7E17-A3E2EEB04D4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34FA19B2-A0B0-3FD2-F98A-06C087CD03C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B27B912-F4EE-FE17-2FD9-DABB4ED22EA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74F0DCA-D934-2598-E675-BD0C70CBD15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BC1E013-068E-3E2C-9672-FC6E8EA0582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1600EADC-BB4A-1656-B37B-6C633B71600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B411F538-9008-994D-BD0F-2A94E96C8141}"/>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B0F6E45A-0440-4235-C3E3-6750003ABB97}"/>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1C825F8-2F8D-90E8-E353-6487B7338C4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5C666C3-344D-D671-2F29-221CA91261B1}"/>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2924BB7-908E-9145-BEEB-43DB55A0EB23}"/>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3E6E0F4-0618-5DBA-1248-C4DD65491AF8}"/>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89081B8-F015-53AF-76CB-60FCDE628FD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6DA46E8-7F03-91AE-CB9F-E92F7DD4FC1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0D25750-DCE8-615C-624F-689D4B44F5E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7EF5F81-A294-4905-4B59-03765294FB0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F88C63E9-847D-291A-8CCB-77032ADAF48A}"/>
              </a:ext>
            </a:extLst>
          </p:cNvPr>
          <p:cNvGrpSpPr/>
          <p:nvPr/>
        </p:nvGrpSpPr>
        <p:grpSpPr>
          <a:xfrm>
            <a:off x="3588327" y="6820120"/>
            <a:ext cx="2648700" cy="2189111"/>
            <a:chOff x="7499908" y="4900577"/>
            <a:chExt cx="997752" cy="824627"/>
          </a:xfrm>
        </p:grpSpPr>
        <p:grpSp>
          <p:nvGrpSpPr>
            <p:cNvPr id="22" name="Group 21">
              <a:extLst>
                <a:ext uri="{FF2B5EF4-FFF2-40B4-BE49-F238E27FC236}">
                  <a16:creationId xmlns:a16="http://schemas.microsoft.com/office/drawing/2014/main" id="{F227DBAF-F211-B5FD-9B2F-384C366FC49C}"/>
                </a:ext>
              </a:extLst>
            </p:cNvPr>
            <p:cNvGrpSpPr/>
            <p:nvPr/>
          </p:nvGrpSpPr>
          <p:grpSpPr>
            <a:xfrm>
              <a:off x="7499908" y="4900577"/>
              <a:ext cx="997752" cy="824627"/>
              <a:chOff x="5957706" y="3325646"/>
              <a:chExt cx="2611796" cy="1892062"/>
            </a:xfrm>
            <a:solidFill>
              <a:schemeClr val="accent4"/>
            </a:solidFill>
          </p:grpSpPr>
          <p:sp>
            <p:nvSpPr>
              <p:cNvPr id="27" name="Rectangle: Rounded Corners 26">
                <a:extLst>
                  <a:ext uri="{FF2B5EF4-FFF2-40B4-BE49-F238E27FC236}">
                    <a16:creationId xmlns:a16="http://schemas.microsoft.com/office/drawing/2014/main" id="{B97B1302-9359-A02E-8AC1-5F13FD21DAEE}"/>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8" name="Rectangle: Top Corners Rounded 27">
                <a:extLst>
                  <a:ext uri="{FF2B5EF4-FFF2-40B4-BE49-F238E27FC236}">
                    <a16:creationId xmlns:a16="http://schemas.microsoft.com/office/drawing/2014/main" id="{D10D7422-9D0A-0037-360A-C2A2206DEC49}"/>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3" name="Group 22">
              <a:extLst>
                <a:ext uri="{FF2B5EF4-FFF2-40B4-BE49-F238E27FC236}">
                  <a16:creationId xmlns:a16="http://schemas.microsoft.com/office/drawing/2014/main" id="{3E912C05-4EEE-B398-9D61-D508830F4756}"/>
                </a:ext>
              </a:extLst>
            </p:cNvPr>
            <p:cNvGrpSpPr/>
            <p:nvPr/>
          </p:nvGrpSpPr>
          <p:grpSpPr>
            <a:xfrm>
              <a:off x="7871183" y="5154803"/>
              <a:ext cx="316610" cy="462618"/>
              <a:chOff x="8661923" y="4758813"/>
              <a:chExt cx="825538" cy="1206243"/>
            </a:xfrm>
            <a:solidFill>
              <a:schemeClr val="bg1"/>
            </a:solidFill>
          </p:grpSpPr>
          <p:sp>
            <p:nvSpPr>
              <p:cNvPr id="24" name="Circle: Hollow 23">
                <a:extLst>
                  <a:ext uri="{FF2B5EF4-FFF2-40B4-BE49-F238E27FC236}">
                    <a16:creationId xmlns:a16="http://schemas.microsoft.com/office/drawing/2014/main" id="{088BB246-BD20-E64B-CD75-85E59AA6E43E}"/>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26" name="Rectangle: Rounded Corners 25">
                <a:extLst>
                  <a:ext uri="{FF2B5EF4-FFF2-40B4-BE49-F238E27FC236}">
                    <a16:creationId xmlns:a16="http://schemas.microsoft.com/office/drawing/2014/main" id="{3F8C1016-3870-3E9B-27AD-F25E4A4B52BE}"/>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27804595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854576399"/>
              </p:ext>
            </p:extLst>
          </p:nvPr>
        </p:nvGraphicFramePr>
        <p:xfrm>
          <a:off x="982985" y="680663"/>
          <a:ext cx="5254038" cy="2386965"/>
        </p:xfrm>
        <a:graphic>
          <a:graphicData uri="http://schemas.openxmlformats.org/drawingml/2006/table">
            <a:tbl>
              <a:tblPr firstRow="1" firstCol="1" bandRow="1"/>
              <a:tblGrid>
                <a:gridCol w="1751346">
                  <a:extLst>
                    <a:ext uri="{9D8B030D-6E8A-4147-A177-3AD203B41FA5}">
                      <a16:colId xmlns:a16="http://schemas.microsoft.com/office/drawing/2014/main" val="3371818504"/>
                    </a:ext>
                  </a:extLst>
                </a:gridCol>
                <a:gridCol w="3502692">
                  <a:extLst>
                    <a:ext uri="{9D8B030D-6E8A-4147-A177-3AD203B41FA5}">
                      <a16:colId xmlns:a16="http://schemas.microsoft.com/office/drawing/2014/main" val="2177823252"/>
                    </a:ext>
                  </a:extLst>
                </a:gridCol>
              </a:tblGrid>
              <a:tr h="223011">
                <a:tc gridSpan="2">
                  <a:txBody>
                    <a:bodyPr/>
                    <a:lstStyle/>
                    <a:p>
                      <a:pPr algn="l"/>
                      <a:r>
                        <a:rPr lang="es-ES_tradnl" sz="16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4.E. RESUMEN DEL FORMULARIO DE REUNIFICACIÓN</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501084703"/>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Gestión de casos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Paso 4: Implementación del plan de caso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865110738"/>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básico y/o complementario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complementario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783417991"/>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Cuándo se debe usar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Este formulario debe llenarse cuando el/la menor se haya reunido con su cuidador principal, legal o habitual, o con otro miembro de la familia.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86272069"/>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Quién debe llenarlo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s-ES_tradnl" sz="1000"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Asistente social asignado/a al caso.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94464539"/>
                  </a:ext>
                </a:extLst>
              </a:tr>
              <a:tr h="223011">
                <a:tc>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Propósito del formulario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s-ES_tradnl" sz="10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Registrar información sobre el proceso de reunificación con el fin de establecer o restablecer una modalidad de acogida permanente y/o a largo plazo</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739364186"/>
                  </a:ext>
                </a:extLst>
              </a:tr>
            </a:tbl>
          </a:graphicData>
        </a:graphic>
      </p:graphicFrame>
      <p:graphicFrame>
        <p:nvGraphicFramePr>
          <p:cNvPr id="2" name="Table 1">
            <a:extLst>
              <a:ext uri="{FF2B5EF4-FFF2-40B4-BE49-F238E27FC236}">
                <a16:creationId xmlns:a16="http://schemas.microsoft.com/office/drawing/2014/main" id="{97E3B77D-5C8F-0740-E405-D6A285A5068A}"/>
              </a:ext>
            </a:extLst>
          </p:cNvPr>
          <p:cNvGraphicFramePr>
            <a:graphicFrameLocks noGrp="1"/>
          </p:cNvGraphicFramePr>
          <p:nvPr>
            <p:extLst>
              <p:ext uri="{D42A27DB-BD31-4B8C-83A1-F6EECF244321}">
                <p14:modId xmlns:p14="http://schemas.microsoft.com/office/powerpoint/2010/main" val="3951386812"/>
              </p:ext>
            </p:extLst>
          </p:nvPr>
        </p:nvGraphicFramePr>
        <p:xfrm>
          <a:off x="982985" y="3169863"/>
          <a:ext cx="5254039" cy="6055297"/>
        </p:xfrm>
        <a:graphic>
          <a:graphicData uri="http://schemas.openxmlformats.org/drawingml/2006/table">
            <a:tbl>
              <a:tblPr firstRow="1" firstCol="1" bandRow="1"/>
              <a:tblGrid>
                <a:gridCol w="1644101">
                  <a:extLst>
                    <a:ext uri="{9D8B030D-6E8A-4147-A177-3AD203B41FA5}">
                      <a16:colId xmlns:a16="http://schemas.microsoft.com/office/drawing/2014/main" val="3371818504"/>
                    </a:ext>
                  </a:extLst>
                </a:gridCol>
                <a:gridCol w="607630">
                  <a:extLst>
                    <a:ext uri="{9D8B030D-6E8A-4147-A177-3AD203B41FA5}">
                      <a16:colId xmlns:a16="http://schemas.microsoft.com/office/drawing/2014/main" val="143837077"/>
                    </a:ext>
                  </a:extLst>
                </a:gridCol>
                <a:gridCol w="750577">
                  <a:extLst>
                    <a:ext uri="{9D8B030D-6E8A-4147-A177-3AD203B41FA5}">
                      <a16:colId xmlns:a16="http://schemas.microsoft.com/office/drawing/2014/main" val="3441734564"/>
                    </a:ext>
                  </a:extLst>
                </a:gridCol>
                <a:gridCol w="750577">
                  <a:extLst>
                    <a:ext uri="{9D8B030D-6E8A-4147-A177-3AD203B41FA5}">
                      <a16:colId xmlns:a16="http://schemas.microsoft.com/office/drawing/2014/main" val="2267441508"/>
                    </a:ext>
                  </a:extLst>
                </a:gridCol>
                <a:gridCol w="1501154">
                  <a:extLst>
                    <a:ext uri="{9D8B030D-6E8A-4147-A177-3AD203B41FA5}">
                      <a16:colId xmlns:a16="http://schemas.microsoft.com/office/drawing/2014/main" val="3779470244"/>
                    </a:ext>
                  </a:extLst>
                </a:gridCol>
              </a:tblGrid>
              <a:tr h="223011">
                <a:tc gridSpan="5">
                  <a:txBody>
                    <a:bodyPr/>
                    <a:lstStyle/>
                    <a:p>
                      <a:pPr algn="ctr"/>
                      <a:r>
                        <a:rPr lang="es-ES_tradnl"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FORMULARIO DE REUNIFICACIÓN</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s-ES_tradnl" sz="1000" b="1">
                          <a:effectLst/>
                          <a:latin typeface="Calibri" panose="020F0502020204030204" pitchFamily="34" charset="0"/>
                          <a:ea typeface="Calibri" panose="020F0502020204030204" pitchFamily="34" charset="0"/>
                          <a:cs typeface="Times New Roman" panose="02020603050405020304" pitchFamily="18" charset="0"/>
                        </a:rPr>
                        <a:t>Fecha en que se llena el formulario: </a:t>
                      </a:r>
                      <a:r>
                        <a:rPr lang="es-ES_tradnl" sz="800" i="1">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gridSpan="3">
                  <a:txBody>
                    <a:bodyPr/>
                    <a:lstStyle/>
                    <a:p>
                      <a:pPr algn="l">
                        <a:lnSpc>
                          <a:spcPct val="107000"/>
                        </a:lnSpc>
                        <a:spcAft>
                          <a:spcPts val="800"/>
                        </a:spcAft>
                      </a:pPr>
                      <a:r>
                        <a:rPr lang="es-ES_tradnl" sz="1000" b="1">
                          <a:effectLst/>
                          <a:latin typeface="Calibri" panose="020F0502020204030204" pitchFamily="34" charset="0"/>
                          <a:ea typeface="Calibri" panose="020F0502020204030204" pitchFamily="34" charset="0"/>
                          <a:cs typeface="Times New Roman" panose="02020603050405020304" pitchFamily="18" charset="0"/>
                        </a:rPr>
                        <a:t>Número de identificación del caso:</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7848837"/>
                  </a:ext>
                </a:extLst>
              </a:tr>
              <a:tr h="223011">
                <a:tc gridSpan="5">
                  <a:txBody>
                    <a:bodyPr/>
                    <a:lstStyle/>
                    <a:p>
                      <a:pPr algn="l">
                        <a:lnSpc>
                          <a:spcPct val="107000"/>
                        </a:lnSpc>
                        <a:spcAft>
                          <a:spcPts val="800"/>
                        </a:spcAft>
                      </a:pPr>
                      <a:r>
                        <a:rPr lang="es-ES_tradnl" sz="1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 DATOS DEL ADULTO CON EL QUE SE HA REAGRUPADO AL MENOR</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7854451"/>
                  </a:ext>
                </a:extLst>
              </a:tr>
              <a:tr h="223011">
                <a:tc>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Primer nombre:</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r>
                        <a:rPr lang="es-ES_tradnl" sz="1000" b="1">
                          <a:effectLst/>
                          <a:latin typeface="Calibri" panose="020F0502020204030204" pitchFamily="34" charset="0"/>
                          <a:ea typeface="Calibri" panose="020F0502020204030204" pitchFamily="34" charset="0"/>
                          <a:cs typeface="Times New Roman" panose="02020603050405020304" pitchFamily="18" charset="0"/>
                        </a:rPr>
                        <a:t>Segundo nombre:</a:t>
                      </a:r>
                      <a:endParaRPr lang="es-ES_tradnl"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s-ES_tradnl" sz="1000" b="1">
                          <a:effectLst/>
                          <a:latin typeface="Calibri" panose="020F0502020204030204" pitchFamily="34" charset="0"/>
                          <a:ea typeface="Calibri" panose="020F0502020204030204" pitchFamily="34" charset="0"/>
                          <a:cs typeface="Times New Roman" panose="02020603050405020304" pitchFamily="18" charset="0"/>
                        </a:rPr>
                        <a:t>Apellido(s):</a:t>
                      </a:r>
                      <a:endParaRPr lang="es-ES_tradnl" dirty="0"/>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319122740"/>
                  </a:ext>
                </a:extLst>
              </a:tr>
              <a:tr h="223011">
                <a:tc gridSpan="5">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ES_tradnl" sz="1000" b="1">
                          <a:effectLst/>
                          <a:latin typeface="Calibri" panose="020F0502020204030204" pitchFamily="34" charset="0"/>
                          <a:ea typeface="Calibri" panose="020F0502020204030204" pitchFamily="34" charset="0"/>
                          <a:cs typeface="Times New Roman" panose="02020603050405020304" pitchFamily="18" charset="0"/>
                        </a:rPr>
                        <a:t>Otros nombres por los que se conoce al adulto: </a:t>
                      </a:r>
                      <a:r>
                        <a:rPr lang="es-ES_tradnl" sz="800" i="1">
                          <a:effectLst/>
                          <a:latin typeface="Calibri" panose="020F0502020204030204" pitchFamily="34" charset="0"/>
                          <a:ea typeface="Calibri" panose="020F0502020204030204" pitchFamily="34" charset="0"/>
                          <a:cs typeface="Times New Roman" panose="02020603050405020304" pitchFamily="18" charset="0"/>
                        </a:rPr>
                        <a:t>p. ej., apodo, segundo apellido</a:t>
                      </a: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6180545"/>
                  </a:ext>
                </a:extLst>
              </a:tr>
              <a:tr h="223011">
                <a:tc>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Fecha de nacimiento: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800" i="1">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s-ES_tradnl" sz="1000" b="1">
                          <a:effectLst/>
                          <a:latin typeface="Calibri" panose="020F0502020204030204" pitchFamily="34" charset="0"/>
                          <a:ea typeface="Calibri" panose="020F0502020204030204" pitchFamily="34" charset="0"/>
                          <a:cs typeface="Times New Roman" panose="02020603050405020304" pitchFamily="18" charset="0"/>
                        </a:rPr>
                        <a:t>¿</a:t>
                      </a:r>
                      <a:r>
                        <a:rPr lang="es-ES_tradnl" sz="1000" b="1" noProof="0">
                          <a:effectLst/>
                          <a:latin typeface="+mn-lt"/>
                          <a:ea typeface="Calibri" panose="020F0502020204030204" pitchFamily="34" charset="0"/>
                          <a:cs typeface="Times New Roman" panose="02020603050405020304" pitchFamily="18" charset="0"/>
                        </a:rPr>
                        <a:t>La </a:t>
                      </a:r>
                      <a:r>
                        <a:rPr lang="es-ES_tradnl" sz="1000" b="1" noProof="0" dirty="0">
                          <a:effectLst/>
                          <a:latin typeface="+mn-lt"/>
                          <a:ea typeface="Calibri" panose="020F0502020204030204" pitchFamily="34" charset="0"/>
                          <a:cs typeface="Times New Roman" panose="02020603050405020304" pitchFamily="18" charset="0"/>
                        </a:rPr>
                        <a:t>fecha de nacimiento es una estimación?: </a:t>
                      </a:r>
                      <a:r>
                        <a:rPr lang="es-ES_tradnl" sz="1000" i="1" noProof="0" dirty="0">
                          <a:effectLst/>
                          <a:latin typeface="+mn-lt"/>
                          <a:ea typeface="Calibri" panose="020F0502020204030204" pitchFamily="34" charset="0"/>
                          <a:cs typeface="Times New Roman" panose="02020603050405020304" pitchFamily="18" charset="0"/>
                        </a:rPr>
                        <a:t>De ser así, poner: 31 de diciembre</a:t>
                      </a:r>
                      <a:endParaRPr lang="es-ES_tradnl" sz="1000" noProof="0" dirty="0">
                        <a:effectLst/>
                        <a:latin typeface="+mn-lt"/>
                        <a:ea typeface="Calibri" panose="020F0502020204030204" pitchFamily="34" charset="0"/>
                        <a:cs typeface="Times New Roman" panose="02020603050405020304" pitchFamily="18" charset="0"/>
                      </a:endParaRPr>
                    </a:p>
                    <a:p>
                      <a:pPr algn="l"/>
                      <a:r>
                        <a:rPr lang="es-ES_tradnl" sz="1000" noProof="0" dirty="0">
                          <a:effectLst/>
                          <a:latin typeface="+mn-lt"/>
                          <a:ea typeface="Calibri" panose="020F0502020204030204" pitchFamily="34" charset="0"/>
                          <a:cs typeface="Times New Roman" panose="02020603050405020304" pitchFamily="18" charset="0"/>
                        </a:rPr>
                        <a:t>[ ] No [ ] Sí</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Sexo: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Masculino [ ] Femenino</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533630580"/>
                  </a:ext>
                </a:extLst>
              </a:tr>
              <a:tr h="223011">
                <a:tc gridSpan="5">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Parentesco con la/el menor:</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4300483"/>
                  </a:ext>
                </a:extLst>
              </a:tr>
              <a:tr h="223011">
                <a:tc gridSpan="5">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Teléfono del adulto y otros datos de contacto: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4055630"/>
                  </a:ext>
                </a:extLst>
              </a:tr>
              <a:tr h="223011">
                <a:tc gridSpan="5">
                  <a:txBody>
                    <a:bodyPr/>
                    <a:lstStyle/>
                    <a:p>
                      <a:pPr algn="l">
                        <a:lnSpc>
                          <a:spcPct val="107000"/>
                        </a:lnSpc>
                        <a:spcAft>
                          <a:spcPts val="800"/>
                        </a:spcAft>
                      </a:pPr>
                      <a:r>
                        <a:rPr lang="es-ES_tradnl" sz="1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 DETALLES DE LA REUNIFICACIÓN</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4500565"/>
                  </a:ext>
                </a:extLst>
              </a:tr>
              <a:tr h="318105">
                <a:tc gridSpan="5">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Tipo de reunificación: </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Espontánea</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Facilitada por la agencia</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7812396"/>
                  </a:ext>
                </a:extLst>
              </a:tr>
              <a:tr h="223011">
                <a:tc gridSpan="3">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¿Se llenó el formulario de verificación de adultos? </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¿Se llenó el formulario de verificación del menor?</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1153889"/>
                  </a:ext>
                </a:extLst>
              </a:tr>
              <a:tr h="223011">
                <a:tc gridSpan="3">
                  <a:txBody>
                    <a:bodyPr/>
                    <a:lstStyle/>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Después de analizar los formularios de verificación, ¿se ha comprobado el parentesco entre el adulto y el menor? </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¿Hay necesidad de ofrecer apoyo continuo durante la reunificación?</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dirty="0">
                          <a:effectLst/>
                          <a:latin typeface="Calibri" panose="020F0502020204030204" pitchFamily="34" charset="0"/>
                          <a:ea typeface="Calibri" panose="020F0502020204030204" pitchFamily="34" charset="0"/>
                          <a:cs typeface="Times New Roman" panose="02020603050405020304" pitchFamily="18" charset="0"/>
                        </a:rPr>
                        <a:t>[ ] No</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0916681"/>
                  </a:ext>
                </a:extLst>
              </a:tr>
            </a:tbl>
          </a:graphicData>
        </a:graphic>
      </p:graphicFrame>
      <p:sp>
        <p:nvSpPr>
          <p:cNvPr id="3" name="Hexagon 2">
            <a:extLst>
              <a:ext uri="{FF2B5EF4-FFF2-40B4-BE49-F238E27FC236}">
                <a16:creationId xmlns:a16="http://schemas.microsoft.com/office/drawing/2014/main" id="{2679A46F-696E-AC4A-95B2-8D723D2B74E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6D21F417-ABEF-770D-471F-A27D649A102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77C98A4A-A0F1-7D33-2132-C044C9C1122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5F1E7E9-34B4-9B84-CE57-12405B696CB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3679F59-5EE3-10BC-3DB6-751E2FF2B84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3BFC8FAC-47FD-9C85-5165-F0F172AD069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9925983D-7607-1C10-6384-6A926F2F331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2888BC9-01C7-C75E-AD79-3C1C3F655D8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CFA8073-AD41-0B32-0BD1-04895B3DD04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E0449F1-27D5-5DFC-22C6-FFDACC0F9D3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A6F2AAF-19BF-F9FF-E92D-704E2497CC0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5E02252-7D08-0D05-540D-6FF349AC637F}"/>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E612FC2-5DEA-C2DB-7CFB-567FFF65A67B}"/>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DA75CDC-F123-08CC-F6FE-40617399B15E}"/>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02D381F-CE7C-720C-CFFC-03827664484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1E0CF5B-271C-1BD5-5AA2-23C1294058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06B852-D245-DB23-DAB0-E9FAB69FE33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DD1EF259-63CB-7DBC-1CBB-0635E156535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631803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368455889"/>
              </p:ext>
            </p:extLst>
          </p:nvPr>
        </p:nvGraphicFramePr>
        <p:xfrm>
          <a:off x="982984" y="680663"/>
          <a:ext cx="5254040" cy="8476361"/>
        </p:xfrm>
        <a:graphic>
          <a:graphicData uri="http://schemas.openxmlformats.org/drawingml/2006/table">
            <a:tbl>
              <a:tblPr firstRow="1" firstCol="1" bandRow="1"/>
              <a:tblGrid>
                <a:gridCol w="974605">
                  <a:extLst>
                    <a:ext uri="{9D8B030D-6E8A-4147-A177-3AD203B41FA5}">
                      <a16:colId xmlns:a16="http://schemas.microsoft.com/office/drawing/2014/main" val="3371818504"/>
                    </a:ext>
                  </a:extLst>
                </a:gridCol>
                <a:gridCol w="338905">
                  <a:extLst>
                    <a:ext uri="{9D8B030D-6E8A-4147-A177-3AD203B41FA5}">
                      <a16:colId xmlns:a16="http://schemas.microsoft.com/office/drawing/2014/main" val="1418980153"/>
                    </a:ext>
                  </a:extLst>
                </a:gridCol>
                <a:gridCol w="897467">
                  <a:extLst>
                    <a:ext uri="{9D8B030D-6E8A-4147-A177-3AD203B41FA5}">
                      <a16:colId xmlns:a16="http://schemas.microsoft.com/office/drawing/2014/main" val="3449331879"/>
                    </a:ext>
                  </a:extLst>
                </a:gridCol>
                <a:gridCol w="416043">
                  <a:extLst>
                    <a:ext uri="{9D8B030D-6E8A-4147-A177-3AD203B41FA5}">
                      <a16:colId xmlns:a16="http://schemas.microsoft.com/office/drawing/2014/main" val="1699231925"/>
                    </a:ext>
                  </a:extLst>
                </a:gridCol>
                <a:gridCol w="656755">
                  <a:extLst>
                    <a:ext uri="{9D8B030D-6E8A-4147-A177-3AD203B41FA5}">
                      <a16:colId xmlns:a16="http://schemas.microsoft.com/office/drawing/2014/main" val="3166763321"/>
                    </a:ext>
                  </a:extLst>
                </a:gridCol>
                <a:gridCol w="656755">
                  <a:extLst>
                    <a:ext uri="{9D8B030D-6E8A-4147-A177-3AD203B41FA5}">
                      <a16:colId xmlns:a16="http://schemas.microsoft.com/office/drawing/2014/main" val="2384813437"/>
                    </a:ext>
                  </a:extLst>
                </a:gridCol>
                <a:gridCol w="656755">
                  <a:extLst>
                    <a:ext uri="{9D8B030D-6E8A-4147-A177-3AD203B41FA5}">
                      <a16:colId xmlns:a16="http://schemas.microsoft.com/office/drawing/2014/main" val="3225100966"/>
                    </a:ext>
                  </a:extLst>
                </a:gridCol>
                <a:gridCol w="656755">
                  <a:extLst>
                    <a:ext uri="{9D8B030D-6E8A-4147-A177-3AD203B41FA5}">
                      <a16:colId xmlns:a16="http://schemas.microsoft.com/office/drawing/2014/main" val="649250253"/>
                    </a:ext>
                  </a:extLst>
                </a:gridCol>
              </a:tblGrid>
              <a:tr h="223011">
                <a:tc gridSpan="8">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Información adicional sobre la reunificación e información detallada sobre el apoyo continuo necesario (en caso de respuesta afirmativa):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8">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Nueva dirección y/o lugar donde vivirá el menor tras la reunificación: </a:t>
                      </a:r>
                      <a:r>
                        <a:rPr lang="es-ES_tradnl" sz="800" i="1" noProof="0" dirty="0">
                          <a:effectLst/>
                          <a:latin typeface="Calibri" panose="020F0502020204030204" pitchFamily="34" charset="0"/>
                          <a:ea typeface="Calibri" panose="020F0502020204030204" pitchFamily="34" charset="0"/>
                          <a:cs typeface="Times New Roman" panose="02020603050405020304" pitchFamily="18" charset="0"/>
                        </a:rPr>
                        <a:t>Proporcione tantos datos como sea posible sobre el sitio de residencia de la madre que faciliten su ubicación (p. ej., casa, punto de referencia, calle, ciudad/pueblo, distrito, provincia (adapte según el contexto).</a:t>
                      </a: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57613"/>
                  </a:ext>
                </a:extLst>
              </a:tr>
              <a:tr h="223011">
                <a:tc gridSpan="8">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ACUERDO PARA LLEVARSE AL/A LA MENOR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2615658"/>
                  </a:ext>
                </a:extLst>
              </a:tr>
              <a:tr h="223011">
                <a:tc gridSpan="8">
                  <a:txBody>
                    <a:bodyPr/>
                    <a:lstStyle/>
                    <a:p>
                      <a:pPr algn="l">
                        <a:lnSpc>
                          <a:spcPct val="107000"/>
                        </a:lnSpc>
                        <a:spcAft>
                          <a:spcPts val="800"/>
                        </a:spcAft>
                      </a:pP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Yo___________________________(nombre de la persona que da su consentimiento), acepto reunirme con_________________(nombre del menor) y darle la bienvenida a nuestra familia.</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Me aseguraré de que el/la menor acceda en condiciones de igualdad a los recursos de la familia y de la comunidad (alimentos, agua, alojamiento, ropa, medicamentos, educación, etc.) y en la medida de mis posibilidades, protegeré al / a la menor de la violencia, el maltrato, el abandono y la explotación.</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Si, por el motivo que sea, surge algún problema y no puedo o no podemos seguir cuidando al menor, me pondré inmediatamente en contacto con_____________________(nombre de la agencia de gestión de casos) para que me ayuden de inmediato a velar por el interés superior del menor.</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4483969"/>
                  </a:ext>
                </a:extLst>
              </a:tr>
              <a:tr h="223011">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Firma del menor:</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Firma del adulto: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Firma del testigo: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8625689"/>
                  </a:ext>
                </a:extLst>
              </a:tr>
              <a:tr h="223011">
                <a:tc gridSpan="4">
                  <a:txBody>
                    <a:bodyPr/>
                    <a:lstStyle/>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Fecha de la firma: </a:t>
                      </a:r>
                      <a:r>
                        <a:rPr lang="es-ES_tradnl" sz="800" i="1" noProof="0">
                          <a:effectLst/>
                          <a:latin typeface="Calibri" panose="020F0502020204030204" pitchFamily="34" charset="0"/>
                          <a:ea typeface="Calibri" panose="020F0502020204030204" pitchFamily="34" charset="0"/>
                          <a:cs typeface="Times New Roman" panose="02020603050405020304" pitchFamily="18" charset="0"/>
                        </a:rPr>
                        <a:t>dd/mm/aa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Lugar de la firma: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9541460"/>
                  </a:ext>
                </a:extLst>
              </a:tr>
              <a:tr h="223011">
                <a:tc gridSpan="8">
                  <a:txBody>
                    <a:bodyPr/>
                    <a:lstStyle/>
                    <a:p>
                      <a:pPr algn="l">
                        <a:lnSpc>
                          <a:spcPct val="107000"/>
                        </a:lnSpc>
                        <a:spcAft>
                          <a:spcPts val="800"/>
                        </a:spcAft>
                      </a:pPr>
                      <a:r>
                        <a:rPr lang="es-ES_tradnl" sz="1000" b="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SEGUIMIENTO </a:t>
                      </a:r>
                      <a:r>
                        <a:rPr lang="es-ES_tradnl" sz="800" i="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 recomienda un mínimo de tres visitas de seguimiento tras la reunificación y/o durante la fase de reintegración (adaptar al contexto</a:t>
                      </a:r>
                      <a:r>
                        <a:rPr lang="es-ES_tradnl" sz="1000" b="0" i="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endParaRPr lang="es-ES_tradnl" sz="1200" b="0" i="1"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2950585"/>
                  </a:ext>
                </a:extLst>
              </a:tr>
              <a:tr h="223011">
                <a:tc gridSpan="8">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Fecha del próximo seguimiento: </a:t>
                      </a:r>
                      <a:r>
                        <a:rPr lang="es-ES_tradnl" sz="1000" noProof="0">
                          <a:effectLst/>
                          <a:latin typeface="Calibri" panose="020F0502020204030204" pitchFamily="34" charset="0"/>
                          <a:ea typeface="Calibri" panose="020F0502020204030204" pitchFamily="34" charset="0"/>
                          <a:cs typeface="Times New Roman" panose="02020603050405020304" pitchFamily="18" charset="0"/>
                        </a:rPr>
                        <a:t>dd/mm/aa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9030809"/>
                  </a:ext>
                </a:extLst>
              </a:tr>
              <a:tr h="223011">
                <a:tc gridSpan="8">
                  <a:txBody>
                    <a:bodyPr/>
                    <a:lstStyle/>
                    <a:p>
                      <a:pPr algn="l">
                        <a:lnSpc>
                          <a:spcPct val="107000"/>
                        </a:lnSpc>
                        <a:spcAft>
                          <a:spcPts val="800"/>
                        </a:spcAft>
                      </a:pPr>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 APROBACIÓN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0578640"/>
                  </a:ext>
                </a:extLst>
              </a:tr>
              <a:tr h="315036">
                <a:tc gridSpan="8">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¿La reunificación está ratificada por algún ente oficial? </a:t>
                      </a:r>
                      <a:r>
                        <a:rPr lang="es-ES_tradnl" sz="800" i="1" noProof="0" dirty="0">
                          <a:effectLst/>
                          <a:latin typeface="Calibri" panose="020F0502020204030204" pitchFamily="34" charset="0"/>
                          <a:ea typeface="Calibri" panose="020F0502020204030204" pitchFamily="34" charset="0"/>
                          <a:cs typeface="Times New Roman" panose="02020603050405020304" pitchFamily="18" charset="0"/>
                        </a:rPr>
                        <a:t>Para que la reunificación sea legal</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Sí</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noProof="0" dirty="0">
                          <a:effectLst/>
                          <a:latin typeface="Calibri" panose="020F0502020204030204" pitchFamily="34" charset="0"/>
                          <a:ea typeface="Calibri" panose="020F0502020204030204" pitchFamily="34" charset="0"/>
                          <a:cs typeface="Times New Roman" panose="02020603050405020304" pitchFamily="18" charset="0"/>
                        </a:rPr>
                        <a:t>[ ] No, </a:t>
                      </a:r>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explicar por qué:</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2751793"/>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Nombre</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Agencia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Datos de contacto</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Firma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593960971"/>
                  </a:ext>
                </a:extLst>
              </a:tr>
              <a:tr h="223011">
                <a:tc>
                  <a:txBody>
                    <a:bodyPr/>
                    <a:lstStyle/>
                    <a:p>
                      <a:pPr algn="l"/>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Asistente social</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1386452"/>
                  </a:ext>
                </a:extLst>
              </a:tr>
              <a:tr h="223011">
                <a:tc>
                  <a:txBody>
                    <a:bodyPr/>
                    <a:lstStyle/>
                    <a:p>
                      <a:pPr algn="l"/>
                      <a:r>
                        <a:rPr lang="es-ES_tradnl" sz="1000" b="1" noProof="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Supervisor/a</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0937200"/>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8992644"/>
                  </a:ext>
                </a:extLst>
              </a:tr>
              <a:tr h="223011">
                <a:tc>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s-ES_tradnl" sz="1000" b="1" noProof="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s-ES_tradnl" sz="1000" b="1" noProof="0" dirty="0">
                          <a:effectLst/>
                          <a:latin typeface="Calibri" panose="020F0502020204030204" pitchFamily="34" charset="0"/>
                          <a:ea typeface="Calibri" panose="020F0502020204030204" pitchFamily="34" charset="0"/>
                          <a:cs typeface="Times New Roman" panose="02020603050405020304" pitchFamily="18" charset="0"/>
                        </a:rPr>
                        <a:t> </a:t>
                      </a:r>
                      <a:endParaRPr lang="es-ES_tradnl"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3300449"/>
                  </a:ext>
                </a:extLst>
              </a:tr>
            </a:tbl>
          </a:graphicData>
        </a:graphic>
      </p:graphicFrame>
      <p:sp>
        <p:nvSpPr>
          <p:cNvPr id="4" name="Hexagon 3">
            <a:extLst>
              <a:ext uri="{FF2B5EF4-FFF2-40B4-BE49-F238E27FC236}">
                <a16:creationId xmlns:a16="http://schemas.microsoft.com/office/drawing/2014/main" id="{22A2D05B-E6A3-03AC-0A09-64461000653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3D7848F-BDBF-0927-9383-029F04386A9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1516607-8C60-0DB5-47FC-74BC1F6E526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FC7F296-1602-5074-F470-0617BF9D387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4E78D169-81B3-1D1A-D43E-A0E36FEA543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303C933-94D1-CE9C-FFFB-5B60333B702B}"/>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D93367A2-5ED8-58C1-0B7D-059F3D8A9A5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8B0CBC4F-E6DD-B416-B95F-A107F4AD85F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12114EA-97F3-539C-1A93-E6247AE7DF5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DE89DD7-B822-DB61-2F09-89ECC0672AE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B8E9D8E-413B-FF08-CE83-D478D861A4F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AC2D173-510D-3525-6B39-38B131505B7C}"/>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0302A10-6E0F-5DBA-C87C-51D1AE6B1C52}"/>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CA5E919-2C83-1841-1D71-690E97DDB61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40ADD8C-9420-29F2-0A2B-BF49496303A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E45C462-0212-1160-611D-76C43C0DA6B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8BABEBAD-56DE-88F1-02BC-EA68CDE392D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77517ED-9E6F-E187-DB02-C18BF9BAE34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9137393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19F588-3D6E-10B9-11C3-23CEC437A91B}"/>
              </a:ext>
            </a:extLst>
          </p:cNvPr>
          <p:cNvSpPr txBox="1"/>
          <p:nvPr/>
        </p:nvSpPr>
        <p:spPr>
          <a:xfrm>
            <a:off x="982986" y="713169"/>
            <a:ext cx="2551847" cy="600164"/>
          </a:xfrm>
          <a:prstGeom prst="rect">
            <a:avLst/>
          </a:prstGeom>
          <a:noFill/>
          <a:ln>
            <a:noFill/>
          </a:ln>
        </p:spPr>
        <p:txBody>
          <a:bodyPr wrap="square" rtlCol="0">
            <a:spAutoFit/>
          </a:bodyPr>
          <a:lstStyle/>
          <a:p>
            <a:r>
              <a:rPr lang="es-ES_tradnl" sz="1100" dirty="0"/>
              <a:t>¿La reunificación familiar responde al interés superior de </a:t>
            </a:r>
            <a:r>
              <a:rPr lang="es-ES_tradnl" sz="1100" dirty="0" err="1"/>
              <a:t>Bienvenu</a:t>
            </a:r>
            <a:r>
              <a:rPr lang="es-ES_tradnl" sz="1100" dirty="0"/>
              <a:t>? Explicar la respuesta</a:t>
            </a:r>
          </a:p>
        </p:txBody>
      </p:sp>
      <p:sp>
        <p:nvSpPr>
          <p:cNvPr id="4" name="Rectangle 3">
            <a:extLst>
              <a:ext uri="{FF2B5EF4-FFF2-40B4-BE49-F238E27FC236}">
                <a16:creationId xmlns:a16="http://schemas.microsoft.com/office/drawing/2014/main" id="{F91FF951-E6AB-C94F-2B11-5D5D28B38BF8}"/>
              </a:ext>
            </a:extLst>
          </p:cNvPr>
          <p:cNvSpPr/>
          <p:nvPr/>
        </p:nvSpPr>
        <p:spPr>
          <a:xfrm>
            <a:off x="996287" y="1377727"/>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8" name="TextBox 7">
            <a:extLst>
              <a:ext uri="{FF2B5EF4-FFF2-40B4-BE49-F238E27FC236}">
                <a16:creationId xmlns:a16="http://schemas.microsoft.com/office/drawing/2014/main" id="{81957A19-61B9-D051-FF2B-D465E5CFCFF7}"/>
              </a:ext>
            </a:extLst>
          </p:cNvPr>
          <p:cNvSpPr txBox="1"/>
          <p:nvPr/>
        </p:nvSpPr>
        <p:spPr>
          <a:xfrm>
            <a:off x="982986" y="6493099"/>
            <a:ext cx="5267342" cy="261610"/>
          </a:xfrm>
          <a:prstGeom prst="rect">
            <a:avLst/>
          </a:prstGeom>
          <a:noFill/>
          <a:ln>
            <a:noFill/>
          </a:ln>
        </p:spPr>
        <p:txBody>
          <a:bodyPr wrap="square" rtlCol="0">
            <a:spAutoFit/>
          </a:bodyPr>
          <a:lstStyle/>
          <a:p>
            <a:r>
              <a:rPr lang="es-ES_tradnl" sz="1100"/>
              <a:t>¿Qué otros actores deben participar?</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6887060"/>
            <a:ext cx="5254041" cy="17720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0" name="TextBox 9">
            <a:extLst>
              <a:ext uri="{FF2B5EF4-FFF2-40B4-BE49-F238E27FC236}">
                <a16:creationId xmlns:a16="http://schemas.microsoft.com/office/drawing/2014/main" id="{E60FD7CA-4650-F947-2A74-35E2D128166F}"/>
              </a:ext>
            </a:extLst>
          </p:cNvPr>
          <p:cNvSpPr txBox="1"/>
          <p:nvPr/>
        </p:nvSpPr>
        <p:spPr>
          <a:xfrm>
            <a:off x="3691624" y="713169"/>
            <a:ext cx="2551847" cy="600164"/>
          </a:xfrm>
          <a:prstGeom prst="rect">
            <a:avLst/>
          </a:prstGeom>
          <a:noFill/>
          <a:ln>
            <a:noFill/>
          </a:ln>
        </p:spPr>
        <p:txBody>
          <a:bodyPr wrap="square" rtlCol="0">
            <a:spAutoFit/>
          </a:bodyPr>
          <a:lstStyle/>
          <a:p>
            <a:r>
              <a:rPr lang="es-ES_tradnl" sz="1100" dirty="0"/>
              <a:t>Si la reunificación es lo mejor para el menor, ¿qué haría para preparar al menor y a la familia?</a:t>
            </a:r>
          </a:p>
        </p:txBody>
      </p:sp>
      <p:sp>
        <p:nvSpPr>
          <p:cNvPr id="11" name="Rectangle 10">
            <a:extLst>
              <a:ext uri="{FF2B5EF4-FFF2-40B4-BE49-F238E27FC236}">
                <a16:creationId xmlns:a16="http://schemas.microsoft.com/office/drawing/2014/main" id="{5A462C43-E3AF-98C0-0758-B6276367CADE}"/>
              </a:ext>
            </a:extLst>
          </p:cNvPr>
          <p:cNvSpPr/>
          <p:nvPr/>
        </p:nvSpPr>
        <p:spPr>
          <a:xfrm>
            <a:off x="3704925" y="1377727"/>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2" name="TextBox 11">
            <a:extLst>
              <a:ext uri="{FF2B5EF4-FFF2-40B4-BE49-F238E27FC236}">
                <a16:creationId xmlns:a16="http://schemas.microsoft.com/office/drawing/2014/main" id="{E249EFF1-B603-0582-797B-A0C061D373E3}"/>
              </a:ext>
            </a:extLst>
          </p:cNvPr>
          <p:cNvSpPr txBox="1"/>
          <p:nvPr/>
        </p:nvSpPr>
        <p:spPr>
          <a:xfrm>
            <a:off x="982986" y="3648284"/>
            <a:ext cx="2551847" cy="430887"/>
          </a:xfrm>
          <a:prstGeom prst="rect">
            <a:avLst/>
          </a:prstGeom>
          <a:noFill/>
          <a:ln>
            <a:noFill/>
          </a:ln>
        </p:spPr>
        <p:txBody>
          <a:bodyPr wrap="square" rtlCol="0">
            <a:spAutoFit/>
          </a:bodyPr>
          <a:lstStyle/>
          <a:p>
            <a:r>
              <a:rPr lang="es-ES_tradnl" sz="1100" dirty="0"/>
              <a:t>¿Qué tipo de apoyo y/o seguimiento debe proporcionarse a corto plazo?</a:t>
            </a:r>
          </a:p>
        </p:txBody>
      </p:sp>
      <p:sp>
        <p:nvSpPr>
          <p:cNvPr id="13" name="Rectangle 12">
            <a:extLst>
              <a:ext uri="{FF2B5EF4-FFF2-40B4-BE49-F238E27FC236}">
                <a16:creationId xmlns:a16="http://schemas.microsoft.com/office/drawing/2014/main" id="{EEA3BD17-FF40-BC3E-19A6-1ACF2D597A76}"/>
              </a:ext>
            </a:extLst>
          </p:cNvPr>
          <p:cNvSpPr/>
          <p:nvPr/>
        </p:nvSpPr>
        <p:spPr>
          <a:xfrm>
            <a:off x="996287" y="4190190"/>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4" name="TextBox 13">
            <a:extLst>
              <a:ext uri="{FF2B5EF4-FFF2-40B4-BE49-F238E27FC236}">
                <a16:creationId xmlns:a16="http://schemas.microsoft.com/office/drawing/2014/main" id="{7843A7F5-3918-4625-79FB-620DB062133F}"/>
              </a:ext>
            </a:extLst>
          </p:cNvPr>
          <p:cNvSpPr txBox="1"/>
          <p:nvPr/>
        </p:nvSpPr>
        <p:spPr>
          <a:xfrm>
            <a:off x="3691624" y="3648284"/>
            <a:ext cx="2551847" cy="430887"/>
          </a:xfrm>
          <a:prstGeom prst="rect">
            <a:avLst/>
          </a:prstGeom>
          <a:noFill/>
          <a:ln>
            <a:noFill/>
          </a:ln>
        </p:spPr>
        <p:txBody>
          <a:bodyPr wrap="square" rtlCol="0">
            <a:spAutoFit/>
          </a:bodyPr>
          <a:lstStyle/>
          <a:p>
            <a:r>
              <a:rPr lang="es-ES_tradnl" sz="1100" dirty="0"/>
              <a:t>¿Qué tipo de apoyo y/o seguimiento debe proporcionarse a largo plazo?</a:t>
            </a:r>
          </a:p>
        </p:txBody>
      </p:sp>
      <p:sp>
        <p:nvSpPr>
          <p:cNvPr id="15" name="Rectangle 14">
            <a:extLst>
              <a:ext uri="{FF2B5EF4-FFF2-40B4-BE49-F238E27FC236}">
                <a16:creationId xmlns:a16="http://schemas.microsoft.com/office/drawing/2014/main" id="{D95C987D-2AB4-9B24-6D96-3F2178FDCDFF}"/>
              </a:ext>
            </a:extLst>
          </p:cNvPr>
          <p:cNvSpPr/>
          <p:nvPr/>
        </p:nvSpPr>
        <p:spPr>
          <a:xfrm>
            <a:off x="3704925" y="4190190"/>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_tradnl"/>
          </a:p>
        </p:txBody>
      </p:sp>
      <p:sp>
        <p:nvSpPr>
          <p:cNvPr id="16" name="Hexagon 15">
            <a:extLst>
              <a:ext uri="{FF2B5EF4-FFF2-40B4-BE49-F238E27FC236}">
                <a16:creationId xmlns:a16="http://schemas.microsoft.com/office/drawing/2014/main" id="{23DC883E-44DC-47C5-8B19-21E137B3345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Hexagon 16">
            <a:extLst>
              <a:ext uri="{FF2B5EF4-FFF2-40B4-BE49-F238E27FC236}">
                <a16:creationId xmlns:a16="http://schemas.microsoft.com/office/drawing/2014/main" id="{515F4456-A104-79CC-C844-A4B94033F62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50053CD2-A102-9AEB-EF07-613F31DC2D6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E7BB2FC6-E431-5102-6F87-C835833C4F4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C0096DE-1DC1-961A-273D-2B3FE41787E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5AA68B16-6740-02F9-51A7-3416C3BE210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A1016971-119E-08FF-F606-F04FDE4A5BA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6DD7AA98-344F-8E00-A98B-ED3589EDF38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E6236C33-1979-F6D2-BC37-04C4F7164DC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EF50069F-2E51-6428-48C4-8355C08A744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EE5683E7-F54B-8F53-7313-336C4846A44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1BDA558B-D2FE-4339-B912-43C31BF6472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7E283E14-0809-530F-29A6-5B60BDF70D88}"/>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80512CAD-D753-AB28-7DBE-D02C5C0B664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59C65B33-B751-B9E2-0D45-C6C78B39CF4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FC4D0A51-1C70-69F5-CF04-61445EBC8D1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Hexagon 32">
            <a:extLst>
              <a:ext uri="{FF2B5EF4-FFF2-40B4-BE49-F238E27FC236}">
                <a16:creationId xmlns:a16="http://schemas.microsoft.com/office/drawing/2014/main" id="{6B47C6FA-2226-BFA0-D560-A5062976B7E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Hexagon 33">
            <a:extLst>
              <a:ext uri="{FF2B5EF4-FFF2-40B4-BE49-F238E27FC236}">
                <a16:creationId xmlns:a16="http://schemas.microsoft.com/office/drawing/2014/main" id="{0DAE46F8-9C17-CCB7-7254-3BF54FA0185C}"/>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48654498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4" y="1162644"/>
            <a:ext cx="4637303" cy="15414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La reunificación familiar suele ser el principal objetivo de la BRF.</a:t>
            </a:r>
          </a:p>
          <a:p>
            <a:pPr marL="0" marR="0" lvl="0" indent="0" rtl="0">
              <a:lnSpc>
                <a:spcPct val="107000"/>
              </a:lnSpc>
              <a:spcBef>
                <a:spcPts val="0"/>
              </a:spcBef>
              <a:spcAft>
                <a:spcPts val="0"/>
              </a:spcAft>
              <a:buClr>
                <a:srgbClr val="000000"/>
              </a:buClr>
              <a:buSzPts val="2400"/>
              <a:buFont typeface="Arial"/>
              <a:buNone/>
            </a:pPr>
            <a:endParaRPr lang="es-ES_tradnl"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Algunas/os menores y algunas familias necesitan apoyo adicional, por ejemplo, cuando la separación ha sido larga o las causas de la separación han sido difíciles/complejas.</a:t>
            </a:r>
          </a:p>
          <a:p>
            <a:pPr marL="0" marR="0" lvl="0" indent="0" rtl="0">
              <a:lnSpc>
                <a:spcPct val="107000"/>
              </a:lnSpc>
              <a:spcBef>
                <a:spcPts val="0"/>
              </a:spcBef>
              <a:spcAft>
                <a:spcPts val="0"/>
              </a:spcAft>
              <a:buClr>
                <a:srgbClr val="000000"/>
              </a:buClr>
              <a:buSzPts val="2400"/>
              <a:buFont typeface="Arial"/>
              <a:buNone/>
            </a:pPr>
            <a:endParaRPr lang="es-ES_tradnl"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Los/as asistentes sociales pueden organizar una ceremonia para el momento en que se efectúe la reunificación familiar.</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69251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538520"/>
            <a:ext cx="5254042" cy="5266267"/>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015252"/>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3" name="Google Shape;256;p19">
            <a:extLst>
              <a:ext uri="{FF2B5EF4-FFF2-40B4-BE49-F238E27FC236}">
                <a16:creationId xmlns:a16="http://schemas.microsoft.com/office/drawing/2014/main" id="{EAC68367-70EA-C0CF-CADD-9CE9B4DF35F9}"/>
              </a:ext>
            </a:extLst>
          </p:cNvPr>
          <p:cNvSpPr/>
          <p:nvPr/>
        </p:nvSpPr>
        <p:spPr>
          <a:xfrm>
            <a:off x="1072579" y="222539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7F06A510-B41B-36E3-6D86-E118D05DD30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Hexagon 4">
            <a:extLst>
              <a:ext uri="{FF2B5EF4-FFF2-40B4-BE49-F238E27FC236}">
                <a16:creationId xmlns:a16="http://schemas.microsoft.com/office/drawing/2014/main" id="{60E68827-5CAA-C065-058D-7F72ACA4F04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Hexagon 5">
            <a:extLst>
              <a:ext uri="{FF2B5EF4-FFF2-40B4-BE49-F238E27FC236}">
                <a16:creationId xmlns:a16="http://schemas.microsoft.com/office/drawing/2014/main" id="{4389BCF7-BFAE-D972-49AE-9CAA070265B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Hexagon 6">
            <a:extLst>
              <a:ext uri="{FF2B5EF4-FFF2-40B4-BE49-F238E27FC236}">
                <a16:creationId xmlns:a16="http://schemas.microsoft.com/office/drawing/2014/main" id="{8EF87EF4-3425-527F-6122-E84DB566A04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Hexagon 7">
            <a:extLst>
              <a:ext uri="{FF2B5EF4-FFF2-40B4-BE49-F238E27FC236}">
                <a16:creationId xmlns:a16="http://schemas.microsoft.com/office/drawing/2014/main" id="{EDD74BF3-CB8F-A89A-2113-00D9CBD9D0F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Hexagon 8">
            <a:extLst>
              <a:ext uri="{FF2B5EF4-FFF2-40B4-BE49-F238E27FC236}">
                <a16:creationId xmlns:a16="http://schemas.microsoft.com/office/drawing/2014/main" id="{E5F6AF33-AF7B-CE1C-40E2-3EFEA32AC29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Hexagon 9">
            <a:extLst>
              <a:ext uri="{FF2B5EF4-FFF2-40B4-BE49-F238E27FC236}">
                <a16:creationId xmlns:a16="http://schemas.microsoft.com/office/drawing/2014/main" id="{F058CBA9-6F35-8BEF-9B2D-9319AC7CE56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Hexagon 11">
            <a:extLst>
              <a:ext uri="{FF2B5EF4-FFF2-40B4-BE49-F238E27FC236}">
                <a16:creationId xmlns:a16="http://schemas.microsoft.com/office/drawing/2014/main" id="{2C684C98-B948-7D4A-37C4-2E1815D756B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22A11A81-BEB2-EB04-307E-3C6A91F156F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Hexagon 18">
            <a:extLst>
              <a:ext uri="{FF2B5EF4-FFF2-40B4-BE49-F238E27FC236}">
                <a16:creationId xmlns:a16="http://schemas.microsoft.com/office/drawing/2014/main" id="{69666949-DF13-7F2A-62B0-8DFF4C68587E}"/>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AB8099F5-E3DB-06EF-804D-C74E06B3AA1E}"/>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138CF655-33B2-C631-A767-21409B1C486A}"/>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06E439BF-4ECB-2EEA-B652-E99D7C67C00B}"/>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124BE1E7-2ABD-EC4E-CBFA-F25FBD667B4C}"/>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8BFE29E3-47FC-7A40-4BC4-155344B2EF9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F7A0E500-68BF-1B42-6BA0-B49715A91A5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DC31ABAC-EE41-B798-B2C9-1D4CCEAEB10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89754C06-C39A-B2FB-8279-D865001F249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6962833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5.5: REINTEGRACIÓN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88535"/>
            <a:ext cx="4529568" cy="261610"/>
          </a:xfrm>
          <a:prstGeom prst="rect">
            <a:avLst/>
          </a:prstGeom>
          <a:noFill/>
        </p:spPr>
        <p:txBody>
          <a:bodyPr wrap="square" rtlCol="0">
            <a:spAutoFit/>
          </a:bodyPr>
          <a:lstStyle/>
          <a:p>
            <a:pPr marL="0" marR="0" lvl="0" indent="0" algn="l" rtl="0">
              <a:spcBef>
                <a:spcPts val="0"/>
              </a:spcBef>
              <a:spcAft>
                <a:spcPts val="0"/>
              </a:spcAft>
              <a:buNone/>
            </a:pPr>
            <a:r>
              <a:rPr lang="es-ES_tradnl" sz="1100" dirty="0">
                <a:solidFill>
                  <a:schemeClr val="tx1"/>
                </a:solidFill>
                <a:latin typeface="+mn-lt"/>
                <a:ea typeface="Arial"/>
                <a:cs typeface="Arial"/>
                <a:sym typeface="Arial"/>
              </a:rPr>
              <a:t>Enumerar los principios y normas para la reintegración.</a:t>
            </a:r>
          </a:p>
        </p:txBody>
      </p:sp>
      <p:grpSp>
        <p:nvGrpSpPr>
          <p:cNvPr id="7" name="Google Shape;194;p14">
            <a:extLst>
              <a:ext uri="{FF2B5EF4-FFF2-40B4-BE49-F238E27FC236}">
                <a16:creationId xmlns:a16="http://schemas.microsoft.com/office/drawing/2014/main" id="{2FB0AA04-5936-5251-682E-3405FEBD83C1}"/>
              </a:ext>
            </a:extLst>
          </p:cNvPr>
          <p:cNvGrpSpPr/>
          <p:nvPr/>
        </p:nvGrpSpPr>
        <p:grpSpPr>
          <a:xfrm>
            <a:off x="1153785" y="1988535"/>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701BE764-4314-A83C-FA9F-D4FC2B5ECBB2}"/>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A81A83B3-CD2E-1007-2941-AFCBCC098911}"/>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0" name="TextBox 9">
            <a:extLst>
              <a:ext uri="{FF2B5EF4-FFF2-40B4-BE49-F238E27FC236}">
                <a16:creationId xmlns:a16="http://schemas.microsoft.com/office/drawing/2014/main" id="{D2EA602E-E73A-F6C1-E978-700704750E36}"/>
              </a:ext>
            </a:extLst>
          </p:cNvPr>
          <p:cNvSpPr txBox="1"/>
          <p:nvPr/>
        </p:nvSpPr>
        <p:spPr>
          <a:xfrm>
            <a:off x="982985" y="2600133"/>
            <a:ext cx="4325427" cy="276999"/>
          </a:xfrm>
          <a:prstGeom prst="rect">
            <a:avLst/>
          </a:prstGeom>
          <a:noFill/>
        </p:spPr>
        <p:txBody>
          <a:bodyPr wrap="square" rtlCol="0">
            <a:spAutoFit/>
          </a:bodyPr>
          <a:lstStyle/>
          <a:p>
            <a:r>
              <a:rPr lang="es-ES_tradnl" sz="1200" b="1" spc="300">
                <a:solidFill>
                  <a:schemeClr val="tx1"/>
                </a:solidFill>
              </a:rPr>
              <a:t>PUNTOS CLAVE DE APRENDIZAJE</a:t>
            </a:r>
          </a:p>
        </p:txBody>
      </p:sp>
      <p:sp>
        <p:nvSpPr>
          <p:cNvPr id="11" name="Google Shape;256;p19">
            <a:extLst>
              <a:ext uri="{FF2B5EF4-FFF2-40B4-BE49-F238E27FC236}">
                <a16:creationId xmlns:a16="http://schemas.microsoft.com/office/drawing/2014/main" id="{BC89D6ED-E06C-EC98-DB66-BDA9A765A746}"/>
              </a:ext>
            </a:extLst>
          </p:cNvPr>
          <p:cNvSpPr/>
          <p:nvPr/>
        </p:nvSpPr>
        <p:spPr>
          <a:xfrm>
            <a:off x="1072579" y="3113317"/>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s-ES_tradnl" sz="1800" b="0" i="0" u="none" strike="noStrike" cap="none">
              <a:solidFill>
                <a:srgbClr val="FFFFFF"/>
              </a:solidFill>
              <a:latin typeface="Calibri"/>
              <a:ea typeface="Calibri"/>
              <a:cs typeface="Calibri"/>
              <a:sym typeface="Calibri"/>
            </a:endParaRPr>
          </a:p>
        </p:txBody>
      </p:sp>
      <p:sp>
        <p:nvSpPr>
          <p:cNvPr id="12" name="Google Shape;258;p19">
            <a:extLst>
              <a:ext uri="{FF2B5EF4-FFF2-40B4-BE49-F238E27FC236}">
                <a16:creationId xmlns:a16="http://schemas.microsoft.com/office/drawing/2014/main" id="{7B83E686-0C02-41C0-6CEE-2E6E331E323A}"/>
              </a:ext>
            </a:extLst>
          </p:cNvPr>
          <p:cNvSpPr txBox="1"/>
          <p:nvPr/>
        </p:nvSpPr>
        <p:spPr>
          <a:xfrm>
            <a:off x="1599723" y="3096114"/>
            <a:ext cx="4637303" cy="816850"/>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s-ES_tradnl" sz="1100" b="0" i="0" u="none" strike="noStrike" cap="none" dirty="0">
                <a:solidFill>
                  <a:srgbClr val="000000"/>
                </a:solidFill>
                <a:latin typeface="+mn-lt"/>
                <a:ea typeface="Arial"/>
                <a:cs typeface="Arial"/>
                <a:sym typeface="Arial"/>
              </a:rPr>
              <a:t>Facilitar la reintegración es una parte esencial de la gestión de casos y suele implicar actividades de supervisión y seguimiento y (remisión a) apoyo psicosocial, formación en habilidades para la vida y/o </a:t>
            </a:r>
            <a:r>
              <a:rPr lang="es-ES_tradnl" sz="1100" dirty="0">
                <a:solidFill>
                  <a:srgbClr val="000000"/>
                </a:solidFill>
                <a:ea typeface="Arial"/>
                <a:cs typeface="Arial"/>
                <a:sym typeface="Arial"/>
              </a:rPr>
              <a:t>programas de TEC</a:t>
            </a:r>
            <a:r>
              <a:rPr lang="es-ES_tradnl" sz="1100" b="0" i="0" u="none" strike="noStrike" cap="none" dirty="0">
                <a:solidFill>
                  <a:srgbClr val="000000"/>
                </a:solidFill>
                <a:latin typeface="+mn-lt"/>
                <a:ea typeface="Arial"/>
                <a:cs typeface="Arial"/>
                <a:sym typeface="Arial"/>
              </a:rPr>
              <a:t> en función de cada caso.</a:t>
            </a:r>
          </a:p>
        </p:txBody>
      </p:sp>
      <p:sp>
        <p:nvSpPr>
          <p:cNvPr id="13" name="Google Shape;275;p12">
            <a:extLst>
              <a:ext uri="{FF2B5EF4-FFF2-40B4-BE49-F238E27FC236}">
                <a16:creationId xmlns:a16="http://schemas.microsoft.com/office/drawing/2014/main" id="{C069939E-821F-1AED-1E1C-210275700096}"/>
              </a:ext>
            </a:extLst>
          </p:cNvPr>
          <p:cNvSpPr/>
          <p:nvPr/>
        </p:nvSpPr>
        <p:spPr>
          <a:xfrm>
            <a:off x="982985" y="4571306"/>
            <a:ext cx="5254042" cy="4296923"/>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14" name="TextBox 13">
            <a:extLst>
              <a:ext uri="{FF2B5EF4-FFF2-40B4-BE49-F238E27FC236}">
                <a16:creationId xmlns:a16="http://schemas.microsoft.com/office/drawing/2014/main" id="{10004F62-CC21-051A-39E3-B8D9AC5B5DC7}"/>
              </a:ext>
            </a:extLst>
          </p:cNvPr>
          <p:cNvSpPr txBox="1"/>
          <p:nvPr/>
        </p:nvSpPr>
        <p:spPr>
          <a:xfrm>
            <a:off x="982985" y="4048039"/>
            <a:ext cx="4637302" cy="276999"/>
          </a:xfrm>
          <a:prstGeom prst="rect">
            <a:avLst/>
          </a:prstGeom>
          <a:noFill/>
        </p:spPr>
        <p:txBody>
          <a:bodyPr wrap="square" rtlCol="0">
            <a:spAutoFit/>
          </a:bodyPr>
          <a:lstStyle/>
          <a:p>
            <a:r>
              <a:rPr lang="es-ES_tradnl" sz="1200" b="1" spc="300">
                <a:solidFill>
                  <a:schemeClr val="tx1"/>
                </a:solidFill>
              </a:rPr>
              <a:t>NOTAS DE LA SESIÓN</a:t>
            </a:r>
          </a:p>
        </p:txBody>
      </p:sp>
      <p:sp>
        <p:nvSpPr>
          <p:cNvPr id="15" name="Hexagon 14">
            <a:extLst>
              <a:ext uri="{FF2B5EF4-FFF2-40B4-BE49-F238E27FC236}">
                <a16:creationId xmlns:a16="http://schemas.microsoft.com/office/drawing/2014/main" id="{522A1058-57F0-FFD4-46C9-031D589C758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B51FEFA6-66D1-28C6-0841-91BD0743A05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B2BAAAE6-DCC8-96AC-C9C9-F4B95830096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93C56397-D06D-0345-F291-40AF8E727CB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8B567460-A137-914A-428C-3E27E33DCC3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86820864-CE5C-E65A-5D71-EE36972DC66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5040C71B-B916-9CAE-C735-16AC7796462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2347E5E1-E4FF-D6A6-B96A-90FCCD677C1B}"/>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BFF7561B-BA17-E2A0-37A2-78B8D77C428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F1B4FEAB-7EF2-05F2-222C-13A3767FBF0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F03D1A0A-F223-A1C7-F9A9-E47EE81F767E}"/>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6F8CB170-A838-98D4-840D-E3D04FE432D5}"/>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1988275C-367A-3839-0C0F-8838206C3155}"/>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69EB9F21-478F-E8C9-3D60-E861CDFC2522}"/>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5CB41515-1815-BA19-9CE7-184B10B02360}"/>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0D98389C-8374-7257-641A-5D533DD3C9D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699D4C0C-621F-ADD4-E460-90B7D9AE50F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B794E76D-19A4-A726-E863-CD061F7ED9E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6117596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1" cy="307777"/>
          </a:xfrm>
          <a:prstGeom prst="rect">
            <a:avLst/>
          </a:prstGeom>
          <a:noFill/>
        </p:spPr>
        <p:txBody>
          <a:bodyPr wrap="square">
            <a:spAutoFit/>
          </a:bodyPr>
          <a:lstStyle/>
          <a:p>
            <a:pPr marL="0" marR="0" lvl="0" indent="0" algn="l" rtl="0">
              <a:spcBef>
                <a:spcPts val="0"/>
              </a:spcBef>
              <a:spcAft>
                <a:spcPts val="1800"/>
              </a:spcAft>
              <a:buNone/>
            </a:pPr>
            <a:r>
              <a:rPr lang="es-ES_tradnl" sz="1400" b="1" spc="300">
                <a:solidFill>
                  <a:schemeClr val="bg1"/>
                </a:solidFill>
                <a:highlight>
                  <a:srgbClr val="8D607A"/>
                </a:highlight>
                <a:latin typeface="Calibri"/>
                <a:ea typeface="Calibri"/>
                <a:cs typeface="Calibri"/>
                <a:sym typeface="Calibri"/>
              </a:rPr>
              <a:t>SESIÓN 6: SEGUIMIENTO Y REVISIÓN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5254042" cy="276999"/>
          </a:xfrm>
          <a:prstGeom prst="rect">
            <a:avLst/>
          </a:prstGeom>
          <a:noFill/>
        </p:spPr>
        <p:txBody>
          <a:bodyPr wrap="square" rtlCol="0">
            <a:spAutoFit/>
          </a:bodyPr>
          <a:lstStyle/>
          <a:p>
            <a:r>
              <a:rPr lang="es-ES_tradnl" sz="1200" b="1" spc="300">
                <a:solidFill>
                  <a:schemeClr val="tx1"/>
                </a:solidFill>
              </a:rPr>
              <a:t>OBJETIVOS DE APRENDIZAJE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41637"/>
            <a:ext cx="4529568" cy="1384995"/>
          </a:xfrm>
          <a:prstGeom prst="rect">
            <a:avLst/>
          </a:prstGeom>
          <a:noFill/>
        </p:spPr>
        <p:txBody>
          <a:bodyPr wrap="square" rtlCol="0">
            <a:spAutoFit/>
          </a:bodyPr>
          <a:lstStyle/>
          <a:p>
            <a:r>
              <a:rPr lang="es-ES_tradnl" sz="1200">
                <a:solidFill>
                  <a:schemeClr val="tx1"/>
                </a:solidFill>
                <a:latin typeface="+mn-lt"/>
                <a:ea typeface="Arial"/>
                <a:cs typeface="Arial"/>
                <a:sym typeface="Arial"/>
              </a:rPr>
              <a:t>Revisar algunnos aspectos importantes en relación con el seguimiento y la revisión de casos de UASC.</a:t>
            </a:r>
          </a:p>
          <a:p>
            <a:endParaRPr lang="es-ES_tradnl" sz="1200">
              <a:ea typeface="Arial"/>
              <a:cs typeface="Arial"/>
              <a:sym typeface="Arial"/>
            </a:endParaRPr>
          </a:p>
          <a:p>
            <a:r>
              <a:rPr lang="es-ES_tradnl" sz="1200">
                <a:solidFill>
                  <a:schemeClr val="tx1"/>
                </a:solidFill>
                <a:latin typeface="+mn-lt"/>
                <a:ea typeface="Arial"/>
                <a:cs typeface="Arial"/>
                <a:sym typeface="Arial"/>
              </a:rPr>
              <a:t>Recordar los requisitos para el seguimiento de menores en centros de acogida alternativos y estrategias para abordar preocupaciones urgentes.</a:t>
            </a:r>
          </a:p>
          <a:p>
            <a:endParaRPr lang="es-ES_tradnl" sz="1200">
              <a:solidFill>
                <a:schemeClr val="tx1"/>
              </a:solidFill>
              <a:latin typeface="+mn-lt"/>
              <a:ea typeface="Arial"/>
              <a:cs typeface="Arial"/>
              <a:sym typeface="Arial"/>
            </a:endParaRPr>
          </a:p>
        </p:txBody>
      </p:sp>
      <p:grpSp>
        <p:nvGrpSpPr>
          <p:cNvPr id="7" name="Google Shape;194;p14">
            <a:extLst>
              <a:ext uri="{FF2B5EF4-FFF2-40B4-BE49-F238E27FC236}">
                <a16:creationId xmlns:a16="http://schemas.microsoft.com/office/drawing/2014/main" id="{99403C38-15BA-13EE-B05A-B58A3DA5B574}"/>
              </a:ext>
            </a:extLst>
          </p:cNvPr>
          <p:cNvGrpSpPr/>
          <p:nvPr/>
        </p:nvGrpSpPr>
        <p:grpSpPr>
          <a:xfrm>
            <a:off x="1153785" y="2041543"/>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AD062A8B-7E42-452A-CADA-69C6AF50803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43BFCC48-000B-1D5A-9811-1BA93283401F}"/>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grpSp>
        <p:nvGrpSpPr>
          <p:cNvPr id="10" name="Google Shape;194;p14">
            <a:extLst>
              <a:ext uri="{FF2B5EF4-FFF2-40B4-BE49-F238E27FC236}">
                <a16:creationId xmlns:a16="http://schemas.microsoft.com/office/drawing/2014/main" id="{926CF454-D548-DAE3-2427-85177A2A69DB}"/>
              </a:ext>
            </a:extLst>
          </p:cNvPr>
          <p:cNvGrpSpPr/>
          <p:nvPr/>
        </p:nvGrpSpPr>
        <p:grpSpPr>
          <a:xfrm>
            <a:off x="1153785" y="2599733"/>
            <a:ext cx="332115" cy="351369"/>
            <a:chOff x="243840" y="1676400"/>
            <a:chExt cx="701040" cy="741680"/>
          </a:xfrm>
          <a:solidFill>
            <a:schemeClr val="accent2">
              <a:lumMod val="75000"/>
            </a:schemeClr>
          </a:solidFill>
        </p:grpSpPr>
        <p:sp>
          <p:nvSpPr>
            <p:cNvPr id="11" name="Google Shape;195;p14">
              <a:extLst>
                <a:ext uri="{FF2B5EF4-FFF2-40B4-BE49-F238E27FC236}">
                  <a16:creationId xmlns:a16="http://schemas.microsoft.com/office/drawing/2014/main" id="{0479FED3-8E9A-CD58-C7AB-FD4E63A2CA24}"/>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sp>
          <p:nvSpPr>
            <p:cNvPr id="12" name="Google Shape;196;p14">
              <a:extLst>
                <a:ext uri="{FF2B5EF4-FFF2-40B4-BE49-F238E27FC236}">
                  <a16:creationId xmlns:a16="http://schemas.microsoft.com/office/drawing/2014/main" id="{BBB295C3-BCAF-567B-4146-D1DF4CACE22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lang="es-ES_tradnl" sz="1800">
                <a:solidFill>
                  <a:schemeClr val="lt1"/>
                </a:solidFill>
                <a:latin typeface="Calibri"/>
                <a:ea typeface="Calibri"/>
                <a:cs typeface="Calibri"/>
                <a:sym typeface="Calibri"/>
              </a:endParaRPr>
            </a:p>
          </p:txBody>
        </p:sp>
      </p:grpSp>
      <p:sp>
        <p:nvSpPr>
          <p:cNvPr id="15" name="Hexagon 14">
            <a:extLst>
              <a:ext uri="{FF2B5EF4-FFF2-40B4-BE49-F238E27FC236}">
                <a16:creationId xmlns:a16="http://schemas.microsoft.com/office/drawing/2014/main" id="{CACAA45E-5F1B-8259-54B6-4343362D9BE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Hexagon 15">
            <a:extLst>
              <a:ext uri="{FF2B5EF4-FFF2-40B4-BE49-F238E27FC236}">
                <a16:creationId xmlns:a16="http://schemas.microsoft.com/office/drawing/2014/main" id="{3AF4EC26-AD65-69CB-D358-D6E5AB186EC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Hexagon 17">
            <a:extLst>
              <a:ext uri="{FF2B5EF4-FFF2-40B4-BE49-F238E27FC236}">
                <a16:creationId xmlns:a16="http://schemas.microsoft.com/office/drawing/2014/main" id="{519E67B9-B199-A29D-04D1-DF3C7ECF6C4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Hexagon 19">
            <a:extLst>
              <a:ext uri="{FF2B5EF4-FFF2-40B4-BE49-F238E27FC236}">
                <a16:creationId xmlns:a16="http://schemas.microsoft.com/office/drawing/2014/main" id="{6679E082-42FA-E70B-59AC-4CBE017E4C1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Hexagon 20">
            <a:extLst>
              <a:ext uri="{FF2B5EF4-FFF2-40B4-BE49-F238E27FC236}">
                <a16:creationId xmlns:a16="http://schemas.microsoft.com/office/drawing/2014/main" id="{B3943D4E-CC9B-E9D5-7978-AA6CE42D714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Hexagon 21">
            <a:extLst>
              <a:ext uri="{FF2B5EF4-FFF2-40B4-BE49-F238E27FC236}">
                <a16:creationId xmlns:a16="http://schemas.microsoft.com/office/drawing/2014/main" id="{ADDD5655-705A-F154-F6A0-B10539E0BCD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Hexagon 22">
            <a:extLst>
              <a:ext uri="{FF2B5EF4-FFF2-40B4-BE49-F238E27FC236}">
                <a16:creationId xmlns:a16="http://schemas.microsoft.com/office/drawing/2014/main" id="{33960BF4-2E26-F8B2-F562-DD2CEF830CF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Hexagon 23">
            <a:extLst>
              <a:ext uri="{FF2B5EF4-FFF2-40B4-BE49-F238E27FC236}">
                <a16:creationId xmlns:a16="http://schemas.microsoft.com/office/drawing/2014/main" id="{B346648E-6592-369B-DB83-32D3DB7B2B0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Hexagon 24">
            <a:extLst>
              <a:ext uri="{FF2B5EF4-FFF2-40B4-BE49-F238E27FC236}">
                <a16:creationId xmlns:a16="http://schemas.microsoft.com/office/drawing/2014/main" id="{B58560F8-8653-BF92-2872-7867BD56BF7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Hexagon 25">
            <a:extLst>
              <a:ext uri="{FF2B5EF4-FFF2-40B4-BE49-F238E27FC236}">
                <a16:creationId xmlns:a16="http://schemas.microsoft.com/office/drawing/2014/main" id="{AC32E836-AD0A-E9D3-F2EB-AEAE3B0E80C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Hexagon 26">
            <a:extLst>
              <a:ext uri="{FF2B5EF4-FFF2-40B4-BE49-F238E27FC236}">
                <a16:creationId xmlns:a16="http://schemas.microsoft.com/office/drawing/2014/main" id="{6AE39297-D5A0-6BFC-8A7B-FA9682A52CF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Hexagon 27">
            <a:extLst>
              <a:ext uri="{FF2B5EF4-FFF2-40B4-BE49-F238E27FC236}">
                <a16:creationId xmlns:a16="http://schemas.microsoft.com/office/drawing/2014/main" id="{1443F531-7706-B076-4BD9-FC44CEC7172C}"/>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Hexagon 28">
            <a:extLst>
              <a:ext uri="{FF2B5EF4-FFF2-40B4-BE49-F238E27FC236}">
                <a16:creationId xmlns:a16="http://schemas.microsoft.com/office/drawing/2014/main" id="{CD53918D-2261-C0ED-3376-158A1496E6B0}"/>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Hexagon 29">
            <a:extLst>
              <a:ext uri="{FF2B5EF4-FFF2-40B4-BE49-F238E27FC236}">
                <a16:creationId xmlns:a16="http://schemas.microsoft.com/office/drawing/2014/main" id="{2E5F47E3-D2F8-3289-90CD-3E85CC20C6A9}"/>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Hexagon 30">
            <a:extLst>
              <a:ext uri="{FF2B5EF4-FFF2-40B4-BE49-F238E27FC236}">
                <a16:creationId xmlns:a16="http://schemas.microsoft.com/office/drawing/2014/main" id="{4294E6E3-A6DA-E92E-3947-6515C0B3E35C}"/>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Hexagon 31">
            <a:extLst>
              <a:ext uri="{FF2B5EF4-FFF2-40B4-BE49-F238E27FC236}">
                <a16:creationId xmlns:a16="http://schemas.microsoft.com/office/drawing/2014/main" id="{87D57D33-13B0-6447-DB16-F97CA1752068}"/>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Hexagon 40">
            <a:extLst>
              <a:ext uri="{FF2B5EF4-FFF2-40B4-BE49-F238E27FC236}">
                <a16:creationId xmlns:a16="http://schemas.microsoft.com/office/drawing/2014/main" id="{F7DD2A5A-6B5E-BBA0-628F-3343C7D6F38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Hexagon 41">
            <a:extLst>
              <a:ext uri="{FF2B5EF4-FFF2-40B4-BE49-F238E27FC236}">
                <a16:creationId xmlns:a16="http://schemas.microsoft.com/office/drawing/2014/main" id="{51F798DE-56E6-0F8C-0B4A-5DDEC2639CB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59" name="Group 58">
            <a:extLst>
              <a:ext uri="{FF2B5EF4-FFF2-40B4-BE49-F238E27FC236}">
                <a16:creationId xmlns:a16="http://schemas.microsoft.com/office/drawing/2014/main" id="{EEEE0683-D3F6-7778-4102-E125B27E3B68}"/>
              </a:ext>
            </a:extLst>
          </p:cNvPr>
          <p:cNvGrpSpPr/>
          <p:nvPr/>
        </p:nvGrpSpPr>
        <p:grpSpPr>
          <a:xfrm>
            <a:off x="3657600" y="5846026"/>
            <a:ext cx="2592728" cy="2927238"/>
            <a:chOff x="2866625" y="4953000"/>
            <a:chExt cx="3383703" cy="3820264"/>
          </a:xfrm>
        </p:grpSpPr>
        <p:grpSp>
          <p:nvGrpSpPr>
            <p:cNvPr id="45" name="Group 44">
              <a:extLst>
                <a:ext uri="{FF2B5EF4-FFF2-40B4-BE49-F238E27FC236}">
                  <a16:creationId xmlns:a16="http://schemas.microsoft.com/office/drawing/2014/main" id="{21CD3102-9080-6E35-1FB6-D148FD62BB82}"/>
                </a:ext>
              </a:extLst>
            </p:cNvPr>
            <p:cNvGrpSpPr/>
            <p:nvPr/>
          </p:nvGrpSpPr>
          <p:grpSpPr>
            <a:xfrm>
              <a:off x="2866625" y="4953000"/>
              <a:ext cx="3383703" cy="3105774"/>
              <a:chOff x="6955476" y="4970817"/>
              <a:chExt cx="500332" cy="459236"/>
            </a:xfrm>
            <a:solidFill>
              <a:schemeClr val="accent2">
                <a:lumMod val="20000"/>
                <a:lumOff val="80000"/>
              </a:schemeClr>
            </a:solidFill>
          </p:grpSpPr>
          <p:sp>
            <p:nvSpPr>
              <p:cNvPr id="46" name="Trapezoid 45">
                <a:extLst>
                  <a:ext uri="{FF2B5EF4-FFF2-40B4-BE49-F238E27FC236}">
                    <a16:creationId xmlns:a16="http://schemas.microsoft.com/office/drawing/2014/main" id="{53F4C180-76C4-389B-E109-E38A586178D2}"/>
                  </a:ext>
                </a:extLst>
              </p:cNvPr>
              <p:cNvSpPr/>
              <p:nvPr/>
            </p:nvSpPr>
            <p:spPr>
              <a:xfrm>
                <a:off x="6955476" y="4970817"/>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Rectangle 46">
                <a:extLst>
                  <a:ext uri="{FF2B5EF4-FFF2-40B4-BE49-F238E27FC236}">
                    <a16:creationId xmlns:a16="http://schemas.microsoft.com/office/drawing/2014/main" id="{B8D7B572-27D9-D87B-D92C-A1D9F8159166}"/>
                  </a:ext>
                </a:extLst>
              </p:cNvPr>
              <p:cNvSpPr/>
              <p:nvPr/>
            </p:nvSpPr>
            <p:spPr>
              <a:xfrm>
                <a:off x="6998813" y="5171798"/>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8" name="Group 47">
              <a:extLst>
                <a:ext uri="{FF2B5EF4-FFF2-40B4-BE49-F238E27FC236}">
                  <a16:creationId xmlns:a16="http://schemas.microsoft.com/office/drawing/2014/main" id="{BBDB31F6-EC82-5632-317F-F1E1532E7BE2}"/>
                </a:ext>
              </a:extLst>
            </p:cNvPr>
            <p:cNvGrpSpPr/>
            <p:nvPr/>
          </p:nvGrpSpPr>
          <p:grpSpPr>
            <a:xfrm>
              <a:off x="4078014" y="5727063"/>
              <a:ext cx="1707617" cy="3046201"/>
              <a:chOff x="5102983" y="1330093"/>
              <a:chExt cx="611190" cy="1090296"/>
            </a:xfrm>
            <a:solidFill>
              <a:schemeClr val="accent2">
                <a:lumMod val="75000"/>
              </a:schemeClr>
            </a:solidFill>
          </p:grpSpPr>
          <p:grpSp>
            <p:nvGrpSpPr>
              <p:cNvPr id="49" name="Group 48">
                <a:extLst>
                  <a:ext uri="{FF2B5EF4-FFF2-40B4-BE49-F238E27FC236}">
                    <a16:creationId xmlns:a16="http://schemas.microsoft.com/office/drawing/2014/main" id="{F86CA043-B9E0-0987-D013-6685346F3402}"/>
                  </a:ext>
                </a:extLst>
              </p:cNvPr>
              <p:cNvGrpSpPr/>
              <p:nvPr/>
            </p:nvGrpSpPr>
            <p:grpSpPr>
              <a:xfrm>
                <a:off x="5157952" y="1808115"/>
                <a:ext cx="241654" cy="277569"/>
                <a:chOff x="2968390" y="1782471"/>
                <a:chExt cx="241654" cy="277569"/>
              </a:xfrm>
              <a:grpFill/>
            </p:grpSpPr>
            <p:sp>
              <p:nvSpPr>
                <p:cNvPr id="57" name="Round Same Side Corner Rectangle 25">
                  <a:extLst>
                    <a:ext uri="{FF2B5EF4-FFF2-40B4-BE49-F238E27FC236}">
                      <a16:creationId xmlns:a16="http://schemas.microsoft.com/office/drawing/2014/main" id="{5EDA6889-9AAE-293C-7191-7B8C8E47FC82}"/>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Round Same Side Corner Rectangle 26">
                  <a:extLst>
                    <a:ext uri="{FF2B5EF4-FFF2-40B4-BE49-F238E27FC236}">
                      <a16:creationId xmlns:a16="http://schemas.microsoft.com/office/drawing/2014/main" id="{50F017B1-D7C2-E380-B4BF-076E1543573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50" name="Rectangle 49">
                <a:extLst>
                  <a:ext uri="{FF2B5EF4-FFF2-40B4-BE49-F238E27FC236}">
                    <a16:creationId xmlns:a16="http://schemas.microsoft.com/office/drawing/2014/main" id="{B2AC000C-F3EA-5920-CD81-A823EFD44A7E}"/>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Round Same Side Corner Rectangle 26">
                <a:extLst>
                  <a:ext uri="{FF2B5EF4-FFF2-40B4-BE49-F238E27FC236}">
                    <a16:creationId xmlns:a16="http://schemas.microsoft.com/office/drawing/2014/main" id="{6AB575A2-B40E-4B1C-64D6-AB53BCCE9F49}"/>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52" name="Straight Arrow Connector 51">
                <a:extLst>
                  <a:ext uri="{FF2B5EF4-FFF2-40B4-BE49-F238E27FC236}">
                    <a16:creationId xmlns:a16="http://schemas.microsoft.com/office/drawing/2014/main" id="{2343FC86-4617-998A-FD3D-9A38354A053B}"/>
                  </a:ext>
                </a:extLst>
              </p:cNvPr>
              <p:cNvCxnSpPr>
                <a:cxnSpLocks/>
              </p:cNvCxnSpPr>
              <p:nvPr/>
            </p:nvCxnSpPr>
            <p:spPr>
              <a:xfrm flipH="1">
                <a:off x="5175388" y="1694718"/>
                <a:ext cx="74812" cy="109302"/>
              </a:xfrm>
              <a:prstGeom prst="straightConnector1">
                <a:avLst/>
              </a:prstGeom>
              <a:grpFill/>
              <a:ln w="28575">
                <a:solidFill>
                  <a:schemeClr val="accent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5A52A274-20A4-7801-8B22-1C75B0E767CD}"/>
                  </a:ext>
                </a:extLst>
              </p:cNvPr>
              <p:cNvGrpSpPr/>
              <p:nvPr/>
            </p:nvGrpSpPr>
            <p:grpSpPr>
              <a:xfrm>
                <a:off x="5274909" y="1330093"/>
                <a:ext cx="439264" cy="1090296"/>
                <a:chOff x="4152776" y="1302447"/>
                <a:chExt cx="365595" cy="907443"/>
              </a:xfrm>
              <a:grpFill/>
            </p:grpSpPr>
            <p:sp>
              <p:nvSpPr>
                <p:cNvPr id="54" name="Flowchart: Manual Operation 53">
                  <a:extLst>
                    <a:ext uri="{FF2B5EF4-FFF2-40B4-BE49-F238E27FC236}">
                      <a16:creationId xmlns:a16="http://schemas.microsoft.com/office/drawing/2014/main" id="{255A9164-56E4-7F67-B09E-198E3C294774}"/>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Round Same Side Corner Rectangle 23">
                  <a:extLst>
                    <a:ext uri="{FF2B5EF4-FFF2-40B4-BE49-F238E27FC236}">
                      <a16:creationId xmlns:a16="http://schemas.microsoft.com/office/drawing/2014/main" id="{A1D7247B-8601-19AF-4329-569BD69221A4}"/>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6" name="Oval 55">
                  <a:extLst>
                    <a:ext uri="{FF2B5EF4-FFF2-40B4-BE49-F238E27FC236}">
                      <a16:creationId xmlns:a16="http://schemas.microsoft.com/office/drawing/2014/main" id="{B4800D71-5212-FACB-FAC7-D76705EE8938}"/>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spTree>
    <p:extLst>
      <p:ext uri="{BB962C8B-B14F-4D97-AF65-F5344CB8AC3E}">
        <p14:creationId xmlns:p14="http://schemas.microsoft.com/office/powerpoint/2010/main" val="324946725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1BB14951-BFE6-1D19-B9CF-4E7B20A39314}"/>
              </a:ext>
            </a:extLst>
          </p:cNvPr>
          <p:cNvGrpSpPr/>
          <p:nvPr/>
        </p:nvGrpSpPr>
        <p:grpSpPr>
          <a:xfrm>
            <a:off x="3588327" y="6820120"/>
            <a:ext cx="2648700" cy="2189111"/>
            <a:chOff x="7499908" y="4900577"/>
            <a:chExt cx="997752" cy="824627"/>
          </a:xfrm>
        </p:grpSpPr>
        <p:grpSp>
          <p:nvGrpSpPr>
            <p:cNvPr id="27" name="Group 26">
              <a:extLst>
                <a:ext uri="{FF2B5EF4-FFF2-40B4-BE49-F238E27FC236}">
                  <a16:creationId xmlns:a16="http://schemas.microsoft.com/office/drawing/2014/main" id="{0BB7AEDD-4FC2-A083-F696-4D50B8C513C3}"/>
                </a:ext>
              </a:extLst>
            </p:cNvPr>
            <p:cNvGrpSpPr/>
            <p:nvPr/>
          </p:nvGrpSpPr>
          <p:grpSpPr>
            <a:xfrm>
              <a:off x="7499908" y="4900577"/>
              <a:ext cx="997752" cy="824627"/>
              <a:chOff x="5957706" y="3325646"/>
              <a:chExt cx="2611796" cy="1892062"/>
            </a:xfrm>
            <a:solidFill>
              <a:schemeClr val="accent4"/>
            </a:solidFill>
          </p:grpSpPr>
          <p:sp>
            <p:nvSpPr>
              <p:cNvPr id="31" name="Rectangle: Rounded Corners 30">
                <a:extLst>
                  <a:ext uri="{FF2B5EF4-FFF2-40B4-BE49-F238E27FC236}">
                    <a16:creationId xmlns:a16="http://schemas.microsoft.com/office/drawing/2014/main" id="{2BDEA589-6E57-7581-2EA6-711EE2FF0301}"/>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2" name="Rectangle: Top Corners Rounded 31">
                <a:extLst>
                  <a:ext uri="{FF2B5EF4-FFF2-40B4-BE49-F238E27FC236}">
                    <a16:creationId xmlns:a16="http://schemas.microsoft.com/office/drawing/2014/main" id="{E1C98F84-1357-E4F4-2E7D-ECC8A12FBD5C}"/>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0151CBFB-4B0B-73AB-E88A-EB104EFC570F}"/>
                </a:ext>
              </a:extLst>
            </p:cNvPr>
            <p:cNvGrpSpPr/>
            <p:nvPr/>
          </p:nvGrpSpPr>
          <p:grpSpPr>
            <a:xfrm>
              <a:off x="7871183" y="5154803"/>
              <a:ext cx="316610" cy="462618"/>
              <a:chOff x="8661923" y="4758813"/>
              <a:chExt cx="825538" cy="1206243"/>
            </a:xfrm>
            <a:solidFill>
              <a:schemeClr val="bg1"/>
            </a:solidFill>
          </p:grpSpPr>
          <p:sp>
            <p:nvSpPr>
              <p:cNvPr id="29" name="Circle: Hollow 28">
                <a:extLst>
                  <a:ext uri="{FF2B5EF4-FFF2-40B4-BE49-F238E27FC236}">
                    <a16:creationId xmlns:a16="http://schemas.microsoft.com/office/drawing/2014/main" id="{251D0DC2-5149-2058-F492-15CB2EA8C8C7}"/>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0" name="Rectangle: Rounded Corners 29">
                <a:extLst>
                  <a:ext uri="{FF2B5EF4-FFF2-40B4-BE49-F238E27FC236}">
                    <a16:creationId xmlns:a16="http://schemas.microsoft.com/office/drawing/2014/main" id="{22733DD2-A0CE-10F4-CE2E-CE8045127A68}"/>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US" sz="1200" b="1" spc="300" dirty="0">
                <a:solidFill>
                  <a:schemeClr val="tx1"/>
                </a:solidFill>
              </a:rPr>
              <a:t>SEGUIMIENTO Y REVISIÓN DEL CASO</a:t>
            </a:r>
            <a:endParaRPr lang="en-CA" sz="1200" b="1" spc="300" dirty="0">
              <a:solidFill>
                <a:schemeClr val="tx1"/>
              </a:solidFill>
            </a:endParaRPr>
          </a:p>
        </p:txBody>
      </p:sp>
      <p:sp>
        <p:nvSpPr>
          <p:cNvPr id="3" name="TextBox 2">
            <a:extLst>
              <a:ext uri="{FF2B5EF4-FFF2-40B4-BE49-F238E27FC236}">
                <a16:creationId xmlns:a16="http://schemas.microsoft.com/office/drawing/2014/main" id="{3D7B253A-FB7B-05E3-CCA0-29456C2C2BBF}"/>
              </a:ext>
            </a:extLst>
          </p:cNvPr>
          <p:cNvSpPr txBox="1"/>
          <p:nvPr/>
        </p:nvSpPr>
        <p:spPr>
          <a:xfrm>
            <a:off x="982984" y="1263209"/>
            <a:ext cx="5254041" cy="6863417"/>
          </a:xfrm>
          <a:prstGeom prst="rect">
            <a:avLst/>
          </a:prstGeom>
          <a:noFill/>
        </p:spPr>
        <p:txBody>
          <a:bodyPr wrap="square" rtlCol="0">
            <a:spAutoFit/>
          </a:bodyPr>
          <a:lstStyle/>
          <a:p>
            <a:r>
              <a:rPr lang="es-ES_tradnl" sz="1100" b="1" dirty="0"/>
              <a:t>Caso 1</a:t>
            </a:r>
          </a:p>
          <a:p>
            <a:endParaRPr lang="es-ES_tradnl" sz="1100" dirty="0"/>
          </a:p>
          <a:p>
            <a:r>
              <a:rPr lang="es-ES_tradnl" sz="1100" dirty="0" err="1"/>
              <a:t>Hashim</a:t>
            </a:r>
            <a:r>
              <a:rPr lang="es-ES_tradnl" sz="1100" dirty="0"/>
              <a:t> es un joven de 15 años que vivía con sus padres y sus dos hermanas pequeñas antes de que estallara la violencia en su país de origen. Por razones de seguridad, sobre todo por miedo a ser reclutado por grupos armados, sus padres decidieron enviarlo a uno de los países vecinos a vivir con su tío y su esposa y sus dos hijos. </a:t>
            </a:r>
            <a:r>
              <a:rPr lang="es-ES_tradnl" sz="1100" dirty="0" err="1"/>
              <a:t>Hashim</a:t>
            </a:r>
            <a:r>
              <a:rPr lang="es-ES_tradnl" sz="1100" dirty="0"/>
              <a:t> trabaja y tiene que lavar carros en un garaje. Envía parte del dinero que gana a sus padres en el país de origen. A veces, </a:t>
            </a:r>
            <a:r>
              <a:rPr lang="es-ES_tradnl" sz="1100" dirty="0" err="1"/>
              <a:t>Hashim</a:t>
            </a:r>
            <a:r>
              <a:rPr lang="es-ES_tradnl" sz="1100" dirty="0"/>
              <a:t> está en contacto con sus padres a través de WhatsApp y llamadas telefónicas.</a:t>
            </a:r>
          </a:p>
          <a:p>
            <a:endParaRPr lang="es-ES_tradnl" sz="1100" dirty="0"/>
          </a:p>
          <a:p>
            <a:endParaRPr lang="es-ES_tradnl" sz="1100" dirty="0"/>
          </a:p>
          <a:p>
            <a:r>
              <a:rPr lang="es-ES_tradnl" sz="1100" dirty="0"/>
              <a:t>Un año después de que </a:t>
            </a:r>
            <a:r>
              <a:rPr lang="es-ES_tradnl" sz="1100" dirty="0" err="1"/>
              <a:t>Hashim</a:t>
            </a:r>
            <a:r>
              <a:rPr lang="es-ES_tradnl" sz="1100" dirty="0"/>
              <a:t> huyera al país vecino, manifestó que extraña especialmente a su madre y a sus hermanos. Su vida es dura porque tiene que trabajar mucho y no va a la escuela, y a menudo le preocupa no ganar suficiente dinero para enviar a casa. Recientemente, el tío de </a:t>
            </a:r>
            <a:r>
              <a:rPr lang="es-ES_tradnl" sz="1100" dirty="0" err="1"/>
              <a:t>Hashim</a:t>
            </a:r>
            <a:r>
              <a:rPr lang="es-ES_tradnl" sz="1100" dirty="0"/>
              <a:t> le contó que sus padres también huyeron y se trasladaron al mismo país donde residen. En las últimas dos semanas, </a:t>
            </a:r>
            <a:r>
              <a:rPr lang="es-ES_tradnl" sz="1100" dirty="0" err="1"/>
              <a:t>Hashim</a:t>
            </a:r>
            <a:r>
              <a:rPr lang="es-ES_tradnl" sz="1100" dirty="0"/>
              <a:t> ha hablado dos veces con sus padres y ha podido confirmar que, en efecto, son sus padres y sus dos hermanas.</a:t>
            </a:r>
          </a:p>
          <a:p>
            <a:endParaRPr lang="es-ES_tradnl" sz="1100" dirty="0"/>
          </a:p>
          <a:p>
            <a:endParaRPr lang="es-ES_tradnl" sz="1100" dirty="0"/>
          </a:p>
          <a:p>
            <a:r>
              <a:rPr lang="es-ES_tradnl" sz="1100" b="1" dirty="0"/>
              <a:t>Actualización</a:t>
            </a:r>
          </a:p>
          <a:p>
            <a:endParaRPr lang="es-ES_tradnl" sz="1100" b="1" dirty="0"/>
          </a:p>
          <a:p>
            <a:r>
              <a:rPr lang="es-ES_tradnl" sz="1100" dirty="0"/>
              <a:t>Después de la última visita, el asistente social volvió a ver </a:t>
            </a:r>
            <a:r>
              <a:rPr lang="es-ES_tradnl" sz="1100" dirty="0" err="1"/>
              <a:t>aHashim</a:t>
            </a:r>
            <a:r>
              <a:rPr lang="es-ES_tradnl" sz="1100" dirty="0"/>
              <a:t> y a sus padres y cuidadores en dos ocasiones. El padre de </a:t>
            </a:r>
            <a:r>
              <a:rPr lang="es-ES_tradnl" sz="1100" dirty="0" err="1"/>
              <a:t>Hashim</a:t>
            </a:r>
            <a:r>
              <a:rPr lang="es-ES_tradnl" sz="1100" dirty="0"/>
              <a:t> le dijo al asistente social que </a:t>
            </a:r>
            <a:r>
              <a:rPr lang="es-ES_tradnl" sz="1100" dirty="0" err="1"/>
              <a:t>Hashim</a:t>
            </a:r>
            <a:r>
              <a:rPr lang="es-ES_tradnl" sz="1100" dirty="0"/>
              <a:t> tenía que quedarse con su tío, ya que está llevando a cabo trabajos agrícolas estacionales en los campos de tabaco cercanos a donde vive con su tío y su familia. Cuando el asistente social habló con la madre de </a:t>
            </a:r>
            <a:r>
              <a:rPr lang="es-ES_tradnl" sz="1100" dirty="0" err="1"/>
              <a:t>Hashim</a:t>
            </a:r>
            <a:r>
              <a:rPr lang="es-ES_tradnl" sz="1100" dirty="0"/>
              <a:t>, ella le manifestó que desea que </a:t>
            </a:r>
            <a:r>
              <a:rPr lang="es-ES_tradnl" sz="1100" dirty="0" err="1"/>
              <a:t>Hashim</a:t>
            </a:r>
            <a:r>
              <a:rPr lang="es-ES_tradnl" sz="1100" dirty="0"/>
              <a:t> vuelva a casa.</a:t>
            </a:r>
          </a:p>
          <a:p>
            <a:endParaRPr lang="es-ES_tradnl" sz="1100" dirty="0"/>
          </a:p>
          <a:p>
            <a:r>
              <a:rPr lang="es-ES_tradnl" sz="1100" dirty="0" err="1"/>
              <a:t>Hashim</a:t>
            </a:r>
            <a:r>
              <a:rPr lang="es-ES_tradnl" sz="1100" dirty="0"/>
              <a:t> dice que a menudo tiene dolor de estómago y que uno de sus ojos está muy infectado. Aún no ha ido al médico. Dice que tiene que trabajar muchas horas bajo el calor. Después del trabajo se queda en su habitación la mayor parte del tiempo porque se siente cansado. Dice que quiere volver a vivir con su madre y sus hermanas.</a:t>
            </a:r>
          </a:p>
          <a:p>
            <a:endParaRPr lang="es-ES_tradnl" sz="1100" dirty="0"/>
          </a:p>
          <a:p>
            <a:r>
              <a:rPr lang="es-ES_tradnl" sz="1100" dirty="0" err="1"/>
              <a:t>Hashim</a:t>
            </a:r>
            <a:r>
              <a:rPr lang="es-ES_tradnl" sz="1100" dirty="0"/>
              <a:t> también reveló que antes de separarse de su familia y huir de su país de origen, sus abuelos vivían con ellos en el mismo complejo habitacional.</a:t>
            </a:r>
          </a:p>
          <a:p>
            <a:endParaRPr lang="es-ES_tradnl" sz="1100" dirty="0"/>
          </a:p>
          <a:p>
            <a:r>
              <a:rPr lang="es-ES_tradnl" sz="1100" dirty="0"/>
              <a:t>Además, el tío de </a:t>
            </a:r>
            <a:r>
              <a:rPr lang="es-ES_tradnl" sz="1100" dirty="0" err="1"/>
              <a:t>Hashim</a:t>
            </a:r>
            <a:r>
              <a:rPr lang="es-ES_tradnl" sz="1100" dirty="0"/>
              <a:t> dijo que cuando entró en el país de asilo, </a:t>
            </a:r>
            <a:r>
              <a:rPr lang="es-ES_tradnl" sz="1100" dirty="0" err="1"/>
              <a:t>Hashim</a:t>
            </a:r>
            <a:r>
              <a:rPr lang="es-ES_tradnl" sz="1100" dirty="0"/>
              <a:t> no se registró ante las autoridades y que, recientemente, la policía había empezado a detener a personas refugiadas  que no se han registrado formalmente en la zona.</a:t>
            </a:r>
          </a:p>
        </p:txBody>
      </p:sp>
      <p:sp>
        <p:nvSpPr>
          <p:cNvPr id="4" name="Hexagon 3">
            <a:extLst>
              <a:ext uri="{FF2B5EF4-FFF2-40B4-BE49-F238E27FC236}">
                <a16:creationId xmlns:a16="http://schemas.microsoft.com/office/drawing/2014/main" id="{67A212AD-0A3F-267D-B139-671189FA3B4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DB2AA39E-03CA-E968-DEF7-999B354BE5B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05AAAB49-0CBA-02B0-0F52-5DBCBC56008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9409E62C-CFB8-99C1-E729-77CDB986635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019F4E9C-AF3B-D2A8-B3A5-E42CC984F95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76A29B3-3234-FFB1-6570-B6657ED3B80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1F00EF6A-B3E5-3045-6AD2-71B7A6959E6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2901471-9D48-363F-DC3D-E533065A343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A8A3E36-088F-18E1-5377-70DF619F91F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38C86FE-134D-D0EC-E9D9-8994EC64B06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26A6DE1-B41A-EC11-32DA-E0337BA5F50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9CE21BB-E1A7-A221-DF78-FBC426623BB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A026F56-E8B2-6260-17E8-F2EB94337838}"/>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FD86671-FC55-ADD1-28F6-D06496522BBC}"/>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50053E1-B30C-57D3-B568-462F3B4FCBAF}"/>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BE7899E1-EC20-2678-5C43-FB7A311FE177}"/>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2CA92E42-A378-3576-1762-A5824C79C35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BF5D4E3-F944-9C69-0A17-54AD4FD4932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88544769"/>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38184</TotalTime>
  <Words>29338</Words>
  <Application>Microsoft Office PowerPoint</Application>
  <PresentationFormat>A4 Paper (210x297 mm)</PresentationFormat>
  <Paragraphs>1874</Paragraphs>
  <Slides>109</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109</vt:i4>
      </vt:variant>
    </vt:vector>
  </HeadingPairs>
  <TitlesOfParts>
    <vt:vector size="118" baseType="lpstr">
      <vt:lpstr>Arial</vt:lpstr>
      <vt:lpstr>Calibri</vt:lpstr>
      <vt:lpstr>Calibri Light</vt:lpstr>
      <vt:lpstr>Garamond</vt:lpstr>
      <vt:lpstr>Helvetica Neue</vt:lpstr>
      <vt:lpstr>Symbol</vt:lpstr>
      <vt:lpstr>Wingdings</vt:lpstr>
      <vt:lpstr>Office Theme</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Justina Li</dc:creator>
  <cp:keywords>, docId:1B8CAB85784B3619457CE9F9AAC3AB04</cp:keywords>
  <dc:description/>
  <cp:lastModifiedBy>Ilse Van der Straeten</cp:lastModifiedBy>
  <cp:revision>238</cp:revision>
  <cp:lastPrinted>2022-12-20T16:56:16Z</cp:lastPrinted>
  <dcterms:created xsi:type="dcterms:W3CDTF">2021-10-28T18:27:06Z</dcterms:created>
  <dcterms:modified xsi:type="dcterms:W3CDTF">2023-05-05T11:11:57Z</dcterms:modified>
  <cp:category/>
</cp:coreProperties>
</file>