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28" r:id="rId40"/>
    <p:sldId id="2893" r:id="rId41"/>
    <p:sldId id="294" r:id="rId42"/>
  </p:sldIdLst>
  <p:sldSz cx="12192000" cy="6858000"/>
  <p:notesSz cx="7099300" cy="10234613"/>
  <p:embeddedFontLst>
    <p:embeddedFont>
      <p:font typeface="Calibri" panose="020F0502020204030204" pitchFamily="34" charset="0"/>
      <p:regular r:id="rId44"/>
      <p:bold r:id="rId45"/>
      <p:italic r:id="rId46"/>
      <p:boldItalic r:id="rId47"/>
    </p:embeddedFont>
    <p:embeddedFont>
      <p:font typeface="Garamond" panose="02020404030301010803" pitchFamily="18"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Segoe UI" panose="020B0502040204020203"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L8r7QBD7ss7JhcXF2pEIgmZPM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 Training" initials="" lastIdx="5" clrIdx="0"/>
  <p:cmAuthor id="1" name="Camilla Jones" initials="" lastIdx="3" clrIdx="1"/>
  <p:cmAuthor id="2" name="Ilse Van der Straeten" initials="IVdS" lastIdx="3" clrIdx="2">
    <p:extLst>
      <p:ext uri="{19B8F6BF-5375-455C-9EA6-DF929625EA0E}">
        <p15:presenceInfo xmlns:p15="http://schemas.microsoft.com/office/powerpoint/2012/main" userId="S::Ilse.VanderStraeten@rescue.org::48c204e9-4447-4a09-a8d3-af2f3980ba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01" autoAdjust="0"/>
  </p:normalViewPr>
  <p:slideViewPr>
    <p:cSldViewPr snapToGrid="0">
      <p:cViewPr varScale="1">
        <p:scale>
          <a:sx n="57" d="100"/>
          <a:sy n="57" d="100"/>
        </p:scale>
        <p:origin x="1002"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WELCOME</a:t>
            </a:r>
            <a:endParaRPr dirty="0"/>
          </a:p>
          <a:p>
            <a:pPr marL="171450" lvl="0" indent="-171450" algn="l" rtl="0">
              <a:spcBef>
                <a:spcPts val="0"/>
              </a:spcBef>
              <a:spcAft>
                <a:spcPts val="0"/>
              </a:spcAft>
              <a:buClr>
                <a:schemeClr val="dk1"/>
              </a:buClr>
              <a:buSzPts val="1200"/>
              <a:buChar char="•"/>
            </a:pPr>
            <a:r>
              <a:rPr lang="en-GB" dirty="0"/>
              <a:t>Welcome the participants</a:t>
            </a:r>
            <a:endParaRPr dirty="0"/>
          </a:p>
        </p:txBody>
      </p:sp>
      <p:sp>
        <p:nvSpPr>
          <p:cNvPr id="92" name="Google Shape;92;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13</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p:txBody>
      </p:sp>
      <p:sp>
        <p:nvSpPr>
          <p:cNvPr id="221" name="Google Shape;221;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14</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p:txBody>
      </p:sp>
      <p:sp>
        <p:nvSpPr>
          <p:cNvPr id="263" name="Google Shape;263;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i="0"/>
              <a:t>INTRODUCTION</a:t>
            </a:r>
            <a:endParaRPr/>
          </a:p>
          <a:p>
            <a:pPr marL="171450" lvl="0" indent="-171450" algn="l" rtl="0">
              <a:spcBef>
                <a:spcPts val="0"/>
              </a:spcBef>
              <a:spcAft>
                <a:spcPts val="0"/>
              </a:spcAft>
              <a:buClr>
                <a:schemeClr val="dk1"/>
              </a:buClr>
              <a:buSzPts val="1200"/>
              <a:buChar char="•"/>
            </a:pPr>
            <a:r>
              <a:rPr lang="en-GB" b="0" i="1"/>
              <a:t>We all worry sometimes, and so we will now try to do our own worry workshop.</a:t>
            </a:r>
            <a:endParaRPr b="1" i="0"/>
          </a:p>
          <a:p>
            <a:pPr marL="171450" marR="0" lvl="0" indent="-171450" algn="l" rtl="0">
              <a:lnSpc>
                <a:spcPct val="100000"/>
              </a:lnSpc>
              <a:spcBef>
                <a:spcPts val="0"/>
              </a:spcBef>
              <a:spcAft>
                <a:spcPts val="0"/>
              </a:spcAft>
              <a:buClr>
                <a:schemeClr val="dk1"/>
              </a:buClr>
              <a:buSzPts val="1200"/>
              <a:buFont typeface="Arial"/>
              <a:buChar char="•"/>
            </a:pPr>
            <a:r>
              <a:rPr lang="en-GB" sz="1200"/>
              <a:t>Guide participants to </a:t>
            </a:r>
            <a:r>
              <a:rPr lang="en-GB" sz="1200" b="1"/>
              <a:t>Workbook page 106: Activity 14 - Worry workshop</a:t>
            </a:r>
            <a:endParaRPr/>
          </a:p>
          <a:p>
            <a:pPr marL="171450" lvl="0" indent="-171450" algn="l" rtl="0">
              <a:spcBef>
                <a:spcPts val="0"/>
              </a:spcBef>
              <a:spcAft>
                <a:spcPts val="0"/>
              </a:spcAft>
              <a:buClr>
                <a:schemeClr val="dk1"/>
              </a:buClr>
              <a:buSzPts val="1200"/>
              <a:buChar char="•"/>
            </a:pPr>
            <a:r>
              <a:rPr lang="en-GB" i="1"/>
              <a:t>In your workbook:</a:t>
            </a:r>
            <a:endParaRPr/>
          </a:p>
          <a:p>
            <a:pPr marL="628650" lvl="1" indent="-171450" algn="l" rtl="0">
              <a:spcBef>
                <a:spcPts val="0"/>
              </a:spcBef>
              <a:spcAft>
                <a:spcPts val="0"/>
              </a:spcAft>
              <a:buClr>
                <a:schemeClr val="dk1"/>
              </a:buClr>
              <a:buSzPts val="1200"/>
              <a:buChar char="•"/>
            </a:pPr>
            <a:r>
              <a:rPr lang="en-GB" i="1"/>
              <a:t>Think about your own worries and choose one</a:t>
            </a:r>
            <a:endParaRPr/>
          </a:p>
          <a:p>
            <a:pPr marL="628650" lvl="1" indent="-171450" algn="l" rtl="0">
              <a:spcBef>
                <a:spcPts val="0"/>
              </a:spcBef>
              <a:spcAft>
                <a:spcPts val="0"/>
              </a:spcAft>
              <a:buClr>
                <a:schemeClr val="dk1"/>
              </a:buClr>
              <a:buSzPts val="1200"/>
              <a:buChar char="•"/>
            </a:pPr>
            <a:r>
              <a:rPr lang="en-GB" i="1"/>
              <a:t>Reflect on possible safety anchors and positive thoughts that could replace the worries. </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i="0"/>
              <a:t>INDIVIDUAL WORK (15 minutes)</a:t>
            </a:r>
            <a:endParaRPr i="1"/>
          </a:p>
          <a:p>
            <a:pPr marL="171450" marR="0" lvl="0" indent="-171450" algn="l" rtl="0">
              <a:lnSpc>
                <a:spcPct val="100000"/>
              </a:lnSpc>
              <a:spcBef>
                <a:spcPts val="0"/>
              </a:spcBef>
              <a:spcAft>
                <a:spcPts val="0"/>
              </a:spcAft>
              <a:buClr>
                <a:schemeClr val="dk1"/>
              </a:buClr>
              <a:buSzPts val="1200"/>
              <a:buFont typeface="Arial"/>
              <a:buChar char="•"/>
            </a:pPr>
            <a:r>
              <a:rPr lang="en-GB"/>
              <a:t>Provide 15 minutes for participants to complete</a:t>
            </a:r>
            <a:endParaRPr i="1"/>
          </a:p>
        </p:txBody>
      </p:sp>
      <p:sp>
        <p:nvSpPr>
          <p:cNvPr id="305" name="Google Shape;305;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Each child or adult has different </a:t>
            </a:r>
            <a:r>
              <a:rPr lang="en-GB"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triggers</a:t>
            </a:r>
            <a:r>
              <a:rPr lang="en-GB" i="1" dirty="0"/>
              <a:t>, it is unique for every person. </a:t>
            </a:r>
            <a:endParaRPr dirty="0"/>
          </a:p>
          <a:p>
            <a:pPr marL="628650" lvl="1" indent="-171450" algn="l" rtl="0">
              <a:spcBef>
                <a:spcPts val="0"/>
              </a:spcBef>
              <a:spcAft>
                <a:spcPts val="0"/>
              </a:spcAft>
              <a:buClr>
                <a:schemeClr val="dk1"/>
              </a:buClr>
              <a:buSzPts val="1200"/>
              <a:buChar char="•"/>
            </a:pPr>
            <a:r>
              <a:rPr lang="en-GB" i="1" dirty="0"/>
              <a:t>Certain sounds, smells, or places can remind you of a moment, an event or a period of time and make you feel a certain emotion. </a:t>
            </a:r>
            <a:endParaRPr dirty="0"/>
          </a:p>
          <a:p>
            <a:pPr marL="628650" lvl="1" indent="-171450" algn="l" rtl="0">
              <a:spcBef>
                <a:spcPts val="0"/>
              </a:spcBef>
              <a:spcAft>
                <a:spcPts val="0"/>
              </a:spcAft>
              <a:buClr>
                <a:schemeClr val="dk1"/>
              </a:buClr>
              <a:buSzPts val="1200"/>
              <a:buChar char="•"/>
            </a:pPr>
            <a:r>
              <a:rPr lang="en-GB" i="1" dirty="0"/>
              <a:t>An emotional trigger can be almost anything! </a:t>
            </a:r>
            <a:endParaRPr i="1" dirty="0"/>
          </a:p>
          <a:p>
            <a:pPr marL="171450" lvl="0" indent="-171450" algn="l" rtl="0">
              <a:spcBef>
                <a:spcPts val="0"/>
              </a:spcBef>
              <a:spcAft>
                <a:spcPts val="0"/>
              </a:spcAft>
              <a:buClr>
                <a:schemeClr val="dk1"/>
              </a:buClr>
              <a:buSzPts val="1200"/>
              <a:buChar char="•"/>
            </a:pPr>
            <a:r>
              <a:rPr lang="en-GB" i="1" dirty="0"/>
              <a:t>Some emotional triggers can be negative and remind you of a painful time</a:t>
            </a:r>
            <a:endParaRPr dirty="0"/>
          </a:p>
          <a:p>
            <a:pPr marL="628650" lvl="1" indent="-171450" algn="l" rtl="0">
              <a:spcBef>
                <a:spcPts val="0"/>
              </a:spcBef>
              <a:spcAft>
                <a:spcPts val="0"/>
              </a:spcAft>
              <a:buClr>
                <a:schemeClr val="dk1"/>
              </a:buClr>
              <a:buSzPts val="1200"/>
              <a:buChar char="•"/>
            </a:pPr>
            <a:r>
              <a:rPr lang="en-GB" i="1" dirty="0"/>
              <a:t>For example, a trigger can remind you of when you felt anguish, distress, anxiety, sadness, anger or any other intense negative emotion. </a:t>
            </a:r>
            <a:endParaRPr dirty="0"/>
          </a:p>
          <a:p>
            <a:pPr marL="628650" lvl="1" indent="-171450" algn="l" rtl="0">
              <a:spcBef>
                <a:spcPts val="0"/>
              </a:spcBef>
              <a:spcAft>
                <a:spcPts val="0"/>
              </a:spcAft>
              <a:buClr>
                <a:schemeClr val="dk1"/>
              </a:buClr>
              <a:buSzPts val="1200"/>
              <a:buChar char="•"/>
            </a:pPr>
            <a:r>
              <a:rPr lang="en-GB" i="1" dirty="0"/>
              <a:t>When you experience this trigger, you get thrown back into that emotion and your mind and body will react. </a:t>
            </a:r>
            <a:endParaRPr dirty="0"/>
          </a:p>
        </p:txBody>
      </p:sp>
      <p:sp>
        <p:nvSpPr>
          <p:cNvPr id="321" name="Google Shape;321;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15</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p:txBody>
      </p:sp>
      <p:sp>
        <p:nvSpPr>
          <p:cNvPr id="351" name="Google Shape;351;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16</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p:txBody>
      </p:sp>
      <p:sp>
        <p:nvSpPr>
          <p:cNvPr id="393" name="Google Shape;393;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Divide the participants into pairs</a:t>
            </a:r>
            <a:endParaRPr/>
          </a:p>
          <a:p>
            <a:pPr marL="171450" lvl="0" indent="-171450" algn="l" rtl="0">
              <a:spcBef>
                <a:spcPts val="0"/>
              </a:spcBef>
              <a:spcAft>
                <a:spcPts val="0"/>
              </a:spcAft>
              <a:buClr>
                <a:schemeClr val="dk1"/>
              </a:buClr>
              <a:buSzPts val="1200"/>
              <a:buChar char="•"/>
            </a:pPr>
            <a:r>
              <a:rPr lang="en-GB" i="1"/>
              <a:t>With your partner:</a:t>
            </a:r>
            <a:endParaRPr/>
          </a:p>
          <a:p>
            <a:pPr marL="628650" lvl="1" indent="-171450" algn="l" rtl="0">
              <a:spcBef>
                <a:spcPts val="0"/>
              </a:spcBef>
              <a:spcAft>
                <a:spcPts val="0"/>
              </a:spcAft>
              <a:buClr>
                <a:schemeClr val="dk1"/>
              </a:buClr>
              <a:buSzPts val="1200"/>
              <a:buChar char="•"/>
            </a:pPr>
            <a:r>
              <a:rPr lang="en-GB" i="1"/>
              <a:t>Review the guidance of </a:t>
            </a:r>
            <a:r>
              <a:rPr lang="en-GB" b="1" i="1"/>
              <a:t>MHPSS Activities Handbook: Activity 16</a:t>
            </a:r>
            <a:endParaRPr b="1" i="1"/>
          </a:p>
          <a:p>
            <a:pPr marL="628650" lvl="1" indent="-171450" algn="l" rtl="0">
              <a:spcBef>
                <a:spcPts val="0"/>
              </a:spcBef>
              <a:spcAft>
                <a:spcPts val="0"/>
              </a:spcAft>
              <a:buClr>
                <a:schemeClr val="dk1"/>
              </a:buClr>
              <a:buSzPts val="1200"/>
              <a:buChar char="•"/>
            </a:pPr>
            <a:r>
              <a:rPr lang="en-GB" i="1"/>
              <a:t>Decide who will take which role:</a:t>
            </a:r>
            <a:endParaRPr/>
          </a:p>
          <a:p>
            <a:pPr marL="1085850" lvl="2" indent="-171450" algn="l" rtl="0">
              <a:spcBef>
                <a:spcPts val="0"/>
              </a:spcBef>
              <a:spcAft>
                <a:spcPts val="0"/>
              </a:spcAft>
              <a:buClr>
                <a:schemeClr val="dk1"/>
              </a:buClr>
              <a:buSzPts val="1200"/>
              <a:buChar char="•"/>
            </a:pPr>
            <a:r>
              <a:rPr lang="en-GB" i="1"/>
              <a:t>The child</a:t>
            </a:r>
            <a:endParaRPr/>
          </a:p>
          <a:p>
            <a:pPr marL="1085850" lvl="2" indent="-171450" algn="l" rtl="0">
              <a:spcBef>
                <a:spcPts val="0"/>
              </a:spcBef>
              <a:spcAft>
                <a:spcPts val="0"/>
              </a:spcAft>
              <a:buClr>
                <a:schemeClr val="dk1"/>
              </a:buClr>
              <a:buSzPts val="1200"/>
              <a:buChar char="•"/>
            </a:pPr>
            <a:r>
              <a:rPr lang="en-GB" i="1"/>
              <a:t>The caseworker who will guide the activity</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WORK IN PAIRS (20 minutes)</a:t>
            </a:r>
            <a:endParaRPr/>
          </a:p>
          <a:p>
            <a:pPr marL="171450" marR="0" lvl="0" indent="-171450" algn="l" rtl="0">
              <a:lnSpc>
                <a:spcPct val="100000"/>
              </a:lnSpc>
              <a:spcBef>
                <a:spcPts val="0"/>
              </a:spcBef>
              <a:spcAft>
                <a:spcPts val="0"/>
              </a:spcAft>
              <a:buClr>
                <a:schemeClr val="dk1"/>
              </a:buClr>
              <a:buSzPts val="1200"/>
              <a:buChar char="•"/>
            </a:pPr>
            <a:r>
              <a:rPr lang="en-GB"/>
              <a:t>Provide 20 minutes for participants to complete</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PLENARY DISCUSSION (10 minutes)</a:t>
            </a:r>
            <a:endParaRPr/>
          </a:p>
          <a:p>
            <a:pPr marL="171450" lvl="0" indent="-171450" algn="l" rtl="0">
              <a:spcBef>
                <a:spcPts val="0"/>
              </a:spcBef>
              <a:spcAft>
                <a:spcPts val="0"/>
              </a:spcAft>
              <a:buClr>
                <a:schemeClr val="dk1"/>
              </a:buClr>
              <a:buSzPts val="1200"/>
              <a:buChar char="•"/>
            </a:pPr>
            <a:r>
              <a:rPr lang="en-GB" i="1"/>
              <a:t>How did the caseworker:</a:t>
            </a:r>
            <a:endParaRPr/>
          </a:p>
          <a:p>
            <a:pPr marL="628650" lvl="1" indent="-171450" algn="l" rtl="0">
              <a:spcBef>
                <a:spcPts val="0"/>
              </a:spcBef>
              <a:spcAft>
                <a:spcPts val="0"/>
              </a:spcAft>
              <a:buClr>
                <a:schemeClr val="dk1"/>
              </a:buClr>
              <a:buSzPts val="1200"/>
              <a:buChar char="•"/>
            </a:pPr>
            <a:r>
              <a:rPr lang="en-GB" i="1"/>
              <a:t>Introduce the activity?</a:t>
            </a:r>
            <a:endParaRPr/>
          </a:p>
          <a:p>
            <a:pPr marL="628650" lvl="1" indent="-171450" algn="l" rtl="0">
              <a:spcBef>
                <a:spcPts val="0"/>
              </a:spcBef>
              <a:spcAft>
                <a:spcPts val="0"/>
              </a:spcAft>
              <a:buClr>
                <a:schemeClr val="dk1"/>
              </a:buClr>
              <a:buSzPts val="1200"/>
              <a:buChar char="•"/>
            </a:pPr>
            <a:r>
              <a:rPr lang="en-GB" i="1"/>
              <a:t>Try to encourage the child to remain engaged in the activity?</a:t>
            </a:r>
            <a:endParaRPr/>
          </a:p>
          <a:p>
            <a:pPr marL="628650" lvl="1" indent="-171450" algn="l" rtl="0">
              <a:spcBef>
                <a:spcPts val="0"/>
              </a:spcBef>
              <a:spcAft>
                <a:spcPts val="0"/>
              </a:spcAft>
              <a:buClr>
                <a:schemeClr val="dk1"/>
              </a:buClr>
              <a:buSzPts val="1200"/>
              <a:buChar char="•"/>
            </a:pPr>
            <a:r>
              <a:rPr lang="en-GB" i="1"/>
              <a:t>React to the information the child shared?</a:t>
            </a:r>
            <a:endParaRPr/>
          </a:p>
        </p:txBody>
      </p:sp>
      <p:sp>
        <p:nvSpPr>
          <p:cNvPr id="434" name="Google Shape;434;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i="1" dirty="0"/>
              <a:t>Does anyone have any questions or need clarifications?</a:t>
            </a:r>
            <a:endParaRPr dirty="0"/>
          </a:p>
        </p:txBody>
      </p:sp>
      <p:sp>
        <p:nvSpPr>
          <p:cNvPr id="464" name="Google Shape;464;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3 DURATION: 1h30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We will now review and practice some focused non specialized MHPSS activities that can help strengthen a child’s coping skills and emotional regulation skills</a:t>
            </a:r>
            <a:endParaRPr/>
          </a:p>
        </p:txBody>
      </p:sp>
      <p:sp>
        <p:nvSpPr>
          <p:cNvPr id="474" name="Google Shape;474;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a:t>EXPLANATION</a:t>
            </a:r>
            <a:endParaRPr/>
          </a:p>
          <a:p>
            <a:pPr marL="171450" marR="0" lvl="0" indent="-171450" algn="l" rtl="0">
              <a:lnSpc>
                <a:spcPct val="100000"/>
              </a:lnSpc>
              <a:spcBef>
                <a:spcPts val="0"/>
              </a:spcBef>
              <a:spcAft>
                <a:spcPts val="0"/>
              </a:spcAft>
              <a:buClr>
                <a:schemeClr val="dk1"/>
              </a:buClr>
              <a:buSzPts val="1200"/>
              <a:buChar char="•"/>
            </a:pPr>
            <a:r>
              <a:rPr lang="en-GB" b="0" i="1"/>
              <a:t>In Module 4 we learned that we are emotional beings, not only thinking beings. </a:t>
            </a:r>
            <a:endParaRPr/>
          </a:p>
          <a:p>
            <a:pPr marL="628650" lvl="1" indent="-171450" algn="l" rtl="0">
              <a:spcBef>
                <a:spcPts val="0"/>
              </a:spcBef>
              <a:spcAft>
                <a:spcPts val="0"/>
              </a:spcAft>
              <a:buClr>
                <a:schemeClr val="dk1"/>
              </a:buClr>
              <a:buSzPts val="1200"/>
              <a:buChar char="•"/>
            </a:pPr>
            <a:r>
              <a:rPr lang="en-GB" b="0" i="1"/>
              <a:t>While we can never fully control how we feel, there are a few activities we can do to regulate or influence our emotions. </a:t>
            </a:r>
            <a:endParaRPr/>
          </a:p>
          <a:p>
            <a:pPr marL="628650" lvl="1" indent="-171450" algn="l" rtl="0">
              <a:spcBef>
                <a:spcPts val="0"/>
              </a:spcBef>
              <a:spcAft>
                <a:spcPts val="0"/>
              </a:spcAft>
              <a:buClr>
                <a:schemeClr val="dk1"/>
              </a:buClr>
              <a:buSzPts val="1200"/>
              <a:buChar char="•"/>
            </a:pPr>
            <a:r>
              <a:rPr lang="en-GB" b="0" i="1"/>
              <a:t>Through emotion regulatory activities, a child or adult can develop the skills to cope with intense emotions and learn to avoid that these emotions completely overtake them. </a:t>
            </a:r>
            <a:endParaRPr/>
          </a:p>
          <a:p>
            <a:pPr marL="171450" marR="0" lvl="0" indent="-171450" algn="l" rtl="0">
              <a:lnSpc>
                <a:spcPct val="100000"/>
              </a:lnSpc>
              <a:spcBef>
                <a:spcPts val="0"/>
              </a:spcBef>
              <a:spcAft>
                <a:spcPts val="0"/>
              </a:spcAft>
              <a:buClr>
                <a:schemeClr val="dk1"/>
              </a:buClr>
              <a:buSzPts val="1200"/>
              <a:buChar char="•"/>
            </a:pPr>
            <a:r>
              <a:rPr lang="en-GB" i="1"/>
              <a:t>Let us do a quick recap of what emotion regulation interventions are.</a:t>
            </a:r>
            <a:endParaRPr/>
          </a:p>
          <a:p>
            <a:pPr marL="171450" marR="0" lvl="0" indent="-171450" algn="l" rtl="0">
              <a:lnSpc>
                <a:spcPct val="100000"/>
              </a:lnSpc>
              <a:spcBef>
                <a:spcPts val="0"/>
              </a:spcBef>
              <a:spcAft>
                <a:spcPts val="0"/>
              </a:spcAft>
              <a:buClr>
                <a:schemeClr val="dk1"/>
              </a:buClr>
              <a:buSzPts val="1200"/>
              <a:buChar char="•"/>
            </a:pPr>
            <a:r>
              <a:rPr lang="en-GB"/>
              <a:t>Present the slide</a:t>
            </a:r>
            <a:endParaRPr/>
          </a:p>
          <a:p>
            <a:pPr marL="0" lvl="0" indent="0" algn="l" rtl="0">
              <a:spcBef>
                <a:spcPts val="0"/>
              </a:spcBef>
              <a:spcAft>
                <a:spcPts val="0"/>
              </a:spcAft>
              <a:buClr>
                <a:schemeClr val="dk1"/>
              </a:buClr>
              <a:buSzPts val="1200"/>
              <a:buNone/>
            </a:pPr>
            <a:endParaRPr/>
          </a:p>
        </p:txBody>
      </p:sp>
      <p:sp>
        <p:nvSpPr>
          <p:cNvPr id="481" name="Google Shape;481;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1 DURATION: 0h30</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We will open this module by going over:</a:t>
            </a:r>
            <a:endParaRPr/>
          </a:p>
          <a:p>
            <a:pPr marL="628650" lvl="1" indent="-171450" algn="l" rtl="0">
              <a:spcBef>
                <a:spcPts val="0"/>
              </a:spcBef>
              <a:spcAft>
                <a:spcPts val="0"/>
              </a:spcAft>
              <a:buClr>
                <a:schemeClr val="dk1"/>
              </a:buClr>
              <a:buSzPts val="1200"/>
              <a:buChar char="•"/>
            </a:pPr>
            <a:r>
              <a:rPr lang="en-GB" i="1"/>
              <a:t>The agenda</a:t>
            </a:r>
            <a:endParaRPr/>
          </a:p>
          <a:p>
            <a:pPr marL="628650" lvl="1" indent="-171450" algn="l" rtl="0">
              <a:spcBef>
                <a:spcPts val="0"/>
              </a:spcBef>
              <a:spcAft>
                <a:spcPts val="0"/>
              </a:spcAft>
              <a:buClr>
                <a:schemeClr val="dk1"/>
              </a:buClr>
              <a:buSzPts val="1200"/>
              <a:buChar char="•"/>
            </a:pPr>
            <a:r>
              <a:rPr lang="en-GB" i="1"/>
              <a:t>The objectives </a:t>
            </a:r>
            <a:endParaRPr/>
          </a:p>
          <a:p>
            <a:pPr marL="628650" lvl="1" indent="-171450" algn="l" rtl="0">
              <a:spcBef>
                <a:spcPts val="0"/>
              </a:spcBef>
              <a:spcAft>
                <a:spcPts val="0"/>
              </a:spcAft>
              <a:buClr>
                <a:schemeClr val="dk1"/>
              </a:buClr>
              <a:buSzPts val="1200"/>
              <a:buChar char="•"/>
            </a:pPr>
            <a:r>
              <a:rPr lang="en-GB" i="1"/>
              <a:t>A recap of the previous module</a:t>
            </a:r>
            <a:endParaRPr i="1"/>
          </a:p>
        </p:txBody>
      </p:sp>
      <p:sp>
        <p:nvSpPr>
          <p:cNvPr id="105" name="Google Shape;105;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dirty="0"/>
              <a:t>Guide participants to </a:t>
            </a:r>
            <a:r>
              <a:rPr lang="en-GB" b="1" dirty="0"/>
              <a:t>MHPSS Activities Handbook: Activity 17</a:t>
            </a:r>
            <a:endParaRPr dirty="0"/>
          </a:p>
          <a:p>
            <a:pPr marL="171450" lvl="0" indent="-171450" algn="l" rtl="0">
              <a:spcBef>
                <a:spcPts val="0"/>
              </a:spcBef>
              <a:spcAft>
                <a:spcPts val="0"/>
              </a:spcAft>
              <a:buClr>
                <a:schemeClr val="dk1"/>
              </a:buClr>
              <a:buSzPts val="1200"/>
              <a:buChar char="•"/>
            </a:pPr>
            <a:r>
              <a:rPr lang="en-GB" dirty="0"/>
              <a:t>Present the slide and review the activity</a:t>
            </a:r>
            <a:endParaRPr dirty="0"/>
          </a:p>
          <a:p>
            <a:pPr marL="171450" marR="0" lvl="0" indent="-171450" algn="l" rtl="0">
              <a:lnSpc>
                <a:spcPct val="100000"/>
              </a:lnSpc>
              <a:spcBef>
                <a:spcPts val="0"/>
              </a:spcBef>
              <a:spcAft>
                <a:spcPts val="0"/>
              </a:spcAft>
              <a:buClr>
                <a:schemeClr val="dk1"/>
              </a:buClr>
              <a:buSzPts val="1200"/>
              <a:buChar char="•"/>
            </a:pPr>
            <a:r>
              <a:rPr lang="en-GB" i="1" dirty="0"/>
              <a:t>Does anyone have any questions or need clarification?</a:t>
            </a:r>
            <a:endParaRPr dirty="0"/>
          </a:p>
        </p:txBody>
      </p:sp>
      <p:sp>
        <p:nvSpPr>
          <p:cNvPr id="495" name="Google Shape;495;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18</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p:txBody>
      </p:sp>
      <p:sp>
        <p:nvSpPr>
          <p:cNvPr id="537" name="Google Shape;537;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2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19</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579" name="Google Shape;579;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INTRODUCTION</a:t>
            </a:r>
            <a:endParaRPr dirty="0"/>
          </a:p>
          <a:p>
            <a:pPr marL="171450" lvl="0" indent="-171450" algn="l" rtl="0">
              <a:spcBef>
                <a:spcPts val="0"/>
              </a:spcBef>
              <a:spcAft>
                <a:spcPts val="0"/>
              </a:spcAft>
              <a:buClr>
                <a:schemeClr val="dk1"/>
              </a:buClr>
              <a:buSzPts val="1200"/>
              <a:buChar char="•"/>
            </a:pPr>
            <a:r>
              <a:rPr lang="en-GB" dirty="0"/>
              <a:t>Divide the participants into pairs</a:t>
            </a:r>
            <a:endParaRPr dirty="0"/>
          </a:p>
          <a:p>
            <a:pPr marL="171450" lvl="0" indent="-171450" algn="l" rtl="0">
              <a:spcBef>
                <a:spcPts val="0"/>
              </a:spcBef>
              <a:spcAft>
                <a:spcPts val="0"/>
              </a:spcAft>
              <a:buClr>
                <a:schemeClr val="dk1"/>
              </a:buClr>
              <a:buSzPts val="1200"/>
              <a:buChar char="•"/>
            </a:pPr>
            <a:r>
              <a:rPr lang="en-GB" i="1" dirty="0"/>
              <a:t>With your partner:</a:t>
            </a:r>
            <a:endParaRPr dirty="0"/>
          </a:p>
          <a:p>
            <a:pPr marL="628650" lvl="1" indent="-171450" algn="l" rtl="0">
              <a:spcBef>
                <a:spcPts val="0"/>
              </a:spcBef>
              <a:spcAft>
                <a:spcPts val="0"/>
              </a:spcAft>
              <a:buClr>
                <a:schemeClr val="dk1"/>
              </a:buClr>
              <a:buSzPts val="1200"/>
              <a:buChar char="•"/>
            </a:pPr>
            <a:r>
              <a:rPr lang="en-GB" i="1" dirty="0"/>
              <a:t>Review the guidance of </a:t>
            </a:r>
            <a:r>
              <a:rPr lang="en-GB" b="1" i="1" dirty="0"/>
              <a:t>MHPSS Activities Handbook: Activity 17, 18, 19, 20</a:t>
            </a:r>
            <a:endParaRPr b="1" i="1" dirty="0"/>
          </a:p>
          <a:p>
            <a:pPr marL="628650" marR="0" lvl="1" indent="-171450" algn="l" rtl="0">
              <a:lnSpc>
                <a:spcPct val="100000"/>
              </a:lnSpc>
              <a:spcBef>
                <a:spcPts val="0"/>
              </a:spcBef>
              <a:spcAft>
                <a:spcPts val="0"/>
              </a:spcAft>
              <a:buClr>
                <a:schemeClr val="dk1"/>
              </a:buClr>
              <a:buSzPts val="1200"/>
              <a:buFont typeface="Arial"/>
              <a:buChar char="•"/>
            </a:pPr>
            <a:r>
              <a:rPr lang="en-GB" i="1" dirty="0"/>
              <a:t>Read the scenario on </a:t>
            </a:r>
            <a:r>
              <a:rPr lang="en-GB" b="1" i="1" dirty="0"/>
              <a:t>Workbook page 107: MHPSS activity – Role play</a:t>
            </a:r>
            <a:endParaRPr dirty="0"/>
          </a:p>
          <a:p>
            <a:pPr marL="628650" marR="0" lvl="1" indent="-171450" algn="l" rtl="0">
              <a:lnSpc>
                <a:spcPct val="100000"/>
              </a:lnSpc>
              <a:spcBef>
                <a:spcPts val="0"/>
              </a:spcBef>
              <a:spcAft>
                <a:spcPts val="0"/>
              </a:spcAft>
              <a:buClr>
                <a:schemeClr val="dk1"/>
              </a:buClr>
              <a:buSzPts val="1200"/>
              <a:buFont typeface="Arial"/>
              <a:buChar char="•"/>
            </a:pPr>
            <a:r>
              <a:rPr lang="en-GB" i="1" dirty="0"/>
              <a:t>C</a:t>
            </a:r>
            <a:r>
              <a:rPr lang="en-GB" b="0" i="1" dirty="0"/>
              <a:t>hose the activity you prefer to practice. </a:t>
            </a:r>
            <a:endParaRPr dirty="0"/>
          </a:p>
          <a:p>
            <a:pPr marL="628650" lvl="1" indent="-171450" algn="l" rtl="0">
              <a:spcBef>
                <a:spcPts val="0"/>
              </a:spcBef>
              <a:spcAft>
                <a:spcPts val="0"/>
              </a:spcAft>
              <a:buClr>
                <a:schemeClr val="dk1"/>
              </a:buClr>
              <a:buSzPts val="1200"/>
              <a:buChar char="•"/>
            </a:pPr>
            <a:r>
              <a:rPr lang="en-GB" i="1" dirty="0"/>
              <a:t>Decide who will take which role:</a:t>
            </a:r>
            <a:endParaRPr dirty="0"/>
          </a:p>
          <a:p>
            <a:pPr marL="1085850" lvl="2" indent="-171450" algn="l" rtl="0">
              <a:spcBef>
                <a:spcPts val="0"/>
              </a:spcBef>
              <a:spcAft>
                <a:spcPts val="0"/>
              </a:spcAft>
              <a:buClr>
                <a:schemeClr val="dk1"/>
              </a:buClr>
              <a:buSzPts val="1200"/>
              <a:buChar char="•"/>
            </a:pPr>
            <a:r>
              <a:rPr lang="en-GB" i="1" dirty="0"/>
              <a:t>The child</a:t>
            </a:r>
            <a:endParaRPr dirty="0"/>
          </a:p>
          <a:p>
            <a:pPr marL="1085850" lvl="2" indent="-171450" algn="l" rtl="0">
              <a:spcBef>
                <a:spcPts val="0"/>
              </a:spcBef>
              <a:spcAft>
                <a:spcPts val="0"/>
              </a:spcAft>
              <a:buClr>
                <a:schemeClr val="dk1"/>
              </a:buClr>
              <a:buSzPts val="1200"/>
              <a:buChar char="•"/>
            </a:pPr>
            <a:r>
              <a:rPr lang="en-GB" i="1" dirty="0"/>
              <a:t>The caseworker who will guide the activity</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PARTNER WORK (20 minutes)</a:t>
            </a:r>
            <a:endParaRPr dirty="0"/>
          </a:p>
          <a:p>
            <a:pPr marL="171450" marR="0" lvl="0" indent="-171450" algn="l" rtl="0">
              <a:lnSpc>
                <a:spcPct val="100000"/>
              </a:lnSpc>
              <a:spcBef>
                <a:spcPts val="0"/>
              </a:spcBef>
              <a:spcAft>
                <a:spcPts val="0"/>
              </a:spcAft>
              <a:buClr>
                <a:schemeClr val="dk1"/>
              </a:buClr>
              <a:buSzPts val="1200"/>
              <a:buChar char="•"/>
            </a:pPr>
            <a:r>
              <a:rPr lang="en-GB" dirty="0"/>
              <a:t>Provide 20 minutes for participants to complete</a:t>
            </a:r>
            <a:endParaRPr dirty="0"/>
          </a:p>
          <a:p>
            <a:pPr marL="0" lvl="0" indent="0" algn="l" rtl="0">
              <a:spcBef>
                <a:spcPts val="0"/>
              </a:spcBef>
              <a:spcAft>
                <a:spcPts val="0"/>
              </a:spcAft>
              <a:buClr>
                <a:schemeClr val="dk1"/>
              </a:buClr>
              <a:buSzPts val="1200"/>
              <a:buNone/>
            </a:pPr>
            <a:endParaRPr b="1" dirty="0"/>
          </a:p>
          <a:p>
            <a:pPr marL="0" lvl="0" indent="0" algn="l" rtl="0">
              <a:spcBef>
                <a:spcPts val="0"/>
              </a:spcBef>
              <a:spcAft>
                <a:spcPts val="0"/>
              </a:spcAft>
              <a:buClr>
                <a:schemeClr val="dk1"/>
              </a:buClr>
              <a:buSzPts val="1200"/>
              <a:buNone/>
            </a:pPr>
            <a:r>
              <a:rPr lang="en-GB" b="1" dirty="0"/>
              <a:t>PLENARY DISCUSSION (10 minutes)</a:t>
            </a:r>
            <a:endParaRPr dirty="0"/>
          </a:p>
          <a:p>
            <a:pPr marL="171450" lvl="0" indent="-171450" algn="l" rtl="0">
              <a:spcBef>
                <a:spcPts val="0"/>
              </a:spcBef>
              <a:spcAft>
                <a:spcPts val="0"/>
              </a:spcAft>
              <a:buClr>
                <a:schemeClr val="dk1"/>
              </a:buClr>
              <a:buSzPts val="1200"/>
              <a:buChar char="•"/>
            </a:pPr>
            <a:r>
              <a:rPr lang="en-GB" i="1" dirty="0"/>
              <a:t>How did the caseworker</a:t>
            </a:r>
            <a:endParaRPr dirty="0"/>
          </a:p>
          <a:p>
            <a:pPr marL="628650" lvl="1" indent="-171450" algn="l" rtl="0">
              <a:spcBef>
                <a:spcPts val="0"/>
              </a:spcBef>
              <a:spcAft>
                <a:spcPts val="0"/>
              </a:spcAft>
              <a:buClr>
                <a:schemeClr val="dk1"/>
              </a:buClr>
              <a:buSzPts val="1200"/>
              <a:buChar char="•"/>
            </a:pPr>
            <a:r>
              <a:rPr lang="en-GB" i="1" dirty="0"/>
              <a:t>Introduce the activity?</a:t>
            </a:r>
            <a:endParaRPr dirty="0"/>
          </a:p>
          <a:p>
            <a:pPr marL="628650" lvl="1" indent="-171450" algn="l" rtl="0">
              <a:spcBef>
                <a:spcPts val="0"/>
              </a:spcBef>
              <a:spcAft>
                <a:spcPts val="0"/>
              </a:spcAft>
              <a:buClr>
                <a:schemeClr val="dk1"/>
              </a:buClr>
              <a:buSzPts val="1200"/>
              <a:buChar char="•"/>
            </a:pPr>
            <a:r>
              <a:rPr lang="en-GB" i="1" dirty="0"/>
              <a:t>Try to encourage the child to remain engaged in the activity?</a:t>
            </a:r>
            <a:endParaRPr dirty="0"/>
          </a:p>
          <a:p>
            <a:pPr marL="628650" lvl="1" indent="-171450" algn="l" rtl="0">
              <a:spcBef>
                <a:spcPts val="0"/>
              </a:spcBef>
              <a:spcAft>
                <a:spcPts val="0"/>
              </a:spcAft>
              <a:buClr>
                <a:schemeClr val="dk1"/>
              </a:buClr>
              <a:buSzPts val="1200"/>
              <a:buChar char="•"/>
            </a:pPr>
            <a:r>
              <a:rPr lang="en-GB" i="1" dirty="0"/>
              <a:t>React to the information the child shared?</a:t>
            </a:r>
            <a:endParaRPr b="1" dirty="0"/>
          </a:p>
        </p:txBody>
      </p:sp>
      <p:sp>
        <p:nvSpPr>
          <p:cNvPr id="620" name="Google Shape;620;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20</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659" name="Google Shape;659;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2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21</a:t>
            </a:r>
            <a:endParaRPr/>
          </a:p>
          <a:p>
            <a:pPr marL="171450" lvl="0" indent="-171450" algn="l" rtl="0">
              <a:spcBef>
                <a:spcPts val="0"/>
              </a:spcBef>
              <a:spcAft>
                <a:spcPts val="0"/>
              </a:spcAft>
              <a:buClr>
                <a:schemeClr val="dk1"/>
              </a:buClr>
              <a:buSzPts val="1200"/>
              <a:buChar char="•"/>
            </a:pPr>
            <a:r>
              <a:rPr lang="en-GB" i="1"/>
              <a:t>We have done this activity in Level 1 Module 8 on Implementation. </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a:t>
            </a:r>
            <a:endParaRPr/>
          </a:p>
          <a:p>
            <a:pPr marL="171450" marR="0" lvl="0" indent="-171450" algn="l" rtl="0">
              <a:lnSpc>
                <a:spcPct val="100000"/>
              </a:lnSpc>
              <a:spcBef>
                <a:spcPts val="0"/>
              </a:spcBef>
              <a:spcAft>
                <a:spcPts val="0"/>
              </a:spcAft>
              <a:buClr>
                <a:schemeClr val="dk1"/>
              </a:buClr>
              <a:buSzPts val="1200"/>
              <a:buChar char="•"/>
            </a:pPr>
            <a:r>
              <a:rPr lang="en-GB" i="1"/>
              <a:t>Did anyone use this activity in their casework? </a:t>
            </a:r>
            <a:endParaRPr/>
          </a:p>
          <a:p>
            <a:pPr marL="171450" marR="0" lvl="0" indent="-171450" algn="l" rtl="0">
              <a:lnSpc>
                <a:spcPct val="100000"/>
              </a:lnSpc>
              <a:spcBef>
                <a:spcPts val="0"/>
              </a:spcBef>
              <a:spcAft>
                <a:spcPts val="0"/>
              </a:spcAft>
              <a:buClr>
                <a:schemeClr val="dk1"/>
              </a:buClr>
              <a:buSzPts val="1200"/>
              <a:buChar char="•"/>
            </a:pPr>
            <a:r>
              <a:rPr lang="en-GB" i="1"/>
              <a:t>How was your experience?</a:t>
            </a:r>
            <a:endParaRPr/>
          </a:p>
        </p:txBody>
      </p:sp>
      <p:sp>
        <p:nvSpPr>
          <p:cNvPr id="701" name="Google Shape;701;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their </a:t>
            </a:r>
            <a:r>
              <a:rPr lang="en-GB" b="1"/>
              <a:t>MHPSS Activities Handbook: Activity 21</a:t>
            </a:r>
            <a:endParaRPr/>
          </a:p>
          <a:p>
            <a:pPr marL="171450" lvl="0" indent="-171450" algn="l" rtl="0">
              <a:spcBef>
                <a:spcPts val="0"/>
              </a:spcBef>
              <a:spcAft>
                <a:spcPts val="0"/>
              </a:spcAft>
              <a:buClr>
                <a:schemeClr val="dk1"/>
              </a:buClr>
              <a:buSzPts val="1200"/>
              <a:buChar char="•"/>
            </a:pPr>
            <a:r>
              <a:rPr lang="en-GB"/>
              <a:t>Ask for a volunteer to read out the guidance </a:t>
            </a:r>
            <a:endParaRPr/>
          </a:p>
          <a:p>
            <a:pPr marL="171450" lvl="0" indent="-171450" algn="l" rtl="0">
              <a:spcBef>
                <a:spcPts val="0"/>
              </a:spcBef>
              <a:spcAft>
                <a:spcPts val="0"/>
              </a:spcAft>
              <a:buClr>
                <a:schemeClr val="dk1"/>
              </a:buClr>
              <a:buSzPts val="1200"/>
              <a:buChar char="•"/>
            </a:pPr>
            <a:r>
              <a:rPr lang="en-GB"/>
              <a:t>Divide the participants in pairs </a:t>
            </a:r>
            <a:endParaRPr/>
          </a:p>
          <a:p>
            <a:pPr marL="171450" lvl="0" indent="-171450" algn="l" rtl="0">
              <a:spcBef>
                <a:spcPts val="0"/>
              </a:spcBef>
              <a:spcAft>
                <a:spcPts val="0"/>
              </a:spcAft>
              <a:buClr>
                <a:schemeClr val="dk1"/>
              </a:buClr>
              <a:buSzPts val="1200"/>
              <a:buChar char="•"/>
            </a:pPr>
            <a:r>
              <a:rPr lang="en-GB" i="1"/>
              <a:t>With your partner:</a:t>
            </a:r>
            <a:endParaRPr/>
          </a:p>
          <a:p>
            <a:pPr marL="628650" lvl="1" indent="-171450" algn="l" rtl="0">
              <a:spcBef>
                <a:spcPts val="0"/>
              </a:spcBef>
              <a:spcAft>
                <a:spcPts val="0"/>
              </a:spcAft>
              <a:buClr>
                <a:schemeClr val="dk1"/>
              </a:buClr>
              <a:buSzPts val="1200"/>
              <a:buChar char="•"/>
            </a:pPr>
            <a:r>
              <a:rPr lang="en-GB" i="1"/>
              <a:t>Decide who will take which role:</a:t>
            </a:r>
            <a:endParaRPr/>
          </a:p>
          <a:p>
            <a:pPr marL="1085850" lvl="2" indent="-171450" algn="l" rtl="0">
              <a:spcBef>
                <a:spcPts val="0"/>
              </a:spcBef>
              <a:spcAft>
                <a:spcPts val="0"/>
              </a:spcAft>
              <a:buClr>
                <a:schemeClr val="dk1"/>
              </a:buClr>
              <a:buSzPts val="1200"/>
              <a:buChar char="•"/>
            </a:pPr>
            <a:r>
              <a:rPr lang="en-GB" i="1"/>
              <a:t>The child</a:t>
            </a:r>
            <a:endParaRPr/>
          </a:p>
          <a:p>
            <a:pPr marL="1085850" lvl="2" indent="-171450" algn="l" rtl="0">
              <a:spcBef>
                <a:spcPts val="0"/>
              </a:spcBef>
              <a:spcAft>
                <a:spcPts val="0"/>
              </a:spcAft>
              <a:buClr>
                <a:schemeClr val="dk1"/>
              </a:buClr>
              <a:buSzPts val="1200"/>
              <a:buChar char="•"/>
            </a:pPr>
            <a:r>
              <a:rPr lang="en-GB" i="1"/>
              <a:t>The caseworker who will guide the activity</a:t>
            </a:r>
            <a:endParaRPr/>
          </a:p>
          <a:p>
            <a:pPr marL="628650" marR="0" lvl="1" indent="-171450" algn="l" rtl="0">
              <a:lnSpc>
                <a:spcPct val="100000"/>
              </a:lnSpc>
              <a:spcBef>
                <a:spcPts val="0"/>
              </a:spcBef>
              <a:spcAft>
                <a:spcPts val="0"/>
              </a:spcAft>
              <a:buClr>
                <a:schemeClr val="dk1"/>
              </a:buClr>
              <a:buSzPts val="1200"/>
              <a:buFont typeface="Arial"/>
              <a:buChar char="•"/>
            </a:pPr>
            <a:r>
              <a:rPr lang="en-GB" i="1"/>
              <a:t>Practice this exercise in your roles</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PARTNER WORK (10 minutes)</a:t>
            </a:r>
            <a:endParaRPr/>
          </a:p>
          <a:p>
            <a:pPr marL="171450" marR="0" lvl="0" indent="-171450" algn="l" rtl="0">
              <a:lnSpc>
                <a:spcPct val="100000"/>
              </a:lnSpc>
              <a:spcBef>
                <a:spcPts val="0"/>
              </a:spcBef>
              <a:spcAft>
                <a:spcPts val="0"/>
              </a:spcAft>
              <a:buClr>
                <a:schemeClr val="dk1"/>
              </a:buClr>
              <a:buSzPts val="1200"/>
              <a:buFont typeface="Arial"/>
              <a:buChar char="•"/>
            </a:pPr>
            <a:r>
              <a:rPr lang="en-GB"/>
              <a:t>Provide 10 minutes for participants to complete</a:t>
            </a:r>
            <a:endParaRPr sz="1200"/>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(10 minutes)</a:t>
            </a:r>
            <a:endParaRPr/>
          </a:p>
          <a:p>
            <a:pPr marL="171450" lvl="0" indent="-171450" algn="l" rtl="0">
              <a:spcBef>
                <a:spcPts val="0"/>
              </a:spcBef>
              <a:spcAft>
                <a:spcPts val="0"/>
              </a:spcAft>
              <a:buClr>
                <a:schemeClr val="dk1"/>
              </a:buClr>
              <a:buSzPts val="1200"/>
              <a:buChar char="•"/>
            </a:pPr>
            <a:r>
              <a:rPr lang="en-GB" i="1"/>
              <a:t>How did you feel as the child?</a:t>
            </a:r>
            <a:endParaRPr/>
          </a:p>
          <a:p>
            <a:pPr marL="171450" lvl="0" indent="-171450" algn="l" rtl="0">
              <a:spcBef>
                <a:spcPts val="0"/>
              </a:spcBef>
              <a:spcAft>
                <a:spcPts val="0"/>
              </a:spcAft>
              <a:buClr>
                <a:schemeClr val="dk1"/>
              </a:buClr>
              <a:buSzPts val="1200"/>
              <a:buChar char="•"/>
            </a:pPr>
            <a:r>
              <a:rPr lang="en-GB" i="1"/>
              <a:t>How did you feel as the caseworker? </a:t>
            </a:r>
            <a:endParaRPr/>
          </a:p>
          <a:p>
            <a:pPr marL="171450" lvl="0" indent="-171450" algn="l" rtl="0">
              <a:spcBef>
                <a:spcPts val="0"/>
              </a:spcBef>
              <a:spcAft>
                <a:spcPts val="0"/>
              </a:spcAft>
              <a:buClr>
                <a:schemeClr val="dk1"/>
              </a:buClr>
              <a:buSzPts val="1200"/>
              <a:buChar char="•"/>
            </a:pPr>
            <a:r>
              <a:rPr lang="en-GB" i="1"/>
              <a:t>How would you adapt this activity for children of different age groups, wishes? </a:t>
            </a:r>
            <a:endParaRPr/>
          </a:p>
        </p:txBody>
      </p:sp>
      <p:sp>
        <p:nvSpPr>
          <p:cNvPr id="742" name="Google Shape;742;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2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22</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770" name="Google Shape;770;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clarifications?</a:t>
            </a:r>
            <a:endParaRPr/>
          </a:p>
        </p:txBody>
      </p:sp>
      <p:sp>
        <p:nvSpPr>
          <p:cNvPr id="811" name="Google Shape;811;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2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4 DURATION: 1h30</a:t>
            </a:r>
            <a:endParaRPr b="1" i="1"/>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i="1"/>
              <a:t>We will now review and practice some focused non specialized MHPSS activities that can help strengthen a child’s self esteem</a:t>
            </a:r>
            <a:endParaRPr/>
          </a:p>
        </p:txBody>
      </p:sp>
      <p:sp>
        <p:nvSpPr>
          <p:cNvPr id="819" name="Google Shape;819;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This module continues to explore different focused non specialized MHPSS interventions that a caseworker can implement. </a:t>
            </a:r>
            <a:endParaRPr/>
          </a:p>
          <a:p>
            <a:pPr marL="171450" lvl="0" indent="-95250" algn="l" rtl="0">
              <a:spcBef>
                <a:spcPts val="0"/>
              </a:spcBef>
              <a:spcAft>
                <a:spcPts val="0"/>
              </a:spcAft>
              <a:buClr>
                <a:schemeClr val="dk1"/>
              </a:buClr>
              <a:buSzPts val="1200"/>
              <a:buNone/>
            </a:pPr>
            <a:endParaRPr i="1"/>
          </a:p>
        </p:txBody>
      </p:sp>
      <p:sp>
        <p:nvSpPr>
          <p:cNvPr id="111" name="Google Shape;111;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30: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PLENARY DISCUSSION (10 minutes)</a:t>
            </a:r>
            <a:endParaRPr/>
          </a:p>
          <a:p>
            <a:pPr marL="171450" lvl="0" indent="-171450" algn="l" rtl="0">
              <a:spcBef>
                <a:spcPts val="0"/>
              </a:spcBef>
              <a:spcAft>
                <a:spcPts val="0"/>
              </a:spcAft>
              <a:buClr>
                <a:schemeClr val="dk1"/>
              </a:buClr>
              <a:buSzPts val="1200"/>
              <a:buChar char="•"/>
            </a:pPr>
            <a:r>
              <a:rPr lang="en-GB" i="1"/>
              <a:t>We know that self-esteem is key to any person’s mental health and wellbeing. </a:t>
            </a:r>
            <a:endParaRPr/>
          </a:p>
          <a:p>
            <a:pPr marL="171450" lvl="0" indent="-171450" algn="l" rtl="0">
              <a:spcBef>
                <a:spcPts val="0"/>
              </a:spcBef>
              <a:spcAft>
                <a:spcPts val="0"/>
              </a:spcAft>
              <a:buClr>
                <a:schemeClr val="dk1"/>
              </a:buClr>
              <a:buSzPts val="1200"/>
              <a:buChar char="•"/>
            </a:pPr>
            <a:r>
              <a:rPr lang="en-GB" i="1"/>
              <a:t>So what does self-esteem mean?</a:t>
            </a:r>
            <a:endParaRPr/>
          </a:p>
          <a:p>
            <a:pPr marL="171450" lvl="0" indent="-171450" algn="l" rtl="0">
              <a:spcBef>
                <a:spcPts val="0"/>
              </a:spcBef>
              <a:spcAft>
                <a:spcPts val="0"/>
              </a:spcAft>
              <a:buClr>
                <a:schemeClr val="dk1"/>
              </a:buClr>
              <a:buSzPts val="1200"/>
              <a:buChar char="•"/>
            </a:pPr>
            <a:r>
              <a:rPr lang="en-GB"/>
              <a:t>Write responses down on a flipchart</a:t>
            </a:r>
            <a:endParaRPr/>
          </a:p>
          <a:p>
            <a:pPr marL="171450" lvl="0" indent="-171450" algn="l" rtl="0">
              <a:spcBef>
                <a:spcPts val="0"/>
              </a:spcBef>
              <a:spcAft>
                <a:spcPts val="0"/>
              </a:spcAft>
              <a:buClr>
                <a:schemeClr val="dk1"/>
              </a:buClr>
              <a:buSzPts val="1200"/>
              <a:buChar char="•"/>
            </a:pPr>
            <a:r>
              <a:rPr lang="en-GB"/>
              <a:t>Review and complement with the next slide</a:t>
            </a:r>
            <a:endParaRPr/>
          </a:p>
        </p:txBody>
      </p:sp>
      <p:sp>
        <p:nvSpPr>
          <p:cNvPr id="826" name="Google Shape;826;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1: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Children, and especially adolescents struggle with self-esteem on an almost daily basis</a:t>
            </a:r>
            <a:endParaRPr/>
          </a:p>
          <a:p>
            <a:pPr marL="628650" lvl="1" indent="-171450" algn="l" rtl="0">
              <a:spcBef>
                <a:spcPts val="0"/>
              </a:spcBef>
              <a:spcAft>
                <a:spcPts val="0"/>
              </a:spcAft>
              <a:buClr>
                <a:schemeClr val="dk1"/>
              </a:buClr>
              <a:buSzPts val="1200"/>
              <a:buChar char="•"/>
            </a:pPr>
            <a:r>
              <a:rPr lang="en-GB" i="1"/>
              <a:t>This can be due to pressures from family, peers, and even the mirror. </a:t>
            </a:r>
            <a:endParaRPr/>
          </a:p>
          <a:p>
            <a:pPr marL="628650" lvl="1" indent="-171450" algn="l" rtl="0">
              <a:spcBef>
                <a:spcPts val="0"/>
              </a:spcBef>
              <a:spcAft>
                <a:spcPts val="0"/>
              </a:spcAft>
              <a:buClr>
                <a:schemeClr val="dk1"/>
              </a:buClr>
              <a:buSzPts val="1200"/>
              <a:buChar char="•"/>
            </a:pPr>
            <a:r>
              <a:rPr lang="en-GB" i="1"/>
              <a:t>Negative events during these formative years can put a major dent in self-esteem. </a:t>
            </a:r>
            <a:endParaRPr/>
          </a:p>
          <a:p>
            <a:pPr marL="171450" lvl="0" indent="-171450" algn="l" rtl="0">
              <a:spcBef>
                <a:spcPts val="0"/>
              </a:spcBef>
              <a:spcAft>
                <a:spcPts val="0"/>
              </a:spcAft>
              <a:buClr>
                <a:schemeClr val="dk1"/>
              </a:buClr>
              <a:buSzPts val="1200"/>
              <a:buChar char="•"/>
            </a:pPr>
            <a:r>
              <a:rPr lang="en-GB" i="1"/>
              <a:t>Helping children cultivate self-esteem can have lasting positive effects. </a:t>
            </a:r>
            <a:endParaRPr/>
          </a:p>
          <a:p>
            <a:pPr marL="171450" lvl="0" indent="-171450" algn="l" rtl="0">
              <a:spcBef>
                <a:spcPts val="0"/>
              </a:spcBef>
              <a:spcAft>
                <a:spcPts val="0"/>
              </a:spcAft>
              <a:buClr>
                <a:schemeClr val="dk1"/>
              </a:buClr>
              <a:buSzPts val="1200"/>
              <a:buChar char="•"/>
            </a:pPr>
            <a:r>
              <a:rPr lang="en-GB" i="1"/>
              <a:t>Adolescents with good self-esteem are:</a:t>
            </a:r>
            <a:endParaRPr/>
          </a:p>
          <a:p>
            <a:pPr marL="628650" lvl="1" indent="-171450" algn="l" rtl="0">
              <a:spcBef>
                <a:spcPts val="0"/>
              </a:spcBef>
              <a:spcAft>
                <a:spcPts val="0"/>
              </a:spcAft>
              <a:buClr>
                <a:schemeClr val="dk1"/>
              </a:buClr>
              <a:buSzPts val="1200"/>
              <a:buChar char="•"/>
            </a:pPr>
            <a:r>
              <a:rPr lang="en-GB" i="1"/>
              <a:t>More confident and resilient </a:t>
            </a:r>
            <a:endParaRPr/>
          </a:p>
          <a:p>
            <a:pPr marL="628650" lvl="1" indent="-171450" algn="l" rtl="0">
              <a:spcBef>
                <a:spcPts val="0"/>
              </a:spcBef>
              <a:spcAft>
                <a:spcPts val="0"/>
              </a:spcAft>
              <a:buClr>
                <a:schemeClr val="dk1"/>
              </a:buClr>
              <a:buSzPts val="1200"/>
              <a:buChar char="•"/>
            </a:pPr>
            <a:r>
              <a:rPr lang="en-GB" i="1"/>
              <a:t>Less likely to engage in damaging behaviours like substance abuse. </a:t>
            </a:r>
            <a:endParaRPr/>
          </a:p>
          <a:p>
            <a:pPr marL="171450" lvl="0" indent="-171450" algn="l" rtl="0">
              <a:spcBef>
                <a:spcPts val="0"/>
              </a:spcBef>
              <a:spcAft>
                <a:spcPts val="0"/>
              </a:spcAft>
              <a:buClr>
                <a:schemeClr val="dk1"/>
              </a:buClr>
              <a:buSzPts val="1200"/>
              <a:buChar char="•"/>
            </a:pPr>
            <a:r>
              <a:rPr lang="en-GB" i="1"/>
              <a:t>The activities for this goal are divided into three steps:</a:t>
            </a:r>
            <a:endParaRPr/>
          </a:p>
          <a:p>
            <a:pPr marL="628650" lvl="1" indent="-171450" algn="l" rtl="0">
              <a:spcBef>
                <a:spcPts val="0"/>
              </a:spcBef>
              <a:spcAft>
                <a:spcPts val="0"/>
              </a:spcAft>
              <a:buClr>
                <a:schemeClr val="dk1"/>
              </a:buClr>
              <a:buSzPts val="1200"/>
              <a:buChar char="•"/>
            </a:pPr>
            <a:r>
              <a:rPr lang="en-GB" b="1" i="1"/>
              <a:t>What I like about myself </a:t>
            </a:r>
            <a:r>
              <a:rPr lang="en-GB" i="1"/>
              <a:t>(Activity 23) helps children get a better understanding of how they feel about themselves. </a:t>
            </a:r>
            <a:endParaRPr/>
          </a:p>
          <a:p>
            <a:pPr marL="628650" lvl="1" indent="-171450" algn="l" rtl="0">
              <a:spcBef>
                <a:spcPts val="0"/>
              </a:spcBef>
              <a:spcAft>
                <a:spcPts val="0"/>
              </a:spcAft>
              <a:buClr>
                <a:schemeClr val="dk1"/>
              </a:buClr>
              <a:buSzPts val="1200"/>
              <a:buChar char="•"/>
            </a:pPr>
            <a:r>
              <a:rPr lang="en-GB" b="1" i="1"/>
              <a:t>What am I telling myself?</a:t>
            </a:r>
            <a:r>
              <a:rPr lang="en-GB" i="1"/>
              <a:t> (Activity 24) helps children understand what’s contributing to negative or positive self-esteem. </a:t>
            </a:r>
            <a:endParaRPr/>
          </a:p>
          <a:p>
            <a:pPr marL="628650" lvl="1" indent="-171450" algn="l" rtl="0">
              <a:spcBef>
                <a:spcPts val="0"/>
              </a:spcBef>
              <a:spcAft>
                <a:spcPts val="0"/>
              </a:spcAft>
              <a:buClr>
                <a:schemeClr val="dk1"/>
              </a:buClr>
              <a:buSzPts val="1200"/>
              <a:buChar char="•"/>
            </a:pPr>
            <a:r>
              <a:rPr lang="en-GB" b="1" i="1"/>
              <a:t>Affirmation cards </a:t>
            </a:r>
            <a:r>
              <a:rPr lang="en-GB" i="1"/>
              <a:t>(Activity 24) helps build self-esteem and foster a growth mindset.</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a:t>Source: Adapted from Gruzewski CTRS, Kevin. </a:t>
            </a:r>
            <a:r>
              <a:rPr lang="en-GB" i="1"/>
              <a:t>Therapy Games for Teens: 150 Activities to Improve Self-Esteem, Communication, and Coping Skills. </a:t>
            </a:r>
            <a:r>
              <a:rPr lang="en-GB"/>
              <a:t>Rockridge Press.</a:t>
            </a:r>
            <a:endParaRPr/>
          </a:p>
          <a:p>
            <a:pPr marL="171450" lvl="0" indent="-95250" algn="l" rtl="0">
              <a:spcBef>
                <a:spcPts val="0"/>
              </a:spcBef>
              <a:spcAft>
                <a:spcPts val="0"/>
              </a:spcAft>
              <a:buClr>
                <a:schemeClr val="dk1"/>
              </a:buClr>
              <a:buSzPts val="1200"/>
              <a:buNone/>
            </a:pPr>
            <a:endParaRPr/>
          </a:p>
        </p:txBody>
      </p:sp>
      <p:sp>
        <p:nvSpPr>
          <p:cNvPr id="836" name="Google Shape;836;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32: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23</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859" name="Google Shape;859;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33: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PLENARY ACTIVITY (20 minutes)</a:t>
            </a:r>
            <a:endParaRPr/>
          </a:p>
          <a:p>
            <a:pPr marL="171450" lvl="0" indent="-171450" algn="l" rtl="0">
              <a:spcBef>
                <a:spcPts val="0"/>
              </a:spcBef>
              <a:spcAft>
                <a:spcPts val="0"/>
              </a:spcAft>
              <a:buClr>
                <a:schemeClr val="dk1"/>
              </a:buClr>
              <a:buSzPts val="1200"/>
              <a:buChar char="•"/>
            </a:pPr>
            <a:r>
              <a:rPr lang="en-GB"/>
              <a:t>Ask for one volunteer to review the guidance and to facilitate the activity with the whole group.</a:t>
            </a:r>
            <a:endParaRPr/>
          </a:p>
          <a:p>
            <a:pPr marL="171450" lvl="0" indent="-171450" algn="l" rtl="0">
              <a:spcBef>
                <a:spcPts val="0"/>
              </a:spcBef>
              <a:spcAft>
                <a:spcPts val="0"/>
              </a:spcAft>
              <a:buClr>
                <a:schemeClr val="dk1"/>
              </a:buClr>
              <a:buSzPts val="1200"/>
              <a:buChar char="•"/>
            </a:pPr>
            <a:r>
              <a:rPr lang="en-GB"/>
              <a:t>Hand out A4 papers on which each participant can list what they like about themselves</a:t>
            </a:r>
            <a:endParaRPr/>
          </a:p>
        </p:txBody>
      </p:sp>
      <p:sp>
        <p:nvSpPr>
          <p:cNvPr id="901" name="Google Shape;901;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3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24</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lvl="0" indent="-171450" algn="l" rtl="0">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108: Activity 24 - What am I telling myself?</a:t>
            </a:r>
            <a:endParaRPr/>
          </a:p>
          <a:p>
            <a:pPr marL="171450" lvl="0" indent="-171450" algn="l" rtl="0">
              <a:spcBef>
                <a:spcPts val="0"/>
              </a:spcBef>
              <a:spcAft>
                <a:spcPts val="0"/>
              </a:spcAft>
              <a:buClr>
                <a:schemeClr val="dk1"/>
              </a:buClr>
              <a:buSzPts val="1200"/>
              <a:buChar char="•"/>
            </a:pPr>
            <a:r>
              <a:rPr lang="en-GB" i="1"/>
              <a:t>In your workbook, think about your own self-talk and complete the statements.</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INDIVIDUAL WORK (15 minutes)</a:t>
            </a:r>
            <a:endParaRPr/>
          </a:p>
          <a:p>
            <a:pPr marL="171450" lvl="0" indent="-171450" algn="l" rtl="0">
              <a:spcBef>
                <a:spcPts val="0"/>
              </a:spcBef>
              <a:spcAft>
                <a:spcPts val="0"/>
              </a:spcAft>
              <a:buClr>
                <a:schemeClr val="dk1"/>
              </a:buClr>
              <a:buSzPts val="1200"/>
              <a:buChar char="•"/>
            </a:pPr>
            <a:r>
              <a:rPr lang="en-GB"/>
              <a:t>Provide 15 minutes for participants to complete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a:t>
            </a:r>
            <a:endParaRPr/>
          </a:p>
          <a:p>
            <a:pPr marL="171450" lvl="0" indent="-171450" algn="l" rtl="0">
              <a:spcBef>
                <a:spcPts val="0"/>
              </a:spcBef>
              <a:spcAft>
                <a:spcPts val="0"/>
              </a:spcAft>
              <a:buClr>
                <a:schemeClr val="dk1"/>
              </a:buClr>
              <a:buSzPts val="1200"/>
              <a:buChar char="•"/>
            </a:pPr>
            <a:r>
              <a:rPr lang="en-GB"/>
              <a:t>For each open-ended statement:</a:t>
            </a:r>
            <a:endParaRPr/>
          </a:p>
          <a:p>
            <a:pPr marL="628650" lvl="1" indent="-171450" algn="l" rtl="0">
              <a:spcBef>
                <a:spcPts val="0"/>
              </a:spcBef>
              <a:spcAft>
                <a:spcPts val="0"/>
              </a:spcAft>
              <a:buClr>
                <a:schemeClr val="dk1"/>
              </a:buClr>
              <a:buSzPts val="1200"/>
              <a:buChar char="•"/>
            </a:pPr>
            <a:r>
              <a:rPr lang="en-GB"/>
              <a:t>Ask for volunteers to share their self-talk</a:t>
            </a:r>
            <a:endParaRPr/>
          </a:p>
          <a:p>
            <a:pPr marL="628650" lvl="1" indent="-171450" algn="l" rtl="0">
              <a:spcBef>
                <a:spcPts val="0"/>
              </a:spcBef>
              <a:spcAft>
                <a:spcPts val="0"/>
              </a:spcAft>
              <a:buClr>
                <a:schemeClr val="dk1"/>
              </a:buClr>
              <a:buSzPts val="1200"/>
              <a:buChar char="•"/>
            </a:pPr>
            <a:r>
              <a:rPr lang="en-GB"/>
              <a:t>Determine collectively if it is positive or negative self-talk </a:t>
            </a:r>
            <a:endParaRPr/>
          </a:p>
          <a:p>
            <a:pPr marL="171450" lvl="0" indent="-171450" algn="l" rtl="0">
              <a:spcBef>
                <a:spcPts val="0"/>
              </a:spcBef>
              <a:spcAft>
                <a:spcPts val="0"/>
              </a:spcAft>
              <a:buClr>
                <a:schemeClr val="dk1"/>
              </a:buClr>
              <a:buSzPts val="1200"/>
              <a:buChar char="•"/>
            </a:pPr>
            <a:r>
              <a:rPr lang="en-GB" i="1"/>
              <a:t>Use these questions to help you stop negative self-talk:</a:t>
            </a:r>
            <a:endParaRPr/>
          </a:p>
          <a:p>
            <a:pPr marL="628650" lvl="1" indent="-171450" algn="l" rtl="0">
              <a:spcBef>
                <a:spcPts val="0"/>
              </a:spcBef>
              <a:spcAft>
                <a:spcPts val="0"/>
              </a:spcAft>
              <a:buClr>
                <a:schemeClr val="dk1"/>
              </a:buClr>
              <a:buSzPts val="1200"/>
              <a:buChar char="•"/>
            </a:pPr>
            <a:r>
              <a:rPr lang="en-GB" i="1"/>
              <a:t>Do these thoughts help or not help me?</a:t>
            </a:r>
            <a:endParaRPr i="1"/>
          </a:p>
          <a:p>
            <a:pPr marL="628650" lvl="1" indent="-171450" algn="l" rtl="0">
              <a:spcBef>
                <a:spcPts val="0"/>
              </a:spcBef>
              <a:spcAft>
                <a:spcPts val="0"/>
              </a:spcAft>
              <a:buClr>
                <a:schemeClr val="dk1"/>
              </a:buClr>
              <a:buSzPts val="1200"/>
              <a:buChar char="•"/>
            </a:pPr>
            <a:r>
              <a:rPr lang="en-GB" i="1"/>
              <a:t>Am I blaming myself for something that’s not really my fault?</a:t>
            </a:r>
            <a:endParaRPr/>
          </a:p>
          <a:p>
            <a:pPr marL="628650" lvl="1" indent="-171450" algn="l" rtl="0">
              <a:spcBef>
                <a:spcPts val="0"/>
              </a:spcBef>
              <a:spcAft>
                <a:spcPts val="0"/>
              </a:spcAft>
              <a:buClr>
                <a:schemeClr val="dk1"/>
              </a:buClr>
              <a:buSzPts val="1200"/>
              <a:buChar char="•"/>
            </a:pPr>
            <a:r>
              <a:rPr lang="en-GB" i="1"/>
              <a:t>Am I expecting myself to be perfect?</a:t>
            </a:r>
            <a:endParaRPr/>
          </a:p>
        </p:txBody>
      </p:sp>
      <p:sp>
        <p:nvSpPr>
          <p:cNvPr id="913" name="Google Shape;913;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3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Guide participants to </a:t>
            </a:r>
            <a:r>
              <a:rPr lang="en-GB" b="1"/>
              <a:t>MHPSS Activities Handbook: Activity 25</a:t>
            </a:r>
            <a:endParaRPr/>
          </a:p>
          <a:p>
            <a:pPr marL="171450" lvl="0" indent="-171450" algn="l" rtl="0">
              <a:spcBef>
                <a:spcPts val="0"/>
              </a:spcBef>
              <a:spcAft>
                <a:spcPts val="0"/>
              </a:spcAft>
              <a:buClr>
                <a:schemeClr val="dk1"/>
              </a:buClr>
              <a:buSzPts val="1200"/>
              <a:buChar char="•"/>
            </a:pPr>
            <a:r>
              <a:rPr lang="en-GB"/>
              <a:t>Present the slide and review the activity</a:t>
            </a:r>
            <a:endParaRPr/>
          </a:p>
          <a:p>
            <a:pPr marL="171450" marR="0" lvl="0" indent="-171450" algn="l" rtl="0">
              <a:lnSpc>
                <a:spcPct val="100000"/>
              </a:lnSpc>
              <a:spcBef>
                <a:spcPts val="0"/>
              </a:spcBef>
              <a:spcAft>
                <a:spcPts val="0"/>
              </a:spcAft>
              <a:buClr>
                <a:schemeClr val="dk1"/>
              </a:buClr>
              <a:buSzPts val="1200"/>
              <a:buChar char="•"/>
            </a:pPr>
            <a:r>
              <a:rPr lang="en-GB" i="1"/>
              <a:t>Does anyone have any questions or need clarification?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endParaRPr/>
          </a:p>
        </p:txBody>
      </p:sp>
      <p:sp>
        <p:nvSpPr>
          <p:cNvPr id="964" name="Google Shape;964;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36: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PLENARY ACTIVITY (20 minutes)</a:t>
            </a:r>
            <a:endParaRPr/>
          </a:p>
          <a:p>
            <a:pPr marL="171450" lvl="0" indent="-171450" algn="l" rtl="0">
              <a:spcBef>
                <a:spcPts val="0"/>
              </a:spcBef>
              <a:spcAft>
                <a:spcPts val="0"/>
              </a:spcAft>
              <a:buClr>
                <a:schemeClr val="dk1"/>
              </a:buClr>
              <a:buSzPts val="1200"/>
              <a:buChar char="•"/>
            </a:pPr>
            <a:r>
              <a:rPr lang="en-GB"/>
              <a:t>Ask for one volunteer to review the guidance and to facilitate the activity with the whole group.</a:t>
            </a:r>
            <a:endParaRPr/>
          </a:p>
          <a:p>
            <a:pPr marL="171450" lvl="0" indent="-171450" algn="l" rtl="0">
              <a:spcBef>
                <a:spcPts val="0"/>
              </a:spcBef>
              <a:spcAft>
                <a:spcPts val="0"/>
              </a:spcAft>
              <a:buClr>
                <a:schemeClr val="dk1"/>
              </a:buClr>
              <a:buSzPts val="1200"/>
              <a:buChar char="•"/>
            </a:pPr>
            <a:r>
              <a:rPr lang="en-GB"/>
              <a:t>Hand out index cards on which each participant can write their positive affirmation.</a:t>
            </a:r>
            <a:endParaRPr/>
          </a:p>
          <a:p>
            <a:pPr marL="0" lvl="0" indent="0" algn="l" rtl="0">
              <a:spcBef>
                <a:spcPts val="0"/>
              </a:spcBef>
              <a:spcAft>
                <a:spcPts val="0"/>
              </a:spcAft>
              <a:buClr>
                <a:schemeClr val="dk1"/>
              </a:buClr>
              <a:buSzPts val="1200"/>
              <a:buNone/>
            </a:pPr>
            <a:endParaRPr/>
          </a:p>
        </p:txBody>
      </p:sp>
      <p:sp>
        <p:nvSpPr>
          <p:cNvPr id="1006" name="Google Shape;1006;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3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clarifications?</a:t>
            </a:r>
            <a:endParaRPr/>
          </a:p>
        </p:txBody>
      </p:sp>
      <p:sp>
        <p:nvSpPr>
          <p:cNvPr id="1021" name="Google Shape;1021;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SESSION 5 DURATION: 0h30</a:t>
            </a:r>
            <a:endParaRPr/>
          </a:p>
        </p:txBody>
      </p:sp>
      <p:sp>
        <p:nvSpPr>
          <p:cNvPr id="1031" name="Google Shape;1031;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6" name="Google Shape;726;p31:notes"/>
          <p:cNvSpPr txBox="1">
            <a:spLocks noGrp="1"/>
          </p:cNvSpPr>
          <p:nvPr>
            <p:ph type="body" idx="1"/>
          </p:nvPr>
        </p:nvSpPr>
        <p:spPr/>
        <p:txBody>
          <a:bodyPr/>
          <a:lstStyle/>
          <a:p>
            <a:pPr marL="0" indent="0">
              <a:buNone/>
            </a:pPr>
            <a:r>
              <a:rPr lang="en-US" b="1" dirty="0">
                <a:sym typeface="Arial"/>
              </a:rPr>
              <a:t>INTRODUCTION</a:t>
            </a:r>
            <a:endParaRPr lang="en-US" b="1" i="1" dirty="0">
              <a:sym typeface="Arial"/>
            </a:endParaRPr>
          </a:p>
          <a:p>
            <a:r>
              <a:rPr lang="en-US" i="1" dirty="0"/>
              <a:t>That this is an exercise we can use this exercise when you’re feeling angry, irritated, frustrated or upset.</a:t>
            </a:r>
          </a:p>
          <a:p>
            <a:r>
              <a:rPr lang="en-US" i="1" dirty="0"/>
              <a:t>It can be useful when you’re feeling stuck or need to let go of a feeling and reset. </a:t>
            </a:r>
            <a:endParaRPr lang="en-US" i="1" dirty="0">
              <a:sym typeface="Arial"/>
            </a:endParaRPr>
          </a:p>
          <a:p>
            <a:endParaRPr lang="en-US" dirty="0">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SELF CARE EXERCISE (Pull Downs, 10 minutes)</a:t>
            </a:r>
            <a:endParaRPr lang="en-GB" dirty="0"/>
          </a:p>
          <a:p>
            <a:r>
              <a:rPr lang="en-US" dirty="0"/>
              <a:t>Say the following statements and do it with participants as well</a:t>
            </a:r>
          </a:p>
          <a:p>
            <a:r>
              <a:rPr lang="en-US" i="1" dirty="0"/>
              <a:t>Lift both hands over your head and clench your fists hard </a:t>
            </a:r>
          </a:p>
          <a:p>
            <a:r>
              <a:rPr lang="en-US" i="1" dirty="0"/>
              <a:t>Take a deep breath and hold it with hands still clenched above your head</a:t>
            </a:r>
          </a:p>
          <a:p>
            <a:r>
              <a:rPr lang="en-US" i="1" dirty="0"/>
              <a:t>Pull down with your arms and keep elbows pointing down, hands still clenched as you blow out your breath through the mouth</a:t>
            </a:r>
          </a:p>
          <a:p>
            <a:r>
              <a:rPr lang="en-US" i="1" dirty="0"/>
              <a:t>Finish your exhale by bending your knees gently and open the hands, arms pointing down by your sides</a:t>
            </a:r>
          </a:p>
          <a:p>
            <a:r>
              <a:rPr lang="en-US" dirty="0"/>
              <a:t>Repeat this 3-5 times</a:t>
            </a:r>
          </a:p>
          <a:p>
            <a:endParaRPr lang="en-US" dirty="0">
              <a:sym typeface="Arial"/>
            </a:endParaRPr>
          </a:p>
          <a:p>
            <a:endParaRPr lang="en-US" dirty="0">
              <a:sym typeface="Arial"/>
            </a:endParaRPr>
          </a:p>
          <a:p>
            <a:endParaRPr lang="en-US" dirty="0">
              <a:sym typeface="Arial"/>
            </a:endParaRPr>
          </a:p>
        </p:txBody>
      </p:sp>
      <p:sp>
        <p:nvSpPr>
          <p:cNvPr id="3" name="Slide Image Placeholder 2">
            <a:extLst>
              <a:ext uri="{FF2B5EF4-FFF2-40B4-BE49-F238E27FC236}">
                <a16:creationId xmlns:a16="http://schemas.microsoft.com/office/drawing/2014/main" id="{4DD2F742-B8F7-100C-073C-9A2714BF1EB7}"/>
              </a:ext>
            </a:extLst>
          </p:cNvPr>
          <p:cNvSpPr>
            <a:spLocks noGrp="1" noRot="1" noChangeAspect="1"/>
          </p:cNvSpPr>
          <p:nvPr>
            <p:ph type="sldImg"/>
          </p:nvPr>
        </p:nvSpPr>
        <p:spPr/>
      </p:sp>
      <p:sp>
        <p:nvSpPr>
          <p:cNvPr id="4" name="Google Shape;725;p48:notes">
            <a:extLst>
              <a:ext uri="{FF2B5EF4-FFF2-40B4-BE49-F238E27FC236}">
                <a16:creationId xmlns:a16="http://schemas.microsoft.com/office/drawing/2014/main" id="{D6A82913-21DB-5101-D1D2-A79271956E6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extLst>
      <p:ext uri="{BB962C8B-B14F-4D97-AF65-F5344CB8AC3E}">
        <p14:creationId xmlns:p14="http://schemas.microsoft.com/office/powerpoint/2010/main" val="1888103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EXPLANATION</a:t>
            </a:r>
            <a:endParaRPr b="1" dirty="0"/>
          </a:p>
          <a:p>
            <a:pPr marL="171450" lvl="0" indent="-171450" algn="l" rtl="0">
              <a:spcBef>
                <a:spcPts val="0"/>
              </a:spcBef>
              <a:spcAft>
                <a:spcPts val="0"/>
              </a:spcAft>
              <a:buClr>
                <a:schemeClr val="dk1"/>
              </a:buClr>
              <a:buSzPts val="1200"/>
              <a:buChar char="•"/>
            </a:pPr>
            <a:r>
              <a:rPr lang="en-GB" dirty="0"/>
              <a:t>Present the slide</a:t>
            </a:r>
            <a:endParaRPr dirty="0"/>
          </a:p>
          <a:p>
            <a:pPr marL="171450" lvl="0" indent="-171450" algn="l" rtl="0">
              <a:spcBef>
                <a:spcPts val="0"/>
              </a:spcBef>
              <a:spcAft>
                <a:spcPts val="0"/>
              </a:spcAft>
              <a:buClr>
                <a:schemeClr val="dk1"/>
              </a:buClr>
              <a:buSzPts val="1200"/>
              <a:buChar char="•"/>
            </a:pPr>
            <a:r>
              <a:rPr lang="en-GB" dirty="0"/>
              <a:t>Remind the participants of:</a:t>
            </a:r>
            <a:endParaRPr dirty="0"/>
          </a:p>
          <a:p>
            <a:pPr marL="628650" lvl="1" indent="-171450" algn="l" rtl="0">
              <a:spcBef>
                <a:spcPts val="0"/>
              </a:spcBef>
              <a:spcAft>
                <a:spcPts val="0"/>
              </a:spcAft>
              <a:buClr>
                <a:schemeClr val="dk1"/>
              </a:buClr>
              <a:buSzPts val="1200"/>
              <a:buChar char="•"/>
            </a:pPr>
            <a:r>
              <a:rPr lang="en-GB" dirty="0"/>
              <a:t>The learning agreement that was made during the previous module and </a:t>
            </a:r>
            <a:endParaRPr dirty="0"/>
          </a:p>
          <a:p>
            <a:pPr marL="628650" lvl="1" indent="-171450" algn="l" rtl="0">
              <a:spcBef>
                <a:spcPts val="0"/>
              </a:spcBef>
              <a:spcAft>
                <a:spcPts val="0"/>
              </a:spcAft>
              <a:buClr>
                <a:schemeClr val="dk1"/>
              </a:buClr>
              <a:buSzPts val="1200"/>
              <a:buChar char="•"/>
            </a:pPr>
            <a:r>
              <a:rPr lang="en-GB" dirty="0"/>
              <a:t>Any ‘housekeeping’ (e.g. breaks, location of toilets etc.)</a:t>
            </a: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a:p>
            <a:pPr marL="171450" lvl="0" indent="-95250" algn="l" rtl="0">
              <a:spcBef>
                <a:spcPts val="0"/>
              </a:spcBef>
              <a:spcAft>
                <a:spcPts val="0"/>
              </a:spcAft>
              <a:buClr>
                <a:schemeClr val="dk1"/>
              </a:buClr>
              <a:buSzPts val="1200"/>
              <a:buNone/>
            </a:pPr>
            <a:endParaRPr dirty="0"/>
          </a:p>
        </p:txBody>
      </p:sp>
      <p:sp>
        <p:nvSpPr>
          <p:cNvPr id="124" name="Google Shape;124;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r>
              <a:rPr lang="en-US" dirty="0"/>
              <a:t>Option 1: Participants can fill the assessment in their workbook</a:t>
            </a:r>
          </a:p>
          <a:p>
            <a:r>
              <a:rPr lang="en-US" dirty="0"/>
              <a:t>Option 2: Facilitators can share the excel file and ask participants to fill the assessment on their laptop</a:t>
            </a:r>
          </a:p>
          <a:p>
            <a:pPr lvl="1"/>
            <a:r>
              <a:rPr lang="en-US" dirty="0"/>
              <a:t>With this option, the results can be visualized in a spider diagram. </a:t>
            </a:r>
            <a:endParaRPr lang="en-GB" dirty="0"/>
          </a:p>
          <a:p>
            <a:pPr marL="0" indent="0">
              <a:buNone/>
            </a:pPr>
            <a:r>
              <a:rPr lang="en-US" dirty="0">
                <a:sym typeface="Helvetica Neue"/>
              </a:rPr>
              <a:t>_____________________________________________________________________________</a:t>
            </a:r>
          </a:p>
          <a:p>
            <a:endParaRPr lang="en-GB" dirty="0"/>
          </a:p>
          <a:p>
            <a:pPr marL="0" indent="0">
              <a:buNone/>
            </a:pPr>
            <a:r>
              <a:rPr lang="en-GB" b="1" dirty="0"/>
              <a:t>INTRODUCTION</a:t>
            </a:r>
          </a:p>
          <a:p>
            <a:r>
              <a:rPr lang="en-GB" i="1" dirty="0"/>
              <a:t>A Competency Self-Assessment tool has been developed to help you identify your currents knowledge, attitudes and skills.</a:t>
            </a:r>
          </a:p>
          <a:p>
            <a:r>
              <a:rPr lang="en-GB" i="1" dirty="0"/>
              <a:t>You have completed the self-assessment before starting the training, and we would like you to do it again now you have completed this training. </a:t>
            </a:r>
          </a:p>
          <a:p>
            <a:pPr lvl="0"/>
            <a:r>
              <a:rPr lang="en-US" dirty="0"/>
              <a:t>Guide participants to </a:t>
            </a:r>
            <a:r>
              <a:rPr lang="en-US" b="1" dirty="0"/>
              <a:t>Workbook page 4-8: Competency measurement tool</a:t>
            </a:r>
          </a:p>
          <a:p>
            <a:r>
              <a:rPr lang="en-GB" i="1" dirty="0"/>
              <a:t>To fill out the self-assessment:</a:t>
            </a:r>
          </a:p>
          <a:p>
            <a:pPr marL="685800" lvl="1" indent="-228600">
              <a:buFont typeface="+mj-lt"/>
              <a:buAutoNum type="arabicPeriod"/>
            </a:pPr>
            <a:r>
              <a:rPr lang="en-GB" i="1" dirty="0"/>
              <a:t>In the column to the right of the indicators, tick those that you currently feel confident in</a:t>
            </a:r>
          </a:p>
          <a:p>
            <a:pPr marL="685800" lvl="1" indent="-228600">
              <a:buFont typeface="+mj-lt"/>
              <a:buAutoNum type="arabicPeriod"/>
            </a:pPr>
            <a:r>
              <a:rPr lang="en-GB" i="1" dirty="0"/>
              <a:t>Give yourself an overall ranking for the competency</a:t>
            </a:r>
          </a:p>
          <a:p>
            <a:pPr lvl="2"/>
            <a:r>
              <a:rPr lang="en-GB" i="1" dirty="0"/>
              <a:t>There are four levels - exceeded, fulfilled, partially fulfilled and not fulfilled</a:t>
            </a:r>
          </a:p>
          <a:p>
            <a:pPr marL="685800" lvl="1" indent="-228600">
              <a:buFont typeface="+mj-lt"/>
              <a:buAutoNum type="arabicPeriod"/>
            </a:pPr>
            <a:r>
              <a:rPr lang="en-GB" i="1" dirty="0"/>
              <a:t>Write your evaluation comments in the relevant column. This should include:</a:t>
            </a:r>
          </a:p>
          <a:p>
            <a:pPr lvl="2"/>
            <a:r>
              <a:rPr lang="en-GB" i="1" dirty="0"/>
              <a:t>An overview of your main achievements</a:t>
            </a:r>
          </a:p>
          <a:p>
            <a:pPr lvl="2"/>
            <a:r>
              <a:rPr lang="en-GB" i="1" dirty="0"/>
              <a:t>Ways in which you could build upon them</a:t>
            </a:r>
          </a:p>
          <a:p>
            <a:pPr lvl="2"/>
            <a:r>
              <a:rPr lang="en-GB" i="1" dirty="0"/>
              <a:t>Any areas which need to be worked on and how this could be done. </a:t>
            </a:r>
          </a:p>
          <a:p>
            <a:r>
              <a:rPr lang="en-GB" i="1" dirty="0"/>
              <a:t>Notes</a:t>
            </a:r>
          </a:p>
          <a:p>
            <a:pPr lvl="1"/>
            <a:r>
              <a:rPr lang="en-GB" i="1" dirty="0"/>
              <a:t>Once this has been completed you will have the opportunity to discuss your inputs with your supervisor, and to receive their feedback and suggested ways forward. </a:t>
            </a:r>
          </a:p>
          <a:p>
            <a:pPr lvl="1"/>
            <a:r>
              <a:rPr lang="en-GB" i="1" dirty="0"/>
              <a:t>This capacity assessment will be most useful if you are honest with yourself – remember how important honest reflection is for learning. </a:t>
            </a:r>
          </a:p>
          <a:p>
            <a:pPr lvl="1"/>
            <a:r>
              <a:rPr lang="en-GB" i="1" dirty="0"/>
              <a:t>This self-assessment will not be shared unless you would like it to share it yourself.</a:t>
            </a:r>
          </a:p>
          <a:p>
            <a:r>
              <a:rPr lang="en-GB" i="1" dirty="0"/>
              <a:t>Does anyone have any questions or need clarification?</a:t>
            </a:r>
          </a:p>
          <a:p>
            <a:endParaRPr lang="en-GB" dirty="0"/>
          </a:p>
        </p:txBody>
      </p:sp>
      <p:sp>
        <p:nvSpPr>
          <p:cNvPr id="6" name="Slide Image Placeholder 5">
            <a:extLst>
              <a:ext uri="{FF2B5EF4-FFF2-40B4-BE49-F238E27FC236}">
                <a16:creationId xmlns:a16="http://schemas.microsoft.com/office/drawing/2014/main" id="{4B54BAA1-7403-DF6A-9284-4B71E188F085}"/>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B337F467-5130-2264-3CB5-551A979DB08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extLst>
      <p:ext uri="{BB962C8B-B14F-4D97-AF65-F5344CB8AC3E}">
        <p14:creationId xmlns:p14="http://schemas.microsoft.com/office/powerpoint/2010/main" val="1685994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3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109: Learning objectives</a:t>
            </a:r>
            <a:endParaRPr/>
          </a:p>
          <a:p>
            <a:pPr marL="171450" lvl="0" indent="-171450" algn="l" rtl="0">
              <a:spcBef>
                <a:spcPts val="0"/>
              </a:spcBef>
              <a:spcAft>
                <a:spcPts val="0"/>
              </a:spcAft>
              <a:buClr>
                <a:schemeClr val="dk1"/>
              </a:buClr>
              <a:buSzPts val="1200"/>
              <a:buChar char="•"/>
            </a:pPr>
            <a:r>
              <a:rPr lang="en-GB" i="1"/>
              <a:t>It’s important to take the time to review the learning objectives (</a:t>
            </a:r>
            <a:r>
              <a:rPr lang="en-GB" b="1" i="1"/>
              <a:t>Workbook page 105</a:t>
            </a:r>
            <a:r>
              <a:rPr lang="en-GB" i="1"/>
              <a:t>) and reflect on your achievements at the end of this training. </a:t>
            </a:r>
            <a:endParaRPr/>
          </a:p>
          <a:p>
            <a:pPr marL="171450" lvl="0" indent="-171450" algn="l" rtl="0">
              <a:spcBef>
                <a:spcPts val="0"/>
              </a:spcBef>
              <a:spcAft>
                <a:spcPts val="0"/>
              </a:spcAft>
              <a:buClr>
                <a:schemeClr val="dk1"/>
              </a:buClr>
              <a:buSzPts val="1200"/>
              <a:buChar char="•"/>
            </a:pPr>
            <a:r>
              <a:rPr lang="en-GB" i="1"/>
              <a:t>Some learning objectives might require some more information, practice or support from the supervisor to be fully achieved.</a:t>
            </a:r>
            <a:endParaRPr/>
          </a:p>
          <a:p>
            <a:pPr marL="171450" lvl="0" indent="-171450" algn="l" rtl="0">
              <a:spcBef>
                <a:spcPts val="0"/>
              </a:spcBef>
              <a:spcAft>
                <a:spcPts val="0"/>
              </a:spcAft>
              <a:buClr>
                <a:schemeClr val="dk1"/>
              </a:buClr>
              <a:buSzPts val="1200"/>
              <a:buChar char="•"/>
            </a:pPr>
            <a:r>
              <a:rPr lang="en-GB" i="1"/>
              <a:t>Look back at today’s training and answer the questions on the learning objectives in your workbook.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INDIVIDUAL WORK (5 minutes)</a:t>
            </a:r>
            <a:endParaRPr i="1"/>
          </a:p>
          <a:p>
            <a:pPr marL="171450" lvl="0" indent="-171450" algn="l" rtl="0">
              <a:spcBef>
                <a:spcPts val="0"/>
              </a:spcBef>
              <a:spcAft>
                <a:spcPts val="0"/>
              </a:spcAft>
              <a:buClr>
                <a:schemeClr val="dk1"/>
              </a:buClr>
              <a:buSzPts val="1200"/>
              <a:buChar char="•"/>
            </a:pPr>
            <a:r>
              <a:rPr lang="en-GB"/>
              <a:t>Provide 5 minutes for participants to complete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Continue on </a:t>
            </a:r>
            <a:r>
              <a:rPr lang="en-GB" b="1"/>
              <a:t>Workbook page 109: Reflection</a:t>
            </a:r>
            <a:endParaRPr/>
          </a:p>
          <a:p>
            <a:pPr marL="171450" lvl="0" indent="-171450" algn="l" rtl="0">
              <a:spcBef>
                <a:spcPts val="0"/>
              </a:spcBef>
              <a:spcAft>
                <a:spcPts val="0"/>
              </a:spcAft>
              <a:buClr>
                <a:schemeClr val="dk1"/>
              </a:buClr>
              <a:buSzPts val="1200"/>
              <a:buChar char="•"/>
            </a:pPr>
            <a:r>
              <a:rPr lang="en-GB" i="1"/>
              <a:t>What surprised you? What was challenging? What would you like to learn more about?</a:t>
            </a:r>
            <a:endParaRPr/>
          </a:p>
          <a:p>
            <a:pPr marL="171450" lvl="0" indent="-171450" algn="l" rtl="0">
              <a:spcBef>
                <a:spcPts val="0"/>
              </a:spcBef>
              <a:spcAft>
                <a:spcPts val="0"/>
              </a:spcAft>
              <a:buClr>
                <a:schemeClr val="dk1"/>
              </a:buClr>
              <a:buSzPts val="1200"/>
              <a:buChar char="•"/>
            </a:pPr>
            <a:r>
              <a:rPr lang="en-GB" i="1"/>
              <a:t>Write down your reflections.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INDIVIDUAL WORK (5 minutes)</a:t>
            </a:r>
            <a:endParaRPr/>
          </a:p>
          <a:p>
            <a:pPr marL="171450" lvl="0" indent="-171450" algn="l" rtl="0">
              <a:spcBef>
                <a:spcPts val="0"/>
              </a:spcBef>
              <a:spcAft>
                <a:spcPts val="0"/>
              </a:spcAft>
              <a:buClr>
                <a:schemeClr val="dk1"/>
              </a:buClr>
              <a:buSzPts val="1200"/>
              <a:buChar char="•"/>
            </a:pPr>
            <a:r>
              <a:rPr lang="en-GB"/>
              <a:t>Provide 5 minutes for participants to complete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Invite volunteers to share their reflection</a:t>
            </a:r>
            <a:endParaRPr/>
          </a:p>
          <a:p>
            <a:pPr marL="171450" lvl="0" indent="-171450" algn="l" rtl="0">
              <a:spcBef>
                <a:spcPts val="0"/>
              </a:spcBef>
              <a:spcAft>
                <a:spcPts val="0"/>
              </a:spcAft>
              <a:buClr>
                <a:schemeClr val="dk1"/>
              </a:buClr>
              <a:buSzPts val="1200"/>
              <a:buChar char="•"/>
            </a:pPr>
            <a:r>
              <a:rPr lang="en-GB" i="0"/>
              <a:t>Thank the participants for their participation</a:t>
            </a:r>
            <a:endParaRPr/>
          </a:p>
        </p:txBody>
      </p:sp>
      <p:sp>
        <p:nvSpPr>
          <p:cNvPr id="1037" name="Google Shape;1037;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 participants to </a:t>
            </a:r>
            <a:r>
              <a:rPr lang="en-GB" b="1"/>
              <a:t>Workbook page 105: Recap of Module 4 MHPSS Activities</a:t>
            </a:r>
            <a:endParaRPr/>
          </a:p>
          <a:p>
            <a:pPr marL="171450" lvl="0" indent="-171450" algn="l" rtl="0">
              <a:spcBef>
                <a:spcPts val="0"/>
              </a:spcBef>
              <a:spcAft>
                <a:spcPts val="0"/>
              </a:spcAft>
              <a:buClr>
                <a:schemeClr val="dk1"/>
              </a:buClr>
              <a:buSzPts val="1200"/>
              <a:buChar char="•"/>
            </a:pPr>
            <a:r>
              <a:rPr lang="en-GB"/>
              <a:t>Divide the participants in pairs </a:t>
            </a:r>
            <a:endParaRPr/>
          </a:p>
          <a:p>
            <a:pPr marL="171450" lvl="0" indent="-171450" algn="l" rtl="0">
              <a:spcBef>
                <a:spcPts val="0"/>
              </a:spcBef>
              <a:spcAft>
                <a:spcPts val="0"/>
              </a:spcAft>
              <a:buClr>
                <a:schemeClr val="dk1"/>
              </a:buClr>
              <a:buSzPts val="1200"/>
              <a:buChar char="•"/>
            </a:pPr>
            <a:r>
              <a:rPr lang="en-GB" i="1"/>
              <a:t>With your partner:</a:t>
            </a:r>
            <a:endParaRPr/>
          </a:p>
          <a:p>
            <a:pPr marL="628650" lvl="1" indent="-171450" algn="l" rtl="0">
              <a:spcBef>
                <a:spcPts val="0"/>
              </a:spcBef>
              <a:spcAft>
                <a:spcPts val="0"/>
              </a:spcAft>
              <a:buClr>
                <a:schemeClr val="dk1"/>
              </a:buClr>
              <a:buSzPts val="1200"/>
              <a:buChar char="•"/>
            </a:pPr>
            <a:r>
              <a:rPr lang="en-GB" i="1"/>
              <a:t>Discuss the questions</a:t>
            </a:r>
            <a:endParaRPr/>
          </a:p>
          <a:p>
            <a:pPr marL="628650" lvl="1" indent="-171450" algn="l" rtl="0">
              <a:spcBef>
                <a:spcPts val="0"/>
              </a:spcBef>
              <a:spcAft>
                <a:spcPts val="0"/>
              </a:spcAft>
              <a:buClr>
                <a:schemeClr val="dk1"/>
              </a:buClr>
              <a:buSzPts val="1200"/>
              <a:buChar char="•"/>
            </a:pPr>
            <a:r>
              <a:rPr lang="en-GB" i="1"/>
              <a:t>Write down your answers</a:t>
            </a:r>
            <a:endParaRPr/>
          </a:p>
          <a:p>
            <a:pPr marL="628650" lvl="1" indent="-171450" algn="l" rtl="0">
              <a:spcBef>
                <a:spcPts val="0"/>
              </a:spcBef>
              <a:spcAft>
                <a:spcPts val="0"/>
              </a:spcAft>
              <a:buClr>
                <a:schemeClr val="dk1"/>
              </a:buClr>
              <a:buSzPts val="1200"/>
              <a:buChar char="•"/>
            </a:pPr>
            <a:r>
              <a:rPr lang="en-GB" i="1"/>
              <a:t>This exercise is a recap and not an evaluation.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PARTNER WORK (10 minutes)</a:t>
            </a:r>
            <a:endParaRPr/>
          </a:p>
          <a:p>
            <a:pPr marL="171450" marR="0" lvl="0" indent="-171450" algn="l" rtl="0">
              <a:lnSpc>
                <a:spcPct val="100000"/>
              </a:lnSpc>
              <a:spcBef>
                <a:spcPts val="0"/>
              </a:spcBef>
              <a:spcAft>
                <a:spcPts val="0"/>
              </a:spcAft>
              <a:buClr>
                <a:schemeClr val="dk1"/>
              </a:buClr>
              <a:buSzPts val="1200"/>
              <a:buFont typeface="Arial"/>
              <a:buChar char="•"/>
            </a:pPr>
            <a:r>
              <a:rPr lang="en-GB" sz="1200"/>
              <a:t>Provide 10 minutes for participants to complete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PLENARY DISCUSSION (5 minutes)</a:t>
            </a:r>
            <a:endParaRPr/>
          </a:p>
          <a:p>
            <a:pPr marL="171450" lvl="0" indent="-171450" algn="l" rtl="0">
              <a:spcBef>
                <a:spcPts val="0"/>
              </a:spcBef>
              <a:spcAft>
                <a:spcPts val="0"/>
              </a:spcAft>
              <a:buClr>
                <a:schemeClr val="dk1"/>
              </a:buClr>
              <a:buSzPts val="1200"/>
              <a:buChar char="•"/>
            </a:pPr>
            <a:r>
              <a:rPr lang="en-GB"/>
              <a:t>Ask for volunteers to share their ideas</a:t>
            </a:r>
            <a:endParaRPr/>
          </a:p>
          <a:p>
            <a:pPr marL="171450" lvl="0" indent="-171450" algn="l" rtl="0">
              <a:spcBef>
                <a:spcPts val="0"/>
              </a:spcBef>
              <a:spcAft>
                <a:spcPts val="0"/>
              </a:spcAft>
              <a:buClr>
                <a:schemeClr val="dk1"/>
              </a:buClr>
              <a:buSzPts val="1200"/>
              <a:buChar char="•"/>
            </a:pPr>
            <a:r>
              <a:rPr lang="en-GB"/>
              <a:t>Review and complement with the possible responses below</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POSSIBLE RESPONSES</a:t>
            </a:r>
            <a:endParaRPr/>
          </a:p>
          <a:p>
            <a:pPr marL="171450" lvl="0" indent="-171450" algn="l" rtl="0">
              <a:spcBef>
                <a:spcPts val="0"/>
              </a:spcBef>
              <a:spcAft>
                <a:spcPts val="0"/>
              </a:spcAft>
              <a:buClr>
                <a:schemeClr val="dk1"/>
              </a:buClr>
              <a:buSzPts val="1200"/>
              <a:buChar char="•"/>
            </a:pPr>
            <a:r>
              <a:rPr lang="en-GB" b="1"/>
              <a:t>Question 1: Explain what is meant with ‘serve and return’ when discussing play interactions between adults and children?</a:t>
            </a:r>
            <a:endParaRPr b="1"/>
          </a:p>
          <a:p>
            <a:pPr marL="628650" lvl="1" indent="-171450" algn="l" rtl="0">
              <a:spcBef>
                <a:spcPts val="0"/>
              </a:spcBef>
              <a:spcAft>
                <a:spcPts val="0"/>
              </a:spcAft>
              <a:buClr>
                <a:schemeClr val="dk1"/>
              </a:buClr>
              <a:buSzPts val="1200"/>
              <a:buChar char="•"/>
            </a:pPr>
            <a:r>
              <a:rPr lang="en-GB"/>
              <a:t>Serve and return is an interaction between the caregiver and the child, in which the caregiver </a:t>
            </a:r>
            <a:endParaRPr/>
          </a:p>
          <a:p>
            <a:pPr marL="1085850" lvl="2" indent="-171450" algn="l" rtl="0">
              <a:spcBef>
                <a:spcPts val="0"/>
              </a:spcBef>
              <a:spcAft>
                <a:spcPts val="0"/>
              </a:spcAft>
              <a:buClr>
                <a:schemeClr val="dk1"/>
              </a:buClr>
              <a:buSzPts val="1200"/>
              <a:buChar char="•"/>
            </a:pPr>
            <a:r>
              <a:rPr lang="en-GB"/>
              <a:t>shares the focus of the child </a:t>
            </a:r>
            <a:endParaRPr/>
          </a:p>
          <a:p>
            <a:pPr marL="1085850" lvl="2" indent="-171450" algn="l" rtl="0">
              <a:spcBef>
                <a:spcPts val="0"/>
              </a:spcBef>
              <a:spcAft>
                <a:spcPts val="0"/>
              </a:spcAft>
              <a:buClr>
                <a:schemeClr val="dk1"/>
              </a:buClr>
              <a:buSzPts val="1200"/>
              <a:buChar char="•"/>
            </a:pPr>
            <a:r>
              <a:rPr lang="en-GB"/>
              <a:t>support and encourage the child during the play</a:t>
            </a:r>
            <a:endParaRPr/>
          </a:p>
          <a:p>
            <a:pPr marL="1085850" lvl="2" indent="-171450" algn="l" rtl="0">
              <a:spcBef>
                <a:spcPts val="0"/>
              </a:spcBef>
              <a:spcAft>
                <a:spcPts val="0"/>
              </a:spcAft>
              <a:buClr>
                <a:schemeClr val="dk1"/>
              </a:buClr>
              <a:buSzPts val="1200"/>
              <a:buChar char="•"/>
            </a:pPr>
            <a:r>
              <a:rPr lang="en-GB"/>
              <a:t>name what they see or with what they are playing</a:t>
            </a:r>
            <a:endParaRPr/>
          </a:p>
          <a:p>
            <a:pPr marL="1085850" lvl="2" indent="-171450" algn="l" rtl="0">
              <a:spcBef>
                <a:spcPts val="0"/>
              </a:spcBef>
              <a:spcAft>
                <a:spcPts val="0"/>
              </a:spcAft>
              <a:buClr>
                <a:schemeClr val="dk1"/>
              </a:buClr>
              <a:buSzPts val="1200"/>
              <a:buChar char="•"/>
            </a:pPr>
            <a:r>
              <a:rPr lang="en-GB"/>
              <a:t>take turns (back and forth) during the play </a:t>
            </a:r>
            <a:endParaRPr/>
          </a:p>
          <a:p>
            <a:pPr marL="1085850" lvl="2" indent="-171450" algn="l" rtl="0">
              <a:spcBef>
                <a:spcPts val="0"/>
              </a:spcBef>
              <a:spcAft>
                <a:spcPts val="0"/>
              </a:spcAft>
              <a:buClr>
                <a:schemeClr val="dk1"/>
              </a:buClr>
              <a:buSzPts val="1200"/>
              <a:buChar char="•"/>
            </a:pPr>
            <a:r>
              <a:rPr lang="en-GB"/>
              <a:t>practice endings and new beginnings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CONTINUED 🡪</a:t>
            </a:r>
            <a:endParaRPr/>
          </a:p>
        </p:txBody>
      </p:sp>
      <p:sp>
        <p:nvSpPr>
          <p:cNvPr id="147" name="Google Shape;147;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477838" y="460375"/>
            <a:ext cx="6143625" cy="9211334"/>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Char char="•"/>
            </a:pPr>
            <a:r>
              <a:rPr lang="en-GB" b="1"/>
              <a:t>Question 2: Explain the fight, flight or freeze reaction and provide an example of behaviors for each. </a:t>
            </a:r>
            <a:endParaRPr/>
          </a:p>
          <a:p>
            <a:pPr marL="628650" lvl="1" indent="-171450" algn="l" rtl="0">
              <a:spcBef>
                <a:spcPts val="0"/>
              </a:spcBef>
              <a:spcAft>
                <a:spcPts val="0"/>
              </a:spcAft>
              <a:buClr>
                <a:schemeClr val="dk1"/>
              </a:buClr>
              <a:buSzPts val="1200"/>
              <a:buChar char="•"/>
            </a:pPr>
            <a:r>
              <a:rPr lang="en-GB"/>
              <a:t>When a situation is very stressful, overwhelming, we will have a fight, flight or freeze reaction. </a:t>
            </a:r>
            <a:endParaRPr/>
          </a:p>
          <a:p>
            <a:pPr marL="1085850" lvl="2" indent="-171450" algn="l" rtl="0">
              <a:spcBef>
                <a:spcPts val="0"/>
              </a:spcBef>
              <a:spcAft>
                <a:spcPts val="0"/>
              </a:spcAft>
              <a:buClr>
                <a:schemeClr val="dk1"/>
              </a:buClr>
              <a:buSzPts val="1200"/>
              <a:buChar char="•"/>
            </a:pPr>
            <a:r>
              <a:rPr lang="en-GB"/>
              <a:t>These reactions have evolved as a survival mechanism</a:t>
            </a:r>
            <a:endParaRPr/>
          </a:p>
          <a:p>
            <a:pPr marL="1085850" lvl="2" indent="-171450" algn="l" rtl="0">
              <a:spcBef>
                <a:spcPts val="0"/>
              </a:spcBef>
              <a:spcAft>
                <a:spcPts val="0"/>
              </a:spcAft>
              <a:buClr>
                <a:schemeClr val="dk1"/>
              </a:buClr>
              <a:buSzPts val="1200"/>
              <a:buChar char="•"/>
            </a:pPr>
            <a:r>
              <a:rPr lang="en-GB"/>
              <a:t>Our bodies will protect itself during a very stressful or life-threatening situation by going into a “fight, flight, or freeze” mode. </a:t>
            </a:r>
            <a:endParaRPr/>
          </a:p>
          <a:p>
            <a:pPr marL="628650" lvl="1" indent="-171450" algn="l" rtl="0">
              <a:spcBef>
                <a:spcPts val="0"/>
              </a:spcBef>
              <a:spcAft>
                <a:spcPts val="0"/>
              </a:spcAft>
              <a:buClr>
                <a:schemeClr val="dk1"/>
              </a:buClr>
              <a:buSzPts val="1200"/>
              <a:buChar char="•"/>
            </a:pPr>
            <a:r>
              <a:rPr lang="en-GB"/>
              <a:t>Fight Examples</a:t>
            </a:r>
            <a:endParaRPr/>
          </a:p>
          <a:p>
            <a:pPr marL="1085850" lvl="2" indent="-171450" algn="l" rtl="0">
              <a:spcBef>
                <a:spcPts val="0"/>
              </a:spcBef>
              <a:spcAft>
                <a:spcPts val="0"/>
              </a:spcAft>
              <a:buClr>
                <a:schemeClr val="dk1"/>
              </a:buClr>
              <a:buSzPts val="1200"/>
              <a:buChar char="•"/>
            </a:pPr>
            <a:r>
              <a:rPr lang="en-GB"/>
              <a:t>Argumentative </a:t>
            </a:r>
            <a:endParaRPr/>
          </a:p>
          <a:p>
            <a:pPr marL="1085850" lvl="2" indent="-171450" algn="l" rtl="0">
              <a:spcBef>
                <a:spcPts val="0"/>
              </a:spcBef>
              <a:spcAft>
                <a:spcPts val="0"/>
              </a:spcAft>
              <a:buClr>
                <a:schemeClr val="dk1"/>
              </a:buClr>
              <a:buSzPts val="1200"/>
              <a:buChar char="•"/>
            </a:pPr>
            <a:r>
              <a:rPr lang="en-GB"/>
              <a:t>Impulsive </a:t>
            </a:r>
            <a:endParaRPr/>
          </a:p>
          <a:p>
            <a:pPr marL="1085850" lvl="2" indent="-171450" algn="l" rtl="0">
              <a:spcBef>
                <a:spcPts val="0"/>
              </a:spcBef>
              <a:spcAft>
                <a:spcPts val="0"/>
              </a:spcAft>
              <a:buClr>
                <a:schemeClr val="dk1"/>
              </a:buClr>
              <a:buSzPts val="1200"/>
              <a:buChar char="•"/>
            </a:pPr>
            <a:r>
              <a:rPr lang="en-GB"/>
              <a:t>Defiant </a:t>
            </a:r>
            <a:endParaRPr/>
          </a:p>
          <a:p>
            <a:pPr marL="1085850" lvl="2" indent="-171450" algn="l" rtl="0">
              <a:spcBef>
                <a:spcPts val="0"/>
              </a:spcBef>
              <a:spcAft>
                <a:spcPts val="0"/>
              </a:spcAft>
              <a:buClr>
                <a:schemeClr val="dk1"/>
              </a:buClr>
              <a:buSzPts val="1200"/>
              <a:buChar char="•"/>
            </a:pPr>
            <a:r>
              <a:rPr lang="en-GB"/>
              <a:t>Inattentive </a:t>
            </a:r>
            <a:endParaRPr/>
          </a:p>
          <a:p>
            <a:pPr marL="1085850" lvl="2" indent="-171450" algn="l" rtl="0">
              <a:spcBef>
                <a:spcPts val="0"/>
              </a:spcBef>
              <a:spcAft>
                <a:spcPts val="0"/>
              </a:spcAft>
              <a:buClr>
                <a:schemeClr val="dk1"/>
              </a:buClr>
              <a:buSzPts val="1200"/>
              <a:buChar char="•"/>
            </a:pPr>
            <a:r>
              <a:rPr lang="en-GB"/>
              <a:t>Lacking self-control </a:t>
            </a:r>
            <a:endParaRPr/>
          </a:p>
          <a:p>
            <a:pPr marL="1085850" lvl="2" indent="-171450" algn="l" rtl="0">
              <a:spcBef>
                <a:spcPts val="0"/>
              </a:spcBef>
              <a:spcAft>
                <a:spcPts val="0"/>
              </a:spcAft>
              <a:buClr>
                <a:schemeClr val="dk1"/>
              </a:buClr>
              <a:buSzPts val="1200"/>
              <a:buChar char="•"/>
            </a:pPr>
            <a:r>
              <a:rPr lang="en-GB"/>
              <a:t>Agitated </a:t>
            </a:r>
            <a:endParaRPr/>
          </a:p>
          <a:p>
            <a:pPr marL="1085850" lvl="2" indent="-171450" algn="l" rtl="0">
              <a:spcBef>
                <a:spcPts val="0"/>
              </a:spcBef>
              <a:spcAft>
                <a:spcPts val="0"/>
              </a:spcAft>
              <a:buClr>
                <a:schemeClr val="dk1"/>
              </a:buClr>
              <a:buSzPts val="1200"/>
              <a:buChar char="•"/>
            </a:pPr>
            <a:r>
              <a:rPr lang="en-GB"/>
              <a:t>Quick to react</a:t>
            </a:r>
            <a:endParaRPr/>
          </a:p>
          <a:p>
            <a:pPr marL="1085850" lvl="2" indent="-171450" algn="l" rtl="0">
              <a:spcBef>
                <a:spcPts val="0"/>
              </a:spcBef>
              <a:spcAft>
                <a:spcPts val="0"/>
              </a:spcAft>
              <a:buClr>
                <a:schemeClr val="dk1"/>
              </a:buClr>
              <a:buSzPts val="1200"/>
              <a:buChar char="•"/>
            </a:pPr>
            <a:r>
              <a:rPr lang="en-GB"/>
              <a:t>Temper tantrums</a:t>
            </a:r>
            <a:endParaRPr/>
          </a:p>
          <a:p>
            <a:pPr marL="628650" lvl="1" indent="-171450" algn="l" rtl="0">
              <a:spcBef>
                <a:spcPts val="0"/>
              </a:spcBef>
              <a:spcAft>
                <a:spcPts val="0"/>
              </a:spcAft>
              <a:buClr>
                <a:schemeClr val="dk1"/>
              </a:buClr>
              <a:buSzPts val="1200"/>
              <a:buChar char="•"/>
            </a:pPr>
            <a:r>
              <a:rPr lang="en-GB"/>
              <a:t>Flight Examples</a:t>
            </a:r>
            <a:endParaRPr/>
          </a:p>
          <a:p>
            <a:pPr marL="1085850" lvl="2" indent="-171450" algn="l" rtl="0">
              <a:spcBef>
                <a:spcPts val="0"/>
              </a:spcBef>
              <a:spcAft>
                <a:spcPts val="0"/>
              </a:spcAft>
              <a:buClr>
                <a:schemeClr val="dk1"/>
              </a:buClr>
              <a:buSzPts val="1200"/>
              <a:buChar char="•"/>
            </a:pPr>
            <a:r>
              <a:rPr lang="en-GB"/>
              <a:t>Avoiding others</a:t>
            </a:r>
            <a:endParaRPr/>
          </a:p>
          <a:p>
            <a:pPr marL="1085850" lvl="2" indent="-171450" algn="l" rtl="0">
              <a:spcBef>
                <a:spcPts val="0"/>
              </a:spcBef>
              <a:spcAft>
                <a:spcPts val="0"/>
              </a:spcAft>
              <a:buClr>
                <a:schemeClr val="dk1"/>
              </a:buClr>
              <a:buSzPts val="1200"/>
              <a:buChar char="•"/>
            </a:pPr>
            <a:r>
              <a:rPr lang="en-GB"/>
              <a:t>Restless</a:t>
            </a:r>
            <a:endParaRPr/>
          </a:p>
          <a:p>
            <a:pPr marL="1085850" lvl="2" indent="-171450" algn="l" rtl="0">
              <a:spcBef>
                <a:spcPts val="0"/>
              </a:spcBef>
              <a:spcAft>
                <a:spcPts val="0"/>
              </a:spcAft>
              <a:buClr>
                <a:schemeClr val="dk1"/>
              </a:buClr>
              <a:buSzPts val="1200"/>
              <a:buChar char="•"/>
            </a:pPr>
            <a:r>
              <a:rPr lang="en-GB"/>
              <a:t>Inattentive</a:t>
            </a:r>
            <a:endParaRPr/>
          </a:p>
          <a:p>
            <a:pPr marL="1085850" lvl="2" indent="-171450" algn="l" rtl="0">
              <a:spcBef>
                <a:spcPts val="0"/>
              </a:spcBef>
              <a:spcAft>
                <a:spcPts val="0"/>
              </a:spcAft>
              <a:buClr>
                <a:schemeClr val="dk1"/>
              </a:buClr>
              <a:buSzPts val="1200"/>
              <a:buChar char="•"/>
            </a:pPr>
            <a:r>
              <a:rPr lang="en-GB"/>
              <a:t>Scared</a:t>
            </a:r>
            <a:endParaRPr/>
          </a:p>
          <a:p>
            <a:pPr marL="1085850" lvl="2" indent="-171450" algn="l" rtl="0">
              <a:spcBef>
                <a:spcPts val="0"/>
              </a:spcBef>
              <a:spcAft>
                <a:spcPts val="0"/>
              </a:spcAft>
              <a:buClr>
                <a:schemeClr val="dk1"/>
              </a:buClr>
              <a:buSzPts val="1200"/>
              <a:buChar char="•"/>
            </a:pPr>
            <a:r>
              <a:rPr lang="en-GB"/>
              <a:t>Worried</a:t>
            </a:r>
            <a:endParaRPr/>
          </a:p>
          <a:p>
            <a:pPr marL="1085850" lvl="2" indent="-171450" algn="l" rtl="0">
              <a:spcBef>
                <a:spcPts val="0"/>
              </a:spcBef>
              <a:spcAft>
                <a:spcPts val="0"/>
              </a:spcAft>
              <a:buClr>
                <a:schemeClr val="dk1"/>
              </a:buClr>
              <a:buSzPts val="1200"/>
              <a:buChar char="•"/>
            </a:pPr>
            <a:r>
              <a:rPr lang="en-GB"/>
              <a:t>Jumpy</a:t>
            </a:r>
            <a:endParaRPr/>
          </a:p>
          <a:p>
            <a:pPr marL="1085850" lvl="2" indent="-171450" algn="l" rtl="0">
              <a:spcBef>
                <a:spcPts val="0"/>
              </a:spcBef>
              <a:spcAft>
                <a:spcPts val="0"/>
              </a:spcAft>
              <a:buClr>
                <a:schemeClr val="dk1"/>
              </a:buClr>
              <a:buSzPts val="1200"/>
              <a:buChar char="•"/>
            </a:pPr>
            <a:r>
              <a:rPr lang="en-GB"/>
              <a:t>Disorganized</a:t>
            </a:r>
            <a:endParaRPr/>
          </a:p>
          <a:p>
            <a:pPr marL="628650" lvl="1" indent="-171450" algn="l" rtl="0">
              <a:spcBef>
                <a:spcPts val="0"/>
              </a:spcBef>
              <a:spcAft>
                <a:spcPts val="0"/>
              </a:spcAft>
              <a:buClr>
                <a:schemeClr val="dk1"/>
              </a:buClr>
              <a:buSzPts val="1200"/>
              <a:buChar char="•"/>
            </a:pPr>
            <a:r>
              <a:rPr lang="en-GB"/>
              <a:t>Freeze Examples</a:t>
            </a:r>
            <a:endParaRPr/>
          </a:p>
          <a:p>
            <a:pPr marL="1085850" lvl="2" indent="-171450" algn="l" rtl="0">
              <a:spcBef>
                <a:spcPts val="0"/>
              </a:spcBef>
              <a:spcAft>
                <a:spcPts val="0"/>
              </a:spcAft>
              <a:buClr>
                <a:schemeClr val="dk1"/>
              </a:buClr>
              <a:buSzPts val="1200"/>
              <a:buChar char="•"/>
            </a:pPr>
            <a:r>
              <a:rPr lang="en-GB"/>
              <a:t>Withdrawn</a:t>
            </a:r>
            <a:endParaRPr/>
          </a:p>
          <a:p>
            <a:pPr marL="1085850" lvl="2" indent="-171450" algn="l" rtl="0">
              <a:spcBef>
                <a:spcPts val="0"/>
              </a:spcBef>
              <a:spcAft>
                <a:spcPts val="0"/>
              </a:spcAft>
              <a:buClr>
                <a:schemeClr val="dk1"/>
              </a:buClr>
              <a:buSzPts val="1200"/>
              <a:buChar char="•"/>
            </a:pPr>
            <a:r>
              <a:rPr lang="en-GB"/>
              <a:t>Numb (without emotions)</a:t>
            </a:r>
            <a:endParaRPr/>
          </a:p>
          <a:p>
            <a:pPr marL="1085850" lvl="2" indent="-171450" algn="l" rtl="0">
              <a:spcBef>
                <a:spcPts val="0"/>
              </a:spcBef>
              <a:spcAft>
                <a:spcPts val="0"/>
              </a:spcAft>
              <a:buClr>
                <a:schemeClr val="dk1"/>
              </a:buClr>
              <a:buSzPts val="1200"/>
              <a:buChar char="•"/>
            </a:pPr>
            <a:r>
              <a:rPr lang="en-GB"/>
              <a:t>Inattentive</a:t>
            </a:r>
            <a:endParaRPr/>
          </a:p>
          <a:p>
            <a:pPr marL="1085850" lvl="2" indent="-171450" algn="l" rtl="0">
              <a:spcBef>
                <a:spcPts val="0"/>
              </a:spcBef>
              <a:spcAft>
                <a:spcPts val="0"/>
              </a:spcAft>
              <a:buClr>
                <a:schemeClr val="dk1"/>
              </a:buClr>
              <a:buSzPts val="1200"/>
              <a:buChar char="•"/>
            </a:pPr>
            <a:r>
              <a:rPr lang="en-GB"/>
              <a:t>Worried</a:t>
            </a:r>
            <a:endParaRPr/>
          </a:p>
          <a:p>
            <a:pPr marL="1085850" lvl="2" indent="-171450" algn="l" rtl="0">
              <a:spcBef>
                <a:spcPts val="0"/>
              </a:spcBef>
              <a:spcAft>
                <a:spcPts val="0"/>
              </a:spcAft>
              <a:buClr>
                <a:schemeClr val="dk1"/>
              </a:buClr>
              <a:buSzPts val="1200"/>
              <a:buChar char="•"/>
            </a:pPr>
            <a:r>
              <a:rPr lang="en-GB"/>
              <a:t>Stuck</a:t>
            </a:r>
            <a:endParaRPr/>
          </a:p>
          <a:p>
            <a:pPr marL="1085850" lvl="2" indent="-171450" algn="l" rtl="0">
              <a:spcBef>
                <a:spcPts val="0"/>
              </a:spcBef>
              <a:spcAft>
                <a:spcPts val="0"/>
              </a:spcAft>
              <a:buClr>
                <a:schemeClr val="dk1"/>
              </a:buClr>
              <a:buSzPts val="1200"/>
              <a:buChar char="•"/>
            </a:pPr>
            <a:r>
              <a:rPr lang="en-GB"/>
              <a:t>Obsessive</a:t>
            </a:r>
            <a:endParaRPr/>
          </a:p>
          <a:p>
            <a:pPr marL="1085850" lvl="2" indent="-171450" algn="l" rtl="0">
              <a:spcBef>
                <a:spcPts val="0"/>
              </a:spcBef>
              <a:spcAft>
                <a:spcPts val="0"/>
              </a:spcAft>
              <a:buClr>
                <a:schemeClr val="dk1"/>
              </a:buClr>
              <a:buSzPts val="1200"/>
              <a:buChar char="•"/>
            </a:pPr>
            <a:r>
              <a:rPr lang="en-GB"/>
              <a:t>Non-responsive</a:t>
            </a:r>
            <a:endParaRPr/>
          </a:p>
          <a:p>
            <a:pPr marL="628650" lvl="1" indent="-95250" algn="l" rtl="0">
              <a:spcBef>
                <a:spcPts val="0"/>
              </a:spcBef>
              <a:spcAft>
                <a:spcPts val="0"/>
              </a:spcAft>
              <a:buClr>
                <a:schemeClr val="dk1"/>
              </a:buClr>
              <a:buSzPts val="1200"/>
              <a:buNone/>
            </a:pPr>
            <a:endParaRPr/>
          </a:p>
        </p:txBody>
      </p:sp>
      <p:sp>
        <p:nvSpPr>
          <p:cNvPr id="170" name="Google Shape;170;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71" name="Google Shape;171;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a:t>EXPLANATION</a:t>
            </a:r>
            <a:endParaRPr/>
          </a:p>
          <a:p>
            <a:pPr marL="171450" lvl="0" indent="-171450" algn="l" rtl="0">
              <a:spcBef>
                <a:spcPts val="0"/>
              </a:spcBef>
              <a:spcAft>
                <a:spcPts val="0"/>
              </a:spcAft>
              <a:buClr>
                <a:schemeClr val="dk1"/>
              </a:buClr>
              <a:buSzPts val="1200"/>
              <a:buChar char="•"/>
            </a:pPr>
            <a:r>
              <a:rPr lang="en-GB"/>
              <a:t>Present the slide</a:t>
            </a:r>
            <a:endParaRPr/>
          </a:p>
          <a:p>
            <a:pPr marL="171450" lvl="0" indent="-171450" algn="l" rtl="0">
              <a:spcBef>
                <a:spcPts val="0"/>
              </a:spcBef>
              <a:spcAft>
                <a:spcPts val="0"/>
              </a:spcAft>
              <a:buClr>
                <a:schemeClr val="dk1"/>
              </a:buClr>
              <a:buSzPts val="1200"/>
              <a:buChar char="•"/>
            </a:pPr>
            <a:r>
              <a:rPr lang="en-GB" i="1"/>
              <a:t>Does anyone have any questions or need clarifications?</a:t>
            </a:r>
            <a:endParaRPr/>
          </a:p>
        </p:txBody>
      </p:sp>
      <p:sp>
        <p:nvSpPr>
          <p:cNvPr id="176" name="Google Shape;176;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SESSION 2 DURATION: 1h30</a:t>
            </a:r>
            <a:endParaRPr dirty="0"/>
          </a:p>
          <a:p>
            <a:pPr marL="0" lvl="0" indent="0" algn="l" rtl="0">
              <a:spcBef>
                <a:spcPts val="0"/>
              </a:spcBef>
              <a:spcAft>
                <a:spcPts val="0"/>
              </a:spcAft>
              <a:buClr>
                <a:schemeClr val="dk1"/>
              </a:buClr>
              <a:buSzPts val="1200"/>
              <a:buNone/>
            </a:pPr>
            <a:r>
              <a:rPr lang="en-GB" dirty="0"/>
              <a:t>______________________________________________________________________________</a:t>
            </a:r>
            <a:endParaRPr dirty="0"/>
          </a:p>
          <a:p>
            <a:pPr marL="0" lvl="0" indent="0" algn="l" rtl="0">
              <a:spcBef>
                <a:spcPts val="0"/>
              </a:spcBef>
              <a:spcAft>
                <a:spcPts val="0"/>
              </a:spcAft>
              <a:buClr>
                <a:schemeClr val="dk1"/>
              </a:buClr>
              <a:buSzPts val="1200"/>
              <a:buNone/>
            </a:pPr>
            <a:endParaRPr dirty="0"/>
          </a:p>
          <a:p>
            <a:pPr marL="0" lvl="0" indent="0" algn="l" rtl="0">
              <a:spcBef>
                <a:spcPts val="0"/>
              </a:spcBef>
              <a:spcAft>
                <a:spcPts val="0"/>
              </a:spcAft>
              <a:buClr>
                <a:schemeClr val="dk1"/>
              </a:buClr>
              <a:buSzPts val="1200"/>
              <a:buNone/>
            </a:pPr>
            <a:r>
              <a:rPr lang="en-GB" b="1" dirty="0"/>
              <a:t>EXPLANATION</a:t>
            </a:r>
            <a:endParaRPr dirty="0"/>
          </a:p>
          <a:p>
            <a:pPr marL="171450" lvl="0" indent="-171450" algn="l" rtl="0">
              <a:spcBef>
                <a:spcPts val="0"/>
              </a:spcBef>
              <a:spcAft>
                <a:spcPts val="0"/>
              </a:spcAft>
              <a:buClr>
                <a:schemeClr val="dk1"/>
              </a:buClr>
              <a:buSzPts val="1200"/>
              <a:buChar char="•"/>
            </a:pPr>
            <a:r>
              <a:rPr lang="en-GB" i="1" dirty="0"/>
              <a:t>We will now review and practice some focused non specialized MHPSS activities that can help to increase a child’s sense of safety</a:t>
            </a:r>
            <a:endParaRPr dirty="0"/>
          </a:p>
          <a:p>
            <a:pPr marL="171450" lvl="0" indent="-95250" algn="l" rtl="0">
              <a:spcBef>
                <a:spcPts val="0"/>
              </a:spcBef>
              <a:spcAft>
                <a:spcPts val="0"/>
              </a:spcAft>
              <a:buClr>
                <a:schemeClr val="dk1"/>
              </a:buClr>
              <a:buSzPts val="1200"/>
              <a:buNone/>
            </a:pPr>
            <a:endParaRPr i="1" dirty="0"/>
          </a:p>
          <a:p>
            <a:pPr marL="171450" lvl="0" indent="-95250" algn="l" rtl="0">
              <a:spcBef>
                <a:spcPts val="0"/>
              </a:spcBef>
              <a:spcAft>
                <a:spcPts val="0"/>
              </a:spcAft>
              <a:buClr>
                <a:schemeClr val="dk1"/>
              </a:buClr>
              <a:buSzPts val="1200"/>
              <a:buNone/>
            </a:pPr>
            <a:endParaRPr dirty="0"/>
          </a:p>
        </p:txBody>
      </p:sp>
      <p:sp>
        <p:nvSpPr>
          <p:cNvPr id="203" name="Google Shape;203;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477838" y="4229101"/>
            <a:ext cx="6143625" cy="54426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GB" b="1" dirty="0"/>
              <a:t>PLENARY DISCUSSION (15 minutes)</a:t>
            </a:r>
            <a:endParaRPr dirty="0"/>
          </a:p>
          <a:p>
            <a:pPr marL="171450" lvl="0" indent="-171450" algn="l" rtl="0">
              <a:spcBef>
                <a:spcPts val="0"/>
              </a:spcBef>
              <a:spcAft>
                <a:spcPts val="0"/>
              </a:spcAft>
              <a:buClr>
                <a:schemeClr val="dk1"/>
              </a:buClr>
              <a:buSzPts val="1200"/>
              <a:buChar char="•"/>
            </a:pPr>
            <a:r>
              <a:rPr lang="en-GB" i="1" dirty="0"/>
              <a:t>Anxiety is one of the emotions we mentioned in Module 1 when discussing the impact of emergencies and the different emotions a child might feel</a:t>
            </a:r>
            <a:endParaRPr dirty="0"/>
          </a:p>
          <a:p>
            <a:pPr marL="171450" lvl="0" indent="-171450" algn="l" rtl="0">
              <a:spcBef>
                <a:spcPts val="0"/>
              </a:spcBef>
              <a:spcAft>
                <a:spcPts val="0"/>
              </a:spcAft>
              <a:buClr>
                <a:schemeClr val="dk1"/>
              </a:buClr>
              <a:buSzPts val="1200"/>
              <a:buChar char="•"/>
            </a:pPr>
            <a:r>
              <a:rPr lang="en-GB" i="1" dirty="0"/>
              <a:t>How would you explain anxiety?</a:t>
            </a:r>
            <a:endParaRPr dirty="0"/>
          </a:p>
          <a:p>
            <a:pPr marL="171450" lvl="0" indent="-171450" algn="l" rtl="0">
              <a:spcBef>
                <a:spcPts val="0"/>
              </a:spcBef>
              <a:spcAft>
                <a:spcPts val="0"/>
              </a:spcAft>
              <a:buClr>
                <a:schemeClr val="dk1"/>
              </a:buClr>
              <a:buSzPts val="1200"/>
              <a:buChar char="•"/>
            </a:pPr>
            <a:r>
              <a:rPr lang="en-GB" i="1" dirty="0"/>
              <a:t>Everyone has felt anxiety at some point in their life. What do you do and what do you feel when you are anxious? </a:t>
            </a:r>
            <a:endParaRPr dirty="0"/>
          </a:p>
          <a:p>
            <a:pPr marL="171450" lvl="0" indent="-171450" algn="l" rtl="0">
              <a:spcBef>
                <a:spcPts val="0"/>
              </a:spcBef>
              <a:spcAft>
                <a:spcPts val="0"/>
              </a:spcAft>
              <a:buClr>
                <a:schemeClr val="dk1"/>
              </a:buClr>
              <a:buSzPts val="1200"/>
              <a:buChar char="•"/>
            </a:pPr>
            <a:r>
              <a:rPr lang="en-GB" dirty="0"/>
              <a:t>Encourage a few participants to share their responses in plenary </a:t>
            </a:r>
            <a:endParaRPr dirty="0"/>
          </a:p>
          <a:p>
            <a:pPr marL="171450" lvl="0" indent="-171450" algn="l" rtl="0">
              <a:spcBef>
                <a:spcPts val="0"/>
              </a:spcBef>
              <a:spcAft>
                <a:spcPts val="0"/>
              </a:spcAft>
              <a:buClr>
                <a:schemeClr val="dk1"/>
              </a:buClr>
              <a:buSzPts val="1200"/>
              <a:buChar char="•"/>
            </a:pPr>
            <a:r>
              <a:rPr lang="en-GB" dirty="0"/>
              <a:t>Write responses down on a flipchart</a:t>
            </a:r>
            <a:endParaRPr dirty="0"/>
          </a:p>
          <a:p>
            <a:pPr marL="171450" lvl="0" indent="-95250" algn="l" rtl="0">
              <a:spcBef>
                <a:spcPts val="0"/>
              </a:spcBef>
              <a:spcAft>
                <a:spcPts val="0"/>
              </a:spcAft>
              <a:buClr>
                <a:schemeClr val="dk1"/>
              </a:buClr>
              <a:buSzPts val="1200"/>
              <a:buNone/>
            </a:pPr>
            <a:endParaRPr i="1" dirty="0"/>
          </a:p>
          <a:p>
            <a:pPr marL="0" lvl="0" indent="0" algn="l" rtl="0">
              <a:spcBef>
                <a:spcPts val="0"/>
              </a:spcBef>
              <a:spcAft>
                <a:spcPts val="0"/>
              </a:spcAft>
              <a:buClr>
                <a:srgbClr val="202124"/>
              </a:buClr>
              <a:buSzPts val="1200"/>
              <a:buNone/>
            </a:pPr>
            <a:r>
              <a:rPr lang="en-GB" b="1" i="0" dirty="0">
                <a:solidFill>
                  <a:srgbClr val="202124"/>
                </a:solidFill>
                <a:latin typeface="Arial"/>
                <a:ea typeface="Arial"/>
                <a:cs typeface="Arial"/>
                <a:sym typeface="Arial"/>
              </a:rPr>
              <a:t>CONCLUSION</a:t>
            </a:r>
            <a:endParaRPr dirty="0"/>
          </a:p>
          <a:p>
            <a:pPr marL="171450" lvl="0" indent="-171450" algn="l" rtl="0">
              <a:spcBef>
                <a:spcPts val="0"/>
              </a:spcBef>
              <a:spcAft>
                <a:spcPts val="0"/>
              </a:spcAft>
              <a:buClr>
                <a:srgbClr val="202124"/>
              </a:buClr>
              <a:buSzPts val="1200"/>
              <a:buChar char="•"/>
            </a:pPr>
            <a:r>
              <a:rPr lang="en-GB" b="0" i="1" dirty="0">
                <a:solidFill>
                  <a:srgbClr val="202124"/>
                </a:solidFill>
                <a:latin typeface="Arial"/>
                <a:ea typeface="Arial"/>
                <a:cs typeface="Arial"/>
                <a:sym typeface="Arial"/>
              </a:rPr>
              <a:t>Anxiety is a feeling of unease, characterised by worry or fear. </a:t>
            </a:r>
            <a:endParaRPr dirty="0"/>
          </a:p>
          <a:p>
            <a:pPr marL="171450" lvl="0" indent="-171450" algn="l" rtl="0">
              <a:spcBef>
                <a:spcPts val="0"/>
              </a:spcBef>
              <a:spcAft>
                <a:spcPts val="0"/>
              </a:spcAft>
              <a:buClr>
                <a:srgbClr val="202124"/>
              </a:buClr>
              <a:buSzPts val="1200"/>
              <a:buChar char="•"/>
            </a:pPr>
            <a:r>
              <a:rPr lang="en-GB" b="0" i="1" dirty="0">
                <a:solidFill>
                  <a:srgbClr val="202124"/>
                </a:solidFill>
                <a:latin typeface="Arial"/>
                <a:ea typeface="Arial"/>
                <a:cs typeface="Arial"/>
                <a:sym typeface="Arial"/>
              </a:rPr>
              <a:t>As with any emotion, it can be felt mildly to very intensely. </a:t>
            </a:r>
            <a:endParaRPr i="1" dirty="0"/>
          </a:p>
          <a:p>
            <a:pPr marL="628650" lvl="1" indent="-171450" algn="l" rtl="0">
              <a:spcBef>
                <a:spcPts val="0"/>
              </a:spcBef>
              <a:spcAft>
                <a:spcPts val="0"/>
              </a:spcAft>
              <a:buClr>
                <a:srgbClr val="202124"/>
              </a:buClr>
              <a:buSzPts val="1200"/>
              <a:buChar char="•"/>
            </a:pPr>
            <a:r>
              <a:rPr lang="en-GB" b="0" i="1" dirty="0">
                <a:solidFill>
                  <a:srgbClr val="202124"/>
                </a:solidFill>
                <a:latin typeface="Arial"/>
                <a:ea typeface="Arial"/>
                <a:cs typeface="Arial"/>
                <a:sym typeface="Arial"/>
              </a:rPr>
              <a:t>Severe or very intense anxiety can disturb or affect your functioning. </a:t>
            </a:r>
          </a:p>
          <a:p>
            <a:pPr marL="628650" marR="0" lvl="1" indent="-171450" algn="l" defTabSz="914400" rtl="0" eaLnBrk="1" fontAlgn="auto" latinLnBrk="0" hangingPunct="1">
              <a:lnSpc>
                <a:spcPct val="100000"/>
              </a:lnSpc>
              <a:spcBef>
                <a:spcPts val="0"/>
              </a:spcBef>
              <a:spcAft>
                <a:spcPts val="0"/>
              </a:spcAft>
              <a:buClr>
                <a:srgbClr val="202124"/>
              </a:buClr>
              <a:buSzPts val="1200"/>
              <a:buFont typeface="Arial"/>
              <a:buChar char="•"/>
              <a:tabLst/>
              <a:defRPr/>
            </a:pPr>
            <a:r>
              <a:rPr lang="en-GB" sz="1200" i="1" dirty="0">
                <a:effectLst/>
                <a:latin typeface="Segoe UI" panose="020B0502040204020203" pitchFamily="34" charset="0"/>
              </a:rPr>
              <a:t>Anxiety can build up over time and worsen or intensify, but this is not always the case. Every person is different. </a:t>
            </a:r>
          </a:p>
          <a:p>
            <a:pPr marL="171450" lvl="0" indent="-171450" algn="l" rtl="0">
              <a:spcBef>
                <a:spcPts val="0"/>
              </a:spcBef>
              <a:spcAft>
                <a:spcPts val="0"/>
              </a:spcAft>
              <a:buClr>
                <a:srgbClr val="202124"/>
              </a:buClr>
              <a:buSzPts val="1200"/>
              <a:buChar char="•"/>
            </a:pPr>
            <a:r>
              <a:rPr lang="en-GB" b="0" i="1" dirty="0">
                <a:solidFill>
                  <a:srgbClr val="202124"/>
                </a:solidFill>
                <a:latin typeface="Arial"/>
                <a:ea typeface="Arial"/>
                <a:cs typeface="Arial"/>
                <a:sym typeface="Arial"/>
              </a:rPr>
              <a:t>Everybody feels anxious sometimes! But we are all different in:</a:t>
            </a:r>
            <a:endParaRPr i="1" dirty="0"/>
          </a:p>
          <a:p>
            <a:pPr marL="628650" lvl="1" indent="-171450" algn="l" rtl="0">
              <a:spcBef>
                <a:spcPts val="0"/>
              </a:spcBef>
              <a:spcAft>
                <a:spcPts val="0"/>
              </a:spcAft>
              <a:buClr>
                <a:srgbClr val="202124"/>
              </a:buClr>
              <a:buSzPts val="1200"/>
              <a:buChar char="•"/>
            </a:pPr>
            <a:r>
              <a:rPr lang="en-GB" i="1" dirty="0">
                <a:solidFill>
                  <a:srgbClr val="202124"/>
                </a:solidFill>
                <a:latin typeface="Arial"/>
                <a:ea typeface="Arial"/>
                <a:cs typeface="Arial"/>
                <a:sym typeface="Arial"/>
              </a:rPr>
              <a:t>W</a:t>
            </a:r>
            <a:r>
              <a:rPr lang="en-GB" b="0" i="1" dirty="0">
                <a:solidFill>
                  <a:srgbClr val="202124"/>
                </a:solidFill>
                <a:latin typeface="Arial"/>
                <a:ea typeface="Arial"/>
                <a:cs typeface="Arial"/>
                <a:sym typeface="Arial"/>
              </a:rPr>
              <a:t>hat makes us feel anxious </a:t>
            </a:r>
            <a:endParaRPr i="1" dirty="0"/>
          </a:p>
          <a:p>
            <a:pPr marL="628650" lvl="1" indent="-171450" algn="l" rtl="0">
              <a:spcBef>
                <a:spcPts val="0"/>
              </a:spcBef>
              <a:spcAft>
                <a:spcPts val="0"/>
              </a:spcAft>
              <a:buClr>
                <a:srgbClr val="202124"/>
              </a:buClr>
              <a:buSzPts val="1200"/>
              <a:buChar char="•"/>
            </a:pPr>
            <a:r>
              <a:rPr lang="en-GB" i="1" dirty="0">
                <a:solidFill>
                  <a:srgbClr val="202124"/>
                </a:solidFill>
                <a:latin typeface="Arial"/>
                <a:ea typeface="Arial"/>
                <a:cs typeface="Arial"/>
                <a:sym typeface="Arial"/>
              </a:rPr>
              <a:t>H</a:t>
            </a:r>
            <a:r>
              <a:rPr lang="en-GB" b="0" i="1" dirty="0">
                <a:solidFill>
                  <a:srgbClr val="202124"/>
                </a:solidFill>
                <a:latin typeface="Arial"/>
                <a:ea typeface="Arial"/>
                <a:cs typeface="Arial"/>
                <a:sym typeface="Arial"/>
              </a:rPr>
              <a:t>ow we react to this feeling</a:t>
            </a:r>
          </a:p>
        </p:txBody>
      </p:sp>
      <p:sp>
        <p:nvSpPr>
          <p:cNvPr id="210" name="Google Shape;210;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1"/>
          <p:cNvSpPr>
            <a:spLocks noGrp="1"/>
          </p:cNvSpPr>
          <p:nvPr>
            <p:ph type="pic" idx="2"/>
          </p:nvPr>
        </p:nvSpPr>
        <p:spPr>
          <a:xfrm>
            <a:off x="5183188" y="987425"/>
            <a:ext cx="6172200" cy="4873625"/>
          </a:xfrm>
          <a:prstGeom prst="rect">
            <a:avLst/>
          </a:prstGeom>
          <a:noFill/>
          <a:ln>
            <a:noFill/>
          </a:ln>
        </p:spPr>
      </p:sp>
      <p:sp>
        <p:nvSpPr>
          <p:cNvPr id="72" name="Google Shape;72;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5"/>
        </a:solidFill>
        <a:effectLst/>
      </p:bgPr>
    </p:bg>
    <p:spTree>
      <p:nvGrpSpPr>
        <p:cNvPr id="1" name="Shape 88"/>
        <p:cNvGrpSpPr/>
        <p:nvPr/>
      </p:nvGrpSpPr>
      <p:grpSpPr>
        <a:xfrm>
          <a:off x="0" y="0"/>
          <a:ext cx="0" cy="0"/>
          <a:chOff x="0" y="0"/>
          <a:chExt cx="0" cy="0"/>
        </a:xfrm>
      </p:grpSpPr>
      <p:sp>
        <p:nvSpPr>
          <p:cNvPr id="89" name="Google Shape;89;p54"/>
          <p:cNvSpPr txBox="1">
            <a:spLocks noGrp="1"/>
          </p:cNvSpPr>
          <p:nvPr>
            <p:ph type="title"/>
          </p:nvPr>
        </p:nvSpPr>
        <p:spPr>
          <a:xfrm>
            <a:off x="796385" y="3099692"/>
            <a:ext cx="10126172"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5400"/>
              <a:buFont typeface="Garamond"/>
              <a:buNone/>
              <a:defRPr sz="54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5"/>
        </a:solidFill>
        <a:effectLst/>
      </p:bgPr>
    </p:bg>
    <p:spTree>
      <p:nvGrpSpPr>
        <p:cNvPr id="1" name="Shape 15"/>
        <p:cNvGrpSpPr/>
        <p:nvPr/>
      </p:nvGrpSpPr>
      <p:grpSpPr>
        <a:xfrm>
          <a:off x="0" y="0"/>
          <a:ext cx="0" cy="0"/>
          <a:chOff x="0" y="0"/>
          <a:chExt cx="0" cy="0"/>
        </a:xfrm>
      </p:grpSpPr>
      <p:sp>
        <p:nvSpPr>
          <p:cNvPr id="16" name="Google Shape;16;p42"/>
          <p:cNvSpPr/>
          <p:nvPr/>
        </p:nvSpPr>
        <p:spPr>
          <a:xfrm rot="1782986">
            <a:off x="657418" y="1353464"/>
            <a:ext cx="4749573" cy="4094457"/>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7;p42"/>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
        <p:cNvGrpSpPr/>
        <p:nvPr/>
      </p:nvGrpSpPr>
      <p:grpSpPr>
        <a:xfrm>
          <a:off x="0" y="0"/>
          <a:ext cx="0" cy="0"/>
          <a:chOff x="0" y="0"/>
          <a:chExt cx="0" cy="0"/>
        </a:xfrm>
      </p:grpSpPr>
      <p:sp>
        <p:nvSpPr>
          <p:cNvPr id="19" name="Google Shape;19;p43"/>
          <p:cNvSpPr/>
          <p:nvPr/>
        </p:nvSpPr>
        <p:spPr>
          <a:xfrm>
            <a:off x="0" y="-1"/>
            <a:ext cx="12192000" cy="985520"/>
          </a:xfrm>
          <a:prstGeom prst="rect">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3200"/>
              <a:buFont typeface="Arial"/>
              <a:buNone/>
              <a:defRPr sz="3200" b="1">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43"/>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2" name="Google Shape;22;p43"/>
          <p:cNvSpPr/>
          <p:nvPr/>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Level 3: </a:t>
            </a:r>
            <a:r>
              <a:rPr lang="en-GB" sz="1400" b="1" i="0" u="none" strike="noStrike" cap="none">
                <a:solidFill>
                  <a:srgbClr val="AEABAB"/>
                </a:solidFill>
                <a:latin typeface="Arial"/>
                <a:ea typeface="Arial"/>
                <a:cs typeface="Arial"/>
                <a:sym typeface="Arial"/>
              </a:rPr>
              <a:t>MHPSS</a:t>
            </a:r>
            <a:r>
              <a:rPr lang="en-GB" sz="1400" b="0" i="0" u="none" strike="noStrike" cap="none">
                <a:solidFill>
                  <a:srgbClr val="AEABAB"/>
                </a:solidFill>
                <a:latin typeface="Arial"/>
                <a:ea typeface="Arial"/>
                <a:cs typeface="Arial"/>
                <a:sym typeface="Arial"/>
              </a:rPr>
              <a:t>  |  Module 5: </a:t>
            </a:r>
            <a:r>
              <a:rPr lang="en-GB" sz="1400" b="1" i="0" u="none" strike="noStrike" cap="none">
                <a:solidFill>
                  <a:srgbClr val="AEABAB"/>
                </a:solidFill>
                <a:latin typeface="Arial"/>
                <a:ea typeface="Arial"/>
                <a:cs typeface="Arial"/>
                <a:sym typeface="Arial"/>
              </a:rPr>
              <a:t>MHPSS interventions (part 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rot="1782986">
            <a:off x="6629402" y="1583539"/>
            <a:ext cx="4510404" cy="3888266"/>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1" descr="Logo&#10;&#10;Description automatically generated"/>
          <p:cNvPicPr preferRelativeResize="0"/>
          <p:nvPr/>
        </p:nvPicPr>
        <p:blipFill rotWithShape="1">
          <a:blip r:embed="rId3">
            <a:alphaModFix/>
          </a:blip>
          <a:srcRect/>
          <a:stretch/>
        </p:blipFill>
        <p:spPr>
          <a:xfrm>
            <a:off x="3157593" y="5156770"/>
            <a:ext cx="2405008" cy="923462"/>
          </a:xfrm>
          <a:prstGeom prst="rect">
            <a:avLst/>
          </a:prstGeom>
          <a:noFill/>
          <a:ln>
            <a:noFill/>
          </a:ln>
        </p:spPr>
      </p:pic>
      <p:pic>
        <p:nvPicPr>
          <p:cNvPr id="97" name="Google Shape;97;p1" descr="Text&#10;&#10;Description automatically generated"/>
          <p:cNvPicPr preferRelativeResize="0"/>
          <p:nvPr/>
        </p:nvPicPr>
        <p:blipFill rotWithShape="1">
          <a:blip r:embed="rId4">
            <a:alphaModFix/>
          </a:blip>
          <a:srcRect/>
          <a:stretch/>
        </p:blipFill>
        <p:spPr>
          <a:xfrm>
            <a:off x="939406" y="5258411"/>
            <a:ext cx="2405009" cy="685884"/>
          </a:xfrm>
          <a:prstGeom prst="rect">
            <a:avLst/>
          </a:prstGeom>
          <a:noFill/>
          <a:ln>
            <a:noFill/>
          </a:ln>
        </p:spPr>
      </p:pic>
      <p:sp>
        <p:nvSpPr>
          <p:cNvPr id="98" name="Google Shape;98;p1"/>
          <p:cNvSpPr txBox="1"/>
          <p:nvPr/>
        </p:nvSpPr>
        <p:spPr>
          <a:xfrm>
            <a:off x="851850" y="721291"/>
            <a:ext cx="52443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i="0" u="none" strike="noStrike" cap="none" dirty="0">
                <a:solidFill>
                  <a:schemeClr val="accent5"/>
                </a:solidFill>
                <a:latin typeface="Garamond"/>
                <a:ea typeface="Garamond"/>
                <a:cs typeface="Garamond"/>
                <a:sym typeface="Garamond"/>
              </a:rPr>
              <a:t>Mental health and psychosocial support activities (part </a:t>
            </a:r>
            <a:r>
              <a:rPr lang="en-GB" sz="4800" b="1" dirty="0">
                <a:solidFill>
                  <a:schemeClr val="accent5"/>
                </a:solidFill>
                <a:latin typeface="Garamond"/>
                <a:ea typeface="Garamond"/>
                <a:cs typeface="Garamond"/>
                <a:sym typeface="Garamond"/>
              </a:rPr>
              <a:t>2</a:t>
            </a:r>
            <a:r>
              <a:rPr lang="en-GB" sz="4800" b="1" i="0" u="none" strike="noStrike" cap="none" dirty="0">
                <a:solidFill>
                  <a:schemeClr val="accent5"/>
                </a:solidFill>
                <a:latin typeface="Garamond"/>
                <a:ea typeface="Garamond"/>
                <a:cs typeface="Garamond"/>
                <a:sym typeface="Garamond"/>
              </a:rPr>
              <a:t>)</a:t>
            </a:r>
            <a:endParaRPr dirty="0"/>
          </a:p>
          <a:p>
            <a:pPr marL="0" marR="0" lvl="0" indent="0" algn="l" rtl="0">
              <a:spcBef>
                <a:spcPts val="0"/>
              </a:spcBef>
              <a:spcAft>
                <a:spcPts val="0"/>
              </a:spcAft>
              <a:buNone/>
            </a:pPr>
            <a:endParaRPr sz="2400" b="1" dirty="0">
              <a:solidFill>
                <a:schemeClr val="accent5"/>
              </a:solidFill>
              <a:latin typeface="Garamond"/>
              <a:ea typeface="Garamond"/>
              <a:cs typeface="Garamond"/>
              <a:sym typeface="Garamond"/>
            </a:endParaRPr>
          </a:p>
          <a:p>
            <a:pPr marL="0" marR="0" lvl="0" indent="0" algn="l" rtl="0">
              <a:spcBef>
                <a:spcPts val="0"/>
              </a:spcBef>
              <a:spcAft>
                <a:spcPts val="0"/>
              </a:spcAft>
              <a:buNone/>
            </a:pPr>
            <a:r>
              <a:rPr lang="en-GB" sz="2400" b="1" dirty="0">
                <a:solidFill>
                  <a:schemeClr val="accent5"/>
                </a:solidFill>
                <a:latin typeface="Garamond"/>
                <a:ea typeface="Garamond"/>
                <a:cs typeface="Garamond"/>
                <a:sym typeface="Garamond"/>
              </a:rPr>
              <a:t>MODULE 5 OF LEVEL 3: MHPSS</a:t>
            </a:r>
            <a:endParaRPr dirty="0"/>
          </a:p>
        </p:txBody>
      </p:sp>
      <p:grpSp>
        <p:nvGrpSpPr>
          <p:cNvPr id="99" name="Google Shape;99;p1"/>
          <p:cNvGrpSpPr/>
          <p:nvPr/>
        </p:nvGrpSpPr>
        <p:grpSpPr>
          <a:xfrm>
            <a:off x="8010673" y="2392930"/>
            <a:ext cx="1881597" cy="2269483"/>
            <a:chOff x="7296119" y="1710817"/>
            <a:chExt cx="373439" cy="450422"/>
          </a:xfrm>
        </p:grpSpPr>
        <p:sp>
          <p:nvSpPr>
            <p:cNvPr id="100" name="Google Shape;100;p1"/>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p:nvPr/>
        </p:nvSpPr>
        <p:spPr>
          <a:xfrm>
            <a:off x="6234710" y="2695412"/>
            <a:ext cx="5401556" cy="2554604"/>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4" name="Google Shape;224;p10"/>
          <p:cNvGrpSpPr/>
          <p:nvPr/>
        </p:nvGrpSpPr>
        <p:grpSpPr>
          <a:xfrm>
            <a:off x="5725985" y="2794628"/>
            <a:ext cx="801554" cy="771393"/>
            <a:chOff x="5677854" y="2466704"/>
            <a:chExt cx="801554" cy="771393"/>
          </a:xfrm>
        </p:grpSpPr>
        <p:sp>
          <p:nvSpPr>
            <p:cNvPr id="225" name="Google Shape;225;p10"/>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226" name="Google Shape;226;p10"/>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227" name="Google Shape;227;p10"/>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228" name="Google Shape;228;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13: Protectors</a:t>
            </a:r>
            <a:endParaRPr/>
          </a:p>
        </p:txBody>
      </p:sp>
      <p:grpSp>
        <p:nvGrpSpPr>
          <p:cNvPr id="229" name="Google Shape;229;p10"/>
          <p:cNvGrpSpPr/>
          <p:nvPr/>
        </p:nvGrpSpPr>
        <p:grpSpPr>
          <a:xfrm>
            <a:off x="1065596" y="1826599"/>
            <a:ext cx="548895" cy="623781"/>
            <a:chOff x="662203" y="1460089"/>
            <a:chExt cx="726758" cy="825911"/>
          </a:xfrm>
        </p:grpSpPr>
        <p:sp>
          <p:nvSpPr>
            <p:cNvPr id="230" name="Google Shape;230;p10"/>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0"/>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2" name="Google Shape;232;p10"/>
          <p:cNvSpPr txBox="1"/>
          <p:nvPr/>
        </p:nvSpPr>
        <p:spPr>
          <a:xfrm>
            <a:off x="1998472" y="1690481"/>
            <a:ext cx="3571815"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Help the child understand which protective factors they have in their life. </a:t>
            </a:r>
            <a:endParaRPr sz="1600">
              <a:solidFill>
                <a:srgbClr val="000000"/>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+8</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of reasonable size (A4, A3 or flipchart), pencils and/or markers. You can draw or use the template.</a:t>
            </a:r>
            <a:endParaRPr sz="1600">
              <a:solidFill>
                <a:schemeClr val="dk1"/>
              </a:solidFill>
              <a:latin typeface="Arial"/>
              <a:ea typeface="Arial"/>
              <a:cs typeface="Arial"/>
              <a:sym typeface="Arial"/>
            </a:endParaRPr>
          </a:p>
        </p:txBody>
      </p:sp>
      <p:sp>
        <p:nvSpPr>
          <p:cNvPr id="233" name="Google Shape;233;p10"/>
          <p:cNvSpPr txBox="1"/>
          <p:nvPr/>
        </p:nvSpPr>
        <p:spPr>
          <a:xfrm>
            <a:off x="6637053" y="1692392"/>
            <a:ext cx="4663054"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protective factors or protectors to the child.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Provide examples of people, places and activities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think about their own protectors and support them by asking questions and providing examples</a:t>
            </a:r>
            <a:endParaRPr/>
          </a:p>
        </p:txBody>
      </p:sp>
      <p:pic>
        <p:nvPicPr>
          <p:cNvPr id="234" name="Google Shape;234;p10" descr="Hand with solid fill"/>
          <p:cNvPicPr preferRelativeResize="0"/>
          <p:nvPr/>
        </p:nvPicPr>
        <p:blipFill rotWithShape="1">
          <a:blip r:embed="rId3">
            <a:alphaModFix/>
          </a:blip>
          <a:srcRect/>
          <a:stretch/>
        </p:blipFill>
        <p:spPr>
          <a:xfrm rot="989143">
            <a:off x="5590747" y="1545503"/>
            <a:ext cx="859011" cy="859011"/>
          </a:xfrm>
          <a:prstGeom prst="rect">
            <a:avLst/>
          </a:prstGeom>
          <a:noFill/>
          <a:ln>
            <a:noFill/>
          </a:ln>
        </p:spPr>
      </p:pic>
      <p:grpSp>
        <p:nvGrpSpPr>
          <p:cNvPr id="235" name="Google Shape;235;p10"/>
          <p:cNvGrpSpPr/>
          <p:nvPr/>
        </p:nvGrpSpPr>
        <p:grpSpPr>
          <a:xfrm>
            <a:off x="985665" y="2884065"/>
            <a:ext cx="659819" cy="659819"/>
            <a:chOff x="629079" y="2939970"/>
            <a:chExt cx="530599" cy="530599"/>
          </a:xfrm>
        </p:grpSpPr>
        <p:sp>
          <p:nvSpPr>
            <p:cNvPr id="236" name="Google Shape;236;p10"/>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0"/>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38" name="Google Shape;238;p10"/>
          <p:cNvGrpSpPr/>
          <p:nvPr/>
        </p:nvGrpSpPr>
        <p:grpSpPr>
          <a:xfrm>
            <a:off x="1027630" y="3743319"/>
            <a:ext cx="520876" cy="631356"/>
            <a:chOff x="728273" y="3888296"/>
            <a:chExt cx="441963" cy="535705"/>
          </a:xfrm>
        </p:grpSpPr>
        <p:sp>
          <p:nvSpPr>
            <p:cNvPr id="239" name="Google Shape;239;p10"/>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0" name="Google Shape;240;p10"/>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241" name="Google Shape;241;p10"/>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 name="Google Shape;242;p10"/>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243" name="Google Shape;243;p10"/>
          <p:cNvGrpSpPr/>
          <p:nvPr/>
        </p:nvGrpSpPr>
        <p:grpSpPr>
          <a:xfrm>
            <a:off x="1038829" y="4569898"/>
            <a:ext cx="735767" cy="659819"/>
            <a:chOff x="682243" y="4749397"/>
            <a:chExt cx="848057" cy="760519"/>
          </a:xfrm>
        </p:grpSpPr>
        <p:sp>
          <p:nvSpPr>
            <p:cNvPr id="244" name="Google Shape;244;p10"/>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5" name="Google Shape;245;p10"/>
            <p:cNvGrpSpPr/>
            <p:nvPr/>
          </p:nvGrpSpPr>
          <p:grpSpPr>
            <a:xfrm>
              <a:off x="1031901" y="4976465"/>
              <a:ext cx="498399" cy="533451"/>
              <a:chOff x="3844774" y="3269879"/>
              <a:chExt cx="736281" cy="788063"/>
            </a:xfrm>
          </p:grpSpPr>
          <p:sp>
            <p:nvSpPr>
              <p:cNvPr id="246" name="Google Shape;246;p10"/>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0"/>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0"/>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0"/>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50" name="Google Shape;250;p10"/>
          <p:cNvGrpSpPr/>
          <p:nvPr/>
        </p:nvGrpSpPr>
        <p:grpSpPr>
          <a:xfrm>
            <a:off x="10084312" y="1506"/>
            <a:ext cx="2057602" cy="1975956"/>
            <a:chOff x="10084312" y="1506"/>
            <a:chExt cx="2057602" cy="1975956"/>
          </a:xfrm>
        </p:grpSpPr>
        <p:sp>
          <p:nvSpPr>
            <p:cNvPr id="251" name="Google Shape;251;p10"/>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2" name="Google Shape;252;p10"/>
            <p:cNvGrpSpPr/>
            <p:nvPr/>
          </p:nvGrpSpPr>
          <p:grpSpPr>
            <a:xfrm>
              <a:off x="10556108" y="549192"/>
              <a:ext cx="1049197" cy="938479"/>
              <a:chOff x="-172235" y="0"/>
              <a:chExt cx="2933565" cy="2623477"/>
            </a:xfrm>
          </p:grpSpPr>
          <p:grpSp>
            <p:nvGrpSpPr>
              <p:cNvPr id="253" name="Google Shape;253;p10"/>
              <p:cNvGrpSpPr/>
              <p:nvPr/>
            </p:nvGrpSpPr>
            <p:grpSpPr>
              <a:xfrm>
                <a:off x="-172235" y="0"/>
                <a:ext cx="2933565" cy="2623477"/>
                <a:chOff x="-172235" y="0"/>
                <a:chExt cx="2933565" cy="2623477"/>
              </a:xfrm>
            </p:grpSpPr>
            <p:sp>
              <p:nvSpPr>
                <p:cNvPr id="254" name="Google Shape;254;p10"/>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0"/>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0"/>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7" name="Google Shape;257;p10"/>
              <p:cNvGrpSpPr/>
              <p:nvPr/>
            </p:nvGrpSpPr>
            <p:grpSpPr>
              <a:xfrm>
                <a:off x="1062773" y="867310"/>
                <a:ext cx="1373869" cy="1265364"/>
                <a:chOff x="-98340" y="-115598"/>
                <a:chExt cx="1373869" cy="1265364"/>
              </a:xfrm>
            </p:grpSpPr>
            <p:sp>
              <p:nvSpPr>
                <p:cNvPr id="258" name="Google Shape;258;p10"/>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0"/>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1"/>
          <p:cNvSpPr/>
          <p:nvPr/>
        </p:nvSpPr>
        <p:spPr>
          <a:xfrm>
            <a:off x="5946302" y="2482394"/>
            <a:ext cx="5659015" cy="3720848"/>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14: Worry workshop</a:t>
            </a:r>
            <a:endParaRPr/>
          </a:p>
        </p:txBody>
      </p:sp>
      <p:sp>
        <p:nvSpPr>
          <p:cNvPr id="267" name="Google Shape;267;p11"/>
          <p:cNvSpPr txBox="1"/>
          <p:nvPr/>
        </p:nvSpPr>
        <p:spPr>
          <a:xfrm>
            <a:off x="1641887" y="1494416"/>
            <a:ext cx="3435198"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To help the child to identify what makes them worry and practice to replace worrisome thoughts with positive thoughts.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+8</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of reasonable size (A4, A3 or flipchart), pencils and/or markers. You can draw or use the template.</a:t>
            </a:r>
            <a:endParaRPr sz="1600">
              <a:solidFill>
                <a:schemeClr val="dk1"/>
              </a:solidFill>
              <a:latin typeface="Arial"/>
              <a:ea typeface="Arial"/>
              <a:cs typeface="Arial"/>
              <a:sym typeface="Arial"/>
            </a:endParaRPr>
          </a:p>
        </p:txBody>
      </p:sp>
      <p:sp>
        <p:nvSpPr>
          <p:cNvPr id="268" name="Google Shape;268;p11"/>
          <p:cNvSpPr txBox="1"/>
          <p:nvPr/>
        </p:nvSpPr>
        <p:spPr>
          <a:xfrm>
            <a:off x="6317599" y="1494416"/>
            <a:ext cx="4888798"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what are worries.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identify what makes them worry now and in the past and to write it down or draw it.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there are things we can do to reduce our stress, to calm our mind and make us worry less. This also includes a positive thought, to replace the thought that makes you worry.</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chose one of the things they worry about and identify what they sometimes do or can do to help them to calm and what an alternative positive thought could be.</a:t>
            </a:r>
            <a:endParaRPr/>
          </a:p>
        </p:txBody>
      </p:sp>
      <p:grpSp>
        <p:nvGrpSpPr>
          <p:cNvPr id="269" name="Google Shape;269;p11"/>
          <p:cNvGrpSpPr/>
          <p:nvPr/>
        </p:nvGrpSpPr>
        <p:grpSpPr>
          <a:xfrm>
            <a:off x="10084312" y="1506"/>
            <a:ext cx="2057602" cy="1975956"/>
            <a:chOff x="10084312" y="1506"/>
            <a:chExt cx="2057602" cy="1975956"/>
          </a:xfrm>
        </p:grpSpPr>
        <p:sp>
          <p:nvSpPr>
            <p:cNvPr id="270" name="Google Shape;270;p11"/>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1" name="Google Shape;271;p11"/>
            <p:cNvGrpSpPr/>
            <p:nvPr/>
          </p:nvGrpSpPr>
          <p:grpSpPr>
            <a:xfrm>
              <a:off x="10556108" y="549192"/>
              <a:ext cx="1049197" cy="938479"/>
              <a:chOff x="-172235" y="0"/>
              <a:chExt cx="2933565" cy="2623477"/>
            </a:xfrm>
          </p:grpSpPr>
          <p:grpSp>
            <p:nvGrpSpPr>
              <p:cNvPr id="272" name="Google Shape;272;p11"/>
              <p:cNvGrpSpPr/>
              <p:nvPr/>
            </p:nvGrpSpPr>
            <p:grpSpPr>
              <a:xfrm>
                <a:off x="-172235" y="0"/>
                <a:ext cx="2933565" cy="2623477"/>
                <a:chOff x="-172235" y="0"/>
                <a:chExt cx="2933565" cy="2623477"/>
              </a:xfrm>
            </p:grpSpPr>
            <p:sp>
              <p:nvSpPr>
                <p:cNvPr id="273" name="Google Shape;273;p11"/>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11"/>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1"/>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1"/>
              <p:cNvGrpSpPr/>
              <p:nvPr/>
            </p:nvGrpSpPr>
            <p:grpSpPr>
              <a:xfrm>
                <a:off x="1062773" y="867310"/>
                <a:ext cx="1373869" cy="1265364"/>
                <a:chOff x="-98340" y="-115598"/>
                <a:chExt cx="1373869" cy="1265364"/>
              </a:xfrm>
            </p:grpSpPr>
            <p:sp>
              <p:nvSpPr>
                <p:cNvPr id="277" name="Google Shape;277;p11"/>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1"/>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279" name="Google Shape;279;p11"/>
          <p:cNvGrpSpPr/>
          <p:nvPr/>
        </p:nvGrpSpPr>
        <p:grpSpPr>
          <a:xfrm>
            <a:off x="709010" y="1567710"/>
            <a:ext cx="548895" cy="623781"/>
            <a:chOff x="662203" y="1460089"/>
            <a:chExt cx="726758" cy="825911"/>
          </a:xfrm>
        </p:grpSpPr>
        <p:sp>
          <p:nvSpPr>
            <p:cNvPr id="280" name="Google Shape;280;p11"/>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1"/>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82" name="Google Shape;282;p11" descr="Hand with solid fill"/>
          <p:cNvPicPr preferRelativeResize="0"/>
          <p:nvPr/>
        </p:nvPicPr>
        <p:blipFill rotWithShape="1">
          <a:blip r:embed="rId3">
            <a:alphaModFix/>
          </a:blip>
          <a:srcRect/>
          <a:stretch/>
        </p:blipFill>
        <p:spPr>
          <a:xfrm rot="989143">
            <a:off x="5354361" y="1357956"/>
            <a:ext cx="859011" cy="859011"/>
          </a:xfrm>
          <a:prstGeom prst="rect">
            <a:avLst/>
          </a:prstGeom>
          <a:noFill/>
          <a:ln>
            <a:noFill/>
          </a:ln>
        </p:spPr>
      </p:pic>
      <p:grpSp>
        <p:nvGrpSpPr>
          <p:cNvPr id="283" name="Google Shape;283;p11"/>
          <p:cNvGrpSpPr/>
          <p:nvPr/>
        </p:nvGrpSpPr>
        <p:grpSpPr>
          <a:xfrm>
            <a:off x="629079" y="2897658"/>
            <a:ext cx="659819" cy="659819"/>
            <a:chOff x="629079" y="2939970"/>
            <a:chExt cx="530599" cy="530599"/>
          </a:xfrm>
        </p:grpSpPr>
        <p:sp>
          <p:nvSpPr>
            <p:cNvPr id="284" name="Google Shape;284;p11"/>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1"/>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6" name="Google Shape;286;p11"/>
          <p:cNvGrpSpPr/>
          <p:nvPr/>
        </p:nvGrpSpPr>
        <p:grpSpPr>
          <a:xfrm>
            <a:off x="671044" y="3729795"/>
            <a:ext cx="520876" cy="631356"/>
            <a:chOff x="728273" y="3888296"/>
            <a:chExt cx="441963" cy="535705"/>
          </a:xfrm>
        </p:grpSpPr>
        <p:sp>
          <p:nvSpPr>
            <p:cNvPr id="287" name="Google Shape;287;p11"/>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11"/>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289" name="Google Shape;289;p11"/>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 name="Google Shape;290;p11"/>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291" name="Google Shape;291;p11"/>
          <p:cNvGrpSpPr/>
          <p:nvPr/>
        </p:nvGrpSpPr>
        <p:grpSpPr>
          <a:xfrm>
            <a:off x="682243" y="4630470"/>
            <a:ext cx="735767" cy="659819"/>
            <a:chOff x="682243" y="4749397"/>
            <a:chExt cx="848057" cy="760519"/>
          </a:xfrm>
        </p:grpSpPr>
        <p:sp>
          <p:nvSpPr>
            <p:cNvPr id="292" name="Google Shape;292;p11"/>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3" name="Google Shape;293;p11"/>
            <p:cNvGrpSpPr/>
            <p:nvPr/>
          </p:nvGrpSpPr>
          <p:grpSpPr>
            <a:xfrm>
              <a:off x="1031901" y="4976465"/>
              <a:ext cx="498399" cy="533451"/>
              <a:chOff x="3844774" y="3269879"/>
              <a:chExt cx="736281" cy="788063"/>
            </a:xfrm>
          </p:grpSpPr>
          <p:sp>
            <p:nvSpPr>
              <p:cNvPr id="294" name="Google Shape;294;p11"/>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1"/>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1"/>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1"/>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98" name="Google Shape;298;p11"/>
          <p:cNvGrpSpPr/>
          <p:nvPr/>
        </p:nvGrpSpPr>
        <p:grpSpPr>
          <a:xfrm>
            <a:off x="5437577" y="2794628"/>
            <a:ext cx="801554" cy="771393"/>
            <a:chOff x="5677854" y="2466704"/>
            <a:chExt cx="801554" cy="771393"/>
          </a:xfrm>
        </p:grpSpPr>
        <p:sp>
          <p:nvSpPr>
            <p:cNvPr id="299" name="Google Shape;299;p11"/>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300" name="Google Shape;300;p11"/>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301" name="Google Shape;301;p11"/>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14: Worry workshop</a:t>
            </a:r>
            <a:endParaRPr/>
          </a:p>
        </p:txBody>
      </p:sp>
      <p:grpSp>
        <p:nvGrpSpPr>
          <p:cNvPr id="308" name="Google Shape;308;p12"/>
          <p:cNvGrpSpPr/>
          <p:nvPr/>
        </p:nvGrpSpPr>
        <p:grpSpPr>
          <a:xfrm>
            <a:off x="10084312" y="1506"/>
            <a:ext cx="2057602" cy="1975956"/>
            <a:chOff x="9994118" y="33917"/>
            <a:chExt cx="2057602" cy="1975956"/>
          </a:xfrm>
        </p:grpSpPr>
        <p:sp>
          <p:nvSpPr>
            <p:cNvPr id="309" name="Google Shape;309;p1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10" name="Google Shape;310;p12"/>
            <p:cNvGrpSpPr/>
            <p:nvPr/>
          </p:nvGrpSpPr>
          <p:grpSpPr>
            <a:xfrm>
              <a:off x="10621771" y="762700"/>
              <a:ext cx="562136" cy="634675"/>
              <a:chOff x="760175" y="830142"/>
              <a:chExt cx="867619" cy="979579"/>
            </a:xfrm>
          </p:grpSpPr>
          <p:sp>
            <p:nvSpPr>
              <p:cNvPr id="311" name="Google Shape;311;p12"/>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106</a:t>
                </a:r>
                <a:endParaRPr/>
              </a:p>
            </p:txBody>
          </p:sp>
          <p:sp>
            <p:nvSpPr>
              <p:cNvPr id="312" name="Google Shape;312;p12"/>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3" name="Google Shape;313;p12"/>
            <p:cNvGrpSpPr/>
            <p:nvPr/>
          </p:nvGrpSpPr>
          <p:grpSpPr>
            <a:xfrm>
              <a:off x="11325415" y="762701"/>
              <a:ext cx="182192" cy="634674"/>
              <a:chOff x="2121762" y="2323619"/>
              <a:chExt cx="200378" cy="825210"/>
            </a:xfrm>
          </p:grpSpPr>
          <p:sp>
            <p:nvSpPr>
              <p:cNvPr id="314" name="Google Shape;314;p12"/>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12"/>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16" name="Google Shape;316;p12"/>
          <p:cNvSpPr/>
          <p:nvPr/>
        </p:nvSpPr>
        <p:spPr>
          <a:xfrm>
            <a:off x="1311960" y="2096472"/>
            <a:ext cx="2821709" cy="2950881"/>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Can you list some of the worries you have? What makes you worry? </a:t>
            </a:r>
            <a:endParaRPr sz="2400">
              <a:solidFill>
                <a:schemeClr val="dk1"/>
              </a:solidFill>
              <a:latin typeface="Arial"/>
              <a:ea typeface="Arial"/>
              <a:cs typeface="Arial"/>
              <a:sym typeface="Arial"/>
            </a:endParaRPr>
          </a:p>
        </p:txBody>
      </p:sp>
      <p:sp>
        <p:nvSpPr>
          <p:cNvPr id="317" name="Google Shape;317;p12"/>
          <p:cNvSpPr/>
          <p:nvPr/>
        </p:nvSpPr>
        <p:spPr>
          <a:xfrm>
            <a:off x="4756200" y="2096472"/>
            <a:ext cx="2821709" cy="2950881"/>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u="none">
                <a:solidFill>
                  <a:schemeClr val="dk1"/>
                </a:solidFill>
                <a:latin typeface="Arial"/>
                <a:ea typeface="Arial"/>
                <a:cs typeface="Arial"/>
                <a:sym typeface="Arial"/>
              </a:rPr>
              <a:t>Are there things you could do to can do to reduce your stress or calm your mind? </a:t>
            </a:r>
            <a:endParaRPr/>
          </a:p>
        </p:txBody>
      </p:sp>
      <p:sp>
        <p:nvSpPr>
          <p:cNvPr id="318" name="Google Shape;318;p12"/>
          <p:cNvSpPr/>
          <p:nvPr/>
        </p:nvSpPr>
        <p:spPr>
          <a:xfrm>
            <a:off x="8200440" y="2096472"/>
            <a:ext cx="2821709" cy="2950881"/>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u="none">
                <a:solidFill>
                  <a:schemeClr val="dk1"/>
                </a:solidFill>
                <a:latin typeface="Arial"/>
                <a:ea typeface="Arial"/>
                <a:cs typeface="Arial"/>
                <a:sym typeface="Arial"/>
              </a:rPr>
              <a:t>Can you think of any positive thought to replace the negative thoughts?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Emotional triggers</a:t>
            </a:r>
            <a:endParaRPr/>
          </a:p>
        </p:txBody>
      </p:sp>
      <p:sp>
        <p:nvSpPr>
          <p:cNvPr id="325" name="Google Shape;325;p13"/>
          <p:cNvSpPr txBox="1"/>
          <p:nvPr/>
        </p:nvSpPr>
        <p:spPr>
          <a:xfrm>
            <a:off x="1552576" y="1451687"/>
            <a:ext cx="8552543"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b="1">
                <a:solidFill>
                  <a:schemeClr val="dk1"/>
                </a:solidFill>
                <a:latin typeface="Arial"/>
                <a:ea typeface="Arial"/>
                <a:cs typeface="Arial"/>
                <a:sym typeface="Arial"/>
              </a:rPr>
              <a:t>Emotional triggers can remind you of a </a:t>
            </a:r>
            <a:r>
              <a:rPr lang="en-GB" sz="2200" b="1">
                <a:solidFill>
                  <a:srgbClr val="000000"/>
                </a:solidFill>
                <a:latin typeface="Arial"/>
                <a:ea typeface="Arial"/>
                <a:cs typeface="Arial"/>
                <a:sym typeface="Arial"/>
              </a:rPr>
              <a:t>moment, an event or a period of time and make you feel a certain emotion.</a:t>
            </a:r>
            <a:endParaRPr sz="2200" b="1">
              <a:solidFill>
                <a:schemeClr val="dk1"/>
              </a:solidFill>
              <a:latin typeface="Arial"/>
              <a:ea typeface="Arial"/>
              <a:cs typeface="Arial"/>
              <a:sym typeface="Arial"/>
            </a:endParaRPr>
          </a:p>
        </p:txBody>
      </p:sp>
      <p:sp>
        <p:nvSpPr>
          <p:cNvPr id="326" name="Google Shape;326;p13"/>
          <p:cNvSpPr txBox="1"/>
          <p:nvPr/>
        </p:nvSpPr>
        <p:spPr>
          <a:xfrm>
            <a:off x="950940" y="4903751"/>
            <a:ext cx="17922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Sounds</a:t>
            </a:r>
            <a:endParaRPr sz="1800">
              <a:solidFill>
                <a:schemeClr val="dk1"/>
              </a:solidFill>
              <a:latin typeface="Arial"/>
              <a:ea typeface="Arial"/>
              <a:cs typeface="Arial"/>
              <a:sym typeface="Arial"/>
            </a:endParaRPr>
          </a:p>
        </p:txBody>
      </p:sp>
      <p:sp>
        <p:nvSpPr>
          <p:cNvPr id="327" name="Google Shape;327;p13"/>
          <p:cNvSpPr txBox="1"/>
          <p:nvPr/>
        </p:nvSpPr>
        <p:spPr>
          <a:xfrm>
            <a:off x="3051139" y="4903751"/>
            <a:ext cx="17922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Smells</a:t>
            </a:r>
            <a:endParaRPr sz="1800">
              <a:solidFill>
                <a:schemeClr val="dk1"/>
              </a:solidFill>
              <a:latin typeface="Arial"/>
              <a:ea typeface="Arial"/>
              <a:cs typeface="Arial"/>
              <a:sym typeface="Arial"/>
            </a:endParaRPr>
          </a:p>
        </p:txBody>
      </p:sp>
      <p:sp>
        <p:nvSpPr>
          <p:cNvPr id="328" name="Google Shape;328;p13"/>
          <p:cNvSpPr txBox="1"/>
          <p:nvPr/>
        </p:nvSpPr>
        <p:spPr>
          <a:xfrm>
            <a:off x="5151338" y="4903751"/>
            <a:ext cx="17922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Places</a:t>
            </a:r>
            <a:endParaRPr sz="1800">
              <a:solidFill>
                <a:schemeClr val="dk1"/>
              </a:solidFill>
              <a:latin typeface="Arial"/>
              <a:ea typeface="Arial"/>
              <a:cs typeface="Arial"/>
              <a:sym typeface="Arial"/>
            </a:endParaRPr>
          </a:p>
        </p:txBody>
      </p:sp>
      <p:sp>
        <p:nvSpPr>
          <p:cNvPr id="329" name="Google Shape;329;p13"/>
          <p:cNvSpPr txBox="1"/>
          <p:nvPr/>
        </p:nvSpPr>
        <p:spPr>
          <a:xfrm>
            <a:off x="9351734" y="4903751"/>
            <a:ext cx="17922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People</a:t>
            </a:r>
            <a:endParaRPr sz="1800">
              <a:solidFill>
                <a:schemeClr val="dk1"/>
              </a:solidFill>
              <a:latin typeface="Arial"/>
              <a:ea typeface="Arial"/>
              <a:cs typeface="Arial"/>
              <a:sym typeface="Arial"/>
            </a:endParaRPr>
          </a:p>
        </p:txBody>
      </p:sp>
      <p:sp>
        <p:nvSpPr>
          <p:cNvPr id="330" name="Google Shape;330;p13"/>
          <p:cNvSpPr txBox="1"/>
          <p:nvPr/>
        </p:nvSpPr>
        <p:spPr>
          <a:xfrm>
            <a:off x="7251537" y="4903751"/>
            <a:ext cx="17922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Objects</a:t>
            </a:r>
            <a:endParaRPr sz="1800">
              <a:solidFill>
                <a:schemeClr val="dk1"/>
              </a:solidFill>
              <a:latin typeface="Arial"/>
              <a:ea typeface="Arial"/>
              <a:cs typeface="Arial"/>
              <a:sym typeface="Arial"/>
            </a:endParaRPr>
          </a:p>
        </p:txBody>
      </p:sp>
      <p:pic>
        <p:nvPicPr>
          <p:cNvPr id="331" name="Google Shape;331;p13" descr="Sound Medium with solid fill"/>
          <p:cNvPicPr preferRelativeResize="0"/>
          <p:nvPr/>
        </p:nvPicPr>
        <p:blipFill rotWithShape="1">
          <a:blip r:embed="rId3">
            <a:alphaModFix/>
          </a:blip>
          <a:srcRect/>
          <a:stretch/>
        </p:blipFill>
        <p:spPr>
          <a:xfrm>
            <a:off x="950407" y="2843589"/>
            <a:ext cx="1793284" cy="1793284"/>
          </a:xfrm>
          <a:prstGeom prst="rect">
            <a:avLst/>
          </a:prstGeom>
          <a:noFill/>
          <a:ln>
            <a:noFill/>
          </a:ln>
        </p:spPr>
      </p:pic>
      <p:grpSp>
        <p:nvGrpSpPr>
          <p:cNvPr id="332" name="Google Shape;332;p13"/>
          <p:cNvGrpSpPr/>
          <p:nvPr/>
        </p:nvGrpSpPr>
        <p:grpSpPr>
          <a:xfrm>
            <a:off x="3166149" y="2838035"/>
            <a:ext cx="1559035" cy="1795302"/>
            <a:chOff x="3190103" y="3658154"/>
            <a:chExt cx="1355664" cy="1561110"/>
          </a:xfrm>
        </p:grpSpPr>
        <p:pic>
          <p:nvPicPr>
            <p:cNvPr id="333" name="Google Shape;333;p13" descr="Nose with solid fill"/>
            <p:cNvPicPr preferRelativeResize="0"/>
            <p:nvPr/>
          </p:nvPicPr>
          <p:blipFill rotWithShape="1">
            <a:blip r:embed="rId4">
              <a:alphaModFix/>
            </a:blip>
            <a:srcRect/>
            <a:stretch/>
          </p:blipFill>
          <p:spPr>
            <a:xfrm>
              <a:off x="3190103" y="3658154"/>
              <a:ext cx="1355664" cy="1355664"/>
            </a:xfrm>
            <a:prstGeom prst="rect">
              <a:avLst/>
            </a:prstGeom>
            <a:noFill/>
            <a:ln>
              <a:noFill/>
            </a:ln>
          </p:spPr>
        </p:pic>
        <p:sp>
          <p:nvSpPr>
            <p:cNvPr id="334" name="Google Shape;334;p13"/>
            <p:cNvSpPr/>
            <p:nvPr/>
          </p:nvSpPr>
          <p:spPr>
            <a:xfrm>
              <a:off x="3799314" y="4897931"/>
              <a:ext cx="91953" cy="321333"/>
            </a:xfrm>
            <a:custGeom>
              <a:avLst/>
              <a:gdLst/>
              <a:ahLst/>
              <a:cxnLst/>
              <a:rect l="l" t="t" r="r" b="b"/>
              <a:pathLst>
                <a:path w="132113" h="551543" extrusionOk="0">
                  <a:moveTo>
                    <a:pt x="87828" y="551543"/>
                  </a:moveTo>
                  <a:cubicBezTo>
                    <a:pt x="40656" y="482600"/>
                    <a:pt x="-6515" y="413657"/>
                    <a:pt x="742" y="348343"/>
                  </a:cubicBezTo>
                  <a:cubicBezTo>
                    <a:pt x="7999" y="283029"/>
                    <a:pt x="124114" y="217714"/>
                    <a:pt x="131371" y="159657"/>
                  </a:cubicBezTo>
                  <a:cubicBezTo>
                    <a:pt x="138628" y="101600"/>
                    <a:pt x="91456" y="50800"/>
                    <a:pt x="44285" y="0"/>
                  </a:cubicBez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13"/>
            <p:cNvSpPr/>
            <p:nvPr/>
          </p:nvSpPr>
          <p:spPr>
            <a:xfrm>
              <a:off x="4027460" y="4897929"/>
              <a:ext cx="91953" cy="321333"/>
            </a:xfrm>
            <a:custGeom>
              <a:avLst/>
              <a:gdLst/>
              <a:ahLst/>
              <a:cxnLst/>
              <a:rect l="l" t="t" r="r" b="b"/>
              <a:pathLst>
                <a:path w="132113" h="551543" extrusionOk="0">
                  <a:moveTo>
                    <a:pt x="87828" y="551543"/>
                  </a:moveTo>
                  <a:cubicBezTo>
                    <a:pt x="40656" y="482600"/>
                    <a:pt x="-6515" y="413657"/>
                    <a:pt x="742" y="348343"/>
                  </a:cubicBezTo>
                  <a:cubicBezTo>
                    <a:pt x="7999" y="283029"/>
                    <a:pt x="124114" y="217714"/>
                    <a:pt x="131371" y="159657"/>
                  </a:cubicBezTo>
                  <a:cubicBezTo>
                    <a:pt x="138628" y="101600"/>
                    <a:pt x="91456" y="50800"/>
                    <a:pt x="44285" y="0"/>
                  </a:cubicBez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36" name="Google Shape;336;p13" descr="Hill scene with solid fill"/>
          <p:cNvPicPr preferRelativeResize="0"/>
          <p:nvPr/>
        </p:nvPicPr>
        <p:blipFill rotWithShape="1">
          <a:blip r:embed="rId5">
            <a:alphaModFix/>
          </a:blip>
          <a:srcRect/>
          <a:stretch/>
        </p:blipFill>
        <p:spPr>
          <a:xfrm>
            <a:off x="5299347" y="3053966"/>
            <a:ext cx="1394198" cy="1394198"/>
          </a:xfrm>
          <a:prstGeom prst="rect">
            <a:avLst/>
          </a:prstGeom>
          <a:noFill/>
          <a:ln>
            <a:noFill/>
          </a:ln>
        </p:spPr>
      </p:pic>
      <p:grpSp>
        <p:nvGrpSpPr>
          <p:cNvPr id="337" name="Google Shape;337;p13"/>
          <p:cNvGrpSpPr/>
          <p:nvPr/>
        </p:nvGrpSpPr>
        <p:grpSpPr>
          <a:xfrm>
            <a:off x="7466817" y="2946553"/>
            <a:ext cx="1225673" cy="1450518"/>
            <a:chOff x="7127821" y="3834567"/>
            <a:chExt cx="996455" cy="1179251"/>
          </a:xfrm>
        </p:grpSpPr>
        <p:sp>
          <p:nvSpPr>
            <p:cNvPr id="338" name="Google Shape;338;p13"/>
            <p:cNvSpPr/>
            <p:nvPr/>
          </p:nvSpPr>
          <p:spPr>
            <a:xfrm rot="-1150809">
              <a:off x="7188759" y="3909680"/>
              <a:ext cx="535212" cy="46139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13"/>
            <p:cNvSpPr/>
            <p:nvPr/>
          </p:nvSpPr>
          <p:spPr>
            <a:xfrm>
              <a:off x="7133677" y="4552428"/>
              <a:ext cx="461390" cy="4613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13"/>
            <p:cNvSpPr/>
            <p:nvPr/>
          </p:nvSpPr>
          <p:spPr>
            <a:xfrm>
              <a:off x="7730634" y="4442170"/>
              <a:ext cx="393642" cy="3936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41" name="Google Shape;341;p13"/>
          <p:cNvGrpSpPr/>
          <p:nvPr/>
        </p:nvGrpSpPr>
        <p:grpSpPr>
          <a:xfrm>
            <a:off x="9617004" y="3305934"/>
            <a:ext cx="1200730" cy="973886"/>
            <a:chOff x="9617004" y="2763697"/>
            <a:chExt cx="1200730" cy="973886"/>
          </a:xfrm>
        </p:grpSpPr>
        <p:sp>
          <p:nvSpPr>
            <p:cNvPr id="342" name="Google Shape;342;p13"/>
            <p:cNvSpPr/>
            <p:nvPr/>
          </p:nvSpPr>
          <p:spPr>
            <a:xfrm>
              <a:off x="9617004" y="2763697"/>
              <a:ext cx="356721" cy="3567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13"/>
            <p:cNvSpPr/>
            <p:nvPr/>
          </p:nvSpPr>
          <p:spPr>
            <a:xfrm>
              <a:off x="9617004" y="3173928"/>
              <a:ext cx="356721" cy="56365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13"/>
            <p:cNvSpPr/>
            <p:nvPr/>
          </p:nvSpPr>
          <p:spPr>
            <a:xfrm>
              <a:off x="10038782" y="2763697"/>
              <a:ext cx="356721" cy="3567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13"/>
            <p:cNvSpPr/>
            <p:nvPr/>
          </p:nvSpPr>
          <p:spPr>
            <a:xfrm>
              <a:off x="10038782" y="3173928"/>
              <a:ext cx="356721" cy="56365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13"/>
            <p:cNvSpPr/>
            <p:nvPr/>
          </p:nvSpPr>
          <p:spPr>
            <a:xfrm>
              <a:off x="10461013" y="2763697"/>
              <a:ext cx="356721" cy="3567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3"/>
            <p:cNvSpPr/>
            <p:nvPr/>
          </p:nvSpPr>
          <p:spPr>
            <a:xfrm>
              <a:off x="10461013" y="3173928"/>
              <a:ext cx="356721" cy="56365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4"/>
          <p:cNvSpPr/>
          <p:nvPr/>
        </p:nvSpPr>
        <p:spPr>
          <a:xfrm>
            <a:off x="5946302" y="2575114"/>
            <a:ext cx="5659015" cy="3274671"/>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4" name="Google Shape;354;p14"/>
          <p:cNvGrpSpPr/>
          <p:nvPr/>
        </p:nvGrpSpPr>
        <p:grpSpPr>
          <a:xfrm>
            <a:off x="5437577" y="2887348"/>
            <a:ext cx="801554" cy="771393"/>
            <a:chOff x="5677854" y="2466704"/>
            <a:chExt cx="801554" cy="771393"/>
          </a:xfrm>
        </p:grpSpPr>
        <p:sp>
          <p:nvSpPr>
            <p:cNvPr id="355" name="Google Shape;355;p14"/>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356" name="Google Shape;356;p14"/>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357" name="Google Shape;357;p14"/>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358" name="Google Shape;358;p14"/>
          <p:cNvSpPr txBox="1">
            <a:spLocks noGrp="1"/>
          </p:cNvSpPr>
          <p:nvPr>
            <p:ph type="title"/>
          </p:nvPr>
        </p:nvSpPr>
        <p:spPr>
          <a:xfrm>
            <a:off x="838200" y="120516"/>
            <a:ext cx="10025502"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15: Emotional triggers or reminders</a:t>
            </a:r>
            <a:endParaRPr/>
          </a:p>
        </p:txBody>
      </p:sp>
      <p:sp>
        <p:nvSpPr>
          <p:cNvPr id="359" name="Google Shape;359;p14"/>
          <p:cNvSpPr txBox="1"/>
          <p:nvPr/>
        </p:nvSpPr>
        <p:spPr>
          <a:xfrm>
            <a:off x="1641886" y="1587136"/>
            <a:ext cx="3571815"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Help the child to identify what triggers them emotionally and that the reactions they have to it are normal.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 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+8</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of reasonable size (A4, A3 or flipchart), pencils and/or markers. You can draw or use the template.</a:t>
            </a:r>
            <a:endParaRPr sz="1600">
              <a:solidFill>
                <a:schemeClr val="dk1"/>
              </a:solidFill>
              <a:latin typeface="Arial"/>
              <a:ea typeface="Arial"/>
              <a:cs typeface="Arial"/>
              <a:sym typeface="Arial"/>
            </a:endParaRPr>
          </a:p>
        </p:txBody>
      </p:sp>
      <p:sp>
        <p:nvSpPr>
          <p:cNvPr id="360" name="Google Shape;360;p14"/>
          <p:cNvSpPr txBox="1"/>
          <p:nvPr/>
        </p:nvSpPr>
        <p:spPr>
          <a:xfrm>
            <a:off x="6372336" y="1587136"/>
            <a:ext cx="5078589"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emotional triggers and include the fact that they are different for every child. You can use the guiding script as an inspiration:</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Check if the child understood what emotional triggers are and if they feel comfortable to identify some triggers they have. Together with the child write them down or draw them.</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think about how this trigger makes them feel (which emotion) and how their body reacts. </a:t>
            </a:r>
            <a:endParaRPr/>
          </a:p>
        </p:txBody>
      </p:sp>
      <p:grpSp>
        <p:nvGrpSpPr>
          <p:cNvPr id="361" name="Google Shape;361;p14"/>
          <p:cNvGrpSpPr/>
          <p:nvPr/>
        </p:nvGrpSpPr>
        <p:grpSpPr>
          <a:xfrm>
            <a:off x="10084312" y="1506"/>
            <a:ext cx="2057602" cy="1975956"/>
            <a:chOff x="10084312" y="1506"/>
            <a:chExt cx="2057602" cy="1975956"/>
          </a:xfrm>
        </p:grpSpPr>
        <p:sp>
          <p:nvSpPr>
            <p:cNvPr id="362" name="Google Shape;362;p14"/>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3" name="Google Shape;363;p14"/>
            <p:cNvGrpSpPr/>
            <p:nvPr/>
          </p:nvGrpSpPr>
          <p:grpSpPr>
            <a:xfrm>
              <a:off x="10556108" y="549192"/>
              <a:ext cx="1049197" cy="938479"/>
              <a:chOff x="-172235" y="0"/>
              <a:chExt cx="2933565" cy="2623477"/>
            </a:xfrm>
          </p:grpSpPr>
          <p:grpSp>
            <p:nvGrpSpPr>
              <p:cNvPr id="364" name="Google Shape;364;p14"/>
              <p:cNvGrpSpPr/>
              <p:nvPr/>
            </p:nvGrpSpPr>
            <p:grpSpPr>
              <a:xfrm>
                <a:off x="-172235" y="0"/>
                <a:ext cx="2933565" cy="2623477"/>
                <a:chOff x="-172235" y="0"/>
                <a:chExt cx="2933565" cy="2623477"/>
              </a:xfrm>
            </p:grpSpPr>
            <p:sp>
              <p:nvSpPr>
                <p:cNvPr id="365" name="Google Shape;365;p14"/>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4"/>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4"/>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8" name="Google Shape;368;p14"/>
              <p:cNvGrpSpPr/>
              <p:nvPr/>
            </p:nvGrpSpPr>
            <p:grpSpPr>
              <a:xfrm>
                <a:off x="1062773" y="867310"/>
                <a:ext cx="1373869" cy="1265364"/>
                <a:chOff x="-98340" y="-115598"/>
                <a:chExt cx="1373869" cy="1265364"/>
              </a:xfrm>
            </p:grpSpPr>
            <p:sp>
              <p:nvSpPr>
                <p:cNvPr id="369" name="Google Shape;369;p14"/>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4"/>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371" name="Google Shape;371;p14"/>
          <p:cNvGrpSpPr/>
          <p:nvPr/>
        </p:nvGrpSpPr>
        <p:grpSpPr>
          <a:xfrm>
            <a:off x="709010" y="1614808"/>
            <a:ext cx="548895" cy="623781"/>
            <a:chOff x="662203" y="1460089"/>
            <a:chExt cx="726758" cy="825911"/>
          </a:xfrm>
        </p:grpSpPr>
        <p:sp>
          <p:nvSpPr>
            <p:cNvPr id="372" name="Google Shape;372;p14"/>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4"/>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74" name="Google Shape;374;p14" descr="Hand with solid fill"/>
          <p:cNvPicPr preferRelativeResize="0"/>
          <p:nvPr/>
        </p:nvPicPr>
        <p:blipFill rotWithShape="1">
          <a:blip r:embed="rId3">
            <a:alphaModFix/>
          </a:blip>
          <a:srcRect/>
          <a:stretch/>
        </p:blipFill>
        <p:spPr>
          <a:xfrm rot="989143">
            <a:off x="5354361" y="1357956"/>
            <a:ext cx="859011" cy="859011"/>
          </a:xfrm>
          <a:prstGeom prst="rect">
            <a:avLst/>
          </a:prstGeom>
          <a:noFill/>
          <a:ln>
            <a:noFill/>
          </a:ln>
        </p:spPr>
      </p:pic>
      <p:grpSp>
        <p:nvGrpSpPr>
          <p:cNvPr id="375" name="Google Shape;375;p14"/>
          <p:cNvGrpSpPr/>
          <p:nvPr/>
        </p:nvGrpSpPr>
        <p:grpSpPr>
          <a:xfrm>
            <a:off x="629079" y="2753748"/>
            <a:ext cx="659819" cy="659819"/>
            <a:chOff x="629079" y="2939970"/>
            <a:chExt cx="530599" cy="530599"/>
          </a:xfrm>
        </p:grpSpPr>
        <p:sp>
          <p:nvSpPr>
            <p:cNvPr id="376" name="Google Shape;376;p14"/>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14"/>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78" name="Google Shape;378;p14"/>
          <p:cNvGrpSpPr/>
          <p:nvPr/>
        </p:nvGrpSpPr>
        <p:grpSpPr>
          <a:xfrm>
            <a:off x="671044" y="3573015"/>
            <a:ext cx="520876" cy="631356"/>
            <a:chOff x="728273" y="3888296"/>
            <a:chExt cx="441963" cy="535705"/>
          </a:xfrm>
        </p:grpSpPr>
        <p:sp>
          <p:nvSpPr>
            <p:cNvPr id="379" name="Google Shape;379;p14"/>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0" name="Google Shape;380;p14"/>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81" name="Google Shape;381;p14"/>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 name="Google Shape;382;p14"/>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383" name="Google Shape;383;p14"/>
          <p:cNvGrpSpPr/>
          <p:nvPr/>
        </p:nvGrpSpPr>
        <p:grpSpPr>
          <a:xfrm>
            <a:off x="682243" y="4518012"/>
            <a:ext cx="735767" cy="659819"/>
            <a:chOff x="682243" y="4749397"/>
            <a:chExt cx="848057" cy="760519"/>
          </a:xfrm>
        </p:grpSpPr>
        <p:sp>
          <p:nvSpPr>
            <p:cNvPr id="384" name="Google Shape;384;p14"/>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5" name="Google Shape;385;p14"/>
            <p:cNvGrpSpPr/>
            <p:nvPr/>
          </p:nvGrpSpPr>
          <p:grpSpPr>
            <a:xfrm>
              <a:off x="1031901" y="4976465"/>
              <a:ext cx="498399" cy="533451"/>
              <a:chOff x="3844774" y="3269879"/>
              <a:chExt cx="736281" cy="788063"/>
            </a:xfrm>
          </p:grpSpPr>
          <p:sp>
            <p:nvSpPr>
              <p:cNvPr id="386" name="Google Shape;386;p14"/>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4"/>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14"/>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14"/>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5"/>
          <p:cNvSpPr/>
          <p:nvPr/>
        </p:nvSpPr>
        <p:spPr>
          <a:xfrm>
            <a:off x="5946302" y="2676152"/>
            <a:ext cx="5659015" cy="3029157"/>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6" name="Google Shape;396;p15"/>
          <p:cNvGrpSpPr/>
          <p:nvPr/>
        </p:nvGrpSpPr>
        <p:grpSpPr>
          <a:xfrm>
            <a:off x="5437577" y="2988386"/>
            <a:ext cx="801554" cy="771393"/>
            <a:chOff x="5677854" y="2466704"/>
            <a:chExt cx="801554" cy="771393"/>
          </a:xfrm>
        </p:grpSpPr>
        <p:sp>
          <p:nvSpPr>
            <p:cNvPr id="397" name="Google Shape;397;p15"/>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398" name="Google Shape;398;p15"/>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399" name="Google Shape;399;p15"/>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400" name="Google Shape;400;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16: Talking about how I feel</a:t>
            </a:r>
            <a:endParaRPr/>
          </a:p>
        </p:txBody>
      </p:sp>
      <p:sp>
        <p:nvSpPr>
          <p:cNvPr id="401" name="Google Shape;401;p15"/>
          <p:cNvSpPr txBox="1"/>
          <p:nvPr/>
        </p:nvSpPr>
        <p:spPr>
          <a:xfrm>
            <a:off x="1641886" y="1642136"/>
            <a:ext cx="3571815" cy="399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support the child in exploring, recognizing and naming their emotions and feeling and practice in sharing them.</a:t>
            </a:r>
            <a:endParaRPr/>
          </a:p>
          <a:p>
            <a:pPr marL="0" marR="0" lvl="0" indent="0" algn="l" rtl="0">
              <a:spcBef>
                <a:spcPts val="800"/>
              </a:spcBef>
              <a:spcAft>
                <a:spcPts val="0"/>
              </a:spcAft>
              <a:buNone/>
            </a:pPr>
            <a:endParaRPr sz="1600">
              <a:solidFill>
                <a:schemeClr val="dk1"/>
              </a:solidFill>
              <a:latin typeface="Arial"/>
              <a:ea typeface="Arial"/>
              <a:cs typeface="Arial"/>
              <a:sym typeface="Arial"/>
            </a:endParaRPr>
          </a:p>
          <a:p>
            <a:pPr marL="0" marR="0" lvl="0" indent="0" algn="l" rtl="0">
              <a:spcBef>
                <a:spcPts val="80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 mins (2x times)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 or pencil. You can draw or use the template.</a:t>
            </a:r>
            <a:endParaRPr sz="1600">
              <a:solidFill>
                <a:schemeClr val="dk1"/>
              </a:solidFill>
              <a:latin typeface="Arial"/>
              <a:ea typeface="Arial"/>
              <a:cs typeface="Arial"/>
              <a:sym typeface="Arial"/>
            </a:endParaRPr>
          </a:p>
        </p:txBody>
      </p:sp>
      <p:sp>
        <p:nvSpPr>
          <p:cNvPr id="402" name="Google Shape;402;p15"/>
          <p:cNvSpPr txBox="1"/>
          <p:nvPr/>
        </p:nvSpPr>
        <p:spPr>
          <a:xfrm>
            <a:off x="6372336" y="1642136"/>
            <a:ext cx="5078589"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the purpose of the activity</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label the emotions, to describe the feeling, when or why they think they felt like this and how they reacted</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to the child that you will ask them to do some homework. They are asked to share this paper with the table with someone they trust.</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 the next meeting with the child, check in if they did it, check in with them how they felt about it. </a:t>
            </a:r>
            <a:endParaRPr/>
          </a:p>
        </p:txBody>
      </p:sp>
      <p:grpSp>
        <p:nvGrpSpPr>
          <p:cNvPr id="403" name="Google Shape;403;p15"/>
          <p:cNvGrpSpPr/>
          <p:nvPr/>
        </p:nvGrpSpPr>
        <p:grpSpPr>
          <a:xfrm>
            <a:off x="10084312" y="1506"/>
            <a:ext cx="2057602" cy="1975956"/>
            <a:chOff x="10084312" y="1506"/>
            <a:chExt cx="2057602" cy="1975956"/>
          </a:xfrm>
        </p:grpSpPr>
        <p:sp>
          <p:nvSpPr>
            <p:cNvPr id="404" name="Google Shape;404;p15"/>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5" name="Google Shape;405;p15"/>
            <p:cNvGrpSpPr/>
            <p:nvPr/>
          </p:nvGrpSpPr>
          <p:grpSpPr>
            <a:xfrm>
              <a:off x="10556108" y="549192"/>
              <a:ext cx="1049197" cy="938479"/>
              <a:chOff x="-172235" y="0"/>
              <a:chExt cx="2933565" cy="2623477"/>
            </a:xfrm>
          </p:grpSpPr>
          <p:grpSp>
            <p:nvGrpSpPr>
              <p:cNvPr id="406" name="Google Shape;406;p15"/>
              <p:cNvGrpSpPr/>
              <p:nvPr/>
            </p:nvGrpSpPr>
            <p:grpSpPr>
              <a:xfrm>
                <a:off x="-172235" y="0"/>
                <a:ext cx="2933565" cy="2623477"/>
                <a:chOff x="-172235" y="0"/>
                <a:chExt cx="2933565" cy="2623477"/>
              </a:xfrm>
            </p:grpSpPr>
            <p:sp>
              <p:nvSpPr>
                <p:cNvPr id="407" name="Google Shape;407;p15"/>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408;p15"/>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409;p15"/>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10" name="Google Shape;410;p15"/>
              <p:cNvGrpSpPr/>
              <p:nvPr/>
            </p:nvGrpSpPr>
            <p:grpSpPr>
              <a:xfrm>
                <a:off x="1062773" y="867310"/>
                <a:ext cx="1373869" cy="1265364"/>
                <a:chOff x="-98340" y="-115598"/>
                <a:chExt cx="1373869" cy="1265364"/>
              </a:xfrm>
            </p:grpSpPr>
            <p:sp>
              <p:nvSpPr>
                <p:cNvPr id="411" name="Google Shape;411;p15"/>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15"/>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413" name="Google Shape;413;p15"/>
          <p:cNvGrpSpPr/>
          <p:nvPr/>
        </p:nvGrpSpPr>
        <p:grpSpPr>
          <a:xfrm>
            <a:off x="709010" y="1715846"/>
            <a:ext cx="548895" cy="623781"/>
            <a:chOff x="662203" y="1460089"/>
            <a:chExt cx="726758" cy="825911"/>
          </a:xfrm>
        </p:grpSpPr>
        <p:sp>
          <p:nvSpPr>
            <p:cNvPr id="414" name="Google Shape;414;p15"/>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15"/>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16" name="Google Shape;416;p15" descr="Hand with solid fill"/>
          <p:cNvPicPr preferRelativeResize="0"/>
          <p:nvPr/>
        </p:nvPicPr>
        <p:blipFill rotWithShape="1">
          <a:blip r:embed="rId3">
            <a:alphaModFix/>
          </a:blip>
          <a:srcRect/>
          <a:stretch/>
        </p:blipFill>
        <p:spPr>
          <a:xfrm rot="989143">
            <a:off x="5354361" y="1458994"/>
            <a:ext cx="859011" cy="859011"/>
          </a:xfrm>
          <a:prstGeom prst="rect">
            <a:avLst/>
          </a:prstGeom>
          <a:noFill/>
          <a:ln>
            <a:noFill/>
          </a:ln>
        </p:spPr>
      </p:pic>
      <p:grpSp>
        <p:nvGrpSpPr>
          <p:cNvPr id="417" name="Google Shape;417;p15"/>
          <p:cNvGrpSpPr/>
          <p:nvPr/>
        </p:nvGrpSpPr>
        <p:grpSpPr>
          <a:xfrm>
            <a:off x="629079" y="3041008"/>
            <a:ext cx="659819" cy="659819"/>
            <a:chOff x="629079" y="2939970"/>
            <a:chExt cx="530599" cy="530599"/>
          </a:xfrm>
        </p:grpSpPr>
        <p:sp>
          <p:nvSpPr>
            <p:cNvPr id="418" name="Google Shape;418;p15"/>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15"/>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20" name="Google Shape;420;p15"/>
          <p:cNvGrpSpPr/>
          <p:nvPr/>
        </p:nvGrpSpPr>
        <p:grpSpPr>
          <a:xfrm>
            <a:off x="671044" y="3989334"/>
            <a:ext cx="520876" cy="631356"/>
            <a:chOff x="728273" y="3888296"/>
            <a:chExt cx="441963" cy="535705"/>
          </a:xfrm>
        </p:grpSpPr>
        <p:sp>
          <p:nvSpPr>
            <p:cNvPr id="421" name="Google Shape;421;p15"/>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2" name="Google Shape;422;p15"/>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423" name="Google Shape;423;p15"/>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4" name="Google Shape;424;p15"/>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425" name="Google Shape;425;p15"/>
          <p:cNvGrpSpPr/>
          <p:nvPr/>
        </p:nvGrpSpPr>
        <p:grpSpPr>
          <a:xfrm>
            <a:off x="682243" y="4951135"/>
            <a:ext cx="735767" cy="659819"/>
            <a:chOff x="682243" y="4749397"/>
            <a:chExt cx="848057" cy="760519"/>
          </a:xfrm>
        </p:grpSpPr>
        <p:sp>
          <p:nvSpPr>
            <p:cNvPr id="426" name="Google Shape;426;p15"/>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27" name="Google Shape;427;p15"/>
            <p:cNvGrpSpPr/>
            <p:nvPr/>
          </p:nvGrpSpPr>
          <p:grpSpPr>
            <a:xfrm>
              <a:off x="1031901" y="4976465"/>
              <a:ext cx="498399" cy="533451"/>
              <a:chOff x="3844774" y="3269879"/>
              <a:chExt cx="736281" cy="788063"/>
            </a:xfrm>
          </p:grpSpPr>
          <p:sp>
            <p:nvSpPr>
              <p:cNvPr id="428" name="Google Shape;428;p15"/>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15"/>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5"/>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15"/>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Role play</a:t>
            </a:r>
            <a:endParaRPr/>
          </a:p>
        </p:txBody>
      </p:sp>
      <p:grpSp>
        <p:nvGrpSpPr>
          <p:cNvPr id="438" name="Google Shape;438;p16"/>
          <p:cNvGrpSpPr/>
          <p:nvPr/>
        </p:nvGrpSpPr>
        <p:grpSpPr>
          <a:xfrm>
            <a:off x="2197296" y="1916422"/>
            <a:ext cx="4965294" cy="3878684"/>
            <a:chOff x="1256493" y="1938962"/>
            <a:chExt cx="4376930" cy="3419078"/>
          </a:xfrm>
        </p:grpSpPr>
        <p:grpSp>
          <p:nvGrpSpPr>
            <p:cNvPr id="439" name="Google Shape;439;p16"/>
            <p:cNvGrpSpPr/>
            <p:nvPr/>
          </p:nvGrpSpPr>
          <p:grpSpPr>
            <a:xfrm>
              <a:off x="1256493" y="1938962"/>
              <a:ext cx="1931926" cy="2269849"/>
              <a:chOff x="6805603" y="1046705"/>
              <a:chExt cx="1097888" cy="1277895"/>
            </a:xfrm>
          </p:grpSpPr>
          <p:sp>
            <p:nvSpPr>
              <p:cNvPr id="440" name="Google Shape;440;p16"/>
              <p:cNvSpPr/>
              <p:nvPr/>
            </p:nvSpPr>
            <p:spPr>
              <a:xfrm rot="1100420">
                <a:off x="7141985" y="1874813"/>
                <a:ext cx="152400" cy="43690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16"/>
              <p:cNvSpPr/>
              <p:nvPr/>
            </p:nvSpPr>
            <p:spPr>
              <a:xfrm rot="826591">
                <a:off x="6902427"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6"/>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16"/>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16"/>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5" name="Google Shape;445;p16"/>
            <p:cNvGrpSpPr/>
            <p:nvPr/>
          </p:nvGrpSpPr>
          <p:grpSpPr>
            <a:xfrm rot="-1967241">
              <a:off x="3233597" y="2721416"/>
              <a:ext cx="1931924" cy="2296463"/>
              <a:chOff x="6805604" y="1046705"/>
              <a:chExt cx="1097888" cy="1292882"/>
            </a:xfrm>
          </p:grpSpPr>
          <p:sp>
            <p:nvSpPr>
              <p:cNvPr id="446" name="Google Shape;446;p16"/>
              <p:cNvSpPr/>
              <p:nvPr/>
            </p:nvSpPr>
            <p:spPr>
              <a:xfrm rot="582262">
                <a:off x="7185878" y="1892961"/>
                <a:ext cx="152400" cy="436908"/>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16"/>
              <p:cNvSpPr/>
              <p:nvPr/>
            </p:nvSpPr>
            <p:spPr>
              <a:xfrm rot="826591">
                <a:off x="6902428"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16"/>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16"/>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16"/>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51" name="Google Shape;451;p16"/>
          <p:cNvSpPr txBox="1"/>
          <p:nvPr/>
        </p:nvSpPr>
        <p:spPr>
          <a:xfrm>
            <a:off x="6592896" y="2937102"/>
            <a:ext cx="326233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b="1">
                <a:solidFill>
                  <a:schemeClr val="dk1"/>
                </a:solidFill>
                <a:latin typeface="Arial"/>
                <a:ea typeface="Arial"/>
                <a:cs typeface="Arial"/>
                <a:sym typeface="Arial"/>
              </a:rPr>
              <a:t>Practice </a:t>
            </a:r>
            <a:br>
              <a:rPr lang="en-GB" sz="3000" b="1">
                <a:solidFill>
                  <a:schemeClr val="dk1"/>
                </a:solidFill>
                <a:latin typeface="Arial"/>
                <a:ea typeface="Arial"/>
                <a:cs typeface="Arial"/>
                <a:sym typeface="Arial"/>
              </a:rPr>
            </a:br>
            <a:r>
              <a:rPr lang="en-GB" sz="3000" b="1">
                <a:solidFill>
                  <a:schemeClr val="dk1"/>
                </a:solidFill>
                <a:latin typeface="Arial"/>
                <a:ea typeface="Arial"/>
                <a:cs typeface="Arial"/>
                <a:sym typeface="Arial"/>
              </a:rPr>
              <a:t>Activity 16</a:t>
            </a:r>
            <a:endParaRPr sz="3000" b="1">
              <a:solidFill>
                <a:schemeClr val="dk1"/>
              </a:solidFill>
              <a:latin typeface="Arial"/>
              <a:ea typeface="Arial"/>
              <a:cs typeface="Arial"/>
              <a:sym typeface="Arial"/>
            </a:endParaRPr>
          </a:p>
        </p:txBody>
      </p:sp>
      <p:grpSp>
        <p:nvGrpSpPr>
          <p:cNvPr id="452" name="Google Shape;452;p16"/>
          <p:cNvGrpSpPr/>
          <p:nvPr/>
        </p:nvGrpSpPr>
        <p:grpSpPr>
          <a:xfrm>
            <a:off x="10084312" y="1506"/>
            <a:ext cx="2057602" cy="1975956"/>
            <a:chOff x="10084312" y="1506"/>
            <a:chExt cx="2057602" cy="1975956"/>
          </a:xfrm>
        </p:grpSpPr>
        <p:sp>
          <p:nvSpPr>
            <p:cNvPr id="453" name="Google Shape;453;p16"/>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54" name="Google Shape;454;p16"/>
            <p:cNvGrpSpPr/>
            <p:nvPr/>
          </p:nvGrpSpPr>
          <p:grpSpPr>
            <a:xfrm>
              <a:off x="10556108" y="549192"/>
              <a:ext cx="1049197" cy="938479"/>
              <a:chOff x="-172235" y="0"/>
              <a:chExt cx="2933565" cy="2623477"/>
            </a:xfrm>
          </p:grpSpPr>
          <p:grpSp>
            <p:nvGrpSpPr>
              <p:cNvPr id="455" name="Google Shape;455;p16"/>
              <p:cNvGrpSpPr/>
              <p:nvPr/>
            </p:nvGrpSpPr>
            <p:grpSpPr>
              <a:xfrm>
                <a:off x="-172235" y="0"/>
                <a:ext cx="2933565" cy="2623477"/>
                <a:chOff x="-172235" y="0"/>
                <a:chExt cx="2933565" cy="2623477"/>
              </a:xfrm>
            </p:grpSpPr>
            <p:sp>
              <p:nvSpPr>
                <p:cNvPr id="456" name="Google Shape;456;p16"/>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16"/>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6"/>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59" name="Google Shape;459;p16"/>
              <p:cNvGrpSpPr/>
              <p:nvPr/>
            </p:nvGrpSpPr>
            <p:grpSpPr>
              <a:xfrm>
                <a:off x="1062773" y="867310"/>
                <a:ext cx="1373869" cy="1265364"/>
                <a:chOff x="-98340" y="-115598"/>
                <a:chExt cx="1373869" cy="1265364"/>
              </a:xfrm>
            </p:grpSpPr>
            <p:sp>
              <p:nvSpPr>
                <p:cNvPr id="460" name="Google Shape;460;p16"/>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6"/>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
        <p:nvSpPr>
          <p:cNvPr id="468" name="Google Shape;468;p17"/>
          <p:cNvSpPr txBox="1"/>
          <p:nvPr/>
        </p:nvSpPr>
        <p:spPr>
          <a:xfrm>
            <a:off x="1664348" y="3429000"/>
            <a:ext cx="279054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Everyone feel anxious sometimes, b</a:t>
            </a:r>
            <a:r>
              <a:rPr lang="en-GB" sz="2000" b="0" i="0" dirty="0">
                <a:solidFill>
                  <a:srgbClr val="202124"/>
                </a:solidFill>
                <a:latin typeface="Arial"/>
                <a:ea typeface="Arial"/>
                <a:cs typeface="Arial"/>
                <a:sym typeface="Arial"/>
              </a:rPr>
              <a:t>ut what makes you feel anxious and how you react to this feeling is different for everyone!</a:t>
            </a:r>
            <a:endParaRPr sz="2000" dirty="0">
              <a:solidFill>
                <a:schemeClr val="dk1"/>
              </a:solidFill>
              <a:latin typeface="Arial"/>
              <a:ea typeface="Arial"/>
              <a:cs typeface="Arial"/>
              <a:sym typeface="Arial"/>
            </a:endParaRPr>
          </a:p>
        </p:txBody>
      </p:sp>
      <p:sp>
        <p:nvSpPr>
          <p:cNvPr id="469" name="Google Shape;469;p17"/>
          <p:cNvSpPr/>
          <p:nvPr/>
        </p:nvSpPr>
        <p:spPr>
          <a:xfrm>
            <a:off x="2533839" y="19457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17"/>
          <p:cNvSpPr/>
          <p:nvPr/>
        </p:nvSpPr>
        <p:spPr>
          <a:xfrm>
            <a:off x="5570220" y="19457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17"/>
          <p:cNvSpPr txBox="1"/>
          <p:nvPr/>
        </p:nvSpPr>
        <p:spPr>
          <a:xfrm>
            <a:off x="4700728" y="3429000"/>
            <a:ext cx="2790544" cy="2246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rgbClr val="000000"/>
                </a:solidFill>
                <a:latin typeface="Arial"/>
                <a:ea typeface="Arial"/>
                <a:cs typeface="Arial"/>
                <a:sym typeface="Arial"/>
              </a:rPr>
              <a:t>Sounds, smells, or places can trigger and remind you of a moment, an event or a period of time and make you feel a certain emotion.</a:t>
            </a:r>
            <a:endParaRPr sz="2000" dirty="0">
              <a:solidFill>
                <a:schemeClr val="dk1"/>
              </a:solidFill>
              <a:latin typeface="Arial"/>
              <a:ea typeface="Arial"/>
              <a:cs typeface="Arial"/>
              <a:sym typeface="Arial"/>
            </a:endParaRPr>
          </a:p>
        </p:txBody>
      </p:sp>
      <p:sp>
        <p:nvSpPr>
          <p:cNvPr id="2" name="Google Shape;470;p17">
            <a:extLst>
              <a:ext uri="{FF2B5EF4-FFF2-40B4-BE49-F238E27FC236}">
                <a16:creationId xmlns:a16="http://schemas.microsoft.com/office/drawing/2014/main" id="{B95CE7FB-63D2-5334-E0F0-B11931FE0688}"/>
              </a:ext>
            </a:extLst>
          </p:cNvPr>
          <p:cNvSpPr/>
          <p:nvPr/>
        </p:nvSpPr>
        <p:spPr>
          <a:xfrm>
            <a:off x="8606600" y="19457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471;p17">
            <a:extLst>
              <a:ext uri="{FF2B5EF4-FFF2-40B4-BE49-F238E27FC236}">
                <a16:creationId xmlns:a16="http://schemas.microsoft.com/office/drawing/2014/main" id="{96A04A85-F4EA-69F1-EEF9-7FF78855071E}"/>
              </a:ext>
            </a:extLst>
          </p:cNvPr>
          <p:cNvSpPr txBox="1"/>
          <p:nvPr/>
        </p:nvSpPr>
        <p:spPr>
          <a:xfrm>
            <a:off x="7737109" y="3445753"/>
            <a:ext cx="279054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rgbClr val="000000"/>
                </a:solidFill>
                <a:latin typeface="Arial"/>
                <a:ea typeface="Arial"/>
                <a:cs typeface="Arial"/>
                <a:sym typeface="Arial"/>
              </a:rPr>
              <a:t>A caseworker can help to increase the child’s sense of safety</a:t>
            </a:r>
            <a:endParaRPr sz="2000"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76"/>
        <p:cNvGrpSpPr/>
        <p:nvPr/>
      </p:nvGrpSpPr>
      <p:grpSpPr>
        <a:xfrm>
          <a:off x="0" y="0"/>
          <a:ext cx="0" cy="0"/>
          <a:chOff x="0" y="0"/>
          <a:chExt cx="0" cy="0"/>
        </a:xfrm>
      </p:grpSpPr>
      <p:sp>
        <p:nvSpPr>
          <p:cNvPr id="477" name="Google Shape;477;p18"/>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2</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MHPSS activities to strengthen coping skills and regulate emotions</a:t>
            </a:r>
            <a:endParaRPr sz="5400" b="1">
              <a:solidFill>
                <a:schemeClr val="lt1"/>
              </a:solidFill>
              <a:latin typeface="Garamond"/>
              <a:ea typeface="Garamond"/>
              <a:cs typeface="Garamond"/>
              <a:sym typeface="Garamond"/>
            </a:endParaRPr>
          </a:p>
          <a:p>
            <a:pPr marL="0" marR="0" lvl="0" indent="0" algn="l" rtl="0">
              <a:lnSpc>
                <a:spcPct val="90000"/>
              </a:lnSpc>
              <a:spcBef>
                <a:spcPts val="0"/>
              </a:spcBef>
              <a:spcAft>
                <a:spcPts val="0"/>
              </a:spcAft>
              <a:buClr>
                <a:schemeClr val="dk1"/>
              </a:buClr>
              <a:buSzPts val="5400"/>
              <a:buFont typeface="Helvetica Neue"/>
              <a:buNone/>
            </a:pPr>
            <a:endParaRPr sz="5400" b="1">
              <a:solidFill>
                <a:schemeClr val="lt1"/>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Emotional regulation interventions</a:t>
            </a:r>
            <a:endParaRPr/>
          </a:p>
        </p:txBody>
      </p:sp>
      <p:sp>
        <p:nvSpPr>
          <p:cNvPr id="484" name="Google Shape;484;p19"/>
          <p:cNvSpPr txBox="1"/>
          <p:nvPr/>
        </p:nvSpPr>
        <p:spPr>
          <a:xfrm>
            <a:off x="5247987" y="2152635"/>
            <a:ext cx="3383557"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Arial"/>
                <a:ea typeface="Arial"/>
                <a:cs typeface="Arial"/>
                <a:sym typeface="Arial"/>
              </a:rPr>
              <a:t>This intervention provides children with the tools to recognize and exert control over their own emotional state</a:t>
            </a:r>
            <a:endParaRPr sz="2200">
              <a:solidFill>
                <a:schemeClr val="dk1"/>
              </a:solidFill>
              <a:latin typeface="Arial"/>
              <a:ea typeface="Arial"/>
              <a:cs typeface="Arial"/>
              <a:sym typeface="Arial"/>
            </a:endParaRPr>
          </a:p>
        </p:txBody>
      </p:sp>
      <p:grpSp>
        <p:nvGrpSpPr>
          <p:cNvPr id="485" name="Google Shape;485;p19"/>
          <p:cNvGrpSpPr/>
          <p:nvPr/>
        </p:nvGrpSpPr>
        <p:grpSpPr>
          <a:xfrm>
            <a:off x="8391554" y="3340100"/>
            <a:ext cx="2962246" cy="2345228"/>
            <a:chOff x="8886140" y="2128856"/>
            <a:chExt cx="2458554" cy="1946452"/>
          </a:xfrm>
        </p:grpSpPr>
        <p:grpSp>
          <p:nvGrpSpPr>
            <p:cNvPr id="486" name="Google Shape;486;p19"/>
            <p:cNvGrpSpPr/>
            <p:nvPr/>
          </p:nvGrpSpPr>
          <p:grpSpPr>
            <a:xfrm>
              <a:off x="9892149" y="2128856"/>
              <a:ext cx="1452545" cy="1452545"/>
              <a:chOff x="9854276" y="2446764"/>
              <a:chExt cx="1691138" cy="1691138"/>
            </a:xfrm>
          </p:grpSpPr>
          <p:pic>
            <p:nvPicPr>
              <p:cNvPr id="487" name="Google Shape;487;p19"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488" name="Google Shape;488;p19"/>
              <p:cNvSpPr/>
              <p:nvPr/>
            </p:nvSpPr>
            <p:spPr>
              <a:xfrm>
                <a:off x="10149995" y="2618375"/>
                <a:ext cx="927324" cy="9273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9" name="Google Shape;489;p19"/>
            <p:cNvSpPr/>
            <p:nvPr/>
          </p:nvSpPr>
          <p:spPr>
            <a:xfrm>
              <a:off x="8886140" y="3141728"/>
              <a:ext cx="1044952" cy="933580"/>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19"/>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5715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1" name="Google Shape;491;p19"/>
          <p:cNvSpPr txBox="1"/>
          <p:nvPr/>
        </p:nvSpPr>
        <p:spPr>
          <a:xfrm>
            <a:off x="1292720" y="2152635"/>
            <a:ext cx="3383557"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Arial"/>
                <a:ea typeface="Arial"/>
                <a:cs typeface="Arial"/>
                <a:sym typeface="Arial"/>
              </a:rPr>
              <a:t>Emotional regulation refers to the process where children influence which emotions they have, when they have them, and how they experience and express their feelings</a:t>
            </a:r>
            <a:endParaRPr sz="22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7"/>
        <p:cNvGrpSpPr/>
        <p:nvPr/>
      </p:nvGrpSpPr>
      <p:grpSpPr>
        <a:xfrm>
          <a:off x="0" y="0"/>
          <a:ext cx="0" cy="0"/>
          <a:chOff x="0" y="0"/>
          <a:chExt cx="0" cy="0"/>
        </a:xfrm>
      </p:grpSpPr>
      <p:sp>
        <p:nvSpPr>
          <p:cNvPr id="108" name="Google Shape;108;p2"/>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1</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Module opening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0"/>
          <p:cNvSpPr/>
          <p:nvPr/>
        </p:nvSpPr>
        <p:spPr>
          <a:xfrm>
            <a:off x="5830172" y="2477573"/>
            <a:ext cx="5659015" cy="3283077"/>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98" name="Google Shape;498;p20"/>
          <p:cNvGrpSpPr/>
          <p:nvPr/>
        </p:nvGrpSpPr>
        <p:grpSpPr>
          <a:xfrm>
            <a:off x="5321447" y="2855908"/>
            <a:ext cx="801554" cy="771393"/>
            <a:chOff x="5677854" y="2466704"/>
            <a:chExt cx="801554" cy="771393"/>
          </a:xfrm>
        </p:grpSpPr>
        <p:sp>
          <p:nvSpPr>
            <p:cNvPr id="499" name="Google Shape;499;p20"/>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500" name="Google Shape;500;p20"/>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501" name="Google Shape;501;p20"/>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502" name="Google Shape;502;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17: Hello, it’s your body calling</a:t>
            </a:r>
            <a:endParaRPr/>
          </a:p>
        </p:txBody>
      </p:sp>
      <p:sp>
        <p:nvSpPr>
          <p:cNvPr id="503" name="Google Shape;503;p20"/>
          <p:cNvSpPr txBox="1"/>
          <p:nvPr/>
        </p:nvSpPr>
        <p:spPr>
          <a:xfrm>
            <a:off x="1995001" y="1686351"/>
            <a:ext cx="2909210"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OBJECTIVE OF THE ACTIVITY</a:t>
            </a:r>
            <a:endParaRPr dirty="0"/>
          </a:p>
          <a:p>
            <a:pPr marL="0" marR="0" lvl="0" indent="0" algn="l" rtl="0">
              <a:spcBef>
                <a:spcPts val="0"/>
              </a:spcBef>
              <a:spcAft>
                <a:spcPts val="0"/>
              </a:spcAft>
              <a:buNone/>
            </a:pPr>
            <a:r>
              <a:rPr lang="en-GB" sz="1600" dirty="0">
                <a:solidFill>
                  <a:srgbClr val="000000"/>
                </a:solidFill>
                <a:latin typeface="Arial"/>
                <a:ea typeface="Arial"/>
                <a:cs typeface="Arial"/>
                <a:sym typeface="Arial"/>
              </a:rPr>
              <a:t>To help the child to recognize and identify how their body reacts to certain feelings, especially anxiety. </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TIME</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5 - 30 mins</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AGE</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7+</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MATERIALS</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Paper and pens</a:t>
            </a:r>
            <a:endParaRPr sz="1600" dirty="0">
              <a:solidFill>
                <a:schemeClr val="dk1"/>
              </a:solidFill>
              <a:latin typeface="Arial"/>
              <a:ea typeface="Arial"/>
              <a:cs typeface="Arial"/>
              <a:sym typeface="Arial"/>
            </a:endParaRPr>
          </a:p>
        </p:txBody>
      </p:sp>
      <p:sp>
        <p:nvSpPr>
          <p:cNvPr id="504" name="Google Shape;504;p20"/>
          <p:cNvSpPr txBox="1"/>
          <p:nvPr/>
        </p:nvSpPr>
        <p:spPr>
          <a:xfrm>
            <a:off x="6215495" y="1737648"/>
            <a:ext cx="494566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chemeClr val="dk1"/>
                </a:solidFill>
                <a:latin typeface="Arial"/>
                <a:ea typeface="Arial"/>
                <a:cs typeface="Arial"/>
                <a:sym typeface="Arial"/>
              </a:rPr>
              <a:t>PARTICIPATION</a:t>
            </a:r>
            <a:endParaRPr dirty="0"/>
          </a:p>
          <a:p>
            <a:pPr marL="0" marR="0" lvl="0" indent="0" algn="l" rtl="0">
              <a:spcBef>
                <a:spcPts val="0"/>
              </a:spcBef>
              <a:spcAft>
                <a:spcPts val="0"/>
              </a:spcAft>
              <a:buNone/>
            </a:pPr>
            <a:r>
              <a:rPr lang="en-GB" sz="1600" dirty="0">
                <a:solidFill>
                  <a:schemeClr val="dk1"/>
                </a:solidFill>
                <a:latin typeface="Arial"/>
                <a:ea typeface="Arial"/>
                <a:cs typeface="Arial"/>
                <a:sym typeface="Arial"/>
              </a:rPr>
              <a:t>Child and their parent or caregiver</a:t>
            </a:r>
            <a:endParaRPr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en-GB" sz="1600" b="1" dirty="0">
                <a:solidFill>
                  <a:schemeClr val="dk1"/>
                </a:solidFill>
                <a:latin typeface="Arial"/>
                <a:ea typeface="Arial"/>
                <a:cs typeface="Arial"/>
                <a:sym typeface="Arial"/>
              </a:rPr>
              <a:t>GUIDANCE</a:t>
            </a:r>
            <a:endParaRPr sz="16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Introduce the activity to the child, by explaining that you sometimes </a:t>
            </a:r>
            <a:r>
              <a:rPr lang="en-GB" sz="16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you don’t hear when someone </a:t>
            </a:r>
            <a:r>
              <a:rPr lang="en-GB" sz="16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called you</a:t>
            </a:r>
            <a:r>
              <a:rPr lang="en-GB" sz="1600">
                <a:solidFill>
                  <a:schemeClr val="dk1"/>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Explain that our body also sends messages to us, but sometimes we miss these calls or messages. </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Suggest to make a body phone together, so the child can think about some messages their body might send. </a:t>
            </a:r>
            <a:endParaRPr dirty="0"/>
          </a:p>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Arial"/>
                <a:ea typeface="Arial"/>
                <a:cs typeface="Arial"/>
                <a:sym typeface="Arial"/>
              </a:rPr>
              <a:t>Take it in turns to be your body calling and provide examples to help the child understand. </a:t>
            </a:r>
            <a:endParaRPr dirty="0"/>
          </a:p>
        </p:txBody>
      </p:sp>
      <p:grpSp>
        <p:nvGrpSpPr>
          <p:cNvPr id="505" name="Google Shape;505;p20"/>
          <p:cNvGrpSpPr/>
          <p:nvPr/>
        </p:nvGrpSpPr>
        <p:grpSpPr>
          <a:xfrm>
            <a:off x="10084312" y="1506"/>
            <a:ext cx="2057602" cy="1975956"/>
            <a:chOff x="10084312" y="1506"/>
            <a:chExt cx="2057602" cy="1975956"/>
          </a:xfrm>
        </p:grpSpPr>
        <p:sp>
          <p:nvSpPr>
            <p:cNvPr id="506" name="Google Shape;506;p20"/>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07" name="Google Shape;507;p20"/>
            <p:cNvGrpSpPr/>
            <p:nvPr/>
          </p:nvGrpSpPr>
          <p:grpSpPr>
            <a:xfrm>
              <a:off x="10556108" y="549192"/>
              <a:ext cx="1049197" cy="938479"/>
              <a:chOff x="-172235" y="0"/>
              <a:chExt cx="2933565" cy="2623477"/>
            </a:xfrm>
          </p:grpSpPr>
          <p:grpSp>
            <p:nvGrpSpPr>
              <p:cNvPr id="508" name="Google Shape;508;p20"/>
              <p:cNvGrpSpPr/>
              <p:nvPr/>
            </p:nvGrpSpPr>
            <p:grpSpPr>
              <a:xfrm>
                <a:off x="-172235" y="0"/>
                <a:ext cx="2933565" cy="2623477"/>
                <a:chOff x="-172235" y="0"/>
                <a:chExt cx="2933565" cy="2623477"/>
              </a:xfrm>
            </p:grpSpPr>
            <p:sp>
              <p:nvSpPr>
                <p:cNvPr id="509" name="Google Shape;509;p20"/>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20"/>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20"/>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12" name="Google Shape;512;p20"/>
              <p:cNvGrpSpPr/>
              <p:nvPr/>
            </p:nvGrpSpPr>
            <p:grpSpPr>
              <a:xfrm>
                <a:off x="1062773" y="867310"/>
                <a:ext cx="1373869" cy="1265364"/>
                <a:chOff x="-98340" y="-115598"/>
                <a:chExt cx="1373869" cy="1265364"/>
              </a:xfrm>
            </p:grpSpPr>
            <p:sp>
              <p:nvSpPr>
                <p:cNvPr id="513" name="Google Shape;513;p20"/>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20"/>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515" name="Google Shape;515;p20"/>
          <p:cNvGrpSpPr/>
          <p:nvPr/>
        </p:nvGrpSpPr>
        <p:grpSpPr>
          <a:xfrm>
            <a:off x="1062124" y="1771187"/>
            <a:ext cx="548895" cy="623781"/>
            <a:chOff x="662203" y="1460089"/>
            <a:chExt cx="726758" cy="825911"/>
          </a:xfrm>
        </p:grpSpPr>
        <p:sp>
          <p:nvSpPr>
            <p:cNvPr id="516" name="Google Shape;516;p20"/>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0"/>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18" name="Google Shape;518;p20" descr="Hand with solid fill"/>
          <p:cNvPicPr preferRelativeResize="0"/>
          <p:nvPr/>
        </p:nvPicPr>
        <p:blipFill rotWithShape="1">
          <a:blip r:embed="rId3">
            <a:alphaModFix/>
          </a:blip>
          <a:srcRect/>
          <a:stretch/>
        </p:blipFill>
        <p:spPr>
          <a:xfrm rot="989143">
            <a:off x="5219695" y="1593822"/>
            <a:ext cx="859011" cy="859011"/>
          </a:xfrm>
          <a:prstGeom prst="rect">
            <a:avLst/>
          </a:prstGeom>
          <a:noFill/>
          <a:ln>
            <a:noFill/>
          </a:ln>
        </p:spPr>
      </p:pic>
      <p:grpSp>
        <p:nvGrpSpPr>
          <p:cNvPr id="519" name="Google Shape;519;p20"/>
          <p:cNvGrpSpPr/>
          <p:nvPr/>
        </p:nvGrpSpPr>
        <p:grpSpPr>
          <a:xfrm>
            <a:off x="982193" y="3274268"/>
            <a:ext cx="659819" cy="659819"/>
            <a:chOff x="629079" y="2939970"/>
            <a:chExt cx="530599" cy="530599"/>
          </a:xfrm>
        </p:grpSpPr>
        <p:sp>
          <p:nvSpPr>
            <p:cNvPr id="520" name="Google Shape;520;p20"/>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0"/>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22" name="Google Shape;522;p20"/>
          <p:cNvGrpSpPr/>
          <p:nvPr/>
        </p:nvGrpSpPr>
        <p:grpSpPr>
          <a:xfrm>
            <a:off x="1024158" y="4054332"/>
            <a:ext cx="520876" cy="631356"/>
            <a:chOff x="728273" y="3888296"/>
            <a:chExt cx="441963" cy="535705"/>
          </a:xfrm>
        </p:grpSpPr>
        <p:sp>
          <p:nvSpPr>
            <p:cNvPr id="523" name="Google Shape;523;p20"/>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4" name="Google Shape;524;p20"/>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525" name="Google Shape;525;p20"/>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6" name="Google Shape;526;p20"/>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527" name="Google Shape;527;p20"/>
          <p:cNvGrpSpPr/>
          <p:nvPr/>
        </p:nvGrpSpPr>
        <p:grpSpPr>
          <a:xfrm>
            <a:off x="1035357" y="4947168"/>
            <a:ext cx="735767" cy="659819"/>
            <a:chOff x="682243" y="4749397"/>
            <a:chExt cx="848057" cy="760519"/>
          </a:xfrm>
        </p:grpSpPr>
        <p:sp>
          <p:nvSpPr>
            <p:cNvPr id="528" name="Google Shape;528;p20"/>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9" name="Google Shape;529;p20"/>
            <p:cNvGrpSpPr/>
            <p:nvPr/>
          </p:nvGrpSpPr>
          <p:grpSpPr>
            <a:xfrm>
              <a:off x="1031901" y="4976465"/>
              <a:ext cx="498399" cy="533451"/>
              <a:chOff x="3844774" y="3269879"/>
              <a:chExt cx="736281" cy="788063"/>
            </a:xfrm>
          </p:grpSpPr>
          <p:sp>
            <p:nvSpPr>
              <p:cNvPr id="530" name="Google Shape;530;p20"/>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0"/>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20"/>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0"/>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1"/>
          <p:cNvSpPr/>
          <p:nvPr/>
        </p:nvSpPr>
        <p:spPr>
          <a:xfrm>
            <a:off x="5414599" y="2597004"/>
            <a:ext cx="6095158" cy="3376766"/>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0" name="Google Shape;540;p21"/>
          <p:cNvGrpSpPr/>
          <p:nvPr/>
        </p:nvGrpSpPr>
        <p:grpSpPr>
          <a:xfrm>
            <a:off x="4905874" y="2794628"/>
            <a:ext cx="801554" cy="771393"/>
            <a:chOff x="5677854" y="2466704"/>
            <a:chExt cx="801554" cy="771393"/>
          </a:xfrm>
        </p:grpSpPr>
        <p:sp>
          <p:nvSpPr>
            <p:cNvPr id="541" name="Google Shape;541;p21"/>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542" name="Google Shape;542;p21"/>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543" name="Google Shape;543;p21"/>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544" name="Google Shape;544;p2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18: Face your fears</a:t>
            </a:r>
            <a:endParaRPr/>
          </a:p>
        </p:txBody>
      </p:sp>
      <p:sp>
        <p:nvSpPr>
          <p:cNvPr id="545" name="Google Shape;545;p21"/>
          <p:cNvSpPr txBox="1"/>
          <p:nvPr/>
        </p:nvSpPr>
        <p:spPr>
          <a:xfrm>
            <a:off x="1641887" y="1576335"/>
            <a:ext cx="2833838"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rgbClr val="000000"/>
                </a:solidFill>
                <a:latin typeface="Arial"/>
                <a:ea typeface="Arial"/>
                <a:cs typeface="Arial"/>
                <a:sym typeface="Arial"/>
              </a:rPr>
              <a:t>Help children recognize fearful emotions and provide support in expressing and regulating them. </a:t>
            </a:r>
            <a:endParaRPr sz="1600">
              <a:solidFill>
                <a:srgbClr val="000000"/>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20mins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8+</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pens</a:t>
            </a:r>
            <a:endParaRPr sz="1600">
              <a:solidFill>
                <a:schemeClr val="dk1"/>
              </a:solidFill>
              <a:latin typeface="Arial"/>
              <a:ea typeface="Arial"/>
              <a:cs typeface="Arial"/>
              <a:sym typeface="Arial"/>
            </a:endParaRPr>
          </a:p>
        </p:txBody>
      </p:sp>
      <p:sp>
        <p:nvSpPr>
          <p:cNvPr id="546" name="Google Shape;546;p21"/>
          <p:cNvSpPr txBox="1"/>
          <p:nvPr/>
        </p:nvSpPr>
        <p:spPr>
          <a:xfrm>
            <a:off x="5841391" y="1627632"/>
            <a:ext cx="5365006"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we all are scared sometimes, and ask the child to draw their face when they feel scared.</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there also must be things that make us happy, that help us to feel confident, hopeful or optimistic.</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to draw that face.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if they have ideas on what they think or do when they feel fear and what they think of do when they feel optimistic and confident.</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Help the child to identify helpful thought and actions. </a:t>
            </a:r>
            <a:endParaRPr/>
          </a:p>
        </p:txBody>
      </p:sp>
      <p:grpSp>
        <p:nvGrpSpPr>
          <p:cNvPr id="547" name="Google Shape;547;p21"/>
          <p:cNvGrpSpPr/>
          <p:nvPr/>
        </p:nvGrpSpPr>
        <p:grpSpPr>
          <a:xfrm>
            <a:off x="10084312" y="1506"/>
            <a:ext cx="2057602" cy="1975956"/>
            <a:chOff x="10084312" y="1506"/>
            <a:chExt cx="2057602" cy="1975956"/>
          </a:xfrm>
        </p:grpSpPr>
        <p:sp>
          <p:nvSpPr>
            <p:cNvPr id="548" name="Google Shape;548;p21"/>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49" name="Google Shape;549;p21"/>
            <p:cNvGrpSpPr/>
            <p:nvPr/>
          </p:nvGrpSpPr>
          <p:grpSpPr>
            <a:xfrm>
              <a:off x="10556108" y="549192"/>
              <a:ext cx="1049197" cy="938479"/>
              <a:chOff x="-172235" y="0"/>
              <a:chExt cx="2933565" cy="2623477"/>
            </a:xfrm>
          </p:grpSpPr>
          <p:grpSp>
            <p:nvGrpSpPr>
              <p:cNvPr id="550" name="Google Shape;550;p21"/>
              <p:cNvGrpSpPr/>
              <p:nvPr/>
            </p:nvGrpSpPr>
            <p:grpSpPr>
              <a:xfrm>
                <a:off x="-172235" y="0"/>
                <a:ext cx="2933565" cy="2623477"/>
                <a:chOff x="-172235" y="0"/>
                <a:chExt cx="2933565" cy="2623477"/>
              </a:xfrm>
            </p:grpSpPr>
            <p:sp>
              <p:nvSpPr>
                <p:cNvPr id="551" name="Google Shape;551;p21"/>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1"/>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1"/>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4" name="Google Shape;554;p21"/>
              <p:cNvGrpSpPr/>
              <p:nvPr/>
            </p:nvGrpSpPr>
            <p:grpSpPr>
              <a:xfrm>
                <a:off x="1062773" y="867310"/>
                <a:ext cx="1373869" cy="1265364"/>
                <a:chOff x="-98340" y="-115598"/>
                <a:chExt cx="1373869" cy="1265364"/>
              </a:xfrm>
            </p:grpSpPr>
            <p:sp>
              <p:nvSpPr>
                <p:cNvPr id="555" name="Google Shape;555;p21"/>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1"/>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557" name="Google Shape;557;p21"/>
          <p:cNvGrpSpPr/>
          <p:nvPr/>
        </p:nvGrpSpPr>
        <p:grpSpPr>
          <a:xfrm>
            <a:off x="709010" y="1614808"/>
            <a:ext cx="548895" cy="623781"/>
            <a:chOff x="662203" y="1460089"/>
            <a:chExt cx="726758" cy="825911"/>
          </a:xfrm>
        </p:grpSpPr>
        <p:sp>
          <p:nvSpPr>
            <p:cNvPr id="558" name="Google Shape;558;p21"/>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1"/>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60" name="Google Shape;560;p21" descr="Hand with solid fill"/>
          <p:cNvPicPr preferRelativeResize="0"/>
          <p:nvPr/>
        </p:nvPicPr>
        <p:blipFill rotWithShape="1">
          <a:blip r:embed="rId3">
            <a:alphaModFix/>
          </a:blip>
          <a:srcRect/>
          <a:stretch/>
        </p:blipFill>
        <p:spPr>
          <a:xfrm rot="989143">
            <a:off x="4791351" y="1357956"/>
            <a:ext cx="859011" cy="859011"/>
          </a:xfrm>
          <a:prstGeom prst="rect">
            <a:avLst/>
          </a:prstGeom>
          <a:noFill/>
          <a:ln>
            <a:noFill/>
          </a:ln>
        </p:spPr>
      </p:pic>
      <p:grpSp>
        <p:nvGrpSpPr>
          <p:cNvPr id="561" name="Google Shape;561;p21"/>
          <p:cNvGrpSpPr/>
          <p:nvPr/>
        </p:nvGrpSpPr>
        <p:grpSpPr>
          <a:xfrm>
            <a:off x="629079" y="3208059"/>
            <a:ext cx="659819" cy="659819"/>
            <a:chOff x="629079" y="2939970"/>
            <a:chExt cx="530599" cy="530599"/>
          </a:xfrm>
        </p:grpSpPr>
        <p:sp>
          <p:nvSpPr>
            <p:cNvPr id="562" name="Google Shape;562;p21"/>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1"/>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64" name="Google Shape;564;p21"/>
          <p:cNvGrpSpPr/>
          <p:nvPr/>
        </p:nvGrpSpPr>
        <p:grpSpPr>
          <a:xfrm>
            <a:off x="671044" y="4012322"/>
            <a:ext cx="520876" cy="631356"/>
            <a:chOff x="728273" y="3888296"/>
            <a:chExt cx="441963" cy="535705"/>
          </a:xfrm>
        </p:grpSpPr>
        <p:sp>
          <p:nvSpPr>
            <p:cNvPr id="565" name="Google Shape;565;p21"/>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6" name="Google Shape;566;p21"/>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567" name="Google Shape;567;p21"/>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8" name="Google Shape;568;p21"/>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569" name="Google Shape;569;p21"/>
          <p:cNvGrpSpPr/>
          <p:nvPr/>
        </p:nvGrpSpPr>
        <p:grpSpPr>
          <a:xfrm>
            <a:off x="682243" y="4850097"/>
            <a:ext cx="735767" cy="659819"/>
            <a:chOff x="682243" y="4749397"/>
            <a:chExt cx="848057" cy="760519"/>
          </a:xfrm>
        </p:grpSpPr>
        <p:sp>
          <p:nvSpPr>
            <p:cNvPr id="570" name="Google Shape;570;p21"/>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71" name="Google Shape;571;p21"/>
            <p:cNvGrpSpPr/>
            <p:nvPr/>
          </p:nvGrpSpPr>
          <p:grpSpPr>
            <a:xfrm>
              <a:off x="1031901" y="4976465"/>
              <a:ext cx="498399" cy="533451"/>
              <a:chOff x="3844774" y="3269879"/>
              <a:chExt cx="736281" cy="788063"/>
            </a:xfrm>
          </p:grpSpPr>
          <p:sp>
            <p:nvSpPr>
              <p:cNvPr id="572" name="Google Shape;572;p21"/>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1"/>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21"/>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21"/>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2"/>
          <p:cNvSpPr/>
          <p:nvPr/>
        </p:nvSpPr>
        <p:spPr>
          <a:xfrm>
            <a:off x="5106879" y="3426496"/>
            <a:ext cx="6433935" cy="2547273"/>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82" name="Google Shape;582;p22"/>
          <p:cNvGrpSpPr/>
          <p:nvPr/>
        </p:nvGrpSpPr>
        <p:grpSpPr>
          <a:xfrm>
            <a:off x="4635362" y="3639701"/>
            <a:ext cx="801554" cy="771393"/>
            <a:chOff x="5677854" y="2466704"/>
            <a:chExt cx="801554" cy="771393"/>
          </a:xfrm>
        </p:grpSpPr>
        <p:sp>
          <p:nvSpPr>
            <p:cNvPr id="583" name="Google Shape;583;p22"/>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584" name="Google Shape;584;p22"/>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585" name="Google Shape;585;p22"/>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586" name="Google Shape;586;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19: Coping plan </a:t>
            </a:r>
            <a:endParaRPr/>
          </a:p>
        </p:txBody>
      </p:sp>
      <p:sp>
        <p:nvSpPr>
          <p:cNvPr id="587" name="Google Shape;587;p22"/>
          <p:cNvSpPr txBox="1"/>
          <p:nvPr/>
        </p:nvSpPr>
        <p:spPr>
          <a:xfrm>
            <a:off x="1641887" y="1436365"/>
            <a:ext cx="2866763"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Support the child in identifying positive ways of coping with feelings of sadness or fear and help to develop a coping plan.</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20mins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Paper, pens, markers or pencils</a:t>
            </a:r>
            <a:endParaRPr sz="1600">
              <a:solidFill>
                <a:schemeClr val="dk1"/>
              </a:solidFill>
              <a:latin typeface="Arial"/>
              <a:ea typeface="Arial"/>
              <a:cs typeface="Arial"/>
              <a:sym typeface="Arial"/>
            </a:endParaRPr>
          </a:p>
        </p:txBody>
      </p:sp>
      <p:sp>
        <p:nvSpPr>
          <p:cNvPr id="588" name="Google Shape;588;p22"/>
          <p:cNvSpPr txBox="1"/>
          <p:nvPr/>
        </p:nvSpPr>
        <p:spPr>
          <a:xfrm>
            <a:off x="5457918" y="1487662"/>
            <a:ext cx="5737514"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ADAPTATION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Can be adapted to do with older children and adolescents (no drawing but listing) </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Ask the child if they sometimes feel ‘bad’. If they say they do, ask them to explain and support them in labelling the emotion. Let them draw their face when they feel like this.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Then ask the child what they sometimes do when they feel this emotion.</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Try to identify the positive ways of coping and plan what else they can try next time they feel like this.</a:t>
            </a:r>
            <a:endParaRPr/>
          </a:p>
        </p:txBody>
      </p:sp>
      <p:grpSp>
        <p:nvGrpSpPr>
          <p:cNvPr id="589" name="Google Shape;589;p22"/>
          <p:cNvGrpSpPr/>
          <p:nvPr/>
        </p:nvGrpSpPr>
        <p:grpSpPr>
          <a:xfrm>
            <a:off x="10084312" y="1506"/>
            <a:ext cx="2057602" cy="1975956"/>
            <a:chOff x="10084312" y="1506"/>
            <a:chExt cx="2057602" cy="1975956"/>
          </a:xfrm>
        </p:grpSpPr>
        <p:sp>
          <p:nvSpPr>
            <p:cNvPr id="590" name="Google Shape;590;p22"/>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91" name="Google Shape;591;p22"/>
            <p:cNvGrpSpPr/>
            <p:nvPr/>
          </p:nvGrpSpPr>
          <p:grpSpPr>
            <a:xfrm>
              <a:off x="10556108" y="549192"/>
              <a:ext cx="1049197" cy="938479"/>
              <a:chOff x="-172235" y="0"/>
              <a:chExt cx="2933565" cy="2623477"/>
            </a:xfrm>
          </p:grpSpPr>
          <p:grpSp>
            <p:nvGrpSpPr>
              <p:cNvPr id="592" name="Google Shape;592;p22"/>
              <p:cNvGrpSpPr/>
              <p:nvPr/>
            </p:nvGrpSpPr>
            <p:grpSpPr>
              <a:xfrm>
                <a:off x="-172235" y="0"/>
                <a:ext cx="2933565" cy="2623477"/>
                <a:chOff x="-172235" y="0"/>
                <a:chExt cx="2933565" cy="2623477"/>
              </a:xfrm>
            </p:grpSpPr>
            <p:sp>
              <p:nvSpPr>
                <p:cNvPr id="593" name="Google Shape;593;p22"/>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2"/>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2"/>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96" name="Google Shape;596;p22"/>
              <p:cNvGrpSpPr/>
              <p:nvPr/>
            </p:nvGrpSpPr>
            <p:grpSpPr>
              <a:xfrm>
                <a:off x="1062773" y="867310"/>
                <a:ext cx="1373869" cy="1265364"/>
                <a:chOff x="-98340" y="-115598"/>
                <a:chExt cx="1373869" cy="1265364"/>
              </a:xfrm>
            </p:grpSpPr>
            <p:sp>
              <p:nvSpPr>
                <p:cNvPr id="597" name="Google Shape;597;p22"/>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22"/>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599" name="Google Shape;599;p22"/>
          <p:cNvGrpSpPr/>
          <p:nvPr/>
        </p:nvGrpSpPr>
        <p:grpSpPr>
          <a:xfrm>
            <a:off x="709010" y="1501759"/>
            <a:ext cx="548895" cy="623781"/>
            <a:chOff x="662203" y="1460089"/>
            <a:chExt cx="726758" cy="825911"/>
          </a:xfrm>
        </p:grpSpPr>
        <p:sp>
          <p:nvSpPr>
            <p:cNvPr id="600" name="Google Shape;600;p22"/>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22"/>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02" name="Google Shape;602;p22" descr="Hand with solid fill"/>
          <p:cNvPicPr preferRelativeResize="0"/>
          <p:nvPr/>
        </p:nvPicPr>
        <p:blipFill rotWithShape="1">
          <a:blip r:embed="rId3">
            <a:alphaModFix/>
          </a:blip>
          <a:srcRect/>
          <a:stretch/>
        </p:blipFill>
        <p:spPr>
          <a:xfrm rot="989143">
            <a:off x="4494680" y="1353897"/>
            <a:ext cx="859011" cy="859011"/>
          </a:xfrm>
          <a:prstGeom prst="rect">
            <a:avLst/>
          </a:prstGeom>
          <a:noFill/>
          <a:ln>
            <a:noFill/>
          </a:ln>
        </p:spPr>
      </p:pic>
      <p:grpSp>
        <p:nvGrpSpPr>
          <p:cNvPr id="603" name="Google Shape;603;p22"/>
          <p:cNvGrpSpPr/>
          <p:nvPr/>
        </p:nvGrpSpPr>
        <p:grpSpPr>
          <a:xfrm>
            <a:off x="629079" y="3295064"/>
            <a:ext cx="659819" cy="659819"/>
            <a:chOff x="629079" y="2939970"/>
            <a:chExt cx="530599" cy="530599"/>
          </a:xfrm>
        </p:grpSpPr>
        <p:sp>
          <p:nvSpPr>
            <p:cNvPr id="604" name="Google Shape;604;p22"/>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22"/>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06" name="Google Shape;606;p22"/>
          <p:cNvGrpSpPr/>
          <p:nvPr/>
        </p:nvGrpSpPr>
        <p:grpSpPr>
          <a:xfrm>
            <a:off x="671044" y="4099956"/>
            <a:ext cx="520876" cy="631356"/>
            <a:chOff x="728273" y="3888296"/>
            <a:chExt cx="441963" cy="535705"/>
          </a:xfrm>
        </p:grpSpPr>
        <p:sp>
          <p:nvSpPr>
            <p:cNvPr id="607" name="Google Shape;607;p22"/>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8" name="Google Shape;608;p22"/>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09" name="Google Shape;609;p22"/>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0" name="Google Shape;610;p22"/>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11" name="Google Shape;611;p22"/>
          <p:cNvGrpSpPr/>
          <p:nvPr/>
        </p:nvGrpSpPr>
        <p:grpSpPr>
          <a:xfrm>
            <a:off x="682243" y="5026330"/>
            <a:ext cx="735767" cy="659819"/>
            <a:chOff x="682243" y="4749397"/>
            <a:chExt cx="848057" cy="760519"/>
          </a:xfrm>
        </p:grpSpPr>
        <p:sp>
          <p:nvSpPr>
            <p:cNvPr id="612" name="Google Shape;612;p22"/>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13" name="Google Shape;613;p22"/>
            <p:cNvGrpSpPr/>
            <p:nvPr/>
          </p:nvGrpSpPr>
          <p:grpSpPr>
            <a:xfrm>
              <a:off x="1031901" y="4976465"/>
              <a:ext cx="498399" cy="533451"/>
              <a:chOff x="3844774" y="3269879"/>
              <a:chExt cx="736281" cy="788063"/>
            </a:xfrm>
          </p:grpSpPr>
          <p:sp>
            <p:nvSpPr>
              <p:cNvPr id="614" name="Google Shape;614;p22"/>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22"/>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6" name="Google Shape;616;p22"/>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7" name="Google Shape;617;p22"/>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Role play</a:t>
            </a:r>
            <a:endParaRPr/>
          </a:p>
        </p:txBody>
      </p:sp>
      <p:grpSp>
        <p:nvGrpSpPr>
          <p:cNvPr id="624" name="Google Shape;624;p23"/>
          <p:cNvGrpSpPr/>
          <p:nvPr/>
        </p:nvGrpSpPr>
        <p:grpSpPr>
          <a:xfrm>
            <a:off x="1727396" y="1916422"/>
            <a:ext cx="4965294" cy="3878684"/>
            <a:chOff x="1256493" y="1938962"/>
            <a:chExt cx="4376930" cy="3419078"/>
          </a:xfrm>
        </p:grpSpPr>
        <p:grpSp>
          <p:nvGrpSpPr>
            <p:cNvPr id="625" name="Google Shape;625;p23"/>
            <p:cNvGrpSpPr/>
            <p:nvPr/>
          </p:nvGrpSpPr>
          <p:grpSpPr>
            <a:xfrm>
              <a:off x="1256493" y="1938962"/>
              <a:ext cx="1931926" cy="2269849"/>
              <a:chOff x="6805603" y="1046705"/>
              <a:chExt cx="1097888" cy="1277895"/>
            </a:xfrm>
          </p:grpSpPr>
          <p:sp>
            <p:nvSpPr>
              <p:cNvPr id="626" name="Google Shape;626;p23"/>
              <p:cNvSpPr/>
              <p:nvPr/>
            </p:nvSpPr>
            <p:spPr>
              <a:xfrm rot="1100420">
                <a:off x="7141985" y="1874813"/>
                <a:ext cx="152400" cy="436907"/>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23"/>
              <p:cNvSpPr/>
              <p:nvPr/>
            </p:nvSpPr>
            <p:spPr>
              <a:xfrm rot="826591">
                <a:off x="6902427"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23"/>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23"/>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0" name="Google Shape;630;p23"/>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31" name="Google Shape;631;p23"/>
            <p:cNvGrpSpPr/>
            <p:nvPr/>
          </p:nvGrpSpPr>
          <p:grpSpPr>
            <a:xfrm rot="-1967241">
              <a:off x="3233597" y="2721416"/>
              <a:ext cx="1931924" cy="2296463"/>
              <a:chOff x="6805604" y="1046705"/>
              <a:chExt cx="1097888" cy="1292882"/>
            </a:xfrm>
          </p:grpSpPr>
          <p:sp>
            <p:nvSpPr>
              <p:cNvPr id="632" name="Google Shape;632;p23"/>
              <p:cNvSpPr/>
              <p:nvPr/>
            </p:nvSpPr>
            <p:spPr>
              <a:xfrm rot="582262">
                <a:off x="7185878" y="1892961"/>
                <a:ext cx="152400" cy="436908"/>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p23"/>
              <p:cNvSpPr/>
              <p:nvPr/>
            </p:nvSpPr>
            <p:spPr>
              <a:xfrm rot="826591">
                <a:off x="6902428" y="1141103"/>
                <a:ext cx="904241" cy="922418"/>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23"/>
              <p:cNvSpPr/>
              <p:nvPr/>
            </p:nvSpPr>
            <p:spPr>
              <a:xfrm rot="826591">
                <a:off x="6846848" y="1323092"/>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5" name="Google Shape;635;p23"/>
              <p:cNvSpPr/>
              <p:nvPr/>
            </p:nvSpPr>
            <p:spPr>
              <a:xfrm rot="826591">
                <a:off x="7648389" y="1519621"/>
                <a:ext cx="197662" cy="326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6" name="Google Shape;636;p23"/>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37" name="Google Shape;637;p23"/>
          <p:cNvSpPr txBox="1"/>
          <p:nvPr/>
        </p:nvSpPr>
        <p:spPr>
          <a:xfrm>
            <a:off x="6979666" y="3041759"/>
            <a:ext cx="326233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000" b="1" dirty="0">
                <a:solidFill>
                  <a:schemeClr val="dk1"/>
                </a:solidFill>
                <a:latin typeface="Arial"/>
                <a:ea typeface="Arial"/>
                <a:cs typeface="Arial"/>
                <a:sym typeface="Arial"/>
              </a:rPr>
              <a:t>Practice Activity 17, 18 or 19</a:t>
            </a:r>
            <a:endParaRPr sz="3000" b="1" dirty="0">
              <a:solidFill>
                <a:schemeClr val="dk1"/>
              </a:solidFill>
              <a:latin typeface="Arial"/>
              <a:ea typeface="Arial"/>
              <a:cs typeface="Arial"/>
              <a:sym typeface="Arial"/>
            </a:endParaRPr>
          </a:p>
        </p:txBody>
      </p:sp>
      <p:grpSp>
        <p:nvGrpSpPr>
          <p:cNvPr id="638" name="Google Shape;638;p23"/>
          <p:cNvGrpSpPr/>
          <p:nvPr/>
        </p:nvGrpSpPr>
        <p:grpSpPr>
          <a:xfrm>
            <a:off x="10084312" y="1506"/>
            <a:ext cx="2057602" cy="1975956"/>
            <a:chOff x="9994118" y="33917"/>
            <a:chExt cx="2057602" cy="1975956"/>
          </a:xfrm>
        </p:grpSpPr>
        <p:sp>
          <p:nvSpPr>
            <p:cNvPr id="639" name="Google Shape;639;p23"/>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0" name="Google Shape;640;p23"/>
            <p:cNvGrpSpPr/>
            <p:nvPr/>
          </p:nvGrpSpPr>
          <p:grpSpPr>
            <a:xfrm>
              <a:off x="10621771" y="762700"/>
              <a:ext cx="562136" cy="634675"/>
              <a:chOff x="760175" y="830142"/>
              <a:chExt cx="867619" cy="979579"/>
            </a:xfrm>
          </p:grpSpPr>
          <p:sp>
            <p:nvSpPr>
              <p:cNvPr id="641" name="Google Shape;641;p23"/>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107</a:t>
                </a:r>
                <a:endParaRPr/>
              </a:p>
            </p:txBody>
          </p:sp>
          <p:sp>
            <p:nvSpPr>
              <p:cNvPr id="642" name="Google Shape;642;p23"/>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43" name="Google Shape;643;p23"/>
            <p:cNvGrpSpPr/>
            <p:nvPr/>
          </p:nvGrpSpPr>
          <p:grpSpPr>
            <a:xfrm>
              <a:off x="11325415" y="762701"/>
              <a:ext cx="182192" cy="634674"/>
              <a:chOff x="2121762" y="2323619"/>
              <a:chExt cx="200378" cy="825210"/>
            </a:xfrm>
          </p:grpSpPr>
          <p:sp>
            <p:nvSpPr>
              <p:cNvPr id="644" name="Google Shape;644;p23"/>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 name="Google Shape;645;p23"/>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46" name="Google Shape;646;p23"/>
          <p:cNvGrpSpPr/>
          <p:nvPr/>
        </p:nvGrpSpPr>
        <p:grpSpPr>
          <a:xfrm>
            <a:off x="8412795" y="3708"/>
            <a:ext cx="2057602" cy="1975956"/>
            <a:chOff x="10084312" y="1506"/>
            <a:chExt cx="2057602" cy="1975956"/>
          </a:xfrm>
        </p:grpSpPr>
        <p:sp>
          <p:nvSpPr>
            <p:cNvPr id="647" name="Google Shape;647;p23"/>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48" name="Google Shape;648;p23"/>
            <p:cNvGrpSpPr/>
            <p:nvPr/>
          </p:nvGrpSpPr>
          <p:grpSpPr>
            <a:xfrm>
              <a:off x="10556108" y="549192"/>
              <a:ext cx="1049197" cy="938479"/>
              <a:chOff x="-172235" y="0"/>
              <a:chExt cx="2933565" cy="2623477"/>
            </a:xfrm>
          </p:grpSpPr>
          <p:grpSp>
            <p:nvGrpSpPr>
              <p:cNvPr id="649" name="Google Shape;649;p23"/>
              <p:cNvGrpSpPr/>
              <p:nvPr/>
            </p:nvGrpSpPr>
            <p:grpSpPr>
              <a:xfrm>
                <a:off x="-172235" y="0"/>
                <a:ext cx="2933565" cy="2623477"/>
                <a:chOff x="-172235" y="0"/>
                <a:chExt cx="2933565" cy="2623477"/>
              </a:xfrm>
            </p:grpSpPr>
            <p:sp>
              <p:nvSpPr>
                <p:cNvPr id="650" name="Google Shape;650;p23"/>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23"/>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23"/>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53" name="Google Shape;653;p23"/>
              <p:cNvGrpSpPr/>
              <p:nvPr/>
            </p:nvGrpSpPr>
            <p:grpSpPr>
              <a:xfrm>
                <a:off x="1062773" y="867310"/>
                <a:ext cx="1373869" cy="1265364"/>
                <a:chOff x="-98340" y="-115598"/>
                <a:chExt cx="1373869" cy="1265364"/>
              </a:xfrm>
            </p:grpSpPr>
            <p:sp>
              <p:nvSpPr>
                <p:cNvPr id="654" name="Google Shape;654;p23"/>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23"/>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4"/>
          <p:cNvSpPr/>
          <p:nvPr/>
        </p:nvSpPr>
        <p:spPr>
          <a:xfrm>
            <a:off x="5228474" y="2762041"/>
            <a:ext cx="5941535" cy="2835933"/>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2" name="Google Shape;662;p24"/>
          <p:cNvGrpSpPr/>
          <p:nvPr/>
        </p:nvGrpSpPr>
        <p:grpSpPr>
          <a:xfrm>
            <a:off x="4756957" y="3031521"/>
            <a:ext cx="801554" cy="771393"/>
            <a:chOff x="5677854" y="2466704"/>
            <a:chExt cx="801554" cy="771393"/>
          </a:xfrm>
        </p:grpSpPr>
        <p:sp>
          <p:nvSpPr>
            <p:cNvPr id="663" name="Google Shape;663;p24"/>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664" name="Google Shape;664;p24"/>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665" name="Google Shape;665;p24"/>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666" name="Google Shape;666;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20: Safe space</a:t>
            </a:r>
            <a:endParaRPr/>
          </a:p>
        </p:txBody>
      </p:sp>
      <p:sp>
        <p:nvSpPr>
          <p:cNvPr id="667" name="Google Shape;667;p24"/>
          <p:cNvSpPr txBox="1"/>
          <p:nvPr/>
        </p:nvSpPr>
        <p:spPr>
          <a:xfrm>
            <a:off x="2084193" y="1713406"/>
            <a:ext cx="2384014"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reduce stress and increase sense of safety.</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15 - 30mins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No material needed</a:t>
            </a:r>
            <a:endParaRPr sz="1600">
              <a:solidFill>
                <a:schemeClr val="dk1"/>
              </a:solidFill>
              <a:latin typeface="Arial"/>
              <a:ea typeface="Arial"/>
              <a:cs typeface="Arial"/>
              <a:sym typeface="Arial"/>
            </a:endParaRPr>
          </a:p>
        </p:txBody>
      </p:sp>
      <p:sp>
        <p:nvSpPr>
          <p:cNvPr id="668" name="Google Shape;668;p24"/>
          <p:cNvSpPr txBox="1"/>
          <p:nvPr/>
        </p:nvSpPr>
        <p:spPr>
          <a:xfrm>
            <a:off x="5622474" y="1764703"/>
            <a:ext cx="5173143"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Introduce the concept of an imaginary safe space and support the child in identifying one for themselves.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Support the child in spending time in their imaginary safe space and ask them to invite a helper into their safe space</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Discuss it further and explain that the child has the ability to always go there. </a:t>
            </a:r>
            <a:endParaRPr/>
          </a:p>
        </p:txBody>
      </p:sp>
      <p:grpSp>
        <p:nvGrpSpPr>
          <p:cNvPr id="669" name="Google Shape;669;p24"/>
          <p:cNvGrpSpPr/>
          <p:nvPr/>
        </p:nvGrpSpPr>
        <p:grpSpPr>
          <a:xfrm>
            <a:off x="10084312" y="1506"/>
            <a:ext cx="2057602" cy="1975956"/>
            <a:chOff x="10084312" y="1506"/>
            <a:chExt cx="2057602" cy="1975956"/>
          </a:xfrm>
        </p:grpSpPr>
        <p:sp>
          <p:nvSpPr>
            <p:cNvPr id="670" name="Google Shape;670;p24"/>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71" name="Google Shape;671;p24"/>
            <p:cNvGrpSpPr/>
            <p:nvPr/>
          </p:nvGrpSpPr>
          <p:grpSpPr>
            <a:xfrm>
              <a:off x="10556108" y="549192"/>
              <a:ext cx="1049197" cy="938479"/>
              <a:chOff x="-172235" y="0"/>
              <a:chExt cx="2933565" cy="2623477"/>
            </a:xfrm>
          </p:grpSpPr>
          <p:grpSp>
            <p:nvGrpSpPr>
              <p:cNvPr id="672" name="Google Shape;672;p24"/>
              <p:cNvGrpSpPr/>
              <p:nvPr/>
            </p:nvGrpSpPr>
            <p:grpSpPr>
              <a:xfrm>
                <a:off x="-172235" y="0"/>
                <a:ext cx="2933565" cy="2623477"/>
                <a:chOff x="-172235" y="0"/>
                <a:chExt cx="2933565" cy="2623477"/>
              </a:xfrm>
            </p:grpSpPr>
            <p:sp>
              <p:nvSpPr>
                <p:cNvPr id="673" name="Google Shape;673;p24"/>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24"/>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24"/>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76" name="Google Shape;676;p24"/>
              <p:cNvGrpSpPr/>
              <p:nvPr/>
            </p:nvGrpSpPr>
            <p:grpSpPr>
              <a:xfrm>
                <a:off x="1062773" y="867310"/>
                <a:ext cx="1373869" cy="1265364"/>
                <a:chOff x="-98340" y="-115598"/>
                <a:chExt cx="1373869" cy="1265364"/>
              </a:xfrm>
            </p:grpSpPr>
            <p:sp>
              <p:nvSpPr>
                <p:cNvPr id="677" name="Google Shape;677;p24"/>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24"/>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679" name="Google Shape;679;p24"/>
          <p:cNvGrpSpPr/>
          <p:nvPr/>
        </p:nvGrpSpPr>
        <p:grpSpPr>
          <a:xfrm>
            <a:off x="1151316" y="1851701"/>
            <a:ext cx="548895" cy="623781"/>
            <a:chOff x="662203" y="1460089"/>
            <a:chExt cx="726758" cy="825911"/>
          </a:xfrm>
        </p:grpSpPr>
        <p:sp>
          <p:nvSpPr>
            <p:cNvPr id="680" name="Google Shape;680;p24"/>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24"/>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82" name="Google Shape;682;p24" descr="Hand with solid fill"/>
          <p:cNvPicPr preferRelativeResize="0"/>
          <p:nvPr/>
        </p:nvPicPr>
        <p:blipFill rotWithShape="1">
          <a:blip r:embed="rId3">
            <a:alphaModFix/>
          </a:blip>
          <a:srcRect/>
          <a:stretch/>
        </p:blipFill>
        <p:spPr>
          <a:xfrm rot="989143">
            <a:off x="4572434" y="1594849"/>
            <a:ext cx="859011" cy="859011"/>
          </a:xfrm>
          <a:prstGeom prst="rect">
            <a:avLst/>
          </a:prstGeom>
          <a:noFill/>
          <a:ln>
            <a:noFill/>
          </a:ln>
        </p:spPr>
      </p:pic>
      <p:grpSp>
        <p:nvGrpSpPr>
          <p:cNvPr id="683" name="Google Shape;683;p24"/>
          <p:cNvGrpSpPr/>
          <p:nvPr/>
        </p:nvGrpSpPr>
        <p:grpSpPr>
          <a:xfrm>
            <a:off x="1071385" y="3100807"/>
            <a:ext cx="659819" cy="659819"/>
            <a:chOff x="629079" y="2939970"/>
            <a:chExt cx="530599" cy="530599"/>
          </a:xfrm>
        </p:grpSpPr>
        <p:sp>
          <p:nvSpPr>
            <p:cNvPr id="684" name="Google Shape;684;p24"/>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24"/>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6" name="Google Shape;686;p24"/>
          <p:cNvGrpSpPr/>
          <p:nvPr/>
        </p:nvGrpSpPr>
        <p:grpSpPr>
          <a:xfrm>
            <a:off x="1113350" y="3866612"/>
            <a:ext cx="520876" cy="631356"/>
            <a:chOff x="728273" y="3888296"/>
            <a:chExt cx="441963" cy="535705"/>
          </a:xfrm>
        </p:grpSpPr>
        <p:sp>
          <p:nvSpPr>
            <p:cNvPr id="687" name="Google Shape;687;p24"/>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8" name="Google Shape;688;p24"/>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89" name="Google Shape;689;p24"/>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0" name="Google Shape;690;p24"/>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691" name="Google Shape;691;p24"/>
          <p:cNvGrpSpPr/>
          <p:nvPr/>
        </p:nvGrpSpPr>
        <p:grpSpPr>
          <a:xfrm>
            <a:off x="1124549" y="4680429"/>
            <a:ext cx="735767" cy="659819"/>
            <a:chOff x="682243" y="4749397"/>
            <a:chExt cx="848057" cy="760519"/>
          </a:xfrm>
        </p:grpSpPr>
        <p:sp>
          <p:nvSpPr>
            <p:cNvPr id="692" name="Google Shape;692;p24"/>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93" name="Google Shape;693;p24"/>
            <p:cNvGrpSpPr/>
            <p:nvPr/>
          </p:nvGrpSpPr>
          <p:grpSpPr>
            <a:xfrm>
              <a:off x="1031901" y="4976465"/>
              <a:ext cx="498399" cy="533451"/>
              <a:chOff x="3844774" y="3269879"/>
              <a:chExt cx="736281" cy="788063"/>
            </a:xfrm>
          </p:grpSpPr>
          <p:sp>
            <p:nvSpPr>
              <p:cNvPr id="694" name="Google Shape;694;p24"/>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5" name="Google Shape;695;p24"/>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6" name="Google Shape;696;p24"/>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7" name="Google Shape;697;p24"/>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25"/>
          <p:cNvSpPr/>
          <p:nvPr/>
        </p:nvSpPr>
        <p:spPr>
          <a:xfrm>
            <a:off x="5892283" y="2630714"/>
            <a:ext cx="5461518" cy="253074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04" name="Google Shape;704;p25"/>
          <p:cNvGrpSpPr/>
          <p:nvPr/>
        </p:nvGrpSpPr>
        <p:grpSpPr>
          <a:xfrm>
            <a:off x="5420765" y="2709350"/>
            <a:ext cx="801554" cy="771393"/>
            <a:chOff x="5677854" y="2466704"/>
            <a:chExt cx="801554" cy="771393"/>
          </a:xfrm>
        </p:grpSpPr>
        <p:sp>
          <p:nvSpPr>
            <p:cNvPr id="705" name="Google Shape;705;p25"/>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706" name="Google Shape;706;p25"/>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707" name="Google Shape;707;p25"/>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708" name="Google Shape;708;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21: Belly breathing</a:t>
            </a:r>
            <a:endParaRPr/>
          </a:p>
        </p:txBody>
      </p:sp>
      <p:sp>
        <p:nvSpPr>
          <p:cNvPr id="709" name="Google Shape;709;p25"/>
          <p:cNvSpPr txBox="1"/>
          <p:nvPr/>
        </p:nvSpPr>
        <p:spPr>
          <a:xfrm>
            <a:off x="1882531" y="1697420"/>
            <a:ext cx="293147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Help the child to reduce their stress, to relax their mind and body through breathing exercises. </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Mat to lay on or a pillow</a:t>
            </a:r>
            <a:endParaRPr sz="1600">
              <a:solidFill>
                <a:schemeClr val="dk1"/>
              </a:solidFill>
              <a:latin typeface="Arial"/>
              <a:ea typeface="Arial"/>
              <a:cs typeface="Arial"/>
              <a:sym typeface="Arial"/>
            </a:endParaRPr>
          </a:p>
        </p:txBody>
      </p:sp>
      <p:sp>
        <p:nvSpPr>
          <p:cNvPr id="710" name="Google Shape;710;p25"/>
          <p:cNvSpPr txBox="1"/>
          <p:nvPr/>
        </p:nvSpPr>
        <p:spPr>
          <a:xfrm>
            <a:off x="6412017" y="1657435"/>
            <a:ext cx="4386324"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the breathing activity and practice it together with the child.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After doing few breathing exercises, ask the child how it makes them feel.</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they can practice this exercise and ask them to continue to practice it at home. </a:t>
            </a:r>
            <a:endParaRPr/>
          </a:p>
        </p:txBody>
      </p:sp>
      <p:grpSp>
        <p:nvGrpSpPr>
          <p:cNvPr id="711" name="Google Shape;711;p25"/>
          <p:cNvGrpSpPr/>
          <p:nvPr/>
        </p:nvGrpSpPr>
        <p:grpSpPr>
          <a:xfrm>
            <a:off x="10084312" y="1506"/>
            <a:ext cx="2057602" cy="1975956"/>
            <a:chOff x="10084312" y="1506"/>
            <a:chExt cx="2057602" cy="1975956"/>
          </a:xfrm>
        </p:grpSpPr>
        <p:sp>
          <p:nvSpPr>
            <p:cNvPr id="712" name="Google Shape;712;p25"/>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3" name="Google Shape;713;p25"/>
            <p:cNvGrpSpPr/>
            <p:nvPr/>
          </p:nvGrpSpPr>
          <p:grpSpPr>
            <a:xfrm>
              <a:off x="10556108" y="549192"/>
              <a:ext cx="1049197" cy="938479"/>
              <a:chOff x="-172235" y="0"/>
              <a:chExt cx="2933565" cy="2623477"/>
            </a:xfrm>
          </p:grpSpPr>
          <p:grpSp>
            <p:nvGrpSpPr>
              <p:cNvPr id="714" name="Google Shape;714;p25"/>
              <p:cNvGrpSpPr/>
              <p:nvPr/>
            </p:nvGrpSpPr>
            <p:grpSpPr>
              <a:xfrm>
                <a:off x="-172235" y="0"/>
                <a:ext cx="2933565" cy="2623477"/>
                <a:chOff x="-172235" y="0"/>
                <a:chExt cx="2933565" cy="2623477"/>
              </a:xfrm>
            </p:grpSpPr>
            <p:sp>
              <p:nvSpPr>
                <p:cNvPr id="715" name="Google Shape;715;p25"/>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25"/>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25"/>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18" name="Google Shape;718;p25"/>
              <p:cNvGrpSpPr/>
              <p:nvPr/>
            </p:nvGrpSpPr>
            <p:grpSpPr>
              <a:xfrm>
                <a:off x="1062773" y="867310"/>
                <a:ext cx="1373869" cy="1265364"/>
                <a:chOff x="-98340" y="-115598"/>
                <a:chExt cx="1373869" cy="1265364"/>
              </a:xfrm>
            </p:grpSpPr>
            <p:sp>
              <p:nvSpPr>
                <p:cNvPr id="719" name="Google Shape;719;p25"/>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25"/>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721" name="Google Shape;721;p25"/>
          <p:cNvGrpSpPr/>
          <p:nvPr/>
        </p:nvGrpSpPr>
        <p:grpSpPr>
          <a:xfrm>
            <a:off x="954705" y="1723903"/>
            <a:ext cx="548895" cy="623781"/>
            <a:chOff x="662203" y="1460089"/>
            <a:chExt cx="726758" cy="825911"/>
          </a:xfrm>
        </p:grpSpPr>
        <p:sp>
          <p:nvSpPr>
            <p:cNvPr id="722" name="Google Shape;722;p25"/>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25"/>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724" name="Google Shape;724;p25" descr="Hand with solid fill"/>
          <p:cNvPicPr preferRelativeResize="0"/>
          <p:nvPr/>
        </p:nvPicPr>
        <p:blipFill rotWithShape="1">
          <a:blip r:embed="rId3">
            <a:alphaModFix/>
          </a:blip>
          <a:srcRect/>
          <a:stretch/>
        </p:blipFill>
        <p:spPr>
          <a:xfrm rot="989143">
            <a:off x="5354361" y="1376603"/>
            <a:ext cx="859011" cy="859011"/>
          </a:xfrm>
          <a:prstGeom prst="rect">
            <a:avLst/>
          </a:prstGeom>
          <a:noFill/>
          <a:ln>
            <a:noFill/>
          </a:ln>
        </p:spPr>
      </p:pic>
      <p:grpSp>
        <p:nvGrpSpPr>
          <p:cNvPr id="725" name="Google Shape;725;p25"/>
          <p:cNvGrpSpPr/>
          <p:nvPr/>
        </p:nvGrpSpPr>
        <p:grpSpPr>
          <a:xfrm>
            <a:off x="874774" y="3317136"/>
            <a:ext cx="659819" cy="659819"/>
            <a:chOff x="629079" y="2939970"/>
            <a:chExt cx="530599" cy="530599"/>
          </a:xfrm>
        </p:grpSpPr>
        <p:sp>
          <p:nvSpPr>
            <p:cNvPr id="726" name="Google Shape;726;p25"/>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7" name="Google Shape;727;p25"/>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28" name="Google Shape;728;p25"/>
          <p:cNvGrpSpPr/>
          <p:nvPr/>
        </p:nvGrpSpPr>
        <p:grpSpPr>
          <a:xfrm>
            <a:off x="916739" y="4119825"/>
            <a:ext cx="520876" cy="631356"/>
            <a:chOff x="728273" y="3888296"/>
            <a:chExt cx="441963" cy="535705"/>
          </a:xfrm>
        </p:grpSpPr>
        <p:sp>
          <p:nvSpPr>
            <p:cNvPr id="729" name="Google Shape;729;p25"/>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0" name="Google Shape;730;p25"/>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731" name="Google Shape;731;p25"/>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2" name="Google Shape;732;p25"/>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733" name="Google Shape;733;p25"/>
          <p:cNvGrpSpPr/>
          <p:nvPr/>
        </p:nvGrpSpPr>
        <p:grpSpPr>
          <a:xfrm>
            <a:off x="927938" y="4898205"/>
            <a:ext cx="735767" cy="659819"/>
            <a:chOff x="682243" y="4749397"/>
            <a:chExt cx="848057" cy="760519"/>
          </a:xfrm>
        </p:grpSpPr>
        <p:sp>
          <p:nvSpPr>
            <p:cNvPr id="734" name="Google Shape;734;p25"/>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35" name="Google Shape;735;p25"/>
            <p:cNvGrpSpPr/>
            <p:nvPr/>
          </p:nvGrpSpPr>
          <p:grpSpPr>
            <a:xfrm>
              <a:off x="1031901" y="4976465"/>
              <a:ext cx="498399" cy="533451"/>
              <a:chOff x="3844774" y="3269879"/>
              <a:chExt cx="736281" cy="788063"/>
            </a:xfrm>
          </p:grpSpPr>
          <p:sp>
            <p:nvSpPr>
              <p:cNvPr id="736" name="Google Shape;736;p25"/>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25"/>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25"/>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25"/>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26"/>
          <p:cNvSpPr/>
          <p:nvPr/>
        </p:nvSpPr>
        <p:spPr>
          <a:xfrm>
            <a:off x="6391938" y="1778561"/>
            <a:ext cx="3692374" cy="3692374"/>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2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latin typeface="Arial"/>
                <a:ea typeface="Arial"/>
                <a:cs typeface="Arial"/>
                <a:sym typeface="Arial"/>
              </a:rPr>
              <a:t> Activity 21: Hand on belly breathing</a:t>
            </a:r>
            <a:endParaRPr>
              <a:latin typeface="Arial"/>
              <a:ea typeface="Arial"/>
              <a:cs typeface="Arial"/>
              <a:sym typeface="Arial"/>
            </a:endParaRPr>
          </a:p>
        </p:txBody>
      </p:sp>
      <p:sp>
        <p:nvSpPr>
          <p:cNvPr id="747" name="Google Shape;747;p26"/>
          <p:cNvSpPr txBox="1"/>
          <p:nvPr/>
        </p:nvSpPr>
        <p:spPr>
          <a:xfrm>
            <a:off x="2284430" y="4110646"/>
            <a:ext cx="3396217" cy="14619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HAND ON BELLY BREATHING</a:t>
            </a:r>
            <a:endParaRPr/>
          </a:p>
          <a:p>
            <a:pPr marL="0" marR="0" lvl="0" indent="0" algn="ctr" rtl="0">
              <a:spcBef>
                <a:spcPts val="600"/>
              </a:spcBef>
              <a:spcAft>
                <a:spcPts val="0"/>
              </a:spcAft>
              <a:buNone/>
            </a:pPr>
            <a:r>
              <a:rPr lang="en-GB" sz="1600">
                <a:solidFill>
                  <a:schemeClr val="dk1"/>
                </a:solidFill>
                <a:latin typeface="Arial"/>
                <a:ea typeface="Arial"/>
                <a:cs typeface="Arial"/>
                <a:sym typeface="Arial"/>
              </a:rPr>
              <a:t>Age group: +2 years</a:t>
            </a:r>
            <a:endParaRPr/>
          </a:p>
          <a:p>
            <a:pPr marL="0" marR="0" lvl="0" indent="0" algn="ctr" rtl="0">
              <a:spcBef>
                <a:spcPts val="0"/>
              </a:spcBef>
              <a:spcAft>
                <a:spcPts val="0"/>
              </a:spcAft>
              <a:buNone/>
            </a:pPr>
            <a:r>
              <a:rPr lang="en-GB" sz="1600">
                <a:solidFill>
                  <a:schemeClr val="dk1"/>
                </a:solidFill>
                <a:latin typeface="Arial"/>
                <a:ea typeface="Arial"/>
                <a:cs typeface="Arial"/>
                <a:sym typeface="Arial"/>
              </a:rPr>
              <a:t>Time: 10 to 15 minutes</a:t>
            </a:r>
            <a:endParaRPr/>
          </a:p>
          <a:p>
            <a:pPr marL="0" marR="0" lvl="0" indent="0" algn="ctr" rtl="0">
              <a:spcBef>
                <a:spcPts val="0"/>
              </a:spcBef>
              <a:spcAft>
                <a:spcPts val="0"/>
              </a:spcAft>
              <a:buNone/>
            </a:pPr>
            <a:r>
              <a:rPr lang="en-GB" sz="1600">
                <a:solidFill>
                  <a:schemeClr val="dk1"/>
                </a:solidFill>
                <a:latin typeface="Arial"/>
                <a:ea typeface="Arial"/>
                <a:cs typeface="Arial"/>
                <a:sym typeface="Arial"/>
              </a:rPr>
              <a:t>Materials: pen and paper</a:t>
            </a:r>
            <a:endParaRPr/>
          </a:p>
        </p:txBody>
      </p:sp>
      <p:sp>
        <p:nvSpPr>
          <p:cNvPr id="748" name="Google Shape;748;p26"/>
          <p:cNvSpPr/>
          <p:nvPr/>
        </p:nvSpPr>
        <p:spPr>
          <a:xfrm>
            <a:off x="2387633" y="3294919"/>
            <a:ext cx="3094844" cy="526378"/>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749" name="Google Shape;749;p26"/>
          <p:cNvSpPr txBox="1"/>
          <p:nvPr/>
        </p:nvSpPr>
        <p:spPr>
          <a:xfrm>
            <a:off x="2725380" y="3455471"/>
            <a:ext cx="241935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i="1">
                <a:solidFill>
                  <a:schemeClr val="accent5"/>
                </a:solidFill>
                <a:latin typeface="Arial"/>
                <a:ea typeface="Arial"/>
                <a:cs typeface="Arial"/>
                <a:sym typeface="Arial"/>
              </a:rPr>
              <a:t>Emotional regulation</a:t>
            </a:r>
            <a:endParaRPr sz="1600" b="1" i="1">
              <a:solidFill>
                <a:schemeClr val="accent5"/>
              </a:solidFill>
              <a:latin typeface="Arial"/>
              <a:ea typeface="Arial"/>
              <a:cs typeface="Arial"/>
              <a:sym typeface="Arial"/>
            </a:endParaRPr>
          </a:p>
        </p:txBody>
      </p:sp>
      <p:grpSp>
        <p:nvGrpSpPr>
          <p:cNvPr id="750" name="Google Shape;750;p26"/>
          <p:cNvGrpSpPr/>
          <p:nvPr/>
        </p:nvGrpSpPr>
        <p:grpSpPr>
          <a:xfrm>
            <a:off x="2843519" y="1692426"/>
            <a:ext cx="2222604" cy="1759651"/>
            <a:chOff x="8886140" y="2128856"/>
            <a:chExt cx="2458554" cy="1946452"/>
          </a:xfrm>
        </p:grpSpPr>
        <p:grpSp>
          <p:nvGrpSpPr>
            <p:cNvPr id="751" name="Google Shape;751;p26"/>
            <p:cNvGrpSpPr/>
            <p:nvPr/>
          </p:nvGrpSpPr>
          <p:grpSpPr>
            <a:xfrm>
              <a:off x="9892149" y="2128856"/>
              <a:ext cx="1452545" cy="1452545"/>
              <a:chOff x="9854276" y="2446764"/>
              <a:chExt cx="1691138" cy="1691138"/>
            </a:xfrm>
          </p:grpSpPr>
          <p:pic>
            <p:nvPicPr>
              <p:cNvPr id="752" name="Google Shape;752;p26"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753" name="Google Shape;753;p26"/>
              <p:cNvSpPr/>
              <p:nvPr/>
            </p:nvSpPr>
            <p:spPr>
              <a:xfrm>
                <a:off x="10149995" y="2618375"/>
                <a:ext cx="927324" cy="9273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4" name="Google Shape;754;p26"/>
            <p:cNvSpPr/>
            <p:nvPr/>
          </p:nvSpPr>
          <p:spPr>
            <a:xfrm>
              <a:off x="8886140" y="3141728"/>
              <a:ext cx="1044952" cy="933580"/>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26"/>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1905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6" name="Google Shape;756;p26"/>
          <p:cNvSpPr txBox="1"/>
          <p:nvPr/>
        </p:nvSpPr>
        <p:spPr>
          <a:xfrm>
            <a:off x="6754946" y="3092774"/>
            <a:ext cx="296635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dk1"/>
                </a:solidFill>
                <a:latin typeface="Arial"/>
                <a:ea typeface="Arial"/>
                <a:cs typeface="Arial"/>
                <a:sym typeface="Arial"/>
              </a:rPr>
              <a:t>Let’s try it again!</a:t>
            </a:r>
            <a:endParaRPr sz="3200" b="1">
              <a:solidFill>
                <a:schemeClr val="dk1"/>
              </a:solidFill>
              <a:latin typeface="Arial"/>
              <a:ea typeface="Arial"/>
              <a:cs typeface="Arial"/>
              <a:sym typeface="Arial"/>
            </a:endParaRPr>
          </a:p>
        </p:txBody>
      </p:sp>
      <p:grpSp>
        <p:nvGrpSpPr>
          <p:cNvPr id="757" name="Google Shape;757;p26"/>
          <p:cNvGrpSpPr/>
          <p:nvPr/>
        </p:nvGrpSpPr>
        <p:grpSpPr>
          <a:xfrm>
            <a:off x="10084312" y="1506"/>
            <a:ext cx="2057602" cy="1975956"/>
            <a:chOff x="10084312" y="1506"/>
            <a:chExt cx="2057602" cy="1975956"/>
          </a:xfrm>
        </p:grpSpPr>
        <p:sp>
          <p:nvSpPr>
            <p:cNvPr id="758" name="Google Shape;758;p26"/>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9" name="Google Shape;759;p26"/>
            <p:cNvGrpSpPr/>
            <p:nvPr/>
          </p:nvGrpSpPr>
          <p:grpSpPr>
            <a:xfrm>
              <a:off x="10556108" y="549192"/>
              <a:ext cx="1049197" cy="938479"/>
              <a:chOff x="-172235" y="0"/>
              <a:chExt cx="2933565" cy="2623477"/>
            </a:xfrm>
          </p:grpSpPr>
          <p:grpSp>
            <p:nvGrpSpPr>
              <p:cNvPr id="760" name="Google Shape;760;p26"/>
              <p:cNvGrpSpPr/>
              <p:nvPr/>
            </p:nvGrpSpPr>
            <p:grpSpPr>
              <a:xfrm>
                <a:off x="-172235" y="0"/>
                <a:ext cx="2933565" cy="2623477"/>
                <a:chOff x="-172235" y="0"/>
                <a:chExt cx="2933565" cy="2623477"/>
              </a:xfrm>
            </p:grpSpPr>
            <p:sp>
              <p:nvSpPr>
                <p:cNvPr id="761" name="Google Shape;761;p26"/>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26"/>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26"/>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64" name="Google Shape;764;p26"/>
              <p:cNvGrpSpPr/>
              <p:nvPr/>
            </p:nvGrpSpPr>
            <p:grpSpPr>
              <a:xfrm>
                <a:off x="1062773" y="867310"/>
                <a:ext cx="1373869" cy="1265364"/>
                <a:chOff x="-98340" y="-115598"/>
                <a:chExt cx="1373869" cy="1265364"/>
              </a:xfrm>
            </p:grpSpPr>
            <p:sp>
              <p:nvSpPr>
                <p:cNvPr id="765" name="Google Shape;765;p26"/>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26"/>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27"/>
          <p:cNvSpPr/>
          <p:nvPr/>
        </p:nvSpPr>
        <p:spPr>
          <a:xfrm>
            <a:off x="5453425" y="2486464"/>
            <a:ext cx="6061830" cy="3512078"/>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73" name="Google Shape;773;p27"/>
          <p:cNvGrpSpPr/>
          <p:nvPr/>
        </p:nvGrpSpPr>
        <p:grpSpPr>
          <a:xfrm>
            <a:off x="4981908" y="2565100"/>
            <a:ext cx="801554" cy="771393"/>
            <a:chOff x="5677854" y="2466704"/>
            <a:chExt cx="801554" cy="771393"/>
          </a:xfrm>
        </p:grpSpPr>
        <p:sp>
          <p:nvSpPr>
            <p:cNvPr id="774" name="Google Shape;774;p27"/>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775" name="Google Shape;775;p27"/>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776" name="Google Shape;776;p27"/>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777" name="Google Shape;777;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22: Mandala colouring</a:t>
            </a:r>
            <a:endParaRPr/>
          </a:p>
        </p:txBody>
      </p:sp>
      <p:sp>
        <p:nvSpPr>
          <p:cNvPr id="778" name="Google Shape;778;p27"/>
          <p:cNvSpPr txBox="1"/>
          <p:nvPr/>
        </p:nvSpPr>
        <p:spPr>
          <a:xfrm>
            <a:off x="1837188" y="1498486"/>
            <a:ext cx="2652556"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Help the child discover how to relax their body and mind using a visual aid</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10 - 20mins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Mandala template, coloured pencils or markers</a:t>
            </a:r>
            <a:endParaRPr sz="1600">
              <a:solidFill>
                <a:schemeClr val="dk1"/>
              </a:solidFill>
              <a:latin typeface="Arial"/>
              <a:ea typeface="Arial"/>
              <a:cs typeface="Arial"/>
              <a:sym typeface="Arial"/>
            </a:endParaRPr>
          </a:p>
        </p:txBody>
      </p:sp>
      <p:sp>
        <p:nvSpPr>
          <p:cNvPr id="779" name="Google Shape;779;p27"/>
          <p:cNvSpPr txBox="1"/>
          <p:nvPr/>
        </p:nvSpPr>
        <p:spPr>
          <a:xfrm>
            <a:off x="5860101" y="1498486"/>
            <a:ext cx="5397363"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Provide few templates of mandala and let the child chose one they would like to colour.</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Make sure the child has sufficient coloured pencils or markers.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to the child that they can use all their creativity to colour the mandala.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If needed, support the child in staying motivated and praise their work.</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After the child has fully coloured the mandala or when they lost interest, ask them if they liked this activity and how they felt while colouring. </a:t>
            </a:r>
            <a:endParaRPr/>
          </a:p>
        </p:txBody>
      </p:sp>
      <p:grpSp>
        <p:nvGrpSpPr>
          <p:cNvPr id="780" name="Google Shape;780;p27"/>
          <p:cNvGrpSpPr/>
          <p:nvPr/>
        </p:nvGrpSpPr>
        <p:grpSpPr>
          <a:xfrm>
            <a:off x="10084312" y="1506"/>
            <a:ext cx="2057602" cy="1975956"/>
            <a:chOff x="10084312" y="1506"/>
            <a:chExt cx="2057602" cy="1975956"/>
          </a:xfrm>
        </p:grpSpPr>
        <p:sp>
          <p:nvSpPr>
            <p:cNvPr id="781" name="Google Shape;781;p27"/>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2" name="Google Shape;782;p27"/>
            <p:cNvGrpSpPr/>
            <p:nvPr/>
          </p:nvGrpSpPr>
          <p:grpSpPr>
            <a:xfrm>
              <a:off x="10556108" y="549192"/>
              <a:ext cx="1049197" cy="938479"/>
              <a:chOff x="-172235" y="0"/>
              <a:chExt cx="2933565" cy="2623477"/>
            </a:xfrm>
          </p:grpSpPr>
          <p:grpSp>
            <p:nvGrpSpPr>
              <p:cNvPr id="783" name="Google Shape;783;p27"/>
              <p:cNvGrpSpPr/>
              <p:nvPr/>
            </p:nvGrpSpPr>
            <p:grpSpPr>
              <a:xfrm>
                <a:off x="-172235" y="0"/>
                <a:ext cx="2933565" cy="2623477"/>
                <a:chOff x="-172235" y="0"/>
                <a:chExt cx="2933565" cy="2623477"/>
              </a:xfrm>
            </p:grpSpPr>
            <p:sp>
              <p:nvSpPr>
                <p:cNvPr id="784" name="Google Shape;784;p27"/>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27"/>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6" name="Google Shape;786;p27"/>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87" name="Google Shape;787;p27"/>
              <p:cNvGrpSpPr/>
              <p:nvPr/>
            </p:nvGrpSpPr>
            <p:grpSpPr>
              <a:xfrm>
                <a:off x="1062773" y="867310"/>
                <a:ext cx="1373869" cy="1265364"/>
                <a:chOff x="-98340" y="-115598"/>
                <a:chExt cx="1373869" cy="1265364"/>
              </a:xfrm>
            </p:grpSpPr>
            <p:sp>
              <p:nvSpPr>
                <p:cNvPr id="788" name="Google Shape;788;p27"/>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9" name="Google Shape;789;p27"/>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790" name="Google Shape;790;p27"/>
          <p:cNvGrpSpPr/>
          <p:nvPr/>
        </p:nvGrpSpPr>
        <p:grpSpPr>
          <a:xfrm>
            <a:off x="784382" y="1614808"/>
            <a:ext cx="548895" cy="623781"/>
            <a:chOff x="662203" y="1460089"/>
            <a:chExt cx="726758" cy="825911"/>
          </a:xfrm>
        </p:grpSpPr>
        <p:sp>
          <p:nvSpPr>
            <p:cNvPr id="791" name="Google Shape;791;p27"/>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27"/>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793" name="Google Shape;793;p27" descr="Hand with solid fill"/>
          <p:cNvPicPr preferRelativeResize="0"/>
          <p:nvPr/>
        </p:nvPicPr>
        <p:blipFill rotWithShape="1">
          <a:blip r:embed="rId3">
            <a:alphaModFix/>
          </a:blip>
          <a:srcRect/>
          <a:stretch/>
        </p:blipFill>
        <p:spPr>
          <a:xfrm rot="989143">
            <a:off x="4851762" y="1357956"/>
            <a:ext cx="859011" cy="859011"/>
          </a:xfrm>
          <a:prstGeom prst="rect">
            <a:avLst/>
          </a:prstGeom>
          <a:noFill/>
          <a:ln>
            <a:noFill/>
          </a:ln>
        </p:spPr>
      </p:pic>
      <p:grpSp>
        <p:nvGrpSpPr>
          <p:cNvPr id="794" name="Google Shape;794;p27"/>
          <p:cNvGrpSpPr/>
          <p:nvPr/>
        </p:nvGrpSpPr>
        <p:grpSpPr>
          <a:xfrm>
            <a:off x="704451" y="2939970"/>
            <a:ext cx="659819" cy="659819"/>
            <a:chOff x="629079" y="2939970"/>
            <a:chExt cx="530599" cy="530599"/>
          </a:xfrm>
        </p:grpSpPr>
        <p:sp>
          <p:nvSpPr>
            <p:cNvPr id="795" name="Google Shape;795;p27"/>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27"/>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97" name="Google Shape;797;p27"/>
          <p:cNvGrpSpPr/>
          <p:nvPr/>
        </p:nvGrpSpPr>
        <p:grpSpPr>
          <a:xfrm>
            <a:off x="746416" y="3782516"/>
            <a:ext cx="520876" cy="631356"/>
            <a:chOff x="728273" y="3888296"/>
            <a:chExt cx="441963" cy="535705"/>
          </a:xfrm>
        </p:grpSpPr>
        <p:sp>
          <p:nvSpPr>
            <p:cNvPr id="798" name="Google Shape;798;p27"/>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9" name="Google Shape;799;p27"/>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800" name="Google Shape;800;p27"/>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1" name="Google Shape;801;p27"/>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802" name="Google Shape;802;p27"/>
          <p:cNvGrpSpPr/>
          <p:nvPr/>
        </p:nvGrpSpPr>
        <p:grpSpPr>
          <a:xfrm>
            <a:off x="757615" y="4624319"/>
            <a:ext cx="735767" cy="659819"/>
            <a:chOff x="682243" y="4749397"/>
            <a:chExt cx="848057" cy="760519"/>
          </a:xfrm>
        </p:grpSpPr>
        <p:sp>
          <p:nvSpPr>
            <p:cNvPr id="803" name="Google Shape;803;p27"/>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04" name="Google Shape;804;p27"/>
            <p:cNvGrpSpPr/>
            <p:nvPr/>
          </p:nvGrpSpPr>
          <p:grpSpPr>
            <a:xfrm>
              <a:off x="1031901" y="4976465"/>
              <a:ext cx="498399" cy="533451"/>
              <a:chOff x="3844774" y="3269879"/>
              <a:chExt cx="736281" cy="788063"/>
            </a:xfrm>
          </p:grpSpPr>
          <p:sp>
            <p:nvSpPr>
              <p:cNvPr id="805" name="Google Shape;805;p27"/>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6" name="Google Shape;806;p27"/>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7" name="Google Shape;807;p27"/>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27"/>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
        <p:nvSpPr>
          <p:cNvPr id="815" name="Google Shape;815;p28"/>
          <p:cNvSpPr txBox="1"/>
          <p:nvPr/>
        </p:nvSpPr>
        <p:spPr>
          <a:xfrm>
            <a:off x="4026975" y="3596257"/>
            <a:ext cx="413805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Emotion regulation activities provides children with the tools to recognize and exert control over their own emotional state</a:t>
            </a:r>
            <a:endParaRPr sz="2000">
              <a:solidFill>
                <a:schemeClr val="dk1"/>
              </a:solidFill>
              <a:latin typeface="Arial"/>
              <a:ea typeface="Arial"/>
              <a:cs typeface="Arial"/>
              <a:sym typeface="Arial"/>
            </a:endParaRPr>
          </a:p>
        </p:txBody>
      </p:sp>
      <p:sp>
        <p:nvSpPr>
          <p:cNvPr id="816" name="Google Shape;816;p28"/>
          <p:cNvSpPr/>
          <p:nvPr/>
        </p:nvSpPr>
        <p:spPr>
          <a:xfrm>
            <a:off x="5570220" y="2098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21"/>
        <p:cNvGrpSpPr/>
        <p:nvPr/>
      </p:nvGrpSpPr>
      <p:grpSpPr>
        <a:xfrm>
          <a:off x="0" y="0"/>
          <a:ext cx="0" cy="0"/>
          <a:chOff x="0" y="0"/>
          <a:chExt cx="0" cy="0"/>
        </a:xfrm>
      </p:grpSpPr>
      <p:sp>
        <p:nvSpPr>
          <p:cNvPr id="822" name="Google Shape;822;p29"/>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4</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MHPSS Activities to strengthen a child’s self-esteem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Module aim</a:t>
            </a:r>
            <a:endParaRPr/>
          </a:p>
        </p:txBody>
      </p:sp>
      <p:sp>
        <p:nvSpPr>
          <p:cNvPr id="115" name="Google Shape;115;p3"/>
          <p:cNvSpPr/>
          <p:nvPr/>
        </p:nvSpPr>
        <p:spPr>
          <a:xfrm>
            <a:off x="6182979" y="2981719"/>
            <a:ext cx="4349214" cy="409181"/>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6" name="Google Shape;116;p3"/>
          <p:cNvSpPr/>
          <p:nvPr/>
        </p:nvSpPr>
        <p:spPr>
          <a:xfrm>
            <a:off x="6182979" y="3429000"/>
            <a:ext cx="3843731" cy="409181"/>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7" name="Google Shape;117;p3"/>
          <p:cNvSpPr txBox="1"/>
          <p:nvPr/>
        </p:nvSpPr>
        <p:spPr>
          <a:xfrm>
            <a:off x="6208379" y="1659305"/>
            <a:ext cx="4349215"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lt1"/>
                </a:solidFill>
                <a:latin typeface="Arial"/>
                <a:ea typeface="Arial"/>
                <a:cs typeface="Arial"/>
                <a:sym typeface="Arial"/>
              </a:rPr>
              <a:t>To provide participants with the knowledge and skills to implement focused non specialized MHPSS interventions with children of different ages, developmental stages and abilities</a:t>
            </a:r>
            <a:endParaRPr sz="2800" b="1">
              <a:solidFill>
                <a:schemeClr val="lt1"/>
              </a:solidFill>
              <a:latin typeface="Arial"/>
              <a:ea typeface="Arial"/>
              <a:cs typeface="Arial"/>
              <a:sym typeface="Arial"/>
            </a:endParaRPr>
          </a:p>
        </p:txBody>
      </p:sp>
      <p:grpSp>
        <p:nvGrpSpPr>
          <p:cNvPr id="118" name="Google Shape;118;p3"/>
          <p:cNvGrpSpPr/>
          <p:nvPr/>
        </p:nvGrpSpPr>
        <p:grpSpPr>
          <a:xfrm>
            <a:off x="10694371" y="5192532"/>
            <a:ext cx="887063" cy="1069927"/>
            <a:chOff x="7296119" y="1710817"/>
            <a:chExt cx="373439" cy="450422"/>
          </a:xfrm>
        </p:grpSpPr>
        <p:sp>
          <p:nvSpPr>
            <p:cNvPr id="119" name="Google Shape;119;p3"/>
            <p:cNvSpPr/>
            <p:nvPr/>
          </p:nvSpPr>
          <p:spPr>
            <a:xfrm rot="-49017">
              <a:off x="7299274" y="1713412"/>
              <a:ext cx="367128" cy="445233"/>
            </a:xfrm>
            <a:custGeom>
              <a:avLst/>
              <a:gdLst/>
              <a:ahLst/>
              <a:cxnLst/>
              <a:rect l="l" t="t" r="r" b="b"/>
              <a:pathLst>
                <a:path w="120000" h="120000" extrusionOk="0">
                  <a:moveTo>
                    <a:pt x="0" y="0"/>
                  </a:moveTo>
                  <a:lnTo>
                    <a:pt x="100000" y="0"/>
                  </a:lnTo>
                  <a:lnTo>
                    <a:pt x="120000" y="16492"/>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rot="121805">
              <a:off x="7358793" y="1833253"/>
              <a:ext cx="253137" cy="222427"/>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p:nvPr/>
          </p:nvSpPr>
          <p:spPr>
            <a:xfrm rot="-3117121">
              <a:off x="7445211" y="1922939"/>
              <a:ext cx="99016" cy="47833"/>
            </a:xfrm>
            <a:custGeom>
              <a:avLst/>
              <a:gdLst/>
              <a:ahLst/>
              <a:cxnLst/>
              <a:rect l="l" t="t" r="r" b="b"/>
              <a:pathLst>
                <a:path w="120000" h="120000" extrusionOk="0">
                  <a:moveTo>
                    <a:pt x="0" y="0"/>
                  </a:moveTo>
                  <a:lnTo>
                    <a:pt x="25130" y="0"/>
                  </a:lnTo>
                  <a:lnTo>
                    <a:pt x="25130" y="69350"/>
                  </a:lnTo>
                  <a:lnTo>
                    <a:pt x="120000" y="69350"/>
                  </a:lnTo>
                  <a:lnTo>
                    <a:pt x="120000" y="120000"/>
                  </a:lnTo>
                  <a:lnTo>
                    <a:pt x="0" y="120000"/>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Plenary discussion</a:t>
            </a:r>
            <a:endParaRPr/>
          </a:p>
        </p:txBody>
      </p:sp>
      <p:grpSp>
        <p:nvGrpSpPr>
          <p:cNvPr id="829" name="Google Shape;829;p30"/>
          <p:cNvGrpSpPr/>
          <p:nvPr/>
        </p:nvGrpSpPr>
        <p:grpSpPr>
          <a:xfrm>
            <a:off x="1866529" y="2368338"/>
            <a:ext cx="3415887" cy="2678824"/>
            <a:chOff x="1117683" y="2194390"/>
            <a:chExt cx="3415887" cy="2678824"/>
          </a:xfrm>
        </p:grpSpPr>
        <p:sp>
          <p:nvSpPr>
            <p:cNvPr id="830" name="Google Shape;830;p30"/>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1" name="Google Shape;831;p30"/>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2" name="Google Shape;832;p30"/>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33" name="Google Shape;833;p30"/>
          <p:cNvSpPr txBox="1"/>
          <p:nvPr/>
        </p:nvSpPr>
        <p:spPr>
          <a:xfrm>
            <a:off x="6314727" y="2548890"/>
            <a:ext cx="429897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dk1"/>
                </a:solidFill>
                <a:latin typeface="Arial"/>
                <a:ea typeface="Arial"/>
                <a:cs typeface="Arial"/>
                <a:sym typeface="Arial"/>
              </a:rPr>
              <a:t>In your own words, how would you explain self-esteem? </a:t>
            </a:r>
            <a:endParaRPr sz="3200" b="1">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Self-esteem explained</a:t>
            </a:r>
            <a:endParaRPr/>
          </a:p>
        </p:txBody>
      </p:sp>
      <p:sp>
        <p:nvSpPr>
          <p:cNvPr id="840" name="Google Shape;840;p31"/>
          <p:cNvSpPr txBox="1"/>
          <p:nvPr/>
        </p:nvSpPr>
        <p:spPr>
          <a:xfrm>
            <a:off x="2086238" y="2336800"/>
            <a:ext cx="4308670"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Arial"/>
                <a:ea typeface="Arial"/>
                <a:cs typeface="Arial"/>
                <a:sym typeface="Arial"/>
              </a:rPr>
              <a:t>Self-esteem is a person’s overall sense of self-worth - how the individual appreciates and feels about self.</a:t>
            </a:r>
            <a:endParaRPr sz="3200">
              <a:solidFill>
                <a:schemeClr val="dk1"/>
              </a:solidFill>
              <a:latin typeface="Arial"/>
              <a:ea typeface="Arial"/>
              <a:cs typeface="Arial"/>
              <a:sym typeface="Arial"/>
            </a:endParaRPr>
          </a:p>
        </p:txBody>
      </p:sp>
      <p:grpSp>
        <p:nvGrpSpPr>
          <p:cNvPr id="841" name="Google Shape;841;p31"/>
          <p:cNvGrpSpPr/>
          <p:nvPr/>
        </p:nvGrpSpPr>
        <p:grpSpPr>
          <a:xfrm>
            <a:off x="7281994" y="1771508"/>
            <a:ext cx="2602235" cy="3685127"/>
            <a:chOff x="775736" y="2987330"/>
            <a:chExt cx="1854800" cy="2626655"/>
          </a:xfrm>
        </p:grpSpPr>
        <p:sp>
          <p:nvSpPr>
            <p:cNvPr id="842" name="Google Shape;842;p31"/>
            <p:cNvSpPr/>
            <p:nvPr/>
          </p:nvSpPr>
          <p:spPr>
            <a:xfrm>
              <a:off x="1710462" y="3247284"/>
              <a:ext cx="708160" cy="685523"/>
            </a:xfrm>
            <a:prstGeom prst="ellipse">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3" name="Google Shape;843;p31"/>
            <p:cNvSpPr/>
            <p:nvPr/>
          </p:nvSpPr>
          <p:spPr>
            <a:xfrm>
              <a:off x="1453934" y="2987330"/>
              <a:ext cx="1176602" cy="1176602"/>
            </a:xfrm>
            <a:prstGeom prst="rect">
              <a:avLst/>
            </a:prstGeom>
            <a:noFill/>
            <a:ln w="57150" cap="flat" cmpd="sng">
              <a:solidFill>
                <a:srgbClr val="A9E4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44" name="Google Shape;844;p31"/>
            <p:cNvGrpSpPr/>
            <p:nvPr/>
          </p:nvGrpSpPr>
          <p:grpSpPr>
            <a:xfrm>
              <a:off x="775736" y="3549369"/>
              <a:ext cx="1249443" cy="2064616"/>
              <a:chOff x="7729092" y="2226754"/>
              <a:chExt cx="2185223" cy="3730164"/>
            </a:xfrm>
          </p:grpSpPr>
          <p:sp>
            <p:nvSpPr>
              <p:cNvPr id="845" name="Google Shape;845;p31"/>
              <p:cNvSpPr/>
              <p:nvPr/>
            </p:nvSpPr>
            <p:spPr>
              <a:xfrm>
                <a:off x="8212525" y="3545356"/>
                <a:ext cx="1224623" cy="2411562"/>
              </a:xfrm>
              <a:prstGeom prst="round2SameRect">
                <a:avLst>
                  <a:gd name="adj1" fmla="val 41871"/>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6" name="Google Shape;846;p31"/>
              <p:cNvSpPr/>
              <p:nvPr/>
            </p:nvSpPr>
            <p:spPr>
              <a:xfrm>
                <a:off x="8212539" y="2226754"/>
                <a:ext cx="1238543" cy="123854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47" name="Google Shape;847;p31"/>
              <p:cNvGrpSpPr/>
              <p:nvPr/>
            </p:nvGrpSpPr>
            <p:grpSpPr>
              <a:xfrm rot="507905">
                <a:off x="7839580" y="3799168"/>
                <a:ext cx="669658" cy="1550686"/>
                <a:chOff x="7916671" y="3912471"/>
                <a:chExt cx="669658" cy="1550686"/>
              </a:xfrm>
            </p:grpSpPr>
            <p:sp>
              <p:nvSpPr>
                <p:cNvPr id="848" name="Google Shape;848;p31"/>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9" name="Google Shape;849;p31"/>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50" name="Google Shape;850;p31"/>
              <p:cNvGrpSpPr/>
              <p:nvPr/>
            </p:nvGrpSpPr>
            <p:grpSpPr>
              <a:xfrm rot="-494171" flipH="1">
                <a:off x="9124058" y="3789398"/>
                <a:ext cx="682707" cy="1550686"/>
                <a:chOff x="7916671" y="3912471"/>
                <a:chExt cx="669658" cy="1550686"/>
              </a:xfrm>
            </p:grpSpPr>
            <p:sp>
              <p:nvSpPr>
                <p:cNvPr id="851" name="Google Shape;851;p31"/>
                <p:cNvSpPr/>
                <p:nvPr/>
              </p:nvSpPr>
              <p:spPr>
                <a:xfrm rot="-10029813">
                  <a:off x="8118418" y="3937945"/>
                  <a:ext cx="351575" cy="1086828"/>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2" name="Google Shape;852;p31"/>
                <p:cNvSpPr/>
                <p:nvPr/>
              </p:nvSpPr>
              <p:spPr>
                <a:xfrm>
                  <a:off x="7916671" y="5050247"/>
                  <a:ext cx="412910" cy="41291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53" name="Google Shape;853;p31"/>
            <p:cNvSpPr/>
            <p:nvPr/>
          </p:nvSpPr>
          <p:spPr>
            <a:xfrm>
              <a:off x="1783507" y="3983353"/>
              <a:ext cx="573216" cy="342755"/>
            </a:xfrm>
            <a:prstGeom prst="chord">
              <a:avLst>
                <a:gd name="adj1" fmla="val 10865745"/>
                <a:gd name="adj2" fmla="val 21476538"/>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54" name="Google Shape;854;p31"/>
            <p:cNvCxnSpPr/>
            <p:nvPr/>
          </p:nvCxnSpPr>
          <p:spPr>
            <a:xfrm>
              <a:off x="2197423" y="3113206"/>
              <a:ext cx="379769" cy="434651"/>
            </a:xfrm>
            <a:prstGeom prst="straightConnector1">
              <a:avLst/>
            </a:prstGeom>
            <a:noFill/>
            <a:ln w="57150" cap="flat" cmpd="sng">
              <a:solidFill>
                <a:srgbClr val="A9E4E5"/>
              </a:solidFill>
              <a:prstDash val="solid"/>
              <a:miter lim="800000"/>
              <a:headEnd type="none" w="sm" len="sm"/>
              <a:tailEnd type="none" w="sm" len="sm"/>
            </a:ln>
          </p:spPr>
        </p:cxnSp>
        <p:cxnSp>
          <p:nvCxnSpPr>
            <p:cNvPr id="855" name="Google Shape;855;p31"/>
            <p:cNvCxnSpPr/>
            <p:nvPr/>
          </p:nvCxnSpPr>
          <p:spPr>
            <a:xfrm>
              <a:off x="2209667" y="2994666"/>
              <a:ext cx="210061" cy="233126"/>
            </a:xfrm>
            <a:prstGeom prst="straightConnector1">
              <a:avLst/>
            </a:prstGeom>
            <a:noFill/>
            <a:ln w="57150" cap="flat" cmpd="sng">
              <a:solidFill>
                <a:srgbClr val="A9E4E5"/>
              </a:solidFill>
              <a:prstDash val="solid"/>
              <a:miter lim="800000"/>
              <a:headEnd type="none" w="sm" len="sm"/>
              <a:tailEnd type="none" w="sm" len="sm"/>
            </a:ln>
          </p:spPr>
        </p:cxn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32"/>
          <p:cNvSpPr/>
          <p:nvPr/>
        </p:nvSpPr>
        <p:spPr>
          <a:xfrm>
            <a:off x="5692032" y="3428999"/>
            <a:ext cx="5597908" cy="2569542"/>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62" name="Google Shape;862;p32"/>
          <p:cNvGrpSpPr/>
          <p:nvPr/>
        </p:nvGrpSpPr>
        <p:grpSpPr>
          <a:xfrm>
            <a:off x="5240399" y="3562052"/>
            <a:ext cx="801554" cy="771393"/>
            <a:chOff x="5677854" y="2466704"/>
            <a:chExt cx="801554" cy="771393"/>
          </a:xfrm>
        </p:grpSpPr>
        <p:sp>
          <p:nvSpPr>
            <p:cNvPr id="863" name="Google Shape;863;p32"/>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864" name="Google Shape;864;p32"/>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865" name="Google Shape;865;p32"/>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866" name="Google Shape;866;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23: What I like about myself</a:t>
            </a:r>
            <a:endParaRPr/>
          </a:p>
        </p:txBody>
      </p:sp>
      <p:sp>
        <p:nvSpPr>
          <p:cNvPr id="867" name="Google Shape;867;p32"/>
          <p:cNvSpPr txBox="1"/>
          <p:nvPr/>
        </p:nvSpPr>
        <p:spPr>
          <a:xfrm>
            <a:off x="1957618" y="1448023"/>
            <a:ext cx="271926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help children to identify their positive qualities, to raise awareness of them and to practice appreciating their positive qualities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10 - 15mins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Mat to lay on or a pillow</a:t>
            </a:r>
            <a:endParaRPr sz="1600">
              <a:solidFill>
                <a:schemeClr val="dk1"/>
              </a:solidFill>
              <a:latin typeface="Arial"/>
              <a:ea typeface="Arial"/>
              <a:cs typeface="Arial"/>
              <a:sym typeface="Arial"/>
            </a:endParaRPr>
          </a:p>
        </p:txBody>
      </p:sp>
      <p:sp>
        <p:nvSpPr>
          <p:cNvPr id="868" name="Google Shape;868;p32"/>
          <p:cNvSpPr txBox="1"/>
          <p:nvPr/>
        </p:nvSpPr>
        <p:spPr>
          <a:xfrm>
            <a:off x="6186701" y="1498485"/>
            <a:ext cx="4945665" cy="4278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(Their parent or caregiver can be included)</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ADAPTATION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You can adapt and do this in groups and with adolescents.</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Have the child give examples of positive qualities and support them by asking question or providing examples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Give them a few minutes to quietly brainstorm their own personal positive qualities and draw them or write them on a piece of paper.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Have them present their positive qualities</a:t>
            </a:r>
            <a:endParaRPr/>
          </a:p>
        </p:txBody>
      </p:sp>
      <p:grpSp>
        <p:nvGrpSpPr>
          <p:cNvPr id="869" name="Google Shape;869;p32"/>
          <p:cNvGrpSpPr/>
          <p:nvPr/>
        </p:nvGrpSpPr>
        <p:grpSpPr>
          <a:xfrm>
            <a:off x="10084312" y="1506"/>
            <a:ext cx="2057602" cy="1975956"/>
            <a:chOff x="10084312" y="1506"/>
            <a:chExt cx="2057602" cy="1975956"/>
          </a:xfrm>
        </p:grpSpPr>
        <p:sp>
          <p:nvSpPr>
            <p:cNvPr id="870" name="Google Shape;870;p32"/>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71" name="Google Shape;871;p32"/>
            <p:cNvGrpSpPr/>
            <p:nvPr/>
          </p:nvGrpSpPr>
          <p:grpSpPr>
            <a:xfrm>
              <a:off x="10556108" y="549192"/>
              <a:ext cx="1049197" cy="938479"/>
              <a:chOff x="-172235" y="0"/>
              <a:chExt cx="2933565" cy="2623477"/>
            </a:xfrm>
          </p:grpSpPr>
          <p:grpSp>
            <p:nvGrpSpPr>
              <p:cNvPr id="872" name="Google Shape;872;p32"/>
              <p:cNvGrpSpPr/>
              <p:nvPr/>
            </p:nvGrpSpPr>
            <p:grpSpPr>
              <a:xfrm>
                <a:off x="-172235" y="0"/>
                <a:ext cx="2933565" cy="2623477"/>
                <a:chOff x="-172235" y="0"/>
                <a:chExt cx="2933565" cy="2623477"/>
              </a:xfrm>
            </p:grpSpPr>
            <p:sp>
              <p:nvSpPr>
                <p:cNvPr id="873" name="Google Shape;873;p32"/>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4" name="Google Shape;874;p32"/>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5" name="Google Shape;875;p32"/>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876" name="Google Shape;876;p32"/>
              <p:cNvGrpSpPr/>
              <p:nvPr/>
            </p:nvGrpSpPr>
            <p:grpSpPr>
              <a:xfrm>
                <a:off x="1062773" y="867310"/>
                <a:ext cx="1373869" cy="1265364"/>
                <a:chOff x="-98340" y="-115598"/>
                <a:chExt cx="1373869" cy="1265364"/>
              </a:xfrm>
            </p:grpSpPr>
            <p:sp>
              <p:nvSpPr>
                <p:cNvPr id="877" name="Google Shape;877;p32"/>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2"/>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879" name="Google Shape;879;p32"/>
          <p:cNvGrpSpPr/>
          <p:nvPr/>
        </p:nvGrpSpPr>
        <p:grpSpPr>
          <a:xfrm>
            <a:off x="1029793" y="1614808"/>
            <a:ext cx="548895" cy="623781"/>
            <a:chOff x="662203" y="1460089"/>
            <a:chExt cx="726758" cy="825911"/>
          </a:xfrm>
        </p:grpSpPr>
        <p:sp>
          <p:nvSpPr>
            <p:cNvPr id="880" name="Google Shape;880;p32"/>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1" name="Google Shape;881;p32"/>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882" name="Google Shape;882;p32" descr="Hand with solid fill"/>
          <p:cNvPicPr preferRelativeResize="0"/>
          <p:nvPr/>
        </p:nvPicPr>
        <p:blipFill rotWithShape="1">
          <a:blip r:embed="rId3">
            <a:alphaModFix/>
          </a:blip>
          <a:srcRect/>
          <a:stretch/>
        </p:blipFill>
        <p:spPr>
          <a:xfrm rot="989143">
            <a:off x="5129046" y="1357955"/>
            <a:ext cx="859011" cy="859011"/>
          </a:xfrm>
          <a:prstGeom prst="rect">
            <a:avLst/>
          </a:prstGeom>
          <a:noFill/>
          <a:ln>
            <a:noFill/>
          </a:ln>
        </p:spPr>
      </p:pic>
      <p:grpSp>
        <p:nvGrpSpPr>
          <p:cNvPr id="883" name="Google Shape;883;p32"/>
          <p:cNvGrpSpPr/>
          <p:nvPr/>
        </p:nvGrpSpPr>
        <p:grpSpPr>
          <a:xfrm>
            <a:off x="949862" y="3269090"/>
            <a:ext cx="659819" cy="659819"/>
            <a:chOff x="629079" y="2939970"/>
            <a:chExt cx="530599" cy="530599"/>
          </a:xfrm>
        </p:grpSpPr>
        <p:sp>
          <p:nvSpPr>
            <p:cNvPr id="884" name="Google Shape;884;p32"/>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5" name="Google Shape;885;p32"/>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86" name="Google Shape;886;p32"/>
          <p:cNvGrpSpPr/>
          <p:nvPr/>
        </p:nvGrpSpPr>
        <p:grpSpPr>
          <a:xfrm>
            <a:off x="991827" y="4068803"/>
            <a:ext cx="520876" cy="631356"/>
            <a:chOff x="728273" y="3888296"/>
            <a:chExt cx="441963" cy="535705"/>
          </a:xfrm>
        </p:grpSpPr>
        <p:sp>
          <p:nvSpPr>
            <p:cNvPr id="887" name="Google Shape;887;p32"/>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8" name="Google Shape;888;p32"/>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889" name="Google Shape;889;p32"/>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0" name="Google Shape;890;p32"/>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891" name="Google Shape;891;p32"/>
          <p:cNvGrpSpPr/>
          <p:nvPr/>
        </p:nvGrpSpPr>
        <p:grpSpPr>
          <a:xfrm>
            <a:off x="1003026" y="4886900"/>
            <a:ext cx="735767" cy="659819"/>
            <a:chOff x="682243" y="4749397"/>
            <a:chExt cx="848057" cy="760519"/>
          </a:xfrm>
        </p:grpSpPr>
        <p:sp>
          <p:nvSpPr>
            <p:cNvPr id="892" name="Google Shape;892;p32"/>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3" name="Google Shape;893;p32"/>
            <p:cNvGrpSpPr/>
            <p:nvPr/>
          </p:nvGrpSpPr>
          <p:grpSpPr>
            <a:xfrm>
              <a:off x="1031901" y="4976465"/>
              <a:ext cx="498399" cy="533451"/>
              <a:chOff x="3844774" y="3269879"/>
              <a:chExt cx="736281" cy="788063"/>
            </a:xfrm>
          </p:grpSpPr>
          <p:sp>
            <p:nvSpPr>
              <p:cNvPr id="894" name="Google Shape;894;p32"/>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5" name="Google Shape;895;p32"/>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6" name="Google Shape;896;p32"/>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7" name="Google Shape;897;p32"/>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33"/>
          <p:cNvSpPr/>
          <p:nvPr/>
        </p:nvSpPr>
        <p:spPr>
          <a:xfrm rot="9579800">
            <a:off x="6716779" y="2923138"/>
            <a:ext cx="702249" cy="160899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33"/>
          <p:cNvSpPr/>
          <p:nvPr/>
        </p:nvSpPr>
        <p:spPr>
          <a:xfrm rot="-9033155" flipH="1">
            <a:off x="4339024" y="3125118"/>
            <a:ext cx="741409" cy="1551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5" name="Google Shape;905;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23: What I like about myself</a:t>
            </a:r>
            <a:endParaRPr/>
          </a:p>
        </p:txBody>
      </p:sp>
      <p:sp>
        <p:nvSpPr>
          <p:cNvPr id="906" name="Google Shape;906;p33"/>
          <p:cNvSpPr/>
          <p:nvPr/>
        </p:nvSpPr>
        <p:spPr>
          <a:xfrm>
            <a:off x="4602657" y="2549218"/>
            <a:ext cx="2609314" cy="2331211"/>
          </a:xfrm>
          <a:prstGeom prst="heart">
            <a:avLst/>
          </a:prstGeom>
          <a:solidFill>
            <a:srgbClr val="278587"/>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33"/>
          <p:cNvSpPr/>
          <p:nvPr/>
        </p:nvSpPr>
        <p:spPr>
          <a:xfrm rot="-4333261">
            <a:off x="5802515" y="2776985"/>
            <a:ext cx="755953" cy="2161990"/>
          </a:xfrm>
          <a:prstGeom prst="round2SameRect">
            <a:avLst>
              <a:gd name="adj1" fmla="val 50000"/>
              <a:gd name="adj2" fmla="val 0"/>
            </a:avLst>
          </a:prstGeom>
          <a:solidFill>
            <a:schemeClr val="accent5"/>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8" name="Google Shape;908;p33"/>
          <p:cNvSpPr/>
          <p:nvPr/>
        </p:nvSpPr>
        <p:spPr>
          <a:xfrm rot="7239768">
            <a:off x="6842044" y="3849030"/>
            <a:ext cx="751447" cy="621617"/>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33"/>
          <p:cNvSpPr/>
          <p:nvPr/>
        </p:nvSpPr>
        <p:spPr>
          <a:xfrm rot="4333261" flipH="1">
            <a:off x="5269146" y="2839222"/>
            <a:ext cx="743123" cy="2161843"/>
          </a:xfrm>
          <a:prstGeom prst="round2SameRect">
            <a:avLst>
              <a:gd name="adj1" fmla="val 50000"/>
              <a:gd name="adj2" fmla="val 0"/>
            </a:avLst>
          </a:prstGeom>
          <a:solidFill>
            <a:schemeClr val="accent5"/>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33"/>
          <p:cNvSpPr/>
          <p:nvPr/>
        </p:nvSpPr>
        <p:spPr>
          <a:xfrm rot="-7239768" flipH="1">
            <a:off x="4152422" y="3859745"/>
            <a:ext cx="801553" cy="745669"/>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34"/>
          <p:cNvSpPr/>
          <p:nvPr/>
        </p:nvSpPr>
        <p:spPr>
          <a:xfrm>
            <a:off x="6051941" y="2443540"/>
            <a:ext cx="5597908" cy="3501458"/>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17" name="Google Shape;917;p34"/>
          <p:cNvGrpSpPr/>
          <p:nvPr/>
        </p:nvGrpSpPr>
        <p:grpSpPr>
          <a:xfrm>
            <a:off x="5600308" y="2591221"/>
            <a:ext cx="801554" cy="771393"/>
            <a:chOff x="5677854" y="2466704"/>
            <a:chExt cx="801554" cy="771393"/>
          </a:xfrm>
        </p:grpSpPr>
        <p:sp>
          <p:nvSpPr>
            <p:cNvPr id="918" name="Google Shape;918;p34"/>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919" name="Google Shape;919;p34"/>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920" name="Google Shape;920;p34"/>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921" name="Google Shape;921;p34"/>
          <p:cNvSpPr txBox="1">
            <a:spLocks noGrp="1"/>
          </p:cNvSpPr>
          <p:nvPr>
            <p:ph type="title"/>
          </p:nvPr>
        </p:nvSpPr>
        <p:spPr>
          <a:xfrm>
            <a:off x="838201" y="120516"/>
            <a:ext cx="8012694"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24: What am I telling myself? </a:t>
            </a:r>
            <a:endParaRPr/>
          </a:p>
        </p:txBody>
      </p:sp>
      <p:sp>
        <p:nvSpPr>
          <p:cNvPr id="922" name="Google Shape;922;p34"/>
          <p:cNvSpPr txBox="1"/>
          <p:nvPr/>
        </p:nvSpPr>
        <p:spPr>
          <a:xfrm>
            <a:off x="1796012" y="1678020"/>
            <a:ext cx="357181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Increase awareness on how their self-esteem can be affected by positive and negative self-talk. Identifying self-talk habits with the help of peers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20mins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12+</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Pens, sticky notes and a flipchart of whiteboard</a:t>
            </a:r>
            <a:endParaRPr sz="1600">
              <a:solidFill>
                <a:schemeClr val="dk1"/>
              </a:solidFill>
              <a:latin typeface="Arial"/>
              <a:ea typeface="Arial"/>
              <a:cs typeface="Arial"/>
              <a:sym typeface="Arial"/>
            </a:endParaRPr>
          </a:p>
        </p:txBody>
      </p:sp>
      <p:sp>
        <p:nvSpPr>
          <p:cNvPr id="923" name="Google Shape;923;p34"/>
          <p:cNvSpPr txBox="1"/>
          <p:nvPr/>
        </p:nvSpPr>
        <p:spPr>
          <a:xfrm>
            <a:off x="6571193" y="1678020"/>
            <a:ext cx="494566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Group of children </a:t>
            </a:r>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self-talk to the group of children.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One-by-one, read open-ended statement and have the children write their responses on sticky notes and gather their sticky notes.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Read each response out loud and have the group of participants determine if it is positive of negative self-talk</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some questions can be helpful to stop negative self-talk and start to talk to yourself in a positive way, which will also make you feel better about yourself. </a:t>
            </a:r>
            <a:endParaRPr/>
          </a:p>
        </p:txBody>
      </p:sp>
      <p:grpSp>
        <p:nvGrpSpPr>
          <p:cNvPr id="924" name="Google Shape;924;p34"/>
          <p:cNvGrpSpPr/>
          <p:nvPr/>
        </p:nvGrpSpPr>
        <p:grpSpPr>
          <a:xfrm>
            <a:off x="10084312" y="1506"/>
            <a:ext cx="2057602" cy="1975956"/>
            <a:chOff x="10084312" y="1506"/>
            <a:chExt cx="2057602" cy="1975956"/>
          </a:xfrm>
        </p:grpSpPr>
        <p:sp>
          <p:nvSpPr>
            <p:cNvPr id="925" name="Google Shape;925;p34"/>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6" name="Google Shape;926;p34"/>
            <p:cNvGrpSpPr/>
            <p:nvPr/>
          </p:nvGrpSpPr>
          <p:grpSpPr>
            <a:xfrm>
              <a:off x="10556108" y="549192"/>
              <a:ext cx="1049197" cy="938479"/>
              <a:chOff x="-172235" y="0"/>
              <a:chExt cx="2933565" cy="2623477"/>
            </a:xfrm>
          </p:grpSpPr>
          <p:grpSp>
            <p:nvGrpSpPr>
              <p:cNvPr id="927" name="Google Shape;927;p34"/>
              <p:cNvGrpSpPr/>
              <p:nvPr/>
            </p:nvGrpSpPr>
            <p:grpSpPr>
              <a:xfrm>
                <a:off x="-172235" y="0"/>
                <a:ext cx="2933565" cy="2623477"/>
                <a:chOff x="-172235" y="0"/>
                <a:chExt cx="2933565" cy="2623477"/>
              </a:xfrm>
            </p:grpSpPr>
            <p:sp>
              <p:nvSpPr>
                <p:cNvPr id="928" name="Google Shape;928;p34"/>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34"/>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34"/>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31" name="Google Shape;931;p34"/>
              <p:cNvGrpSpPr/>
              <p:nvPr/>
            </p:nvGrpSpPr>
            <p:grpSpPr>
              <a:xfrm>
                <a:off x="1062773" y="867310"/>
                <a:ext cx="1373869" cy="1265364"/>
                <a:chOff x="-98340" y="-115598"/>
                <a:chExt cx="1373869" cy="1265364"/>
              </a:xfrm>
            </p:grpSpPr>
            <p:sp>
              <p:nvSpPr>
                <p:cNvPr id="932" name="Google Shape;932;p34"/>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34"/>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934" name="Google Shape;934;p34"/>
          <p:cNvGrpSpPr/>
          <p:nvPr/>
        </p:nvGrpSpPr>
        <p:grpSpPr>
          <a:xfrm>
            <a:off x="8519215" y="-26659"/>
            <a:ext cx="2057602" cy="1975956"/>
            <a:chOff x="9994118" y="33917"/>
            <a:chExt cx="2057602" cy="1975956"/>
          </a:xfrm>
        </p:grpSpPr>
        <p:sp>
          <p:nvSpPr>
            <p:cNvPr id="935" name="Google Shape;935;p3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36" name="Google Shape;936;p34"/>
            <p:cNvGrpSpPr/>
            <p:nvPr/>
          </p:nvGrpSpPr>
          <p:grpSpPr>
            <a:xfrm>
              <a:off x="10621771" y="762700"/>
              <a:ext cx="562136" cy="634675"/>
              <a:chOff x="760175" y="830142"/>
              <a:chExt cx="867619" cy="979579"/>
            </a:xfrm>
          </p:grpSpPr>
          <p:sp>
            <p:nvSpPr>
              <p:cNvPr id="937" name="Google Shape;937;p34"/>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108</a:t>
                </a:r>
                <a:endParaRPr/>
              </a:p>
            </p:txBody>
          </p:sp>
          <p:sp>
            <p:nvSpPr>
              <p:cNvPr id="938" name="Google Shape;938;p34"/>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34"/>
            <p:cNvGrpSpPr/>
            <p:nvPr/>
          </p:nvGrpSpPr>
          <p:grpSpPr>
            <a:xfrm>
              <a:off x="11325415" y="762701"/>
              <a:ext cx="182192" cy="634674"/>
              <a:chOff x="2121762" y="2323619"/>
              <a:chExt cx="200378" cy="825210"/>
            </a:xfrm>
          </p:grpSpPr>
          <p:sp>
            <p:nvSpPr>
              <p:cNvPr id="940" name="Google Shape;940;p34"/>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34"/>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42" name="Google Shape;942;p34"/>
          <p:cNvGrpSpPr/>
          <p:nvPr/>
        </p:nvGrpSpPr>
        <p:grpSpPr>
          <a:xfrm>
            <a:off x="868187" y="1705567"/>
            <a:ext cx="548895" cy="623781"/>
            <a:chOff x="662203" y="1460089"/>
            <a:chExt cx="726758" cy="825911"/>
          </a:xfrm>
        </p:grpSpPr>
        <p:sp>
          <p:nvSpPr>
            <p:cNvPr id="943" name="Google Shape;943;p34"/>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34"/>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45" name="Google Shape;945;p34" descr="Hand with solid fill"/>
          <p:cNvPicPr preferRelativeResize="0"/>
          <p:nvPr/>
        </p:nvPicPr>
        <p:blipFill rotWithShape="1">
          <a:blip r:embed="rId3">
            <a:alphaModFix/>
          </a:blip>
          <a:srcRect/>
          <a:stretch/>
        </p:blipFill>
        <p:spPr>
          <a:xfrm rot="989143">
            <a:off x="5513538" y="1587953"/>
            <a:ext cx="859011" cy="859011"/>
          </a:xfrm>
          <a:prstGeom prst="rect">
            <a:avLst/>
          </a:prstGeom>
          <a:noFill/>
          <a:ln>
            <a:noFill/>
          </a:ln>
        </p:spPr>
      </p:pic>
      <p:grpSp>
        <p:nvGrpSpPr>
          <p:cNvPr id="946" name="Google Shape;946;p34"/>
          <p:cNvGrpSpPr/>
          <p:nvPr/>
        </p:nvGrpSpPr>
        <p:grpSpPr>
          <a:xfrm>
            <a:off x="788256" y="3362539"/>
            <a:ext cx="659819" cy="659819"/>
            <a:chOff x="629079" y="2939970"/>
            <a:chExt cx="530599" cy="530599"/>
          </a:xfrm>
        </p:grpSpPr>
        <p:sp>
          <p:nvSpPr>
            <p:cNvPr id="947" name="Google Shape;947;p34"/>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8" name="Google Shape;948;p34"/>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9" name="Google Shape;949;p34"/>
          <p:cNvGrpSpPr/>
          <p:nvPr/>
        </p:nvGrpSpPr>
        <p:grpSpPr>
          <a:xfrm>
            <a:off x="830221" y="4207220"/>
            <a:ext cx="520876" cy="631356"/>
            <a:chOff x="728273" y="3888296"/>
            <a:chExt cx="441963" cy="535705"/>
          </a:xfrm>
        </p:grpSpPr>
        <p:sp>
          <p:nvSpPr>
            <p:cNvPr id="950" name="Google Shape;950;p34"/>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1" name="Google Shape;951;p34"/>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952" name="Google Shape;952;p34"/>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3" name="Google Shape;953;p34"/>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954" name="Google Shape;954;p34"/>
          <p:cNvGrpSpPr/>
          <p:nvPr/>
        </p:nvGrpSpPr>
        <p:grpSpPr>
          <a:xfrm>
            <a:off x="841420" y="5080094"/>
            <a:ext cx="735767" cy="659819"/>
            <a:chOff x="682243" y="4749397"/>
            <a:chExt cx="848057" cy="760519"/>
          </a:xfrm>
        </p:grpSpPr>
        <p:sp>
          <p:nvSpPr>
            <p:cNvPr id="955" name="Google Shape;955;p34"/>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56" name="Google Shape;956;p34"/>
            <p:cNvGrpSpPr/>
            <p:nvPr/>
          </p:nvGrpSpPr>
          <p:grpSpPr>
            <a:xfrm>
              <a:off x="1031901" y="4976465"/>
              <a:ext cx="498399" cy="533451"/>
              <a:chOff x="3844774" y="3269879"/>
              <a:chExt cx="736281" cy="788063"/>
            </a:xfrm>
          </p:grpSpPr>
          <p:sp>
            <p:nvSpPr>
              <p:cNvPr id="957" name="Google Shape;957;p34"/>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8" name="Google Shape;958;p34"/>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9" name="Google Shape;959;p34"/>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0" name="Google Shape;960;p34"/>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35"/>
          <p:cNvSpPr/>
          <p:nvPr/>
        </p:nvSpPr>
        <p:spPr>
          <a:xfrm>
            <a:off x="5815736" y="2496766"/>
            <a:ext cx="5597908" cy="3501458"/>
          </a:xfrm>
          <a:prstGeom prst="roundRect">
            <a:avLst>
              <a:gd name="adj" fmla="val 16667"/>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7" name="Google Shape;967;p35"/>
          <p:cNvGrpSpPr/>
          <p:nvPr/>
        </p:nvGrpSpPr>
        <p:grpSpPr>
          <a:xfrm>
            <a:off x="5308622" y="2691472"/>
            <a:ext cx="801554" cy="771393"/>
            <a:chOff x="5677854" y="2466704"/>
            <a:chExt cx="801554" cy="771393"/>
          </a:xfrm>
        </p:grpSpPr>
        <p:sp>
          <p:nvSpPr>
            <p:cNvPr id="968" name="Google Shape;968;p35"/>
            <p:cNvSpPr txBox="1"/>
            <p:nvPr/>
          </p:nvSpPr>
          <p:spPr>
            <a:xfrm>
              <a:off x="5677854" y="246670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1</a:t>
              </a:r>
              <a:endParaRPr sz="2400" b="1">
                <a:solidFill>
                  <a:schemeClr val="accent5"/>
                </a:solidFill>
                <a:latin typeface="Federo"/>
                <a:ea typeface="Federo"/>
                <a:cs typeface="Federo"/>
                <a:sym typeface="Federo"/>
              </a:endParaRPr>
            </a:p>
          </p:txBody>
        </p:sp>
        <p:sp>
          <p:nvSpPr>
            <p:cNvPr id="969" name="Google Shape;969;p35"/>
            <p:cNvSpPr txBox="1"/>
            <p:nvPr/>
          </p:nvSpPr>
          <p:spPr>
            <a:xfrm>
              <a:off x="5834841" y="2637194"/>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2</a:t>
              </a:r>
              <a:endParaRPr sz="2400" b="1">
                <a:solidFill>
                  <a:schemeClr val="accent5"/>
                </a:solidFill>
                <a:latin typeface="Federo"/>
                <a:ea typeface="Federo"/>
                <a:cs typeface="Federo"/>
                <a:sym typeface="Federo"/>
              </a:endParaRPr>
            </a:p>
          </p:txBody>
        </p:sp>
        <p:sp>
          <p:nvSpPr>
            <p:cNvPr id="970" name="Google Shape;970;p35"/>
            <p:cNvSpPr txBox="1"/>
            <p:nvPr/>
          </p:nvSpPr>
          <p:spPr>
            <a:xfrm>
              <a:off x="6007891" y="2776432"/>
              <a:ext cx="4715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5"/>
                  </a:solidFill>
                  <a:latin typeface="Federo"/>
                  <a:ea typeface="Federo"/>
                  <a:cs typeface="Federo"/>
                  <a:sym typeface="Federo"/>
                </a:rPr>
                <a:t>3</a:t>
              </a:r>
              <a:endParaRPr sz="2400" b="1">
                <a:solidFill>
                  <a:schemeClr val="accent5"/>
                </a:solidFill>
                <a:latin typeface="Federo"/>
                <a:ea typeface="Federo"/>
                <a:cs typeface="Federo"/>
                <a:sym typeface="Federo"/>
              </a:endParaRPr>
            </a:p>
          </p:txBody>
        </p:sp>
      </p:grpSp>
      <p:sp>
        <p:nvSpPr>
          <p:cNvPr id="971" name="Google Shape;971;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25: Positive affirmation cards </a:t>
            </a:r>
            <a:endParaRPr/>
          </a:p>
        </p:txBody>
      </p:sp>
      <p:sp>
        <p:nvSpPr>
          <p:cNvPr id="972" name="Google Shape;972;p35"/>
          <p:cNvSpPr txBox="1"/>
          <p:nvPr/>
        </p:nvSpPr>
        <p:spPr>
          <a:xfrm>
            <a:off x="2072647" y="1681957"/>
            <a:ext cx="2545574" cy="36420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OBJECTIVE OF THE ACTIVITY</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 strengthen self-esteem through affirmations. </a:t>
            </a:r>
            <a:endParaRPr/>
          </a:p>
          <a:p>
            <a:pPr marL="0" marR="0" lvl="0" indent="0" algn="l" rtl="0">
              <a:spcBef>
                <a:spcPts val="0"/>
              </a:spcBef>
              <a:spcAft>
                <a:spcPts val="0"/>
              </a:spcAft>
              <a:buNone/>
            </a:pPr>
            <a:endParaRPr sz="1600" b="1" i="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TIME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10-15mins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AGE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6+</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MATERIALS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Pens, pencils or markers, note cards</a:t>
            </a:r>
            <a:endParaRPr sz="1600">
              <a:solidFill>
                <a:schemeClr val="dk1"/>
              </a:solidFill>
              <a:latin typeface="Arial"/>
              <a:ea typeface="Arial"/>
              <a:cs typeface="Arial"/>
              <a:sym typeface="Arial"/>
            </a:endParaRPr>
          </a:p>
        </p:txBody>
      </p:sp>
      <p:sp>
        <p:nvSpPr>
          <p:cNvPr id="973" name="Google Shape;973;p35"/>
          <p:cNvSpPr txBox="1"/>
          <p:nvPr/>
        </p:nvSpPr>
        <p:spPr>
          <a:xfrm>
            <a:off x="6175811" y="1732419"/>
            <a:ext cx="4945665"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PARTICIPATION</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Children individually or in small groups</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endParaRPr sz="1600" b="1">
              <a:solidFill>
                <a:schemeClr val="dk1"/>
              </a:solidFill>
              <a:latin typeface="Arial"/>
              <a:ea typeface="Arial"/>
              <a:cs typeface="Arial"/>
              <a:sym typeface="Arial"/>
            </a:endParaRPr>
          </a:p>
          <a:p>
            <a:pPr marL="0" marR="0" lvl="0" indent="0" algn="l" rtl="0">
              <a:spcBef>
                <a:spcPts val="0"/>
              </a:spcBef>
              <a:spcAft>
                <a:spcPts val="0"/>
              </a:spcAft>
              <a:buNone/>
            </a:pPr>
            <a:r>
              <a:rPr lang="en-GB" sz="1600" b="1">
                <a:solidFill>
                  <a:schemeClr val="dk1"/>
                </a:solidFill>
                <a:latin typeface="Arial"/>
                <a:ea typeface="Arial"/>
                <a:cs typeface="Arial"/>
                <a:sym typeface="Arial"/>
              </a:rPr>
              <a:t>GUIDANCE</a:t>
            </a:r>
            <a:endParaRPr sz="16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self-talk to the group of children. </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One-by-one, read open-ended statement and have the children write their responses on sticky notes and gather their sticky notes.</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Read each response out loud and have the group of participants determine if it is positive of negative self-talk</a:t>
            </a:r>
            <a:endParaRPr/>
          </a:p>
          <a:p>
            <a:pPr marL="285750" marR="0" lvl="0" indent="-285750" algn="l" rtl="0">
              <a:spcBef>
                <a:spcPts val="0"/>
              </a:spcBef>
              <a:spcAft>
                <a:spcPts val="0"/>
              </a:spcAft>
              <a:buClr>
                <a:schemeClr val="dk1"/>
              </a:buClr>
              <a:buSzPts val="1600"/>
              <a:buFont typeface="Arial"/>
              <a:buChar char="•"/>
            </a:pPr>
            <a:r>
              <a:rPr lang="en-GB" sz="1600">
                <a:solidFill>
                  <a:schemeClr val="dk1"/>
                </a:solidFill>
                <a:latin typeface="Arial"/>
                <a:ea typeface="Arial"/>
                <a:cs typeface="Arial"/>
                <a:sym typeface="Arial"/>
              </a:rPr>
              <a:t>Explain that some questions can be helpful to stop negative self-talk and start to talk to yourself in a positive way, which will also make you feel better about yourself. </a:t>
            </a:r>
            <a:endParaRPr/>
          </a:p>
        </p:txBody>
      </p:sp>
      <p:grpSp>
        <p:nvGrpSpPr>
          <p:cNvPr id="974" name="Google Shape;974;p35"/>
          <p:cNvGrpSpPr/>
          <p:nvPr/>
        </p:nvGrpSpPr>
        <p:grpSpPr>
          <a:xfrm>
            <a:off x="10084312" y="1506"/>
            <a:ext cx="2057602" cy="1975956"/>
            <a:chOff x="10084312" y="1506"/>
            <a:chExt cx="2057602" cy="1975956"/>
          </a:xfrm>
        </p:grpSpPr>
        <p:sp>
          <p:nvSpPr>
            <p:cNvPr id="975" name="Google Shape;975;p35"/>
            <p:cNvSpPr/>
            <p:nvPr/>
          </p:nvSpPr>
          <p:spPr>
            <a:xfrm rot="1782986">
              <a:off x="10319177" y="305057"/>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76" name="Google Shape;976;p35"/>
            <p:cNvGrpSpPr/>
            <p:nvPr/>
          </p:nvGrpSpPr>
          <p:grpSpPr>
            <a:xfrm>
              <a:off x="10556108" y="549192"/>
              <a:ext cx="1049197" cy="938479"/>
              <a:chOff x="-172235" y="0"/>
              <a:chExt cx="2933565" cy="2623477"/>
            </a:xfrm>
          </p:grpSpPr>
          <p:grpSp>
            <p:nvGrpSpPr>
              <p:cNvPr id="977" name="Google Shape;977;p35"/>
              <p:cNvGrpSpPr/>
              <p:nvPr/>
            </p:nvGrpSpPr>
            <p:grpSpPr>
              <a:xfrm>
                <a:off x="-172235" y="0"/>
                <a:ext cx="2933565" cy="2623477"/>
                <a:chOff x="-172235" y="0"/>
                <a:chExt cx="2933565" cy="2623477"/>
              </a:xfrm>
            </p:grpSpPr>
            <p:sp>
              <p:nvSpPr>
                <p:cNvPr id="978" name="Google Shape;978;p35"/>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35"/>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35"/>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28575"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81" name="Google Shape;981;p35"/>
              <p:cNvGrpSpPr/>
              <p:nvPr/>
            </p:nvGrpSpPr>
            <p:grpSpPr>
              <a:xfrm>
                <a:off x="1062773" y="867310"/>
                <a:ext cx="1373869" cy="1265364"/>
                <a:chOff x="-98340" y="-115598"/>
                <a:chExt cx="1373869" cy="1265364"/>
              </a:xfrm>
            </p:grpSpPr>
            <p:sp>
              <p:nvSpPr>
                <p:cNvPr id="982" name="Google Shape;982;p35"/>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3" name="Google Shape;983;p35"/>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grpSp>
        <p:nvGrpSpPr>
          <p:cNvPr id="984" name="Google Shape;984;p35"/>
          <p:cNvGrpSpPr/>
          <p:nvPr/>
        </p:nvGrpSpPr>
        <p:grpSpPr>
          <a:xfrm>
            <a:off x="1144821" y="1848742"/>
            <a:ext cx="548895" cy="623781"/>
            <a:chOff x="662203" y="1460089"/>
            <a:chExt cx="726758" cy="825911"/>
          </a:xfrm>
        </p:grpSpPr>
        <p:sp>
          <p:nvSpPr>
            <p:cNvPr id="985" name="Google Shape;985;p35"/>
            <p:cNvSpPr/>
            <p:nvPr/>
          </p:nvSpPr>
          <p:spPr>
            <a:xfrm>
              <a:off x="838200" y="1460090"/>
              <a:ext cx="550761" cy="457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6" name="Google Shape;986;p35"/>
            <p:cNvSpPr/>
            <p:nvPr/>
          </p:nvSpPr>
          <p:spPr>
            <a:xfrm>
              <a:off x="662203" y="1460089"/>
              <a:ext cx="99797" cy="8259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87" name="Google Shape;987;p35" descr="Hand with solid fill"/>
          <p:cNvPicPr preferRelativeResize="0"/>
          <p:nvPr/>
        </p:nvPicPr>
        <p:blipFill rotWithShape="1">
          <a:blip r:embed="rId3">
            <a:alphaModFix/>
          </a:blip>
          <a:srcRect/>
          <a:stretch/>
        </p:blipFill>
        <p:spPr>
          <a:xfrm rot="989143">
            <a:off x="5199025" y="1591889"/>
            <a:ext cx="859011" cy="859011"/>
          </a:xfrm>
          <a:prstGeom prst="rect">
            <a:avLst/>
          </a:prstGeom>
          <a:noFill/>
          <a:ln>
            <a:noFill/>
          </a:ln>
        </p:spPr>
      </p:pic>
      <p:grpSp>
        <p:nvGrpSpPr>
          <p:cNvPr id="988" name="Google Shape;988;p35"/>
          <p:cNvGrpSpPr/>
          <p:nvPr/>
        </p:nvGrpSpPr>
        <p:grpSpPr>
          <a:xfrm>
            <a:off x="1064890" y="2803047"/>
            <a:ext cx="659819" cy="659819"/>
            <a:chOff x="629079" y="2939970"/>
            <a:chExt cx="530599" cy="530599"/>
          </a:xfrm>
        </p:grpSpPr>
        <p:sp>
          <p:nvSpPr>
            <p:cNvPr id="989" name="Google Shape;989;p35"/>
            <p:cNvSpPr/>
            <p:nvPr/>
          </p:nvSpPr>
          <p:spPr>
            <a:xfrm>
              <a:off x="629079" y="2939970"/>
              <a:ext cx="530599" cy="5305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0" name="Google Shape;990;p35"/>
            <p:cNvSpPr/>
            <p:nvPr/>
          </p:nvSpPr>
          <p:spPr>
            <a:xfrm>
              <a:off x="880110" y="3045663"/>
              <a:ext cx="171450" cy="171450"/>
            </a:xfrm>
            <a:custGeom>
              <a:avLst/>
              <a:gdLst/>
              <a:ahLst/>
              <a:cxnLst/>
              <a:rect l="l" t="t" r="r" b="b"/>
              <a:pathLst>
                <a:path w="171450" h="171450" extrusionOk="0">
                  <a:moveTo>
                    <a:pt x="0" y="0"/>
                  </a:moveTo>
                  <a:lnTo>
                    <a:pt x="0" y="171450"/>
                  </a:lnTo>
                  <a:lnTo>
                    <a:pt x="171450" y="171450"/>
                  </a:lnTo>
                </a:path>
              </a:pathLst>
            </a:custGeom>
            <a:no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1" name="Google Shape;991;p35"/>
          <p:cNvGrpSpPr/>
          <p:nvPr/>
        </p:nvGrpSpPr>
        <p:grpSpPr>
          <a:xfrm>
            <a:off x="1106855" y="3616491"/>
            <a:ext cx="520876" cy="631356"/>
            <a:chOff x="728273" y="3888296"/>
            <a:chExt cx="441963" cy="535705"/>
          </a:xfrm>
        </p:grpSpPr>
        <p:sp>
          <p:nvSpPr>
            <p:cNvPr id="992" name="Google Shape;992;p35"/>
            <p:cNvSpPr/>
            <p:nvPr/>
          </p:nvSpPr>
          <p:spPr>
            <a:xfrm>
              <a:off x="980006" y="4112845"/>
              <a:ext cx="189482" cy="31115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3" name="Google Shape;993;p35"/>
            <p:cNvSpPr/>
            <p:nvPr/>
          </p:nvSpPr>
          <p:spPr>
            <a:xfrm>
              <a:off x="978600" y="3888296"/>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994" name="Google Shape;994;p35"/>
            <p:cNvSpPr/>
            <p:nvPr/>
          </p:nvSpPr>
          <p:spPr>
            <a:xfrm>
              <a:off x="729679" y="4232980"/>
              <a:ext cx="189482" cy="190723"/>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5" name="Google Shape;995;p35"/>
            <p:cNvSpPr/>
            <p:nvPr/>
          </p:nvSpPr>
          <p:spPr>
            <a:xfrm>
              <a:off x="728273" y="4008432"/>
              <a:ext cx="191636" cy="19163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996" name="Google Shape;996;p35"/>
          <p:cNvGrpSpPr/>
          <p:nvPr/>
        </p:nvGrpSpPr>
        <p:grpSpPr>
          <a:xfrm>
            <a:off x="1118054" y="4499831"/>
            <a:ext cx="735767" cy="659819"/>
            <a:chOff x="682243" y="4749397"/>
            <a:chExt cx="848057" cy="760519"/>
          </a:xfrm>
        </p:grpSpPr>
        <p:sp>
          <p:nvSpPr>
            <p:cNvPr id="997" name="Google Shape;997;p35"/>
            <p:cNvSpPr/>
            <p:nvPr/>
          </p:nvSpPr>
          <p:spPr>
            <a:xfrm>
              <a:off x="682243" y="4749397"/>
              <a:ext cx="416573" cy="532288"/>
            </a:xfrm>
            <a:prstGeom prst="snip1Rect">
              <a:avLst>
                <a:gd name="adj" fmla="val 2758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8" name="Google Shape;998;p35"/>
            <p:cNvGrpSpPr/>
            <p:nvPr/>
          </p:nvGrpSpPr>
          <p:grpSpPr>
            <a:xfrm>
              <a:off x="1031901" y="4976465"/>
              <a:ext cx="498399" cy="533451"/>
              <a:chOff x="3844774" y="3269879"/>
              <a:chExt cx="736281" cy="788063"/>
            </a:xfrm>
          </p:grpSpPr>
          <p:sp>
            <p:nvSpPr>
              <p:cNvPr id="999" name="Google Shape;999;p35"/>
              <p:cNvSpPr/>
              <p:nvPr/>
            </p:nvSpPr>
            <p:spPr>
              <a:xfrm>
                <a:off x="4196080" y="3269879"/>
                <a:ext cx="114229"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0" name="Google Shape;1000;p35"/>
              <p:cNvSpPr/>
              <p:nvPr/>
            </p:nvSpPr>
            <p:spPr>
              <a:xfrm rot="3284835" flipH="1">
                <a:off x="4194063" y="3245176"/>
                <a:ext cx="113608" cy="728378"/>
              </a:xfrm>
              <a:prstGeom prst="round1Rect">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1" name="Google Shape;1001;p35"/>
              <p:cNvSpPr/>
              <p:nvPr/>
            </p:nvSpPr>
            <p:spPr>
              <a:xfrm>
                <a:off x="4200754" y="3850895"/>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2" name="Google Shape;1002;p35"/>
              <p:cNvSpPr/>
              <p:nvPr/>
            </p:nvSpPr>
            <p:spPr>
              <a:xfrm>
                <a:off x="3844774" y="3663911"/>
                <a:ext cx="207047" cy="207047"/>
              </a:xfrm>
              <a:prstGeom prst="ellipse">
                <a:avLst/>
              </a:prstGeom>
              <a:solidFill>
                <a:schemeClr val="lt1"/>
              </a:solidFill>
              <a:ln w="571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Activity 25: Positive affirmation cards</a:t>
            </a:r>
            <a:endParaRPr/>
          </a:p>
        </p:txBody>
      </p:sp>
      <p:grpSp>
        <p:nvGrpSpPr>
          <p:cNvPr id="1009" name="Google Shape;1009;p36"/>
          <p:cNvGrpSpPr/>
          <p:nvPr/>
        </p:nvGrpSpPr>
        <p:grpSpPr>
          <a:xfrm rot="-811607">
            <a:off x="2971801" y="2301696"/>
            <a:ext cx="3352800" cy="2038350"/>
            <a:chOff x="2222500" y="2362200"/>
            <a:chExt cx="3352800" cy="2038350"/>
          </a:xfrm>
        </p:grpSpPr>
        <p:sp>
          <p:nvSpPr>
            <p:cNvPr id="1010" name="Google Shape;1010;p36"/>
            <p:cNvSpPr/>
            <p:nvPr/>
          </p:nvSpPr>
          <p:spPr>
            <a:xfrm>
              <a:off x="2222500" y="2362200"/>
              <a:ext cx="3352800" cy="2038350"/>
            </a:xfrm>
            <a:prstGeom prst="rect">
              <a:avLst/>
            </a:prstGeom>
            <a:solidFill>
              <a:srgbClr val="D3F1F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1" name="Google Shape;1011;p36"/>
            <p:cNvGrpSpPr/>
            <p:nvPr/>
          </p:nvGrpSpPr>
          <p:grpSpPr>
            <a:xfrm>
              <a:off x="3105760" y="2720393"/>
              <a:ext cx="1586280" cy="1417213"/>
              <a:chOff x="4674820" y="2453495"/>
              <a:chExt cx="2842360" cy="2539419"/>
            </a:xfrm>
          </p:grpSpPr>
          <p:sp>
            <p:nvSpPr>
              <p:cNvPr id="1012" name="Google Shape;1012;p36"/>
              <p:cNvSpPr/>
              <p:nvPr/>
            </p:nvSpPr>
            <p:spPr>
              <a:xfrm>
                <a:off x="4674820" y="2453495"/>
                <a:ext cx="2842360" cy="2539419"/>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3" name="Google Shape;1013;p36"/>
              <p:cNvSpPr/>
              <p:nvPr/>
            </p:nvSpPr>
            <p:spPr>
              <a:xfrm rot="10800000">
                <a:off x="5628782" y="3499014"/>
                <a:ext cx="934434" cy="752350"/>
              </a:xfrm>
              <a:prstGeom prst="blockArc">
                <a:avLst>
                  <a:gd name="adj1" fmla="val 10800000"/>
                  <a:gd name="adj2" fmla="val 0"/>
                  <a:gd name="adj3" fmla="val 2500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14" name="Google Shape;1014;p36"/>
          <p:cNvGrpSpPr/>
          <p:nvPr/>
        </p:nvGrpSpPr>
        <p:grpSpPr>
          <a:xfrm rot="321524">
            <a:off x="5817175" y="2886266"/>
            <a:ext cx="3352800" cy="2038350"/>
            <a:chOff x="2222500" y="2362200"/>
            <a:chExt cx="3352800" cy="2038350"/>
          </a:xfrm>
        </p:grpSpPr>
        <p:sp>
          <p:nvSpPr>
            <p:cNvPr id="1015" name="Google Shape;1015;p36"/>
            <p:cNvSpPr/>
            <p:nvPr/>
          </p:nvSpPr>
          <p:spPr>
            <a:xfrm>
              <a:off x="2222500" y="2362200"/>
              <a:ext cx="3352800" cy="2038350"/>
            </a:xfrm>
            <a:prstGeom prst="rect">
              <a:avLst/>
            </a:prstGeom>
            <a:solidFill>
              <a:srgbClr val="D3F1F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6" name="Google Shape;1016;p36"/>
            <p:cNvGrpSpPr/>
            <p:nvPr/>
          </p:nvGrpSpPr>
          <p:grpSpPr>
            <a:xfrm>
              <a:off x="3105760" y="2720393"/>
              <a:ext cx="1586280" cy="1417213"/>
              <a:chOff x="4674820" y="2453495"/>
              <a:chExt cx="2842360" cy="2539419"/>
            </a:xfrm>
          </p:grpSpPr>
          <p:sp>
            <p:nvSpPr>
              <p:cNvPr id="1017" name="Google Shape;1017;p36"/>
              <p:cNvSpPr/>
              <p:nvPr/>
            </p:nvSpPr>
            <p:spPr>
              <a:xfrm>
                <a:off x="4674820" y="2453495"/>
                <a:ext cx="2842360" cy="2539419"/>
              </a:xfrm>
              <a:prstGeom prst="hear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8" name="Google Shape;1018;p36"/>
              <p:cNvSpPr/>
              <p:nvPr/>
            </p:nvSpPr>
            <p:spPr>
              <a:xfrm rot="10800000">
                <a:off x="5628782" y="3499014"/>
                <a:ext cx="934434" cy="752350"/>
              </a:xfrm>
              <a:prstGeom prst="blockArc">
                <a:avLst>
                  <a:gd name="adj1" fmla="val 10800000"/>
                  <a:gd name="adj2" fmla="val 0"/>
                  <a:gd name="adj3" fmla="val 25000"/>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Key learning points</a:t>
            </a:r>
            <a:endParaRPr/>
          </a:p>
        </p:txBody>
      </p:sp>
      <p:sp>
        <p:nvSpPr>
          <p:cNvPr id="1025" name="Google Shape;1025;p37"/>
          <p:cNvSpPr txBox="1"/>
          <p:nvPr/>
        </p:nvSpPr>
        <p:spPr>
          <a:xfrm>
            <a:off x="6677197" y="3596257"/>
            <a:ext cx="3171387"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Helping children cultivate self-esteem can have lasting positive effects</a:t>
            </a:r>
            <a:endParaRPr sz="2200">
              <a:solidFill>
                <a:schemeClr val="dk1"/>
              </a:solidFill>
              <a:latin typeface="Arial"/>
              <a:ea typeface="Arial"/>
              <a:cs typeface="Arial"/>
              <a:sym typeface="Arial"/>
            </a:endParaRPr>
          </a:p>
        </p:txBody>
      </p:sp>
      <p:sp>
        <p:nvSpPr>
          <p:cNvPr id="1026" name="Google Shape;1026;p37"/>
          <p:cNvSpPr txBox="1"/>
          <p:nvPr/>
        </p:nvSpPr>
        <p:spPr>
          <a:xfrm>
            <a:off x="2165961" y="3596257"/>
            <a:ext cx="3526299"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Self-esteem is key to any person’s mental health and wellbeing</a:t>
            </a:r>
            <a:endParaRPr sz="2200">
              <a:solidFill>
                <a:schemeClr val="dk1"/>
              </a:solidFill>
              <a:latin typeface="Arial"/>
              <a:ea typeface="Arial"/>
              <a:cs typeface="Arial"/>
              <a:sym typeface="Arial"/>
            </a:endParaRPr>
          </a:p>
        </p:txBody>
      </p:sp>
      <p:sp>
        <p:nvSpPr>
          <p:cNvPr id="1027" name="Google Shape;1027;p37"/>
          <p:cNvSpPr/>
          <p:nvPr/>
        </p:nvSpPr>
        <p:spPr>
          <a:xfrm>
            <a:off x="3403331" y="2098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8" name="Google Shape;1028;p37"/>
          <p:cNvSpPr/>
          <p:nvPr/>
        </p:nvSpPr>
        <p:spPr>
          <a:xfrm>
            <a:off x="7737111" y="2098144"/>
            <a:ext cx="1051560" cy="1051560"/>
          </a:xfrm>
          <a:prstGeom prst="star5">
            <a:avLst>
              <a:gd name="adj" fmla="val 28143"/>
              <a:gd name="hf" fmla="val 105146"/>
              <a:gd name="vf" fmla="val 11055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33"/>
        <p:cNvGrpSpPr/>
        <p:nvPr/>
      </p:nvGrpSpPr>
      <p:grpSpPr>
        <a:xfrm>
          <a:off x="0" y="0"/>
          <a:ext cx="0" cy="0"/>
          <a:chOff x="0" y="0"/>
          <a:chExt cx="0" cy="0"/>
        </a:xfrm>
      </p:grpSpPr>
      <p:sp>
        <p:nvSpPr>
          <p:cNvPr id="1034" name="Google Shape;1034;p38"/>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5</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4400" b="1">
                <a:solidFill>
                  <a:schemeClr val="lt1"/>
                </a:solidFill>
                <a:latin typeface="Garamond"/>
                <a:ea typeface="Garamond"/>
                <a:cs typeface="Garamond"/>
                <a:sym typeface="Garamond"/>
              </a:rPr>
              <a:t>Module closing</a:t>
            </a:r>
            <a:endParaRPr sz="5400" b="1">
              <a:solidFill>
                <a:schemeClr val="lt1"/>
              </a:solidFill>
              <a:latin typeface="Garamond"/>
              <a:ea typeface="Garamond"/>
              <a:cs typeface="Garamond"/>
              <a:sym typeface="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dirty="0"/>
              <a:t>Self-care</a:t>
            </a:r>
            <a:endParaRPr dirty="0"/>
          </a:p>
        </p:txBody>
      </p:sp>
      <p:sp>
        <p:nvSpPr>
          <p:cNvPr id="735" name="Google Shape;735;p31"/>
          <p:cNvSpPr txBox="1"/>
          <p:nvPr/>
        </p:nvSpPr>
        <p:spPr>
          <a:xfrm>
            <a:off x="8647545" y="3437143"/>
            <a:ext cx="2072639" cy="42825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2200" b="1" dirty="0">
                <a:solidFill>
                  <a:schemeClr val="lt1"/>
                </a:solidFill>
                <a:latin typeface="Helvetica Neue"/>
                <a:ea typeface="Helvetica Neue"/>
                <a:cs typeface="Helvetica Neue"/>
                <a:sym typeface="Helvetica Neue"/>
              </a:rPr>
              <a:t>Closing</a:t>
            </a:r>
            <a:endParaRPr dirty="0"/>
          </a:p>
        </p:txBody>
      </p:sp>
      <p:sp>
        <p:nvSpPr>
          <p:cNvPr id="6" name="Heart 5">
            <a:extLst>
              <a:ext uri="{FF2B5EF4-FFF2-40B4-BE49-F238E27FC236}">
                <a16:creationId xmlns:a16="http://schemas.microsoft.com/office/drawing/2014/main" id="{66306EDE-FCAC-91ED-7F5C-B86E91BD094D}"/>
              </a:ext>
            </a:extLst>
          </p:cNvPr>
          <p:cNvSpPr/>
          <p:nvPr/>
        </p:nvSpPr>
        <p:spPr>
          <a:xfrm>
            <a:off x="4674820" y="2453495"/>
            <a:ext cx="2842360" cy="2539419"/>
          </a:xfrm>
          <a:prstGeom prst="hear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Block Arc 6">
            <a:extLst>
              <a:ext uri="{FF2B5EF4-FFF2-40B4-BE49-F238E27FC236}">
                <a16:creationId xmlns:a16="http://schemas.microsoft.com/office/drawing/2014/main" id="{3C562D3D-F1D2-0719-8482-2D68B7EEA790}"/>
              </a:ext>
            </a:extLst>
          </p:cNvPr>
          <p:cNvSpPr/>
          <p:nvPr/>
        </p:nvSpPr>
        <p:spPr>
          <a:xfrm rot="10800000">
            <a:off x="5628782" y="3499014"/>
            <a:ext cx="934434" cy="752350"/>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170151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cxnSp>
        <p:nvCxnSpPr>
          <p:cNvPr id="127" name="Google Shape;127;p4"/>
          <p:cNvCxnSpPr/>
          <p:nvPr/>
        </p:nvCxnSpPr>
        <p:spPr>
          <a:xfrm>
            <a:off x="7893658" y="570272"/>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128" name="Google Shape;128;p4"/>
          <p:cNvSpPr txBox="1"/>
          <p:nvPr/>
        </p:nvSpPr>
        <p:spPr>
          <a:xfrm>
            <a:off x="8194089" y="277885"/>
            <a:ext cx="254946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Module opening</a:t>
            </a:r>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30 minutes</a:t>
            </a:r>
            <a:endParaRPr/>
          </a:p>
        </p:txBody>
      </p:sp>
      <p:sp>
        <p:nvSpPr>
          <p:cNvPr id="129" name="Google Shape;129;p4"/>
          <p:cNvSpPr txBox="1"/>
          <p:nvPr/>
        </p:nvSpPr>
        <p:spPr>
          <a:xfrm>
            <a:off x="8197062" y="1098588"/>
            <a:ext cx="328473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MHPSS activities to increase sense of safety</a:t>
            </a:r>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1 hour 30 minutes</a:t>
            </a:r>
            <a:endParaRPr sz="1800" i="1">
              <a:solidFill>
                <a:schemeClr val="lt1"/>
              </a:solidFill>
              <a:latin typeface="Arial"/>
              <a:ea typeface="Arial"/>
              <a:cs typeface="Arial"/>
              <a:sym typeface="Arial"/>
            </a:endParaRPr>
          </a:p>
        </p:txBody>
      </p:sp>
      <p:sp>
        <p:nvSpPr>
          <p:cNvPr id="130" name="Google Shape;130;p4"/>
          <p:cNvSpPr txBox="1"/>
          <p:nvPr/>
        </p:nvSpPr>
        <p:spPr>
          <a:xfrm>
            <a:off x="6220286" y="2047744"/>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
        <p:nvSpPr>
          <p:cNvPr id="131" name="Google Shape;131;p4"/>
          <p:cNvSpPr txBox="1"/>
          <p:nvPr/>
        </p:nvSpPr>
        <p:spPr>
          <a:xfrm>
            <a:off x="8194089" y="2505926"/>
            <a:ext cx="328473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MHPSS activities to strengthen coping skills and regulate emotions</a:t>
            </a:r>
            <a:endParaRPr sz="1800" b="1">
              <a:solidFill>
                <a:schemeClr val="lt1"/>
              </a:solidFill>
              <a:latin typeface="Arial"/>
              <a:ea typeface="Arial"/>
              <a:cs typeface="Arial"/>
              <a:sym typeface="Arial"/>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1 hour 30 minutes</a:t>
            </a:r>
            <a:endParaRPr/>
          </a:p>
        </p:txBody>
      </p:sp>
      <p:sp>
        <p:nvSpPr>
          <p:cNvPr id="132" name="Google Shape;132;p4"/>
          <p:cNvSpPr txBox="1"/>
          <p:nvPr/>
        </p:nvSpPr>
        <p:spPr>
          <a:xfrm>
            <a:off x="6220286" y="3633600"/>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Lunch</a:t>
            </a:r>
            <a:endParaRPr sz="1800" b="1" i="1">
              <a:solidFill>
                <a:schemeClr val="lt1"/>
              </a:solidFill>
              <a:latin typeface="Arial"/>
              <a:ea typeface="Arial"/>
              <a:cs typeface="Arial"/>
              <a:sym typeface="Arial"/>
            </a:endParaRPr>
          </a:p>
        </p:txBody>
      </p:sp>
      <p:sp>
        <p:nvSpPr>
          <p:cNvPr id="133" name="Google Shape;133;p4"/>
          <p:cNvSpPr txBox="1"/>
          <p:nvPr/>
        </p:nvSpPr>
        <p:spPr>
          <a:xfrm>
            <a:off x="8217624" y="4203793"/>
            <a:ext cx="328473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MHPSS activities to strengthen a child’s self-esteem </a:t>
            </a:r>
            <a:endParaRPr sz="1800" b="1">
              <a:solidFill>
                <a:schemeClr val="lt1"/>
              </a:solidFill>
              <a:latin typeface="Arial"/>
              <a:ea typeface="Arial"/>
              <a:cs typeface="Arial"/>
              <a:sym typeface="Arial"/>
            </a:endParaRPr>
          </a:p>
          <a:p>
            <a:pPr marL="0" marR="0" lvl="0" indent="0" algn="l" rtl="0">
              <a:spcBef>
                <a:spcPts val="0"/>
              </a:spcBef>
              <a:spcAft>
                <a:spcPts val="0"/>
              </a:spcAft>
              <a:buClr>
                <a:schemeClr val="lt1"/>
              </a:buClr>
              <a:buSzPts val="1800"/>
              <a:buFont typeface="Arial"/>
              <a:buNone/>
            </a:pPr>
            <a:r>
              <a:rPr lang="en-GB" sz="1800" i="1">
                <a:solidFill>
                  <a:schemeClr val="lt1"/>
                </a:solidFill>
                <a:latin typeface="Arial"/>
                <a:ea typeface="Arial"/>
                <a:cs typeface="Arial"/>
                <a:sym typeface="Arial"/>
              </a:rPr>
              <a:t>1 hour 30 minutes</a:t>
            </a:r>
            <a:endParaRPr sz="1800" i="1">
              <a:solidFill>
                <a:schemeClr val="lt1"/>
              </a:solidFill>
              <a:latin typeface="Arial"/>
              <a:ea typeface="Arial"/>
              <a:cs typeface="Arial"/>
              <a:sym typeface="Arial"/>
            </a:endParaRPr>
          </a:p>
        </p:txBody>
      </p:sp>
      <p:sp>
        <p:nvSpPr>
          <p:cNvPr id="134" name="Google Shape;134;p4"/>
          <p:cNvSpPr txBox="1"/>
          <p:nvPr/>
        </p:nvSpPr>
        <p:spPr>
          <a:xfrm>
            <a:off x="6204676" y="5219456"/>
            <a:ext cx="1349407"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1800"/>
              <a:buFont typeface="Arial"/>
              <a:buNone/>
            </a:pPr>
            <a:r>
              <a:rPr lang="en-GB" sz="1800" b="1">
                <a:solidFill>
                  <a:schemeClr val="lt1"/>
                </a:solidFill>
                <a:latin typeface="Arial"/>
                <a:ea typeface="Arial"/>
                <a:cs typeface="Arial"/>
                <a:sym typeface="Arial"/>
              </a:rPr>
              <a:t>Break</a:t>
            </a:r>
            <a:endParaRPr sz="1800" b="1" i="1">
              <a:solidFill>
                <a:schemeClr val="lt1"/>
              </a:solidFill>
              <a:latin typeface="Arial"/>
              <a:ea typeface="Arial"/>
              <a:cs typeface="Arial"/>
              <a:sym typeface="Arial"/>
            </a:endParaRPr>
          </a:p>
        </p:txBody>
      </p:sp>
      <p:sp>
        <p:nvSpPr>
          <p:cNvPr id="135" name="Google Shape;135;p4"/>
          <p:cNvSpPr txBox="1"/>
          <p:nvPr/>
        </p:nvSpPr>
        <p:spPr>
          <a:xfrm>
            <a:off x="8194091" y="5957304"/>
            <a:ext cx="32847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GB" sz="1800" b="1" dirty="0">
                <a:solidFill>
                  <a:schemeClr val="lt1"/>
                </a:solidFill>
                <a:latin typeface="Arial"/>
                <a:ea typeface="Arial"/>
                <a:cs typeface="Arial"/>
                <a:sym typeface="Arial"/>
              </a:rPr>
              <a:t>Module closing</a:t>
            </a:r>
            <a:endParaRPr dirty="0"/>
          </a:p>
          <a:p>
            <a:pPr marL="0" marR="0" lvl="0" indent="0" algn="l" rtl="0">
              <a:spcBef>
                <a:spcPts val="0"/>
              </a:spcBef>
              <a:spcAft>
                <a:spcPts val="0"/>
              </a:spcAft>
              <a:buClr>
                <a:schemeClr val="lt1"/>
              </a:buClr>
              <a:buSzPts val="1800"/>
              <a:buFont typeface="Arial"/>
              <a:buNone/>
            </a:pPr>
            <a:r>
              <a:rPr lang="en-GB" sz="1800" i="1" dirty="0">
                <a:solidFill>
                  <a:schemeClr val="lt1"/>
                </a:solidFill>
              </a:rPr>
              <a:t>45</a:t>
            </a:r>
            <a:r>
              <a:rPr lang="en-GB" sz="1800" i="1" dirty="0">
                <a:solidFill>
                  <a:schemeClr val="lt1"/>
                </a:solidFill>
                <a:latin typeface="Arial"/>
                <a:ea typeface="Arial"/>
                <a:cs typeface="Arial"/>
                <a:sym typeface="Arial"/>
              </a:rPr>
              <a:t> minutes</a:t>
            </a:r>
            <a:endParaRPr dirty="0"/>
          </a:p>
        </p:txBody>
      </p:sp>
      <p:sp>
        <p:nvSpPr>
          <p:cNvPr id="136" name="Google Shape;136;p4"/>
          <p:cNvSpPr/>
          <p:nvPr/>
        </p:nvSpPr>
        <p:spPr>
          <a:xfrm rot="1782986">
            <a:off x="7725861"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rot="1782986">
            <a:off x="7725861" y="128465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p:nvPr/>
        </p:nvSpPr>
        <p:spPr>
          <a:xfrm rot="1782986">
            <a:off x="7725861" y="2089020"/>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
          <p:cNvSpPr/>
          <p:nvPr/>
        </p:nvSpPr>
        <p:spPr>
          <a:xfrm rot="1782986">
            <a:off x="7725861" y="289338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4"/>
          <p:cNvSpPr/>
          <p:nvPr/>
        </p:nvSpPr>
        <p:spPr>
          <a:xfrm rot="1782986">
            <a:off x="7725861" y="3697756"/>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
          <p:cNvSpPr/>
          <p:nvPr/>
        </p:nvSpPr>
        <p:spPr>
          <a:xfrm rot="1782986">
            <a:off x="7725861" y="450212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rot="1782986">
            <a:off x="7725861" y="5306492"/>
            <a:ext cx="335595" cy="289306"/>
          </a:xfrm>
          <a:prstGeom prst="hexagon">
            <a:avLst>
              <a:gd name="adj" fmla="val 28965"/>
              <a:gd name="vf" fmla="val 11547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
          <p:cNvSpPr/>
          <p:nvPr/>
        </p:nvSpPr>
        <p:spPr>
          <a:xfrm rot="1782986">
            <a:off x="7725861" y="6110860"/>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Garamond"/>
              <a:buNone/>
            </a:pPr>
            <a:r>
              <a:rPr lang="en-GB" sz="4400"/>
              <a:t>Agenda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6B7DD4B-C2E3-97BD-E39A-823619471155}"/>
              </a:ext>
            </a:extLst>
          </p:cNvPr>
          <p:cNvSpPr/>
          <p:nvPr/>
        </p:nvSpPr>
        <p:spPr>
          <a:xfrm>
            <a:off x="5714852" y="2266636"/>
            <a:ext cx="3539613" cy="5523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33DE459-A71C-0FB1-54AD-F3877CB30389}"/>
              </a:ext>
            </a:extLst>
          </p:cNvPr>
          <p:cNvSpPr/>
          <p:nvPr/>
        </p:nvSpPr>
        <p:spPr>
          <a:xfrm>
            <a:off x="5714852" y="3655201"/>
            <a:ext cx="3539613" cy="5523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ED79AE2-1846-B463-57D7-E42824B66B3F}"/>
              </a:ext>
            </a:extLst>
          </p:cNvPr>
          <p:cNvSpPr/>
          <p:nvPr/>
        </p:nvSpPr>
        <p:spPr>
          <a:xfrm>
            <a:off x="5714852" y="4929534"/>
            <a:ext cx="3539613" cy="55233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13D16-5166-EAE0-1BAA-AF4CA71C210B}"/>
              </a:ext>
            </a:extLst>
          </p:cNvPr>
          <p:cNvSpPr>
            <a:spLocks noGrp="1"/>
          </p:cNvSpPr>
          <p:nvPr>
            <p:ph type="title"/>
          </p:nvPr>
        </p:nvSpPr>
        <p:spPr/>
        <p:txBody>
          <a:bodyPr/>
          <a:lstStyle/>
          <a:p>
            <a:r>
              <a:rPr lang="en-GB" dirty="0"/>
              <a:t>Competency Self-Assessment</a:t>
            </a:r>
            <a:endParaRPr lang="en-BE" dirty="0"/>
          </a:p>
        </p:txBody>
      </p:sp>
      <p:grpSp>
        <p:nvGrpSpPr>
          <p:cNvPr id="11" name="Group 10">
            <a:extLst>
              <a:ext uri="{FF2B5EF4-FFF2-40B4-BE49-F238E27FC236}">
                <a16:creationId xmlns:a16="http://schemas.microsoft.com/office/drawing/2014/main" id="{EE7A0A7E-0883-18B9-C41B-2788881AFA5D}"/>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50C23850-F570-83AE-1E5C-0954F9443D7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6" name="Group 25">
              <a:extLst>
                <a:ext uri="{FF2B5EF4-FFF2-40B4-BE49-F238E27FC236}">
                  <a16:creationId xmlns:a16="http://schemas.microsoft.com/office/drawing/2014/main" id="{F19E9D79-CCB1-F418-6479-96CDC82FDF5D}"/>
                </a:ext>
              </a:extLst>
            </p:cNvPr>
            <p:cNvGrpSpPr/>
            <p:nvPr/>
          </p:nvGrpSpPr>
          <p:grpSpPr>
            <a:xfrm>
              <a:off x="10621771" y="762700"/>
              <a:ext cx="562136" cy="634675"/>
              <a:chOff x="760175" y="830142"/>
              <a:chExt cx="867619" cy="979579"/>
            </a:xfrm>
          </p:grpSpPr>
          <p:sp>
            <p:nvSpPr>
              <p:cNvPr id="30" name="Rectangle 29">
                <a:extLst>
                  <a:ext uri="{FF2B5EF4-FFF2-40B4-BE49-F238E27FC236}">
                    <a16:creationId xmlns:a16="http://schemas.microsoft.com/office/drawing/2014/main" id="{8CF5F2CD-21ED-3BEF-15EB-CB91ABB9AFA6}"/>
                  </a:ext>
                </a:extLst>
              </p:cNvPr>
              <p:cNvSpPr/>
              <p:nvPr/>
            </p:nvSpPr>
            <p:spPr>
              <a:xfrm>
                <a:off x="864636" y="830142"/>
                <a:ext cx="763158" cy="979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latin typeface="Arial" panose="020B0604020202020204" pitchFamily="34" charset="0"/>
                    <a:cs typeface="Arial" panose="020B0604020202020204" pitchFamily="34" charset="0"/>
                  </a:rPr>
                  <a:t>4-8</a:t>
                </a:r>
              </a:p>
            </p:txBody>
          </p:sp>
          <p:sp>
            <p:nvSpPr>
              <p:cNvPr id="31" name="Rectangle 30">
                <a:extLst>
                  <a:ext uri="{FF2B5EF4-FFF2-40B4-BE49-F238E27FC236}">
                    <a16:creationId xmlns:a16="http://schemas.microsoft.com/office/drawing/2014/main" id="{8B5FF808-25F5-4626-B0AF-8B26C7275106}"/>
                  </a:ext>
                </a:extLst>
              </p:cNvPr>
              <p:cNvSpPr/>
              <p:nvPr/>
            </p:nvSpPr>
            <p:spPr>
              <a:xfrm>
                <a:off x="760175" y="830144"/>
                <a:ext cx="149292" cy="97957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7" name="Group 26">
              <a:extLst>
                <a:ext uri="{FF2B5EF4-FFF2-40B4-BE49-F238E27FC236}">
                  <a16:creationId xmlns:a16="http://schemas.microsoft.com/office/drawing/2014/main" id="{3A2503F0-28C9-7B57-74E4-409A798EE1C8}"/>
                </a:ext>
              </a:extLst>
            </p:cNvPr>
            <p:cNvGrpSpPr/>
            <p:nvPr/>
          </p:nvGrpSpPr>
          <p:grpSpPr>
            <a:xfrm>
              <a:off x="11325415" y="762701"/>
              <a:ext cx="182192" cy="634674"/>
              <a:chOff x="2121762" y="2323619"/>
              <a:chExt cx="200378" cy="825210"/>
            </a:xfrm>
          </p:grpSpPr>
          <p:sp>
            <p:nvSpPr>
              <p:cNvPr id="28" name="Isosceles Triangle 27">
                <a:extLst>
                  <a:ext uri="{FF2B5EF4-FFF2-40B4-BE49-F238E27FC236}">
                    <a16:creationId xmlns:a16="http://schemas.microsoft.com/office/drawing/2014/main" id="{DD31E640-AC9B-502C-E38A-1E9E21F74AE8}"/>
                  </a:ext>
                </a:extLst>
              </p:cNvPr>
              <p:cNvSpPr/>
              <p:nvPr/>
            </p:nvSpPr>
            <p:spPr>
              <a:xfrm>
                <a:off x="2121763" y="2323619"/>
                <a:ext cx="200377" cy="17273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B3CDF247-F839-96CD-936D-8121522CC999}"/>
                  </a:ext>
                </a:extLst>
              </p:cNvPr>
              <p:cNvSpPr/>
              <p:nvPr/>
            </p:nvSpPr>
            <p:spPr>
              <a:xfrm>
                <a:off x="2121762" y="2496169"/>
                <a:ext cx="200377" cy="652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8" name="Group 7">
            <a:extLst>
              <a:ext uri="{FF2B5EF4-FFF2-40B4-BE49-F238E27FC236}">
                <a16:creationId xmlns:a16="http://schemas.microsoft.com/office/drawing/2014/main" id="{DAC986A9-1130-06FA-F025-40824B683270}"/>
              </a:ext>
            </a:extLst>
          </p:cNvPr>
          <p:cNvGrpSpPr/>
          <p:nvPr/>
        </p:nvGrpSpPr>
        <p:grpSpPr>
          <a:xfrm>
            <a:off x="7903130" y="2964511"/>
            <a:ext cx="873829" cy="1232971"/>
            <a:chOff x="5532029" y="1778008"/>
            <a:chExt cx="1463806" cy="2065428"/>
          </a:xfrm>
        </p:grpSpPr>
        <p:grpSp>
          <p:nvGrpSpPr>
            <p:cNvPr id="9" name="Group 8">
              <a:extLst>
                <a:ext uri="{FF2B5EF4-FFF2-40B4-BE49-F238E27FC236}">
                  <a16:creationId xmlns:a16="http://schemas.microsoft.com/office/drawing/2014/main" id="{576EEB2C-1E30-F41C-1768-D3228E36DF89}"/>
                </a:ext>
              </a:extLst>
            </p:cNvPr>
            <p:cNvGrpSpPr/>
            <p:nvPr/>
          </p:nvGrpSpPr>
          <p:grpSpPr>
            <a:xfrm>
              <a:off x="5532029" y="1778008"/>
              <a:ext cx="723055" cy="2065428"/>
              <a:chOff x="2068313" y="2482622"/>
              <a:chExt cx="376359" cy="1075080"/>
            </a:xfrm>
          </p:grpSpPr>
          <p:sp>
            <p:nvSpPr>
              <p:cNvPr id="33" name="Round Same Side Corner Rectangle 23">
                <a:extLst>
                  <a:ext uri="{FF2B5EF4-FFF2-40B4-BE49-F238E27FC236}">
                    <a16:creationId xmlns:a16="http://schemas.microsoft.com/office/drawing/2014/main" id="{FA84829B-CBBE-29F2-A041-786CE820465E}"/>
                  </a:ext>
                </a:extLst>
              </p:cNvPr>
              <p:cNvSpPr/>
              <p:nvPr/>
            </p:nvSpPr>
            <p:spPr>
              <a:xfrm>
                <a:off x="2071073" y="2923618"/>
                <a:ext cx="372129" cy="63408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9614AFF9-122E-7F1A-E7E5-EEBCC50901DE}"/>
                  </a:ext>
                </a:extLst>
              </p:cNvPr>
              <p:cNvSpPr/>
              <p:nvPr/>
            </p:nvSpPr>
            <p:spPr>
              <a:xfrm>
                <a:off x="2068313" y="2482622"/>
                <a:ext cx="376359" cy="37635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2" name="Speech Bubble: Rectangle with Corners Rounded 31">
              <a:extLst>
                <a:ext uri="{FF2B5EF4-FFF2-40B4-BE49-F238E27FC236}">
                  <a16:creationId xmlns:a16="http://schemas.microsoft.com/office/drawing/2014/main" id="{212FA388-D964-2F77-0BDA-36B343F9360A}"/>
                </a:ext>
              </a:extLst>
            </p:cNvPr>
            <p:cNvSpPr/>
            <p:nvPr/>
          </p:nvSpPr>
          <p:spPr>
            <a:xfrm>
              <a:off x="6535544" y="1996974"/>
              <a:ext cx="460291" cy="327241"/>
            </a:xfrm>
            <a:prstGeom prst="wedgeRoundRectCallout">
              <a:avLst>
                <a:gd name="adj1" fmla="val -69318"/>
                <a:gd name="adj2" fmla="val 2656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6674A433-0358-8396-9724-A80C88BC9780}"/>
              </a:ext>
            </a:extLst>
          </p:cNvPr>
          <p:cNvGrpSpPr/>
          <p:nvPr/>
        </p:nvGrpSpPr>
        <p:grpSpPr>
          <a:xfrm>
            <a:off x="8077250" y="4248902"/>
            <a:ext cx="976456" cy="1232971"/>
            <a:chOff x="8610677" y="1949046"/>
            <a:chExt cx="1635723" cy="2065428"/>
          </a:xfrm>
        </p:grpSpPr>
        <p:grpSp>
          <p:nvGrpSpPr>
            <p:cNvPr id="48" name="Group 47">
              <a:extLst>
                <a:ext uri="{FF2B5EF4-FFF2-40B4-BE49-F238E27FC236}">
                  <a16:creationId xmlns:a16="http://schemas.microsoft.com/office/drawing/2014/main" id="{50DE4834-6318-1654-7D51-E46CF30CC6EE}"/>
                </a:ext>
              </a:extLst>
            </p:cNvPr>
            <p:cNvGrpSpPr/>
            <p:nvPr/>
          </p:nvGrpSpPr>
          <p:grpSpPr>
            <a:xfrm>
              <a:off x="9523345" y="1949046"/>
              <a:ext cx="723055" cy="2065428"/>
              <a:chOff x="2068313" y="2482622"/>
              <a:chExt cx="376359" cy="1075080"/>
            </a:xfrm>
          </p:grpSpPr>
          <p:sp>
            <p:nvSpPr>
              <p:cNvPr id="56" name="Round Same Side Corner Rectangle 23">
                <a:extLst>
                  <a:ext uri="{FF2B5EF4-FFF2-40B4-BE49-F238E27FC236}">
                    <a16:creationId xmlns:a16="http://schemas.microsoft.com/office/drawing/2014/main" id="{59E76CC5-E2E6-8FEE-CA7E-246E413A076B}"/>
                  </a:ext>
                </a:extLst>
              </p:cNvPr>
              <p:cNvSpPr/>
              <p:nvPr/>
            </p:nvSpPr>
            <p:spPr>
              <a:xfrm>
                <a:off x="2071073" y="2923618"/>
                <a:ext cx="372129" cy="63408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DA3071AB-663F-CFB2-F125-27298AF1D0F2}"/>
                  </a:ext>
                </a:extLst>
              </p:cNvPr>
              <p:cNvSpPr/>
              <p:nvPr/>
            </p:nvSpPr>
            <p:spPr>
              <a:xfrm>
                <a:off x="2068313" y="2482622"/>
                <a:ext cx="376359" cy="37635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9" name="Group 48">
              <a:extLst>
                <a:ext uri="{FF2B5EF4-FFF2-40B4-BE49-F238E27FC236}">
                  <a16:creationId xmlns:a16="http://schemas.microsoft.com/office/drawing/2014/main" id="{ADA35430-C7BA-1DE6-6DCF-55FCE82CF6A6}"/>
                </a:ext>
              </a:extLst>
            </p:cNvPr>
            <p:cNvGrpSpPr/>
            <p:nvPr/>
          </p:nvGrpSpPr>
          <p:grpSpPr>
            <a:xfrm rot="1340767">
              <a:off x="8610677" y="2757147"/>
              <a:ext cx="1143373" cy="765710"/>
              <a:chOff x="8638649" y="2848747"/>
              <a:chExt cx="1143373" cy="765710"/>
            </a:xfrm>
          </p:grpSpPr>
          <p:grpSp>
            <p:nvGrpSpPr>
              <p:cNvPr id="50" name="Group 49">
                <a:extLst>
                  <a:ext uri="{FF2B5EF4-FFF2-40B4-BE49-F238E27FC236}">
                    <a16:creationId xmlns:a16="http://schemas.microsoft.com/office/drawing/2014/main" id="{60B248C4-F412-EAD1-350D-B96F72E78A5C}"/>
                  </a:ext>
                </a:extLst>
              </p:cNvPr>
              <p:cNvGrpSpPr/>
              <p:nvPr/>
            </p:nvGrpSpPr>
            <p:grpSpPr>
              <a:xfrm>
                <a:off x="9199056" y="3070836"/>
                <a:ext cx="473281" cy="543621"/>
                <a:chOff x="2968390" y="1782471"/>
                <a:chExt cx="241654" cy="277569"/>
              </a:xfrm>
              <a:solidFill>
                <a:schemeClr val="accent5"/>
              </a:solidFill>
            </p:grpSpPr>
            <p:sp>
              <p:nvSpPr>
                <p:cNvPr id="54" name="Round Same Side Corner Rectangle 25">
                  <a:extLst>
                    <a:ext uri="{FF2B5EF4-FFF2-40B4-BE49-F238E27FC236}">
                      <a16:creationId xmlns:a16="http://schemas.microsoft.com/office/drawing/2014/main" id="{AD8339BA-2A4D-A464-90EA-CC49F648E316}"/>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ound Same Side Corner Rectangle 26">
                  <a:extLst>
                    <a:ext uri="{FF2B5EF4-FFF2-40B4-BE49-F238E27FC236}">
                      <a16:creationId xmlns:a16="http://schemas.microsoft.com/office/drawing/2014/main" id="{F261D918-BC04-70CE-FB85-5F7CA7CA418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1" name="Rectangle 50">
                <a:extLst>
                  <a:ext uri="{FF2B5EF4-FFF2-40B4-BE49-F238E27FC236}">
                    <a16:creationId xmlns:a16="http://schemas.microsoft.com/office/drawing/2014/main" id="{09F830CC-4922-67B9-19A8-C98B9F99364D}"/>
                  </a:ext>
                </a:extLst>
              </p:cNvPr>
              <p:cNvSpPr/>
              <p:nvPr/>
            </p:nvSpPr>
            <p:spPr>
              <a:xfrm rot="18896039">
                <a:off x="8941395" y="2835615"/>
                <a:ext cx="89541" cy="6950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ound Same Side Corner Rectangle 26">
                <a:extLst>
                  <a:ext uri="{FF2B5EF4-FFF2-40B4-BE49-F238E27FC236}">
                    <a16:creationId xmlns:a16="http://schemas.microsoft.com/office/drawing/2014/main" id="{853683AE-1709-4321-9BA5-DC9D9394B4F8}"/>
                  </a:ext>
                </a:extLst>
              </p:cNvPr>
              <p:cNvSpPr/>
              <p:nvPr/>
            </p:nvSpPr>
            <p:spPr>
              <a:xfrm rot="16535945">
                <a:off x="9409026" y="2820208"/>
                <a:ext cx="197815" cy="548177"/>
              </a:xfrm>
              <a:prstGeom prst="round2SameRect">
                <a:avLst>
                  <a:gd name="adj1" fmla="val 493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3" name="Straight Arrow Connector 52">
                <a:extLst>
                  <a:ext uri="{FF2B5EF4-FFF2-40B4-BE49-F238E27FC236}">
                    <a16:creationId xmlns:a16="http://schemas.microsoft.com/office/drawing/2014/main" id="{468CCA9C-A1B6-B4DC-988A-625B87769468}"/>
                  </a:ext>
                </a:extLst>
              </p:cNvPr>
              <p:cNvCxnSpPr>
                <a:cxnSpLocks/>
              </p:cNvCxnSpPr>
              <p:nvPr/>
            </p:nvCxnSpPr>
            <p:spPr>
              <a:xfrm flipH="1">
                <a:off x="9233205" y="2848747"/>
                <a:ext cx="146520" cy="214069"/>
              </a:xfrm>
              <a:prstGeom prst="straightConnector1">
                <a:avLst/>
              </a:prstGeom>
              <a:solidFill>
                <a:schemeClr val="accent4"/>
              </a:solid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62" name="Picture 61">
            <a:extLst>
              <a:ext uri="{FF2B5EF4-FFF2-40B4-BE49-F238E27FC236}">
                <a16:creationId xmlns:a16="http://schemas.microsoft.com/office/drawing/2014/main" id="{5471FC91-ACDA-9C49-C3E3-8ED838A0024C}"/>
              </a:ext>
            </a:extLst>
          </p:cNvPr>
          <p:cNvPicPr>
            <a:picLocks noChangeAspect="1"/>
          </p:cNvPicPr>
          <p:nvPr/>
        </p:nvPicPr>
        <p:blipFill>
          <a:blip r:embed="rId3"/>
          <a:stretch>
            <a:fillRect/>
          </a:stretch>
        </p:blipFill>
        <p:spPr>
          <a:xfrm>
            <a:off x="1872823" y="1740981"/>
            <a:ext cx="3833569" cy="3996142"/>
          </a:xfrm>
          <a:prstGeom prst="rect">
            <a:avLst/>
          </a:prstGeom>
          <a:ln w="57150">
            <a:solidFill>
              <a:schemeClr val="accent5"/>
            </a:solidFill>
          </a:ln>
        </p:spPr>
      </p:pic>
      <p:grpSp>
        <p:nvGrpSpPr>
          <p:cNvPr id="10" name="Group 9">
            <a:extLst>
              <a:ext uri="{FF2B5EF4-FFF2-40B4-BE49-F238E27FC236}">
                <a16:creationId xmlns:a16="http://schemas.microsoft.com/office/drawing/2014/main" id="{032D23CE-CF91-0C06-45C9-57C02D99463E}"/>
              </a:ext>
            </a:extLst>
          </p:cNvPr>
          <p:cNvGrpSpPr/>
          <p:nvPr/>
        </p:nvGrpSpPr>
        <p:grpSpPr>
          <a:xfrm>
            <a:off x="7074975" y="1544642"/>
            <a:ext cx="645805" cy="1273883"/>
            <a:chOff x="2991594" y="2307886"/>
            <a:chExt cx="759252" cy="1497662"/>
          </a:xfrm>
        </p:grpSpPr>
        <p:grpSp>
          <p:nvGrpSpPr>
            <p:cNvPr id="13" name="Group 12">
              <a:extLst>
                <a:ext uri="{FF2B5EF4-FFF2-40B4-BE49-F238E27FC236}">
                  <a16:creationId xmlns:a16="http://schemas.microsoft.com/office/drawing/2014/main" id="{32B2047B-F65C-E481-5FDC-82CA034FD934}"/>
                </a:ext>
              </a:extLst>
            </p:cNvPr>
            <p:cNvGrpSpPr/>
            <p:nvPr/>
          </p:nvGrpSpPr>
          <p:grpSpPr>
            <a:xfrm>
              <a:off x="2991594" y="2307886"/>
              <a:ext cx="524294" cy="1497662"/>
              <a:chOff x="2068313" y="2482622"/>
              <a:chExt cx="376359" cy="1075080"/>
            </a:xfrm>
            <a:solidFill>
              <a:schemeClr val="accent5"/>
            </a:solidFill>
          </p:grpSpPr>
          <p:sp>
            <p:nvSpPr>
              <p:cNvPr id="15" name="Round Same Side Corner Rectangle 23">
                <a:extLst>
                  <a:ext uri="{FF2B5EF4-FFF2-40B4-BE49-F238E27FC236}">
                    <a16:creationId xmlns:a16="http://schemas.microsoft.com/office/drawing/2014/main" id="{BDC537F9-5F3B-971A-3E94-EF2FCEB52F6B}"/>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F1733C5E-2016-A420-69CB-AE279AB0B0A5}"/>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Star: 5 Points 13">
              <a:extLst>
                <a:ext uri="{FF2B5EF4-FFF2-40B4-BE49-F238E27FC236}">
                  <a16:creationId xmlns:a16="http://schemas.microsoft.com/office/drawing/2014/main" id="{E6904CC5-A64A-0F0A-BB56-2E933EACEF6A}"/>
                </a:ext>
              </a:extLst>
            </p:cNvPr>
            <p:cNvSpPr/>
            <p:nvPr/>
          </p:nvSpPr>
          <p:spPr>
            <a:xfrm>
              <a:off x="3557908" y="2868171"/>
              <a:ext cx="192938" cy="192938"/>
            </a:xfrm>
            <a:prstGeom prst="star5">
              <a:avLst>
                <a:gd name="adj" fmla="val 28484"/>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714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End of Module 5</a:t>
            </a:r>
            <a:endParaRPr/>
          </a:p>
        </p:txBody>
      </p:sp>
      <p:sp>
        <p:nvSpPr>
          <p:cNvPr id="1041" name="Google Shape;1041;p39"/>
          <p:cNvSpPr/>
          <p:nvPr/>
        </p:nvSpPr>
        <p:spPr>
          <a:xfrm>
            <a:off x="1384531" y="2419405"/>
            <a:ext cx="2821709" cy="2611120"/>
          </a:xfrm>
          <a:prstGeom prst="wedgeRoundRectCallout">
            <a:avLst>
              <a:gd name="adj1" fmla="val -62814"/>
              <a:gd name="adj2" fmla="val -19017"/>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Review learning objectives</a:t>
            </a:r>
            <a:endParaRPr sz="2400">
              <a:solidFill>
                <a:schemeClr val="dk1"/>
              </a:solidFill>
              <a:latin typeface="Arial"/>
              <a:ea typeface="Arial"/>
              <a:cs typeface="Arial"/>
              <a:sym typeface="Arial"/>
            </a:endParaRPr>
          </a:p>
        </p:txBody>
      </p:sp>
      <p:sp>
        <p:nvSpPr>
          <p:cNvPr id="1042" name="Google Shape;1042;p39"/>
          <p:cNvSpPr/>
          <p:nvPr/>
        </p:nvSpPr>
        <p:spPr>
          <a:xfrm>
            <a:off x="4828771" y="2419405"/>
            <a:ext cx="2821709" cy="2611120"/>
          </a:xfrm>
          <a:prstGeom prst="wedgeRoundRectCallout">
            <a:avLst>
              <a:gd name="adj1" fmla="val -19246"/>
              <a:gd name="adj2" fmla="val 59595"/>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Reflection and feedback </a:t>
            </a:r>
            <a:endParaRPr/>
          </a:p>
        </p:txBody>
      </p:sp>
      <p:sp>
        <p:nvSpPr>
          <p:cNvPr id="1043" name="Google Shape;1043;p39"/>
          <p:cNvSpPr/>
          <p:nvPr/>
        </p:nvSpPr>
        <p:spPr>
          <a:xfrm>
            <a:off x="8273011" y="2419405"/>
            <a:ext cx="2821709" cy="2611120"/>
          </a:xfrm>
          <a:prstGeom prst="wedgeRoundRectCallout">
            <a:avLst>
              <a:gd name="adj1" fmla="val 59608"/>
              <a:gd name="adj2" fmla="val -20186"/>
              <a:gd name="adj3" fmla="val 16667"/>
            </a:avLst>
          </a:prstGeom>
          <a:solidFill>
            <a:srgbClr val="D3F1F2"/>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Closing</a:t>
            </a:r>
            <a:endParaRPr/>
          </a:p>
        </p:txBody>
      </p:sp>
      <p:grpSp>
        <p:nvGrpSpPr>
          <p:cNvPr id="1044" name="Google Shape;1044;p39"/>
          <p:cNvGrpSpPr/>
          <p:nvPr/>
        </p:nvGrpSpPr>
        <p:grpSpPr>
          <a:xfrm>
            <a:off x="10084312" y="1506"/>
            <a:ext cx="2057602" cy="1975956"/>
            <a:chOff x="9994118" y="33917"/>
            <a:chExt cx="2057602" cy="1975956"/>
          </a:xfrm>
        </p:grpSpPr>
        <p:sp>
          <p:nvSpPr>
            <p:cNvPr id="1045" name="Google Shape;1045;p3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46" name="Google Shape;1046;p39"/>
            <p:cNvGrpSpPr/>
            <p:nvPr/>
          </p:nvGrpSpPr>
          <p:grpSpPr>
            <a:xfrm>
              <a:off x="10621771" y="762700"/>
              <a:ext cx="562136" cy="634675"/>
              <a:chOff x="760175" y="830142"/>
              <a:chExt cx="867619" cy="979579"/>
            </a:xfrm>
          </p:grpSpPr>
          <p:sp>
            <p:nvSpPr>
              <p:cNvPr id="1047" name="Google Shape;1047;p39"/>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109</a:t>
                </a:r>
                <a:endParaRPr/>
              </a:p>
            </p:txBody>
          </p:sp>
          <p:sp>
            <p:nvSpPr>
              <p:cNvPr id="1048" name="Google Shape;1048;p39"/>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49" name="Google Shape;1049;p39"/>
            <p:cNvGrpSpPr/>
            <p:nvPr/>
          </p:nvGrpSpPr>
          <p:grpSpPr>
            <a:xfrm>
              <a:off x="11325415" y="762701"/>
              <a:ext cx="182192" cy="634674"/>
              <a:chOff x="2121762" y="2323619"/>
              <a:chExt cx="200378" cy="825210"/>
            </a:xfrm>
          </p:grpSpPr>
          <p:sp>
            <p:nvSpPr>
              <p:cNvPr id="1050" name="Google Shape;1050;p39"/>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1" name="Google Shape;1051;p39"/>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t>Recap</a:t>
            </a:r>
            <a:endParaRPr/>
          </a:p>
        </p:txBody>
      </p:sp>
      <p:grpSp>
        <p:nvGrpSpPr>
          <p:cNvPr id="151" name="Google Shape;151;p5"/>
          <p:cNvGrpSpPr/>
          <p:nvPr/>
        </p:nvGrpSpPr>
        <p:grpSpPr>
          <a:xfrm>
            <a:off x="10084312" y="1506"/>
            <a:ext cx="2057602" cy="1975956"/>
            <a:chOff x="9994118" y="33917"/>
            <a:chExt cx="2057602" cy="1975956"/>
          </a:xfrm>
        </p:grpSpPr>
        <p:sp>
          <p:nvSpPr>
            <p:cNvPr id="152" name="Google Shape;152;p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3" name="Google Shape;153;p5"/>
            <p:cNvGrpSpPr/>
            <p:nvPr/>
          </p:nvGrpSpPr>
          <p:grpSpPr>
            <a:xfrm>
              <a:off x="10621771" y="762700"/>
              <a:ext cx="562136" cy="634675"/>
              <a:chOff x="760175" y="830142"/>
              <a:chExt cx="867619" cy="979579"/>
            </a:xfrm>
          </p:grpSpPr>
          <p:sp>
            <p:nvSpPr>
              <p:cNvPr id="154" name="Google Shape;154;p5"/>
              <p:cNvSpPr/>
              <p:nvPr/>
            </p:nvSpPr>
            <p:spPr>
              <a:xfrm>
                <a:off x="864636" y="830142"/>
                <a:ext cx="763158" cy="9795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105</a:t>
                </a:r>
                <a:endParaRPr/>
              </a:p>
            </p:txBody>
          </p:sp>
          <p:sp>
            <p:nvSpPr>
              <p:cNvPr id="155" name="Google Shape;155;p5"/>
              <p:cNvSpPr/>
              <p:nvPr/>
            </p:nvSpPr>
            <p:spPr>
              <a:xfrm>
                <a:off x="760175" y="830144"/>
                <a:ext cx="149292" cy="979577"/>
              </a:xfrm>
              <a:prstGeom prst="rect">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56" name="Google Shape;156;p5"/>
            <p:cNvGrpSpPr/>
            <p:nvPr/>
          </p:nvGrpSpPr>
          <p:grpSpPr>
            <a:xfrm>
              <a:off x="11325415" y="762701"/>
              <a:ext cx="182192" cy="634674"/>
              <a:chOff x="2121762" y="2323619"/>
              <a:chExt cx="200378" cy="825210"/>
            </a:xfrm>
          </p:grpSpPr>
          <p:sp>
            <p:nvSpPr>
              <p:cNvPr id="157" name="Google Shape;157;p5"/>
              <p:cNvSpPr/>
              <p:nvPr/>
            </p:nvSpPr>
            <p:spPr>
              <a:xfrm>
                <a:off x="2121763" y="2323619"/>
                <a:ext cx="200377" cy="172739"/>
              </a:xfrm>
              <a:prstGeom prst="triangle">
                <a:avLst>
                  <a:gd name="adj" fmla="val 50000"/>
                </a:avLst>
              </a:prstGeom>
              <a:solidFill>
                <a:srgbClr val="27858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5"/>
              <p:cNvSpPr/>
              <p:nvPr/>
            </p:nvSpPr>
            <p:spPr>
              <a:xfrm>
                <a:off x="2121762" y="2496169"/>
                <a:ext cx="200377" cy="65266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59" name="Google Shape;159;p5"/>
          <p:cNvGrpSpPr/>
          <p:nvPr/>
        </p:nvGrpSpPr>
        <p:grpSpPr>
          <a:xfrm>
            <a:off x="2487630" y="2276392"/>
            <a:ext cx="2739037" cy="2449998"/>
            <a:chOff x="-172235" y="0"/>
            <a:chExt cx="2933565" cy="2623477"/>
          </a:xfrm>
        </p:grpSpPr>
        <p:grpSp>
          <p:nvGrpSpPr>
            <p:cNvPr id="160" name="Google Shape;160;p5"/>
            <p:cNvGrpSpPr/>
            <p:nvPr/>
          </p:nvGrpSpPr>
          <p:grpSpPr>
            <a:xfrm>
              <a:off x="-172235" y="0"/>
              <a:ext cx="2933565" cy="2623477"/>
              <a:chOff x="-172235" y="0"/>
              <a:chExt cx="2933565" cy="2623477"/>
            </a:xfrm>
          </p:grpSpPr>
          <p:sp>
            <p:nvSpPr>
              <p:cNvPr id="161" name="Google Shape;161;p5"/>
              <p:cNvSpPr/>
              <p:nvPr/>
            </p:nvSpPr>
            <p:spPr>
              <a:xfrm rot="-621666">
                <a:off x="0" y="249879"/>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5FC6C5"/>
              </a:solidFill>
              <a:ln w="38100"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p:nvPr/>
            </p:nvSpPr>
            <p:spPr>
              <a:xfrm>
                <a:off x="547221" y="0"/>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1D8CC8"/>
              </a:solidFill>
              <a:ln w="38100"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5"/>
              <p:cNvSpPr/>
              <p:nvPr/>
            </p:nvSpPr>
            <p:spPr>
              <a:xfrm rot="582595">
                <a:off x="891693" y="424228"/>
                <a:ext cx="1707294" cy="2070101"/>
              </a:xfrm>
              <a:custGeom>
                <a:avLst/>
                <a:gdLst/>
                <a:ahLst/>
                <a:cxnLst/>
                <a:rect l="l" t="t" r="r" b="b"/>
                <a:pathLst>
                  <a:path w="120000" h="120000" extrusionOk="0">
                    <a:moveTo>
                      <a:pt x="0" y="0"/>
                    </a:moveTo>
                    <a:lnTo>
                      <a:pt x="100000" y="0"/>
                    </a:lnTo>
                    <a:lnTo>
                      <a:pt x="120000" y="16495"/>
                    </a:lnTo>
                    <a:lnTo>
                      <a:pt x="120000" y="120000"/>
                    </a:lnTo>
                    <a:lnTo>
                      <a:pt x="0" y="120000"/>
                    </a:lnTo>
                    <a:close/>
                  </a:path>
                </a:pathLst>
              </a:custGeom>
              <a:solidFill>
                <a:srgbClr val="954D84"/>
              </a:solidFill>
              <a:ln w="38100" cap="flat" cmpd="sng">
                <a:solidFill>
                  <a:srgbClr val="FFFFFF"/>
                </a:solidFill>
                <a:prstDash val="solid"/>
                <a:miter lim="8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4" name="Google Shape;164;p5"/>
            <p:cNvGrpSpPr/>
            <p:nvPr/>
          </p:nvGrpSpPr>
          <p:grpSpPr>
            <a:xfrm>
              <a:off x="1062773" y="867310"/>
              <a:ext cx="1373869" cy="1265364"/>
              <a:chOff x="-98340" y="-115598"/>
              <a:chExt cx="1373869" cy="1265364"/>
            </a:xfrm>
          </p:grpSpPr>
          <p:sp>
            <p:nvSpPr>
              <p:cNvPr id="165" name="Google Shape;165;p5"/>
              <p:cNvSpPr/>
              <p:nvPr/>
            </p:nvSpPr>
            <p:spPr>
              <a:xfrm rot="753417">
                <a:off x="0" y="0"/>
                <a:ext cx="1177189" cy="1034168"/>
              </a:xfrm>
              <a:custGeom>
                <a:avLst/>
                <a:gdLst/>
                <a:ahLst/>
                <a:cxnLst/>
                <a:rect l="l" t="t" r="r" b="b"/>
                <a:pathLst>
                  <a:path w="120000" h="120000" extrusionOk="0">
                    <a:moveTo>
                      <a:pt x="60000" y="30000"/>
                    </a:moveTo>
                    <a:cubicBezTo>
                      <a:pt x="85000" y="-40000"/>
                      <a:pt x="182500" y="30000"/>
                      <a:pt x="60000" y="120000"/>
                    </a:cubicBezTo>
                    <a:cubicBezTo>
                      <a:pt x="-62500" y="30000"/>
                      <a:pt x="35000" y="-40000"/>
                      <a:pt x="60000" y="30000"/>
                    </a:cubicBez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5"/>
              <p:cNvSpPr/>
              <p:nvPr/>
            </p:nvSpPr>
            <p:spPr>
              <a:xfrm rot="-2485509">
                <a:off x="399117" y="424754"/>
                <a:ext cx="460464" cy="222400"/>
              </a:xfrm>
              <a:custGeom>
                <a:avLst/>
                <a:gdLst/>
                <a:ahLst/>
                <a:cxnLst/>
                <a:rect l="l" t="t" r="r" b="b"/>
                <a:pathLst>
                  <a:path w="120000" h="120000" extrusionOk="0">
                    <a:moveTo>
                      <a:pt x="0" y="0"/>
                    </a:moveTo>
                    <a:lnTo>
                      <a:pt x="25125" y="0"/>
                    </a:lnTo>
                    <a:lnTo>
                      <a:pt x="25125" y="69350"/>
                    </a:lnTo>
                    <a:lnTo>
                      <a:pt x="120000" y="69350"/>
                    </a:lnTo>
                    <a:lnTo>
                      <a:pt x="120000" y="120000"/>
                    </a:lnTo>
                    <a:lnTo>
                      <a:pt x="0" y="120000"/>
                    </a:lnTo>
                    <a:close/>
                  </a:path>
                </a:pathLst>
              </a:custGeom>
              <a:solidFill>
                <a:srgbClr val="954D8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7" name="Google Shape;167;p5"/>
          <p:cNvSpPr txBox="1"/>
          <p:nvPr/>
        </p:nvSpPr>
        <p:spPr>
          <a:xfrm>
            <a:off x="5836274" y="2485013"/>
            <a:ext cx="4006646"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dk1"/>
                </a:solidFill>
                <a:latin typeface="Arial"/>
                <a:ea typeface="Arial"/>
                <a:cs typeface="Arial"/>
                <a:sym typeface="Arial"/>
              </a:rPr>
              <a:t>What do you remember from Module 4 MHPSS activities?</a:t>
            </a:r>
            <a:endParaRPr sz="36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72"/>
        <p:cNvGrpSpPr/>
        <p:nvPr/>
      </p:nvGrpSpPr>
      <p:grpSpPr>
        <a:xfrm>
          <a:off x="0" y="0"/>
          <a:ext cx="0" cy="0"/>
          <a:chOff x="0" y="0"/>
          <a:chExt cx="0" cy="0"/>
        </a:xfrm>
      </p:grpSpPr>
      <p:sp>
        <p:nvSpPr>
          <p:cNvPr id="173" name="Google Shape;173;p6"/>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Extra slide for facilitator notes</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a:latin typeface="Arial"/>
                <a:ea typeface="Arial"/>
                <a:cs typeface="Arial"/>
                <a:sym typeface="Arial"/>
              </a:rPr>
              <a:t>Learning objectives</a:t>
            </a:r>
            <a:endParaRPr/>
          </a:p>
        </p:txBody>
      </p:sp>
      <p:sp>
        <p:nvSpPr>
          <p:cNvPr id="180" name="Google Shape;180;p7"/>
          <p:cNvSpPr txBox="1"/>
          <p:nvPr/>
        </p:nvSpPr>
        <p:spPr>
          <a:xfrm>
            <a:off x="7860190" y="3692980"/>
            <a:ext cx="2564404" cy="1409576"/>
          </a:xfrm>
          <a:prstGeom prst="rect">
            <a:avLst/>
          </a:prstGeom>
          <a:noFill/>
          <a:ln>
            <a:noFill/>
          </a:ln>
        </p:spPr>
        <p:txBody>
          <a:bodyPr spcFirstLastPara="1" wrap="square" lIns="91425" tIns="45700" rIns="91425" bIns="45700" anchor="t" anchorCtr="0">
            <a:spAutoFit/>
          </a:bodyPr>
          <a:lstStyle/>
          <a:p>
            <a:pPr marL="0" marR="0" lvl="1" indent="0" algn="ctr" rtl="0">
              <a:lnSpc>
                <a:spcPct val="107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Demonstrate MHPSS activities to strengthen a child’s self-esteem </a:t>
            </a:r>
            <a:endParaRPr sz="2000" b="0" i="0" u="none" strike="noStrike" cap="none">
              <a:solidFill>
                <a:schemeClr val="dk1"/>
              </a:solidFill>
              <a:latin typeface="Arial"/>
              <a:ea typeface="Arial"/>
              <a:cs typeface="Arial"/>
              <a:sym typeface="Arial"/>
            </a:endParaRPr>
          </a:p>
        </p:txBody>
      </p:sp>
      <p:sp>
        <p:nvSpPr>
          <p:cNvPr id="181" name="Google Shape;181;p7"/>
          <p:cNvSpPr txBox="1"/>
          <p:nvPr/>
        </p:nvSpPr>
        <p:spPr>
          <a:xfrm>
            <a:off x="1540012" y="3692980"/>
            <a:ext cx="2564404" cy="1409576"/>
          </a:xfrm>
          <a:prstGeom prst="rect">
            <a:avLst/>
          </a:prstGeom>
          <a:noFill/>
          <a:ln>
            <a:noFill/>
          </a:ln>
        </p:spPr>
        <p:txBody>
          <a:bodyPr spcFirstLastPara="1" wrap="square" lIns="91425" tIns="45700" rIns="91425" bIns="45700" anchor="t" anchorCtr="0">
            <a:spAutoFit/>
          </a:bodyPr>
          <a:lstStyle/>
          <a:p>
            <a:pPr marL="0" marR="0" lvl="1" indent="0" algn="ctr" rtl="0">
              <a:lnSpc>
                <a:spcPct val="107000"/>
              </a:lnSpc>
              <a:spcBef>
                <a:spcPts val="0"/>
              </a:spcBef>
              <a:spcAft>
                <a:spcPts val="0"/>
              </a:spcAft>
              <a:buClr>
                <a:schemeClr val="dk1"/>
              </a:buClr>
              <a:buSzPts val="2000"/>
              <a:buFont typeface="Arial"/>
              <a:buNone/>
            </a:pPr>
            <a:r>
              <a:rPr lang="en-GB" sz="2000" b="0" i="0" u="none" strike="noStrike" cap="none">
                <a:solidFill>
                  <a:schemeClr val="dk1"/>
                </a:solidFill>
                <a:latin typeface="Arial"/>
                <a:ea typeface="Arial"/>
                <a:cs typeface="Arial"/>
                <a:sym typeface="Arial"/>
              </a:rPr>
              <a:t>Demonstrate MHPSS activities to increase a child’s sense of safety </a:t>
            </a:r>
            <a:endParaRPr sz="2000" b="0" i="0" u="none" strike="noStrike" cap="none">
              <a:solidFill>
                <a:schemeClr val="dk1"/>
              </a:solidFill>
              <a:latin typeface="Arial"/>
              <a:ea typeface="Arial"/>
              <a:cs typeface="Arial"/>
              <a:sym typeface="Arial"/>
            </a:endParaRPr>
          </a:p>
        </p:txBody>
      </p:sp>
      <p:grpSp>
        <p:nvGrpSpPr>
          <p:cNvPr id="182" name="Google Shape;182;p7"/>
          <p:cNvGrpSpPr/>
          <p:nvPr/>
        </p:nvGrpSpPr>
        <p:grpSpPr>
          <a:xfrm>
            <a:off x="2339559" y="2215605"/>
            <a:ext cx="1196375" cy="868968"/>
            <a:chOff x="6878053" y="1156317"/>
            <a:chExt cx="1431178" cy="1039513"/>
          </a:xfrm>
        </p:grpSpPr>
        <p:grpSp>
          <p:nvGrpSpPr>
            <p:cNvPr id="183" name="Google Shape;183;p7"/>
            <p:cNvGrpSpPr/>
            <p:nvPr/>
          </p:nvGrpSpPr>
          <p:grpSpPr>
            <a:xfrm>
              <a:off x="7672978" y="1156317"/>
              <a:ext cx="412941" cy="436880"/>
              <a:chOff x="243840" y="1676400"/>
              <a:chExt cx="701040" cy="741680"/>
            </a:xfrm>
          </p:grpSpPr>
          <p:sp>
            <p:nvSpPr>
              <p:cNvPr id="184" name="Google Shape;184;p7"/>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5" name="Google Shape;185;p7"/>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186" name="Google Shape;186;p7"/>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7" name="Google Shape;187;p7"/>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88" name="Google Shape;188;p7"/>
          <p:cNvGrpSpPr/>
          <p:nvPr/>
        </p:nvGrpSpPr>
        <p:grpSpPr>
          <a:xfrm>
            <a:off x="5354614" y="2215605"/>
            <a:ext cx="1196375" cy="868968"/>
            <a:chOff x="6878053" y="1156317"/>
            <a:chExt cx="1431178" cy="1039513"/>
          </a:xfrm>
        </p:grpSpPr>
        <p:grpSp>
          <p:nvGrpSpPr>
            <p:cNvPr id="189" name="Google Shape;189;p7"/>
            <p:cNvGrpSpPr/>
            <p:nvPr/>
          </p:nvGrpSpPr>
          <p:grpSpPr>
            <a:xfrm>
              <a:off x="7672978" y="1156317"/>
              <a:ext cx="412941" cy="436880"/>
              <a:chOff x="243840" y="1676400"/>
              <a:chExt cx="701040" cy="741680"/>
            </a:xfrm>
          </p:grpSpPr>
          <p:sp>
            <p:nvSpPr>
              <p:cNvPr id="190" name="Google Shape;190;p7"/>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1" name="Google Shape;191;p7"/>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192" name="Google Shape;192;p7"/>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3" name="Google Shape;193;p7"/>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194" name="Google Shape;194;p7"/>
          <p:cNvGrpSpPr/>
          <p:nvPr/>
        </p:nvGrpSpPr>
        <p:grpSpPr>
          <a:xfrm>
            <a:off x="8477885" y="2235573"/>
            <a:ext cx="1196375" cy="868968"/>
            <a:chOff x="6878053" y="1156317"/>
            <a:chExt cx="1431178" cy="1039513"/>
          </a:xfrm>
        </p:grpSpPr>
        <p:grpSp>
          <p:nvGrpSpPr>
            <p:cNvPr id="195" name="Google Shape;195;p7"/>
            <p:cNvGrpSpPr/>
            <p:nvPr/>
          </p:nvGrpSpPr>
          <p:grpSpPr>
            <a:xfrm>
              <a:off x="7672978" y="1156317"/>
              <a:ext cx="412941" cy="436880"/>
              <a:chOff x="243840" y="1676400"/>
              <a:chExt cx="701040" cy="741680"/>
            </a:xfrm>
          </p:grpSpPr>
          <p:sp>
            <p:nvSpPr>
              <p:cNvPr id="196" name="Google Shape;196;p7"/>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7" name="Google Shape;197;p7"/>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198" name="Google Shape;198;p7"/>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9" name="Google Shape;199;p7"/>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sp>
        <p:nvSpPr>
          <p:cNvPr id="200" name="Google Shape;200;p7"/>
          <p:cNvSpPr txBox="1"/>
          <p:nvPr/>
        </p:nvSpPr>
        <p:spPr>
          <a:xfrm>
            <a:off x="4584837" y="3692980"/>
            <a:ext cx="286856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Demonstrate MHPSS activities to strengthen coping skills and regulate emotions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05"/>
        <p:cNvGrpSpPr/>
        <p:nvPr/>
      </p:nvGrpSpPr>
      <p:grpSpPr>
        <a:xfrm>
          <a:off x="0" y="0"/>
          <a:ext cx="0" cy="0"/>
          <a:chOff x="0" y="0"/>
          <a:chExt cx="0" cy="0"/>
        </a:xfrm>
      </p:grpSpPr>
      <p:sp>
        <p:nvSpPr>
          <p:cNvPr id="206" name="Google Shape;206;p8"/>
          <p:cNvSpPr txBox="1"/>
          <p:nvPr/>
        </p:nvSpPr>
        <p:spPr>
          <a:xfrm>
            <a:off x="796386" y="3099692"/>
            <a:ext cx="10126172"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400"/>
              <a:buFont typeface="Garamond"/>
              <a:buNone/>
            </a:pPr>
            <a:r>
              <a:rPr lang="en-GB" sz="2400" b="1">
                <a:solidFill>
                  <a:schemeClr val="lt1"/>
                </a:solidFill>
                <a:latin typeface="Garamond"/>
                <a:ea typeface="Garamond"/>
                <a:cs typeface="Garamond"/>
                <a:sym typeface="Garamond"/>
              </a:rPr>
              <a:t>SESSION 2</a:t>
            </a:r>
            <a:endParaRPr/>
          </a:p>
          <a:p>
            <a:pPr marL="0" marR="0" lvl="0" indent="0" algn="l" rtl="0">
              <a:lnSpc>
                <a:spcPct val="90000"/>
              </a:lnSpc>
              <a:spcBef>
                <a:spcPts val="0"/>
              </a:spcBef>
              <a:spcAft>
                <a:spcPts val="0"/>
              </a:spcAft>
              <a:buClr>
                <a:schemeClr val="lt1"/>
              </a:buClr>
              <a:buSzPts val="4400"/>
              <a:buFont typeface="Garamond"/>
              <a:buNone/>
            </a:pPr>
            <a:br>
              <a:rPr lang="en-GB" sz="4400"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MHPSS Activities to increase a child’s sense of safety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Arial"/>
              <a:buNone/>
            </a:pPr>
            <a:r>
              <a:rPr lang="en-GB"/>
              <a:t>Plenary discussion</a:t>
            </a:r>
            <a:endParaRPr/>
          </a:p>
        </p:txBody>
      </p:sp>
      <p:grpSp>
        <p:nvGrpSpPr>
          <p:cNvPr id="213" name="Google Shape;213;p9"/>
          <p:cNvGrpSpPr/>
          <p:nvPr/>
        </p:nvGrpSpPr>
        <p:grpSpPr>
          <a:xfrm>
            <a:off x="1399607" y="2237709"/>
            <a:ext cx="3415887" cy="2678824"/>
            <a:chOff x="1117683" y="2194390"/>
            <a:chExt cx="3415887" cy="2678824"/>
          </a:xfrm>
        </p:grpSpPr>
        <p:sp>
          <p:nvSpPr>
            <p:cNvPr id="214" name="Google Shape;214;p9"/>
            <p:cNvSpPr/>
            <p:nvPr/>
          </p:nvSpPr>
          <p:spPr>
            <a:xfrm>
              <a:off x="1117683" y="2194390"/>
              <a:ext cx="1792248" cy="1200806"/>
            </a:xfrm>
            <a:prstGeom prst="wedgeRoundRectCallout">
              <a:avLst>
                <a:gd name="adj1" fmla="val 19938"/>
                <a:gd name="adj2" fmla="val 6921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9"/>
            <p:cNvSpPr/>
            <p:nvPr/>
          </p:nvSpPr>
          <p:spPr>
            <a:xfrm>
              <a:off x="3240911" y="3671195"/>
              <a:ext cx="1292659" cy="866081"/>
            </a:xfrm>
            <a:prstGeom prst="wedgeRoundRectCallout">
              <a:avLst>
                <a:gd name="adj1" fmla="val -20501"/>
                <a:gd name="adj2" fmla="val 64241"/>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9"/>
            <p:cNvSpPr/>
            <p:nvPr/>
          </p:nvSpPr>
          <p:spPr>
            <a:xfrm>
              <a:off x="1747778" y="4229639"/>
              <a:ext cx="1097717" cy="643575"/>
            </a:xfrm>
            <a:prstGeom prst="wedgeRoundRectCallout">
              <a:avLst>
                <a:gd name="adj1" fmla="val -20501"/>
                <a:gd name="adj2" fmla="val 840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7" name="Google Shape;217;p9"/>
          <p:cNvSpPr txBox="1"/>
          <p:nvPr/>
        </p:nvSpPr>
        <p:spPr>
          <a:xfrm>
            <a:off x="5472974" y="2361988"/>
            <a:ext cx="5387340"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dk1"/>
                </a:solidFill>
                <a:latin typeface="Arial"/>
                <a:ea typeface="Arial"/>
                <a:cs typeface="Arial"/>
                <a:sym typeface="Arial"/>
              </a:rPr>
              <a:t>In your own words, how would you explain the emotion of anxiety? What do you do or feel when you are anxious? </a:t>
            </a:r>
            <a:endParaRPr sz="3200" b="1">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4918</Words>
  <Application>Microsoft Office PowerPoint</Application>
  <PresentationFormat>Widescreen</PresentationFormat>
  <Paragraphs>808</Paragraphs>
  <Slides>41</Slides>
  <Notes>41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Garamond</vt:lpstr>
      <vt:lpstr>Segoe UI</vt:lpstr>
      <vt:lpstr>Helvetica Neue</vt:lpstr>
      <vt:lpstr>Arial</vt:lpstr>
      <vt:lpstr>Federo</vt:lpstr>
      <vt:lpstr>Calibri</vt:lpstr>
      <vt:lpstr>Office Theme</vt:lpstr>
      <vt:lpstr>PowerPoint Presentation</vt:lpstr>
      <vt:lpstr>PowerPoint Presentation</vt:lpstr>
      <vt:lpstr>Module aim</vt:lpstr>
      <vt:lpstr>Agenda</vt:lpstr>
      <vt:lpstr>Recap</vt:lpstr>
      <vt:lpstr>PowerPoint Presentation</vt:lpstr>
      <vt:lpstr>Learning objectives</vt:lpstr>
      <vt:lpstr>PowerPoint Presentation</vt:lpstr>
      <vt:lpstr>Plenary discussion</vt:lpstr>
      <vt:lpstr>Activity 13: Protectors</vt:lpstr>
      <vt:lpstr>Activity 14: Worry workshop</vt:lpstr>
      <vt:lpstr>Activity 14: Worry workshop</vt:lpstr>
      <vt:lpstr>Emotional triggers</vt:lpstr>
      <vt:lpstr>Activity 15: Emotional triggers or reminders</vt:lpstr>
      <vt:lpstr>Activity 16: Talking about how I feel</vt:lpstr>
      <vt:lpstr>Role play</vt:lpstr>
      <vt:lpstr>Key learning points</vt:lpstr>
      <vt:lpstr>PowerPoint Presentation</vt:lpstr>
      <vt:lpstr>Emotional regulation interventions</vt:lpstr>
      <vt:lpstr>Activity 17: Hello, it’s your body calling</vt:lpstr>
      <vt:lpstr>Activity 18: Face your fears</vt:lpstr>
      <vt:lpstr>Activity 19: Coping plan </vt:lpstr>
      <vt:lpstr>Role play</vt:lpstr>
      <vt:lpstr>Activity 20: Safe space</vt:lpstr>
      <vt:lpstr>Activity 21: Belly breathing</vt:lpstr>
      <vt:lpstr> Activity 21: Hand on belly breathing</vt:lpstr>
      <vt:lpstr>Activity 22: Mandala colouring</vt:lpstr>
      <vt:lpstr>Key learning points</vt:lpstr>
      <vt:lpstr>PowerPoint Presentation</vt:lpstr>
      <vt:lpstr>Plenary discussion</vt:lpstr>
      <vt:lpstr>Self-esteem explained</vt:lpstr>
      <vt:lpstr>Activity 23: What I like about myself</vt:lpstr>
      <vt:lpstr>Activity 23: What I like about myself</vt:lpstr>
      <vt:lpstr>Activity 24: What am I telling myself? </vt:lpstr>
      <vt:lpstr>Activity 25: Positive affirmation cards </vt:lpstr>
      <vt:lpstr>Activity 25: Positive affirmation cards</vt:lpstr>
      <vt:lpstr>Key learning points</vt:lpstr>
      <vt:lpstr>PowerPoint Presentation</vt:lpstr>
      <vt:lpstr>Self-care</vt:lpstr>
      <vt:lpstr>Competency Self-Assessment</vt:lpstr>
      <vt:lpstr>End of Module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10</cp:revision>
  <dcterms:created xsi:type="dcterms:W3CDTF">2023-02-13T10:26:01Z</dcterms:created>
  <dcterms:modified xsi:type="dcterms:W3CDTF">2023-05-26T10:01:51Z</dcterms:modified>
</cp:coreProperties>
</file>