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53"/>
  </p:notesMasterIdLst>
  <p:sldIdLst>
    <p:sldId id="256" r:id="rId5"/>
    <p:sldId id="257" r:id="rId6"/>
    <p:sldId id="258" r:id="rId7"/>
    <p:sldId id="259" r:id="rId8"/>
    <p:sldId id="260" r:id="rId9"/>
    <p:sldId id="261" r:id="rId10"/>
    <p:sldId id="262" r:id="rId11"/>
    <p:sldId id="263" r:id="rId12"/>
    <p:sldId id="264" r:id="rId13"/>
    <p:sldId id="265" r:id="rId14"/>
    <p:sldId id="266" r:id="rId15"/>
    <p:sldId id="300" r:id="rId16"/>
    <p:sldId id="301" r:id="rId17"/>
    <p:sldId id="267" r:id="rId18"/>
    <p:sldId id="268" r:id="rId19"/>
    <p:sldId id="302" r:id="rId20"/>
    <p:sldId id="346"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Lst>
  <p:sldSz cx="12192000" cy="6858000"/>
  <p:notesSz cx="7099300" cy="10234613"/>
  <p:embeddedFontLst>
    <p:embeddedFont>
      <p:font typeface="Calibri" panose="020F0502020204030204" pitchFamily="34" charset="0"/>
      <p:regular r:id="rId54"/>
      <p:bold r:id="rId55"/>
      <p:italic r:id="rId56"/>
      <p:boldItalic r:id="rId57"/>
    </p:embeddedFont>
    <p:embeddedFont>
      <p:font typeface="Garamond" panose="02020404030301010803" pitchFamily="18" charset="0"/>
      <p:regular r:id="rId58"/>
      <p:bold r:id="rId59"/>
      <p:italic r:id="rId60"/>
      <p:boldItalic r:id="rId61"/>
    </p:embeddedFont>
    <p:embeddedFont>
      <p:font typeface="Helvetica Neue" panose="020B060402020202020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6" roundtripDataSignature="AMtx7mgD94WyfDeLKbnNt9TqS5xuit2aZ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M Training" initials="" lastIdx="12" clrIdx="0"/>
  <p:cmAuthor id="1" name="Camilla Jones" initials="" lastIdx="6" clrIdx="1"/>
  <p:cmAuthor id="2" name="Ilse Van der Straeten" initials="IVdS" lastIdx="4" clrIdx="2">
    <p:extLst>
      <p:ext uri="{19B8F6BF-5375-455C-9EA6-DF929625EA0E}">
        <p15:presenceInfo xmlns:p15="http://schemas.microsoft.com/office/powerpoint/2012/main" userId="S::Ilse.VanderStraeten@rescue.org::48c204e9-4447-4a09-a8d3-af2f3980ba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13" autoAdjust="0"/>
    <p:restoredTop sz="64300" autoAdjust="0"/>
  </p:normalViewPr>
  <p:slideViewPr>
    <p:cSldViewPr snapToGrid="0">
      <p:cViewPr varScale="1">
        <p:scale>
          <a:sx n="45" d="100"/>
          <a:sy n="45" d="100"/>
        </p:scale>
        <p:origin x="1359" y="24"/>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0.fntdata"/><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font" Target="fonts/font5.fntdata"/><Relationship Id="rId66" Type="http://customschemas.google.com/relationships/presentationmetadata" Target="metadata"/><Relationship Id="rId5" Type="http://schemas.openxmlformats.org/officeDocument/2006/relationships/slide" Target="slides/slide1.xml"/><Relationship Id="rId61" Type="http://schemas.openxmlformats.org/officeDocument/2006/relationships/font" Target="fonts/font8.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6.fntdata"/><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4.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7.fntdata"/><Relationship Id="rId65"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lvl1pPr marL="457200" marR="0" lvl="0"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L="914400" marR="0" lvl="1"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2pPr>
            <a:lvl3pPr marL="1371600" marR="0" lvl="2"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4" name="Google Shape;4;n"/>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uturelearn.com/courses/coping-with-changes/2/steps/1026476"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SOURCES</a:t>
            </a:r>
            <a:endParaRPr dirty="0"/>
          </a:p>
          <a:p>
            <a:pPr marL="171450" lvl="0" indent="-171450" algn="l" rtl="0">
              <a:spcBef>
                <a:spcPts val="0"/>
              </a:spcBef>
              <a:spcAft>
                <a:spcPts val="0"/>
              </a:spcAft>
              <a:buClr>
                <a:schemeClr val="dk1"/>
              </a:buClr>
              <a:buSzPts val="1200"/>
              <a:buChar char="•"/>
            </a:pPr>
            <a:r>
              <a:rPr lang="en-GB" dirty="0"/>
              <a:t>Developingchild.hardvard.eu</a:t>
            </a:r>
          </a:p>
          <a:p>
            <a:pPr marL="171450" lvl="0" indent="-171450" algn="l" rtl="0">
              <a:spcBef>
                <a:spcPts val="0"/>
              </a:spcBef>
              <a:spcAft>
                <a:spcPts val="0"/>
              </a:spcAft>
              <a:buClr>
                <a:schemeClr val="dk1"/>
              </a:buClr>
              <a:buSzPts val="1200"/>
              <a:buChar char="•"/>
            </a:pPr>
            <a:r>
              <a:rPr lang="en-GB" dirty="0"/>
              <a:t>Change Could Activity: Adapted from The Lego Foundation. </a:t>
            </a:r>
            <a:r>
              <a:rPr lang="en-GB" i="1" dirty="0"/>
              <a:t>Coping with Changes: Social-Emotional Learning Through Play.</a:t>
            </a:r>
            <a:r>
              <a:rPr lang="en-GB" dirty="0"/>
              <a:t> Lego Foundation Curriculum. </a:t>
            </a:r>
            <a:r>
              <a:rPr lang="en-GB" u="sng" dirty="0">
                <a:solidFill>
                  <a:schemeClr val="hlink"/>
                </a:solidFill>
                <a:hlinkClick r:id="rId3"/>
              </a:rPr>
              <a:t>https://www.futurelearn.com/courses/coping-with-changes/2/steps/1026476</a:t>
            </a:r>
            <a:endParaRPr dirty="0"/>
          </a:p>
          <a:p>
            <a:pPr marL="171450" lvl="0" indent="-171450" algn="l" rtl="0">
              <a:spcBef>
                <a:spcPts val="0"/>
              </a:spcBef>
              <a:spcAft>
                <a:spcPts val="0"/>
              </a:spcAft>
              <a:buClr>
                <a:schemeClr val="dk1"/>
              </a:buClr>
              <a:buSzPts val="1200"/>
              <a:buChar char="•"/>
            </a:pPr>
            <a:r>
              <a:rPr lang="en-GB" dirty="0"/>
              <a:t>Weed Phifer, Lisa; </a:t>
            </a:r>
            <a:r>
              <a:rPr lang="en-GB" dirty="0" err="1"/>
              <a:t>Sibbald</a:t>
            </a:r>
            <a:r>
              <a:rPr lang="en-GB" dirty="0"/>
              <a:t>, Laura. </a:t>
            </a:r>
            <a:r>
              <a:rPr lang="en-GB" i="1" dirty="0"/>
              <a:t>Trauma-Informed Social-Emotional Toolbox for Children &amp; Adolescents: 116 Worksheets &amp; Skill-Building Exercises to Support Safety, Connection &amp; Empowerment. </a:t>
            </a:r>
            <a:r>
              <a:rPr lang="en-GB" dirty="0"/>
              <a:t>PESI Publishing &amp; Media</a:t>
            </a:r>
            <a:endParaRPr dirty="0"/>
          </a:p>
          <a:p>
            <a:pPr marL="0" lvl="0" indent="0" algn="l" rtl="0">
              <a:spcBef>
                <a:spcPts val="0"/>
              </a:spcBef>
              <a:spcAft>
                <a:spcPts val="0"/>
              </a:spcAft>
              <a:buClr>
                <a:schemeClr val="dk1"/>
              </a:buClr>
              <a:buSzPts val="1200"/>
              <a:buNone/>
            </a:pPr>
            <a:r>
              <a:rPr lang="en-GB" b="1" dirty="0"/>
              <a:t>______________________________________________________________________________</a:t>
            </a:r>
            <a:endParaRPr dirty="0"/>
          </a:p>
          <a:p>
            <a:pPr marL="0" lvl="0" indent="0" algn="l" rtl="0">
              <a:spcBef>
                <a:spcPts val="0"/>
              </a:spcBef>
              <a:spcAft>
                <a:spcPts val="0"/>
              </a:spcAft>
              <a:buClr>
                <a:schemeClr val="dk1"/>
              </a:buClr>
              <a:buSzPts val="1200"/>
              <a:buNone/>
            </a:pPr>
            <a:endParaRPr b="1" dirty="0"/>
          </a:p>
          <a:p>
            <a:pPr marL="0" lvl="0" indent="0" algn="l" rtl="0">
              <a:spcBef>
                <a:spcPts val="0"/>
              </a:spcBef>
              <a:spcAft>
                <a:spcPts val="0"/>
              </a:spcAft>
              <a:buClr>
                <a:schemeClr val="dk1"/>
              </a:buClr>
              <a:buSzPts val="1200"/>
              <a:buNone/>
            </a:pPr>
            <a:r>
              <a:rPr lang="en-GB" b="1" dirty="0"/>
              <a:t>WELCOME</a:t>
            </a:r>
            <a:endParaRPr dirty="0"/>
          </a:p>
          <a:p>
            <a:pPr marL="171450" lvl="0" indent="-171450" algn="l" rtl="0">
              <a:spcBef>
                <a:spcPts val="0"/>
              </a:spcBef>
              <a:spcAft>
                <a:spcPts val="0"/>
              </a:spcAft>
              <a:buClr>
                <a:schemeClr val="dk1"/>
              </a:buClr>
              <a:buSzPts val="1200"/>
              <a:buChar char="•"/>
            </a:pPr>
            <a:r>
              <a:rPr lang="en-GB" dirty="0"/>
              <a:t>Welcome the participants</a:t>
            </a:r>
            <a:endParaRPr dirty="0"/>
          </a:p>
          <a:p>
            <a:pPr marL="171450" lvl="0" indent="-95250" algn="l" rtl="0">
              <a:spcBef>
                <a:spcPts val="0"/>
              </a:spcBef>
              <a:spcAft>
                <a:spcPts val="0"/>
              </a:spcAft>
              <a:buClr>
                <a:schemeClr val="dk1"/>
              </a:buClr>
              <a:buSzPts val="1200"/>
              <a:buNone/>
            </a:pPr>
            <a:endParaRPr dirty="0"/>
          </a:p>
        </p:txBody>
      </p:sp>
      <p:sp>
        <p:nvSpPr>
          <p:cNvPr id="92" name="Google Shape;92;p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0: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150"/>
              <a:buNone/>
            </a:pPr>
            <a:r>
              <a:rPr lang="en-GB" sz="1150"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EXPLANATION</a:t>
            </a:r>
            <a:endParaRPr dirty="0"/>
          </a:p>
          <a:p>
            <a:pPr marL="171450" lvl="0" indent="-171450" algn="l" rtl="0">
              <a:spcBef>
                <a:spcPts val="0"/>
              </a:spcBef>
              <a:spcAft>
                <a:spcPts val="0"/>
              </a:spcAft>
              <a:buClr>
                <a:schemeClr val="dk1"/>
              </a:buClr>
              <a:buSzPts val="1150"/>
              <a:buChar char="•"/>
            </a:pPr>
            <a:r>
              <a:rPr lang="en-GB" sz="1150" i="1" dirty="0"/>
              <a:t>In line with the role of the caseworker, we will focus on four types of MHPSS activities.</a:t>
            </a:r>
            <a:endParaRPr dirty="0"/>
          </a:p>
          <a:p>
            <a:pPr marL="628650" lvl="1" indent="-171450" algn="l" rtl="0">
              <a:spcBef>
                <a:spcPts val="0"/>
              </a:spcBef>
              <a:spcAft>
                <a:spcPts val="0"/>
              </a:spcAft>
              <a:buClr>
                <a:schemeClr val="dk1"/>
              </a:buClr>
              <a:buSzPts val="1150"/>
              <a:buChar char="•"/>
            </a:pPr>
            <a:r>
              <a:rPr lang="en-GB" sz="1150" i="1" dirty="0"/>
              <a:t>The majority of these activities will be </a:t>
            </a:r>
            <a:r>
              <a:rPr lang="en-GB" sz="1150" i="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directive</a:t>
            </a:r>
            <a:endParaRPr dirty="0"/>
          </a:p>
          <a:p>
            <a:pPr marL="628650" lvl="1" indent="-171450" algn="l" rtl="0">
              <a:spcBef>
                <a:spcPts val="0"/>
              </a:spcBef>
              <a:spcAft>
                <a:spcPts val="0"/>
              </a:spcAft>
              <a:buClr>
                <a:schemeClr val="dk1"/>
              </a:buClr>
              <a:buSzPts val="1150"/>
              <a:buChar char="•"/>
            </a:pPr>
            <a:r>
              <a:rPr lang="en-GB" sz="1150" i="1" dirty="0"/>
              <a:t>Some activities – such as expressive activities – can be non-directive</a:t>
            </a:r>
            <a:endParaRPr dirty="0"/>
          </a:p>
          <a:p>
            <a:pPr marL="171450" lvl="0" indent="-171450" algn="l" rtl="0">
              <a:spcBef>
                <a:spcPts val="0"/>
              </a:spcBef>
              <a:spcAft>
                <a:spcPts val="0"/>
              </a:spcAft>
              <a:buClr>
                <a:schemeClr val="dk1"/>
              </a:buClr>
              <a:buSzPts val="1150"/>
              <a:buChar char="•"/>
            </a:pPr>
            <a:r>
              <a:rPr lang="en-GB" sz="1150" i="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Guide participants to </a:t>
            </a:r>
            <a:r>
              <a:rPr lang="en-GB" sz="1150" b="1" i="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Workbook page 34-35: Focused non-specialized MHPSS interventions</a:t>
            </a:r>
            <a:endParaRPr sz="1150" i="0" dirty="0"/>
          </a:p>
          <a:p>
            <a:pPr marL="171450" lvl="0" indent="-171450" algn="l" rtl="0">
              <a:lnSpc>
                <a:spcPct val="100000"/>
              </a:lnSpc>
              <a:spcBef>
                <a:spcPts val="0"/>
              </a:spcBef>
              <a:spcAft>
                <a:spcPts val="0"/>
              </a:spcAft>
              <a:buClr>
                <a:srgbClr val="000000"/>
              </a:buClr>
              <a:buSzPts val="1400"/>
              <a:buChar char="•"/>
            </a:pPr>
            <a:r>
              <a:rPr lang="en-GB" sz="1150" b="1" i="1" dirty="0">
                <a:solidFill>
                  <a:srgbClr val="000000"/>
                </a:solidFill>
              </a:rPr>
              <a:t>Psychoeducation</a:t>
            </a:r>
            <a:endParaRPr dirty="0"/>
          </a:p>
          <a:p>
            <a:pPr marL="628650" lvl="1" indent="-171450" algn="l" rtl="0">
              <a:spcBef>
                <a:spcPts val="0"/>
              </a:spcBef>
              <a:spcAft>
                <a:spcPts val="0"/>
              </a:spcAft>
              <a:buClr>
                <a:srgbClr val="000000"/>
              </a:buClr>
              <a:buSzPts val="1400"/>
              <a:buChar char="•"/>
            </a:pPr>
            <a:r>
              <a:rPr lang="en-GB" sz="1150" i="1" dirty="0">
                <a:solidFill>
                  <a:srgbClr val="000000"/>
                </a:solidFill>
              </a:rPr>
              <a:t>About</a:t>
            </a:r>
            <a:endParaRPr dirty="0"/>
          </a:p>
          <a:p>
            <a:pPr marL="1085850" lvl="2" indent="-171450" algn="l" rtl="0">
              <a:spcBef>
                <a:spcPts val="0"/>
              </a:spcBef>
              <a:spcAft>
                <a:spcPts val="0"/>
              </a:spcAft>
              <a:buClr>
                <a:srgbClr val="000000"/>
              </a:buClr>
              <a:buSzPts val="1400"/>
              <a:buChar char="•"/>
            </a:pPr>
            <a:r>
              <a:rPr lang="en-GB" sz="1150" i="1" dirty="0" err="1">
                <a:solidFill>
                  <a:srgbClr val="000000"/>
                </a:solidFill>
              </a:rPr>
              <a:t>Pyschoeducation</a:t>
            </a:r>
            <a:r>
              <a:rPr lang="en-GB" sz="1150" i="1" dirty="0">
                <a:solidFill>
                  <a:srgbClr val="000000"/>
                </a:solidFill>
              </a:rPr>
              <a:t> is information and knowledge provided by the caseworker directly to the child and/or to the caregiver. </a:t>
            </a:r>
            <a:endParaRPr dirty="0"/>
          </a:p>
          <a:p>
            <a:pPr marL="628650" lvl="1" indent="-171450" algn="l" rtl="0">
              <a:spcBef>
                <a:spcPts val="0"/>
              </a:spcBef>
              <a:spcAft>
                <a:spcPts val="0"/>
              </a:spcAft>
              <a:buClr>
                <a:srgbClr val="000000"/>
              </a:buClr>
              <a:buSzPts val="1400"/>
              <a:buChar char="•"/>
            </a:pPr>
            <a:r>
              <a:rPr lang="en-GB" sz="1150" i="1" dirty="0">
                <a:solidFill>
                  <a:srgbClr val="000000"/>
                </a:solidFill>
              </a:rPr>
              <a:t>Goal</a:t>
            </a:r>
            <a:endParaRPr dirty="0"/>
          </a:p>
          <a:p>
            <a:pPr marL="1085850" lvl="2" indent="-171450" algn="l" rtl="0">
              <a:spcBef>
                <a:spcPts val="0"/>
              </a:spcBef>
              <a:spcAft>
                <a:spcPts val="0"/>
              </a:spcAft>
              <a:buClr>
                <a:srgbClr val="000000"/>
              </a:buClr>
              <a:buSzPts val="1400"/>
              <a:buChar char="•"/>
            </a:pPr>
            <a:r>
              <a:rPr lang="en-GB" sz="1150" i="1" dirty="0">
                <a:solidFill>
                  <a:srgbClr val="000000"/>
                </a:solidFill>
              </a:rPr>
              <a:t>To educate the child and/or caregiver about key topics </a:t>
            </a:r>
            <a:endParaRPr dirty="0"/>
          </a:p>
          <a:p>
            <a:pPr marL="1085850" lvl="2" indent="-171450" algn="l" rtl="0">
              <a:spcBef>
                <a:spcPts val="0"/>
              </a:spcBef>
              <a:spcAft>
                <a:spcPts val="0"/>
              </a:spcAft>
              <a:buClr>
                <a:srgbClr val="000000"/>
              </a:buClr>
              <a:buSzPts val="1400"/>
              <a:buChar char="•"/>
            </a:pPr>
            <a:r>
              <a:rPr lang="en-GB" sz="1150" i="1" dirty="0">
                <a:solidFill>
                  <a:srgbClr val="000000"/>
                </a:solidFill>
              </a:rPr>
              <a:t>To provide information that can help to build practical life skills</a:t>
            </a:r>
            <a:endParaRPr dirty="0"/>
          </a:p>
          <a:p>
            <a:pPr marL="628650" lvl="1" indent="-171450" algn="l" rtl="0">
              <a:spcBef>
                <a:spcPts val="0"/>
              </a:spcBef>
              <a:spcAft>
                <a:spcPts val="0"/>
              </a:spcAft>
              <a:buClr>
                <a:srgbClr val="000000"/>
              </a:buClr>
              <a:buSzPts val="1400"/>
              <a:buChar char="•"/>
            </a:pPr>
            <a:r>
              <a:rPr lang="en-GB" sz="1150" i="1" dirty="0">
                <a:solidFill>
                  <a:srgbClr val="000000"/>
                </a:solidFill>
              </a:rPr>
              <a:t>Example</a:t>
            </a:r>
            <a:endParaRPr dirty="0"/>
          </a:p>
          <a:p>
            <a:pPr marL="1085850" lvl="2" indent="-171450" algn="l" rtl="0">
              <a:spcBef>
                <a:spcPts val="0"/>
              </a:spcBef>
              <a:spcAft>
                <a:spcPts val="0"/>
              </a:spcAft>
              <a:buClr>
                <a:schemeClr val="dk1"/>
              </a:buClr>
              <a:buSzPts val="1400"/>
              <a:buChar char="•"/>
            </a:pPr>
            <a:r>
              <a:rPr lang="en-GB" sz="1150" i="1" dirty="0"/>
              <a:t>Psychoeducation about the impact of stress </a:t>
            </a:r>
            <a:endParaRPr sz="1150" b="1" i="1" dirty="0">
              <a:solidFill>
                <a:srgbClr val="000000"/>
              </a:solidFill>
            </a:endParaRPr>
          </a:p>
          <a:p>
            <a:pPr marL="171450" lvl="0" indent="-171450" algn="l" rtl="0">
              <a:lnSpc>
                <a:spcPct val="100000"/>
              </a:lnSpc>
              <a:spcBef>
                <a:spcPts val="0"/>
              </a:spcBef>
              <a:spcAft>
                <a:spcPts val="0"/>
              </a:spcAft>
              <a:buClr>
                <a:srgbClr val="000000"/>
              </a:buClr>
              <a:buSzPts val="1400"/>
              <a:buChar char="•"/>
            </a:pPr>
            <a:r>
              <a:rPr lang="en-GB" sz="1150" b="1" i="1" dirty="0">
                <a:solidFill>
                  <a:srgbClr val="000000"/>
                </a:solidFill>
              </a:rPr>
              <a:t>Expressive Art and Play</a:t>
            </a:r>
            <a:endParaRPr dirty="0"/>
          </a:p>
          <a:p>
            <a:pPr marL="628650" lvl="1" indent="-171450" algn="l" rtl="0">
              <a:spcBef>
                <a:spcPts val="0"/>
              </a:spcBef>
              <a:spcAft>
                <a:spcPts val="0"/>
              </a:spcAft>
              <a:buClr>
                <a:srgbClr val="000000"/>
              </a:buClr>
              <a:buSzPts val="1400"/>
              <a:buChar char="•"/>
            </a:pPr>
            <a:r>
              <a:rPr lang="en-GB" sz="1150" i="1" dirty="0">
                <a:solidFill>
                  <a:srgbClr val="000000"/>
                </a:solidFill>
              </a:rPr>
              <a:t>About</a:t>
            </a:r>
            <a:endParaRPr dirty="0"/>
          </a:p>
          <a:p>
            <a:pPr marL="1085850" lvl="2" indent="-171450" algn="l" rtl="0">
              <a:spcBef>
                <a:spcPts val="0"/>
              </a:spcBef>
              <a:spcAft>
                <a:spcPts val="0"/>
              </a:spcAft>
              <a:buClr>
                <a:srgbClr val="000000"/>
              </a:buClr>
              <a:buSzPts val="1400"/>
              <a:buChar char="•"/>
            </a:pPr>
            <a:r>
              <a:rPr lang="en-GB" sz="1150" i="1" dirty="0">
                <a:solidFill>
                  <a:srgbClr val="000000"/>
                </a:solidFill>
              </a:rPr>
              <a:t>These activities use forms of creative expression such as art and play– in a supportive setting</a:t>
            </a:r>
            <a:endParaRPr dirty="0"/>
          </a:p>
          <a:p>
            <a:pPr marL="1085850" lvl="2" indent="-171450" algn="l" rtl="0">
              <a:spcBef>
                <a:spcPts val="0"/>
              </a:spcBef>
              <a:spcAft>
                <a:spcPts val="0"/>
              </a:spcAft>
              <a:buClr>
                <a:srgbClr val="000000"/>
              </a:buClr>
              <a:buSzPts val="1400"/>
              <a:buChar char="•"/>
            </a:pPr>
            <a:r>
              <a:rPr lang="en-GB" sz="1150" i="1" dirty="0">
                <a:solidFill>
                  <a:srgbClr val="000000"/>
                </a:solidFill>
              </a:rPr>
              <a:t>These activities can be both non-directed and directed activities</a:t>
            </a:r>
            <a:endParaRPr dirty="0"/>
          </a:p>
          <a:p>
            <a:pPr marL="628650" lvl="1" indent="-171450" algn="l" rtl="0">
              <a:spcBef>
                <a:spcPts val="0"/>
              </a:spcBef>
              <a:spcAft>
                <a:spcPts val="0"/>
              </a:spcAft>
              <a:buClr>
                <a:srgbClr val="000000"/>
              </a:buClr>
              <a:buSzPts val="1400"/>
              <a:buChar char="•"/>
            </a:pPr>
            <a:r>
              <a:rPr lang="en-GB" sz="1150" i="1" dirty="0">
                <a:solidFill>
                  <a:srgbClr val="000000"/>
                </a:solidFill>
              </a:rPr>
              <a:t>Goal</a:t>
            </a:r>
            <a:endParaRPr dirty="0"/>
          </a:p>
          <a:p>
            <a:pPr marL="1085850" lvl="2" indent="-171450" algn="l" rtl="0">
              <a:spcBef>
                <a:spcPts val="0"/>
              </a:spcBef>
              <a:spcAft>
                <a:spcPts val="0"/>
              </a:spcAft>
              <a:buClr>
                <a:srgbClr val="000000"/>
              </a:buClr>
              <a:buSzPts val="1400"/>
              <a:buChar char="•"/>
            </a:pPr>
            <a:r>
              <a:rPr lang="en-GB" sz="1150" i="1" dirty="0">
                <a:solidFill>
                  <a:srgbClr val="000000"/>
                </a:solidFill>
              </a:rPr>
              <a:t>To facilitate growth and healing</a:t>
            </a:r>
            <a:endParaRPr dirty="0"/>
          </a:p>
          <a:p>
            <a:pPr marL="1085850" lvl="2" indent="-171450" algn="l" rtl="0">
              <a:spcBef>
                <a:spcPts val="0"/>
              </a:spcBef>
              <a:spcAft>
                <a:spcPts val="0"/>
              </a:spcAft>
              <a:buClr>
                <a:srgbClr val="000000"/>
              </a:buClr>
              <a:buSzPts val="1400"/>
              <a:buChar char="•"/>
            </a:pPr>
            <a:r>
              <a:rPr lang="en-GB" sz="1150" i="1" dirty="0">
                <a:solidFill>
                  <a:srgbClr val="000000"/>
                </a:solidFill>
              </a:rPr>
              <a:t>To help children express their emotions and allow themselves to feel them</a:t>
            </a:r>
          </a:p>
          <a:p>
            <a:pPr marL="1085850" lvl="2" indent="-171450" algn="l" rtl="0">
              <a:spcBef>
                <a:spcPts val="0"/>
              </a:spcBef>
              <a:spcAft>
                <a:spcPts val="0"/>
              </a:spcAft>
              <a:buClr>
                <a:srgbClr val="000000"/>
              </a:buClr>
              <a:buSzPts val="1400"/>
              <a:buChar char="•"/>
            </a:pPr>
            <a:r>
              <a:rPr lang="en-GB" sz="1150" i="1" dirty="0">
                <a:solidFill>
                  <a:srgbClr val="000000"/>
                </a:solidFill>
              </a:rPr>
              <a:t>To support children in exploring and handling difficult emotions.</a:t>
            </a:r>
            <a:endParaRPr dirty="0"/>
          </a:p>
          <a:p>
            <a:pPr marL="1085850" lvl="2" indent="-171450" algn="l" rtl="0">
              <a:spcBef>
                <a:spcPts val="0"/>
              </a:spcBef>
              <a:spcAft>
                <a:spcPts val="0"/>
              </a:spcAft>
              <a:buClr>
                <a:srgbClr val="000000"/>
              </a:buClr>
              <a:buSzPts val="1400"/>
              <a:buChar char="•"/>
            </a:pPr>
            <a:r>
              <a:rPr lang="en-GB" sz="1150" i="1" dirty="0">
                <a:solidFill>
                  <a:srgbClr val="000000"/>
                </a:solidFill>
              </a:rPr>
              <a:t>To help children share and process feelings and memories that may be hard to put into words</a:t>
            </a:r>
            <a:endParaRPr dirty="0"/>
          </a:p>
          <a:p>
            <a:pPr marL="628650" lvl="1" indent="-171450" algn="l" rtl="0">
              <a:spcBef>
                <a:spcPts val="0"/>
              </a:spcBef>
              <a:spcAft>
                <a:spcPts val="0"/>
              </a:spcAft>
              <a:buClr>
                <a:srgbClr val="000000"/>
              </a:buClr>
              <a:buSzPts val="1400"/>
              <a:buChar char="•"/>
            </a:pPr>
            <a:r>
              <a:rPr lang="en-GB" sz="1150" i="1" dirty="0">
                <a:solidFill>
                  <a:srgbClr val="000000"/>
                </a:solidFill>
              </a:rPr>
              <a:t>Examples</a:t>
            </a:r>
            <a:endParaRPr dirty="0"/>
          </a:p>
          <a:p>
            <a:pPr marL="1085850" lvl="2" indent="-171450" algn="l" rtl="0">
              <a:spcBef>
                <a:spcPts val="0"/>
              </a:spcBef>
              <a:spcAft>
                <a:spcPts val="0"/>
              </a:spcAft>
              <a:buClr>
                <a:srgbClr val="000000"/>
              </a:buClr>
              <a:buSzPts val="1400"/>
              <a:buChar char="•"/>
            </a:pPr>
            <a:r>
              <a:rPr lang="en-GB" sz="1150" i="1" dirty="0">
                <a:solidFill>
                  <a:srgbClr val="000000"/>
                </a:solidFill>
              </a:rPr>
              <a:t>Making and sharing art</a:t>
            </a:r>
            <a:endParaRPr dirty="0"/>
          </a:p>
          <a:p>
            <a:pPr marL="1085850" lvl="2" indent="-171450" algn="l" rtl="0">
              <a:spcBef>
                <a:spcPts val="0"/>
              </a:spcBef>
              <a:spcAft>
                <a:spcPts val="0"/>
              </a:spcAft>
              <a:buClr>
                <a:srgbClr val="000000"/>
              </a:buClr>
              <a:buSzPts val="1400"/>
              <a:buChar char="•"/>
            </a:pPr>
            <a:r>
              <a:rPr lang="en-GB" sz="1150" i="1" dirty="0">
                <a:solidFill>
                  <a:srgbClr val="000000"/>
                </a:solidFill>
              </a:rPr>
              <a:t>Past, present, future</a:t>
            </a:r>
            <a:endParaRPr dirty="0"/>
          </a:p>
          <a:p>
            <a:pPr marL="1085850" lvl="2" indent="-82550" algn="l" rtl="0">
              <a:spcBef>
                <a:spcPts val="0"/>
              </a:spcBef>
              <a:spcAft>
                <a:spcPts val="0"/>
              </a:spcAft>
              <a:buClr>
                <a:schemeClr val="dk1"/>
              </a:buClr>
              <a:buSzPts val="1400"/>
              <a:buNone/>
            </a:pPr>
            <a:endParaRPr sz="1150" i="1" dirty="0">
              <a:solidFill>
                <a:srgbClr val="000000"/>
              </a:solidFill>
            </a:endParaRPr>
          </a:p>
          <a:p>
            <a:pPr marL="0" lvl="0" indent="0" algn="l" rtl="0">
              <a:spcBef>
                <a:spcPts val="0"/>
              </a:spcBef>
              <a:spcAft>
                <a:spcPts val="0"/>
              </a:spcAft>
              <a:buClr>
                <a:srgbClr val="000000"/>
              </a:buClr>
              <a:buSzPts val="1400"/>
              <a:buNone/>
            </a:pPr>
            <a:r>
              <a:rPr lang="en-GB" sz="1150" b="1" dirty="0">
                <a:solidFill>
                  <a:srgbClr val="000000"/>
                </a:solidFill>
              </a:rPr>
              <a:t>CONTINUED </a:t>
            </a:r>
            <a:r>
              <a:rPr lang="en-GB" sz="1150" b="1" dirty="0">
                <a:solidFill>
                  <a:srgbClr val="000000"/>
                </a:solidFill>
                <a:sym typeface="Wingdings" panose="05000000000000000000" pitchFamily="2" charset="2"/>
              </a:rPr>
              <a:t></a:t>
            </a:r>
            <a:endParaRPr sz="1150" b="1" dirty="0">
              <a:solidFill>
                <a:srgbClr val="000000"/>
              </a:solidFill>
            </a:endParaRPr>
          </a:p>
        </p:txBody>
      </p:sp>
      <p:sp>
        <p:nvSpPr>
          <p:cNvPr id="212" name="Google Shape;212;p1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1:notes"/>
          <p:cNvSpPr txBox="1">
            <a:spLocks noGrp="1"/>
          </p:cNvSpPr>
          <p:nvPr>
            <p:ph type="body" idx="1"/>
          </p:nvPr>
        </p:nvSpPr>
        <p:spPr>
          <a:xfrm>
            <a:off x="477838" y="460375"/>
            <a:ext cx="6143624" cy="9313863"/>
          </a:xfrm>
          <a:prstGeom prst="rect">
            <a:avLst/>
          </a:prstGeom>
          <a:noFill/>
          <a:ln>
            <a:noFill/>
          </a:ln>
        </p:spPr>
        <p:txBody>
          <a:bodyPr spcFirstLastPara="1" wrap="square" lIns="99025" tIns="49500" rIns="99025" bIns="49500" anchor="t" anchorCtr="0">
            <a:noAutofit/>
          </a:bodyPr>
          <a:lstStyle/>
          <a:p>
            <a:pPr marL="171450" lvl="0" indent="-171450" algn="l" rtl="0">
              <a:lnSpc>
                <a:spcPct val="100000"/>
              </a:lnSpc>
              <a:spcBef>
                <a:spcPts val="0"/>
              </a:spcBef>
              <a:spcAft>
                <a:spcPts val="0"/>
              </a:spcAft>
              <a:buClr>
                <a:srgbClr val="000000"/>
              </a:buClr>
              <a:buSzPts val="1400"/>
              <a:buChar char="•"/>
            </a:pPr>
            <a:r>
              <a:rPr lang="en-GB" b="1" i="1" dirty="0">
                <a:solidFill>
                  <a:srgbClr val="000000"/>
                </a:solidFill>
              </a:rPr>
              <a:t>Emotional Regulation</a:t>
            </a:r>
            <a:endParaRPr dirty="0"/>
          </a:p>
          <a:p>
            <a:pPr marL="628650" lvl="1" indent="-171450" algn="l" rtl="0">
              <a:spcBef>
                <a:spcPts val="0"/>
              </a:spcBef>
              <a:spcAft>
                <a:spcPts val="0"/>
              </a:spcAft>
              <a:buClr>
                <a:srgbClr val="000000"/>
              </a:buClr>
              <a:buSzPts val="1400"/>
              <a:buChar char="•"/>
            </a:pPr>
            <a:r>
              <a:rPr lang="en-GB" i="1" dirty="0">
                <a:solidFill>
                  <a:srgbClr val="000000"/>
                </a:solidFill>
              </a:rPr>
              <a:t>About</a:t>
            </a:r>
            <a:endParaRPr dirty="0"/>
          </a:p>
          <a:p>
            <a:pPr marL="1085850" lvl="2" indent="-171450" algn="l" rtl="0">
              <a:spcBef>
                <a:spcPts val="0"/>
              </a:spcBef>
              <a:spcAft>
                <a:spcPts val="0"/>
              </a:spcAft>
              <a:buClr>
                <a:srgbClr val="000000"/>
              </a:buClr>
              <a:buSzPts val="1400"/>
              <a:buChar char="•"/>
            </a:pPr>
            <a:r>
              <a:rPr lang="en-GB" i="1" dirty="0">
                <a:solidFill>
                  <a:srgbClr val="000000"/>
                </a:solidFill>
              </a:rPr>
              <a:t>Emotional regulation refers to the process where children influence which emotions they have, when they have them, and how they experience and express their feelings. </a:t>
            </a:r>
            <a:endParaRPr dirty="0"/>
          </a:p>
          <a:p>
            <a:pPr marL="628650" lvl="1" indent="-171450" algn="l" rtl="0">
              <a:spcBef>
                <a:spcPts val="0"/>
              </a:spcBef>
              <a:spcAft>
                <a:spcPts val="0"/>
              </a:spcAft>
              <a:buClr>
                <a:srgbClr val="000000"/>
              </a:buClr>
              <a:buSzPts val="1400"/>
              <a:buChar char="•"/>
            </a:pPr>
            <a:r>
              <a:rPr lang="en-GB" i="1" dirty="0">
                <a:solidFill>
                  <a:srgbClr val="000000"/>
                </a:solidFill>
              </a:rPr>
              <a:t>Goal</a:t>
            </a:r>
            <a:endParaRPr dirty="0"/>
          </a:p>
          <a:p>
            <a:pPr marL="1085850" lvl="2" indent="-171450" algn="l" rtl="0">
              <a:spcBef>
                <a:spcPts val="0"/>
              </a:spcBef>
              <a:spcAft>
                <a:spcPts val="0"/>
              </a:spcAft>
              <a:buClr>
                <a:srgbClr val="000000"/>
              </a:buClr>
              <a:buSzPts val="1400"/>
              <a:buChar char="•"/>
            </a:pPr>
            <a:r>
              <a:rPr lang="en-GB" i="1" dirty="0">
                <a:solidFill>
                  <a:srgbClr val="000000"/>
                </a:solidFill>
              </a:rPr>
              <a:t>To provide children with the tools to recognize and exert control over their own emotional state. </a:t>
            </a:r>
            <a:endParaRPr dirty="0"/>
          </a:p>
          <a:p>
            <a:pPr marL="628650" lvl="1" indent="-171450" algn="l" rtl="0">
              <a:spcBef>
                <a:spcPts val="0"/>
              </a:spcBef>
              <a:spcAft>
                <a:spcPts val="0"/>
              </a:spcAft>
              <a:buClr>
                <a:srgbClr val="000000"/>
              </a:buClr>
              <a:buSzPts val="1400"/>
              <a:buChar char="•"/>
            </a:pPr>
            <a:r>
              <a:rPr lang="en-GB" i="1" dirty="0">
                <a:solidFill>
                  <a:srgbClr val="000000"/>
                </a:solidFill>
              </a:rPr>
              <a:t>Examples</a:t>
            </a:r>
            <a:endParaRPr dirty="0"/>
          </a:p>
          <a:p>
            <a:pPr marL="1085850" lvl="2" indent="-171450" algn="l" rtl="0">
              <a:spcBef>
                <a:spcPts val="0"/>
              </a:spcBef>
              <a:spcAft>
                <a:spcPts val="0"/>
              </a:spcAft>
              <a:buClr>
                <a:srgbClr val="000000"/>
              </a:buClr>
              <a:buSzPts val="1400"/>
              <a:buChar char="•"/>
            </a:pPr>
            <a:r>
              <a:rPr lang="en-GB" i="1" dirty="0">
                <a:solidFill>
                  <a:srgbClr val="000000"/>
                </a:solidFill>
              </a:rPr>
              <a:t>Relaxation</a:t>
            </a:r>
            <a:endParaRPr dirty="0"/>
          </a:p>
          <a:p>
            <a:pPr marL="1085850" lvl="2" indent="-171450" algn="l" rtl="0">
              <a:spcBef>
                <a:spcPts val="0"/>
              </a:spcBef>
              <a:spcAft>
                <a:spcPts val="0"/>
              </a:spcAft>
              <a:buClr>
                <a:srgbClr val="000000"/>
              </a:buClr>
              <a:buSzPts val="1400"/>
              <a:buChar char="•"/>
            </a:pPr>
            <a:r>
              <a:rPr lang="en-GB" i="1" dirty="0">
                <a:solidFill>
                  <a:srgbClr val="000000"/>
                </a:solidFill>
              </a:rPr>
              <a:t>Mindfulness</a:t>
            </a:r>
            <a:endParaRPr dirty="0"/>
          </a:p>
          <a:p>
            <a:pPr marL="1085850" lvl="2" indent="-171450" algn="l" rtl="0">
              <a:spcBef>
                <a:spcPts val="0"/>
              </a:spcBef>
              <a:spcAft>
                <a:spcPts val="0"/>
              </a:spcAft>
              <a:buClr>
                <a:srgbClr val="000000"/>
              </a:buClr>
              <a:buSzPts val="1400"/>
              <a:buChar char="•"/>
            </a:pPr>
            <a:r>
              <a:rPr lang="en-GB" i="1" dirty="0">
                <a:solidFill>
                  <a:srgbClr val="000000"/>
                </a:solidFill>
              </a:rPr>
              <a:t>Stress management techniques</a:t>
            </a:r>
            <a:endParaRPr b="1" i="1" dirty="0">
              <a:solidFill>
                <a:srgbClr val="000000"/>
              </a:solidFill>
            </a:endParaRPr>
          </a:p>
          <a:p>
            <a:pPr marL="171450" lvl="0" indent="-171450" algn="l" rtl="0">
              <a:lnSpc>
                <a:spcPct val="100000"/>
              </a:lnSpc>
              <a:spcBef>
                <a:spcPts val="0"/>
              </a:spcBef>
              <a:spcAft>
                <a:spcPts val="0"/>
              </a:spcAft>
              <a:buClr>
                <a:srgbClr val="000000"/>
              </a:buClr>
              <a:buSzPts val="1400"/>
              <a:buChar char="•"/>
            </a:pPr>
            <a:r>
              <a:rPr lang="en-GB" b="1" i="1" dirty="0">
                <a:solidFill>
                  <a:srgbClr val="000000"/>
                </a:solidFill>
              </a:rPr>
              <a:t>Solutions-focused</a:t>
            </a:r>
            <a:endParaRPr dirty="0"/>
          </a:p>
          <a:p>
            <a:pPr marL="628650" lvl="1" indent="-171450" algn="l" rtl="0">
              <a:spcBef>
                <a:spcPts val="0"/>
              </a:spcBef>
              <a:spcAft>
                <a:spcPts val="0"/>
              </a:spcAft>
              <a:buClr>
                <a:srgbClr val="000000"/>
              </a:buClr>
              <a:buSzPts val="1400"/>
              <a:buChar char="•"/>
            </a:pPr>
            <a:r>
              <a:rPr lang="en-GB" i="1" dirty="0">
                <a:solidFill>
                  <a:srgbClr val="000000"/>
                </a:solidFill>
              </a:rPr>
              <a:t>About</a:t>
            </a:r>
            <a:endParaRPr dirty="0"/>
          </a:p>
          <a:p>
            <a:pPr marL="1085850" lvl="2" indent="-171450" algn="l" rtl="0">
              <a:spcBef>
                <a:spcPts val="0"/>
              </a:spcBef>
              <a:spcAft>
                <a:spcPts val="0"/>
              </a:spcAft>
              <a:buClr>
                <a:srgbClr val="000000"/>
              </a:buClr>
              <a:buSzPts val="1400"/>
              <a:buChar char="•"/>
            </a:pPr>
            <a:r>
              <a:rPr lang="en-GB" i="1" dirty="0">
                <a:solidFill>
                  <a:srgbClr val="000000"/>
                </a:solidFill>
              </a:rPr>
              <a:t>Caseworkers focus on solution focused-questioning and motivational interviewing to assist a child in moving into a future-oriented direction</a:t>
            </a:r>
            <a:endParaRPr dirty="0"/>
          </a:p>
          <a:p>
            <a:pPr marL="628650" lvl="1" indent="-171450" algn="l" rtl="0">
              <a:spcBef>
                <a:spcPts val="0"/>
              </a:spcBef>
              <a:spcAft>
                <a:spcPts val="0"/>
              </a:spcAft>
              <a:buClr>
                <a:srgbClr val="000000"/>
              </a:buClr>
              <a:buSzPts val="1400"/>
              <a:buChar char="•"/>
            </a:pPr>
            <a:r>
              <a:rPr lang="en-GB" i="1" dirty="0">
                <a:solidFill>
                  <a:srgbClr val="000000"/>
                </a:solidFill>
              </a:rPr>
              <a:t>Goal</a:t>
            </a:r>
            <a:endParaRPr dirty="0"/>
          </a:p>
          <a:p>
            <a:pPr marL="1085850" lvl="2" indent="-171450" algn="l" rtl="0">
              <a:spcBef>
                <a:spcPts val="0"/>
              </a:spcBef>
              <a:spcAft>
                <a:spcPts val="0"/>
              </a:spcAft>
              <a:buClr>
                <a:srgbClr val="000000"/>
              </a:buClr>
              <a:buSzPts val="1400"/>
              <a:buChar char="•"/>
            </a:pPr>
            <a:r>
              <a:rPr lang="en-GB" i="1" dirty="0">
                <a:solidFill>
                  <a:srgbClr val="000000"/>
                </a:solidFill>
              </a:rPr>
              <a:t>To highlight the child’s ability to solve problems, rather than why or how the problem was created. </a:t>
            </a:r>
            <a:endParaRPr dirty="0"/>
          </a:p>
          <a:p>
            <a:pPr marL="628650" lvl="1" indent="-171450" algn="l" rtl="0">
              <a:spcBef>
                <a:spcPts val="0"/>
              </a:spcBef>
              <a:spcAft>
                <a:spcPts val="0"/>
              </a:spcAft>
              <a:buClr>
                <a:srgbClr val="000000"/>
              </a:buClr>
              <a:buSzPts val="1400"/>
              <a:buChar char="•"/>
            </a:pPr>
            <a:r>
              <a:rPr lang="en-GB" i="1" dirty="0">
                <a:solidFill>
                  <a:srgbClr val="000000"/>
                </a:solidFill>
              </a:rPr>
              <a:t>Examples</a:t>
            </a:r>
            <a:endParaRPr dirty="0"/>
          </a:p>
          <a:p>
            <a:pPr marL="1085850" lvl="2" indent="-171450" algn="l" rtl="0">
              <a:spcBef>
                <a:spcPts val="0"/>
              </a:spcBef>
              <a:spcAft>
                <a:spcPts val="0"/>
              </a:spcAft>
              <a:buClr>
                <a:srgbClr val="000000"/>
              </a:buClr>
              <a:buSzPts val="1400"/>
              <a:buChar char="•"/>
            </a:pPr>
            <a:r>
              <a:rPr lang="en-GB" i="1" dirty="0">
                <a:solidFill>
                  <a:srgbClr val="000000"/>
                </a:solidFill>
              </a:rPr>
              <a:t>Motivational Interviewing technique</a:t>
            </a:r>
            <a:endParaRPr dirty="0"/>
          </a:p>
        </p:txBody>
      </p:sp>
      <p:sp>
        <p:nvSpPr>
          <p:cNvPr id="245" name="Google Shape;245;p1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
        <p:nvSpPr>
          <p:cNvPr id="246" name="Google Shape;246;p1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2400" indent="0">
              <a:buNone/>
            </a:pPr>
            <a:r>
              <a:rPr lang="en-GB" b="1" dirty="0"/>
              <a:t>EXPLANATION</a:t>
            </a:r>
          </a:p>
          <a:p>
            <a:pPr marL="457200" indent="-304800">
              <a:buFont typeface="Arial" panose="020B0604020202020204" pitchFamily="34" charset="0"/>
              <a:buChar char="•"/>
            </a:pPr>
            <a:r>
              <a:rPr lang="en-GB" b="0" i="1" dirty="0"/>
              <a:t>It is possible that distressing experiences, difficult memories, fears or negative emotions come up. When this happens, it’s important:</a:t>
            </a:r>
          </a:p>
          <a:p>
            <a:pPr marL="914400" lvl="1" indent="-304800">
              <a:buFont typeface="Arial" panose="020B0604020202020204" pitchFamily="34" charset="0"/>
              <a:buChar char="•"/>
            </a:pPr>
            <a:r>
              <a:rPr lang="en-GB" b="0" i="1" dirty="0"/>
              <a:t>To make sure they feel safe (as always, prepare well before meeting the child)</a:t>
            </a:r>
          </a:p>
          <a:p>
            <a:pPr marL="1371600" lvl="2" indent="-304800">
              <a:buFont typeface="Arial" panose="020B0604020202020204" pitchFamily="34" charset="0"/>
              <a:buChar char="•"/>
            </a:pPr>
            <a:r>
              <a:rPr lang="en-GB" b="0" i="0" dirty="0"/>
              <a:t>Guide participants to their </a:t>
            </a:r>
            <a:r>
              <a:rPr lang="en-GB" b="1" i="0" dirty="0"/>
              <a:t>Workbook page 20 – 21 How to prepare to meet a child</a:t>
            </a:r>
          </a:p>
          <a:p>
            <a:pPr marL="914400" lvl="1" indent="-304800">
              <a:buFont typeface="Arial" panose="020B0604020202020204" pitchFamily="34" charset="0"/>
              <a:buChar char="•"/>
            </a:pPr>
            <a:r>
              <a:rPr lang="en-GB" b="0" i="1" dirty="0"/>
              <a:t>To encourage the child to express themselves</a:t>
            </a:r>
          </a:p>
          <a:p>
            <a:pPr marL="914400" lvl="1" indent="-304800">
              <a:buFont typeface="Arial" panose="020B0604020202020204" pitchFamily="34" charset="0"/>
              <a:buChar char="•"/>
            </a:pPr>
            <a:r>
              <a:rPr lang="en-GB" b="0" i="1" dirty="0"/>
              <a:t>To give the child positive affirmations for doing so (it’s not easy to talk about these experiences, memories or emotions!)</a:t>
            </a:r>
          </a:p>
          <a:p>
            <a:pPr marL="914400" lvl="1" indent="-304800">
              <a:buFont typeface="Arial" panose="020B0604020202020204" pitchFamily="34" charset="0"/>
              <a:buChar char="•"/>
            </a:pPr>
            <a:r>
              <a:rPr lang="en-GB" b="0" i="1" dirty="0"/>
              <a:t>To support the child to get grounded afterwards, to be return to the present or to be re-oriented to the here-and-now reality</a:t>
            </a:r>
          </a:p>
          <a:p>
            <a:pPr marL="457200" indent="-304800"/>
            <a:r>
              <a:rPr lang="en-GB" b="1" dirty="0"/>
              <a:t>Present the slide</a:t>
            </a:r>
          </a:p>
          <a:p>
            <a:pPr marL="152400" indent="0">
              <a:buFontTx/>
              <a:buNone/>
            </a:pPr>
            <a:endParaRPr lang="en-GB" b="1" dirty="0"/>
          </a:p>
        </p:txBody>
      </p:sp>
    </p:spTree>
    <p:extLst>
      <p:ext uri="{BB962C8B-B14F-4D97-AF65-F5344CB8AC3E}">
        <p14:creationId xmlns:p14="http://schemas.microsoft.com/office/powerpoint/2010/main" val="3922979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2400" indent="0">
              <a:buNone/>
            </a:pPr>
            <a:r>
              <a:rPr lang="en-GB" b="1" dirty="0"/>
              <a:t>EXPLANATION</a:t>
            </a:r>
          </a:p>
          <a:p>
            <a:pPr marL="457200" indent="-304800"/>
            <a:r>
              <a:rPr lang="en-GB" b="0" i="1" dirty="0"/>
              <a:t>In the handbook three grounding techniques are included, but also few MHPSS activities that have an emotion regulating objective can be used for grounding such as belly breathing and mandala colouring. </a:t>
            </a:r>
          </a:p>
          <a:p>
            <a:pPr marL="457200" indent="-304800"/>
            <a:r>
              <a:rPr lang="en-GB" i="0" dirty="0"/>
              <a:t>Guide participants to </a:t>
            </a:r>
            <a:r>
              <a:rPr lang="en-GB" b="1" i="0" dirty="0"/>
              <a:t>MHPSS Activities Handbook</a:t>
            </a:r>
            <a:r>
              <a:rPr lang="en-GB" b="0" i="0" dirty="0"/>
              <a:t> page 6 - 8</a:t>
            </a:r>
          </a:p>
          <a:p>
            <a:pPr marL="457200" indent="-304800"/>
            <a:r>
              <a:rPr lang="en-GB" b="0" i="0" dirty="0"/>
              <a:t>Present the slide</a:t>
            </a:r>
          </a:p>
          <a:p>
            <a:pPr marL="152400" indent="0">
              <a:buNone/>
            </a:pPr>
            <a:endParaRPr lang="en-GB" b="0" i="0" dirty="0"/>
          </a:p>
          <a:p>
            <a:pPr marL="152400" indent="0">
              <a:buNone/>
            </a:pPr>
            <a:r>
              <a:rPr lang="en-GB" b="1" i="0" dirty="0"/>
              <a:t>PLENARY REVIEW (Time: 15min)</a:t>
            </a:r>
          </a:p>
          <a:p>
            <a:pPr marL="457200" indent="-304800"/>
            <a:r>
              <a:rPr lang="en-GB" b="0" i="0" dirty="0"/>
              <a:t>Review the three grounding techniques in plenary</a:t>
            </a:r>
          </a:p>
          <a:p>
            <a:pPr marL="457200" indent="-304800"/>
            <a:r>
              <a:rPr lang="en-GB" b="0" i="0" dirty="0"/>
              <a:t>Ask the participants if they have any questions or require further explanation on the grounding techniques. </a:t>
            </a:r>
          </a:p>
          <a:p>
            <a:pPr marL="152400" indent="0">
              <a:buNone/>
            </a:pPr>
            <a:endParaRPr lang="en-GB" b="0" i="0" dirty="0"/>
          </a:p>
          <a:p>
            <a:pPr marL="152400" indent="0">
              <a:buNone/>
            </a:pPr>
            <a:r>
              <a:rPr lang="en-GB" b="1" i="0" dirty="0"/>
              <a:t>CONCLUSION</a:t>
            </a:r>
          </a:p>
          <a:p>
            <a:pPr marL="457200" indent="-304800"/>
            <a:r>
              <a:rPr lang="en-GB" b="0" i="1" dirty="0"/>
              <a:t>It can be helpful to establish a routine in which you implement a short grounding technique with the child at the end of each MHPSS activity. In this way, you can provide a structure which provides predictability for the child and a sense of familiarity, particularly if the child is dysregulated at the end of a session </a:t>
            </a:r>
          </a:p>
          <a:p>
            <a:pPr marL="914400" lvl="1" indent="-304800"/>
            <a:r>
              <a:rPr lang="en-GB" b="0" i="1" dirty="0"/>
              <a:t>For example, you could use the same grounding technique after each MHPSS session</a:t>
            </a:r>
          </a:p>
          <a:p>
            <a:pPr marL="457200" marR="0" lvl="0" indent="-30480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GB" b="0" i="1" dirty="0"/>
              <a:t>These are only few examples of the many grounding techniques or activities that exist. As with any MHPSS activity, you will have to tailor this to the child’s age, developmental stage, abilities and needs</a:t>
            </a:r>
          </a:p>
          <a:p>
            <a:pPr marL="15240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GB" b="0" i="0" dirty="0"/>
          </a:p>
          <a:p>
            <a:pPr marL="152400" indent="0">
              <a:buNone/>
            </a:pPr>
            <a:r>
              <a:rPr lang="en-GB" b="1" i="0" dirty="0"/>
              <a:t>(OPTIONAL PLENARY ACTIVITY – Time: 10min)</a:t>
            </a:r>
          </a:p>
          <a:p>
            <a:pPr marL="457200" indent="-304800"/>
            <a:r>
              <a:rPr lang="en-GB" b="0" i="0" dirty="0"/>
              <a:t>You can ask one volunteer to facilitate the ABC in the room activity on plenary</a:t>
            </a:r>
          </a:p>
          <a:p>
            <a:pPr marL="152400" indent="0">
              <a:buNone/>
            </a:pPr>
            <a:endParaRPr lang="en-GB" b="0" i="0" dirty="0"/>
          </a:p>
        </p:txBody>
      </p:sp>
    </p:spTree>
    <p:extLst>
      <p:ext uri="{BB962C8B-B14F-4D97-AF65-F5344CB8AC3E}">
        <p14:creationId xmlns:p14="http://schemas.microsoft.com/office/powerpoint/2010/main" val="4042885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2: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INTRODUCTION</a:t>
            </a:r>
            <a:endParaRPr dirty="0"/>
          </a:p>
          <a:p>
            <a:pPr marL="171450" marR="0" lvl="0" indent="-171450" algn="l" rtl="0">
              <a:lnSpc>
                <a:spcPct val="100000"/>
              </a:lnSpc>
              <a:spcBef>
                <a:spcPts val="0"/>
              </a:spcBef>
              <a:spcAft>
                <a:spcPts val="0"/>
              </a:spcAft>
              <a:buClr>
                <a:schemeClr val="dk1"/>
              </a:buClr>
              <a:buSzPts val="1200"/>
              <a:buChar char="•"/>
            </a:pPr>
            <a:r>
              <a:rPr lang="en-GB" i="1" dirty="0"/>
              <a:t>None of these activities require a caseworker to be specialized in MHPSS (e.g. a professional psychologist, therapist or psychiatric doctor)</a:t>
            </a:r>
            <a:endParaRPr dirty="0"/>
          </a:p>
          <a:p>
            <a:pPr marL="171450" marR="0" lvl="0" indent="-171450" algn="l" rtl="0">
              <a:lnSpc>
                <a:spcPct val="100000"/>
              </a:lnSpc>
              <a:spcBef>
                <a:spcPts val="0"/>
              </a:spcBef>
              <a:spcAft>
                <a:spcPts val="0"/>
              </a:spcAft>
              <a:buClr>
                <a:schemeClr val="dk1"/>
              </a:buClr>
              <a:buSzPts val="1200"/>
              <a:buChar char="•"/>
            </a:pPr>
            <a:r>
              <a:rPr lang="en-GB" i="1" dirty="0"/>
              <a:t>However, the caseworker must be confident to apply their communication and psychosocial support </a:t>
            </a:r>
            <a:r>
              <a:rPr lang="en-GB" i="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competencies</a:t>
            </a:r>
            <a:endParaRPr dirty="0"/>
          </a:p>
          <a:p>
            <a:pPr marL="171450" marR="0" lvl="0" indent="-95250" algn="l" rtl="0">
              <a:lnSpc>
                <a:spcPct val="100000"/>
              </a:lnSpc>
              <a:spcBef>
                <a:spcPts val="0"/>
              </a:spcBef>
              <a:spcAft>
                <a:spcPts val="0"/>
              </a:spcAft>
              <a:buClr>
                <a:schemeClr val="dk1"/>
              </a:buClr>
              <a:buSzPts val="1200"/>
              <a:buNone/>
            </a:pPr>
            <a:endParaRPr i="1" dirty="0"/>
          </a:p>
          <a:p>
            <a:pPr marL="0" marR="0" lvl="0" indent="0" algn="l" rtl="0">
              <a:lnSpc>
                <a:spcPct val="100000"/>
              </a:lnSpc>
              <a:spcBef>
                <a:spcPts val="0"/>
              </a:spcBef>
              <a:spcAft>
                <a:spcPts val="0"/>
              </a:spcAft>
              <a:buClr>
                <a:schemeClr val="dk1"/>
              </a:buClr>
              <a:buSzPts val="1200"/>
              <a:buNone/>
            </a:pPr>
            <a:r>
              <a:rPr lang="en-GB" b="1" dirty="0"/>
              <a:t>PLENARY REVIEW (5 minutes)</a:t>
            </a:r>
            <a:endParaRPr dirty="0"/>
          </a:p>
          <a:p>
            <a:pPr marL="171450" lvl="0" indent="-171450" algn="l" rtl="0">
              <a:spcBef>
                <a:spcPts val="0"/>
              </a:spcBef>
              <a:spcAft>
                <a:spcPts val="0"/>
              </a:spcAft>
              <a:buClr>
                <a:schemeClr val="dk1"/>
              </a:buClr>
              <a:buSzPts val="1200"/>
              <a:buChar char="•"/>
            </a:pPr>
            <a:r>
              <a:rPr lang="en-GB" i="1" dirty="0"/>
              <a:t>Recall the competency assessment you completed to prepare for this training</a:t>
            </a:r>
            <a:endParaRPr b="0" i="0" dirty="0"/>
          </a:p>
          <a:p>
            <a:pPr marL="171450" marR="0" lvl="0" indent="-171450" algn="l" rtl="0">
              <a:lnSpc>
                <a:spcPct val="100000"/>
              </a:lnSpc>
              <a:spcBef>
                <a:spcPts val="0"/>
              </a:spcBef>
              <a:spcAft>
                <a:spcPts val="0"/>
              </a:spcAft>
              <a:buClr>
                <a:schemeClr val="dk1"/>
              </a:buClr>
              <a:buSzPts val="1200"/>
              <a:buChar char="•"/>
            </a:pPr>
            <a:r>
              <a:rPr lang="en-GB" b="0" i="0" dirty="0"/>
              <a:t>Guide participants to their </a:t>
            </a:r>
            <a:r>
              <a:rPr lang="en-GB" b="1" i="0" dirty="0"/>
              <a:t>Workbook page 3-8: Competency self assessment tool</a:t>
            </a:r>
            <a:endParaRPr dirty="0"/>
          </a:p>
          <a:p>
            <a:pPr marL="171450" marR="0" lvl="0" indent="-171450" algn="l" rtl="0">
              <a:lnSpc>
                <a:spcPct val="100000"/>
              </a:lnSpc>
              <a:spcBef>
                <a:spcPts val="0"/>
              </a:spcBef>
              <a:spcAft>
                <a:spcPts val="0"/>
              </a:spcAft>
              <a:buClr>
                <a:schemeClr val="dk1"/>
              </a:buClr>
              <a:buSzPts val="1200"/>
              <a:buChar char="•"/>
            </a:pPr>
            <a:r>
              <a:rPr lang="en-GB" b="0" i="0" dirty="0"/>
              <a:t>Review the communication and psychosocial support competencies together</a:t>
            </a:r>
            <a:endParaRPr dirty="0"/>
          </a:p>
          <a:p>
            <a:pPr marL="171450" marR="0" lvl="0" indent="-95250" algn="l" rtl="0">
              <a:lnSpc>
                <a:spcPct val="100000"/>
              </a:lnSpc>
              <a:spcBef>
                <a:spcPts val="0"/>
              </a:spcBef>
              <a:spcAft>
                <a:spcPts val="0"/>
              </a:spcAft>
              <a:buClr>
                <a:schemeClr val="dk1"/>
              </a:buClr>
              <a:buSzPts val="1200"/>
              <a:buNone/>
            </a:pPr>
            <a:endParaRPr dirty="0"/>
          </a:p>
          <a:p>
            <a:pPr marL="0" marR="0" lvl="0" indent="0" algn="l" rtl="0">
              <a:lnSpc>
                <a:spcPct val="100000"/>
              </a:lnSpc>
              <a:spcBef>
                <a:spcPts val="0"/>
              </a:spcBef>
              <a:spcAft>
                <a:spcPts val="0"/>
              </a:spcAft>
              <a:buClr>
                <a:schemeClr val="dk1"/>
              </a:buClr>
              <a:buSzPts val="1200"/>
              <a:buNone/>
            </a:pPr>
            <a:r>
              <a:rPr lang="en-GB" b="1" i="0" dirty="0"/>
              <a:t>PLENARY DISCUSSION</a:t>
            </a:r>
            <a:endParaRPr dirty="0"/>
          </a:p>
          <a:p>
            <a:pPr marL="171450" lvl="0" indent="-171450" algn="l" rtl="0">
              <a:spcBef>
                <a:spcPts val="0"/>
              </a:spcBef>
              <a:spcAft>
                <a:spcPts val="0"/>
              </a:spcAft>
              <a:buClr>
                <a:schemeClr val="dk1"/>
              </a:buClr>
              <a:buSzPts val="1200"/>
              <a:buChar char="•"/>
            </a:pPr>
            <a:r>
              <a:rPr lang="en-GB" i="1" dirty="0"/>
              <a:t>Do you recognize all the knowledge, attitudes, values and skills?</a:t>
            </a:r>
            <a:endParaRPr dirty="0"/>
          </a:p>
          <a:p>
            <a:pPr marL="171450" lvl="0" indent="-171450" algn="l" rtl="0">
              <a:spcBef>
                <a:spcPts val="0"/>
              </a:spcBef>
              <a:spcAft>
                <a:spcPts val="0"/>
              </a:spcAft>
              <a:buClr>
                <a:schemeClr val="dk1"/>
              </a:buClr>
              <a:buSzPts val="1200"/>
              <a:buChar char="•"/>
            </a:pPr>
            <a:r>
              <a:rPr lang="en-GB" i="1" dirty="0"/>
              <a:t>Do you find it easy or difficult to assess your confidence in your abilities?</a:t>
            </a:r>
            <a:endParaRPr dirty="0"/>
          </a:p>
          <a:p>
            <a:pPr marL="171450" lvl="0" indent="-171450" algn="l" rtl="0">
              <a:spcBef>
                <a:spcPts val="0"/>
              </a:spcBef>
              <a:spcAft>
                <a:spcPts val="0"/>
              </a:spcAft>
              <a:buClr>
                <a:schemeClr val="dk1"/>
              </a:buClr>
              <a:buSzPts val="1200"/>
              <a:buChar char="•"/>
            </a:pPr>
            <a:r>
              <a:rPr lang="en-GB" i="1" dirty="0"/>
              <a:t>Make sure to meet with your supervisor to:</a:t>
            </a:r>
            <a:endParaRPr dirty="0"/>
          </a:p>
          <a:p>
            <a:pPr marL="628650" lvl="1" indent="-171450" algn="l" rtl="0">
              <a:spcBef>
                <a:spcPts val="0"/>
              </a:spcBef>
              <a:spcAft>
                <a:spcPts val="0"/>
              </a:spcAft>
              <a:buClr>
                <a:schemeClr val="dk1"/>
              </a:buClr>
              <a:buSzPts val="1200"/>
              <a:buChar char="•"/>
            </a:pPr>
            <a:r>
              <a:rPr lang="en-GB" i="1" dirty="0"/>
              <a:t>Discuss your self-assessment</a:t>
            </a:r>
            <a:endParaRPr dirty="0"/>
          </a:p>
          <a:p>
            <a:pPr marL="628650" lvl="1" indent="-171450" algn="l" rtl="0">
              <a:spcBef>
                <a:spcPts val="0"/>
              </a:spcBef>
              <a:spcAft>
                <a:spcPts val="0"/>
              </a:spcAft>
              <a:buClr>
                <a:schemeClr val="dk1"/>
              </a:buClr>
              <a:buSzPts val="1200"/>
              <a:buChar char="•"/>
            </a:pPr>
            <a:r>
              <a:rPr lang="en-GB" i="1" dirty="0"/>
              <a:t>Hear their feedback </a:t>
            </a:r>
            <a:endParaRPr dirty="0"/>
          </a:p>
          <a:p>
            <a:pPr marL="628650" lvl="1" indent="-171450" algn="l" rtl="0">
              <a:spcBef>
                <a:spcPts val="0"/>
              </a:spcBef>
              <a:spcAft>
                <a:spcPts val="0"/>
              </a:spcAft>
              <a:buClr>
                <a:schemeClr val="dk1"/>
              </a:buClr>
              <a:buSzPts val="1200"/>
              <a:buChar char="•"/>
            </a:pPr>
            <a:r>
              <a:rPr lang="en-GB" i="1" dirty="0"/>
              <a:t>Discuss on the way forward</a:t>
            </a:r>
            <a:endParaRPr dirty="0"/>
          </a:p>
        </p:txBody>
      </p:sp>
      <p:sp>
        <p:nvSpPr>
          <p:cNvPr id="251" name="Google Shape;251;p1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3: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GB" i="1" dirty="0"/>
              <a:t>When deciding on which MHPSS activity to implement, the objective should be your guide! Each focused non-specialized MHPSS activity has one or more specific objectives they aim to achieve. We have organized the different MHPSS activities per objective. </a:t>
            </a:r>
            <a:endParaRPr dirty="0"/>
          </a:p>
          <a:p>
            <a:pPr marL="171450" lvl="0" indent="-171450" algn="l" rtl="0">
              <a:spcBef>
                <a:spcPts val="0"/>
              </a:spcBef>
              <a:spcAft>
                <a:spcPts val="0"/>
              </a:spcAft>
              <a:buClr>
                <a:schemeClr val="dk1"/>
              </a:buClr>
              <a:buSzPts val="1200"/>
              <a:buChar char="•"/>
            </a:pPr>
            <a:r>
              <a:rPr lang="en-GB" dirty="0"/>
              <a:t>Present the slide </a:t>
            </a:r>
          </a:p>
        </p:txBody>
      </p:sp>
      <p:sp>
        <p:nvSpPr>
          <p:cNvPr id="287" name="Google Shape;287;p1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2400" indent="0">
              <a:buNone/>
            </a:pPr>
            <a:r>
              <a:rPr lang="en-GB" b="1" dirty="0"/>
              <a:t>EXPLANATION</a:t>
            </a:r>
          </a:p>
          <a:p>
            <a:pPr marL="457200" indent="-304800"/>
            <a:r>
              <a:rPr lang="en-GB" dirty="0"/>
              <a:t>Present the slide </a:t>
            </a:r>
          </a:p>
          <a:p>
            <a:pPr marL="457200" indent="-304800"/>
            <a:endParaRPr lang="en-BE" dirty="0"/>
          </a:p>
        </p:txBody>
      </p:sp>
    </p:spTree>
    <p:extLst>
      <p:ext uri="{BB962C8B-B14F-4D97-AF65-F5344CB8AC3E}">
        <p14:creationId xmlns:p14="http://schemas.microsoft.com/office/powerpoint/2010/main" val="3359497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i="1" dirty="0"/>
              <a:t>The use of MHPSS activities is not limited to step 4 of implementation. Rather, they can be used in any step of the case management process, depending on the needs of the child. </a:t>
            </a:r>
          </a:p>
          <a:p>
            <a:pPr lvl="1"/>
            <a:r>
              <a:rPr lang="en-GB" i="1" dirty="0">
                <a:cs typeface="Calibri" panose="020F0502020204030204"/>
              </a:rPr>
              <a:t>For example, an MHPSS activity that further strengthens the child’s trust and supports the caseworker in assessing their needs could be used in Step 2 of Assessment, but also when something happened during Step 5 Follow up and Review. Of course, trust should already be established prior to the assessment or follow-up, but it doesn’t harm to strengthen it further. </a:t>
            </a:r>
          </a:p>
          <a:p>
            <a:pPr lvl="1"/>
            <a:r>
              <a:rPr lang="en-GB" i="1" dirty="0">
                <a:cs typeface="Calibri" panose="020F0502020204030204"/>
              </a:rPr>
              <a:t>For example, grounding techniques and MHPSS activity that support emotion regulation can be used right after completing Step 2 Assessment, if distressing thoughts or negative emotions came up but also during Step 4 Implementation or Step 5 Follow up and review.</a:t>
            </a:r>
          </a:p>
          <a:p>
            <a:r>
              <a:rPr lang="en-GB" i="1" dirty="0"/>
              <a:t>As mentioned earlier, the MHPSS activity should be selected based on their objectives, matching the needs of the child. The need to have their coping support, to increase their sense of safety or their self-esteem or to recognise, learn to express and regulate emotions can come up in any step of the case management process. As always, the caseworker needs to remain flexible and adapt when needed</a:t>
            </a:r>
            <a:r>
              <a:rPr lang="en-GB" i="1"/>
              <a:t>. </a:t>
            </a:r>
            <a:endParaRPr lang="en-GB" i="1" dirty="0"/>
          </a:p>
          <a:p>
            <a:r>
              <a:rPr lang="en-GB" i="1" dirty="0"/>
              <a:t>Does anyone have any questions?</a:t>
            </a:r>
          </a:p>
        </p:txBody>
      </p:sp>
      <p:sp>
        <p:nvSpPr>
          <p:cNvPr id="6" name="Slide Image Placeholder 5">
            <a:extLst>
              <a:ext uri="{FF2B5EF4-FFF2-40B4-BE49-F238E27FC236}">
                <a16:creationId xmlns:a16="http://schemas.microsoft.com/office/drawing/2014/main" id="{C6BC1750-9CD2-AC5C-3969-D28DD7815D4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90C52602-5F78-C9BC-F3E3-6A80C41C985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17</a:t>
            </a:fld>
            <a:endParaRPr lang="en-US" sz="1200" dirty="0">
              <a:latin typeface="+mn-lt"/>
            </a:endParaRPr>
          </a:p>
        </p:txBody>
      </p:sp>
    </p:spTree>
    <p:extLst>
      <p:ext uri="{BB962C8B-B14F-4D97-AF65-F5344CB8AC3E}">
        <p14:creationId xmlns:p14="http://schemas.microsoft.com/office/powerpoint/2010/main" val="1793723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4: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i="1" dirty="0"/>
              <a:t>Each activity we will review and practice in this training contains:</a:t>
            </a:r>
            <a:endParaRPr dirty="0"/>
          </a:p>
          <a:p>
            <a:pPr marL="628650" lvl="1" indent="-171450" algn="l" rtl="0">
              <a:spcBef>
                <a:spcPts val="0"/>
              </a:spcBef>
              <a:spcAft>
                <a:spcPts val="0"/>
              </a:spcAft>
              <a:buClr>
                <a:schemeClr val="dk1"/>
              </a:buClr>
              <a:buSzPts val="1200"/>
              <a:buChar char="•"/>
            </a:pPr>
            <a:r>
              <a:rPr lang="en-GB" i="1" dirty="0"/>
              <a:t>An overview of the objective</a:t>
            </a:r>
            <a:endParaRPr dirty="0"/>
          </a:p>
          <a:p>
            <a:pPr marL="628650" lvl="1" indent="-171450" algn="l" rtl="0">
              <a:spcBef>
                <a:spcPts val="0"/>
              </a:spcBef>
              <a:spcAft>
                <a:spcPts val="0"/>
              </a:spcAft>
              <a:buClr>
                <a:schemeClr val="dk1"/>
              </a:buClr>
              <a:buSzPts val="1200"/>
              <a:buChar char="•"/>
            </a:pPr>
            <a:r>
              <a:rPr lang="en-GB" i="1" dirty="0"/>
              <a:t>The time required to complete the activity</a:t>
            </a:r>
            <a:endParaRPr dirty="0"/>
          </a:p>
          <a:p>
            <a:pPr marL="628650" lvl="1" indent="-171450" algn="l" rtl="0">
              <a:spcBef>
                <a:spcPts val="0"/>
              </a:spcBef>
              <a:spcAft>
                <a:spcPts val="0"/>
              </a:spcAft>
              <a:buClr>
                <a:schemeClr val="dk1"/>
              </a:buClr>
              <a:buSzPts val="1200"/>
              <a:buChar char="•"/>
            </a:pPr>
            <a:r>
              <a:rPr lang="en-GB" i="1" dirty="0"/>
              <a:t>The recommended age</a:t>
            </a:r>
            <a:endParaRPr dirty="0"/>
          </a:p>
          <a:p>
            <a:pPr marL="628650" lvl="1" indent="-171450" algn="l" rtl="0">
              <a:spcBef>
                <a:spcPts val="0"/>
              </a:spcBef>
              <a:spcAft>
                <a:spcPts val="0"/>
              </a:spcAft>
              <a:buClr>
                <a:schemeClr val="dk1"/>
              </a:buClr>
              <a:buSzPts val="1200"/>
              <a:buChar char="•"/>
            </a:pPr>
            <a:r>
              <a:rPr lang="en-GB" i="1" dirty="0"/>
              <a:t>The materials you need</a:t>
            </a:r>
            <a:endParaRPr dirty="0"/>
          </a:p>
          <a:p>
            <a:pPr marL="628650" lvl="1" indent="-171450" algn="l" rtl="0">
              <a:spcBef>
                <a:spcPts val="0"/>
              </a:spcBef>
              <a:spcAft>
                <a:spcPts val="0"/>
              </a:spcAft>
              <a:buClr>
                <a:schemeClr val="dk1"/>
              </a:buClr>
              <a:buSzPts val="1200"/>
              <a:buChar char="•"/>
            </a:pPr>
            <a:r>
              <a:rPr lang="en-GB" i="1" dirty="0"/>
              <a:t>Who is targeted as participant in the activity </a:t>
            </a:r>
            <a:endParaRPr dirty="0"/>
          </a:p>
          <a:p>
            <a:pPr marL="628650" lvl="1" indent="-171450" algn="l" rtl="0">
              <a:spcBef>
                <a:spcPts val="0"/>
              </a:spcBef>
              <a:spcAft>
                <a:spcPts val="0"/>
              </a:spcAft>
              <a:buClr>
                <a:schemeClr val="dk1"/>
              </a:buClr>
              <a:buSzPts val="1200"/>
              <a:buChar char="•"/>
            </a:pPr>
            <a:r>
              <a:rPr lang="en-GB" i="1" dirty="0"/>
              <a:t>Step by step guidance</a:t>
            </a:r>
            <a:endParaRPr dirty="0"/>
          </a:p>
          <a:p>
            <a:pPr marL="171450" lvl="0" indent="-171450" algn="l" rtl="0">
              <a:spcBef>
                <a:spcPts val="0"/>
              </a:spcBef>
              <a:spcAft>
                <a:spcPts val="0"/>
              </a:spcAft>
              <a:buClr>
                <a:schemeClr val="dk1"/>
              </a:buClr>
              <a:buSzPts val="1200"/>
              <a:buChar char="•"/>
            </a:pPr>
            <a:r>
              <a:rPr lang="en-GB" dirty="0"/>
              <a:t>Present the slide</a:t>
            </a:r>
            <a:endParaRPr dirty="0"/>
          </a:p>
          <a:p>
            <a:pPr marL="171450" lvl="0" indent="-171450" algn="l" rtl="0">
              <a:spcBef>
                <a:spcPts val="0"/>
              </a:spcBef>
              <a:spcAft>
                <a:spcPts val="0"/>
              </a:spcAft>
              <a:buClr>
                <a:schemeClr val="dk1"/>
              </a:buClr>
              <a:buSzPts val="1200"/>
              <a:buChar char="•"/>
            </a:pPr>
            <a:r>
              <a:rPr lang="en-GB" i="1" dirty="0"/>
              <a:t>Best practice</a:t>
            </a:r>
            <a:endParaRPr dirty="0"/>
          </a:p>
          <a:p>
            <a:pPr marL="628650" lvl="1" indent="-171450" algn="l" rtl="0">
              <a:spcBef>
                <a:spcPts val="0"/>
              </a:spcBef>
              <a:spcAft>
                <a:spcPts val="0"/>
              </a:spcAft>
              <a:buClr>
                <a:schemeClr val="dk1"/>
              </a:buClr>
              <a:buSzPts val="1200"/>
              <a:buChar char="•"/>
            </a:pPr>
            <a:r>
              <a:rPr lang="en-GB" i="1" dirty="0"/>
              <a:t>Prepare for meeting with a child and explain the activity you are planning to implement</a:t>
            </a:r>
            <a:endParaRPr dirty="0"/>
          </a:p>
          <a:p>
            <a:pPr marL="1085850" lvl="2" indent="-171450" algn="l" rtl="0">
              <a:spcBef>
                <a:spcPts val="0"/>
              </a:spcBef>
              <a:spcAft>
                <a:spcPts val="0"/>
              </a:spcAft>
              <a:buClr>
                <a:schemeClr val="dk1"/>
              </a:buClr>
              <a:buSzPts val="1200"/>
              <a:buChar char="•"/>
            </a:pPr>
            <a:r>
              <a:rPr lang="en-GB" i="1" dirty="0"/>
              <a:t>Level 1 Module 3 Communicating with children, Session 1</a:t>
            </a:r>
            <a:br>
              <a:rPr lang="en-GB" i="1" dirty="0"/>
            </a:br>
            <a:r>
              <a:rPr lang="en-GB" i="1" dirty="0"/>
              <a:t>How should caseworkers prepare to meet with children?</a:t>
            </a:r>
            <a:endParaRPr dirty="0"/>
          </a:p>
          <a:p>
            <a:pPr marL="628650" lvl="1" indent="-171450" algn="l" rtl="0">
              <a:spcBef>
                <a:spcPts val="0"/>
              </a:spcBef>
              <a:spcAft>
                <a:spcPts val="0"/>
              </a:spcAft>
              <a:buClr>
                <a:schemeClr val="dk1"/>
              </a:buClr>
              <a:buSzPts val="1200"/>
              <a:buChar char="•"/>
            </a:pPr>
            <a:r>
              <a:rPr lang="en-GB" i="1" dirty="0"/>
              <a:t>Use communication techniques</a:t>
            </a:r>
            <a:endParaRPr dirty="0"/>
          </a:p>
          <a:p>
            <a:pPr marL="1085850" lvl="2" indent="-171450" algn="l" rtl="0">
              <a:spcBef>
                <a:spcPts val="0"/>
              </a:spcBef>
              <a:spcAft>
                <a:spcPts val="0"/>
              </a:spcAft>
              <a:buClr>
                <a:schemeClr val="dk1"/>
              </a:buClr>
              <a:buSzPts val="1200"/>
              <a:buChar char="•"/>
            </a:pPr>
            <a:r>
              <a:rPr lang="en-GB" i="1" dirty="0"/>
              <a:t>Level 1 Module 3 Communicating with Children, Session 3</a:t>
            </a:r>
            <a:br>
              <a:rPr lang="en-GB" b="1" i="1" dirty="0"/>
            </a:br>
            <a:r>
              <a:rPr lang="en-GB" i="1" dirty="0"/>
              <a:t>Which communication techniques can I use?</a:t>
            </a:r>
            <a:endParaRPr i="1" dirty="0"/>
          </a:p>
          <a:p>
            <a:pPr marL="628650" lvl="1" indent="-171450" algn="l" rtl="0">
              <a:spcBef>
                <a:spcPts val="0"/>
              </a:spcBef>
              <a:spcAft>
                <a:spcPts val="0"/>
              </a:spcAft>
              <a:buClr>
                <a:schemeClr val="dk1"/>
              </a:buClr>
              <a:buSzPts val="1200"/>
              <a:buChar char="•"/>
            </a:pPr>
            <a:r>
              <a:rPr lang="en-GB" i="1" dirty="0"/>
              <a:t>Apply basic MHPSS skills</a:t>
            </a:r>
            <a:endParaRPr dirty="0"/>
          </a:p>
          <a:p>
            <a:pPr marL="1085850" lvl="2" indent="-171450" algn="l" rtl="0">
              <a:spcBef>
                <a:spcPts val="0"/>
              </a:spcBef>
              <a:spcAft>
                <a:spcPts val="0"/>
              </a:spcAft>
              <a:buClr>
                <a:schemeClr val="dk1"/>
              </a:buClr>
              <a:buSzPts val="1200"/>
              <a:buChar char="•"/>
            </a:pPr>
            <a:r>
              <a:rPr lang="en-GB" i="1" dirty="0"/>
              <a:t>Level 1 Module 4 MHPSS, Session 4</a:t>
            </a:r>
            <a:br>
              <a:rPr lang="en-GB" i="1" dirty="0"/>
            </a:br>
            <a:r>
              <a:rPr lang="en-GB" i="1" dirty="0"/>
              <a:t>What are MHPSS skills?</a:t>
            </a:r>
            <a:endParaRPr dirty="0"/>
          </a:p>
          <a:p>
            <a:pPr marL="171450" lvl="0" indent="-95250" algn="l" rtl="0">
              <a:spcBef>
                <a:spcPts val="0"/>
              </a:spcBef>
              <a:spcAft>
                <a:spcPts val="0"/>
              </a:spcAft>
              <a:buClr>
                <a:schemeClr val="dk1"/>
              </a:buClr>
              <a:buSzPts val="1200"/>
              <a:buNone/>
            </a:pPr>
            <a:endParaRPr dirty="0"/>
          </a:p>
          <a:p>
            <a:pPr marL="171450" lvl="0" indent="-95250" algn="l" rtl="0">
              <a:spcBef>
                <a:spcPts val="0"/>
              </a:spcBef>
              <a:spcAft>
                <a:spcPts val="0"/>
              </a:spcAft>
              <a:buClr>
                <a:schemeClr val="dk1"/>
              </a:buClr>
              <a:buSzPts val="1200"/>
              <a:buNone/>
            </a:pPr>
            <a:endParaRPr dirty="0"/>
          </a:p>
        </p:txBody>
      </p:sp>
      <p:sp>
        <p:nvSpPr>
          <p:cNvPr id="307" name="Google Shape;307;p1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5: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a:t>Present the slide</a:t>
            </a:r>
            <a:endParaRPr/>
          </a:p>
          <a:p>
            <a:pPr marL="171450" lvl="0" indent="-171450" algn="l" rtl="0">
              <a:spcBef>
                <a:spcPts val="0"/>
              </a:spcBef>
              <a:spcAft>
                <a:spcPts val="0"/>
              </a:spcAft>
              <a:buClr>
                <a:schemeClr val="dk1"/>
              </a:buClr>
              <a:buSzPts val="1200"/>
              <a:buChar char="•"/>
            </a:pPr>
            <a:r>
              <a:rPr lang="en-GB" i="1"/>
              <a:t>Does anyone have any questions or need clarification?</a:t>
            </a:r>
            <a:endParaRPr/>
          </a:p>
          <a:p>
            <a:pPr marL="171450" lvl="0" indent="-95250" algn="l" rtl="0">
              <a:spcBef>
                <a:spcPts val="0"/>
              </a:spcBef>
              <a:spcAft>
                <a:spcPts val="0"/>
              </a:spcAft>
              <a:buClr>
                <a:schemeClr val="dk1"/>
              </a:buClr>
              <a:buSzPts val="1200"/>
              <a:buNone/>
            </a:pPr>
            <a:endParaRPr/>
          </a:p>
        </p:txBody>
      </p:sp>
      <p:sp>
        <p:nvSpPr>
          <p:cNvPr id="339" name="Google Shape;339;p1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SESSION 1 DURATION: 0h30</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i="1"/>
              <a:t>We will open the session by:</a:t>
            </a:r>
            <a:endParaRPr/>
          </a:p>
          <a:p>
            <a:pPr marL="628650" lvl="1" indent="-171450" algn="l" rtl="0">
              <a:spcBef>
                <a:spcPts val="0"/>
              </a:spcBef>
              <a:spcAft>
                <a:spcPts val="0"/>
              </a:spcAft>
              <a:buClr>
                <a:schemeClr val="dk1"/>
              </a:buClr>
              <a:buSzPts val="1200"/>
              <a:buChar char="•"/>
            </a:pPr>
            <a:r>
              <a:rPr lang="en-GB" i="1"/>
              <a:t>Looking at what to expect of today’s module </a:t>
            </a:r>
            <a:endParaRPr i="1"/>
          </a:p>
          <a:p>
            <a:pPr marL="628650" lvl="1" indent="-171450" algn="l" rtl="0">
              <a:spcBef>
                <a:spcPts val="0"/>
              </a:spcBef>
              <a:spcAft>
                <a:spcPts val="0"/>
              </a:spcAft>
              <a:buClr>
                <a:schemeClr val="dk1"/>
              </a:buClr>
              <a:buSzPts val="1200"/>
              <a:buChar char="•"/>
            </a:pPr>
            <a:r>
              <a:rPr lang="en-GB" i="1"/>
              <a:t>Doing a quick recap of module 3 on Depression, self-harm and risk of suicide</a:t>
            </a:r>
            <a:endParaRPr/>
          </a:p>
        </p:txBody>
      </p:sp>
      <p:sp>
        <p:nvSpPr>
          <p:cNvPr id="105" name="Google Shape;105;p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6: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SESSION 3 DURATION: 2h00</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i="1"/>
              <a:t>We will start with the first series of MHPSS activities.</a:t>
            </a:r>
            <a:endParaRPr/>
          </a:p>
          <a:p>
            <a:pPr marL="628650" lvl="1" indent="-171450" algn="l" rtl="0">
              <a:spcBef>
                <a:spcPts val="0"/>
              </a:spcBef>
              <a:spcAft>
                <a:spcPts val="0"/>
              </a:spcAft>
              <a:buClr>
                <a:schemeClr val="dk1"/>
              </a:buClr>
              <a:buSzPts val="1200"/>
              <a:buChar char="•"/>
            </a:pPr>
            <a:r>
              <a:rPr lang="en-GB" i="1"/>
              <a:t>The goal is to build the child’s trust and to assess their needs. </a:t>
            </a:r>
            <a:endParaRPr/>
          </a:p>
          <a:p>
            <a:pPr marL="628650" lvl="1" indent="-171450" algn="l" rtl="0">
              <a:spcBef>
                <a:spcPts val="0"/>
              </a:spcBef>
              <a:spcAft>
                <a:spcPts val="0"/>
              </a:spcAft>
              <a:buClr>
                <a:schemeClr val="dk1"/>
              </a:buClr>
              <a:buSzPts val="1200"/>
              <a:buChar char="•"/>
            </a:pPr>
            <a:r>
              <a:rPr lang="en-GB" i="1"/>
              <a:t>To achieve this goal we focus mainly on expressive activities and play. </a:t>
            </a:r>
            <a:endParaRPr/>
          </a:p>
          <a:p>
            <a:pPr marL="628650" lvl="1" indent="-171450" algn="l" rtl="0">
              <a:spcBef>
                <a:spcPts val="0"/>
              </a:spcBef>
              <a:spcAft>
                <a:spcPts val="0"/>
              </a:spcAft>
              <a:buClr>
                <a:schemeClr val="dk1"/>
              </a:buClr>
              <a:buSzPts val="1200"/>
              <a:buChar char="•"/>
            </a:pPr>
            <a:r>
              <a:rPr lang="en-GB" i="1"/>
              <a:t>You can include these activities in the case plan</a:t>
            </a:r>
            <a:endParaRPr/>
          </a:p>
          <a:p>
            <a:pPr marL="171450" lvl="0" indent="-171450" algn="l" rtl="0">
              <a:spcBef>
                <a:spcPts val="0"/>
              </a:spcBef>
              <a:spcAft>
                <a:spcPts val="0"/>
              </a:spcAft>
              <a:buClr>
                <a:schemeClr val="dk1"/>
              </a:buClr>
              <a:buSzPts val="1200"/>
              <a:buChar char="•"/>
            </a:pPr>
            <a:r>
              <a:rPr lang="en-GB" i="1"/>
              <a:t>We will:</a:t>
            </a:r>
            <a:endParaRPr/>
          </a:p>
          <a:p>
            <a:pPr marL="628650" lvl="1" indent="-171450" algn="l" rtl="0">
              <a:spcBef>
                <a:spcPts val="0"/>
              </a:spcBef>
              <a:spcAft>
                <a:spcPts val="0"/>
              </a:spcAft>
              <a:buClr>
                <a:schemeClr val="dk1"/>
              </a:buClr>
              <a:buSzPts val="1200"/>
              <a:buChar char="•"/>
            </a:pPr>
            <a:r>
              <a:rPr lang="en-GB" i="1"/>
              <a:t>Review the activities in plenary </a:t>
            </a:r>
            <a:endParaRPr/>
          </a:p>
          <a:p>
            <a:pPr marL="628650" lvl="1" indent="-171450" algn="l" rtl="0">
              <a:spcBef>
                <a:spcPts val="0"/>
              </a:spcBef>
              <a:spcAft>
                <a:spcPts val="0"/>
              </a:spcAft>
              <a:buClr>
                <a:schemeClr val="dk1"/>
              </a:buClr>
              <a:buSzPts val="1200"/>
              <a:buChar char="•"/>
            </a:pPr>
            <a:r>
              <a:rPr lang="en-GB" i="1"/>
              <a:t>Practice your preferred activity in small groups</a:t>
            </a:r>
            <a:endParaRPr/>
          </a:p>
          <a:p>
            <a:pPr marL="171450" lvl="0" indent="-95250" algn="l" rtl="0">
              <a:spcBef>
                <a:spcPts val="0"/>
              </a:spcBef>
              <a:spcAft>
                <a:spcPts val="0"/>
              </a:spcAft>
              <a:buClr>
                <a:schemeClr val="dk1"/>
              </a:buClr>
              <a:buSzPts val="1200"/>
              <a:buNone/>
            </a:pPr>
            <a:endParaRPr i="1"/>
          </a:p>
          <a:p>
            <a:pPr marL="171450" lvl="0" indent="-95250" algn="l" rtl="0">
              <a:spcBef>
                <a:spcPts val="0"/>
              </a:spcBef>
              <a:spcAft>
                <a:spcPts val="0"/>
              </a:spcAft>
              <a:buClr>
                <a:schemeClr val="dk1"/>
              </a:buClr>
              <a:buSzPts val="1200"/>
              <a:buNone/>
            </a:pPr>
            <a:endParaRPr/>
          </a:p>
        </p:txBody>
      </p:sp>
      <p:sp>
        <p:nvSpPr>
          <p:cNvPr id="351" name="Google Shape;351;p1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1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7: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b="0" i="1"/>
              <a:t>Let’s do a quick recap on the assessment.</a:t>
            </a:r>
            <a:endParaRPr/>
          </a:p>
          <a:p>
            <a:pPr marL="628650" lvl="1" indent="-171450" algn="l" rtl="0">
              <a:spcBef>
                <a:spcPts val="0"/>
              </a:spcBef>
              <a:spcAft>
                <a:spcPts val="0"/>
              </a:spcAft>
              <a:buClr>
                <a:schemeClr val="dk1"/>
              </a:buClr>
              <a:buSzPts val="1200"/>
              <a:buChar char="•"/>
            </a:pPr>
            <a:r>
              <a:rPr lang="en-GB" b="0" i="1"/>
              <a:t>The goal of the assessment is to understand a</a:t>
            </a:r>
            <a:r>
              <a:rPr lang="en-GB" i="1"/>
              <a:t> child’s protection needs.</a:t>
            </a:r>
            <a:endParaRPr/>
          </a:p>
          <a:p>
            <a:pPr marL="628650" lvl="1" indent="-171450" algn="l" rtl="0">
              <a:spcBef>
                <a:spcPts val="0"/>
              </a:spcBef>
              <a:spcAft>
                <a:spcPts val="0"/>
              </a:spcAft>
              <a:buClr>
                <a:schemeClr val="dk1"/>
              </a:buClr>
              <a:buSzPts val="1200"/>
              <a:buChar char="•"/>
            </a:pPr>
            <a:r>
              <a:rPr lang="en-GB" i="1"/>
              <a:t>To do this, the caseworker needs to gather information on the eight best interest elements, included in the assessment form.</a:t>
            </a:r>
            <a:endParaRPr/>
          </a:p>
          <a:p>
            <a:pPr marL="171450" lvl="0" indent="-171450" algn="l" rtl="0">
              <a:spcBef>
                <a:spcPts val="0"/>
              </a:spcBef>
              <a:spcAft>
                <a:spcPts val="0"/>
              </a:spcAft>
              <a:buClr>
                <a:schemeClr val="dk1"/>
              </a:buClr>
              <a:buSzPts val="1200"/>
              <a:buChar char="•"/>
            </a:pPr>
            <a:r>
              <a:rPr lang="en-GB" i="1"/>
              <a:t>Each of these elements can be a protective factor, or the absence of one of the elements can be a risk factor.</a:t>
            </a:r>
            <a:endParaRPr/>
          </a:p>
          <a:p>
            <a:pPr marL="628650" lvl="1" indent="-171450" algn="l" rtl="0">
              <a:spcBef>
                <a:spcPts val="0"/>
              </a:spcBef>
              <a:spcAft>
                <a:spcPts val="0"/>
              </a:spcAft>
              <a:buClr>
                <a:schemeClr val="dk1"/>
              </a:buClr>
              <a:buSzPts val="1200"/>
              <a:buChar char="•"/>
            </a:pPr>
            <a:r>
              <a:rPr lang="en-GB" i="1"/>
              <a:t>For example, if the child is living with his/her family who takes good care of them – then this is a strong protective factor. </a:t>
            </a:r>
            <a:endParaRPr/>
          </a:p>
          <a:p>
            <a:pPr marL="628650" lvl="1" indent="-171450" algn="l" rtl="0">
              <a:spcBef>
                <a:spcPts val="0"/>
              </a:spcBef>
              <a:spcAft>
                <a:spcPts val="0"/>
              </a:spcAft>
              <a:buClr>
                <a:schemeClr val="dk1"/>
              </a:buClr>
              <a:buSzPts val="1200"/>
              <a:buChar char="•"/>
            </a:pPr>
            <a:r>
              <a:rPr lang="en-GB" i="1"/>
              <a:t>But when a child is unaccompanied and no sustainable care arrangement has been found yet – then this is a big risk factor. </a:t>
            </a:r>
            <a:endParaRPr/>
          </a:p>
          <a:p>
            <a:pPr marL="628650" lvl="1" indent="-171450" algn="l" rtl="0">
              <a:spcBef>
                <a:spcPts val="0"/>
              </a:spcBef>
              <a:spcAft>
                <a:spcPts val="0"/>
              </a:spcAft>
              <a:buClr>
                <a:schemeClr val="dk1"/>
              </a:buClr>
              <a:buSzPts val="1200"/>
              <a:buChar char="•"/>
            </a:pPr>
            <a:r>
              <a:rPr lang="en-GB" i="1"/>
              <a:t>We are talking about the same element (care, living environment and family) but in one case it’s a protective factors and in the other one it’s a risk factor.</a:t>
            </a:r>
            <a:endParaRPr/>
          </a:p>
          <a:p>
            <a:pPr marL="171450" lvl="0" indent="-171450" algn="l" rtl="0">
              <a:spcBef>
                <a:spcPts val="0"/>
              </a:spcBef>
              <a:spcAft>
                <a:spcPts val="0"/>
              </a:spcAft>
              <a:buClr>
                <a:schemeClr val="dk1"/>
              </a:buClr>
              <a:buSzPts val="1200"/>
              <a:buChar char="•"/>
            </a:pPr>
            <a:r>
              <a:rPr lang="en-GB"/>
              <a:t>Present the slide</a:t>
            </a:r>
            <a:endParaRPr/>
          </a:p>
          <a:p>
            <a:pPr marL="171450" lvl="0" indent="-171450" algn="l" rtl="0">
              <a:spcBef>
                <a:spcPts val="0"/>
              </a:spcBef>
              <a:spcAft>
                <a:spcPts val="0"/>
              </a:spcAft>
              <a:buClr>
                <a:schemeClr val="dk1"/>
              </a:buClr>
              <a:buSzPts val="1200"/>
              <a:buChar char="•"/>
            </a:pPr>
            <a:r>
              <a:rPr lang="en-GB" i="1" u="none"/>
              <a:t>Do you have any questions or need clarification?</a:t>
            </a: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p:txBody>
      </p:sp>
      <p:sp>
        <p:nvSpPr>
          <p:cNvPr id="357" name="Google Shape;357;p1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1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8: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i="1"/>
              <a:t>Children will experience protection concerns differently depending on:</a:t>
            </a:r>
            <a:endParaRPr/>
          </a:p>
          <a:p>
            <a:pPr marL="628650" lvl="1" indent="-171450" algn="l" rtl="0">
              <a:spcBef>
                <a:spcPts val="0"/>
              </a:spcBef>
              <a:spcAft>
                <a:spcPts val="0"/>
              </a:spcAft>
              <a:buClr>
                <a:schemeClr val="dk1"/>
              </a:buClr>
              <a:buSzPts val="1200"/>
              <a:buChar char="•"/>
            </a:pPr>
            <a:r>
              <a:rPr lang="en-GB" i="1"/>
              <a:t>Their characteristics</a:t>
            </a:r>
            <a:endParaRPr/>
          </a:p>
          <a:p>
            <a:pPr marL="628650" lvl="1" indent="-171450" algn="l" rtl="0">
              <a:spcBef>
                <a:spcPts val="0"/>
              </a:spcBef>
              <a:spcAft>
                <a:spcPts val="0"/>
              </a:spcAft>
              <a:buClr>
                <a:schemeClr val="dk1"/>
              </a:buClr>
              <a:buSzPts val="1200"/>
              <a:buChar char="•"/>
            </a:pPr>
            <a:r>
              <a:rPr lang="en-GB" i="1"/>
              <a:t>The care and support they receive</a:t>
            </a:r>
            <a:endParaRPr/>
          </a:p>
          <a:p>
            <a:pPr marL="171450" lvl="0" indent="-171450" algn="l" rtl="0">
              <a:spcBef>
                <a:spcPts val="0"/>
              </a:spcBef>
              <a:spcAft>
                <a:spcPts val="0"/>
              </a:spcAft>
              <a:buClr>
                <a:schemeClr val="dk1"/>
              </a:buClr>
              <a:buSzPts val="1200"/>
              <a:buChar char="•"/>
            </a:pPr>
            <a:r>
              <a:rPr lang="en-GB" i="1"/>
              <a:t>When analyzing a child protection risk, consider both:</a:t>
            </a:r>
            <a:endParaRPr/>
          </a:p>
          <a:p>
            <a:pPr marL="628650" lvl="1" indent="-171450" algn="l" rtl="0">
              <a:spcBef>
                <a:spcPts val="0"/>
              </a:spcBef>
              <a:spcAft>
                <a:spcPts val="0"/>
              </a:spcAft>
              <a:buClr>
                <a:schemeClr val="dk1"/>
              </a:buClr>
              <a:buSzPts val="1200"/>
              <a:buChar char="•"/>
            </a:pPr>
            <a:r>
              <a:rPr lang="en-GB" i="1"/>
              <a:t>Risk factors (vulnerabilities and child protection concerns) </a:t>
            </a:r>
            <a:endParaRPr/>
          </a:p>
          <a:p>
            <a:pPr marL="628650" lvl="1" indent="-171450" algn="l" rtl="0">
              <a:spcBef>
                <a:spcPts val="0"/>
              </a:spcBef>
              <a:spcAft>
                <a:spcPts val="0"/>
              </a:spcAft>
              <a:buClr>
                <a:schemeClr val="dk1"/>
              </a:buClr>
              <a:buSzPts val="1200"/>
              <a:buChar char="•"/>
            </a:pPr>
            <a:r>
              <a:rPr lang="en-GB" i="1"/>
              <a:t>Protective factors (strengths, care and support)</a:t>
            </a:r>
            <a:endParaRPr/>
          </a:p>
          <a:p>
            <a:pPr marL="171450" lvl="0" indent="-171450" algn="l" rtl="0">
              <a:spcBef>
                <a:spcPts val="0"/>
              </a:spcBef>
              <a:spcAft>
                <a:spcPts val="0"/>
              </a:spcAft>
              <a:buClr>
                <a:schemeClr val="dk1"/>
              </a:buClr>
              <a:buSzPts val="1200"/>
              <a:buChar char="•"/>
            </a:pPr>
            <a:r>
              <a:rPr lang="en-GB" i="1"/>
              <a:t>The visualized risk model:</a:t>
            </a:r>
            <a:endParaRPr/>
          </a:p>
          <a:p>
            <a:pPr marL="628650" lvl="1" indent="-171450" algn="l" rtl="0">
              <a:spcBef>
                <a:spcPts val="0"/>
              </a:spcBef>
              <a:spcAft>
                <a:spcPts val="0"/>
              </a:spcAft>
              <a:buClr>
                <a:schemeClr val="dk1"/>
              </a:buClr>
              <a:buSzPts val="1200"/>
              <a:buChar char="•"/>
            </a:pPr>
            <a:r>
              <a:rPr lang="en-GB" i="1"/>
              <a:t>The child in the middle is trying to stay standing</a:t>
            </a:r>
            <a:endParaRPr/>
          </a:p>
          <a:p>
            <a:pPr marL="628650" lvl="1" indent="-171450" algn="l" rtl="0">
              <a:spcBef>
                <a:spcPts val="0"/>
              </a:spcBef>
              <a:spcAft>
                <a:spcPts val="0"/>
              </a:spcAft>
              <a:buClr>
                <a:schemeClr val="dk1"/>
              </a:buClr>
              <a:buSzPts val="1200"/>
              <a:buChar char="•"/>
            </a:pPr>
            <a:r>
              <a:rPr lang="en-GB" i="1"/>
              <a:t>Risk factors such as vulnerabilities and child protection concerns are weighing them down. </a:t>
            </a:r>
            <a:endParaRPr/>
          </a:p>
          <a:p>
            <a:pPr marL="1085850" lvl="2" indent="-171450" algn="l" rtl="0">
              <a:spcBef>
                <a:spcPts val="0"/>
              </a:spcBef>
              <a:spcAft>
                <a:spcPts val="0"/>
              </a:spcAft>
              <a:buClr>
                <a:schemeClr val="dk1"/>
              </a:buClr>
              <a:buSzPts val="1200"/>
              <a:buChar char="•"/>
            </a:pPr>
            <a:r>
              <a:rPr lang="en-GB" i="1"/>
              <a:t>These are cumulative - which means the more risk factors, the higher the risk.</a:t>
            </a:r>
            <a:endParaRPr/>
          </a:p>
          <a:p>
            <a:pPr marL="628650" lvl="1" indent="-171450" algn="l" rtl="0">
              <a:spcBef>
                <a:spcPts val="0"/>
              </a:spcBef>
              <a:spcAft>
                <a:spcPts val="0"/>
              </a:spcAft>
              <a:buClr>
                <a:schemeClr val="dk1"/>
              </a:buClr>
              <a:buSzPts val="1200"/>
              <a:buChar char="•"/>
            </a:pPr>
            <a:r>
              <a:rPr lang="en-GB" i="1"/>
              <a:t>Protective factors such as strengths, care and support help the child to stay standing</a:t>
            </a:r>
            <a:endParaRPr/>
          </a:p>
          <a:p>
            <a:pPr marL="1085850" lvl="2" indent="-171450" algn="l" rtl="0">
              <a:spcBef>
                <a:spcPts val="0"/>
              </a:spcBef>
              <a:spcAft>
                <a:spcPts val="0"/>
              </a:spcAft>
              <a:buClr>
                <a:schemeClr val="dk1"/>
              </a:buClr>
              <a:buSzPts val="1200"/>
              <a:buChar char="•"/>
            </a:pPr>
            <a:r>
              <a:rPr lang="en-GB" i="1"/>
              <a:t>They carry the weight the risk factors might put on them.</a:t>
            </a:r>
            <a:endParaRPr/>
          </a:p>
        </p:txBody>
      </p:sp>
      <p:sp>
        <p:nvSpPr>
          <p:cNvPr id="373" name="Google Shape;373;p1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1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9: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i="1"/>
              <a:t>When analyzing risk and protective factors, a caseworker should conclude by identifying what the child needs. </a:t>
            </a:r>
            <a:endParaRPr i="1"/>
          </a:p>
          <a:p>
            <a:pPr marL="171450" lvl="0" indent="-171450" algn="l" rtl="0">
              <a:spcBef>
                <a:spcPts val="0"/>
              </a:spcBef>
              <a:spcAft>
                <a:spcPts val="0"/>
              </a:spcAft>
              <a:buClr>
                <a:schemeClr val="dk1"/>
              </a:buClr>
              <a:buSzPts val="1200"/>
              <a:buChar char="•"/>
            </a:pPr>
            <a:r>
              <a:rPr lang="en-GB" i="1"/>
              <a:t>It is important to focus on identifying needs rather than services required.</a:t>
            </a:r>
            <a:endParaRPr i="1"/>
          </a:p>
          <a:p>
            <a:pPr marL="628650" lvl="1" indent="-171450" algn="l" rtl="0">
              <a:spcBef>
                <a:spcPts val="0"/>
              </a:spcBef>
              <a:spcAft>
                <a:spcPts val="0"/>
              </a:spcAft>
              <a:buClr>
                <a:schemeClr val="dk1"/>
              </a:buClr>
              <a:buSzPts val="1200"/>
              <a:buChar char="•"/>
            </a:pPr>
            <a:r>
              <a:rPr lang="en-GB" i="1"/>
              <a:t>E.g. Education is a need. Primary or secondary school, vocational training, internship are different services that could be provided to respond to the need</a:t>
            </a:r>
            <a:endParaRPr/>
          </a:p>
          <a:p>
            <a:pPr marL="628650" lvl="1" indent="-171450" algn="l" rtl="0">
              <a:spcBef>
                <a:spcPts val="0"/>
              </a:spcBef>
              <a:spcAft>
                <a:spcPts val="0"/>
              </a:spcAft>
              <a:buClr>
                <a:schemeClr val="dk1"/>
              </a:buClr>
              <a:buSzPts val="1200"/>
              <a:buChar char="•"/>
            </a:pPr>
            <a:r>
              <a:rPr lang="en-GB" i="1"/>
              <a:t>E.g. Alternative care is a need. Kinship care, residential care, foster care are different services that could respond to the need</a:t>
            </a:r>
            <a:endParaRPr/>
          </a:p>
          <a:p>
            <a:pPr marL="171450" lvl="0" indent="-171450" algn="l" rtl="0">
              <a:spcBef>
                <a:spcPts val="0"/>
              </a:spcBef>
              <a:spcAft>
                <a:spcPts val="0"/>
              </a:spcAft>
              <a:buClr>
                <a:schemeClr val="dk1"/>
              </a:buClr>
              <a:buSzPts val="1200"/>
              <a:buChar char="•"/>
            </a:pPr>
            <a:r>
              <a:rPr lang="en-GB" i="1"/>
              <a:t>When focusing on needs instead of the services, the caseworker will keep a view that is more open and take into account how to support those specific needs</a:t>
            </a:r>
            <a:endParaRPr/>
          </a:p>
        </p:txBody>
      </p:sp>
      <p:sp>
        <p:nvSpPr>
          <p:cNvPr id="431" name="Google Shape;431;p1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1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0: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marR="0" lvl="0" indent="-171450" algn="l" rtl="0">
              <a:lnSpc>
                <a:spcPct val="100000"/>
              </a:lnSpc>
              <a:spcBef>
                <a:spcPts val="0"/>
              </a:spcBef>
              <a:spcAft>
                <a:spcPts val="0"/>
              </a:spcAft>
              <a:buClr>
                <a:schemeClr val="dk1"/>
              </a:buClr>
              <a:buSzPts val="1200"/>
              <a:buFont typeface="Arial"/>
              <a:buChar char="•"/>
            </a:pPr>
            <a:r>
              <a:rPr lang="en-GB"/>
              <a:t>Present the slide</a:t>
            </a:r>
            <a:endParaRPr/>
          </a:p>
          <a:p>
            <a:pPr marL="171450" lvl="0" indent="-171450" algn="l" rtl="0">
              <a:spcBef>
                <a:spcPts val="0"/>
              </a:spcBef>
              <a:spcAft>
                <a:spcPts val="0"/>
              </a:spcAft>
              <a:buClr>
                <a:schemeClr val="dk1"/>
              </a:buClr>
              <a:buSzPts val="1200"/>
              <a:buChar char="•"/>
            </a:pPr>
            <a:r>
              <a:rPr lang="en-GB" i="1"/>
              <a:t>Prioritizing needs</a:t>
            </a:r>
            <a:endParaRPr/>
          </a:p>
          <a:p>
            <a:pPr marL="628650" lvl="1" indent="-171450" algn="l" rtl="0">
              <a:spcBef>
                <a:spcPts val="0"/>
              </a:spcBef>
              <a:spcAft>
                <a:spcPts val="0"/>
              </a:spcAft>
              <a:buClr>
                <a:schemeClr val="dk1"/>
              </a:buClr>
              <a:buSzPts val="1200"/>
              <a:buChar char="•"/>
            </a:pPr>
            <a:r>
              <a:rPr lang="en-GB" i="1"/>
              <a:t>Needs at the bottom: These are basic needs that are required for a child’s survival. </a:t>
            </a:r>
            <a:endParaRPr/>
          </a:p>
          <a:p>
            <a:pPr marL="628650" lvl="1" indent="-171450" algn="l" rtl="0">
              <a:spcBef>
                <a:spcPts val="0"/>
              </a:spcBef>
              <a:spcAft>
                <a:spcPts val="0"/>
              </a:spcAft>
              <a:buClr>
                <a:schemeClr val="dk1"/>
              </a:buClr>
              <a:buSzPts val="1200"/>
              <a:buChar char="•"/>
            </a:pPr>
            <a:r>
              <a:rPr lang="en-GB" i="1"/>
              <a:t>Needs above: These needs are also essential for a healthy development of a child, such as love and affection, care, stability, etc.</a:t>
            </a:r>
            <a:endParaRPr/>
          </a:p>
          <a:p>
            <a:pPr marL="628650" lvl="1" indent="-171450" algn="l" rtl="0">
              <a:spcBef>
                <a:spcPts val="0"/>
              </a:spcBef>
              <a:spcAft>
                <a:spcPts val="0"/>
              </a:spcAft>
              <a:buClr>
                <a:schemeClr val="dk1"/>
              </a:buClr>
              <a:buSzPts val="1200"/>
              <a:buChar char="•"/>
            </a:pPr>
            <a:r>
              <a:rPr lang="en-GB" i="1"/>
              <a:t>When prioritizing, we need to also check if these needs are not met, partially met or fully met</a:t>
            </a:r>
            <a:endParaRPr/>
          </a:p>
          <a:p>
            <a:pPr marL="171450" lvl="0" indent="-171450" algn="l" rtl="0">
              <a:spcBef>
                <a:spcPts val="0"/>
              </a:spcBef>
              <a:spcAft>
                <a:spcPts val="0"/>
              </a:spcAft>
              <a:buClr>
                <a:schemeClr val="dk1"/>
              </a:buClr>
              <a:buSzPts val="1200"/>
              <a:buChar char="•"/>
            </a:pPr>
            <a:r>
              <a:rPr lang="en-GB" i="1"/>
              <a:t>Ideally all these needs should be met, aiming for a child to develop to their full potential. </a:t>
            </a:r>
            <a:endParaRPr/>
          </a:p>
        </p:txBody>
      </p:sp>
      <p:sp>
        <p:nvSpPr>
          <p:cNvPr id="445" name="Google Shape;445;p2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2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21: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a:t>Guide participants to </a:t>
            </a:r>
            <a:r>
              <a:rPr lang="en-GB" b="1"/>
              <a:t>MHPSS Activities Handbook: Activity 1</a:t>
            </a:r>
            <a:endParaRPr/>
          </a:p>
          <a:p>
            <a:pPr marL="171450" lvl="0" indent="-171450" algn="l" rtl="0">
              <a:spcBef>
                <a:spcPts val="0"/>
              </a:spcBef>
              <a:spcAft>
                <a:spcPts val="0"/>
              </a:spcAft>
              <a:buClr>
                <a:schemeClr val="dk1"/>
              </a:buClr>
              <a:buSzPts val="1200"/>
              <a:buChar char="•"/>
            </a:pPr>
            <a:r>
              <a:rPr lang="en-GB"/>
              <a:t>Present the slide and review the activity</a:t>
            </a:r>
            <a:endParaRPr/>
          </a:p>
          <a:p>
            <a:pPr marL="171450" marR="0" lvl="0" indent="-171450" algn="l" rtl="0">
              <a:lnSpc>
                <a:spcPct val="100000"/>
              </a:lnSpc>
              <a:spcBef>
                <a:spcPts val="0"/>
              </a:spcBef>
              <a:spcAft>
                <a:spcPts val="0"/>
              </a:spcAft>
              <a:buClr>
                <a:schemeClr val="dk1"/>
              </a:buClr>
              <a:buSzPts val="1200"/>
              <a:buChar char="•"/>
            </a:pPr>
            <a:r>
              <a:rPr lang="en-GB" i="1"/>
              <a:t>Does anyone have any questions or need clarification?</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endParaRPr/>
          </a:p>
        </p:txBody>
      </p:sp>
      <p:sp>
        <p:nvSpPr>
          <p:cNvPr id="473" name="Google Shape;473;p2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22: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INTRODUCTION (10 minutes)</a:t>
            </a:r>
            <a:endParaRPr/>
          </a:p>
          <a:p>
            <a:pPr marL="171450" lvl="0" indent="-171450" algn="l" rtl="0">
              <a:spcBef>
                <a:spcPts val="0"/>
              </a:spcBef>
              <a:spcAft>
                <a:spcPts val="0"/>
              </a:spcAft>
              <a:buClr>
                <a:schemeClr val="dk1"/>
              </a:buClr>
              <a:buSzPts val="1200"/>
              <a:buChar char="•"/>
            </a:pPr>
            <a:r>
              <a:rPr lang="en-GB" i="1"/>
              <a:t>Let’s watch a video on child development through play</a:t>
            </a:r>
            <a:endParaRPr/>
          </a:p>
          <a:p>
            <a:pPr marL="171450" lvl="0" indent="-171450" algn="l" rtl="0">
              <a:spcBef>
                <a:spcPts val="0"/>
              </a:spcBef>
              <a:spcAft>
                <a:spcPts val="0"/>
              </a:spcAft>
              <a:buClr>
                <a:schemeClr val="dk1"/>
              </a:buClr>
              <a:buSzPts val="1200"/>
              <a:buChar char="•"/>
            </a:pPr>
            <a:r>
              <a:rPr lang="en-GB"/>
              <a:t>Play the video </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PLENARY DISCUSSION (5 minutes)</a:t>
            </a:r>
            <a:endParaRPr/>
          </a:p>
          <a:p>
            <a:pPr marL="171450" lvl="0" indent="-171450" algn="l" rtl="0">
              <a:spcBef>
                <a:spcPts val="0"/>
              </a:spcBef>
              <a:spcAft>
                <a:spcPts val="0"/>
              </a:spcAft>
              <a:buClr>
                <a:schemeClr val="dk1"/>
              </a:buClr>
              <a:buSzPts val="1200"/>
              <a:buChar char="•"/>
            </a:pPr>
            <a:r>
              <a:rPr lang="en-GB" i="1"/>
              <a:t>What do you remember from this video?</a:t>
            </a:r>
            <a:endParaRPr/>
          </a:p>
          <a:p>
            <a:pPr marL="171450" lvl="0" indent="-171450" algn="l" rtl="0">
              <a:spcBef>
                <a:spcPts val="0"/>
              </a:spcBef>
              <a:spcAft>
                <a:spcPts val="0"/>
              </a:spcAft>
              <a:buClr>
                <a:schemeClr val="dk1"/>
              </a:buClr>
              <a:buSzPts val="1200"/>
              <a:buChar char="•"/>
            </a:pPr>
            <a:r>
              <a:rPr lang="en-GB" i="1"/>
              <a:t>What is meant by serve and return?</a:t>
            </a:r>
            <a:endParaRPr/>
          </a:p>
          <a:p>
            <a:pPr marL="171450" lvl="0" indent="-171450" algn="l" rtl="0">
              <a:spcBef>
                <a:spcPts val="0"/>
              </a:spcBef>
              <a:spcAft>
                <a:spcPts val="0"/>
              </a:spcAft>
              <a:buClr>
                <a:schemeClr val="dk1"/>
              </a:buClr>
              <a:buSzPts val="1200"/>
              <a:buChar char="•"/>
            </a:pPr>
            <a:r>
              <a:rPr lang="en-GB"/>
              <a:t>Complement with the possible responses below</a:t>
            </a:r>
            <a:endParaRPr/>
          </a:p>
          <a:p>
            <a:pPr marL="171450" lvl="0" indent="-171450" algn="l" rtl="0">
              <a:spcBef>
                <a:spcPts val="0"/>
              </a:spcBef>
              <a:spcAft>
                <a:spcPts val="0"/>
              </a:spcAft>
              <a:buClr>
                <a:schemeClr val="dk1"/>
              </a:buClr>
              <a:buSzPts val="1200"/>
              <a:buChar char="•"/>
            </a:pPr>
            <a:r>
              <a:rPr lang="en-GB" i="1"/>
              <a:t>Serve and return can be done in any form of play, in any context. </a:t>
            </a:r>
            <a:endParaRPr/>
          </a:p>
          <a:p>
            <a:pPr marL="628650" lvl="1" indent="-171450" algn="l" rtl="0">
              <a:spcBef>
                <a:spcPts val="0"/>
              </a:spcBef>
              <a:spcAft>
                <a:spcPts val="0"/>
              </a:spcAft>
              <a:buClr>
                <a:schemeClr val="dk1"/>
              </a:buClr>
              <a:buSzPts val="1200"/>
              <a:buChar char="•"/>
            </a:pPr>
            <a:r>
              <a:rPr lang="en-GB" i="1"/>
              <a:t>It’s not necessary for the parent or caregivers to have toys available (of course this is helpful)</a:t>
            </a:r>
            <a:endParaRPr/>
          </a:p>
          <a:p>
            <a:pPr marL="628650" lvl="1" indent="-171450" algn="l" rtl="0">
              <a:spcBef>
                <a:spcPts val="0"/>
              </a:spcBef>
              <a:spcAft>
                <a:spcPts val="0"/>
              </a:spcAft>
              <a:buClr>
                <a:schemeClr val="dk1"/>
              </a:buClr>
              <a:buSzPts val="1200"/>
              <a:buChar char="•"/>
            </a:pPr>
            <a:r>
              <a:rPr lang="en-GB" i="1"/>
              <a:t>It can be done with anything and everywhere. </a:t>
            </a:r>
            <a:endParaRPr/>
          </a:p>
          <a:p>
            <a:pPr marL="0" lvl="0" indent="0" algn="l" rtl="0">
              <a:spcBef>
                <a:spcPts val="0"/>
              </a:spcBef>
              <a:spcAft>
                <a:spcPts val="0"/>
              </a:spcAft>
              <a:buClr>
                <a:schemeClr val="dk1"/>
              </a:buClr>
              <a:buSzPts val="1200"/>
              <a:buNone/>
            </a:pPr>
            <a:r>
              <a:rPr lang="en-GB" i="1"/>
              <a:t>______________________________________________________________________________</a:t>
            </a:r>
            <a:endParaRPr/>
          </a:p>
          <a:p>
            <a:pPr marL="0" lvl="0" indent="0" algn="l" rtl="0">
              <a:spcBef>
                <a:spcPts val="0"/>
              </a:spcBef>
              <a:spcAft>
                <a:spcPts val="0"/>
              </a:spcAft>
              <a:buClr>
                <a:schemeClr val="dk1"/>
              </a:buClr>
              <a:buSzPts val="1200"/>
              <a:buNone/>
            </a:pPr>
            <a:endParaRPr i="1"/>
          </a:p>
          <a:p>
            <a:pPr marL="0" lvl="0" indent="0" algn="l" rtl="0">
              <a:spcBef>
                <a:spcPts val="0"/>
              </a:spcBef>
              <a:spcAft>
                <a:spcPts val="0"/>
              </a:spcAft>
              <a:buClr>
                <a:schemeClr val="dk1"/>
              </a:buClr>
              <a:buSzPts val="1200"/>
              <a:buNone/>
            </a:pPr>
            <a:r>
              <a:rPr lang="en-GB" b="1"/>
              <a:t>POSSIBLE RESPONSES</a:t>
            </a:r>
            <a:endParaRPr/>
          </a:p>
          <a:p>
            <a:pPr marL="171450" lvl="0" indent="-171450" algn="l" rtl="0">
              <a:spcBef>
                <a:spcPts val="0"/>
              </a:spcBef>
              <a:spcAft>
                <a:spcPts val="0"/>
              </a:spcAft>
              <a:buClr>
                <a:schemeClr val="dk1"/>
              </a:buClr>
              <a:buSzPts val="1200"/>
              <a:buChar char="•"/>
            </a:pPr>
            <a:r>
              <a:rPr lang="en-GB"/>
              <a:t>Serve and return is an interaction between the caregiver and the child, in which the caregiver:</a:t>
            </a:r>
            <a:endParaRPr/>
          </a:p>
          <a:p>
            <a:pPr marL="628650" lvl="1" indent="-171450" algn="l" rtl="0">
              <a:spcBef>
                <a:spcPts val="0"/>
              </a:spcBef>
              <a:spcAft>
                <a:spcPts val="0"/>
              </a:spcAft>
              <a:buClr>
                <a:schemeClr val="dk1"/>
              </a:buClr>
              <a:buSzPts val="1200"/>
              <a:buChar char="•"/>
            </a:pPr>
            <a:r>
              <a:rPr lang="en-GB"/>
              <a:t>Shares the focus of the child </a:t>
            </a:r>
            <a:endParaRPr/>
          </a:p>
          <a:p>
            <a:pPr marL="628650" lvl="1" indent="-171450" algn="l" rtl="0">
              <a:spcBef>
                <a:spcPts val="0"/>
              </a:spcBef>
              <a:spcAft>
                <a:spcPts val="0"/>
              </a:spcAft>
              <a:buClr>
                <a:schemeClr val="dk1"/>
              </a:buClr>
              <a:buSzPts val="1200"/>
              <a:buChar char="•"/>
            </a:pPr>
            <a:r>
              <a:rPr lang="en-GB"/>
              <a:t>Supports and encourages the child during the play</a:t>
            </a:r>
            <a:endParaRPr/>
          </a:p>
          <a:p>
            <a:pPr marL="628650" lvl="1" indent="-171450" algn="l" rtl="0">
              <a:spcBef>
                <a:spcPts val="0"/>
              </a:spcBef>
              <a:spcAft>
                <a:spcPts val="0"/>
              </a:spcAft>
              <a:buClr>
                <a:schemeClr val="dk1"/>
              </a:buClr>
              <a:buSzPts val="1200"/>
              <a:buChar char="•"/>
            </a:pPr>
            <a:r>
              <a:rPr lang="en-GB"/>
              <a:t>Names what they see or with what they are playing</a:t>
            </a:r>
            <a:endParaRPr/>
          </a:p>
          <a:p>
            <a:pPr marL="628650" lvl="1" indent="-171450" algn="l" rtl="0">
              <a:spcBef>
                <a:spcPts val="0"/>
              </a:spcBef>
              <a:spcAft>
                <a:spcPts val="0"/>
              </a:spcAft>
              <a:buClr>
                <a:schemeClr val="dk1"/>
              </a:buClr>
              <a:buSzPts val="1200"/>
              <a:buChar char="•"/>
            </a:pPr>
            <a:r>
              <a:rPr lang="en-GB"/>
              <a:t>Takes turns (back and forth) during the play </a:t>
            </a:r>
            <a:endParaRPr/>
          </a:p>
          <a:p>
            <a:pPr marL="628650" lvl="1" indent="-171450" algn="l" rtl="0">
              <a:spcBef>
                <a:spcPts val="0"/>
              </a:spcBef>
              <a:spcAft>
                <a:spcPts val="0"/>
              </a:spcAft>
              <a:buClr>
                <a:schemeClr val="dk1"/>
              </a:buClr>
              <a:buSzPts val="1200"/>
              <a:buChar char="•"/>
            </a:pPr>
            <a:r>
              <a:rPr lang="en-GB"/>
              <a:t>Practices endings and new beginnings </a:t>
            </a:r>
            <a:endParaRPr/>
          </a:p>
          <a:p>
            <a:pPr marL="0" lvl="0" indent="0" algn="l" rtl="0">
              <a:spcBef>
                <a:spcPts val="0"/>
              </a:spcBef>
              <a:spcAft>
                <a:spcPts val="0"/>
              </a:spcAft>
              <a:buClr>
                <a:schemeClr val="dk1"/>
              </a:buClr>
              <a:buSzPts val="1200"/>
              <a:buNone/>
            </a:pPr>
            <a:endParaRPr i="1"/>
          </a:p>
        </p:txBody>
      </p:sp>
      <p:sp>
        <p:nvSpPr>
          <p:cNvPr id="513" name="Google Shape;513;p2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
        <p:nvSpPr>
          <p:cNvPr id="514" name="Google Shape;514;p2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2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23: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a:t>Guide participants to </a:t>
            </a:r>
            <a:r>
              <a:rPr lang="en-GB" b="1"/>
              <a:t>MHPSS Activities Handbook: Activity 2</a:t>
            </a:r>
            <a:endParaRPr/>
          </a:p>
          <a:p>
            <a:pPr marL="171450" lvl="0" indent="-171450" algn="l" rtl="0">
              <a:spcBef>
                <a:spcPts val="0"/>
              </a:spcBef>
              <a:spcAft>
                <a:spcPts val="0"/>
              </a:spcAft>
              <a:buClr>
                <a:schemeClr val="dk1"/>
              </a:buClr>
              <a:buSzPts val="1200"/>
              <a:buChar char="•"/>
            </a:pPr>
            <a:r>
              <a:rPr lang="en-GB"/>
              <a:t>Present the slide and review the activity</a:t>
            </a:r>
            <a:endParaRPr/>
          </a:p>
          <a:p>
            <a:pPr marL="171450" lvl="0" indent="-171450" algn="l" rtl="0">
              <a:spcBef>
                <a:spcPts val="0"/>
              </a:spcBef>
              <a:spcAft>
                <a:spcPts val="0"/>
              </a:spcAft>
              <a:buClr>
                <a:schemeClr val="dk1"/>
              </a:buClr>
              <a:buSzPts val="1200"/>
              <a:buChar char="•"/>
            </a:pPr>
            <a:r>
              <a:rPr lang="en-GB" i="1"/>
              <a:t>We already learned about this activity in Level 1 Module 6 on Assessment </a:t>
            </a:r>
            <a:endParaRPr/>
          </a:p>
          <a:p>
            <a:pPr marL="171450" marR="0" lvl="0" indent="-171450" algn="l" rtl="0">
              <a:lnSpc>
                <a:spcPct val="100000"/>
              </a:lnSpc>
              <a:spcBef>
                <a:spcPts val="0"/>
              </a:spcBef>
              <a:spcAft>
                <a:spcPts val="0"/>
              </a:spcAft>
              <a:buClr>
                <a:schemeClr val="dk1"/>
              </a:buClr>
              <a:buSzPts val="1200"/>
              <a:buChar char="•"/>
            </a:pPr>
            <a:r>
              <a:rPr lang="en-GB" i="1"/>
              <a:t>Does anyone have any questions or need clarification?</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endParaRPr/>
          </a:p>
        </p:txBody>
      </p:sp>
      <p:sp>
        <p:nvSpPr>
          <p:cNvPr id="522" name="Google Shape;522;p2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2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24: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dirty="0"/>
              <a:t>Guide participants to </a:t>
            </a:r>
            <a:r>
              <a:rPr lang="en-GB" b="1" dirty="0"/>
              <a:t>MHPSS Activities Handbook: Activity 3</a:t>
            </a:r>
            <a:endParaRPr dirty="0"/>
          </a:p>
          <a:p>
            <a:pPr marL="171450" lvl="0" indent="-171450" algn="l" rtl="0">
              <a:spcBef>
                <a:spcPts val="0"/>
              </a:spcBef>
              <a:spcAft>
                <a:spcPts val="0"/>
              </a:spcAft>
              <a:buClr>
                <a:schemeClr val="dk1"/>
              </a:buClr>
              <a:buSzPts val="1200"/>
              <a:buChar char="•"/>
            </a:pPr>
            <a:r>
              <a:rPr lang="en-GB" dirty="0"/>
              <a:t>Present the slide and review the activity</a:t>
            </a:r>
            <a:endParaRPr dirty="0"/>
          </a:p>
          <a:p>
            <a:pPr marL="171450" lvl="0" indent="-171450" algn="l" rtl="0">
              <a:spcBef>
                <a:spcPts val="0"/>
              </a:spcBef>
              <a:spcAft>
                <a:spcPts val="0"/>
              </a:spcAft>
              <a:buClr>
                <a:schemeClr val="dk1"/>
              </a:buClr>
              <a:buSzPts val="1200"/>
              <a:buChar char="•"/>
            </a:pPr>
            <a:r>
              <a:rPr lang="en-GB" i="1" dirty="0"/>
              <a:t>We already learned about this activity in Level 1 Module 5 on Immediate support </a:t>
            </a:r>
            <a:endParaRPr dirty="0"/>
          </a:p>
          <a:p>
            <a:pPr marL="171450" marR="0" lvl="0" indent="-171450" algn="l" rtl="0">
              <a:lnSpc>
                <a:spcPct val="100000"/>
              </a:lnSpc>
              <a:spcBef>
                <a:spcPts val="0"/>
              </a:spcBef>
              <a:spcAft>
                <a:spcPts val="0"/>
              </a:spcAft>
              <a:buClr>
                <a:schemeClr val="dk1"/>
              </a:buClr>
              <a:buSzPts val="1200"/>
              <a:buChar char="•"/>
            </a:pPr>
            <a:r>
              <a:rPr lang="en-GB" i="1" dirty="0"/>
              <a:t>Does anyone have any questions or need clarification?</a:t>
            </a:r>
            <a:endParaRPr dirty="0"/>
          </a:p>
          <a:p>
            <a:pPr marL="0" lvl="0" indent="0" algn="l" rtl="0">
              <a:spcBef>
                <a:spcPts val="0"/>
              </a:spcBef>
              <a:spcAft>
                <a:spcPts val="0"/>
              </a:spcAft>
              <a:buClr>
                <a:schemeClr val="dk1"/>
              </a:buClr>
              <a:buSzPts val="1200"/>
              <a:buNone/>
            </a:pPr>
            <a:endParaRPr dirty="0"/>
          </a:p>
        </p:txBody>
      </p:sp>
      <p:sp>
        <p:nvSpPr>
          <p:cNvPr id="563" name="Google Shape;563;p2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25: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a:t>Guide participants to </a:t>
            </a:r>
            <a:r>
              <a:rPr lang="en-GB" b="1"/>
              <a:t>MHPSS Activities Handbook: Activity 4</a:t>
            </a:r>
            <a:endParaRPr/>
          </a:p>
          <a:p>
            <a:pPr marL="171450" lvl="0" indent="-171450" algn="l" rtl="0">
              <a:spcBef>
                <a:spcPts val="0"/>
              </a:spcBef>
              <a:spcAft>
                <a:spcPts val="0"/>
              </a:spcAft>
              <a:buClr>
                <a:schemeClr val="dk1"/>
              </a:buClr>
              <a:buSzPts val="1200"/>
              <a:buChar char="•"/>
            </a:pPr>
            <a:r>
              <a:rPr lang="en-GB"/>
              <a:t>Present the slide and review the activity</a:t>
            </a:r>
            <a:endParaRPr/>
          </a:p>
          <a:p>
            <a:pPr marL="171450" lvl="0" indent="-171450" algn="l" rtl="0">
              <a:spcBef>
                <a:spcPts val="0"/>
              </a:spcBef>
              <a:spcAft>
                <a:spcPts val="0"/>
              </a:spcAft>
              <a:buClr>
                <a:schemeClr val="dk1"/>
              </a:buClr>
              <a:buSzPts val="1200"/>
              <a:buChar char="•"/>
            </a:pPr>
            <a:r>
              <a:rPr lang="en-GB" i="1"/>
              <a:t>Does anyone have any questions or need clarification?</a:t>
            </a:r>
            <a:endParaRPr/>
          </a:p>
        </p:txBody>
      </p:sp>
      <p:sp>
        <p:nvSpPr>
          <p:cNvPr id="603" name="Google Shape;603;p2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4" name="Google Shape;604;p2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b="1"/>
              <a:t>EXPLANATION</a:t>
            </a:r>
            <a:endParaRPr/>
          </a:p>
          <a:p>
            <a:pPr marL="171450" lvl="0" indent="-171450" algn="l" rtl="0">
              <a:spcBef>
                <a:spcPts val="0"/>
              </a:spcBef>
              <a:spcAft>
                <a:spcPts val="0"/>
              </a:spcAft>
              <a:buClr>
                <a:schemeClr val="dk1"/>
              </a:buClr>
              <a:buSzPts val="1200"/>
              <a:buChar char="•"/>
            </a:pPr>
            <a:r>
              <a:rPr lang="en-GB"/>
              <a:t>Present the slide</a:t>
            </a:r>
            <a:endParaRPr/>
          </a:p>
        </p:txBody>
      </p:sp>
      <p:sp>
        <p:nvSpPr>
          <p:cNvPr id="111" name="Google Shape;111;p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26: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a:t>Guide participants to </a:t>
            </a:r>
            <a:r>
              <a:rPr lang="en-GB" b="1"/>
              <a:t>MHPSS Activities Handbook: Activity 5</a:t>
            </a:r>
            <a:endParaRPr/>
          </a:p>
          <a:p>
            <a:pPr marL="171450" lvl="0" indent="-171450" algn="l" rtl="0">
              <a:spcBef>
                <a:spcPts val="0"/>
              </a:spcBef>
              <a:spcAft>
                <a:spcPts val="0"/>
              </a:spcAft>
              <a:buClr>
                <a:schemeClr val="dk1"/>
              </a:buClr>
              <a:buSzPts val="1200"/>
              <a:buChar char="•"/>
            </a:pPr>
            <a:r>
              <a:rPr lang="en-GB"/>
              <a:t>Present the slide and review the activity</a:t>
            </a:r>
            <a:endParaRPr/>
          </a:p>
          <a:p>
            <a:pPr marL="171450" lvl="0" indent="-171450" algn="l" rtl="0">
              <a:spcBef>
                <a:spcPts val="0"/>
              </a:spcBef>
              <a:spcAft>
                <a:spcPts val="0"/>
              </a:spcAft>
              <a:buClr>
                <a:schemeClr val="dk1"/>
              </a:buClr>
              <a:buSzPts val="1200"/>
              <a:buChar char="•"/>
            </a:pPr>
            <a:r>
              <a:rPr lang="en-GB" i="1"/>
              <a:t>Does anyone have any questions or need clarification?</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PLENARY DISCUSSION</a:t>
            </a:r>
            <a:endParaRPr/>
          </a:p>
          <a:p>
            <a:pPr marL="171450" lvl="0" indent="-171450" algn="l" rtl="0">
              <a:spcBef>
                <a:spcPts val="0"/>
              </a:spcBef>
              <a:spcAft>
                <a:spcPts val="0"/>
              </a:spcAft>
              <a:buClr>
                <a:schemeClr val="dk1"/>
              </a:buClr>
              <a:buSzPts val="1200"/>
              <a:buChar char="•"/>
            </a:pPr>
            <a:r>
              <a:rPr lang="en-GB" i="1"/>
              <a:t>During or after some of these activities, children may:</a:t>
            </a:r>
            <a:endParaRPr/>
          </a:p>
          <a:p>
            <a:pPr marL="628650" lvl="1" indent="-171450" algn="l" rtl="0">
              <a:spcBef>
                <a:spcPts val="0"/>
              </a:spcBef>
              <a:spcAft>
                <a:spcPts val="0"/>
              </a:spcAft>
              <a:buClr>
                <a:schemeClr val="dk1"/>
              </a:buClr>
              <a:buSzPts val="1200"/>
              <a:buChar char="•"/>
            </a:pPr>
            <a:r>
              <a:rPr lang="en-GB" i="1"/>
              <a:t>Express that they feel unsafe</a:t>
            </a:r>
            <a:endParaRPr/>
          </a:p>
          <a:p>
            <a:pPr marL="628650" lvl="1" indent="-171450" algn="l" rtl="0">
              <a:spcBef>
                <a:spcPts val="0"/>
              </a:spcBef>
              <a:spcAft>
                <a:spcPts val="0"/>
              </a:spcAft>
              <a:buClr>
                <a:schemeClr val="dk1"/>
              </a:buClr>
              <a:buSzPts val="1200"/>
              <a:buChar char="•"/>
            </a:pPr>
            <a:r>
              <a:rPr lang="en-GB" i="1"/>
              <a:t>Express intense distress and negative emotions</a:t>
            </a:r>
            <a:endParaRPr/>
          </a:p>
          <a:p>
            <a:pPr marL="171450" lvl="0" indent="-171450" algn="l" rtl="0">
              <a:spcBef>
                <a:spcPts val="0"/>
              </a:spcBef>
              <a:spcAft>
                <a:spcPts val="0"/>
              </a:spcAft>
              <a:buClr>
                <a:schemeClr val="dk1"/>
              </a:buClr>
              <a:buSzPts val="1200"/>
              <a:buChar char="•"/>
            </a:pPr>
            <a:r>
              <a:rPr lang="en-GB" i="1"/>
              <a:t>What do you usually do when this happens? </a:t>
            </a:r>
            <a:endParaRPr/>
          </a:p>
          <a:p>
            <a:pPr marL="628650" lvl="1" indent="-171450" algn="l" rtl="0">
              <a:spcBef>
                <a:spcPts val="0"/>
              </a:spcBef>
              <a:spcAft>
                <a:spcPts val="0"/>
              </a:spcAft>
              <a:buClr>
                <a:schemeClr val="dk1"/>
              </a:buClr>
              <a:buSzPts val="1200"/>
              <a:buChar char="•"/>
            </a:pPr>
            <a:r>
              <a:rPr lang="en-GB"/>
              <a:t>Refer back to session L1 Module 4 Immediate support: </a:t>
            </a:r>
            <a:endParaRPr/>
          </a:p>
          <a:p>
            <a:pPr marL="1085850" lvl="2" indent="-171450" algn="l" rtl="0">
              <a:spcBef>
                <a:spcPts val="0"/>
              </a:spcBef>
              <a:spcAft>
                <a:spcPts val="0"/>
              </a:spcAft>
              <a:buClr>
                <a:schemeClr val="dk1"/>
              </a:buClr>
              <a:buSzPts val="1200"/>
              <a:buChar char="•"/>
            </a:pPr>
            <a:r>
              <a:rPr lang="en-GB"/>
              <a:t>How do I ensure that the child has a safe care arrangement until we next meet? </a:t>
            </a:r>
            <a:endParaRPr/>
          </a:p>
          <a:p>
            <a:pPr marL="1085850" lvl="2" indent="-171450" algn="l" rtl="0">
              <a:spcBef>
                <a:spcPts val="0"/>
              </a:spcBef>
              <a:spcAft>
                <a:spcPts val="0"/>
              </a:spcAft>
              <a:buClr>
                <a:schemeClr val="dk1"/>
              </a:buClr>
              <a:buSzPts val="1200"/>
              <a:buChar char="•"/>
            </a:pPr>
            <a:r>
              <a:rPr lang="en-GB"/>
              <a:t>How do I make a safety plan with an older child and (if appropriate) their caregiver?</a:t>
            </a:r>
            <a:endParaRPr/>
          </a:p>
          <a:p>
            <a:pPr marL="628650" lvl="1" indent="-171450" algn="l" rtl="0">
              <a:spcBef>
                <a:spcPts val="0"/>
              </a:spcBef>
              <a:spcAft>
                <a:spcPts val="0"/>
              </a:spcAft>
              <a:buClr>
                <a:schemeClr val="dk1"/>
              </a:buClr>
              <a:buSzPts val="1200"/>
              <a:buChar char="•"/>
            </a:pPr>
            <a:r>
              <a:rPr lang="en-GB" i="1"/>
              <a:t>Make sure:</a:t>
            </a:r>
            <a:endParaRPr/>
          </a:p>
          <a:p>
            <a:pPr marL="1085850" lvl="2" indent="-171450" algn="l" rtl="0">
              <a:spcBef>
                <a:spcPts val="0"/>
              </a:spcBef>
              <a:spcAft>
                <a:spcPts val="0"/>
              </a:spcAft>
              <a:buClr>
                <a:schemeClr val="dk1"/>
              </a:buClr>
              <a:buSzPts val="1200"/>
              <a:buChar char="•"/>
            </a:pPr>
            <a:r>
              <a:rPr lang="en-GB" i="1"/>
              <a:t>The child feels heard</a:t>
            </a:r>
            <a:endParaRPr/>
          </a:p>
          <a:p>
            <a:pPr marL="1085850" lvl="2" indent="-171450" algn="l" rtl="0">
              <a:spcBef>
                <a:spcPts val="0"/>
              </a:spcBef>
              <a:spcAft>
                <a:spcPts val="0"/>
              </a:spcAft>
              <a:buClr>
                <a:schemeClr val="dk1"/>
              </a:buClr>
              <a:buSzPts val="1200"/>
              <a:buChar char="•"/>
            </a:pPr>
            <a:r>
              <a:rPr lang="en-GB" i="1"/>
              <a:t>The child knows their main concerns will be addressed or that the next steps will be undertaken as soon as possible. </a:t>
            </a:r>
            <a:endParaRPr/>
          </a:p>
          <a:p>
            <a:pPr marL="628650" lvl="1" indent="-171450" algn="l" rtl="0">
              <a:spcBef>
                <a:spcPts val="0"/>
              </a:spcBef>
              <a:spcAft>
                <a:spcPts val="0"/>
              </a:spcAft>
              <a:buClr>
                <a:schemeClr val="dk1"/>
              </a:buClr>
              <a:buSzPts val="1200"/>
              <a:buChar char="•"/>
            </a:pPr>
            <a:r>
              <a:rPr lang="en-GB" i="1"/>
              <a:t>You may need to refer the child to a mental health professional, if available</a:t>
            </a:r>
            <a:endParaRPr/>
          </a:p>
          <a:p>
            <a:pPr marL="171450" lvl="0" indent="-95250" algn="l" rtl="0">
              <a:spcBef>
                <a:spcPts val="0"/>
              </a:spcBef>
              <a:spcAft>
                <a:spcPts val="0"/>
              </a:spcAft>
              <a:buClr>
                <a:schemeClr val="dk1"/>
              </a:buClr>
              <a:buSzPts val="1200"/>
              <a:buNone/>
            </a:pPr>
            <a:endParaRPr/>
          </a:p>
        </p:txBody>
      </p:sp>
      <p:sp>
        <p:nvSpPr>
          <p:cNvPr id="644" name="Google Shape;644;p2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5" name="Google Shape;645;p2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2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5" name="Google Shape;685;p27: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a:t>Guide participants to </a:t>
            </a:r>
            <a:r>
              <a:rPr lang="en-GB" b="1"/>
              <a:t>MHPSS Activities Handbook: Activity 6</a:t>
            </a:r>
            <a:endParaRPr/>
          </a:p>
          <a:p>
            <a:pPr marL="171450" lvl="0" indent="-171450" algn="l" rtl="0">
              <a:spcBef>
                <a:spcPts val="0"/>
              </a:spcBef>
              <a:spcAft>
                <a:spcPts val="0"/>
              </a:spcAft>
              <a:buClr>
                <a:schemeClr val="dk1"/>
              </a:buClr>
              <a:buSzPts val="1200"/>
              <a:buChar char="•"/>
            </a:pPr>
            <a:r>
              <a:rPr lang="en-GB"/>
              <a:t>Present the slide and review the activity</a:t>
            </a:r>
            <a:endParaRPr/>
          </a:p>
          <a:p>
            <a:pPr marL="171450" marR="0" lvl="0" indent="-171450" algn="l" rtl="0">
              <a:lnSpc>
                <a:spcPct val="100000"/>
              </a:lnSpc>
              <a:spcBef>
                <a:spcPts val="0"/>
              </a:spcBef>
              <a:spcAft>
                <a:spcPts val="0"/>
              </a:spcAft>
              <a:buClr>
                <a:schemeClr val="dk1"/>
              </a:buClr>
              <a:buSzPts val="1200"/>
              <a:buFont typeface="Arial"/>
              <a:buChar char="•"/>
            </a:pPr>
            <a:r>
              <a:rPr lang="en-GB" sz="1200" i="1"/>
              <a:t>Does anyone have any questions or need clarification?</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endParaRPr/>
          </a:p>
        </p:txBody>
      </p:sp>
      <p:sp>
        <p:nvSpPr>
          <p:cNvPr id="686" name="Google Shape;686;p2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2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6" name="Google Shape;726;p28: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a:t>Guide participants to </a:t>
            </a:r>
            <a:r>
              <a:rPr lang="en-GB" b="1"/>
              <a:t>MHPSS Activities Handbook: Activity 7</a:t>
            </a:r>
            <a:endParaRPr/>
          </a:p>
          <a:p>
            <a:pPr marL="171450" lvl="0" indent="-171450" algn="l" rtl="0">
              <a:spcBef>
                <a:spcPts val="0"/>
              </a:spcBef>
              <a:spcAft>
                <a:spcPts val="0"/>
              </a:spcAft>
              <a:buClr>
                <a:schemeClr val="dk1"/>
              </a:buClr>
              <a:buSzPts val="1200"/>
              <a:buChar char="•"/>
            </a:pPr>
            <a:r>
              <a:rPr lang="en-GB"/>
              <a:t>Present the slide and review the activity</a:t>
            </a:r>
            <a:endParaRPr/>
          </a:p>
          <a:p>
            <a:pPr marL="171450" marR="0" lvl="0" indent="-171450" algn="l" rtl="0">
              <a:lnSpc>
                <a:spcPct val="100000"/>
              </a:lnSpc>
              <a:spcBef>
                <a:spcPts val="0"/>
              </a:spcBef>
              <a:spcAft>
                <a:spcPts val="0"/>
              </a:spcAft>
              <a:buClr>
                <a:schemeClr val="dk1"/>
              </a:buClr>
              <a:buSzPts val="1200"/>
              <a:buChar char="•"/>
            </a:pPr>
            <a:r>
              <a:rPr lang="en-GB" sz="1200" i="1"/>
              <a:t>Does anyone have any questions or need clarification?</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endParaRPr/>
          </a:p>
        </p:txBody>
      </p:sp>
      <p:sp>
        <p:nvSpPr>
          <p:cNvPr id="727" name="Google Shape;727;p2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29: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INTRODUCTION</a:t>
            </a:r>
            <a:endParaRPr dirty="0"/>
          </a:p>
          <a:p>
            <a:pPr marL="171450" lvl="0" indent="-171450" algn="l" rtl="0">
              <a:spcBef>
                <a:spcPts val="0"/>
              </a:spcBef>
              <a:spcAft>
                <a:spcPts val="0"/>
              </a:spcAft>
              <a:buClr>
                <a:schemeClr val="dk1"/>
              </a:buClr>
              <a:buSzPts val="1200"/>
              <a:buChar char="•"/>
            </a:pPr>
            <a:r>
              <a:rPr lang="en-GB" dirty="0"/>
              <a:t>Divide the participants into pairs</a:t>
            </a:r>
            <a:endParaRPr dirty="0"/>
          </a:p>
          <a:p>
            <a:pPr marL="171450" lvl="0" indent="-171450" algn="l" rtl="0">
              <a:spcBef>
                <a:spcPts val="0"/>
              </a:spcBef>
              <a:spcAft>
                <a:spcPts val="0"/>
              </a:spcAft>
              <a:buClr>
                <a:schemeClr val="dk1"/>
              </a:buClr>
              <a:buSzPts val="1200"/>
              <a:buChar char="•"/>
            </a:pPr>
            <a:r>
              <a:rPr lang="en-GB" i="1" dirty="0"/>
              <a:t>With your partner:</a:t>
            </a:r>
            <a:endParaRPr dirty="0"/>
          </a:p>
          <a:p>
            <a:pPr marL="628650" lvl="1" indent="-171450" algn="l" rtl="0">
              <a:spcBef>
                <a:spcPts val="0"/>
              </a:spcBef>
              <a:spcAft>
                <a:spcPts val="0"/>
              </a:spcAft>
              <a:buClr>
                <a:schemeClr val="dk1"/>
              </a:buClr>
              <a:buSzPts val="1200"/>
              <a:buChar char="•"/>
            </a:pPr>
            <a:r>
              <a:rPr lang="en-GB" i="1" dirty="0"/>
              <a:t>Review the guidance of </a:t>
            </a:r>
            <a:r>
              <a:rPr lang="en-GB" b="1" i="1" dirty="0"/>
              <a:t>MHPSS Activities Handbook: Activity 4, 5, 6, or 7</a:t>
            </a:r>
            <a:endParaRPr dirty="0"/>
          </a:p>
          <a:p>
            <a:pPr marL="628650" lvl="1" indent="-171450" algn="l" rtl="0">
              <a:spcBef>
                <a:spcPts val="0"/>
              </a:spcBef>
              <a:spcAft>
                <a:spcPts val="0"/>
              </a:spcAft>
              <a:buClr>
                <a:schemeClr val="dk1"/>
              </a:buClr>
              <a:buSzPts val="1200"/>
              <a:buChar char="•"/>
            </a:pPr>
            <a:r>
              <a:rPr lang="en-GB" i="1" dirty="0"/>
              <a:t>Read the scenarios on </a:t>
            </a:r>
            <a:r>
              <a:rPr lang="en-GB" b="1" i="1" dirty="0"/>
              <a:t>Workbook page 97: MHPSS activities - role plays</a:t>
            </a:r>
            <a:endParaRPr dirty="0"/>
          </a:p>
          <a:p>
            <a:pPr marL="628650" lvl="1" indent="-171450" algn="l" rtl="0">
              <a:spcBef>
                <a:spcPts val="0"/>
              </a:spcBef>
              <a:spcAft>
                <a:spcPts val="0"/>
              </a:spcAft>
              <a:buClr>
                <a:schemeClr val="dk1"/>
              </a:buClr>
              <a:buSzPts val="1200"/>
              <a:buChar char="•"/>
            </a:pPr>
            <a:r>
              <a:rPr lang="en-GB" i="1" dirty="0"/>
              <a:t>Select one scenario and do a role play based on this scenario</a:t>
            </a:r>
            <a:endParaRPr dirty="0"/>
          </a:p>
          <a:p>
            <a:pPr marL="628650" lvl="1" indent="-171450" algn="l" rtl="0">
              <a:spcBef>
                <a:spcPts val="0"/>
              </a:spcBef>
              <a:spcAft>
                <a:spcPts val="0"/>
              </a:spcAft>
              <a:buClr>
                <a:schemeClr val="dk1"/>
              </a:buClr>
              <a:buSzPts val="1200"/>
              <a:buChar char="•"/>
            </a:pPr>
            <a:r>
              <a:rPr lang="en-GB" i="1" dirty="0"/>
              <a:t>Decide who will take which role:</a:t>
            </a:r>
            <a:endParaRPr dirty="0"/>
          </a:p>
          <a:p>
            <a:pPr marL="1085850" lvl="2" indent="-171450" algn="l" rtl="0">
              <a:spcBef>
                <a:spcPts val="0"/>
              </a:spcBef>
              <a:spcAft>
                <a:spcPts val="0"/>
              </a:spcAft>
              <a:buClr>
                <a:schemeClr val="dk1"/>
              </a:buClr>
              <a:buSzPts val="1200"/>
              <a:buChar char="•"/>
            </a:pPr>
            <a:r>
              <a:rPr lang="en-GB" i="1" dirty="0"/>
              <a:t>The child</a:t>
            </a:r>
            <a:endParaRPr dirty="0"/>
          </a:p>
          <a:p>
            <a:pPr marL="1085850" lvl="2" indent="-171450" algn="l" rtl="0">
              <a:spcBef>
                <a:spcPts val="0"/>
              </a:spcBef>
              <a:spcAft>
                <a:spcPts val="0"/>
              </a:spcAft>
              <a:buClr>
                <a:schemeClr val="dk1"/>
              </a:buClr>
              <a:buSzPts val="1200"/>
              <a:buChar char="•"/>
            </a:pPr>
            <a:r>
              <a:rPr lang="en-GB" i="1" dirty="0"/>
              <a:t>The caseworker who will guide the activity</a:t>
            </a:r>
            <a:endParaRPr dirty="0"/>
          </a:p>
          <a:p>
            <a:pPr marL="0" lvl="0" indent="0" algn="l" rtl="0">
              <a:spcBef>
                <a:spcPts val="0"/>
              </a:spcBef>
              <a:spcAft>
                <a:spcPts val="0"/>
              </a:spcAft>
              <a:buClr>
                <a:schemeClr val="dk1"/>
              </a:buClr>
              <a:buSzPts val="1200"/>
              <a:buNone/>
            </a:pPr>
            <a:endParaRPr b="1" dirty="0"/>
          </a:p>
          <a:p>
            <a:pPr marL="0" lvl="0" indent="0" algn="l" rtl="0">
              <a:spcBef>
                <a:spcPts val="0"/>
              </a:spcBef>
              <a:spcAft>
                <a:spcPts val="0"/>
              </a:spcAft>
              <a:buClr>
                <a:schemeClr val="dk1"/>
              </a:buClr>
              <a:buSzPts val="1200"/>
              <a:buNone/>
            </a:pPr>
            <a:r>
              <a:rPr lang="en-GB" b="1" dirty="0"/>
              <a:t>PARTNER WORK (20 minutes)</a:t>
            </a:r>
            <a:endParaRPr dirty="0"/>
          </a:p>
          <a:p>
            <a:pPr marL="171450" marR="0" lvl="0" indent="-171450" algn="l" rtl="0">
              <a:lnSpc>
                <a:spcPct val="100000"/>
              </a:lnSpc>
              <a:spcBef>
                <a:spcPts val="0"/>
              </a:spcBef>
              <a:spcAft>
                <a:spcPts val="0"/>
              </a:spcAft>
              <a:buClr>
                <a:schemeClr val="dk1"/>
              </a:buClr>
              <a:buSzPts val="1200"/>
              <a:buChar char="•"/>
            </a:pPr>
            <a:r>
              <a:rPr lang="en-GB" dirty="0"/>
              <a:t>Provide 20 minutes for participants to complete</a:t>
            </a:r>
            <a:endParaRPr dirty="0"/>
          </a:p>
          <a:p>
            <a:pPr marL="0" lvl="0" indent="0" algn="l" rtl="0">
              <a:spcBef>
                <a:spcPts val="0"/>
              </a:spcBef>
              <a:spcAft>
                <a:spcPts val="0"/>
              </a:spcAft>
              <a:buClr>
                <a:schemeClr val="dk1"/>
              </a:buClr>
              <a:buSzPts val="1200"/>
              <a:buNone/>
            </a:pPr>
            <a:endParaRPr b="1" dirty="0"/>
          </a:p>
          <a:p>
            <a:pPr marL="0" lvl="0" indent="0" algn="l" rtl="0">
              <a:spcBef>
                <a:spcPts val="0"/>
              </a:spcBef>
              <a:spcAft>
                <a:spcPts val="0"/>
              </a:spcAft>
              <a:buClr>
                <a:schemeClr val="dk1"/>
              </a:buClr>
              <a:buSzPts val="1200"/>
              <a:buNone/>
            </a:pPr>
            <a:r>
              <a:rPr lang="en-GB" b="1" dirty="0"/>
              <a:t>PLENARY DISCUSSION (10 minutes)</a:t>
            </a:r>
            <a:endParaRPr dirty="0"/>
          </a:p>
          <a:p>
            <a:pPr marL="171450" lvl="0" indent="-171450" algn="l" rtl="0">
              <a:spcBef>
                <a:spcPts val="0"/>
              </a:spcBef>
              <a:spcAft>
                <a:spcPts val="0"/>
              </a:spcAft>
              <a:buClr>
                <a:schemeClr val="dk1"/>
              </a:buClr>
              <a:buSzPts val="1200"/>
              <a:buChar char="•"/>
            </a:pPr>
            <a:r>
              <a:rPr lang="en-GB" i="1" dirty="0"/>
              <a:t>How did the caseworker:</a:t>
            </a:r>
            <a:endParaRPr dirty="0"/>
          </a:p>
          <a:p>
            <a:pPr marL="628650" lvl="1" indent="-171450" algn="l" rtl="0">
              <a:spcBef>
                <a:spcPts val="0"/>
              </a:spcBef>
              <a:spcAft>
                <a:spcPts val="0"/>
              </a:spcAft>
              <a:buClr>
                <a:schemeClr val="dk1"/>
              </a:buClr>
              <a:buSzPts val="1200"/>
              <a:buChar char="•"/>
            </a:pPr>
            <a:r>
              <a:rPr lang="en-GB" i="1" dirty="0"/>
              <a:t>Introduce the activity?</a:t>
            </a:r>
            <a:endParaRPr dirty="0"/>
          </a:p>
          <a:p>
            <a:pPr marL="628650" lvl="1" indent="-171450" algn="l" rtl="0">
              <a:spcBef>
                <a:spcPts val="0"/>
              </a:spcBef>
              <a:spcAft>
                <a:spcPts val="0"/>
              </a:spcAft>
              <a:buClr>
                <a:schemeClr val="dk1"/>
              </a:buClr>
              <a:buSzPts val="1200"/>
              <a:buChar char="•"/>
            </a:pPr>
            <a:r>
              <a:rPr lang="en-GB" i="1" dirty="0"/>
              <a:t>Try to encourage the child to remain engaged in the activity?</a:t>
            </a:r>
            <a:endParaRPr dirty="0"/>
          </a:p>
          <a:p>
            <a:pPr marL="628650" lvl="1" indent="-171450" algn="l" rtl="0">
              <a:spcBef>
                <a:spcPts val="0"/>
              </a:spcBef>
              <a:spcAft>
                <a:spcPts val="0"/>
              </a:spcAft>
              <a:buClr>
                <a:schemeClr val="dk1"/>
              </a:buClr>
              <a:buSzPts val="1200"/>
              <a:buChar char="•"/>
            </a:pPr>
            <a:r>
              <a:rPr lang="en-GB" i="1" dirty="0"/>
              <a:t>React to the information the child shared?</a:t>
            </a:r>
            <a:endParaRPr dirty="0"/>
          </a:p>
          <a:p>
            <a:pPr marL="0" lvl="0" indent="0" algn="l" rtl="0">
              <a:spcBef>
                <a:spcPts val="0"/>
              </a:spcBef>
              <a:spcAft>
                <a:spcPts val="0"/>
              </a:spcAft>
              <a:buClr>
                <a:schemeClr val="dk1"/>
              </a:buClr>
              <a:buSzPts val="1200"/>
              <a:buNone/>
            </a:pPr>
            <a:endParaRPr b="1" dirty="0"/>
          </a:p>
        </p:txBody>
      </p:sp>
      <p:sp>
        <p:nvSpPr>
          <p:cNvPr id="768" name="Google Shape;768;p2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9" name="Google Shape;769;p2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3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6" name="Google Shape;806;p30: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dirty="0"/>
              <a:t>Guide participants to </a:t>
            </a:r>
            <a:r>
              <a:rPr lang="en-GB" b="1" i="0" dirty="0"/>
              <a:t>MHPSS Activities Handbook: Activity 8</a:t>
            </a:r>
            <a:endParaRPr dirty="0"/>
          </a:p>
          <a:p>
            <a:pPr marL="171450" lvl="0" indent="-171450" algn="l" rtl="0">
              <a:spcBef>
                <a:spcPts val="0"/>
              </a:spcBef>
              <a:spcAft>
                <a:spcPts val="0"/>
              </a:spcAft>
              <a:buClr>
                <a:schemeClr val="dk1"/>
              </a:buClr>
              <a:buSzPts val="1200"/>
              <a:buChar char="•"/>
            </a:pPr>
            <a:r>
              <a:rPr lang="en-GB" dirty="0"/>
              <a:t>Present the slide and review the activity</a:t>
            </a:r>
            <a:endParaRPr dirty="0"/>
          </a:p>
          <a:p>
            <a:pPr marL="171450" marR="0" lvl="0" indent="-171450" algn="l" rtl="0">
              <a:lnSpc>
                <a:spcPct val="100000"/>
              </a:lnSpc>
              <a:spcBef>
                <a:spcPts val="0"/>
              </a:spcBef>
              <a:spcAft>
                <a:spcPts val="0"/>
              </a:spcAft>
              <a:buClr>
                <a:schemeClr val="dk1"/>
              </a:buClr>
              <a:buSzPts val="1200"/>
              <a:buChar char="•"/>
            </a:pPr>
            <a:r>
              <a:rPr lang="en-GB" sz="1200" i="1" dirty="0"/>
              <a:t>Does anyone have any questions or need clarification?</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INTRODUCTION</a:t>
            </a:r>
            <a:endParaRPr b="1" i="1" dirty="0"/>
          </a:p>
          <a:p>
            <a:pPr marL="171450" lvl="0" indent="-171450" algn="l" rtl="0">
              <a:spcBef>
                <a:spcPts val="0"/>
              </a:spcBef>
              <a:spcAft>
                <a:spcPts val="0"/>
              </a:spcAft>
              <a:buClr>
                <a:schemeClr val="dk1"/>
              </a:buClr>
              <a:buSzPts val="1200"/>
              <a:buChar char="•"/>
            </a:pPr>
            <a:r>
              <a:rPr lang="en-GB" i="1" dirty="0"/>
              <a:t>Let us practice this activity, by doing it for ourselves</a:t>
            </a:r>
            <a:endParaRPr dirty="0"/>
          </a:p>
          <a:p>
            <a:pPr marL="171450" lvl="0" indent="-171450" algn="l" rtl="0">
              <a:spcBef>
                <a:spcPts val="0"/>
              </a:spcBef>
              <a:spcAft>
                <a:spcPts val="0"/>
              </a:spcAft>
              <a:buClr>
                <a:schemeClr val="dk1"/>
              </a:buClr>
              <a:buSzPts val="1200"/>
              <a:buChar char="•"/>
            </a:pPr>
            <a:r>
              <a:rPr lang="en-GB" dirty="0"/>
              <a:t>Guide participants to </a:t>
            </a:r>
            <a:r>
              <a:rPr lang="en-GB" b="1" dirty="0"/>
              <a:t>Workbook page 98-99: Then and now</a:t>
            </a:r>
            <a:endParaRPr dirty="0"/>
          </a:p>
          <a:p>
            <a:pPr marL="171450" lvl="0" indent="-171450" algn="l" rtl="0">
              <a:spcBef>
                <a:spcPts val="0"/>
              </a:spcBef>
              <a:spcAft>
                <a:spcPts val="0"/>
              </a:spcAft>
              <a:buClr>
                <a:schemeClr val="dk1"/>
              </a:buClr>
              <a:buSzPts val="1200"/>
              <a:buChar char="•"/>
            </a:pPr>
            <a:r>
              <a:rPr lang="en-GB" i="1" dirty="0"/>
              <a:t>Complete the activity in your workbook</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INDIVIDUAL WORK (15 minutes)</a:t>
            </a:r>
            <a:endParaRPr dirty="0"/>
          </a:p>
          <a:p>
            <a:pPr marL="171450" lvl="0" indent="-171450" algn="l" rtl="0">
              <a:spcBef>
                <a:spcPts val="0"/>
              </a:spcBef>
              <a:spcAft>
                <a:spcPts val="0"/>
              </a:spcAft>
              <a:buClr>
                <a:schemeClr val="dk1"/>
              </a:buClr>
              <a:buSzPts val="1200"/>
              <a:buChar char="•"/>
            </a:pPr>
            <a:r>
              <a:rPr lang="en-GB" dirty="0"/>
              <a:t>Provide 15 minutes for participants to complete</a:t>
            </a:r>
            <a:endParaRPr dirty="0"/>
          </a:p>
          <a:p>
            <a:pPr marL="0" lvl="0" indent="0" algn="l" rtl="0">
              <a:spcBef>
                <a:spcPts val="0"/>
              </a:spcBef>
              <a:spcAft>
                <a:spcPts val="0"/>
              </a:spcAft>
              <a:buClr>
                <a:schemeClr val="dk1"/>
              </a:buClr>
              <a:buSzPts val="1200"/>
              <a:buNone/>
            </a:pPr>
            <a:endParaRPr b="1" dirty="0"/>
          </a:p>
          <a:p>
            <a:pPr marL="0" lvl="0" indent="0" algn="l" rtl="0">
              <a:spcBef>
                <a:spcPts val="0"/>
              </a:spcBef>
              <a:spcAft>
                <a:spcPts val="0"/>
              </a:spcAft>
              <a:buClr>
                <a:schemeClr val="dk1"/>
              </a:buClr>
              <a:buSzPts val="1200"/>
              <a:buNone/>
            </a:pPr>
            <a:r>
              <a:rPr lang="en-GB" b="1" dirty="0"/>
              <a:t>PLENARY DISCUSSION (5 minutes)</a:t>
            </a:r>
            <a:endParaRPr dirty="0"/>
          </a:p>
          <a:p>
            <a:pPr marL="171450" lvl="0" indent="-171450" algn="l" rtl="0">
              <a:spcBef>
                <a:spcPts val="0"/>
              </a:spcBef>
              <a:spcAft>
                <a:spcPts val="0"/>
              </a:spcAft>
              <a:buClr>
                <a:schemeClr val="dk1"/>
              </a:buClr>
              <a:buSzPts val="1200"/>
              <a:buChar char="•"/>
            </a:pPr>
            <a:r>
              <a:rPr lang="en-GB" dirty="0"/>
              <a:t>Invite volunteers to share their work</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endParaRPr dirty="0"/>
          </a:p>
        </p:txBody>
      </p:sp>
      <p:sp>
        <p:nvSpPr>
          <p:cNvPr id="807" name="Google Shape;807;p3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31: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a:t>Present the slide</a:t>
            </a:r>
            <a:endParaRPr/>
          </a:p>
          <a:p>
            <a:pPr marL="171450" lvl="0" indent="-171450" algn="l" rtl="0">
              <a:spcBef>
                <a:spcPts val="0"/>
              </a:spcBef>
              <a:spcAft>
                <a:spcPts val="0"/>
              </a:spcAft>
              <a:buClr>
                <a:schemeClr val="dk1"/>
              </a:buClr>
              <a:buSzPts val="1200"/>
              <a:buChar char="•"/>
            </a:pPr>
            <a:r>
              <a:rPr lang="en-GB" i="1"/>
              <a:t>Does anyone have any questions or need clarification?</a:t>
            </a:r>
            <a:endParaRPr/>
          </a:p>
        </p:txBody>
      </p:sp>
      <p:sp>
        <p:nvSpPr>
          <p:cNvPr id="856" name="Google Shape;856;p3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7" name="Google Shape;857;p3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32: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SESSION 4 DURATION: 1h45</a:t>
            </a:r>
            <a:endParaRPr dirty="0"/>
          </a:p>
        </p:txBody>
      </p:sp>
      <p:sp>
        <p:nvSpPr>
          <p:cNvPr id="866" name="Google Shape;866;p3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7" name="Google Shape;867;p3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p3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2" name="Google Shape;872;p33: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i="1" dirty="0"/>
              <a:t>The experience of distressing event is subjective.</a:t>
            </a:r>
            <a:endParaRPr dirty="0"/>
          </a:p>
          <a:p>
            <a:pPr marL="628650" lvl="1" indent="-171450" algn="l" rtl="0">
              <a:spcBef>
                <a:spcPts val="0"/>
              </a:spcBef>
              <a:spcAft>
                <a:spcPts val="0"/>
              </a:spcAft>
              <a:buClr>
                <a:schemeClr val="dk1"/>
              </a:buClr>
              <a:buSzPts val="1200"/>
              <a:buChar char="•"/>
            </a:pPr>
            <a:r>
              <a:rPr lang="en-GB" i="1" dirty="0"/>
              <a:t>It is often an individual’s responses to these events, rather than the triggering event itself, that influences whether these disruptions will leave a deeper impact on their life. </a:t>
            </a:r>
            <a:endParaRPr dirty="0"/>
          </a:p>
          <a:p>
            <a:pPr marL="171450" lvl="0" indent="-171450" algn="l" rtl="0">
              <a:spcBef>
                <a:spcPts val="0"/>
              </a:spcBef>
              <a:spcAft>
                <a:spcPts val="0"/>
              </a:spcAft>
              <a:buClr>
                <a:schemeClr val="dk1"/>
              </a:buClr>
              <a:buSzPts val="1200"/>
              <a:buChar char="•"/>
            </a:pPr>
            <a:r>
              <a:rPr lang="en-GB" i="1" dirty="0"/>
              <a:t>In this session we propose activities to address these experiences.</a:t>
            </a:r>
            <a:endParaRPr dirty="0"/>
          </a:p>
          <a:p>
            <a:pPr marL="628650" lvl="1" indent="-171450" algn="l" rtl="0">
              <a:spcBef>
                <a:spcPts val="0"/>
              </a:spcBef>
              <a:spcAft>
                <a:spcPts val="0"/>
              </a:spcAft>
              <a:buClr>
                <a:schemeClr val="dk1"/>
              </a:buClr>
              <a:buSzPts val="1200"/>
              <a:buChar char="•"/>
            </a:pPr>
            <a:r>
              <a:rPr lang="en-GB" i="1" dirty="0"/>
              <a:t>These are mainly psychoeducation activities</a:t>
            </a:r>
            <a:endParaRPr dirty="0"/>
          </a:p>
          <a:p>
            <a:pPr marL="628650" lvl="1" indent="-171450" algn="l" rtl="0">
              <a:spcBef>
                <a:spcPts val="0"/>
              </a:spcBef>
              <a:spcAft>
                <a:spcPts val="0"/>
              </a:spcAft>
              <a:buClr>
                <a:schemeClr val="dk1"/>
              </a:buClr>
              <a:buSzPts val="1200"/>
              <a:buChar char="•"/>
            </a:pPr>
            <a:r>
              <a:rPr lang="en-GB" i="1" dirty="0"/>
              <a:t>Through these activities, children and caregivers can learn about:</a:t>
            </a:r>
            <a:endParaRPr dirty="0"/>
          </a:p>
          <a:p>
            <a:pPr marL="1085850" lvl="2" indent="-171450" algn="l" rtl="0">
              <a:spcBef>
                <a:spcPts val="0"/>
              </a:spcBef>
              <a:spcAft>
                <a:spcPts val="0"/>
              </a:spcAft>
              <a:buClr>
                <a:schemeClr val="dk1"/>
              </a:buClr>
              <a:buSzPts val="1200"/>
              <a:buChar char="•"/>
            </a:pPr>
            <a:r>
              <a:rPr lang="en-GB" i="1" dirty="0"/>
              <a:t>The impact of the event and the experience </a:t>
            </a:r>
            <a:endParaRPr dirty="0"/>
          </a:p>
          <a:p>
            <a:pPr marL="1085850" lvl="2" indent="-171450" algn="l" rtl="0">
              <a:spcBef>
                <a:spcPts val="0"/>
              </a:spcBef>
              <a:spcAft>
                <a:spcPts val="0"/>
              </a:spcAft>
              <a:buClr>
                <a:schemeClr val="dk1"/>
              </a:buClr>
              <a:buSzPts val="1200"/>
              <a:buChar char="•"/>
            </a:pPr>
            <a:r>
              <a:rPr lang="en-GB" i="1" dirty="0"/>
              <a:t>The impact of chronic stress</a:t>
            </a:r>
            <a:endParaRPr dirty="0"/>
          </a:p>
          <a:p>
            <a:pPr marL="1085850" lvl="2" indent="-171450" algn="l" rtl="0">
              <a:spcBef>
                <a:spcPts val="0"/>
              </a:spcBef>
              <a:spcAft>
                <a:spcPts val="0"/>
              </a:spcAft>
              <a:buClr>
                <a:schemeClr val="dk1"/>
              </a:buClr>
              <a:buSzPts val="1200"/>
              <a:buChar char="•"/>
            </a:pPr>
            <a:r>
              <a:rPr lang="en-GB" i="1" dirty="0"/>
              <a:t>The effect, disruptions or changes that can occur following distressing experiences.</a:t>
            </a:r>
            <a:endParaRPr dirty="0"/>
          </a:p>
          <a:p>
            <a:pPr marL="628650" lvl="1" indent="-171450" algn="l" rtl="0">
              <a:spcBef>
                <a:spcPts val="0"/>
              </a:spcBef>
              <a:spcAft>
                <a:spcPts val="0"/>
              </a:spcAft>
              <a:buClr>
                <a:schemeClr val="dk1"/>
              </a:buClr>
              <a:buSzPts val="1200"/>
              <a:buChar char="•"/>
            </a:pPr>
            <a:r>
              <a:rPr lang="en-GB" i="1" dirty="0"/>
              <a:t>These activities help to:</a:t>
            </a:r>
            <a:endParaRPr dirty="0"/>
          </a:p>
          <a:p>
            <a:pPr marL="1085850" lvl="2" indent="-171450" algn="l" rtl="0">
              <a:spcBef>
                <a:spcPts val="0"/>
              </a:spcBef>
              <a:spcAft>
                <a:spcPts val="0"/>
              </a:spcAft>
              <a:buClr>
                <a:schemeClr val="dk1"/>
              </a:buClr>
              <a:buSzPts val="1200"/>
              <a:buChar char="•"/>
            </a:pPr>
            <a:r>
              <a:rPr lang="en-GB" i="1" dirty="0"/>
              <a:t>Create an understanding of common reactions to distress </a:t>
            </a:r>
            <a:endParaRPr dirty="0"/>
          </a:p>
          <a:p>
            <a:pPr marL="1085850" lvl="2" indent="-171450" algn="l" rtl="0">
              <a:spcBef>
                <a:spcPts val="0"/>
              </a:spcBef>
              <a:spcAft>
                <a:spcPts val="0"/>
              </a:spcAft>
              <a:buClr>
                <a:schemeClr val="dk1"/>
              </a:buClr>
              <a:buSzPts val="1200"/>
              <a:buChar char="•"/>
            </a:pPr>
            <a:r>
              <a:rPr lang="en-GB" i="1" dirty="0"/>
              <a:t>Facilitate a sharing of personal experiences. </a:t>
            </a:r>
            <a:endParaRPr dirty="0"/>
          </a:p>
          <a:p>
            <a:pPr marL="1085850" lvl="2" indent="-171450" algn="l" rtl="0">
              <a:spcBef>
                <a:spcPts val="0"/>
              </a:spcBef>
              <a:spcAft>
                <a:spcPts val="0"/>
              </a:spcAft>
              <a:buClr>
                <a:schemeClr val="dk1"/>
              </a:buClr>
              <a:buSzPts val="1200"/>
              <a:buChar char="•"/>
            </a:pPr>
            <a:r>
              <a:rPr lang="en-GB" i="1" dirty="0"/>
              <a:t>Create a dialogue (especially with children) about their experiences in a safe, non-threatening manner.</a:t>
            </a:r>
            <a:endParaRPr dirty="0"/>
          </a:p>
          <a:p>
            <a:pPr marL="171450" lvl="0" indent="-171450" algn="l" rtl="0">
              <a:spcBef>
                <a:spcPts val="0"/>
              </a:spcBef>
              <a:spcAft>
                <a:spcPts val="0"/>
              </a:spcAft>
              <a:buClr>
                <a:schemeClr val="dk1"/>
              </a:buClr>
              <a:buSzPts val="1200"/>
              <a:buChar char="•"/>
            </a:pPr>
            <a:r>
              <a:rPr lang="en-GB" i="1" dirty="0"/>
              <a:t>They can be included in the case plan of most children </a:t>
            </a:r>
            <a:endParaRPr dirty="0"/>
          </a:p>
          <a:p>
            <a:pPr marL="171450" lvl="0" indent="-171450" algn="l" rtl="0">
              <a:spcBef>
                <a:spcPts val="0"/>
              </a:spcBef>
              <a:spcAft>
                <a:spcPts val="0"/>
              </a:spcAft>
              <a:buClr>
                <a:schemeClr val="dk1"/>
              </a:buClr>
              <a:buSzPts val="1200"/>
              <a:buChar char="•"/>
            </a:pPr>
            <a:r>
              <a:rPr lang="en-GB" i="1" dirty="0"/>
              <a:t>Planning for a psychoeducation requires certain steps to support children (and their caregivers if appropriate)</a:t>
            </a:r>
            <a:endParaRPr dirty="0"/>
          </a:p>
        </p:txBody>
      </p:sp>
      <p:sp>
        <p:nvSpPr>
          <p:cNvPr id="873" name="Google Shape;873;p3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3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p34: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i="1"/>
              <a:t>When a situation is very stressful or overwhelming, we will have a fight, flight or freeze reaction. </a:t>
            </a:r>
            <a:endParaRPr/>
          </a:p>
          <a:p>
            <a:pPr marL="628650" lvl="1" indent="-171450" algn="l" rtl="0">
              <a:spcBef>
                <a:spcPts val="0"/>
              </a:spcBef>
              <a:spcAft>
                <a:spcPts val="0"/>
              </a:spcAft>
              <a:buClr>
                <a:schemeClr val="dk1"/>
              </a:buClr>
              <a:buSzPts val="1200"/>
              <a:buChar char="•"/>
            </a:pPr>
            <a:r>
              <a:rPr lang="en-GB" i="1"/>
              <a:t>These reactions have evolved as a survival mechanism </a:t>
            </a:r>
            <a:endParaRPr/>
          </a:p>
          <a:p>
            <a:pPr marL="628650" lvl="1" indent="-171450" algn="l" rtl="0">
              <a:spcBef>
                <a:spcPts val="0"/>
              </a:spcBef>
              <a:spcAft>
                <a:spcPts val="0"/>
              </a:spcAft>
              <a:buClr>
                <a:schemeClr val="dk1"/>
              </a:buClr>
              <a:buSzPts val="1200"/>
              <a:buChar char="•"/>
            </a:pPr>
            <a:r>
              <a:rPr lang="en-GB" i="1"/>
              <a:t>It is a way for our bodies to protect itself during a very stressful or life threatening situation </a:t>
            </a:r>
            <a:r>
              <a:rPr lang="en-GB" i="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by</a:t>
            </a:r>
            <a:endParaRPr b="0" i="1">
              <a:solidFill>
                <a:srgbClr val="000000"/>
              </a:solidFill>
              <a:latin typeface="Arial"/>
              <a:ea typeface="Arial"/>
              <a:cs typeface="Arial"/>
              <a:sym typeface="Arial"/>
            </a:endParaRPr>
          </a:p>
          <a:p>
            <a:pPr marL="0" lvl="0" indent="0" algn="l" rtl="0">
              <a:spcBef>
                <a:spcPts val="0"/>
              </a:spcBef>
              <a:spcAft>
                <a:spcPts val="0"/>
              </a:spcAft>
              <a:buClr>
                <a:schemeClr val="dk1"/>
              </a:buClr>
              <a:buSzPts val="1200"/>
              <a:buNone/>
            </a:pPr>
            <a:endParaRPr b="0" i="0">
              <a:solidFill>
                <a:srgbClr val="000000"/>
              </a:solidFill>
              <a:latin typeface="Arial"/>
              <a:ea typeface="Arial"/>
              <a:cs typeface="Arial"/>
              <a:sym typeface="Arial"/>
            </a:endParaRPr>
          </a:p>
        </p:txBody>
      </p:sp>
      <p:sp>
        <p:nvSpPr>
          <p:cNvPr id="891" name="Google Shape;891;p3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3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3" name="Google Shape;933;p35: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i="1" dirty="0"/>
              <a:t>When a child has 1) witnessed or experienced a distressing event or 2) has been exposed to traumatic or toxic stress, certain </a:t>
            </a:r>
            <a:r>
              <a:rPr lang="en-GB" i="1" dirty="0" err="1"/>
              <a:t>behaviors</a:t>
            </a:r>
            <a:r>
              <a:rPr lang="en-GB" i="1" dirty="0"/>
              <a:t> are part of an instinctive stress reaction </a:t>
            </a:r>
            <a:endParaRPr dirty="0"/>
          </a:p>
          <a:p>
            <a:pPr marL="628650" lvl="1" indent="-171450" algn="l" rtl="0">
              <a:spcBef>
                <a:spcPts val="0"/>
              </a:spcBef>
              <a:spcAft>
                <a:spcPts val="0"/>
              </a:spcAft>
              <a:buClr>
                <a:schemeClr val="dk1"/>
              </a:buClr>
              <a:buSzPts val="1200"/>
              <a:buChar char="•"/>
            </a:pPr>
            <a:r>
              <a:rPr lang="en-GB" i="1" dirty="0"/>
              <a:t>Sometimes, a child will literally start fighting, will run away (flight) or freeze. </a:t>
            </a:r>
            <a:endParaRPr dirty="0"/>
          </a:p>
          <a:p>
            <a:pPr marL="628650" lvl="1" indent="-171450" algn="l" rtl="0">
              <a:spcBef>
                <a:spcPts val="0"/>
              </a:spcBef>
              <a:spcAft>
                <a:spcPts val="0"/>
              </a:spcAft>
              <a:buClr>
                <a:schemeClr val="dk1"/>
              </a:buClr>
              <a:buSzPts val="1200"/>
              <a:buChar char="•"/>
            </a:pPr>
            <a:r>
              <a:rPr lang="en-GB" i="1" dirty="0"/>
              <a:t>But in many cases, the stress reaction will me more subtle and inexplicit. </a:t>
            </a:r>
            <a:endParaRPr dirty="0"/>
          </a:p>
          <a:p>
            <a:pPr marL="171450" lvl="0" indent="-171450" algn="l" rtl="0">
              <a:spcBef>
                <a:spcPts val="0"/>
              </a:spcBef>
              <a:spcAft>
                <a:spcPts val="0"/>
              </a:spcAft>
              <a:buClr>
                <a:schemeClr val="dk1"/>
              </a:buClr>
              <a:buSzPts val="1200"/>
              <a:buChar char="•"/>
            </a:pPr>
            <a:r>
              <a:rPr lang="en-GB" i="1" dirty="0"/>
              <a:t>On this slide you will see some examples of </a:t>
            </a:r>
            <a:r>
              <a:rPr lang="en-GB" i="1" dirty="0" err="1"/>
              <a:t>behaviors</a:t>
            </a:r>
            <a:r>
              <a:rPr lang="en-GB" i="1" dirty="0"/>
              <a:t> under each type of stress reaction.</a:t>
            </a:r>
            <a:endParaRPr dirty="0"/>
          </a:p>
          <a:p>
            <a:pPr marL="628650" lvl="1" indent="-171450" algn="l" rtl="0">
              <a:spcBef>
                <a:spcPts val="0"/>
              </a:spcBef>
              <a:spcAft>
                <a:spcPts val="0"/>
              </a:spcAft>
              <a:buClr>
                <a:schemeClr val="dk1"/>
              </a:buClr>
              <a:buSzPts val="1200"/>
              <a:buChar char="•"/>
            </a:pPr>
            <a:r>
              <a:rPr lang="en-GB" dirty="0"/>
              <a:t>Present the slide</a:t>
            </a:r>
            <a:endParaRPr dirty="0"/>
          </a:p>
          <a:p>
            <a:pPr marL="628650" lvl="1" indent="-171450" algn="l" rtl="0">
              <a:spcBef>
                <a:spcPts val="0"/>
              </a:spcBef>
              <a:spcAft>
                <a:spcPts val="0"/>
              </a:spcAft>
              <a:buClr>
                <a:schemeClr val="dk1"/>
              </a:buClr>
              <a:buSzPts val="1200"/>
              <a:buChar char="•"/>
            </a:pPr>
            <a:r>
              <a:rPr lang="en-GB" i="1" dirty="0"/>
              <a:t>Note that these </a:t>
            </a:r>
            <a:r>
              <a:rPr lang="en-GB" i="1" dirty="0" err="1"/>
              <a:t>behaviors</a:t>
            </a:r>
            <a:r>
              <a:rPr lang="en-GB" i="1" dirty="0"/>
              <a:t> are not automatically a sign that the child is under stress</a:t>
            </a:r>
            <a:endParaRPr dirty="0"/>
          </a:p>
          <a:p>
            <a:pPr marL="1085850" lvl="2" indent="-171450" algn="l" rtl="0">
              <a:spcBef>
                <a:spcPts val="0"/>
              </a:spcBef>
              <a:spcAft>
                <a:spcPts val="0"/>
              </a:spcAft>
              <a:buClr>
                <a:schemeClr val="dk1"/>
              </a:buClr>
              <a:buSzPts val="1200"/>
              <a:buChar char="•"/>
            </a:pPr>
            <a:r>
              <a:rPr lang="en-GB" i="1" dirty="0"/>
              <a:t>For example, it’s also possible that a child is inattentive when they didn’t sleep well and are tired.</a:t>
            </a:r>
            <a:endParaRPr dirty="0"/>
          </a:p>
        </p:txBody>
      </p:sp>
      <p:sp>
        <p:nvSpPr>
          <p:cNvPr id="934" name="Google Shape;934;p3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b="1" dirty="0"/>
              <a:t>EXPLANATION</a:t>
            </a:r>
            <a:endParaRPr dirty="0"/>
          </a:p>
          <a:p>
            <a:pPr marL="171450" marR="0" lvl="0" indent="-171450" algn="l" rtl="0">
              <a:lnSpc>
                <a:spcPct val="100000"/>
              </a:lnSpc>
              <a:spcBef>
                <a:spcPts val="0"/>
              </a:spcBef>
              <a:spcAft>
                <a:spcPts val="0"/>
              </a:spcAft>
              <a:buClr>
                <a:schemeClr val="dk1"/>
              </a:buClr>
              <a:buSzPts val="1200"/>
              <a:buFont typeface="Arial"/>
              <a:buChar char="•"/>
            </a:pPr>
            <a:r>
              <a:rPr lang="en-GB" dirty="0"/>
              <a:t>Present the slide</a:t>
            </a:r>
            <a:endParaRPr dirty="0"/>
          </a:p>
          <a:p>
            <a:pPr marL="171450" lvl="0" indent="-171450" algn="l" rtl="0">
              <a:spcBef>
                <a:spcPts val="0"/>
              </a:spcBef>
              <a:spcAft>
                <a:spcPts val="0"/>
              </a:spcAft>
              <a:buClr>
                <a:schemeClr val="dk1"/>
              </a:buClr>
              <a:buSzPts val="1200"/>
              <a:buChar char="•"/>
            </a:pPr>
            <a:r>
              <a:rPr lang="en-GB" dirty="0"/>
              <a:t>Remind the participants of:</a:t>
            </a:r>
            <a:endParaRPr dirty="0"/>
          </a:p>
          <a:p>
            <a:pPr marL="628650" lvl="1" indent="-171450" algn="l" rtl="0">
              <a:spcBef>
                <a:spcPts val="0"/>
              </a:spcBef>
              <a:spcAft>
                <a:spcPts val="0"/>
              </a:spcAft>
              <a:buClr>
                <a:schemeClr val="dk1"/>
              </a:buClr>
              <a:buSzPts val="1200"/>
              <a:buChar char="•"/>
            </a:pPr>
            <a:r>
              <a:rPr lang="en-GB" dirty="0"/>
              <a:t>The learning agreement that was made previously </a:t>
            </a:r>
            <a:endParaRPr dirty="0"/>
          </a:p>
          <a:p>
            <a:pPr marL="628650" lvl="1" indent="-171450" algn="l" rtl="0">
              <a:spcBef>
                <a:spcPts val="0"/>
              </a:spcBef>
              <a:spcAft>
                <a:spcPts val="0"/>
              </a:spcAft>
              <a:buClr>
                <a:schemeClr val="dk1"/>
              </a:buClr>
              <a:buSzPts val="1200"/>
              <a:buChar char="•"/>
            </a:pPr>
            <a:r>
              <a:rPr lang="en-GB" dirty="0"/>
              <a:t>Any ‘housekeeping’ (e.g. breaks, location of toilets etc.)</a:t>
            </a:r>
            <a:endParaRPr dirty="0"/>
          </a:p>
        </p:txBody>
      </p:sp>
      <p:sp>
        <p:nvSpPr>
          <p:cNvPr id="124" name="Google Shape;124;p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p3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6" name="Google Shape;976;p36: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dirty="0"/>
              <a:t>Guide participants to </a:t>
            </a:r>
            <a:r>
              <a:rPr lang="en-GB" b="1" i="0" dirty="0"/>
              <a:t>MHPSS Activities Handbook: Activity 9</a:t>
            </a:r>
            <a:endParaRPr dirty="0"/>
          </a:p>
          <a:p>
            <a:pPr marL="171450" lvl="0" indent="-171450" algn="l" rtl="0">
              <a:spcBef>
                <a:spcPts val="0"/>
              </a:spcBef>
              <a:spcAft>
                <a:spcPts val="0"/>
              </a:spcAft>
              <a:buClr>
                <a:schemeClr val="dk1"/>
              </a:buClr>
              <a:buSzPts val="1200"/>
              <a:buChar char="•"/>
            </a:pPr>
            <a:r>
              <a:rPr lang="en-GB" dirty="0"/>
              <a:t>Present the slide and review the activity</a:t>
            </a:r>
            <a:endParaRPr dirty="0"/>
          </a:p>
          <a:p>
            <a:pPr marL="171450" marR="0" lvl="0" indent="-171450" algn="l" rtl="0">
              <a:lnSpc>
                <a:spcPct val="100000"/>
              </a:lnSpc>
              <a:spcBef>
                <a:spcPts val="0"/>
              </a:spcBef>
              <a:spcAft>
                <a:spcPts val="0"/>
              </a:spcAft>
              <a:buClr>
                <a:schemeClr val="dk1"/>
              </a:buClr>
              <a:buSzPts val="1200"/>
              <a:buChar char="•"/>
            </a:pPr>
            <a:r>
              <a:rPr lang="en-GB" sz="1200" i="1" dirty="0"/>
              <a:t>Does anyone have any questions or need clarification?</a:t>
            </a:r>
            <a:endParaRPr dirty="0"/>
          </a:p>
        </p:txBody>
      </p:sp>
      <p:sp>
        <p:nvSpPr>
          <p:cNvPr id="977" name="Google Shape;977;p3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p37: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a:t>Divide the participants into pairs</a:t>
            </a:r>
            <a:endParaRPr/>
          </a:p>
          <a:p>
            <a:pPr marL="171450" lvl="0" indent="-171450" algn="l" rtl="0">
              <a:spcBef>
                <a:spcPts val="0"/>
              </a:spcBef>
              <a:spcAft>
                <a:spcPts val="0"/>
              </a:spcAft>
              <a:buClr>
                <a:schemeClr val="dk1"/>
              </a:buClr>
              <a:buSzPts val="1200"/>
              <a:buChar char="•"/>
            </a:pPr>
            <a:r>
              <a:rPr lang="en-GB" i="1"/>
              <a:t>With your partner</a:t>
            </a:r>
            <a:endParaRPr/>
          </a:p>
          <a:p>
            <a:pPr marL="628650" lvl="1" indent="-171450" algn="l" rtl="0">
              <a:spcBef>
                <a:spcPts val="0"/>
              </a:spcBef>
              <a:spcAft>
                <a:spcPts val="0"/>
              </a:spcAft>
              <a:buClr>
                <a:schemeClr val="dk1"/>
              </a:buClr>
              <a:buSzPts val="1200"/>
              <a:buChar char="•"/>
            </a:pPr>
            <a:r>
              <a:rPr lang="en-GB" i="1"/>
              <a:t>Review the guidance of </a:t>
            </a:r>
            <a:r>
              <a:rPr lang="en-GB" b="1" i="1"/>
              <a:t>MHPSS Activities Handbook: Activity 9</a:t>
            </a:r>
            <a:endParaRPr/>
          </a:p>
          <a:p>
            <a:pPr marL="628650" lvl="1" indent="-171450" algn="l" rtl="0">
              <a:spcBef>
                <a:spcPts val="0"/>
              </a:spcBef>
              <a:spcAft>
                <a:spcPts val="0"/>
              </a:spcAft>
              <a:buClr>
                <a:schemeClr val="dk1"/>
              </a:buClr>
              <a:buSzPts val="1200"/>
              <a:buChar char="•"/>
            </a:pPr>
            <a:r>
              <a:rPr lang="en-GB" i="1"/>
              <a:t>Guide the participants to </a:t>
            </a:r>
            <a:r>
              <a:rPr lang="en-GB" b="1" i="1"/>
              <a:t>Workbook page 100: Activity 9 - Good or bad stress</a:t>
            </a:r>
            <a:endParaRPr/>
          </a:p>
          <a:p>
            <a:pPr marL="628650" lvl="1" indent="-171450" algn="l" rtl="0">
              <a:spcBef>
                <a:spcPts val="0"/>
              </a:spcBef>
              <a:spcAft>
                <a:spcPts val="0"/>
              </a:spcAft>
              <a:buClr>
                <a:schemeClr val="dk1"/>
              </a:buClr>
              <a:buSzPts val="1200"/>
              <a:buChar char="•"/>
            </a:pPr>
            <a:r>
              <a:rPr lang="en-GB" i="1"/>
              <a:t>Decide who will take which roles:</a:t>
            </a:r>
            <a:endParaRPr/>
          </a:p>
          <a:p>
            <a:pPr marL="1085850" lvl="2" indent="-171450" algn="l" rtl="0">
              <a:spcBef>
                <a:spcPts val="0"/>
              </a:spcBef>
              <a:spcAft>
                <a:spcPts val="0"/>
              </a:spcAft>
              <a:buClr>
                <a:schemeClr val="dk1"/>
              </a:buClr>
              <a:buSzPts val="1200"/>
              <a:buChar char="•"/>
            </a:pPr>
            <a:r>
              <a:rPr lang="en-GB" i="1"/>
              <a:t>The adolescent</a:t>
            </a:r>
            <a:endParaRPr/>
          </a:p>
          <a:p>
            <a:pPr marL="1085850" lvl="2" indent="-171450" algn="l" rtl="0">
              <a:spcBef>
                <a:spcPts val="0"/>
              </a:spcBef>
              <a:spcAft>
                <a:spcPts val="0"/>
              </a:spcAft>
              <a:buClr>
                <a:schemeClr val="dk1"/>
              </a:buClr>
              <a:buSzPts val="1200"/>
              <a:buChar char="•"/>
            </a:pPr>
            <a:r>
              <a:rPr lang="en-GB" i="1"/>
              <a:t>The caseworker who will guide the activity</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PARTNER WORK (20 minutes)</a:t>
            </a:r>
            <a:endParaRPr/>
          </a:p>
          <a:p>
            <a:pPr marL="171450" marR="0" lvl="0" indent="-171450" algn="l" rtl="0">
              <a:lnSpc>
                <a:spcPct val="100000"/>
              </a:lnSpc>
              <a:spcBef>
                <a:spcPts val="0"/>
              </a:spcBef>
              <a:spcAft>
                <a:spcPts val="0"/>
              </a:spcAft>
              <a:buClr>
                <a:schemeClr val="dk1"/>
              </a:buClr>
              <a:buSzPts val="1200"/>
              <a:buChar char="•"/>
            </a:pPr>
            <a:r>
              <a:rPr lang="en-GB"/>
              <a:t>Provide 20 minutes for participants to complete</a:t>
            </a:r>
            <a:endParaRPr/>
          </a:p>
          <a:p>
            <a:pPr marL="0" lvl="0" indent="0" algn="l" rtl="0">
              <a:spcBef>
                <a:spcPts val="0"/>
              </a:spcBef>
              <a:spcAft>
                <a:spcPts val="0"/>
              </a:spcAft>
              <a:buClr>
                <a:schemeClr val="dk1"/>
              </a:buClr>
              <a:buSzPts val="1200"/>
              <a:buNone/>
            </a:pPr>
            <a:endParaRPr b="1"/>
          </a:p>
          <a:p>
            <a:pPr marL="0" lvl="0" indent="0" algn="l" rtl="0">
              <a:spcBef>
                <a:spcPts val="0"/>
              </a:spcBef>
              <a:spcAft>
                <a:spcPts val="0"/>
              </a:spcAft>
              <a:buClr>
                <a:schemeClr val="dk1"/>
              </a:buClr>
              <a:buSzPts val="1200"/>
              <a:buNone/>
            </a:pPr>
            <a:r>
              <a:rPr lang="en-GB" b="1"/>
              <a:t>PLENARY DISCUSSION (10 minutes)</a:t>
            </a:r>
            <a:endParaRPr/>
          </a:p>
          <a:p>
            <a:pPr marL="171450" lvl="0" indent="-171450" algn="l" rtl="0">
              <a:spcBef>
                <a:spcPts val="0"/>
              </a:spcBef>
              <a:spcAft>
                <a:spcPts val="0"/>
              </a:spcAft>
              <a:buClr>
                <a:schemeClr val="dk1"/>
              </a:buClr>
              <a:buSzPts val="1200"/>
              <a:buChar char="•"/>
            </a:pPr>
            <a:r>
              <a:rPr lang="en-GB" i="1"/>
              <a:t>How did the caseworker:</a:t>
            </a:r>
            <a:endParaRPr/>
          </a:p>
          <a:p>
            <a:pPr marL="628650" lvl="1" indent="-171450" algn="l" rtl="0">
              <a:spcBef>
                <a:spcPts val="0"/>
              </a:spcBef>
              <a:spcAft>
                <a:spcPts val="0"/>
              </a:spcAft>
              <a:buClr>
                <a:schemeClr val="dk1"/>
              </a:buClr>
              <a:buSzPts val="1200"/>
              <a:buChar char="•"/>
            </a:pPr>
            <a:r>
              <a:rPr lang="en-GB" i="1"/>
              <a:t>Introduce the activity?</a:t>
            </a:r>
            <a:endParaRPr/>
          </a:p>
          <a:p>
            <a:pPr marL="628650" lvl="1" indent="-171450" algn="l" rtl="0">
              <a:spcBef>
                <a:spcPts val="0"/>
              </a:spcBef>
              <a:spcAft>
                <a:spcPts val="0"/>
              </a:spcAft>
              <a:buClr>
                <a:schemeClr val="dk1"/>
              </a:buClr>
              <a:buSzPts val="1200"/>
              <a:buChar char="•"/>
            </a:pPr>
            <a:r>
              <a:rPr lang="en-GB" i="1"/>
              <a:t>Try to encourage the child to remain engaged in the activity?</a:t>
            </a:r>
            <a:endParaRPr/>
          </a:p>
          <a:p>
            <a:pPr marL="628650" lvl="1" indent="-171450" algn="l" rtl="0">
              <a:spcBef>
                <a:spcPts val="0"/>
              </a:spcBef>
              <a:spcAft>
                <a:spcPts val="0"/>
              </a:spcAft>
              <a:buClr>
                <a:schemeClr val="dk1"/>
              </a:buClr>
              <a:buSzPts val="1200"/>
              <a:buChar char="•"/>
            </a:pPr>
            <a:r>
              <a:rPr lang="en-GB" i="1"/>
              <a:t>React to the information the child shared?</a:t>
            </a:r>
            <a:endParaRPr/>
          </a:p>
          <a:p>
            <a:pPr marL="0" lvl="0" indent="0" algn="l" rtl="0">
              <a:spcBef>
                <a:spcPts val="0"/>
              </a:spcBef>
              <a:spcAft>
                <a:spcPts val="0"/>
              </a:spcAft>
              <a:buClr>
                <a:schemeClr val="dk1"/>
              </a:buClr>
              <a:buSzPts val="1200"/>
              <a:buNone/>
            </a:pPr>
            <a:endParaRPr i="1"/>
          </a:p>
          <a:p>
            <a:pPr marL="0" lvl="0" indent="0" algn="l" rtl="0">
              <a:spcBef>
                <a:spcPts val="0"/>
              </a:spcBef>
              <a:spcAft>
                <a:spcPts val="0"/>
              </a:spcAft>
              <a:buClr>
                <a:schemeClr val="dk1"/>
              </a:buClr>
              <a:buSzPts val="1200"/>
              <a:buNone/>
            </a:pPr>
            <a:endParaRPr b="1"/>
          </a:p>
        </p:txBody>
      </p:sp>
      <p:sp>
        <p:nvSpPr>
          <p:cNvPr id="1017" name="Google Shape;1017;p3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8" name="Google Shape;1018;p3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p3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4" name="Google Shape;1054;p38: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INTRODUCTION</a:t>
            </a:r>
            <a:endParaRPr dirty="0"/>
          </a:p>
          <a:p>
            <a:pPr marL="171450" lvl="0" indent="-171450" algn="l" rtl="0">
              <a:spcBef>
                <a:spcPts val="0"/>
              </a:spcBef>
              <a:spcAft>
                <a:spcPts val="0"/>
              </a:spcAft>
              <a:buClr>
                <a:schemeClr val="dk1"/>
              </a:buClr>
              <a:buSzPts val="1200"/>
              <a:buChar char="•"/>
            </a:pPr>
            <a:r>
              <a:rPr lang="en-GB" dirty="0"/>
              <a:t>Present the slide and review the activity</a:t>
            </a:r>
            <a:endParaRPr dirty="0"/>
          </a:p>
          <a:p>
            <a:pPr marL="171450" marR="0" lvl="0" indent="-171450" algn="l" rtl="0">
              <a:lnSpc>
                <a:spcPct val="100000"/>
              </a:lnSpc>
              <a:spcBef>
                <a:spcPts val="0"/>
              </a:spcBef>
              <a:spcAft>
                <a:spcPts val="0"/>
              </a:spcAft>
              <a:buClr>
                <a:schemeClr val="dk1"/>
              </a:buClr>
              <a:buSzPts val="1200"/>
              <a:buChar char="•"/>
            </a:pPr>
            <a:r>
              <a:rPr lang="en-GB" sz="1200" i="1" dirty="0"/>
              <a:t>Does anyone have any questions or need clarification?</a:t>
            </a:r>
            <a:endParaRPr b="1" dirty="0"/>
          </a:p>
          <a:p>
            <a:pPr marL="171450" lvl="0" indent="-171450" algn="l" rtl="0">
              <a:spcBef>
                <a:spcPts val="0"/>
              </a:spcBef>
              <a:spcAft>
                <a:spcPts val="0"/>
              </a:spcAft>
              <a:buClr>
                <a:schemeClr val="dk1"/>
              </a:buClr>
              <a:buSzPts val="1200"/>
              <a:buChar char="•"/>
            </a:pPr>
            <a:r>
              <a:rPr lang="en-GB" i="1" dirty="0"/>
              <a:t>Review the guidance of </a:t>
            </a:r>
            <a:r>
              <a:rPr lang="en-GB" b="1" i="1" dirty="0"/>
              <a:t>MHPSS Activities Handbook: Activity 10</a:t>
            </a:r>
            <a:endParaRPr dirty="0"/>
          </a:p>
          <a:p>
            <a:pPr marL="171450" lvl="0" indent="-171450" algn="l" rtl="0">
              <a:spcBef>
                <a:spcPts val="0"/>
              </a:spcBef>
              <a:spcAft>
                <a:spcPts val="0"/>
              </a:spcAft>
              <a:buClr>
                <a:schemeClr val="dk1"/>
              </a:buClr>
              <a:buSzPts val="1200"/>
              <a:buChar char="•"/>
            </a:pPr>
            <a:r>
              <a:rPr lang="en-GB" dirty="0"/>
              <a:t>Guide the participants to </a:t>
            </a:r>
            <a:r>
              <a:rPr lang="en-GB" b="1" dirty="0"/>
              <a:t>Workbook page 101: Activity 10 – The stressed mind</a:t>
            </a:r>
            <a:endParaRPr dirty="0"/>
          </a:p>
          <a:p>
            <a:pPr marL="171450" lvl="0" indent="-171450" algn="l" rtl="0">
              <a:spcBef>
                <a:spcPts val="0"/>
              </a:spcBef>
              <a:spcAft>
                <a:spcPts val="0"/>
              </a:spcAft>
              <a:buClr>
                <a:schemeClr val="dk1"/>
              </a:buClr>
              <a:buSzPts val="1200"/>
              <a:buChar char="•"/>
            </a:pPr>
            <a:r>
              <a:rPr lang="en-GB" i="1" dirty="0"/>
              <a:t>Take some time now to reflect and complete this activity in the workbook</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INDIVIDUAL WORK (15 minutes)</a:t>
            </a:r>
            <a:endParaRPr dirty="0"/>
          </a:p>
          <a:p>
            <a:pPr marL="171450" lvl="0" indent="-171450" algn="l" rtl="0">
              <a:spcBef>
                <a:spcPts val="0"/>
              </a:spcBef>
              <a:spcAft>
                <a:spcPts val="0"/>
              </a:spcAft>
              <a:buClr>
                <a:schemeClr val="dk1"/>
              </a:buClr>
              <a:buSzPts val="1200"/>
              <a:buChar char="•"/>
            </a:pPr>
            <a:r>
              <a:rPr lang="en-GB" dirty="0"/>
              <a:t>Provide 15 minutes for participants to complete</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CONCLUSION (5 minutes)</a:t>
            </a:r>
            <a:endParaRPr dirty="0"/>
          </a:p>
          <a:p>
            <a:pPr marL="171450" lvl="0" indent="-171450" algn="l" rtl="0">
              <a:spcBef>
                <a:spcPts val="0"/>
              </a:spcBef>
              <a:spcAft>
                <a:spcPts val="0"/>
              </a:spcAft>
              <a:buClr>
                <a:schemeClr val="dk1"/>
              </a:buClr>
              <a:buSzPts val="1200"/>
              <a:buChar char="•"/>
            </a:pPr>
            <a:r>
              <a:rPr lang="en-GB" dirty="0"/>
              <a:t>Invite volunteers to share their work</a:t>
            </a:r>
            <a:endParaRPr dirty="0"/>
          </a:p>
        </p:txBody>
      </p:sp>
      <p:sp>
        <p:nvSpPr>
          <p:cNvPr id="1055" name="Google Shape;1055;p3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p3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3" name="Google Shape;1103;p39: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a:t>Guide participants to </a:t>
            </a:r>
            <a:r>
              <a:rPr lang="en-GB" b="1" i="0"/>
              <a:t>MHPSS Activities Handbook: Activity 11</a:t>
            </a:r>
            <a:endParaRPr/>
          </a:p>
          <a:p>
            <a:pPr marL="171450" lvl="0" indent="-171450" algn="l" rtl="0">
              <a:spcBef>
                <a:spcPts val="0"/>
              </a:spcBef>
              <a:spcAft>
                <a:spcPts val="0"/>
              </a:spcAft>
              <a:buClr>
                <a:schemeClr val="dk1"/>
              </a:buClr>
              <a:buSzPts val="1200"/>
              <a:buChar char="•"/>
            </a:pPr>
            <a:r>
              <a:rPr lang="en-GB"/>
              <a:t>Present the slide and review the activity</a:t>
            </a:r>
            <a:endParaRPr/>
          </a:p>
          <a:p>
            <a:pPr marL="171450" marR="0" lvl="0" indent="-171450" algn="l" rtl="0">
              <a:lnSpc>
                <a:spcPct val="100000"/>
              </a:lnSpc>
              <a:spcBef>
                <a:spcPts val="0"/>
              </a:spcBef>
              <a:spcAft>
                <a:spcPts val="0"/>
              </a:spcAft>
              <a:buClr>
                <a:schemeClr val="dk1"/>
              </a:buClr>
              <a:buSzPts val="1200"/>
              <a:buChar char="•"/>
            </a:pPr>
            <a:r>
              <a:rPr lang="en-GB" sz="1200" i="1"/>
              <a:t>Does anyone have any questions or need clarification?</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PLENARY ACTIVITY (20 minutes)</a:t>
            </a:r>
            <a:endParaRPr/>
          </a:p>
          <a:p>
            <a:pPr marL="171450" lvl="0" indent="-171450" algn="l" rtl="0">
              <a:spcBef>
                <a:spcPts val="0"/>
              </a:spcBef>
              <a:spcAft>
                <a:spcPts val="0"/>
              </a:spcAft>
              <a:buClr>
                <a:schemeClr val="dk1"/>
              </a:buClr>
              <a:buSzPts val="1200"/>
              <a:buChar char="•"/>
            </a:pPr>
            <a:r>
              <a:rPr lang="en-GB"/>
              <a:t>Ask for one volunteer:</a:t>
            </a:r>
            <a:endParaRPr/>
          </a:p>
          <a:p>
            <a:pPr marL="628650" lvl="1" indent="-171450" algn="l" rtl="0">
              <a:spcBef>
                <a:spcPts val="0"/>
              </a:spcBef>
              <a:spcAft>
                <a:spcPts val="0"/>
              </a:spcAft>
              <a:buClr>
                <a:schemeClr val="dk1"/>
              </a:buClr>
              <a:buSzPts val="1200"/>
              <a:buChar char="•"/>
            </a:pPr>
            <a:r>
              <a:rPr lang="en-GB"/>
              <a:t>The volunteer will lead the activity with the group</a:t>
            </a:r>
            <a:endParaRPr/>
          </a:p>
          <a:p>
            <a:pPr marL="628650" lvl="1" indent="-171450" algn="l" rtl="0">
              <a:spcBef>
                <a:spcPts val="0"/>
              </a:spcBef>
              <a:spcAft>
                <a:spcPts val="0"/>
              </a:spcAft>
              <a:buClr>
                <a:schemeClr val="dk1"/>
              </a:buClr>
              <a:buSzPts val="1200"/>
              <a:buChar char="•"/>
            </a:pPr>
            <a:r>
              <a:rPr lang="en-GB"/>
              <a:t>Provide them a few minutes to prepare</a:t>
            </a:r>
            <a:endParaRPr/>
          </a:p>
          <a:p>
            <a:pPr marL="171450" lvl="0" indent="-171450" algn="l" rtl="0">
              <a:spcBef>
                <a:spcPts val="0"/>
              </a:spcBef>
              <a:spcAft>
                <a:spcPts val="0"/>
              </a:spcAft>
              <a:buClr>
                <a:schemeClr val="dk1"/>
              </a:buClr>
              <a:buSzPts val="1200"/>
              <a:buChar char="•"/>
            </a:pPr>
            <a:r>
              <a:rPr lang="en-GB"/>
              <a:t>For all other participants:</a:t>
            </a:r>
            <a:endParaRPr/>
          </a:p>
          <a:p>
            <a:pPr marL="628650" lvl="1" indent="-171450" algn="l" rtl="0">
              <a:spcBef>
                <a:spcPts val="0"/>
              </a:spcBef>
              <a:spcAft>
                <a:spcPts val="0"/>
              </a:spcAft>
              <a:buClr>
                <a:schemeClr val="dk1"/>
              </a:buClr>
              <a:buSzPts val="1200"/>
              <a:buChar char="•"/>
            </a:pPr>
            <a:r>
              <a:rPr lang="en-GB"/>
              <a:t>Invite them to stand up and participate in the activity</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p:txBody>
      </p:sp>
      <p:sp>
        <p:nvSpPr>
          <p:cNvPr id="1104" name="Google Shape;1104;p3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Google Shape;1143;p4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4" name="Google Shape;1144;p40: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a:t>Guide participants to </a:t>
            </a:r>
            <a:r>
              <a:rPr lang="en-GB" b="1" i="0"/>
              <a:t>MHPSS Activities Handbook: Activity 12</a:t>
            </a:r>
            <a:endParaRPr/>
          </a:p>
          <a:p>
            <a:pPr marL="171450" lvl="0" indent="-171450" algn="l" rtl="0">
              <a:spcBef>
                <a:spcPts val="0"/>
              </a:spcBef>
              <a:spcAft>
                <a:spcPts val="0"/>
              </a:spcAft>
              <a:buClr>
                <a:schemeClr val="dk1"/>
              </a:buClr>
              <a:buSzPts val="1200"/>
              <a:buChar char="•"/>
            </a:pPr>
            <a:r>
              <a:rPr lang="en-GB"/>
              <a:t>Present the slide and review the activity</a:t>
            </a:r>
            <a:endParaRPr/>
          </a:p>
          <a:p>
            <a:pPr marL="171450" marR="0" lvl="0" indent="-171450" algn="l" rtl="0">
              <a:lnSpc>
                <a:spcPct val="100000"/>
              </a:lnSpc>
              <a:spcBef>
                <a:spcPts val="0"/>
              </a:spcBef>
              <a:spcAft>
                <a:spcPts val="0"/>
              </a:spcAft>
              <a:buClr>
                <a:schemeClr val="dk1"/>
              </a:buClr>
              <a:buSzPts val="1200"/>
              <a:buChar char="•"/>
            </a:pPr>
            <a:r>
              <a:rPr lang="en-GB" sz="1200" i="1"/>
              <a:t>Does anyone have any questions or need clarification?</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endParaRPr/>
          </a:p>
        </p:txBody>
      </p:sp>
      <p:sp>
        <p:nvSpPr>
          <p:cNvPr id="1145" name="Google Shape;1145;p4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p41: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dirty="0"/>
              <a:t>Present the slide</a:t>
            </a:r>
            <a:endParaRPr dirty="0"/>
          </a:p>
          <a:p>
            <a:pPr marL="171450" lvl="0" indent="-171450" algn="l" rtl="0">
              <a:spcBef>
                <a:spcPts val="0"/>
              </a:spcBef>
              <a:spcAft>
                <a:spcPts val="0"/>
              </a:spcAft>
              <a:buClr>
                <a:schemeClr val="dk1"/>
              </a:buClr>
              <a:buSzPts val="1200"/>
              <a:buChar char="•"/>
            </a:pPr>
            <a:r>
              <a:rPr lang="en-GB" i="1" dirty="0"/>
              <a:t>Does anyone have any questions or need clarification? </a:t>
            </a:r>
            <a:endParaRPr dirty="0"/>
          </a:p>
          <a:p>
            <a:pPr marL="0" lvl="0" indent="0" algn="l" rtl="0">
              <a:spcBef>
                <a:spcPts val="0"/>
              </a:spcBef>
              <a:spcAft>
                <a:spcPts val="0"/>
              </a:spcAft>
              <a:buClr>
                <a:schemeClr val="dk1"/>
              </a:buClr>
              <a:buSzPts val="1200"/>
              <a:buNone/>
            </a:pPr>
            <a:endParaRPr i="1" dirty="0"/>
          </a:p>
        </p:txBody>
      </p:sp>
      <p:sp>
        <p:nvSpPr>
          <p:cNvPr id="1185" name="Google Shape;1185;p4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6" name="Google Shape;1186;p4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p42: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SESSION 5 DURATION: 0h30</a:t>
            </a:r>
            <a:endParaRPr/>
          </a:p>
        </p:txBody>
      </p:sp>
      <p:sp>
        <p:nvSpPr>
          <p:cNvPr id="1195" name="Google Shape;1195;p4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6" name="Google Shape;1196;p4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p43: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a:t>Guide participants to </a:t>
            </a:r>
            <a:r>
              <a:rPr lang="en-GB" b="1"/>
              <a:t>Workbook page 102: Learning objectives</a:t>
            </a:r>
            <a:endParaRPr/>
          </a:p>
          <a:p>
            <a:pPr marL="171450" lvl="0" indent="-171450" algn="l" rtl="0">
              <a:spcBef>
                <a:spcPts val="0"/>
              </a:spcBef>
              <a:spcAft>
                <a:spcPts val="0"/>
              </a:spcAft>
              <a:buClr>
                <a:schemeClr val="dk1"/>
              </a:buClr>
              <a:buSzPts val="1200"/>
              <a:buChar char="•"/>
            </a:pPr>
            <a:r>
              <a:rPr lang="en-GB" i="1"/>
              <a:t>It’s important to take the time to review the learning objectives (</a:t>
            </a:r>
            <a:r>
              <a:rPr lang="en-GB" b="1" i="1"/>
              <a:t>Workbook page 95</a:t>
            </a:r>
            <a:r>
              <a:rPr lang="en-GB" i="1"/>
              <a:t>) and reflect on your achievements at the end of this training. </a:t>
            </a:r>
            <a:endParaRPr/>
          </a:p>
          <a:p>
            <a:pPr marL="171450" lvl="0" indent="-171450" algn="l" rtl="0">
              <a:spcBef>
                <a:spcPts val="0"/>
              </a:spcBef>
              <a:spcAft>
                <a:spcPts val="0"/>
              </a:spcAft>
              <a:buClr>
                <a:schemeClr val="dk1"/>
              </a:buClr>
              <a:buSzPts val="1200"/>
              <a:buChar char="•"/>
            </a:pPr>
            <a:r>
              <a:rPr lang="en-GB" i="1"/>
              <a:t>Some learning objectives might require some more information, practice or support from the supervisor to be fully achieved.</a:t>
            </a:r>
            <a:endParaRPr/>
          </a:p>
          <a:p>
            <a:pPr marL="171450" lvl="0" indent="-171450" algn="l" rtl="0">
              <a:spcBef>
                <a:spcPts val="0"/>
              </a:spcBef>
              <a:spcAft>
                <a:spcPts val="0"/>
              </a:spcAft>
              <a:buClr>
                <a:schemeClr val="dk1"/>
              </a:buClr>
              <a:buSzPts val="1200"/>
              <a:buChar char="•"/>
            </a:pPr>
            <a:r>
              <a:rPr lang="en-GB" i="1"/>
              <a:t>Look back at today’s training and answer the questions on the learning objectives in your workbook. </a:t>
            </a:r>
            <a:endParaRPr/>
          </a:p>
          <a:p>
            <a:pPr marL="0" lvl="0" indent="0" algn="l" rtl="0">
              <a:spcBef>
                <a:spcPts val="0"/>
              </a:spcBef>
              <a:spcAft>
                <a:spcPts val="0"/>
              </a:spcAft>
              <a:buClr>
                <a:schemeClr val="dk1"/>
              </a:buClr>
              <a:buSzPts val="1200"/>
              <a:buNone/>
            </a:pPr>
            <a:endParaRPr b="1"/>
          </a:p>
          <a:p>
            <a:pPr marL="0" lvl="0" indent="0" algn="l" rtl="0">
              <a:spcBef>
                <a:spcPts val="0"/>
              </a:spcBef>
              <a:spcAft>
                <a:spcPts val="0"/>
              </a:spcAft>
              <a:buClr>
                <a:schemeClr val="dk1"/>
              </a:buClr>
              <a:buSzPts val="1200"/>
              <a:buNone/>
            </a:pPr>
            <a:r>
              <a:rPr lang="en-GB" b="1"/>
              <a:t>INDIVIDUAL WORK (5 minutes)</a:t>
            </a:r>
            <a:endParaRPr i="1"/>
          </a:p>
          <a:p>
            <a:pPr marL="171450" lvl="0" indent="-171450" algn="l" rtl="0">
              <a:spcBef>
                <a:spcPts val="0"/>
              </a:spcBef>
              <a:spcAft>
                <a:spcPts val="0"/>
              </a:spcAft>
              <a:buClr>
                <a:schemeClr val="dk1"/>
              </a:buClr>
              <a:buSzPts val="1200"/>
              <a:buChar char="•"/>
            </a:pPr>
            <a:r>
              <a:rPr lang="en-GB"/>
              <a:t>Provide 5 minutes for participants to complete</a:t>
            </a:r>
            <a:endParaRPr/>
          </a:p>
          <a:p>
            <a:pPr marL="0" marR="0" lvl="0" indent="0" algn="l" rtl="0">
              <a:lnSpc>
                <a:spcPct val="100000"/>
              </a:lnSpc>
              <a:spcBef>
                <a:spcPts val="0"/>
              </a:spcBef>
              <a:spcAft>
                <a:spcPts val="0"/>
              </a:spcAft>
              <a:buClr>
                <a:schemeClr val="dk1"/>
              </a:buClr>
              <a:buSzPts val="1200"/>
              <a:buNone/>
            </a:pPr>
            <a:endParaRPr/>
          </a:p>
          <a:p>
            <a:pPr marL="0" marR="0" lvl="0" indent="0" algn="l" rtl="0">
              <a:lnSpc>
                <a:spcPct val="100000"/>
              </a:lnSpc>
              <a:spcBef>
                <a:spcPts val="0"/>
              </a:spcBef>
              <a:spcAft>
                <a:spcPts val="0"/>
              </a:spcAft>
              <a:buClr>
                <a:schemeClr val="dk1"/>
              </a:buClr>
              <a:buSzPts val="1200"/>
              <a:buNone/>
            </a:pPr>
            <a:r>
              <a:rPr lang="en-GB" b="1"/>
              <a:t>PLENARY DISCUSSION (5 minutes)</a:t>
            </a:r>
            <a:endParaRPr/>
          </a:p>
          <a:p>
            <a:pPr marL="171450" lvl="0" indent="-171450" algn="l" rtl="0">
              <a:spcBef>
                <a:spcPts val="0"/>
              </a:spcBef>
              <a:spcAft>
                <a:spcPts val="0"/>
              </a:spcAft>
              <a:buClr>
                <a:schemeClr val="dk1"/>
              </a:buClr>
              <a:buSzPts val="1200"/>
              <a:buChar char="•"/>
            </a:pPr>
            <a:r>
              <a:rPr lang="en-GB"/>
              <a:t>Invite volunteers to share their reflection</a:t>
            </a:r>
            <a:endParaRPr/>
          </a:p>
          <a:p>
            <a:pPr marL="171450" lvl="0" indent="-95250" algn="l" rtl="0">
              <a:spcBef>
                <a:spcPts val="0"/>
              </a:spcBef>
              <a:spcAft>
                <a:spcPts val="0"/>
              </a:spcAft>
              <a:buClr>
                <a:schemeClr val="dk1"/>
              </a:buClr>
              <a:buSzPts val="1200"/>
              <a:buNone/>
            </a:pPr>
            <a:endParaRPr i="1"/>
          </a:p>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a:t>Continue on </a:t>
            </a:r>
            <a:r>
              <a:rPr lang="en-GB" b="1"/>
              <a:t>Workbook page 102: Reflection</a:t>
            </a:r>
            <a:endParaRPr/>
          </a:p>
          <a:p>
            <a:pPr marL="171450" lvl="0" indent="-171450" algn="l" rtl="0">
              <a:spcBef>
                <a:spcPts val="0"/>
              </a:spcBef>
              <a:spcAft>
                <a:spcPts val="0"/>
              </a:spcAft>
              <a:buClr>
                <a:schemeClr val="dk1"/>
              </a:buClr>
              <a:buSzPts val="1200"/>
              <a:buChar char="•"/>
            </a:pPr>
            <a:r>
              <a:rPr lang="en-GB" i="1"/>
              <a:t>What surprised you? What was challenging? What would you like to learn more about?</a:t>
            </a:r>
            <a:endParaRPr/>
          </a:p>
          <a:p>
            <a:pPr marL="171450" lvl="0" indent="-171450" algn="l" rtl="0">
              <a:spcBef>
                <a:spcPts val="0"/>
              </a:spcBef>
              <a:spcAft>
                <a:spcPts val="0"/>
              </a:spcAft>
              <a:buClr>
                <a:schemeClr val="dk1"/>
              </a:buClr>
              <a:buSzPts val="1200"/>
              <a:buChar char="•"/>
            </a:pPr>
            <a:r>
              <a:rPr lang="en-GB" i="1"/>
              <a:t>Write down your reflections.</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INDIVIDUAL WORK (5 minutes)</a:t>
            </a:r>
            <a:endParaRPr/>
          </a:p>
          <a:p>
            <a:pPr marL="171450" lvl="0" indent="-171450" algn="l" rtl="0">
              <a:spcBef>
                <a:spcPts val="0"/>
              </a:spcBef>
              <a:spcAft>
                <a:spcPts val="0"/>
              </a:spcAft>
              <a:buClr>
                <a:schemeClr val="dk1"/>
              </a:buClr>
              <a:buSzPts val="1200"/>
              <a:buChar char="•"/>
            </a:pPr>
            <a:r>
              <a:rPr lang="en-GB"/>
              <a:t>Provide 5 minutes for participants to complete</a:t>
            </a:r>
            <a:endParaRPr b="1"/>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PLENARY DISCUSSION (5 minutes)</a:t>
            </a:r>
            <a:endParaRPr/>
          </a:p>
          <a:p>
            <a:pPr marL="171450" lvl="0" indent="-171450" algn="l" rtl="0">
              <a:spcBef>
                <a:spcPts val="0"/>
              </a:spcBef>
              <a:spcAft>
                <a:spcPts val="0"/>
              </a:spcAft>
              <a:buClr>
                <a:schemeClr val="dk1"/>
              </a:buClr>
              <a:buSzPts val="1200"/>
              <a:buChar char="•"/>
            </a:pPr>
            <a:r>
              <a:rPr lang="en-GB"/>
              <a:t>Invite volunteers to share their reflection</a:t>
            </a:r>
            <a:endParaRPr/>
          </a:p>
          <a:p>
            <a:pPr marL="171450" lvl="0" indent="-171450" algn="l" rtl="0">
              <a:spcBef>
                <a:spcPts val="0"/>
              </a:spcBef>
              <a:spcAft>
                <a:spcPts val="0"/>
              </a:spcAft>
              <a:buClr>
                <a:schemeClr val="dk1"/>
              </a:buClr>
              <a:buSzPts val="1200"/>
              <a:buChar char="•"/>
            </a:pPr>
            <a:r>
              <a:rPr lang="en-GB" i="0"/>
              <a:t>Thank the participants for their participation</a:t>
            </a:r>
            <a:endParaRPr/>
          </a:p>
          <a:p>
            <a:pPr marL="171450" lvl="0" indent="-95250" algn="l" rtl="0">
              <a:spcBef>
                <a:spcPts val="0"/>
              </a:spcBef>
              <a:spcAft>
                <a:spcPts val="0"/>
              </a:spcAft>
              <a:buClr>
                <a:schemeClr val="dk1"/>
              </a:buClr>
              <a:buSzPts val="1200"/>
              <a:buNone/>
            </a:pPr>
            <a:endParaRPr/>
          </a:p>
        </p:txBody>
      </p:sp>
      <p:sp>
        <p:nvSpPr>
          <p:cNvPr id="1201" name="Google Shape;1201;p4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2" name="Google Shape;1202;p4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6"/>
        <p:cNvGrpSpPr/>
        <p:nvPr/>
      </p:nvGrpSpPr>
      <p:grpSpPr>
        <a:xfrm>
          <a:off x="0" y="0"/>
          <a:ext cx="0" cy="0"/>
          <a:chOff x="0" y="0"/>
          <a:chExt cx="0" cy="0"/>
        </a:xfrm>
      </p:grpSpPr>
      <p:sp>
        <p:nvSpPr>
          <p:cNvPr id="1217" name="Google Shape;1217;p44: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i="0" dirty="0"/>
              <a:t>INTRODUCTION</a:t>
            </a:r>
            <a:endParaRPr dirty="0"/>
          </a:p>
          <a:p>
            <a:pPr marL="171450" lvl="0" indent="-171450" algn="l" rtl="0">
              <a:spcBef>
                <a:spcPts val="0"/>
              </a:spcBef>
              <a:spcAft>
                <a:spcPts val="0"/>
              </a:spcAft>
              <a:buClr>
                <a:schemeClr val="dk1"/>
              </a:buClr>
              <a:buSzPts val="1200"/>
              <a:buChar char="•"/>
            </a:pPr>
            <a:r>
              <a:rPr lang="en-GB" i="1" dirty="0"/>
              <a:t>We are going to do a self-care activity:</a:t>
            </a:r>
            <a:endParaRPr dirty="0"/>
          </a:p>
          <a:p>
            <a:pPr marL="628650" lvl="1" indent="-171450" algn="l" rtl="0">
              <a:spcBef>
                <a:spcPts val="0"/>
              </a:spcBef>
              <a:spcAft>
                <a:spcPts val="0"/>
              </a:spcAft>
              <a:buClr>
                <a:schemeClr val="dk1"/>
              </a:buClr>
              <a:buSzPts val="1200"/>
              <a:buChar char="•"/>
            </a:pPr>
            <a:r>
              <a:rPr lang="en-GB" i="1" dirty="0"/>
              <a:t>It is very short and easy to use </a:t>
            </a:r>
            <a:endParaRPr dirty="0"/>
          </a:p>
          <a:p>
            <a:pPr marL="628650" lvl="1" indent="-171450" algn="l" rtl="0">
              <a:spcBef>
                <a:spcPts val="0"/>
              </a:spcBef>
              <a:spcAft>
                <a:spcPts val="0"/>
              </a:spcAft>
              <a:buClr>
                <a:schemeClr val="dk1"/>
              </a:buClr>
              <a:buSzPts val="1200"/>
              <a:buChar char="•"/>
            </a:pPr>
            <a:r>
              <a:rPr lang="en-GB" i="1" dirty="0"/>
              <a:t>You can use this when feel overwhelmed or have a lot of tension in your body</a:t>
            </a:r>
            <a:endParaRPr i="1" dirty="0"/>
          </a:p>
          <a:p>
            <a:pPr marL="171450" lvl="0" indent="-171450" algn="l" rtl="0">
              <a:spcBef>
                <a:spcPts val="0"/>
              </a:spcBef>
              <a:spcAft>
                <a:spcPts val="0"/>
              </a:spcAft>
              <a:buClr>
                <a:schemeClr val="dk1"/>
              </a:buClr>
              <a:buSzPts val="1200"/>
              <a:buChar char="•"/>
            </a:pPr>
            <a:r>
              <a:rPr lang="en-GB" i="1" dirty="0"/>
              <a:t>Everybody, please stand up.</a:t>
            </a:r>
            <a:endParaRPr dirty="0"/>
          </a:p>
          <a:p>
            <a:pPr marL="171450" lvl="0" indent="-171450" algn="l" rtl="0">
              <a:spcBef>
                <a:spcPts val="0"/>
              </a:spcBef>
              <a:spcAft>
                <a:spcPts val="0"/>
              </a:spcAft>
              <a:buClr>
                <a:schemeClr val="dk1"/>
              </a:buClr>
              <a:buSzPts val="1200"/>
              <a:buChar char="•"/>
            </a:pPr>
            <a:r>
              <a:rPr lang="en-GB" i="1" dirty="0"/>
              <a:t>This activity is called “shake it out” </a:t>
            </a:r>
            <a:endParaRPr i="1" dirty="0"/>
          </a:p>
          <a:p>
            <a:pPr marL="628650" lvl="1" indent="-171450" algn="l" rtl="0">
              <a:spcBef>
                <a:spcPts val="0"/>
              </a:spcBef>
              <a:spcAft>
                <a:spcPts val="0"/>
              </a:spcAft>
              <a:buClr>
                <a:schemeClr val="dk1"/>
              </a:buClr>
              <a:buSzPts val="1200"/>
              <a:buChar char="•"/>
            </a:pPr>
            <a:r>
              <a:rPr lang="en-GB" i="1" dirty="0"/>
              <a:t>This activity involves shaking out right hand, left hand, right leg, and left leg. </a:t>
            </a:r>
            <a:endParaRPr dirty="0"/>
          </a:p>
          <a:p>
            <a:pPr marL="628650" lvl="1" indent="-171450" algn="l" rtl="0">
              <a:spcBef>
                <a:spcPts val="0"/>
              </a:spcBef>
              <a:spcAft>
                <a:spcPts val="0"/>
              </a:spcAft>
              <a:buClr>
                <a:schemeClr val="dk1"/>
              </a:buClr>
              <a:buSzPts val="1200"/>
              <a:buChar char="•"/>
            </a:pPr>
            <a:r>
              <a:rPr lang="en-GB" i="1" dirty="0"/>
              <a:t>We’ll shake out each body part for 5, then 4, then 3 and so on. </a:t>
            </a:r>
            <a:endParaRPr i="1" dirty="0"/>
          </a:p>
          <a:p>
            <a:pPr marL="171450" lvl="0" indent="-171450" algn="l" rtl="0">
              <a:spcBef>
                <a:spcPts val="0"/>
              </a:spcBef>
              <a:spcAft>
                <a:spcPts val="0"/>
              </a:spcAft>
              <a:buClr>
                <a:schemeClr val="dk1"/>
              </a:buClr>
              <a:buSzPts val="1200"/>
              <a:buChar char="•"/>
            </a:pPr>
            <a:r>
              <a:rPr lang="en-GB" i="1" dirty="0"/>
              <a:t>Are you ready to start?</a:t>
            </a:r>
            <a:endParaRPr dirty="0"/>
          </a:p>
          <a:p>
            <a:pPr marL="171450" lvl="0" indent="-95250" algn="l" rtl="0">
              <a:spcBef>
                <a:spcPts val="0"/>
              </a:spcBef>
              <a:spcAft>
                <a:spcPts val="0"/>
              </a:spcAft>
              <a:buClr>
                <a:schemeClr val="dk1"/>
              </a:buClr>
              <a:buSzPts val="1200"/>
              <a:buNone/>
            </a:pPr>
            <a:endParaRPr i="1" dirty="0"/>
          </a:p>
          <a:p>
            <a:pPr marL="0" marR="0" lvl="0" indent="0" algn="l" rtl="0">
              <a:lnSpc>
                <a:spcPct val="100000"/>
              </a:lnSpc>
              <a:spcBef>
                <a:spcPts val="0"/>
              </a:spcBef>
              <a:spcAft>
                <a:spcPts val="0"/>
              </a:spcAft>
              <a:buClr>
                <a:schemeClr val="dk1"/>
              </a:buClr>
              <a:buSzPts val="1200"/>
              <a:buFont typeface="Arial"/>
              <a:buNone/>
            </a:pPr>
            <a:r>
              <a:rPr lang="en-GB" b="1" dirty="0"/>
              <a:t>SELF-CARE EXERCISE (Shake it out, 10 minutes)</a:t>
            </a:r>
            <a:endParaRPr dirty="0"/>
          </a:p>
          <a:p>
            <a:pPr marL="171450" lvl="0" indent="-171450" algn="l" rtl="0">
              <a:spcBef>
                <a:spcPts val="0"/>
              </a:spcBef>
              <a:spcAft>
                <a:spcPts val="0"/>
              </a:spcAft>
              <a:buClr>
                <a:schemeClr val="dk1"/>
              </a:buClr>
              <a:buSzPts val="1200"/>
              <a:buChar char="•"/>
            </a:pPr>
            <a:r>
              <a:rPr lang="en-GB" i="0" dirty="0"/>
              <a:t>Hold up your right hand and ask everyone to do the same. </a:t>
            </a:r>
            <a:endParaRPr dirty="0"/>
          </a:p>
          <a:p>
            <a:pPr marL="171450" lvl="0" indent="-171450" algn="l" rtl="0">
              <a:spcBef>
                <a:spcPts val="0"/>
              </a:spcBef>
              <a:spcAft>
                <a:spcPts val="0"/>
              </a:spcAft>
              <a:buClr>
                <a:schemeClr val="dk1"/>
              </a:buClr>
              <a:buSzPts val="1200"/>
              <a:buChar char="•"/>
            </a:pPr>
            <a:r>
              <a:rPr lang="en-GB" i="0" dirty="0"/>
              <a:t>Start counting down from 5 and shake your right hand</a:t>
            </a:r>
            <a:endParaRPr dirty="0"/>
          </a:p>
          <a:p>
            <a:pPr marL="628650" lvl="1" indent="-171450" algn="l" rtl="0">
              <a:spcBef>
                <a:spcPts val="0"/>
              </a:spcBef>
              <a:spcAft>
                <a:spcPts val="0"/>
              </a:spcAft>
              <a:buClr>
                <a:schemeClr val="dk1"/>
              </a:buClr>
              <a:buSzPts val="1200"/>
              <a:buChar char="•"/>
            </a:pPr>
            <a:r>
              <a:rPr lang="en-GB" i="0" dirty="0"/>
              <a:t>Switch to your left hand, shake and countdown for 5. </a:t>
            </a:r>
            <a:endParaRPr dirty="0"/>
          </a:p>
          <a:p>
            <a:pPr marL="628650" lvl="1" indent="-171450" algn="l" rtl="0">
              <a:spcBef>
                <a:spcPts val="0"/>
              </a:spcBef>
              <a:spcAft>
                <a:spcPts val="0"/>
              </a:spcAft>
              <a:buClr>
                <a:schemeClr val="dk1"/>
              </a:buClr>
              <a:buSzPts val="1200"/>
              <a:buChar char="•"/>
            </a:pPr>
            <a:r>
              <a:rPr lang="en-GB" i="0" dirty="0"/>
              <a:t>Switch to your right leg, shake and countdown for 5. </a:t>
            </a:r>
            <a:endParaRPr dirty="0"/>
          </a:p>
          <a:p>
            <a:pPr marL="628650" lvl="1" indent="-171450" algn="l" rtl="0">
              <a:spcBef>
                <a:spcPts val="0"/>
              </a:spcBef>
              <a:spcAft>
                <a:spcPts val="0"/>
              </a:spcAft>
              <a:buClr>
                <a:schemeClr val="dk1"/>
              </a:buClr>
              <a:buSzPts val="1200"/>
              <a:buChar char="•"/>
            </a:pPr>
            <a:r>
              <a:rPr lang="en-GB" i="0" dirty="0"/>
              <a:t>Switch to your left leg, shake and countdown for 5. </a:t>
            </a:r>
            <a:endParaRPr i="0" dirty="0"/>
          </a:p>
          <a:p>
            <a:pPr marL="171450" lvl="0" indent="-171450" algn="l" rtl="0">
              <a:spcBef>
                <a:spcPts val="0"/>
              </a:spcBef>
              <a:spcAft>
                <a:spcPts val="0"/>
              </a:spcAft>
              <a:buClr>
                <a:schemeClr val="dk1"/>
              </a:buClr>
              <a:buSzPts val="1200"/>
              <a:buChar char="•"/>
            </a:pPr>
            <a:r>
              <a:rPr lang="en-GB" i="0" dirty="0"/>
              <a:t>Repeat with a countdown from 4</a:t>
            </a:r>
            <a:endParaRPr i="0" dirty="0"/>
          </a:p>
          <a:p>
            <a:pPr marL="171450" lvl="0" indent="-171450" algn="l" rtl="0">
              <a:spcBef>
                <a:spcPts val="0"/>
              </a:spcBef>
              <a:spcAft>
                <a:spcPts val="0"/>
              </a:spcAft>
              <a:buClr>
                <a:schemeClr val="dk1"/>
              </a:buClr>
              <a:buSzPts val="1200"/>
              <a:buChar char="•"/>
            </a:pPr>
            <a:r>
              <a:rPr lang="en-GB" i="0" dirty="0"/>
              <a:t>Repeat with a countdown from 3</a:t>
            </a:r>
            <a:endParaRPr i="0" dirty="0"/>
          </a:p>
          <a:p>
            <a:pPr marL="171450" lvl="0" indent="-171450" algn="l" rtl="0">
              <a:spcBef>
                <a:spcPts val="0"/>
              </a:spcBef>
              <a:spcAft>
                <a:spcPts val="0"/>
              </a:spcAft>
              <a:buClr>
                <a:schemeClr val="dk1"/>
              </a:buClr>
              <a:buSzPts val="1200"/>
              <a:buChar char="•"/>
            </a:pPr>
            <a:r>
              <a:rPr lang="en-GB" i="0" dirty="0"/>
              <a:t>Repeat with a countdown from 2</a:t>
            </a:r>
            <a:endParaRPr i="0" dirty="0"/>
          </a:p>
          <a:p>
            <a:pPr marL="171450" lvl="0" indent="-171450" algn="l" rtl="0">
              <a:spcBef>
                <a:spcPts val="0"/>
              </a:spcBef>
              <a:spcAft>
                <a:spcPts val="0"/>
              </a:spcAft>
              <a:buClr>
                <a:schemeClr val="dk1"/>
              </a:buClr>
              <a:buSzPts val="1200"/>
              <a:buChar char="•"/>
            </a:pPr>
            <a:r>
              <a:rPr lang="en-GB" i="0" dirty="0"/>
              <a:t>Repeat with a countdown from 1. </a:t>
            </a:r>
            <a:endParaRPr i="0" dirty="0"/>
          </a:p>
        </p:txBody>
      </p:sp>
      <p:sp>
        <p:nvSpPr>
          <p:cNvPr id="1218" name="Google Shape;1218;p4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9" name="Google Shape;1219;p4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INTRODUCTION</a:t>
            </a:r>
            <a:endParaRPr dirty="0"/>
          </a:p>
          <a:p>
            <a:pPr marL="171450" lvl="0" indent="-171450" algn="l" rtl="0">
              <a:spcBef>
                <a:spcPts val="0"/>
              </a:spcBef>
              <a:spcAft>
                <a:spcPts val="0"/>
              </a:spcAft>
              <a:buClr>
                <a:schemeClr val="dk1"/>
              </a:buClr>
              <a:buSzPts val="1200"/>
              <a:buChar char="•"/>
            </a:pPr>
            <a:r>
              <a:rPr lang="en-GB" i="1" dirty="0"/>
              <a:t>Let’s start with a quick quiz recap of the previous module</a:t>
            </a:r>
            <a:endParaRPr dirty="0"/>
          </a:p>
          <a:p>
            <a:pPr marL="171450" lvl="0" indent="-171450" algn="l" rtl="0">
              <a:spcBef>
                <a:spcPts val="0"/>
              </a:spcBef>
              <a:spcAft>
                <a:spcPts val="0"/>
              </a:spcAft>
              <a:buClr>
                <a:schemeClr val="dk1"/>
              </a:buClr>
              <a:buSzPts val="1200"/>
              <a:buChar char="•"/>
            </a:pPr>
            <a:r>
              <a:rPr lang="en-GB" dirty="0"/>
              <a:t>Try to have a different participant to volunteer for each quiz question.</a:t>
            </a:r>
            <a:endParaRPr dirty="0"/>
          </a:p>
          <a:p>
            <a:pPr marL="0" marR="0" lvl="0" indent="0" algn="l" rtl="0">
              <a:lnSpc>
                <a:spcPct val="100000"/>
              </a:lnSpc>
              <a:spcBef>
                <a:spcPts val="0"/>
              </a:spcBef>
              <a:spcAft>
                <a:spcPts val="0"/>
              </a:spcAft>
              <a:buClr>
                <a:schemeClr val="dk1"/>
              </a:buClr>
              <a:buSzPts val="1200"/>
              <a:buFont typeface="Arial"/>
              <a:buNone/>
            </a:pPr>
            <a:endParaRPr b="1" dirty="0"/>
          </a:p>
          <a:p>
            <a:pPr marL="0" marR="0" lvl="0" indent="0" algn="l" rtl="0">
              <a:lnSpc>
                <a:spcPct val="100000"/>
              </a:lnSpc>
              <a:spcBef>
                <a:spcPts val="0"/>
              </a:spcBef>
              <a:spcAft>
                <a:spcPts val="0"/>
              </a:spcAft>
              <a:buClr>
                <a:schemeClr val="dk1"/>
              </a:buClr>
              <a:buSzPts val="1200"/>
              <a:buFont typeface="Arial"/>
              <a:buNone/>
            </a:pPr>
            <a:r>
              <a:rPr lang="en-GB" b="1" dirty="0"/>
              <a:t>PLENARY QUIZ (15 minutes)</a:t>
            </a:r>
            <a:endParaRPr dirty="0"/>
          </a:p>
          <a:p>
            <a:pPr marL="171450" lvl="0" indent="-171450" algn="l" rtl="0">
              <a:spcBef>
                <a:spcPts val="0"/>
              </a:spcBef>
              <a:spcAft>
                <a:spcPts val="0"/>
              </a:spcAft>
              <a:buClr>
                <a:schemeClr val="dk1"/>
              </a:buClr>
              <a:buSzPts val="1200"/>
              <a:buChar char="•"/>
            </a:pPr>
            <a:r>
              <a:rPr lang="en-GB" b="1" i="1" dirty="0"/>
              <a:t>Can you list three facts about depression?</a:t>
            </a:r>
            <a:endParaRPr dirty="0"/>
          </a:p>
          <a:p>
            <a:pPr marL="628650" lvl="1" indent="-171450" algn="l" rtl="0">
              <a:spcBef>
                <a:spcPts val="0"/>
              </a:spcBef>
              <a:spcAft>
                <a:spcPts val="0"/>
              </a:spcAft>
              <a:buClr>
                <a:schemeClr val="dk1"/>
              </a:buClr>
              <a:buSzPts val="1200"/>
              <a:buChar char="•"/>
            </a:pPr>
            <a:r>
              <a:rPr lang="en-GB" dirty="0"/>
              <a:t>Depression can happen to anyone</a:t>
            </a:r>
            <a:endParaRPr dirty="0"/>
          </a:p>
          <a:p>
            <a:pPr marL="628650" lvl="1" indent="-171450" algn="l" rtl="0">
              <a:spcBef>
                <a:spcPts val="0"/>
              </a:spcBef>
              <a:spcAft>
                <a:spcPts val="0"/>
              </a:spcAft>
              <a:buClr>
                <a:schemeClr val="dk1"/>
              </a:buClr>
              <a:buSzPts val="1200"/>
              <a:buChar char="•"/>
            </a:pPr>
            <a:r>
              <a:rPr lang="en-GB" dirty="0"/>
              <a:t>Depression can dramatically affect all aspects of life, including relationships with family, friends and community. It can affect a person’s ability to function and live a rewarding life</a:t>
            </a:r>
            <a:endParaRPr dirty="0"/>
          </a:p>
          <a:p>
            <a:pPr marL="628650" lvl="1" indent="-171450" algn="l" rtl="0">
              <a:spcBef>
                <a:spcPts val="0"/>
              </a:spcBef>
              <a:spcAft>
                <a:spcPts val="0"/>
              </a:spcAft>
              <a:buClr>
                <a:schemeClr val="dk1"/>
              </a:buClr>
              <a:buSzPts val="1200"/>
              <a:buChar char="•"/>
            </a:pPr>
            <a:r>
              <a:rPr lang="en-GB" sz="1200" dirty="0"/>
              <a:t>Depression can lead to suicide, but not everybody who is struggling with depression is at risk of suicide!</a:t>
            </a:r>
            <a:endParaRPr dirty="0"/>
          </a:p>
          <a:p>
            <a:pPr marL="171450" lvl="0" indent="-171450" algn="l" rtl="0">
              <a:spcBef>
                <a:spcPts val="0"/>
              </a:spcBef>
              <a:spcAft>
                <a:spcPts val="0"/>
              </a:spcAft>
              <a:buClr>
                <a:schemeClr val="dk1"/>
              </a:buClr>
              <a:buSzPts val="1200"/>
              <a:buChar char="•"/>
            </a:pPr>
            <a:r>
              <a:rPr lang="en-GB" b="1" i="1" dirty="0"/>
              <a:t>What is the role of the caseworker when supporting children that show signs of depression? </a:t>
            </a:r>
            <a:endParaRPr dirty="0"/>
          </a:p>
          <a:p>
            <a:pPr marL="628650" lvl="1" indent="-171450" algn="l" rtl="0">
              <a:spcBef>
                <a:spcPts val="0"/>
              </a:spcBef>
              <a:spcAft>
                <a:spcPts val="0"/>
              </a:spcAft>
              <a:buClr>
                <a:schemeClr val="dk1"/>
              </a:buClr>
              <a:buSzPts val="1200"/>
              <a:buChar char="•"/>
            </a:pPr>
            <a:r>
              <a:rPr lang="en-GB" dirty="0"/>
              <a:t>Refer to specialized MHPSS if available!</a:t>
            </a:r>
            <a:endParaRPr dirty="0"/>
          </a:p>
          <a:p>
            <a:pPr marL="628650" lvl="1" indent="-171450" algn="l" rtl="0">
              <a:spcBef>
                <a:spcPts val="0"/>
              </a:spcBef>
              <a:spcAft>
                <a:spcPts val="0"/>
              </a:spcAft>
              <a:buClr>
                <a:schemeClr val="dk1"/>
              </a:buClr>
              <a:buSzPts val="1200"/>
              <a:buChar char="•"/>
            </a:pPr>
            <a:r>
              <a:rPr lang="en-GB" sz="1200" dirty="0"/>
              <a:t>If no specialized MHPSS is available, explore other options of services available using service mapping</a:t>
            </a:r>
            <a:endParaRPr dirty="0"/>
          </a:p>
          <a:p>
            <a:pPr marL="628650" lvl="1" indent="-171450" algn="l" rtl="0">
              <a:spcBef>
                <a:spcPts val="0"/>
              </a:spcBef>
              <a:spcAft>
                <a:spcPts val="0"/>
              </a:spcAft>
              <a:buClr>
                <a:schemeClr val="dk1"/>
              </a:buClr>
              <a:buSzPts val="1200"/>
              <a:buChar char="•"/>
            </a:pPr>
            <a:r>
              <a:rPr lang="en-GB" sz="1200" dirty="0"/>
              <a:t>Offer focused nonspecialized MHPSS support that matches the child's needs</a:t>
            </a:r>
            <a:endParaRPr dirty="0"/>
          </a:p>
          <a:p>
            <a:pPr marL="628650" lvl="1" indent="-171450" algn="l" rtl="0">
              <a:spcBef>
                <a:spcPts val="0"/>
              </a:spcBef>
              <a:spcAft>
                <a:spcPts val="0"/>
              </a:spcAft>
              <a:buClr>
                <a:schemeClr val="dk1"/>
              </a:buClr>
              <a:buSzPts val="1200"/>
              <a:buChar char="•"/>
            </a:pPr>
            <a:r>
              <a:rPr lang="en-GB" sz="1200" dirty="0"/>
              <a:t>Regular check-ins through follow up</a:t>
            </a:r>
            <a:endParaRPr dirty="0"/>
          </a:p>
          <a:p>
            <a:pPr marL="171450" lvl="0" indent="-171450" algn="l" rtl="0">
              <a:spcBef>
                <a:spcPts val="0"/>
              </a:spcBef>
              <a:spcAft>
                <a:spcPts val="0"/>
              </a:spcAft>
              <a:buClr>
                <a:schemeClr val="dk1"/>
              </a:buClr>
              <a:buSzPts val="1200"/>
              <a:buChar char="•"/>
            </a:pPr>
            <a:r>
              <a:rPr lang="en-GB" b="1" i="1" dirty="0"/>
              <a:t>What do you need to discuss to assess the risk of suicide? </a:t>
            </a:r>
            <a:endParaRPr dirty="0"/>
          </a:p>
          <a:p>
            <a:pPr marL="628650" lvl="1" indent="-171450" algn="l" rtl="0">
              <a:spcBef>
                <a:spcPts val="0"/>
              </a:spcBef>
              <a:spcAft>
                <a:spcPts val="0"/>
              </a:spcAft>
              <a:buClr>
                <a:schemeClr val="dk1"/>
              </a:buClr>
              <a:buSzPts val="1200"/>
              <a:buChar char="•"/>
            </a:pPr>
            <a:r>
              <a:rPr lang="en-GB" sz="1200" dirty="0">
                <a:solidFill>
                  <a:schemeClr val="dk1"/>
                </a:solidFill>
              </a:rPr>
              <a:t>Introduce the assessment</a:t>
            </a:r>
          </a:p>
          <a:p>
            <a:pPr marL="628650" lvl="1" indent="-171450" algn="l" rtl="0">
              <a:spcBef>
                <a:spcPts val="0"/>
              </a:spcBef>
              <a:spcAft>
                <a:spcPts val="0"/>
              </a:spcAft>
              <a:buClr>
                <a:schemeClr val="dk1"/>
              </a:buClr>
              <a:buSzPts val="1200"/>
              <a:buChar char="•"/>
            </a:pPr>
            <a:r>
              <a:rPr lang="en-GB" sz="1200" dirty="0">
                <a:solidFill>
                  <a:schemeClr val="dk1"/>
                </a:solidFill>
              </a:rPr>
              <a:t>Start with the present, in the current situation and feeling</a:t>
            </a:r>
          </a:p>
          <a:p>
            <a:pPr marL="628650" lvl="1" indent="-171450" algn="l" rtl="0">
              <a:spcBef>
                <a:spcPts val="0"/>
              </a:spcBef>
              <a:spcAft>
                <a:spcPts val="0"/>
              </a:spcAft>
              <a:buClr>
                <a:schemeClr val="dk1"/>
              </a:buClr>
              <a:buSzPts val="1200"/>
              <a:buChar char="•"/>
            </a:pPr>
            <a:r>
              <a:rPr lang="en-GB" sz="1200" dirty="0">
                <a:solidFill>
                  <a:schemeClr val="dk1"/>
                </a:solidFill>
              </a:rPr>
              <a:t>Explore suicide ideation</a:t>
            </a:r>
          </a:p>
          <a:p>
            <a:pPr marL="628650" lvl="1" indent="-171450" algn="l" rtl="0">
              <a:spcBef>
                <a:spcPts val="0"/>
              </a:spcBef>
              <a:spcAft>
                <a:spcPts val="0"/>
              </a:spcAft>
              <a:buClr>
                <a:schemeClr val="dk1"/>
              </a:buClr>
              <a:buSzPts val="1200"/>
              <a:buChar char="•"/>
            </a:pPr>
            <a:r>
              <a:rPr lang="en-GB" sz="1200" dirty="0">
                <a:solidFill>
                  <a:schemeClr val="dk1"/>
                </a:solidFill>
              </a:rPr>
              <a:t>Assess if they made any plans</a:t>
            </a:r>
          </a:p>
          <a:p>
            <a:pPr marL="628650" lvl="1" indent="-171450" algn="l" rtl="0">
              <a:spcBef>
                <a:spcPts val="0"/>
              </a:spcBef>
              <a:spcAft>
                <a:spcPts val="0"/>
              </a:spcAft>
              <a:buClr>
                <a:schemeClr val="dk1"/>
              </a:buClr>
              <a:buSzPts val="1200"/>
              <a:buChar char="•"/>
            </a:pPr>
            <a:r>
              <a:rPr lang="en-GB" sz="1200" dirty="0">
                <a:solidFill>
                  <a:schemeClr val="dk1"/>
                </a:solidFill>
              </a:rPr>
              <a:t>Discuss their behaviour, if they acted upon their suicidal ideation</a:t>
            </a:r>
          </a:p>
          <a:p>
            <a:pPr marL="628650" lvl="1" indent="-171450" algn="l" rtl="0">
              <a:spcBef>
                <a:spcPts val="0"/>
              </a:spcBef>
              <a:spcAft>
                <a:spcPts val="0"/>
              </a:spcAft>
              <a:buClr>
                <a:schemeClr val="dk1"/>
              </a:buClr>
              <a:buSzPts val="1200"/>
              <a:buChar char="•"/>
            </a:pPr>
            <a:r>
              <a:rPr lang="en-GB" sz="1200" dirty="0">
                <a:solidFill>
                  <a:schemeClr val="dk1"/>
                </a:solidFill>
              </a:rPr>
              <a:t>Assess their intentions</a:t>
            </a:r>
          </a:p>
          <a:p>
            <a:pPr marL="457200" lvl="1" indent="0" algn="l" rtl="0">
              <a:spcBef>
                <a:spcPts val="0"/>
              </a:spcBef>
              <a:spcAft>
                <a:spcPts val="0"/>
              </a:spcAft>
              <a:buClr>
                <a:schemeClr val="dk1"/>
              </a:buClr>
              <a:buSzPts val="1200"/>
              <a:buNone/>
            </a:pPr>
            <a:endParaRPr sz="1200" dirty="0">
              <a:solidFill>
                <a:schemeClr val="dk1"/>
              </a:solidFill>
            </a:endParaRPr>
          </a:p>
        </p:txBody>
      </p:sp>
      <p:sp>
        <p:nvSpPr>
          <p:cNvPr id="145" name="Google Shape;145;p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dirty="0"/>
              <a:t>Present the slide</a:t>
            </a:r>
            <a:endParaRPr dirty="0"/>
          </a:p>
          <a:p>
            <a:pPr marL="171450" lvl="0" indent="-171450" algn="l" rtl="0">
              <a:spcBef>
                <a:spcPts val="0"/>
              </a:spcBef>
              <a:spcAft>
                <a:spcPts val="0"/>
              </a:spcAft>
              <a:buClr>
                <a:schemeClr val="dk1"/>
              </a:buClr>
              <a:buSzPts val="1200"/>
              <a:buChar char="•"/>
            </a:pPr>
            <a:r>
              <a:rPr lang="en-GB" i="1" dirty="0"/>
              <a:t>This module is about focused non specialized MHPSS activities. </a:t>
            </a:r>
            <a:endParaRPr dirty="0"/>
          </a:p>
          <a:p>
            <a:pPr marL="171450" lvl="0" indent="-171450" algn="l" rtl="0">
              <a:spcBef>
                <a:spcPts val="0"/>
              </a:spcBef>
              <a:spcAft>
                <a:spcPts val="0"/>
              </a:spcAft>
              <a:buClr>
                <a:schemeClr val="dk1"/>
              </a:buClr>
              <a:buSzPts val="1200"/>
              <a:buChar char="•"/>
            </a:pPr>
            <a:r>
              <a:rPr lang="en-GB" i="1" dirty="0"/>
              <a:t>You can find the learning objectives on </a:t>
            </a:r>
            <a:r>
              <a:rPr lang="en-GB" b="1" i="1" dirty="0"/>
              <a:t>Workbook page 95: Learning objectives</a:t>
            </a:r>
            <a:endParaRPr dirty="0"/>
          </a:p>
          <a:p>
            <a:pPr marL="171450" lvl="0" indent="-95250" algn="l" rtl="0">
              <a:spcBef>
                <a:spcPts val="0"/>
              </a:spcBef>
              <a:spcAft>
                <a:spcPts val="0"/>
              </a:spcAft>
              <a:buClr>
                <a:schemeClr val="dk1"/>
              </a:buClr>
              <a:buSzPts val="1200"/>
              <a:buNone/>
            </a:pPr>
            <a:endParaRPr dirty="0"/>
          </a:p>
        </p:txBody>
      </p:sp>
      <p:sp>
        <p:nvSpPr>
          <p:cNvPr id="153" name="Google Shape;153;p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7: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SESSION 2 DURATION: 1 hour</a:t>
            </a:r>
            <a:endParaRPr dirty="0"/>
          </a:p>
          <a:p>
            <a:pPr marL="0" lvl="0" indent="0" algn="l" rtl="0">
              <a:spcBef>
                <a:spcPts val="0"/>
              </a:spcBef>
              <a:spcAft>
                <a:spcPts val="0"/>
              </a:spcAft>
              <a:buClr>
                <a:schemeClr val="dk1"/>
              </a:buClr>
              <a:buSzPts val="1200"/>
              <a:buNone/>
            </a:pPr>
            <a:r>
              <a:rPr lang="en-GB" dirty="0"/>
              <a:t>______________________________________________________________________________</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i="1" dirty="0"/>
              <a:t>Before we focus on specific activities, let’s quickly review which type of MHPSS activities a caseworker can implement</a:t>
            </a:r>
            <a:endParaRPr dirty="0"/>
          </a:p>
          <a:p>
            <a:pPr marL="0" lvl="0" indent="0" algn="l" rtl="0">
              <a:spcBef>
                <a:spcPts val="0"/>
              </a:spcBef>
              <a:spcAft>
                <a:spcPts val="0"/>
              </a:spcAft>
              <a:buClr>
                <a:schemeClr val="dk1"/>
              </a:buClr>
              <a:buSzPts val="1200"/>
              <a:buNone/>
            </a:pPr>
            <a:endParaRPr i="1" dirty="0"/>
          </a:p>
        </p:txBody>
      </p:sp>
      <p:sp>
        <p:nvSpPr>
          <p:cNvPr id="177" name="Google Shape;177;p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PLENARY DISCUSSION (10 minutes)</a:t>
            </a:r>
            <a:endParaRPr dirty="0"/>
          </a:p>
          <a:p>
            <a:pPr marL="171450" lvl="0" indent="-171450" algn="l" rtl="0">
              <a:spcBef>
                <a:spcPts val="0"/>
              </a:spcBef>
              <a:spcAft>
                <a:spcPts val="0"/>
              </a:spcAft>
              <a:buClr>
                <a:schemeClr val="dk1"/>
              </a:buClr>
              <a:buSzPts val="1200"/>
              <a:buChar char="•"/>
            </a:pPr>
            <a:r>
              <a:rPr lang="en-GB" i="1" dirty="0"/>
              <a:t>Let’s reflect on your casework experience </a:t>
            </a:r>
            <a:endParaRPr dirty="0"/>
          </a:p>
          <a:p>
            <a:pPr marL="171450" lvl="0" indent="-171450" algn="l" rtl="0">
              <a:spcBef>
                <a:spcPts val="0"/>
              </a:spcBef>
              <a:spcAft>
                <a:spcPts val="0"/>
              </a:spcAft>
              <a:buClr>
                <a:schemeClr val="dk1"/>
              </a:buClr>
              <a:buSzPts val="1200"/>
              <a:buChar char="•"/>
            </a:pPr>
            <a:r>
              <a:rPr lang="en-GB" dirty="0"/>
              <a:t>Guide participants to </a:t>
            </a:r>
            <a:r>
              <a:rPr lang="en-GB" b="1" dirty="0"/>
              <a:t>Workbook page 96: MHPSS activities you have used</a:t>
            </a:r>
            <a:endParaRPr dirty="0"/>
          </a:p>
          <a:p>
            <a:pPr marL="171450" lvl="0" indent="-171450" algn="l" rtl="0">
              <a:spcBef>
                <a:spcPts val="0"/>
              </a:spcBef>
              <a:spcAft>
                <a:spcPts val="0"/>
              </a:spcAft>
              <a:buClr>
                <a:schemeClr val="dk1"/>
              </a:buClr>
              <a:buSzPts val="1200"/>
              <a:buChar char="•"/>
            </a:pPr>
            <a:r>
              <a:rPr lang="en-GB" i="1" dirty="0"/>
              <a:t>In your workbook:</a:t>
            </a:r>
            <a:endParaRPr dirty="0"/>
          </a:p>
          <a:p>
            <a:pPr marL="628650" lvl="1" indent="-171450" algn="l" rtl="0">
              <a:spcBef>
                <a:spcPts val="0"/>
              </a:spcBef>
              <a:spcAft>
                <a:spcPts val="0"/>
              </a:spcAft>
              <a:buClr>
                <a:schemeClr val="dk1"/>
              </a:buClr>
              <a:buSzPts val="1200"/>
              <a:buChar char="•"/>
            </a:pPr>
            <a:r>
              <a:rPr lang="en-GB" i="1" dirty="0"/>
              <a:t>Write down what specific MHPSS activities you’ve used in your casework.</a:t>
            </a:r>
            <a:endParaRPr dirty="0"/>
          </a:p>
          <a:p>
            <a:pPr marL="628650" lvl="1" indent="-171450" algn="l" rtl="0">
              <a:spcBef>
                <a:spcPts val="0"/>
              </a:spcBef>
              <a:spcAft>
                <a:spcPts val="0"/>
              </a:spcAft>
              <a:buClr>
                <a:schemeClr val="dk1"/>
              </a:buClr>
              <a:buSzPts val="1200"/>
              <a:buChar char="•"/>
            </a:pPr>
            <a:r>
              <a:rPr lang="en-GB" i="1" dirty="0"/>
              <a:t>You can write down the name or a one-line description of the activity.</a:t>
            </a:r>
            <a:endParaRPr dirty="0"/>
          </a:p>
          <a:p>
            <a:pPr marL="0" lvl="0" indent="0" algn="l" rtl="0">
              <a:spcBef>
                <a:spcPts val="0"/>
              </a:spcBef>
              <a:spcAft>
                <a:spcPts val="0"/>
              </a:spcAft>
              <a:buClr>
                <a:schemeClr val="dk1"/>
              </a:buClr>
              <a:buSzPts val="1200"/>
              <a:buNone/>
            </a:pPr>
            <a:endParaRPr i="1" dirty="0"/>
          </a:p>
          <a:p>
            <a:pPr marL="0" lvl="0" indent="0" algn="l" rtl="0">
              <a:spcBef>
                <a:spcPts val="0"/>
              </a:spcBef>
              <a:spcAft>
                <a:spcPts val="0"/>
              </a:spcAft>
              <a:buClr>
                <a:schemeClr val="dk1"/>
              </a:buClr>
              <a:buSzPts val="1200"/>
              <a:buNone/>
            </a:pPr>
            <a:r>
              <a:rPr lang="en-GB" b="1" i="0" dirty="0"/>
              <a:t>INDIVIDUAL WORK (5 minutes)</a:t>
            </a:r>
            <a:endParaRPr dirty="0"/>
          </a:p>
          <a:p>
            <a:pPr marL="171450" lvl="0" indent="-171450" algn="l" rtl="0">
              <a:spcBef>
                <a:spcPts val="0"/>
              </a:spcBef>
              <a:spcAft>
                <a:spcPts val="0"/>
              </a:spcAft>
              <a:buClr>
                <a:schemeClr val="dk1"/>
              </a:buClr>
              <a:buSzPts val="1200"/>
              <a:buChar char="•"/>
            </a:pPr>
            <a:r>
              <a:rPr lang="en-GB" i="0" dirty="0"/>
              <a:t>Provide 5 minutes for participants to complete</a:t>
            </a:r>
            <a:endParaRPr dirty="0"/>
          </a:p>
          <a:p>
            <a:pPr marL="0" lvl="0" indent="0" algn="l" rtl="0">
              <a:spcBef>
                <a:spcPts val="0"/>
              </a:spcBef>
              <a:spcAft>
                <a:spcPts val="0"/>
              </a:spcAft>
              <a:buClr>
                <a:schemeClr val="dk1"/>
              </a:buClr>
              <a:buSzPts val="1200"/>
              <a:buNone/>
            </a:pPr>
            <a:endParaRPr i="1" dirty="0"/>
          </a:p>
          <a:p>
            <a:pPr marL="0" lvl="0" indent="0" algn="l" rtl="0">
              <a:spcBef>
                <a:spcPts val="0"/>
              </a:spcBef>
              <a:spcAft>
                <a:spcPts val="0"/>
              </a:spcAft>
              <a:buClr>
                <a:schemeClr val="dk1"/>
              </a:buClr>
              <a:buSzPts val="1200"/>
              <a:buNone/>
            </a:pPr>
            <a:r>
              <a:rPr lang="en-GB" b="1" i="0" dirty="0"/>
              <a:t>PLENARY DISCUSSION (Time: 10 minutes)</a:t>
            </a:r>
            <a:endParaRPr b="1" i="0" dirty="0"/>
          </a:p>
          <a:p>
            <a:pPr marL="171450" lvl="0" indent="-171450" algn="l" rtl="0">
              <a:spcBef>
                <a:spcPts val="0"/>
              </a:spcBef>
              <a:spcAft>
                <a:spcPts val="0"/>
              </a:spcAft>
              <a:buClr>
                <a:schemeClr val="dk1"/>
              </a:buClr>
              <a:buSzPts val="1200"/>
              <a:buChar char="•"/>
            </a:pPr>
            <a:r>
              <a:rPr lang="en-GB" dirty="0"/>
              <a:t>Ask volunteers to share their activities</a:t>
            </a:r>
            <a:endParaRPr dirty="0"/>
          </a:p>
          <a:p>
            <a:pPr marL="171450" lvl="0" indent="-171450" algn="l" rtl="0">
              <a:spcBef>
                <a:spcPts val="0"/>
              </a:spcBef>
              <a:spcAft>
                <a:spcPts val="0"/>
              </a:spcAft>
              <a:buClr>
                <a:schemeClr val="dk1"/>
              </a:buClr>
              <a:buSzPts val="1200"/>
              <a:buChar char="•"/>
            </a:pPr>
            <a:r>
              <a:rPr lang="en-GB" dirty="0"/>
              <a:t>Write down the activities on a flipchart </a:t>
            </a:r>
            <a:endParaRPr dirty="0"/>
          </a:p>
          <a:p>
            <a:pPr marL="171450" lvl="0" indent="-9525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endParaRPr dirty="0"/>
          </a:p>
        </p:txBody>
      </p:sp>
      <p:sp>
        <p:nvSpPr>
          <p:cNvPr id="183" name="Google Shape;183;p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9: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b="0" i="0" dirty="0"/>
              <a:t>Present the quote</a:t>
            </a:r>
            <a:endParaRPr dirty="0"/>
          </a:p>
          <a:p>
            <a:pPr marL="171450" lvl="0" indent="-171450" algn="l" rtl="0">
              <a:spcBef>
                <a:spcPts val="0"/>
              </a:spcBef>
              <a:spcAft>
                <a:spcPts val="0"/>
              </a:spcAft>
              <a:buClr>
                <a:schemeClr val="dk1"/>
              </a:buClr>
              <a:buSzPts val="1200"/>
              <a:buChar char="•"/>
            </a:pPr>
            <a:r>
              <a:rPr lang="en-GB" b="0" i="1" dirty="0"/>
              <a:t>We are actually not thinking beings, we are not </a:t>
            </a:r>
            <a:r>
              <a:rPr lang="en-GB" i="1" dirty="0">
                <a:highlight>
                  <a:schemeClr val="accent2"/>
                </a:highlight>
              </a:rPr>
              <a:t>cognition </a:t>
            </a:r>
            <a:r>
              <a:rPr lang="en-GB" b="0" i="1" dirty="0"/>
              <a:t>driven. We are above all else, emotional beings who occasionally think (</a:t>
            </a:r>
            <a:r>
              <a:rPr lang="en-GB" b="0" i="1" dirty="0" err="1"/>
              <a:t>Brene</a:t>
            </a:r>
            <a:r>
              <a:rPr lang="en-GB" b="0" i="1" dirty="0"/>
              <a:t> Brown, Atlas of the Heart). </a:t>
            </a:r>
            <a:endParaRPr dirty="0"/>
          </a:p>
          <a:p>
            <a:pPr marL="628650" lvl="1" indent="-171450" algn="l" rtl="0">
              <a:spcBef>
                <a:spcPts val="0"/>
              </a:spcBef>
              <a:spcAft>
                <a:spcPts val="0"/>
              </a:spcAft>
              <a:buClr>
                <a:schemeClr val="dk1"/>
              </a:buClr>
              <a:buSzPts val="1200"/>
              <a:buChar char="•"/>
            </a:pPr>
            <a:r>
              <a:rPr lang="en-GB" b="0" i="1" dirty="0"/>
              <a:t>This is a common misconception about ourselves.</a:t>
            </a:r>
            <a:endParaRPr dirty="0"/>
          </a:p>
          <a:p>
            <a:pPr marL="628650" lvl="1" indent="-171450" algn="l" rtl="0">
              <a:spcBef>
                <a:spcPts val="0"/>
              </a:spcBef>
              <a:spcAft>
                <a:spcPts val="0"/>
              </a:spcAft>
              <a:buClr>
                <a:schemeClr val="dk1"/>
              </a:buClr>
              <a:buSzPts val="1200"/>
              <a:buChar char="•"/>
            </a:pPr>
            <a:r>
              <a:rPr lang="en-GB" i="1" dirty="0"/>
              <a:t>We also discussed this in </a:t>
            </a:r>
            <a:r>
              <a:rPr lang="en-GB" b="0" i="1" dirty="0"/>
              <a:t>Level 2 Module 2 on self-awareness and unconscious bias. </a:t>
            </a:r>
            <a:endParaRPr dirty="0"/>
          </a:p>
          <a:p>
            <a:pPr marL="171450" lvl="0" indent="-171450" algn="l" rtl="0">
              <a:spcBef>
                <a:spcPts val="0"/>
              </a:spcBef>
              <a:spcAft>
                <a:spcPts val="0"/>
              </a:spcAft>
              <a:buClr>
                <a:schemeClr val="dk1"/>
              </a:buClr>
              <a:buSzPts val="1200"/>
              <a:buChar char="•"/>
            </a:pPr>
            <a:r>
              <a:rPr lang="en-GB" b="0" i="1" dirty="0"/>
              <a:t>It is important for children, and for any person, to:</a:t>
            </a:r>
            <a:endParaRPr dirty="0"/>
          </a:p>
          <a:p>
            <a:pPr marL="628650" lvl="1" indent="-171450" algn="l" rtl="0">
              <a:spcBef>
                <a:spcPts val="0"/>
              </a:spcBef>
              <a:spcAft>
                <a:spcPts val="0"/>
              </a:spcAft>
              <a:buClr>
                <a:schemeClr val="dk1"/>
              </a:buClr>
              <a:buSzPts val="1200"/>
              <a:buChar char="•"/>
            </a:pPr>
            <a:r>
              <a:rPr lang="en-GB" i="1" dirty="0"/>
              <a:t>L</a:t>
            </a:r>
            <a:r>
              <a:rPr lang="en-GB" b="0" i="1" dirty="0"/>
              <a:t>earn to recognize and label or name emotions</a:t>
            </a:r>
            <a:endParaRPr dirty="0"/>
          </a:p>
          <a:p>
            <a:pPr marL="628650" lvl="1" indent="-171450" algn="l" rtl="0">
              <a:spcBef>
                <a:spcPts val="0"/>
              </a:spcBef>
              <a:spcAft>
                <a:spcPts val="0"/>
              </a:spcAft>
              <a:buClr>
                <a:schemeClr val="dk1"/>
              </a:buClr>
              <a:buSzPts val="1200"/>
              <a:buChar char="•"/>
            </a:pPr>
            <a:r>
              <a:rPr lang="en-GB" i="1" dirty="0"/>
              <a:t>A</a:t>
            </a:r>
            <a:r>
              <a:rPr lang="en-GB" b="0" i="1" dirty="0"/>
              <a:t>cknowledge how they are thinking and how </a:t>
            </a:r>
            <a:r>
              <a:rPr lang="en-GB" b="0" i="1" dirty="0" err="1"/>
              <a:t>behavior</a:t>
            </a:r>
            <a:r>
              <a:rPr lang="en-GB" b="0" i="1" dirty="0"/>
              <a:t> is driven by them </a:t>
            </a:r>
            <a:endParaRPr dirty="0"/>
          </a:p>
          <a:p>
            <a:pPr marL="628650" lvl="1" indent="-171450" algn="l" rtl="0">
              <a:spcBef>
                <a:spcPts val="0"/>
              </a:spcBef>
              <a:spcAft>
                <a:spcPts val="0"/>
              </a:spcAft>
              <a:buClr>
                <a:schemeClr val="dk1"/>
              </a:buClr>
              <a:buSzPts val="1200"/>
              <a:buChar char="•"/>
            </a:pPr>
            <a:r>
              <a:rPr lang="en-GB" i="1" dirty="0"/>
              <a:t>L</a:t>
            </a:r>
            <a:r>
              <a:rPr lang="en-GB" b="0" i="1" dirty="0"/>
              <a:t>earn to regulate or cope with emotions when they become very intense</a:t>
            </a:r>
            <a:endParaRPr dirty="0"/>
          </a:p>
          <a:p>
            <a:pPr marL="171450" lvl="0" indent="-171450" algn="l" rtl="0">
              <a:spcBef>
                <a:spcPts val="0"/>
              </a:spcBef>
              <a:spcAft>
                <a:spcPts val="0"/>
              </a:spcAft>
              <a:buClr>
                <a:schemeClr val="dk1"/>
              </a:buClr>
              <a:buSzPts val="1200"/>
              <a:buChar char="•"/>
            </a:pPr>
            <a:r>
              <a:rPr lang="en-GB" b="0" i="1" dirty="0"/>
              <a:t>We have MHPSS activities that help children, parent or caregivers learn:</a:t>
            </a:r>
            <a:endParaRPr dirty="0"/>
          </a:p>
          <a:p>
            <a:pPr marL="628650" lvl="1" indent="-171450" algn="l" rtl="0">
              <a:spcBef>
                <a:spcPts val="0"/>
              </a:spcBef>
              <a:spcAft>
                <a:spcPts val="0"/>
              </a:spcAft>
              <a:buClr>
                <a:schemeClr val="dk1"/>
              </a:buClr>
              <a:buSzPts val="1200"/>
              <a:buChar char="•"/>
            </a:pPr>
            <a:r>
              <a:rPr lang="en-GB" i="1" dirty="0"/>
              <a:t>About m</a:t>
            </a:r>
            <a:r>
              <a:rPr lang="en-GB" b="0" i="1" dirty="0"/>
              <a:t>ental health and their emotions (psychoeducation) </a:t>
            </a:r>
            <a:endParaRPr dirty="0"/>
          </a:p>
          <a:p>
            <a:pPr marL="628650" lvl="1" indent="-171450" algn="l" rtl="0">
              <a:spcBef>
                <a:spcPts val="0"/>
              </a:spcBef>
              <a:spcAft>
                <a:spcPts val="0"/>
              </a:spcAft>
              <a:buClr>
                <a:schemeClr val="dk1"/>
              </a:buClr>
              <a:buSzPts val="1200"/>
              <a:buChar char="•"/>
            </a:pPr>
            <a:r>
              <a:rPr lang="en-GB" b="0" i="1" dirty="0"/>
              <a:t>To recognize and express emotions (expressive activities)</a:t>
            </a:r>
            <a:endParaRPr dirty="0"/>
          </a:p>
          <a:p>
            <a:pPr marL="628650" lvl="1" indent="-171450" algn="l" rtl="0">
              <a:spcBef>
                <a:spcPts val="0"/>
              </a:spcBef>
              <a:spcAft>
                <a:spcPts val="0"/>
              </a:spcAft>
              <a:buClr>
                <a:schemeClr val="dk1"/>
              </a:buClr>
              <a:buSzPts val="1200"/>
              <a:buChar char="•"/>
            </a:pPr>
            <a:r>
              <a:rPr lang="en-GB" i="1" dirty="0"/>
              <a:t>H</a:t>
            </a:r>
            <a:r>
              <a:rPr lang="en-GB" b="0" i="1" dirty="0"/>
              <a:t>ow to regulate </a:t>
            </a:r>
            <a:r>
              <a:rPr lang="en-GB" b="0" i="1" dirty="0">
                <a:highlight>
                  <a:srgbClr val="FF9900"/>
                </a:highlight>
              </a:rPr>
              <a:t>themselves</a:t>
            </a:r>
            <a:r>
              <a:rPr lang="en-GB" b="0" i="1" dirty="0"/>
              <a:t> (emotion regulation) </a:t>
            </a:r>
            <a:endParaRPr dirty="0"/>
          </a:p>
          <a:p>
            <a:pPr marL="628650" lvl="1" indent="-171450" algn="l" rtl="0">
              <a:spcBef>
                <a:spcPts val="0"/>
              </a:spcBef>
              <a:spcAft>
                <a:spcPts val="0"/>
              </a:spcAft>
              <a:buClr>
                <a:schemeClr val="dk1"/>
              </a:buClr>
              <a:buSzPts val="1200"/>
              <a:buChar char="•"/>
            </a:pPr>
            <a:r>
              <a:rPr lang="en-GB" i="1" dirty="0"/>
              <a:t>T</a:t>
            </a:r>
            <a:r>
              <a:rPr lang="en-GB" b="0" i="1" dirty="0"/>
              <a:t>o increase their confidence to cope (solution focused) </a:t>
            </a:r>
            <a:endParaRPr dirty="0"/>
          </a:p>
          <a:p>
            <a:pPr marL="171450" lvl="0" indent="-171450" algn="l" rtl="0">
              <a:spcBef>
                <a:spcPts val="0"/>
              </a:spcBef>
              <a:spcAft>
                <a:spcPts val="0"/>
              </a:spcAft>
              <a:buClr>
                <a:schemeClr val="dk1"/>
              </a:buClr>
              <a:buSzPts val="1200"/>
              <a:buChar char="•"/>
            </a:pPr>
            <a:r>
              <a:rPr lang="en-GB" i="1" dirty="0"/>
              <a:t>These skills can </a:t>
            </a:r>
            <a:r>
              <a:rPr lang="en-GB" b="0" i="1" dirty="0"/>
              <a:t>be very helpful and supportive for a child’s development and wellbeing. </a:t>
            </a:r>
            <a:endParaRPr b="0" i="1" dirty="0"/>
          </a:p>
        </p:txBody>
      </p:sp>
      <p:sp>
        <p:nvSpPr>
          <p:cNvPr id="203" name="Google Shape;203;p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5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5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5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57"/>
          <p:cNvSpPr>
            <a:spLocks noGrp="1"/>
          </p:cNvSpPr>
          <p:nvPr>
            <p:ph type="pic" idx="2"/>
          </p:nvPr>
        </p:nvSpPr>
        <p:spPr>
          <a:xfrm>
            <a:off x="5183188" y="987425"/>
            <a:ext cx="6172200" cy="4873625"/>
          </a:xfrm>
          <a:prstGeom prst="rect">
            <a:avLst/>
          </a:prstGeom>
          <a:noFill/>
          <a:ln>
            <a:noFill/>
          </a:ln>
        </p:spPr>
      </p:sp>
      <p:sp>
        <p:nvSpPr>
          <p:cNvPr id="74" name="Google Shape;74;p5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5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5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chemeClr val="accent5"/>
        </a:solidFill>
        <a:effectLst/>
      </p:bgPr>
    </p:bg>
    <p:spTree>
      <p:nvGrpSpPr>
        <p:cNvPr id="1" name="Shape 15"/>
        <p:cNvGrpSpPr/>
        <p:nvPr/>
      </p:nvGrpSpPr>
      <p:grpSpPr>
        <a:xfrm>
          <a:off x="0" y="0"/>
          <a:ext cx="0" cy="0"/>
          <a:chOff x="0" y="0"/>
          <a:chExt cx="0" cy="0"/>
        </a:xfrm>
      </p:grpSpPr>
      <p:sp>
        <p:nvSpPr>
          <p:cNvPr id="16" name="Google Shape;16;p47"/>
          <p:cNvSpPr txBox="1">
            <a:spLocks noGrp="1"/>
          </p:cNvSpPr>
          <p:nvPr>
            <p:ph type="title"/>
          </p:nvPr>
        </p:nvSpPr>
        <p:spPr>
          <a:xfrm>
            <a:off x="796385" y="3099692"/>
            <a:ext cx="10126172" cy="56216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5400"/>
              <a:buFont typeface="Garamond"/>
              <a:buNone/>
              <a:defRPr sz="5400" b="1">
                <a:solidFill>
                  <a:schemeClr val="lt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chemeClr val="accent5"/>
        </a:solidFill>
        <a:effectLst/>
      </p:bgPr>
    </p:bg>
    <p:spTree>
      <p:nvGrpSpPr>
        <p:cNvPr id="1" name="Shape 17"/>
        <p:cNvGrpSpPr/>
        <p:nvPr/>
      </p:nvGrpSpPr>
      <p:grpSpPr>
        <a:xfrm>
          <a:off x="0" y="0"/>
          <a:ext cx="0" cy="0"/>
          <a:chOff x="0" y="0"/>
          <a:chExt cx="0" cy="0"/>
        </a:xfrm>
      </p:grpSpPr>
      <p:sp>
        <p:nvSpPr>
          <p:cNvPr id="18" name="Google Shape;18;p48"/>
          <p:cNvSpPr/>
          <p:nvPr/>
        </p:nvSpPr>
        <p:spPr>
          <a:xfrm rot="1782986">
            <a:off x="657418" y="1353464"/>
            <a:ext cx="4749573" cy="4094457"/>
          </a:xfrm>
          <a:prstGeom prst="hexagon">
            <a:avLst>
              <a:gd name="adj" fmla="val 28965"/>
              <a:gd name="vf" fmla="val 11547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9" name="Google Shape;19;p48"/>
          <p:cNvSpPr txBox="1">
            <a:spLocks noGrp="1"/>
          </p:cNvSpPr>
          <p:nvPr>
            <p:ph type="title"/>
          </p:nvPr>
        </p:nvSpPr>
        <p:spPr>
          <a:xfrm>
            <a:off x="1024548" y="3099692"/>
            <a:ext cx="4015311" cy="56216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800"/>
              <a:buFont typeface="Garamond"/>
              <a:buNone/>
              <a:defRPr sz="4800" b="1">
                <a:solidFill>
                  <a:schemeClr val="lt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0"/>
        <p:cNvGrpSpPr/>
        <p:nvPr/>
      </p:nvGrpSpPr>
      <p:grpSpPr>
        <a:xfrm>
          <a:off x="0" y="0"/>
          <a:ext cx="0" cy="0"/>
          <a:chOff x="0" y="0"/>
          <a:chExt cx="0" cy="0"/>
        </a:xfrm>
      </p:grpSpPr>
      <p:sp>
        <p:nvSpPr>
          <p:cNvPr id="21" name="Google Shape;21;p49"/>
          <p:cNvSpPr/>
          <p:nvPr/>
        </p:nvSpPr>
        <p:spPr>
          <a:xfrm>
            <a:off x="0" y="-1"/>
            <a:ext cx="12192000" cy="985520"/>
          </a:xfrm>
          <a:prstGeom prst="rect">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2" name="Google Shape;22;p4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8C5F7A"/>
              </a:buClr>
              <a:buSzPts val="3200"/>
              <a:buFont typeface="Arial"/>
              <a:buNone/>
              <a:defRPr sz="3200" b="1">
                <a:solidFill>
                  <a:schemeClr val="accent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3" name="Google Shape;23;p49"/>
          <p:cNvPicPr preferRelativeResize="0"/>
          <p:nvPr/>
        </p:nvPicPr>
        <p:blipFill rotWithShape="1">
          <a:blip r:embed="rId2">
            <a:alphaModFix/>
          </a:blip>
          <a:srcRect/>
          <a:stretch/>
        </p:blipFill>
        <p:spPr>
          <a:xfrm>
            <a:off x="335817" y="6230028"/>
            <a:ext cx="349715" cy="402608"/>
          </a:xfrm>
          <a:prstGeom prst="rect">
            <a:avLst/>
          </a:prstGeom>
          <a:noFill/>
          <a:ln>
            <a:noFill/>
          </a:ln>
        </p:spPr>
      </p:pic>
      <p:sp>
        <p:nvSpPr>
          <p:cNvPr id="24" name="Google Shape;24;p49"/>
          <p:cNvSpPr/>
          <p:nvPr/>
        </p:nvSpPr>
        <p:spPr>
          <a:xfrm>
            <a:off x="766810" y="6277445"/>
            <a:ext cx="10374666"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AEABAB"/>
              </a:buClr>
              <a:buSzPts val="1400"/>
              <a:buFont typeface="Arial"/>
              <a:buNone/>
            </a:pPr>
            <a:r>
              <a:rPr lang="en-GB" sz="1400" b="0" i="0" u="none" strike="noStrike" cap="none" dirty="0">
                <a:solidFill>
                  <a:srgbClr val="AEABAB"/>
                </a:solidFill>
                <a:latin typeface="Arial"/>
                <a:ea typeface="Arial"/>
                <a:cs typeface="Arial"/>
                <a:sym typeface="Arial"/>
              </a:rPr>
              <a:t>Level 3: </a:t>
            </a:r>
            <a:r>
              <a:rPr lang="en-GB" sz="1400" b="1" i="0" u="none" strike="noStrike" cap="none" dirty="0">
                <a:solidFill>
                  <a:srgbClr val="AEABAB"/>
                </a:solidFill>
                <a:latin typeface="Arial"/>
                <a:ea typeface="Arial"/>
                <a:cs typeface="Arial"/>
                <a:sym typeface="Arial"/>
              </a:rPr>
              <a:t>MHPSS</a:t>
            </a:r>
            <a:r>
              <a:rPr lang="en-GB" sz="1400" b="0" i="0" u="none" strike="noStrike" cap="none" dirty="0">
                <a:solidFill>
                  <a:srgbClr val="AEABAB"/>
                </a:solidFill>
                <a:latin typeface="Arial"/>
                <a:ea typeface="Arial"/>
                <a:cs typeface="Arial"/>
                <a:sym typeface="Arial"/>
              </a:rPr>
              <a:t>  |  Module 4: </a:t>
            </a:r>
            <a:r>
              <a:rPr lang="en-GB" sz="1400" b="1" i="0" u="none" strike="noStrike" cap="none" dirty="0">
                <a:solidFill>
                  <a:srgbClr val="AEABAB"/>
                </a:solidFill>
                <a:latin typeface="Arial"/>
                <a:ea typeface="Arial"/>
                <a:cs typeface="Arial"/>
                <a:sym typeface="Arial"/>
              </a:rPr>
              <a:t>MHPSS Interventions (part 1)</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5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5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5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5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5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5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5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5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5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KNrnZag17Ek"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
          <p:cNvSpPr/>
          <p:nvPr/>
        </p:nvSpPr>
        <p:spPr>
          <a:xfrm rot="1782986">
            <a:off x="6629402" y="1583539"/>
            <a:ext cx="4510404" cy="3888266"/>
          </a:xfrm>
          <a:prstGeom prst="hexagon">
            <a:avLst>
              <a:gd name="adj" fmla="val 28965"/>
              <a:gd name="vf" fmla="val 11547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6" name="Google Shape;96;p1" descr="Logo&#10;&#10;Description automatically generated"/>
          <p:cNvPicPr preferRelativeResize="0"/>
          <p:nvPr/>
        </p:nvPicPr>
        <p:blipFill rotWithShape="1">
          <a:blip r:embed="rId3">
            <a:alphaModFix/>
          </a:blip>
          <a:srcRect/>
          <a:stretch/>
        </p:blipFill>
        <p:spPr>
          <a:xfrm>
            <a:off x="3157593" y="5156770"/>
            <a:ext cx="2405008" cy="923462"/>
          </a:xfrm>
          <a:prstGeom prst="rect">
            <a:avLst/>
          </a:prstGeom>
          <a:noFill/>
          <a:ln>
            <a:noFill/>
          </a:ln>
        </p:spPr>
      </p:pic>
      <p:pic>
        <p:nvPicPr>
          <p:cNvPr id="97" name="Google Shape;97;p1" descr="Text&#10;&#10;Description automatically generated"/>
          <p:cNvPicPr preferRelativeResize="0"/>
          <p:nvPr/>
        </p:nvPicPr>
        <p:blipFill rotWithShape="1">
          <a:blip r:embed="rId4">
            <a:alphaModFix/>
          </a:blip>
          <a:srcRect/>
          <a:stretch/>
        </p:blipFill>
        <p:spPr>
          <a:xfrm>
            <a:off x="939406" y="5258411"/>
            <a:ext cx="2405009" cy="685884"/>
          </a:xfrm>
          <a:prstGeom prst="rect">
            <a:avLst/>
          </a:prstGeom>
          <a:noFill/>
          <a:ln>
            <a:noFill/>
          </a:ln>
        </p:spPr>
      </p:pic>
      <p:sp>
        <p:nvSpPr>
          <p:cNvPr id="98" name="Google Shape;98;p1"/>
          <p:cNvSpPr txBox="1"/>
          <p:nvPr/>
        </p:nvSpPr>
        <p:spPr>
          <a:xfrm>
            <a:off x="851850" y="721291"/>
            <a:ext cx="5244150" cy="3785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1" i="0" u="none" strike="noStrike" cap="none" dirty="0">
                <a:solidFill>
                  <a:schemeClr val="accent5"/>
                </a:solidFill>
                <a:latin typeface="Garamond"/>
                <a:ea typeface="Garamond"/>
                <a:cs typeface="Garamond"/>
                <a:sym typeface="Garamond"/>
              </a:rPr>
              <a:t>Mental health and psychosocial support activities (part 1)</a:t>
            </a:r>
            <a:endParaRPr dirty="0"/>
          </a:p>
          <a:p>
            <a:pPr marL="0" marR="0" lvl="0" indent="0" algn="l" rtl="0">
              <a:spcBef>
                <a:spcPts val="0"/>
              </a:spcBef>
              <a:spcAft>
                <a:spcPts val="0"/>
              </a:spcAft>
              <a:buNone/>
            </a:pPr>
            <a:endParaRPr sz="2400" b="1" dirty="0">
              <a:solidFill>
                <a:schemeClr val="accent5"/>
              </a:solidFill>
              <a:latin typeface="Garamond"/>
              <a:ea typeface="Garamond"/>
              <a:cs typeface="Garamond"/>
              <a:sym typeface="Garamond"/>
            </a:endParaRPr>
          </a:p>
          <a:p>
            <a:pPr marL="0" marR="0" lvl="0" indent="0" algn="l" rtl="0">
              <a:spcBef>
                <a:spcPts val="0"/>
              </a:spcBef>
              <a:spcAft>
                <a:spcPts val="0"/>
              </a:spcAft>
              <a:buNone/>
            </a:pPr>
            <a:r>
              <a:rPr lang="en-GB" sz="2400" b="1">
                <a:solidFill>
                  <a:schemeClr val="accent5"/>
                </a:solidFill>
                <a:latin typeface="Garamond"/>
                <a:ea typeface="Garamond"/>
                <a:cs typeface="Garamond"/>
                <a:sym typeface="Garamond"/>
              </a:rPr>
              <a:t>MODULE 4 OF LEVEL 3: MHPSS</a:t>
            </a:r>
            <a:endParaRPr sz="2400" b="1" dirty="0">
              <a:solidFill>
                <a:schemeClr val="accent5"/>
              </a:solidFill>
              <a:latin typeface="Garamond"/>
              <a:ea typeface="Garamond"/>
              <a:cs typeface="Garamond"/>
              <a:sym typeface="Garamond"/>
            </a:endParaRPr>
          </a:p>
        </p:txBody>
      </p:sp>
      <p:grpSp>
        <p:nvGrpSpPr>
          <p:cNvPr id="99" name="Google Shape;99;p1"/>
          <p:cNvGrpSpPr/>
          <p:nvPr/>
        </p:nvGrpSpPr>
        <p:grpSpPr>
          <a:xfrm>
            <a:off x="8010673" y="2392930"/>
            <a:ext cx="1881597" cy="2269483"/>
            <a:chOff x="7296119" y="1710817"/>
            <a:chExt cx="373439" cy="450422"/>
          </a:xfrm>
        </p:grpSpPr>
        <p:sp>
          <p:nvSpPr>
            <p:cNvPr id="100" name="Google Shape;100;p1"/>
            <p:cNvSpPr/>
            <p:nvPr/>
          </p:nvSpPr>
          <p:spPr>
            <a:xfrm rot="-49017">
              <a:off x="7299274" y="1713412"/>
              <a:ext cx="367128" cy="445233"/>
            </a:xfrm>
            <a:custGeom>
              <a:avLst/>
              <a:gdLst/>
              <a:ahLst/>
              <a:cxnLst/>
              <a:rect l="l" t="t" r="r" b="b"/>
              <a:pathLst>
                <a:path w="120000" h="120000" extrusionOk="0">
                  <a:moveTo>
                    <a:pt x="0" y="0"/>
                  </a:moveTo>
                  <a:lnTo>
                    <a:pt x="100000" y="0"/>
                  </a:lnTo>
                  <a:lnTo>
                    <a:pt x="120000" y="16492"/>
                  </a:lnTo>
                  <a:lnTo>
                    <a:pt x="120000" y="120000"/>
                  </a:lnTo>
                  <a:lnTo>
                    <a:pt x="0" y="12000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1"/>
            <p:cNvSpPr/>
            <p:nvPr/>
          </p:nvSpPr>
          <p:spPr>
            <a:xfrm rot="121805">
              <a:off x="7358793" y="1833253"/>
              <a:ext cx="253137" cy="222427"/>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1"/>
            <p:cNvSpPr/>
            <p:nvPr/>
          </p:nvSpPr>
          <p:spPr>
            <a:xfrm rot="-3117121">
              <a:off x="7445211" y="1922939"/>
              <a:ext cx="99016" cy="47833"/>
            </a:xfrm>
            <a:custGeom>
              <a:avLst/>
              <a:gdLst/>
              <a:ahLst/>
              <a:cxnLst/>
              <a:rect l="l" t="t" r="r" b="b"/>
              <a:pathLst>
                <a:path w="120000" h="120000" extrusionOk="0">
                  <a:moveTo>
                    <a:pt x="0" y="0"/>
                  </a:moveTo>
                  <a:lnTo>
                    <a:pt x="25130" y="0"/>
                  </a:lnTo>
                  <a:lnTo>
                    <a:pt x="25130" y="69350"/>
                  </a:lnTo>
                  <a:lnTo>
                    <a:pt x="120000" y="69350"/>
                  </a:lnTo>
                  <a:lnTo>
                    <a:pt x="120000" y="120000"/>
                  </a:lnTo>
                  <a:lnTo>
                    <a:pt x="0" y="12000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0"/>
          <p:cNvSpPr/>
          <p:nvPr/>
        </p:nvSpPr>
        <p:spPr>
          <a:xfrm>
            <a:off x="1139826" y="1917700"/>
            <a:ext cx="2108200" cy="2336800"/>
          </a:xfrm>
          <a:prstGeom prst="snip1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1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Type of MHPSS activities</a:t>
            </a:r>
            <a:endParaRPr/>
          </a:p>
        </p:txBody>
      </p:sp>
      <p:sp>
        <p:nvSpPr>
          <p:cNvPr id="216" name="Google Shape;216;p10"/>
          <p:cNvSpPr txBox="1"/>
          <p:nvPr/>
        </p:nvSpPr>
        <p:spPr>
          <a:xfrm>
            <a:off x="898526" y="4533384"/>
            <a:ext cx="25908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Psychoeducation</a:t>
            </a:r>
            <a:endParaRPr sz="2400">
              <a:solidFill>
                <a:schemeClr val="dk1"/>
              </a:solidFill>
              <a:latin typeface="Calibri"/>
              <a:ea typeface="Calibri"/>
              <a:cs typeface="Calibri"/>
              <a:sym typeface="Calibri"/>
            </a:endParaRPr>
          </a:p>
        </p:txBody>
      </p:sp>
      <p:sp>
        <p:nvSpPr>
          <p:cNvPr id="217" name="Google Shape;217;p10"/>
          <p:cNvSpPr txBox="1"/>
          <p:nvPr/>
        </p:nvSpPr>
        <p:spPr>
          <a:xfrm>
            <a:off x="3782483" y="4533384"/>
            <a:ext cx="2085975"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Expressive activities</a:t>
            </a:r>
            <a:endParaRPr/>
          </a:p>
        </p:txBody>
      </p:sp>
      <p:sp>
        <p:nvSpPr>
          <p:cNvPr id="218" name="Google Shape;218;p10"/>
          <p:cNvSpPr txBox="1"/>
          <p:nvPr/>
        </p:nvSpPr>
        <p:spPr>
          <a:xfrm>
            <a:off x="6394450" y="4533384"/>
            <a:ext cx="2085975"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Emotion regulation</a:t>
            </a:r>
            <a:endParaRPr/>
          </a:p>
        </p:txBody>
      </p:sp>
      <p:sp>
        <p:nvSpPr>
          <p:cNvPr id="219" name="Google Shape;219;p10"/>
          <p:cNvSpPr txBox="1"/>
          <p:nvPr/>
        </p:nvSpPr>
        <p:spPr>
          <a:xfrm>
            <a:off x="8823325" y="4533384"/>
            <a:ext cx="2530475"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Solution-focused activities (NEW!)</a:t>
            </a:r>
            <a:endParaRPr/>
          </a:p>
        </p:txBody>
      </p:sp>
      <p:pic>
        <p:nvPicPr>
          <p:cNvPr id="220" name="Google Shape;220;p10" descr="Scientific Thought with solid fill"/>
          <p:cNvPicPr preferRelativeResize="0"/>
          <p:nvPr/>
        </p:nvPicPr>
        <p:blipFill rotWithShape="1">
          <a:blip r:embed="rId3">
            <a:alphaModFix/>
          </a:blip>
          <a:srcRect/>
          <a:stretch/>
        </p:blipFill>
        <p:spPr>
          <a:xfrm>
            <a:off x="1362885" y="2362187"/>
            <a:ext cx="1662082" cy="1663714"/>
          </a:xfrm>
          <a:prstGeom prst="rect">
            <a:avLst/>
          </a:prstGeom>
          <a:noFill/>
          <a:ln>
            <a:noFill/>
          </a:ln>
        </p:spPr>
      </p:pic>
      <p:sp>
        <p:nvSpPr>
          <p:cNvPr id="221" name="Google Shape;221;p10"/>
          <p:cNvSpPr/>
          <p:nvPr/>
        </p:nvSpPr>
        <p:spPr>
          <a:xfrm>
            <a:off x="3771371" y="1917700"/>
            <a:ext cx="2108200" cy="2336800"/>
          </a:xfrm>
          <a:prstGeom prst="snip1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 name="Google Shape;222;p10"/>
          <p:cNvSpPr/>
          <p:nvPr/>
        </p:nvSpPr>
        <p:spPr>
          <a:xfrm>
            <a:off x="6402916" y="1917700"/>
            <a:ext cx="2108200" cy="2336800"/>
          </a:xfrm>
          <a:prstGeom prst="snip1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10"/>
          <p:cNvSpPr/>
          <p:nvPr/>
        </p:nvSpPr>
        <p:spPr>
          <a:xfrm>
            <a:off x="9034462" y="1917700"/>
            <a:ext cx="2108200" cy="2336800"/>
          </a:xfrm>
          <a:prstGeom prst="snip1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24" name="Google Shape;224;p10"/>
          <p:cNvGrpSpPr/>
          <p:nvPr/>
        </p:nvGrpSpPr>
        <p:grpSpPr>
          <a:xfrm>
            <a:off x="4055755" y="2540000"/>
            <a:ext cx="1545806" cy="1398036"/>
            <a:chOff x="3868430" y="2256887"/>
            <a:chExt cx="1704378" cy="1541449"/>
          </a:xfrm>
        </p:grpSpPr>
        <p:grpSp>
          <p:nvGrpSpPr>
            <p:cNvPr id="225" name="Google Shape;225;p10"/>
            <p:cNvGrpSpPr/>
            <p:nvPr/>
          </p:nvGrpSpPr>
          <p:grpSpPr>
            <a:xfrm>
              <a:off x="3868430" y="2256887"/>
              <a:ext cx="852189" cy="865672"/>
              <a:chOff x="0" y="0"/>
              <a:chExt cx="312797" cy="317671"/>
            </a:xfrm>
          </p:grpSpPr>
          <p:sp>
            <p:nvSpPr>
              <p:cNvPr id="226" name="Google Shape;226;p10"/>
              <p:cNvSpPr/>
              <p:nvPr/>
            </p:nvSpPr>
            <p:spPr>
              <a:xfrm>
                <a:off x="0" y="0"/>
                <a:ext cx="312797" cy="317671"/>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7" name="Google Shape;227;p10"/>
              <p:cNvSpPr/>
              <p:nvPr/>
            </p:nvSpPr>
            <p:spPr>
              <a:xfrm rot="10799991">
                <a:off x="88258" y="154168"/>
                <a:ext cx="136282" cy="109234"/>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lnTo>
                      <a:pt x="95954" y="60000"/>
                    </a:lnTo>
                    <a:lnTo>
                      <a:pt x="95954" y="60000"/>
                    </a:lnTo>
                    <a:cubicBezTo>
                      <a:pt x="95954" y="43431"/>
                      <a:pt x="79857" y="30000"/>
                      <a:pt x="60000" y="30000"/>
                    </a:cubicBezTo>
                    <a:cubicBezTo>
                      <a:pt x="40143" y="30000"/>
                      <a:pt x="24046" y="43431"/>
                      <a:pt x="24046" y="60000"/>
                    </a:cubicBezTo>
                    <a:close/>
                  </a:path>
                </a:pathLst>
              </a:custGeom>
              <a:solidFill>
                <a:srgbClr val="D3F1F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28" name="Google Shape;228;p10"/>
            <p:cNvGrpSpPr/>
            <p:nvPr/>
          </p:nvGrpSpPr>
          <p:grpSpPr>
            <a:xfrm>
              <a:off x="4720619" y="2932664"/>
              <a:ext cx="852189" cy="865672"/>
              <a:chOff x="0" y="0"/>
              <a:chExt cx="312797" cy="317671"/>
            </a:xfrm>
          </p:grpSpPr>
          <p:sp>
            <p:nvSpPr>
              <p:cNvPr id="229" name="Google Shape;229;p10"/>
              <p:cNvSpPr/>
              <p:nvPr/>
            </p:nvSpPr>
            <p:spPr>
              <a:xfrm>
                <a:off x="0" y="0"/>
                <a:ext cx="312797" cy="317671"/>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 name="Google Shape;230;p10"/>
              <p:cNvSpPr/>
              <p:nvPr/>
            </p:nvSpPr>
            <p:spPr>
              <a:xfrm>
                <a:off x="94485" y="208428"/>
                <a:ext cx="136282" cy="109234"/>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lnTo>
                      <a:pt x="95954" y="60000"/>
                    </a:lnTo>
                    <a:lnTo>
                      <a:pt x="95954" y="60000"/>
                    </a:lnTo>
                    <a:cubicBezTo>
                      <a:pt x="95954" y="43431"/>
                      <a:pt x="79857" y="30000"/>
                      <a:pt x="60000" y="30000"/>
                    </a:cubicBezTo>
                    <a:cubicBezTo>
                      <a:pt x="40143" y="30000"/>
                      <a:pt x="24046" y="43431"/>
                      <a:pt x="24046" y="60000"/>
                    </a:cubicBezTo>
                    <a:close/>
                  </a:path>
                </a:pathLst>
              </a:custGeom>
              <a:solidFill>
                <a:srgbClr val="D3F1F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231" name="Google Shape;231;p10"/>
          <p:cNvGrpSpPr/>
          <p:nvPr/>
        </p:nvGrpSpPr>
        <p:grpSpPr>
          <a:xfrm>
            <a:off x="6652474" y="2540000"/>
            <a:ext cx="1764708" cy="1398014"/>
            <a:chOff x="0" y="0"/>
            <a:chExt cx="623721" cy="493858"/>
          </a:xfrm>
        </p:grpSpPr>
        <p:grpSp>
          <p:nvGrpSpPr>
            <p:cNvPr id="232" name="Google Shape;232;p10"/>
            <p:cNvGrpSpPr/>
            <p:nvPr/>
          </p:nvGrpSpPr>
          <p:grpSpPr>
            <a:xfrm>
              <a:off x="255218" y="0"/>
              <a:ext cx="368503" cy="368539"/>
              <a:chOff x="0" y="0"/>
              <a:chExt cx="368503" cy="368539"/>
            </a:xfrm>
          </p:grpSpPr>
          <p:pic>
            <p:nvPicPr>
              <p:cNvPr id="233" name="Google Shape;233;p10" descr="Head with gears with solid fill"/>
              <p:cNvPicPr preferRelativeResize="0"/>
              <p:nvPr/>
            </p:nvPicPr>
            <p:blipFill rotWithShape="1">
              <a:blip r:embed="rId4">
                <a:alphaModFix/>
              </a:blip>
              <a:srcRect/>
              <a:stretch/>
            </p:blipFill>
            <p:spPr>
              <a:xfrm>
                <a:off x="0" y="0"/>
                <a:ext cx="368503" cy="368539"/>
              </a:xfrm>
              <a:prstGeom prst="rect">
                <a:avLst/>
              </a:prstGeom>
              <a:noFill/>
              <a:ln>
                <a:noFill/>
              </a:ln>
            </p:spPr>
          </p:pic>
          <p:sp>
            <p:nvSpPr>
              <p:cNvPr id="234" name="Google Shape;234;p10"/>
              <p:cNvSpPr/>
              <p:nvPr/>
            </p:nvSpPr>
            <p:spPr>
              <a:xfrm>
                <a:off x="64438" y="37399"/>
                <a:ext cx="202064" cy="202091"/>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35" name="Google Shape;235;p10"/>
            <p:cNvSpPr/>
            <p:nvPr/>
          </p:nvSpPr>
          <p:spPr>
            <a:xfrm>
              <a:off x="0" y="256992"/>
              <a:ext cx="265102" cy="236866"/>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10"/>
            <p:cNvSpPr/>
            <p:nvPr/>
          </p:nvSpPr>
          <p:spPr>
            <a:xfrm>
              <a:off x="169082" y="150409"/>
              <a:ext cx="199202" cy="126479"/>
            </a:xfrm>
            <a:custGeom>
              <a:avLst/>
              <a:gdLst/>
              <a:ahLst/>
              <a:cxnLst/>
              <a:rect l="l" t="t" r="r" b="b"/>
              <a:pathLst>
                <a:path w="914400" h="977900" extrusionOk="0">
                  <a:moveTo>
                    <a:pt x="0" y="977900"/>
                  </a:moveTo>
                  <a:cubicBezTo>
                    <a:pt x="82550" y="716491"/>
                    <a:pt x="165100" y="455083"/>
                    <a:pt x="317500" y="292100"/>
                  </a:cubicBezTo>
                  <a:cubicBezTo>
                    <a:pt x="469900" y="129117"/>
                    <a:pt x="692150" y="64558"/>
                    <a:pt x="914400" y="0"/>
                  </a:cubicBezTo>
                </a:path>
              </a:pathLst>
            </a:custGeom>
            <a:noFill/>
            <a:ln w="38100" cap="flat" cmpd="sng">
              <a:solidFill>
                <a:schemeClr val="accent5"/>
              </a:solidFill>
              <a:prstDash val="dashDot"/>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37" name="Google Shape;237;p10"/>
          <p:cNvSpPr/>
          <p:nvPr/>
        </p:nvSpPr>
        <p:spPr>
          <a:xfrm>
            <a:off x="9605690" y="2608586"/>
            <a:ext cx="1158201" cy="115820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10"/>
          <p:cNvSpPr/>
          <p:nvPr/>
        </p:nvSpPr>
        <p:spPr>
          <a:xfrm>
            <a:off x="9388834" y="2779813"/>
            <a:ext cx="1042356" cy="876271"/>
          </a:xfrm>
          <a:prstGeom prst="rightArrow">
            <a:avLst>
              <a:gd name="adj1" fmla="val 64493"/>
              <a:gd name="adj2" fmla="val 50000"/>
            </a:avLst>
          </a:prstGeom>
          <a:solidFill>
            <a:schemeClr val="accent5"/>
          </a:solidFill>
          <a:ln w="38100" cap="flat" cmpd="sng">
            <a:solidFill>
              <a:srgbClr val="D3F1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 name="Google Shape;239;p10"/>
          <p:cNvSpPr/>
          <p:nvPr/>
        </p:nvSpPr>
        <p:spPr>
          <a:xfrm rot="1782986">
            <a:off x="10319177" y="305057"/>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40" name="Google Shape;240;p10"/>
          <p:cNvGrpSpPr/>
          <p:nvPr/>
        </p:nvGrpSpPr>
        <p:grpSpPr>
          <a:xfrm>
            <a:off x="10832045" y="676047"/>
            <a:ext cx="562136" cy="634675"/>
            <a:chOff x="760175" y="830142"/>
            <a:chExt cx="867619" cy="979579"/>
          </a:xfrm>
        </p:grpSpPr>
        <p:sp>
          <p:nvSpPr>
            <p:cNvPr id="241" name="Google Shape;241;p10"/>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Arial"/>
                  <a:ea typeface="Arial"/>
                  <a:cs typeface="Arial"/>
                  <a:sym typeface="Arial"/>
                </a:rPr>
                <a:t>34-35</a:t>
              </a:r>
              <a:endParaRPr/>
            </a:p>
          </p:txBody>
        </p:sp>
        <p:sp>
          <p:nvSpPr>
            <p:cNvPr id="242" name="Google Shape;242;p10"/>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247"/>
        <p:cNvGrpSpPr/>
        <p:nvPr/>
      </p:nvGrpSpPr>
      <p:grpSpPr>
        <a:xfrm>
          <a:off x="0" y="0"/>
          <a:ext cx="0" cy="0"/>
          <a:chOff x="0" y="0"/>
          <a:chExt cx="0" cy="0"/>
        </a:xfrm>
      </p:grpSpPr>
      <p:sp>
        <p:nvSpPr>
          <p:cNvPr id="248" name="Google Shape;248;p11"/>
          <p:cNvSpPr txBox="1"/>
          <p:nvPr/>
        </p:nvSpPr>
        <p:spPr>
          <a:xfrm>
            <a:off x="796386" y="3117980"/>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GB" sz="5400" b="1">
                <a:solidFill>
                  <a:srgbClr val="BFBFBF"/>
                </a:solidFill>
                <a:latin typeface="Garamond"/>
                <a:ea typeface="Garamond"/>
                <a:cs typeface="Garamond"/>
                <a:sym typeface="Garamond"/>
              </a:rPr>
              <a:t>Extra slide for facilitator notes</a:t>
            </a:r>
            <a:endParaRPr sz="5400" b="1">
              <a:solidFill>
                <a:srgbClr val="BFBFBF"/>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D4732-6677-F18C-B3E8-A12C235F2ED4}"/>
              </a:ext>
            </a:extLst>
          </p:cNvPr>
          <p:cNvSpPr>
            <a:spLocks noGrp="1"/>
          </p:cNvSpPr>
          <p:nvPr>
            <p:ph type="title"/>
          </p:nvPr>
        </p:nvSpPr>
        <p:spPr/>
        <p:txBody>
          <a:bodyPr/>
          <a:lstStyle/>
          <a:p>
            <a:r>
              <a:rPr lang="en-GB" dirty="0"/>
              <a:t>Grounding techniques</a:t>
            </a:r>
            <a:endParaRPr lang="en-BE" dirty="0"/>
          </a:p>
        </p:txBody>
      </p:sp>
      <p:sp>
        <p:nvSpPr>
          <p:cNvPr id="3" name="Google Shape;214;p10">
            <a:extLst>
              <a:ext uri="{FF2B5EF4-FFF2-40B4-BE49-F238E27FC236}">
                <a16:creationId xmlns:a16="http://schemas.microsoft.com/office/drawing/2014/main" id="{2A9E48D0-D007-6390-CDB3-5C7EB7E55951}"/>
              </a:ext>
            </a:extLst>
          </p:cNvPr>
          <p:cNvSpPr/>
          <p:nvPr/>
        </p:nvSpPr>
        <p:spPr>
          <a:xfrm>
            <a:off x="1139826" y="1917700"/>
            <a:ext cx="2108200" cy="2336800"/>
          </a:xfrm>
          <a:prstGeom prst="snip1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 name="Google Shape;216;p10">
            <a:extLst>
              <a:ext uri="{FF2B5EF4-FFF2-40B4-BE49-F238E27FC236}">
                <a16:creationId xmlns:a16="http://schemas.microsoft.com/office/drawing/2014/main" id="{4FDD691D-566C-C241-69EC-85704B158CE9}"/>
              </a:ext>
            </a:extLst>
          </p:cNvPr>
          <p:cNvSpPr txBox="1"/>
          <p:nvPr/>
        </p:nvSpPr>
        <p:spPr>
          <a:xfrm>
            <a:off x="880275" y="4559300"/>
            <a:ext cx="2590800"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dirty="0">
                <a:solidFill>
                  <a:schemeClr val="dk1"/>
                </a:solidFill>
                <a:latin typeface="+mj-lt"/>
                <a:ea typeface="Calibri"/>
                <a:cs typeface="Calibri"/>
                <a:sym typeface="Calibri"/>
              </a:rPr>
              <a:t>Grounding techniques</a:t>
            </a:r>
            <a:endParaRPr sz="2400" dirty="0">
              <a:solidFill>
                <a:schemeClr val="dk1"/>
              </a:solidFill>
              <a:latin typeface="+mj-lt"/>
              <a:ea typeface="Calibri"/>
              <a:cs typeface="Calibri"/>
              <a:sym typeface="Calibri"/>
            </a:endParaRPr>
          </a:p>
        </p:txBody>
      </p:sp>
      <p:pic>
        <p:nvPicPr>
          <p:cNvPr id="6" name="Graphic 5" descr="Tree With Roots outline">
            <a:extLst>
              <a:ext uri="{FF2B5EF4-FFF2-40B4-BE49-F238E27FC236}">
                <a16:creationId xmlns:a16="http://schemas.microsoft.com/office/drawing/2014/main" id="{69F57897-7CD9-F18B-D4B8-4765977B77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7776" y="2139950"/>
            <a:ext cx="1892300" cy="1892300"/>
          </a:xfrm>
          <a:prstGeom prst="rect">
            <a:avLst/>
          </a:prstGeom>
        </p:spPr>
      </p:pic>
      <p:sp>
        <p:nvSpPr>
          <p:cNvPr id="7" name="Oval 6">
            <a:extLst>
              <a:ext uri="{FF2B5EF4-FFF2-40B4-BE49-F238E27FC236}">
                <a16:creationId xmlns:a16="http://schemas.microsoft.com/office/drawing/2014/main" id="{F5363BFE-2A8E-715A-0C44-B2649FEC5F34}"/>
              </a:ext>
            </a:extLst>
          </p:cNvPr>
          <p:cNvSpPr/>
          <p:nvPr/>
        </p:nvSpPr>
        <p:spPr>
          <a:xfrm>
            <a:off x="1701800" y="2298700"/>
            <a:ext cx="476250" cy="51435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 name="Oval 7">
            <a:extLst>
              <a:ext uri="{FF2B5EF4-FFF2-40B4-BE49-F238E27FC236}">
                <a16:creationId xmlns:a16="http://schemas.microsoft.com/office/drawing/2014/main" id="{AC101AFB-6869-767C-7199-4902F5577246}"/>
              </a:ext>
            </a:extLst>
          </p:cNvPr>
          <p:cNvSpPr/>
          <p:nvPr/>
        </p:nvSpPr>
        <p:spPr>
          <a:xfrm>
            <a:off x="1973659" y="2211879"/>
            <a:ext cx="476250" cy="51435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Oval 8">
            <a:extLst>
              <a:ext uri="{FF2B5EF4-FFF2-40B4-BE49-F238E27FC236}">
                <a16:creationId xmlns:a16="http://schemas.microsoft.com/office/drawing/2014/main" id="{902552D5-73B8-C8E4-FFAA-ACC40D686E21}"/>
              </a:ext>
            </a:extLst>
          </p:cNvPr>
          <p:cNvSpPr/>
          <p:nvPr/>
        </p:nvSpPr>
        <p:spPr>
          <a:xfrm>
            <a:off x="2217740" y="2298700"/>
            <a:ext cx="476250" cy="51435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0" name="Oval 9">
            <a:extLst>
              <a:ext uri="{FF2B5EF4-FFF2-40B4-BE49-F238E27FC236}">
                <a16:creationId xmlns:a16="http://schemas.microsoft.com/office/drawing/2014/main" id="{5ED4A503-D6CD-319F-3004-C0A43547B2DE}"/>
              </a:ext>
            </a:extLst>
          </p:cNvPr>
          <p:cNvSpPr/>
          <p:nvPr/>
        </p:nvSpPr>
        <p:spPr>
          <a:xfrm>
            <a:off x="2309813" y="2444750"/>
            <a:ext cx="476250" cy="51435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Oval 10">
            <a:extLst>
              <a:ext uri="{FF2B5EF4-FFF2-40B4-BE49-F238E27FC236}">
                <a16:creationId xmlns:a16="http://schemas.microsoft.com/office/drawing/2014/main" id="{B4912695-7256-4111-DB6E-60C251616917}"/>
              </a:ext>
            </a:extLst>
          </p:cNvPr>
          <p:cNvSpPr/>
          <p:nvPr/>
        </p:nvSpPr>
        <p:spPr>
          <a:xfrm>
            <a:off x="1541471" y="2520950"/>
            <a:ext cx="476250" cy="51435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2" name="Oval 11">
            <a:extLst>
              <a:ext uri="{FF2B5EF4-FFF2-40B4-BE49-F238E27FC236}">
                <a16:creationId xmlns:a16="http://schemas.microsoft.com/office/drawing/2014/main" id="{2DE997D6-DB64-8A59-5A40-A0304CE3FAF2}"/>
              </a:ext>
            </a:extLst>
          </p:cNvPr>
          <p:cNvSpPr/>
          <p:nvPr/>
        </p:nvSpPr>
        <p:spPr>
          <a:xfrm>
            <a:off x="1806583" y="2335123"/>
            <a:ext cx="576259" cy="690607"/>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3" name="Oval 12">
            <a:extLst>
              <a:ext uri="{FF2B5EF4-FFF2-40B4-BE49-F238E27FC236}">
                <a16:creationId xmlns:a16="http://schemas.microsoft.com/office/drawing/2014/main" id="{ED656E1F-60F8-44D3-5AB2-AF2BF24CDBE1}"/>
              </a:ext>
            </a:extLst>
          </p:cNvPr>
          <p:cNvSpPr/>
          <p:nvPr/>
        </p:nvSpPr>
        <p:spPr>
          <a:xfrm>
            <a:off x="1887546" y="2395493"/>
            <a:ext cx="576259" cy="690607"/>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4" name="Oval 13">
            <a:extLst>
              <a:ext uri="{FF2B5EF4-FFF2-40B4-BE49-F238E27FC236}">
                <a16:creationId xmlns:a16="http://schemas.microsoft.com/office/drawing/2014/main" id="{1D9486D6-0BE2-8ABD-CF9E-FD22003FA86C}"/>
              </a:ext>
            </a:extLst>
          </p:cNvPr>
          <p:cNvSpPr/>
          <p:nvPr/>
        </p:nvSpPr>
        <p:spPr>
          <a:xfrm>
            <a:off x="2462213" y="2597150"/>
            <a:ext cx="476250" cy="51435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5" name="Oval 14">
            <a:extLst>
              <a:ext uri="{FF2B5EF4-FFF2-40B4-BE49-F238E27FC236}">
                <a16:creationId xmlns:a16="http://schemas.microsoft.com/office/drawing/2014/main" id="{EE13E0C8-7C1E-636D-E99A-17D9554BC86D}"/>
              </a:ext>
            </a:extLst>
          </p:cNvPr>
          <p:cNvSpPr/>
          <p:nvPr/>
        </p:nvSpPr>
        <p:spPr>
          <a:xfrm>
            <a:off x="2202658" y="2488814"/>
            <a:ext cx="476250" cy="51435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6" name="Oval 15">
            <a:extLst>
              <a:ext uri="{FF2B5EF4-FFF2-40B4-BE49-F238E27FC236}">
                <a16:creationId xmlns:a16="http://schemas.microsoft.com/office/drawing/2014/main" id="{15F2CF62-7818-C667-3BE9-B6D712DB56D4}"/>
              </a:ext>
            </a:extLst>
          </p:cNvPr>
          <p:cNvSpPr/>
          <p:nvPr/>
        </p:nvSpPr>
        <p:spPr>
          <a:xfrm>
            <a:off x="1461295" y="2676997"/>
            <a:ext cx="373060" cy="468956"/>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7" name="Oval 16">
            <a:extLst>
              <a:ext uri="{FF2B5EF4-FFF2-40B4-BE49-F238E27FC236}">
                <a16:creationId xmlns:a16="http://schemas.microsoft.com/office/drawing/2014/main" id="{C07A063B-F892-7C7B-CE1D-E3734BF4F6E4}"/>
              </a:ext>
            </a:extLst>
          </p:cNvPr>
          <p:cNvSpPr/>
          <p:nvPr/>
        </p:nvSpPr>
        <p:spPr>
          <a:xfrm>
            <a:off x="1650206" y="2755339"/>
            <a:ext cx="363540" cy="38344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8" name="TextBox 17">
            <a:extLst>
              <a:ext uri="{FF2B5EF4-FFF2-40B4-BE49-F238E27FC236}">
                <a16:creationId xmlns:a16="http://schemas.microsoft.com/office/drawing/2014/main" id="{2CF134F9-6DBD-62B9-EC9C-2E6AFB56D8FE}"/>
              </a:ext>
            </a:extLst>
          </p:cNvPr>
          <p:cNvSpPr txBox="1"/>
          <p:nvPr/>
        </p:nvSpPr>
        <p:spPr>
          <a:xfrm>
            <a:off x="4038600" y="2076832"/>
            <a:ext cx="6611929" cy="2677656"/>
          </a:xfrm>
          <a:prstGeom prst="rect">
            <a:avLst/>
          </a:prstGeom>
          <a:noFill/>
        </p:spPr>
        <p:txBody>
          <a:bodyPr wrap="square" rtlCol="0">
            <a:spAutoFit/>
          </a:bodyPr>
          <a:lstStyle/>
          <a:p>
            <a:r>
              <a:rPr lang="en-GB" sz="2400" b="1" dirty="0"/>
              <a:t>Grounding</a:t>
            </a:r>
            <a:r>
              <a:rPr lang="en-GB" sz="2400" dirty="0"/>
              <a:t> is a technique that helps you to stay in the present and to return to the here-and-now reality.</a:t>
            </a:r>
          </a:p>
          <a:p>
            <a:endParaRPr lang="en-GB" sz="2400" dirty="0"/>
          </a:p>
          <a:p>
            <a:r>
              <a:rPr lang="en-GB" sz="2400" dirty="0"/>
              <a:t>Grounding is a powerful way to interrupt or to cope with distressing thoughts or negative emotions, including fear and anxiety.</a:t>
            </a:r>
            <a:endParaRPr lang="en-BE" sz="2400" dirty="0"/>
          </a:p>
        </p:txBody>
      </p:sp>
    </p:spTree>
    <p:extLst>
      <p:ext uri="{BB962C8B-B14F-4D97-AF65-F5344CB8AC3E}">
        <p14:creationId xmlns:p14="http://schemas.microsoft.com/office/powerpoint/2010/main" val="1550756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D4732-6677-F18C-B3E8-A12C235F2ED4}"/>
              </a:ext>
            </a:extLst>
          </p:cNvPr>
          <p:cNvSpPr>
            <a:spLocks noGrp="1"/>
          </p:cNvSpPr>
          <p:nvPr>
            <p:ph type="title"/>
          </p:nvPr>
        </p:nvSpPr>
        <p:spPr/>
        <p:txBody>
          <a:bodyPr/>
          <a:lstStyle/>
          <a:p>
            <a:r>
              <a:rPr lang="en-GB" dirty="0"/>
              <a:t>Grounding techniques</a:t>
            </a:r>
            <a:endParaRPr lang="en-BE" dirty="0"/>
          </a:p>
        </p:txBody>
      </p:sp>
      <p:sp>
        <p:nvSpPr>
          <p:cNvPr id="3" name="Google Shape;214;p10">
            <a:extLst>
              <a:ext uri="{FF2B5EF4-FFF2-40B4-BE49-F238E27FC236}">
                <a16:creationId xmlns:a16="http://schemas.microsoft.com/office/drawing/2014/main" id="{2A9E48D0-D007-6390-CDB3-5C7EB7E55951}"/>
              </a:ext>
            </a:extLst>
          </p:cNvPr>
          <p:cNvSpPr/>
          <p:nvPr/>
        </p:nvSpPr>
        <p:spPr>
          <a:xfrm>
            <a:off x="1229524" y="1615940"/>
            <a:ext cx="1892301" cy="2591070"/>
          </a:xfrm>
          <a:prstGeom prst="snip1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 name="Google Shape;216;p10">
            <a:extLst>
              <a:ext uri="{FF2B5EF4-FFF2-40B4-BE49-F238E27FC236}">
                <a16:creationId xmlns:a16="http://schemas.microsoft.com/office/drawing/2014/main" id="{4FDD691D-566C-C241-69EC-85704B158CE9}"/>
              </a:ext>
            </a:extLst>
          </p:cNvPr>
          <p:cNvSpPr txBox="1"/>
          <p:nvPr/>
        </p:nvSpPr>
        <p:spPr>
          <a:xfrm>
            <a:off x="898526" y="4533384"/>
            <a:ext cx="2590800"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dirty="0">
                <a:solidFill>
                  <a:schemeClr val="dk1"/>
                </a:solidFill>
                <a:latin typeface="+mj-lt"/>
                <a:ea typeface="Calibri"/>
                <a:cs typeface="Calibri"/>
                <a:sym typeface="Calibri"/>
              </a:rPr>
              <a:t>Grounding techniques</a:t>
            </a:r>
            <a:endParaRPr sz="2400" dirty="0">
              <a:solidFill>
                <a:schemeClr val="dk1"/>
              </a:solidFill>
              <a:latin typeface="+mj-lt"/>
              <a:ea typeface="Calibri"/>
              <a:cs typeface="Calibri"/>
              <a:sym typeface="Calibri"/>
            </a:endParaRPr>
          </a:p>
        </p:txBody>
      </p:sp>
      <p:pic>
        <p:nvPicPr>
          <p:cNvPr id="6" name="Graphic 5" descr="Tree With Roots outline">
            <a:extLst>
              <a:ext uri="{FF2B5EF4-FFF2-40B4-BE49-F238E27FC236}">
                <a16:creationId xmlns:a16="http://schemas.microsoft.com/office/drawing/2014/main" id="{69F57897-7CD9-F18B-D4B8-4765977B77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7776" y="2139950"/>
            <a:ext cx="1892300" cy="1892300"/>
          </a:xfrm>
          <a:prstGeom prst="rect">
            <a:avLst/>
          </a:prstGeom>
        </p:spPr>
      </p:pic>
      <p:sp>
        <p:nvSpPr>
          <p:cNvPr id="7" name="Oval 6">
            <a:extLst>
              <a:ext uri="{FF2B5EF4-FFF2-40B4-BE49-F238E27FC236}">
                <a16:creationId xmlns:a16="http://schemas.microsoft.com/office/drawing/2014/main" id="{F5363BFE-2A8E-715A-0C44-B2649FEC5F34}"/>
              </a:ext>
            </a:extLst>
          </p:cNvPr>
          <p:cNvSpPr/>
          <p:nvPr/>
        </p:nvSpPr>
        <p:spPr>
          <a:xfrm>
            <a:off x="1701800" y="2298700"/>
            <a:ext cx="476250" cy="51435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 name="Oval 7">
            <a:extLst>
              <a:ext uri="{FF2B5EF4-FFF2-40B4-BE49-F238E27FC236}">
                <a16:creationId xmlns:a16="http://schemas.microsoft.com/office/drawing/2014/main" id="{AC101AFB-6869-767C-7199-4902F5577246}"/>
              </a:ext>
            </a:extLst>
          </p:cNvPr>
          <p:cNvSpPr/>
          <p:nvPr/>
        </p:nvSpPr>
        <p:spPr>
          <a:xfrm>
            <a:off x="1973659" y="2211879"/>
            <a:ext cx="476250" cy="51435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Oval 8">
            <a:extLst>
              <a:ext uri="{FF2B5EF4-FFF2-40B4-BE49-F238E27FC236}">
                <a16:creationId xmlns:a16="http://schemas.microsoft.com/office/drawing/2014/main" id="{902552D5-73B8-C8E4-FFAA-ACC40D686E21}"/>
              </a:ext>
            </a:extLst>
          </p:cNvPr>
          <p:cNvSpPr/>
          <p:nvPr/>
        </p:nvSpPr>
        <p:spPr>
          <a:xfrm>
            <a:off x="2217740" y="2298700"/>
            <a:ext cx="476250" cy="51435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0" name="Oval 9">
            <a:extLst>
              <a:ext uri="{FF2B5EF4-FFF2-40B4-BE49-F238E27FC236}">
                <a16:creationId xmlns:a16="http://schemas.microsoft.com/office/drawing/2014/main" id="{5ED4A503-D6CD-319F-3004-C0A43547B2DE}"/>
              </a:ext>
            </a:extLst>
          </p:cNvPr>
          <p:cNvSpPr/>
          <p:nvPr/>
        </p:nvSpPr>
        <p:spPr>
          <a:xfrm>
            <a:off x="2309813" y="2444750"/>
            <a:ext cx="476250" cy="51435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Oval 10">
            <a:extLst>
              <a:ext uri="{FF2B5EF4-FFF2-40B4-BE49-F238E27FC236}">
                <a16:creationId xmlns:a16="http://schemas.microsoft.com/office/drawing/2014/main" id="{B4912695-7256-4111-DB6E-60C251616917}"/>
              </a:ext>
            </a:extLst>
          </p:cNvPr>
          <p:cNvSpPr/>
          <p:nvPr/>
        </p:nvSpPr>
        <p:spPr>
          <a:xfrm>
            <a:off x="1541471" y="2520950"/>
            <a:ext cx="476250" cy="51435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2" name="Oval 11">
            <a:extLst>
              <a:ext uri="{FF2B5EF4-FFF2-40B4-BE49-F238E27FC236}">
                <a16:creationId xmlns:a16="http://schemas.microsoft.com/office/drawing/2014/main" id="{2DE997D6-DB64-8A59-5A40-A0304CE3FAF2}"/>
              </a:ext>
            </a:extLst>
          </p:cNvPr>
          <p:cNvSpPr/>
          <p:nvPr/>
        </p:nvSpPr>
        <p:spPr>
          <a:xfrm>
            <a:off x="1806583" y="2335123"/>
            <a:ext cx="576259" cy="690607"/>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3" name="Oval 12">
            <a:extLst>
              <a:ext uri="{FF2B5EF4-FFF2-40B4-BE49-F238E27FC236}">
                <a16:creationId xmlns:a16="http://schemas.microsoft.com/office/drawing/2014/main" id="{ED656E1F-60F8-44D3-5AB2-AF2BF24CDBE1}"/>
              </a:ext>
            </a:extLst>
          </p:cNvPr>
          <p:cNvSpPr/>
          <p:nvPr/>
        </p:nvSpPr>
        <p:spPr>
          <a:xfrm>
            <a:off x="1887546" y="2395493"/>
            <a:ext cx="576259" cy="690607"/>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4" name="Oval 13">
            <a:extLst>
              <a:ext uri="{FF2B5EF4-FFF2-40B4-BE49-F238E27FC236}">
                <a16:creationId xmlns:a16="http://schemas.microsoft.com/office/drawing/2014/main" id="{1D9486D6-0BE2-8ABD-CF9E-FD22003FA86C}"/>
              </a:ext>
            </a:extLst>
          </p:cNvPr>
          <p:cNvSpPr/>
          <p:nvPr/>
        </p:nvSpPr>
        <p:spPr>
          <a:xfrm>
            <a:off x="2462213" y="2597150"/>
            <a:ext cx="476250" cy="51435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5" name="Oval 14">
            <a:extLst>
              <a:ext uri="{FF2B5EF4-FFF2-40B4-BE49-F238E27FC236}">
                <a16:creationId xmlns:a16="http://schemas.microsoft.com/office/drawing/2014/main" id="{EE13E0C8-7C1E-636D-E99A-17D9554BC86D}"/>
              </a:ext>
            </a:extLst>
          </p:cNvPr>
          <p:cNvSpPr/>
          <p:nvPr/>
        </p:nvSpPr>
        <p:spPr>
          <a:xfrm>
            <a:off x="2202658" y="2488814"/>
            <a:ext cx="476250" cy="51435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6" name="Oval 15">
            <a:extLst>
              <a:ext uri="{FF2B5EF4-FFF2-40B4-BE49-F238E27FC236}">
                <a16:creationId xmlns:a16="http://schemas.microsoft.com/office/drawing/2014/main" id="{15F2CF62-7818-C667-3BE9-B6D712DB56D4}"/>
              </a:ext>
            </a:extLst>
          </p:cNvPr>
          <p:cNvSpPr/>
          <p:nvPr/>
        </p:nvSpPr>
        <p:spPr>
          <a:xfrm>
            <a:off x="1461295" y="2676997"/>
            <a:ext cx="373060" cy="468956"/>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7" name="Oval 16">
            <a:extLst>
              <a:ext uri="{FF2B5EF4-FFF2-40B4-BE49-F238E27FC236}">
                <a16:creationId xmlns:a16="http://schemas.microsoft.com/office/drawing/2014/main" id="{C07A063B-F892-7C7B-CE1D-E3734BF4F6E4}"/>
              </a:ext>
            </a:extLst>
          </p:cNvPr>
          <p:cNvSpPr/>
          <p:nvPr/>
        </p:nvSpPr>
        <p:spPr>
          <a:xfrm>
            <a:off x="1650206" y="2755339"/>
            <a:ext cx="363540" cy="38344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5" name="TextBox 4">
            <a:extLst>
              <a:ext uri="{FF2B5EF4-FFF2-40B4-BE49-F238E27FC236}">
                <a16:creationId xmlns:a16="http://schemas.microsoft.com/office/drawing/2014/main" id="{B6AFE5EC-2F71-3F11-FFEA-CC9C6D6C2217}"/>
              </a:ext>
            </a:extLst>
          </p:cNvPr>
          <p:cNvSpPr txBox="1"/>
          <p:nvPr/>
        </p:nvSpPr>
        <p:spPr>
          <a:xfrm>
            <a:off x="4145536" y="2042513"/>
            <a:ext cx="6906638" cy="2308324"/>
          </a:xfrm>
          <a:prstGeom prst="rect">
            <a:avLst/>
          </a:prstGeom>
          <a:noFill/>
        </p:spPr>
        <p:txBody>
          <a:bodyPr wrap="square" rtlCol="0">
            <a:spAutoFit/>
          </a:bodyPr>
          <a:lstStyle/>
          <a:p>
            <a:r>
              <a:rPr lang="en-GB" sz="2400" dirty="0"/>
              <a:t>Grounding technique 1: 5-4-3-2-1 senses </a:t>
            </a:r>
          </a:p>
          <a:p>
            <a:r>
              <a:rPr lang="en-GB" sz="2400" dirty="0"/>
              <a:t>Grounding technique 2: ABC in the room</a:t>
            </a:r>
          </a:p>
          <a:p>
            <a:r>
              <a:rPr lang="en-GB" sz="2400" dirty="0"/>
              <a:t>Grounding technique 3: Hand trace here and now</a:t>
            </a:r>
          </a:p>
          <a:p>
            <a:endParaRPr lang="en-GB" sz="2400" dirty="0"/>
          </a:p>
          <a:p>
            <a:r>
              <a:rPr lang="en-GB" sz="2400" dirty="0"/>
              <a:t>Activity 21: Belly breathing</a:t>
            </a:r>
          </a:p>
          <a:p>
            <a:r>
              <a:rPr lang="en-GB" sz="2400" dirty="0"/>
              <a:t>Activity 22: Mandala colouring </a:t>
            </a:r>
            <a:endParaRPr lang="en-BE" sz="2400" dirty="0"/>
          </a:p>
        </p:txBody>
      </p:sp>
      <p:sp>
        <p:nvSpPr>
          <p:cNvPr id="18" name="Google Shape;547;p23">
            <a:extLst>
              <a:ext uri="{FF2B5EF4-FFF2-40B4-BE49-F238E27FC236}">
                <a16:creationId xmlns:a16="http://schemas.microsoft.com/office/drawing/2014/main" id="{A168CE9F-7E29-0A0B-1C7C-FE09E7616810}"/>
              </a:ext>
            </a:extLst>
          </p:cNvPr>
          <p:cNvSpPr/>
          <p:nvPr/>
        </p:nvSpPr>
        <p:spPr>
          <a:xfrm rot="1782986">
            <a:off x="10319177" y="305057"/>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9" name="Google Shape;499;p21">
            <a:extLst>
              <a:ext uri="{FF2B5EF4-FFF2-40B4-BE49-F238E27FC236}">
                <a16:creationId xmlns:a16="http://schemas.microsoft.com/office/drawing/2014/main" id="{FC162216-2653-60C6-C8F7-8FA94BC62788}"/>
              </a:ext>
            </a:extLst>
          </p:cNvPr>
          <p:cNvGrpSpPr/>
          <p:nvPr/>
        </p:nvGrpSpPr>
        <p:grpSpPr>
          <a:xfrm>
            <a:off x="10556108" y="549192"/>
            <a:ext cx="1049197" cy="938479"/>
            <a:chOff x="-172235" y="0"/>
            <a:chExt cx="2933565" cy="2623477"/>
          </a:xfrm>
        </p:grpSpPr>
        <p:grpSp>
          <p:nvGrpSpPr>
            <p:cNvPr id="20" name="Google Shape;500;p21">
              <a:extLst>
                <a:ext uri="{FF2B5EF4-FFF2-40B4-BE49-F238E27FC236}">
                  <a16:creationId xmlns:a16="http://schemas.microsoft.com/office/drawing/2014/main" id="{DB99D571-0647-33D0-7436-91B97411E61D}"/>
                </a:ext>
              </a:extLst>
            </p:cNvPr>
            <p:cNvGrpSpPr/>
            <p:nvPr/>
          </p:nvGrpSpPr>
          <p:grpSpPr>
            <a:xfrm>
              <a:off x="-172235" y="0"/>
              <a:ext cx="2933565" cy="2623477"/>
              <a:chOff x="-172235" y="0"/>
              <a:chExt cx="2933565" cy="2623477"/>
            </a:xfrm>
          </p:grpSpPr>
          <p:sp>
            <p:nvSpPr>
              <p:cNvPr id="24" name="Google Shape;501;p21">
                <a:extLst>
                  <a:ext uri="{FF2B5EF4-FFF2-40B4-BE49-F238E27FC236}">
                    <a16:creationId xmlns:a16="http://schemas.microsoft.com/office/drawing/2014/main" id="{6D0FE5CC-82A8-BD60-91D9-7B8FC26FD17E}"/>
                  </a:ext>
                </a:extLst>
              </p:cNvPr>
              <p:cNvSpPr/>
              <p:nvPr/>
            </p:nvSpPr>
            <p:spPr>
              <a:xfrm rot="-621666">
                <a:off x="0" y="249879"/>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5FC6C5"/>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502;p21">
                <a:extLst>
                  <a:ext uri="{FF2B5EF4-FFF2-40B4-BE49-F238E27FC236}">
                    <a16:creationId xmlns:a16="http://schemas.microsoft.com/office/drawing/2014/main" id="{CE8E2618-860D-21FA-118D-E63438F7807E}"/>
                  </a:ext>
                </a:extLst>
              </p:cNvPr>
              <p:cNvSpPr/>
              <p:nvPr/>
            </p:nvSpPr>
            <p:spPr>
              <a:xfrm>
                <a:off x="547221" y="0"/>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1D8CC8"/>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503;p21">
                <a:extLst>
                  <a:ext uri="{FF2B5EF4-FFF2-40B4-BE49-F238E27FC236}">
                    <a16:creationId xmlns:a16="http://schemas.microsoft.com/office/drawing/2014/main" id="{4B8372B9-F002-8E76-3F38-719FEFCE8BC5}"/>
                  </a:ext>
                </a:extLst>
              </p:cNvPr>
              <p:cNvSpPr/>
              <p:nvPr/>
            </p:nvSpPr>
            <p:spPr>
              <a:xfrm rot="582595">
                <a:off x="891693" y="424228"/>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954D84"/>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1" name="Google Shape;504;p21">
              <a:extLst>
                <a:ext uri="{FF2B5EF4-FFF2-40B4-BE49-F238E27FC236}">
                  <a16:creationId xmlns:a16="http://schemas.microsoft.com/office/drawing/2014/main" id="{1E0DA3B5-0B3E-1C76-1F76-AC6A785D4574}"/>
                </a:ext>
              </a:extLst>
            </p:cNvPr>
            <p:cNvGrpSpPr/>
            <p:nvPr/>
          </p:nvGrpSpPr>
          <p:grpSpPr>
            <a:xfrm>
              <a:off x="1062773" y="867310"/>
              <a:ext cx="1373869" cy="1265364"/>
              <a:chOff x="-98340" y="-115598"/>
              <a:chExt cx="1373869" cy="1265364"/>
            </a:xfrm>
          </p:grpSpPr>
          <p:sp>
            <p:nvSpPr>
              <p:cNvPr id="22" name="Google Shape;505;p21">
                <a:extLst>
                  <a:ext uri="{FF2B5EF4-FFF2-40B4-BE49-F238E27FC236}">
                    <a16:creationId xmlns:a16="http://schemas.microsoft.com/office/drawing/2014/main" id="{570001E2-CF7A-5B34-DD93-3A2ED5159B07}"/>
                  </a:ext>
                </a:extLst>
              </p:cNvPr>
              <p:cNvSpPr/>
              <p:nvPr/>
            </p:nvSpPr>
            <p:spPr>
              <a:xfrm rot="753417">
                <a:off x="0" y="0"/>
                <a:ext cx="1177189" cy="1034168"/>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506;p21">
                <a:extLst>
                  <a:ext uri="{FF2B5EF4-FFF2-40B4-BE49-F238E27FC236}">
                    <a16:creationId xmlns:a16="http://schemas.microsoft.com/office/drawing/2014/main" id="{9A8B77AE-3826-37A1-384E-23337F02B3AB}"/>
                  </a:ext>
                </a:extLst>
              </p:cNvPr>
              <p:cNvSpPr/>
              <p:nvPr/>
            </p:nvSpPr>
            <p:spPr>
              <a:xfrm rot="-2485509">
                <a:off x="399117" y="424754"/>
                <a:ext cx="460464" cy="222400"/>
              </a:xfrm>
              <a:custGeom>
                <a:avLst/>
                <a:gdLst/>
                <a:ahLst/>
                <a:cxnLst/>
                <a:rect l="l" t="t" r="r" b="b"/>
                <a:pathLst>
                  <a:path w="120000" h="120000" extrusionOk="0">
                    <a:moveTo>
                      <a:pt x="0" y="0"/>
                    </a:moveTo>
                    <a:lnTo>
                      <a:pt x="25125" y="0"/>
                    </a:lnTo>
                    <a:lnTo>
                      <a:pt x="25125" y="69350"/>
                    </a:lnTo>
                    <a:lnTo>
                      <a:pt x="120000" y="69350"/>
                    </a:lnTo>
                    <a:lnTo>
                      <a:pt x="120000" y="120000"/>
                    </a:lnTo>
                    <a:lnTo>
                      <a:pt x="0" y="120000"/>
                    </a:lnTo>
                    <a:close/>
                  </a:path>
                </a:pathLst>
              </a:custGeom>
              <a:solidFill>
                <a:srgbClr val="954D8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3075328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2"/>
          <p:cNvSpPr/>
          <p:nvPr/>
        </p:nvSpPr>
        <p:spPr>
          <a:xfrm>
            <a:off x="6104460" y="2266636"/>
            <a:ext cx="3539613" cy="552339"/>
          </a:xfrm>
          <a:prstGeom prst="rect">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12"/>
          <p:cNvSpPr/>
          <p:nvPr/>
        </p:nvSpPr>
        <p:spPr>
          <a:xfrm>
            <a:off x="6104460" y="3655201"/>
            <a:ext cx="3539613" cy="552339"/>
          </a:xfrm>
          <a:prstGeom prst="rect">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12"/>
          <p:cNvSpPr/>
          <p:nvPr/>
        </p:nvSpPr>
        <p:spPr>
          <a:xfrm>
            <a:off x="6104460" y="4929534"/>
            <a:ext cx="3539613" cy="552339"/>
          </a:xfrm>
          <a:prstGeom prst="rect">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1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Communication and PSS competencies</a:t>
            </a:r>
            <a:endParaRPr/>
          </a:p>
        </p:txBody>
      </p:sp>
      <p:sp>
        <p:nvSpPr>
          <p:cNvPr id="258" name="Google Shape;258;p12"/>
          <p:cNvSpPr/>
          <p:nvPr/>
        </p:nvSpPr>
        <p:spPr>
          <a:xfrm rot="1782986">
            <a:off x="10319177" y="305057"/>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59" name="Google Shape;259;p12"/>
          <p:cNvGrpSpPr/>
          <p:nvPr/>
        </p:nvGrpSpPr>
        <p:grpSpPr>
          <a:xfrm>
            <a:off x="10832045" y="676047"/>
            <a:ext cx="562136" cy="634675"/>
            <a:chOff x="760175" y="830142"/>
            <a:chExt cx="867619" cy="979579"/>
          </a:xfrm>
        </p:grpSpPr>
        <p:sp>
          <p:nvSpPr>
            <p:cNvPr id="260" name="Google Shape;260;p12"/>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Arial"/>
                  <a:ea typeface="Arial"/>
                  <a:cs typeface="Arial"/>
                  <a:sym typeface="Arial"/>
                </a:rPr>
                <a:t>3-8</a:t>
              </a:r>
              <a:endParaRPr/>
            </a:p>
          </p:txBody>
        </p:sp>
        <p:sp>
          <p:nvSpPr>
            <p:cNvPr id="261" name="Google Shape;261;p12"/>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62" name="Google Shape;262;p12"/>
          <p:cNvGrpSpPr/>
          <p:nvPr/>
        </p:nvGrpSpPr>
        <p:grpSpPr>
          <a:xfrm>
            <a:off x="8292738" y="2964511"/>
            <a:ext cx="873829" cy="1232971"/>
            <a:chOff x="5532029" y="1778008"/>
            <a:chExt cx="1463806" cy="2065428"/>
          </a:xfrm>
        </p:grpSpPr>
        <p:grpSp>
          <p:nvGrpSpPr>
            <p:cNvPr id="263" name="Google Shape;263;p12"/>
            <p:cNvGrpSpPr/>
            <p:nvPr/>
          </p:nvGrpSpPr>
          <p:grpSpPr>
            <a:xfrm>
              <a:off x="5532029" y="1778008"/>
              <a:ext cx="723055" cy="2065428"/>
              <a:chOff x="2068313" y="2482622"/>
              <a:chExt cx="376359" cy="1075080"/>
            </a:xfrm>
          </p:grpSpPr>
          <p:sp>
            <p:nvSpPr>
              <p:cNvPr id="264" name="Google Shape;264;p12"/>
              <p:cNvSpPr/>
              <p:nvPr/>
            </p:nvSpPr>
            <p:spPr>
              <a:xfrm>
                <a:off x="2071073" y="2923618"/>
                <a:ext cx="372129" cy="634084"/>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5" name="Google Shape;265;p12"/>
              <p:cNvSpPr/>
              <p:nvPr/>
            </p:nvSpPr>
            <p:spPr>
              <a:xfrm>
                <a:off x="2068313" y="2482622"/>
                <a:ext cx="376359" cy="376358"/>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66" name="Google Shape;266;p12"/>
            <p:cNvSpPr/>
            <p:nvPr/>
          </p:nvSpPr>
          <p:spPr>
            <a:xfrm>
              <a:off x="6535544" y="1996974"/>
              <a:ext cx="460291" cy="327241"/>
            </a:xfrm>
            <a:prstGeom prst="wedgeRoundRectCallout">
              <a:avLst>
                <a:gd name="adj1" fmla="val -69318"/>
                <a:gd name="adj2" fmla="val 26564"/>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67" name="Google Shape;267;p12"/>
          <p:cNvGrpSpPr/>
          <p:nvPr/>
        </p:nvGrpSpPr>
        <p:grpSpPr>
          <a:xfrm>
            <a:off x="8427112" y="4248902"/>
            <a:ext cx="1016202" cy="1232971"/>
            <a:chOff x="8544095" y="1949046"/>
            <a:chExt cx="1702305" cy="2065428"/>
          </a:xfrm>
        </p:grpSpPr>
        <p:grpSp>
          <p:nvGrpSpPr>
            <p:cNvPr id="268" name="Google Shape;268;p12"/>
            <p:cNvGrpSpPr/>
            <p:nvPr/>
          </p:nvGrpSpPr>
          <p:grpSpPr>
            <a:xfrm>
              <a:off x="9523345" y="1949046"/>
              <a:ext cx="723055" cy="2065428"/>
              <a:chOff x="2068313" y="2482622"/>
              <a:chExt cx="376359" cy="1075080"/>
            </a:xfrm>
          </p:grpSpPr>
          <p:sp>
            <p:nvSpPr>
              <p:cNvPr id="269" name="Google Shape;269;p12"/>
              <p:cNvSpPr/>
              <p:nvPr/>
            </p:nvSpPr>
            <p:spPr>
              <a:xfrm>
                <a:off x="2071073" y="2923618"/>
                <a:ext cx="372129" cy="634084"/>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12"/>
              <p:cNvSpPr/>
              <p:nvPr/>
            </p:nvSpPr>
            <p:spPr>
              <a:xfrm>
                <a:off x="2068313" y="2482622"/>
                <a:ext cx="376359" cy="376358"/>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71" name="Google Shape;271;p12"/>
            <p:cNvGrpSpPr/>
            <p:nvPr/>
          </p:nvGrpSpPr>
          <p:grpSpPr>
            <a:xfrm rot="1340767">
              <a:off x="8663329" y="2769194"/>
              <a:ext cx="1081835" cy="840892"/>
              <a:chOff x="8708530" y="2848747"/>
              <a:chExt cx="1081835" cy="840892"/>
            </a:xfrm>
          </p:grpSpPr>
          <p:grpSp>
            <p:nvGrpSpPr>
              <p:cNvPr id="272" name="Google Shape;272;p12"/>
              <p:cNvGrpSpPr/>
              <p:nvPr/>
            </p:nvGrpSpPr>
            <p:grpSpPr>
              <a:xfrm>
                <a:off x="9171389" y="3056552"/>
                <a:ext cx="618974" cy="633087"/>
                <a:chOff x="2954263" y="1775178"/>
                <a:chExt cx="316044" cy="323250"/>
              </a:xfrm>
            </p:grpSpPr>
            <p:sp>
              <p:nvSpPr>
                <p:cNvPr id="273" name="Google Shape;273;p12"/>
                <p:cNvSpPr/>
                <p:nvPr/>
              </p:nvSpPr>
              <p:spPr>
                <a:xfrm rot="-8740439">
                  <a:off x="3108478" y="1782471"/>
                  <a:ext cx="101566" cy="245105"/>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 name="Google Shape;274;p12"/>
                <p:cNvSpPr/>
                <p:nvPr/>
              </p:nvSpPr>
              <p:spPr>
                <a:xfrm rot="-7498798">
                  <a:off x="3000569" y="1926295"/>
                  <a:ext cx="101566" cy="165924"/>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75" name="Google Shape;275;p12"/>
              <p:cNvSpPr/>
              <p:nvPr/>
            </p:nvSpPr>
            <p:spPr>
              <a:xfrm rot="-2703961">
                <a:off x="8941395" y="2835615"/>
                <a:ext cx="89541" cy="69503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12"/>
              <p:cNvSpPr/>
              <p:nvPr/>
            </p:nvSpPr>
            <p:spPr>
              <a:xfrm rot="-5064055">
                <a:off x="9409026" y="2820208"/>
                <a:ext cx="197815" cy="548177"/>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77" name="Google Shape;277;p12"/>
              <p:cNvCxnSpPr/>
              <p:nvPr/>
            </p:nvCxnSpPr>
            <p:spPr>
              <a:xfrm flipH="1">
                <a:off x="9233205" y="2848747"/>
                <a:ext cx="146520" cy="214069"/>
              </a:xfrm>
              <a:prstGeom prst="straightConnector1">
                <a:avLst/>
              </a:prstGeom>
              <a:noFill/>
              <a:ln w="28575" cap="flat" cmpd="sng">
                <a:solidFill>
                  <a:schemeClr val="accent5"/>
                </a:solidFill>
                <a:prstDash val="solid"/>
                <a:miter lim="800000"/>
                <a:headEnd type="none" w="sm" len="sm"/>
                <a:tailEnd type="none" w="sm" len="sm"/>
              </a:ln>
            </p:spPr>
          </p:cxnSp>
        </p:grpSp>
      </p:grpSp>
      <p:grpSp>
        <p:nvGrpSpPr>
          <p:cNvPr id="278" name="Google Shape;278;p12"/>
          <p:cNvGrpSpPr/>
          <p:nvPr/>
        </p:nvGrpSpPr>
        <p:grpSpPr>
          <a:xfrm>
            <a:off x="7464583" y="1544642"/>
            <a:ext cx="645805" cy="1273883"/>
            <a:chOff x="2991594" y="2307886"/>
            <a:chExt cx="759252" cy="1497662"/>
          </a:xfrm>
        </p:grpSpPr>
        <p:grpSp>
          <p:nvGrpSpPr>
            <p:cNvPr id="279" name="Google Shape;279;p12"/>
            <p:cNvGrpSpPr/>
            <p:nvPr/>
          </p:nvGrpSpPr>
          <p:grpSpPr>
            <a:xfrm>
              <a:off x="2991594" y="2307886"/>
              <a:ext cx="524294" cy="1497662"/>
              <a:chOff x="2068313" y="2482622"/>
              <a:chExt cx="376359" cy="1075080"/>
            </a:xfrm>
          </p:grpSpPr>
          <p:sp>
            <p:nvSpPr>
              <p:cNvPr id="280" name="Google Shape;280;p12"/>
              <p:cNvSpPr/>
              <p:nvPr/>
            </p:nvSpPr>
            <p:spPr>
              <a:xfrm>
                <a:off x="2071073" y="2923618"/>
                <a:ext cx="372129" cy="634084"/>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 name="Google Shape;281;p12"/>
              <p:cNvSpPr/>
              <p:nvPr/>
            </p:nvSpPr>
            <p:spPr>
              <a:xfrm>
                <a:off x="2068313" y="2482622"/>
                <a:ext cx="376359" cy="376358"/>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82" name="Google Shape;282;p12"/>
            <p:cNvSpPr/>
            <p:nvPr/>
          </p:nvSpPr>
          <p:spPr>
            <a:xfrm>
              <a:off x="3557908" y="2868171"/>
              <a:ext cx="192938" cy="192938"/>
            </a:xfrm>
            <a:prstGeom prst="star5">
              <a:avLst>
                <a:gd name="adj" fmla="val 28484"/>
                <a:gd name="hf" fmla="val 105146"/>
                <a:gd name="vf" fmla="val 11055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83" name="Google Shape;283;p12"/>
          <p:cNvPicPr preferRelativeResize="0"/>
          <p:nvPr/>
        </p:nvPicPr>
        <p:blipFill rotWithShape="1">
          <a:blip r:embed="rId3">
            <a:alphaModFix/>
          </a:blip>
          <a:srcRect l="12855" t="16028" r="8213" b="6340"/>
          <a:stretch/>
        </p:blipFill>
        <p:spPr>
          <a:xfrm>
            <a:off x="3318046" y="1686585"/>
            <a:ext cx="2786414" cy="3937231"/>
          </a:xfrm>
          <a:prstGeom prst="rect">
            <a:avLst/>
          </a:prstGeom>
          <a:noFill/>
          <a:ln w="57150" cap="flat" cmpd="sng">
            <a:solidFill>
              <a:schemeClr val="accent5"/>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8C5F7A"/>
              </a:buClr>
              <a:buSzPct val="111111"/>
              <a:buFont typeface="Arial"/>
              <a:buNone/>
            </a:pPr>
            <a:r>
              <a:rPr lang="en-GB" dirty="0"/>
              <a:t>Objectives of focused non-specialized MHPSS activities</a:t>
            </a:r>
            <a:endParaRPr dirty="0"/>
          </a:p>
        </p:txBody>
      </p:sp>
      <p:sp>
        <p:nvSpPr>
          <p:cNvPr id="290" name="Google Shape;290;p13"/>
          <p:cNvSpPr txBox="1"/>
          <p:nvPr/>
        </p:nvSpPr>
        <p:spPr>
          <a:xfrm>
            <a:off x="1950511" y="1766990"/>
            <a:ext cx="2016464"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MHPSS activities to further build up the child’s trust and assess their needs</a:t>
            </a:r>
            <a:endParaRPr sz="1800">
              <a:solidFill>
                <a:schemeClr val="dk1"/>
              </a:solidFill>
              <a:latin typeface="Arial"/>
              <a:ea typeface="Arial"/>
              <a:cs typeface="Arial"/>
              <a:sym typeface="Arial"/>
            </a:endParaRPr>
          </a:p>
        </p:txBody>
      </p:sp>
      <p:sp>
        <p:nvSpPr>
          <p:cNvPr id="291" name="Google Shape;291;p13"/>
          <p:cNvSpPr txBox="1"/>
          <p:nvPr/>
        </p:nvSpPr>
        <p:spPr>
          <a:xfrm>
            <a:off x="1950511" y="3610076"/>
            <a:ext cx="2016464" cy="20312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MHPSS activities to support the child to understand and cope with distressing experiences</a:t>
            </a:r>
            <a:endParaRPr sz="1800" dirty="0">
              <a:solidFill>
                <a:schemeClr val="dk1"/>
              </a:solidFill>
              <a:latin typeface="Arial"/>
              <a:ea typeface="Arial"/>
              <a:cs typeface="Arial"/>
              <a:sym typeface="Arial"/>
            </a:endParaRPr>
          </a:p>
        </p:txBody>
      </p:sp>
      <p:sp>
        <p:nvSpPr>
          <p:cNvPr id="292" name="Google Shape;292;p13"/>
          <p:cNvSpPr txBox="1"/>
          <p:nvPr/>
        </p:nvSpPr>
        <p:spPr>
          <a:xfrm>
            <a:off x="5703361" y="1766990"/>
            <a:ext cx="201646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MHPSS activities to increase the sense of safety</a:t>
            </a:r>
            <a:endParaRPr sz="1800">
              <a:solidFill>
                <a:schemeClr val="dk1"/>
              </a:solidFill>
              <a:latin typeface="Arial"/>
              <a:ea typeface="Arial"/>
              <a:cs typeface="Arial"/>
              <a:sym typeface="Arial"/>
            </a:endParaRPr>
          </a:p>
        </p:txBody>
      </p:sp>
      <p:sp>
        <p:nvSpPr>
          <p:cNvPr id="293" name="Google Shape;293;p13"/>
          <p:cNvSpPr txBox="1"/>
          <p:nvPr/>
        </p:nvSpPr>
        <p:spPr>
          <a:xfrm>
            <a:off x="5703361" y="3610076"/>
            <a:ext cx="2016464"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MHPSS activities to strengthen coping skills and regulate emotions</a:t>
            </a:r>
            <a:endParaRPr sz="1800">
              <a:solidFill>
                <a:schemeClr val="dk1"/>
              </a:solidFill>
              <a:latin typeface="Arial"/>
              <a:ea typeface="Arial"/>
              <a:cs typeface="Arial"/>
              <a:sym typeface="Arial"/>
            </a:endParaRPr>
          </a:p>
        </p:txBody>
      </p:sp>
      <p:sp>
        <p:nvSpPr>
          <p:cNvPr id="294" name="Google Shape;294;p13"/>
          <p:cNvSpPr txBox="1"/>
          <p:nvPr/>
        </p:nvSpPr>
        <p:spPr>
          <a:xfrm>
            <a:off x="9456211" y="1766990"/>
            <a:ext cx="2016464"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MHPSS activities to strengthen a child’s self-esteem </a:t>
            </a:r>
            <a:endParaRPr sz="1800">
              <a:solidFill>
                <a:schemeClr val="dk1"/>
              </a:solidFill>
              <a:latin typeface="Arial"/>
              <a:ea typeface="Arial"/>
              <a:cs typeface="Arial"/>
              <a:sym typeface="Arial"/>
            </a:endParaRPr>
          </a:p>
        </p:txBody>
      </p:sp>
      <p:sp>
        <p:nvSpPr>
          <p:cNvPr id="295" name="Google Shape;295;p13"/>
          <p:cNvSpPr/>
          <p:nvPr/>
        </p:nvSpPr>
        <p:spPr>
          <a:xfrm>
            <a:off x="866418" y="1766990"/>
            <a:ext cx="697079" cy="868969"/>
          </a:xfrm>
          <a:prstGeom prst="snip1Rect">
            <a:avLst>
              <a:gd name="adj" fmla="val 2942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 name="Google Shape;296;p13"/>
          <p:cNvSpPr/>
          <p:nvPr/>
        </p:nvSpPr>
        <p:spPr>
          <a:xfrm>
            <a:off x="866418" y="3610076"/>
            <a:ext cx="697079" cy="868969"/>
          </a:xfrm>
          <a:prstGeom prst="snip1Rect">
            <a:avLst>
              <a:gd name="adj" fmla="val 2942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13"/>
          <p:cNvSpPr/>
          <p:nvPr/>
        </p:nvSpPr>
        <p:spPr>
          <a:xfrm>
            <a:off x="1167350" y="1781145"/>
            <a:ext cx="697079" cy="586009"/>
          </a:xfrm>
          <a:prstGeom prst="rightArrow">
            <a:avLst>
              <a:gd name="adj1" fmla="val 64493"/>
              <a:gd name="adj2" fmla="val 50000"/>
            </a:avLst>
          </a:prstGeom>
          <a:solidFill>
            <a:schemeClr val="accent5"/>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8" name="Google Shape;298;p13"/>
          <p:cNvSpPr/>
          <p:nvPr/>
        </p:nvSpPr>
        <p:spPr>
          <a:xfrm>
            <a:off x="1167350" y="3632426"/>
            <a:ext cx="697079" cy="586009"/>
          </a:xfrm>
          <a:prstGeom prst="rightArrow">
            <a:avLst>
              <a:gd name="adj1" fmla="val 64493"/>
              <a:gd name="adj2" fmla="val 50000"/>
            </a:avLst>
          </a:prstGeom>
          <a:solidFill>
            <a:schemeClr val="accent5"/>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9" name="Google Shape;299;p13"/>
          <p:cNvSpPr/>
          <p:nvPr/>
        </p:nvSpPr>
        <p:spPr>
          <a:xfrm>
            <a:off x="4619268" y="1766990"/>
            <a:ext cx="697079" cy="868969"/>
          </a:xfrm>
          <a:prstGeom prst="snip1Rect">
            <a:avLst>
              <a:gd name="adj" fmla="val 2942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0" name="Google Shape;300;p13"/>
          <p:cNvSpPr/>
          <p:nvPr/>
        </p:nvSpPr>
        <p:spPr>
          <a:xfrm>
            <a:off x="4619268" y="3610076"/>
            <a:ext cx="697079" cy="868969"/>
          </a:xfrm>
          <a:prstGeom prst="snip1Rect">
            <a:avLst>
              <a:gd name="adj" fmla="val 2942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1" name="Google Shape;301;p13"/>
          <p:cNvSpPr/>
          <p:nvPr/>
        </p:nvSpPr>
        <p:spPr>
          <a:xfrm>
            <a:off x="4920200" y="1781145"/>
            <a:ext cx="697079" cy="586009"/>
          </a:xfrm>
          <a:prstGeom prst="rightArrow">
            <a:avLst>
              <a:gd name="adj1" fmla="val 64493"/>
              <a:gd name="adj2" fmla="val 50000"/>
            </a:avLst>
          </a:prstGeom>
          <a:solidFill>
            <a:schemeClr val="accent5"/>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2" name="Google Shape;302;p13"/>
          <p:cNvSpPr/>
          <p:nvPr/>
        </p:nvSpPr>
        <p:spPr>
          <a:xfrm>
            <a:off x="4920200" y="3632426"/>
            <a:ext cx="697079" cy="586009"/>
          </a:xfrm>
          <a:prstGeom prst="rightArrow">
            <a:avLst>
              <a:gd name="adj1" fmla="val 64493"/>
              <a:gd name="adj2" fmla="val 50000"/>
            </a:avLst>
          </a:prstGeom>
          <a:solidFill>
            <a:schemeClr val="accent5"/>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 name="Google Shape;303;p13"/>
          <p:cNvSpPr/>
          <p:nvPr/>
        </p:nvSpPr>
        <p:spPr>
          <a:xfrm>
            <a:off x="8353068" y="1766990"/>
            <a:ext cx="697079" cy="868969"/>
          </a:xfrm>
          <a:prstGeom prst="snip1Rect">
            <a:avLst>
              <a:gd name="adj" fmla="val 2942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 name="Google Shape;304;p13"/>
          <p:cNvSpPr/>
          <p:nvPr/>
        </p:nvSpPr>
        <p:spPr>
          <a:xfrm>
            <a:off x="8654000" y="1781145"/>
            <a:ext cx="697079" cy="586009"/>
          </a:xfrm>
          <a:prstGeom prst="rightArrow">
            <a:avLst>
              <a:gd name="adj1" fmla="val 64493"/>
              <a:gd name="adj2" fmla="val 50000"/>
            </a:avLst>
          </a:prstGeom>
          <a:solidFill>
            <a:schemeClr val="accent5"/>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4C851-5A26-3B63-E7AD-736D35F51410}"/>
              </a:ext>
            </a:extLst>
          </p:cNvPr>
          <p:cNvSpPr>
            <a:spLocks noGrp="1"/>
          </p:cNvSpPr>
          <p:nvPr>
            <p:ph type="title"/>
          </p:nvPr>
        </p:nvSpPr>
        <p:spPr/>
        <p:txBody>
          <a:bodyPr/>
          <a:lstStyle/>
          <a:p>
            <a:r>
              <a:rPr lang="en-GB" dirty="0"/>
              <a:t>How to select an MHPSS activity</a:t>
            </a:r>
            <a:endParaRPr lang="en-BE" dirty="0"/>
          </a:p>
        </p:txBody>
      </p:sp>
      <p:cxnSp>
        <p:nvCxnSpPr>
          <p:cNvPr id="3" name="Google Shape;740;p35">
            <a:extLst>
              <a:ext uri="{FF2B5EF4-FFF2-40B4-BE49-F238E27FC236}">
                <a16:creationId xmlns:a16="http://schemas.microsoft.com/office/drawing/2014/main" id="{A3CC5657-96E9-61F5-9C53-136E2FBCEE71}"/>
              </a:ext>
            </a:extLst>
          </p:cNvPr>
          <p:cNvCxnSpPr>
            <a:cxnSpLocks/>
          </p:cNvCxnSpPr>
          <p:nvPr/>
        </p:nvCxnSpPr>
        <p:spPr>
          <a:xfrm flipH="1">
            <a:off x="713532" y="1005840"/>
            <a:ext cx="2" cy="5092322"/>
          </a:xfrm>
          <a:prstGeom prst="straightConnector1">
            <a:avLst/>
          </a:prstGeom>
          <a:noFill/>
          <a:ln w="38100" cap="flat" cmpd="sng">
            <a:solidFill>
              <a:schemeClr val="accent5"/>
            </a:solidFill>
            <a:prstDash val="solid"/>
            <a:miter lim="800000"/>
            <a:headEnd type="none" w="sm" len="sm"/>
            <a:tailEnd type="stealth" w="med" len="med"/>
          </a:ln>
        </p:spPr>
      </p:cxnSp>
      <p:sp>
        <p:nvSpPr>
          <p:cNvPr id="4" name="Google Shape;742;p35">
            <a:extLst>
              <a:ext uri="{FF2B5EF4-FFF2-40B4-BE49-F238E27FC236}">
                <a16:creationId xmlns:a16="http://schemas.microsoft.com/office/drawing/2014/main" id="{A85468A7-4AE3-8B3F-7E86-0922B11FC871}"/>
              </a:ext>
            </a:extLst>
          </p:cNvPr>
          <p:cNvSpPr/>
          <p:nvPr/>
        </p:nvSpPr>
        <p:spPr>
          <a:xfrm>
            <a:off x="341732" y="1568908"/>
            <a:ext cx="743603" cy="743603"/>
          </a:xfrm>
          <a:prstGeom prst="ellipse">
            <a:avLst/>
          </a:prstGeom>
          <a:solidFill>
            <a:schemeClr val="lt1"/>
          </a:solid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dirty="0">
                <a:solidFill>
                  <a:schemeClr val="accent5"/>
                </a:solidFill>
                <a:latin typeface="Arial"/>
                <a:ea typeface="Arial"/>
                <a:cs typeface="Arial"/>
                <a:sym typeface="Arial"/>
              </a:rPr>
              <a:t>A</a:t>
            </a:r>
            <a:endParaRPr dirty="0"/>
          </a:p>
        </p:txBody>
      </p:sp>
      <p:sp>
        <p:nvSpPr>
          <p:cNvPr id="5" name="TextBox 4">
            <a:extLst>
              <a:ext uri="{FF2B5EF4-FFF2-40B4-BE49-F238E27FC236}">
                <a16:creationId xmlns:a16="http://schemas.microsoft.com/office/drawing/2014/main" id="{F1B7AECC-4757-52D2-F493-9E62E615095A}"/>
              </a:ext>
            </a:extLst>
          </p:cNvPr>
          <p:cNvSpPr txBox="1"/>
          <p:nvPr/>
        </p:nvSpPr>
        <p:spPr>
          <a:xfrm>
            <a:off x="1457137" y="1568908"/>
            <a:ext cx="9896659" cy="1107996"/>
          </a:xfrm>
          <a:prstGeom prst="rect">
            <a:avLst/>
          </a:prstGeom>
          <a:noFill/>
        </p:spPr>
        <p:txBody>
          <a:bodyPr wrap="square" rtlCol="0">
            <a:spAutoFit/>
          </a:bodyPr>
          <a:lstStyle/>
          <a:p>
            <a:r>
              <a:rPr lang="en-GB" sz="2200" dirty="0"/>
              <a:t>Identify your </a:t>
            </a:r>
            <a:r>
              <a:rPr lang="en-GB" sz="2200" b="1" dirty="0"/>
              <a:t>objective: </a:t>
            </a:r>
          </a:p>
          <a:p>
            <a:r>
              <a:rPr lang="en-GB" sz="2200" i="1" dirty="0"/>
              <a:t>What do you aim to achieve by implementing this activity together with the child, adolescent, parent or caregiver?</a:t>
            </a:r>
            <a:endParaRPr lang="en-BE" sz="2200" i="1" dirty="0"/>
          </a:p>
        </p:txBody>
      </p:sp>
      <p:sp>
        <p:nvSpPr>
          <p:cNvPr id="6" name="TextBox 5">
            <a:extLst>
              <a:ext uri="{FF2B5EF4-FFF2-40B4-BE49-F238E27FC236}">
                <a16:creationId xmlns:a16="http://schemas.microsoft.com/office/drawing/2014/main" id="{6A09FCF8-2720-C392-3072-A2C14E4D2468}"/>
              </a:ext>
            </a:extLst>
          </p:cNvPr>
          <p:cNvSpPr txBox="1"/>
          <p:nvPr/>
        </p:nvSpPr>
        <p:spPr>
          <a:xfrm>
            <a:off x="1457137" y="3143708"/>
            <a:ext cx="9896659" cy="769441"/>
          </a:xfrm>
          <a:prstGeom prst="rect">
            <a:avLst/>
          </a:prstGeom>
          <a:noFill/>
        </p:spPr>
        <p:txBody>
          <a:bodyPr wrap="square" rtlCol="0">
            <a:spAutoFit/>
          </a:bodyPr>
          <a:lstStyle/>
          <a:p>
            <a:r>
              <a:rPr lang="en-GB" sz="2200" b="1" dirty="0"/>
              <a:t>Review the objectives </a:t>
            </a:r>
            <a:r>
              <a:rPr lang="en-GB" sz="2200" dirty="0"/>
              <a:t>of existing activities</a:t>
            </a:r>
            <a:r>
              <a:rPr lang="en-GB" sz="2200" b="1" dirty="0"/>
              <a:t>: </a:t>
            </a:r>
          </a:p>
          <a:p>
            <a:r>
              <a:rPr lang="en-GB" sz="2200" i="1" dirty="0"/>
              <a:t>Which focused non-specialized MHPSS activities could serve your objective?</a:t>
            </a:r>
            <a:endParaRPr lang="en-BE" sz="2200" i="1" dirty="0"/>
          </a:p>
        </p:txBody>
      </p:sp>
      <p:sp>
        <p:nvSpPr>
          <p:cNvPr id="7" name="Google Shape;742;p35">
            <a:extLst>
              <a:ext uri="{FF2B5EF4-FFF2-40B4-BE49-F238E27FC236}">
                <a16:creationId xmlns:a16="http://schemas.microsoft.com/office/drawing/2014/main" id="{B070343F-3350-013B-B89B-7B0E7D468C31}"/>
              </a:ext>
            </a:extLst>
          </p:cNvPr>
          <p:cNvSpPr/>
          <p:nvPr/>
        </p:nvSpPr>
        <p:spPr>
          <a:xfrm>
            <a:off x="341732" y="3057198"/>
            <a:ext cx="743603" cy="743603"/>
          </a:xfrm>
          <a:prstGeom prst="ellipse">
            <a:avLst/>
          </a:prstGeom>
          <a:solidFill>
            <a:schemeClr val="lt1"/>
          </a:solid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dirty="0">
                <a:solidFill>
                  <a:schemeClr val="accent5"/>
                </a:solidFill>
                <a:latin typeface="Arial"/>
                <a:ea typeface="Arial"/>
                <a:cs typeface="Arial"/>
                <a:sym typeface="Arial"/>
              </a:rPr>
              <a:t>B</a:t>
            </a:r>
            <a:endParaRPr dirty="0"/>
          </a:p>
        </p:txBody>
      </p:sp>
      <p:sp>
        <p:nvSpPr>
          <p:cNvPr id="8" name="Google Shape;742;p35">
            <a:extLst>
              <a:ext uri="{FF2B5EF4-FFF2-40B4-BE49-F238E27FC236}">
                <a16:creationId xmlns:a16="http://schemas.microsoft.com/office/drawing/2014/main" id="{206E018F-9015-A822-CBE2-935F510435BD}"/>
              </a:ext>
            </a:extLst>
          </p:cNvPr>
          <p:cNvSpPr/>
          <p:nvPr/>
        </p:nvSpPr>
        <p:spPr>
          <a:xfrm>
            <a:off x="341731" y="4545488"/>
            <a:ext cx="743603" cy="743603"/>
          </a:xfrm>
          <a:prstGeom prst="ellipse">
            <a:avLst/>
          </a:prstGeom>
          <a:solidFill>
            <a:schemeClr val="lt1"/>
          </a:solid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dirty="0">
                <a:solidFill>
                  <a:schemeClr val="accent5"/>
                </a:solidFill>
                <a:latin typeface="Arial"/>
                <a:ea typeface="Arial"/>
                <a:cs typeface="Arial"/>
                <a:sym typeface="Arial"/>
              </a:rPr>
              <a:t>C</a:t>
            </a:r>
            <a:endParaRPr dirty="0"/>
          </a:p>
        </p:txBody>
      </p:sp>
      <p:sp>
        <p:nvSpPr>
          <p:cNvPr id="9" name="TextBox 8">
            <a:extLst>
              <a:ext uri="{FF2B5EF4-FFF2-40B4-BE49-F238E27FC236}">
                <a16:creationId xmlns:a16="http://schemas.microsoft.com/office/drawing/2014/main" id="{E08B7BE6-C2B3-45A5-3A06-617415692FCD}"/>
              </a:ext>
            </a:extLst>
          </p:cNvPr>
          <p:cNvSpPr txBox="1"/>
          <p:nvPr/>
        </p:nvSpPr>
        <p:spPr>
          <a:xfrm>
            <a:off x="1457136" y="4313058"/>
            <a:ext cx="9896659" cy="1785104"/>
          </a:xfrm>
          <a:prstGeom prst="rect">
            <a:avLst/>
          </a:prstGeom>
          <a:noFill/>
        </p:spPr>
        <p:txBody>
          <a:bodyPr wrap="square" rtlCol="0">
            <a:spAutoFit/>
          </a:bodyPr>
          <a:lstStyle/>
          <a:p>
            <a:r>
              <a:rPr lang="en-GB" sz="2200" b="1" dirty="0"/>
              <a:t>Review </a:t>
            </a:r>
            <a:r>
              <a:rPr lang="en-GB" sz="2200" dirty="0"/>
              <a:t>the targeted </a:t>
            </a:r>
            <a:r>
              <a:rPr lang="en-GB" sz="2200" b="1" dirty="0"/>
              <a:t>age group</a:t>
            </a:r>
            <a:r>
              <a:rPr lang="en-GB" sz="2200" dirty="0"/>
              <a:t>, </a:t>
            </a:r>
            <a:r>
              <a:rPr lang="en-GB" sz="2200" b="1" dirty="0"/>
              <a:t>time</a:t>
            </a:r>
            <a:r>
              <a:rPr lang="en-GB" sz="2200" dirty="0"/>
              <a:t> and </a:t>
            </a:r>
            <a:r>
              <a:rPr lang="en-GB" sz="2200" b="1" dirty="0"/>
              <a:t>materials</a:t>
            </a:r>
            <a:r>
              <a:rPr lang="en-GB" sz="2200" dirty="0"/>
              <a:t> required and </a:t>
            </a:r>
            <a:r>
              <a:rPr lang="en-GB" sz="2200" b="1" dirty="0"/>
              <a:t>adapt</a:t>
            </a:r>
            <a:r>
              <a:rPr lang="en-GB" sz="2200" dirty="0"/>
              <a:t> where needed. Make sure the MHPSS activity is adjusted to the child’s age, developmental stage, abilities and take cultural considerations into account.</a:t>
            </a:r>
          </a:p>
          <a:p>
            <a:r>
              <a:rPr lang="en-GB" sz="2200" i="1" dirty="0">
                <a:solidFill>
                  <a:schemeClr val="tx1"/>
                </a:solidFill>
              </a:rPr>
              <a:t>Is this activity appropriate and adapted to the child’s age, developmental stage and abilities? </a:t>
            </a:r>
            <a:endParaRPr lang="en-BE" sz="2200" i="1" dirty="0">
              <a:solidFill>
                <a:schemeClr val="tx1"/>
              </a:solidFill>
            </a:endParaRPr>
          </a:p>
        </p:txBody>
      </p:sp>
    </p:spTree>
    <p:extLst>
      <p:ext uri="{BB962C8B-B14F-4D97-AF65-F5344CB8AC3E}">
        <p14:creationId xmlns:p14="http://schemas.microsoft.com/office/powerpoint/2010/main" val="1255954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A38371A-3540-04C5-4DAB-52F99C82A70B}"/>
              </a:ext>
            </a:extLst>
          </p:cNvPr>
          <p:cNvSpPr/>
          <p:nvPr/>
        </p:nvSpPr>
        <p:spPr>
          <a:xfrm>
            <a:off x="838200" y="1603482"/>
            <a:ext cx="3249708" cy="1947316"/>
          </a:xfrm>
          <a:prstGeom prst="roundRect">
            <a:avLst>
              <a:gd name="adj" fmla="val 1082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latin typeface="Arial" panose="020B0604020202020204" pitchFamily="34" charset="0"/>
                <a:cs typeface="Arial" panose="020B0604020202020204" pitchFamily="34" charset="0"/>
              </a:rPr>
              <a:t>Identify</a:t>
            </a:r>
            <a:r>
              <a:rPr lang="en-CA" dirty="0">
                <a:solidFill>
                  <a:schemeClr val="tx1"/>
                </a:solidFill>
                <a:latin typeface="Arial" panose="020B0604020202020204" pitchFamily="34" charset="0"/>
                <a:cs typeface="Arial" panose="020B0604020202020204" pitchFamily="34" charset="0"/>
              </a:rPr>
              <a:t> vulnerable children and register according to eligibility criteria</a:t>
            </a:r>
          </a:p>
        </p:txBody>
      </p:sp>
      <p:sp>
        <p:nvSpPr>
          <p:cNvPr id="6" name="Rectangle: Rounded Corners 5">
            <a:extLst>
              <a:ext uri="{FF2B5EF4-FFF2-40B4-BE49-F238E27FC236}">
                <a16:creationId xmlns:a16="http://schemas.microsoft.com/office/drawing/2014/main" id="{6EE92FE7-CA24-E29F-DD43-6DF1E3528846}"/>
              </a:ext>
            </a:extLst>
          </p:cNvPr>
          <p:cNvSpPr/>
          <p:nvPr/>
        </p:nvSpPr>
        <p:spPr>
          <a:xfrm>
            <a:off x="450376" y="1397374"/>
            <a:ext cx="557717" cy="55771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1</a:t>
            </a:r>
          </a:p>
        </p:txBody>
      </p:sp>
      <p:sp>
        <p:nvSpPr>
          <p:cNvPr id="7" name="Rectangle: Rounded Corners 6">
            <a:extLst>
              <a:ext uri="{FF2B5EF4-FFF2-40B4-BE49-F238E27FC236}">
                <a16:creationId xmlns:a16="http://schemas.microsoft.com/office/drawing/2014/main" id="{65F0C97F-143E-34A1-3345-94032CADCFBC}"/>
              </a:ext>
            </a:extLst>
          </p:cNvPr>
          <p:cNvSpPr/>
          <p:nvPr/>
        </p:nvSpPr>
        <p:spPr>
          <a:xfrm>
            <a:off x="4740457" y="1603482"/>
            <a:ext cx="3249708" cy="1947316"/>
          </a:xfrm>
          <a:prstGeom prst="roundRect">
            <a:avLst>
              <a:gd name="adj" fmla="val 1082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latin typeface="Arial" panose="020B0604020202020204" pitchFamily="34" charset="0"/>
                <a:cs typeface="Arial" panose="020B0604020202020204" pitchFamily="34" charset="0"/>
              </a:rPr>
              <a:t>Assess</a:t>
            </a:r>
            <a:r>
              <a:rPr lang="en-CA" dirty="0">
                <a:solidFill>
                  <a:schemeClr val="tx1"/>
                </a:solidFill>
                <a:latin typeface="Arial" panose="020B0604020202020204" pitchFamily="34" charset="0"/>
                <a:cs typeface="Arial" panose="020B0604020202020204" pitchFamily="34" charset="0"/>
              </a:rPr>
              <a:t> needs and strengths of the child and their family</a:t>
            </a:r>
          </a:p>
        </p:txBody>
      </p:sp>
      <p:sp>
        <p:nvSpPr>
          <p:cNvPr id="8" name="Rectangle: Rounded Corners 7">
            <a:extLst>
              <a:ext uri="{FF2B5EF4-FFF2-40B4-BE49-F238E27FC236}">
                <a16:creationId xmlns:a16="http://schemas.microsoft.com/office/drawing/2014/main" id="{2C36FEB2-417D-848D-808E-2A12F079A3AA}"/>
              </a:ext>
            </a:extLst>
          </p:cNvPr>
          <p:cNvSpPr/>
          <p:nvPr/>
        </p:nvSpPr>
        <p:spPr>
          <a:xfrm>
            <a:off x="4352633" y="1397374"/>
            <a:ext cx="557717" cy="55771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2</a:t>
            </a:r>
          </a:p>
        </p:txBody>
      </p:sp>
      <p:sp>
        <p:nvSpPr>
          <p:cNvPr id="10" name="Rectangle: Rounded Corners 9">
            <a:extLst>
              <a:ext uri="{FF2B5EF4-FFF2-40B4-BE49-F238E27FC236}">
                <a16:creationId xmlns:a16="http://schemas.microsoft.com/office/drawing/2014/main" id="{5AB40D11-414A-BF2D-567D-4B79C17C349A}"/>
              </a:ext>
            </a:extLst>
          </p:cNvPr>
          <p:cNvSpPr/>
          <p:nvPr/>
        </p:nvSpPr>
        <p:spPr>
          <a:xfrm>
            <a:off x="8501188" y="1603482"/>
            <a:ext cx="3249708" cy="1947316"/>
          </a:xfrm>
          <a:prstGeom prst="roundRect">
            <a:avLst>
              <a:gd name="adj" fmla="val 1082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Arial" panose="020B0604020202020204" pitchFamily="34" charset="0"/>
                <a:cs typeface="Arial" panose="020B0604020202020204" pitchFamily="34" charset="0"/>
              </a:rPr>
              <a:t>Develop an individual </a:t>
            </a:r>
            <a:r>
              <a:rPr lang="en-CA" b="1" dirty="0">
                <a:solidFill>
                  <a:schemeClr val="tx1"/>
                </a:solidFill>
                <a:latin typeface="Arial" panose="020B0604020202020204" pitchFamily="34" charset="0"/>
                <a:cs typeface="Arial" panose="020B0604020202020204" pitchFamily="34" charset="0"/>
              </a:rPr>
              <a:t>case plan</a:t>
            </a:r>
            <a:r>
              <a:rPr lang="en-CA" dirty="0">
                <a:solidFill>
                  <a:schemeClr val="tx1"/>
                </a:solidFill>
                <a:latin typeface="Arial" panose="020B0604020202020204" pitchFamily="34" charset="0"/>
                <a:cs typeface="Arial" panose="020B0604020202020204" pitchFamily="34" charset="0"/>
              </a:rPr>
              <a:t> for the child addressing the identified needs. Set time-bound actions and measurable objectives</a:t>
            </a:r>
          </a:p>
        </p:txBody>
      </p:sp>
      <p:sp>
        <p:nvSpPr>
          <p:cNvPr id="11" name="Rectangle: Rounded Corners 10">
            <a:extLst>
              <a:ext uri="{FF2B5EF4-FFF2-40B4-BE49-F238E27FC236}">
                <a16:creationId xmlns:a16="http://schemas.microsoft.com/office/drawing/2014/main" id="{A1592EFE-EE91-90E2-0A53-3C859893625B}"/>
              </a:ext>
            </a:extLst>
          </p:cNvPr>
          <p:cNvSpPr/>
          <p:nvPr/>
        </p:nvSpPr>
        <p:spPr>
          <a:xfrm>
            <a:off x="8113364" y="1397374"/>
            <a:ext cx="557717" cy="55771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3</a:t>
            </a:r>
          </a:p>
        </p:txBody>
      </p:sp>
      <p:sp>
        <p:nvSpPr>
          <p:cNvPr id="12" name="Rectangle: Rounded Corners 11">
            <a:extLst>
              <a:ext uri="{FF2B5EF4-FFF2-40B4-BE49-F238E27FC236}">
                <a16:creationId xmlns:a16="http://schemas.microsoft.com/office/drawing/2014/main" id="{50F05630-26A5-782F-185C-41A463AB98CD}"/>
              </a:ext>
            </a:extLst>
          </p:cNvPr>
          <p:cNvSpPr/>
          <p:nvPr/>
        </p:nvSpPr>
        <p:spPr>
          <a:xfrm>
            <a:off x="838200" y="3896005"/>
            <a:ext cx="3249708" cy="2133121"/>
          </a:xfrm>
          <a:prstGeom prst="roundRect">
            <a:avLst>
              <a:gd name="adj" fmla="val 1082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latin typeface="Arial" panose="020B0604020202020204" pitchFamily="34" charset="0"/>
                <a:cs typeface="Arial" panose="020B0604020202020204" pitchFamily="34" charset="0"/>
              </a:rPr>
              <a:t>Close case</a:t>
            </a:r>
          </a:p>
        </p:txBody>
      </p:sp>
      <p:sp>
        <p:nvSpPr>
          <p:cNvPr id="14" name="Rectangle: Rounded Corners 13">
            <a:extLst>
              <a:ext uri="{FF2B5EF4-FFF2-40B4-BE49-F238E27FC236}">
                <a16:creationId xmlns:a16="http://schemas.microsoft.com/office/drawing/2014/main" id="{561F8A43-E62E-7989-35CD-9A0B107EB0AA}"/>
              </a:ext>
            </a:extLst>
          </p:cNvPr>
          <p:cNvSpPr/>
          <p:nvPr/>
        </p:nvSpPr>
        <p:spPr>
          <a:xfrm>
            <a:off x="450376" y="3689898"/>
            <a:ext cx="557717" cy="55771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6</a:t>
            </a:r>
          </a:p>
        </p:txBody>
      </p:sp>
      <p:sp>
        <p:nvSpPr>
          <p:cNvPr id="15" name="Rectangle: Rounded Corners 14">
            <a:extLst>
              <a:ext uri="{FF2B5EF4-FFF2-40B4-BE49-F238E27FC236}">
                <a16:creationId xmlns:a16="http://schemas.microsoft.com/office/drawing/2014/main" id="{3709D0C6-995D-6942-2BAD-A8401B8FCDC1}"/>
              </a:ext>
            </a:extLst>
          </p:cNvPr>
          <p:cNvSpPr/>
          <p:nvPr/>
        </p:nvSpPr>
        <p:spPr>
          <a:xfrm>
            <a:off x="4740457" y="3896005"/>
            <a:ext cx="3249708" cy="2133121"/>
          </a:xfrm>
          <a:prstGeom prst="roundRect">
            <a:avLst>
              <a:gd name="adj" fmla="val 1082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latin typeface="Arial" panose="020B0604020202020204" pitchFamily="34" charset="0"/>
                <a:cs typeface="Arial" panose="020B0604020202020204" pitchFamily="34" charset="0"/>
              </a:rPr>
              <a:t>Follow-up and review</a:t>
            </a:r>
          </a:p>
        </p:txBody>
      </p:sp>
      <p:sp>
        <p:nvSpPr>
          <p:cNvPr id="16" name="Rectangle: Rounded Corners 15">
            <a:extLst>
              <a:ext uri="{FF2B5EF4-FFF2-40B4-BE49-F238E27FC236}">
                <a16:creationId xmlns:a16="http://schemas.microsoft.com/office/drawing/2014/main" id="{1D394FC4-1B88-24E8-7AB4-1858F9FFE28C}"/>
              </a:ext>
            </a:extLst>
          </p:cNvPr>
          <p:cNvSpPr/>
          <p:nvPr/>
        </p:nvSpPr>
        <p:spPr>
          <a:xfrm>
            <a:off x="4352633" y="3689898"/>
            <a:ext cx="557717" cy="55771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5</a:t>
            </a:r>
          </a:p>
        </p:txBody>
      </p:sp>
      <p:sp>
        <p:nvSpPr>
          <p:cNvPr id="17" name="Rectangle: Rounded Corners 16">
            <a:extLst>
              <a:ext uri="{FF2B5EF4-FFF2-40B4-BE49-F238E27FC236}">
                <a16:creationId xmlns:a16="http://schemas.microsoft.com/office/drawing/2014/main" id="{834F706F-830F-DC51-5708-4DCF94B08EC7}"/>
              </a:ext>
            </a:extLst>
          </p:cNvPr>
          <p:cNvSpPr/>
          <p:nvPr/>
        </p:nvSpPr>
        <p:spPr>
          <a:xfrm>
            <a:off x="8501188" y="3896005"/>
            <a:ext cx="3249708" cy="2133121"/>
          </a:xfrm>
          <a:prstGeom prst="roundRect">
            <a:avLst>
              <a:gd name="adj" fmla="val 1082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latin typeface="Arial" panose="020B0604020202020204" pitchFamily="34" charset="0"/>
                <a:cs typeface="Arial" panose="020B0604020202020204" pitchFamily="34" charset="0"/>
              </a:rPr>
              <a:t>Implement</a:t>
            </a:r>
            <a:r>
              <a:rPr lang="en-CA" dirty="0">
                <a:solidFill>
                  <a:schemeClr val="tx1"/>
                </a:solidFill>
                <a:latin typeface="Arial" panose="020B0604020202020204" pitchFamily="34" charset="0"/>
                <a:cs typeface="Arial" panose="020B0604020202020204" pitchFamily="34" charset="0"/>
              </a:rPr>
              <a:t> the case plan, including direct support and referrals</a:t>
            </a:r>
          </a:p>
        </p:txBody>
      </p:sp>
      <p:sp>
        <p:nvSpPr>
          <p:cNvPr id="18" name="Rectangle: Rounded Corners 17">
            <a:extLst>
              <a:ext uri="{FF2B5EF4-FFF2-40B4-BE49-F238E27FC236}">
                <a16:creationId xmlns:a16="http://schemas.microsoft.com/office/drawing/2014/main" id="{E81EF4A7-6B4A-FBF7-9417-63BB9F528C3C}"/>
              </a:ext>
            </a:extLst>
          </p:cNvPr>
          <p:cNvSpPr/>
          <p:nvPr/>
        </p:nvSpPr>
        <p:spPr>
          <a:xfrm>
            <a:off x="8113364" y="3689898"/>
            <a:ext cx="557717" cy="55771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4</a:t>
            </a:r>
          </a:p>
        </p:txBody>
      </p:sp>
      <p:cxnSp>
        <p:nvCxnSpPr>
          <p:cNvPr id="19" name="Straight Arrow Connector 18">
            <a:extLst>
              <a:ext uri="{FF2B5EF4-FFF2-40B4-BE49-F238E27FC236}">
                <a16:creationId xmlns:a16="http://schemas.microsoft.com/office/drawing/2014/main" id="{A3994990-C232-B871-5A57-6AD3E1B3BEEA}"/>
              </a:ext>
            </a:extLst>
          </p:cNvPr>
          <p:cNvCxnSpPr>
            <a:cxnSpLocks/>
            <a:stCxn id="4" idx="3"/>
            <a:endCxn id="7" idx="1"/>
          </p:cNvCxnSpPr>
          <p:nvPr/>
        </p:nvCxnSpPr>
        <p:spPr>
          <a:xfrm>
            <a:off x="4087908" y="2577140"/>
            <a:ext cx="652549" cy="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1ED9E2B-B849-2FFD-9970-6A1F7A558E4E}"/>
              </a:ext>
            </a:extLst>
          </p:cNvPr>
          <p:cNvCxnSpPr>
            <a:cxnSpLocks/>
            <a:stCxn id="7" idx="3"/>
            <a:endCxn id="10" idx="1"/>
          </p:cNvCxnSpPr>
          <p:nvPr/>
        </p:nvCxnSpPr>
        <p:spPr>
          <a:xfrm>
            <a:off x="7990165" y="2577140"/>
            <a:ext cx="511023" cy="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B9B8125-9D63-8F5D-04BA-24C8A5B69044}"/>
              </a:ext>
            </a:extLst>
          </p:cNvPr>
          <p:cNvCxnSpPr>
            <a:cxnSpLocks/>
            <a:stCxn id="10" idx="2"/>
            <a:endCxn id="17" idx="0"/>
          </p:cNvCxnSpPr>
          <p:nvPr/>
        </p:nvCxnSpPr>
        <p:spPr>
          <a:xfrm>
            <a:off x="10126042" y="3550798"/>
            <a:ext cx="0" cy="345207"/>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757B94F-0F39-2FC8-B64A-3C207DDC807F}"/>
              </a:ext>
            </a:extLst>
          </p:cNvPr>
          <p:cNvCxnSpPr>
            <a:cxnSpLocks/>
            <a:stCxn id="17" idx="1"/>
            <a:endCxn id="15" idx="3"/>
          </p:cNvCxnSpPr>
          <p:nvPr/>
        </p:nvCxnSpPr>
        <p:spPr>
          <a:xfrm flipH="1">
            <a:off x="7990165" y="4962566"/>
            <a:ext cx="511023" cy="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1D9EC91-EA18-91B6-5E8F-4936D5C9033F}"/>
              </a:ext>
            </a:extLst>
          </p:cNvPr>
          <p:cNvCxnSpPr>
            <a:cxnSpLocks/>
            <a:stCxn id="15" idx="1"/>
            <a:endCxn id="12" idx="3"/>
          </p:cNvCxnSpPr>
          <p:nvPr/>
        </p:nvCxnSpPr>
        <p:spPr>
          <a:xfrm flipH="1">
            <a:off x="4087908" y="4962566"/>
            <a:ext cx="652549" cy="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4CD7764-97DF-8C32-B26D-BAFE5670233E}"/>
              </a:ext>
            </a:extLst>
          </p:cNvPr>
          <p:cNvCxnSpPr>
            <a:cxnSpLocks/>
            <a:stCxn id="15" idx="0"/>
            <a:endCxn id="7" idx="2"/>
          </p:cNvCxnSpPr>
          <p:nvPr/>
        </p:nvCxnSpPr>
        <p:spPr>
          <a:xfrm flipV="1">
            <a:off x="6365311" y="3550798"/>
            <a:ext cx="0" cy="345207"/>
          </a:xfrm>
          <a:prstGeom prst="straightConnector1">
            <a:avLst/>
          </a:prstGeom>
          <a:ln w="38100">
            <a:solidFill>
              <a:schemeClr val="accent5"/>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D582CC4-20DC-EE1A-1F82-62A47B6CAD1A}"/>
              </a:ext>
            </a:extLst>
          </p:cNvPr>
          <p:cNvCxnSpPr>
            <a:cxnSpLocks/>
            <a:stCxn id="15" idx="0"/>
          </p:cNvCxnSpPr>
          <p:nvPr/>
        </p:nvCxnSpPr>
        <p:spPr>
          <a:xfrm flipV="1">
            <a:off x="6365311" y="3429000"/>
            <a:ext cx="2135877" cy="467005"/>
          </a:xfrm>
          <a:prstGeom prst="straightConnector1">
            <a:avLst/>
          </a:prstGeom>
          <a:ln w="38100">
            <a:solidFill>
              <a:schemeClr val="accent5"/>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7" name="Title 26">
            <a:extLst>
              <a:ext uri="{FF2B5EF4-FFF2-40B4-BE49-F238E27FC236}">
                <a16:creationId xmlns:a16="http://schemas.microsoft.com/office/drawing/2014/main" id="{E8686590-1D01-F302-0C86-EDF0040A2B2B}"/>
              </a:ext>
            </a:extLst>
          </p:cNvPr>
          <p:cNvSpPr>
            <a:spLocks noGrp="1"/>
          </p:cNvSpPr>
          <p:nvPr>
            <p:ph type="title"/>
          </p:nvPr>
        </p:nvSpPr>
        <p:spPr/>
        <p:txBody>
          <a:bodyPr/>
          <a:lstStyle/>
          <a:p>
            <a:r>
              <a:rPr lang="en-GB" dirty="0"/>
              <a:t>MHPSS activities in the case management process</a:t>
            </a:r>
            <a:endParaRPr lang="en-CA" dirty="0"/>
          </a:p>
        </p:txBody>
      </p:sp>
    </p:spTree>
    <p:extLst>
      <p:ext uri="{BB962C8B-B14F-4D97-AF65-F5344CB8AC3E}">
        <p14:creationId xmlns:p14="http://schemas.microsoft.com/office/powerpoint/2010/main" val="1421888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4"/>
          <p:cNvSpPr/>
          <p:nvPr/>
        </p:nvSpPr>
        <p:spPr>
          <a:xfrm>
            <a:off x="5540594" y="2940171"/>
            <a:ext cx="5978601" cy="3409829"/>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11" name="Google Shape;311;p14"/>
          <p:cNvGrpSpPr/>
          <p:nvPr/>
        </p:nvGrpSpPr>
        <p:grpSpPr>
          <a:xfrm>
            <a:off x="5223224" y="2898109"/>
            <a:ext cx="801554" cy="771393"/>
            <a:chOff x="5677854" y="2466704"/>
            <a:chExt cx="801554" cy="771393"/>
          </a:xfrm>
        </p:grpSpPr>
        <p:sp>
          <p:nvSpPr>
            <p:cNvPr id="312" name="Google Shape;312;p14"/>
            <p:cNvSpPr txBox="1"/>
            <p:nvPr/>
          </p:nvSpPr>
          <p:spPr>
            <a:xfrm>
              <a:off x="5677854" y="246670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1</a:t>
              </a:r>
              <a:endParaRPr sz="2400" b="1">
                <a:solidFill>
                  <a:schemeClr val="accent5"/>
                </a:solidFill>
                <a:latin typeface="Federo"/>
                <a:ea typeface="Federo"/>
                <a:cs typeface="Federo"/>
                <a:sym typeface="Federo"/>
              </a:endParaRPr>
            </a:p>
          </p:txBody>
        </p:sp>
        <p:sp>
          <p:nvSpPr>
            <p:cNvPr id="313" name="Google Shape;313;p14"/>
            <p:cNvSpPr txBox="1"/>
            <p:nvPr/>
          </p:nvSpPr>
          <p:spPr>
            <a:xfrm>
              <a:off x="5834841" y="263719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2</a:t>
              </a:r>
              <a:endParaRPr sz="2400" b="1">
                <a:solidFill>
                  <a:schemeClr val="accent5"/>
                </a:solidFill>
                <a:latin typeface="Federo"/>
                <a:ea typeface="Federo"/>
                <a:cs typeface="Federo"/>
                <a:sym typeface="Federo"/>
              </a:endParaRPr>
            </a:p>
          </p:txBody>
        </p:sp>
        <p:sp>
          <p:nvSpPr>
            <p:cNvPr id="314" name="Google Shape;314;p14"/>
            <p:cNvSpPr txBox="1"/>
            <p:nvPr/>
          </p:nvSpPr>
          <p:spPr>
            <a:xfrm>
              <a:off x="6007891" y="2776432"/>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3</a:t>
              </a:r>
              <a:endParaRPr sz="2400" b="1">
                <a:solidFill>
                  <a:schemeClr val="accent5"/>
                </a:solidFill>
                <a:latin typeface="Federo"/>
                <a:ea typeface="Federo"/>
                <a:cs typeface="Federo"/>
                <a:sym typeface="Federo"/>
              </a:endParaRPr>
            </a:p>
          </p:txBody>
        </p:sp>
      </p:grpSp>
      <p:sp>
        <p:nvSpPr>
          <p:cNvPr id="315" name="Google Shape;315;p1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MHPSS activity</a:t>
            </a:r>
            <a:endParaRPr/>
          </a:p>
        </p:txBody>
      </p:sp>
      <p:grpSp>
        <p:nvGrpSpPr>
          <p:cNvPr id="316" name="Google Shape;316;p14"/>
          <p:cNvGrpSpPr/>
          <p:nvPr/>
        </p:nvGrpSpPr>
        <p:grpSpPr>
          <a:xfrm>
            <a:off x="1022518" y="1719311"/>
            <a:ext cx="548895" cy="623781"/>
            <a:chOff x="662203" y="1460089"/>
            <a:chExt cx="726758" cy="825911"/>
          </a:xfrm>
        </p:grpSpPr>
        <p:sp>
          <p:nvSpPr>
            <p:cNvPr id="317" name="Google Shape;317;p14"/>
            <p:cNvSpPr/>
            <p:nvPr/>
          </p:nvSpPr>
          <p:spPr>
            <a:xfrm>
              <a:off x="838200" y="1460090"/>
              <a:ext cx="550761" cy="457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8" name="Google Shape;318;p14"/>
            <p:cNvSpPr/>
            <p:nvPr/>
          </p:nvSpPr>
          <p:spPr>
            <a:xfrm>
              <a:off x="662203" y="1460089"/>
              <a:ext cx="99797" cy="82591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19" name="Google Shape;319;p14"/>
          <p:cNvSpPr txBox="1"/>
          <p:nvPr/>
        </p:nvSpPr>
        <p:spPr>
          <a:xfrm>
            <a:off x="1924960" y="1496284"/>
            <a:ext cx="3047840" cy="42780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OBJECTIVE OF THE ACTIVITY</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Know the purpose of your activity! Select the activity based on the purpose</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TIME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Often it depends on the child </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AGE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Recommended age, but depends on maturity and abilities of the child</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MATERIALS</a:t>
            </a:r>
            <a:endParaRPr/>
          </a:p>
          <a:p>
            <a:pPr marL="0" marR="0" lvl="0" indent="0" algn="l" rtl="0">
              <a:spcBef>
                <a:spcPts val="0"/>
              </a:spcBef>
              <a:spcAft>
                <a:spcPts val="0"/>
              </a:spcAft>
              <a:buNone/>
            </a:pPr>
            <a:r>
              <a:rPr lang="en-GB" sz="1600">
                <a:solidFill>
                  <a:srgbClr val="000000"/>
                </a:solidFill>
                <a:latin typeface="Arial"/>
                <a:ea typeface="Arial"/>
                <a:cs typeface="Arial"/>
                <a:sym typeface="Arial"/>
              </a:rPr>
              <a:t>Be creative, see what is available!</a:t>
            </a:r>
            <a:endParaRPr sz="1600">
              <a:solidFill>
                <a:schemeClr val="dk1"/>
              </a:solidFill>
              <a:latin typeface="Arial"/>
              <a:ea typeface="Arial"/>
              <a:cs typeface="Arial"/>
              <a:sym typeface="Arial"/>
            </a:endParaRPr>
          </a:p>
        </p:txBody>
      </p:sp>
      <p:sp>
        <p:nvSpPr>
          <p:cNvPr id="320" name="Google Shape;320;p14"/>
          <p:cNvSpPr txBox="1"/>
          <p:nvPr/>
        </p:nvSpPr>
        <p:spPr>
          <a:xfrm>
            <a:off x="6096001" y="1496284"/>
            <a:ext cx="5073600" cy="47704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dk1"/>
                </a:solidFill>
                <a:latin typeface="Arial"/>
                <a:ea typeface="Arial"/>
                <a:cs typeface="Arial"/>
                <a:sym typeface="Arial"/>
              </a:rPr>
              <a:t>PARTICIPATION</a:t>
            </a:r>
            <a:endParaRPr dirty="0"/>
          </a:p>
          <a:p>
            <a:pPr marL="0" marR="0" lvl="0" indent="0" algn="l" rtl="0">
              <a:spcBef>
                <a:spcPts val="0"/>
              </a:spcBef>
              <a:spcAft>
                <a:spcPts val="0"/>
              </a:spcAft>
              <a:buNone/>
            </a:pPr>
            <a:r>
              <a:rPr lang="en-GB" sz="1600" dirty="0">
                <a:solidFill>
                  <a:schemeClr val="dk1"/>
                </a:solidFill>
                <a:latin typeface="Arial"/>
                <a:ea typeface="Arial"/>
                <a:cs typeface="Arial"/>
                <a:sym typeface="Arial"/>
              </a:rPr>
              <a:t>Child and their parent or caregiver, or the child one-on-one. Sometimes, caregiver presence can be necessary </a:t>
            </a:r>
            <a:r>
              <a:rPr lang="en-GB" sz="1600" b="0" dirty="0">
                <a:solidFill>
                  <a:schemeClr val="dk1"/>
                </a:solidFill>
                <a:latin typeface="Arial"/>
                <a:ea typeface="Arial"/>
                <a:cs typeface="Arial"/>
                <a:sym typeface="Arial"/>
              </a:rPr>
              <a:t>or supportive for the child.</a:t>
            </a:r>
            <a:endParaRPr dirty="0"/>
          </a:p>
          <a:p>
            <a:pPr marL="0" marR="0" lvl="0" indent="0" algn="l" rtl="0">
              <a:spcBef>
                <a:spcPts val="0"/>
              </a:spcBef>
              <a:spcAft>
                <a:spcPts val="0"/>
              </a:spcAft>
              <a:buNone/>
            </a:pPr>
            <a:endParaRPr sz="1600" b="1" dirty="0">
              <a:solidFill>
                <a:schemeClr val="dk1"/>
              </a:solidFill>
              <a:latin typeface="Arial"/>
              <a:ea typeface="Arial"/>
              <a:cs typeface="Arial"/>
              <a:sym typeface="Arial"/>
            </a:endParaRPr>
          </a:p>
          <a:p>
            <a:pPr marL="0" marR="0" lvl="0" indent="0" algn="l" rtl="0">
              <a:spcBef>
                <a:spcPts val="0"/>
              </a:spcBef>
              <a:spcAft>
                <a:spcPts val="0"/>
              </a:spcAft>
              <a:buNone/>
            </a:pPr>
            <a:endParaRPr sz="1600" b="1" dirty="0">
              <a:solidFill>
                <a:schemeClr val="dk1"/>
              </a:solidFill>
              <a:latin typeface="Arial"/>
              <a:ea typeface="Arial"/>
              <a:cs typeface="Arial"/>
              <a:sym typeface="Arial"/>
            </a:endParaRPr>
          </a:p>
          <a:p>
            <a:pPr marL="0" marR="0" lvl="0" indent="0" algn="l" rtl="0">
              <a:spcBef>
                <a:spcPts val="0"/>
              </a:spcBef>
              <a:spcAft>
                <a:spcPts val="0"/>
              </a:spcAft>
              <a:buNone/>
            </a:pPr>
            <a:r>
              <a:rPr lang="en-GB" sz="1600" b="1" dirty="0">
                <a:solidFill>
                  <a:schemeClr val="dk1"/>
                </a:solidFill>
                <a:latin typeface="Arial"/>
                <a:ea typeface="Arial"/>
                <a:cs typeface="Arial"/>
                <a:sym typeface="Arial"/>
              </a:rPr>
              <a:t>GUIDANCE</a:t>
            </a:r>
            <a:endParaRPr dirty="0"/>
          </a:p>
          <a:p>
            <a:pPr marL="285750" marR="0" lvl="0" indent="-285750" algn="l" rtl="0">
              <a:spcBef>
                <a:spcPts val="0"/>
              </a:spcBef>
              <a:spcAft>
                <a:spcPts val="0"/>
              </a:spcAft>
              <a:buClr>
                <a:schemeClr val="dk1"/>
              </a:buClr>
              <a:buSzPts val="1600"/>
              <a:buFont typeface="Arial"/>
              <a:buChar char="•"/>
            </a:pPr>
            <a:r>
              <a:rPr lang="en-GB" sz="1600" b="1" dirty="0">
                <a:solidFill>
                  <a:schemeClr val="dk1"/>
                </a:solidFill>
                <a:latin typeface="Arial"/>
                <a:ea typeface="Arial"/>
                <a:cs typeface="Arial"/>
                <a:sym typeface="Arial"/>
              </a:rPr>
              <a:t>Prepare </a:t>
            </a:r>
            <a:r>
              <a:rPr lang="en-GB" sz="1600" dirty="0">
                <a:solidFill>
                  <a:schemeClr val="dk1"/>
                </a:solidFill>
                <a:latin typeface="Arial"/>
                <a:ea typeface="Arial"/>
                <a:cs typeface="Arial"/>
                <a:sym typeface="Arial"/>
              </a:rPr>
              <a:t>to meet with the child and their parent or caregiver and explain the activity you plan to implement. </a:t>
            </a:r>
            <a:endParaRPr dirty="0"/>
          </a:p>
          <a:p>
            <a:pPr marL="285750" marR="0" lvl="0" indent="-285750" algn="l" rtl="0">
              <a:spcBef>
                <a:spcPts val="0"/>
              </a:spcBef>
              <a:spcAft>
                <a:spcPts val="0"/>
              </a:spcAft>
              <a:buClr>
                <a:schemeClr val="dk1"/>
              </a:buClr>
              <a:buSzPts val="1600"/>
              <a:buFont typeface="Arial"/>
              <a:buChar char="•"/>
            </a:pPr>
            <a:r>
              <a:rPr lang="en-GB" sz="1600" dirty="0">
                <a:solidFill>
                  <a:schemeClr val="dk1"/>
                </a:solidFill>
                <a:latin typeface="Arial"/>
                <a:ea typeface="Arial"/>
                <a:cs typeface="Arial"/>
                <a:sym typeface="Arial"/>
              </a:rPr>
              <a:t>Remain </a:t>
            </a:r>
            <a:r>
              <a:rPr lang="en-GB" sz="1600" b="1" dirty="0">
                <a:solidFill>
                  <a:schemeClr val="dk1"/>
                </a:solidFill>
                <a:latin typeface="Arial"/>
                <a:ea typeface="Arial"/>
                <a:cs typeface="Arial"/>
                <a:sym typeface="Arial"/>
              </a:rPr>
              <a:t>flexible and adapt </a:t>
            </a:r>
            <a:r>
              <a:rPr lang="en-GB" sz="1600" dirty="0">
                <a:solidFill>
                  <a:schemeClr val="dk1"/>
                </a:solidFill>
                <a:latin typeface="Arial"/>
                <a:ea typeface="Arial"/>
                <a:cs typeface="Arial"/>
                <a:sym typeface="Arial"/>
              </a:rPr>
              <a:t>to the needs of the child. You can take a break or end the activity at any time!</a:t>
            </a:r>
            <a:endParaRPr dirty="0"/>
          </a:p>
          <a:p>
            <a:pPr marL="285750" marR="0" lvl="0" indent="-285750" algn="l" rtl="0">
              <a:spcBef>
                <a:spcPts val="0"/>
              </a:spcBef>
              <a:spcAft>
                <a:spcPts val="0"/>
              </a:spcAft>
              <a:buClr>
                <a:schemeClr val="dk1"/>
              </a:buClr>
              <a:buSzPts val="1600"/>
              <a:buFont typeface="Arial"/>
              <a:buChar char="•"/>
            </a:pPr>
            <a:r>
              <a:rPr lang="en-GB" sz="1600" dirty="0">
                <a:solidFill>
                  <a:schemeClr val="dk1"/>
                </a:solidFill>
                <a:latin typeface="Arial"/>
                <a:ea typeface="Arial"/>
                <a:cs typeface="Arial"/>
                <a:sym typeface="Arial"/>
              </a:rPr>
              <a:t>Use </a:t>
            </a:r>
            <a:r>
              <a:rPr lang="en-GB" sz="1600" b="1" dirty="0">
                <a:solidFill>
                  <a:schemeClr val="dk1"/>
                </a:solidFill>
                <a:latin typeface="Arial"/>
                <a:ea typeface="Arial"/>
                <a:cs typeface="Arial"/>
                <a:sym typeface="Arial"/>
              </a:rPr>
              <a:t>communication techniques</a:t>
            </a:r>
            <a:r>
              <a:rPr lang="en-GB" sz="1600" dirty="0">
                <a:solidFill>
                  <a:schemeClr val="dk1"/>
                </a:solidFill>
                <a:latin typeface="Arial"/>
                <a:ea typeface="Arial"/>
                <a:cs typeface="Arial"/>
                <a:sym typeface="Arial"/>
              </a:rPr>
              <a:t>, and also pay attention to the non-verbal communication of the child.</a:t>
            </a:r>
          </a:p>
          <a:p>
            <a:pPr marL="285750" marR="0" lvl="0" indent="-285750" algn="l" rtl="0">
              <a:spcBef>
                <a:spcPts val="0"/>
              </a:spcBef>
              <a:spcAft>
                <a:spcPts val="0"/>
              </a:spcAft>
              <a:buClr>
                <a:schemeClr val="dk1"/>
              </a:buClr>
              <a:buSzPts val="1600"/>
              <a:buFont typeface="Arial"/>
              <a:buChar char="•"/>
            </a:pPr>
            <a:r>
              <a:rPr lang="en-GB" sz="1600" dirty="0">
                <a:solidFill>
                  <a:schemeClr val="dk1"/>
                </a:solidFill>
                <a:latin typeface="Arial"/>
                <a:ea typeface="Arial"/>
                <a:cs typeface="Arial"/>
                <a:sym typeface="Arial"/>
              </a:rPr>
              <a:t>As always, apply </a:t>
            </a:r>
            <a:r>
              <a:rPr lang="en-GB" sz="1600" b="1" dirty="0">
                <a:solidFill>
                  <a:schemeClr val="dk1"/>
                </a:solidFill>
                <a:latin typeface="Arial"/>
                <a:ea typeface="Arial"/>
                <a:cs typeface="Arial"/>
                <a:sym typeface="Arial"/>
              </a:rPr>
              <a:t>basic MHPSS skills </a:t>
            </a:r>
            <a:r>
              <a:rPr lang="en-GB" sz="1600" dirty="0">
                <a:solidFill>
                  <a:schemeClr val="dk1"/>
                </a:solidFill>
                <a:latin typeface="Arial"/>
                <a:ea typeface="Arial"/>
                <a:cs typeface="Arial"/>
                <a:sym typeface="Arial"/>
              </a:rPr>
              <a:t>and respond with empathy to any feeling the child shares.</a:t>
            </a:r>
          </a:p>
        </p:txBody>
      </p:sp>
      <p:pic>
        <p:nvPicPr>
          <p:cNvPr id="321" name="Google Shape;321;p14" descr="Hand with solid fill"/>
          <p:cNvPicPr preferRelativeResize="0"/>
          <p:nvPr/>
        </p:nvPicPr>
        <p:blipFill rotWithShape="1">
          <a:blip r:embed="rId3">
            <a:alphaModFix/>
          </a:blip>
          <a:srcRect/>
          <a:stretch/>
        </p:blipFill>
        <p:spPr>
          <a:xfrm rot="989143">
            <a:off x="5065894" y="1462459"/>
            <a:ext cx="859011" cy="859011"/>
          </a:xfrm>
          <a:prstGeom prst="rect">
            <a:avLst/>
          </a:prstGeom>
          <a:noFill/>
          <a:ln>
            <a:noFill/>
          </a:ln>
        </p:spPr>
      </p:pic>
      <p:grpSp>
        <p:nvGrpSpPr>
          <p:cNvPr id="322" name="Google Shape;322;p14"/>
          <p:cNvGrpSpPr/>
          <p:nvPr/>
        </p:nvGrpSpPr>
        <p:grpSpPr>
          <a:xfrm>
            <a:off x="942587" y="3044473"/>
            <a:ext cx="659819" cy="659819"/>
            <a:chOff x="629079" y="2939970"/>
            <a:chExt cx="530599" cy="530599"/>
          </a:xfrm>
        </p:grpSpPr>
        <p:sp>
          <p:nvSpPr>
            <p:cNvPr id="323" name="Google Shape;323;p14"/>
            <p:cNvSpPr/>
            <p:nvPr/>
          </p:nvSpPr>
          <p:spPr>
            <a:xfrm>
              <a:off x="629079" y="2939970"/>
              <a:ext cx="530599" cy="53059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4" name="Google Shape;324;p14"/>
            <p:cNvSpPr/>
            <p:nvPr/>
          </p:nvSpPr>
          <p:spPr>
            <a:xfrm>
              <a:off x="880110" y="3045663"/>
              <a:ext cx="171450" cy="171450"/>
            </a:xfrm>
            <a:custGeom>
              <a:avLst/>
              <a:gdLst/>
              <a:ahLst/>
              <a:cxnLst/>
              <a:rect l="l" t="t" r="r" b="b"/>
              <a:pathLst>
                <a:path w="171450" h="171450" extrusionOk="0">
                  <a:moveTo>
                    <a:pt x="0" y="0"/>
                  </a:moveTo>
                  <a:lnTo>
                    <a:pt x="0" y="171450"/>
                  </a:lnTo>
                  <a:lnTo>
                    <a:pt x="171450" y="171450"/>
                  </a:lnTo>
                </a:path>
              </a:pathLst>
            </a:custGeom>
            <a:no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25" name="Google Shape;325;p14"/>
          <p:cNvGrpSpPr/>
          <p:nvPr/>
        </p:nvGrpSpPr>
        <p:grpSpPr>
          <a:xfrm>
            <a:off x="984552" y="3992799"/>
            <a:ext cx="520876" cy="631356"/>
            <a:chOff x="728273" y="3888296"/>
            <a:chExt cx="441963" cy="535705"/>
          </a:xfrm>
        </p:grpSpPr>
        <p:sp>
          <p:nvSpPr>
            <p:cNvPr id="326" name="Google Shape;326;p14"/>
            <p:cNvSpPr/>
            <p:nvPr/>
          </p:nvSpPr>
          <p:spPr>
            <a:xfrm>
              <a:off x="980006" y="4112845"/>
              <a:ext cx="189482" cy="31115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7" name="Google Shape;327;p14"/>
            <p:cNvSpPr/>
            <p:nvPr/>
          </p:nvSpPr>
          <p:spPr>
            <a:xfrm>
              <a:off x="978600" y="3888296"/>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328" name="Google Shape;328;p14"/>
            <p:cNvSpPr/>
            <p:nvPr/>
          </p:nvSpPr>
          <p:spPr>
            <a:xfrm>
              <a:off x="729679" y="4232980"/>
              <a:ext cx="189482" cy="190723"/>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9" name="Google Shape;329;p14"/>
            <p:cNvSpPr/>
            <p:nvPr/>
          </p:nvSpPr>
          <p:spPr>
            <a:xfrm>
              <a:off x="728273" y="4008432"/>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330" name="Google Shape;330;p14"/>
          <p:cNvGrpSpPr/>
          <p:nvPr/>
        </p:nvGrpSpPr>
        <p:grpSpPr>
          <a:xfrm>
            <a:off x="995751" y="5017784"/>
            <a:ext cx="735767" cy="659819"/>
            <a:chOff x="682243" y="4749397"/>
            <a:chExt cx="848057" cy="760519"/>
          </a:xfrm>
        </p:grpSpPr>
        <p:sp>
          <p:nvSpPr>
            <p:cNvPr id="331" name="Google Shape;331;p14"/>
            <p:cNvSpPr/>
            <p:nvPr/>
          </p:nvSpPr>
          <p:spPr>
            <a:xfrm>
              <a:off x="682243" y="4749397"/>
              <a:ext cx="416573" cy="532288"/>
            </a:xfrm>
            <a:prstGeom prst="snip1Rect">
              <a:avLst>
                <a:gd name="adj" fmla="val 2758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32" name="Google Shape;332;p14"/>
            <p:cNvGrpSpPr/>
            <p:nvPr/>
          </p:nvGrpSpPr>
          <p:grpSpPr>
            <a:xfrm>
              <a:off x="1031901" y="4976465"/>
              <a:ext cx="498399" cy="533451"/>
              <a:chOff x="3844774" y="3269879"/>
              <a:chExt cx="736281" cy="788063"/>
            </a:xfrm>
          </p:grpSpPr>
          <p:sp>
            <p:nvSpPr>
              <p:cNvPr id="333" name="Google Shape;333;p14"/>
              <p:cNvSpPr/>
              <p:nvPr/>
            </p:nvSpPr>
            <p:spPr>
              <a:xfrm>
                <a:off x="4196080" y="3269879"/>
                <a:ext cx="114229"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4" name="Google Shape;334;p14"/>
              <p:cNvSpPr/>
              <p:nvPr/>
            </p:nvSpPr>
            <p:spPr>
              <a:xfrm rot="3284835" flipH="1">
                <a:off x="4194063" y="3245176"/>
                <a:ext cx="113608"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5" name="Google Shape;335;p14"/>
              <p:cNvSpPr/>
              <p:nvPr/>
            </p:nvSpPr>
            <p:spPr>
              <a:xfrm>
                <a:off x="4200754" y="3850895"/>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6" name="Google Shape;336;p14"/>
              <p:cNvSpPr/>
              <p:nvPr/>
            </p:nvSpPr>
            <p:spPr>
              <a:xfrm>
                <a:off x="3844774" y="3663911"/>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Key learning points</a:t>
            </a:r>
            <a:endParaRPr>
              <a:latin typeface="Arial"/>
              <a:ea typeface="Arial"/>
              <a:cs typeface="Arial"/>
              <a:sym typeface="Arial"/>
            </a:endParaRPr>
          </a:p>
        </p:txBody>
      </p:sp>
      <p:sp>
        <p:nvSpPr>
          <p:cNvPr id="343" name="Google Shape;343;p15"/>
          <p:cNvSpPr/>
          <p:nvPr/>
        </p:nvSpPr>
        <p:spPr>
          <a:xfrm>
            <a:off x="5627362" y="2040122"/>
            <a:ext cx="1051560" cy="1051560"/>
          </a:xfrm>
          <a:prstGeom prst="star5">
            <a:avLst>
              <a:gd name="adj" fmla="val 28143"/>
              <a:gd name="hf" fmla="val 105146"/>
              <a:gd name="vf" fmla="val 11055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344" name="Google Shape;344;p15"/>
          <p:cNvSpPr/>
          <p:nvPr/>
        </p:nvSpPr>
        <p:spPr>
          <a:xfrm>
            <a:off x="9225511" y="2040122"/>
            <a:ext cx="1051560" cy="1051560"/>
          </a:xfrm>
          <a:prstGeom prst="star5">
            <a:avLst>
              <a:gd name="adj" fmla="val 28143"/>
              <a:gd name="hf" fmla="val 105146"/>
              <a:gd name="vf" fmla="val 11055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345" name="Google Shape;345;p15"/>
          <p:cNvSpPr/>
          <p:nvPr/>
        </p:nvSpPr>
        <p:spPr>
          <a:xfrm>
            <a:off x="2029213" y="2040122"/>
            <a:ext cx="1051560" cy="1051560"/>
          </a:xfrm>
          <a:prstGeom prst="star5">
            <a:avLst>
              <a:gd name="adj" fmla="val 28143"/>
              <a:gd name="hf" fmla="val 105146"/>
              <a:gd name="vf" fmla="val 11055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346" name="Google Shape;346;p15"/>
          <p:cNvSpPr txBox="1"/>
          <p:nvPr/>
        </p:nvSpPr>
        <p:spPr>
          <a:xfrm>
            <a:off x="4720319" y="3614003"/>
            <a:ext cx="2865796"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a:solidFill>
                  <a:schemeClr val="dk1"/>
                </a:solidFill>
                <a:latin typeface="Arial"/>
                <a:ea typeface="Arial"/>
                <a:cs typeface="Arial"/>
                <a:sym typeface="Arial"/>
              </a:rPr>
              <a:t>A caseworker needs to be confident about using their communication and PSS competencies</a:t>
            </a:r>
            <a:endParaRPr sz="2200">
              <a:solidFill>
                <a:schemeClr val="dk1"/>
              </a:solidFill>
              <a:latin typeface="Arial"/>
              <a:ea typeface="Arial"/>
              <a:cs typeface="Arial"/>
              <a:sym typeface="Arial"/>
            </a:endParaRPr>
          </a:p>
        </p:txBody>
      </p:sp>
      <p:sp>
        <p:nvSpPr>
          <p:cNvPr id="347" name="Google Shape;347;p15"/>
          <p:cNvSpPr txBox="1"/>
          <p:nvPr/>
        </p:nvSpPr>
        <p:spPr>
          <a:xfrm>
            <a:off x="952484" y="3614003"/>
            <a:ext cx="3205018"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200"/>
              <a:buFont typeface="Arial"/>
              <a:buNone/>
            </a:pPr>
            <a:r>
              <a:rPr lang="en-GB" sz="2200">
                <a:solidFill>
                  <a:schemeClr val="dk1"/>
                </a:solidFill>
                <a:latin typeface="Arial"/>
                <a:ea typeface="Arial"/>
                <a:cs typeface="Arial"/>
                <a:sym typeface="Arial"/>
              </a:rPr>
              <a:t>A caseworker can implement different types of focused non specialized MHPSS interventions </a:t>
            </a:r>
            <a:endParaRPr sz="2200">
              <a:solidFill>
                <a:schemeClr val="dk1"/>
              </a:solidFill>
              <a:latin typeface="Arial"/>
              <a:ea typeface="Arial"/>
              <a:cs typeface="Arial"/>
              <a:sym typeface="Arial"/>
            </a:endParaRPr>
          </a:p>
        </p:txBody>
      </p:sp>
      <p:sp>
        <p:nvSpPr>
          <p:cNvPr id="348" name="Google Shape;348;p15"/>
          <p:cNvSpPr txBox="1"/>
          <p:nvPr/>
        </p:nvSpPr>
        <p:spPr>
          <a:xfrm>
            <a:off x="8148782" y="3614003"/>
            <a:ext cx="3205018"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200"/>
              <a:buFont typeface="Arial"/>
              <a:buNone/>
            </a:pPr>
            <a:r>
              <a:rPr lang="en-GB" sz="2200">
                <a:solidFill>
                  <a:schemeClr val="dk1"/>
                </a:solidFill>
                <a:latin typeface="Arial"/>
                <a:ea typeface="Arial"/>
                <a:cs typeface="Arial"/>
                <a:sym typeface="Arial"/>
              </a:rPr>
              <a:t>Each MHPSS activity has one or more objectives that need to be clear before implementation</a:t>
            </a:r>
            <a:endParaRPr sz="22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07"/>
        <p:cNvGrpSpPr/>
        <p:nvPr/>
      </p:nvGrpSpPr>
      <p:grpSpPr>
        <a:xfrm>
          <a:off x="0" y="0"/>
          <a:ext cx="0" cy="0"/>
          <a:chOff x="0" y="0"/>
          <a:chExt cx="0" cy="0"/>
        </a:xfrm>
      </p:grpSpPr>
      <p:sp>
        <p:nvSpPr>
          <p:cNvPr id="108" name="Google Shape;108;p2"/>
          <p:cNvSpPr txBox="1">
            <a:spLocks noGrp="1"/>
          </p:cNvSpPr>
          <p:nvPr>
            <p:ph type="title"/>
          </p:nvPr>
        </p:nvSpPr>
        <p:spPr>
          <a:xfrm>
            <a:off x="796385" y="3099692"/>
            <a:ext cx="10126172"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Garamond"/>
              <a:buNone/>
            </a:pPr>
            <a:r>
              <a:rPr lang="en-GB" sz="2400" b="1">
                <a:solidFill>
                  <a:schemeClr val="lt1"/>
                </a:solidFill>
                <a:latin typeface="Garamond"/>
                <a:ea typeface="Garamond"/>
                <a:cs typeface="Garamond"/>
                <a:sym typeface="Garamond"/>
              </a:rPr>
              <a:t>SESSION 1</a:t>
            </a:r>
            <a:br>
              <a:rPr lang="en-GB" sz="2400" b="1">
                <a:solidFill>
                  <a:schemeClr val="lt1"/>
                </a:solidFill>
                <a:latin typeface="Garamond"/>
                <a:ea typeface="Garamond"/>
                <a:cs typeface="Garamond"/>
                <a:sym typeface="Garamond"/>
              </a:rPr>
            </a:br>
            <a:br>
              <a:rPr lang="en-GB" b="1">
                <a:solidFill>
                  <a:schemeClr val="lt1"/>
                </a:solidFill>
                <a:latin typeface="Garamond"/>
                <a:ea typeface="Garamond"/>
                <a:cs typeface="Garamond"/>
                <a:sym typeface="Garamond"/>
              </a:rPr>
            </a:br>
            <a:r>
              <a:rPr lang="en-GB" sz="5400" b="1">
                <a:solidFill>
                  <a:schemeClr val="lt1"/>
                </a:solidFill>
                <a:latin typeface="Garamond"/>
                <a:ea typeface="Garamond"/>
                <a:cs typeface="Garamond"/>
                <a:sym typeface="Garamond"/>
              </a:rPr>
              <a:t>Module opening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53"/>
        <p:cNvGrpSpPr/>
        <p:nvPr/>
      </p:nvGrpSpPr>
      <p:grpSpPr>
        <a:xfrm>
          <a:off x="0" y="0"/>
          <a:ext cx="0" cy="0"/>
          <a:chOff x="0" y="0"/>
          <a:chExt cx="0" cy="0"/>
        </a:xfrm>
      </p:grpSpPr>
      <p:sp>
        <p:nvSpPr>
          <p:cNvPr id="354" name="Google Shape;354;p16"/>
          <p:cNvSpPr txBox="1">
            <a:spLocks noGrp="1"/>
          </p:cNvSpPr>
          <p:nvPr>
            <p:ph type="title"/>
          </p:nvPr>
        </p:nvSpPr>
        <p:spPr>
          <a:xfrm>
            <a:off x="796385" y="3099692"/>
            <a:ext cx="10126172"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Garamond"/>
              <a:buNone/>
            </a:pPr>
            <a:r>
              <a:rPr lang="en-GB" sz="2400" b="1" dirty="0">
                <a:solidFill>
                  <a:schemeClr val="lt1"/>
                </a:solidFill>
                <a:latin typeface="Garamond"/>
                <a:ea typeface="Garamond"/>
                <a:cs typeface="Garamond"/>
                <a:sym typeface="Garamond"/>
              </a:rPr>
              <a:t>SESSION 3</a:t>
            </a:r>
            <a:br>
              <a:rPr lang="en-GB" sz="2400" b="1" dirty="0">
                <a:solidFill>
                  <a:schemeClr val="lt1"/>
                </a:solidFill>
                <a:latin typeface="Garamond"/>
                <a:ea typeface="Garamond"/>
                <a:cs typeface="Garamond"/>
                <a:sym typeface="Garamond"/>
              </a:rPr>
            </a:br>
            <a:br>
              <a:rPr lang="en-GB" b="1" dirty="0">
                <a:solidFill>
                  <a:schemeClr val="lt1"/>
                </a:solidFill>
                <a:latin typeface="Garamond"/>
                <a:ea typeface="Garamond"/>
                <a:cs typeface="Garamond"/>
                <a:sym typeface="Garamond"/>
              </a:rPr>
            </a:br>
            <a:r>
              <a:rPr lang="en-GB" b="1" dirty="0">
                <a:solidFill>
                  <a:schemeClr val="lt1"/>
                </a:solidFill>
                <a:latin typeface="Garamond"/>
                <a:ea typeface="Garamond"/>
                <a:cs typeface="Garamond"/>
                <a:sym typeface="Garamond"/>
              </a:rPr>
              <a:t>MHPSS activities to strengthen trust and assess the child’s needs</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7"/>
          <p:cNvSpPr/>
          <p:nvPr/>
        </p:nvSpPr>
        <p:spPr>
          <a:xfrm>
            <a:off x="0" y="2257215"/>
            <a:ext cx="5753100" cy="3477575"/>
          </a:xfrm>
          <a:prstGeom prst="homePlate">
            <a:avLst>
              <a:gd name="adj" fmla="val 2662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1" name="Google Shape;361;p1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What to assess</a:t>
            </a:r>
            <a:endParaRPr/>
          </a:p>
        </p:txBody>
      </p:sp>
      <p:sp>
        <p:nvSpPr>
          <p:cNvPr id="362" name="Google Shape;362;p17"/>
          <p:cNvSpPr txBox="1"/>
          <p:nvPr/>
        </p:nvSpPr>
        <p:spPr>
          <a:xfrm>
            <a:off x="713190" y="1629373"/>
            <a:ext cx="44995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BEST INTEREST ELEMENTS</a:t>
            </a:r>
            <a:endParaRPr sz="1800" b="1">
              <a:solidFill>
                <a:schemeClr val="dk1"/>
              </a:solidFill>
              <a:latin typeface="Arial"/>
              <a:ea typeface="Arial"/>
              <a:cs typeface="Arial"/>
              <a:sym typeface="Arial"/>
            </a:endParaRPr>
          </a:p>
        </p:txBody>
      </p:sp>
      <p:sp>
        <p:nvSpPr>
          <p:cNvPr id="363" name="Google Shape;363;p17"/>
          <p:cNvSpPr txBox="1"/>
          <p:nvPr/>
        </p:nvSpPr>
        <p:spPr>
          <a:xfrm>
            <a:off x="5312105" y="1637449"/>
            <a:ext cx="268889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Arial"/>
                <a:ea typeface="Arial"/>
                <a:cs typeface="Arial"/>
                <a:sym typeface="Arial"/>
              </a:rPr>
              <a:t>FACTORS</a:t>
            </a:r>
            <a:endParaRPr sz="1800" b="1">
              <a:solidFill>
                <a:schemeClr val="dk1"/>
              </a:solidFill>
              <a:latin typeface="Arial"/>
              <a:ea typeface="Arial"/>
              <a:cs typeface="Arial"/>
              <a:sym typeface="Arial"/>
            </a:endParaRPr>
          </a:p>
        </p:txBody>
      </p:sp>
      <p:sp>
        <p:nvSpPr>
          <p:cNvPr id="364" name="Google Shape;364;p17"/>
          <p:cNvSpPr txBox="1"/>
          <p:nvPr/>
        </p:nvSpPr>
        <p:spPr>
          <a:xfrm>
            <a:off x="713190" y="2797679"/>
            <a:ext cx="2014265"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latin typeface="Arial"/>
                <a:ea typeface="Arial"/>
                <a:cs typeface="Arial"/>
                <a:sym typeface="Arial"/>
              </a:rPr>
              <a:t>Physical well-being and health</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latin typeface="Arial"/>
                <a:ea typeface="Arial"/>
                <a:cs typeface="Arial"/>
                <a:sym typeface="Arial"/>
              </a:rPr>
              <a:t>Emotional well-being</a:t>
            </a: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latin typeface="Arial"/>
                <a:ea typeface="Arial"/>
                <a:cs typeface="Arial"/>
                <a:sym typeface="Arial"/>
              </a:rPr>
              <a:t>Social relationships</a:t>
            </a: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latin typeface="Arial"/>
                <a:ea typeface="Arial"/>
                <a:cs typeface="Arial"/>
                <a:sym typeface="Arial"/>
              </a:rPr>
              <a:t>Education, work, free time</a:t>
            </a:r>
            <a:endParaRPr sz="1600">
              <a:solidFill>
                <a:schemeClr val="dk1"/>
              </a:solidFill>
              <a:latin typeface="Arial"/>
              <a:ea typeface="Arial"/>
              <a:cs typeface="Arial"/>
              <a:sym typeface="Arial"/>
            </a:endParaRPr>
          </a:p>
        </p:txBody>
      </p:sp>
      <p:sp>
        <p:nvSpPr>
          <p:cNvPr id="365" name="Google Shape;365;p17"/>
          <p:cNvSpPr txBox="1"/>
          <p:nvPr/>
        </p:nvSpPr>
        <p:spPr>
          <a:xfrm>
            <a:off x="2796184" y="2797679"/>
            <a:ext cx="2014265"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latin typeface="Arial"/>
                <a:ea typeface="Arial"/>
                <a:cs typeface="Arial"/>
                <a:sym typeface="Arial"/>
              </a:rPr>
              <a:t>Documentation</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latin typeface="Arial"/>
                <a:ea typeface="Arial"/>
                <a:cs typeface="Arial"/>
                <a:sym typeface="Arial"/>
              </a:rPr>
              <a:t>Community</a:t>
            </a: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latin typeface="Arial"/>
                <a:ea typeface="Arial"/>
                <a:cs typeface="Arial"/>
                <a:sym typeface="Arial"/>
              </a:rPr>
              <a:t>Care, living environment, family</a:t>
            </a: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latin typeface="Arial"/>
                <a:ea typeface="Arial"/>
                <a:cs typeface="Arial"/>
                <a:sym typeface="Arial"/>
              </a:rPr>
              <a:t>Views and wishes of the child</a:t>
            </a: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366" name="Google Shape;366;p17"/>
          <p:cNvSpPr/>
          <p:nvPr/>
        </p:nvSpPr>
        <p:spPr>
          <a:xfrm>
            <a:off x="5348448" y="3989170"/>
            <a:ext cx="3583102" cy="1745620"/>
          </a:xfrm>
          <a:prstGeom prst="parallelogram">
            <a:avLst>
              <a:gd name="adj" fmla="val 52646"/>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a:solidFill>
                  <a:schemeClr val="lt1"/>
                </a:solidFill>
                <a:latin typeface="Arial"/>
                <a:ea typeface="Arial"/>
                <a:cs typeface="Arial"/>
                <a:sym typeface="Arial"/>
              </a:rPr>
              <a:t>Protective factors</a:t>
            </a:r>
            <a:endParaRPr sz="1600">
              <a:solidFill>
                <a:schemeClr val="lt1"/>
              </a:solidFill>
              <a:latin typeface="Arial"/>
              <a:ea typeface="Arial"/>
              <a:cs typeface="Arial"/>
              <a:sym typeface="Arial"/>
            </a:endParaRPr>
          </a:p>
        </p:txBody>
      </p:sp>
      <p:sp>
        <p:nvSpPr>
          <p:cNvPr id="367" name="Google Shape;367;p17"/>
          <p:cNvSpPr/>
          <p:nvPr/>
        </p:nvSpPr>
        <p:spPr>
          <a:xfrm rot="10800000" flipH="1">
            <a:off x="5361234" y="2260011"/>
            <a:ext cx="3583102" cy="1745620"/>
          </a:xfrm>
          <a:prstGeom prst="parallelogram">
            <a:avLst>
              <a:gd name="adj" fmla="val 52646"/>
            </a:avLst>
          </a:prstGeom>
          <a:solidFill>
            <a:srgbClr val="E057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8" name="Google Shape;368;p17"/>
          <p:cNvSpPr txBox="1"/>
          <p:nvPr/>
        </p:nvSpPr>
        <p:spPr>
          <a:xfrm>
            <a:off x="6381454" y="2948155"/>
            <a:ext cx="1750741"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a:solidFill>
                  <a:schemeClr val="lt1"/>
                </a:solidFill>
                <a:latin typeface="Arial"/>
                <a:ea typeface="Arial"/>
                <a:cs typeface="Arial"/>
                <a:sym typeface="Arial"/>
              </a:rPr>
              <a:t>Risk factors</a:t>
            </a:r>
            <a:endParaRPr sz="1600">
              <a:solidFill>
                <a:schemeClr val="lt1"/>
              </a:solidFill>
              <a:latin typeface="Arial"/>
              <a:ea typeface="Arial"/>
              <a:cs typeface="Arial"/>
              <a:sym typeface="Arial"/>
            </a:endParaRPr>
          </a:p>
        </p:txBody>
      </p:sp>
      <p:sp>
        <p:nvSpPr>
          <p:cNvPr id="369" name="Google Shape;369;p17"/>
          <p:cNvSpPr/>
          <p:nvPr/>
        </p:nvSpPr>
        <p:spPr>
          <a:xfrm>
            <a:off x="8524535" y="2257215"/>
            <a:ext cx="3311865" cy="3477575"/>
          </a:xfrm>
          <a:prstGeom prst="chevron">
            <a:avLst>
              <a:gd name="adj" fmla="val 27589"/>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70" name="Google Shape;370;p17"/>
          <p:cNvSpPr txBox="1"/>
          <p:nvPr/>
        </p:nvSpPr>
        <p:spPr>
          <a:xfrm>
            <a:off x="9665769" y="3534337"/>
            <a:ext cx="175074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CHILD PROTECTION NEEDS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Child protection risk analysis</a:t>
            </a:r>
            <a:endParaRPr/>
          </a:p>
        </p:txBody>
      </p:sp>
      <p:sp>
        <p:nvSpPr>
          <p:cNvPr id="377" name="Google Shape;377;p18"/>
          <p:cNvSpPr txBox="1"/>
          <p:nvPr/>
        </p:nvSpPr>
        <p:spPr>
          <a:xfrm>
            <a:off x="1163637" y="2022407"/>
            <a:ext cx="200889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RISK FACTORS</a:t>
            </a:r>
            <a:endParaRPr sz="2000" b="1">
              <a:solidFill>
                <a:schemeClr val="dk1"/>
              </a:solidFill>
              <a:latin typeface="Arial"/>
              <a:ea typeface="Arial"/>
              <a:cs typeface="Arial"/>
              <a:sym typeface="Arial"/>
            </a:endParaRPr>
          </a:p>
        </p:txBody>
      </p:sp>
      <p:sp>
        <p:nvSpPr>
          <p:cNvPr id="378" name="Google Shape;378;p18"/>
          <p:cNvSpPr txBox="1"/>
          <p:nvPr/>
        </p:nvSpPr>
        <p:spPr>
          <a:xfrm>
            <a:off x="1163637" y="3626841"/>
            <a:ext cx="200889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PROTECTIVE FACTORS</a:t>
            </a:r>
            <a:endParaRPr sz="2000" b="1">
              <a:solidFill>
                <a:schemeClr val="dk1"/>
              </a:solidFill>
              <a:latin typeface="Arial"/>
              <a:ea typeface="Arial"/>
              <a:cs typeface="Arial"/>
              <a:sym typeface="Arial"/>
            </a:endParaRPr>
          </a:p>
        </p:txBody>
      </p:sp>
      <p:sp>
        <p:nvSpPr>
          <p:cNvPr id="379" name="Google Shape;379;p18"/>
          <p:cNvSpPr/>
          <p:nvPr/>
        </p:nvSpPr>
        <p:spPr>
          <a:xfrm>
            <a:off x="940280" y="3109314"/>
            <a:ext cx="9973445" cy="142471"/>
          </a:xfrm>
          <a:prstGeom prst="roundRect">
            <a:avLst>
              <a:gd name="adj" fmla="val 16667"/>
            </a:avLst>
          </a:prstGeom>
          <a:solidFill>
            <a:srgbClr val="B9C4CE"/>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nvGrpSpPr>
          <p:cNvPr id="380" name="Google Shape;380;p18"/>
          <p:cNvGrpSpPr/>
          <p:nvPr/>
        </p:nvGrpSpPr>
        <p:grpSpPr>
          <a:xfrm>
            <a:off x="6389108" y="3491153"/>
            <a:ext cx="1870486" cy="2789147"/>
            <a:chOff x="6523884" y="3384475"/>
            <a:chExt cx="1870486" cy="2789147"/>
          </a:xfrm>
        </p:grpSpPr>
        <p:grpSp>
          <p:nvGrpSpPr>
            <p:cNvPr id="381" name="Google Shape;381;p18"/>
            <p:cNvGrpSpPr/>
            <p:nvPr/>
          </p:nvGrpSpPr>
          <p:grpSpPr>
            <a:xfrm>
              <a:off x="6523884" y="3384475"/>
              <a:ext cx="1870486" cy="2789147"/>
              <a:chOff x="6255261" y="3216713"/>
              <a:chExt cx="2083852" cy="3107300"/>
            </a:xfrm>
          </p:grpSpPr>
          <p:sp>
            <p:nvSpPr>
              <p:cNvPr id="382" name="Google Shape;382;p18"/>
              <p:cNvSpPr/>
              <p:nvPr/>
            </p:nvSpPr>
            <p:spPr>
              <a:xfrm>
                <a:off x="6879614" y="3222632"/>
                <a:ext cx="868194" cy="868193"/>
              </a:xfrm>
              <a:prstGeom prst="ellipse">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83" name="Google Shape;383;p18"/>
              <p:cNvGrpSpPr/>
              <p:nvPr/>
            </p:nvGrpSpPr>
            <p:grpSpPr>
              <a:xfrm>
                <a:off x="6255261" y="3216713"/>
                <a:ext cx="2083852" cy="3107300"/>
                <a:chOff x="6108581" y="3076496"/>
                <a:chExt cx="2345860" cy="3497989"/>
              </a:xfrm>
            </p:grpSpPr>
            <p:sp>
              <p:nvSpPr>
                <p:cNvPr id="384" name="Google Shape;384;p18"/>
                <p:cNvSpPr/>
                <p:nvPr/>
              </p:nvSpPr>
              <p:spPr>
                <a:xfrm>
                  <a:off x="6837950" y="4251503"/>
                  <a:ext cx="906678" cy="1189003"/>
                </a:xfrm>
                <a:prstGeom prst="roundRect">
                  <a:avLst>
                    <a:gd name="adj" fmla="val 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5" name="Google Shape;385;p18"/>
                <p:cNvSpPr/>
                <p:nvPr/>
              </p:nvSpPr>
              <p:spPr>
                <a:xfrm rot="2358309">
                  <a:off x="6683264" y="4857233"/>
                  <a:ext cx="417071" cy="1149340"/>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6" name="Google Shape;386;p18"/>
                <p:cNvSpPr/>
                <p:nvPr/>
              </p:nvSpPr>
              <p:spPr>
                <a:xfrm rot="9538565">
                  <a:off x="7532715" y="5053814"/>
                  <a:ext cx="403525" cy="1498152"/>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7" name="Google Shape;387;p18"/>
                <p:cNvSpPr/>
                <p:nvPr/>
              </p:nvSpPr>
              <p:spPr>
                <a:xfrm rot="10441727">
                  <a:off x="6466525" y="5566826"/>
                  <a:ext cx="412721" cy="966080"/>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8" name="Google Shape;388;p18"/>
                <p:cNvSpPr/>
                <p:nvPr/>
              </p:nvSpPr>
              <p:spPr>
                <a:xfrm rot="-397246">
                  <a:off x="7927941" y="3095705"/>
                  <a:ext cx="389349" cy="970500"/>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9" name="Google Shape;389;p18"/>
                <p:cNvSpPr/>
                <p:nvPr/>
              </p:nvSpPr>
              <p:spPr>
                <a:xfrm rot="2846291">
                  <a:off x="7655283" y="3612100"/>
                  <a:ext cx="417128" cy="1220625"/>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0" name="Google Shape;390;p18"/>
                <p:cNvSpPr/>
                <p:nvPr/>
              </p:nvSpPr>
              <p:spPr>
                <a:xfrm rot="7497251">
                  <a:off x="6458770" y="3665817"/>
                  <a:ext cx="418716" cy="1072708"/>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1" name="Google Shape;391;p18"/>
                <p:cNvSpPr/>
                <p:nvPr/>
              </p:nvSpPr>
              <p:spPr>
                <a:xfrm rot="461185">
                  <a:off x="6232794" y="3158218"/>
                  <a:ext cx="397535" cy="1021958"/>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pic>
          <p:nvPicPr>
            <p:cNvPr id="392" name="Google Shape;392;p18" descr="Water with solid fill"/>
            <p:cNvPicPr preferRelativeResize="0"/>
            <p:nvPr/>
          </p:nvPicPr>
          <p:blipFill rotWithShape="1">
            <a:blip r:embed="rId3">
              <a:alphaModFix/>
            </a:blip>
            <a:srcRect/>
            <a:stretch/>
          </p:blipFill>
          <p:spPr>
            <a:xfrm>
              <a:off x="7628170" y="3530974"/>
              <a:ext cx="200226" cy="200226"/>
            </a:xfrm>
            <a:prstGeom prst="rect">
              <a:avLst/>
            </a:prstGeom>
            <a:noFill/>
            <a:ln>
              <a:noFill/>
            </a:ln>
          </p:spPr>
        </p:pic>
      </p:grpSp>
      <p:grpSp>
        <p:nvGrpSpPr>
          <p:cNvPr id="393" name="Google Shape;393;p18"/>
          <p:cNvGrpSpPr/>
          <p:nvPr/>
        </p:nvGrpSpPr>
        <p:grpSpPr>
          <a:xfrm>
            <a:off x="3885441" y="3656748"/>
            <a:ext cx="2178464" cy="1001631"/>
            <a:chOff x="5182484" y="4377092"/>
            <a:chExt cx="2934260" cy="1349137"/>
          </a:xfrm>
        </p:grpSpPr>
        <p:grpSp>
          <p:nvGrpSpPr>
            <p:cNvPr id="394" name="Google Shape;394;p18"/>
            <p:cNvGrpSpPr/>
            <p:nvPr/>
          </p:nvGrpSpPr>
          <p:grpSpPr>
            <a:xfrm>
              <a:off x="5182484" y="4377092"/>
              <a:ext cx="2934260" cy="1349137"/>
              <a:chOff x="2799225" y="1528989"/>
              <a:chExt cx="4843224" cy="991572"/>
            </a:xfrm>
          </p:grpSpPr>
          <p:sp>
            <p:nvSpPr>
              <p:cNvPr id="395" name="Google Shape;395;p18"/>
              <p:cNvSpPr/>
              <p:nvPr/>
            </p:nvSpPr>
            <p:spPr>
              <a:xfrm>
                <a:off x="2799233" y="1651593"/>
                <a:ext cx="3981250" cy="86896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396" name="Google Shape;396;p18"/>
              <p:cNvSpPr/>
              <p:nvPr/>
            </p:nvSpPr>
            <p:spPr>
              <a:xfrm rot="-5400000" flipH="1">
                <a:off x="6778251" y="1648160"/>
                <a:ext cx="941305" cy="787089"/>
              </a:xfrm>
              <a:prstGeom prst="parallelogram">
                <a:avLst>
                  <a:gd name="adj" fmla="val 25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7" name="Google Shape;397;p18"/>
              <p:cNvSpPr/>
              <p:nvPr/>
            </p:nvSpPr>
            <p:spPr>
              <a:xfrm rot="10800000">
                <a:off x="2799225" y="1528989"/>
                <a:ext cx="4843224" cy="88106"/>
              </a:xfrm>
              <a:prstGeom prst="parallelogram">
                <a:avLst>
                  <a:gd name="adj" fmla="val 4127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398" name="Google Shape;398;p18"/>
            <p:cNvSpPr txBox="1"/>
            <p:nvPr/>
          </p:nvSpPr>
          <p:spPr>
            <a:xfrm>
              <a:off x="5350143" y="4918848"/>
              <a:ext cx="200501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lt1"/>
                  </a:solidFill>
                  <a:latin typeface="Arial"/>
                  <a:ea typeface="Arial"/>
                  <a:cs typeface="Arial"/>
                  <a:sym typeface="Arial"/>
                </a:rPr>
                <a:t>Strengths</a:t>
              </a:r>
              <a:endParaRPr sz="1400" b="1">
                <a:solidFill>
                  <a:schemeClr val="lt1"/>
                </a:solidFill>
                <a:latin typeface="Arial"/>
                <a:ea typeface="Arial"/>
                <a:cs typeface="Arial"/>
                <a:sym typeface="Arial"/>
              </a:endParaRPr>
            </a:p>
          </p:txBody>
        </p:sp>
      </p:grpSp>
      <p:grpSp>
        <p:nvGrpSpPr>
          <p:cNvPr id="399" name="Google Shape;399;p18"/>
          <p:cNvGrpSpPr/>
          <p:nvPr/>
        </p:nvGrpSpPr>
        <p:grpSpPr>
          <a:xfrm>
            <a:off x="8583849" y="3634021"/>
            <a:ext cx="2178464" cy="1001631"/>
            <a:chOff x="8583849" y="4353499"/>
            <a:chExt cx="2934260" cy="1349137"/>
          </a:xfrm>
        </p:grpSpPr>
        <p:grpSp>
          <p:nvGrpSpPr>
            <p:cNvPr id="400" name="Google Shape;400;p18"/>
            <p:cNvGrpSpPr/>
            <p:nvPr/>
          </p:nvGrpSpPr>
          <p:grpSpPr>
            <a:xfrm>
              <a:off x="8583849" y="4353499"/>
              <a:ext cx="2934260" cy="1349137"/>
              <a:chOff x="2799225" y="1528989"/>
              <a:chExt cx="4843224" cy="991572"/>
            </a:xfrm>
          </p:grpSpPr>
          <p:sp>
            <p:nvSpPr>
              <p:cNvPr id="401" name="Google Shape;401;p18"/>
              <p:cNvSpPr/>
              <p:nvPr/>
            </p:nvSpPr>
            <p:spPr>
              <a:xfrm>
                <a:off x="2799233" y="1651593"/>
                <a:ext cx="3981250" cy="86896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402" name="Google Shape;402;p18"/>
              <p:cNvSpPr/>
              <p:nvPr/>
            </p:nvSpPr>
            <p:spPr>
              <a:xfrm rot="-5400000" flipH="1">
                <a:off x="6778251" y="1648160"/>
                <a:ext cx="941305" cy="787089"/>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03" name="Google Shape;403;p18"/>
              <p:cNvSpPr/>
              <p:nvPr/>
            </p:nvSpPr>
            <p:spPr>
              <a:xfrm rot="10800000">
                <a:off x="2799225" y="1528989"/>
                <a:ext cx="4843224" cy="88106"/>
              </a:xfrm>
              <a:prstGeom prst="parallelogram">
                <a:avLst>
                  <a:gd name="adj" fmla="val 4127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404" name="Google Shape;404;p18"/>
            <p:cNvSpPr txBox="1"/>
            <p:nvPr/>
          </p:nvSpPr>
          <p:spPr>
            <a:xfrm>
              <a:off x="8787366" y="4820828"/>
              <a:ext cx="200501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lt1"/>
                  </a:solidFill>
                  <a:latin typeface="Arial"/>
                  <a:ea typeface="Arial"/>
                  <a:cs typeface="Arial"/>
                  <a:sym typeface="Arial"/>
                </a:rPr>
                <a:t>Care and support</a:t>
              </a:r>
              <a:endParaRPr sz="1400" b="1">
                <a:solidFill>
                  <a:schemeClr val="lt1"/>
                </a:solidFill>
                <a:latin typeface="Arial"/>
                <a:ea typeface="Arial"/>
                <a:cs typeface="Arial"/>
                <a:sym typeface="Arial"/>
              </a:endParaRPr>
            </a:p>
          </p:txBody>
        </p:sp>
      </p:grpSp>
      <p:grpSp>
        <p:nvGrpSpPr>
          <p:cNvPr id="405" name="Google Shape;405;p18"/>
          <p:cNvGrpSpPr/>
          <p:nvPr/>
        </p:nvGrpSpPr>
        <p:grpSpPr>
          <a:xfrm>
            <a:off x="3885441" y="1760027"/>
            <a:ext cx="2178464" cy="1001631"/>
            <a:chOff x="5182484" y="1929774"/>
            <a:chExt cx="2934260" cy="1349137"/>
          </a:xfrm>
        </p:grpSpPr>
        <p:grpSp>
          <p:nvGrpSpPr>
            <p:cNvPr id="406" name="Google Shape;406;p18"/>
            <p:cNvGrpSpPr/>
            <p:nvPr/>
          </p:nvGrpSpPr>
          <p:grpSpPr>
            <a:xfrm>
              <a:off x="5182484" y="1929774"/>
              <a:ext cx="2934260" cy="1349137"/>
              <a:chOff x="2799225" y="1528989"/>
              <a:chExt cx="4843224" cy="991572"/>
            </a:xfrm>
          </p:grpSpPr>
          <p:sp>
            <p:nvSpPr>
              <p:cNvPr id="407" name="Google Shape;407;p18"/>
              <p:cNvSpPr/>
              <p:nvPr/>
            </p:nvSpPr>
            <p:spPr>
              <a:xfrm>
                <a:off x="2799233" y="1651593"/>
                <a:ext cx="3981250" cy="86896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408" name="Google Shape;408;p18"/>
              <p:cNvSpPr/>
              <p:nvPr/>
            </p:nvSpPr>
            <p:spPr>
              <a:xfrm rot="-5400000" flipH="1">
                <a:off x="6778251" y="1648160"/>
                <a:ext cx="941305" cy="787089"/>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09" name="Google Shape;409;p18"/>
              <p:cNvSpPr/>
              <p:nvPr/>
            </p:nvSpPr>
            <p:spPr>
              <a:xfrm rot="10800000">
                <a:off x="2799225" y="1528989"/>
                <a:ext cx="4843224" cy="88106"/>
              </a:xfrm>
              <a:prstGeom prst="parallelogram">
                <a:avLst>
                  <a:gd name="adj" fmla="val 4127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410" name="Google Shape;410;p18"/>
            <p:cNvSpPr txBox="1"/>
            <p:nvPr/>
          </p:nvSpPr>
          <p:spPr>
            <a:xfrm>
              <a:off x="5350143" y="2207850"/>
              <a:ext cx="200501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lt1"/>
                  </a:solidFill>
                  <a:latin typeface="Arial"/>
                  <a:ea typeface="Arial"/>
                  <a:cs typeface="Arial"/>
                  <a:sym typeface="Arial"/>
                </a:rPr>
                <a:t>Child protection concerns</a:t>
              </a:r>
              <a:endParaRPr sz="1400" b="1">
                <a:solidFill>
                  <a:schemeClr val="lt1"/>
                </a:solidFill>
                <a:latin typeface="Arial"/>
                <a:ea typeface="Arial"/>
                <a:cs typeface="Arial"/>
                <a:sym typeface="Arial"/>
              </a:endParaRPr>
            </a:p>
          </p:txBody>
        </p:sp>
      </p:grpSp>
      <p:grpSp>
        <p:nvGrpSpPr>
          <p:cNvPr id="411" name="Google Shape;411;p18"/>
          <p:cNvGrpSpPr/>
          <p:nvPr/>
        </p:nvGrpSpPr>
        <p:grpSpPr>
          <a:xfrm>
            <a:off x="8583849" y="1757842"/>
            <a:ext cx="2178464" cy="1001631"/>
            <a:chOff x="8583849" y="1906181"/>
            <a:chExt cx="2934260" cy="1349137"/>
          </a:xfrm>
        </p:grpSpPr>
        <p:grpSp>
          <p:nvGrpSpPr>
            <p:cNvPr id="412" name="Google Shape;412;p18"/>
            <p:cNvGrpSpPr/>
            <p:nvPr/>
          </p:nvGrpSpPr>
          <p:grpSpPr>
            <a:xfrm>
              <a:off x="8583849" y="1906181"/>
              <a:ext cx="2934260" cy="1349137"/>
              <a:chOff x="2799225" y="1528989"/>
              <a:chExt cx="4843224" cy="991572"/>
            </a:xfrm>
          </p:grpSpPr>
          <p:sp>
            <p:nvSpPr>
              <p:cNvPr id="413" name="Google Shape;413;p18"/>
              <p:cNvSpPr/>
              <p:nvPr/>
            </p:nvSpPr>
            <p:spPr>
              <a:xfrm>
                <a:off x="2799233" y="1651593"/>
                <a:ext cx="3981250" cy="8689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414" name="Google Shape;414;p18"/>
              <p:cNvSpPr/>
              <p:nvPr/>
            </p:nvSpPr>
            <p:spPr>
              <a:xfrm rot="-5400000" flipH="1">
                <a:off x="6778251" y="1648160"/>
                <a:ext cx="941305" cy="787089"/>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5" name="Google Shape;415;p18"/>
              <p:cNvSpPr/>
              <p:nvPr/>
            </p:nvSpPr>
            <p:spPr>
              <a:xfrm rot="10800000">
                <a:off x="2799225" y="1528989"/>
                <a:ext cx="4843224" cy="88106"/>
              </a:xfrm>
              <a:prstGeom prst="parallelogram">
                <a:avLst>
                  <a:gd name="adj" fmla="val 4127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416" name="Google Shape;416;p18"/>
            <p:cNvSpPr txBox="1"/>
            <p:nvPr/>
          </p:nvSpPr>
          <p:spPr>
            <a:xfrm>
              <a:off x="8787366" y="2503084"/>
              <a:ext cx="200501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lt1"/>
                  </a:solidFill>
                  <a:latin typeface="Arial"/>
                  <a:ea typeface="Arial"/>
                  <a:cs typeface="Arial"/>
                  <a:sym typeface="Arial"/>
                </a:rPr>
                <a:t>Vulnerabilities</a:t>
              </a:r>
              <a:endParaRPr sz="1400" b="1">
                <a:solidFill>
                  <a:schemeClr val="lt1"/>
                </a:solidFill>
                <a:latin typeface="Arial"/>
                <a:ea typeface="Arial"/>
                <a:cs typeface="Arial"/>
                <a:sym typeface="Arial"/>
              </a:endParaRPr>
            </a:p>
          </p:txBody>
        </p:sp>
      </p:grpSp>
      <p:grpSp>
        <p:nvGrpSpPr>
          <p:cNvPr id="417" name="Google Shape;417;p18"/>
          <p:cNvGrpSpPr/>
          <p:nvPr/>
        </p:nvGrpSpPr>
        <p:grpSpPr>
          <a:xfrm>
            <a:off x="3885441" y="4755558"/>
            <a:ext cx="2178464" cy="1001631"/>
            <a:chOff x="5182484" y="4377092"/>
            <a:chExt cx="2934260" cy="1349137"/>
          </a:xfrm>
        </p:grpSpPr>
        <p:grpSp>
          <p:nvGrpSpPr>
            <p:cNvPr id="418" name="Google Shape;418;p18"/>
            <p:cNvGrpSpPr/>
            <p:nvPr/>
          </p:nvGrpSpPr>
          <p:grpSpPr>
            <a:xfrm>
              <a:off x="5182484" y="4377092"/>
              <a:ext cx="2934260" cy="1349137"/>
              <a:chOff x="2799225" y="1528989"/>
              <a:chExt cx="4843224" cy="991572"/>
            </a:xfrm>
          </p:grpSpPr>
          <p:sp>
            <p:nvSpPr>
              <p:cNvPr id="419" name="Google Shape;419;p18"/>
              <p:cNvSpPr/>
              <p:nvPr/>
            </p:nvSpPr>
            <p:spPr>
              <a:xfrm>
                <a:off x="2799233" y="1651593"/>
                <a:ext cx="3981250" cy="86896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420" name="Google Shape;420;p18"/>
              <p:cNvSpPr/>
              <p:nvPr/>
            </p:nvSpPr>
            <p:spPr>
              <a:xfrm rot="-5400000" flipH="1">
                <a:off x="6778251" y="1648160"/>
                <a:ext cx="941305" cy="787089"/>
              </a:xfrm>
              <a:prstGeom prst="parallelogram">
                <a:avLst>
                  <a:gd name="adj" fmla="val 25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21" name="Google Shape;421;p18"/>
              <p:cNvSpPr/>
              <p:nvPr/>
            </p:nvSpPr>
            <p:spPr>
              <a:xfrm rot="10800000">
                <a:off x="2799225" y="1528989"/>
                <a:ext cx="4843224" cy="88106"/>
              </a:xfrm>
              <a:prstGeom prst="parallelogram">
                <a:avLst>
                  <a:gd name="adj" fmla="val 4127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422" name="Google Shape;422;p18"/>
            <p:cNvSpPr txBox="1"/>
            <p:nvPr/>
          </p:nvSpPr>
          <p:spPr>
            <a:xfrm>
              <a:off x="5350143" y="4918848"/>
              <a:ext cx="200501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lt1"/>
                  </a:solidFill>
                  <a:latin typeface="Arial"/>
                  <a:ea typeface="Arial"/>
                  <a:cs typeface="Arial"/>
                  <a:sym typeface="Arial"/>
                </a:rPr>
                <a:t>Strengths</a:t>
              </a:r>
              <a:endParaRPr sz="1400" b="1">
                <a:solidFill>
                  <a:schemeClr val="lt1"/>
                </a:solidFill>
                <a:latin typeface="Arial"/>
                <a:ea typeface="Arial"/>
                <a:cs typeface="Arial"/>
                <a:sym typeface="Arial"/>
              </a:endParaRPr>
            </a:p>
          </p:txBody>
        </p:sp>
      </p:grpSp>
      <p:grpSp>
        <p:nvGrpSpPr>
          <p:cNvPr id="423" name="Google Shape;423;p18"/>
          <p:cNvGrpSpPr/>
          <p:nvPr/>
        </p:nvGrpSpPr>
        <p:grpSpPr>
          <a:xfrm>
            <a:off x="8583849" y="4747271"/>
            <a:ext cx="2178464" cy="1001631"/>
            <a:chOff x="8583849" y="4353499"/>
            <a:chExt cx="2934260" cy="1349137"/>
          </a:xfrm>
        </p:grpSpPr>
        <p:grpSp>
          <p:nvGrpSpPr>
            <p:cNvPr id="424" name="Google Shape;424;p18"/>
            <p:cNvGrpSpPr/>
            <p:nvPr/>
          </p:nvGrpSpPr>
          <p:grpSpPr>
            <a:xfrm>
              <a:off x="8583849" y="4353499"/>
              <a:ext cx="2934260" cy="1349137"/>
              <a:chOff x="2799225" y="1528989"/>
              <a:chExt cx="4843224" cy="991572"/>
            </a:xfrm>
          </p:grpSpPr>
          <p:sp>
            <p:nvSpPr>
              <p:cNvPr id="425" name="Google Shape;425;p18"/>
              <p:cNvSpPr/>
              <p:nvPr/>
            </p:nvSpPr>
            <p:spPr>
              <a:xfrm>
                <a:off x="2799233" y="1651593"/>
                <a:ext cx="3981250" cy="86896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426" name="Google Shape;426;p18"/>
              <p:cNvSpPr/>
              <p:nvPr/>
            </p:nvSpPr>
            <p:spPr>
              <a:xfrm rot="-5400000" flipH="1">
                <a:off x="6778251" y="1648160"/>
                <a:ext cx="941305" cy="787089"/>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27" name="Google Shape;427;p18"/>
              <p:cNvSpPr/>
              <p:nvPr/>
            </p:nvSpPr>
            <p:spPr>
              <a:xfrm rot="10800000">
                <a:off x="2799225" y="1528989"/>
                <a:ext cx="4843224" cy="88106"/>
              </a:xfrm>
              <a:prstGeom prst="parallelogram">
                <a:avLst>
                  <a:gd name="adj" fmla="val 4127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428" name="Google Shape;428;p18"/>
            <p:cNvSpPr txBox="1"/>
            <p:nvPr/>
          </p:nvSpPr>
          <p:spPr>
            <a:xfrm>
              <a:off x="8787366" y="4820828"/>
              <a:ext cx="200501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lt1"/>
                  </a:solidFill>
                  <a:latin typeface="Arial"/>
                  <a:ea typeface="Arial"/>
                  <a:cs typeface="Arial"/>
                  <a:sym typeface="Arial"/>
                </a:rPr>
                <a:t>Care and support</a:t>
              </a:r>
              <a:endParaRPr sz="1400" b="1">
                <a:solidFill>
                  <a:schemeClr val="lt1"/>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19"/>
          <p:cNvSpPr/>
          <p:nvPr/>
        </p:nvSpPr>
        <p:spPr>
          <a:xfrm>
            <a:off x="5526168" y="2219924"/>
            <a:ext cx="2028823" cy="2028823"/>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5" name="Google Shape;435;p19"/>
          <p:cNvSpPr txBox="1">
            <a:spLocks noGrp="1"/>
          </p:cNvSpPr>
          <p:nvPr>
            <p:ph type="title"/>
          </p:nvPr>
        </p:nvSpPr>
        <p:spPr>
          <a:xfrm>
            <a:off x="614351" y="120516"/>
            <a:ext cx="10963298" cy="8689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8C5F7A"/>
              </a:buClr>
              <a:buSzPct val="111111"/>
              <a:buFont typeface="Arial"/>
              <a:buNone/>
            </a:pPr>
            <a:r>
              <a:rPr lang="en-GB"/>
              <a:t>Identify the needs based on the child protection risk analysis</a:t>
            </a:r>
            <a:endParaRPr/>
          </a:p>
        </p:txBody>
      </p:sp>
      <p:sp>
        <p:nvSpPr>
          <p:cNvPr id="436" name="Google Shape;436;p19"/>
          <p:cNvSpPr txBox="1"/>
          <p:nvPr/>
        </p:nvSpPr>
        <p:spPr>
          <a:xfrm>
            <a:off x="1372662" y="2100656"/>
            <a:ext cx="3568402"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Arial"/>
                <a:ea typeface="Arial"/>
                <a:cs typeface="Arial"/>
                <a:sym typeface="Arial"/>
              </a:rPr>
              <a:t>When analyzing the risk and protective factors, a caseworker should conclude by identifying what the child needs.</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GB" sz="2000">
                <a:solidFill>
                  <a:schemeClr val="dk1"/>
                </a:solidFill>
                <a:latin typeface="Arial"/>
                <a:ea typeface="Arial"/>
                <a:cs typeface="Arial"/>
                <a:sym typeface="Arial"/>
              </a:rPr>
              <a:t>It is important to focus on identifying needs rather than services required.</a:t>
            </a:r>
            <a:endParaRPr/>
          </a:p>
        </p:txBody>
      </p:sp>
      <p:sp>
        <p:nvSpPr>
          <p:cNvPr id="437" name="Google Shape;437;p19"/>
          <p:cNvSpPr txBox="1"/>
          <p:nvPr/>
        </p:nvSpPr>
        <p:spPr>
          <a:xfrm>
            <a:off x="5831621" y="4709224"/>
            <a:ext cx="154528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dk1"/>
                </a:solidFill>
                <a:latin typeface="Arial"/>
                <a:ea typeface="Arial"/>
                <a:cs typeface="Arial"/>
                <a:sym typeface="Arial"/>
              </a:rPr>
              <a:t>NEEDS</a:t>
            </a:r>
            <a:endParaRPr/>
          </a:p>
        </p:txBody>
      </p:sp>
      <p:sp>
        <p:nvSpPr>
          <p:cNvPr id="438" name="Google Shape;438;p19"/>
          <p:cNvSpPr txBox="1"/>
          <p:nvPr/>
        </p:nvSpPr>
        <p:spPr>
          <a:xfrm>
            <a:off x="8059919" y="4709224"/>
            <a:ext cx="29898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dk1"/>
                </a:solidFill>
                <a:latin typeface="Arial"/>
                <a:ea typeface="Arial"/>
                <a:cs typeface="Arial"/>
                <a:sym typeface="Arial"/>
              </a:rPr>
              <a:t>SERVICES</a:t>
            </a:r>
            <a:endParaRPr/>
          </a:p>
        </p:txBody>
      </p:sp>
      <p:sp>
        <p:nvSpPr>
          <p:cNvPr id="439" name="Google Shape;439;p19"/>
          <p:cNvSpPr/>
          <p:nvPr/>
        </p:nvSpPr>
        <p:spPr>
          <a:xfrm>
            <a:off x="6030079" y="2803513"/>
            <a:ext cx="1017046" cy="907510"/>
          </a:xfrm>
          <a:prstGeom prst="hexagon">
            <a:avLst>
              <a:gd name="adj" fmla="val 25000"/>
              <a:gd name="vf" fmla="val 115470"/>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40" name="Google Shape;440;p19"/>
          <p:cNvSpPr/>
          <p:nvPr/>
        </p:nvSpPr>
        <p:spPr>
          <a:xfrm rot="-944585">
            <a:off x="8371296" y="2657242"/>
            <a:ext cx="1017046" cy="907510"/>
          </a:xfrm>
          <a:prstGeom prst="hexagon">
            <a:avLst>
              <a:gd name="adj" fmla="val 25000"/>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41" name="Google Shape;441;p19"/>
          <p:cNvSpPr/>
          <p:nvPr/>
        </p:nvSpPr>
        <p:spPr>
          <a:xfrm>
            <a:off x="9396209" y="3341237"/>
            <a:ext cx="1017046" cy="907510"/>
          </a:xfrm>
          <a:prstGeom prst="hexagon">
            <a:avLst>
              <a:gd name="adj" fmla="val 25000"/>
              <a:gd name="vf" fmla="val 11547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42" name="Google Shape;442;p19"/>
          <p:cNvSpPr/>
          <p:nvPr/>
        </p:nvSpPr>
        <p:spPr>
          <a:xfrm rot="2641157">
            <a:off x="9664854" y="2199162"/>
            <a:ext cx="1017046" cy="907510"/>
          </a:xfrm>
          <a:prstGeom prst="hexagon">
            <a:avLst>
              <a:gd name="adj" fmla="val 25000"/>
              <a:gd name="vf" fmla="val 11547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20"/>
          <p:cNvSpPr/>
          <p:nvPr/>
        </p:nvSpPr>
        <p:spPr>
          <a:xfrm>
            <a:off x="490980" y="1179443"/>
            <a:ext cx="11208546" cy="4745368"/>
          </a:xfrm>
          <a:prstGeom prst="triangle">
            <a:avLst>
              <a:gd name="adj" fmla="val 50000"/>
            </a:avLst>
          </a:prstGeom>
          <a:noFill/>
          <a:ln w="762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9" name="Google Shape;449;p20"/>
          <p:cNvSpPr/>
          <p:nvPr/>
        </p:nvSpPr>
        <p:spPr>
          <a:xfrm rot="-5400000">
            <a:off x="10100807" y="1575402"/>
            <a:ext cx="1616986" cy="2590800"/>
          </a:xfrm>
          <a:prstGeom prst="round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0" name="Google Shape;450;p2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Prioritization of needs</a:t>
            </a:r>
            <a:endParaRPr/>
          </a:p>
        </p:txBody>
      </p:sp>
      <p:sp>
        <p:nvSpPr>
          <p:cNvPr id="451" name="Google Shape;451;p20"/>
          <p:cNvSpPr txBox="1"/>
          <p:nvPr/>
        </p:nvSpPr>
        <p:spPr>
          <a:xfrm>
            <a:off x="10624720" y="2248037"/>
            <a:ext cx="151562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Not met?</a:t>
            </a:r>
            <a:endParaRPr/>
          </a:p>
          <a:p>
            <a:pPr marL="0" marR="0" lvl="0" indent="0" algn="l" rtl="0">
              <a:spcBef>
                <a:spcPts val="0"/>
              </a:spcBef>
              <a:spcAft>
                <a:spcPts val="0"/>
              </a:spcAft>
              <a:buNone/>
            </a:pPr>
            <a:r>
              <a:rPr lang="en-GB" sz="1800">
                <a:solidFill>
                  <a:schemeClr val="lt1"/>
                </a:solidFill>
                <a:latin typeface="Arial"/>
                <a:ea typeface="Arial"/>
                <a:cs typeface="Arial"/>
                <a:sym typeface="Arial"/>
              </a:rPr>
              <a:t>Partially met?</a:t>
            </a:r>
            <a:endParaRPr/>
          </a:p>
          <a:p>
            <a:pPr marL="0" marR="0" lvl="0" indent="0" algn="l" rtl="0">
              <a:spcBef>
                <a:spcPts val="0"/>
              </a:spcBef>
              <a:spcAft>
                <a:spcPts val="0"/>
              </a:spcAft>
              <a:buNone/>
            </a:pPr>
            <a:r>
              <a:rPr lang="en-GB" sz="1800">
                <a:solidFill>
                  <a:schemeClr val="lt1"/>
                </a:solidFill>
                <a:latin typeface="Arial"/>
                <a:ea typeface="Arial"/>
                <a:cs typeface="Arial"/>
                <a:sym typeface="Arial"/>
              </a:rPr>
              <a:t>Fully met?</a:t>
            </a:r>
            <a:endParaRPr sz="1800">
              <a:solidFill>
                <a:schemeClr val="lt1"/>
              </a:solidFill>
              <a:latin typeface="Arial"/>
              <a:ea typeface="Arial"/>
              <a:cs typeface="Arial"/>
              <a:sym typeface="Arial"/>
            </a:endParaRPr>
          </a:p>
        </p:txBody>
      </p:sp>
      <p:sp>
        <p:nvSpPr>
          <p:cNvPr id="452" name="Google Shape;452;p20"/>
          <p:cNvSpPr/>
          <p:nvPr/>
        </p:nvSpPr>
        <p:spPr>
          <a:xfrm>
            <a:off x="7096410" y="2499104"/>
            <a:ext cx="1817616" cy="1147624"/>
          </a:xfrm>
          <a:prstGeom prst="hexagon">
            <a:avLst>
              <a:gd name="adj" fmla="val 25000"/>
              <a:gd name="vf" fmla="val 115470"/>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Civil documentation</a:t>
            </a:r>
            <a:endParaRPr sz="1800">
              <a:solidFill>
                <a:schemeClr val="dk1"/>
              </a:solidFill>
              <a:latin typeface="Arial"/>
              <a:ea typeface="Arial"/>
              <a:cs typeface="Arial"/>
              <a:sym typeface="Arial"/>
            </a:endParaRPr>
          </a:p>
        </p:txBody>
      </p:sp>
      <p:sp>
        <p:nvSpPr>
          <p:cNvPr id="453" name="Google Shape;453;p20"/>
          <p:cNvSpPr/>
          <p:nvPr/>
        </p:nvSpPr>
        <p:spPr>
          <a:xfrm>
            <a:off x="9883404" y="4941167"/>
            <a:ext cx="1817616" cy="1147624"/>
          </a:xfrm>
          <a:prstGeom prst="hexagon">
            <a:avLst>
              <a:gd name="adj" fmla="val 25000"/>
              <a:gd name="vf" fmla="val 115470"/>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Health (physical, SRH)</a:t>
            </a:r>
            <a:endParaRPr sz="1800">
              <a:solidFill>
                <a:schemeClr val="dk1"/>
              </a:solidFill>
              <a:latin typeface="Arial"/>
              <a:ea typeface="Arial"/>
              <a:cs typeface="Arial"/>
              <a:sym typeface="Arial"/>
            </a:endParaRPr>
          </a:p>
        </p:txBody>
      </p:sp>
      <p:sp>
        <p:nvSpPr>
          <p:cNvPr id="454" name="Google Shape;454;p20"/>
          <p:cNvSpPr/>
          <p:nvPr/>
        </p:nvSpPr>
        <p:spPr>
          <a:xfrm>
            <a:off x="5187192" y="1261729"/>
            <a:ext cx="1817616" cy="1147624"/>
          </a:xfrm>
          <a:prstGeom prst="hexagon">
            <a:avLst>
              <a:gd name="adj" fmla="val 25000"/>
              <a:gd name="vf" fmla="val 115470"/>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Positive self-esteem &amp; confidence</a:t>
            </a:r>
            <a:endParaRPr sz="1800">
              <a:solidFill>
                <a:schemeClr val="dk1"/>
              </a:solidFill>
              <a:latin typeface="Arial"/>
              <a:ea typeface="Arial"/>
              <a:cs typeface="Arial"/>
              <a:sym typeface="Arial"/>
            </a:endParaRPr>
          </a:p>
        </p:txBody>
      </p:sp>
      <p:sp>
        <p:nvSpPr>
          <p:cNvPr id="455" name="Google Shape;455;p20"/>
          <p:cNvSpPr/>
          <p:nvPr/>
        </p:nvSpPr>
        <p:spPr>
          <a:xfrm>
            <a:off x="8005218" y="3703792"/>
            <a:ext cx="1817616" cy="1147624"/>
          </a:xfrm>
          <a:prstGeom prst="hexagon">
            <a:avLst>
              <a:gd name="adj" fmla="val 25000"/>
              <a:gd name="vf" fmla="val 115470"/>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Stability</a:t>
            </a:r>
            <a:endParaRPr sz="1800">
              <a:solidFill>
                <a:schemeClr val="dk1"/>
              </a:solidFill>
              <a:latin typeface="Arial"/>
              <a:ea typeface="Arial"/>
              <a:cs typeface="Arial"/>
              <a:sym typeface="Arial"/>
            </a:endParaRPr>
          </a:p>
        </p:txBody>
      </p:sp>
      <p:sp>
        <p:nvSpPr>
          <p:cNvPr id="456" name="Google Shape;456;p20"/>
          <p:cNvSpPr/>
          <p:nvPr/>
        </p:nvSpPr>
        <p:spPr>
          <a:xfrm>
            <a:off x="4248846" y="3703792"/>
            <a:ext cx="1817616" cy="1147624"/>
          </a:xfrm>
          <a:prstGeom prst="hexagon">
            <a:avLst>
              <a:gd name="adj" fmla="val 25000"/>
              <a:gd name="vf" fmla="val 115470"/>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Family and care</a:t>
            </a:r>
            <a:endParaRPr sz="1800">
              <a:solidFill>
                <a:schemeClr val="dk1"/>
              </a:solidFill>
              <a:latin typeface="Arial"/>
              <a:ea typeface="Arial"/>
              <a:cs typeface="Arial"/>
              <a:sym typeface="Arial"/>
            </a:endParaRPr>
          </a:p>
        </p:txBody>
      </p:sp>
      <p:sp>
        <p:nvSpPr>
          <p:cNvPr id="457" name="Google Shape;457;p20"/>
          <p:cNvSpPr/>
          <p:nvPr/>
        </p:nvSpPr>
        <p:spPr>
          <a:xfrm>
            <a:off x="5207139" y="2499104"/>
            <a:ext cx="1817616" cy="1147624"/>
          </a:xfrm>
          <a:prstGeom prst="hexagon">
            <a:avLst>
              <a:gd name="adj" fmla="val 25000"/>
              <a:gd name="vf" fmla="val 115470"/>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School or education</a:t>
            </a:r>
            <a:endParaRPr sz="1800">
              <a:solidFill>
                <a:schemeClr val="dk1"/>
              </a:solidFill>
              <a:latin typeface="Arial"/>
              <a:ea typeface="Arial"/>
              <a:cs typeface="Arial"/>
              <a:sym typeface="Arial"/>
            </a:endParaRPr>
          </a:p>
        </p:txBody>
      </p:sp>
      <p:sp>
        <p:nvSpPr>
          <p:cNvPr id="458" name="Google Shape;458;p20"/>
          <p:cNvSpPr/>
          <p:nvPr/>
        </p:nvSpPr>
        <p:spPr>
          <a:xfrm>
            <a:off x="6127032" y="3703792"/>
            <a:ext cx="1817616" cy="1147624"/>
          </a:xfrm>
          <a:prstGeom prst="hexagon">
            <a:avLst>
              <a:gd name="adj" fmla="val 25000"/>
              <a:gd name="vf" fmla="val 115470"/>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Friends, contact with peers</a:t>
            </a:r>
            <a:endParaRPr sz="1800">
              <a:solidFill>
                <a:schemeClr val="dk1"/>
              </a:solidFill>
              <a:latin typeface="Arial"/>
              <a:ea typeface="Arial"/>
              <a:cs typeface="Arial"/>
              <a:sym typeface="Arial"/>
            </a:endParaRPr>
          </a:p>
        </p:txBody>
      </p:sp>
      <p:sp>
        <p:nvSpPr>
          <p:cNvPr id="459" name="Google Shape;459;p20"/>
          <p:cNvSpPr/>
          <p:nvPr/>
        </p:nvSpPr>
        <p:spPr>
          <a:xfrm>
            <a:off x="3317868" y="2499104"/>
            <a:ext cx="1817616" cy="1147624"/>
          </a:xfrm>
          <a:prstGeom prst="hexagon">
            <a:avLst>
              <a:gd name="adj" fmla="val 25000"/>
              <a:gd name="vf" fmla="val 115470"/>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Free time, play</a:t>
            </a:r>
            <a:endParaRPr sz="1800">
              <a:solidFill>
                <a:schemeClr val="dk1"/>
              </a:solidFill>
              <a:latin typeface="Arial"/>
              <a:ea typeface="Arial"/>
              <a:cs typeface="Arial"/>
              <a:sym typeface="Arial"/>
            </a:endParaRPr>
          </a:p>
        </p:txBody>
      </p:sp>
      <p:sp>
        <p:nvSpPr>
          <p:cNvPr id="460" name="Google Shape;460;p20"/>
          <p:cNvSpPr/>
          <p:nvPr/>
        </p:nvSpPr>
        <p:spPr>
          <a:xfrm>
            <a:off x="6127032" y="4941167"/>
            <a:ext cx="1817616" cy="1147624"/>
          </a:xfrm>
          <a:prstGeom prst="hexagon">
            <a:avLst>
              <a:gd name="adj" fmla="val 25000"/>
              <a:gd name="vf" fmla="val 115470"/>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Hygiene</a:t>
            </a:r>
            <a:endParaRPr sz="1800">
              <a:solidFill>
                <a:schemeClr val="dk1"/>
              </a:solidFill>
              <a:latin typeface="Arial"/>
              <a:ea typeface="Arial"/>
              <a:cs typeface="Arial"/>
              <a:sym typeface="Arial"/>
            </a:endParaRPr>
          </a:p>
        </p:txBody>
      </p:sp>
      <p:sp>
        <p:nvSpPr>
          <p:cNvPr id="461" name="Google Shape;461;p20"/>
          <p:cNvSpPr/>
          <p:nvPr/>
        </p:nvSpPr>
        <p:spPr>
          <a:xfrm>
            <a:off x="2370660" y="4941167"/>
            <a:ext cx="1817616" cy="1147624"/>
          </a:xfrm>
          <a:prstGeom prst="hexagon">
            <a:avLst>
              <a:gd name="adj" fmla="val 25000"/>
              <a:gd name="vf" fmla="val 115470"/>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Safety</a:t>
            </a:r>
            <a:endParaRPr sz="1800">
              <a:solidFill>
                <a:schemeClr val="dk1"/>
              </a:solidFill>
              <a:latin typeface="Arial"/>
              <a:ea typeface="Arial"/>
              <a:cs typeface="Arial"/>
              <a:sym typeface="Arial"/>
            </a:endParaRPr>
          </a:p>
        </p:txBody>
      </p:sp>
      <p:sp>
        <p:nvSpPr>
          <p:cNvPr id="462" name="Google Shape;462;p20"/>
          <p:cNvSpPr/>
          <p:nvPr/>
        </p:nvSpPr>
        <p:spPr>
          <a:xfrm>
            <a:off x="492474" y="4941167"/>
            <a:ext cx="1817616" cy="1147624"/>
          </a:xfrm>
          <a:prstGeom prst="hexagon">
            <a:avLst>
              <a:gd name="adj" fmla="val 25000"/>
              <a:gd name="vf" fmla="val 115470"/>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Food and water</a:t>
            </a:r>
            <a:endParaRPr sz="1800">
              <a:solidFill>
                <a:schemeClr val="dk1"/>
              </a:solidFill>
              <a:latin typeface="Arial"/>
              <a:ea typeface="Arial"/>
              <a:cs typeface="Arial"/>
              <a:sym typeface="Arial"/>
            </a:endParaRPr>
          </a:p>
        </p:txBody>
      </p:sp>
      <p:sp>
        <p:nvSpPr>
          <p:cNvPr id="463" name="Google Shape;463;p20"/>
          <p:cNvSpPr/>
          <p:nvPr/>
        </p:nvSpPr>
        <p:spPr>
          <a:xfrm>
            <a:off x="4248846" y="4941167"/>
            <a:ext cx="1817616" cy="1147624"/>
          </a:xfrm>
          <a:prstGeom prst="hexagon">
            <a:avLst>
              <a:gd name="adj" fmla="val 25000"/>
              <a:gd name="vf" fmla="val 115470"/>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House, shelter</a:t>
            </a:r>
            <a:endParaRPr sz="1800">
              <a:solidFill>
                <a:schemeClr val="dk1"/>
              </a:solidFill>
              <a:latin typeface="Arial"/>
              <a:ea typeface="Arial"/>
              <a:cs typeface="Arial"/>
              <a:sym typeface="Arial"/>
            </a:endParaRPr>
          </a:p>
        </p:txBody>
      </p:sp>
      <p:sp>
        <p:nvSpPr>
          <p:cNvPr id="464" name="Google Shape;464;p20"/>
          <p:cNvSpPr/>
          <p:nvPr/>
        </p:nvSpPr>
        <p:spPr>
          <a:xfrm>
            <a:off x="2370660" y="3703792"/>
            <a:ext cx="1817616" cy="1147624"/>
          </a:xfrm>
          <a:prstGeom prst="hexagon">
            <a:avLst>
              <a:gd name="adj" fmla="val 25000"/>
              <a:gd name="vf" fmla="val 115470"/>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Love and affection</a:t>
            </a:r>
            <a:endParaRPr sz="1800">
              <a:solidFill>
                <a:schemeClr val="dk1"/>
              </a:solidFill>
              <a:latin typeface="Arial"/>
              <a:ea typeface="Arial"/>
              <a:cs typeface="Arial"/>
              <a:sym typeface="Arial"/>
            </a:endParaRPr>
          </a:p>
        </p:txBody>
      </p:sp>
      <p:sp>
        <p:nvSpPr>
          <p:cNvPr id="465" name="Google Shape;465;p20"/>
          <p:cNvSpPr/>
          <p:nvPr/>
        </p:nvSpPr>
        <p:spPr>
          <a:xfrm>
            <a:off x="8005218" y="4941167"/>
            <a:ext cx="1817616" cy="1147624"/>
          </a:xfrm>
          <a:prstGeom prst="hexagon">
            <a:avLst>
              <a:gd name="adj" fmla="val 25000"/>
              <a:gd name="vf" fmla="val 115470"/>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Health (mental, emotional)</a:t>
            </a:r>
            <a:endParaRPr sz="1800">
              <a:solidFill>
                <a:schemeClr val="dk1"/>
              </a:solidFill>
              <a:latin typeface="Arial"/>
              <a:ea typeface="Arial"/>
              <a:cs typeface="Arial"/>
              <a:sym typeface="Arial"/>
            </a:endParaRPr>
          </a:p>
        </p:txBody>
      </p:sp>
      <p:grpSp>
        <p:nvGrpSpPr>
          <p:cNvPr id="466" name="Google Shape;466;p20"/>
          <p:cNvGrpSpPr/>
          <p:nvPr/>
        </p:nvGrpSpPr>
        <p:grpSpPr>
          <a:xfrm>
            <a:off x="9822834" y="2414411"/>
            <a:ext cx="573840" cy="912428"/>
            <a:chOff x="860877" y="1929282"/>
            <a:chExt cx="1053230" cy="1674679"/>
          </a:xfrm>
        </p:grpSpPr>
        <p:sp>
          <p:nvSpPr>
            <p:cNvPr id="467" name="Google Shape;467;p20"/>
            <p:cNvSpPr/>
            <p:nvPr/>
          </p:nvSpPr>
          <p:spPr>
            <a:xfrm>
              <a:off x="1052733" y="2725467"/>
              <a:ext cx="671847" cy="878494"/>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8" name="Google Shape;468;p20"/>
            <p:cNvSpPr/>
            <p:nvPr/>
          </p:nvSpPr>
          <p:spPr>
            <a:xfrm>
              <a:off x="1047750" y="1929282"/>
              <a:ext cx="679484" cy="67948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469" name="Google Shape;469;p20"/>
            <p:cNvSpPr/>
            <p:nvPr/>
          </p:nvSpPr>
          <p:spPr>
            <a:xfrm>
              <a:off x="860877" y="2993721"/>
              <a:ext cx="1053230" cy="610240"/>
            </a:xfrm>
            <a:prstGeom prst="trapezoid">
              <a:avLst>
                <a:gd name="adj" fmla="val 3304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21"/>
          <p:cNvSpPr/>
          <p:nvPr/>
        </p:nvSpPr>
        <p:spPr>
          <a:xfrm>
            <a:off x="6314786" y="2630714"/>
            <a:ext cx="5204513" cy="3219071"/>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6" name="Google Shape;476;p2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Activity 1: Free play observation</a:t>
            </a:r>
            <a:endParaRPr/>
          </a:p>
        </p:txBody>
      </p:sp>
      <p:grpSp>
        <p:nvGrpSpPr>
          <p:cNvPr id="477" name="Google Shape;477;p21"/>
          <p:cNvGrpSpPr/>
          <p:nvPr/>
        </p:nvGrpSpPr>
        <p:grpSpPr>
          <a:xfrm>
            <a:off x="709010" y="1878851"/>
            <a:ext cx="548895" cy="623781"/>
            <a:chOff x="662203" y="1460089"/>
            <a:chExt cx="726758" cy="825911"/>
          </a:xfrm>
        </p:grpSpPr>
        <p:sp>
          <p:nvSpPr>
            <p:cNvPr id="478" name="Google Shape;478;p21"/>
            <p:cNvSpPr/>
            <p:nvPr/>
          </p:nvSpPr>
          <p:spPr>
            <a:xfrm>
              <a:off x="838200" y="1460090"/>
              <a:ext cx="550761" cy="457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9" name="Google Shape;479;p21"/>
            <p:cNvSpPr/>
            <p:nvPr/>
          </p:nvSpPr>
          <p:spPr>
            <a:xfrm>
              <a:off x="662203" y="1460089"/>
              <a:ext cx="99797" cy="82591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80" name="Google Shape;480;p21"/>
          <p:cNvSpPr txBox="1"/>
          <p:nvPr/>
        </p:nvSpPr>
        <p:spPr>
          <a:xfrm>
            <a:off x="1678536" y="1803392"/>
            <a:ext cx="3979609"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OBJECTIVE OF THE ACTIVITY</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Gain better understanding on the relationship between the child and the caregiver and the child’s development</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TIME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20 mins</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AGE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0 - 6</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MATERIALS</a:t>
            </a:r>
            <a:endParaRPr/>
          </a:p>
          <a:p>
            <a:pPr marL="0" marR="0" lvl="0" indent="0" algn="l" rtl="0">
              <a:spcBef>
                <a:spcPts val="0"/>
              </a:spcBef>
              <a:spcAft>
                <a:spcPts val="0"/>
              </a:spcAft>
              <a:buNone/>
            </a:pPr>
            <a:r>
              <a:rPr lang="en-GB" sz="1600">
                <a:solidFill>
                  <a:srgbClr val="000000"/>
                </a:solidFill>
                <a:latin typeface="Arial"/>
                <a:ea typeface="Arial"/>
                <a:cs typeface="Arial"/>
                <a:sym typeface="Arial"/>
              </a:rPr>
              <a:t>Toys, art materials, games, music, etc. Anything that allows the child and caregiver to engage in play</a:t>
            </a:r>
            <a:endParaRPr sz="1600">
              <a:solidFill>
                <a:schemeClr val="dk1"/>
              </a:solidFill>
              <a:latin typeface="Arial"/>
              <a:ea typeface="Arial"/>
              <a:cs typeface="Arial"/>
              <a:sym typeface="Arial"/>
            </a:endParaRPr>
          </a:p>
        </p:txBody>
      </p:sp>
      <p:sp>
        <p:nvSpPr>
          <p:cNvPr id="481" name="Google Shape;481;p21"/>
          <p:cNvSpPr txBox="1"/>
          <p:nvPr/>
        </p:nvSpPr>
        <p:spPr>
          <a:xfrm>
            <a:off x="6683760" y="1803392"/>
            <a:ext cx="4409022"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PARTICIPATION</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Child and their parent or caregiver</a:t>
            </a:r>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GUIDANCE</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Observe the play that contains information on the relationship bond between the child and their parent or caregiver as well as the development of the child. </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Thank them for allowing you to observe their play. </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review your observation notes and compare with development milestones. </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Plan actions to strengthen bond or support development if required.</a:t>
            </a:r>
            <a:endParaRPr sz="1600">
              <a:solidFill>
                <a:schemeClr val="dk1"/>
              </a:solidFill>
              <a:latin typeface="Arial"/>
              <a:ea typeface="Arial"/>
              <a:cs typeface="Arial"/>
              <a:sym typeface="Arial"/>
            </a:endParaRPr>
          </a:p>
        </p:txBody>
      </p:sp>
      <p:pic>
        <p:nvPicPr>
          <p:cNvPr id="482" name="Google Shape;482;p21" descr="Hand with solid fill"/>
          <p:cNvPicPr preferRelativeResize="0"/>
          <p:nvPr/>
        </p:nvPicPr>
        <p:blipFill rotWithShape="1">
          <a:blip r:embed="rId3">
            <a:alphaModFix/>
          </a:blip>
          <a:srcRect/>
          <a:stretch/>
        </p:blipFill>
        <p:spPr>
          <a:xfrm rot="989143">
            <a:off x="5814541" y="1591433"/>
            <a:ext cx="859011" cy="859011"/>
          </a:xfrm>
          <a:prstGeom prst="rect">
            <a:avLst/>
          </a:prstGeom>
          <a:noFill/>
          <a:ln>
            <a:noFill/>
          </a:ln>
        </p:spPr>
      </p:pic>
      <p:grpSp>
        <p:nvGrpSpPr>
          <p:cNvPr id="483" name="Google Shape;483;p21"/>
          <p:cNvGrpSpPr/>
          <p:nvPr/>
        </p:nvGrpSpPr>
        <p:grpSpPr>
          <a:xfrm>
            <a:off x="629079" y="2920759"/>
            <a:ext cx="659819" cy="659819"/>
            <a:chOff x="629079" y="2939970"/>
            <a:chExt cx="530599" cy="530599"/>
          </a:xfrm>
        </p:grpSpPr>
        <p:sp>
          <p:nvSpPr>
            <p:cNvPr id="484" name="Google Shape;484;p21"/>
            <p:cNvSpPr/>
            <p:nvPr/>
          </p:nvSpPr>
          <p:spPr>
            <a:xfrm>
              <a:off x="629079" y="2939970"/>
              <a:ext cx="530599" cy="53059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5" name="Google Shape;485;p21"/>
            <p:cNvSpPr/>
            <p:nvPr/>
          </p:nvSpPr>
          <p:spPr>
            <a:xfrm>
              <a:off x="880110" y="3045663"/>
              <a:ext cx="171450" cy="171450"/>
            </a:xfrm>
            <a:custGeom>
              <a:avLst/>
              <a:gdLst/>
              <a:ahLst/>
              <a:cxnLst/>
              <a:rect l="l" t="t" r="r" b="b"/>
              <a:pathLst>
                <a:path w="171450" h="171450" extrusionOk="0">
                  <a:moveTo>
                    <a:pt x="0" y="0"/>
                  </a:moveTo>
                  <a:lnTo>
                    <a:pt x="0" y="171450"/>
                  </a:lnTo>
                  <a:lnTo>
                    <a:pt x="171450" y="171450"/>
                  </a:lnTo>
                </a:path>
              </a:pathLst>
            </a:custGeom>
            <a:no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86" name="Google Shape;486;p21"/>
          <p:cNvGrpSpPr/>
          <p:nvPr/>
        </p:nvGrpSpPr>
        <p:grpSpPr>
          <a:xfrm>
            <a:off x="671044" y="3794409"/>
            <a:ext cx="520876" cy="631356"/>
            <a:chOff x="728273" y="3888296"/>
            <a:chExt cx="441963" cy="535705"/>
          </a:xfrm>
        </p:grpSpPr>
        <p:sp>
          <p:nvSpPr>
            <p:cNvPr id="487" name="Google Shape;487;p21"/>
            <p:cNvSpPr/>
            <p:nvPr/>
          </p:nvSpPr>
          <p:spPr>
            <a:xfrm>
              <a:off x="980006" y="4112845"/>
              <a:ext cx="189482" cy="31115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8" name="Google Shape;488;p21"/>
            <p:cNvSpPr/>
            <p:nvPr/>
          </p:nvSpPr>
          <p:spPr>
            <a:xfrm>
              <a:off x="978600" y="3888296"/>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489" name="Google Shape;489;p21"/>
            <p:cNvSpPr/>
            <p:nvPr/>
          </p:nvSpPr>
          <p:spPr>
            <a:xfrm>
              <a:off x="729679" y="4232980"/>
              <a:ext cx="189482" cy="190723"/>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90" name="Google Shape;490;p21"/>
            <p:cNvSpPr/>
            <p:nvPr/>
          </p:nvSpPr>
          <p:spPr>
            <a:xfrm>
              <a:off x="728273" y="4008432"/>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491" name="Google Shape;491;p21"/>
          <p:cNvGrpSpPr/>
          <p:nvPr/>
        </p:nvGrpSpPr>
        <p:grpSpPr>
          <a:xfrm>
            <a:off x="682243" y="4820023"/>
            <a:ext cx="735767" cy="659819"/>
            <a:chOff x="682243" y="4749397"/>
            <a:chExt cx="848057" cy="760519"/>
          </a:xfrm>
        </p:grpSpPr>
        <p:sp>
          <p:nvSpPr>
            <p:cNvPr id="492" name="Google Shape;492;p21"/>
            <p:cNvSpPr/>
            <p:nvPr/>
          </p:nvSpPr>
          <p:spPr>
            <a:xfrm>
              <a:off x="682243" y="4749397"/>
              <a:ext cx="416573" cy="532288"/>
            </a:xfrm>
            <a:prstGeom prst="snip1Rect">
              <a:avLst>
                <a:gd name="adj" fmla="val 2758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93" name="Google Shape;493;p21"/>
            <p:cNvGrpSpPr/>
            <p:nvPr/>
          </p:nvGrpSpPr>
          <p:grpSpPr>
            <a:xfrm>
              <a:off x="1031901" y="4976465"/>
              <a:ext cx="498399" cy="533451"/>
              <a:chOff x="3844774" y="3269879"/>
              <a:chExt cx="736281" cy="788063"/>
            </a:xfrm>
          </p:grpSpPr>
          <p:sp>
            <p:nvSpPr>
              <p:cNvPr id="494" name="Google Shape;494;p21"/>
              <p:cNvSpPr/>
              <p:nvPr/>
            </p:nvSpPr>
            <p:spPr>
              <a:xfrm>
                <a:off x="4196080" y="3269879"/>
                <a:ext cx="114229"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5" name="Google Shape;495;p21"/>
              <p:cNvSpPr/>
              <p:nvPr/>
            </p:nvSpPr>
            <p:spPr>
              <a:xfrm rot="3284835" flipH="1">
                <a:off x="4194063" y="3245176"/>
                <a:ext cx="113608"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6" name="Google Shape;496;p21"/>
              <p:cNvSpPr/>
              <p:nvPr/>
            </p:nvSpPr>
            <p:spPr>
              <a:xfrm>
                <a:off x="4200754" y="3850895"/>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7" name="Google Shape;497;p21"/>
              <p:cNvSpPr/>
              <p:nvPr/>
            </p:nvSpPr>
            <p:spPr>
              <a:xfrm>
                <a:off x="3844774" y="3663911"/>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498" name="Google Shape;498;p21"/>
          <p:cNvSpPr/>
          <p:nvPr/>
        </p:nvSpPr>
        <p:spPr>
          <a:xfrm rot="1782986">
            <a:off x="10319177" y="305057"/>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99" name="Google Shape;499;p21"/>
          <p:cNvGrpSpPr/>
          <p:nvPr/>
        </p:nvGrpSpPr>
        <p:grpSpPr>
          <a:xfrm>
            <a:off x="10556108" y="549192"/>
            <a:ext cx="1049197" cy="938479"/>
            <a:chOff x="-172235" y="0"/>
            <a:chExt cx="2933565" cy="2623477"/>
          </a:xfrm>
        </p:grpSpPr>
        <p:grpSp>
          <p:nvGrpSpPr>
            <p:cNvPr id="500" name="Google Shape;500;p21"/>
            <p:cNvGrpSpPr/>
            <p:nvPr/>
          </p:nvGrpSpPr>
          <p:grpSpPr>
            <a:xfrm>
              <a:off x="-172235" y="0"/>
              <a:ext cx="2933565" cy="2623477"/>
              <a:chOff x="-172235" y="0"/>
              <a:chExt cx="2933565" cy="2623477"/>
            </a:xfrm>
          </p:grpSpPr>
          <p:sp>
            <p:nvSpPr>
              <p:cNvPr id="501" name="Google Shape;501;p21"/>
              <p:cNvSpPr/>
              <p:nvPr/>
            </p:nvSpPr>
            <p:spPr>
              <a:xfrm rot="-621666">
                <a:off x="0" y="249879"/>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5FC6C5"/>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 name="Google Shape;502;p21"/>
              <p:cNvSpPr/>
              <p:nvPr/>
            </p:nvSpPr>
            <p:spPr>
              <a:xfrm>
                <a:off x="547221" y="0"/>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1D8CC8"/>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 name="Google Shape;503;p21"/>
              <p:cNvSpPr/>
              <p:nvPr/>
            </p:nvSpPr>
            <p:spPr>
              <a:xfrm rot="582595">
                <a:off x="891693" y="424228"/>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954D84"/>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04" name="Google Shape;504;p21"/>
            <p:cNvGrpSpPr/>
            <p:nvPr/>
          </p:nvGrpSpPr>
          <p:grpSpPr>
            <a:xfrm>
              <a:off x="1062773" y="867310"/>
              <a:ext cx="1373869" cy="1265364"/>
              <a:chOff x="-98340" y="-115598"/>
              <a:chExt cx="1373869" cy="1265364"/>
            </a:xfrm>
          </p:grpSpPr>
          <p:sp>
            <p:nvSpPr>
              <p:cNvPr id="505" name="Google Shape;505;p21"/>
              <p:cNvSpPr/>
              <p:nvPr/>
            </p:nvSpPr>
            <p:spPr>
              <a:xfrm rot="753417">
                <a:off x="0" y="0"/>
                <a:ext cx="1177189" cy="1034168"/>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 name="Google Shape;506;p21"/>
              <p:cNvSpPr/>
              <p:nvPr/>
            </p:nvSpPr>
            <p:spPr>
              <a:xfrm rot="-2485509">
                <a:off x="399117" y="424754"/>
                <a:ext cx="460464" cy="222400"/>
              </a:xfrm>
              <a:custGeom>
                <a:avLst/>
                <a:gdLst/>
                <a:ahLst/>
                <a:cxnLst/>
                <a:rect l="l" t="t" r="r" b="b"/>
                <a:pathLst>
                  <a:path w="120000" h="120000" extrusionOk="0">
                    <a:moveTo>
                      <a:pt x="0" y="0"/>
                    </a:moveTo>
                    <a:lnTo>
                      <a:pt x="25125" y="0"/>
                    </a:lnTo>
                    <a:lnTo>
                      <a:pt x="25125" y="69350"/>
                    </a:lnTo>
                    <a:lnTo>
                      <a:pt x="120000" y="69350"/>
                    </a:lnTo>
                    <a:lnTo>
                      <a:pt x="120000" y="120000"/>
                    </a:lnTo>
                    <a:lnTo>
                      <a:pt x="0" y="120000"/>
                    </a:lnTo>
                    <a:close/>
                  </a:path>
                </a:pathLst>
              </a:custGeom>
              <a:solidFill>
                <a:srgbClr val="954D8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07" name="Google Shape;507;p21"/>
          <p:cNvGrpSpPr/>
          <p:nvPr/>
        </p:nvGrpSpPr>
        <p:grpSpPr>
          <a:xfrm>
            <a:off x="5843269" y="2641899"/>
            <a:ext cx="801554" cy="771393"/>
            <a:chOff x="5677854" y="2466704"/>
            <a:chExt cx="801554" cy="771393"/>
          </a:xfrm>
        </p:grpSpPr>
        <p:sp>
          <p:nvSpPr>
            <p:cNvPr id="508" name="Google Shape;508;p21"/>
            <p:cNvSpPr txBox="1"/>
            <p:nvPr/>
          </p:nvSpPr>
          <p:spPr>
            <a:xfrm>
              <a:off x="5677854" y="246670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1</a:t>
              </a:r>
              <a:endParaRPr sz="2400" b="1">
                <a:solidFill>
                  <a:schemeClr val="accent5"/>
                </a:solidFill>
                <a:latin typeface="Federo"/>
                <a:ea typeface="Federo"/>
                <a:cs typeface="Federo"/>
                <a:sym typeface="Federo"/>
              </a:endParaRPr>
            </a:p>
          </p:txBody>
        </p:sp>
        <p:sp>
          <p:nvSpPr>
            <p:cNvPr id="509" name="Google Shape;509;p21"/>
            <p:cNvSpPr txBox="1"/>
            <p:nvPr/>
          </p:nvSpPr>
          <p:spPr>
            <a:xfrm>
              <a:off x="5834841" y="263719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2</a:t>
              </a:r>
              <a:endParaRPr sz="2400" b="1">
                <a:solidFill>
                  <a:schemeClr val="accent5"/>
                </a:solidFill>
                <a:latin typeface="Federo"/>
                <a:ea typeface="Federo"/>
                <a:cs typeface="Federo"/>
                <a:sym typeface="Federo"/>
              </a:endParaRPr>
            </a:p>
          </p:txBody>
        </p:sp>
        <p:sp>
          <p:nvSpPr>
            <p:cNvPr id="510" name="Google Shape;510;p21"/>
            <p:cNvSpPr txBox="1"/>
            <p:nvPr/>
          </p:nvSpPr>
          <p:spPr>
            <a:xfrm>
              <a:off x="6007891" y="2776432"/>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3</a:t>
              </a:r>
              <a:endParaRPr sz="2400" b="1">
                <a:solidFill>
                  <a:schemeClr val="accent5"/>
                </a:solidFill>
                <a:latin typeface="Federo"/>
                <a:ea typeface="Federo"/>
                <a:cs typeface="Federo"/>
                <a:sym typeface="Federo"/>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2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Play between child and caregiver</a:t>
            </a:r>
            <a:endParaRPr/>
          </a:p>
        </p:txBody>
      </p:sp>
      <p:sp>
        <p:nvSpPr>
          <p:cNvPr id="517" name="Google Shape;517;p22"/>
          <p:cNvSpPr txBox="1"/>
          <p:nvPr/>
        </p:nvSpPr>
        <p:spPr>
          <a:xfrm>
            <a:off x="2565400" y="5499184"/>
            <a:ext cx="2991525"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i="1" u="sng">
                <a:solidFill>
                  <a:schemeClr val="accent5"/>
                </a:solidFill>
                <a:latin typeface="Arial"/>
                <a:ea typeface="Arial"/>
                <a:cs typeface="Arial"/>
                <a:sym typeface="Arial"/>
                <a:hlinkClick r:id="rId3">
                  <a:extLst>
                    <a:ext uri="{A12FA001-AC4F-418D-AE19-62706E023703}">
                      <ahyp:hlinkClr xmlns:ahyp="http://schemas.microsoft.com/office/drawing/2018/hyperlinkcolor" val="tx"/>
                    </a:ext>
                  </a:extLst>
                </a:hlinkClick>
              </a:rPr>
              <a:t>https://youtu.be/KNrnZag17Ek</a:t>
            </a:r>
            <a:r>
              <a:rPr lang="en-GB" sz="1600" i="1">
                <a:solidFill>
                  <a:schemeClr val="accent5"/>
                </a:solidFill>
                <a:latin typeface="Arial"/>
                <a:ea typeface="Arial"/>
                <a:cs typeface="Arial"/>
                <a:sym typeface="Arial"/>
              </a:rPr>
              <a:t> </a:t>
            </a:r>
            <a:endParaRPr sz="1600" i="1">
              <a:solidFill>
                <a:schemeClr val="accent5"/>
              </a:solidFill>
              <a:latin typeface="Arial"/>
              <a:ea typeface="Arial"/>
              <a:cs typeface="Arial"/>
              <a:sym typeface="Arial"/>
            </a:endParaRPr>
          </a:p>
        </p:txBody>
      </p:sp>
      <p:pic>
        <p:nvPicPr>
          <p:cNvPr id="518" name="Google Shape;518;p22" title="5 Steps for Brain-Building Serve and Return"/>
          <p:cNvPicPr preferRelativeResize="0"/>
          <p:nvPr/>
        </p:nvPicPr>
        <p:blipFill rotWithShape="1">
          <a:blip r:embed="rId4">
            <a:alphaModFix/>
          </a:blip>
          <a:srcRect/>
          <a:stretch/>
        </p:blipFill>
        <p:spPr>
          <a:xfrm>
            <a:off x="2565400" y="1434211"/>
            <a:ext cx="7061200" cy="39895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8"/>
                                        </p:tgtEl>
                                        <p:attrNameLst>
                                          <p:attrName>style.visibility</p:attrName>
                                        </p:attrNameLst>
                                      </p:cBhvr>
                                      <p:to>
                                        <p:strVal val="visible"/>
                                      </p:to>
                                    </p:set>
                                    <p:animEffect transition="in" filter="fade">
                                      <p:cBhvr>
                                        <p:cTn id="7" dur="1"/>
                                        <p:tgtEl>
                                          <p:spTgt spid="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23"/>
          <p:cNvSpPr/>
          <p:nvPr/>
        </p:nvSpPr>
        <p:spPr>
          <a:xfrm>
            <a:off x="6387588" y="2751621"/>
            <a:ext cx="5204513" cy="2484712"/>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5" name="Google Shape;525;p2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Activity 2: Drawing family or daily activities</a:t>
            </a:r>
            <a:endParaRPr/>
          </a:p>
        </p:txBody>
      </p:sp>
      <p:grpSp>
        <p:nvGrpSpPr>
          <p:cNvPr id="526" name="Google Shape;526;p23"/>
          <p:cNvGrpSpPr/>
          <p:nvPr/>
        </p:nvGrpSpPr>
        <p:grpSpPr>
          <a:xfrm>
            <a:off x="964261" y="1846338"/>
            <a:ext cx="548895" cy="623781"/>
            <a:chOff x="662203" y="1460089"/>
            <a:chExt cx="726758" cy="825911"/>
          </a:xfrm>
        </p:grpSpPr>
        <p:sp>
          <p:nvSpPr>
            <p:cNvPr id="527" name="Google Shape;527;p23"/>
            <p:cNvSpPr/>
            <p:nvPr/>
          </p:nvSpPr>
          <p:spPr>
            <a:xfrm>
              <a:off x="838200" y="1460090"/>
              <a:ext cx="550761" cy="457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8" name="Google Shape;528;p23"/>
            <p:cNvSpPr/>
            <p:nvPr/>
          </p:nvSpPr>
          <p:spPr>
            <a:xfrm>
              <a:off x="662203" y="1460089"/>
              <a:ext cx="99797" cy="82591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29" name="Google Shape;529;p23"/>
          <p:cNvSpPr txBox="1"/>
          <p:nvPr/>
        </p:nvSpPr>
        <p:spPr>
          <a:xfrm>
            <a:off x="1897137" y="1761693"/>
            <a:ext cx="3571815" cy="36420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OBJECTIVE OF THE ACTIVITY</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To support children in talking about their family, their day and their feelings about them to better understand their needs</a:t>
            </a:r>
            <a:endParaRPr sz="1600">
              <a:solidFill>
                <a:schemeClr val="dk1"/>
              </a:solidFill>
              <a:latin typeface="Arial"/>
              <a:ea typeface="Arial"/>
              <a:cs typeface="Arial"/>
              <a:sym typeface="Arial"/>
            </a:endParaRPr>
          </a:p>
          <a:p>
            <a:pPr marL="0" marR="0" lvl="0" indent="0" algn="l" rtl="0">
              <a:spcBef>
                <a:spcPts val="800"/>
              </a:spcBef>
              <a:spcAft>
                <a:spcPts val="0"/>
              </a:spcAft>
              <a:buNone/>
            </a:pPr>
            <a:r>
              <a:rPr lang="en-GB" sz="1600" b="1">
                <a:solidFill>
                  <a:schemeClr val="dk1"/>
                </a:solidFill>
                <a:latin typeface="Arial"/>
                <a:ea typeface="Arial"/>
                <a:cs typeface="Arial"/>
                <a:sym typeface="Arial"/>
              </a:rPr>
              <a:t>TIME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5 - 30 mins</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AGE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3 - 12</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MATERIALS</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Paper of reasonable size (A4, A3 or flipchart), pencils and/or markers</a:t>
            </a:r>
            <a:endParaRPr sz="1600">
              <a:solidFill>
                <a:schemeClr val="dk1"/>
              </a:solidFill>
              <a:latin typeface="Arial"/>
              <a:ea typeface="Arial"/>
              <a:cs typeface="Arial"/>
              <a:sym typeface="Arial"/>
            </a:endParaRPr>
          </a:p>
        </p:txBody>
      </p:sp>
      <p:sp>
        <p:nvSpPr>
          <p:cNvPr id="530" name="Google Shape;530;p23"/>
          <p:cNvSpPr txBox="1"/>
          <p:nvPr/>
        </p:nvSpPr>
        <p:spPr>
          <a:xfrm>
            <a:off x="6659652" y="1736061"/>
            <a:ext cx="4945665" cy="32932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PARTICIPATION</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Child</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(Their parent or caregiver can be included)</a:t>
            </a:r>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GUIDANCE</a:t>
            </a:r>
            <a:endParaRPr sz="16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Start drawing and support to child to remain engaged (hand over pencils, praise their efforts,…)</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Ask the child to identify and label every person they have drawn in their family picture</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You can ask additional question to get better understanding</a:t>
            </a:r>
            <a:endParaRPr/>
          </a:p>
        </p:txBody>
      </p:sp>
      <p:pic>
        <p:nvPicPr>
          <p:cNvPr id="531" name="Google Shape;531;p23" descr="Hand with solid fill"/>
          <p:cNvPicPr preferRelativeResize="0"/>
          <p:nvPr/>
        </p:nvPicPr>
        <p:blipFill rotWithShape="1">
          <a:blip r:embed="rId3">
            <a:alphaModFix/>
          </a:blip>
          <a:srcRect/>
          <a:stretch/>
        </p:blipFill>
        <p:spPr>
          <a:xfrm rot="989143">
            <a:off x="5797055" y="1618098"/>
            <a:ext cx="859011" cy="859011"/>
          </a:xfrm>
          <a:prstGeom prst="rect">
            <a:avLst/>
          </a:prstGeom>
          <a:noFill/>
          <a:ln>
            <a:noFill/>
          </a:ln>
        </p:spPr>
      </p:pic>
      <p:grpSp>
        <p:nvGrpSpPr>
          <p:cNvPr id="532" name="Google Shape;532;p23"/>
          <p:cNvGrpSpPr/>
          <p:nvPr/>
        </p:nvGrpSpPr>
        <p:grpSpPr>
          <a:xfrm>
            <a:off x="910944" y="3060876"/>
            <a:ext cx="659819" cy="659819"/>
            <a:chOff x="629079" y="2939970"/>
            <a:chExt cx="530599" cy="530599"/>
          </a:xfrm>
        </p:grpSpPr>
        <p:sp>
          <p:nvSpPr>
            <p:cNvPr id="533" name="Google Shape;533;p23"/>
            <p:cNvSpPr/>
            <p:nvPr/>
          </p:nvSpPr>
          <p:spPr>
            <a:xfrm>
              <a:off x="629079" y="2939970"/>
              <a:ext cx="530599" cy="53059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4" name="Google Shape;534;p23"/>
            <p:cNvSpPr/>
            <p:nvPr/>
          </p:nvSpPr>
          <p:spPr>
            <a:xfrm>
              <a:off x="880110" y="3045663"/>
              <a:ext cx="171450" cy="171450"/>
            </a:xfrm>
            <a:custGeom>
              <a:avLst/>
              <a:gdLst/>
              <a:ahLst/>
              <a:cxnLst/>
              <a:rect l="l" t="t" r="r" b="b"/>
              <a:pathLst>
                <a:path w="171450" h="171450" extrusionOk="0">
                  <a:moveTo>
                    <a:pt x="0" y="0"/>
                  </a:moveTo>
                  <a:lnTo>
                    <a:pt x="0" y="171450"/>
                  </a:lnTo>
                  <a:lnTo>
                    <a:pt x="171450" y="171450"/>
                  </a:lnTo>
                </a:path>
              </a:pathLst>
            </a:custGeom>
            <a:no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35" name="Google Shape;535;p23"/>
          <p:cNvGrpSpPr/>
          <p:nvPr/>
        </p:nvGrpSpPr>
        <p:grpSpPr>
          <a:xfrm>
            <a:off x="926295" y="3892366"/>
            <a:ext cx="520876" cy="631356"/>
            <a:chOff x="728273" y="3888296"/>
            <a:chExt cx="441963" cy="535705"/>
          </a:xfrm>
        </p:grpSpPr>
        <p:sp>
          <p:nvSpPr>
            <p:cNvPr id="536" name="Google Shape;536;p23"/>
            <p:cNvSpPr/>
            <p:nvPr/>
          </p:nvSpPr>
          <p:spPr>
            <a:xfrm>
              <a:off x="980006" y="4112845"/>
              <a:ext cx="189482" cy="31115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37" name="Google Shape;537;p23"/>
            <p:cNvSpPr/>
            <p:nvPr/>
          </p:nvSpPr>
          <p:spPr>
            <a:xfrm>
              <a:off x="978600" y="3888296"/>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538" name="Google Shape;538;p23"/>
            <p:cNvSpPr/>
            <p:nvPr/>
          </p:nvSpPr>
          <p:spPr>
            <a:xfrm>
              <a:off x="729679" y="4232980"/>
              <a:ext cx="189482" cy="190723"/>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39" name="Google Shape;539;p23"/>
            <p:cNvSpPr/>
            <p:nvPr/>
          </p:nvSpPr>
          <p:spPr>
            <a:xfrm>
              <a:off x="728273" y="4008432"/>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540" name="Google Shape;540;p23"/>
          <p:cNvGrpSpPr/>
          <p:nvPr/>
        </p:nvGrpSpPr>
        <p:grpSpPr>
          <a:xfrm>
            <a:off x="937494" y="4807921"/>
            <a:ext cx="735767" cy="659819"/>
            <a:chOff x="682243" y="4749397"/>
            <a:chExt cx="848057" cy="760519"/>
          </a:xfrm>
        </p:grpSpPr>
        <p:sp>
          <p:nvSpPr>
            <p:cNvPr id="541" name="Google Shape;541;p23"/>
            <p:cNvSpPr/>
            <p:nvPr/>
          </p:nvSpPr>
          <p:spPr>
            <a:xfrm>
              <a:off x="682243" y="4749397"/>
              <a:ext cx="416573" cy="532288"/>
            </a:xfrm>
            <a:prstGeom prst="snip1Rect">
              <a:avLst>
                <a:gd name="adj" fmla="val 2758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42" name="Google Shape;542;p23"/>
            <p:cNvGrpSpPr/>
            <p:nvPr/>
          </p:nvGrpSpPr>
          <p:grpSpPr>
            <a:xfrm>
              <a:off x="1031901" y="4976465"/>
              <a:ext cx="498399" cy="533451"/>
              <a:chOff x="3844774" y="3269879"/>
              <a:chExt cx="736281" cy="788063"/>
            </a:xfrm>
          </p:grpSpPr>
          <p:sp>
            <p:nvSpPr>
              <p:cNvPr id="543" name="Google Shape;543;p23"/>
              <p:cNvSpPr/>
              <p:nvPr/>
            </p:nvSpPr>
            <p:spPr>
              <a:xfrm>
                <a:off x="4196080" y="3269879"/>
                <a:ext cx="114229"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4" name="Google Shape;544;p23"/>
              <p:cNvSpPr/>
              <p:nvPr/>
            </p:nvSpPr>
            <p:spPr>
              <a:xfrm rot="3284835" flipH="1">
                <a:off x="4194063" y="3245176"/>
                <a:ext cx="113608"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5" name="Google Shape;545;p23"/>
              <p:cNvSpPr/>
              <p:nvPr/>
            </p:nvSpPr>
            <p:spPr>
              <a:xfrm>
                <a:off x="4200754" y="3850895"/>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6" name="Google Shape;546;p23"/>
              <p:cNvSpPr/>
              <p:nvPr/>
            </p:nvSpPr>
            <p:spPr>
              <a:xfrm>
                <a:off x="3844774" y="3663911"/>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547" name="Google Shape;547;p23"/>
          <p:cNvSpPr/>
          <p:nvPr/>
        </p:nvSpPr>
        <p:spPr>
          <a:xfrm rot="1782986">
            <a:off x="10319177" y="305057"/>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48" name="Google Shape;548;p23"/>
          <p:cNvGrpSpPr/>
          <p:nvPr/>
        </p:nvGrpSpPr>
        <p:grpSpPr>
          <a:xfrm>
            <a:off x="10556108" y="549192"/>
            <a:ext cx="1049197" cy="938479"/>
            <a:chOff x="-172235" y="0"/>
            <a:chExt cx="2933565" cy="2623477"/>
          </a:xfrm>
        </p:grpSpPr>
        <p:grpSp>
          <p:nvGrpSpPr>
            <p:cNvPr id="549" name="Google Shape;549;p23"/>
            <p:cNvGrpSpPr/>
            <p:nvPr/>
          </p:nvGrpSpPr>
          <p:grpSpPr>
            <a:xfrm>
              <a:off x="-172235" y="0"/>
              <a:ext cx="2933565" cy="2623477"/>
              <a:chOff x="-172235" y="0"/>
              <a:chExt cx="2933565" cy="2623477"/>
            </a:xfrm>
          </p:grpSpPr>
          <p:sp>
            <p:nvSpPr>
              <p:cNvPr id="550" name="Google Shape;550;p23"/>
              <p:cNvSpPr/>
              <p:nvPr/>
            </p:nvSpPr>
            <p:spPr>
              <a:xfrm rot="-621666">
                <a:off x="0" y="249879"/>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5FC6C5"/>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1" name="Google Shape;551;p23"/>
              <p:cNvSpPr/>
              <p:nvPr/>
            </p:nvSpPr>
            <p:spPr>
              <a:xfrm>
                <a:off x="547221" y="0"/>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1D8CC8"/>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 name="Google Shape;552;p23"/>
              <p:cNvSpPr/>
              <p:nvPr/>
            </p:nvSpPr>
            <p:spPr>
              <a:xfrm rot="582595">
                <a:off x="891693" y="424228"/>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954D84"/>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53" name="Google Shape;553;p23"/>
            <p:cNvGrpSpPr/>
            <p:nvPr/>
          </p:nvGrpSpPr>
          <p:grpSpPr>
            <a:xfrm>
              <a:off x="1062773" y="867310"/>
              <a:ext cx="1373869" cy="1265364"/>
              <a:chOff x="-98340" y="-115598"/>
              <a:chExt cx="1373869" cy="1265364"/>
            </a:xfrm>
          </p:grpSpPr>
          <p:sp>
            <p:nvSpPr>
              <p:cNvPr id="554" name="Google Shape;554;p23"/>
              <p:cNvSpPr/>
              <p:nvPr/>
            </p:nvSpPr>
            <p:spPr>
              <a:xfrm rot="753417">
                <a:off x="0" y="0"/>
                <a:ext cx="1177189" cy="1034168"/>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 name="Google Shape;555;p23"/>
              <p:cNvSpPr/>
              <p:nvPr/>
            </p:nvSpPr>
            <p:spPr>
              <a:xfrm rot="-2485509">
                <a:off x="399117" y="424754"/>
                <a:ext cx="460464" cy="222400"/>
              </a:xfrm>
              <a:custGeom>
                <a:avLst/>
                <a:gdLst/>
                <a:ahLst/>
                <a:cxnLst/>
                <a:rect l="l" t="t" r="r" b="b"/>
                <a:pathLst>
                  <a:path w="120000" h="120000" extrusionOk="0">
                    <a:moveTo>
                      <a:pt x="0" y="0"/>
                    </a:moveTo>
                    <a:lnTo>
                      <a:pt x="25125" y="0"/>
                    </a:lnTo>
                    <a:lnTo>
                      <a:pt x="25125" y="69350"/>
                    </a:lnTo>
                    <a:lnTo>
                      <a:pt x="120000" y="69350"/>
                    </a:lnTo>
                    <a:lnTo>
                      <a:pt x="120000" y="120000"/>
                    </a:lnTo>
                    <a:lnTo>
                      <a:pt x="0" y="120000"/>
                    </a:lnTo>
                    <a:close/>
                  </a:path>
                </a:pathLst>
              </a:custGeom>
              <a:solidFill>
                <a:srgbClr val="954D8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56" name="Google Shape;556;p23"/>
          <p:cNvGrpSpPr/>
          <p:nvPr/>
        </p:nvGrpSpPr>
        <p:grpSpPr>
          <a:xfrm>
            <a:off x="5918918" y="2762805"/>
            <a:ext cx="801554" cy="771393"/>
            <a:chOff x="5677854" y="2466704"/>
            <a:chExt cx="801554" cy="771393"/>
          </a:xfrm>
        </p:grpSpPr>
        <p:sp>
          <p:nvSpPr>
            <p:cNvPr id="557" name="Google Shape;557;p23"/>
            <p:cNvSpPr txBox="1"/>
            <p:nvPr/>
          </p:nvSpPr>
          <p:spPr>
            <a:xfrm>
              <a:off x="5677854" y="246670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1</a:t>
              </a:r>
              <a:endParaRPr sz="2400" b="1">
                <a:solidFill>
                  <a:schemeClr val="accent5"/>
                </a:solidFill>
                <a:latin typeface="Federo"/>
                <a:ea typeface="Federo"/>
                <a:cs typeface="Federo"/>
                <a:sym typeface="Federo"/>
              </a:endParaRPr>
            </a:p>
          </p:txBody>
        </p:sp>
        <p:sp>
          <p:nvSpPr>
            <p:cNvPr id="558" name="Google Shape;558;p23"/>
            <p:cNvSpPr txBox="1"/>
            <p:nvPr/>
          </p:nvSpPr>
          <p:spPr>
            <a:xfrm>
              <a:off x="5834841" y="263719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2</a:t>
              </a:r>
              <a:endParaRPr sz="2400" b="1">
                <a:solidFill>
                  <a:schemeClr val="accent5"/>
                </a:solidFill>
                <a:latin typeface="Federo"/>
                <a:ea typeface="Federo"/>
                <a:cs typeface="Federo"/>
                <a:sym typeface="Federo"/>
              </a:endParaRPr>
            </a:p>
          </p:txBody>
        </p:sp>
        <p:sp>
          <p:nvSpPr>
            <p:cNvPr id="559" name="Google Shape;559;p23"/>
            <p:cNvSpPr txBox="1"/>
            <p:nvPr/>
          </p:nvSpPr>
          <p:spPr>
            <a:xfrm>
              <a:off x="6007891" y="2776432"/>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3</a:t>
              </a:r>
              <a:endParaRPr sz="2400" b="1">
                <a:solidFill>
                  <a:schemeClr val="accent5"/>
                </a:solidFill>
                <a:latin typeface="Federo"/>
                <a:ea typeface="Federo"/>
                <a:cs typeface="Federo"/>
                <a:sym typeface="Federo"/>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24"/>
          <p:cNvSpPr/>
          <p:nvPr/>
        </p:nvSpPr>
        <p:spPr>
          <a:xfrm>
            <a:off x="5976037" y="2804868"/>
            <a:ext cx="5543158" cy="2984264"/>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66" name="Google Shape;566;p24"/>
          <p:cNvGrpSpPr/>
          <p:nvPr/>
        </p:nvGrpSpPr>
        <p:grpSpPr>
          <a:xfrm>
            <a:off x="5507367" y="2762805"/>
            <a:ext cx="801554" cy="771393"/>
            <a:chOff x="5677854" y="2466704"/>
            <a:chExt cx="801554" cy="771393"/>
          </a:xfrm>
        </p:grpSpPr>
        <p:sp>
          <p:nvSpPr>
            <p:cNvPr id="567" name="Google Shape;567;p24"/>
            <p:cNvSpPr txBox="1"/>
            <p:nvPr/>
          </p:nvSpPr>
          <p:spPr>
            <a:xfrm>
              <a:off x="5677854" y="246670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1</a:t>
              </a:r>
              <a:endParaRPr sz="2400" b="1">
                <a:solidFill>
                  <a:schemeClr val="accent5"/>
                </a:solidFill>
                <a:latin typeface="Federo"/>
                <a:ea typeface="Federo"/>
                <a:cs typeface="Federo"/>
                <a:sym typeface="Federo"/>
              </a:endParaRPr>
            </a:p>
          </p:txBody>
        </p:sp>
        <p:sp>
          <p:nvSpPr>
            <p:cNvPr id="568" name="Google Shape;568;p24"/>
            <p:cNvSpPr txBox="1"/>
            <p:nvPr/>
          </p:nvSpPr>
          <p:spPr>
            <a:xfrm>
              <a:off x="5834841" y="263719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2</a:t>
              </a:r>
              <a:endParaRPr sz="2400" b="1">
                <a:solidFill>
                  <a:schemeClr val="accent5"/>
                </a:solidFill>
                <a:latin typeface="Federo"/>
                <a:ea typeface="Federo"/>
                <a:cs typeface="Federo"/>
                <a:sym typeface="Federo"/>
              </a:endParaRPr>
            </a:p>
          </p:txBody>
        </p:sp>
        <p:sp>
          <p:nvSpPr>
            <p:cNvPr id="569" name="Google Shape;569;p24"/>
            <p:cNvSpPr txBox="1"/>
            <p:nvPr/>
          </p:nvSpPr>
          <p:spPr>
            <a:xfrm>
              <a:off x="6007891" y="2776432"/>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3</a:t>
              </a:r>
              <a:endParaRPr sz="2400" b="1">
                <a:solidFill>
                  <a:schemeClr val="accent5"/>
                </a:solidFill>
                <a:latin typeface="Federo"/>
                <a:ea typeface="Federo"/>
                <a:cs typeface="Federo"/>
                <a:sym typeface="Federo"/>
              </a:endParaRPr>
            </a:p>
          </p:txBody>
        </p:sp>
      </p:grpSp>
      <p:sp>
        <p:nvSpPr>
          <p:cNvPr id="570" name="Google Shape;570;p2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Activity 3: Drawing safety circles</a:t>
            </a:r>
            <a:endParaRPr/>
          </a:p>
        </p:txBody>
      </p:sp>
      <p:grpSp>
        <p:nvGrpSpPr>
          <p:cNvPr id="571" name="Google Shape;571;p24"/>
          <p:cNvGrpSpPr/>
          <p:nvPr/>
        </p:nvGrpSpPr>
        <p:grpSpPr>
          <a:xfrm>
            <a:off x="899472" y="1881457"/>
            <a:ext cx="548895" cy="623781"/>
            <a:chOff x="662203" y="1460089"/>
            <a:chExt cx="726758" cy="825911"/>
          </a:xfrm>
        </p:grpSpPr>
        <p:sp>
          <p:nvSpPr>
            <p:cNvPr id="572" name="Google Shape;572;p24"/>
            <p:cNvSpPr/>
            <p:nvPr/>
          </p:nvSpPr>
          <p:spPr>
            <a:xfrm>
              <a:off x="838200" y="1460090"/>
              <a:ext cx="550761" cy="457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3" name="Google Shape;573;p24"/>
            <p:cNvSpPr/>
            <p:nvPr/>
          </p:nvSpPr>
          <p:spPr>
            <a:xfrm>
              <a:off x="662203" y="1460089"/>
              <a:ext cx="99797" cy="82591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74" name="Google Shape;574;p24"/>
          <p:cNvSpPr txBox="1"/>
          <p:nvPr/>
        </p:nvSpPr>
        <p:spPr>
          <a:xfrm>
            <a:off x="1832349" y="1821804"/>
            <a:ext cx="3155268"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OBJECTIVE OF THE ACTIVITY</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To support children in identifying safe spaces and persons with who they feel safe.</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TIME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5 - 30 mins</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AGE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3 - 12</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MATERIALS</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Paper of reasonable size (A4, A3 or flipchart), pencils and/or markers</a:t>
            </a:r>
            <a:endParaRPr sz="1600">
              <a:solidFill>
                <a:schemeClr val="dk1"/>
              </a:solidFill>
              <a:latin typeface="Arial"/>
              <a:ea typeface="Arial"/>
              <a:cs typeface="Arial"/>
              <a:sym typeface="Arial"/>
            </a:endParaRPr>
          </a:p>
        </p:txBody>
      </p:sp>
      <p:sp>
        <p:nvSpPr>
          <p:cNvPr id="575" name="Google Shape;575;p24"/>
          <p:cNvSpPr txBox="1"/>
          <p:nvPr/>
        </p:nvSpPr>
        <p:spPr>
          <a:xfrm>
            <a:off x="6481971" y="1821804"/>
            <a:ext cx="4680699"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PARTICIPATION</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Child</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(Their parent or caregiver can be included)</a:t>
            </a:r>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GUIDANCE</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Explain the purpose and a summary of the activity. </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Start drawing and support to child to remain engaged (hand over pencils, praise their efforts,…)</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Ask the child to identify and label every person they have drawn in their family picture</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You can ask additional question to get better understanding</a:t>
            </a:r>
            <a:endParaRPr/>
          </a:p>
        </p:txBody>
      </p:sp>
      <p:pic>
        <p:nvPicPr>
          <p:cNvPr id="576" name="Google Shape;576;p24" descr="Hand with solid fill"/>
          <p:cNvPicPr preferRelativeResize="0"/>
          <p:nvPr/>
        </p:nvPicPr>
        <p:blipFill rotWithShape="1">
          <a:blip r:embed="rId3">
            <a:alphaModFix/>
          </a:blip>
          <a:srcRect/>
          <a:stretch/>
        </p:blipFill>
        <p:spPr>
          <a:xfrm rot="989143">
            <a:off x="5450204" y="1617892"/>
            <a:ext cx="859011" cy="859011"/>
          </a:xfrm>
          <a:prstGeom prst="rect">
            <a:avLst/>
          </a:prstGeom>
          <a:noFill/>
          <a:ln>
            <a:noFill/>
          </a:ln>
        </p:spPr>
      </p:pic>
      <p:grpSp>
        <p:nvGrpSpPr>
          <p:cNvPr id="577" name="Google Shape;577;p24"/>
          <p:cNvGrpSpPr/>
          <p:nvPr/>
        </p:nvGrpSpPr>
        <p:grpSpPr>
          <a:xfrm>
            <a:off x="819541" y="3005364"/>
            <a:ext cx="659819" cy="659819"/>
            <a:chOff x="629079" y="2939970"/>
            <a:chExt cx="530599" cy="530599"/>
          </a:xfrm>
        </p:grpSpPr>
        <p:sp>
          <p:nvSpPr>
            <p:cNvPr id="578" name="Google Shape;578;p24"/>
            <p:cNvSpPr/>
            <p:nvPr/>
          </p:nvSpPr>
          <p:spPr>
            <a:xfrm>
              <a:off x="629079" y="2939970"/>
              <a:ext cx="530599" cy="53059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9" name="Google Shape;579;p24"/>
            <p:cNvSpPr/>
            <p:nvPr/>
          </p:nvSpPr>
          <p:spPr>
            <a:xfrm>
              <a:off x="880110" y="3045663"/>
              <a:ext cx="171450" cy="171450"/>
            </a:xfrm>
            <a:custGeom>
              <a:avLst/>
              <a:gdLst/>
              <a:ahLst/>
              <a:cxnLst/>
              <a:rect l="l" t="t" r="r" b="b"/>
              <a:pathLst>
                <a:path w="171450" h="171450" extrusionOk="0">
                  <a:moveTo>
                    <a:pt x="0" y="0"/>
                  </a:moveTo>
                  <a:lnTo>
                    <a:pt x="0" y="171450"/>
                  </a:lnTo>
                  <a:lnTo>
                    <a:pt x="171450" y="171450"/>
                  </a:lnTo>
                </a:path>
              </a:pathLst>
            </a:custGeom>
            <a:no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80" name="Google Shape;580;p24"/>
          <p:cNvGrpSpPr/>
          <p:nvPr/>
        </p:nvGrpSpPr>
        <p:grpSpPr>
          <a:xfrm>
            <a:off x="861506" y="3777377"/>
            <a:ext cx="520876" cy="631356"/>
            <a:chOff x="728273" y="3888296"/>
            <a:chExt cx="441963" cy="535705"/>
          </a:xfrm>
        </p:grpSpPr>
        <p:sp>
          <p:nvSpPr>
            <p:cNvPr id="581" name="Google Shape;581;p24"/>
            <p:cNvSpPr/>
            <p:nvPr/>
          </p:nvSpPr>
          <p:spPr>
            <a:xfrm>
              <a:off x="980006" y="4112845"/>
              <a:ext cx="189482" cy="31115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2" name="Google Shape;582;p24"/>
            <p:cNvSpPr/>
            <p:nvPr/>
          </p:nvSpPr>
          <p:spPr>
            <a:xfrm>
              <a:off x="978600" y="3888296"/>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583" name="Google Shape;583;p24"/>
            <p:cNvSpPr/>
            <p:nvPr/>
          </p:nvSpPr>
          <p:spPr>
            <a:xfrm>
              <a:off x="729679" y="4232980"/>
              <a:ext cx="189482" cy="190723"/>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4" name="Google Shape;584;p24"/>
            <p:cNvSpPr/>
            <p:nvPr/>
          </p:nvSpPr>
          <p:spPr>
            <a:xfrm>
              <a:off x="728273" y="4008432"/>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585" name="Google Shape;585;p24"/>
          <p:cNvGrpSpPr/>
          <p:nvPr/>
        </p:nvGrpSpPr>
        <p:grpSpPr>
          <a:xfrm>
            <a:off x="872705" y="4738218"/>
            <a:ext cx="735767" cy="659819"/>
            <a:chOff x="682243" y="4749397"/>
            <a:chExt cx="848057" cy="760519"/>
          </a:xfrm>
        </p:grpSpPr>
        <p:sp>
          <p:nvSpPr>
            <p:cNvPr id="586" name="Google Shape;586;p24"/>
            <p:cNvSpPr/>
            <p:nvPr/>
          </p:nvSpPr>
          <p:spPr>
            <a:xfrm>
              <a:off x="682243" y="4749397"/>
              <a:ext cx="416573" cy="532288"/>
            </a:xfrm>
            <a:prstGeom prst="snip1Rect">
              <a:avLst>
                <a:gd name="adj" fmla="val 2758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87" name="Google Shape;587;p24"/>
            <p:cNvGrpSpPr/>
            <p:nvPr/>
          </p:nvGrpSpPr>
          <p:grpSpPr>
            <a:xfrm>
              <a:off x="1031901" y="4976465"/>
              <a:ext cx="498399" cy="533451"/>
              <a:chOff x="3844774" y="3269879"/>
              <a:chExt cx="736281" cy="788063"/>
            </a:xfrm>
          </p:grpSpPr>
          <p:sp>
            <p:nvSpPr>
              <p:cNvPr id="588" name="Google Shape;588;p24"/>
              <p:cNvSpPr/>
              <p:nvPr/>
            </p:nvSpPr>
            <p:spPr>
              <a:xfrm>
                <a:off x="4196080" y="3269879"/>
                <a:ext cx="114229"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9" name="Google Shape;589;p24"/>
              <p:cNvSpPr/>
              <p:nvPr/>
            </p:nvSpPr>
            <p:spPr>
              <a:xfrm rot="3284835" flipH="1">
                <a:off x="4194063" y="3245176"/>
                <a:ext cx="113608"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0" name="Google Shape;590;p24"/>
              <p:cNvSpPr/>
              <p:nvPr/>
            </p:nvSpPr>
            <p:spPr>
              <a:xfrm>
                <a:off x="4200754" y="3850895"/>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1" name="Google Shape;591;p24"/>
              <p:cNvSpPr/>
              <p:nvPr/>
            </p:nvSpPr>
            <p:spPr>
              <a:xfrm>
                <a:off x="3844774" y="3663911"/>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592" name="Google Shape;592;p24"/>
          <p:cNvSpPr/>
          <p:nvPr/>
        </p:nvSpPr>
        <p:spPr>
          <a:xfrm rot="1782986">
            <a:off x="10319177" y="305057"/>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93" name="Google Shape;593;p24"/>
          <p:cNvGrpSpPr/>
          <p:nvPr/>
        </p:nvGrpSpPr>
        <p:grpSpPr>
          <a:xfrm>
            <a:off x="10556108" y="549192"/>
            <a:ext cx="1049197" cy="938479"/>
            <a:chOff x="-172235" y="0"/>
            <a:chExt cx="2933565" cy="2623477"/>
          </a:xfrm>
        </p:grpSpPr>
        <p:grpSp>
          <p:nvGrpSpPr>
            <p:cNvPr id="594" name="Google Shape;594;p24"/>
            <p:cNvGrpSpPr/>
            <p:nvPr/>
          </p:nvGrpSpPr>
          <p:grpSpPr>
            <a:xfrm>
              <a:off x="-172235" y="0"/>
              <a:ext cx="2933565" cy="2623477"/>
              <a:chOff x="-172235" y="0"/>
              <a:chExt cx="2933565" cy="2623477"/>
            </a:xfrm>
          </p:grpSpPr>
          <p:sp>
            <p:nvSpPr>
              <p:cNvPr id="595" name="Google Shape;595;p24"/>
              <p:cNvSpPr/>
              <p:nvPr/>
            </p:nvSpPr>
            <p:spPr>
              <a:xfrm rot="-621666">
                <a:off x="0" y="249879"/>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5FC6C5"/>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6" name="Google Shape;596;p24"/>
              <p:cNvSpPr/>
              <p:nvPr/>
            </p:nvSpPr>
            <p:spPr>
              <a:xfrm>
                <a:off x="547221" y="0"/>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1D8CC8"/>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7" name="Google Shape;597;p24"/>
              <p:cNvSpPr/>
              <p:nvPr/>
            </p:nvSpPr>
            <p:spPr>
              <a:xfrm rot="582595">
                <a:off x="891693" y="424228"/>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954D84"/>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98" name="Google Shape;598;p24"/>
            <p:cNvGrpSpPr/>
            <p:nvPr/>
          </p:nvGrpSpPr>
          <p:grpSpPr>
            <a:xfrm>
              <a:off x="1062773" y="867310"/>
              <a:ext cx="1373869" cy="1265364"/>
              <a:chOff x="-98340" y="-115598"/>
              <a:chExt cx="1373869" cy="1265364"/>
            </a:xfrm>
          </p:grpSpPr>
          <p:sp>
            <p:nvSpPr>
              <p:cNvPr id="599" name="Google Shape;599;p24"/>
              <p:cNvSpPr/>
              <p:nvPr/>
            </p:nvSpPr>
            <p:spPr>
              <a:xfrm rot="753417">
                <a:off x="0" y="0"/>
                <a:ext cx="1177189" cy="1034168"/>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 name="Google Shape;600;p24"/>
              <p:cNvSpPr/>
              <p:nvPr/>
            </p:nvSpPr>
            <p:spPr>
              <a:xfrm rot="-2485509">
                <a:off x="399117" y="424754"/>
                <a:ext cx="460464" cy="222400"/>
              </a:xfrm>
              <a:custGeom>
                <a:avLst/>
                <a:gdLst/>
                <a:ahLst/>
                <a:cxnLst/>
                <a:rect l="l" t="t" r="r" b="b"/>
                <a:pathLst>
                  <a:path w="120000" h="120000" extrusionOk="0">
                    <a:moveTo>
                      <a:pt x="0" y="0"/>
                    </a:moveTo>
                    <a:lnTo>
                      <a:pt x="25125" y="0"/>
                    </a:lnTo>
                    <a:lnTo>
                      <a:pt x="25125" y="69350"/>
                    </a:lnTo>
                    <a:lnTo>
                      <a:pt x="120000" y="69350"/>
                    </a:lnTo>
                    <a:lnTo>
                      <a:pt x="120000" y="120000"/>
                    </a:lnTo>
                    <a:lnTo>
                      <a:pt x="0" y="120000"/>
                    </a:lnTo>
                    <a:close/>
                  </a:path>
                </a:pathLst>
              </a:custGeom>
              <a:solidFill>
                <a:srgbClr val="954D8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25"/>
          <p:cNvSpPr/>
          <p:nvPr/>
        </p:nvSpPr>
        <p:spPr>
          <a:xfrm>
            <a:off x="6023662" y="2715503"/>
            <a:ext cx="5543158" cy="3150115"/>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7" name="Google Shape;607;p2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Activity 4: Change could</a:t>
            </a:r>
            <a:endParaRPr/>
          </a:p>
        </p:txBody>
      </p:sp>
      <p:grpSp>
        <p:nvGrpSpPr>
          <p:cNvPr id="608" name="Google Shape;608;p25"/>
          <p:cNvGrpSpPr/>
          <p:nvPr/>
        </p:nvGrpSpPr>
        <p:grpSpPr>
          <a:xfrm>
            <a:off x="756635" y="1722708"/>
            <a:ext cx="548895" cy="623781"/>
            <a:chOff x="662203" y="1460089"/>
            <a:chExt cx="726758" cy="825911"/>
          </a:xfrm>
        </p:grpSpPr>
        <p:sp>
          <p:nvSpPr>
            <p:cNvPr id="609" name="Google Shape;609;p25"/>
            <p:cNvSpPr/>
            <p:nvPr/>
          </p:nvSpPr>
          <p:spPr>
            <a:xfrm>
              <a:off x="838200" y="1460090"/>
              <a:ext cx="550761" cy="457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0" name="Google Shape;610;p25"/>
            <p:cNvSpPr/>
            <p:nvPr/>
          </p:nvSpPr>
          <p:spPr>
            <a:xfrm>
              <a:off x="662203" y="1460089"/>
              <a:ext cx="99797" cy="82591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11" name="Google Shape;611;p25"/>
          <p:cNvSpPr txBox="1"/>
          <p:nvPr/>
        </p:nvSpPr>
        <p:spPr>
          <a:xfrm>
            <a:off x="1689511" y="1651957"/>
            <a:ext cx="3571815"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OBJECTIVE OF THE ACTIVITY</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To support children in talking about the problems or changes they currently experience and to support them in recognizing their emotions.</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TIME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5 - 20 mins </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AGE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5-11</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MATERIALS</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Paper of reasonable size (A4, A3 or flipchart), pencils and/or markers</a:t>
            </a:r>
            <a:endParaRPr sz="1600">
              <a:solidFill>
                <a:schemeClr val="dk1"/>
              </a:solidFill>
              <a:latin typeface="Arial"/>
              <a:ea typeface="Arial"/>
              <a:cs typeface="Arial"/>
              <a:sym typeface="Arial"/>
            </a:endParaRPr>
          </a:p>
        </p:txBody>
      </p:sp>
      <p:sp>
        <p:nvSpPr>
          <p:cNvPr id="612" name="Google Shape;612;p25"/>
          <p:cNvSpPr txBox="1"/>
          <p:nvPr/>
        </p:nvSpPr>
        <p:spPr>
          <a:xfrm>
            <a:off x="6452026" y="1651957"/>
            <a:ext cx="4945665" cy="40318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PARTICIPATION</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Child</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(Their parent or caregiver can be included)</a:t>
            </a:r>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GUIDANCE</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Explain to the child that you want to talk about this event, change or whatever is causing them disruption. Check with the child if they are willing to talk about it.</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Ask the child to imagine that this event, change or whatever is causing disruption is been created by a cloud. In the activity the child is asked to describe the change, event or whatever is causing disruption through by asking them to describe the cloud</a:t>
            </a:r>
            <a:endParaRPr/>
          </a:p>
        </p:txBody>
      </p:sp>
      <p:pic>
        <p:nvPicPr>
          <p:cNvPr id="613" name="Google Shape;613;p25" descr="Hand with solid fill"/>
          <p:cNvPicPr preferRelativeResize="0"/>
          <p:nvPr/>
        </p:nvPicPr>
        <p:blipFill rotWithShape="1">
          <a:blip r:embed="rId3">
            <a:alphaModFix/>
          </a:blip>
          <a:srcRect/>
          <a:stretch/>
        </p:blipFill>
        <p:spPr>
          <a:xfrm rot="989143">
            <a:off x="5401986" y="1499509"/>
            <a:ext cx="859011" cy="859011"/>
          </a:xfrm>
          <a:prstGeom prst="rect">
            <a:avLst/>
          </a:prstGeom>
          <a:noFill/>
          <a:ln>
            <a:noFill/>
          </a:ln>
        </p:spPr>
      </p:pic>
      <p:grpSp>
        <p:nvGrpSpPr>
          <p:cNvPr id="614" name="Google Shape;614;p25"/>
          <p:cNvGrpSpPr/>
          <p:nvPr/>
        </p:nvGrpSpPr>
        <p:grpSpPr>
          <a:xfrm>
            <a:off x="676704" y="3031647"/>
            <a:ext cx="659819" cy="659819"/>
            <a:chOff x="629079" y="2939970"/>
            <a:chExt cx="530599" cy="530599"/>
          </a:xfrm>
        </p:grpSpPr>
        <p:sp>
          <p:nvSpPr>
            <p:cNvPr id="615" name="Google Shape;615;p25"/>
            <p:cNvSpPr/>
            <p:nvPr/>
          </p:nvSpPr>
          <p:spPr>
            <a:xfrm>
              <a:off x="629079" y="2939970"/>
              <a:ext cx="530599" cy="53059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6" name="Google Shape;616;p25"/>
            <p:cNvSpPr/>
            <p:nvPr/>
          </p:nvSpPr>
          <p:spPr>
            <a:xfrm>
              <a:off x="880110" y="3045663"/>
              <a:ext cx="171450" cy="171450"/>
            </a:xfrm>
            <a:custGeom>
              <a:avLst/>
              <a:gdLst/>
              <a:ahLst/>
              <a:cxnLst/>
              <a:rect l="l" t="t" r="r" b="b"/>
              <a:pathLst>
                <a:path w="171450" h="171450" extrusionOk="0">
                  <a:moveTo>
                    <a:pt x="0" y="0"/>
                  </a:moveTo>
                  <a:lnTo>
                    <a:pt x="0" y="171450"/>
                  </a:lnTo>
                  <a:lnTo>
                    <a:pt x="171450" y="171450"/>
                  </a:lnTo>
                </a:path>
              </a:pathLst>
            </a:custGeom>
            <a:no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617" name="Google Shape;617;p25"/>
          <p:cNvGrpSpPr/>
          <p:nvPr/>
        </p:nvGrpSpPr>
        <p:grpSpPr>
          <a:xfrm>
            <a:off x="718669" y="3862235"/>
            <a:ext cx="520876" cy="631356"/>
            <a:chOff x="728273" y="3888296"/>
            <a:chExt cx="441963" cy="535705"/>
          </a:xfrm>
        </p:grpSpPr>
        <p:sp>
          <p:nvSpPr>
            <p:cNvPr id="618" name="Google Shape;618;p25"/>
            <p:cNvSpPr/>
            <p:nvPr/>
          </p:nvSpPr>
          <p:spPr>
            <a:xfrm>
              <a:off x="980006" y="4112845"/>
              <a:ext cx="189482" cy="31115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19" name="Google Shape;619;p25"/>
            <p:cNvSpPr/>
            <p:nvPr/>
          </p:nvSpPr>
          <p:spPr>
            <a:xfrm>
              <a:off x="978600" y="3888296"/>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620" name="Google Shape;620;p25"/>
            <p:cNvSpPr/>
            <p:nvPr/>
          </p:nvSpPr>
          <p:spPr>
            <a:xfrm>
              <a:off x="729679" y="4232980"/>
              <a:ext cx="189482" cy="190723"/>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21" name="Google Shape;621;p25"/>
            <p:cNvSpPr/>
            <p:nvPr/>
          </p:nvSpPr>
          <p:spPr>
            <a:xfrm>
              <a:off x="728273" y="4008432"/>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622" name="Google Shape;622;p25"/>
          <p:cNvGrpSpPr/>
          <p:nvPr/>
        </p:nvGrpSpPr>
        <p:grpSpPr>
          <a:xfrm>
            <a:off x="729868" y="4777790"/>
            <a:ext cx="735767" cy="659819"/>
            <a:chOff x="682243" y="4749397"/>
            <a:chExt cx="848057" cy="760519"/>
          </a:xfrm>
        </p:grpSpPr>
        <p:sp>
          <p:nvSpPr>
            <p:cNvPr id="623" name="Google Shape;623;p25"/>
            <p:cNvSpPr/>
            <p:nvPr/>
          </p:nvSpPr>
          <p:spPr>
            <a:xfrm>
              <a:off x="682243" y="4749397"/>
              <a:ext cx="416573" cy="532288"/>
            </a:xfrm>
            <a:prstGeom prst="snip1Rect">
              <a:avLst>
                <a:gd name="adj" fmla="val 2758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24" name="Google Shape;624;p25"/>
            <p:cNvGrpSpPr/>
            <p:nvPr/>
          </p:nvGrpSpPr>
          <p:grpSpPr>
            <a:xfrm>
              <a:off x="1031901" y="4976465"/>
              <a:ext cx="498399" cy="533451"/>
              <a:chOff x="3844774" y="3269879"/>
              <a:chExt cx="736281" cy="788063"/>
            </a:xfrm>
          </p:grpSpPr>
          <p:sp>
            <p:nvSpPr>
              <p:cNvPr id="625" name="Google Shape;625;p25"/>
              <p:cNvSpPr/>
              <p:nvPr/>
            </p:nvSpPr>
            <p:spPr>
              <a:xfrm>
                <a:off x="4196080" y="3269879"/>
                <a:ext cx="114229"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6" name="Google Shape;626;p25"/>
              <p:cNvSpPr/>
              <p:nvPr/>
            </p:nvSpPr>
            <p:spPr>
              <a:xfrm rot="3284835" flipH="1">
                <a:off x="4194063" y="3245176"/>
                <a:ext cx="113608"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7" name="Google Shape;627;p25"/>
              <p:cNvSpPr/>
              <p:nvPr/>
            </p:nvSpPr>
            <p:spPr>
              <a:xfrm>
                <a:off x="4200754" y="3850895"/>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8" name="Google Shape;628;p25"/>
              <p:cNvSpPr/>
              <p:nvPr/>
            </p:nvSpPr>
            <p:spPr>
              <a:xfrm>
                <a:off x="3844774" y="3663911"/>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629" name="Google Shape;629;p25"/>
          <p:cNvSpPr/>
          <p:nvPr/>
        </p:nvSpPr>
        <p:spPr>
          <a:xfrm rot="1782986">
            <a:off x="10319177" y="305057"/>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30" name="Google Shape;630;p25"/>
          <p:cNvGrpSpPr/>
          <p:nvPr/>
        </p:nvGrpSpPr>
        <p:grpSpPr>
          <a:xfrm>
            <a:off x="10556108" y="549192"/>
            <a:ext cx="1049197" cy="938479"/>
            <a:chOff x="-172235" y="0"/>
            <a:chExt cx="2933565" cy="2623477"/>
          </a:xfrm>
        </p:grpSpPr>
        <p:grpSp>
          <p:nvGrpSpPr>
            <p:cNvPr id="631" name="Google Shape;631;p25"/>
            <p:cNvGrpSpPr/>
            <p:nvPr/>
          </p:nvGrpSpPr>
          <p:grpSpPr>
            <a:xfrm>
              <a:off x="-172235" y="0"/>
              <a:ext cx="2933565" cy="2623477"/>
              <a:chOff x="-172235" y="0"/>
              <a:chExt cx="2933565" cy="2623477"/>
            </a:xfrm>
          </p:grpSpPr>
          <p:sp>
            <p:nvSpPr>
              <p:cNvPr id="632" name="Google Shape;632;p25"/>
              <p:cNvSpPr/>
              <p:nvPr/>
            </p:nvSpPr>
            <p:spPr>
              <a:xfrm rot="-621666">
                <a:off x="0" y="249879"/>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5FC6C5"/>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3" name="Google Shape;633;p25"/>
              <p:cNvSpPr/>
              <p:nvPr/>
            </p:nvSpPr>
            <p:spPr>
              <a:xfrm>
                <a:off x="547221" y="0"/>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1D8CC8"/>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4" name="Google Shape;634;p25"/>
              <p:cNvSpPr/>
              <p:nvPr/>
            </p:nvSpPr>
            <p:spPr>
              <a:xfrm rot="582595">
                <a:off x="891693" y="424228"/>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954D84"/>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35" name="Google Shape;635;p25"/>
            <p:cNvGrpSpPr/>
            <p:nvPr/>
          </p:nvGrpSpPr>
          <p:grpSpPr>
            <a:xfrm>
              <a:off x="1062773" y="867310"/>
              <a:ext cx="1373869" cy="1265364"/>
              <a:chOff x="-98340" y="-115598"/>
              <a:chExt cx="1373869" cy="1265364"/>
            </a:xfrm>
          </p:grpSpPr>
          <p:sp>
            <p:nvSpPr>
              <p:cNvPr id="636" name="Google Shape;636;p25"/>
              <p:cNvSpPr/>
              <p:nvPr/>
            </p:nvSpPr>
            <p:spPr>
              <a:xfrm rot="753417">
                <a:off x="0" y="0"/>
                <a:ext cx="1177189" cy="1034168"/>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7" name="Google Shape;637;p25"/>
              <p:cNvSpPr/>
              <p:nvPr/>
            </p:nvSpPr>
            <p:spPr>
              <a:xfrm rot="-2485509">
                <a:off x="399117" y="424754"/>
                <a:ext cx="460464" cy="222400"/>
              </a:xfrm>
              <a:custGeom>
                <a:avLst/>
                <a:gdLst/>
                <a:ahLst/>
                <a:cxnLst/>
                <a:rect l="l" t="t" r="r" b="b"/>
                <a:pathLst>
                  <a:path w="120000" h="120000" extrusionOk="0">
                    <a:moveTo>
                      <a:pt x="0" y="0"/>
                    </a:moveTo>
                    <a:lnTo>
                      <a:pt x="25125" y="0"/>
                    </a:lnTo>
                    <a:lnTo>
                      <a:pt x="25125" y="69350"/>
                    </a:lnTo>
                    <a:lnTo>
                      <a:pt x="120000" y="69350"/>
                    </a:lnTo>
                    <a:lnTo>
                      <a:pt x="120000" y="120000"/>
                    </a:lnTo>
                    <a:lnTo>
                      <a:pt x="0" y="120000"/>
                    </a:lnTo>
                    <a:close/>
                  </a:path>
                </a:pathLst>
              </a:custGeom>
              <a:solidFill>
                <a:srgbClr val="954D8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638" name="Google Shape;638;p25"/>
          <p:cNvGrpSpPr/>
          <p:nvPr/>
        </p:nvGrpSpPr>
        <p:grpSpPr>
          <a:xfrm>
            <a:off x="5554992" y="2673441"/>
            <a:ext cx="801554" cy="771393"/>
            <a:chOff x="5677854" y="2466704"/>
            <a:chExt cx="801554" cy="771393"/>
          </a:xfrm>
        </p:grpSpPr>
        <p:sp>
          <p:nvSpPr>
            <p:cNvPr id="639" name="Google Shape;639;p25"/>
            <p:cNvSpPr txBox="1"/>
            <p:nvPr/>
          </p:nvSpPr>
          <p:spPr>
            <a:xfrm>
              <a:off x="5677854" y="246670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1</a:t>
              </a:r>
              <a:endParaRPr sz="2400" b="1">
                <a:solidFill>
                  <a:schemeClr val="accent5"/>
                </a:solidFill>
                <a:latin typeface="Federo"/>
                <a:ea typeface="Federo"/>
                <a:cs typeface="Federo"/>
                <a:sym typeface="Federo"/>
              </a:endParaRPr>
            </a:p>
          </p:txBody>
        </p:sp>
        <p:sp>
          <p:nvSpPr>
            <p:cNvPr id="640" name="Google Shape;640;p25"/>
            <p:cNvSpPr txBox="1"/>
            <p:nvPr/>
          </p:nvSpPr>
          <p:spPr>
            <a:xfrm>
              <a:off x="5834841" y="263719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2</a:t>
              </a:r>
              <a:endParaRPr sz="2400" b="1">
                <a:solidFill>
                  <a:schemeClr val="accent5"/>
                </a:solidFill>
                <a:latin typeface="Federo"/>
                <a:ea typeface="Federo"/>
                <a:cs typeface="Federo"/>
                <a:sym typeface="Federo"/>
              </a:endParaRPr>
            </a:p>
          </p:txBody>
        </p:sp>
        <p:sp>
          <p:nvSpPr>
            <p:cNvPr id="641" name="Google Shape;641;p25"/>
            <p:cNvSpPr txBox="1"/>
            <p:nvPr/>
          </p:nvSpPr>
          <p:spPr>
            <a:xfrm>
              <a:off x="6007891" y="2776432"/>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3</a:t>
              </a:r>
              <a:endParaRPr sz="2400" b="1">
                <a:solidFill>
                  <a:schemeClr val="accent5"/>
                </a:solidFill>
                <a:latin typeface="Federo"/>
                <a:ea typeface="Federo"/>
                <a:cs typeface="Federo"/>
                <a:sym typeface="Federo"/>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p:nvPr/>
        </p:nvSpPr>
        <p:spPr>
          <a:xfrm>
            <a:off x="6182979" y="2981719"/>
            <a:ext cx="4349214" cy="409181"/>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15" name="Google Shape;115;p3"/>
          <p:cNvSpPr/>
          <p:nvPr/>
        </p:nvSpPr>
        <p:spPr>
          <a:xfrm>
            <a:off x="6182979" y="3429000"/>
            <a:ext cx="3843731" cy="409181"/>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16" name="Google Shape;116;p3"/>
          <p:cNvSpPr txBox="1">
            <a:spLocks noGrp="1"/>
          </p:cNvSpPr>
          <p:nvPr>
            <p:ph type="title"/>
          </p:nvPr>
        </p:nvSpPr>
        <p:spPr>
          <a:xfrm>
            <a:off x="1661965" y="3099692"/>
            <a:ext cx="2808067"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Garamond"/>
              <a:buNone/>
            </a:pPr>
            <a:r>
              <a:rPr lang="en-GB"/>
              <a:t>Module aim</a:t>
            </a:r>
            <a:endParaRPr/>
          </a:p>
        </p:txBody>
      </p:sp>
      <p:sp>
        <p:nvSpPr>
          <p:cNvPr id="117" name="Google Shape;117;p3"/>
          <p:cNvSpPr txBox="1"/>
          <p:nvPr/>
        </p:nvSpPr>
        <p:spPr>
          <a:xfrm>
            <a:off x="6208379" y="1659305"/>
            <a:ext cx="4349215" cy="35393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lt1"/>
                </a:solidFill>
                <a:latin typeface="Arial"/>
                <a:ea typeface="Arial"/>
                <a:cs typeface="Arial"/>
                <a:sym typeface="Arial"/>
              </a:rPr>
              <a:t>To provide participants with the knowledge and skills to implement focused non specialized MHPSS interventions with children of different ages, developmental stages and abilities</a:t>
            </a:r>
            <a:endParaRPr sz="2800" b="1">
              <a:solidFill>
                <a:schemeClr val="lt1"/>
              </a:solidFill>
              <a:latin typeface="Arial"/>
              <a:ea typeface="Arial"/>
              <a:cs typeface="Arial"/>
              <a:sym typeface="Arial"/>
            </a:endParaRPr>
          </a:p>
        </p:txBody>
      </p:sp>
      <p:grpSp>
        <p:nvGrpSpPr>
          <p:cNvPr id="118" name="Google Shape;118;p3"/>
          <p:cNvGrpSpPr/>
          <p:nvPr/>
        </p:nvGrpSpPr>
        <p:grpSpPr>
          <a:xfrm>
            <a:off x="10694371" y="5192532"/>
            <a:ext cx="887063" cy="1069927"/>
            <a:chOff x="7296119" y="1710817"/>
            <a:chExt cx="373439" cy="450422"/>
          </a:xfrm>
        </p:grpSpPr>
        <p:sp>
          <p:nvSpPr>
            <p:cNvPr id="119" name="Google Shape;119;p3"/>
            <p:cNvSpPr/>
            <p:nvPr/>
          </p:nvSpPr>
          <p:spPr>
            <a:xfrm rot="-49017">
              <a:off x="7299274" y="1713412"/>
              <a:ext cx="367128" cy="445233"/>
            </a:xfrm>
            <a:custGeom>
              <a:avLst/>
              <a:gdLst/>
              <a:ahLst/>
              <a:cxnLst/>
              <a:rect l="l" t="t" r="r" b="b"/>
              <a:pathLst>
                <a:path w="120000" h="120000" extrusionOk="0">
                  <a:moveTo>
                    <a:pt x="0" y="0"/>
                  </a:moveTo>
                  <a:lnTo>
                    <a:pt x="100000" y="0"/>
                  </a:lnTo>
                  <a:lnTo>
                    <a:pt x="120000" y="16492"/>
                  </a:lnTo>
                  <a:lnTo>
                    <a:pt x="120000" y="120000"/>
                  </a:lnTo>
                  <a:lnTo>
                    <a:pt x="0" y="12000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3"/>
            <p:cNvSpPr/>
            <p:nvPr/>
          </p:nvSpPr>
          <p:spPr>
            <a:xfrm rot="121805">
              <a:off x="7358793" y="1833253"/>
              <a:ext cx="253137" cy="222427"/>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 name="Google Shape;121;p3"/>
            <p:cNvSpPr/>
            <p:nvPr/>
          </p:nvSpPr>
          <p:spPr>
            <a:xfrm rot="-3117121">
              <a:off x="7445211" y="1922939"/>
              <a:ext cx="99016" cy="47833"/>
            </a:xfrm>
            <a:custGeom>
              <a:avLst/>
              <a:gdLst/>
              <a:ahLst/>
              <a:cxnLst/>
              <a:rect l="l" t="t" r="r" b="b"/>
              <a:pathLst>
                <a:path w="120000" h="120000" extrusionOk="0">
                  <a:moveTo>
                    <a:pt x="0" y="0"/>
                  </a:moveTo>
                  <a:lnTo>
                    <a:pt x="25130" y="0"/>
                  </a:lnTo>
                  <a:lnTo>
                    <a:pt x="25130" y="69350"/>
                  </a:lnTo>
                  <a:lnTo>
                    <a:pt x="120000" y="69350"/>
                  </a:lnTo>
                  <a:lnTo>
                    <a:pt x="120000" y="120000"/>
                  </a:lnTo>
                  <a:lnTo>
                    <a:pt x="0" y="12000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26"/>
          <p:cNvSpPr/>
          <p:nvPr/>
        </p:nvSpPr>
        <p:spPr>
          <a:xfrm>
            <a:off x="5683808" y="2587631"/>
            <a:ext cx="5805379" cy="3325007"/>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48" name="Google Shape;648;p26"/>
          <p:cNvGrpSpPr/>
          <p:nvPr/>
        </p:nvGrpSpPr>
        <p:grpSpPr>
          <a:xfrm>
            <a:off x="5215139" y="2631473"/>
            <a:ext cx="801554" cy="771393"/>
            <a:chOff x="5677854" y="2466704"/>
            <a:chExt cx="801554" cy="771393"/>
          </a:xfrm>
        </p:grpSpPr>
        <p:sp>
          <p:nvSpPr>
            <p:cNvPr id="649" name="Google Shape;649;p26"/>
            <p:cNvSpPr txBox="1"/>
            <p:nvPr/>
          </p:nvSpPr>
          <p:spPr>
            <a:xfrm>
              <a:off x="5677854" y="246670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1</a:t>
              </a:r>
              <a:endParaRPr sz="2400" b="1">
                <a:solidFill>
                  <a:schemeClr val="accent5"/>
                </a:solidFill>
                <a:latin typeface="Federo"/>
                <a:ea typeface="Federo"/>
                <a:cs typeface="Federo"/>
                <a:sym typeface="Federo"/>
              </a:endParaRPr>
            </a:p>
          </p:txBody>
        </p:sp>
        <p:sp>
          <p:nvSpPr>
            <p:cNvPr id="650" name="Google Shape;650;p26"/>
            <p:cNvSpPr txBox="1"/>
            <p:nvPr/>
          </p:nvSpPr>
          <p:spPr>
            <a:xfrm>
              <a:off x="5834841" y="263719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2</a:t>
              </a:r>
              <a:endParaRPr sz="2400" b="1">
                <a:solidFill>
                  <a:schemeClr val="accent5"/>
                </a:solidFill>
                <a:latin typeface="Federo"/>
                <a:ea typeface="Federo"/>
                <a:cs typeface="Federo"/>
                <a:sym typeface="Federo"/>
              </a:endParaRPr>
            </a:p>
          </p:txBody>
        </p:sp>
        <p:sp>
          <p:nvSpPr>
            <p:cNvPr id="651" name="Google Shape;651;p26"/>
            <p:cNvSpPr txBox="1"/>
            <p:nvPr/>
          </p:nvSpPr>
          <p:spPr>
            <a:xfrm>
              <a:off x="6007891" y="2776432"/>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3</a:t>
              </a:r>
              <a:endParaRPr sz="2400" b="1">
                <a:solidFill>
                  <a:schemeClr val="accent5"/>
                </a:solidFill>
                <a:latin typeface="Federo"/>
                <a:ea typeface="Federo"/>
                <a:cs typeface="Federo"/>
                <a:sym typeface="Federo"/>
              </a:endParaRPr>
            </a:p>
          </p:txBody>
        </p:sp>
      </p:grpSp>
      <p:sp>
        <p:nvSpPr>
          <p:cNvPr id="652" name="Google Shape;652;p2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Activity 5: In my own words</a:t>
            </a:r>
            <a:endParaRPr/>
          </a:p>
        </p:txBody>
      </p:sp>
      <p:grpSp>
        <p:nvGrpSpPr>
          <p:cNvPr id="653" name="Google Shape;653;p26"/>
          <p:cNvGrpSpPr/>
          <p:nvPr/>
        </p:nvGrpSpPr>
        <p:grpSpPr>
          <a:xfrm>
            <a:off x="857613" y="1697413"/>
            <a:ext cx="548895" cy="623781"/>
            <a:chOff x="662203" y="1460089"/>
            <a:chExt cx="726758" cy="825911"/>
          </a:xfrm>
        </p:grpSpPr>
        <p:sp>
          <p:nvSpPr>
            <p:cNvPr id="654" name="Google Shape;654;p26"/>
            <p:cNvSpPr/>
            <p:nvPr/>
          </p:nvSpPr>
          <p:spPr>
            <a:xfrm>
              <a:off x="838200" y="1460090"/>
              <a:ext cx="550761" cy="457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5" name="Google Shape;655;p26"/>
            <p:cNvSpPr/>
            <p:nvPr/>
          </p:nvSpPr>
          <p:spPr>
            <a:xfrm>
              <a:off x="662203" y="1460089"/>
              <a:ext cx="99797" cy="82591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56" name="Google Shape;656;p26"/>
          <p:cNvSpPr txBox="1"/>
          <p:nvPr/>
        </p:nvSpPr>
        <p:spPr>
          <a:xfrm>
            <a:off x="1802781" y="1614808"/>
            <a:ext cx="3069392" cy="40318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dk1"/>
                </a:solidFill>
                <a:latin typeface="Arial"/>
                <a:ea typeface="Arial"/>
                <a:cs typeface="Arial"/>
                <a:sym typeface="Arial"/>
              </a:rPr>
              <a:t>OBJECTIVE OF THE ACTIVITY</a:t>
            </a:r>
            <a:endParaRPr dirty="0"/>
          </a:p>
          <a:p>
            <a:pPr marL="0" marR="0" lvl="0" indent="0" algn="l" rtl="0">
              <a:spcBef>
                <a:spcPts val="0"/>
              </a:spcBef>
              <a:spcAft>
                <a:spcPts val="0"/>
              </a:spcAft>
              <a:buNone/>
            </a:pPr>
            <a:r>
              <a:rPr lang="en-GB" sz="1600" dirty="0">
                <a:solidFill>
                  <a:schemeClr val="dk1"/>
                </a:solidFill>
                <a:latin typeface="Arial"/>
                <a:ea typeface="Arial"/>
                <a:cs typeface="Arial"/>
                <a:sym typeface="Arial"/>
              </a:rPr>
              <a:t>To provide a child with a tool to support reflection and to name and potentially talk about their emotions</a:t>
            </a:r>
          </a:p>
          <a:p>
            <a:pPr marL="0" marR="0" lvl="0" indent="0" algn="l" rtl="0">
              <a:spcBef>
                <a:spcPts val="0"/>
              </a:spcBef>
              <a:spcAft>
                <a:spcPts val="0"/>
              </a:spcAft>
              <a:buNone/>
            </a:pPr>
            <a:endParaRPr sz="1600" dirty="0">
              <a:solidFill>
                <a:schemeClr val="dk1"/>
              </a:solidFill>
              <a:latin typeface="Arial"/>
              <a:ea typeface="Arial"/>
              <a:cs typeface="Arial"/>
              <a:sym typeface="Arial"/>
            </a:endParaRPr>
          </a:p>
          <a:p>
            <a:pPr marL="0" marR="0" lvl="0" indent="0" algn="l" rtl="0">
              <a:spcBef>
                <a:spcPts val="0"/>
              </a:spcBef>
              <a:spcAft>
                <a:spcPts val="0"/>
              </a:spcAft>
              <a:buNone/>
            </a:pPr>
            <a:r>
              <a:rPr lang="en-GB" sz="1600" b="1" dirty="0">
                <a:solidFill>
                  <a:schemeClr val="dk1"/>
                </a:solidFill>
                <a:latin typeface="Arial"/>
                <a:ea typeface="Arial"/>
                <a:cs typeface="Arial"/>
                <a:sym typeface="Arial"/>
              </a:rPr>
              <a:t>TIME</a:t>
            </a:r>
            <a:endParaRPr dirty="0"/>
          </a:p>
          <a:p>
            <a:pPr marL="0" marR="0" lvl="0" indent="0" algn="l" rtl="0">
              <a:spcBef>
                <a:spcPts val="0"/>
              </a:spcBef>
              <a:spcAft>
                <a:spcPts val="0"/>
              </a:spcAft>
              <a:buNone/>
            </a:pPr>
            <a:r>
              <a:rPr lang="en-GB" sz="1600" dirty="0">
                <a:solidFill>
                  <a:schemeClr val="dk1"/>
                </a:solidFill>
                <a:latin typeface="Arial"/>
                <a:ea typeface="Arial"/>
                <a:cs typeface="Arial"/>
                <a:sym typeface="Arial"/>
              </a:rPr>
              <a:t>15 - 25 mins</a:t>
            </a:r>
            <a:endParaRPr dirty="0"/>
          </a:p>
          <a:p>
            <a:pPr marL="0" marR="0" lvl="0" indent="0" algn="l" rtl="0">
              <a:spcBef>
                <a:spcPts val="0"/>
              </a:spcBef>
              <a:spcAft>
                <a:spcPts val="0"/>
              </a:spcAft>
              <a:buNone/>
            </a:pPr>
            <a:endParaRPr sz="1600" dirty="0">
              <a:solidFill>
                <a:schemeClr val="dk1"/>
              </a:solidFill>
              <a:latin typeface="Arial"/>
              <a:ea typeface="Arial"/>
              <a:cs typeface="Arial"/>
              <a:sym typeface="Arial"/>
            </a:endParaRPr>
          </a:p>
          <a:p>
            <a:pPr marL="0" marR="0" lvl="0" indent="0" algn="l" rtl="0">
              <a:spcBef>
                <a:spcPts val="0"/>
              </a:spcBef>
              <a:spcAft>
                <a:spcPts val="0"/>
              </a:spcAft>
              <a:buNone/>
            </a:pPr>
            <a:r>
              <a:rPr lang="en-GB" sz="1600" b="1" dirty="0">
                <a:solidFill>
                  <a:schemeClr val="dk1"/>
                </a:solidFill>
                <a:latin typeface="Arial"/>
                <a:ea typeface="Arial"/>
                <a:cs typeface="Arial"/>
                <a:sym typeface="Arial"/>
              </a:rPr>
              <a:t>AGE</a:t>
            </a:r>
            <a:endParaRPr dirty="0"/>
          </a:p>
          <a:p>
            <a:pPr marL="0" marR="0" lvl="0" indent="0" algn="l" rtl="0">
              <a:spcBef>
                <a:spcPts val="0"/>
              </a:spcBef>
              <a:spcAft>
                <a:spcPts val="0"/>
              </a:spcAft>
              <a:buNone/>
            </a:pPr>
            <a:r>
              <a:rPr lang="en-GB" sz="1600" dirty="0">
                <a:solidFill>
                  <a:schemeClr val="dk1"/>
                </a:solidFill>
                <a:latin typeface="Arial"/>
                <a:ea typeface="Arial"/>
                <a:cs typeface="Arial"/>
                <a:sym typeface="Arial"/>
              </a:rPr>
              <a:t>+10</a:t>
            </a:r>
            <a:endParaRPr dirty="0"/>
          </a:p>
          <a:p>
            <a:pPr marL="0" marR="0" lvl="0" indent="0" algn="l" rtl="0">
              <a:spcBef>
                <a:spcPts val="0"/>
              </a:spcBef>
              <a:spcAft>
                <a:spcPts val="0"/>
              </a:spcAft>
              <a:buNone/>
            </a:pPr>
            <a:endParaRPr sz="1600" dirty="0">
              <a:solidFill>
                <a:schemeClr val="dk1"/>
              </a:solidFill>
              <a:latin typeface="Arial"/>
              <a:ea typeface="Arial"/>
              <a:cs typeface="Arial"/>
              <a:sym typeface="Arial"/>
            </a:endParaRPr>
          </a:p>
          <a:p>
            <a:pPr marL="0" marR="0" lvl="0" indent="0" algn="l" rtl="0">
              <a:spcBef>
                <a:spcPts val="0"/>
              </a:spcBef>
              <a:spcAft>
                <a:spcPts val="0"/>
              </a:spcAft>
              <a:buNone/>
            </a:pPr>
            <a:r>
              <a:rPr lang="en-GB" sz="1600" b="1" dirty="0">
                <a:solidFill>
                  <a:schemeClr val="dk1"/>
                </a:solidFill>
                <a:latin typeface="Arial"/>
                <a:ea typeface="Arial"/>
                <a:cs typeface="Arial"/>
                <a:sym typeface="Arial"/>
              </a:rPr>
              <a:t>MATERIALS</a:t>
            </a:r>
            <a:endParaRPr dirty="0"/>
          </a:p>
          <a:p>
            <a:pPr marL="0" marR="0" lvl="0" indent="0" algn="l" rtl="0">
              <a:spcBef>
                <a:spcPts val="0"/>
              </a:spcBef>
              <a:spcAft>
                <a:spcPts val="0"/>
              </a:spcAft>
              <a:buNone/>
            </a:pPr>
            <a:r>
              <a:rPr lang="en-GB" sz="1600" dirty="0">
                <a:solidFill>
                  <a:schemeClr val="dk1"/>
                </a:solidFill>
                <a:latin typeface="Arial"/>
                <a:ea typeface="Arial"/>
                <a:cs typeface="Arial"/>
                <a:sym typeface="Arial"/>
              </a:rPr>
              <a:t>Paper and pen (questions can be printed)</a:t>
            </a:r>
            <a:endParaRPr sz="1600" dirty="0">
              <a:solidFill>
                <a:schemeClr val="dk1"/>
              </a:solidFill>
              <a:latin typeface="Arial"/>
              <a:ea typeface="Arial"/>
              <a:cs typeface="Arial"/>
              <a:sym typeface="Arial"/>
            </a:endParaRPr>
          </a:p>
        </p:txBody>
      </p:sp>
      <p:sp>
        <p:nvSpPr>
          <p:cNvPr id="657" name="Google Shape;657;p26"/>
          <p:cNvSpPr txBox="1"/>
          <p:nvPr/>
        </p:nvSpPr>
        <p:spPr>
          <a:xfrm>
            <a:off x="6053014" y="1614808"/>
            <a:ext cx="5182142" cy="40318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PARTICIPATION</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Child</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(Their parent or caregiver can be included)</a:t>
            </a:r>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GUIDANCE</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Introduce the activity to the child.</a:t>
            </a:r>
            <a:endParaRPr sz="16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Ask the child to read the questions, think about them and write some of their thoughts and ideas down. </a:t>
            </a:r>
            <a:endParaRPr sz="16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Ask the child to read the questions, think about them and write some of their thoughts and ideas down.</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If the child feels comfortable, discuss their thoughts, ideas and feelings. This will provide you a better understanding of their needs and on what to work.</a:t>
            </a:r>
            <a:endParaRPr/>
          </a:p>
        </p:txBody>
      </p:sp>
      <p:pic>
        <p:nvPicPr>
          <p:cNvPr id="658" name="Google Shape;658;p26" descr="Hand with solid fill"/>
          <p:cNvPicPr preferRelativeResize="0"/>
          <p:nvPr/>
        </p:nvPicPr>
        <p:blipFill rotWithShape="1">
          <a:blip r:embed="rId3">
            <a:alphaModFix/>
          </a:blip>
          <a:srcRect/>
          <a:stretch/>
        </p:blipFill>
        <p:spPr>
          <a:xfrm rot="989143">
            <a:off x="5096898" y="1489718"/>
            <a:ext cx="859011" cy="859011"/>
          </a:xfrm>
          <a:prstGeom prst="rect">
            <a:avLst/>
          </a:prstGeom>
          <a:noFill/>
          <a:ln>
            <a:noFill/>
          </a:ln>
        </p:spPr>
      </p:pic>
      <p:grpSp>
        <p:nvGrpSpPr>
          <p:cNvPr id="659" name="Google Shape;659;p26"/>
          <p:cNvGrpSpPr/>
          <p:nvPr/>
        </p:nvGrpSpPr>
        <p:grpSpPr>
          <a:xfrm>
            <a:off x="777682" y="3270940"/>
            <a:ext cx="659819" cy="659819"/>
            <a:chOff x="629079" y="2939970"/>
            <a:chExt cx="530599" cy="530599"/>
          </a:xfrm>
        </p:grpSpPr>
        <p:sp>
          <p:nvSpPr>
            <p:cNvPr id="660" name="Google Shape;660;p26"/>
            <p:cNvSpPr/>
            <p:nvPr/>
          </p:nvSpPr>
          <p:spPr>
            <a:xfrm>
              <a:off x="629079" y="2939970"/>
              <a:ext cx="530599" cy="53059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1" name="Google Shape;661;p26"/>
            <p:cNvSpPr/>
            <p:nvPr/>
          </p:nvSpPr>
          <p:spPr>
            <a:xfrm>
              <a:off x="880110" y="3045663"/>
              <a:ext cx="171450" cy="171450"/>
            </a:xfrm>
            <a:custGeom>
              <a:avLst/>
              <a:gdLst/>
              <a:ahLst/>
              <a:cxnLst/>
              <a:rect l="l" t="t" r="r" b="b"/>
              <a:pathLst>
                <a:path w="171450" h="171450" extrusionOk="0">
                  <a:moveTo>
                    <a:pt x="0" y="0"/>
                  </a:moveTo>
                  <a:lnTo>
                    <a:pt x="0" y="171450"/>
                  </a:lnTo>
                  <a:lnTo>
                    <a:pt x="171450" y="171450"/>
                  </a:lnTo>
                </a:path>
              </a:pathLst>
            </a:custGeom>
            <a:no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662" name="Google Shape;662;p26"/>
          <p:cNvGrpSpPr/>
          <p:nvPr/>
        </p:nvGrpSpPr>
        <p:grpSpPr>
          <a:xfrm>
            <a:off x="819647" y="3985492"/>
            <a:ext cx="520876" cy="631356"/>
            <a:chOff x="728273" y="3888296"/>
            <a:chExt cx="441963" cy="535705"/>
          </a:xfrm>
        </p:grpSpPr>
        <p:sp>
          <p:nvSpPr>
            <p:cNvPr id="663" name="Google Shape;663;p26"/>
            <p:cNvSpPr/>
            <p:nvPr/>
          </p:nvSpPr>
          <p:spPr>
            <a:xfrm>
              <a:off x="980006" y="4112845"/>
              <a:ext cx="189482" cy="31115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4" name="Google Shape;664;p26"/>
            <p:cNvSpPr/>
            <p:nvPr/>
          </p:nvSpPr>
          <p:spPr>
            <a:xfrm>
              <a:off x="978600" y="3888296"/>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665" name="Google Shape;665;p26"/>
            <p:cNvSpPr/>
            <p:nvPr/>
          </p:nvSpPr>
          <p:spPr>
            <a:xfrm>
              <a:off x="729679" y="4232980"/>
              <a:ext cx="189482" cy="190723"/>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6" name="Google Shape;666;p26"/>
            <p:cNvSpPr/>
            <p:nvPr/>
          </p:nvSpPr>
          <p:spPr>
            <a:xfrm>
              <a:off x="728273" y="4008432"/>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667" name="Google Shape;667;p26"/>
          <p:cNvGrpSpPr/>
          <p:nvPr/>
        </p:nvGrpSpPr>
        <p:grpSpPr>
          <a:xfrm>
            <a:off x="830846" y="4986862"/>
            <a:ext cx="735767" cy="659819"/>
            <a:chOff x="682243" y="4749397"/>
            <a:chExt cx="848057" cy="760519"/>
          </a:xfrm>
        </p:grpSpPr>
        <p:sp>
          <p:nvSpPr>
            <p:cNvPr id="668" name="Google Shape;668;p26"/>
            <p:cNvSpPr/>
            <p:nvPr/>
          </p:nvSpPr>
          <p:spPr>
            <a:xfrm>
              <a:off x="682243" y="4749397"/>
              <a:ext cx="416573" cy="532288"/>
            </a:xfrm>
            <a:prstGeom prst="snip1Rect">
              <a:avLst>
                <a:gd name="adj" fmla="val 2758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69" name="Google Shape;669;p26"/>
            <p:cNvGrpSpPr/>
            <p:nvPr/>
          </p:nvGrpSpPr>
          <p:grpSpPr>
            <a:xfrm>
              <a:off x="1031901" y="4976465"/>
              <a:ext cx="498399" cy="533451"/>
              <a:chOff x="3844774" y="3269879"/>
              <a:chExt cx="736281" cy="788063"/>
            </a:xfrm>
          </p:grpSpPr>
          <p:sp>
            <p:nvSpPr>
              <p:cNvPr id="670" name="Google Shape;670;p26"/>
              <p:cNvSpPr/>
              <p:nvPr/>
            </p:nvSpPr>
            <p:spPr>
              <a:xfrm>
                <a:off x="4196080" y="3269879"/>
                <a:ext cx="114229"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1" name="Google Shape;671;p26"/>
              <p:cNvSpPr/>
              <p:nvPr/>
            </p:nvSpPr>
            <p:spPr>
              <a:xfrm rot="3284835" flipH="1">
                <a:off x="4194063" y="3245176"/>
                <a:ext cx="113608"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2" name="Google Shape;672;p26"/>
              <p:cNvSpPr/>
              <p:nvPr/>
            </p:nvSpPr>
            <p:spPr>
              <a:xfrm>
                <a:off x="4200754" y="3850895"/>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3" name="Google Shape;673;p26"/>
              <p:cNvSpPr/>
              <p:nvPr/>
            </p:nvSpPr>
            <p:spPr>
              <a:xfrm>
                <a:off x="3844774" y="3663911"/>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674" name="Google Shape;674;p26"/>
          <p:cNvSpPr/>
          <p:nvPr/>
        </p:nvSpPr>
        <p:spPr>
          <a:xfrm rot="1782986">
            <a:off x="10319177" y="305057"/>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75" name="Google Shape;675;p26"/>
          <p:cNvGrpSpPr/>
          <p:nvPr/>
        </p:nvGrpSpPr>
        <p:grpSpPr>
          <a:xfrm>
            <a:off x="10556108" y="549192"/>
            <a:ext cx="1049197" cy="938479"/>
            <a:chOff x="-172235" y="0"/>
            <a:chExt cx="2933565" cy="2623477"/>
          </a:xfrm>
        </p:grpSpPr>
        <p:grpSp>
          <p:nvGrpSpPr>
            <p:cNvPr id="676" name="Google Shape;676;p26"/>
            <p:cNvGrpSpPr/>
            <p:nvPr/>
          </p:nvGrpSpPr>
          <p:grpSpPr>
            <a:xfrm>
              <a:off x="-172235" y="0"/>
              <a:ext cx="2933565" cy="2623477"/>
              <a:chOff x="-172235" y="0"/>
              <a:chExt cx="2933565" cy="2623477"/>
            </a:xfrm>
          </p:grpSpPr>
          <p:sp>
            <p:nvSpPr>
              <p:cNvPr id="677" name="Google Shape;677;p26"/>
              <p:cNvSpPr/>
              <p:nvPr/>
            </p:nvSpPr>
            <p:spPr>
              <a:xfrm rot="-621666">
                <a:off x="0" y="249879"/>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5FC6C5"/>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8" name="Google Shape;678;p26"/>
              <p:cNvSpPr/>
              <p:nvPr/>
            </p:nvSpPr>
            <p:spPr>
              <a:xfrm>
                <a:off x="547221" y="0"/>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1D8CC8"/>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9" name="Google Shape;679;p26"/>
              <p:cNvSpPr/>
              <p:nvPr/>
            </p:nvSpPr>
            <p:spPr>
              <a:xfrm rot="582595">
                <a:off x="891693" y="424228"/>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954D84"/>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80" name="Google Shape;680;p26"/>
            <p:cNvGrpSpPr/>
            <p:nvPr/>
          </p:nvGrpSpPr>
          <p:grpSpPr>
            <a:xfrm>
              <a:off x="1062773" y="867310"/>
              <a:ext cx="1373869" cy="1265364"/>
              <a:chOff x="-98340" y="-115598"/>
              <a:chExt cx="1373869" cy="1265364"/>
            </a:xfrm>
          </p:grpSpPr>
          <p:sp>
            <p:nvSpPr>
              <p:cNvPr id="681" name="Google Shape;681;p26"/>
              <p:cNvSpPr/>
              <p:nvPr/>
            </p:nvSpPr>
            <p:spPr>
              <a:xfrm rot="753417">
                <a:off x="0" y="0"/>
                <a:ext cx="1177189" cy="1034168"/>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2" name="Google Shape;682;p26"/>
              <p:cNvSpPr/>
              <p:nvPr/>
            </p:nvSpPr>
            <p:spPr>
              <a:xfrm rot="-2485509">
                <a:off x="399117" y="424754"/>
                <a:ext cx="460464" cy="222400"/>
              </a:xfrm>
              <a:custGeom>
                <a:avLst/>
                <a:gdLst/>
                <a:ahLst/>
                <a:cxnLst/>
                <a:rect l="l" t="t" r="r" b="b"/>
                <a:pathLst>
                  <a:path w="120000" h="120000" extrusionOk="0">
                    <a:moveTo>
                      <a:pt x="0" y="0"/>
                    </a:moveTo>
                    <a:lnTo>
                      <a:pt x="25125" y="0"/>
                    </a:lnTo>
                    <a:lnTo>
                      <a:pt x="25125" y="69350"/>
                    </a:lnTo>
                    <a:lnTo>
                      <a:pt x="120000" y="69350"/>
                    </a:lnTo>
                    <a:lnTo>
                      <a:pt x="120000" y="120000"/>
                    </a:lnTo>
                    <a:lnTo>
                      <a:pt x="0" y="120000"/>
                    </a:lnTo>
                    <a:close/>
                  </a:path>
                </a:pathLst>
              </a:custGeom>
              <a:solidFill>
                <a:srgbClr val="954D8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27"/>
          <p:cNvSpPr/>
          <p:nvPr/>
        </p:nvSpPr>
        <p:spPr>
          <a:xfrm>
            <a:off x="5871046" y="2729607"/>
            <a:ext cx="5596663" cy="3146540"/>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89" name="Google Shape;689;p27"/>
          <p:cNvGrpSpPr/>
          <p:nvPr/>
        </p:nvGrpSpPr>
        <p:grpSpPr>
          <a:xfrm>
            <a:off x="5339168" y="2740129"/>
            <a:ext cx="801554" cy="771393"/>
            <a:chOff x="5677854" y="2466704"/>
            <a:chExt cx="801554" cy="771393"/>
          </a:xfrm>
        </p:grpSpPr>
        <p:sp>
          <p:nvSpPr>
            <p:cNvPr id="690" name="Google Shape;690;p27"/>
            <p:cNvSpPr txBox="1"/>
            <p:nvPr/>
          </p:nvSpPr>
          <p:spPr>
            <a:xfrm>
              <a:off x="5677854" y="246670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1</a:t>
              </a:r>
              <a:endParaRPr sz="2400" b="1">
                <a:solidFill>
                  <a:schemeClr val="accent5"/>
                </a:solidFill>
                <a:latin typeface="Federo"/>
                <a:ea typeface="Federo"/>
                <a:cs typeface="Federo"/>
                <a:sym typeface="Federo"/>
              </a:endParaRPr>
            </a:p>
          </p:txBody>
        </p:sp>
        <p:sp>
          <p:nvSpPr>
            <p:cNvPr id="691" name="Google Shape;691;p27"/>
            <p:cNvSpPr txBox="1"/>
            <p:nvPr/>
          </p:nvSpPr>
          <p:spPr>
            <a:xfrm>
              <a:off x="5834841" y="263719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2</a:t>
              </a:r>
              <a:endParaRPr sz="2400" b="1">
                <a:solidFill>
                  <a:schemeClr val="accent5"/>
                </a:solidFill>
                <a:latin typeface="Federo"/>
                <a:ea typeface="Federo"/>
                <a:cs typeface="Federo"/>
                <a:sym typeface="Federo"/>
              </a:endParaRPr>
            </a:p>
          </p:txBody>
        </p:sp>
        <p:sp>
          <p:nvSpPr>
            <p:cNvPr id="692" name="Google Shape;692;p27"/>
            <p:cNvSpPr txBox="1"/>
            <p:nvPr/>
          </p:nvSpPr>
          <p:spPr>
            <a:xfrm>
              <a:off x="6007891" y="2776432"/>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3</a:t>
              </a:r>
              <a:endParaRPr sz="2400" b="1">
                <a:solidFill>
                  <a:schemeClr val="accent5"/>
                </a:solidFill>
                <a:latin typeface="Federo"/>
                <a:ea typeface="Federo"/>
                <a:cs typeface="Federo"/>
                <a:sym typeface="Federo"/>
              </a:endParaRPr>
            </a:p>
          </p:txBody>
        </p:sp>
      </p:grpSp>
      <p:sp>
        <p:nvSpPr>
          <p:cNvPr id="693" name="Google Shape;693;p2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Activity 6: What happened?</a:t>
            </a:r>
            <a:endParaRPr/>
          </a:p>
        </p:txBody>
      </p:sp>
      <p:grpSp>
        <p:nvGrpSpPr>
          <p:cNvPr id="694" name="Google Shape;694;p27"/>
          <p:cNvGrpSpPr/>
          <p:nvPr/>
        </p:nvGrpSpPr>
        <p:grpSpPr>
          <a:xfrm>
            <a:off x="918131" y="1723464"/>
            <a:ext cx="548895" cy="623781"/>
            <a:chOff x="662203" y="1460089"/>
            <a:chExt cx="726758" cy="825911"/>
          </a:xfrm>
        </p:grpSpPr>
        <p:sp>
          <p:nvSpPr>
            <p:cNvPr id="695" name="Google Shape;695;p27"/>
            <p:cNvSpPr/>
            <p:nvPr/>
          </p:nvSpPr>
          <p:spPr>
            <a:xfrm>
              <a:off x="838200" y="1460090"/>
              <a:ext cx="550761" cy="457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6" name="Google Shape;696;p27"/>
            <p:cNvSpPr/>
            <p:nvPr/>
          </p:nvSpPr>
          <p:spPr>
            <a:xfrm>
              <a:off x="662203" y="1460089"/>
              <a:ext cx="99797" cy="82591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97" name="Google Shape;697;p27"/>
          <p:cNvSpPr txBox="1"/>
          <p:nvPr/>
        </p:nvSpPr>
        <p:spPr>
          <a:xfrm>
            <a:off x="1887441" y="1723464"/>
            <a:ext cx="3089668"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OBJECTIVE OF THE ACTIVITY</a:t>
            </a:r>
            <a:endParaRPr/>
          </a:p>
          <a:p>
            <a:pPr marL="0" marR="0" lvl="0" indent="0" algn="l" rtl="0">
              <a:spcBef>
                <a:spcPts val="0"/>
              </a:spcBef>
              <a:spcAft>
                <a:spcPts val="0"/>
              </a:spcAft>
              <a:buNone/>
            </a:pPr>
            <a:r>
              <a:rPr lang="en-GB" sz="1600">
                <a:solidFill>
                  <a:srgbClr val="000000"/>
                </a:solidFill>
                <a:latin typeface="Arial"/>
                <a:ea typeface="Arial"/>
                <a:cs typeface="Arial"/>
                <a:sym typeface="Arial"/>
              </a:rPr>
              <a:t>To support children in talking about their experiences and how they feel about them. </a:t>
            </a:r>
            <a:endParaRPr sz="1600" b="1">
              <a:solidFill>
                <a:srgbClr val="000000"/>
              </a:solidFill>
              <a:latin typeface="Arial"/>
              <a:ea typeface="Arial"/>
              <a:cs typeface="Arial"/>
              <a:sym typeface="Arial"/>
            </a:endParaRPr>
          </a:p>
          <a:p>
            <a:pPr marL="0" marR="0" lvl="0" indent="0" algn="l" rtl="0">
              <a:spcBef>
                <a:spcPts val="0"/>
              </a:spcBef>
              <a:spcAft>
                <a:spcPts val="0"/>
              </a:spcAft>
              <a:buNone/>
            </a:pPr>
            <a:endParaRPr sz="1600" b="1">
              <a:solidFill>
                <a:srgbClr val="000000"/>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TIME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15 - 20 mins</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AGE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+10</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MATERIALS</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Paper, pens, markers or crayons</a:t>
            </a:r>
            <a:endParaRPr sz="1600">
              <a:solidFill>
                <a:schemeClr val="dk1"/>
              </a:solidFill>
              <a:latin typeface="Arial"/>
              <a:ea typeface="Arial"/>
              <a:cs typeface="Arial"/>
              <a:sym typeface="Arial"/>
            </a:endParaRPr>
          </a:p>
        </p:txBody>
      </p:sp>
      <p:sp>
        <p:nvSpPr>
          <p:cNvPr id="698" name="Google Shape;698;p27"/>
          <p:cNvSpPr txBox="1"/>
          <p:nvPr/>
        </p:nvSpPr>
        <p:spPr>
          <a:xfrm>
            <a:off x="6258754" y="1745608"/>
            <a:ext cx="4945665" cy="38882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PARTICIPATION</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Child</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(Their parent or caregiver can be included)</a:t>
            </a:r>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GUIDANCE</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Introduce the activity to the child.</a:t>
            </a:r>
            <a:endParaRPr sz="16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Ask the child to read the questions and review the different scales. As them to think about them and write some of their thoughts and ideas down </a:t>
            </a:r>
            <a:endParaRPr sz="1600">
              <a:solidFill>
                <a:schemeClr val="dk1"/>
              </a:solidFill>
              <a:latin typeface="Arial"/>
              <a:ea typeface="Arial"/>
              <a:cs typeface="Arial"/>
              <a:sym typeface="Arial"/>
            </a:endParaRPr>
          </a:p>
          <a:p>
            <a:pPr marL="285750" marR="0" lvl="0" indent="-285750" algn="l" rtl="0">
              <a:spcBef>
                <a:spcPts val="800"/>
              </a:spcBef>
              <a:spcAft>
                <a:spcPts val="0"/>
              </a:spcAft>
              <a:buClr>
                <a:schemeClr val="dk1"/>
              </a:buClr>
              <a:buSzPts val="1600"/>
              <a:buFont typeface="Arial"/>
              <a:buChar char="•"/>
            </a:pPr>
            <a:r>
              <a:rPr lang="en-GB" sz="1600">
                <a:solidFill>
                  <a:schemeClr val="dk1"/>
                </a:solidFill>
                <a:latin typeface="Arial"/>
                <a:ea typeface="Arial"/>
                <a:cs typeface="Arial"/>
                <a:sym typeface="Arial"/>
              </a:rPr>
              <a:t>If the child feels comfortable, discuss their thoughts, ideas and feelings. This will provide you a better understanding of their needs (during assessment) and on what to work (during case planning). </a:t>
            </a:r>
            <a:endParaRPr sz="1600">
              <a:solidFill>
                <a:schemeClr val="dk1"/>
              </a:solidFill>
              <a:latin typeface="Arial"/>
              <a:ea typeface="Arial"/>
              <a:cs typeface="Arial"/>
              <a:sym typeface="Arial"/>
            </a:endParaRPr>
          </a:p>
        </p:txBody>
      </p:sp>
      <p:pic>
        <p:nvPicPr>
          <p:cNvPr id="699" name="Google Shape;699;p27" descr="Hand with solid fill"/>
          <p:cNvPicPr preferRelativeResize="0"/>
          <p:nvPr/>
        </p:nvPicPr>
        <p:blipFill rotWithShape="1">
          <a:blip r:embed="rId3">
            <a:alphaModFix/>
          </a:blip>
          <a:srcRect/>
          <a:stretch/>
        </p:blipFill>
        <p:spPr>
          <a:xfrm rot="989143">
            <a:off x="5306560" y="1625885"/>
            <a:ext cx="859011" cy="859011"/>
          </a:xfrm>
          <a:prstGeom prst="rect">
            <a:avLst/>
          </a:prstGeom>
          <a:noFill/>
          <a:ln>
            <a:noFill/>
          </a:ln>
        </p:spPr>
      </p:pic>
      <p:grpSp>
        <p:nvGrpSpPr>
          <p:cNvPr id="700" name="Google Shape;700;p27"/>
          <p:cNvGrpSpPr/>
          <p:nvPr/>
        </p:nvGrpSpPr>
        <p:grpSpPr>
          <a:xfrm>
            <a:off x="838200" y="3049031"/>
            <a:ext cx="659819" cy="659819"/>
            <a:chOff x="629079" y="2939970"/>
            <a:chExt cx="530599" cy="530599"/>
          </a:xfrm>
        </p:grpSpPr>
        <p:sp>
          <p:nvSpPr>
            <p:cNvPr id="701" name="Google Shape;701;p27"/>
            <p:cNvSpPr/>
            <p:nvPr/>
          </p:nvSpPr>
          <p:spPr>
            <a:xfrm>
              <a:off x="629079" y="2939970"/>
              <a:ext cx="530599" cy="53059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2" name="Google Shape;702;p27"/>
            <p:cNvSpPr/>
            <p:nvPr/>
          </p:nvSpPr>
          <p:spPr>
            <a:xfrm>
              <a:off x="880110" y="3045663"/>
              <a:ext cx="171450" cy="171450"/>
            </a:xfrm>
            <a:custGeom>
              <a:avLst/>
              <a:gdLst/>
              <a:ahLst/>
              <a:cxnLst/>
              <a:rect l="l" t="t" r="r" b="b"/>
              <a:pathLst>
                <a:path w="171450" h="171450" extrusionOk="0">
                  <a:moveTo>
                    <a:pt x="0" y="0"/>
                  </a:moveTo>
                  <a:lnTo>
                    <a:pt x="0" y="171450"/>
                  </a:lnTo>
                  <a:lnTo>
                    <a:pt x="171450" y="171450"/>
                  </a:lnTo>
                </a:path>
              </a:pathLst>
            </a:custGeom>
            <a:no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03" name="Google Shape;703;p27"/>
          <p:cNvGrpSpPr/>
          <p:nvPr/>
        </p:nvGrpSpPr>
        <p:grpSpPr>
          <a:xfrm>
            <a:off x="880165" y="3891577"/>
            <a:ext cx="520876" cy="631356"/>
            <a:chOff x="728273" y="3888296"/>
            <a:chExt cx="441963" cy="535705"/>
          </a:xfrm>
        </p:grpSpPr>
        <p:sp>
          <p:nvSpPr>
            <p:cNvPr id="704" name="Google Shape;704;p27"/>
            <p:cNvSpPr/>
            <p:nvPr/>
          </p:nvSpPr>
          <p:spPr>
            <a:xfrm>
              <a:off x="980006" y="4112845"/>
              <a:ext cx="189482" cy="31115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05" name="Google Shape;705;p27"/>
            <p:cNvSpPr/>
            <p:nvPr/>
          </p:nvSpPr>
          <p:spPr>
            <a:xfrm>
              <a:off x="978600" y="3888296"/>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706" name="Google Shape;706;p27"/>
            <p:cNvSpPr/>
            <p:nvPr/>
          </p:nvSpPr>
          <p:spPr>
            <a:xfrm>
              <a:off x="729679" y="4232980"/>
              <a:ext cx="189482" cy="190723"/>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07" name="Google Shape;707;p27"/>
            <p:cNvSpPr/>
            <p:nvPr/>
          </p:nvSpPr>
          <p:spPr>
            <a:xfrm>
              <a:off x="728273" y="4008432"/>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708" name="Google Shape;708;p27"/>
          <p:cNvGrpSpPr/>
          <p:nvPr/>
        </p:nvGrpSpPr>
        <p:grpSpPr>
          <a:xfrm>
            <a:off x="891364" y="4750632"/>
            <a:ext cx="735767" cy="659819"/>
            <a:chOff x="682243" y="4749397"/>
            <a:chExt cx="848057" cy="760519"/>
          </a:xfrm>
        </p:grpSpPr>
        <p:sp>
          <p:nvSpPr>
            <p:cNvPr id="709" name="Google Shape;709;p27"/>
            <p:cNvSpPr/>
            <p:nvPr/>
          </p:nvSpPr>
          <p:spPr>
            <a:xfrm>
              <a:off x="682243" y="4749397"/>
              <a:ext cx="416573" cy="532288"/>
            </a:xfrm>
            <a:prstGeom prst="snip1Rect">
              <a:avLst>
                <a:gd name="adj" fmla="val 2758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10" name="Google Shape;710;p27"/>
            <p:cNvGrpSpPr/>
            <p:nvPr/>
          </p:nvGrpSpPr>
          <p:grpSpPr>
            <a:xfrm>
              <a:off x="1031901" y="4976465"/>
              <a:ext cx="498399" cy="533451"/>
              <a:chOff x="3844774" y="3269879"/>
              <a:chExt cx="736281" cy="788063"/>
            </a:xfrm>
          </p:grpSpPr>
          <p:sp>
            <p:nvSpPr>
              <p:cNvPr id="711" name="Google Shape;711;p27"/>
              <p:cNvSpPr/>
              <p:nvPr/>
            </p:nvSpPr>
            <p:spPr>
              <a:xfrm>
                <a:off x="4196080" y="3269879"/>
                <a:ext cx="114229"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2" name="Google Shape;712;p27"/>
              <p:cNvSpPr/>
              <p:nvPr/>
            </p:nvSpPr>
            <p:spPr>
              <a:xfrm rot="3284835" flipH="1">
                <a:off x="4194063" y="3245176"/>
                <a:ext cx="113608"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3" name="Google Shape;713;p27"/>
              <p:cNvSpPr/>
              <p:nvPr/>
            </p:nvSpPr>
            <p:spPr>
              <a:xfrm>
                <a:off x="4200754" y="3850895"/>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4" name="Google Shape;714;p27"/>
              <p:cNvSpPr/>
              <p:nvPr/>
            </p:nvSpPr>
            <p:spPr>
              <a:xfrm>
                <a:off x="3844774" y="3663911"/>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715" name="Google Shape;715;p27"/>
          <p:cNvSpPr/>
          <p:nvPr/>
        </p:nvSpPr>
        <p:spPr>
          <a:xfrm rot="1782986">
            <a:off x="10319177" y="305057"/>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16" name="Google Shape;716;p27"/>
          <p:cNvGrpSpPr/>
          <p:nvPr/>
        </p:nvGrpSpPr>
        <p:grpSpPr>
          <a:xfrm>
            <a:off x="10556108" y="549192"/>
            <a:ext cx="1049197" cy="938479"/>
            <a:chOff x="-172235" y="0"/>
            <a:chExt cx="2933565" cy="2623477"/>
          </a:xfrm>
        </p:grpSpPr>
        <p:grpSp>
          <p:nvGrpSpPr>
            <p:cNvPr id="717" name="Google Shape;717;p27"/>
            <p:cNvGrpSpPr/>
            <p:nvPr/>
          </p:nvGrpSpPr>
          <p:grpSpPr>
            <a:xfrm>
              <a:off x="-172235" y="0"/>
              <a:ext cx="2933565" cy="2623477"/>
              <a:chOff x="-172235" y="0"/>
              <a:chExt cx="2933565" cy="2623477"/>
            </a:xfrm>
          </p:grpSpPr>
          <p:sp>
            <p:nvSpPr>
              <p:cNvPr id="718" name="Google Shape;718;p27"/>
              <p:cNvSpPr/>
              <p:nvPr/>
            </p:nvSpPr>
            <p:spPr>
              <a:xfrm rot="-621666">
                <a:off x="0" y="249879"/>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5FC6C5"/>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9" name="Google Shape;719;p27"/>
              <p:cNvSpPr/>
              <p:nvPr/>
            </p:nvSpPr>
            <p:spPr>
              <a:xfrm>
                <a:off x="547221" y="0"/>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1D8CC8"/>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0" name="Google Shape;720;p27"/>
              <p:cNvSpPr/>
              <p:nvPr/>
            </p:nvSpPr>
            <p:spPr>
              <a:xfrm rot="582595">
                <a:off x="891693" y="424228"/>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954D84"/>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21" name="Google Shape;721;p27"/>
            <p:cNvGrpSpPr/>
            <p:nvPr/>
          </p:nvGrpSpPr>
          <p:grpSpPr>
            <a:xfrm>
              <a:off x="1062773" y="867310"/>
              <a:ext cx="1373869" cy="1265364"/>
              <a:chOff x="-98340" y="-115598"/>
              <a:chExt cx="1373869" cy="1265364"/>
            </a:xfrm>
          </p:grpSpPr>
          <p:sp>
            <p:nvSpPr>
              <p:cNvPr id="722" name="Google Shape;722;p27"/>
              <p:cNvSpPr/>
              <p:nvPr/>
            </p:nvSpPr>
            <p:spPr>
              <a:xfrm rot="753417">
                <a:off x="0" y="0"/>
                <a:ext cx="1177189" cy="1034168"/>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3" name="Google Shape;723;p27"/>
              <p:cNvSpPr/>
              <p:nvPr/>
            </p:nvSpPr>
            <p:spPr>
              <a:xfrm rot="-2485509">
                <a:off x="399117" y="424754"/>
                <a:ext cx="460464" cy="222400"/>
              </a:xfrm>
              <a:custGeom>
                <a:avLst/>
                <a:gdLst/>
                <a:ahLst/>
                <a:cxnLst/>
                <a:rect l="l" t="t" r="r" b="b"/>
                <a:pathLst>
                  <a:path w="120000" h="120000" extrusionOk="0">
                    <a:moveTo>
                      <a:pt x="0" y="0"/>
                    </a:moveTo>
                    <a:lnTo>
                      <a:pt x="25125" y="0"/>
                    </a:lnTo>
                    <a:lnTo>
                      <a:pt x="25125" y="69350"/>
                    </a:lnTo>
                    <a:lnTo>
                      <a:pt x="120000" y="69350"/>
                    </a:lnTo>
                    <a:lnTo>
                      <a:pt x="120000" y="120000"/>
                    </a:lnTo>
                    <a:lnTo>
                      <a:pt x="0" y="120000"/>
                    </a:lnTo>
                    <a:close/>
                  </a:path>
                </a:pathLst>
              </a:custGeom>
              <a:solidFill>
                <a:srgbClr val="954D8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28"/>
          <p:cNvSpPr/>
          <p:nvPr/>
        </p:nvSpPr>
        <p:spPr>
          <a:xfrm>
            <a:off x="6008654" y="2617462"/>
            <a:ext cx="5596663" cy="3333245"/>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30" name="Google Shape;730;p28"/>
          <p:cNvGrpSpPr/>
          <p:nvPr/>
        </p:nvGrpSpPr>
        <p:grpSpPr>
          <a:xfrm>
            <a:off x="5499929" y="2649563"/>
            <a:ext cx="801554" cy="771393"/>
            <a:chOff x="5677854" y="2466704"/>
            <a:chExt cx="801554" cy="771393"/>
          </a:xfrm>
        </p:grpSpPr>
        <p:sp>
          <p:nvSpPr>
            <p:cNvPr id="731" name="Google Shape;731;p28"/>
            <p:cNvSpPr txBox="1"/>
            <p:nvPr/>
          </p:nvSpPr>
          <p:spPr>
            <a:xfrm>
              <a:off x="5677854" y="246670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1</a:t>
              </a:r>
              <a:endParaRPr sz="2400" b="1">
                <a:solidFill>
                  <a:schemeClr val="accent5"/>
                </a:solidFill>
                <a:latin typeface="Federo"/>
                <a:ea typeface="Federo"/>
                <a:cs typeface="Federo"/>
                <a:sym typeface="Federo"/>
              </a:endParaRPr>
            </a:p>
          </p:txBody>
        </p:sp>
        <p:sp>
          <p:nvSpPr>
            <p:cNvPr id="732" name="Google Shape;732;p28"/>
            <p:cNvSpPr txBox="1"/>
            <p:nvPr/>
          </p:nvSpPr>
          <p:spPr>
            <a:xfrm>
              <a:off x="5834841" y="263719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2</a:t>
              </a:r>
              <a:endParaRPr sz="2400" b="1">
                <a:solidFill>
                  <a:schemeClr val="accent5"/>
                </a:solidFill>
                <a:latin typeface="Federo"/>
                <a:ea typeface="Federo"/>
                <a:cs typeface="Federo"/>
                <a:sym typeface="Federo"/>
              </a:endParaRPr>
            </a:p>
          </p:txBody>
        </p:sp>
        <p:sp>
          <p:nvSpPr>
            <p:cNvPr id="733" name="Google Shape;733;p28"/>
            <p:cNvSpPr txBox="1"/>
            <p:nvPr/>
          </p:nvSpPr>
          <p:spPr>
            <a:xfrm>
              <a:off x="6007891" y="2776432"/>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3</a:t>
              </a:r>
              <a:endParaRPr sz="2400" b="1">
                <a:solidFill>
                  <a:schemeClr val="accent5"/>
                </a:solidFill>
                <a:latin typeface="Federo"/>
                <a:ea typeface="Federo"/>
                <a:cs typeface="Federo"/>
                <a:sym typeface="Federo"/>
              </a:endParaRPr>
            </a:p>
          </p:txBody>
        </p:sp>
      </p:grpSp>
      <p:sp>
        <p:nvSpPr>
          <p:cNvPr id="734" name="Google Shape;734;p2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Activity 7: What is a problem? </a:t>
            </a:r>
            <a:endParaRPr/>
          </a:p>
        </p:txBody>
      </p:sp>
      <p:grpSp>
        <p:nvGrpSpPr>
          <p:cNvPr id="735" name="Google Shape;735;p28"/>
          <p:cNvGrpSpPr/>
          <p:nvPr/>
        </p:nvGrpSpPr>
        <p:grpSpPr>
          <a:xfrm>
            <a:off x="749992" y="1715731"/>
            <a:ext cx="548895" cy="623781"/>
            <a:chOff x="662203" y="1460089"/>
            <a:chExt cx="726758" cy="825911"/>
          </a:xfrm>
        </p:grpSpPr>
        <p:sp>
          <p:nvSpPr>
            <p:cNvPr id="736" name="Google Shape;736;p28"/>
            <p:cNvSpPr/>
            <p:nvPr/>
          </p:nvSpPr>
          <p:spPr>
            <a:xfrm>
              <a:off x="838200" y="1460090"/>
              <a:ext cx="550761" cy="457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7" name="Google Shape;737;p28"/>
            <p:cNvSpPr/>
            <p:nvPr/>
          </p:nvSpPr>
          <p:spPr>
            <a:xfrm>
              <a:off x="662203" y="1460089"/>
              <a:ext cx="99797" cy="82591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38" name="Google Shape;738;p28"/>
          <p:cNvSpPr txBox="1"/>
          <p:nvPr/>
        </p:nvSpPr>
        <p:spPr>
          <a:xfrm>
            <a:off x="1695159" y="1637097"/>
            <a:ext cx="3180183"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OBJECTIVE OF THE ACTIVITY</a:t>
            </a:r>
            <a:endParaRPr/>
          </a:p>
          <a:p>
            <a:pPr marL="0" marR="0" lvl="0" indent="0" algn="l" rtl="0">
              <a:spcBef>
                <a:spcPts val="0"/>
              </a:spcBef>
              <a:spcAft>
                <a:spcPts val="0"/>
              </a:spcAft>
              <a:buNone/>
            </a:pPr>
            <a:r>
              <a:rPr lang="en-GB" sz="1600">
                <a:solidFill>
                  <a:srgbClr val="000000"/>
                </a:solidFill>
                <a:latin typeface="Arial"/>
                <a:ea typeface="Arial"/>
                <a:cs typeface="Arial"/>
                <a:sym typeface="Arial"/>
              </a:rPr>
              <a:t>To help children in identifying what is bothering them and to talk about their problems, issues of challenges and how they feel about them. </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TIME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15 - 2 mins</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AGE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+10</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MATERIALS</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Paper, pens, markers or crayons</a:t>
            </a:r>
            <a:endParaRPr sz="1600">
              <a:solidFill>
                <a:schemeClr val="dk1"/>
              </a:solidFill>
              <a:latin typeface="Arial"/>
              <a:ea typeface="Arial"/>
              <a:cs typeface="Arial"/>
              <a:sym typeface="Arial"/>
            </a:endParaRPr>
          </a:p>
        </p:txBody>
      </p:sp>
      <p:sp>
        <p:nvSpPr>
          <p:cNvPr id="739" name="Google Shape;739;p28"/>
          <p:cNvSpPr txBox="1"/>
          <p:nvPr/>
        </p:nvSpPr>
        <p:spPr>
          <a:xfrm>
            <a:off x="6445384" y="1637097"/>
            <a:ext cx="4592933" cy="41344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PARTICIPATION</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Child</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(Their parent or caregiver can be included)</a:t>
            </a:r>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GUIDANCE</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Introduce the activity to the child.</a:t>
            </a:r>
            <a:endParaRPr sz="16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Ask the child to read the questions and review the different scales. As them to think about them and write some of their thoughts and ideas down </a:t>
            </a:r>
            <a:endParaRPr sz="1600">
              <a:solidFill>
                <a:schemeClr val="dk1"/>
              </a:solidFill>
              <a:latin typeface="Arial"/>
              <a:ea typeface="Arial"/>
              <a:cs typeface="Arial"/>
              <a:sym typeface="Arial"/>
            </a:endParaRPr>
          </a:p>
          <a:p>
            <a:pPr marL="285750" marR="0" lvl="0" indent="-285750" algn="l" rtl="0">
              <a:spcBef>
                <a:spcPts val="800"/>
              </a:spcBef>
              <a:spcAft>
                <a:spcPts val="0"/>
              </a:spcAft>
              <a:buClr>
                <a:schemeClr val="dk1"/>
              </a:buClr>
              <a:buSzPts val="1600"/>
              <a:buFont typeface="Arial"/>
              <a:buChar char="•"/>
            </a:pPr>
            <a:r>
              <a:rPr lang="en-GB" sz="1600">
                <a:solidFill>
                  <a:schemeClr val="dk1"/>
                </a:solidFill>
                <a:latin typeface="Arial"/>
                <a:ea typeface="Arial"/>
                <a:cs typeface="Arial"/>
                <a:sym typeface="Arial"/>
              </a:rPr>
              <a:t>If the child feels comfortable, discuss their thoughts, ideas and feelings. This will provide you a better understanding of their needs (during assessment) and on what to work (during case planning). </a:t>
            </a:r>
            <a:endParaRPr sz="1600">
              <a:solidFill>
                <a:schemeClr val="dk1"/>
              </a:solidFill>
              <a:latin typeface="Arial"/>
              <a:ea typeface="Arial"/>
              <a:cs typeface="Arial"/>
              <a:sym typeface="Arial"/>
            </a:endParaRPr>
          </a:p>
        </p:txBody>
      </p:sp>
      <p:pic>
        <p:nvPicPr>
          <p:cNvPr id="740" name="Google Shape;740;p28" descr="Hand with solid fill"/>
          <p:cNvPicPr preferRelativeResize="0"/>
          <p:nvPr/>
        </p:nvPicPr>
        <p:blipFill rotWithShape="1">
          <a:blip r:embed="rId3">
            <a:alphaModFix/>
          </a:blip>
          <a:srcRect/>
          <a:stretch/>
        </p:blipFill>
        <p:spPr>
          <a:xfrm rot="989143">
            <a:off x="5395342" y="1546028"/>
            <a:ext cx="859011" cy="859011"/>
          </a:xfrm>
          <a:prstGeom prst="rect">
            <a:avLst/>
          </a:prstGeom>
          <a:noFill/>
          <a:ln>
            <a:noFill/>
          </a:ln>
        </p:spPr>
      </p:pic>
      <p:grpSp>
        <p:nvGrpSpPr>
          <p:cNvPr id="741" name="Google Shape;741;p28"/>
          <p:cNvGrpSpPr/>
          <p:nvPr/>
        </p:nvGrpSpPr>
        <p:grpSpPr>
          <a:xfrm>
            <a:off x="670061" y="3182921"/>
            <a:ext cx="659819" cy="659819"/>
            <a:chOff x="629079" y="2939970"/>
            <a:chExt cx="530599" cy="530599"/>
          </a:xfrm>
        </p:grpSpPr>
        <p:sp>
          <p:nvSpPr>
            <p:cNvPr id="742" name="Google Shape;742;p28"/>
            <p:cNvSpPr/>
            <p:nvPr/>
          </p:nvSpPr>
          <p:spPr>
            <a:xfrm>
              <a:off x="629079" y="2939970"/>
              <a:ext cx="530599" cy="53059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3" name="Google Shape;743;p28"/>
            <p:cNvSpPr/>
            <p:nvPr/>
          </p:nvSpPr>
          <p:spPr>
            <a:xfrm>
              <a:off x="880110" y="3045663"/>
              <a:ext cx="171450" cy="171450"/>
            </a:xfrm>
            <a:custGeom>
              <a:avLst/>
              <a:gdLst/>
              <a:ahLst/>
              <a:cxnLst/>
              <a:rect l="l" t="t" r="r" b="b"/>
              <a:pathLst>
                <a:path w="171450" h="171450" extrusionOk="0">
                  <a:moveTo>
                    <a:pt x="0" y="0"/>
                  </a:moveTo>
                  <a:lnTo>
                    <a:pt x="0" y="171450"/>
                  </a:lnTo>
                  <a:lnTo>
                    <a:pt x="171450" y="171450"/>
                  </a:lnTo>
                </a:path>
              </a:pathLst>
            </a:custGeom>
            <a:no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44" name="Google Shape;744;p28"/>
          <p:cNvGrpSpPr/>
          <p:nvPr/>
        </p:nvGrpSpPr>
        <p:grpSpPr>
          <a:xfrm>
            <a:off x="712026" y="4078146"/>
            <a:ext cx="520876" cy="631356"/>
            <a:chOff x="728273" y="3888296"/>
            <a:chExt cx="441963" cy="535705"/>
          </a:xfrm>
        </p:grpSpPr>
        <p:sp>
          <p:nvSpPr>
            <p:cNvPr id="745" name="Google Shape;745;p28"/>
            <p:cNvSpPr/>
            <p:nvPr/>
          </p:nvSpPr>
          <p:spPr>
            <a:xfrm>
              <a:off x="980006" y="4112845"/>
              <a:ext cx="189482" cy="31115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46" name="Google Shape;746;p28"/>
            <p:cNvSpPr/>
            <p:nvPr/>
          </p:nvSpPr>
          <p:spPr>
            <a:xfrm>
              <a:off x="978600" y="3888296"/>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747" name="Google Shape;747;p28"/>
            <p:cNvSpPr/>
            <p:nvPr/>
          </p:nvSpPr>
          <p:spPr>
            <a:xfrm>
              <a:off x="729679" y="4232980"/>
              <a:ext cx="189482" cy="190723"/>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48" name="Google Shape;748;p28"/>
            <p:cNvSpPr/>
            <p:nvPr/>
          </p:nvSpPr>
          <p:spPr>
            <a:xfrm>
              <a:off x="728273" y="4008432"/>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749" name="Google Shape;749;p28"/>
          <p:cNvGrpSpPr/>
          <p:nvPr/>
        </p:nvGrpSpPr>
        <p:grpSpPr>
          <a:xfrm>
            <a:off x="723225" y="4951020"/>
            <a:ext cx="735767" cy="659819"/>
            <a:chOff x="682243" y="4749397"/>
            <a:chExt cx="848057" cy="760519"/>
          </a:xfrm>
        </p:grpSpPr>
        <p:sp>
          <p:nvSpPr>
            <p:cNvPr id="750" name="Google Shape;750;p28"/>
            <p:cNvSpPr/>
            <p:nvPr/>
          </p:nvSpPr>
          <p:spPr>
            <a:xfrm>
              <a:off x="682243" y="4749397"/>
              <a:ext cx="416573" cy="532288"/>
            </a:xfrm>
            <a:prstGeom prst="snip1Rect">
              <a:avLst>
                <a:gd name="adj" fmla="val 2758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51" name="Google Shape;751;p28"/>
            <p:cNvGrpSpPr/>
            <p:nvPr/>
          </p:nvGrpSpPr>
          <p:grpSpPr>
            <a:xfrm>
              <a:off x="1031901" y="4976465"/>
              <a:ext cx="498399" cy="533451"/>
              <a:chOff x="3844774" y="3269879"/>
              <a:chExt cx="736281" cy="788063"/>
            </a:xfrm>
          </p:grpSpPr>
          <p:sp>
            <p:nvSpPr>
              <p:cNvPr id="752" name="Google Shape;752;p28"/>
              <p:cNvSpPr/>
              <p:nvPr/>
            </p:nvSpPr>
            <p:spPr>
              <a:xfrm>
                <a:off x="4196080" y="3269879"/>
                <a:ext cx="114229"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3" name="Google Shape;753;p28"/>
              <p:cNvSpPr/>
              <p:nvPr/>
            </p:nvSpPr>
            <p:spPr>
              <a:xfrm rot="3284835" flipH="1">
                <a:off x="4194063" y="3245176"/>
                <a:ext cx="113608"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4" name="Google Shape;754;p28"/>
              <p:cNvSpPr/>
              <p:nvPr/>
            </p:nvSpPr>
            <p:spPr>
              <a:xfrm>
                <a:off x="4200754" y="3850895"/>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5" name="Google Shape;755;p28"/>
              <p:cNvSpPr/>
              <p:nvPr/>
            </p:nvSpPr>
            <p:spPr>
              <a:xfrm>
                <a:off x="3844774" y="3663911"/>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756" name="Google Shape;756;p28"/>
          <p:cNvGrpSpPr/>
          <p:nvPr/>
        </p:nvGrpSpPr>
        <p:grpSpPr>
          <a:xfrm>
            <a:off x="10084312" y="1506"/>
            <a:ext cx="2057602" cy="1975956"/>
            <a:chOff x="10084312" y="1506"/>
            <a:chExt cx="2057602" cy="1975956"/>
          </a:xfrm>
        </p:grpSpPr>
        <p:sp>
          <p:nvSpPr>
            <p:cNvPr id="757" name="Google Shape;757;p28"/>
            <p:cNvSpPr/>
            <p:nvPr/>
          </p:nvSpPr>
          <p:spPr>
            <a:xfrm rot="1782986">
              <a:off x="10319177" y="305057"/>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58" name="Google Shape;758;p28"/>
            <p:cNvGrpSpPr/>
            <p:nvPr/>
          </p:nvGrpSpPr>
          <p:grpSpPr>
            <a:xfrm>
              <a:off x="10556108" y="549192"/>
              <a:ext cx="1049197" cy="938479"/>
              <a:chOff x="-172235" y="0"/>
              <a:chExt cx="2933565" cy="2623477"/>
            </a:xfrm>
          </p:grpSpPr>
          <p:grpSp>
            <p:nvGrpSpPr>
              <p:cNvPr id="759" name="Google Shape;759;p28"/>
              <p:cNvGrpSpPr/>
              <p:nvPr/>
            </p:nvGrpSpPr>
            <p:grpSpPr>
              <a:xfrm>
                <a:off x="-172235" y="0"/>
                <a:ext cx="2933565" cy="2623477"/>
                <a:chOff x="-172235" y="0"/>
                <a:chExt cx="2933565" cy="2623477"/>
              </a:xfrm>
            </p:grpSpPr>
            <p:sp>
              <p:nvSpPr>
                <p:cNvPr id="760" name="Google Shape;760;p28"/>
                <p:cNvSpPr/>
                <p:nvPr/>
              </p:nvSpPr>
              <p:spPr>
                <a:xfrm rot="-621666">
                  <a:off x="0" y="249879"/>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5FC6C5"/>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1" name="Google Shape;761;p28"/>
                <p:cNvSpPr/>
                <p:nvPr/>
              </p:nvSpPr>
              <p:spPr>
                <a:xfrm>
                  <a:off x="547221" y="0"/>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1D8CC8"/>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2" name="Google Shape;762;p28"/>
                <p:cNvSpPr/>
                <p:nvPr/>
              </p:nvSpPr>
              <p:spPr>
                <a:xfrm rot="582595">
                  <a:off x="891693" y="424228"/>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954D84"/>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63" name="Google Shape;763;p28"/>
              <p:cNvGrpSpPr/>
              <p:nvPr/>
            </p:nvGrpSpPr>
            <p:grpSpPr>
              <a:xfrm>
                <a:off x="1062773" y="867310"/>
                <a:ext cx="1373869" cy="1265364"/>
                <a:chOff x="-98340" y="-115598"/>
                <a:chExt cx="1373869" cy="1265364"/>
              </a:xfrm>
            </p:grpSpPr>
            <p:sp>
              <p:nvSpPr>
                <p:cNvPr id="764" name="Google Shape;764;p28"/>
                <p:cNvSpPr/>
                <p:nvPr/>
              </p:nvSpPr>
              <p:spPr>
                <a:xfrm rot="753417">
                  <a:off x="0" y="0"/>
                  <a:ext cx="1177189" cy="1034168"/>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5" name="Google Shape;765;p28"/>
                <p:cNvSpPr/>
                <p:nvPr/>
              </p:nvSpPr>
              <p:spPr>
                <a:xfrm rot="-2485509">
                  <a:off x="399117" y="424754"/>
                  <a:ext cx="460464" cy="222400"/>
                </a:xfrm>
                <a:custGeom>
                  <a:avLst/>
                  <a:gdLst/>
                  <a:ahLst/>
                  <a:cxnLst/>
                  <a:rect l="l" t="t" r="r" b="b"/>
                  <a:pathLst>
                    <a:path w="120000" h="120000" extrusionOk="0">
                      <a:moveTo>
                        <a:pt x="0" y="0"/>
                      </a:moveTo>
                      <a:lnTo>
                        <a:pt x="25125" y="0"/>
                      </a:lnTo>
                      <a:lnTo>
                        <a:pt x="25125" y="69350"/>
                      </a:lnTo>
                      <a:lnTo>
                        <a:pt x="120000" y="69350"/>
                      </a:lnTo>
                      <a:lnTo>
                        <a:pt x="120000" y="120000"/>
                      </a:lnTo>
                      <a:lnTo>
                        <a:pt x="0" y="120000"/>
                      </a:lnTo>
                      <a:close/>
                    </a:path>
                  </a:pathLst>
                </a:custGeom>
                <a:solidFill>
                  <a:srgbClr val="954D8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2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Role play</a:t>
            </a:r>
            <a:endParaRPr/>
          </a:p>
        </p:txBody>
      </p:sp>
      <p:grpSp>
        <p:nvGrpSpPr>
          <p:cNvPr id="772" name="Google Shape;772;p29"/>
          <p:cNvGrpSpPr/>
          <p:nvPr/>
        </p:nvGrpSpPr>
        <p:grpSpPr>
          <a:xfrm>
            <a:off x="1727396" y="1916422"/>
            <a:ext cx="4965294" cy="3878684"/>
            <a:chOff x="1256493" y="1938962"/>
            <a:chExt cx="4376930" cy="3419078"/>
          </a:xfrm>
        </p:grpSpPr>
        <p:grpSp>
          <p:nvGrpSpPr>
            <p:cNvPr id="773" name="Google Shape;773;p29"/>
            <p:cNvGrpSpPr/>
            <p:nvPr/>
          </p:nvGrpSpPr>
          <p:grpSpPr>
            <a:xfrm>
              <a:off x="1256493" y="1938962"/>
              <a:ext cx="1931926" cy="2269849"/>
              <a:chOff x="6805603" y="1046705"/>
              <a:chExt cx="1097888" cy="1277895"/>
            </a:xfrm>
          </p:grpSpPr>
          <p:sp>
            <p:nvSpPr>
              <p:cNvPr id="774" name="Google Shape;774;p29"/>
              <p:cNvSpPr/>
              <p:nvPr/>
            </p:nvSpPr>
            <p:spPr>
              <a:xfrm rot="1100420">
                <a:off x="7141985" y="1874813"/>
                <a:ext cx="152400" cy="436907"/>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5" name="Google Shape;775;p29"/>
              <p:cNvSpPr/>
              <p:nvPr/>
            </p:nvSpPr>
            <p:spPr>
              <a:xfrm rot="826591">
                <a:off x="6902427" y="1141103"/>
                <a:ext cx="904241" cy="922418"/>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6" name="Google Shape;776;p29"/>
              <p:cNvSpPr/>
              <p:nvPr/>
            </p:nvSpPr>
            <p:spPr>
              <a:xfrm rot="826591">
                <a:off x="6846848" y="1323092"/>
                <a:ext cx="197662" cy="32612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7" name="Google Shape;777;p29"/>
              <p:cNvSpPr/>
              <p:nvPr/>
            </p:nvSpPr>
            <p:spPr>
              <a:xfrm rot="826591">
                <a:off x="7648389" y="1519621"/>
                <a:ext cx="197662" cy="32612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8" name="Google Shape;778;p29"/>
              <p:cNvSpPr/>
              <p:nvPr/>
            </p:nvSpPr>
            <p:spPr>
              <a:xfrm rot="-9880359">
                <a:off x="7178956" y="1637818"/>
                <a:ext cx="306872" cy="247075"/>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79" name="Google Shape;779;p29"/>
            <p:cNvGrpSpPr/>
            <p:nvPr/>
          </p:nvGrpSpPr>
          <p:grpSpPr>
            <a:xfrm rot="-1967241">
              <a:off x="3233597" y="2721416"/>
              <a:ext cx="1931924" cy="2296463"/>
              <a:chOff x="6805604" y="1046705"/>
              <a:chExt cx="1097888" cy="1292882"/>
            </a:xfrm>
          </p:grpSpPr>
          <p:sp>
            <p:nvSpPr>
              <p:cNvPr id="780" name="Google Shape;780;p29"/>
              <p:cNvSpPr/>
              <p:nvPr/>
            </p:nvSpPr>
            <p:spPr>
              <a:xfrm rot="582262">
                <a:off x="7185878" y="1892961"/>
                <a:ext cx="152400" cy="436908"/>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1" name="Google Shape;781;p29"/>
              <p:cNvSpPr/>
              <p:nvPr/>
            </p:nvSpPr>
            <p:spPr>
              <a:xfrm rot="826591">
                <a:off x="6902428" y="1141103"/>
                <a:ext cx="904241" cy="922418"/>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2" name="Google Shape;782;p29"/>
              <p:cNvSpPr/>
              <p:nvPr/>
            </p:nvSpPr>
            <p:spPr>
              <a:xfrm rot="826591">
                <a:off x="6846848" y="1323092"/>
                <a:ext cx="197662" cy="32612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3" name="Google Shape;783;p29"/>
              <p:cNvSpPr/>
              <p:nvPr/>
            </p:nvSpPr>
            <p:spPr>
              <a:xfrm rot="826591">
                <a:off x="7648389" y="1519621"/>
                <a:ext cx="197662" cy="32612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4" name="Google Shape;784;p29"/>
              <p:cNvSpPr/>
              <p:nvPr/>
            </p:nvSpPr>
            <p:spPr>
              <a:xfrm rot="726908">
                <a:off x="7119521" y="1730088"/>
                <a:ext cx="306872" cy="247075"/>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785" name="Google Shape;785;p29"/>
          <p:cNvSpPr txBox="1"/>
          <p:nvPr/>
        </p:nvSpPr>
        <p:spPr>
          <a:xfrm>
            <a:off x="6979666" y="3041759"/>
            <a:ext cx="3262338"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000" b="1" dirty="0">
                <a:solidFill>
                  <a:schemeClr val="dk1"/>
                </a:solidFill>
                <a:latin typeface="Arial"/>
                <a:ea typeface="Arial"/>
                <a:cs typeface="Arial"/>
                <a:sym typeface="Arial"/>
              </a:rPr>
              <a:t>Practice Activity 4, 5, 6 or 7</a:t>
            </a:r>
            <a:endParaRPr sz="3000" b="1" dirty="0">
              <a:solidFill>
                <a:schemeClr val="dk1"/>
              </a:solidFill>
              <a:latin typeface="Arial"/>
              <a:ea typeface="Arial"/>
              <a:cs typeface="Arial"/>
              <a:sym typeface="Arial"/>
            </a:endParaRPr>
          </a:p>
        </p:txBody>
      </p:sp>
      <p:grpSp>
        <p:nvGrpSpPr>
          <p:cNvPr id="786" name="Google Shape;786;p29"/>
          <p:cNvGrpSpPr/>
          <p:nvPr/>
        </p:nvGrpSpPr>
        <p:grpSpPr>
          <a:xfrm>
            <a:off x="10084312" y="1506"/>
            <a:ext cx="2057602" cy="1975956"/>
            <a:chOff x="10084312" y="1506"/>
            <a:chExt cx="2057602" cy="1975956"/>
          </a:xfrm>
        </p:grpSpPr>
        <p:sp>
          <p:nvSpPr>
            <p:cNvPr id="787" name="Google Shape;787;p29"/>
            <p:cNvSpPr/>
            <p:nvPr/>
          </p:nvSpPr>
          <p:spPr>
            <a:xfrm rot="1782986">
              <a:off x="10319177" y="305057"/>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88" name="Google Shape;788;p29"/>
            <p:cNvGrpSpPr/>
            <p:nvPr/>
          </p:nvGrpSpPr>
          <p:grpSpPr>
            <a:xfrm>
              <a:off x="10556108" y="549192"/>
              <a:ext cx="1049197" cy="938479"/>
              <a:chOff x="-172235" y="0"/>
              <a:chExt cx="2933565" cy="2623477"/>
            </a:xfrm>
          </p:grpSpPr>
          <p:grpSp>
            <p:nvGrpSpPr>
              <p:cNvPr id="789" name="Google Shape;789;p29"/>
              <p:cNvGrpSpPr/>
              <p:nvPr/>
            </p:nvGrpSpPr>
            <p:grpSpPr>
              <a:xfrm>
                <a:off x="-172235" y="0"/>
                <a:ext cx="2933565" cy="2623477"/>
                <a:chOff x="-172235" y="0"/>
                <a:chExt cx="2933565" cy="2623477"/>
              </a:xfrm>
            </p:grpSpPr>
            <p:sp>
              <p:nvSpPr>
                <p:cNvPr id="790" name="Google Shape;790;p29"/>
                <p:cNvSpPr/>
                <p:nvPr/>
              </p:nvSpPr>
              <p:spPr>
                <a:xfrm rot="-621666">
                  <a:off x="0" y="249879"/>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5FC6C5"/>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1" name="Google Shape;791;p29"/>
                <p:cNvSpPr/>
                <p:nvPr/>
              </p:nvSpPr>
              <p:spPr>
                <a:xfrm>
                  <a:off x="547221" y="0"/>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1D8CC8"/>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2" name="Google Shape;792;p29"/>
                <p:cNvSpPr/>
                <p:nvPr/>
              </p:nvSpPr>
              <p:spPr>
                <a:xfrm rot="582595">
                  <a:off x="891693" y="424228"/>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954D84"/>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93" name="Google Shape;793;p29"/>
              <p:cNvGrpSpPr/>
              <p:nvPr/>
            </p:nvGrpSpPr>
            <p:grpSpPr>
              <a:xfrm>
                <a:off x="1062773" y="867310"/>
                <a:ext cx="1373869" cy="1265364"/>
                <a:chOff x="-98340" y="-115598"/>
                <a:chExt cx="1373869" cy="1265364"/>
              </a:xfrm>
            </p:grpSpPr>
            <p:sp>
              <p:nvSpPr>
                <p:cNvPr id="794" name="Google Shape;794;p29"/>
                <p:cNvSpPr/>
                <p:nvPr/>
              </p:nvSpPr>
              <p:spPr>
                <a:xfrm rot="753417">
                  <a:off x="0" y="0"/>
                  <a:ext cx="1177189" cy="1034168"/>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5" name="Google Shape;795;p29"/>
                <p:cNvSpPr/>
                <p:nvPr/>
              </p:nvSpPr>
              <p:spPr>
                <a:xfrm rot="-2485509">
                  <a:off x="399117" y="424754"/>
                  <a:ext cx="460464" cy="222400"/>
                </a:xfrm>
                <a:custGeom>
                  <a:avLst/>
                  <a:gdLst/>
                  <a:ahLst/>
                  <a:cxnLst/>
                  <a:rect l="l" t="t" r="r" b="b"/>
                  <a:pathLst>
                    <a:path w="120000" h="120000" extrusionOk="0">
                      <a:moveTo>
                        <a:pt x="0" y="0"/>
                      </a:moveTo>
                      <a:lnTo>
                        <a:pt x="25125" y="0"/>
                      </a:lnTo>
                      <a:lnTo>
                        <a:pt x="25125" y="69350"/>
                      </a:lnTo>
                      <a:lnTo>
                        <a:pt x="120000" y="69350"/>
                      </a:lnTo>
                      <a:lnTo>
                        <a:pt x="120000" y="120000"/>
                      </a:lnTo>
                      <a:lnTo>
                        <a:pt x="0" y="120000"/>
                      </a:lnTo>
                      <a:close/>
                    </a:path>
                  </a:pathLst>
                </a:custGeom>
                <a:solidFill>
                  <a:srgbClr val="954D8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grpSp>
        <p:nvGrpSpPr>
          <p:cNvPr id="796" name="Google Shape;796;p29"/>
          <p:cNvGrpSpPr/>
          <p:nvPr/>
        </p:nvGrpSpPr>
        <p:grpSpPr>
          <a:xfrm>
            <a:off x="8519215" y="-26659"/>
            <a:ext cx="2057602" cy="1975956"/>
            <a:chOff x="9994118" y="33917"/>
            <a:chExt cx="2057602" cy="1975956"/>
          </a:xfrm>
        </p:grpSpPr>
        <p:sp>
          <p:nvSpPr>
            <p:cNvPr id="797" name="Google Shape;797;p29"/>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98" name="Google Shape;798;p29"/>
            <p:cNvGrpSpPr/>
            <p:nvPr/>
          </p:nvGrpSpPr>
          <p:grpSpPr>
            <a:xfrm>
              <a:off x="10621771" y="762700"/>
              <a:ext cx="562136" cy="634675"/>
              <a:chOff x="760175" y="830142"/>
              <a:chExt cx="867619" cy="979579"/>
            </a:xfrm>
          </p:grpSpPr>
          <p:sp>
            <p:nvSpPr>
              <p:cNvPr id="799" name="Google Shape;799;p29"/>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Arial"/>
                    <a:ea typeface="Arial"/>
                    <a:cs typeface="Arial"/>
                    <a:sym typeface="Arial"/>
                  </a:rPr>
                  <a:t>97</a:t>
                </a:r>
                <a:endParaRPr/>
              </a:p>
            </p:txBody>
          </p:sp>
          <p:sp>
            <p:nvSpPr>
              <p:cNvPr id="800" name="Google Shape;800;p29"/>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01" name="Google Shape;801;p29"/>
            <p:cNvGrpSpPr/>
            <p:nvPr/>
          </p:nvGrpSpPr>
          <p:grpSpPr>
            <a:xfrm>
              <a:off x="11325415" y="762701"/>
              <a:ext cx="182192" cy="634674"/>
              <a:chOff x="2121762" y="2323619"/>
              <a:chExt cx="200378" cy="825210"/>
            </a:xfrm>
          </p:grpSpPr>
          <p:sp>
            <p:nvSpPr>
              <p:cNvPr id="802" name="Google Shape;802;p29"/>
              <p:cNvSpPr/>
              <p:nvPr/>
            </p:nvSpPr>
            <p:spPr>
              <a:xfrm>
                <a:off x="2121763" y="2323619"/>
                <a:ext cx="200377" cy="172739"/>
              </a:xfrm>
              <a:prstGeom prst="triangle">
                <a:avLst>
                  <a:gd name="adj" fmla="val 5000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3" name="Google Shape;803;p29"/>
              <p:cNvSpPr/>
              <p:nvPr/>
            </p:nvSpPr>
            <p:spPr>
              <a:xfrm>
                <a:off x="2121762" y="2496169"/>
                <a:ext cx="200377" cy="6526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30"/>
          <p:cNvSpPr/>
          <p:nvPr/>
        </p:nvSpPr>
        <p:spPr>
          <a:xfrm>
            <a:off x="6002058" y="2826846"/>
            <a:ext cx="5509317" cy="2797674"/>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10" name="Google Shape;810;p30"/>
          <p:cNvGrpSpPr/>
          <p:nvPr/>
        </p:nvGrpSpPr>
        <p:grpSpPr>
          <a:xfrm>
            <a:off x="5493333" y="2848983"/>
            <a:ext cx="801554" cy="771393"/>
            <a:chOff x="5677854" y="2466704"/>
            <a:chExt cx="801554" cy="771393"/>
          </a:xfrm>
        </p:grpSpPr>
        <p:sp>
          <p:nvSpPr>
            <p:cNvPr id="811" name="Google Shape;811;p30"/>
            <p:cNvSpPr txBox="1"/>
            <p:nvPr/>
          </p:nvSpPr>
          <p:spPr>
            <a:xfrm>
              <a:off x="5677854" y="246670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1</a:t>
              </a:r>
              <a:endParaRPr sz="2400" b="1">
                <a:solidFill>
                  <a:schemeClr val="accent5"/>
                </a:solidFill>
                <a:latin typeface="Federo"/>
                <a:ea typeface="Federo"/>
                <a:cs typeface="Federo"/>
                <a:sym typeface="Federo"/>
              </a:endParaRPr>
            </a:p>
          </p:txBody>
        </p:sp>
        <p:sp>
          <p:nvSpPr>
            <p:cNvPr id="812" name="Google Shape;812;p30"/>
            <p:cNvSpPr txBox="1"/>
            <p:nvPr/>
          </p:nvSpPr>
          <p:spPr>
            <a:xfrm>
              <a:off x="5834841" y="263719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2</a:t>
              </a:r>
              <a:endParaRPr sz="2400" b="1">
                <a:solidFill>
                  <a:schemeClr val="accent5"/>
                </a:solidFill>
                <a:latin typeface="Federo"/>
                <a:ea typeface="Federo"/>
                <a:cs typeface="Federo"/>
                <a:sym typeface="Federo"/>
              </a:endParaRPr>
            </a:p>
          </p:txBody>
        </p:sp>
        <p:sp>
          <p:nvSpPr>
            <p:cNvPr id="813" name="Google Shape;813;p30"/>
            <p:cNvSpPr txBox="1"/>
            <p:nvPr/>
          </p:nvSpPr>
          <p:spPr>
            <a:xfrm>
              <a:off x="6007891" y="2776432"/>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3</a:t>
              </a:r>
              <a:endParaRPr sz="2400" b="1">
                <a:solidFill>
                  <a:schemeClr val="accent5"/>
                </a:solidFill>
                <a:latin typeface="Federo"/>
                <a:ea typeface="Federo"/>
                <a:cs typeface="Federo"/>
                <a:sym typeface="Federo"/>
              </a:endParaRPr>
            </a:p>
          </p:txBody>
        </p:sp>
      </p:grpSp>
      <p:sp>
        <p:nvSpPr>
          <p:cNvPr id="814" name="Google Shape;814;p3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Activity 8: Then and now</a:t>
            </a:r>
            <a:endParaRPr/>
          </a:p>
        </p:txBody>
      </p:sp>
      <p:grpSp>
        <p:nvGrpSpPr>
          <p:cNvPr id="815" name="Google Shape;815;p30"/>
          <p:cNvGrpSpPr/>
          <p:nvPr/>
        </p:nvGrpSpPr>
        <p:grpSpPr>
          <a:xfrm>
            <a:off x="853164" y="1877672"/>
            <a:ext cx="548895" cy="623781"/>
            <a:chOff x="662203" y="1460089"/>
            <a:chExt cx="726758" cy="825911"/>
          </a:xfrm>
        </p:grpSpPr>
        <p:sp>
          <p:nvSpPr>
            <p:cNvPr id="816" name="Google Shape;816;p30"/>
            <p:cNvSpPr/>
            <p:nvPr/>
          </p:nvSpPr>
          <p:spPr>
            <a:xfrm>
              <a:off x="838200" y="1460090"/>
              <a:ext cx="550761" cy="457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7" name="Google Shape;817;p30"/>
            <p:cNvSpPr/>
            <p:nvPr/>
          </p:nvSpPr>
          <p:spPr>
            <a:xfrm>
              <a:off x="662203" y="1460089"/>
              <a:ext cx="99797" cy="82591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18" name="Google Shape;818;p30"/>
          <p:cNvSpPr txBox="1"/>
          <p:nvPr/>
        </p:nvSpPr>
        <p:spPr>
          <a:xfrm>
            <a:off x="1798332" y="1838867"/>
            <a:ext cx="3216772" cy="35394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OBJECTIVE OF THE ACTIVITY</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To support children in talking about important moments, changes and people in their life and how they feel about them. </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TIME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15 - 25 mins</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AGE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+10</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MATERIALS</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Paper, pens, markers or crayons</a:t>
            </a:r>
            <a:endParaRPr sz="1600">
              <a:solidFill>
                <a:schemeClr val="dk1"/>
              </a:solidFill>
              <a:latin typeface="Arial"/>
              <a:ea typeface="Arial"/>
              <a:cs typeface="Arial"/>
              <a:sym typeface="Arial"/>
            </a:endParaRPr>
          </a:p>
        </p:txBody>
      </p:sp>
      <p:sp>
        <p:nvSpPr>
          <p:cNvPr id="819" name="Google Shape;819;p30"/>
          <p:cNvSpPr txBox="1"/>
          <p:nvPr/>
        </p:nvSpPr>
        <p:spPr>
          <a:xfrm>
            <a:off x="6454613" y="1838867"/>
            <a:ext cx="4531567"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PARTICIPATION</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Child</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(Their parent or caregiver can be included)</a:t>
            </a:r>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GUIDANCE</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Introduce and explain the activity to the child.</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Ask the child to review the tool, think about the questions and write or draw whatever comes to mind.</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If the child feels comfortable, discuss their thoughts, ideas and feelings. </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Ask the child if they could line up some important events in a timelines</a:t>
            </a:r>
            <a:endParaRPr sz="1600">
              <a:solidFill>
                <a:schemeClr val="dk1"/>
              </a:solidFill>
              <a:latin typeface="Arial"/>
              <a:ea typeface="Arial"/>
              <a:cs typeface="Arial"/>
              <a:sym typeface="Arial"/>
            </a:endParaRPr>
          </a:p>
          <a:p>
            <a:pPr marL="285750" marR="0" lvl="0" indent="-184150" algn="l" rtl="0">
              <a:spcBef>
                <a:spcPts val="0"/>
              </a:spcBef>
              <a:spcAft>
                <a:spcPts val="0"/>
              </a:spcAft>
              <a:buClr>
                <a:schemeClr val="dk1"/>
              </a:buClr>
              <a:buSzPts val="1600"/>
              <a:buFont typeface="Arial"/>
              <a:buNone/>
            </a:pPr>
            <a:endParaRPr sz="1600">
              <a:solidFill>
                <a:schemeClr val="dk1"/>
              </a:solidFill>
              <a:latin typeface="Arial"/>
              <a:ea typeface="Arial"/>
              <a:cs typeface="Arial"/>
              <a:sym typeface="Arial"/>
            </a:endParaRPr>
          </a:p>
        </p:txBody>
      </p:sp>
      <p:pic>
        <p:nvPicPr>
          <p:cNvPr id="820" name="Google Shape;820;p30" descr="Hand with solid fill"/>
          <p:cNvPicPr preferRelativeResize="0"/>
          <p:nvPr/>
        </p:nvPicPr>
        <p:blipFill rotWithShape="1">
          <a:blip r:embed="rId3">
            <a:alphaModFix/>
          </a:blip>
          <a:srcRect/>
          <a:stretch/>
        </p:blipFill>
        <p:spPr>
          <a:xfrm rot="989143">
            <a:off x="5404573" y="1816226"/>
            <a:ext cx="859011" cy="859011"/>
          </a:xfrm>
          <a:prstGeom prst="rect">
            <a:avLst/>
          </a:prstGeom>
          <a:noFill/>
          <a:ln>
            <a:noFill/>
          </a:ln>
        </p:spPr>
      </p:pic>
      <p:grpSp>
        <p:nvGrpSpPr>
          <p:cNvPr id="821" name="Google Shape;821;p30"/>
          <p:cNvGrpSpPr/>
          <p:nvPr/>
        </p:nvGrpSpPr>
        <p:grpSpPr>
          <a:xfrm>
            <a:off x="773233" y="3200354"/>
            <a:ext cx="659819" cy="659819"/>
            <a:chOff x="629079" y="2939970"/>
            <a:chExt cx="530599" cy="530599"/>
          </a:xfrm>
        </p:grpSpPr>
        <p:sp>
          <p:nvSpPr>
            <p:cNvPr id="822" name="Google Shape;822;p30"/>
            <p:cNvSpPr/>
            <p:nvPr/>
          </p:nvSpPr>
          <p:spPr>
            <a:xfrm>
              <a:off x="629079" y="2939970"/>
              <a:ext cx="530599" cy="53059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3" name="Google Shape;823;p30"/>
            <p:cNvSpPr/>
            <p:nvPr/>
          </p:nvSpPr>
          <p:spPr>
            <a:xfrm>
              <a:off x="880110" y="3045663"/>
              <a:ext cx="171450" cy="171450"/>
            </a:xfrm>
            <a:custGeom>
              <a:avLst/>
              <a:gdLst/>
              <a:ahLst/>
              <a:cxnLst/>
              <a:rect l="l" t="t" r="r" b="b"/>
              <a:pathLst>
                <a:path w="171450" h="171450" extrusionOk="0">
                  <a:moveTo>
                    <a:pt x="0" y="0"/>
                  </a:moveTo>
                  <a:lnTo>
                    <a:pt x="0" y="171450"/>
                  </a:lnTo>
                  <a:lnTo>
                    <a:pt x="171450" y="171450"/>
                  </a:lnTo>
                </a:path>
              </a:pathLst>
            </a:custGeom>
            <a:no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24" name="Google Shape;824;p30"/>
          <p:cNvGrpSpPr/>
          <p:nvPr/>
        </p:nvGrpSpPr>
        <p:grpSpPr>
          <a:xfrm>
            <a:off x="815198" y="4003046"/>
            <a:ext cx="520876" cy="631356"/>
            <a:chOff x="728273" y="3888296"/>
            <a:chExt cx="441963" cy="535705"/>
          </a:xfrm>
        </p:grpSpPr>
        <p:sp>
          <p:nvSpPr>
            <p:cNvPr id="825" name="Google Shape;825;p30"/>
            <p:cNvSpPr/>
            <p:nvPr/>
          </p:nvSpPr>
          <p:spPr>
            <a:xfrm>
              <a:off x="980006" y="4112845"/>
              <a:ext cx="189482" cy="31115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26" name="Google Shape;826;p30"/>
            <p:cNvSpPr/>
            <p:nvPr/>
          </p:nvSpPr>
          <p:spPr>
            <a:xfrm>
              <a:off x="978600" y="3888296"/>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827" name="Google Shape;827;p30"/>
            <p:cNvSpPr/>
            <p:nvPr/>
          </p:nvSpPr>
          <p:spPr>
            <a:xfrm>
              <a:off x="729679" y="4232980"/>
              <a:ext cx="189482" cy="190723"/>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28" name="Google Shape;828;p30"/>
            <p:cNvSpPr/>
            <p:nvPr/>
          </p:nvSpPr>
          <p:spPr>
            <a:xfrm>
              <a:off x="728273" y="4008432"/>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829" name="Google Shape;829;p30"/>
          <p:cNvGrpSpPr/>
          <p:nvPr/>
        </p:nvGrpSpPr>
        <p:grpSpPr>
          <a:xfrm>
            <a:off x="826397" y="4870350"/>
            <a:ext cx="735767" cy="659819"/>
            <a:chOff x="682243" y="4749397"/>
            <a:chExt cx="848057" cy="760519"/>
          </a:xfrm>
        </p:grpSpPr>
        <p:sp>
          <p:nvSpPr>
            <p:cNvPr id="830" name="Google Shape;830;p30"/>
            <p:cNvSpPr/>
            <p:nvPr/>
          </p:nvSpPr>
          <p:spPr>
            <a:xfrm>
              <a:off x="682243" y="4749397"/>
              <a:ext cx="416573" cy="532288"/>
            </a:xfrm>
            <a:prstGeom prst="snip1Rect">
              <a:avLst>
                <a:gd name="adj" fmla="val 2758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31" name="Google Shape;831;p30"/>
            <p:cNvGrpSpPr/>
            <p:nvPr/>
          </p:nvGrpSpPr>
          <p:grpSpPr>
            <a:xfrm>
              <a:off x="1031901" y="4976465"/>
              <a:ext cx="498399" cy="533451"/>
              <a:chOff x="3844774" y="3269879"/>
              <a:chExt cx="736281" cy="788063"/>
            </a:xfrm>
          </p:grpSpPr>
          <p:sp>
            <p:nvSpPr>
              <p:cNvPr id="832" name="Google Shape;832;p30"/>
              <p:cNvSpPr/>
              <p:nvPr/>
            </p:nvSpPr>
            <p:spPr>
              <a:xfrm>
                <a:off x="4196080" y="3269879"/>
                <a:ext cx="114229"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3" name="Google Shape;833;p30"/>
              <p:cNvSpPr/>
              <p:nvPr/>
            </p:nvSpPr>
            <p:spPr>
              <a:xfrm rot="3284835" flipH="1">
                <a:off x="4194063" y="3245176"/>
                <a:ext cx="113608"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4" name="Google Shape;834;p30"/>
              <p:cNvSpPr/>
              <p:nvPr/>
            </p:nvSpPr>
            <p:spPr>
              <a:xfrm>
                <a:off x="4200754" y="3850895"/>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5" name="Google Shape;835;p30"/>
              <p:cNvSpPr/>
              <p:nvPr/>
            </p:nvSpPr>
            <p:spPr>
              <a:xfrm>
                <a:off x="3844774" y="3663911"/>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836" name="Google Shape;836;p30"/>
          <p:cNvGrpSpPr/>
          <p:nvPr/>
        </p:nvGrpSpPr>
        <p:grpSpPr>
          <a:xfrm>
            <a:off x="10084312" y="1506"/>
            <a:ext cx="2057602" cy="1975956"/>
            <a:chOff x="10084312" y="1506"/>
            <a:chExt cx="2057602" cy="1975956"/>
          </a:xfrm>
        </p:grpSpPr>
        <p:sp>
          <p:nvSpPr>
            <p:cNvPr id="837" name="Google Shape;837;p30"/>
            <p:cNvSpPr/>
            <p:nvPr/>
          </p:nvSpPr>
          <p:spPr>
            <a:xfrm rot="1782986">
              <a:off x="10319177" y="305057"/>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38" name="Google Shape;838;p30"/>
            <p:cNvGrpSpPr/>
            <p:nvPr/>
          </p:nvGrpSpPr>
          <p:grpSpPr>
            <a:xfrm>
              <a:off x="10556108" y="549192"/>
              <a:ext cx="1049197" cy="938479"/>
              <a:chOff x="-172235" y="0"/>
              <a:chExt cx="2933565" cy="2623477"/>
            </a:xfrm>
          </p:grpSpPr>
          <p:grpSp>
            <p:nvGrpSpPr>
              <p:cNvPr id="839" name="Google Shape;839;p30"/>
              <p:cNvGrpSpPr/>
              <p:nvPr/>
            </p:nvGrpSpPr>
            <p:grpSpPr>
              <a:xfrm>
                <a:off x="-172235" y="0"/>
                <a:ext cx="2933565" cy="2623477"/>
                <a:chOff x="-172235" y="0"/>
                <a:chExt cx="2933565" cy="2623477"/>
              </a:xfrm>
            </p:grpSpPr>
            <p:sp>
              <p:nvSpPr>
                <p:cNvPr id="840" name="Google Shape;840;p30"/>
                <p:cNvSpPr/>
                <p:nvPr/>
              </p:nvSpPr>
              <p:spPr>
                <a:xfrm rot="-621666">
                  <a:off x="0" y="249879"/>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5FC6C5"/>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1" name="Google Shape;841;p30"/>
                <p:cNvSpPr/>
                <p:nvPr/>
              </p:nvSpPr>
              <p:spPr>
                <a:xfrm>
                  <a:off x="547221" y="0"/>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1D8CC8"/>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2" name="Google Shape;842;p30"/>
                <p:cNvSpPr/>
                <p:nvPr/>
              </p:nvSpPr>
              <p:spPr>
                <a:xfrm rot="582595">
                  <a:off x="891693" y="424228"/>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954D84"/>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843" name="Google Shape;843;p30"/>
              <p:cNvGrpSpPr/>
              <p:nvPr/>
            </p:nvGrpSpPr>
            <p:grpSpPr>
              <a:xfrm>
                <a:off x="1062773" y="867310"/>
                <a:ext cx="1373869" cy="1265364"/>
                <a:chOff x="-98340" y="-115598"/>
                <a:chExt cx="1373869" cy="1265364"/>
              </a:xfrm>
            </p:grpSpPr>
            <p:sp>
              <p:nvSpPr>
                <p:cNvPr id="844" name="Google Shape;844;p30"/>
                <p:cNvSpPr/>
                <p:nvPr/>
              </p:nvSpPr>
              <p:spPr>
                <a:xfrm rot="753417">
                  <a:off x="0" y="0"/>
                  <a:ext cx="1177189" cy="1034168"/>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5" name="Google Shape;845;p30"/>
                <p:cNvSpPr/>
                <p:nvPr/>
              </p:nvSpPr>
              <p:spPr>
                <a:xfrm rot="-2485509">
                  <a:off x="399117" y="424754"/>
                  <a:ext cx="460464" cy="222400"/>
                </a:xfrm>
                <a:custGeom>
                  <a:avLst/>
                  <a:gdLst/>
                  <a:ahLst/>
                  <a:cxnLst/>
                  <a:rect l="l" t="t" r="r" b="b"/>
                  <a:pathLst>
                    <a:path w="120000" h="120000" extrusionOk="0">
                      <a:moveTo>
                        <a:pt x="0" y="0"/>
                      </a:moveTo>
                      <a:lnTo>
                        <a:pt x="25125" y="0"/>
                      </a:lnTo>
                      <a:lnTo>
                        <a:pt x="25125" y="69350"/>
                      </a:lnTo>
                      <a:lnTo>
                        <a:pt x="120000" y="69350"/>
                      </a:lnTo>
                      <a:lnTo>
                        <a:pt x="120000" y="120000"/>
                      </a:lnTo>
                      <a:lnTo>
                        <a:pt x="0" y="120000"/>
                      </a:lnTo>
                      <a:close/>
                    </a:path>
                  </a:pathLst>
                </a:custGeom>
                <a:solidFill>
                  <a:srgbClr val="954D8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grpSp>
        <p:nvGrpSpPr>
          <p:cNvPr id="846" name="Google Shape;846;p30"/>
          <p:cNvGrpSpPr/>
          <p:nvPr/>
        </p:nvGrpSpPr>
        <p:grpSpPr>
          <a:xfrm>
            <a:off x="8519215" y="-26659"/>
            <a:ext cx="2057602" cy="1975956"/>
            <a:chOff x="9994118" y="33917"/>
            <a:chExt cx="2057602" cy="1975956"/>
          </a:xfrm>
        </p:grpSpPr>
        <p:sp>
          <p:nvSpPr>
            <p:cNvPr id="847" name="Google Shape;847;p30"/>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48" name="Google Shape;848;p30"/>
            <p:cNvGrpSpPr/>
            <p:nvPr/>
          </p:nvGrpSpPr>
          <p:grpSpPr>
            <a:xfrm>
              <a:off x="10621771" y="762700"/>
              <a:ext cx="562136" cy="634675"/>
              <a:chOff x="760175" y="830142"/>
              <a:chExt cx="867619" cy="979579"/>
            </a:xfrm>
          </p:grpSpPr>
          <p:sp>
            <p:nvSpPr>
              <p:cNvPr id="849" name="Google Shape;849;p30"/>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Arial"/>
                    <a:ea typeface="Arial"/>
                    <a:cs typeface="Arial"/>
                    <a:sym typeface="Arial"/>
                  </a:rPr>
                  <a:t>98-99</a:t>
                </a:r>
                <a:endParaRPr/>
              </a:p>
            </p:txBody>
          </p:sp>
          <p:sp>
            <p:nvSpPr>
              <p:cNvPr id="850" name="Google Shape;850;p30"/>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51" name="Google Shape;851;p30"/>
            <p:cNvGrpSpPr/>
            <p:nvPr/>
          </p:nvGrpSpPr>
          <p:grpSpPr>
            <a:xfrm>
              <a:off x="11325415" y="762701"/>
              <a:ext cx="182192" cy="634674"/>
              <a:chOff x="2121762" y="2323619"/>
              <a:chExt cx="200378" cy="825210"/>
            </a:xfrm>
          </p:grpSpPr>
          <p:sp>
            <p:nvSpPr>
              <p:cNvPr id="852" name="Google Shape;852;p30"/>
              <p:cNvSpPr/>
              <p:nvPr/>
            </p:nvSpPr>
            <p:spPr>
              <a:xfrm>
                <a:off x="2121763" y="2323619"/>
                <a:ext cx="200377" cy="172739"/>
              </a:xfrm>
              <a:prstGeom prst="triangle">
                <a:avLst>
                  <a:gd name="adj" fmla="val 5000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3" name="Google Shape;853;p30"/>
              <p:cNvSpPr/>
              <p:nvPr/>
            </p:nvSpPr>
            <p:spPr>
              <a:xfrm>
                <a:off x="2121762" y="2496169"/>
                <a:ext cx="200377" cy="6526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3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Key learning points</a:t>
            </a:r>
            <a:endParaRPr>
              <a:latin typeface="Arial"/>
              <a:ea typeface="Arial"/>
              <a:cs typeface="Arial"/>
              <a:sym typeface="Arial"/>
            </a:endParaRPr>
          </a:p>
        </p:txBody>
      </p:sp>
      <p:sp>
        <p:nvSpPr>
          <p:cNvPr id="860" name="Google Shape;860;p31"/>
          <p:cNvSpPr/>
          <p:nvPr/>
        </p:nvSpPr>
        <p:spPr>
          <a:xfrm>
            <a:off x="3135243" y="2136389"/>
            <a:ext cx="1051560" cy="1051560"/>
          </a:xfrm>
          <a:prstGeom prst="star5">
            <a:avLst>
              <a:gd name="adj" fmla="val 28143"/>
              <a:gd name="hf" fmla="val 105146"/>
              <a:gd name="vf" fmla="val 11055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861" name="Google Shape;861;p31"/>
          <p:cNvSpPr/>
          <p:nvPr/>
        </p:nvSpPr>
        <p:spPr>
          <a:xfrm>
            <a:off x="7985327" y="2136389"/>
            <a:ext cx="1051560" cy="1051560"/>
          </a:xfrm>
          <a:prstGeom prst="star5">
            <a:avLst>
              <a:gd name="adj" fmla="val 28143"/>
              <a:gd name="hf" fmla="val 105146"/>
              <a:gd name="vf" fmla="val 11055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862" name="Google Shape;862;p31"/>
          <p:cNvSpPr txBox="1"/>
          <p:nvPr/>
        </p:nvSpPr>
        <p:spPr>
          <a:xfrm>
            <a:off x="6662057" y="3608614"/>
            <a:ext cx="3698101" cy="16311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A caseworker can use visual tools during assessment to support the child to talk about what happened, their problems and their emotions</a:t>
            </a:r>
            <a:endParaRPr sz="2000">
              <a:solidFill>
                <a:schemeClr val="dk1"/>
              </a:solidFill>
              <a:latin typeface="Arial"/>
              <a:ea typeface="Arial"/>
              <a:cs typeface="Arial"/>
              <a:sym typeface="Arial"/>
            </a:endParaRPr>
          </a:p>
        </p:txBody>
      </p:sp>
      <p:sp>
        <p:nvSpPr>
          <p:cNvPr id="863" name="Google Shape;863;p31"/>
          <p:cNvSpPr txBox="1"/>
          <p:nvPr/>
        </p:nvSpPr>
        <p:spPr>
          <a:xfrm>
            <a:off x="1693987" y="3608614"/>
            <a:ext cx="3934072"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GB" sz="2000">
                <a:solidFill>
                  <a:schemeClr val="dk1"/>
                </a:solidFill>
                <a:latin typeface="Arial"/>
                <a:ea typeface="Arial"/>
                <a:cs typeface="Arial"/>
                <a:sym typeface="Arial"/>
              </a:rPr>
              <a:t>When analyzing risk and protective factors, a caseworker should conclude by identifying what the child needs</a:t>
            </a:r>
            <a:endParaRPr sz="2000">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868"/>
        <p:cNvGrpSpPr/>
        <p:nvPr/>
      </p:nvGrpSpPr>
      <p:grpSpPr>
        <a:xfrm>
          <a:off x="0" y="0"/>
          <a:ext cx="0" cy="0"/>
          <a:chOff x="0" y="0"/>
          <a:chExt cx="0" cy="0"/>
        </a:xfrm>
      </p:grpSpPr>
      <p:sp>
        <p:nvSpPr>
          <p:cNvPr id="869" name="Google Shape;869;p32"/>
          <p:cNvSpPr txBox="1">
            <a:spLocks noGrp="1"/>
          </p:cNvSpPr>
          <p:nvPr>
            <p:ph type="title"/>
          </p:nvPr>
        </p:nvSpPr>
        <p:spPr>
          <a:xfrm>
            <a:off x="796385" y="3099692"/>
            <a:ext cx="10126172"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Garamond"/>
              <a:buNone/>
            </a:pPr>
            <a:r>
              <a:rPr lang="en-GB" sz="2400" b="1" dirty="0">
                <a:solidFill>
                  <a:schemeClr val="lt1"/>
                </a:solidFill>
                <a:latin typeface="Garamond"/>
                <a:ea typeface="Garamond"/>
                <a:cs typeface="Garamond"/>
                <a:sym typeface="Garamond"/>
              </a:rPr>
              <a:t>SESSION 4</a:t>
            </a:r>
            <a:br>
              <a:rPr lang="en-GB" sz="2400" b="1" dirty="0">
                <a:solidFill>
                  <a:schemeClr val="lt1"/>
                </a:solidFill>
                <a:latin typeface="Garamond"/>
                <a:ea typeface="Garamond"/>
                <a:cs typeface="Garamond"/>
                <a:sym typeface="Garamond"/>
              </a:rPr>
            </a:br>
            <a:br>
              <a:rPr lang="en-GB" b="1" dirty="0">
                <a:solidFill>
                  <a:schemeClr val="lt1"/>
                </a:solidFill>
                <a:latin typeface="Garamond"/>
                <a:ea typeface="Garamond"/>
                <a:cs typeface="Garamond"/>
                <a:sym typeface="Garamond"/>
              </a:rPr>
            </a:br>
            <a:r>
              <a:rPr lang="en-GB" b="1" dirty="0">
                <a:solidFill>
                  <a:schemeClr val="lt1"/>
                </a:solidFill>
                <a:latin typeface="Garamond"/>
                <a:ea typeface="Garamond"/>
                <a:cs typeface="Garamond"/>
                <a:sym typeface="Garamond"/>
              </a:rPr>
              <a:t>MHPSS activities to support the child to understand and </a:t>
            </a:r>
            <a:r>
              <a:rPr lang="en-GB" b="1">
                <a:solidFill>
                  <a:schemeClr val="lt1"/>
                </a:solidFill>
                <a:latin typeface="Garamond"/>
                <a:ea typeface="Garamond"/>
                <a:cs typeface="Garamond"/>
                <a:sym typeface="Garamond"/>
              </a:rPr>
              <a:t>cope with a </a:t>
            </a:r>
            <a:r>
              <a:rPr lang="en-GB" dirty="0"/>
              <a:t>severely </a:t>
            </a:r>
            <a:r>
              <a:rPr lang="en-GB"/>
              <a:t>distressing e</a:t>
            </a:r>
            <a:r>
              <a:rPr lang="en-GB" b="1">
                <a:solidFill>
                  <a:schemeClr val="lt1"/>
                </a:solidFill>
                <a:latin typeface="Garamond"/>
                <a:ea typeface="Garamond"/>
                <a:cs typeface="Garamond"/>
                <a:sym typeface="Garamond"/>
              </a:rPr>
              <a:t>xperience</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3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8C5F7A"/>
              </a:buClr>
              <a:buSzPct val="100000"/>
              <a:buFont typeface="Arial"/>
              <a:buNone/>
            </a:pPr>
            <a:r>
              <a:rPr lang="en-GB"/>
              <a:t>To understand and cope with severely distressing experiences</a:t>
            </a:r>
            <a:endParaRPr/>
          </a:p>
        </p:txBody>
      </p:sp>
      <p:sp>
        <p:nvSpPr>
          <p:cNvPr id="876" name="Google Shape;876;p33"/>
          <p:cNvSpPr/>
          <p:nvPr/>
        </p:nvSpPr>
        <p:spPr>
          <a:xfrm>
            <a:off x="420914" y="1378857"/>
            <a:ext cx="1349829" cy="554189"/>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Fact 2</a:t>
            </a:r>
            <a:endParaRPr sz="1800" b="1">
              <a:solidFill>
                <a:schemeClr val="lt1"/>
              </a:solidFill>
              <a:latin typeface="Arial"/>
              <a:ea typeface="Arial"/>
              <a:cs typeface="Arial"/>
              <a:sym typeface="Arial"/>
            </a:endParaRPr>
          </a:p>
        </p:txBody>
      </p:sp>
      <p:sp>
        <p:nvSpPr>
          <p:cNvPr id="877" name="Google Shape;877;p33"/>
          <p:cNvSpPr/>
          <p:nvPr/>
        </p:nvSpPr>
        <p:spPr>
          <a:xfrm>
            <a:off x="7267522" y="1933046"/>
            <a:ext cx="3018328" cy="10859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b="1" dirty="0">
                <a:solidFill>
                  <a:schemeClr val="dk1"/>
                </a:solidFill>
              </a:rPr>
              <a:t>SEVERE </a:t>
            </a:r>
            <a:r>
              <a:rPr lang="en-GB" sz="4000" b="1"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DISTRESS</a:t>
            </a:r>
            <a:endParaRPr dirty="0"/>
          </a:p>
        </p:txBody>
      </p:sp>
      <p:sp>
        <p:nvSpPr>
          <p:cNvPr id="878" name="Google Shape;878;p33"/>
          <p:cNvSpPr/>
          <p:nvPr/>
        </p:nvSpPr>
        <p:spPr>
          <a:xfrm>
            <a:off x="6642633" y="4429504"/>
            <a:ext cx="4268028" cy="10859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200" b="1">
                <a:solidFill>
                  <a:schemeClr val="dk1"/>
                </a:solidFill>
                <a:latin typeface="Arial"/>
                <a:ea typeface="Arial"/>
                <a:cs typeface="Arial"/>
                <a:sym typeface="Arial"/>
              </a:rPr>
              <a:t>Automatic instinctive reaction</a:t>
            </a:r>
            <a:endParaRPr sz="3200" b="1">
              <a:solidFill>
                <a:schemeClr val="dk1"/>
              </a:solidFill>
              <a:latin typeface="Arial"/>
              <a:ea typeface="Arial"/>
              <a:cs typeface="Arial"/>
              <a:sym typeface="Arial"/>
            </a:endParaRPr>
          </a:p>
        </p:txBody>
      </p:sp>
      <p:cxnSp>
        <p:nvCxnSpPr>
          <p:cNvPr id="879" name="Google Shape;879;p33"/>
          <p:cNvCxnSpPr>
            <a:cxnSpLocks/>
            <a:stCxn id="877" idx="2"/>
            <a:endCxn id="878" idx="0"/>
          </p:cNvCxnSpPr>
          <p:nvPr/>
        </p:nvCxnSpPr>
        <p:spPr>
          <a:xfrm flipH="1">
            <a:off x="8776647" y="3018971"/>
            <a:ext cx="39" cy="1410533"/>
          </a:xfrm>
          <a:prstGeom prst="straightConnector1">
            <a:avLst/>
          </a:prstGeom>
          <a:noFill/>
          <a:ln w="76200" cap="flat" cmpd="sng">
            <a:solidFill>
              <a:schemeClr val="dk1"/>
            </a:solidFill>
            <a:prstDash val="solid"/>
            <a:miter lim="800000"/>
            <a:headEnd type="none" w="sm" len="sm"/>
            <a:tailEnd type="triangle" w="med" len="med"/>
          </a:ln>
        </p:spPr>
      </p:cxnSp>
      <p:sp>
        <p:nvSpPr>
          <p:cNvPr id="880" name="Google Shape;880;p33"/>
          <p:cNvSpPr/>
          <p:nvPr/>
        </p:nvSpPr>
        <p:spPr>
          <a:xfrm>
            <a:off x="3586930" y="1722962"/>
            <a:ext cx="1962439" cy="196243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1" name="Google Shape;881;p33"/>
          <p:cNvSpPr/>
          <p:nvPr/>
        </p:nvSpPr>
        <p:spPr>
          <a:xfrm>
            <a:off x="3586930" y="3890351"/>
            <a:ext cx="1950009" cy="1509934"/>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82" name="Google Shape;882;p33" descr="Boxing Glove with solid fill"/>
          <p:cNvPicPr preferRelativeResize="0"/>
          <p:nvPr/>
        </p:nvPicPr>
        <p:blipFill rotWithShape="1">
          <a:blip r:embed="rId3">
            <a:alphaModFix/>
          </a:blip>
          <a:srcRect/>
          <a:stretch/>
        </p:blipFill>
        <p:spPr>
          <a:xfrm rot="-1502510">
            <a:off x="2344699" y="3240723"/>
            <a:ext cx="1666090" cy="1666090"/>
          </a:xfrm>
          <a:prstGeom prst="rect">
            <a:avLst/>
          </a:prstGeom>
          <a:noFill/>
          <a:ln>
            <a:noFill/>
          </a:ln>
        </p:spPr>
      </p:pic>
      <p:pic>
        <p:nvPicPr>
          <p:cNvPr id="883" name="Google Shape;883;p33" descr="Boxing Glove with solid fill"/>
          <p:cNvPicPr preferRelativeResize="0"/>
          <p:nvPr/>
        </p:nvPicPr>
        <p:blipFill rotWithShape="1">
          <a:blip r:embed="rId3">
            <a:alphaModFix/>
          </a:blip>
          <a:srcRect/>
          <a:stretch/>
        </p:blipFill>
        <p:spPr>
          <a:xfrm rot="256268" flipH="1">
            <a:off x="4609920" y="2953203"/>
            <a:ext cx="1962438" cy="1962439"/>
          </a:xfrm>
          <a:prstGeom prst="rect">
            <a:avLst/>
          </a:prstGeom>
          <a:noFill/>
          <a:ln>
            <a:noFill/>
          </a:ln>
        </p:spPr>
      </p:pic>
      <p:cxnSp>
        <p:nvCxnSpPr>
          <p:cNvPr id="884" name="Google Shape;884;p33"/>
          <p:cNvCxnSpPr/>
          <p:nvPr/>
        </p:nvCxnSpPr>
        <p:spPr>
          <a:xfrm>
            <a:off x="4067994" y="2680011"/>
            <a:ext cx="323618" cy="85592"/>
          </a:xfrm>
          <a:prstGeom prst="straightConnector1">
            <a:avLst/>
          </a:prstGeom>
          <a:noFill/>
          <a:ln w="57150" cap="flat" cmpd="sng">
            <a:solidFill>
              <a:schemeClr val="lt1"/>
            </a:solidFill>
            <a:prstDash val="solid"/>
            <a:miter lim="800000"/>
            <a:headEnd type="none" w="sm" len="sm"/>
            <a:tailEnd type="none" w="sm" len="sm"/>
          </a:ln>
        </p:spPr>
      </p:cxnSp>
      <p:cxnSp>
        <p:nvCxnSpPr>
          <p:cNvPr id="885" name="Google Shape;885;p33"/>
          <p:cNvCxnSpPr/>
          <p:nvPr/>
        </p:nvCxnSpPr>
        <p:spPr>
          <a:xfrm rot="10800000" flipH="1">
            <a:off x="4710867" y="2680011"/>
            <a:ext cx="309400" cy="85592"/>
          </a:xfrm>
          <a:prstGeom prst="straightConnector1">
            <a:avLst/>
          </a:prstGeom>
          <a:noFill/>
          <a:ln w="57150" cap="flat" cmpd="sng">
            <a:solidFill>
              <a:schemeClr val="lt1"/>
            </a:solidFill>
            <a:prstDash val="solid"/>
            <a:miter lim="800000"/>
            <a:headEnd type="none" w="sm" len="sm"/>
            <a:tailEnd type="none" w="sm" len="sm"/>
          </a:ln>
        </p:spPr>
      </p:cxnSp>
      <p:sp>
        <p:nvSpPr>
          <p:cNvPr id="886" name="Google Shape;886;p33"/>
          <p:cNvSpPr/>
          <p:nvPr/>
        </p:nvSpPr>
        <p:spPr>
          <a:xfrm>
            <a:off x="4152318" y="2871009"/>
            <a:ext cx="159810" cy="17601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7" name="Google Shape;887;p33"/>
          <p:cNvSpPr/>
          <p:nvPr/>
        </p:nvSpPr>
        <p:spPr>
          <a:xfrm>
            <a:off x="4784455" y="2871009"/>
            <a:ext cx="159810" cy="17601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3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Fight, flight or freeze stress reaction</a:t>
            </a:r>
            <a:endParaRPr/>
          </a:p>
        </p:txBody>
      </p:sp>
      <p:sp>
        <p:nvSpPr>
          <p:cNvPr id="894" name="Google Shape;894;p34"/>
          <p:cNvSpPr txBox="1"/>
          <p:nvPr/>
        </p:nvSpPr>
        <p:spPr>
          <a:xfrm>
            <a:off x="1171331" y="4740262"/>
            <a:ext cx="253218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a:solidFill>
                  <a:schemeClr val="dk1"/>
                </a:solidFill>
                <a:latin typeface="Arial"/>
                <a:ea typeface="Arial"/>
                <a:cs typeface="Arial"/>
                <a:sym typeface="Arial"/>
              </a:rPr>
              <a:t>Fight</a:t>
            </a:r>
            <a:endParaRPr sz="2800">
              <a:solidFill>
                <a:schemeClr val="dk1"/>
              </a:solidFill>
              <a:latin typeface="Arial"/>
              <a:ea typeface="Arial"/>
              <a:cs typeface="Arial"/>
              <a:sym typeface="Arial"/>
            </a:endParaRPr>
          </a:p>
        </p:txBody>
      </p:sp>
      <p:sp>
        <p:nvSpPr>
          <p:cNvPr id="895" name="Google Shape;895;p34"/>
          <p:cNvSpPr txBox="1"/>
          <p:nvPr/>
        </p:nvSpPr>
        <p:spPr>
          <a:xfrm>
            <a:off x="4846998" y="4740262"/>
            <a:ext cx="253218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a:solidFill>
                  <a:schemeClr val="dk1"/>
                </a:solidFill>
                <a:latin typeface="Arial"/>
                <a:ea typeface="Arial"/>
                <a:cs typeface="Arial"/>
                <a:sym typeface="Arial"/>
              </a:rPr>
              <a:t>Flight</a:t>
            </a:r>
            <a:endParaRPr sz="2800">
              <a:solidFill>
                <a:schemeClr val="dk1"/>
              </a:solidFill>
              <a:latin typeface="Arial"/>
              <a:ea typeface="Arial"/>
              <a:cs typeface="Arial"/>
              <a:sym typeface="Arial"/>
            </a:endParaRPr>
          </a:p>
        </p:txBody>
      </p:sp>
      <p:sp>
        <p:nvSpPr>
          <p:cNvPr id="896" name="Google Shape;896;p34"/>
          <p:cNvSpPr txBox="1"/>
          <p:nvPr/>
        </p:nvSpPr>
        <p:spPr>
          <a:xfrm>
            <a:off x="8402288" y="4740262"/>
            <a:ext cx="253218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a:solidFill>
                  <a:schemeClr val="dk1"/>
                </a:solidFill>
                <a:latin typeface="Arial"/>
                <a:ea typeface="Arial"/>
                <a:cs typeface="Arial"/>
                <a:sym typeface="Arial"/>
              </a:rPr>
              <a:t>Freeze</a:t>
            </a:r>
            <a:endParaRPr sz="2800">
              <a:solidFill>
                <a:schemeClr val="dk1"/>
              </a:solidFill>
              <a:latin typeface="Arial"/>
              <a:ea typeface="Arial"/>
              <a:cs typeface="Arial"/>
              <a:sym typeface="Arial"/>
            </a:endParaRPr>
          </a:p>
        </p:txBody>
      </p:sp>
      <p:grpSp>
        <p:nvGrpSpPr>
          <p:cNvPr id="897" name="Google Shape;897;p34"/>
          <p:cNvGrpSpPr/>
          <p:nvPr/>
        </p:nvGrpSpPr>
        <p:grpSpPr>
          <a:xfrm>
            <a:off x="2079942" y="2205355"/>
            <a:ext cx="1240155" cy="2117089"/>
            <a:chOff x="0" y="0"/>
            <a:chExt cx="1240164" cy="2117091"/>
          </a:xfrm>
        </p:grpSpPr>
        <p:sp>
          <p:nvSpPr>
            <p:cNvPr id="898" name="Google Shape;898;p34"/>
            <p:cNvSpPr/>
            <p:nvPr/>
          </p:nvSpPr>
          <p:spPr>
            <a:xfrm flipH="1">
              <a:off x="0" y="807872"/>
              <a:ext cx="741066" cy="1309219"/>
            </a:xfrm>
            <a:custGeom>
              <a:avLst/>
              <a:gdLst/>
              <a:ahLst/>
              <a:cxnLst/>
              <a:rect l="l" t="t" r="r" b="b"/>
              <a:pathLst>
                <a:path w="120000" h="120000" extrusionOk="0">
                  <a:moveTo>
                    <a:pt x="60000" y="0"/>
                  </a:moveTo>
                  <a:lnTo>
                    <a:pt x="60000" y="0"/>
                  </a:lnTo>
                  <a:lnTo>
                    <a:pt x="60000" y="0"/>
                  </a:lnTo>
                  <a:cubicBezTo>
                    <a:pt x="93137" y="0"/>
                    <a:pt x="120000" y="15205"/>
                    <a:pt x="120000" y="33962"/>
                  </a:cubicBezTo>
                  <a:lnTo>
                    <a:pt x="120000" y="120000"/>
                  </a:lnTo>
                  <a:cubicBezTo>
                    <a:pt x="120000" y="120001"/>
                    <a:pt x="120000" y="120001"/>
                    <a:pt x="119999" y="120001"/>
                  </a:cubicBezTo>
                  <a:lnTo>
                    <a:pt x="0" y="120000"/>
                  </a:lnTo>
                  <a:lnTo>
                    <a:pt x="0" y="120000"/>
                  </a:lnTo>
                  <a:cubicBezTo>
                    <a:pt x="-1" y="120000"/>
                    <a:pt x="-1" y="120000"/>
                    <a:pt x="-1" y="119999"/>
                  </a:cubicBezTo>
                  <a:lnTo>
                    <a:pt x="0" y="33962"/>
                  </a:lnTo>
                  <a:lnTo>
                    <a:pt x="0" y="33962"/>
                  </a:lnTo>
                  <a:cubicBezTo>
                    <a:pt x="0" y="15205"/>
                    <a:pt x="26863" y="0"/>
                    <a:pt x="60000" y="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9" name="Google Shape;899;p34"/>
            <p:cNvSpPr/>
            <p:nvPr/>
          </p:nvSpPr>
          <p:spPr>
            <a:xfrm flipH="1">
              <a:off x="91184" y="0"/>
              <a:ext cx="749487" cy="777084"/>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900" name="Google Shape;900;p34"/>
            <p:cNvGrpSpPr/>
            <p:nvPr/>
          </p:nvGrpSpPr>
          <p:grpSpPr>
            <a:xfrm>
              <a:off x="321830" y="1086284"/>
              <a:ext cx="762677" cy="406565"/>
              <a:chOff x="-165990" y="-5313"/>
              <a:chExt cx="762677" cy="406565"/>
            </a:xfrm>
          </p:grpSpPr>
          <p:sp>
            <p:nvSpPr>
              <p:cNvPr id="901" name="Google Shape;901;p34"/>
              <p:cNvSpPr/>
              <p:nvPr/>
            </p:nvSpPr>
            <p:spPr>
              <a:xfrm rot="4948448" flipH="1">
                <a:off x="0" y="7388"/>
                <a:ext cx="206279" cy="515685"/>
              </a:xfrm>
              <a:custGeom>
                <a:avLst/>
                <a:gdLst/>
                <a:ahLst/>
                <a:cxnLst/>
                <a:rect l="l" t="t" r="r" b="b"/>
                <a:pathLst>
                  <a:path w="120000" h="120000" extrusionOk="0">
                    <a:moveTo>
                      <a:pt x="59160" y="0"/>
                    </a:moveTo>
                    <a:lnTo>
                      <a:pt x="60840" y="0"/>
                    </a:lnTo>
                    <a:lnTo>
                      <a:pt x="60840" y="0"/>
                    </a:lnTo>
                    <a:cubicBezTo>
                      <a:pt x="93513" y="0"/>
                      <a:pt x="120000" y="10595"/>
                      <a:pt x="120000" y="23665"/>
                    </a:cubicBezTo>
                    <a:lnTo>
                      <a:pt x="120000" y="120000"/>
                    </a:lnTo>
                    <a:cubicBezTo>
                      <a:pt x="120000" y="120001"/>
                      <a:pt x="120000" y="120001"/>
                      <a:pt x="119999" y="120001"/>
                    </a:cubicBezTo>
                    <a:lnTo>
                      <a:pt x="0" y="120000"/>
                    </a:lnTo>
                    <a:lnTo>
                      <a:pt x="0" y="120000"/>
                    </a:lnTo>
                    <a:cubicBezTo>
                      <a:pt x="-1" y="120000"/>
                      <a:pt x="-1" y="120000"/>
                      <a:pt x="-1" y="119999"/>
                    </a:cubicBezTo>
                    <a:lnTo>
                      <a:pt x="0" y="23665"/>
                    </a:lnTo>
                    <a:lnTo>
                      <a:pt x="0" y="23665"/>
                    </a:lnTo>
                    <a:cubicBezTo>
                      <a:pt x="0" y="10595"/>
                      <a:pt x="26487" y="0"/>
                      <a:pt x="59160" y="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2" name="Google Shape;902;p34"/>
              <p:cNvSpPr/>
              <p:nvPr/>
            </p:nvSpPr>
            <p:spPr>
              <a:xfrm rot="3706803" flipH="1">
                <a:off x="290854" y="9"/>
                <a:ext cx="213686" cy="336992"/>
              </a:xfrm>
              <a:custGeom>
                <a:avLst/>
                <a:gdLst/>
                <a:ahLst/>
                <a:cxnLst/>
                <a:rect l="l" t="t" r="r" b="b"/>
                <a:pathLst>
                  <a:path w="120000" h="120000" extrusionOk="0">
                    <a:moveTo>
                      <a:pt x="59160" y="0"/>
                    </a:moveTo>
                    <a:lnTo>
                      <a:pt x="60840" y="0"/>
                    </a:lnTo>
                    <a:lnTo>
                      <a:pt x="60840" y="0"/>
                    </a:lnTo>
                    <a:cubicBezTo>
                      <a:pt x="93513" y="0"/>
                      <a:pt x="120000" y="16795"/>
                      <a:pt x="120000" y="37513"/>
                    </a:cubicBezTo>
                    <a:lnTo>
                      <a:pt x="120000" y="120000"/>
                    </a:lnTo>
                    <a:cubicBezTo>
                      <a:pt x="120000" y="120001"/>
                      <a:pt x="120000" y="120001"/>
                      <a:pt x="119999" y="120001"/>
                    </a:cubicBezTo>
                    <a:lnTo>
                      <a:pt x="0" y="120000"/>
                    </a:lnTo>
                    <a:lnTo>
                      <a:pt x="0" y="120000"/>
                    </a:lnTo>
                    <a:cubicBezTo>
                      <a:pt x="-1" y="120000"/>
                      <a:pt x="-1" y="120000"/>
                      <a:pt x="-1" y="119999"/>
                    </a:cubicBezTo>
                    <a:lnTo>
                      <a:pt x="0" y="37513"/>
                    </a:lnTo>
                    <a:lnTo>
                      <a:pt x="0" y="37513"/>
                    </a:lnTo>
                    <a:cubicBezTo>
                      <a:pt x="0" y="16795"/>
                      <a:pt x="26487" y="0"/>
                      <a:pt x="59160" y="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03" name="Google Shape;903;p34"/>
            <p:cNvGrpSpPr/>
            <p:nvPr/>
          </p:nvGrpSpPr>
          <p:grpSpPr>
            <a:xfrm>
              <a:off x="423134" y="659185"/>
              <a:ext cx="716486" cy="591307"/>
              <a:chOff x="-173611" y="-27755"/>
              <a:chExt cx="716486" cy="591307"/>
            </a:xfrm>
          </p:grpSpPr>
          <p:sp>
            <p:nvSpPr>
              <p:cNvPr id="904" name="Google Shape;904;p34"/>
              <p:cNvSpPr/>
              <p:nvPr/>
            </p:nvSpPr>
            <p:spPr>
              <a:xfrm rot="3806463" flipH="1">
                <a:off x="-1" y="98167"/>
                <a:ext cx="206279" cy="515685"/>
              </a:xfrm>
              <a:custGeom>
                <a:avLst/>
                <a:gdLst/>
                <a:ahLst/>
                <a:cxnLst/>
                <a:rect l="l" t="t" r="r" b="b"/>
                <a:pathLst>
                  <a:path w="120000" h="120000" extrusionOk="0">
                    <a:moveTo>
                      <a:pt x="59160" y="0"/>
                    </a:moveTo>
                    <a:lnTo>
                      <a:pt x="60840" y="0"/>
                    </a:lnTo>
                    <a:lnTo>
                      <a:pt x="60840" y="0"/>
                    </a:lnTo>
                    <a:cubicBezTo>
                      <a:pt x="93513" y="0"/>
                      <a:pt x="120000" y="10595"/>
                      <a:pt x="120000" y="23665"/>
                    </a:cubicBezTo>
                    <a:lnTo>
                      <a:pt x="120000" y="120000"/>
                    </a:lnTo>
                    <a:cubicBezTo>
                      <a:pt x="120000" y="120001"/>
                      <a:pt x="120000" y="120001"/>
                      <a:pt x="119999" y="120001"/>
                    </a:cubicBezTo>
                    <a:lnTo>
                      <a:pt x="0" y="120000"/>
                    </a:lnTo>
                    <a:lnTo>
                      <a:pt x="0" y="120000"/>
                    </a:lnTo>
                    <a:cubicBezTo>
                      <a:pt x="-1" y="120000"/>
                      <a:pt x="-1" y="120000"/>
                      <a:pt x="-1" y="119999"/>
                    </a:cubicBezTo>
                    <a:lnTo>
                      <a:pt x="0" y="23665"/>
                    </a:lnTo>
                    <a:lnTo>
                      <a:pt x="0" y="23665"/>
                    </a:lnTo>
                    <a:cubicBezTo>
                      <a:pt x="0" y="10595"/>
                      <a:pt x="26487" y="0"/>
                      <a:pt x="59160" y="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5" name="Google Shape;905;p34"/>
              <p:cNvSpPr/>
              <p:nvPr/>
            </p:nvSpPr>
            <p:spPr>
              <a:xfrm rot="2564818" flipH="1">
                <a:off x="243203" y="6"/>
                <a:ext cx="213686" cy="336992"/>
              </a:xfrm>
              <a:custGeom>
                <a:avLst/>
                <a:gdLst/>
                <a:ahLst/>
                <a:cxnLst/>
                <a:rect l="l" t="t" r="r" b="b"/>
                <a:pathLst>
                  <a:path w="120000" h="120000" extrusionOk="0">
                    <a:moveTo>
                      <a:pt x="59160" y="0"/>
                    </a:moveTo>
                    <a:lnTo>
                      <a:pt x="60840" y="0"/>
                    </a:lnTo>
                    <a:lnTo>
                      <a:pt x="60840" y="0"/>
                    </a:lnTo>
                    <a:cubicBezTo>
                      <a:pt x="93513" y="0"/>
                      <a:pt x="120000" y="16795"/>
                      <a:pt x="120000" y="37513"/>
                    </a:cubicBezTo>
                    <a:lnTo>
                      <a:pt x="120000" y="120000"/>
                    </a:lnTo>
                    <a:cubicBezTo>
                      <a:pt x="120000" y="120001"/>
                      <a:pt x="120000" y="120001"/>
                      <a:pt x="119999" y="120001"/>
                    </a:cubicBezTo>
                    <a:lnTo>
                      <a:pt x="0" y="120000"/>
                    </a:lnTo>
                    <a:lnTo>
                      <a:pt x="0" y="120000"/>
                    </a:lnTo>
                    <a:cubicBezTo>
                      <a:pt x="-1" y="120000"/>
                      <a:pt x="-1" y="120000"/>
                      <a:pt x="-1" y="119999"/>
                    </a:cubicBezTo>
                    <a:lnTo>
                      <a:pt x="0" y="37513"/>
                    </a:lnTo>
                    <a:lnTo>
                      <a:pt x="0" y="37513"/>
                    </a:lnTo>
                    <a:cubicBezTo>
                      <a:pt x="0" y="16795"/>
                      <a:pt x="26487" y="0"/>
                      <a:pt x="59160" y="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906" name="Google Shape;906;p34"/>
            <p:cNvSpPr/>
            <p:nvPr/>
          </p:nvSpPr>
          <p:spPr>
            <a:xfrm flipH="1">
              <a:off x="1018176" y="443109"/>
              <a:ext cx="221988" cy="230154"/>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7" name="Google Shape;907;p34"/>
            <p:cNvSpPr/>
            <p:nvPr/>
          </p:nvSpPr>
          <p:spPr>
            <a:xfrm flipH="1">
              <a:off x="1018176" y="926991"/>
              <a:ext cx="221988" cy="230154"/>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08" name="Google Shape;908;p34"/>
          <p:cNvGrpSpPr/>
          <p:nvPr/>
        </p:nvGrpSpPr>
        <p:grpSpPr>
          <a:xfrm>
            <a:off x="4823219" y="2208848"/>
            <a:ext cx="1599570" cy="2006600"/>
            <a:chOff x="-29243" y="0"/>
            <a:chExt cx="1599617" cy="2006605"/>
          </a:xfrm>
        </p:grpSpPr>
        <p:sp>
          <p:nvSpPr>
            <p:cNvPr id="909" name="Google Shape;909;p34"/>
            <p:cNvSpPr/>
            <p:nvPr/>
          </p:nvSpPr>
          <p:spPr>
            <a:xfrm>
              <a:off x="562309" y="778877"/>
              <a:ext cx="702067" cy="1227728"/>
            </a:xfrm>
            <a:custGeom>
              <a:avLst/>
              <a:gdLst/>
              <a:ahLst/>
              <a:cxnLst/>
              <a:rect l="l" t="t" r="r" b="b"/>
              <a:pathLst>
                <a:path w="120000" h="120000" extrusionOk="0">
                  <a:moveTo>
                    <a:pt x="60000" y="0"/>
                  </a:moveTo>
                  <a:lnTo>
                    <a:pt x="60000" y="0"/>
                  </a:lnTo>
                  <a:lnTo>
                    <a:pt x="60000" y="0"/>
                  </a:lnTo>
                  <a:cubicBezTo>
                    <a:pt x="93137" y="0"/>
                    <a:pt x="120000" y="15362"/>
                    <a:pt x="120000" y="34311"/>
                  </a:cubicBezTo>
                  <a:lnTo>
                    <a:pt x="120000" y="120000"/>
                  </a:lnTo>
                  <a:cubicBezTo>
                    <a:pt x="120000" y="120001"/>
                    <a:pt x="120000" y="120001"/>
                    <a:pt x="119999" y="120001"/>
                  </a:cubicBezTo>
                  <a:lnTo>
                    <a:pt x="0" y="120000"/>
                  </a:lnTo>
                  <a:lnTo>
                    <a:pt x="0" y="120000"/>
                  </a:lnTo>
                  <a:cubicBezTo>
                    <a:pt x="-1" y="120000"/>
                    <a:pt x="-1" y="120000"/>
                    <a:pt x="-1" y="119999"/>
                  </a:cubicBezTo>
                  <a:lnTo>
                    <a:pt x="0" y="34311"/>
                  </a:lnTo>
                  <a:lnTo>
                    <a:pt x="0" y="34311"/>
                  </a:lnTo>
                  <a:cubicBezTo>
                    <a:pt x="0" y="15362"/>
                    <a:pt x="26863" y="0"/>
                    <a:pt x="60000" y="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0" name="Google Shape;910;p34"/>
            <p:cNvSpPr/>
            <p:nvPr/>
          </p:nvSpPr>
          <p:spPr>
            <a:xfrm>
              <a:off x="365412" y="0"/>
              <a:ext cx="710049" cy="728712"/>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911" name="Google Shape;911;p34"/>
            <p:cNvGrpSpPr/>
            <p:nvPr/>
          </p:nvGrpSpPr>
          <p:grpSpPr>
            <a:xfrm>
              <a:off x="-29243" y="642932"/>
              <a:ext cx="892509" cy="627445"/>
              <a:chOff x="-29243" y="-28200"/>
              <a:chExt cx="892509" cy="627445"/>
            </a:xfrm>
          </p:grpSpPr>
          <p:sp>
            <p:nvSpPr>
              <p:cNvPr id="912" name="Google Shape;912;p34"/>
              <p:cNvSpPr/>
              <p:nvPr/>
            </p:nvSpPr>
            <p:spPr>
              <a:xfrm rot="-6080223">
                <a:off x="508026" y="212120"/>
                <a:ext cx="193441" cy="488545"/>
              </a:xfrm>
              <a:custGeom>
                <a:avLst/>
                <a:gdLst/>
                <a:ahLst/>
                <a:cxnLst/>
                <a:rect l="l" t="t" r="r" b="b"/>
                <a:pathLst>
                  <a:path w="120000" h="120000" extrusionOk="0">
                    <a:moveTo>
                      <a:pt x="59160" y="0"/>
                    </a:moveTo>
                    <a:lnTo>
                      <a:pt x="60840" y="0"/>
                    </a:lnTo>
                    <a:lnTo>
                      <a:pt x="60840" y="0"/>
                    </a:lnTo>
                    <a:cubicBezTo>
                      <a:pt x="93513" y="0"/>
                      <a:pt x="120000" y="10488"/>
                      <a:pt x="120000" y="23425"/>
                    </a:cubicBezTo>
                    <a:lnTo>
                      <a:pt x="120000" y="120000"/>
                    </a:lnTo>
                    <a:cubicBezTo>
                      <a:pt x="120000" y="120001"/>
                      <a:pt x="120000" y="120001"/>
                      <a:pt x="119999" y="120001"/>
                    </a:cubicBezTo>
                    <a:lnTo>
                      <a:pt x="0" y="120000"/>
                    </a:lnTo>
                    <a:lnTo>
                      <a:pt x="0" y="120000"/>
                    </a:lnTo>
                    <a:cubicBezTo>
                      <a:pt x="-1" y="120000"/>
                      <a:pt x="-1" y="120000"/>
                      <a:pt x="-1" y="119999"/>
                    </a:cubicBezTo>
                    <a:lnTo>
                      <a:pt x="0" y="23425"/>
                    </a:lnTo>
                    <a:lnTo>
                      <a:pt x="0" y="23425"/>
                    </a:lnTo>
                    <a:cubicBezTo>
                      <a:pt x="0" y="10488"/>
                      <a:pt x="26487" y="0"/>
                      <a:pt x="59160" y="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3" name="Google Shape;913;p34"/>
              <p:cNvSpPr/>
              <p:nvPr/>
            </p:nvSpPr>
            <p:spPr>
              <a:xfrm rot="-2683558">
                <a:off x="235798" y="180325"/>
                <a:ext cx="202439" cy="351595"/>
              </a:xfrm>
              <a:custGeom>
                <a:avLst/>
                <a:gdLst/>
                <a:ahLst/>
                <a:cxnLst/>
                <a:rect l="l" t="t" r="r" b="b"/>
                <a:pathLst>
                  <a:path w="120000" h="120000" extrusionOk="0">
                    <a:moveTo>
                      <a:pt x="59160" y="0"/>
                    </a:moveTo>
                    <a:lnTo>
                      <a:pt x="60840" y="0"/>
                    </a:lnTo>
                    <a:lnTo>
                      <a:pt x="60840" y="0"/>
                    </a:lnTo>
                    <a:cubicBezTo>
                      <a:pt x="93513" y="0"/>
                      <a:pt x="120000" y="15251"/>
                      <a:pt x="120000" y="34063"/>
                    </a:cubicBezTo>
                    <a:lnTo>
                      <a:pt x="120000" y="120000"/>
                    </a:lnTo>
                    <a:cubicBezTo>
                      <a:pt x="120000" y="120001"/>
                      <a:pt x="120000" y="120001"/>
                      <a:pt x="119999" y="120001"/>
                    </a:cubicBezTo>
                    <a:lnTo>
                      <a:pt x="0" y="120000"/>
                    </a:lnTo>
                    <a:lnTo>
                      <a:pt x="0" y="120000"/>
                    </a:lnTo>
                    <a:cubicBezTo>
                      <a:pt x="-1" y="120000"/>
                      <a:pt x="-1" y="120000"/>
                      <a:pt x="-1" y="119999"/>
                    </a:cubicBezTo>
                    <a:lnTo>
                      <a:pt x="0" y="34063"/>
                    </a:lnTo>
                    <a:lnTo>
                      <a:pt x="0" y="34063"/>
                    </a:lnTo>
                    <a:cubicBezTo>
                      <a:pt x="0" y="15251"/>
                      <a:pt x="26487" y="0"/>
                      <a:pt x="59160" y="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4" name="Google Shape;914;p34"/>
              <p:cNvSpPr/>
              <p:nvPr/>
            </p:nvSpPr>
            <p:spPr>
              <a:xfrm rot="-1131759">
                <a:off x="0" y="0"/>
                <a:ext cx="210302" cy="215834"/>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15" name="Google Shape;915;p34"/>
            <p:cNvGrpSpPr/>
            <p:nvPr/>
          </p:nvGrpSpPr>
          <p:grpSpPr>
            <a:xfrm>
              <a:off x="926386" y="836431"/>
              <a:ext cx="643988" cy="848602"/>
              <a:chOff x="-165683" y="74101"/>
              <a:chExt cx="643988" cy="848602"/>
            </a:xfrm>
          </p:grpSpPr>
          <p:sp>
            <p:nvSpPr>
              <p:cNvPr id="916" name="Google Shape;916;p34"/>
              <p:cNvSpPr/>
              <p:nvPr/>
            </p:nvSpPr>
            <p:spPr>
              <a:xfrm rot="6526115">
                <a:off x="0" y="0"/>
                <a:ext cx="193441" cy="488545"/>
              </a:xfrm>
              <a:custGeom>
                <a:avLst/>
                <a:gdLst/>
                <a:ahLst/>
                <a:cxnLst/>
                <a:rect l="l" t="t" r="r" b="b"/>
                <a:pathLst>
                  <a:path w="120000" h="120000" extrusionOk="0">
                    <a:moveTo>
                      <a:pt x="59160" y="0"/>
                    </a:moveTo>
                    <a:lnTo>
                      <a:pt x="60840" y="0"/>
                    </a:lnTo>
                    <a:lnTo>
                      <a:pt x="60840" y="0"/>
                    </a:lnTo>
                    <a:cubicBezTo>
                      <a:pt x="93513" y="0"/>
                      <a:pt x="120000" y="10488"/>
                      <a:pt x="120000" y="23425"/>
                    </a:cubicBezTo>
                    <a:lnTo>
                      <a:pt x="120000" y="120000"/>
                    </a:lnTo>
                    <a:cubicBezTo>
                      <a:pt x="120000" y="120001"/>
                      <a:pt x="120000" y="120001"/>
                      <a:pt x="119999" y="120001"/>
                    </a:cubicBezTo>
                    <a:lnTo>
                      <a:pt x="0" y="120000"/>
                    </a:lnTo>
                    <a:lnTo>
                      <a:pt x="0" y="120000"/>
                    </a:lnTo>
                    <a:cubicBezTo>
                      <a:pt x="-1" y="120000"/>
                      <a:pt x="-1" y="120000"/>
                      <a:pt x="-1" y="119999"/>
                    </a:cubicBezTo>
                    <a:lnTo>
                      <a:pt x="0" y="23425"/>
                    </a:lnTo>
                    <a:lnTo>
                      <a:pt x="0" y="23425"/>
                    </a:lnTo>
                    <a:cubicBezTo>
                      <a:pt x="0" y="10488"/>
                      <a:pt x="26487" y="0"/>
                      <a:pt x="59160" y="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7" name="Google Shape;917;p34"/>
              <p:cNvSpPr/>
              <p:nvPr/>
            </p:nvSpPr>
            <p:spPr>
              <a:xfrm rot="9922781">
                <a:off x="176804" y="289525"/>
                <a:ext cx="202439" cy="351595"/>
              </a:xfrm>
              <a:custGeom>
                <a:avLst/>
                <a:gdLst/>
                <a:ahLst/>
                <a:cxnLst/>
                <a:rect l="l" t="t" r="r" b="b"/>
                <a:pathLst>
                  <a:path w="120000" h="120000" extrusionOk="0">
                    <a:moveTo>
                      <a:pt x="59160" y="0"/>
                    </a:moveTo>
                    <a:lnTo>
                      <a:pt x="60840" y="0"/>
                    </a:lnTo>
                    <a:lnTo>
                      <a:pt x="60840" y="0"/>
                    </a:lnTo>
                    <a:cubicBezTo>
                      <a:pt x="93513" y="0"/>
                      <a:pt x="120000" y="15251"/>
                      <a:pt x="120000" y="34063"/>
                    </a:cubicBezTo>
                    <a:lnTo>
                      <a:pt x="120000" y="120000"/>
                    </a:lnTo>
                    <a:cubicBezTo>
                      <a:pt x="120000" y="120001"/>
                      <a:pt x="120000" y="120001"/>
                      <a:pt x="119999" y="120001"/>
                    </a:cubicBezTo>
                    <a:lnTo>
                      <a:pt x="0" y="120000"/>
                    </a:lnTo>
                    <a:lnTo>
                      <a:pt x="0" y="120000"/>
                    </a:lnTo>
                    <a:cubicBezTo>
                      <a:pt x="-1" y="120000"/>
                      <a:pt x="-1" y="120000"/>
                      <a:pt x="-1" y="119999"/>
                    </a:cubicBezTo>
                    <a:lnTo>
                      <a:pt x="0" y="34063"/>
                    </a:lnTo>
                    <a:lnTo>
                      <a:pt x="0" y="34063"/>
                    </a:lnTo>
                    <a:cubicBezTo>
                      <a:pt x="0" y="15251"/>
                      <a:pt x="26487" y="0"/>
                      <a:pt x="59160" y="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8" name="Google Shape;918;p34"/>
              <p:cNvSpPr/>
              <p:nvPr/>
            </p:nvSpPr>
            <p:spPr>
              <a:xfrm rot="-10125420">
                <a:off x="248981" y="688439"/>
                <a:ext cx="210302" cy="215834"/>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919" name="Google Shape;919;p34"/>
          <p:cNvGrpSpPr/>
          <p:nvPr/>
        </p:nvGrpSpPr>
        <p:grpSpPr>
          <a:xfrm>
            <a:off x="9062783" y="2043954"/>
            <a:ext cx="1320477" cy="2176781"/>
            <a:chOff x="-6592" y="0"/>
            <a:chExt cx="1325256" cy="2176784"/>
          </a:xfrm>
        </p:grpSpPr>
        <p:sp>
          <p:nvSpPr>
            <p:cNvPr id="920" name="Google Shape;920;p34"/>
            <p:cNvSpPr/>
            <p:nvPr/>
          </p:nvSpPr>
          <p:spPr>
            <a:xfrm flipH="1">
              <a:off x="256334" y="867501"/>
              <a:ext cx="741477" cy="1309283"/>
            </a:xfrm>
            <a:custGeom>
              <a:avLst/>
              <a:gdLst/>
              <a:ahLst/>
              <a:cxnLst/>
              <a:rect l="l" t="t" r="r" b="b"/>
              <a:pathLst>
                <a:path w="120000" h="120000" extrusionOk="0">
                  <a:moveTo>
                    <a:pt x="60000" y="0"/>
                  </a:moveTo>
                  <a:lnTo>
                    <a:pt x="60000" y="0"/>
                  </a:lnTo>
                  <a:lnTo>
                    <a:pt x="60000" y="0"/>
                  </a:lnTo>
                  <a:cubicBezTo>
                    <a:pt x="93137" y="0"/>
                    <a:pt x="120000" y="15213"/>
                    <a:pt x="120000" y="33979"/>
                  </a:cubicBezTo>
                  <a:lnTo>
                    <a:pt x="120000" y="120000"/>
                  </a:lnTo>
                  <a:cubicBezTo>
                    <a:pt x="120000" y="120001"/>
                    <a:pt x="120000" y="120001"/>
                    <a:pt x="119999" y="120001"/>
                  </a:cubicBezTo>
                  <a:lnTo>
                    <a:pt x="0" y="120000"/>
                  </a:lnTo>
                  <a:lnTo>
                    <a:pt x="0" y="120000"/>
                  </a:lnTo>
                  <a:cubicBezTo>
                    <a:pt x="-1" y="120000"/>
                    <a:pt x="-1" y="120000"/>
                    <a:pt x="-1" y="119999"/>
                  </a:cubicBezTo>
                  <a:lnTo>
                    <a:pt x="0" y="33979"/>
                  </a:lnTo>
                  <a:lnTo>
                    <a:pt x="0" y="33979"/>
                  </a:lnTo>
                  <a:cubicBezTo>
                    <a:pt x="0" y="15213"/>
                    <a:pt x="26863" y="0"/>
                    <a:pt x="60000" y="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1" name="Google Shape;921;p34"/>
            <p:cNvSpPr/>
            <p:nvPr/>
          </p:nvSpPr>
          <p:spPr>
            <a:xfrm flipH="1">
              <a:off x="253407" y="0"/>
              <a:ext cx="749908" cy="777121"/>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922" name="Google Shape;922;p34"/>
            <p:cNvGrpSpPr/>
            <p:nvPr/>
          </p:nvGrpSpPr>
          <p:grpSpPr>
            <a:xfrm>
              <a:off x="-6592" y="1072678"/>
              <a:ext cx="496866" cy="870999"/>
              <a:chOff x="-6592" y="-18531"/>
              <a:chExt cx="496866" cy="870999"/>
            </a:xfrm>
          </p:grpSpPr>
          <p:sp>
            <p:nvSpPr>
              <p:cNvPr id="923" name="Google Shape;923;p34"/>
              <p:cNvSpPr/>
              <p:nvPr/>
            </p:nvSpPr>
            <p:spPr>
              <a:xfrm rot="-9450985" flipH="1">
                <a:off x="172144" y="-1"/>
                <a:ext cx="213805" cy="588105"/>
              </a:xfrm>
              <a:custGeom>
                <a:avLst/>
                <a:gdLst/>
                <a:ahLst/>
                <a:cxnLst/>
                <a:rect l="l" t="t" r="r" b="b"/>
                <a:pathLst>
                  <a:path w="120000" h="120000" extrusionOk="0">
                    <a:moveTo>
                      <a:pt x="59160" y="0"/>
                    </a:moveTo>
                    <a:lnTo>
                      <a:pt x="60840" y="0"/>
                    </a:lnTo>
                    <a:lnTo>
                      <a:pt x="60840" y="0"/>
                    </a:lnTo>
                    <a:cubicBezTo>
                      <a:pt x="93513" y="0"/>
                      <a:pt x="120000" y="9629"/>
                      <a:pt x="120000" y="21508"/>
                    </a:cubicBezTo>
                    <a:lnTo>
                      <a:pt x="120000" y="120000"/>
                    </a:lnTo>
                    <a:cubicBezTo>
                      <a:pt x="120000" y="120001"/>
                      <a:pt x="120000" y="120001"/>
                      <a:pt x="119999" y="120001"/>
                    </a:cubicBezTo>
                    <a:lnTo>
                      <a:pt x="0" y="120000"/>
                    </a:lnTo>
                    <a:lnTo>
                      <a:pt x="0" y="120000"/>
                    </a:lnTo>
                    <a:cubicBezTo>
                      <a:pt x="-1" y="120000"/>
                      <a:pt x="-1" y="120000"/>
                      <a:pt x="-1" y="119999"/>
                    </a:cubicBezTo>
                    <a:lnTo>
                      <a:pt x="0" y="21508"/>
                    </a:lnTo>
                    <a:lnTo>
                      <a:pt x="0" y="21508"/>
                    </a:lnTo>
                    <a:cubicBezTo>
                      <a:pt x="0" y="9629"/>
                      <a:pt x="26487" y="0"/>
                      <a:pt x="59160" y="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4" name="Google Shape;924;p34"/>
              <p:cNvSpPr/>
              <p:nvPr/>
            </p:nvSpPr>
            <p:spPr>
              <a:xfrm rot="10597216" flipH="1">
                <a:off x="0" y="615949"/>
                <a:ext cx="222107" cy="230172"/>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25" name="Google Shape;925;p34"/>
            <p:cNvGrpSpPr/>
            <p:nvPr/>
          </p:nvGrpSpPr>
          <p:grpSpPr>
            <a:xfrm>
              <a:off x="756967" y="1067673"/>
              <a:ext cx="561698" cy="899703"/>
              <a:chOff x="-104580" y="-18515"/>
              <a:chExt cx="561698" cy="899703"/>
            </a:xfrm>
          </p:grpSpPr>
          <p:sp>
            <p:nvSpPr>
              <p:cNvPr id="926" name="Google Shape;926;p34"/>
              <p:cNvSpPr/>
              <p:nvPr/>
            </p:nvSpPr>
            <p:spPr>
              <a:xfrm rot="9447187" flipH="1">
                <a:off x="0" y="0"/>
                <a:ext cx="213805" cy="588105"/>
              </a:xfrm>
              <a:custGeom>
                <a:avLst/>
                <a:gdLst/>
                <a:ahLst/>
                <a:cxnLst/>
                <a:rect l="l" t="t" r="r" b="b"/>
                <a:pathLst>
                  <a:path w="120000" h="120000" extrusionOk="0">
                    <a:moveTo>
                      <a:pt x="59160" y="0"/>
                    </a:moveTo>
                    <a:lnTo>
                      <a:pt x="60840" y="0"/>
                    </a:lnTo>
                    <a:lnTo>
                      <a:pt x="60840" y="0"/>
                    </a:lnTo>
                    <a:cubicBezTo>
                      <a:pt x="93513" y="0"/>
                      <a:pt x="120000" y="9629"/>
                      <a:pt x="120000" y="21508"/>
                    </a:cubicBezTo>
                    <a:lnTo>
                      <a:pt x="120000" y="120000"/>
                    </a:lnTo>
                    <a:cubicBezTo>
                      <a:pt x="120000" y="120001"/>
                      <a:pt x="120000" y="120001"/>
                      <a:pt x="119999" y="120001"/>
                    </a:cubicBezTo>
                    <a:lnTo>
                      <a:pt x="0" y="120000"/>
                    </a:lnTo>
                    <a:lnTo>
                      <a:pt x="0" y="120000"/>
                    </a:lnTo>
                    <a:cubicBezTo>
                      <a:pt x="-1" y="120000"/>
                      <a:pt x="-1" y="120000"/>
                      <a:pt x="-1" y="119999"/>
                    </a:cubicBezTo>
                    <a:lnTo>
                      <a:pt x="0" y="21508"/>
                    </a:lnTo>
                    <a:lnTo>
                      <a:pt x="0" y="21508"/>
                    </a:lnTo>
                    <a:cubicBezTo>
                      <a:pt x="0" y="9629"/>
                      <a:pt x="26487" y="0"/>
                      <a:pt x="59160" y="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7" name="Google Shape;927;p34"/>
              <p:cNvSpPr/>
              <p:nvPr/>
            </p:nvSpPr>
            <p:spPr>
              <a:xfrm rot="7895388" flipH="1">
                <a:off x="186273" y="606650"/>
                <a:ext cx="222107" cy="230172"/>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928" name="Google Shape;928;p34"/>
          <p:cNvGrpSpPr/>
          <p:nvPr/>
        </p:nvGrpSpPr>
        <p:grpSpPr>
          <a:xfrm>
            <a:off x="6565280" y="3129822"/>
            <a:ext cx="1408516" cy="974959"/>
            <a:chOff x="-24552" y="-299819"/>
            <a:chExt cx="1409150" cy="976010"/>
          </a:xfrm>
        </p:grpSpPr>
        <p:sp>
          <p:nvSpPr>
            <p:cNvPr id="929" name="Google Shape;929;p34"/>
            <p:cNvSpPr/>
            <p:nvPr/>
          </p:nvSpPr>
          <p:spPr>
            <a:xfrm rot="-1907124" flipH="1">
              <a:off x="181051" y="0"/>
              <a:ext cx="1219754" cy="285750"/>
            </a:xfrm>
            <a:custGeom>
              <a:avLst/>
              <a:gdLst/>
              <a:ahLst/>
              <a:cxnLst/>
              <a:rect l="l" t="t" r="r" b="b"/>
              <a:pathLst>
                <a:path w="857250" h="285750" extrusionOk="0">
                  <a:moveTo>
                    <a:pt x="0" y="285750"/>
                  </a:moveTo>
                  <a:cubicBezTo>
                    <a:pt x="200025" y="285750"/>
                    <a:pt x="400050" y="285750"/>
                    <a:pt x="542925" y="238125"/>
                  </a:cubicBezTo>
                  <a:cubicBezTo>
                    <a:pt x="685800" y="190500"/>
                    <a:pt x="771525" y="95250"/>
                    <a:pt x="857250" y="0"/>
                  </a:cubicBezTo>
                </a:path>
              </a:pathLst>
            </a:custGeom>
            <a:noFill/>
            <a:ln w="76175" cap="flat" cmpd="sng">
              <a:solidFill>
                <a:schemeClr val="accent5"/>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0" name="Google Shape;930;p34"/>
            <p:cNvSpPr/>
            <p:nvPr/>
          </p:nvSpPr>
          <p:spPr>
            <a:xfrm rot="-931286" flipH="1">
              <a:off x="0" y="295266"/>
              <a:ext cx="750274" cy="285750"/>
            </a:xfrm>
            <a:custGeom>
              <a:avLst/>
              <a:gdLst/>
              <a:ahLst/>
              <a:cxnLst/>
              <a:rect l="l" t="t" r="r" b="b"/>
              <a:pathLst>
                <a:path w="857250" h="285750" extrusionOk="0">
                  <a:moveTo>
                    <a:pt x="0" y="285750"/>
                  </a:moveTo>
                  <a:cubicBezTo>
                    <a:pt x="200025" y="285750"/>
                    <a:pt x="400050" y="285750"/>
                    <a:pt x="542925" y="238125"/>
                  </a:cubicBezTo>
                  <a:cubicBezTo>
                    <a:pt x="685800" y="190500"/>
                    <a:pt x="771525" y="95250"/>
                    <a:pt x="857250" y="0"/>
                  </a:cubicBezTo>
                </a:path>
              </a:pathLst>
            </a:custGeom>
            <a:noFill/>
            <a:ln w="76175" cap="flat" cmpd="sng">
              <a:solidFill>
                <a:schemeClr val="accent5"/>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p3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Examples of fight, flight and freeze behaviors</a:t>
            </a:r>
            <a:endParaRPr/>
          </a:p>
        </p:txBody>
      </p:sp>
      <p:grpSp>
        <p:nvGrpSpPr>
          <p:cNvPr id="937" name="Google Shape;937;p35"/>
          <p:cNvGrpSpPr/>
          <p:nvPr/>
        </p:nvGrpSpPr>
        <p:grpSpPr>
          <a:xfrm>
            <a:off x="672478" y="1814791"/>
            <a:ext cx="765198" cy="1306282"/>
            <a:chOff x="0" y="0"/>
            <a:chExt cx="1240164" cy="2117090"/>
          </a:xfrm>
        </p:grpSpPr>
        <p:sp>
          <p:nvSpPr>
            <p:cNvPr id="938" name="Google Shape;938;p35"/>
            <p:cNvSpPr/>
            <p:nvPr/>
          </p:nvSpPr>
          <p:spPr>
            <a:xfrm flipH="1">
              <a:off x="0" y="807871"/>
              <a:ext cx="741066" cy="1309219"/>
            </a:xfrm>
            <a:custGeom>
              <a:avLst/>
              <a:gdLst/>
              <a:ahLst/>
              <a:cxnLst/>
              <a:rect l="l" t="t" r="r" b="b"/>
              <a:pathLst>
                <a:path w="120000" h="120000" extrusionOk="0">
                  <a:moveTo>
                    <a:pt x="60000" y="0"/>
                  </a:moveTo>
                  <a:lnTo>
                    <a:pt x="60000" y="0"/>
                  </a:lnTo>
                  <a:lnTo>
                    <a:pt x="60000" y="0"/>
                  </a:lnTo>
                  <a:cubicBezTo>
                    <a:pt x="93137" y="0"/>
                    <a:pt x="120000" y="15205"/>
                    <a:pt x="120000" y="33962"/>
                  </a:cubicBezTo>
                  <a:lnTo>
                    <a:pt x="120000" y="120000"/>
                  </a:lnTo>
                  <a:cubicBezTo>
                    <a:pt x="120000" y="120001"/>
                    <a:pt x="120000" y="120001"/>
                    <a:pt x="119999" y="120001"/>
                  </a:cubicBezTo>
                  <a:lnTo>
                    <a:pt x="0" y="120000"/>
                  </a:lnTo>
                  <a:lnTo>
                    <a:pt x="0" y="120000"/>
                  </a:lnTo>
                  <a:cubicBezTo>
                    <a:pt x="-1" y="120000"/>
                    <a:pt x="-1" y="120000"/>
                    <a:pt x="-1" y="119999"/>
                  </a:cubicBezTo>
                  <a:lnTo>
                    <a:pt x="0" y="33962"/>
                  </a:lnTo>
                  <a:lnTo>
                    <a:pt x="0" y="33962"/>
                  </a:lnTo>
                  <a:cubicBezTo>
                    <a:pt x="0" y="15205"/>
                    <a:pt x="26863" y="0"/>
                    <a:pt x="60000" y="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9" name="Google Shape;939;p35"/>
            <p:cNvSpPr/>
            <p:nvPr/>
          </p:nvSpPr>
          <p:spPr>
            <a:xfrm flipH="1">
              <a:off x="91184" y="0"/>
              <a:ext cx="749487" cy="777084"/>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940" name="Google Shape;940;p35"/>
            <p:cNvGrpSpPr/>
            <p:nvPr/>
          </p:nvGrpSpPr>
          <p:grpSpPr>
            <a:xfrm>
              <a:off x="321830" y="1086284"/>
              <a:ext cx="762677" cy="406565"/>
              <a:chOff x="-165990" y="-5313"/>
              <a:chExt cx="762677" cy="406565"/>
            </a:xfrm>
          </p:grpSpPr>
          <p:sp>
            <p:nvSpPr>
              <p:cNvPr id="941" name="Google Shape;941;p35"/>
              <p:cNvSpPr/>
              <p:nvPr/>
            </p:nvSpPr>
            <p:spPr>
              <a:xfrm rot="4948448" flipH="1">
                <a:off x="0" y="7388"/>
                <a:ext cx="206279" cy="515685"/>
              </a:xfrm>
              <a:custGeom>
                <a:avLst/>
                <a:gdLst/>
                <a:ahLst/>
                <a:cxnLst/>
                <a:rect l="l" t="t" r="r" b="b"/>
                <a:pathLst>
                  <a:path w="120000" h="120000" extrusionOk="0">
                    <a:moveTo>
                      <a:pt x="59160" y="0"/>
                    </a:moveTo>
                    <a:lnTo>
                      <a:pt x="60840" y="0"/>
                    </a:lnTo>
                    <a:lnTo>
                      <a:pt x="60840" y="0"/>
                    </a:lnTo>
                    <a:cubicBezTo>
                      <a:pt x="93513" y="0"/>
                      <a:pt x="120000" y="10595"/>
                      <a:pt x="120000" y="23665"/>
                    </a:cubicBezTo>
                    <a:lnTo>
                      <a:pt x="120000" y="120000"/>
                    </a:lnTo>
                    <a:cubicBezTo>
                      <a:pt x="120000" y="120001"/>
                      <a:pt x="120000" y="120001"/>
                      <a:pt x="119999" y="120001"/>
                    </a:cubicBezTo>
                    <a:lnTo>
                      <a:pt x="0" y="120000"/>
                    </a:lnTo>
                    <a:lnTo>
                      <a:pt x="0" y="120000"/>
                    </a:lnTo>
                    <a:cubicBezTo>
                      <a:pt x="-1" y="120000"/>
                      <a:pt x="-1" y="120000"/>
                      <a:pt x="-1" y="119999"/>
                    </a:cubicBezTo>
                    <a:lnTo>
                      <a:pt x="0" y="23665"/>
                    </a:lnTo>
                    <a:lnTo>
                      <a:pt x="0" y="23665"/>
                    </a:lnTo>
                    <a:cubicBezTo>
                      <a:pt x="0" y="10595"/>
                      <a:pt x="26487" y="0"/>
                      <a:pt x="59160" y="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2" name="Google Shape;942;p35"/>
              <p:cNvSpPr/>
              <p:nvPr/>
            </p:nvSpPr>
            <p:spPr>
              <a:xfrm rot="3706803" flipH="1">
                <a:off x="290854" y="9"/>
                <a:ext cx="213686" cy="336992"/>
              </a:xfrm>
              <a:custGeom>
                <a:avLst/>
                <a:gdLst/>
                <a:ahLst/>
                <a:cxnLst/>
                <a:rect l="l" t="t" r="r" b="b"/>
                <a:pathLst>
                  <a:path w="120000" h="120000" extrusionOk="0">
                    <a:moveTo>
                      <a:pt x="59160" y="0"/>
                    </a:moveTo>
                    <a:lnTo>
                      <a:pt x="60840" y="0"/>
                    </a:lnTo>
                    <a:lnTo>
                      <a:pt x="60840" y="0"/>
                    </a:lnTo>
                    <a:cubicBezTo>
                      <a:pt x="93513" y="0"/>
                      <a:pt x="120000" y="16795"/>
                      <a:pt x="120000" y="37513"/>
                    </a:cubicBezTo>
                    <a:lnTo>
                      <a:pt x="120000" y="120000"/>
                    </a:lnTo>
                    <a:cubicBezTo>
                      <a:pt x="120000" y="120001"/>
                      <a:pt x="120000" y="120001"/>
                      <a:pt x="119999" y="120001"/>
                    </a:cubicBezTo>
                    <a:lnTo>
                      <a:pt x="0" y="120000"/>
                    </a:lnTo>
                    <a:lnTo>
                      <a:pt x="0" y="120000"/>
                    </a:lnTo>
                    <a:cubicBezTo>
                      <a:pt x="-1" y="120000"/>
                      <a:pt x="-1" y="120000"/>
                      <a:pt x="-1" y="119999"/>
                    </a:cubicBezTo>
                    <a:lnTo>
                      <a:pt x="0" y="37513"/>
                    </a:lnTo>
                    <a:lnTo>
                      <a:pt x="0" y="37513"/>
                    </a:lnTo>
                    <a:cubicBezTo>
                      <a:pt x="0" y="16795"/>
                      <a:pt x="26487" y="0"/>
                      <a:pt x="59160" y="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43" name="Google Shape;943;p35"/>
            <p:cNvGrpSpPr/>
            <p:nvPr/>
          </p:nvGrpSpPr>
          <p:grpSpPr>
            <a:xfrm>
              <a:off x="423134" y="659185"/>
              <a:ext cx="716486" cy="591307"/>
              <a:chOff x="-173611" y="-27755"/>
              <a:chExt cx="716486" cy="591307"/>
            </a:xfrm>
          </p:grpSpPr>
          <p:sp>
            <p:nvSpPr>
              <p:cNvPr id="944" name="Google Shape;944;p35"/>
              <p:cNvSpPr/>
              <p:nvPr/>
            </p:nvSpPr>
            <p:spPr>
              <a:xfrm rot="3806463" flipH="1">
                <a:off x="-1" y="98167"/>
                <a:ext cx="206279" cy="515685"/>
              </a:xfrm>
              <a:custGeom>
                <a:avLst/>
                <a:gdLst/>
                <a:ahLst/>
                <a:cxnLst/>
                <a:rect l="l" t="t" r="r" b="b"/>
                <a:pathLst>
                  <a:path w="120000" h="120000" extrusionOk="0">
                    <a:moveTo>
                      <a:pt x="59160" y="0"/>
                    </a:moveTo>
                    <a:lnTo>
                      <a:pt x="60840" y="0"/>
                    </a:lnTo>
                    <a:lnTo>
                      <a:pt x="60840" y="0"/>
                    </a:lnTo>
                    <a:cubicBezTo>
                      <a:pt x="93513" y="0"/>
                      <a:pt x="120000" y="10595"/>
                      <a:pt x="120000" y="23665"/>
                    </a:cubicBezTo>
                    <a:lnTo>
                      <a:pt x="120000" y="120000"/>
                    </a:lnTo>
                    <a:cubicBezTo>
                      <a:pt x="120000" y="120001"/>
                      <a:pt x="120000" y="120001"/>
                      <a:pt x="119999" y="120001"/>
                    </a:cubicBezTo>
                    <a:lnTo>
                      <a:pt x="0" y="120000"/>
                    </a:lnTo>
                    <a:lnTo>
                      <a:pt x="0" y="120000"/>
                    </a:lnTo>
                    <a:cubicBezTo>
                      <a:pt x="-1" y="120000"/>
                      <a:pt x="-1" y="120000"/>
                      <a:pt x="-1" y="119999"/>
                    </a:cubicBezTo>
                    <a:lnTo>
                      <a:pt x="0" y="23665"/>
                    </a:lnTo>
                    <a:lnTo>
                      <a:pt x="0" y="23665"/>
                    </a:lnTo>
                    <a:cubicBezTo>
                      <a:pt x="0" y="10595"/>
                      <a:pt x="26487" y="0"/>
                      <a:pt x="59160" y="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5" name="Google Shape;945;p35"/>
              <p:cNvSpPr/>
              <p:nvPr/>
            </p:nvSpPr>
            <p:spPr>
              <a:xfrm rot="2564818" flipH="1">
                <a:off x="243203" y="6"/>
                <a:ext cx="213686" cy="336992"/>
              </a:xfrm>
              <a:custGeom>
                <a:avLst/>
                <a:gdLst/>
                <a:ahLst/>
                <a:cxnLst/>
                <a:rect l="l" t="t" r="r" b="b"/>
                <a:pathLst>
                  <a:path w="120000" h="120000" extrusionOk="0">
                    <a:moveTo>
                      <a:pt x="59160" y="0"/>
                    </a:moveTo>
                    <a:lnTo>
                      <a:pt x="60840" y="0"/>
                    </a:lnTo>
                    <a:lnTo>
                      <a:pt x="60840" y="0"/>
                    </a:lnTo>
                    <a:cubicBezTo>
                      <a:pt x="93513" y="0"/>
                      <a:pt x="120000" y="16795"/>
                      <a:pt x="120000" y="37513"/>
                    </a:cubicBezTo>
                    <a:lnTo>
                      <a:pt x="120000" y="120000"/>
                    </a:lnTo>
                    <a:cubicBezTo>
                      <a:pt x="120000" y="120001"/>
                      <a:pt x="120000" y="120001"/>
                      <a:pt x="119999" y="120001"/>
                    </a:cubicBezTo>
                    <a:lnTo>
                      <a:pt x="0" y="120000"/>
                    </a:lnTo>
                    <a:lnTo>
                      <a:pt x="0" y="120000"/>
                    </a:lnTo>
                    <a:cubicBezTo>
                      <a:pt x="-1" y="120000"/>
                      <a:pt x="-1" y="120000"/>
                      <a:pt x="-1" y="119999"/>
                    </a:cubicBezTo>
                    <a:lnTo>
                      <a:pt x="0" y="37513"/>
                    </a:lnTo>
                    <a:lnTo>
                      <a:pt x="0" y="37513"/>
                    </a:lnTo>
                    <a:cubicBezTo>
                      <a:pt x="0" y="16795"/>
                      <a:pt x="26487" y="0"/>
                      <a:pt x="59160" y="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946" name="Google Shape;946;p35"/>
            <p:cNvSpPr/>
            <p:nvPr/>
          </p:nvSpPr>
          <p:spPr>
            <a:xfrm flipH="1">
              <a:off x="1018176" y="443109"/>
              <a:ext cx="221988" cy="230154"/>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7" name="Google Shape;947;p35"/>
            <p:cNvSpPr/>
            <p:nvPr/>
          </p:nvSpPr>
          <p:spPr>
            <a:xfrm flipH="1">
              <a:off x="1018176" y="926991"/>
              <a:ext cx="221988" cy="230154"/>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48" name="Google Shape;948;p35"/>
          <p:cNvGrpSpPr/>
          <p:nvPr/>
        </p:nvGrpSpPr>
        <p:grpSpPr>
          <a:xfrm>
            <a:off x="4115046" y="1834781"/>
            <a:ext cx="1036724" cy="1300532"/>
            <a:chOff x="-29243" y="0"/>
            <a:chExt cx="1599617" cy="2006605"/>
          </a:xfrm>
        </p:grpSpPr>
        <p:sp>
          <p:nvSpPr>
            <p:cNvPr id="949" name="Google Shape;949;p35"/>
            <p:cNvSpPr/>
            <p:nvPr/>
          </p:nvSpPr>
          <p:spPr>
            <a:xfrm>
              <a:off x="562309" y="778877"/>
              <a:ext cx="702067" cy="1227728"/>
            </a:xfrm>
            <a:custGeom>
              <a:avLst/>
              <a:gdLst/>
              <a:ahLst/>
              <a:cxnLst/>
              <a:rect l="l" t="t" r="r" b="b"/>
              <a:pathLst>
                <a:path w="120000" h="120000" extrusionOk="0">
                  <a:moveTo>
                    <a:pt x="60000" y="0"/>
                  </a:moveTo>
                  <a:lnTo>
                    <a:pt x="60000" y="0"/>
                  </a:lnTo>
                  <a:lnTo>
                    <a:pt x="60000" y="0"/>
                  </a:lnTo>
                  <a:cubicBezTo>
                    <a:pt x="93137" y="0"/>
                    <a:pt x="120000" y="15362"/>
                    <a:pt x="120000" y="34311"/>
                  </a:cubicBezTo>
                  <a:lnTo>
                    <a:pt x="120000" y="120000"/>
                  </a:lnTo>
                  <a:cubicBezTo>
                    <a:pt x="120000" y="120001"/>
                    <a:pt x="120000" y="120001"/>
                    <a:pt x="119999" y="120001"/>
                  </a:cubicBezTo>
                  <a:lnTo>
                    <a:pt x="0" y="120000"/>
                  </a:lnTo>
                  <a:lnTo>
                    <a:pt x="0" y="120000"/>
                  </a:lnTo>
                  <a:cubicBezTo>
                    <a:pt x="-1" y="120000"/>
                    <a:pt x="-1" y="120000"/>
                    <a:pt x="-1" y="119999"/>
                  </a:cubicBezTo>
                  <a:lnTo>
                    <a:pt x="0" y="34311"/>
                  </a:lnTo>
                  <a:lnTo>
                    <a:pt x="0" y="34311"/>
                  </a:lnTo>
                  <a:cubicBezTo>
                    <a:pt x="0" y="15362"/>
                    <a:pt x="26863" y="0"/>
                    <a:pt x="60000" y="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0" name="Google Shape;950;p35"/>
            <p:cNvSpPr/>
            <p:nvPr/>
          </p:nvSpPr>
          <p:spPr>
            <a:xfrm>
              <a:off x="365412" y="0"/>
              <a:ext cx="710049" cy="728712"/>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951" name="Google Shape;951;p35"/>
            <p:cNvGrpSpPr/>
            <p:nvPr/>
          </p:nvGrpSpPr>
          <p:grpSpPr>
            <a:xfrm>
              <a:off x="-29243" y="642932"/>
              <a:ext cx="892509" cy="627445"/>
              <a:chOff x="-29243" y="-28200"/>
              <a:chExt cx="892509" cy="627445"/>
            </a:xfrm>
          </p:grpSpPr>
          <p:sp>
            <p:nvSpPr>
              <p:cNvPr id="952" name="Google Shape;952;p35"/>
              <p:cNvSpPr/>
              <p:nvPr/>
            </p:nvSpPr>
            <p:spPr>
              <a:xfrm rot="-6080223">
                <a:off x="508026" y="212120"/>
                <a:ext cx="193441" cy="488545"/>
              </a:xfrm>
              <a:custGeom>
                <a:avLst/>
                <a:gdLst/>
                <a:ahLst/>
                <a:cxnLst/>
                <a:rect l="l" t="t" r="r" b="b"/>
                <a:pathLst>
                  <a:path w="120000" h="120000" extrusionOk="0">
                    <a:moveTo>
                      <a:pt x="59160" y="0"/>
                    </a:moveTo>
                    <a:lnTo>
                      <a:pt x="60840" y="0"/>
                    </a:lnTo>
                    <a:lnTo>
                      <a:pt x="60840" y="0"/>
                    </a:lnTo>
                    <a:cubicBezTo>
                      <a:pt x="93513" y="0"/>
                      <a:pt x="120000" y="10488"/>
                      <a:pt x="120000" y="23425"/>
                    </a:cubicBezTo>
                    <a:lnTo>
                      <a:pt x="120000" y="120000"/>
                    </a:lnTo>
                    <a:cubicBezTo>
                      <a:pt x="120000" y="120001"/>
                      <a:pt x="120000" y="120001"/>
                      <a:pt x="119999" y="120001"/>
                    </a:cubicBezTo>
                    <a:lnTo>
                      <a:pt x="0" y="120000"/>
                    </a:lnTo>
                    <a:lnTo>
                      <a:pt x="0" y="120000"/>
                    </a:lnTo>
                    <a:cubicBezTo>
                      <a:pt x="-1" y="120000"/>
                      <a:pt x="-1" y="120000"/>
                      <a:pt x="-1" y="119999"/>
                    </a:cubicBezTo>
                    <a:lnTo>
                      <a:pt x="0" y="23425"/>
                    </a:lnTo>
                    <a:lnTo>
                      <a:pt x="0" y="23425"/>
                    </a:lnTo>
                    <a:cubicBezTo>
                      <a:pt x="0" y="10488"/>
                      <a:pt x="26487" y="0"/>
                      <a:pt x="59160" y="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3" name="Google Shape;953;p35"/>
              <p:cNvSpPr/>
              <p:nvPr/>
            </p:nvSpPr>
            <p:spPr>
              <a:xfrm rot="-2683558">
                <a:off x="235798" y="180325"/>
                <a:ext cx="202439" cy="351595"/>
              </a:xfrm>
              <a:custGeom>
                <a:avLst/>
                <a:gdLst/>
                <a:ahLst/>
                <a:cxnLst/>
                <a:rect l="l" t="t" r="r" b="b"/>
                <a:pathLst>
                  <a:path w="120000" h="120000" extrusionOk="0">
                    <a:moveTo>
                      <a:pt x="59160" y="0"/>
                    </a:moveTo>
                    <a:lnTo>
                      <a:pt x="60840" y="0"/>
                    </a:lnTo>
                    <a:lnTo>
                      <a:pt x="60840" y="0"/>
                    </a:lnTo>
                    <a:cubicBezTo>
                      <a:pt x="93513" y="0"/>
                      <a:pt x="120000" y="15251"/>
                      <a:pt x="120000" y="34063"/>
                    </a:cubicBezTo>
                    <a:lnTo>
                      <a:pt x="120000" y="120000"/>
                    </a:lnTo>
                    <a:cubicBezTo>
                      <a:pt x="120000" y="120001"/>
                      <a:pt x="120000" y="120001"/>
                      <a:pt x="119999" y="120001"/>
                    </a:cubicBezTo>
                    <a:lnTo>
                      <a:pt x="0" y="120000"/>
                    </a:lnTo>
                    <a:lnTo>
                      <a:pt x="0" y="120000"/>
                    </a:lnTo>
                    <a:cubicBezTo>
                      <a:pt x="-1" y="120000"/>
                      <a:pt x="-1" y="120000"/>
                      <a:pt x="-1" y="119999"/>
                    </a:cubicBezTo>
                    <a:lnTo>
                      <a:pt x="0" y="34063"/>
                    </a:lnTo>
                    <a:lnTo>
                      <a:pt x="0" y="34063"/>
                    </a:lnTo>
                    <a:cubicBezTo>
                      <a:pt x="0" y="15251"/>
                      <a:pt x="26487" y="0"/>
                      <a:pt x="59160" y="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4" name="Google Shape;954;p35"/>
              <p:cNvSpPr/>
              <p:nvPr/>
            </p:nvSpPr>
            <p:spPr>
              <a:xfrm rot="-1131759">
                <a:off x="0" y="0"/>
                <a:ext cx="210302" cy="215834"/>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55" name="Google Shape;955;p35"/>
            <p:cNvGrpSpPr/>
            <p:nvPr/>
          </p:nvGrpSpPr>
          <p:grpSpPr>
            <a:xfrm>
              <a:off x="926386" y="836431"/>
              <a:ext cx="643988" cy="848602"/>
              <a:chOff x="-165683" y="74101"/>
              <a:chExt cx="643988" cy="848602"/>
            </a:xfrm>
          </p:grpSpPr>
          <p:sp>
            <p:nvSpPr>
              <p:cNvPr id="956" name="Google Shape;956;p35"/>
              <p:cNvSpPr/>
              <p:nvPr/>
            </p:nvSpPr>
            <p:spPr>
              <a:xfrm rot="6526115">
                <a:off x="0" y="0"/>
                <a:ext cx="193441" cy="488545"/>
              </a:xfrm>
              <a:custGeom>
                <a:avLst/>
                <a:gdLst/>
                <a:ahLst/>
                <a:cxnLst/>
                <a:rect l="l" t="t" r="r" b="b"/>
                <a:pathLst>
                  <a:path w="120000" h="120000" extrusionOk="0">
                    <a:moveTo>
                      <a:pt x="59160" y="0"/>
                    </a:moveTo>
                    <a:lnTo>
                      <a:pt x="60840" y="0"/>
                    </a:lnTo>
                    <a:lnTo>
                      <a:pt x="60840" y="0"/>
                    </a:lnTo>
                    <a:cubicBezTo>
                      <a:pt x="93513" y="0"/>
                      <a:pt x="120000" y="10488"/>
                      <a:pt x="120000" y="23425"/>
                    </a:cubicBezTo>
                    <a:lnTo>
                      <a:pt x="120000" y="120000"/>
                    </a:lnTo>
                    <a:cubicBezTo>
                      <a:pt x="120000" y="120001"/>
                      <a:pt x="120000" y="120001"/>
                      <a:pt x="119999" y="120001"/>
                    </a:cubicBezTo>
                    <a:lnTo>
                      <a:pt x="0" y="120000"/>
                    </a:lnTo>
                    <a:lnTo>
                      <a:pt x="0" y="120000"/>
                    </a:lnTo>
                    <a:cubicBezTo>
                      <a:pt x="-1" y="120000"/>
                      <a:pt x="-1" y="120000"/>
                      <a:pt x="-1" y="119999"/>
                    </a:cubicBezTo>
                    <a:lnTo>
                      <a:pt x="0" y="23425"/>
                    </a:lnTo>
                    <a:lnTo>
                      <a:pt x="0" y="23425"/>
                    </a:lnTo>
                    <a:cubicBezTo>
                      <a:pt x="0" y="10488"/>
                      <a:pt x="26487" y="0"/>
                      <a:pt x="59160" y="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7" name="Google Shape;957;p35"/>
              <p:cNvSpPr/>
              <p:nvPr/>
            </p:nvSpPr>
            <p:spPr>
              <a:xfrm rot="9922781">
                <a:off x="176804" y="289525"/>
                <a:ext cx="202439" cy="351595"/>
              </a:xfrm>
              <a:custGeom>
                <a:avLst/>
                <a:gdLst/>
                <a:ahLst/>
                <a:cxnLst/>
                <a:rect l="l" t="t" r="r" b="b"/>
                <a:pathLst>
                  <a:path w="120000" h="120000" extrusionOk="0">
                    <a:moveTo>
                      <a:pt x="59160" y="0"/>
                    </a:moveTo>
                    <a:lnTo>
                      <a:pt x="60840" y="0"/>
                    </a:lnTo>
                    <a:lnTo>
                      <a:pt x="60840" y="0"/>
                    </a:lnTo>
                    <a:cubicBezTo>
                      <a:pt x="93513" y="0"/>
                      <a:pt x="120000" y="15251"/>
                      <a:pt x="120000" y="34063"/>
                    </a:cubicBezTo>
                    <a:lnTo>
                      <a:pt x="120000" y="120000"/>
                    </a:lnTo>
                    <a:cubicBezTo>
                      <a:pt x="120000" y="120001"/>
                      <a:pt x="120000" y="120001"/>
                      <a:pt x="119999" y="120001"/>
                    </a:cubicBezTo>
                    <a:lnTo>
                      <a:pt x="0" y="120000"/>
                    </a:lnTo>
                    <a:lnTo>
                      <a:pt x="0" y="120000"/>
                    </a:lnTo>
                    <a:cubicBezTo>
                      <a:pt x="-1" y="120000"/>
                      <a:pt x="-1" y="120000"/>
                      <a:pt x="-1" y="119999"/>
                    </a:cubicBezTo>
                    <a:lnTo>
                      <a:pt x="0" y="34063"/>
                    </a:lnTo>
                    <a:lnTo>
                      <a:pt x="0" y="34063"/>
                    </a:lnTo>
                    <a:cubicBezTo>
                      <a:pt x="0" y="15251"/>
                      <a:pt x="26487" y="0"/>
                      <a:pt x="59160" y="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8" name="Google Shape;958;p35"/>
              <p:cNvSpPr/>
              <p:nvPr/>
            </p:nvSpPr>
            <p:spPr>
              <a:xfrm rot="-10125420">
                <a:off x="248981" y="688439"/>
                <a:ext cx="210302" cy="215834"/>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959" name="Google Shape;959;p35"/>
          <p:cNvGrpSpPr/>
          <p:nvPr/>
        </p:nvGrpSpPr>
        <p:grpSpPr>
          <a:xfrm>
            <a:off x="8102736" y="1753711"/>
            <a:ext cx="855837" cy="1410831"/>
            <a:chOff x="-6592" y="0"/>
            <a:chExt cx="1325256" cy="2176784"/>
          </a:xfrm>
        </p:grpSpPr>
        <p:sp>
          <p:nvSpPr>
            <p:cNvPr id="960" name="Google Shape;960;p35"/>
            <p:cNvSpPr/>
            <p:nvPr/>
          </p:nvSpPr>
          <p:spPr>
            <a:xfrm flipH="1">
              <a:off x="256334" y="867501"/>
              <a:ext cx="741477" cy="1309283"/>
            </a:xfrm>
            <a:custGeom>
              <a:avLst/>
              <a:gdLst/>
              <a:ahLst/>
              <a:cxnLst/>
              <a:rect l="l" t="t" r="r" b="b"/>
              <a:pathLst>
                <a:path w="120000" h="120000" extrusionOk="0">
                  <a:moveTo>
                    <a:pt x="60000" y="0"/>
                  </a:moveTo>
                  <a:lnTo>
                    <a:pt x="60000" y="0"/>
                  </a:lnTo>
                  <a:lnTo>
                    <a:pt x="60000" y="0"/>
                  </a:lnTo>
                  <a:cubicBezTo>
                    <a:pt x="93137" y="0"/>
                    <a:pt x="120000" y="15213"/>
                    <a:pt x="120000" y="33979"/>
                  </a:cubicBezTo>
                  <a:lnTo>
                    <a:pt x="120000" y="120000"/>
                  </a:lnTo>
                  <a:cubicBezTo>
                    <a:pt x="120000" y="120001"/>
                    <a:pt x="120000" y="120001"/>
                    <a:pt x="119999" y="120001"/>
                  </a:cubicBezTo>
                  <a:lnTo>
                    <a:pt x="0" y="120000"/>
                  </a:lnTo>
                  <a:lnTo>
                    <a:pt x="0" y="120000"/>
                  </a:lnTo>
                  <a:cubicBezTo>
                    <a:pt x="-1" y="120000"/>
                    <a:pt x="-1" y="120000"/>
                    <a:pt x="-1" y="119999"/>
                  </a:cubicBezTo>
                  <a:lnTo>
                    <a:pt x="0" y="33979"/>
                  </a:lnTo>
                  <a:lnTo>
                    <a:pt x="0" y="33979"/>
                  </a:lnTo>
                  <a:cubicBezTo>
                    <a:pt x="0" y="15213"/>
                    <a:pt x="26863" y="0"/>
                    <a:pt x="60000" y="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1" name="Google Shape;961;p35"/>
            <p:cNvSpPr/>
            <p:nvPr/>
          </p:nvSpPr>
          <p:spPr>
            <a:xfrm flipH="1">
              <a:off x="253407" y="0"/>
              <a:ext cx="749908" cy="777121"/>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962" name="Google Shape;962;p35"/>
            <p:cNvGrpSpPr/>
            <p:nvPr/>
          </p:nvGrpSpPr>
          <p:grpSpPr>
            <a:xfrm>
              <a:off x="-6592" y="1072678"/>
              <a:ext cx="496866" cy="870999"/>
              <a:chOff x="-6592" y="-18531"/>
              <a:chExt cx="496866" cy="870999"/>
            </a:xfrm>
          </p:grpSpPr>
          <p:sp>
            <p:nvSpPr>
              <p:cNvPr id="963" name="Google Shape;963;p35"/>
              <p:cNvSpPr/>
              <p:nvPr/>
            </p:nvSpPr>
            <p:spPr>
              <a:xfrm rot="-9450985" flipH="1">
                <a:off x="172144" y="-1"/>
                <a:ext cx="213805" cy="588105"/>
              </a:xfrm>
              <a:custGeom>
                <a:avLst/>
                <a:gdLst/>
                <a:ahLst/>
                <a:cxnLst/>
                <a:rect l="l" t="t" r="r" b="b"/>
                <a:pathLst>
                  <a:path w="120000" h="120000" extrusionOk="0">
                    <a:moveTo>
                      <a:pt x="59160" y="0"/>
                    </a:moveTo>
                    <a:lnTo>
                      <a:pt x="60840" y="0"/>
                    </a:lnTo>
                    <a:lnTo>
                      <a:pt x="60840" y="0"/>
                    </a:lnTo>
                    <a:cubicBezTo>
                      <a:pt x="93513" y="0"/>
                      <a:pt x="120000" y="9629"/>
                      <a:pt x="120000" y="21508"/>
                    </a:cubicBezTo>
                    <a:lnTo>
                      <a:pt x="120000" y="120000"/>
                    </a:lnTo>
                    <a:cubicBezTo>
                      <a:pt x="120000" y="120001"/>
                      <a:pt x="120000" y="120001"/>
                      <a:pt x="119999" y="120001"/>
                    </a:cubicBezTo>
                    <a:lnTo>
                      <a:pt x="0" y="120000"/>
                    </a:lnTo>
                    <a:lnTo>
                      <a:pt x="0" y="120000"/>
                    </a:lnTo>
                    <a:cubicBezTo>
                      <a:pt x="-1" y="120000"/>
                      <a:pt x="-1" y="120000"/>
                      <a:pt x="-1" y="119999"/>
                    </a:cubicBezTo>
                    <a:lnTo>
                      <a:pt x="0" y="21508"/>
                    </a:lnTo>
                    <a:lnTo>
                      <a:pt x="0" y="21508"/>
                    </a:lnTo>
                    <a:cubicBezTo>
                      <a:pt x="0" y="9629"/>
                      <a:pt x="26487" y="0"/>
                      <a:pt x="59160" y="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4" name="Google Shape;964;p35"/>
              <p:cNvSpPr/>
              <p:nvPr/>
            </p:nvSpPr>
            <p:spPr>
              <a:xfrm rot="10597216" flipH="1">
                <a:off x="0" y="615949"/>
                <a:ext cx="222107" cy="230172"/>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65" name="Google Shape;965;p35"/>
            <p:cNvGrpSpPr/>
            <p:nvPr/>
          </p:nvGrpSpPr>
          <p:grpSpPr>
            <a:xfrm>
              <a:off x="756967" y="1067673"/>
              <a:ext cx="561698" cy="899703"/>
              <a:chOff x="-104580" y="-18515"/>
              <a:chExt cx="561698" cy="899703"/>
            </a:xfrm>
          </p:grpSpPr>
          <p:sp>
            <p:nvSpPr>
              <p:cNvPr id="966" name="Google Shape;966;p35"/>
              <p:cNvSpPr/>
              <p:nvPr/>
            </p:nvSpPr>
            <p:spPr>
              <a:xfrm rot="9447187" flipH="1">
                <a:off x="0" y="0"/>
                <a:ext cx="213805" cy="588105"/>
              </a:xfrm>
              <a:custGeom>
                <a:avLst/>
                <a:gdLst/>
                <a:ahLst/>
                <a:cxnLst/>
                <a:rect l="l" t="t" r="r" b="b"/>
                <a:pathLst>
                  <a:path w="120000" h="120000" extrusionOk="0">
                    <a:moveTo>
                      <a:pt x="59160" y="0"/>
                    </a:moveTo>
                    <a:lnTo>
                      <a:pt x="60840" y="0"/>
                    </a:lnTo>
                    <a:lnTo>
                      <a:pt x="60840" y="0"/>
                    </a:lnTo>
                    <a:cubicBezTo>
                      <a:pt x="93513" y="0"/>
                      <a:pt x="120000" y="9629"/>
                      <a:pt x="120000" y="21508"/>
                    </a:cubicBezTo>
                    <a:lnTo>
                      <a:pt x="120000" y="120000"/>
                    </a:lnTo>
                    <a:cubicBezTo>
                      <a:pt x="120000" y="120001"/>
                      <a:pt x="120000" y="120001"/>
                      <a:pt x="119999" y="120001"/>
                    </a:cubicBezTo>
                    <a:lnTo>
                      <a:pt x="0" y="120000"/>
                    </a:lnTo>
                    <a:lnTo>
                      <a:pt x="0" y="120000"/>
                    </a:lnTo>
                    <a:cubicBezTo>
                      <a:pt x="-1" y="120000"/>
                      <a:pt x="-1" y="120000"/>
                      <a:pt x="-1" y="119999"/>
                    </a:cubicBezTo>
                    <a:lnTo>
                      <a:pt x="0" y="21508"/>
                    </a:lnTo>
                    <a:lnTo>
                      <a:pt x="0" y="21508"/>
                    </a:lnTo>
                    <a:cubicBezTo>
                      <a:pt x="0" y="9629"/>
                      <a:pt x="26487" y="0"/>
                      <a:pt x="59160" y="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7" name="Google Shape;967;p35"/>
              <p:cNvSpPr/>
              <p:nvPr/>
            </p:nvSpPr>
            <p:spPr>
              <a:xfrm rot="7895388" flipH="1">
                <a:off x="186273" y="606650"/>
                <a:ext cx="222107" cy="230172"/>
              </a:xfrm>
              <a:custGeom>
                <a:avLst/>
                <a:gdLst/>
                <a:ahLst/>
                <a:cxnLst/>
                <a:rect l="l" t="t" r="r" b="b"/>
                <a:pathLst>
                  <a:path w="120000" h="120000" extrusionOk="0">
                    <a:moveTo>
                      <a:pt x="0" y="60000"/>
                    </a:moveTo>
                    <a:lnTo>
                      <a:pt x="0" y="60000"/>
                    </a:lnTo>
                    <a:cubicBezTo>
                      <a:pt x="0" y="26863"/>
                      <a:pt x="26863" y="0"/>
                      <a:pt x="60000" y="0"/>
                    </a:cubicBezTo>
                    <a:cubicBezTo>
                      <a:pt x="93137" y="0"/>
                      <a:pt x="120000" y="26863"/>
                      <a:pt x="120000" y="60000"/>
                    </a:cubicBezTo>
                    <a:cubicBezTo>
                      <a:pt x="120000" y="93137"/>
                      <a:pt x="93137" y="120000"/>
                      <a:pt x="60000" y="120000"/>
                    </a:cubicBezTo>
                    <a:cubicBezTo>
                      <a:pt x="26863" y="120000"/>
                      <a:pt x="0" y="93137"/>
                      <a:pt x="0" y="6000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968" name="Google Shape;968;p35"/>
          <p:cNvGrpSpPr/>
          <p:nvPr/>
        </p:nvGrpSpPr>
        <p:grpSpPr>
          <a:xfrm>
            <a:off x="5293628" y="2532604"/>
            <a:ext cx="912897" cy="631896"/>
            <a:chOff x="-24552" y="-299819"/>
            <a:chExt cx="1409150" cy="976010"/>
          </a:xfrm>
        </p:grpSpPr>
        <p:sp>
          <p:nvSpPr>
            <p:cNvPr id="969" name="Google Shape;969;p35"/>
            <p:cNvSpPr/>
            <p:nvPr/>
          </p:nvSpPr>
          <p:spPr>
            <a:xfrm rot="-1907124" flipH="1">
              <a:off x="181051" y="0"/>
              <a:ext cx="1219754" cy="285750"/>
            </a:xfrm>
            <a:custGeom>
              <a:avLst/>
              <a:gdLst/>
              <a:ahLst/>
              <a:cxnLst/>
              <a:rect l="l" t="t" r="r" b="b"/>
              <a:pathLst>
                <a:path w="857250" h="285750" extrusionOk="0">
                  <a:moveTo>
                    <a:pt x="0" y="285750"/>
                  </a:moveTo>
                  <a:cubicBezTo>
                    <a:pt x="200025" y="285750"/>
                    <a:pt x="400050" y="285750"/>
                    <a:pt x="542925" y="238125"/>
                  </a:cubicBezTo>
                  <a:cubicBezTo>
                    <a:pt x="685800" y="190500"/>
                    <a:pt x="771525" y="95250"/>
                    <a:pt x="857250" y="0"/>
                  </a:cubicBezTo>
                </a:path>
              </a:pathLst>
            </a:custGeom>
            <a:noFill/>
            <a:ln w="38100" cap="flat" cmpd="sng">
              <a:solidFill>
                <a:srgbClr val="D3F1F2"/>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0" name="Google Shape;970;p35"/>
            <p:cNvSpPr/>
            <p:nvPr/>
          </p:nvSpPr>
          <p:spPr>
            <a:xfrm rot="-931286" flipH="1">
              <a:off x="0" y="295266"/>
              <a:ext cx="750274" cy="285750"/>
            </a:xfrm>
            <a:custGeom>
              <a:avLst/>
              <a:gdLst/>
              <a:ahLst/>
              <a:cxnLst/>
              <a:rect l="l" t="t" r="r" b="b"/>
              <a:pathLst>
                <a:path w="857250" h="285750" extrusionOk="0">
                  <a:moveTo>
                    <a:pt x="0" y="285750"/>
                  </a:moveTo>
                  <a:cubicBezTo>
                    <a:pt x="200025" y="285750"/>
                    <a:pt x="400050" y="285750"/>
                    <a:pt x="542925" y="238125"/>
                  </a:cubicBezTo>
                  <a:cubicBezTo>
                    <a:pt x="685800" y="190500"/>
                    <a:pt x="771525" y="95250"/>
                    <a:pt x="857250" y="0"/>
                  </a:cubicBezTo>
                </a:path>
              </a:pathLst>
            </a:custGeom>
            <a:noFill/>
            <a:ln w="38100" cap="flat" cmpd="sng">
              <a:solidFill>
                <a:srgbClr val="D3F1F2"/>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971" name="Google Shape;971;p35"/>
          <p:cNvSpPr txBox="1"/>
          <p:nvPr/>
        </p:nvSpPr>
        <p:spPr>
          <a:xfrm>
            <a:off x="1511268" y="2224887"/>
            <a:ext cx="2574923"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FIGHT EXAMPLES</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GB" sz="1800" b="1">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GB" sz="1800">
                <a:solidFill>
                  <a:schemeClr val="dk1"/>
                </a:solidFill>
                <a:latin typeface="Arial"/>
                <a:ea typeface="Arial"/>
                <a:cs typeface="Arial"/>
                <a:sym typeface="Arial"/>
              </a:rPr>
              <a:t>Argumentative</a:t>
            </a:r>
            <a:endParaRPr/>
          </a:p>
          <a:p>
            <a:pPr marL="0" marR="0" lvl="0" indent="0" algn="l" rtl="0">
              <a:spcBef>
                <a:spcPts val="0"/>
              </a:spcBef>
              <a:spcAft>
                <a:spcPts val="0"/>
              </a:spcAft>
              <a:buNone/>
            </a:pPr>
            <a:r>
              <a:rPr lang="en-GB" sz="1800">
                <a:solidFill>
                  <a:schemeClr val="dk1"/>
                </a:solidFill>
                <a:latin typeface="Arial"/>
                <a:ea typeface="Arial"/>
                <a:cs typeface="Arial"/>
                <a:sym typeface="Arial"/>
              </a:rPr>
              <a:t>Impulsive</a:t>
            </a:r>
            <a:endParaRPr/>
          </a:p>
          <a:p>
            <a:pPr marL="0" marR="0" lvl="0" indent="0" algn="l" rtl="0">
              <a:spcBef>
                <a:spcPts val="0"/>
              </a:spcBef>
              <a:spcAft>
                <a:spcPts val="0"/>
              </a:spcAft>
              <a:buNone/>
            </a:pPr>
            <a:r>
              <a:rPr lang="en-GB" sz="1800">
                <a:solidFill>
                  <a:schemeClr val="dk1"/>
                </a:solidFill>
                <a:latin typeface="Arial"/>
                <a:ea typeface="Arial"/>
                <a:cs typeface="Arial"/>
                <a:sym typeface="Arial"/>
              </a:rPr>
              <a:t>Defiant</a:t>
            </a:r>
            <a:endParaRPr/>
          </a:p>
          <a:p>
            <a:pPr marL="0" marR="0" lvl="0" indent="0" algn="l" rtl="0">
              <a:spcBef>
                <a:spcPts val="0"/>
              </a:spcBef>
              <a:spcAft>
                <a:spcPts val="0"/>
              </a:spcAft>
              <a:buNone/>
            </a:pPr>
            <a:r>
              <a:rPr lang="en-GB" sz="1800">
                <a:solidFill>
                  <a:schemeClr val="dk1"/>
                </a:solidFill>
                <a:latin typeface="Arial"/>
                <a:ea typeface="Arial"/>
                <a:cs typeface="Arial"/>
                <a:sym typeface="Arial"/>
              </a:rPr>
              <a:t>Inattentive</a:t>
            </a:r>
            <a:endParaRPr/>
          </a:p>
          <a:p>
            <a:pPr marL="0" marR="0" lvl="0" indent="0" algn="l" rtl="0">
              <a:spcBef>
                <a:spcPts val="0"/>
              </a:spcBef>
              <a:spcAft>
                <a:spcPts val="0"/>
              </a:spcAft>
              <a:buNone/>
            </a:pPr>
            <a:r>
              <a:rPr lang="en-GB" sz="1800">
                <a:solidFill>
                  <a:schemeClr val="dk1"/>
                </a:solidFill>
                <a:latin typeface="Arial"/>
                <a:ea typeface="Arial"/>
                <a:cs typeface="Arial"/>
                <a:sym typeface="Arial"/>
              </a:rPr>
              <a:t>Lacking self-control</a:t>
            </a:r>
            <a:endParaRPr/>
          </a:p>
          <a:p>
            <a:pPr marL="0" marR="0" lvl="0" indent="0" algn="l" rtl="0">
              <a:spcBef>
                <a:spcPts val="0"/>
              </a:spcBef>
              <a:spcAft>
                <a:spcPts val="0"/>
              </a:spcAft>
              <a:buNone/>
            </a:pPr>
            <a:r>
              <a:rPr lang="en-GB" sz="1800">
                <a:solidFill>
                  <a:schemeClr val="dk1"/>
                </a:solidFill>
                <a:latin typeface="Arial"/>
                <a:ea typeface="Arial"/>
                <a:cs typeface="Arial"/>
                <a:sym typeface="Arial"/>
              </a:rPr>
              <a:t>Agitated</a:t>
            </a:r>
            <a:endParaRPr/>
          </a:p>
          <a:p>
            <a:pPr marL="0" marR="0" lvl="0" indent="0" algn="l" rtl="0">
              <a:spcBef>
                <a:spcPts val="0"/>
              </a:spcBef>
              <a:spcAft>
                <a:spcPts val="0"/>
              </a:spcAft>
              <a:buNone/>
            </a:pPr>
            <a:r>
              <a:rPr lang="en-GB" sz="1800">
                <a:solidFill>
                  <a:schemeClr val="dk1"/>
                </a:solidFill>
                <a:latin typeface="Arial"/>
                <a:ea typeface="Arial"/>
                <a:cs typeface="Arial"/>
                <a:sym typeface="Arial"/>
              </a:rPr>
              <a:t>Quick to react</a:t>
            </a:r>
            <a:endParaRPr/>
          </a:p>
          <a:p>
            <a:pPr marL="0" marR="0" lvl="0" indent="0" algn="l" rtl="0">
              <a:spcBef>
                <a:spcPts val="0"/>
              </a:spcBef>
              <a:spcAft>
                <a:spcPts val="0"/>
              </a:spcAft>
              <a:buNone/>
            </a:pPr>
            <a:r>
              <a:rPr lang="en-GB" sz="1800">
                <a:solidFill>
                  <a:schemeClr val="dk1"/>
                </a:solidFill>
                <a:latin typeface="Arial"/>
                <a:ea typeface="Arial"/>
                <a:cs typeface="Arial"/>
                <a:sym typeface="Arial"/>
              </a:rPr>
              <a:t>Temper tantrums</a:t>
            </a:r>
            <a:endParaRPr sz="1800">
              <a:solidFill>
                <a:schemeClr val="dk1"/>
              </a:solidFill>
              <a:latin typeface="Arial"/>
              <a:ea typeface="Arial"/>
              <a:cs typeface="Arial"/>
              <a:sym typeface="Arial"/>
            </a:endParaRPr>
          </a:p>
        </p:txBody>
      </p:sp>
      <p:sp>
        <p:nvSpPr>
          <p:cNvPr id="972" name="Google Shape;972;p35"/>
          <p:cNvSpPr txBox="1"/>
          <p:nvPr/>
        </p:nvSpPr>
        <p:spPr>
          <a:xfrm>
            <a:off x="5242760" y="2224887"/>
            <a:ext cx="2574923"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FLIGHT EXAMPLES</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GB" sz="1800" b="1">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GB" sz="1800">
                <a:solidFill>
                  <a:schemeClr val="dk1"/>
                </a:solidFill>
                <a:latin typeface="Arial"/>
                <a:ea typeface="Arial"/>
                <a:cs typeface="Arial"/>
                <a:sym typeface="Arial"/>
              </a:rPr>
              <a:t>Avoiding others</a:t>
            </a:r>
            <a:endParaRPr/>
          </a:p>
          <a:p>
            <a:pPr marL="0" marR="0" lvl="0" indent="0" algn="l" rtl="0">
              <a:spcBef>
                <a:spcPts val="0"/>
              </a:spcBef>
              <a:spcAft>
                <a:spcPts val="0"/>
              </a:spcAft>
              <a:buNone/>
            </a:pPr>
            <a:r>
              <a:rPr lang="en-GB" sz="1800">
                <a:solidFill>
                  <a:schemeClr val="dk1"/>
                </a:solidFill>
                <a:latin typeface="Arial"/>
                <a:ea typeface="Arial"/>
                <a:cs typeface="Arial"/>
                <a:sym typeface="Arial"/>
              </a:rPr>
              <a:t>Restless</a:t>
            </a:r>
            <a:endParaRPr/>
          </a:p>
          <a:p>
            <a:pPr marL="0" marR="0" lvl="0" indent="0" algn="l" rtl="0">
              <a:spcBef>
                <a:spcPts val="0"/>
              </a:spcBef>
              <a:spcAft>
                <a:spcPts val="0"/>
              </a:spcAft>
              <a:buNone/>
            </a:pPr>
            <a:r>
              <a:rPr lang="en-GB" sz="1800">
                <a:solidFill>
                  <a:schemeClr val="dk1"/>
                </a:solidFill>
                <a:latin typeface="Arial"/>
                <a:ea typeface="Arial"/>
                <a:cs typeface="Arial"/>
                <a:sym typeface="Arial"/>
              </a:rPr>
              <a:t>Scared</a:t>
            </a:r>
            <a:endParaRPr/>
          </a:p>
          <a:p>
            <a:pPr marL="0" marR="0" lvl="0" indent="0" algn="l" rtl="0">
              <a:spcBef>
                <a:spcPts val="0"/>
              </a:spcBef>
              <a:spcAft>
                <a:spcPts val="0"/>
              </a:spcAft>
              <a:buNone/>
            </a:pPr>
            <a:r>
              <a:rPr lang="en-GB" sz="1800">
                <a:solidFill>
                  <a:schemeClr val="dk1"/>
                </a:solidFill>
                <a:latin typeface="Arial"/>
                <a:ea typeface="Arial"/>
                <a:cs typeface="Arial"/>
                <a:sym typeface="Arial"/>
              </a:rPr>
              <a:t>Worried</a:t>
            </a:r>
            <a:endParaRPr/>
          </a:p>
          <a:p>
            <a:pPr marL="0" marR="0" lvl="0" indent="0" algn="l" rtl="0">
              <a:spcBef>
                <a:spcPts val="0"/>
              </a:spcBef>
              <a:spcAft>
                <a:spcPts val="0"/>
              </a:spcAft>
              <a:buNone/>
            </a:pPr>
            <a:r>
              <a:rPr lang="en-GB" sz="1800">
                <a:solidFill>
                  <a:schemeClr val="dk1"/>
                </a:solidFill>
                <a:latin typeface="Arial"/>
                <a:ea typeface="Arial"/>
                <a:cs typeface="Arial"/>
                <a:sym typeface="Arial"/>
              </a:rPr>
              <a:t>Jumpy</a:t>
            </a:r>
            <a:endParaRPr/>
          </a:p>
          <a:p>
            <a:pPr marL="0" marR="0" lvl="0" indent="0" algn="l" rtl="0">
              <a:spcBef>
                <a:spcPts val="0"/>
              </a:spcBef>
              <a:spcAft>
                <a:spcPts val="0"/>
              </a:spcAft>
              <a:buNone/>
            </a:pPr>
            <a:r>
              <a:rPr lang="en-GB" sz="1800">
                <a:solidFill>
                  <a:schemeClr val="dk1"/>
                </a:solidFill>
                <a:latin typeface="Arial"/>
                <a:ea typeface="Arial"/>
                <a:cs typeface="Arial"/>
                <a:sym typeface="Arial"/>
              </a:rPr>
              <a:t>Disorganized</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73" name="Google Shape;973;p35"/>
          <p:cNvSpPr txBox="1"/>
          <p:nvPr/>
        </p:nvSpPr>
        <p:spPr>
          <a:xfrm>
            <a:off x="8963425" y="2224887"/>
            <a:ext cx="2574923"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FREEZE EXAMPLES</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GB" sz="1800" b="1">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GB" sz="1800">
                <a:solidFill>
                  <a:schemeClr val="dk1"/>
                </a:solidFill>
                <a:latin typeface="Arial"/>
                <a:ea typeface="Arial"/>
                <a:cs typeface="Arial"/>
                <a:sym typeface="Arial"/>
              </a:rPr>
              <a:t>Withdrawn</a:t>
            </a:r>
            <a:endParaRPr/>
          </a:p>
          <a:p>
            <a:pPr marL="0" marR="0" lvl="0" indent="0" algn="l" rtl="0">
              <a:spcBef>
                <a:spcPts val="0"/>
              </a:spcBef>
              <a:spcAft>
                <a:spcPts val="0"/>
              </a:spcAft>
              <a:buNone/>
            </a:pPr>
            <a:r>
              <a:rPr lang="en-GB" sz="1800">
                <a:solidFill>
                  <a:schemeClr val="dk1"/>
                </a:solidFill>
                <a:latin typeface="Arial"/>
                <a:ea typeface="Arial"/>
                <a:cs typeface="Arial"/>
                <a:sym typeface="Arial"/>
              </a:rPr>
              <a:t>Numb (without emotions)</a:t>
            </a:r>
            <a:endParaRPr/>
          </a:p>
          <a:p>
            <a:pPr marL="0" marR="0" lvl="0" indent="0" algn="l" rtl="0">
              <a:spcBef>
                <a:spcPts val="0"/>
              </a:spcBef>
              <a:spcAft>
                <a:spcPts val="0"/>
              </a:spcAft>
              <a:buNone/>
            </a:pPr>
            <a:r>
              <a:rPr lang="en-GB" sz="1800">
                <a:solidFill>
                  <a:schemeClr val="dk1"/>
                </a:solidFill>
                <a:latin typeface="Arial"/>
                <a:ea typeface="Arial"/>
                <a:cs typeface="Arial"/>
                <a:sym typeface="Arial"/>
              </a:rPr>
              <a:t>Inattentive</a:t>
            </a:r>
            <a:endParaRPr/>
          </a:p>
          <a:p>
            <a:pPr marL="0" marR="0" lvl="0" indent="0" algn="l" rtl="0">
              <a:spcBef>
                <a:spcPts val="0"/>
              </a:spcBef>
              <a:spcAft>
                <a:spcPts val="0"/>
              </a:spcAft>
              <a:buNone/>
            </a:pPr>
            <a:r>
              <a:rPr lang="en-GB" sz="1800">
                <a:solidFill>
                  <a:schemeClr val="dk1"/>
                </a:solidFill>
                <a:latin typeface="Arial"/>
                <a:ea typeface="Arial"/>
                <a:cs typeface="Arial"/>
                <a:sym typeface="Arial"/>
              </a:rPr>
              <a:t>Worried</a:t>
            </a:r>
            <a:endParaRPr/>
          </a:p>
          <a:p>
            <a:pPr marL="0" marR="0" lvl="0" indent="0" algn="l" rtl="0">
              <a:spcBef>
                <a:spcPts val="0"/>
              </a:spcBef>
              <a:spcAft>
                <a:spcPts val="0"/>
              </a:spcAft>
              <a:buNone/>
            </a:pPr>
            <a:r>
              <a:rPr lang="en-GB" sz="1800">
                <a:solidFill>
                  <a:schemeClr val="dk1"/>
                </a:solidFill>
                <a:latin typeface="Arial"/>
                <a:ea typeface="Arial"/>
                <a:cs typeface="Arial"/>
                <a:sym typeface="Arial"/>
              </a:rPr>
              <a:t>Stuck</a:t>
            </a:r>
            <a:endParaRPr/>
          </a:p>
          <a:p>
            <a:pPr marL="0" marR="0" lvl="0" indent="0" algn="l" rtl="0">
              <a:spcBef>
                <a:spcPts val="0"/>
              </a:spcBef>
              <a:spcAft>
                <a:spcPts val="0"/>
              </a:spcAft>
              <a:buNone/>
            </a:pPr>
            <a:r>
              <a:rPr lang="en-GB" sz="1800">
                <a:solidFill>
                  <a:schemeClr val="dk1"/>
                </a:solidFill>
                <a:latin typeface="Arial"/>
                <a:ea typeface="Arial"/>
                <a:cs typeface="Arial"/>
                <a:sym typeface="Arial"/>
              </a:rPr>
              <a:t>Obsessive</a:t>
            </a:r>
            <a:endParaRPr/>
          </a:p>
          <a:p>
            <a:pPr marL="0" marR="0" lvl="0" indent="0" algn="l" rtl="0">
              <a:spcBef>
                <a:spcPts val="0"/>
              </a:spcBef>
              <a:spcAft>
                <a:spcPts val="0"/>
              </a:spcAft>
              <a:buNone/>
            </a:pPr>
            <a:r>
              <a:rPr lang="en-GB" sz="1800">
                <a:solidFill>
                  <a:schemeClr val="dk1"/>
                </a:solidFill>
                <a:latin typeface="Arial"/>
                <a:ea typeface="Arial"/>
                <a:cs typeface="Arial"/>
                <a:sym typeface="Arial"/>
              </a:rPr>
              <a:t>Non-responsive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cxnSp>
        <p:nvCxnSpPr>
          <p:cNvPr id="127" name="Google Shape;127;p4"/>
          <p:cNvCxnSpPr/>
          <p:nvPr/>
        </p:nvCxnSpPr>
        <p:spPr>
          <a:xfrm flipH="1">
            <a:off x="7769093" y="657357"/>
            <a:ext cx="1247" cy="5249485"/>
          </a:xfrm>
          <a:prstGeom prst="straightConnector1">
            <a:avLst/>
          </a:prstGeom>
          <a:noFill/>
          <a:ln w="28575" cap="flat" cmpd="sng">
            <a:solidFill>
              <a:schemeClr val="lt1"/>
            </a:solidFill>
            <a:prstDash val="solid"/>
            <a:miter lim="800000"/>
            <a:headEnd type="none" w="sm" len="sm"/>
            <a:tailEnd type="none" w="sm" len="sm"/>
          </a:ln>
        </p:spPr>
      </p:cxnSp>
      <p:sp>
        <p:nvSpPr>
          <p:cNvPr id="128" name="Google Shape;128;p4"/>
          <p:cNvSpPr txBox="1"/>
          <p:nvPr/>
        </p:nvSpPr>
        <p:spPr>
          <a:xfrm>
            <a:off x="8026452" y="393335"/>
            <a:ext cx="328473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Helvetica Neue"/>
              <a:buNone/>
            </a:pPr>
            <a:r>
              <a:rPr lang="en-GB" sz="1800" b="1">
                <a:solidFill>
                  <a:schemeClr val="lt1"/>
                </a:solidFill>
                <a:latin typeface="Arial"/>
                <a:ea typeface="Arial"/>
                <a:cs typeface="Arial"/>
                <a:sym typeface="Arial"/>
              </a:rPr>
              <a:t>Module opening</a:t>
            </a:r>
            <a:endParaRPr sz="1800">
              <a:solidFill>
                <a:schemeClr val="dk1"/>
              </a:solidFill>
              <a:latin typeface="Arial"/>
              <a:ea typeface="Arial"/>
              <a:cs typeface="Arial"/>
              <a:sym typeface="Arial"/>
            </a:endParaRPr>
          </a:p>
          <a:p>
            <a:pPr marL="0" marR="0" lvl="0" indent="0" algn="l" rtl="0">
              <a:spcBef>
                <a:spcPts val="0"/>
              </a:spcBef>
              <a:spcAft>
                <a:spcPts val="0"/>
              </a:spcAft>
              <a:buClr>
                <a:schemeClr val="lt1"/>
              </a:buClr>
              <a:buSzPts val="2000"/>
              <a:buFont typeface="Helvetica Neue"/>
              <a:buNone/>
            </a:pPr>
            <a:r>
              <a:rPr lang="en-GB" sz="1800" i="1">
                <a:solidFill>
                  <a:schemeClr val="lt1"/>
                </a:solidFill>
                <a:latin typeface="Arial"/>
                <a:ea typeface="Arial"/>
                <a:cs typeface="Arial"/>
                <a:sym typeface="Arial"/>
              </a:rPr>
              <a:t>30 minutes</a:t>
            </a:r>
            <a:endParaRPr sz="1800" i="1">
              <a:solidFill>
                <a:schemeClr val="lt1"/>
              </a:solidFill>
              <a:latin typeface="Arial"/>
              <a:ea typeface="Arial"/>
              <a:cs typeface="Arial"/>
              <a:sym typeface="Arial"/>
            </a:endParaRPr>
          </a:p>
        </p:txBody>
      </p:sp>
      <p:sp>
        <p:nvSpPr>
          <p:cNvPr id="129" name="Google Shape;129;p4"/>
          <p:cNvSpPr txBox="1"/>
          <p:nvPr/>
        </p:nvSpPr>
        <p:spPr>
          <a:xfrm>
            <a:off x="8026453" y="1216919"/>
            <a:ext cx="3284738"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lt1"/>
                </a:solidFill>
                <a:latin typeface="Arial"/>
                <a:ea typeface="Arial"/>
                <a:cs typeface="Arial"/>
                <a:sym typeface="Arial"/>
              </a:rPr>
              <a:t>Which type of MHPSS activities can I implement? </a:t>
            </a:r>
            <a:endParaRPr dirty="0"/>
          </a:p>
          <a:p>
            <a:pPr marL="0" marR="0" lvl="0" indent="0" algn="l" rtl="0">
              <a:spcBef>
                <a:spcPts val="0"/>
              </a:spcBef>
              <a:spcAft>
                <a:spcPts val="0"/>
              </a:spcAft>
              <a:buNone/>
            </a:pPr>
            <a:r>
              <a:rPr lang="en-GB" sz="1800" i="1" dirty="0">
                <a:solidFill>
                  <a:schemeClr val="lt1"/>
                </a:solidFill>
              </a:rPr>
              <a:t>1 hour</a:t>
            </a:r>
            <a:endParaRPr sz="1800" i="1" dirty="0">
              <a:solidFill>
                <a:schemeClr val="lt1"/>
              </a:solidFill>
              <a:latin typeface="Arial"/>
              <a:ea typeface="Arial"/>
              <a:cs typeface="Arial"/>
              <a:sym typeface="Arial"/>
            </a:endParaRPr>
          </a:p>
        </p:txBody>
      </p:sp>
      <p:sp>
        <p:nvSpPr>
          <p:cNvPr id="130" name="Google Shape;130;p4"/>
          <p:cNvSpPr txBox="1"/>
          <p:nvPr/>
        </p:nvSpPr>
        <p:spPr>
          <a:xfrm>
            <a:off x="8026452" y="2584115"/>
            <a:ext cx="3594641"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lt1"/>
                </a:solidFill>
                <a:latin typeface="Arial"/>
                <a:ea typeface="Arial"/>
                <a:cs typeface="Arial"/>
                <a:sym typeface="Arial"/>
              </a:rPr>
              <a:t>MHPSS activities to strengthen trust and assess the child’s needs</a:t>
            </a:r>
            <a:endParaRPr sz="1800" b="1" dirty="0">
              <a:solidFill>
                <a:schemeClr val="lt1"/>
              </a:solidFill>
              <a:latin typeface="Arial"/>
              <a:ea typeface="Arial"/>
              <a:cs typeface="Arial"/>
              <a:sym typeface="Arial"/>
            </a:endParaRPr>
          </a:p>
          <a:p>
            <a:pPr marL="0" marR="0" lvl="0" indent="0" algn="l" rtl="0">
              <a:spcBef>
                <a:spcPts val="0"/>
              </a:spcBef>
              <a:spcAft>
                <a:spcPts val="0"/>
              </a:spcAft>
              <a:buClr>
                <a:schemeClr val="lt1"/>
              </a:buClr>
              <a:buSzPts val="2000"/>
              <a:buFont typeface="Helvetica Neue"/>
              <a:buNone/>
            </a:pPr>
            <a:r>
              <a:rPr lang="en-GB" sz="1800" i="1" dirty="0">
                <a:solidFill>
                  <a:schemeClr val="lt1"/>
                </a:solidFill>
                <a:latin typeface="Arial"/>
                <a:ea typeface="Arial"/>
                <a:cs typeface="Arial"/>
                <a:sym typeface="Arial"/>
              </a:rPr>
              <a:t>2 hours</a:t>
            </a:r>
            <a:endParaRPr sz="1800" i="1" dirty="0">
              <a:solidFill>
                <a:schemeClr val="lt1"/>
              </a:solidFill>
              <a:latin typeface="Arial"/>
              <a:ea typeface="Arial"/>
              <a:cs typeface="Arial"/>
              <a:sym typeface="Arial"/>
            </a:endParaRPr>
          </a:p>
        </p:txBody>
      </p:sp>
      <p:sp>
        <p:nvSpPr>
          <p:cNvPr id="131" name="Google Shape;131;p4"/>
          <p:cNvSpPr txBox="1"/>
          <p:nvPr/>
        </p:nvSpPr>
        <p:spPr>
          <a:xfrm>
            <a:off x="6019157" y="3869128"/>
            <a:ext cx="1349407" cy="36929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lt1"/>
              </a:buClr>
              <a:buSzPts val="2000"/>
              <a:buFont typeface="Helvetica Neue"/>
              <a:buNone/>
            </a:pPr>
            <a:r>
              <a:rPr lang="en-GB" sz="1800" b="1" dirty="0">
                <a:solidFill>
                  <a:schemeClr val="lt1"/>
                </a:solidFill>
                <a:latin typeface="Arial"/>
                <a:ea typeface="Arial"/>
                <a:cs typeface="Arial"/>
                <a:sym typeface="Arial"/>
              </a:rPr>
              <a:t>Lunch</a:t>
            </a:r>
            <a:endParaRPr sz="1800" b="1" i="1" dirty="0">
              <a:solidFill>
                <a:schemeClr val="lt1"/>
              </a:solidFill>
              <a:latin typeface="Arial"/>
              <a:ea typeface="Arial"/>
              <a:cs typeface="Arial"/>
              <a:sym typeface="Arial"/>
            </a:endParaRPr>
          </a:p>
        </p:txBody>
      </p:sp>
      <p:sp>
        <p:nvSpPr>
          <p:cNvPr id="132" name="Google Shape;132;p4"/>
          <p:cNvSpPr txBox="1"/>
          <p:nvPr/>
        </p:nvSpPr>
        <p:spPr>
          <a:xfrm>
            <a:off x="8026452" y="4181106"/>
            <a:ext cx="3284738"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Helvetica Neue"/>
              <a:buNone/>
            </a:pPr>
            <a:r>
              <a:rPr lang="en-GB" sz="1800" b="1" dirty="0">
                <a:solidFill>
                  <a:schemeClr val="lt1"/>
                </a:solidFill>
                <a:latin typeface="Arial"/>
                <a:ea typeface="Arial"/>
                <a:cs typeface="Arial"/>
                <a:sym typeface="Arial"/>
              </a:rPr>
              <a:t>MHPSS activities to support the child to understand and cope with a severely distressing experience </a:t>
            </a:r>
            <a:endParaRPr dirty="0"/>
          </a:p>
          <a:p>
            <a:pPr marL="0" marR="0" lvl="0" indent="0" algn="l" rtl="0">
              <a:spcBef>
                <a:spcPts val="0"/>
              </a:spcBef>
              <a:spcAft>
                <a:spcPts val="0"/>
              </a:spcAft>
              <a:buClr>
                <a:schemeClr val="lt1"/>
              </a:buClr>
              <a:buSzPts val="2000"/>
              <a:buFont typeface="Helvetica Neue"/>
              <a:buNone/>
            </a:pPr>
            <a:r>
              <a:rPr lang="en-GB" sz="1800" i="1" dirty="0">
                <a:solidFill>
                  <a:schemeClr val="lt1"/>
                </a:solidFill>
                <a:latin typeface="Arial"/>
                <a:ea typeface="Arial"/>
                <a:cs typeface="Arial"/>
                <a:sym typeface="Arial"/>
              </a:rPr>
              <a:t>1 hour 45 minutes</a:t>
            </a:r>
            <a:endParaRPr sz="1800" i="1" dirty="0">
              <a:solidFill>
                <a:schemeClr val="lt1"/>
              </a:solidFill>
              <a:latin typeface="Arial"/>
              <a:ea typeface="Arial"/>
              <a:cs typeface="Arial"/>
              <a:sym typeface="Arial"/>
            </a:endParaRPr>
          </a:p>
        </p:txBody>
      </p:sp>
      <p:sp>
        <p:nvSpPr>
          <p:cNvPr id="133" name="Google Shape;133;p4"/>
          <p:cNvSpPr txBox="1"/>
          <p:nvPr/>
        </p:nvSpPr>
        <p:spPr>
          <a:xfrm>
            <a:off x="8026453" y="5750966"/>
            <a:ext cx="3224991"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Helvetica Neue"/>
              <a:buNone/>
            </a:pPr>
            <a:r>
              <a:rPr lang="en-GB" sz="1800" b="1">
                <a:solidFill>
                  <a:schemeClr val="lt1"/>
                </a:solidFill>
                <a:latin typeface="Arial"/>
                <a:ea typeface="Arial"/>
                <a:cs typeface="Arial"/>
                <a:sym typeface="Arial"/>
              </a:rPr>
              <a:t>Module closing</a:t>
            </a:r>
            <a:endParaRPr sz="1800">
              <a:solidFill>
                <a:schemeClr val="dk1"/>
              </a:solidFill>
              <a:latin typeface="Arial"/>
              <a:ea typeface="Arial"/>
              <a:cs typeface="Arial"/>
              <a:sym typeface="Arial"/>
            </a:endParaRPr>
          </a:p>
          <a:p>
            <a:pPr marL="0" marR="0" lvl="0" indent="0" algn="l" rtl="0">
              <a:spcBef>
                <a:spcPts val="0"/>
              </a:spcBef>
              <a:spcAft>
                <a:spcPts val="0"/>
              </a:spcAft>
              <a:buClr>
                <a:schemeClr val="lt1"/>
              </a:buClr>
              <a:buSzPts val="2000"/>
              <a:buFont typeface="Helvetica Neue"/>
              <a:buNone/>
            </a:pPr>
            <a:r>
              <a:rPr lang="en-GB" sz="1800" i="1">
                <a:solidFill>
                  <a:schemeClr val="lt1"/>
                </a:solidFill>
                <a:latin typeface="Arial"/>
                <a:ea typeface="Arial"/>
                <a:cs typeface="Arial"/>
                <a:sym typeface="Arial"/>
              </a:rPr>
              <a:t>30 minutes</a:t>
            </a:r>
            <a:endParaRPr sz="1800" i="1">
              <a:solidFill>
                <a:schemeClr val="lt1"/>
              </a:solidFill>
              <a:latin typeface="Arial"/>
              <a:ea typeface="Arial"/>
              <a:cs typeface="Arial"/>
              <a:sym typeface="Arial"/>
            </a:endParaRPr>
          </a:p>
        </p:txBody>
      </p:sp>
      <p:sp>
        <p:nvSpPr>
          <p:cNvPr id="134" name="Google Shape;134;p4"/>
          <p:cNvSpPr/>
          <p:nvPr/>
        </p:nvSpPr>
        <p:spPr>
          <a:xfrm rot="1782986">
            <a:off x="7601919" y="567369"/>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135" name="Google Shape;135;p4"/>
          <p:cNvSpPr/>
          <p:nvPr/>
        </p:nvSpPr>
        <p:spPr>
          <a:xfrm rot="1782986">
            <a:off x="7601919" y="1461051"/>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136" name="Google Shape;136;p4"/>
          <p:cNvSpPr/>
          <p:nvPr/>
        </p:nvSpPr>
        <p:spPr>
          <a:xfrm rot="1782986">
            <a:off x="7601919" y="3248415"/>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137" name="Google Shape;137;p4"/>
          <p:cNvSpPr/>
          <p:nvPr/>
        </p:nvSpPr>
        <p:spPr>
          <a:xfrm rot="1782986">
            <a:off x="7641219" y="3933284"/>
            <a:ext cx="335595" cy="289306"/>
          </a:xfrm>
          <a:prstGeom prst="hexagon">
            <a:avLst>
              <a:gd name="adj" fmla="val 28965"/>
              <a:gd name="vf" fmla="val 11547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138" name="Google Shape;138;p4"/>
          <p:cNvSpPr/>
          <p:nvPr/>
        </p:nvSpPr>
        <p:spPr>
          <a:xfrm rot="1782986">
            <a:off x="7601919" y="4788416"/>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139" name="Google Shape;139;p4"/>
          <p:cNvSpPr/>
          <p:nvPr/>
        </p:nvSpPr>
        <p:spPr>
          <a:xfrm rot="1782986">
            <a:off x="7601919" y="5929458"/>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140" name="Google Shape;140;p4"/>
          <p:cNvSpPr txBox="1">
            <a:spLocks noGrp="1"/>
          </p:cNvSpPr>
          <p:nvPr>
            <p:ph type="title"/>
          </p:nvPr>
        </p:nvSpPr>
        <p:spPr>
          <a:xfrm>
            <a:off x="1028453" y="3198461"/>
            <a:ext cx="4015311"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Garamond"/>
              <a:buNone/>
            </a:pPr>
            <a:r>
              <a:rPr lang="en-GB"/>
              <a:t>Agenda</a:t>
            </a:r>
            <a:endParaRPr/>
          </a:p>
        </p:txBody>
      </p:sp>
      <p:sp>
        <p:nvSpPr>
          <p:cNvPr id="141" name="Google Shape;141;p4"/>
          <p:cNvSpPr/>
          <p:nvPr/>
        </p:nvSpPr>
        <p:spPr>
          <a:xfrm rot="1782986">
            <a:off x="7601919" y="2354733"/>
            <a:ext cx="335595" cy="289306"/>
          </a:xfrm>
          <a:prstGeom prst="hexagon">
            <a:avLst>
              <a:gd name="adj" fmla="val 28965"/>
              <a:gd name="vf" fmla="val 11547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142" name="Google Shape;142;p4"/>
          <p:cNvSpPr txBox="1"/>
          <p:nvPr/>
        </p:nvSpPr>
        <p:spPr>
          <a:xfrm>
            <a:off x="5983282" y="2290576"/>
            <a:ext cx="1349407" cy="36929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lt1"/>
              </a:buClr>
              <a:buSzPts val="2000"/>
              <a:buFont typeface="Helvetica Neue"/>
              <a:buNone/>
            </a:pPr>
            <a:r>
              <a:rPr lang="en-GB" sz="1800" b="1">
                <a:solidFill>
                  <a:schemeClr val="lt1"/>
                </a:solidFill>
                <a:latin typeface="Arial"/>
                <a:ea typeface="Arial"/>
                <a:cs typeface="Arial"/>
                <a:sym typeface="Arial"/>
              </a:rPr>
              <a:t>Break</a:t>
            </a:r>
            <a:endParaRPr sz="1800" b="1" i="1">
              <a:solidFill>
                <a:schemeClr val="lt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6"/>
          <p:cNvSpPr/>
          <p:nvPr/>
        </p:nvSpPr>
        <p:spPr>
          <a:xfrm>
            <a:off x="6002058" y="2749767"/>
            <a:ext cx="5509317" cy="3171696"/>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80" name="Google Shape;980;p36"/>
          <p:cNvGrpSpPr/>
          <p:nvPr/>
        </p:nvGrpSpPr>
        <p:grpSpPr>
          <a:xfrm>
            <a:off x="5493333" y="2848983"/>
            <a:ext cx="801554" cy="771393"/>
            <a:chOff x="5677854" y="2466704"/>
            <a:chExt cx="801554" cy="771393"/>
          </a:xfrm>
        </p:grpSpPr>
        <p:sp>
          <p:nvSpPr>
            <p:cNvPr id="981" name="Google Shape;981;p36"/>
            <p:cNvSpPr txBox="1"/>
            <p:nvPr/>
          </p:nvSpPr>
          <p:spPr>
            <a:xfrm>
              <a:off x="5677854" y="246670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1</a:t>
              </a:r>
              <a:endParaRPr sz="2400" b="1">
                <a:solidFill>
                  <a:schemeClr val="accent5"/>
                </a:solidFill>
                <a:latin typeface="Federo"/>
                <a:ea typeface="Federo"/>
                <a:cs typeface="Federo"/>
                <a:sym typeface="Federo"/>
              </a:endParaRPr>
            </a:p>
          </p:txBody>
        </p:sp>
        <p:sp>
          <p:nvSpPr>
            <p:cNvPr id="982" name="Google Shape;982;p36"/>
            <p:cNvSpPr txBox="1"/>
            <p:nvPr/>
          </p:nvSpPr>
          <p:spPr>
            <a:xfrm>
              <a:off x="5834841" y="263719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2</a:t>
              </a:r>
              <a:endParaRPr sz="2400" b="1">
                <a:solidFill>
                  <a:schemeClr val="accent5"/>
                </a:solidFill>
                <a:latin typeface="Federo"/>
                <a:ea typeface="Federo"/>
                <a:cs typeface="Federo"/>
                <a:sym typeface="Federo"/>
              </a:endParaRPr>
            </a:p>
          </p:txBody>
        </p:sp>
        <p:sp>
          <p:nvSpPr>
            <p:cNvPr id="983" name="Google Shape;983;p36"/>
            <p:cNvSpPr txBox="1"/>
            <p:nvPr/>
          </p:nvSpPr>
          <p:spPr>
            <a:xfrm>
              <a:off x="6007891" y="2776432"/>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3</a:t>
              </a:r>
              <a:endParaRPr sz="2400" b="1">
                <a:solidFill>
                  <a:schemeClr val="accent5"/>
                </a:solidFill>
                <a:latin typeface="Federo"/>
                <a:ea typeface="Federo"/>
                <a:cs typeface="Federo"/>
                <a:sym typeface="Federo"/>
              </a:endParaRPr>
            </a:p>
          </p:txBody>
        </p:sp>
      </p:grpSp>
      <p:sp>
        <p:nvSpPr>
          <p:cNvPr id="984" name="Google Shape;984;p3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Activity 9: Good and bad stress</a:t>
            </a:r>
            <a:endParaRPr/>
          </a:p>
        </p:txBody>
      </p:sp>
      <p:grpSp>
        <p:nvGrpSpPr>
          <p:cNvPr id="985" name="Google Shape;985;p36"/>
          <p:cNvGrpSpPr/>
          <p:nvPr/>
        </p:nvGrpSpPr>
        <p:grpSpPr>
          <a:xfrm>
            <a:off x="869582" y="1809633"/>
            <a:ext cx="548895" cy="623781"/>
            <a:chOff x="662203" y="1460089"/>
            <a:chExt cx="726758" cy="825911"/>
          </a:xfrm>
        </p:grpSpPr>
        <p:sp>
          <p:nvSpPr>
            <p:cNvPr id="986" name="Google Shape;986;p36"/>
            <p:cNvSpPr/>
            <p:nvPr/>
          </p:nvSpPr>
          <p:spPr>
            <a:xfrm>
              <a:off x="838200" y="1460090"/>
              <a:ext cx="550761" cy="457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7" name="Google Shape;987;p36"/>
            <p:cNvSpPr/>
            <p:nvPr/>
          </p:nvSpPr>
          <p:spPr>
            <a:xfrm>
              <a:off x="662203" y="1460089"/>
              <a:ext cx="99797" cy="82591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988" name="Google Shape;988;p36"/>
          <p:cNvSpPr txBox="1"/>
          <p:nvPr/>
        </p:nvSpPr>
        <p:spPr>
          <a:xfrm>
            <a:off x="1814750" y="1730293"/>
            <a:ext cx="3216772" cy="38369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OBJECTIVE OF THE ACTIVITY</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Recognize helpful stress and harmful stress and identify stressors (what is causing stress)</a:t>
            </a:r>
            <a:endParaRPr/>
          </a:p>
          <a:p>
            <a:pPr marL="0" marR="0" lvl="0" indent="0" algn="l" rtl="0">
              <a:spcBef>
                <a:spcPts val="800"/>
              </a:spcBef>
              <a:spcAft>
                <a:spcPts val="0"/>
              </a:spcAft>
              <a:buNone/>
            </a:pPr>
            <a:endParaRPr sz="1600">
              <a:solidFill>
                <a:schemeClr val="dk1"/>
              </a:solidFill>
              <a:latin typeface="Arial"/>
              <a:ea typeface="Arial"/>
              <a:cs typeface="Arial"/>
              <a:sym typeface="Arial"/>
            </a:endParaRPr>
          </a:p>
          <a:p>
            <a:pPr marL="0" marR="0" lvl="0" indent="0" algn="l" rtl="0">
              <a:spcBef>
                <a:spcPts val="800"/>
              </a:spcBef>
              <a:spcAft>
                <a:spcPts val="0"/>
              </a:spcAft>
              <a:buNone/>
            </a:pPr>
            <a:r>
              <a:rPr lang="en-GB" sz="1600" b="1">
                <a:solidFill>
                  <a:schemeClr val="dk1"/>
                </a:solidFill>
                <a:latin typeface="Arial"/>
                <a:ea typeface="Arial"/>
                <a:cs typeface="Arial"/>
                <a:sym typeface="Arial"/>
              </a:rPr>
              <a:t>TIME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15 - 20 mins</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AGE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+10</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MATERIALS</a:t>
            </a:r>
            <a:endParaRPr/>
          </a:p>
          <a:p>
            <a:pPr marL="0" marR="0" lvl="0" indent="0" algn="l" rtl="0">
              <a:spcBef>
                <a:spcPts val="0"/>
              </a:spcBef>
              <a:spcAft>
                <a:spcPts val="0"/>
              </a:spcAft>
              <a:buNone/>
            </a:pPr>
            <a:r>
              <a:rPr lang="en-GB" sz="1600">
                <a:solidFill>
                  <a:srgbClr val="000000"/>
                </a:solidFill>
                <a:latin typeface="Arial"/>
                <a:ea typeface="Arial"/>
                <a:cs typeface="Arial"/>
                <a:sym typeface="Arial"/>
              </a:rPr>
              <a:t>paper, pens/crayons, flipchart or whiteboard</a:t>
            </a:r>
            <a:endParaRPr sz="1600">
              <a:solidFill>
                <a:schemeClr val="dk1"/>
              </a:solidFill>
              <a:latin typeface="Arial"/>
              <a:ea typeface="Arial"/>
              <a:cs typeface="Arial"/>
              <a:sym typeface="Arial"/>
            </a:endParaRPr>
          </a:p>
        </p:txBody>
      </p:sp>
      <p:sp>
        <p:nvSpPr>
          <p:cNvPr id="989" name="Google Shape;989;p36"/>
          <p:cNvSpPr txBox="1"/>
          <p:nvPr/>
        </p:nvSpPr>
        <p:spPr>
          <a:xfrm>
            <a:off x="6404401" y="1730293"/>
            <a:ext cx="4945665" cy="40318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dk1"/>
                </a:solidFill>
                <a:latin typeface="Arial"/>
                <a:ea typeface="Arial"/>
                <a:cs typeface="Arial"/>
                <a:sym typeface="Arial"/>
              </a:rPr>
              <a:t>PARTICIPATION</a:t>
            </a:r>
            <a:endParaRPr dirty="0"/>
          </a:p>
          <a:p>
            <a:pPr marL="0" marR="0" lvl="0" indent="0" algn="l" rtl="0">
              <a:spcBef>
                <a:spcPts val="0"/>
              </a:spcBef>
              <a:spcAft>
                <a:spcPts val="0"/>
              </a:spcAft>
              <a:buNone/>
            </a:pPr>
            <a:r>
              <a:rPr lang="en-GB" sz="1600" dirty="0">
                <a:solidFill>
                  <a:srgbClr val="000000"/>
                </a:solidFill>
                <a:latin typeface="Arial"/>
                <a:ea typeface="Arial"/>
                <a:cs typeface="Arial"/>
                <a:sym typeface="Arial"/>
              </a:rPr>
              <a:t>This tool can be used for an adolescent</a:t>
            </a:r>
          </a:p>
          <a:p>
            <a:pPr marL="0" marR="0" lvl="0" indent="0" algn="l" rtl="0">
              <a:spcBef>
                <a:spcPts val="0"/>
              </a:spcBef>
              <a:spcAft>
                <a:spcPts val="0"/>
              </a:spcAft>
              <a:buNone/>
            </a:pPr>
            <a:endParaRPr lang="en-GB" sz="1600" b="1" dirty="0"/>
          </a:p>
          <a:p>
            <a:pPr marL="0" marR="0" lvl="0" indent="0" algn="l" rtl="0">
              <a:spcBef>
                <a:spcPts val="0"/>
              </a:spcBef>
              <a:spcAft>
                <a:spcPts val="0"/>
              </a:spcAft>
              <a:buNone/>
            </a:pPr>
            <a:endParaRPr sz="1600" b="1" dirty="0">
              <a:solidFill>
                <a:schemeClr val="dk1"/>
              </a:solidFill>
              <a:latin typeface="Arial"/>
              <a:ea typeface="Arial"/>
              <a:cs typeface="Arial"/>
              <a:sym typeface="Arial"/>
            </a:endParaRPr>
          </a:p>
          <a:p>
            <a:pPr marL="0" marR="0" lvl="0" indent="0" algn="l" rtl="0">
              <a:spcBef>
                <a:spcPts val="0"/>
              </a:spcBef>
              <a:spcAft>
                <a:spcPts val="0"/>
              </a:spcAft>
              <a:buNone/>
            </a:pPr>
            <a:endParaRPr sz="1600" b="1" dirty="0">
              <a:solidFill>
                <a:schemeClr val="dk1"/>
              </a:solidFill>
              <a:latin typeface="Arial"/>
              <a:ea typeface="Arial"/>
              <a:cs typeface="Arial"/>
              <a:sym typeface="Arial"/>
            </a:endParaRPr>
          </a:p>
          <a:p>
            <a:pPr marL="0" marR="0" lvl="0" indent="0" algn="l" rtl="0">
              <a:spcBef>
                <a:spcPts val="0"/>
              </a:spcBef>
              <a:spcAft>
                <a:spcPts val="0"/>
              </a:spcAft>
              <a:buNone/>
            </a:pPr>
            <a:r>
              <a:rPr lang="en-GB" sz="1600" b="1" dirty="0">
                <a:solidFill>
                  <a:schemeClr val="dk1"/>
                </a:solidFill>
                <a:latin typeface="Arial"/>
                <a:ea typeface="Arial"/>
                <a:cs typeface="Arial"/>
                <a:sym typeface="Arial"/>
              </a:rPr>
              <a:t>GUIDANCE</a:t>
            </a:r>
            <a:endParaRPr dirty="0"/>
          </a:p>
          <a:p>
            <a:pPr marL="285750" marR="0" lvl="0" indent="-285750" algn="l" rtl="0">
              <a:spcBef>
                <a:spcPts val="0"/>
              </a:spcBef>
              <a:spcAft>
                <a:spcPts val="0"/>
              </a:spcAft>
              <a:buClr>
                <a:schemeClr val="dk1"/>
              </a:buClr>
              <a:buSzPts val="1600"/>
              <a:buFont typeface="Arial"/>
              <a:buChar char="•"/>
            </a:pPr>
            <a:r>
              <a:rPr lang="en-GB" sz="1600" dirty="0">
                <a:solidFill>
                  <a:schemeClr val="dk1"/>
                </a:solidFill>
                <a:latin typeface="Arial"/>
                <a:ea typeface="Arial"/>
                <a:cs typeface="Arial"/>
                <a:sym typeface="Arial"/>
              </a:rPr>
              <a:t>Define stress and discuss how it is a part of everyday life—especially for adolescents. </a:t>
            </a:r>
            <a:endParaRPr dirty="0"/>
          </a:p>
          <a:p>
            <a:pPr marL="285750" marR="0" lvl="0" indent="-285750" algn="l" rtl="0">
              <a:spcBef>
                <a:spcPts val="0"/>
              </a:spcBef>
              <a:spcAft>
                <a:spcPts val="0"/>
              </a:spcAft>
              <a:buClr>
                <a:schemeClr val="dk1"/>
              </a:buClr>
              <a:buSzPts val="1600"/>
              <a:buFont typeface="Arial"/>
              <a:buChar char="•"/>
            </a:pPr>
            <a:r>
              <a:rPr lang="en-GB" sz="1600" dirty="0">
                <a:solidFill>
                  <a:schemeClr val="dk1"/>
                </a:solidFill>
                <a:latin typeface="Arial"/>
                <a:ea typeface="Arial"/>
                <a:cs typeface="Arial"/>
                <a:sym typeface="Arial"/>
              </a:rPr>
              <a:t>Give the adolescent(s) a couple minutes to reflect on and list of signs of stress and consider stressors in their lives.</a:t>
            </a:r>
            <a:endParaRPr dirty="0"/>
          </a:p>
          <a:p>
            <a:pPr marL="285750" marR="0" lvl="0" indent="-285750" algn="l" rtl="0">
              <a:spcBef>
                <a:spcPts val="0"/>
              </a:spcBef>
              <a:spcAft>
                <a:spcPts val="0"/>
              </a:spcAft>
              <a:buClr>
                <a:schemeClr val="dk1"/>
              </a:buClr>
              <a:buSzPts val="1600"/>
              <a:buFont typeface="Arial"/>
              <a:buChar char="•"/>
            </a:pPr>
            <a:r>
              <a:rPr lang="en-GB" sz="1600" dirty="0">
                <a:solidFill>
                  <a:schemeClr val="dk1"/>
                </a:solidFill>
                <a:latin typeface="Arial"/>
                <a:ea typeface="Arial"/>
                <a:cs typeface="Arial"/>
                <a:sym typeface="Arial"/>
              </a:rPr>
              <a:t>Define good stress (helpful stress) and bad stress (harmful stress)</a:t>
            </a:r>
            <a:endParaRPr dirty="0"/>
          </a:p>
          <a:p>
            <a:pPr marL="285750" marR="0" lvl="0" indent="-285750" algn="l" rtl="0">
              <a:spcBef>
                <a:spcPts val="0"/>
              </a:spcBef>
              <a:spcAft>
                <a:spcPts val="0"/>
              </a:spcAft>
              <a:buClr>
                <a:schemeClr val="dk1"/>
              </a:buClr>
              <a:buSzPts val="1600"/>
              <a:buFont typeface="Arial"/>
              <a:buChar char="•"/>
            </a:pPr>
            <a:r>
              <a:rPr lang="en-GB" sz="1600" dirty="0">
                <a:solidFill>
                  <a:schemeClr val="dk1"/>
                </a:solidFill>
                <a:latin typeface="Arial"/>
                <a:ea typeface="Arial"/>
                <a:cs typeface="Arial"/>
                <a:sym typeface="Arial"/>
              </a:rPr>
              <a:t>Ask the adolescent(s) to list examples from their own lists or stressors and identify if it's causing good or bad stress </a:t>
            </a:r>
            <a:endParaRPr dirty="0"/>
          </a:p>
        </p:txBody>
      </p:sp>
      <p:pic>
        <p:nvPicPr>
          <p:cNvPr id="990" name="Google Shape;990;p36" descr="Hand with solid fill"/>
          <p:cNvPicPr preferRelativeResize="0"/>
          <p:nvPr/>
        </p:nvPicPr>
        <p:blipFill rotWithShape="1">
          <a:blip r:embed="rId3">
            <a:alphaModFix/>
          </a:blip>
          <a:srcRect/>
          <a:stretch/>
        </p:blipFill>
        <p:spPr>
          <a:xfrm rot="989143">
            <a:off x="5393864" y="1393943"/>
            <a:ext cx="859011" cy="859011"/>
          </a:xfrm>
          <a:prstGeom prst="rect">
            <a:avLst/>
          </a:prstGeom>
          <a:noFill/>
          <a:ln>
            <a:noFill/>
          </a:ln>
        </p:spPr>
      </p:pic>
      <p:grpSp>
        <p:nvGrpSpPr>
          <p:cNvPr id="991" name="Google Shape;991;p36"/>
          <p:cNvGrpSpPr/>
          <p:nvPr/>
        </p:nvGrpSpPr>
        <p:grpSpPr>
          <a:xfrm>
            <a:off x="789651" y="3069823"/>
            <a:ext cx="659819" cy="659819"/>
            <a:chOff x="629079" y="2939970"/>
            <a:chExt cx="530599" cy="530599"/>
          </a:xfrm>
        </p:grpSpPr>
        <p:sp>
          <p:nvSpPr>
            <p:cNvPr id="992" name="Google Shape;992;p36"/>
            <p:cNvSpPr/>
            <p:nvPr/>
          </p:nvSpPr>
          <p:spPr>
            <a:xfrm>
              <a:off x="629079" y="2939970"/>
              <a:ext cx="530599" cy="53059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3" name="Google Shape;993;p36"/>
            <p:cNvSpPr/>
            <p:nvPr/>
          </p:nvSpPr>
          <p:spPr>
            <a:xfrm>
              <a:off x="880110" y="3045663"/>
              <a:ext cx="171450" cy="171450"/>
            </a:xfrm>
            <a:custGeom>
              <a:avLst/>
              <a:gdLst/>
              <a:ahLst/>
              <a:cxnLst/>
              <a:rect l="l" t="t" r="r" b="b"/>
              <a:pathLst>
                <a:path w="171450" h="171450" extrusionOk="0">
                  <a:moveTo>
                    <a:pt x="0" y="0"/>
                  </a:moveTo>
                  <a:lnTo>
                    <a:pt x="0" y="171450"/>
                  </a:lnTo>
                  <a:lnTo>
                    <a:pt x="171450" y="171450"/>
                  </a:lnTo>
                </a:path>
              </a:pathLst>
            </a:custGeom>
            <a:no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94" name="Google Shape;994;p36"/>
          <p:cNvGrpSpPr/>
          <p:nvPr/>
        </p:nvGrpSpPr>
        <p:grpSpPr>
          <a:xfrm>
            <a:off x="831616" y="3914039"/>
            <a:ext cx="520876" cy="631356"/>
            <a:chOff x="728273" y="3888296"/>
            <a:chExt cx="441963" cy="535705"/>
          </a:xfrm>
        </p:grpSpPr>
        <p:sp>
          <p:nvSpPr>
            <p:cNvPr id="995" name="Google Shape;995;p36"/>
            <p:cNvSpPr/>
            <p:nvPr/>
          </p:nvSpPr>
          <p:spPr>
            <a:xfrm>
              <a:off x="980006" y="4112845"/>
              <a:ext cx="189482" cy="31115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96" name="Google Shape;996;p36"/>
            <p:cNvSpPr/>
            <p:nvPr/>
          </p:nvSpPr>
          <p:spPr>
            <a:xfrm>
              <a:off x="978600" y="3888296"/>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997" name="Google Shape;997;p36"/>
            <p:cNvSpPr/>
            <p:nvPr/>
          </p:nvSpPr>
          <p:spPr>
            <a:xfrm>
              <a:off x="729679" y="4232980"/>
              <a:ext cx="189482" cy="190723"/>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98" name="Google Shape;998;p36"/>
            <p:cNvSpPr/>
            <p:nvPr/>
          </p:nvSpPr>
          <p:spPr>
            <a:xfrm>
              <a:off x="728273" y="4008432"/>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999" name="Google Shape;999;p36"/>
          <p:cNvGrpSpPr/>
          <p:nvPr/>
        </p:nvGrpSpPr>
        <p:grpSpPr>
          <a:xfrm>
            <a:off x="842815" y="4756312"/>
            <a:ext cx="735767" cy="659819"/>
            <a:chOff x="682243" y="4749397"/>
            <a:chExt cx="848057" cy="760519"/>
          </a:xfrm>
        </p:grpSpPr>
        <p:sp>
          <p:nvSpPr>
            <p:cNvPr id="1000" name="Google Shape;1000;p36"/>
            <p:cNvSpPr/>
            <p:nvPr/>
          </p:nvSpPr>
          <p:spPr>
            <a:xfrm>
              <a:off x="682243" y="4749397"/>
              <a:ext cx="416573" cy="532288"/>
            </a:xfrm>
            <a:prstGeom prst="snip1Rect">
              <a:avLst>
                <a:gd name="adj" fmla="val 2758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01" name="Google Shape;1001;p36"/>
            <p:cNvGrpSpPr/>
            <p:nvPr/>
          </p:nvGrpSpPr>
          <p:grpSpPr>
            <a:xfrm>
              <a:off x="1031901" y="4976465"/>
              <a:ext cx="498399" cy="533451"/>
              <a:chOff x="3844774" y="3269879"/>
              <a:chExt cx="736281" cy="788063"/>
            </a:xfrm>
          </p:grpSpPr>
          <p:sp>
            <p:nvSpPr>
              <p:cNvPr id="1002" name="Google Shape;1002;p36"/>
              <p:cNvSpPr/>
              <p:nvPr/>
            </p:nvSpPr>
            <p:spPr>
              <a:xfrm>
                <a:off x="4196080" y="3269879"/>
                <a:ext cx="114229"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3" name="Google Shape;1003;p36"/>
              <p:cNvSpPr/>
              <p:nvPr/>
            </p:nvSpPr>
            <p:spPr>
              <a:xfrm rot="3284835" flipH="1">
                <a:off x="4194063" y="3245176"/>
                <a:ext cx="113608"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4" name="Google Shape;1004;p36"/>
              <p:cNvSpPr/>
              <p:nvPr/>
            </p:nvSpPr>
            <p:spPr>
              <a:xfrm>
                <a:off x="4200754" y="3850895"/>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5" name="Google Shape;1005;p36"/>
              <p:cNvSpPr/>
              <p:nvPr/>
            </p:nvSpPr>
            <p:spPr>
              <a:xfrm>
                <a:off x="3844774" y="3663911"/>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1006" name="Google Shape;1006;p36"/>
          <p:cNvSpPr/>
          <p:nvPr/>
        </p:nvSpPr>
        <p:spPr>
          <a:xfrm rot="1782986">
            <a:off x="10319177" y="305057"/>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07" name="Google Shape;1007;p36"/>
          <p:cNvGrpSpPr/>
          <p:nvPr/>
        </p:nvGrpSpPr>
        <p:grpSpPr>
          <a:xfrm>
            <a:off x="10556108" y="549192"/>
            <a:ext cx="1049197" cy="938479"/>
            <a:chOff x="-172235" y="0"/>
            <a:chExt cx="2933565" cy="2623477"/>
          </a:xfrm>
        </p:grpSpPr>
        <p:grpSp>
          <p:nvGrpSpPr>
            <p:cNvPr id="1008" name="Google Shape;1008;p36"/>
            <p:cNvGrpSpPr/>
            <p:nvPr/>
          </p:nvGrpSpPr>
          <p:grpSpPr>
            <a:xfrm>
              <a:off x="-172235" y="0"/>
              <a:ext cx="2933565" cy="2623477"/>
              <a:chOff x="-172235" y="0"/>
              <a:chExt cx="2933565" cy="2623477"/>
            </a:xfrm>
          </p:grpSpPr>
          <p:sp>
            <p:nvSpPr>
              <p:cNvPr id="1009" name="Google Shape;1009;p36"/>
              <p:cNvSpPr/>
              <p:nvPr/>
            </p:nvSpPr>
            <p:spPr>
              <a:xfrm rot="-621666">
                <a:off x="0" y="249879"/>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5FC6C5"/>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0" name="Google Shape;1010;p36"/>
              <p:cNvSpPr/>
              <p:nvPr/>
            </p:nvSpPr>
            <p:spPr>
              <a:xfrm>
                <a:off x="547221" y="0"/>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1D8CC8"/>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1" name="Google Shape;1011;p36"/>
              <p:cNvSpPr/>
              <p:nvPr/>
            </p:nvSpPr>
            <p:spPr>
              <a:xfrm rot="582595">
                <a:off x="891693" y="424228"/>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954D84"/>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12" name="Google Shape;1012;p36"/>
            <p:cNvGrpSpPr/>
            <p:nvPr/>
          </p:nvGrpSpPr>
          <p:grpSpPr>
            <a:xfrm>
              <a:off x="1062773" y="867310"/>
              <a:ext cx="1373869" cy="1265364"/>
              <a:chOff x="-98340" y="-115598"/>
              <a:chExt cx="1373869" cy="1265364"/>
            </a:xfrm>
          </p:grpSpPr>
          <p:sp>
            <p:nvSpPr>
              <p:cNvPr id="1013" name="Google Shape;1013;p36"/>
              <p:cNvSpPr/>
              <p:nvPr/>
            </p:nvSpPr>
            <p:spPr>
              <a:xfrm rot="753417">
                <a:off x="0" y="0"/>
                <a:ext cx="1177189" cy="1034168"/>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4" name="Google Shape;1014;p36"/>
              <p:cNvSpPr/>
              <p:nvPr/>
            </p:nvSpPr>
            <p:spPr>
              <a:xfrm rot="-2485509">
                <a:off x="399117" y="424754"/>
                <a:ext cx="460464" cy="222400"/>
              </a:xfrm>
              <a:custGeom>
                <a:avLst/>
                <a:gdLst/>
                <a:ahLst/>
                <a:cxnLst/>
                <a:rect l="l" t="t" r="r" b="b"/>
                <a:pathLst>
                  <a:path w="120000" h="120000" extrusionOk="0">
                    <a:moveTo>
                      <a:pt x="0" y="0"/>
                    </a:moveTo>
                    <a:lnTo>
                      <a:pt x="25125" y="0"/>
                    </a:lnTo>
                    <a:lnTo>
                      <a:pt x="25125" y="69350"/>
                    </a:lnTo>
                    <a:lnTo>
                      <a:pt x="120000" y="69350"/>
                    </a:lnTo>
                    <a:lnTo>
                      <a:pt x="120000" y="120000"/>
                    </a:lnTo>
                    <a:lnTo>
                      <a:pt x="0" y="120000"/>
                    </a:lnTo>
                    <a:close/>
                  </a:path>
                </a:pathLst>
              </a:custGeom>
              <a:solidFill>
                <a:srgbClr val="954D8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p3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Role play</a:t>
            </a:r>
            <a:endParaRPr/>
          </a:p>
        </p:txBody>
      </p:sp>
      <p:grpSp>
        <p:nvGrpSpPr>
          <p:cNvPr id="1021" name="Google Shape;1021;p37"/>
          <p:cNvGrpSpPr/>
          <p:nvPr/>
        </p:nvGrpSpPr>
        <p:grpSpPr>
          <a:xfrm>
            <a:off x="1727396" y="1916422"/>
            <a:ext cx="4965294" cy="3878684"/>
            <a:chOff x="1256493" y="1938962"/>
            <a:chExt cx="4376930" cy="3419078"/>
          </a:xfrm>
        </p:grpSpPr>
        <p:grpSp>
          <p:nvGrpSpPr>
            <p:cNvPr id="1022" name="Google Shape;1022;p37"/>
            <p:cNvGrpSpPr/>
            <p:nvPr/>
          </p:nvGrpSpPr>
          <p:grpSpPr>
            <a:xfrm>
              <a:off x="1256493" y="1938962"/>
              <a:ext cx="1931926" cy="2269849"/>
              <a:chOff x="6805603" y="1046705"/>
              <a:chExt cx="1097888" cy="1277895"/>
            </a:xfrm>
          </p:grpSpPr>
          <p:sp>
            <p:nvSpPr>
              <p:cNvPr id="1023" name="Google Shape;1023;p37"/>
              <p:cNvSpPr/>
              <p:nvPr/>
            </p:nvSpPr>
            <p:spPr>
              <a:xfrm rot="1100420">
                <a:off x="7141985" y="1874813"/>
                <a:ext cx="152400" cy="436907"/>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4" name="Google Shape;1024;p37"/>
              <p:cNvSpPr/>
              <p:nvPr/>
            </p:nvSpPr>
            <p:spPr>
              <a:xfrm rot="826591">
                <a:off x="6902427" y="1141103"/>
                <a:ext cx="904241" cy="922418"/>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5" name="Google Shape;1025;p37"/>
              <p:cNvSpPr/>
              <p:nvPr/>
            </p:nvSpPr>
            <p:spPr>
              <a:xfrm rot="826591">
                <a:off x="6846848" y="1323092"/>
                <a:ext cx="197662" cy="32612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6" name="Google Shape;1026;p37"/>
              <p:cNvSpPr/>
              <p:nvPr/>
            </p:nvSpPr>
            <p:spPr>
              <a:xfrm rot="826591">
                <a:off x="7648389" y="1519621"/>
                <a:ext cx="197662" cy="32612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7" name="Google Shape;1027;p37"/>
              <p:cNvSpPr/>
              <p:nvPr/>
            </p:nvSpPr>
            <p:spPr>
              <a:xfrm rot="-9880359">
                <a:off x="7178956" y="1637818"/>
                <a:ext cx="306872" cy="247075"/>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28" name="Google Shape;1028;p37"/>
            <p:cNvGrpSpPr/>
            <p:nvPr/>
          </p:nvGrpSpPr>
          <p:grpSpPr>
            <a:xfrm rot="-1967241">
              <a:off x="3233597" y="2721416"/>
              <a:ext cx="1931924" cy="2296463"/>
              <a:chOff x="6805604" y="1046705"/>
              <a:chExt cx="1097888" cy="1292882"/>
            </a:xfrm>
          </p:grpSpPr>
          <p:sp>
            <p:nvSpPr>
              <p:cNvPr id="1029" name="Google Shape;1029;p37"/>
              <p:cNvSpPr/>
              <p:nvPr/>
            </p:nvSpPr>
            <p:spPr>
              <a:xfrm rot="582262">
                <a:off x="7185878" y="1892961"/>
                <a:ext cx="152400" cy="436908"/>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0" name="Google Shape;1030;p37"/>
              <p:cNvSpPr/>
              <p:nvPr/>
            </p:nvSpPr>
            <p:spPr>
              <a:xfrm rot="826591">
                <a:off x="6902428" y="1141103"/>
                <a:ext cx="904241" cy="922418"/>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1" name="Google Shape;1031;p37"/>
              <p:cNvSpPr/>
              <p:nvPr/>
            </p:nvSpPr>
            <p:spPr>
              <a:xfrm rot="826591">
                <a:off x="6846848" y="1323092"/>
                <a:ext cx="197662" cy="32612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2" name="Google Shape;1032;p37"/>
              <p:cNvSpPr/>
              <p:nvPr/>
            </p:nvSpPr>
            <p:spPr>
              <a:xfrm rot="826591">
                <a:off x="7648389" y="1519621"/>
                <a:ext cx="197662" cy="32612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3" name="Google Shape;1033;p37"/>
              <p:cNvSpPr/>
              <p:nvPr/>
            </p:nvSpPr>
            <p:spPr>
              <a:xfrm rot="726908">
                <a:off x="7119521" y="1730088"/>
                <a:ext cx="306872" cy="247075"/>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034" name="Google Shape;1034;p37"/>
          <p:cNvSpPr txBox="1"/>
          <p:nvPr/>
        </p:nvSpPr>
        <p:spPr>
          <a:xfrm>
            <a:off x="6979666" y="3041759"/>
            <a:ext cx="3487002"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000" b="1">
                <a:solidFill>
                  <a:schemeClr val="dk1"/>
                </a:solidFill>
                <a:latin typeface="Arial"/>
                <a:ea typeface="Arial"/>
                <a:cs typeface="Arial"/>
                <a:sym typeface="Arial"/>
              </a:rPr>
              <a:t>Practice Activity 9 in a role play</a:t>
            </a:r>
            <a:endParaRPr sz="3000" b="1">
              <a:solidFill>
                <a:schemeClr val="dk1"/>
              </a:solidFill>
              <a:latin typeface="Arial"/>
              <a:ea typeface="Arial"/>
              <a:cs typeface="Arial"/>
              <a:sym typeface="Arial"/>
            </a:endParaRPr>
          </a:p>
        </p:txBody>
      </p:sp>
      <p:grpSp>
        <p:nvGrpSpPr>
          <p:cNvPr id="1035" name="Google Shape;1035;p37"/>
          <p:cNvGrpSpPr/>
          <p:nvPr/>
        </p:nvGrpSpPr>
        <p:grpSpPr>
          <a:xfrm>
            <a:off x="8512470" y="1506"/>
            <a:ext cx="2057602" cy="1975956"/>
            <a:chOff x="9994118" y="33917"/>
            <a:chExt cx="2057602" cy="1975956"/>
          </a:xfrm>
        </p:grpSpPr>
        <p:sp>
          <p:nvSpPr>
            <p:cNvPr id="1036" name="Google Shape;1036;p37"/>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37" name="Google Shape;1037;p37"/>
            <p:cNvGrpSpPr/>
            <p:nvPr/>
          </p:nvGrpSpPr>
          <p:grpSpPr>
            <a:xfrm>
              <a:off x="10621771" y="762700"/>
              <a:ext cx="562136" cy="634675"/>
              <a:chOff x="760175" y="830142"/>
              <a:chExt cx="867619" cy="979579"/>
            </a:xfrm>
          </p:grpSpPr>
          <p:sp>
            <p:nvSpPr>
              <p:cNvPr id="1038" name="Google Shape;1038;p37"/>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a:solidFill>
                      <a:schemeClr val="lt1"/>
                    </a:solidFill>
                    <a:latin typeface="Arial"/>
                    <a:ea typeface="Arial"/>
                    <a:cs typeface="Arial"/>
                    <a:sym typeface="Arial"/>
                  </a:rPr>
                  <a:t>100</a:t>
                </a:r>
                <a:endParaRPr/>
              </a:p>
            </p:txBody>
          </p:sp>
          <p:sp>
            <p:nvSpPr>
              <p:cNvPr id="1039" name="Google Shape;1039;p37"/>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40" name="Google Shape;1040;p37"/>
            <p:cNvGrpSpPr/>
            <p:nvPr/>
          </p:nvGrpSpPr>
          <p:grpSpPr>
            <a:xfrm>
              <a:off x="11325415" y="762701"/>
              <a:ext cx="182192" cy="634674"/>
              <a:chOff x="2121762" y="2323619"/>
              <a:chExt cx="200378" cy="825210"/>
            </a:xfrm>
          </p:grpSpPr>
          <p:sp>
            <p:nvSpPr>
              <p:cNvPr id="1041" name="Google Shape;1041;p37"/>
              <p:cNvSpPr/>
              <p:nvPr/>
            </p:nvSpPr>
            <p:spPr>
              <a:xfrm>
                <a:off x="2121763" y="2323619"/>
                <a:ext cx="200377" cy="172739"/>
              </a:xfrm>
              <a:prstGeom prst="triangle">
                <a:avLst>
                  <a:gd name="adj" fmla="val 5000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2" name="Google Shape;1042;p37"/>
              <p:cNvSpPr/>
              <p:nvPr/>
            </p:nvSpPr>
            <p:spPr>
              <a:xfrm>
                <a:off x="2121762" y="2496169"/>
                <a:ext cx="200377" cy="6526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1043" name="Google Shape;1043;p37"/>
          <p:cNvSpPr/>
          <p:nvPr/>
        </p:nvSpPr>
        <p:spPr>
          <a:xfrm rot="1782986">
            <a:off x="10319177" y="305057"/>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44" name="Google Shape;1044;p37"/>
          <p:cNvGrpSpPr/>
          <p:nvPr/>
        </p:nvGrpSpPr>
        <p:grpSpPr>
          <a:xfrm>
            <a:off x="10556108" y="549192"/>
            <a:ext cx="1049197" cy="938479"/>
            <a:chOff x="-172235" y="0"/>
            <a:chExt cx="2933565" cy="2623477"/>
          </a:xfrm>
        </p:grpSpPr>
        <p:grpSp>
          <p:nvGrpSpPr>
            <p:cNvPr id="1045" name="Google Shape;1045;p37"/>
            <p:cNvGrpSpPr/>
            <p:nvPr/>
          </p:nvGrpSpPr>
          <p:grpSpPr>
            <a:xfrm>
              <a:off x="-172235" y="0"/>
              <a:ext cx="2933565" cy="2623477"/>
              <a:chOff x="-172235" y="0"/>
              <a:chExt cx="2933565" cy="2623477"/>
            </a:xfrm>
          </p:grpSpPr>
          <p:sp>
            <p:nvSpPr>
              <p:cNvPr id="1046" name="Google Shape;1046;p37"/>
              <p:cNvSpPr/>
              <p:nvPr/>
            </p:nvSpPr>
            <p:spPr>
              <a:xfrm rot="-621666">
                <a:off x="0" y="249879"/>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5FC6C5"/>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7" name="Google Shape;1047;p37"/>
              <p:cNvSpPr/>
              <p:nvPr/>
            </p:nvSpPr>
            <p:spPr>
              <a:xfrm>
                <a:off x="547221" y="0"/>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1D8CC8"/>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8" name="Google Shape;1048;p37"/>
              <p:cNvSpPr/>
              <p:nvPr/>
            </p:nvSpPr>
            <p:spPr>
              <a:xfrm rot="582595">
                <a:off x="891693" y="424228"/>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954D84"/>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49" name="Google Shape;1049;p37"/>
            <p:cNvGrpSpPr/>
            <p:nvPr/>
          </p:nvGrpSpPr>
          <p:grpSpPr>
            <a:xfrm>
              <a:off x="1062773" y="867310"/>
              <a:ext cx="1373869" cy="1265364"/>
              <a:chOff x="-98340" y="-115598"/>
              <a:chExt cx="1373869" cy="1265364"/>
            </a:xfrm>
          </p:grpSpPr>
          <p:sp>
            <p:nvSpPr>
              <p:cNvPr id="1050" name="Google Shape;1050;p37"/>
              <p:cNvSpPr/>
              <p:nvPr/>
            </p:nvSpPr>
            <p:spPr>
              <a:xfrm rot="753417">
                <a:off x="0" y="0"/>
                <a:ext cx="1177189" cy="1034168"/>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1" name="Google Shape;1051;p37"/>
              <p:cNvSpPr/>
              <p:nvPr/>
            </p:nvSpPr>
            <p:spPr>
              <a:xfrm rot="-2485509">
                <a:off x="399117" y="424754"/>
                <a:ext cx="460464" cy="222400"/>
              </a:xfrm>
              <a:custGeom>
                <a:avLst/>
                <a:gdLst/>
                <a:ahLst/>
                <a:cxnLst/>
                <a:rect l="l" t="t" r="r" b="b"/>
                <a:pathLst>
                  <a:path w="120000" h="120000" extrusionOk="0">
                    <a:moveTo>
                      <a:pt x="0" y="0"/>
                    </a:moveTo>
                    <a:lnTo>
                      <a:pt x="25125" y="0"/>
                    </a:lnTo>
                    <a:lnTo>
                      <a:pt x="25125" y="69350"/>
                    </a:lnTo>
                    <a:lnTo>
                      <a:pt x="120000" y="69350"/>
                    </a:lnTo>
                    <a:lnTo>
                      <a:pt x="120000" y="120000"/>
                    </a:lnTo>
                    <a:lnTo>
                      <a:pt x="0" y="120000"/>
                    </a:lnTo>
                    <a:close/>
                  </a:path>
                </a:pathLst>
              </a:custGeom>
              <a:solidFill>
                <a:srgbClr val="954D8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7" name="Google Shape;1057;p38"/>
          <p:cNvSpPr txBox="1">
            <a:spLocks noGrp="1"/>
          </p:cNvSpPr>
          <p:nvPr>
            <p:ph type="title"/>
          </p:nvPr>
        </p:nvSpPr>
        <p:spPr>
          <a:xfrm>
            <a:off x="838200" y="120516"/>
            <a:ext cx="8762216"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Activity 10: The stressed mind</a:t>
            </a:r>
            <a:endParaRPr/>
          </a:p>
        </p:txBody>
      </p:sp>
      <p:grpSp>
        <p:nvGrpSpPr>
          <p:cNvPr id="1058" name="Google Shape;1058;p38"/>
          <p:cNvGrpSpPr/>
          <p:nvPr/>
        </p:nvGrpSpPr>
        <p:grpSpPr>
          <a:xfrm>
            <a:off x="993097" y="1828972"/>
            <a:ext cx="548895" cy="623781"/>
            <a:chOff x="662203" y="1460089"/>
            <a:chExt cx="726758" cy="825911"/>
          </a:xfrm>
        </p:grpSpPr>
        <p:sp>
          <p:nvSpPr>
            <p:cNvPr id="1059" name="Google Shape;1059;p38"/>
            <p:cNvSpPr/>
            <p:nvPr/>
          </p:nvSpPr>
          <p:spPr>
            <a:xfrm>
              <a:off x="838200" y="1460090"/>
              <a:ext cx="550761" cy="457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0" name="Google Shape;1060;p38"/>
            <p:cNvSpPr/>
            <p:nvPr/>
          </p:nvSpPr>
          <p:spPr>
            <a:xfrm>
              <a:off x="662203" y="1460089"/>
              <a:ext cx="99797" cy="82591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061" name="Google Shape;1061;p38" descr="Hand with solid fill"/>
          <p:cNvPicPr preferRelativeResize="0"/>
          <p:nvPr/>
        </p:nvPicPr>
        <p:blipFill rotWithShape="1">
          <a:blip r:embed="rId3">
            <a:alphaModFix/>
          </a:blip>
          <a:srcRect/>
          <a:stretch/>
        </p:blipFill>
        <p:spPr>
          <a:xfrm rot="989143">
            <a:off x="5357060" y="1489515"/>
            <a:ext cx="859011" cy="859011"/>
          </a:xfrm>
          <a:prstGeom prst="rect">
            <a:avLst/>
          </a:prstGeom>
          <a:noFill/>
          <a:ln>
            <a:noFill/>
          </a:ln>
        </p:spPr>
      </p:pic>
      <p:grpSp>
        <p:nvGrpSpPr>
          <p:cNvPr id="1062" name="Google Shape;1062;p38"/>
          <p:cNvGrpSpPr/>
          <p:nvPr/>
        </p:nvGrpSpPr>
        <p:grpSpPr>
          <a:xfrm>
            <a:off x="913166" y="3141404"/>
            <a:ext cx="659819" cy="659819"/>
            <a:chOff x="629079" y="2939970"/>
            <a:chExt cx="530599" cy="530599"/>
          </a:xfrm>
        </p:grpSpPr>
        <p:sp>
          <p:nvSpPr>
            <p:cNvPr id="1063" name="Google Shape;1063;p38"/>
            <p:cNvSpPr/>
            <p:nvPr/>
          </p:nvSpPr>
          <p:spPr>
            <a:xfrm>
              <a:off x="629079" y="2939970"/>
              <a:ext cx="530599" cy="53059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4" name="Google Shape;1064;p38"/>
            <p:cNvSpPr/>
            <p:nvPr/>
          </p:nvSpPr>
          <p:spPr>
            <a:xfrm>
              <a:off x="880110" y="3045663"/>
              <a:ext cx="171450" cy="171450"/>
            </a:xfrm>
            <a:custGeom>
              <a:avLst/>
              <a:gdLst/>
              <a:ahLst/>
              <a:cxnLst/>
              <a:rect l="l" t="t" r="r" b="b"/>
              <a:pathLst>
                <a:path w="171450" h="171450" extrusionOk="0">
                  <a:moveTo>
                    <a:pt x="0" y="0"/>
                  </a:moveTo>
                  <a:lnTo>
                    <a:pt x="0" y="171450"/>
                  </a:lnTo>
                  <a:lnTo>
                    <a:pt x="171450" y="171450"/>
                  </a:lnTo>
                </a:path>
              </a:pathLst>
            </a:custGeom>
            <a:no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65" name="Google Shape;1065;p38"/>
          <p:cNvGrpSpPr/>
          <p:nvPr/>
        </p:nvGrpSpPr>
        <p:grpSpPr>
          <a:xfrm>
            <a:off x="955131" y="3884729"/>
            <a:ext cx="520876" cy="631356"/>
            <a:chOff x="728273" y="3888296"/>
            <a:chExt cx="441963" cy="535705"/>
          </a:xfrm>
        </p:grpSpPr>
        <p:sp>
          <p:nvSpPr>
            <p:cNvPr id="1066" name="Google Shape;1066;p38"/>
            <p:cNvSpPr/>
            <p:nvPr/>
          </p:nvSpPr>
          <p:spPr>
            <a:xfrm>
              <a:off x="980006" y="4112845"/>
              <a:ext cx="189482" cy="31115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67" name="Google Shape;1067;p38"/>
            <p:cNvSpPr/>
            <p:nvPr/>
          </p:nvSpPr>
          <p:spPr>
            <a:xfrm>
              <a:off x="978600" y="3888296"/>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068" name="Google Shape;1068;p38"/>
            <p:cNvSpPr/>
            <p:nvPr/>
          </p:nvSpPr>
          <p:spPr>
            <a:xfrm>
              <a:off x="729679" y="4232980"/>
              <a:ext cx="189482" cy="190723"/>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69" name="Google Shape;1069;p38"/>
            <p:cNvSpPr/>
            <p:nvPr/>
          </p:nvSpPr>
          <p:spPr>
            <a:xfrm>
              <a:off x="728273" y="4008432"/>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1070" name="Google Shape;1070;p38"/>
          <p:cNvGrpSpPr/>
          <p:nvPr/>
        </p:nvGrpSpPr>
        <p:grpSpPr>
          <a:xfrm>
            <a:off x="966330" y="4775055"/>
            <a:ext cx="735767" cy="659819"/>
            <a:chOff x="682243" y="4749397"/>
            <a:chExt cx="848057" cy="760519"/>
          </a:xfrm>
        </p:grpSpPr>
        <p:sp>
          <p:nvSpPr>
            <p:cNvPr id="1071" name="Google Shape;1071;p38"/>
            <p:cNvSpPr/>
            <p:nvPr/>
          </p:nvSpPr>
          <p:spPr>
            <a:xfrm>
              <a:off x="682243" y="4749397"/>
              <a:ext cx="416573" cy="532288"/>
            </a:xfrm>
            <a:prstGeom prst="snip1Rect">
              <a:avLst>
                <a:gd name="adj" fmla="val 2758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72" name="Google Shape;1072;p38"/>
            <p:cNvGrpSpPr/>
            <p:nvPr/>
          </p:nvGrpSpPr>
          <p:grpSpPr>
            <a:xfrm>
              <a:off x="1031901" y="4976465"/>
              <a:ext cx="498399" cy="533451"/>
              <a:chOff x="3844774" y="3269879"/>
              <a:chExt cx="736281" cy="788063"/>
            </a:xfrm>
          </p:grpSpPr>
          <p:sp>
            <p:nvSpPr>
              <p:cNvPr id="1073" name="Google Shape;1073;p38"/>
              <p:cNvSpPr/>
              <p:nvPr/>
            </p:nvSpPr>
            <p:spPr>
              <a:xfrm>
                <a:off x="4196080" y="3269879"/>
                <a:ext cx="114229"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4" name="Google Shape;1074;p38"/>
              <p:cNvSpPr/>
              <p:nvPr/>
            </p:nvSpPr>
            <p:spPr>
              <a:xfrm rot="3284835" flipH="1">
                <a:off x="4194063" y="3245176"/>
                <a:ext cx="113608"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5" name="Google Shape;1075;p38"/>
              <p:cNvSpPr/>
              <p:nvPr/>
            </p:nvSpPr>
            <p:spPr>
              <a:xfrm>
                <a:off x="4200754" y="3850895"/>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6" name="Google Shape;1076;p38"/>
              <p:cNvSpPr/>
              <p:nvPr/>
            </p:nvSpPr>
            <p:spPr>
              <a:xfrm>
                <a:off x="3844774" y="3663911"/>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1077" name="Google Shape;1077;p38"/>
          <p:cNvGrpSpPr/>
          <p:nvPr/>
        </p:nvGrpSpPr>
        <p:grpSpPr>
          <a:xfrm>
            <a:off x="8512470" y="1506"/>
            <a:ext cx="2057602" cy="1975956"/>
            <a:chOff x="9994118" y="33917"/>
            <a:chExt cx="2057602" cy="1975956"/>
          </a:xfrm>
        </p:grpSpPr>
        <p:sp>
          <p:nvSpPr>
            <p:cNvPr id="1078" name="Google Shape;1078;p38"/>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79" name="Google Shape;1079;p38"/>
            <p:cNvGrpSpPr/>
            <p:nvPr/>
          </p:nvGrpSpPr>
          <p:grpSpPr>
            <a:xfrm>
              <a:off x="10621771" y="762700"/>
              <a:ext cx="562136" cy="634675"/>
              <a:chOff x="760175" y="830142"/>
              <a:chExt cx="867619" cy="979579"/>
            </a:xfrm>
          </p:grpSpPr>
          <p:sp>
            <p:nvSpPr>
              <p:cNvPr id="1080" name="Google Shape;1080;p38"/>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a:solidFill>
                      <a:schemeClr val="lt1"/>
                    </a:solidFill>
                    <a:latin typeface="Arial"/>
                    <a:ea typeface="Arial"/>
                    <a:cs typeface="Arial"/>
                    <a:sym typeface="Arial"/>
                  </a:rPr>
                  <a:t>101</a:t>
                </a:r>
                <a:endParaRPr/>
              </a:p>
            </p:txBody>
          </p:sp>
          <p:sp>
            <p:nvSpPr>
              <p:cNvPr id="1081" name="Google Shape;1081;p38"/>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82" name="Google Shape;1082;p38"/>
            <p:cNvGrpSpPr/>
            <p:nvPr/>
          </p:nvGrpSpPr>
          <p:grpSpPr>
            <a:xfrm>
              <a:off x="11325415" y="762701"/>
              <a:ext cx="182192" cy="634674"/>
              <a:chOff x="2121762" y="2323619"/>
              <a:chExt cx="200378" cy="825210"/>
            </a:xfrm>
          </p:grpSpPr>
          <p:sp>
            <p:nvSpPr>
              <p:cNvPr id="1083" name="Google Shape;1083;p38"/>
              <p:cNvSpPr/>
              <p:nvPr/>
            </p:nvSpPr>
            <p:spPr>
              <a:xfrm>
                <a:off x="2121763" y="2323619"/>
                <a:ext cx="200377" cy="172739"/>
              </a:xfrm>
              <a:prstGeom prst="triangle">
                <a:avLst>
                  <a:gd name="adj" fmla="val 5000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4" name="Google Shape;1084;p38"/>
              <p:cNvSpPr/>
              <p:nvPr/>
            </p:nvSpPr>
            <p:spPr>
              <a:xfrm>
                <a:off x="2121762" y="2496169"/>
                <a:ext cx="200377" cy="6526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1085" name="Google Shape;1085;p38"/>
          <p:cNvSpPr/>
          <p:nvPr/>
        </p:nvSpPr>
        <p:spPr>
          <a:xfrm rot="1782986">
            <a:off x="10319177" y="305057"/>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86" name="Google Shape;1086;p38"/>
          <p:cNvGrpSpPr/>
          <p:nvPr/>
        </p:nvGrpSpPr>
        <p:grpSpPr>
          <a:xfrm>
            <a:off x="10556108" y="549192"/>
            <a:ext cx="1049197" cy="938479"/>
            <a:chOff x="-172235" y="0"/>
            <a:chExt cx="2933565" cy="2623477"/>
          </a:xfrm>
        </p:grpSpPr>
        <p:grpSp>
          <p:nvGrpSpPr>
            <p:cNvPr id="1087" name="Google Shape;1087;p38"/>
            <p:cNvGrpSpPr/>
            <p:nvPr/>
          </p:nvGrpSpPr>
          <p:grpSpPr>
            <a:xfrm>
              <a:off x="-172235" y="0"/>
              <a:ext cx="2933565" cy="2623477"/>
              <a:chOff x="-172235" y="0"/>
              <a:chExt cx="2933565" cy="2623477"/>
            </a:xfrm>
          </p:grpSpPr>
          <p:sp>
            <p:nvSpPr>
              <p:cNvPr id="1088" name="Google Shape;1088;p38"/>
              <p:cNvSpPr/>
              <p:nvPr/>
            </p:nvSpPr>
            <p:spPr>
              <a:xfrm rot="-621666">
                <a:off x="0" y="249879"/>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5FC6C5"/>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9" name="Google Shape;1089;p38"/>
              <p:cNvSpPr/>
              <p:nvPr/>
            </p:nvSpPr>
            <p:spPr>
              <a:xfrm>
                <a:off x="547221" y="0"/>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1D8CC8"/>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0" name="Google Shape;1090;p38"/>
              <p:cNvSpPr/>
              <p:nvPr/>
            </p:nvSpPr>
            <p:spPr>
              <a:xfrm rot="582595">
                <a:off x="891693" y="424228"/>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954D84"/>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91" name="Google Shape;1091;p38"/>
            <p:cNvGrpSpPr/>
            <p:nvPr/>
          </p:nvGrpSpPr>
          <p:grpSpPr>
            <a:xfrm>
              <a:off x="1062773" y="867310"/>
              <a:ext cx="1373869" cy="1265364"/>
              <a:chOff x="-98340" y="-115598"/>
              <a:chExt cx="1373869" cy="1265364"/>
            </a:xfrm>
          </p:grpSpPr>
          <p:sp>
            <p:nvSpPr>
              <p:cNvPr id="1092" name="Google Shape;1092;p38"/>
              <p:cNvSpPr/>
              <p:nvPr/>
            </p:nvSpPr>
            <p:spPr>
              <a:xfrm rot="753417">
                <a:off x="0" y="0"/>
                <a:ext cx="1177189" cy="1034168"/>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3" name="Google Shape;1093;p38"/>
              <p:cNvSpPr/>
              <p:nvPr/>
            </p:nvSpPr>
            <p:spPr>
              <a:xfrm rot="-2485509">
                <a:off x="399117" y="424754"/>
                <a:ext cx="460464" cy="222400"/>
              </a:xfrm>
              <a:custGeom>
                <a:avLst/>
                <a:gdLst/>
                <a:ahLst/>
                <a:cxnLst/>
                <a:rect l="l" t="t" r="r" b="b"/>
                <a:pathLst>
                  <a:path w="120000" h="120000" extrusionOk="0">
                    <a:moveTo>
                      <a:pt x="0" y="0"/>
                    </a:moveTo>
                    <a:lnTo>
                      <a:pt x="25125" y="0"/>
                    </a:lnTo>
                    <a:lnTo>
                      <a:pt x="25125" y="69350"/>
                    </a:lnTo>
                    <a:lnTo>
                      <a:pt x="120000" y="69350"/>
                    </a:lnTo>
                    <a:lnTo>
                      <a:pt x="120000" y="120000"/>
                    </a:lnTo>
                    <a:lnTo>
                      <a:pt x="0" y="120000"/>
                    </a:lnTo>
                    <a:close/>
                  </a:path>
                </a:pathLst>
              </a:custGeom>
              <a:solidFill>
                <a:srgbClr val="954D8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094" name="Google Shape;1094;p38"/>
          <p:cNvSpPr/>
          <p:nvPr/>
        </p:nvSpPr>
        <p:spPr>
          <a:xfrm>
            <a:off x="6004757" y="2535112"/>
            <a:ext cx="5509317" cy="2778167"/>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95" name="Google Shape;1095;p38"/>
          <p:cNvGrpSpPr/>
          <p:nvPr/>
        </p:nvGrpSpPr>
        <p:grpSpPr>
          <a:xfrm>
            <a:off x="5496032" y="2608046"/>
            <a:ext cx="801554" cy="771393"/>
            <a:chOff x="5677854" y="2466704"/>
            <a:chExt cx="801554" cy="771393"/>
          </a:xfrm>
        </p:grpSpPr>
        <p:sp>
          <p:nvSpPr>
            <p:cNvPr id="1096" name="Google Shape;1096;p38"/>
            <p:cNvSpPr txBox="1"/>
            <p:nvPr/>
          </p:nvSpPr>
          <p:spPr>
            <a:xfrm>
              <a:off x="5677854" y="246670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1</a:t>
              </a:r>
              <a:endParaRPr sz="2400" b="1">
                <a:solidFill>
                  <a:schemeClr val="accent5"/>
                </a:solidFill>
                <a:latin typeface="Federo"/>
                <a:ea typeface="Federo"/>
                <a:cs typeface="Federo"/>
                <a:sym typeface="Federo"/>
              </a:endParaRPr>
            </a:p>
          </p:txBody>
        </p:sp>
        <p:sp>
          <p:nvSpPr>
            <p:cNvPr id="1097" name="Google Shape;1097;p38"/>
            <p:cNvSpPr txBox="1"/>
            <p:nvPr/>
          </p:nvSpPr>
          <p:spPr>
            <a:xfrm>
              <a:off x="5834841" y="263719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2</a:t>
              </a:r>
              <a:endParaRPr sz="2400" b="1">
                <a:solidFill>
                  <a:schemeClr val="accent5"/>
                </a:solidFill>
                <a:latin typeface="Federo"/>
                <a:ea typeface="Federo"/>
                <a:cs typeface="Federo"/>
                <a:sym typeface="Federo"/>
              </a:endParaRPr>
            </a:p>
          </p:txBody>
        </p:sp>
        <p:sp>
          <p:nvSpPr>
            <p:cNvPr id="1098" name="Google Shape;1098;p38"/>
            <p:cNvSpPr txBox="1"/>
            <p:nvPr/>
          </p:nvSpPr>
          <p:spPr>
            <a:xfrm>
              <a:off x="6007891" y="2776432"/>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3</a:t>
              </a:r>
              <a:endParaRPr sz="2400" b="1">
                <a:solidFill>
                  <a:schemeClr val="accent5"/>
                </a:solidFill>
                <a:latin typeface="Federo"/>
                <a:ea typeface="Federo"/>
                <a:cs typeface="Federo"/>
                <a:sym typeface="Federo"/>
              </a:endParaRPr>
            </a:p>
          </p:txBody>
        </p:sp>
      </p:grpSp>
      <p:sp>
        <p:nvSpPr>
          <p:cNvPr id="1099" name="Google Shape;1099;p38"/>
          <p:cNvSpPr txBox="1"/>
          <p:nvPr/>
        </p:nvSpPr>
        <p:spPr>
          <a:xfrm>
            <a:off x="1938264" y="1767978"/>
            <a:ext cx="3000839"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OBJECTIVE OF THE ACTIVITY</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Increase understanding on the difference between short term stress and prolonged stress.</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TIME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15 - 20 mins</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AGE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+10</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MATERIALS</a:t>
            </a:r>
            <a:endParaRPr/>
          </a:p>
          <a:p>
            <a:pPr marL="0" marR="0" lvl="0" indent="0" algn="l" rtl="0">
              <a:spcBef>
                <a:spcPts val="0"/>
              </a:spcBef>
              <a:spcAft>
                <a:spcPts val="0"/>
              </a:spcAft>
              <a:buNone/>
            </a:pPr>
            <a:r>
              <a:rPr lang="en-GB" sz="1600">
                <a:solidFill>
                  <a:srgbClr val="000000"/>
                </a:solidFill>
                <a:latin typeface="Arial"/>
                <a:ea typeface="Arial"/>
                <a:cs typeface="Arial"/>
                <a:sym typeface="Arial"/>
              </a:rPr>
              <a:t>paper, pens, markers or crayons. </a:t>
            </a:r>
            <a:endParaRPr sz="1600">
              <a:solidFill>
                <a:schemeClr val="dk1"/>
              </a:solidFill>
              <a:latin typeface="Arial"/>
              <a:ea typeface="Arial"/>
              <a:cs typeface="Arial"/>
              <a:sym typeface="Arial"/>
            </a:endParaRPr>
          </a:p>
        </p:txBody>
      </p:sp>
      <p:sp>
        <p:nvSpPr>
          <p:cNvPr id="1100" name="Google Shape;1100;p38"/>
          <p:cNvSpPr txBox="1"/>
          <p:nvPr/>
        </p:nvSpPr>
        <p:spPr>
          <a:xfrm>
            <a:off x="6407100" y="1767978"/>
            <a:ext cx="4757419" cy="33547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PARTICIPATION</a:t>
            </a:r>
            <a:endParaRPr/>
          </a:p>
          <a:p>
            <a:pPr marL="0" marR="0" lvl="0" indent="0" algn="l" rtl="0">
              <a:spcBef>
                <a:spcPts val="0"/>
              </a:spcBef>
              <a:spcAft>
                <a:spcPts val="0"/>
              </a:spcAft>
              <a:buNone/>
            </a:pPr>
            <a:r>
              <a:rPr lang="en-GB" sz="1600">
                <a:solidFill>
                  <a:srgbClr val="000000"/>
                </a:solidFill>
                <a:latin typeface="Arial"/>
                <a:ea typeface="Arial"/>
                <a:cs typeface="Arial"/>
                <a:sym typeface="Arial"/>
              </a:rPr>
              <a:t>Adolescent</a:t>
            </a:r>
            <a:endParaRPr/>
          </a:p>
          <a:p>
            <a:pPr marL="0" marR="0" lvl="0" indent="0" algn="l" rtl="0">
              <a:spcBef>
                <a:spcPts val="0"/>
              </a:spcBef>
              <a:spcAft>
                <a:spcPts val="0"/>
              </a:spcAft>
              <a:buNone/>
            </a:pPr>
            <a:endParaRPr sz="1600">
              <a:solidFill>
                <a:srgbClr val="000000"/>
              </a:solidFill>
              <a:latin typeface="Arial"/>
              <a:ea typeface="Arial"/>
              <a:cs typeface="Arial"/>
              <a:sym typeface="Arial"/>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GUIDANCE</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Explain that some stress goes away quickly whole other stress might be felt during a long period of time. </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Ask the adolescent to think about their mind in a calm state and their mind when they are stressed. What do they think and feel.</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Jointly identify the different ways that stress impacts them.</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Google Shape;1106;p39"/>
          <p:cNvSpPr/>
          <p:nvPr/>
        </p:nvSpPr>
        <p:spPr>
          <a:xfrm>
            <a:off x="6004757" y="2617173"/>
            <a:ext cx="5509317" cy="2378169"/>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07" name="Google Shape;1107;p39"/>
          <p:cNvGrpSpPr/>
          <p:nvPr/>
        </p:nvGrpSpPr>
        <p:grpSpPr>
          <a:xfrm>
            <a:off x="5496032" y="2690107"/>
            <a:ext cx="801554" cy="771393"/>
            <a:chOff x="5677854" y="2466704"/>
            <a:chExt cx="801554" cy="771393"/>
          </a:xfrm>
        </p:grpSpPr>
        <p:sp>
          <p:nvSpPr>
            <p:cNvPr id="1108" name="Google Shape;1108;p39"/>
            <p:cNvSpPr txBox="1"/>
            <p:nvPr/>
          </p:nvSpPr>
          <p:spPr>
            <a:xfrm>
              <a:off x="5677854" y="246670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1</a:t>
              </a:r>
              <a:endParaRPr sz="2400" b="1">
                <a:solidFill>
                  <a:schemeClr val="accent5"/>
                </a:solidFill>
                <a:latin typeface="Federo"/>
                <a:ea typeface="Federo"/>
                <a:cs typeface="Federo"/>
                <a:sym typeface="Federo"/>
              </a:endParaRPr>
            </a:p>
          </p:txBody>
        </p:sp>
        <p:sp>
          <p:nvSpPr>
            <p:cNvPr id="1109" name="Google Shape;1109;p39"/>
            <p:cNvSpPr txBox="1"/>
            <p:nvPr/>
          </p:nvSpPr>
          <p:spPr>
            <a:xfrm>
              <a:off x="5834841" y="263719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2</a:t>
              </a:r>
              <a:endParaRPr sz="2400" b="1">
                <a:solidFill>
                  <a:schemeClr val="accent5"/>
                </a:solidFill>
                <a:latin typeface="Federo"/>
                <a:ea typeface="Federo"/>
                <a:cs typeface="Federo"/>
                <a:sym typeface="Federo"/>
              </a:endParaRPr>
            </a:p>
          </p:txBody>
        </p:sp>
        <p:sp>
          <p:nvSpPr>
            <p:cNvPr id="1110" name="Google Shape;1110;p39"/>
            <p:cNvSpPr txBox="1"/>
            <p:nvPr/>
          </p:nvSpPr>
          <p:spPr>
            <a:xfrm>
              <a:off x="6007891" y="2776432"/>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3</a:t>
              </a:r>
              <a:endParaRPr sz="2400" b="1">
                <a:solidFill>
                  <a:schemeClr val="accent5"/>
                </a:solidFill>
                <a:latin typeface="Federo"/>
                <a:ea typeface="Federo"/>
                <a:cs typeface="Federo"/>
                <a:sym typeface="Federo"/>
              </a:endParaRPr>
            </a:p>
          </p:txBody>
        </p:sp>
      </p:grpSp>
      <p:sp>
        <p:nvSpPr>
          <p:cNvPr id="1111" name="Google Shape;1111;p3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Activity 11: Fight, flight and freeze statues</a:t>
            </a:r>
            <a:endParaRPr/>
          </a:p>
        </p:txBody>
      </p:sp>
      <p:grpSp>
        <p:nvGrpSpPr>
          <p:cNvPr id="1112" name="Google Shape;1112;p39"/>
          <p:cNvGrpSpPr/>
          <p:nvPr/>
        </p:nvGrpSpPr>
        <p:grpSpPr>
          <a:xfrm>
            <a:off x="838200" y="1696869"/>
            <a:ext cx="548895" cy="623781"/>
            <a:chOff x="662203" y="1460089"/>
            <a:chExt cx="726758" cy="825911"/>
          </a:xfrm>
        </p:grpSpPr>
        <p:sp>
          <p:nvSpPr>
            <p:cNvPr id="1113" name="Google Shape;1113;p39"/>
            <p:cNvSpPr/>
            <p:nvPr/>
          </p:nvSpPr>
          <p:spPr>
            <a:xfrm>
              <a:off x="838200" y="1460090"/>
              <a:ext cx="550761" cy="457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4" name="Google Shape;1114;p39"/>
            <p:cNvSpPr/>
            <p:nvPr/>
          </p:nvSpPr>
          <p:spPr>
            <a:xfrm>
              <a:off x="662203" y="1460089"/>
              <a:ext cx="99797" cy="82591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15" name="Google Shape;1115;p39"/>
          <p:cNvSpPr txBox="1"/>
          <p:nvPr/>
        </p:nvSpPr>
        <p:spPr>
          <a:xfrm>
            <a:off x="1783367" y="1630766"/>
            <a:ext cx="3023331" cy="40318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OBJECTIVE OF THE ACTIVITY</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To explain the fight, flight and freeze response to children and how they are different reactions.</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TIME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15 - 20 mins</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AGE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+6</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MATERIALS</a:t>
            </a:r>
            <a:endParaRPr/>
          </a:p>
          <a:p>
            <a:pPr marL="0" marR="0" lvl="0" indent="0" algn="l" rtl="0">
              <a:spcBef>
                <a:spcPts val="0"/>
              </a:spcBef>
              <a:spcAft>
                <a:spcPts val="0"/>
              </a:spcAft>
              <a:buNone/>
            </a:pPr>
            <a:r>
              <a:rPr lang="en-GB" sz="1600">
                <a:solidFill>
                  <a:srgbClr val="000000"/>
                </a:solidFill>
                <a:latin typeface="Arial"/>
                <a:ea typeface="Arial"/>
                <a:cs typeface="Arial"/>
                <a:sym typeface="Arial"/>
              </a:rPr>
              <a:t>A device to play and pause music</a:t>
            </a:r>
            <a:endParaRPr sz="1600">
              <a:solidFill>
                <a:schemeClr val="dk1"/>
              </a:solidFill>
              <a:latin typeface="Arial"/>
              <a:ea typeface="Arial"/>
              <a:cs typeface="Arial"/>
              <a:sym typeface="Arial"/>
            </a:endParaRPr>
          </a:p>
        </p:txBody>
      </p:sp>
      <p:sp>
        <p:nvSpPr>
          <p:cNvPr id="1116" name="Google Shape;1116;p39"/>
          <p:cNvSpPr txBox="1"/>
          <p:nvPr/>
        </p:nvSpPr>
        <p:spPr>
          <a:xfrm>
            <a:off x="6404401" y="1630766"/>
            <a:ext cx="4819875" cy="30469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PARTICIPATION</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Child</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(Their parent or caregiver can be included)</a:t>
            </a:r>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GUIDANCE</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Explain that when the music stops, the child needs to take one of the three stances without thinking in advance which stance they will take.</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When the child is ready, start playing and pausing music and let them take their stances.</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Talk with the child about the different reactions.</a:t>
            </a:r>
            <a:endParaRPr/>
          </a:p>
        </p:txBody>
      </p:sp>
      <p:pic>
        <p:nvPicPr>
          <p:cNvPr id="1117" name="Google Shape;1117;p39" descr="Hand with solid fill"/>
          <p:cNvPicPr preferRelativeResize="0"/>
          <p:nvPr/>
        </p:nvPicPr>
        <p:blipFill rotWithShape="1">
          <a:blip r:embed="rId3">
            <a:alphaModFix/>
          </a:blip>
          <a:srcRect/>
          <a:stretch/>
        </p:blipFill>
        <p:spPr>
          <a:xfrm rot="989143">
            <a:off x="5354361" y="1440017"/>
            <a:ext cx="859011" cy="859011"/>
          </a:xfrm>
          <a:prstGeom prst="rect">
            <a:avLst/>
          </a:prstGeom>
          <a:noFill/>
          <a:ln>
            <a:noFill/>
          </a:ln>
        </p:spPr>
      </p:pic>
      <p:grpSp>
        <p:nvGrpSpPr>
          <p:cNvPr id="1118" name="Google Shape;1118;p39"/>
          <p:cNvGrpSpPr/>
          <p:nvPr/>
        </p:nvGrpSpPr>
        <p:grpSpPr>
          <a:xfrm>
            <a:off x="758269" y="3278492"/>
            <a:ext cx="659819" cy="659819"/>
            <a:chOff x="629079" y="2939970"/>
            <a:chExt cx="530599" cy="530599"/>
          </a:xfrm>
        </p:grpSpPr>
        <p:sp>
          <p:nvSpPr>
            <p:cNvPr id="1119" name="Google Shape;1119;p39"/>
            <p:cNvSpPr/>
            <p:nvPr/>
          </p:nvSpPr>
          <p:spPr>
            <a:xfrm>
              <a:off x="629079" y="2939970"/>
              <a:ext cx="530599" cy="53059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0" name="Google Shape;1120;p39"/>
            <p:cNvSpPr/>
            <p:nvPr/>
          </p:nvSpPr>
          <p:spPr>
            <a:xfrm>
              <a:off x="880110" y="3045663"/>
              <a:ext cx="171450" cy="171450"/>
            </a:xfrm>
            <a:custGeom>
              <a:avLst/>
              <a:gdLst/>
              <a:ahLst/>
              <a:cxnLst/>
              <a:rect l="l" t="t" r="r" b="b"/>
              <a:pathLst>
                <a:path w="171450" h="171450" extrusionOk="0">
                  <a:moveTo>
                    <a:pt x="0" y="0"/>
                  </a:moveTo>
                  <a:lnTo>
                    <a:pt x="0" y="171450"/>
                  </a:lnTo>
                  <a:lnTo>
                    <a:pt x="171450" y="171450"/>
                  </a:lnTo>
                </a:path>
              </a:pathLst>
            </a:custGeom>
            <a:no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121" name="Google Shape;1121;p39"/>
          <p:cNvGrpSpPr/>
          <p:nvPr/>
        </p:nvGrpSpPr>
        <p:grpSpPr>
          <a:xfrm>
            <a:off x="800234" y="4122468"/>
            <a:ext cx="520876" cy="631356"/>
            <a:chOff x="728273" y="3888296"/>
            <a:chExt cx="441963" cy="535705"/>
          </a:xfrm>
        </p:grpSpPr>
        <p:sp>
          <p:nvSpPr>
            <p:cNvPr id="1122" name="Google Shape;1122;p39"/>
            <p:cNvSpPr/>
            <p:nvPr/>
          </p:nvSpPr>
          <p:spPr>
            <a:xfrm>
              <a:off x="980006" y="4112845"/>
              <a:ext cx="189482" cy="31115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23" name="Google Shape;1123;p39"/>
            <p:cNvSpPr/>
            <p:nvPr/>
          </p:nvSpPr>
          <p:spPr>
            <a:xfrm>
              <a:off x="978600" y="3888296"/>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124" name="Google Shape;1124;p39"/>
            <p:cNvSpPr/>
            <p:nvPr/>
          </p:nvSpPr>
          <p:spPr>
            <a:xfrm>
              <a:off x="729679" y="4232980"/>
              <a:ext cx="189482" cy="190723"/>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25" name="Google Shape;1125;p39"/>
            <p:cNvSpPr/>
            <p:nvPr/>
          </p:nvSpPr>
          <p:spPr>
            <a:xfrm>
              <a:off x="728273" y="4008432"/>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1126" name="Google Shape;1126;p39"/>
          <p:cNvGrpSpPr/>
          <p:nvPr/>
        </p:nvGrpSpPr>
        <p:grpSpPr>
          <a:xfrm>
            <a:off x="811433" y="4995342"/>
            <a:ext cx="735767" cy="659819"/>
            <a:chOff x="682243" y="4749397"/>
            <a:chExt cx="848057" cy="760519"/>
          </a:xfrm>
        </p:grpSpPr>
        <p:sp>
          <p:nvSpPr>
            <p:cNvPr id="1127" name="Google Shape;1127;p39"/>
            <p:cNvSpPr/>
            <p:nvPr/>
          </p:nvSpPr>
          <p:spPr>
            <a:xfrm>
              <a:off x="682243" y="4749397"/>
              <a:ext cx="416573" cy="532288"/>
            </a:xfrm>
            <a:prstGeom prst="snip1Rect">
              <a:avLst>
                <a:gd name="adj" fmla="val 2758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28" name="Google Shape;1128;p39"/>
            <p:cNvGrpSpPr/>
            <p:nvPr/>
          </p:nvGrpSpPr>
          <p:grpSpPr>
            <a:xfrm>
              <a:off x="1031901" y="4976465"/>
              <a:ext cx="498399" cy="533451"/>
              <a:chOff x="3844774" y="3269879"/>
              <a:chExt cx="736281" cy="788063"/>
            </a:xfrm>
          </p:grpSpPr>
          <p:sp>
            <p:nvSpPr>
              <p:cNvPr id="1129" name="Google Shape;1129;p39"/>
              <p:cNvSpPr/>
              <p:nvPr/>
            </p:nvSpPr>
            <p:spPr>
              <a:xfrm>
                <a:off x="4196080" y="3269879"/>
                <a:ext cx="114229"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0" name="Google Shape;1130;p39"/>
              <p:cNvSpPr/>
              <p:nvPr/>
            </p:nvSpPr>
            <p:spPr>
              <a:xfrm rot="3284835" flipH="1">
                <a:off x="4194063" y="3245176"/>
                <a:ext cx="113608"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1" name="Google Shape;1131;p39"/>
              <p:cNvSpPr/>
              <p:nvPr/>
            </p:nvSpPr>
            <p:spPr>
              <a:xfrm>
                <a:off x="4200754" y="3850895"/>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2" name="Google Shape;1132;p39"/>
              <p:cNvSpPr/>
              <p:nvPr/>
            </p:nvSpPr>
            <p:spPr>
              <a:xfrm>
                <a:off x="3844774" y="3663911"/>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1133" name="Google Shape;1133;p39"/>
          <p:cNvSpPr/>
          <p:nvPr/>
        </p:nvSpPr>
        <p:spPr>
          <a:xfrm rot="1782986">
            <a:off x="10319177" y="305057"/>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34" name="Google Shape;1134;p39"/>
          <p:cNvGrpSpPr/>
          <p:nvPr/>
        </p:nvGrpSpPr>
        <p:grpSpPr>
          <a:xfrm>
            <a:off x="10556108" y="549192"/>
            <a:ext cx="1049197" cy="938479"/>
            <a:chOff x="-172235" y="0"/>
            <a:chExt cx="2933565" cy="2623477"/>
          </a:xfrm>
        </p:grpSpPr>
        <p:grpSp>
          <p:nvGrpSpPr>
            <p:cNvPr id="1135" name="Google Shape;1135;p39"/>
            <p:cNvGrpSpPr/>
            <p:nvPr/>
          </p:nvGrpSpPr>
          <p:grpSpPr>
            <a:xfrm>
              <a:off x="-172235" y="0"/>
              <a:ext cx="2933565" cy="2623477"/>
              <a:chOff x="-172235" y="0"/>
              <a:chExt cx="2933565" cy="2623477"/>
            </a:xfrm>
          </p:grpSpPr>
          <p:sp>
            <p:nvSpPr>
              <p:cNvPr id="1136" name="Google Shape;1136;p39"/>
              <p:cNvSpPr/>
              <p:nvPr/>
            </p:nvSpPr>
            <p:spPr>
              <a:xfrm rot="-621666">
                <a:off x="0" y="249879"/>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5FC6C5"/>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7" name="Google Shape;1137;p39"/>
              <p:cNvSpPr/>
              <p:nvPr/>
            </p:nvSpPr>
            <p:spPr>
              <a:xfrm>
                <a:off x="547221" y="0"/>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1D8CC8"/>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8" name="Google Shape;1138;p39"/>
              <p:cNvSpPr/>
              <p:nvPr/>
            </p:nvSpPr>
            <p:spPr>
              <a:xfrm rot="582595">
                <a:off x="891693" y="424228"/>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954D84"/>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39" name="Google Shape;1139;p39"/>
            <p:cNvGrpSpPr/>
            <p:nvPr/>
          </p:nvGrpSpPr>
          <p:grpSpPr>
            <a:xfrm>
              <a:off x="1062773" y="867310"/>
              <a:ext cx="1373869" cy="1265364"/>
              <a:chOff x="-98340" y="-115598"/>
              <a:chExt cx="1373869" cy="1265364"/>
            </a:xfrm>
          </p:grpSpPr>
          <p:sp>
            <p:nvSpPr>
              <p:cNvPr id="1140" name="Google Shape;1140;p39"/>
              <p:cNvSpPr/>
              <p:nvPr/>
            </p:nvSpPr>
            <p:spPr>
              <a:xfrm rot="753417">
                <a:off x="0" y="0"/>
                <a:ext cx="1177189" cy="1034168"/>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1" name="Google Shape;1141;p39"/>
              <p:cNvSpPr/>
              <p:nvPr/>
            </p:nvSpPr>
            <p:spPr>
              <a:xfrm rot="-2485509">
                <a:off x="399117" y="424754"/>
                <a:ext cx="460464" cy="222400"/>
              </a:xfrm>
              <a:custGeom>
                <a:avLst/>
                <a:gdLst/>
                <a:ahLst/>
                <a:cxnLst/>
                <a:rect l="l" t="t" r="r" b="b"/>
                <a:pathLst>
                  <a:path w="120000" h="120000" extrusionOk="0">
                    <a:moveTo>
                      <a:pt x="0" y="0"/>
                    </a:moveTo>
                    <a:lnTo>
                      <a:pt x="25125" y="0"/>
                    </a:lnTo>
                    <a:lnTo>
                      <a:pt x="25125" y="69350"/>
                    </a:lnTo>
                    <a:lnTo>
                      <a:pt x="120000" y="69350"/>
                    </a:lnTo>
                    <a:lnTo>
                      <a:pt x="120000" y="120000"/>
                    </a:lnTo>
                    <a:lnTo>
                      <a:pt x="0" y="120000"/>
                    </a:lnTo>
                    <a:close/>
                  </a:path>
                </a:pathLst>
              </a:custGeom>
              <a:solidFill>
                <a:srgbClr val="954D8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46"/>
        <p:cNvGrpSpPr/>
        <p:nvPr/>
      </p:nvGrpSpPr>
      <p:grpSpPr>
        <a:xfrm>
          <a:off x="0" y="0"/>
          <a:ext cx="0" cy="0"/>
          <a:chOff x="0" y="0"/>
          <a:chExt cx="0" cy="0"/>
        </a:xfrm>
      </p:grpSpPr>
      <p:sp>
        <p:nvSpPr>
          <p:cNvPr id="1147" name="Google Shape;1147;p40"/>
          <p:cNvSpPr/>
          <p:nvPr/>
        </p:nvSpPr>
        <p:spPr>
          <a:xfrm>
            <a:off x="6004757" y="2321195"/>
            <a:ext cx="5509317" cy="3055452"/>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48" name="Google Shape;1148;p40"/>
          <p:cNvGrpSpPr/>
          <p:nvPr/>
        </p:nvGrpSpPr>
        <p:grpSpPr>
          <a:xfrm>
            <a:off x="5496032" y="2583840"/>
            <a:ext cx="801554" cy="771393"/>
            <a:chOff x="5677854" y="2466704"/>
            <a:chExt cx="801554" cy="771393"/>
          </a:xfrm>
        </p:grpSpPr>
        <p:sp>
          <p:nvSpPr>
            <p:cNvPr id="1149" name="Google Shape;1149;p40"/>
            <p:cNvSpPr txBox="1"/>
            <p:nvPr/>
          </p:nvSpPr>
          <p:spPr>
            <a:xfrm>
              <a:off x="5677854" y="246670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1</a:t>
              </a:r>
              <a:endParaRPr sz="2400" b="1">
                <a:solidFill>
                  <a:schemeClr val="accent5"/>
                </a:solidFill>
                <a:latin typeface="Federo"/>
                <a:ea typeface="Federo"/>
                <a:cs typeface="Federo"/>
                <a:sym typeface="Federo"/>
              </a:endParaRPr>
            </a:p>
          </p:txBody>
        </p:sp>
        <p:sp>
          <p:nvSpPr>
            <p:cNvPr id="1150" name="Google Shape;1150;p40"/>
            <p:cNvSpPr txBox="1"/>
            <p:nvPr/>
          </p:nvSpPr>
          <p:spPr>
            <a:xfrm>
              <a:off x="5834841" y="263719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2</a:t>
              </a:r>
              <a:endParaRPr sz="2400" b="1">
                <a:solidFill>
                  <a:schemeClr val="accent5"/>
                </a:solidFill>
                <a:latin typeface="Federo"/>
                <a:ea typeface="Federo"/>
                <a:cs typeface="Federo"/>
                <a:sym typeface="Federo"/>
              </a:endParaRPr>
            </a:p>
          </p:txBody>
        </p:sp>
        <p:sp>
          <p:nvSpPr>
            <p:cNvPr id="1151" name="Google Shape;1151;p40"/>
            <p:cNvSpPr txBox="1"/>
            <p:nvPr/>
          </p:nvSpPr>
          <p:spPr>
            <a:xfrm>
              <a:off x="6007891" y="2776432"/>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3</a:t>
              </a:r>
              <a:endParaRPr sz="2400" b="1">
                <a:solidFill>
                  <a:schemeClr val="accent5"/>
                </a:solidFill>
                <a:latin typeface="Federo"/>
                <a:ea typeface="Federo"/>
                <a:cs typeface="Federo"/>
                <a:sym typeface="Federo"/>
              </a:endParaRPr>
            </a:p>
          </p:txBody>
        </p:sp>
      </p:grpSp>
      <p:sp>
        <p:nvSpPr>
          <p:cNvPr id="1152" name="Google Shape;1152;p4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Activity 12: Your child’s reaction</a:t>
            </a:r>
            <a:endParaRPr/>
          </a:p>
        </p:txBody>
      </p:sp>
      <p:grpSp>
        <p:nvGrpSpPr>
          <p:cNvPr id="1153" name="Google Shape;1153;p40"/>
          <p:cNvGrpSpPr/>
          <p:nvPr/>
        </p:nvGrpSpPr>
        <p:grpSpPr>
          <a:xfrm>
            <a:off x="709010" y="1614808"/>
            <a:ext cx="548895" cy="623781"/>
            <a:chOff x="662203" y="1460089"/>
            <a:chExt cx="726758" cy="825911"/>
          </a:xfrm>
        </p:grpSpPr>
        <p:sp>
          <p:nvSpPr>
            <p:cNvPr id="1154" name="Google Shape;1154;p40"/>
            <p:cNvSpPr/>
            <p:nvPr/>
          </p:nvSpPr>
          <p:spPr>
            <a:xfrm>
              <a:off x="838200" y="1460090"/>
              <a:ext cx="550761" cy="457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5" name="Google Shape;1155;p40"/>
            <p:cNvSpPr/>
            <p:nvPr/>
          </p:nvSpPr>
          <p:spPr>
            <a:xfrm>
              <a:off x="662203" y="1460089"/>
              <a:ext cx="99797" cy="82591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56" name="Google Shape;1156;p40"/>
          <p:cNvSpPr txBox="1"/>
          <p:nvPr/>
        </p:nvSpPr>
        <p:spPr>
          <a:xfrm>
            <a:off x="1654178" y="1560218"/>
            <a:ext cx="3055350" cy="40318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OBJECTIVE OF THE ACTIVITY</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To explain the fight, flight and freeze response to parents or caregivers and to gather information on the child’s feeling and reaction.</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TIME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10 - 15 mins</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AGE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Parents of children +3</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MATERIALS</a:t>
            </a:r>
            <a:endParaRPr/>
          </a:p>
          <a:p>
            <a:pPr marL="0" marR="0" lvl="0" indent="0" algn="l" rtl="0">
              <a:spcBef>
                <a:spcPts val="0"/>
              </a:spcBef>
              <a:spcAft>
                <a:spcPts val="0"/>
              </a:spcAft>
              <a:buNone/>
            </a:pPr>
            <a:r>
              <a:rPr lang="en-GB" sz="1600">
                <a:solidFill>
                  <a:srgbClr val="000000"/>
                </a:solidFill>
                <a:latin typeface="Arial"/>
                <a:ea typeface="Arial"/>
                <a:cs typeface="Arial"/>
                <a:sym typeface="Arial"/>
              </a:rPr>
              <a:t>Pen and paper</a:t>
            </a:r>
            <a:endParaRPr sz="1600">
              <a:solidFill>
                <a:schemeClr val="dk1"/>
              </a:solidFill>
              <a:latin typeface="Arial"/>
              <a:ea typeface="Arial"/>
              <a:cs typeface="Arial"/>
              <a:sym typeface="Arial"/>
            </a:endParaRPr>
          </a:p>
        </p:txBody>
      </p:sp>
      <p:sp>
        <p:nvSpPr>
          <p:cNvPr id="1157" name="Google Shape;1157;p40"/>
          <p:cNvSpPr txBox="1"/>
          <p:nvPr/>
        </p:nvSpPr>
        <p:spPr>
          <a:xfrm>
            <a:off x="6404401" y="1560218"/>
            <a:ext cx="4595679" cy="38164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PARTICIPATION</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Parent or caregiver (and not the child)</a:t>
            </a:r>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GUIDANCE</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Explain fight, flight and freeze reactions of children to difficult situations or circumstances to the parent or caregiver</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Ask the caregiver to review the examples of these three reactions and identify these that the child most frequently shows</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Ask the parent or caregiver to identify in which difficulties the child is facing and in which locations.</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p:txBody>
      </p:sp>
      <p:pic>
        <p:nvPicPr>
          <p:cNvPr id="1158" name="Google Shape;1158;p40" descr="Hand with solid fill"/>
          <p:cNvPicPr preferRelativeResize="0"/>
          <p:nvPr/>
        </p:nvPicPr>
        <p:blipFill rotWithShape="1">
          <a:blip r:embed="rId3">
            <a:alphaModFix/>
          </a:blip>
          <a:srcRect/>
          <a:stretch/>
        </p:blipFill>
        <p:spPr>
          <a:xfrm rot="989143">
            <a:off x="5354361" y="1357956"/>
            <a:ext cx="859011" cy="859011"/>
          </a:xfrm>
          <a:prstGeom prst="rect">
            <a:avLst/>
          </a:prstGeom>
          <a:noFill/>
          <a:ln>
            <a:noFill/>
          </a:ln>
        </p:spPr>
      </p:pic>
      <p:grpSp>
        <p:nvGrpSpPr>
          <p:cNvPr id="1159" name="Google Shape;1159;p40"/>
          <p:cNvGrpSpPr/>
          <p:nvPr/>
        </p:nvGrpSpPr>
        <p:grpSpPr>
          <a:xfrm>
            <a:off x="629079" y="3363481"/>
            <a:ext cx="659819" cy="659819"/>
            <a:chOff x="629079" y="2939970"/>
            <a:chExt cx="530599" cy="530599"/>
          </a:xfrm>
        </p:grpSpPr>
        <p:sp>
          <p:nvSpPr>
            <p:cNvPr id="1160" name="Google Shape;1160;p40"/>
            <p:cNvSpPr/>
            <p:nvPr/>
          </p:nvSpPr>
          <p:spPr>
            <a:xfrm>
              <a:off x="629079" y="2939970"/>
              <a:ext cx="530599" cy="53059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1" name="Google Shape;1161;p40"/>
            <p:cNvSpPr/>
            <p:nvPr/>
          </p:nvSpPr>
          <p:spPr>
            <a:xfrm>
              <a:off x="880110" y="3045663"/>
              <a:ext cx="171450" cy="171450"/>
            </a:xfrm>
            <a:custGeom>
              <a:avLst/>
              <a:gdLst/>
              <a:ahLst/>
              <a:cxnLst/>
              <a:rect l="l" t="t" r="r" b="b"/>
              <a:pathLst>
                <a:path w="171450" h="171450" extrusionOk="0">
                  <a:moveTo>
                    <a:pt x="0" y="0"/>
                  </a:moveTo>
                  <a:lnTo>
                    <a:pt x="0" y="171450"/>
                  </a:lnTo>
                  <a:lnTo>
                    <a:pt x="171450" y="171450"/>
                  </a:lnTo>
                </a:path>
              </a:pathLst>
            </a:custGeom>
            <a:no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162" name="Google Shape;1162;p40"/>
          <p:cNvGrpSpPr/>
          <p:nvPr/>
        </p:nvGrpSpPr>
        <p:grpSpPr>
          <a:xfrm>
            <a:off x="671044" y="4162552"/>
            <a:ext cx="520876" cy="631356"/>
            <a:chOff x="728273" y="3888296"/>
            <a:chExt cx="441963" cy="535705"/>
          </a:xfrm>
        </p:grpSpPr>
        <p:sp>
          <p:nvSpPr>
            <p:cNvPr id="1163" name="Google Shape;1163;p40"/>
            <p:cNvSpPr/>
            <p:nvPr/>
          </p:nvSpPr>
          <p:spPr>
            <a:xfrm>
              <a:off x="980006" y="4112845"/>
              <a:ext cx="189482" cy="31115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64" name="Google Shape;1164;p40"/>
            <p:cNvSpPr/>
            <p:nvPr/>
          </p:nvSpPr>
          <p:spPr>
            <a:xfrm>
              <a:off x="978600" y="3888296"/>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165" name="Google Shape;1165;p40"/>
            <p:cNvSpPr/>
            <p:nvPr/>
          </p:nvSpPr>
          <p:spPr>
            <a:xfrm>
              <a:off x="729679" y="4232980"/>
              <a:ext cx="189482" cy="190723"/>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66" name="Google Shape;1166;p40"/>
            <p:cNvSpPr/>
            <p:nvPr/>
          </p:nvSpPr>
          <p:spPr>
            <a:xfrm>
              <a:off x="728273" y="4008432"/>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1167" name="Google Shape;1167;p40"/>
          <p:cNvGrpSpPr/>
          <p:nvPr/>
        </p:nvGrpSpPr>
        <p:grpSpPr>
          <a:xfrm>
            <a:off x="682243" y="5046737"/>
            <a:ext cx="735767" cy="659819"/>
            <a:chOff x="682243" y="4749397"/>
            <a:chExt cx="848057" cy="760519"/>
          </a:xfrm>
        </p:grpSpPr>
        <p:sp>
          <p:nvSpPr>
            <p:cNvPr id="1168" name="Google Shape;1168;p40"/>
            <p:cNvSpPr/>
            <p:nvPr/>
          </p:nvSpPr>
          <p:spPr>
            <a:xfrm>
              <a:off x="682243" y="4749397"/>
              <a:ext cx="416573" cy="532288"/>
            </a:xfrm>
            <a:prstGeom prst="snip1Rect">
              <a:avLst>
                <a:gd name="adj" fmla="val 2758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69" name="Google Shape;1169;p40"/>
            <p:cNvGrpSpPr/>
            <p:nvPr/>
          </p:nvGrpSpPr>
          <p:grpSpPr>
            <a:xfrm>
              <a:off x="1031901" y="4976465"/>
              <a:ext cx="498399" cy="533451"/>
              <a:chOff x="3844774" y="3269879"/>
              <a:chExt cx="736281" cy="788063"/>
            </a:xfrm>
          </p:grpSpPr>
          <p:sp>
            <p:nvSpPr>
              <p:cNvPr id="1170" name="Google Shape;1170;p40"/>
              <p:cNvSpPr/>
              <p:nvPr/>
            </p:nvSpPr>
            <p:spPr>
              <a:xfrm>
                <a:off x="4196080" y="3269879"/>
                <a:ext cx="114229"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1" name="Google Shape;1171;p40"/>
              <p:cNvSpPr/>
              <p:nvPr/>
            </p:nvSpPr>
            <p:spPr>
              <a:xfrm rot="3284835" flipH="1">
                <a:off x="4194063" y="3245176"/>
                <a:ext cx="113608"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2" name="Google Shape;1172;p40"/>
              <p:cNvSpPr/>
              <p:nvPr/>
            </p:nvSpPr>
            <p:spPr>
              <a:xfrm>
                <a:off x="4200754" y="3850895"/>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3" name="Google Shape;1173;p40"/>
              <p:cNvSpPr/>
              <p:nvPr/>
            </p:nvSpPr>
            <p:spPr>
              <a:xfrm>
                <a:off x="3844774" y="3663911"/>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1174" name="Google Shape;1174;p40"/>
          <p:cNvSpPr/>
          <p:nvPr/>
        </p:nvSpPr>
        <p:spPr>
          <a:xfrm rot="1782986">
            <a:off x="10319177" y="305057"/>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75" name="Google Shape;1175;p40"/>
          <p:cNvGrpSpPr/>
          <p:nvPr/>
        </p:nvGrpSpPr>
        <p:grpSpPr>
          <a:xfrm>
            <a:off x="10556108" y="549192"/>
            <a:ext cx="1049197" cy="938479"/>
            <a:chOff x="-172235" y="0"/>
            <a:chExt cx="2933565" cy="2623477"/>
          </a:xfrm>
        </p:grpSpPr>
        <p:grpSp>
          <p:nvGrpSpPr>
            <p:cNvPr id="1176" name="Google Shape;1176;p40"/>
            <p:cNvGrpSpPr/>
            <p:nvPr/>
          </p:nvGrpSpPr>
          <p:grpSpPr>
            <a:xfrm>
              <a:off x="-172235" y="0"/>
              <a:ext cx="2933565" cy="2623477"/>
              <a:chOff x="-172235" y="0"/>
              <a:chExt cx="2933565" cy="2623477"/>
            </a:xfrm>
          </p:grpSpPr>
          <p:sp>
            <p:nvSpPr>
              <p:cNvPr id="1177" name="Google Shape;1177;p40"/>
              <p:cNvSpPr/>
              <p:nvPr/>
            </p:nvSpPr>
            <p:spPr>
              <a:xfrm rot="-621666">
                <a:off x="0" y="249879"/>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5FC6C5"/>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8" name="Google Shape;1178;p40"/>
              <p:cNvSpPr/>
              <p:nvPr/>
            </p:nvSpPr>
            <p:spPr>
              <a:xfrm>
                <a:off x="547221" y="0"/>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1D8CC8"/>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9" name="Google Shape;1179;p40"/>
              <p:cNvSpPr/>
              <p:nvPr/>
            </p:nvSpPr>
            <p:spPr>
              <a:xfrm rot="582595">
                <a:off x="891693" y="424228"/>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954D84"/>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80" name="Google Shape;1180;p40"/>
            <p:cNvGrpSpPr/>
            <p:nvPr/>
          </p:nvGrpSpPr>
          <p:grpSpPr>
            <a:xfrm>
              <a:off x="1062773" y="867310"/>
              <a:ext cx="1373869" cy="1265364"/>
              <a:chOff x="-98340" y="-115598"/>
              <a:chExt cx="1373869" cy="1265364"/>
            </a:xfrm>
          </p:grpSpPr>
          <p:sp>
            <p:nvSpPr>
              <p:cNvPr id="1181" name="Google Shape;1181;p40"/>
              <p:cNvSpPr/>
              <p:nvPr/>
            </p:nvSpPr>
            <p:spPr>
              <a:xfrm rot="753417">
                <a:off x="0" y="0"/>
                <a:ext cx="1177189" cy="1034168"/>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2" name="Google Shape;1182;p40"/>
              <p:cNvSpPr/>
              <p:nvPr/>
            </p:nvSpPr>
            <p:spPr>
              <a:xfrm rot="-2485509">
                <a:off x="399117" y="424754"/>
                <a:ext cx="460464" cy="222400"/>
              </a:xfrm>
              <a:custGeom>
                <a:avLst/>
                <a:gdLst/>
                <a:ahLst/>
                <a:cxnLst/>
                <a:rect l="l" t="t" r="r" b="b"/>
                <a:pathLst>
                  <a:path w="120000" h="120000" extrusionOk="0">
                    <a:moveTo>
                      <a:pt x="0" y="0"/>
                    </a:moveTo>
                    <a:lnTo>
                      <a:pt x="25125" y="0"/>
                    </a:lnTo>
                    <a:lnTo>
                      <a:pt x="25125" y="69350"/>
                    </a:lnTo>
                    <a:lnTo>
                      <a:pt x="120000" y="69350"/>
                    </a:lnTo>
                    <a:lnTo>
                      <a:pt x="120000" y="120000"/>
                    </a:lnTo>
                    <a:lnTo>
                      <a:pt x="0" y="120000"/>
                    </a:lnTo>
                    <a:close/>
                  </a:path>
                </a:pathLst>
              </a:custGeom>
              <a:solidFill>
                <a:srgbClr val="954D8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sp>
        <p:nvSpPr>
          <p:cNvPr id="1188" name="Google Shape;1188;p4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Key learning points</a:t>
            </a:r>
            <a:endParaRPr>
              <a:latin typeface="Arial"/>
              <a:ea typeface="Arial"/>
              <a:cs typeface="Arial"/>
              <a:sym typeface="Arial"/>
            </a:endParaRPr>
          </a:p>
        </p:txBody>
      </p:sp>
      <p:sp>
        <p:nvSpPr>
          <p:cNvPr id="1190" name="Google Shape;1190;p41"/>
          <p:cNvSpPr/>
          <p:nvPr/>
        </p:nvSpPr>
        <p:spPr>
          <a:xfrm>
            <a:off x="5401981" y="1979144"/>
            <a:ext cx="1051560" cy="1051560"/>
          </a:xfrm>
          <a:prstGeom prst="star5">
            <a:avLst>
              <a:gd name="adj" fmla="val 28143"/>
              <a:gd name="hf" fmla="val 105146"/>
              <a:gd name="vf" fmla="val 11055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1192" name="Google Shape;1192;p41"/>
          <p:cNvSpPr txBox="1"/>
          <p:nvPr/>
        </p:nvSpPr>
        <p:spPr>
          <a:xfrm>
            <a:off x="3748441" y="3672751"/>
            <a:ext cx="4358641" cy="15696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Arial"/>
              <a:buNone/>
            </a:pPr>
            <a:r>
              <a:rPr lang="en-GB" sz="2400" dirty="0">
                <a:solidFill>
                  <a:schemeClr val="dk1"/>
                </a:solidFill>
                <a:latin typeface="Arial"/>
                <a:ea typeface="Arial"/>
                <a:cs typeface="Arial"/>
                <a:sym typeface="Arial"/>
              </a:rPr>
              <a:t>Psychoeducation can support children and caregiver to understand impact of </a:t>
            </a:r>
            <a:r>
              <a:rPr lang="en-GB" sz="2400" dirty="0">
                <a:solidFill>
                  <a:schemeClr val="dk1"/>
                </a:solidFill>
              </a:rPr>
              <a:t>severely distressing or terrifying events</a:t>
            </a:r>
            <a:endParaRPr sz="2400" dirty="0">
              <a:solidFill>
                <a:schemeClr val="dk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197"/>
        <p:cNvGrpSpPr/>
        <p:nvPr/>
      </p:nvGrpSpPr>
      <p:grpSpPr>
        <a:xfrm>
          <a:off x="0" y="0"/>
          <a:ext cx="0" cy="0"/>
          <a:chOff x="0" y="0"/>
          <a:chExt cx="0" cy="0"/>
        </a:xfrm>
      </p:grpSpPr>
      <p:sp>
        <p:nvSpPr>
          <p:cNvPr id="1198" name="Google Shape;1198;p42"/>
          <p:cNvSpPr txBox="1">
            <a:spLocks noGrp="1"/>
          </p:cNvSpPr>
          <p:nvPr>
            <p:ph type="title"/>
          </p:nvPr>
        </p:nvSpPr>
        <p:spPr>
          <a:xfrm>
            <a:off x="796385" y="3099692"/>
            <a:ext cx="10126172"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Garamond"/>
              <a:buNone/>
            </a:pPr>
            <a:r>
              <a:rPr lang="en-GB" sz="2400" b="1">
                <a:solidFill>
                  <a:schemeClr val="lt1"/>
                </a:solidFill>
                <a:latin typeface="Garamond"/>
                <a:ea typeface="Garamond"/>
                <a:cs typeface="Garamond"/>
                <a:sym typeface="Garamond"/>
              </a:rPr>
              <a:t>SESSION 5</a:t>
            </a:r>
            <a:br>
              <a:rPr lang="en-GB" sz="2400" b="1">
                <a:solidFill>
                  <a:schemeClr val="lt1"/>
                </a:solidFill>
                <a:latin typeface="Garamond"/>
                <a:ea typeface="Garamond"/>
                <a:cs typeface="Garamond"/>
                <a:sym typeface="Garamond"/>
              </a:rPr>
            </a:br>
            <a:br>
              <a:rPr lang="en-GB" b="1">
                <a:solidFill>
                  <a:schemeClr val="lt1"/>
                </a:solidFill>
                <a:latin typeface="Garamond"/>
                <a:ea typeface="Garamond"/>
                <a:cs typeface="Garamond"/>
                <a:sym typeface="Garamond"/>
              </a:rPr>
            </a:br>
            <a:r>
              <a:rPr lang="en-GB" sz="5400" b="1">
                <a:solidFill>
                  <a:schemeClr val="lt1"/>
                </a:solidFill>
                <a:latin typeface="Garamond"/>
                <a:ea typeface="Garamond"/>
                <a:cs typeface="Garamond"/>
                <a:sym typeface="Garamond"/>
              </a:rPr>
              <a:t>Module closing</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sp>
        <p:nvSpPr>
          <p:cNvPr id="1204" name="Google Shape;1204;p4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End of Module 4</a:t>
            </a:r>
            <a:endParaRPr/>
          </a:p>
        </p:txBody>
      </p:sp>
      <p:sp>
        <p:nvSpPr>
          <p:cNvPr id="1205" name="Google Shape;1205;p43"/>
          <p:cNvSpPr/>
          <p:nvPr/>
        </p:nvSpPr>
        <p:spPr>
          <a:xfrm>
            <a:off x="1384531" y="2318405"/>
            <a:ext cx="2821709" cy="2611120"/>
          </a:xfrm>
          <a:prstGeom prst="wedgeRoundRectCallout">
            <a:avLst>
              <a:gd name="adj1" fmla="val -62814"/>
              <a:gd name="adj2" fmla="val -19017"/>
              <a:gd name="adj3" fmla="val 16667"/>
            </a:avLst>
          </a:prstGeom>
          <a:solidFill>
            <a:srgbClr val="D3F1F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GB" sz="2400">
                <a:solidFill>
                  <a:schemeClr val="dk1"/>
                </a:solidFill>
                <a:latin typeface="Arial"/>
                <a:ea typeface="Arial"/>
                <a:cs typeface="Arial"/>
                <a:sym typeface="Arial"/>
              </a:rPr>
              <a:t>Review learning objectives</a:t>
            </a:r>
            <a:endParaRPr sz="2400">
              <a:solidFill>
                <a:schemeClr val="dk1"/>
              </a:solidFill>
              <a:latin typeface="Arial"/>
              <a:ea typeface="Arial"/>
              <a:cs typeface="Arial"/>
              <a:sym typeface="Arial"/>
            </a:endParaRPr>
          </a:p>
        </p:txBody>
      </p:sp>
      <p:sp>
        <p:nvSpPr>
          <p:cNvPr id="1206" name="Google Shape;1206;p43"/>
          <p:cNvSpPr/>
          <p:nvPr/>
        </p:nvSpPr>
        <p:spPr>
          <a:xfrm>
            <a:off x="4828771" y="2318405"/>
            <a:ext cx="2821709" cy="2611120"/>
          </a:xfrm>
          <a:prstGeom prst="wedgeRoundRectCallout">
            <a:avLst>
              <a:gd name="adj1" fmla="val -19246"/>
              <a:gd name="adj2" fmla="val 59595"/>
              <a:gd name="adj3" fmla="val 16667"/>
            </a:avLst>
          </a:prstGeom>
          <a:solidFill>
            <a:srgbClr val="D3F1F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GB" sz="2400">
                <a:solidFill>
                  <a:schemeClr val="dk1"/>
                </a:solidFill>
                <a:latin typeface="Arial"/>
                <a:ea typeface="Arial"/>
                <a:cs typeface="Arial"/>
                <a:sym typeface="Arial"/>
              </a:rPr>
              <a:t>Reflection and feedback </a:t>
            </a:r>
            <a:endParaRPr/>
          </a:p>
        </p:txBody>
      </p:sp>
      <p:sp>
        <p:nvSpPr>
          <p:cNvPr id="1207" name="Google Shape;1207;p43"/>
          <p:cNvSpPr/>
          <p:nvPr/>
        </p:nvSpPr>
        <p:spPr>
          <a:xfrm>
            <a:off x="8273011" y="2318405"/>
            <a:ext cx="2821709" cy="2611120"/>
          </a:xfrm>
          <a:prstGeom prst="wedgeRoundRectCallout">
            <a:avLst>
              <a:gd name="adj1" fmla="val 59608"/>
              <a:gd name="adj2" fmla="val -20186"/>
              <a:gd name="adj3" fmla="val 16667"/>
            </a:avLst>
          </a:prstGeom>
          <a:solidFill>
            <a:srgbClr val="D3F1F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GB" sz="2400">
                <a:solidFill>
                  <a:schemeClr val="dk1"/>
                </a:solidFill>
                <a:latin typeface="Arial"/>
                <a:ea typeface="Arial"/>
                <a:cs typeface="Arial"/>
                <a:sym typeface="Arial"/>
              </a:rPr>
              <a:t>Closing</a:t>
            </a:r>
            <a:endParaRPr/>
          </a:p>
        </p:txBody>
      </p:sp>
      <p:grpSp>
        <p:nvGrpSpPr>
          <p:cNvPr id="1208" name="Google Shape;1208;p43"/>
          <p:cNvGrpSpPr/>
          <p:nvPr/>
        </p:nvGrpSpPr>
        <p:grpSpPr>
          <a:xfrm>
            <a:off x="10084312" y="1506"/>
            <a:ext cx="2057602" cy="1975956"/>
            <a:chOff x="9994118" y="33917"/>
            <a:chExt cx="2057602" cy="1975956"/>
          </a:xfrm>
        </p:grpSpPr>
        <p:sp>
          <p:nvSpPr>
            <p:cNvPr id="1209" name="Google Shape;1209;p43"/>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210" name="Google Shape;1210;p43"/>
            <p:cNvGrpSpPr/>
            <p:nvPr/>
          </p:nvGrpSpPr>
          <p:grpSpPr>
            <a:xfrm>
              <a:off x="10621771" y="762700"/>
              <a:ext cx="562136" cy="634675"/>
              <a:chOff x="760175" y="830142"/>
              <a:chExt cx="867619" cy="979579"/>
            </a:xfrm>
          </p:grpSpPr>
          <p:sp>
            <p:nvSpPr>
              <p:cNvPr id="1211" name="Google Shape;1211;p43"/>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a:solidFill>
                      <a:schemeClr val="lt1"/>
                    </a:solidFill>
                    <a:latin typeface="Arial"/>
                    <a:ea typeface="Arial"/>
                    <a:cs typeface="Arial"/>
                    <a:sym typeface="Arial"/>
                  </a:rPr>
                  <a:t>102</a:t>
                </a:r>
                <a:endParaRPr/>
              </a:p>
            </p:txBody>
          </p:sp>
          <p:sp>
            <p:nvSpPr>
              <p:cNvPr id="1212" name="Google Shape;1212;p43"/>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213" name="Google Shape;1213;p43"/>
            <p:cNvGrpSpPr/>
            <p:nvPr/>
          </p:nvGrpSpPr>
          <p:grpSpPr>
            <a:xfrm>
              <a:off x="11325415" y="762701"/>
              <a:ext cx="182192" cy="634674"/>
              <a:chOff x="2121762" y="2323619"/>
              <a:chExt cx="200378" cy="825210"/>
            </a:xfrm>
          </p:grpSpPr>
          <p:sp>
            <p:nvSpPr>
              <p:cNvPr id="1214" name="Google Shape;1214;p43"/>
              <p:cNvSpPr/>
              <p:nvPr/>
            </p:nvSpPr>
            <p:spPr>
              <a:xfrm>
                <a:off x="2121763" y="2323619"/>
                <a:ext cx="200377" cy="172739"/>
              </a:xfrm>
              <a:prstGeom prst="triangle">
                <a:avLst>
                  <a:gd name="adj" fmla="val 5000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5" name="Google Shape;1215;p43"/>
              <p:cNvSpPr/>
              <p:nvPr/>
            </p:nvSpPr>
            <p:spPr>
              <a:xfrm>
                <a:off x="2121762" y="2496169"/>
                <a:ext cx="200377" cy="6526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221" name="Google Shape;1221;p4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Self-care</a:t>
            </a:r>
            <a:endParaRPr/>
          </a:p>
        </p:txBody>
      </p:sp>
      <p:sp>
        <p:nvSpPr>
          <p:cNvPr id="1222" name="Google Shape;1222;p44"/>
          <p:cNvSpPr/>
          <p:nvPr/>
        </p:nvSpPr>
        <p:spPr>
          <a:xfrm>
            <a:off x="4674820" y="2453495"/>
            <a:ext cx="2842360" cy="2539419"/>
          </a:xfrm>
          <a:prstGeom prst="hear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3" name="Google Shape;1223;p44"/>
          <p:cNvSpPr/>
          <p:nvPr/>
        </p:nvSpPr>
        <p:spPr>
          <a:xfrm rot="10800000">
            <a:off x="5628782" y="3499014"/>
            <a:ext cx="934434" cy="752350"/>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GB">
                <a:latin typeface="Arial"/>
                <a:ea typeface="Arial"/>
                <a:cs typeface="Arial"/>
                <a:sym typeface="Arial"/>
              </a:rPr>
              <a:t>Recap quiz</a:t>
            </a:r>
            <a:endParaRPr/>
          </a:p>
        </p:txBody>
      </p:sp>
      <p:sp>
        <p:nvSpPr>
          <p:cNvPr id="149" name="Google Shape;149;p5"/>
          <p:cNvSpPr/>
          <p:nvPr/>
        </p:nvSpPr>
        <p:spPr>
          <a:xfrm>
            <a:off x="3977656" y="1634406"/>
            <a:ext cx="4167676" cy="4342407"/>
          </a:xfrm>
          <a:custGeom>
            <a:avLst/>
            <a:gdLst/>
            <a:ahLst/>
            <a:cxnLst/>
            <a:rect l="l" t="t" r="r" b="b"/>
            <a:pathLst>
              <a:path w="120000" h="120000" extrusionOk="0">
                <a:moveTo>
                  <a:pt x="111763" y="65259"/>
                </a:moveTo>
                <a:cubicBezTo>
                  <a:pt x="109154" y="91255"/>
                  <a:pt x="87893" y="111335"/>
                  <a:pt x="61943" y="112311"/>
                </a:cubicBezTo>
                <a:cubicBezTo>
                  <a:pt x="35994" y="113287"/>
                  <a:pt x="13302" y="94860"/>
                  <a:pt x="8771" y="69133"/>
                </a:cubicBezTo>
                <a:cubicBezTo>
                  <a:pt x="4241" y="43406"/>
                  <a:pt x="19258" y="18256"/>
                  <a:pt x="43962" y="10202"/>
                </a:cubicBezTo>
                <a:cubicBezTo>
                  <a:pt x="68665" y="2147"/>
                  <a:pt x="95489" y="13654"/>
                  <a:pt x="106816" y="37166"/>
                </a:cubicBezTo>
                <a:lnTo>
                  <a:pt x="114411" y="35314"/>
                </a:lnTo>
                <a:lnTo>
                  <a:pt x="103752" y="49335"/>
                </a:lnTo>
                <a:lnTo>
                  <a:pt x="85334" y="42402"/>
                </a:lnTo>
                <a:lnTo>
                  <a:pt x="92882" y="40563"/>
                </a:lnTo>
                <a:lnTo>
                  <a:pt x="92882" y="40563"/>
                </a:lnTo>
                <a:cubicBezTo>
                  <a:pt x="83529" y="23993"/>
                  <a:pt x="63780" y="16858"/>
                  <a:pt x="46335" y="23744"/>
                </a:cubicBezTo>
                <a:cubicBezTo>
                  <a:pt x="28889" y="30630"/>
                  <a:pt x="18938" y="49488"/>
                  <a:pt x="22880" y="68193"/>
                </a:cubicBezTo>
                <a:cubicBezTo>
                  <a:pt x="26823" y="86898"/>
                  <a:pt x="43485" y="99882"/>
                  <a:pt x="62153" y="98797"/>
                </a:cubicBezTo>
                <a:cubicBezTo>
                  <a:pt x="80822" y="97712"/>
                  <a:pt x="95940" y="82881"/>
                  <a:pt x="97788" y="63839"/>
                </a:cubicBezTo>
                <a:close/>
              </a:path>
            </a:pathLst>
          </a:custGeom>
          <a:solidFill>
            <a:srgbClr val="A9E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50" name="Google Shape;150;p5" descr="Badge Question Mark with solid fill"/>
          <p:cNvPicPr preferRelativeResize="0"/>
          <p:nvPr/>
        </p:nvPicPr>
        <p:blipFill rotWithShape="1">
          <a:blip r:embed="rId3">
            <a:alphaModFix/>
          </a:blip>
          <a:srcRect/>
          <a:stretch/>
        </p:blipFill>
        <p:spPr>
          <a:xfrm>
            <a:off x="4782277" y="2492632"/>
            <a:ext cx="2627446" cy="262744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Learning objectives</a:t>
            </a:r>
            <a:endParaRPr>
              <a:latin typeface="Arial"/>
              <a:ea typeface="Arial"/>
              <a:cs typeface="Arial"/>
              <a:sym typeface="Arial"/>
            </a:endParaRPr>
          </a:p>
        </p:txBody>
      </p:sp>
      <p:sp>
        <p:nvSpPr>
          <p:cNvPr id="157" name="Google Shape;157;p6"/>
          <p:cNvSpPr txBox="1"/>
          <p:nvPr/>
        </p:nvSpPr>
        <p:spPr>
          <a:xfrm>
            <a:off x="6503254" y="3713983"/>
            <a:ext cx="3532071"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dirty="0">
                <a:solidFill>
                  <a:schemeClr val="dk1"/>
                </a:solidFill>
                <a:latin typeface="Arial"/>
                <a:ea typeface="Arial"/>
                <a:cs typeface="Arial"/>
                <a:sym typeface="Arial"/>
              </a:rPr>
              <a:t>Demonstrate MHPSS activities to support the child to understand and cope with distressing experiences </a:t>
            </a:r>
            <a:endParaRPr sz="2000" dirty="0">
              <a:solidFill>
                <a:schemeClr val="dk1"/>
              </a:solidFill>
              <a:latin typeface="Arial"/>
              <a:ea typeface="Arial"/>
              <a:cs typeface="Arial"/>
              <a:sym typeface="Arial"/>
            </a:endParaRPr>
          </a:p>
        </p:txBody>
      </p:sp>
      <p:sp>
        <p:nvSpPr>
          <p:cNvPr id="158" name="Google Shape;158;p6"/>
          <p:cNvSpPr txBox="1"/>
          <p:nvPr/>
        </p:nvSpPr>
        <p:spPr>
          <a:xfrm>
            <a:off x="2290482" y="3713983"/>
            <a:ext cx="3325586"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Demonstrate MHPSS activities to strengthen trust and to support assessment of the child’s needs</a:t>
            </a:r>
            <a:endParaRPr sz="2000">
              <a:solidFill>
                <a:schemeClr val="dk1"/>
              </a:solidFill>
              <a:latin typeface="Arial"/>
              <a:ea typeface="Arial"/>
              <a:cs typeface="Arial"/>
              <a:sym typeface="Arial"/>
            </a:endParaRPr>
          </a:p>
        </p:txBody>
      </p:sp>
      <p:grpSp>
        <p:nvGrpSpPr>
          <p:cNvPr id="159" name="Google Shape;159;p6"/>
          <p:cNvGrpSpPr/>
          <p:nvPr/>
        </p:nvGrpSpPr>
        <p:grpSpPr>
          <a:xfrm>
            <a:off x="3355087" y="2275050"/>
            <a:ext cx="1196375" cy="868968"/>
            <a:chOff x="6878053" y="1156317"/>
            <a:chExt cx="1431178" cy="1039513"/>
          </a:xfrm>
        </p:grpSpPr>
        <p:grpSp>
          <p:nvGrpSpPr>
            <p:cNvPr id="160" name="Google Shape;160;p6"/>
            <p:cNvGrpSpPr/>
            <p:nvPr/>
          </p:nvGrpSpPr>
          <p:grpSpPr>
            <a:xfrm>
              <a:off x="7672978" y="1156317"/>
              <a:ext cx="412941" cy="436880"/>
              <a:chOff x="243840" y="1676400"/>
              <a:chExt cx="701040" cy="741680"/>
            </a:xfrm>
          </p:grpSpPr>
          <p:sp>
            <p:nvSpPr>
              <p:cNvPr id="161" name="Google Shape;161;p6"/>
              <p:cNvSpPr/>
              <p:nvPr/>
            </p:nvSpPr>
            <p:spPr>
              <a:xfrm>
                <a:off x="243840" y="1676400"/>
                <a:ext cx="116839" cy="7416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162" name="Google Shape;162;p6"/>
              <p:cNvSpPr/>
              <p:nvPr/>
            </p:nvSpPr>
            <p:spPr>
              <a:xfrm>
                <a:off x="314960" y="1676400"/>
                <a:ext cx="629920" cy="4368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grpSp>
        <p:sp>
          <p:nvSpPr>
            <p:cNvPr id="163" name="Google Shape;163;p6"/>
            <p:cNvSpPr/>
            <p:nvPr/>
          </p:nvSpPr>
          <p:spPr>
            <a:xfrm>
              <a:off x="7120511" y="1517650"/>
              <a:ext cx="1188720" cy="67818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164" name="Google Shape;164;p6"/>
            <p:cNvSpPr/>
            <p:nvPr/>
          </p:nvSpPr>
          <p:spPr>
            <a:xfrm>
              <a:off x="6878053" y="1727035"/>
              <a:ext cx="821708" cy="46879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grpSp>
      <p:grpSp>
        <p:nvGrpSpPr>
          <p:cNvPr id="165" name="Google Shape;165;p6"/>
          <p:cNvGrpSpPr/>
          <p:nvPr/>
        </p:nvGrpSpPr>
        <p:grpSpPr>
          <a:xfrm>
            <a:off x="7671101" y="2289815"/>
            <a:ext cx="1196375" cy="868968"/>
            <a:chOff x="6878053" y="1156317"/>
            <a:chExt cx="1431178" cy="1039513"/>
          </a:xfrm>
        </p:grpSpPr>
        <p:grpSp>
          <p:nvGrpSpPr>
            <p:cNvPr id="166" name="Google Shape;166;p6"/>
            <p:cNvGrpSpPr/>
            <p:nvPr/>
          </p:nvGrpSpPr>
          <p:grpSpPr>
            <a:xfrm>
              <a:off x="7672978" y="1156317"/>
              <a:ext cx="412941" cy="436880"/>
              <a:chOff x="243840" y="1676400"/>
              <a:chExt cx="701040" cy="741680"/>
            </a:xfrm>
          </p:grpSpPr>
          <p:sp>
            <p:nvSpPr>
              <p:cNvPr id="167" name="Google Shape;167;p6"/>
              <p:cNvSpPr/>
              <p:nvPr/>
            </p:nvSpPr>
            <p:spPr>
              <a:xfrm>
                <a:off x="243840" y="1676400"/>
                <a:ext cx="116839" cy="7416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168" name="Google Shape;168;p6"/>
              <p:cNvSpPr/>
              <p:nvPr/>
            </p:nvSpPr>
            <p:spPr>
              <a:xfrm>
                <a:off x="314960" y="1676400"/>
                <a:ext cx="629920" cy="4368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grpSp>
        <p:sp>
          <p:nvSpPr>
            <p:cNvPr id="169" name="Google Shape;169;p6"/>
            <p:cNvSpPr/>
            <p:nvPr/>
          </p:nvSpPr>
          <p:spPr>
            <a:xfrm>
              <a:off x="7120511" y="1517650"/>
              <a:ext cx="1188720" cy="67818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170" name="Google Shape;170;p6"/>
            <p:cNvSpPr/>
            <p:nvPr/>
          </p:nvSpPr>
          <p:spPr>
            <a:xfrm>
              <a:off x="6878053" y="1727035"/>
              <a:ext cx="821708" cy="46879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grpSp>
      <p:sp>
        <p:nvSpPr>
          <p:cNvPr id="171" name="Google Shape;171;p6"/>
          <p:cNvSpPr/>
          <p:nvPr/>
        </p:nvSpPr>
        <p:spPr>
          <a:xfrm rot="1782986">
            <a:off x="10319177" y="305057"/>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72" name="Google Shape;172;p6"/>
          <p:cNvGrpSpPr/>
          <p:nvPr/>
        </p:nvGrpSpPr>
        <p:grpSpPr>
          <a:xfrm>
            <a:off x="10832045" y="672146"/>
            <a:ext cx="562136" cy="634675"/>
            <a:chOff x="760175" y="830142"/>
            <a:chExt cx="867619" cy="979579"/>
          </a:xfrm>
        </p:grpSpPr>
        <p:sp>
          <p:nvSpPr>
            <p:cNvPr id="173" name="Google Shape;173;p6"/>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Arial"/>
                  <a:ea typeface="Arial"/>
                  <a:cs typeface="Arial"/>
                  <a:sym typeface="Arial"/>
                </a:rPr>
                <a:t>95</a:t>
              </a:r>
              <a:endParaRPr/>
            </a:p>
          </p:txBody>
        </p:sp>
        <p:sp>
          <p:nvSpPr>
            <p:cNvPr id="174" name="Google Shape;174;p6"/>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79"/>
        <p:cNvGrpSpPr/>
        <p:nvPr/>
      </p:nvGrpSpPr>
      <p:grpSpPr>
        <a:xfrm>
          <a:off x="0" y="0"/>
          <a:ext cx="0" cy="0"/>
          <a:chOff x="0" y="0"/>
          <a:chExt cx="0" cy="0"/>
        </a:xfrm>
      </p:grpSpPr>
      <p:sp>
        <p:nvSpPr>
          <p:cNvPr id="180" name="Google Shape;180;p7"/>
          <p:cNvSpPr txBox="1">
            <a:spLocks noGrp="1"/>
          </p:cNvSpPr>
          <p:nvPr>
            <p:ph type="title"/>
          </p:nvPr>
        </p:nvSpPr>
        <p:spPr>
          <a:xfrm>
            <a:off x="796385" y="3099692"/>
            <a:ext cx="10126172"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Garamond"/>
              <a:buNone/>
            </a:pPr>
            <a:r>
              <a:rPr lang="en-GB" sz="2400" b="1">
                <a:solidFill>
                  <a:schemeClr val="lt1"/>
                </a:solidFill>
                <a:latin typeface="Garamond"/>
                <a:ea typeface="Garamond"/>
                <a:cs typeface="Garamond"/>
                <a:sym typeface="Garamond"/>
              </a:rPr>
              <a:t>SESSION 2</a:t>
            </a:r>
            <a:br>
              <a:rPr lang="en-GB" sz="2400" b="1">
                <a:solidFill>
                  <a:schemeClr val="lt1"/>
                </a:solidFill>
                <a:latin typeface="Garamond"/>
                <a:ea typeface="Garamond"/>
                <a:cs typeface="Garamond"/>
                <a:sym typeface="Garamond"/>
              </a:rPr>
            </a:br>
            <a:br>
              <a:rPr lang="en-GB" b="1">
                <a:solidFill>
                  <a:schemeClr val="lt1"/>
                </a:solidFill>
                <a:latin typeface="Garamond"/>
                <a:ea typeface="Garamond"/>
                <a:cs typeface="Garamond"/>
                <a:sym typeface="Garamond"/>
              </a:rPr>
            </a:br>
            <a:r>
              <a:rPr lang="en-GB" sz="5400" b="1">
                <a:solidFill>
                  <a:schemeClr val="lt1"/>
                </a:solidFill>
                <a:latin typeface="Garamond"/>
                <a:ea typeface="Garamond"/>
                <a:cs typeface="Garamond"/>
                <a:sym typeface="Garamond"/>
              </a:rPr>
              <a:t>Which type of MHPSS activities can I implement?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8"/>
          <p:cNvSpPr/>
          <p:nvPr/>
        </p:nvSpPr>
        <p:spPr>
          <a:xfrm>
            <a:off x="5584371" y="1389549"/>
            <a:ext cx="5584447" cy="456329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b="1">
                <a:solidFill>
                  <a:schemeClr val="dk1"/>
                </a:solidFill>
                <a:latin typeface="Arial"/>
                <a:ea typeface="Arial"/>
                <a:cs typeface="Arial"/>
                <a:sym typeface="Arial"/>
              </a:rPr>
              <a:t>Which MHPSS activities have you already implemented with children? </a:t>
            </a:r>
            <a:endParaRPr sz="4000" b="1">
              <a:solidFill>
                <a:schemeClr val="dk1"/>
              </a:solidFill>
              <a:latin typeface="Arial"/>
              <a:ea typeface="Arial"/>
              <a:cs typeface="Arial"/>
              <a:sym typeface="Arial"/>
            </a:endParaRPr>
          </a:p>
        </p:txBody>
      </p:sp>
      <p:grpSp>
        <p:nvGrpSpPr>
          <p:cNvPr id="187" name="Google Shape;187;p8"/>
          <p:cNvGrpSpPr/>
          <p:nvPr/>
        </p:nvGrpSpPr>
        <p:grpSpPr>
          <a:xfrm>
            <a:off x="1547360" y="2194390"/>
            <a:ext cx="3415887" cy="2678824"/>
            <a:chOff x="1117683" y="2194390"/>
            <a:chExt cx="3415887" cy="2678824"/>
          </a:xfrm>
        </p:grpSpPr>
        <p:sp>
          <p:nvSpPr>
            <p:cNvPr id="188" name="Google Shape;188;p8"/>
            <p:cNvSpPr/>
            <p:nvPr/>
          </p:nvSpPr>
          <p:spPr>
            <a:xfrm>
              <a:off x="1117683" y="2194390"/>
              <a:ext cx="1792248" cy="1200806"/>
            </a:xfrm>
            <a:prstGeom prst="wedgeRoundRectCallout">
              <a:avLst>
                <a:gd name="adj1" fmla="val 19938"/>
                <a:gd name="adj2" fmla="val 69216"/>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89" name="Google Shape;189;p8"/>
            <p:cNvSpPr/>
            <p:nvPr/>
          </p:nvSpPr>
          <p:spPr>
            <a:xfrm>
              <a:off x="3240911" y="3671195"/>
              <a:ext cx="1292659" cy="866081"/>
            </a:xfrm>
            <a:prstGeom prst="wedgeRoundRectCallout">
              <a:avLst>
                <a:gd name="adj1" fmla="val -20501"/>
                <a:gd name="adj2" fmla="val 64241"/>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90" name="Google Shape;190;p8"/>
            <p:cNvSpPr/>
            <p:nvPr/>
          </p:nvSpPr>
          <p:spPr>
            <a:xfrm>
              <a:off x="1747778" y="4229639"/>
              <a:ext cx="1097717" cy="643575"/>
            </a:xfrm>
            <a:prstGeom prst="wedgeRoundRectCallout">
              <a:avLst>
                <a:gd name="adj1" fmla="val -20501"/>
                <a:gd name="adj2" fmla="val 84025"/>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grpSp>
        <p:nvGrpSpPr>
          <p:cNvPr id="191" name="Google Shape;191;p8"/>
          <p:cNvGrpSpPr/>
          <p:nvPr/>
        </p:nvGrpSpPr>
        <p:grpSpPr>
          <a:xfrm>
            <a:off x="10084312" y="1506"/>
            <a:ext cx="2057602" cy="1975956"/>
            <a:chOff x="9994118" y="33917"/>
            <a:chExt cx="2057602" cy="1975956"/>
          </a:xfrm>
        </p:grpSpPr>
        <p:sp>
          <p:nvSpPr>
            <p:cNvPr id="192" name="Google Shape;192;p8"/>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93" name="Google Shape;193;p8"/>
            <p:cNvGrpSpPr/>
            <p:nvPr/>
          </p:nvGrpSpPr>
          <p:grpSpPr>
            <a:xfrm>
              <a:off x="10621771" y="762700"/>
              <a:ext cx="562136" cy="634675"/>
              <a:chOff x="760175" y="830142"/>
              <a:chExt cx="867619" cy="979579"/>
            </a:xfrm>
          </p:grpSpPr>
          <p:sp>
            <p:nvSpPr>
              <p:cNvPr id="194" name="Google Shape;194;p8"/>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Arial"/>
                    <a:ea typeface="Arial"/>
                    <a:cs typeface="Arial"/>
                    <a:sym typeface="Arial"/>
                  </a:rPr>
                  <a:t>96</a:t>
                </a:r>
                <a:endParaRPr/>
              </a:p>
            </p:txBody>
          </p:sp>
          <p:sp>
            <p:nvSpPr>
              <p:cNvPr id="195" name="Google Shape;195;p8"/>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96" name="Google Shape;196;p8"/>
            <p:cNvGrpSpPr/>
            <p:nvPr/>
          </p:nvGrpSpPr>
          <p:grpSpPr>
            <a:xfrm>
              <a:off x="11325415" y="762701"/>
              <a:ext cx="182192" cy="634674"/>
              <a:chOff x="2121762" y="2323619"/>
              <a:chExt cx="200378" cy="825210"/>
            </a:xfrm>
          </p:grpSpPr>
          <p:sp>
            <p:nvSpPr>
              <p:cNvPr id="197" name="Google Shape;197;p8"/>
              <p:cNvSpPr/>
              <p:nvPr/>
            </p:nvSpPr>
            <p:spPr>
              <a:xfrm>
                <a:off x="2121763" y="2323619"/>
                <a:ext cx="200377" cy="172739"/>
              </a:xfrm>
              <a:prstGeom prst="triangle">
                <a:avLst>
                  <a:gd name="adj" fmla="val 5000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8"/>
              <p:cNvSpPr/>
              <p:nvPr/>
            </p:nvSpPr>
            <p:spPr>
              <a:xfrm>
                <a:off x="2121762" y="2496169"/>
                <a:ext cx="200377" cy="6526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199" name="Google Shape;199;p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Plenary discussion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9" descr="Open quotation mark with solid fill"/>
          <p:cNvPicPr preferRelativeResize="0"/>
          <p:nvPr/>
        </p:nvPicPr>
        <p:blipFill rotWithShape="1">
          <a:blip r:embed="rId3">
            <a:alphaModFix/>
          </a:blip>
          <a:srcRect/>
          <a:stretch/>
        </p:blipFill>
        <p:spPr>
          <a:xfrm>
            <a:off x="1359876" y="1383324"/>
            <a:ext cx="2092569" cy="2092569"/>
          </a:xfrm>
          <a:prstGeom prst="rect">
            <a:avLst/>
          </a:prstGeom>
          <a:noFill/>
          <a:ln>
            <a:noFill/>
          </a:ln>
        </p:spPr>
      </p:pic>
      <p:pic>
        <p:nvPicPr>
          <p:cNvPr id="206" name="Google Shape;206;p9" descr="Open quotation mark with solid fill"/>
          <p:cNvPicPr preferRelativeResize="0"/>
          <p:nvPr/>
        </p:nvPicPr>
        <p:blipFill rotWithShape="1">
          <a:blip r:embed="rId3">
            <a:alphaModFix/>
          </a:blip>
          <a:srcRect/>
          <a:stretch/>
        </p:blipFill>
        <p:spPr>
          <a:xfrm rot="10800000">
            <a:off x="8817301" y="2886973"/>
            <a:ext cx="1825704" cy="1825704"/>
          </a:xfrm>
          <a:prstGeom prst="rect">
            <a:avLst/>
          </a:prstGeom>
          <a:noFill/>
          <a:ln>
            <a:noFill/>
          </a:ln>
        </p:spPr>
      </p:pic>
      <p:sp>
        <p:nvSpPr>
          <p:cNvPr id="207" name="Google Shape;207;p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We are…</a:t>
            </a:r>
            <a:endParaRPr/>
          </a:p>
        </p:txBody>
      </p:sp>
      <p:sp>
        <p:nvSpPr>
          <p:cNvPr id="208" name="Google Shape;208;p9"/>
          <p:cNvSpPr txBox="1"/>
          <p:nvPr/>
        </p:nvSpPr>
        <p:spPr>
          <a:xfrm>
            <a:off x="2549772" y="2234453"/>
            <a:ext cx="6494585" cy="28623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b="1" i="0">
                <a:solidFill>
                  <a:srgbClr val="181818"/>
                </a:solidFill>
                <a:latin typeface="Arial"/>
                <a:ea typeface="Arial"/>
                <a:cs typeface="Arial"/>
                <a:sym typeface="Arial"/>
              </a:rPr>
              <a:t>We are not thinking machines that feel, we are feeling machines that think</a:t>
            </a:r>
            <a:endParaRPr/>
          </a:p>
          <a:p>
            <a:pPr marL="0" marR="0" lvl="0" indent="0" algn="ctr" rtl="0">
              <a:spcBef>
                <a:spcPts val="0"/>
              </a:spcBef>
              <a:spcAft>
                <a:spcPts val="0"/>
              </a:spcAft>
              <a:buNone/>
            </a:pPr>
            <a:endParaRPr sz="3600">
              <a:solidFill>
                <a:schemeClr val="accent5"/>
              </a:solidFill>
              <a:latin typeface="Arial"/>
              <a:ea typeface="Arial"/>
              <a:cs typeface="Arial"/>
              <a:sym typeface="Arial"/>
            </a:endParaRPr>
          </a:p>
          <a:p>
            <a:pPr marL="0" marR="0" lvl="0" indent="0" algn="ctr" rtl="0">
              <a:spcBef>
                <a:spcPts val="0"/>
              </a:spcBef>
              <a:spcAft>
                <a:spcPts val="0"/>
              </a:spcAft>
              <a:buNone/>
            </a:pPr>
            <a:r>
              <a:rPr lang="en-GB" sz="3600" i="0">
                <a:solidFill>
                  <a:schemeClr val="accent5"/>
                </a:solidFill>
                <a:latin typeface="Arial"/>
                <a:ea typeface="Arial"/>
                <a:cs typeface="Arial"/>
                <a:sym typeface="Arial"/>
              </a:rPr>
              <a:t>António R. Damásio</a:t>
            </a:r>
            <a:endParaRPr sz="3600" i="0">
              <a:solidFill>
                <a:schemeClr val="accent5"/>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Alliance">
      <a:dk1>
        <a:srgbClr val="000000"/>
      </a:dk1>
      <a:lt1>
        <a:srgbClr val="FFFFFF"/>
      </a:lt1>
      <a:dk2>
        <a:srgbClr val="44546A"/>
      </a:dk2>
      <a:lt2>
        <a:srgbClr val="E7E6E6"/>
      </a:lt2>
      <a:accent1>
        <a:srgbClr val="97467C"/>
      </a:accent1>
      <a:accent2>
        <a:srgbClr val="B78EA3"/>
      </a:accent2>
      <a:accent3>
        <a:srgbClr val="95CC79"/>
      </a:accent3>
      <a:accent4>
        <a:srgbClr val="1D8CC8"/>
      </a:accent4>
      <a:accent5>
        <a:srgbClr val="35B2B4"/>
      </a:accent5>
      <a:accent6>
        <a:srgbClr val="8D9EAE"/>
      </a:accent6>
      <a:hlink>
        <a:srgbClr val="C888B2"/>
      </a:hlink>
      <a:folHlink>
        <a:srgbClr val="7E9CB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3FB44855FD3D46879604EBB5D4BDDA" ma:contentTypeVersion="12" ma:contentTypeDescription="Create a new document." ma:contentTypeScope="" ma:versionID="9fbfdac5fc7ce7868e806008714b6113">
  <xsd:schema xmlns:xsd="http://www.w3.org/2001/XMLSchema" xmlns:xs="http://www.w3.org/2001/XMLSchema" xmlns:p="http://schemas.microsoft.com/office/2006/metadata/properties" xmlns:ns3="8d165bb6-707e-4673-97ad-76af95e23b6d" xmlns:ns4="3ce57bcd-be7a-4628-ba24-77d6cc857002" targetNamespace="http://schemas.microsoft.com/office/2006/metadata/properties" ma:root="true" ma:fieldsID="1cf671c4f5fc5076db0e43301e9dcce0" ns3:_="" ns4:_="">
    <xsd:import namespace="8d165bb6-707e-4673-97ad-76af95e23b6d"/>
    <xsd:import namespace="3ce57bcd-be7a-4628-ba24-77d6cc857002"/>
    <xsd:element name="properties">
      <xsd:complexType>
        <xsd:sequence>
          <xsd:element name="documentManagement">
            <xsd:complexType>
              <xsd:all>
                <xsd:element ref="ns3:SharedWithDetails" minOccurs="0"/>
                <xsd:element ref="ns3:SharedWithUser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165bb6-707e-4673-97ad-76af95e23b6d" elementFormDefault="qualified">
    <xsd:import namespace="http://schemas.microsoft.com/office/2006/documentManagement/types"/>
    <xsd:import namespace="http://schemas.microsoft.com/office/infopath/2007/PartnerControls"/>
    <xsd:element name="SharedWithDetails" ma:index="8" nillable="true" ma:displayName="Shared With Details" ma:internalName="SharedWithDetails" ma:readOnly="true">
      <xsd:simpleType>
        <xsd:restriction base="dms:Note">
          <xsd:maxLength value="255"/>
        </xsd:restriction>
      </xsd:simpleType>
    </xsd:element>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e57bcd-be7a-4628-ba24-77d6cc85700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3ce57bcd-be7a-4628-ba24-77d6cc857002" xsi:nil="true"/>
  </documentManagement>
</p:properties>
</file>

<file path=customXml/itemProps1.xml><?xml version="1.0" encoding="utf-8"?>
<ds:datastoreItem xmlns:ds="http://schemas.openxmlformats.org/officeDocument/2006/customXml" ds:itemID="{EF93127C-6082-4B25-B5EB-1057D13946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165bb6-707e-4673-97ad-76af95e23b6d"/>
    <ds:schemaRef ds:uri="3ce57bcd-be7a-4628-ba24-77d6cc8570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AE6508-F074-4176-8DF0-43967501256A}">
  <ds:schemaRefs>
    <ds:schemaRef ds:uri="http://schemas.microsoft.com/sharepoint/v3/contenttype/forms"/>
  </ds:schemaRefs>
</ds:datastoreItem>
</file>

<file path=customXml/itemProps3.xml><?xml version="1.0" encoding="utf-8"?>
<ds:datastoreItem xmlns:ds="http://schemas.openxmlformats.org/officeDocument/2006/customXml" ds:itemID="{095F0FBD-E417-4BD9-9159-0CDDA2E99A79}">
  <ds:schemaRefs>
    <ds:schemaRef ds:uri="http://schemas.openxmlformats.org/package/2006/metadata/core-properties"/>
    <ds:schemaRef ds:uri="http://purl.org/dc/dcmitype/"/>
    <ds:schemaRef ds:uri="3ce57bcd-be7a-4628-ba24-77d6cc857002"/>
    <ds:schemaRef ds:uri="http://schemas.microsoft.com/office/2006/metadata/properties"/>
    <ds:schemaRef ds:uri="http://www.w3.org/XML/1998/namespace"/>
    <ds:schemaRef ds:uri="http://schemas.microsoft.com/office/2006/documentManagement/types"/>
    <ds:schemaRef ds:uri="http://purl.org/dc/terms/"/>
    <ds:schemaRef ds:uri="http://purl.org/dc/elements/1.1/"/>
    <ds:schemaRef ds:uri="http://schemas.microsoft.com/office/infopath/2007/PartnerControls"/>
    <ds:schemaRef ds:uri="8d165bb6-707e-4673-97ad-76af95e23b6d"/>
  </ds:schemaRefs>
</ds:datastoreItem>
</file>

<file path=docProps/app.xml><?xml version="1.0" encoding="utf-8"?>
<Properties xmlns="http://schemas.openxmlformats.org/officeDocument/2006/extended-properties" xmlns:vt="http://schemas.openxmlformats.org/officeDocument/2006/docPropsVTypes">
  <TotalTime>353</TotalTime>
  <Words>6746</Words>
  <Application>Microsoft Office PowerPoint</Application>
  <PresentationFormat>Widescreen</PresentationFormat>
  <Paragraphs>1021</Paragraphs>
  <Slides>48</Slides>
  <Notes>48</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Garamond</vt:lpstr>
      <vt:lpstr>Helvetica Neue</vt:lpstr>
      <vt:lpstr>Arial</vt:lpstr>
      <vt:lpstr>Federo</vt:lpstr>
      <vt:lpstr>Calibri</vt:lpstr>
      <vt:lpstr>Office Theme</vt:lpstr>
      <vt:lpstr>PowerPoint Presentation</vt:lpstr>
      <vt:lpstr>SESSION 1  Module opening</vt:lpstr>
      <vt:lpstr>Module aim</vt:lpstr>
      <vt:lpstr>Agenda</vt:lpstr>
      <vt:lpstr>Recap quiz</vt:lpstr>
      <vt:lpstr>Learning objectives</vt:lpstr>
      <vt:lpstr>SESSION 2  Which type of MHPSS activities can I implement?</vt:lpstr>
      <vt:lpstr>Plenary discussion</vt:lpstr>
      <vt:lpstr>We are…</vt:lpstr>
      <vt:lpstr>Type of MHPSS activities</vt:lpstr>
      <vt:lpstr>PowerPoint Presentation</vt:lpstr>
      <vt:lpstr>Grounding techniques</vt:lpstr>
      <vt:lpstr>Grounding techniques</vt:lpstr>
      <vt:lpstr>Communication and PSS competencies</vt:lpstr>
      <vt:lpstr>Objectives of focused non-specialized MHPSS activities</vt:lpstr>
      <vt:lpstr>How to select an MHPSS activity</vt:lpstr>
      <vt:lpstr>MHPSS activities in the case management process</vt:lpstr>
      <vt:lpstr>MHPSS activity</vt:lpstr>
      <vt:lpstr>Key learning points</vt:lpstr>
      <vt:lpstr>SESSION 3  MHPSS activities to strengthen trust and assess the child’s needs</vt:lpstr>
      <vt:lpstr>What to assess</vt:lpstr>
      <vt:lpstr>Child protection risk analysis</vt:lpstr>
      <vt:lpstr>Identify the needs based on the child protection risk analysis</vt:lpstr>
      <vt:lpstr>Prioritization of needs</vt:lpstr>
      <vt:lpstr>Activity 1: Free play observation</vt:lpstr>
      <vt:lpstr>Play between child and caregiver</vt:lpstr>
      <vt:lpstr>Activity 2: Drawing family or daily activities</vt:lpstr>
      <vt:lpstr>Activity 3: Drawing safety circles</vt:lpstr>
      <vt:lpstr>Activity 4: Change could</vt:lpstr>
      <vt:lpstr>Activity 5: In my own words</vt:lpstr>
      <vt:lpstr>Activity 6: What happened?</vt:lpstr>
      <vt:lpstr>Activity 7: What is a problem? </vt:lpstr>
      <vt:lpstr>Role play</vt:lpstr>
      <vt:lpstr>Activity 8: Then and now</vt:lpstr>
      <vt:lpstr>Key learning points</vt:lpstr>
      <vt:lpstr>SESSION 4  MHPSS activities to support the child to understand and cope with a severely distressing experience</vt:lpstr>
      <vt:lpstr>To understand and cope with severely distressing experiences</vt:lpstr>
      <vt:lpstr>Fight, flight or freeze stress reaction</vt:lpstr>
      <vt:lpstr>Examples of fight, flight and freeze behaviors</vt:lpstr>
      <vt:lpstr>Activity 9: Good and bad stress</vt:lpstr>
      <vt:lpstr>Role play</vt:lpstr>
      <vt:lpstr>Activity 10: The stressed mind</vt:lpstr>
      <vt:lpstr>Activity 11: Fight, flight and freeze statues</vt:lpstr>
      <vt:lpstr>Activity 12: Your child’s reaction</vt:lpstr>
      <vt:lpstr>Key learning points</vt:lpstr>
      <vt:lpstr>SESSION 5  Module closing</vt:lpstr>
      <vt:lpstr>End of Module 4</vt:lpstr>
      <vt:lpstr>Self-care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Ilse Van der Straeten</dc:creator>
  <cp:lastModifiedBy>Ilse Van der Straeten</cp:lastModifiedBy>
  <cp:revision>29</cp:revision>
  <dcterms:created xsi:type="dcterms:W3CDTF">2023-02-13T10:35:19Z</dcterms:created>
  <dcterms:modified xsi:type="dcterms:W3CDTF">2023-05-26T10:07:22Z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0x010100D33FB44855FD3D46879604EBB5D4BDDA</vt:lpwstr>
  </property>
</Properties>
</file>