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901" r:id="rId12"/>
    <p:sldId id="315"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316" r:id="rId32"/>
    <p:sldId id="2900" r:id="rId33"/>
    <p:sldId id="317" r:id="rId34"/>
    <p:sldId id="288" r:id="rId35"/>
    <p:sldId id="289" r:id="rId36"/>
    <p:sldId id="290" r:id="rId37"/>
    <p:sldId id="2882" r:id="rId38"/>
    <p:sldId id="2899" r:id="rId39"/>
    <p:sldId id="2883" r:id="rId40"/>
    <p:sldId id="292" r:id="rId41"/>
    <p:sldId id="293" r:id="rId42"/>
    <p:sldId id="294" r:id="rId43"/>
    <p:sldId id="295" r:id="rId44"/>
    <p:sldId id="296" r:id="rId45"/>
    <p:sldId id="297" r:id="rId46"/>
    <p:sldId id="298"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12192000" cy="6858000"/>
  <p:notesSz cx="7099300" cy="10234613"/>
  <p:embeddedFontLst>
    <p:embeddedFont>
      <p:font typeface="Berlin Sans FB" panose="020E0602020502020306" pitchFamily="34" charset="0"/>
      <p:regular r:id="rId63"/>
      <p:bold r:id="rId64"/>
    </p:embeddedFont>
    <p:embeddedFont>
      <p:font typeface="Britannic Bold" panose="020B0903060703020204" pitchFamily="34" charset="0"/>
      <p:regular r:id="rId65"/>
    </p:embeddedFont>
    <p:embeddedFont>
      <p:font typeface="Calibri" panose="020F0502020204030204" pitchFamily="34" charset="0"/>
      <p:regular r:id="rId66"/>
      <p:bold r:id="rId67"/>
      <p:italic r:id="rId68"/>
      <p:boldItalic r:id="rId69"/>
    </p:embeddedFont>
    <p:embeddedFont>
      <p:font typeface="Garamond" panose="02020404030301010803" pitchFamily="18" charset="0"/>
      <p:regular r:id="rId70"/>
      <p:bold r:id="rId71"/>
      <p:italic r:id="rId72"/>
      <p:boldItalic r:id="rId73"/>
    </p:embeddedFont>
    <p:embeddedFont>
      <p:font typeface="Helvetica Neue" panose="020B060402020202020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iED9w8zDmUukL0C1HoynQlHmZB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Nemiro" initials="" lastIdx="2" clrIdx="0"/>
  <p:cmAuthor id="1" name="Catherine Reilly Boland" initials="" lastIdx="14" clrIdx="1"/>
  <p:cmAuthor id="2" name="CM Training" initials="" lastIdx="15" clrIdx="2"/>
  <p:cmAuthor id="3" name="Ilse Van der Straeten" initials="IVdS" lastIdx="13" clrIdx="3">
    <p:extLst>
      <p:ext uri="{19B8F6BF-5375-455C-9EA6-DF929625EA0E}">
        <p15:presenceInfo xmlns:p15="http://schemas.microsoft.com/office/powerpoint/2012/main" userId="S::Ilse.VanderStraeten@rescue.org::48c204e9-4447-4a09-a8d3-af2f3980b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35A34B-6A91-4FBA-860A-9CD5EDFCB872}">
  <a:tblStyle styleId="{B635A34B-6A91-4FBA-860A-9CD5EDFCB872}"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1" autoAdjust="0"/>
    <p:restoredTop sz="77626" autoAdjust="0"/>
  </p:normalViewPr>
  <p:slideViewPr>
    <p:cSldViewPr snapToGrid="0">
      <p:cViewPr varScale="1">
        <p:scale>
          <a:sx n="54" d="100"/>
          <a:sy n="54" d="100"/>
        </p:scale>
        <p:origin x="99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WELCOME</a:t>
            </a:r>
            <a:endParaRPr/>
          </a:p>
          <a:p>
            <a:pPr marL="171450" lvl="0" indent="-171450" algn="l" rtl="0">
              <a:spcBef>
                <a:spcPts val="0"/>
              </a:spcBef>
              <a:spcAft>
                <a:spcPts val="0"/>
              </a:spcAft>
              <a:buClr>
                <a:schemeClr val="dk1"/>
              </a:buClr>
              <a:buSzPts val="1200"/>
              <a:buChar char="•"/>
            </a:pPr>
            <a:r>
              <a:rPr lang="en-US"/>
              <a:t>Welcome the participants</a:t>
            </a:r>
            <a:endParaRPr/>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It is important we take some important considerations into account at the start of this training. </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p>
          <a:p>
            <a:pPr marL="0" lvl="0" indent="0" algn="l" rtl="0">
              <a:spcBef>
                <a:spcPts val="0"/>
              </a:spcBef>
              <a:spcAft>
                <a:spcPts val="0"/>
              </a:spcAft>
              <a:buClr>
                <a:schemeClr val="dk1"/>
              </a:buClr>
              <a:buSzPts val="1200"/>
              <a:buNone/>
            </a:pPr>
            <a:endParaRPr lang="en-US" i="1" dirty="0"/>
          </a:p>
        </p:txBody>
      </p:sp>
      <p:sp>
        <p:nvSpPr>
          <p:cNvPr id="216" name="Google Shape;216;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marR="0" lvl="0" indent="-171450" algn="l" rtl="0">
              <a:lnSpc>
                <a:spcPct val="100000"/>
              </a:lnSpc>
              <a:spcBef>
                <a:spcPts val="0"/>
              </a:spcBef>
              <a:spcAft>
                <a:spcPts val="0"/>
              </a:spcAft>
              <a:buClr>
                <a:schemeClr val="dk1"/>
              </a:buClr>
              <a:buSzPts val="1200"/>
              <a:buChar char="•"/>
            </a:pPr>
            <a:r>
              <a:rPr lang="en-GB" i="1" dirty="0"/>
              <a:t>Let us have a quick look again at this slide which was discussed in Module 1 of this training</a:t>
            </a:r>
          </a:p>
          <a:p>
            <a:pPr marL="171450" marR="0" lvl="0" indent="-171450" algn="l" rtl="0">
              <a:lnSpc>
                <a:spcPct val="100000"/>
              </a:lnSpc>
              <a:spcBef>
                <a:spcPts val="0"/>
              </a:spcBef>
              <a:spcAft>
                <a:spcPts val="0"/>
              </a:spcAft>
              <a:buClr>
                <a:schemeClr val="dk1"/>
              </a:buClr>
              <a:buSzPts val="1200"/>
              <a:buChar char="•"/>
            </a:pPr>
            <a:r>
              <a:rPr lang="en-GB" dirty="0"/>
              <a:t>Present the slide</a:t>
            </a:r>
          </a:p>
          <a:p>
            <a:pPr marL="171450" marR="0" lvl="0" indent="-171450" algn="l" rtl="0">
              <a:lnSpc>
                <a:spcPct val="100000"/>
              </a:lnSpc>
              <a:spcBef>
                <a:spcPts val="0"/>
              </a:spcBef>
              <a:spcAft>
                <a:spcPts val="0"/>
              </a:spcAft>
              <a:buClr>
                <a:schemeClr val="dk1"/>
              </a:buClr>
              <a:buSzPts val="1200"/>
              <a:buChar char="•"/>
            </a:pPr>
            <a:r>
              <a:rPr lang="en-GB" i="1" dirty="0"/>
              <a:t>This slide also explains that not everyone who experienced an adverse, distressing or terrifying event is traumatized! It depends on the experience of the event and the effect it has on them. As discussed in Module 1, the resilience and coping skills of a child are influenced by the care and support they have received and are receiving from their family, community and the society as a whole. </a:t>
            </a:r>
            <a:endParaRPr i="1" dirty="0"/>
          </a:p>
        </p:txBody>
      </p:sp>
      <p:sp>
        <p:nvSpPr>
          <p:cNvPr id="358" name="Google Shape;358;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p>
          <a:p>
            <a:pPr marL="171450" lvl="0" indent="-171450" algn="l" rtl="0">
              <a:spcBef>
                <a:spcPts val="0"/>
              </a:spcBef>
              <a:spcAft>
                <a:spcPts val="0"/>
              </a:spcAft>
              <a:buClr>
                <a:schemeClr val="dk1"/>
              </a:buClr>
              <a:buSzPts val="1200"/>
              <a:buChar char="•"/>
            </a:pPr>
            <a:r>
              <a:rPr lang="en-GB" sz="1200" b="0" i="1" u="none" strike="noStrike" baseline="0" dirty="0">
                <a:solidFill>
                  <a:schemeClr val="tx1"/>
                </a:solidFill>
                <a:latin typeface="+mn-lt"/>
              </a:rPr>
              <a:t>Instead of using “trauma”, “traumatized children” and “traumatic events” it is recommended to use alternative terms like “distress”, “severely distressed children” and “terrifying event”.</a:t>
            </a:r>
            <a:endParaRPr lang="en-GB" sz="1200" b="0" i="1" dirty="0">
              <a:solidFill>
                <a:schemeClr val="tx1"/>
              </a:solidFill>
              <a:latin typeface="+mn-lt"/>
              <a:ea typeface="Arial"/>
              <a:cs typeface="Arial"/>
              <a:sym typeface="Arial"/>
            </a:endParaRPr>
          </a:p>
          <a:p>
            <a:pPr marL="171450" lvl="0" indent="-171450" algn="l" rtl="0">
              <a:spcBef>
                <a:spcPts val="0"/>
              </a:spcBef>
              <a:spcAft>
                <a:spcPts val="0"/>
              </a:spcAft>
              <a:buClr>
                <a:schemeClr val="dk1"/>
              </a:buClr>
              <a:buSzPts val="1200"/>
              <a:buChar char="•"/>
            </a:pPr>
            <a:r>
              <a:rPr lang="en-US" i="1" dirty="0"/>
              <a:t>Does anyone have any questions or need clarification? </a:t>
            </a:r>
          </a:p>
          <a:p>
            <a:pPr marL="171450" lvl="0" indent="-171450" algn="l" rtl="0">
              <a:spcBef>
                <a:spcPts val="0"/>
              </a:spcBef>
              <a:spcAft>
                <a:spcPts val="0"/>
              </a:spcAft>
              <a:buClr>
                <a:schemeClr val="dk1"/>
              </a:buClr>
              <a:buSzPts val="1200"/>
              <a:buChar char="•"/>
            </a:pPr>
            <a:endParaRPr lang="en-US" i="1" dirty="0"/>
          </a:p>
          <a:p>
            <a:pPr marL="0" lvl="0" indent="0" algn="l" rtl="0">
              <a:spcBef>
                <a:spcPts val="0"/>
              </a:spcBef>
              <a:spcAft>
                <a:spcPts val="0"/>
              </a:spcAft>
              <a:buClr>
                <a:schemeClr val="dk1"/>
              </a:buClr>
              <a:buSzPts val="1200"/>
              <a:buNone/>
            </a:pPr>
            <a:endParaRPr dirty="0"/>
          </a:p>
        </p:txBody>
      </p:sp>
      <p:sp>
        <p:nvSpPr>
          <p:cNvPr id="216" name="Google Shape;216;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450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Before explaining more about distress, it is important to discuss the ‘window of tolerance’</a:t>
            </a:r>
            <a:endParaRPr dirty="0"/>
          </a:p>
          <a:p>
            <a:pPr marL="628650" lvl="1" indent="-171450" algn="l" rtl="0">
              <a:spcBef>
                <a:spcPts val="0"/>
              </a:spcBef>
              <a:spcAft>
                <a:spcPts val="0"/>
              </a:spcAft>
              <a:buClr>
                <a:schemeClr val="dk1"/>
              </a:buClr>
              <a:buSzPts val="1200"/>
              <a:buChar char="•"/>
            </a:pPr>
            <a:r>
              <a:rPr lang="en-US" b="1" i="1" dirty="0"/>
              <a:t>The window of tolerance</a:t>
            </a:r>
            <a:endParaRPr dirty="0"/>
          </a:p>
          <a:p>
            <a:pPr marL="1085850" lvl="2" indent="-171450" algn="l" rtl="0">
              <a:spcBef>
                <a:spcPts val="0"/>
              </a:spcBef>
              <a:spcAft>
                <a:spcPts val="0"/>
              </a:spcAft>
              <a:buClr>
                <a:schemeClr val="dk1"/>
              </a:buClr>
              <a:buSzPts val="1200"/>
              <a:buChar char="•"/>
            </a:pPr>
            <a:r>
              <a:rPr lang="en-US" i="1" dirty="0"/>
              <a:t>This is the blue line in the middle</a:t>
            </a:r>
            <a:endParaRPr dirty="0"/>
          </a:p>
          <a:p>
            <a:pPr marL="1085850" lvl="2" indent="-171450" algn="l" rtl="0">
              <a:spcBef>
                <a:spcPts val="0"/>
              </a:spcBef>
              <a:spcAft>
                <a:spcPts val="0"/>
              </a:spcAft>
              <a:buClr>
                <a:schemeClr val="dk1"/>
              </a:buClr>
              <a:buSzPts val="1200"/>
              <a:buChar char="•"/>
            </a:pPr>
            <a:r>
              <a:rPr lang="en-US" i="1" dirty="0"/>
              <a:t>When someone is operating in their window of tolerance, there are ups and downs throughout the day or the week, but they manage to cope and remain relatively stable. </a:t>
            </a:r>
            <a:endParaRPr dirty="0"/>
          </a:p>
          <a:p>
            <a:pPr marL="1085850" lvl="2" indent="-171450" algn="l" rtl="0">
              <a:spcBef>
                <a:spcPts val="0"/>
              </a:spcBef>
              <a:spcAft>
                <a:spcPts val="0"/>
              </a:spcAft>
              <a:buClr>
                <a:schemeClr val="dk1"/>
              </a:buClr>
              <a:buSzPts val="1200"/>
              <a:buChar char="•"/>
            </a:pPr>
            <a:r>
              <a:rPr lang="en-US" i="1" dirty="0"/>
              <a:t>When someone, through a terrifying event, starts to operate outside of their window of tolerance, there is a problem.</a:t>
            </a:r>
            <a:endParaRPr dirty="0"/>
          </a:p>
          <a:p>
            <a:pPr marL="628650" lvl="1" indent="-171450" algn="l" rtl="0">
              <a:spcBef>
                <a:spcPts val="0"/>
              </a:spcBef>
              <a:spcAft>
                <a:spcPts val="0"/>
              </a:spcAft>
              <a:buClr>
                <a:schemeClr val="dk1"/>
              </a:buClr>
              <a:buSzPts val="1200"/>
              <a:buChar char="•"/>
            </a:pPr>
            <a:r>
              <a:rPr lang="en-US" b="1" i="1" dirty="0"/>
              <a:t>Hyperarousal</a:t>
            </a:r>
            <a:endParaRPr dirty="0"/>
          </a:p>
          <a:p>
            <a:pPr marL="1085850" lvl="2" indent="-171450" algn="l" rtl="0">
              <a:spcBef>
                <a:spcPts val="0"/>
              </a:spcBef>
              <a:spcAft>
                <a:spcPts val="0"/>
              </a:spcAft>
              <a:buClr>
                <a:schemeClr val="dk1"/>
              </a:buClr>
              <a:buSzPts val="1200"/>
              <a:buChar char="•"/>
            </a:pPr>
            <a:r>
              <a:rPr lang="en-US" i="1" dirty="0"/>
              <a:t>When someone is above the window, they are experiencing hyperarousal or overactivation of the nervous system </a:t>
            </a:r>
            <a:endParaRPr dirty="0"/>
          </a:p>
          <a:p>
            <a:pPr marL="1085850" lvl="2" indent="-171450" algn="l" rtl="0">
              <a:spcBef>
                <a:spcPts val="0"/>
              </a:spcBef>
              <a:spcAft>
                <a:spcPts val="0"/>
              </a:spcAft>
              <a:buClr>
                <a:schemeClr val="dk1"/>
              </a:buClr>
              <a:buSzPts val="1200"/>
              <a:buChar char="•"/>
            </a:pPr>
            <a:r>
              <a:rPr lang="en-US" i="1" dirty="0"/>
              <a:t>Someone can react in fight or flight mode, where they are overly alert, angry or panicking</a:t>
            </a:r>
            <a:endParaRPr dirty="0"/>
          </a:p>
          <a:p>
            <a:pPr marL="628650" lvl="1" indent="-171450" algn="l" rtl="0">
              <a:spcBef>
                <a:spcPts val="0"/>
              </a:spcBef>
              <a:spcAft>
                <a:spcPts val="0"/>
              </a:spcAft>
              <a:buClr>
                <a:schemeClr val="dk1"/>
              </a:buClr>
              <a:buSzPts val="1200"/>
              <a:buChar char="•"/>
            </a:pPr>
            <a:r>
              <a:rPr lang="en-US" b="1" i="1" dirty="0"/>
              <a:t>Hypo arousal</a:t>
            </a:r>
            <a:endParaRPr dirty="0"/>
          </a:p>
          <a:p>
            <a:pPr marL="1085850" lvl="2" indent="-171450" algn="l" rtl="0">
              <a:spcBef>
                <a:spcPts val="0"/>
              </a:spcBef>
              <a:spcAft>
                <a:spcPts val="0"/>
              </a:spcAft>
              <a:buClr>
                <a:schemeClr val="dk1"/>
              </a:buClr>
              <a:buSzPts val="1200"/>
              <a:buChar char="•"/>
            </a:pPr>
            <a:r>
              <a:rPr lang="en-US" i="1" dirty="0"/>
              <a:t>When someone is below the window, they are experiencing hypo arousal or under activation of the nervous system </a:t>
            </a:r>
            <a:endParaRPr dirty="0"/>
          </a:p>
          <a:p>
            <a:pPr marL="1085850" lvl="2" indent="-171450" algn="l" rtl="0">
              <a:spcBef>
                <a:spcPts val="0"/>
              </a:spcBef>
              <a:spcAft>
                <a:spcPts val="0"/>
              </a:spcAft>
              <a:buClr>
                <a:schemeClr val="dk1"/>
              </a:buClr>
              <a:buSzPts val="1200"/>
              <a:buChar char="•"/>
            </a:pPr>
            <a:r>
              <a:rPr lang="en-US" i="1" dirty="0"/>
              <a:t>Someone can react in a freeze mode, where they have stopped acting/reacting,  feel numb, don’t feel emotions or are ‘out of touch’. </a:t>
            </a:r>
            <a:endParaRPr dirty="0"/>
          </a:p>
          <a:p>
            <a:pPr marL="171450" lvl="0" indent="-171450" algn="l" rtl="0">
              <a:spcBef>
                <a:spcPts val="0"/>
              </a:spcBef>
              <a:spcAft>
                <a:spcPts val="0"/>
              </a:spcAft>
              <a:buClr>
                <a:schemeClr val="dk1"/>
              </a:buClr>
              <a:buSzPts val="1200"/>
              <a:buChar char="•"/>
            </a:pPr>
            <a:r>
              <a:rPr lang="en-US" i="1" dirty="0"/>
              <a:t>Hyperarousal and hypo-arousal are forms of self-protection but are also considered ‘survival mode’.</a:t>
            </a:r>
            <a:endParaRPr dirty="0"/>
          </a:p>
          <a:p>
            <a:pPr marL="171450" lvl="0" indent="-171450" algn="l" rtl="0">
              <a:spcBef>
                <a:spcPts val="0"/>
              </a:spcBef>
              <a:spcAft>
                <a:spcPts val="0"/>
              </a:spcAft>
              <a:buClr>
                <a:schemeClr val="dk1"/>
              </a:buClr>
              <a:buSzPts val="1200"/>
              <a:buChar char="•"/>
            </a:pPr>
            <a:r>
              <a:rPr lang="en-US" i="1" dirty="0"/>
              <a:t>People that have experienced a severely distressing or terrifying event:</a:t>
            </a:r>
            <a:endParaRPr dirty="0"/>
          </a:p>
          <a:p>
            <a:pPr marL="628650" lvl="1" indent="-171450" algn="l" rtl="0">
              <a:spcBef>
                <a:spcPts val="0"/>
              </a:spcBef>
              <a:spcAft>
                <a:spcPts val="0"/>
              </a:spcAft>
              <a:buClr>
                <a:schemeClr val="dk1"/>
              </a:buClr>
              <a:buSzPts val="1200"/>
              <a:buChar char="•"/>
            </a:pPr>
            <a:r>
              <a:rPr lang="en-US" i="1" dirty="0"/>
              <a:t>Have a smaller ‘window of tolerance’ </a:t>
            </a:r>
            <a:endParaRPr dirty="0"/>
          </a:p>
          <a:p>
            <a:pPr marL="628650" lvl="1" indent="-171450" algn="l" rtl="0">
              <a:spcBef>
                <a:spcPts val="0"/>
              </a:spcBef>
              <a:spcAft>
                <a:spcPts val="0"/>
              </a:spcAft>
              <a:buClr>
                <a:schemeClr val="dk1"/>
              </a:buClr>
              <a:buSzPts val="1200"/>
              <a:buChar char="•"/>
            </a:pPr>
            <a:r>
              <a:rPr lang="en-US" i="1" dirty="0"/>
              <a:t>Enter more quickly into hyperarousal or hypo arousal</a:t>
            </a:r>
            <a:endParaRPr dirty="0"/>
          </a:p>
        </p:txBody>
      </p:sp>
      <p:sp>
        <p:nvSpPr>
          <p:cNvPr id="239" name="Google Shape;239;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1" i="1" dirty="0"/>
              <a:t>Fact 1: Severe distress is an overwhelming experience</a:t>
            </a:r>
            <a:endParaRPr dirty="0"/>
          </a:p>
          <a:p>
            <a:pPr marL="628650" lvl="1" indent="-171450" algn="l" rtl="0">
              <a:spcBef>
                <a:spcPts val="0"/>
              </a:spcBef>
              <a:spcAft>
                <a:spcPts val="0"/>
              </a:spcAft>
              <a:buClr>
                <a:schemeClr val="dk1"/>
              </a:buClr>
              <a:buSzPts val="1200"/>
              <a:buChar char="•"/>
            </a:pPr>
            <a:r>
              <a:rPr lang="en-US" i="1" dirty="0"/>
              <a:t>The severely distressing or terrifying event does not have to be life-threatening; the distress depends on how the event is experienced.</a:t>
            </a:r>
          </a:p>
          <a:p>
            <a:pPr marL="628650" lvl="1" indent="-171450" algn="l" rtl="0">
              <a:spcBef>
                <a:spcPts val="0"/>
              </a:spcBef>
              <a:spcAft>
                <a:spcPts val="0"/>
              </a:spcAft>
              <a:buClr>
                <a:schemeClr val="dk1"/>
              </a:buClr>
              <a:buSzPts val="1200"/>
              <a:buChar char="•"/>
            </a:pPr>
            <a:r>
              <a:rPr lang="en-US" i="1" dirty="0"/>
              <a:t>The person will feel totally overwhelmed.</a:t>
            </a:r>
          </a:p>
        </p:txBody>
      </p:sp>
      <p:sp>
        <p:nvSpPr>
          <p:cNvPr id="252" name="Google Shape;252;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1" i="1" dirty="0"/>
              <a:t>Fact 2: Severe distress can trigger an automatic, instinctive reaction</a:t>
            </a:r>
            <a:endParaRPr dirty="0"/>
          </a:p>
          <a:p>
            <a:pPr marL="628650" lvl="1" indent="-171450" algn="l" rtl="0">
              <a:spcBef>
                <a:spcPts val="0"/>
              </a:spcBef>
              <a:spcAft>
                <a:spcPts val="0"/>
              </a:spcAft>
              <a:buClr>
                <a:schemeClr val="dk1"/>
              </a:buClr>
              <a:buSzPts val="1200"/>
              <a:buChar char="•"/>
            </a:pPr>
            <a:r>
              <a:rPr lang="en-US" i="1" dirty="0"/>
              <a:t>The way someone reacts in the situation is beyond their control.</a:t>
            </a:r>
            <a:endParaRPr dirty="0"/>
          </a:p>
          <a:p>
            <a:pPr marL="1085850" lvl="2" indent="-171450" algn="l" rtl="0">
              <a:spcBef>
                <a:spcPts val="0"/>
              </a:spcBef>
              <a:spcAft>
                <a:spcPts val="0"/>
              </a:spcAft>
              <a:buClr>
                <a:schemeClr val="dk1"/>
              </a:buClr>
              <a:buSzPts val="1200"/>
              <a:buChar char="•"/>
            </a:pPr>
            <a:r>
              <a:rPr lang="en-US" i="1" dirty="0"/>
              <a:t>It is the ‘reptile brain’ that is activated - the part of the brain that controls someone’s instinct.</a:t>
            </a:r>
            <a:endParaRPr dirty="0"/>
          </a:p>
          <a:p>
            <a:pPr marL="1085850" lvl="2" indent="-171450" algn="l" rtl="0">
              <a:spcBef>
                <a:spcPts val="0"/>
              </a:spcBef>
              <a:spcAft>
                <a:spcPts val="0"/>
              </a:spcAft>
              <a:buClr>
                <a:schemeClr val="dk1"/>
              </a:buClr>
              <a:buSzPts val="1200"/>
              <a:buChar char="•"/>
            </a:pPr>
            <a:r>
              <a:rPr lang="en-US" i="1" dirty="0"/>
              <a:t>The thinking brain is turned off. </a:t>
            </a:r>
            <a:endParaRPr dirty="0"/>
          </a:p>
          <a:p>
            <a:pPr marL="628650" lvl="1" indent="-171450" algn="l" rtl="0">
              <a:spcBef>
                <a:spcPts val="0"/>
              </a:spcBef>
              <a:spcAft>
                <a:spcPts val="0"/>
              </a:spcAft>
              <a:buClr>
                <a:schemeClr val="dk1"/>
              </a:buClr>
              <a:buSzPts val="1200"/>
              <a:buChar char="•"/>
            </a:pPr>
            <a:r>
              <a:rPr lang="en-US" i="1" dirty="0"/>
              <a:t>It is important to explain this to children/adults to address any feelings of guilt or shame about their reaction. It is not their fault and was beyond their control!</a:t>
            </a:r>
          </a:p>
          <a:p>
            <a:pPr marL="628650" lvl="1" indent="-171450" algn="l" rtl="0">
              <a:spcBef>
                <a:spcPts val="0"/>
              </a:spcBef>
              <a:spcAft>
                <a:spcPts val="0"/>
              </a:spcAft>
              <a:buClr>
                <a:schemeClr val="dk1"/>
              </a:buClr>
              <a:buSzPts val="1200"/>
              <a:buChar char="•"/>
            </a:pPr>
            <a:r>
              <a:rPr lang="en-US" i="1" dirty="0"/>
              <a:t>For example: </a:t>
            </a:r>
            <a:endParaRPr dirty="0"/>
          </a:p>
          <a:p>
            <a:pPr marL="1085850" lvl="2" indent="-171450" algn="l" rtl="0">
              <a:spcBef>
                <a:spcPts val="0"/>
              </a:spcBef>
              <a:spcAft>
                <a:spcPts val="0"/>
              </a:spcAft>
              <a:buClr>
                <a:schemeClr val="dk1"/>
              </a:buClr>
              <a:buSzPts val="1200"/>
              <a:buChar char="•"/>
            </a:pPr>
            <a:r>
              <a:rPr lang="en-US" i="1" dirty="0"/>
              <a:t>Not helping but hiding or running away. </a:t>
            </a:r>
            <a:endParaRPr dirty="0"/>
          </a:p>
          <a:p>
            <a:pPr marL="1085850" lvl="2" indent="-171450" algn="l" rtl="0">
              <a:spcBef>
                <a:spcPts val="0"/>
              </a:spcBef>
              <a:spcAft>
                <a:spcPts val="0"/>
              </a:spcAft>
              <a:buClr>
                <a:schemeClr val="dk1"/>
              </a:buClr>
              <a:buSzPts val="1200"/>
              <a:buChar char="•"/>
            </a:pPr>
            <a:r>
              <a:rPr lang="en-US" i="1" dirty="0"/>
              <a:t>Becoming ‘immobile or ‘freezing’ during a rape and not fighting etc.  </a:t>
            </a:r>
            <a:endParaRPr dirty="0"/>
          </a:p>
        </p:txBody>
      </p:sp>
      <p:sp>
        <p:nvSpPr>
          <p:cNvPr id="264" name="Google Shape;264;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1" i="1" dirty="0"/>
              <a:t>Fact 3: Someone who has experienced a severely distressing or terrifying event may feel very much alone</a:t>
            </a:r>
            <a:endParaRPr dirty="0"/>
          </a:p>
          <a:p>
            <a:pPr marL="628650" lvl="1" indent="-171450" algn="l" rtl="0">
              <a:spcBef>
                <a:spcPts val="0"/>
              </a:spcBef>
              <a:spcAft>
                <a:spcPts val="0"/>
              </a:spcAft>
              <a:buClr>
                <a:schemeClr val="dk1"/>
              </a:buClr>
              <a:buSzPts val="1200"/>
              <a:buChar char="•"/>
            </a:pPr>
            <a:r>
              <a:rPr lang="en-US" i="1" dirty="0"/>
              <a:t>This loneliness can feel like a deep hole that they don’t feel able to climb out of</a:t>
            </a:r>
            <a:endParaRPr dirty="0"/>
          </a:p>
        </p:txBody>
      </p:sp>
      <p:sp>
        <p:nvSpPr>
          <p:cNvPr id="282" name="Google Shape;282;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1" i="1" dirty="0"/>
              <a:t>Fact 4: Severe distress is stored in the body</a:t>
            </a:r>
            <a:endParaRPr dirty="0"/>
          </a:p>
          <a:p>
            <a:pPr marL="628650" lvl="1" indent="-171450" algn="l" rtl="0">
              <a:spcBef>
                <a:spcPts val="0"/>
              </a:spcBef>
              <a:spcAft>
                <a:spcPts val="0"/>
              </a:spcAft>
              <a:buClr>
                <a:schemeClr val="dk1"/>
              </a:buClr>
              <a:buSzPts val="1200"/>
              <a:buChar char="•"/>
            </a:pPr>
            <a:r>
              <a:rPr lang="en-US" i="1" dirty="0"/>
              <a:t>It can be stored in the cells of someone’s body and DNA. </a:t>
            </a:r>
            <a:endParaRPr dirty="0"/>
          </a:p>
          <a:p>
            <a:pPr marL="628650" lvl="1" indent="-171450" algn="l" rtl="0">
              <a:spcBef>
                <a:spcPts val="0"/>
              </a:spcBef>
              <a:spcAft>
                <a:spcPts val="0"/>
              </a:spcAft>
              <a:buClr>
                <a:schemeClr val="dk1"/>
              </a:buClr>
              <a:buSzPts val="1200"/>
              <a:buChar char="•"/>
            </a:pPr>
            <a:r>
              <a:rPr lang="en-US" i="1" dirty="0"/>
              <a:t>It can therefore be passed through the body from one generation to the next. </a:t>
            </a:r>
            <a:endParaRPr dirty="0"/>
          </a:p>
        </p:txBody>
      </p:sp>
      <p:sp>
        <p:nvSpPr>
          <p:cNvPr id="299" name="Google Shape;299;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1" i="1" dirty="0"/>
              <a:t>Fact 5: When someone has experienced severe distress, their feelings become deregulated</a:t>
            </a:r>
            <a:endParaRPr dirty="0"/>
          </a:p>
          <a:p>
            <a:pPr marL="628650" lvl="1" indent="-171450" algn="l" rtl="0">
              <a:spcBef>
                <a:spcPts val="0"/>
              </a:spcBef>
              <a:spcAft>
                <a:spcPts val="0"/>
              </a:spcAft>
              <a:buClr>
                <a:schemeClr val="dk1"/>
              </a:buClr>
              <a:buSzPts val="1200"/>
              <a:buChar char="•"/>
            </a:pPr>
            <a:r>
              <a:rPr lang="en-US" i="1" dirty="0"/>
              <a:t>In ‘normal’ times, someone can FEEL something after an event and then take time to THINK what they are going to DO. </a:t>
            </a:r>
            <a:endParaRPr dirty="0"/>
          </a:p>
          <a:p>
            <a:pPr marL="628650" lvl="1" indent="-171450" algn="l" rtl="0">
              <a:spcBef>
                <a:spcPts val="0"/>
              </a:spcBef>
              <a:spcAft>
                <a:spcPts val="0"/>
              </a:spcAft>
              <a:buClr>
                <a:schemeClr val="dk1"/>
              </a:buClr>
              <a:buSzPts val="1200"/>
              <a:buChar char="•"/>
            </a:pPr>
            <a:r>
              <a:rPr lang="en-US" i="1" dirty="0"/>
              <a:t>With severe distress, this process is dysregulated</a:t>
            </a:r>
            <a:endParaRPr dirty="0"/>
          </a:p>
          <a:p>
            <a:pPr marL="628650" lvl="1" indent="-171450" algn="l" rtl="0">
              <a:spcBef>
                <a:spcPts val="0"/>
              </a:spcBef>
              <a:spcAft>
                <a:spcPts val="0"/>
              </a:spcAft>
              <a:buClr>
                <a:schemeClr val="dk1"/>
              </a:buClr>
              <a:buSzPts val="1200"/>
              <a:buChar char="•"/>
            </a:pPr>
            <a:r>
              <a:rPr lang="en-US" i="1" dirty="0"/>
              <a:t>Now, someone may FEEL and DO, but can no longer THINK, or think clearly</a:t>
            </a:r>
            <a:endParaRPr dirty="0"/>
          </a:p>
          <a:p>
            <a:pPr marL="171450" lvl="0" indent="-171450" algn="l" rtl="0">
              <a:spcBef>
                <a:spcPts val="0"/>
              </a:spcBef>
              <a:spcAft>
                <a:spcPts val="0"/>
              </a:spcAft>
              <a:buClr>
                <a:schemeClr val="dk1"/>
              </a:buClr>
              <a:buSzPts val="1200"/>
              <a:buChar char="•"/>
            </a:pPr>
            <a:r>
              <a:rPr lang="en-US" i="1" dirty="0"/>
              <a:t>This illustration can also be used to talk with children and caregivers about the symptoms.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dirty="0"/>
              <a:t>Source: The illustrations were developed by </a:t>
            </a:r>
            <a:r>
              <a:rPr lang="en-US" dirty="0" err="1"/>
              <a:t>Ybe</a:t>
            </a:r>
            <a:r>
              <a:rPr lang="en-US" dirty="0"/>
              <a:t> </a:t>
            </a:r>
            <a:r>
              <a:rPr lang="en-US" dirty="0" err="1"/>
              <a:t>Casteleyn</a:t>
            </a:r>
            <a:r>
              <a:rPr lang="en-US" dirty="0"/>
              <a:t> and illustrated by traumatour.eu/schnups.eu</a:t>
            </a:r>
            <a:endParaRPr dirty="0"/>
          </a:p>
          <a:p>
            <a:pPr marL="171450" lvl="0" indent="-95250" algn="l" rtl="0">
              <a:spcBef>
                <a:spcPts val="0"/>
              </a:spcBef>
              <a:spcAft>
                <a:spcPts val="0"/>
              </a:spcAft>
              <a:buClr>
                <a:schemeClr val="dk1"/>
              </a:buClr>
              <a:buSzPts val="1200"/>
              <a:buNone/>
            </a:pPr>
            <a:endParaRPr i="1" dirty="0"/>
          </a:p>
        </p:txBody>
      </p:sp>
      <p:sp>
        <p:nvSpPr>
          <p:cNvPr id="318" name="Google Shape;318;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endParaRPr i="1" dirty="0"/>
          </a:p>
        </p:txBody>
      </p:sp>
      <p:sp>
        <p:nvSpPr>
          <p:cNvPr id="335" name="Google Shape;335;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SESSION 1 DURATION: 30 minutes</a:t>
            </a:r>
            <a:endParaRPr dirty="0"/>
          </a:p>
          <a:p>
            <a:pPr marL="0" lvl="0" indent="0" algn="l" rtl="0">
              <a:spcBef>
                <a:spcPts val="0"/>
              </a:spcBef>
              <a:spcAft>
                <a:spcPts val="0"/>
              </a:spcAft>
              <a:buClr>
                <a:schemeClr val="dk1"/>
              </a:buClr>
              <a:buSzPts val="1200"/>
              <a:buNone/>
            </a:pPr>
            <a:r>
              <a:rPr lang="en-US"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We will open this module by reviewing:</a:t>
            </a:r>
            <a:endParaRPr dirty="0"/>
          </a:p>
          <a:p>
            <a:pPr marL="628650" lvl="1" indent="-171450" algn="l" rtl="0">
              <a:spcBef>
                <a:spcPts val="0"/>
              </a:spcBef>
              <a:spcAft>
                <a:spcPts val="0"/>
              </a:spcAft>
              <a:buClr>
                <a:schemeClr val="dk1"/>
              </a:buClr>
              <a:buSzPts val="1200"/>
              <a:buChar char="•"/>
            </a:pPr>
            <a:r>
              <a:rPr lang="en-US" i="1" dirty="0"/>
              <a:t>The agenda</a:t>
            </a:r>
            <a:endParaRPr dirty="0"/>
          </a:p>
          <a:p>
            <a:pPr marL="628650" lvl="1" indent="-171450" algn="l" rtl="0">
              <a:spcBef>
                <a:spcPts val="0"/>
              </a:spcBef>
              <a:spcAft>
                <a:spcPts val="0"/>
              </a:spcAft>
              <a:buClr>
                <a:schemeClr val="dk1"/>
              </a:buClr>
              <a:buSzPts val="1200"/>
              <a:buChar char="•"/>
            </a:pPr>
            <a:r>
              <a:rPr lang="en-US" i="1" dirty="0"/>
              <a:t>The objectives </a:t>
            </a:r>
            <a:endParaRPr dirty="0"/>
          </a:p>
          <a:p>
            <a:pPr marL="628650" lvl="1" indent="-171450" algn="l" rtl="0">
              <a:spcBef>
                <a:spcPts val="0"/>
              </a:spcBef>
              <a:spcAft>
                <a:spcPts val="0"/>
              </a:spcAft>
              <a:buClr>
                <a:schemeClr val="dk1"/>
              </a:buClr>
              <a:buSzPts val="1200"/>
              <a:buChar char="•"/>
            </a:pPr>
            <a:r>
              <a:rPr lang="en-US" i="1" dirty="0"/>
              <a:t>A recap of the previous module</a:t>
            </a:r>
            <a:endParaRPr i="1" dirty="0"/>
          </a:p>
        </p:txBody>
      </p:sp>
      <p:sp>
        <p:nvSpPr>
          <p:cNvPr id="103" name="Google Shape;103;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SESSION 3 DURATION: 1h45</a:t>
            </a:r>
            <a:endParaRPr dirty="0"/>
          </a:p>
          <a:p>
            <a:pPr marL="0" lvl="0" indent="0" algn="l" rtl="0">
              <a:spcBef>
                <a:spcPts val="0"/>
              </a:spcBef>
              <a:spcAft>
                <a:spcPts val="0"/>
              </a:spcAft>
              <a:buClr>
                <a:schemeClr val="dk1"/>
              </a:buClr>
              <a:buSzPts val="1200"/>
              <a:buNone/>
            </a:pPr>
            <a:r>
              <a:rPr lang="en-US" b="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0" i="1" dirty="0"/>
              <a:t>In this session we will learn about:</a:t>
            </a:r>
            <a:endParaRPr dirty="0"/>
          </a:p>
          <a:p>
            <a:pPr marL="628650" lvl="1" indent="-171450" algn="l" rtl="0">
              <a:spcBef>
                <a:spcPts val="0"/>
              </a:spcBef>
              <a:spcAft>
                <a:spcPts val="0"/>
              </a:spcAft>
              <a:buClr>
                <a:schemeClr val="dk1"/>
              </a:buClr>
              <a:buSzPts val="1200"/>
              <a:buChar char="•"/>
            </a:pPr>
            <a:r>
              <a:rPr lang="en-US" i="1" dirty="0"/>
              <a:t>Sign of distress and severe distress</a:t>
            </a:r>
            <a:endParaRPr dirty="0"/>
          </a:p>
        </p:txBody>
      </p:sp>
      <p:sp>
        <p:nvSpPr>
          <p:cNvPr id="347" name="Google Shape;347;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INDIVIDUAL REVIEW</a:t>
            </a:r>
            <a:endParaRPr dirty="0"/>
          </a:p>
          <a:p>
            <a:pPr marL="171450" lvl="0" indent="-171450" algn="l" rtl="0">
              <a:spcBef>
                <a:spcPts val="0"/>
              </a:spcBef>
              <a:spcAft>
                <a:spcPts val="0"/>
              </a:spcAft>
              <a:buClr>
                <a:schemeClr val="dk1"/>
              </a:buClr>
              <a:buSzPts val="1200"/>
              <a:buChar char="•"/>
            </a:pPr>
            <a:r>
              <a:rPr lang="en-US" i="1" dirty="0"/>
              <a:t>In Level 1 we discussed the difference between stress and distress </a:t>
            </a:r>
          </a:p>
          <a:p>
            <a:pPr marL="171450" lvl="0" indent="-171450" algn="l" rtl="0">
              <a:spcBef>
                <a:spcPts val="0"/>
              </a:spcBef>
              <a:spcAft>
                <a:spcPts val="0"/>
              </a:spcAft>
              <a:buClr>
                <a:schemeClr val="dk1"/>
              </a:buClr>
              <a:buSzPts val="1200"/>
              <a:buChar char="•"/>
            </a:pPr>
            <a:r>
              <a:rPr lang="en-US" i="0" dirty="0"/>
              <a:t>Guide participants to </a:t>
            </a:r>
            <a:r>
              <a:rPr lang="en-US" b="1" dirty="0"/>
              <a:t>W</a:t>
            </a:r>
            <a:r>
              <a:rPr lang="en-US" b="1" i="0" dirty="0"/>
              <a:t>orkbook page 16-17: Understanding stress and distress </a:t>
            </a:r>
            <a:endParaRPr dirty="0"/>
          </a:p>
          <a:p>
            <a:pPr marL="171450" lvl="0" indent="-171450" algn="l" rtl="0">
              <a:spcBef>
                <a:spcPts val="0"/>
              </a:spcBef>
              <a:spcAft>
                <a:spcPts val="0"/>
              </a:spcAft>
              <a:buClr>
                <a:schemeClr val="dk1"/>
              </a:buClr>
              <a:buSzPts val="1200"/>
              <a:buChar char="•"/>
            </a:pPr>
            <a:r>
              <a:rPr lang="en-US" i="0" dirty="0"/>
              <a:t>Provide participants with a few minutes to review</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After a terrifying event, children can develop what we call severe distress reactions.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Present the slide</a:t>
            </a:r>
          </a:p>
          <a:p>
            <a:pPr marL="171450" marR="0" lvl="0" indent="-171450" algn="l" rtl="0">
              <a:lnSpc>
                <a:spcPct val="100000"/>
              </a:lnSpc>
              <a:spcBef>
                <a:spcPts val="0"/>
              </a:spcBef>
              <a:spcAft>
                <a:spcPts val="0"/>
              </a:spcAft>
              <a:buClr>
                <a:schemeClr val="dk1"/>
              </a:buClr>
              <a:buSzPts val="1200"/>
              <a:buFont typeface="Arial"/>
              <a:buChar char="•"/>
            </a:pPr>
            <a:r>
              <a:rPr lang="en-US" dirty="0"/>
              <a:t>Check if all terms are clear and explain further if required</a:t>
            </a:r>
            <a:endParaRPr dirty="0"/>
          </a:p>
          <a:p>
            <a:pPr marL="171450" lvl="0" indent="-171450" algn="l" rtl="0">
              <a:spcBef>
                <a:spcPts val="0"/>
              </a:spcBef>
              <a:spcAft>
                <a:spcPts val="0"/>
              </a:spcAft>
              <a:buClr>
                <a:schemeClr val="dk1"/>
              </a:buClr>
              <a:buSzPts val="1200"/>
              <a:buChar char="•"/>
            </a:pPr>
            <a:r>
              <a:rPr lang="en-US" i="1" dirty="0"/>
              <a:t>Children who have suffered severely distressing or terrifying events need a supportive environment </a:t>
            </a:r>
            <a:endParaRPr dirty="0"/>
          </a:p>
          <a:p>
            <a:pPr marL="628650" lvl="1" indent="-171450" algn="l" rtl="0">
              <a:spcBef>
                <a:spcPts val="0"/>
              </a:spcBef>
              <a:spcAft>
                <a:spcPts val="0"/>
              </a:spcAft>
              <a:buClr>
                <a:schemeClr val="dk1"/>
              </a:buClr>
              <a:buSzPts val="1200"/>
              <a:buChar char="•"/>
            </a:pPr>
            <a:r>
              <a:rPr lang="en-US" i="1" dirty="0"/>
              <a:t>As mentioned in session 2, some children will be able to cope and recover with the support of their family</a:t>
            </a:r>
            <a:endParaRPr dirty="0"/>
          </a:p>
          <a:p>
            <a:pPr marL="628650" lvl="1" indent="-171450" algn="l" rtl="0">
              <a:spcBef>
                <a:spcPts val="0"/>
              </a:spcBef>
              <a:spcAft>
                <a:spcPts val="0"/>
              </a:spcAft>
              <a:buClr>
                <a:schemeClr val="dk1"/>
              </a:buClr>
              <a:buSzPts val="1200"/>
              <a:buChar char="•"/>
            </a:pPr>
            <a:r>
              <a:rPr lang="en-US" i="1" dirty="0"/>
              <a:t>Others might need more specialized support, especially if reactions are very severe or last longer in time.</a:t>
            </a:r>
            <a:endParaRPr dirty="0"/>
          </a:p>
        </p:txBody>
      </p:sp>
      <p:sp>
        <p:nvSpPr>
          <p:cNvPr id="365" name="Google Shape;365;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i="1" dirty="0"/>
              <a:t>We just reviewed the categories of symptoms of severe distress</a:t>
            </a:r>
            <a:endParaRPr dirty="0"/>
          </a:p>
          <a:p>
            <a:pPr marL="171450" lvl="0" indent="-171450" algn="l" rtl="0">
              <a:spcBef>
                <a:spcPts val="0"/>
              </a:spcBef>
              <a:spcAft>
                <a:spcPts val="0"/>
              </a:spcAft>
              <a:buClr>
                <a:schemeClr val="dk1"/>
              </a:buClr>
              <a:buSzPts val="1200"/>
              <a:buChar char="•"/>
            </a:pPr>
            <a:r>
              <a:rPr lang="en-US" i="1" dirty="0"/>
              <a:t>Now we will try to list specific reactions or behaviors under each category</a:t>
            </a:r>
            <a:endParaRPr dirty="0"/>
          </a:p>
          <a:p>
            <a:pPr marL="171450" lvl="0" indent="-171450" algn="l" rtl="0">
              <a:spcBef>
                <a:spcPts val="0"/>
              </a:spcBef>
              <a:spcAft>
                <a:spcPts val="0"/>
              </a:spcAft>
              <a:buClr>
                <a:schemeClr val="dk1"/>
              </a:buClr>
              <a:buSzPts val="1200"/>
              <a:buChar char="•"/>
            </a:pPr>
            <a:r>
              <a:rPr lang="en-US" dirty="0"/>
              <a:t>Divide participants into groups of 3-5 people</a:t>
            </a:r>
            <a:endParaRPr dirty="0"/>
          </a:p>
          <a:p>
            <a:pPr marL="171450" lvl="0" indent="-171450" algn="l" rtl="0">
              <a:spcBef>
                <a:spcPts val="0"/>
              </a:spcBef>
              <a:spcAft>
                <a:spcPts val="0"/>
              </a:spcAft>
              <a:buClr>
                <a:schemeClr val="dk1"/>
              </a:buClr>
              <a:buSzPts val="1200"/>
              <a:buChar char="•"/>
            </a:pPr>
            <a:r>
              <a:rPr lang="en-US" dirty="0"/>
              <a:t>Assign one category of symptoms to each group</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59: Possible signs of distress</a:t>
            </a:r>
            <a:endParaRPr dirty="0"/>
          </a:p>
          <a:p>
            <a:pPr marL="171450" lvl="0" indent="-171450" algn="l" rtl="0">
              <a:spcBef>
                <a:spcPts val="0"/>
              </a:spcBef>
              <a:spcAft>
                <a:spcPts val="0"/>
              </a:spcAft>
              <a:buClr>
                <a:schemeClr val="dk1"/>
              </a:buClr>
              <a:buSzPts val="1200"/>
              <a:buChar char="•"/>
            </a:pPr>
            <a:r>
              <a:rPr lang="en-US" i="1" dirty="0"/>
              <a:t>In your group:</a:t>
            </a:r>
            <a:endParaRPr dirty="0"/>
          </a:p>
          <a:p>
            <a:pPr marL="628650" lvl="1" indent="-171450" algn="l" rtl="0">
              <a:spcBef>
                <a:spcPts val="0"/>
              </a:spcBef>
              <a:spcAft>
                <a:spcPts val="0"/>
              </a:spcAft>
              <a:buClr>
                <a:schemeClr val="dk1"/>
              </a:buClr>
              <a:buSzPts val="1200"/>
              <a:buChar char="•"/>
            </a:pPr>
            <a:r>
              <a:rPr lang="en-US" i="1" dirty="0"/>
              <a:t>List possible signs that a child experiencing severe distress. </a:t>
            </a:r>
            <a:endParaRPr dirty="0"/>
          </a:p>
          <a:p>
            <a:pPr marL="628650" lvl="1" indent="-171450" algn="l" rtl="0">
              <a:spcBef>
                <a:spcPts val="0"/>
              </a:spcBef>
              <a:spcAft>
                <a:spcPts val="0"/>
              </a:spcAft>
              <a:buClr>
                <a:schemeClr val="dk1"/>
              </a:buClr>
              <a:buSzPts val="1200"/>
              <a:buChar char="•"/>
            </a:pPr>
            <a:r>
              <a:rPr lang="en-US" i="1" dirty="0"/>
              <a:t>It is not possible to make a complete list of all signs. There are many possible reactions, as each child is different</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GROUP WORK (10 minutes)</a:t>
            </a:r>
            <a:endParaRPr dirty="0"/>
          </a:p>
          <a:p>
            <a:pPr marL="171450" lvl="0" indent="-171450" algn="l" rtl="0">
              <a:spcBef>
                <a:spcPts val="0"/>
              </a:spcBef>
              <a:spcAft>
                <a:spcPts val="0"/>
              </a:spcAft>
              <a:buClr>
                <a:schemeClr val="dk1"/>
              </a:buClr>
              <a:buSzPts val="1200"/>
              <a:buChar char="•"/>
            </a:pPr>
            <a:r>
              <a:rPr lang="en-US" dirty="0"/>
              <a:t>Provide 10 minutes for participants to complete</a:t>
            </a:r>
            <a:endParaRPr dirty="0"/>
          </a:p>
          <a:p>
            <a:pPr marL="171450" lvl="0" indent="-171450" algn="l" rtl="0">
              <a:spcBef>
                <a:spcPts val="0"/>
              </a:spcBef>
              <a:spcAft>
                <a:spcPts val="0"/>
              </a:spcAft>
              <a:buClr>
                <a:schemeClr val="dk1"/>
              </a:buClr>
              <a:buSzPts val="1200"/>
              <a:buChar char="•"/>
            </a:pPr>
            <a:r>
              <a:rPr lang="en-US" dirty="0"/>
              <a:t>While participants work:</a:t>
            </a:r>
            <a:endParaRPr dirty="0"/>
          </a:p>
          <a:p>
            <a:pPr marL="628650" lvl="1" indent="-171450" algn="l" rtl="0">
              <a:spcBef>
                <a:spcPts val="0"/>
              </a:spcBef>
              <a:spcAft>
                <a:spcPts val="0"/>
              </a:spcAft>
              <a:buClr>
                <a:schemeClr val="dk1"/>
              </a:buClr>
              <a:buSzPts val="1200"/>
              <a:buChar char="•"/>
            </a:pPr>
            <a:r>
              <a:rPr lang="en-US" dirty="0"/>
              <a:t>Make one flipchart per category and write the category as the title</a:t>
            </a:r>
            <a:endParaRPr dirty="0"/>
          </a:p>
          <a:p>
            <a:pPr marL="628650" lvl="1" indent="-171450" algn="l" rtl="0">
              <a:spcBef>
                <a:spcPts val="0"/>
              </a:spcBef>
              <a:spcAft>
                <a:spcPts val="0"/>
              </a:spcAft>
              <a:buClr>
                <a:schemeClr val="dk1"/>
              </a:buClr>
              <a:buSzPts val="1200"/>
              <a:buChar char="•"/>
            </a:pPr>
            <a:r>
              <a:rPr lang="en-US" dirty="0"/>
              <a:t>Hang the flipcharts on the wall</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(10 minutes)</a:t>
            </a:r>
            <a:endParaRPr dirty="0"/>
          </a:p>
          <a:p>
            <a:pPr marL="171450" lvl="0" indent="-171450" algn="l" rtl="0">
              <a:spcBef>
                <a:spcPts val="0"/>
              </a:spcBef>
              <a:spcAft>
                <a:spcPts val="0"/>
              </a:spcAft>
              <a:buClr>
                <a:schemeClr val="dk1"/>
              </a:buClr>
              <a:buSzPts val="1200"/>
              <a:buChar char="•"/>
            </a:pPr>
            <a:r>
              <a:rPr lang="en-US" dirty="0"/>
              <a:t>Ask each group to share their responses</a:t>
            </a:r>
            <a:endParaRPr dirty="0"/>
          </a:p>
          <a:p>
            <a:pPr marL="171450" lvl="0" indent="-171450" algn="l" rtl="0">
              <a:spcBef>
                <a:spcPts val="0"/>
              </a:spcBef>
              <a:spcAft>
                <a:spcPts val="0"/>
              </a:spcAft>
              <a:buClr>
                <a:schemeClr val="dk1"/>
              </a:buClr>
              <a:buSzPts val="1200"/>
              <a:buChar char="•"/>
            </a:pPr>
            <a:r>
              <a:rPr lang="en-US" dirty="0"/>
              <a:t>Write down (or ask a volunteer to help you write down) the responses on the right flipcharts</a:t>
            </a:r>
            <a:endParaRPr dirty="0"/>
          </a:p>
          <a:p>
            <a:pPr marL="171450" lvl="0" indent="-171450" algn="l" rtl="0">
              <a:spcBef>
                <a:spcPts val="0"/>
              </a:spcBef>
              <a:spcAft>
                <a:spcPts val="0"/>
              </a:spcAft>
              <a:buClr>
                <a:schemeClr val="dk1"/>
              </a:buClr>
              <a:buSzPts val="1200"/>
              <a:buChar char="•"/>
            </a:pPr>
            <a:r>
              <a:rPr lang="en-US" dirty="0"/>
              <a:t>Review and complement with the following slides</a:t>
            </a:r>
            <a:endParaRPr dirty="0"/>
          </a:p>
        </p:txBody>
      </p:sp>
      <p:sp>
        <p:nvSpPr>
          <p:cNvPr id="382" name="Google Shape;382;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383" name="Google Shape;383;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Regressive behavior is when a child behaves in a way that is more appropriate for a younger child than their actual age. Younger children who are not yet fully developed are more likely to exhibit regressive behavior.</a:t>
            </a:r>
          </a:p>
          <a:p>
            <a:pPr marL="628650" lvl="1" indent="-171450" algn="l" rtl="0">
              <a:spcBef>
                <a:spcPts val="0"/>
              </a:spcBef>
              <a:spcAft>
                <a:spcPts val="0"/>
              </a:spcAft>
              <a:buClr>
                <a:schemeClr val="dk1"/>
              </a:buClr>
              <a:buSzPts val="1200"/>
              <a:buChar char="•"/>
            </a:pPr>
            <a:r>
              <a:rPr lang="en-US" i="1" dirty="0"/>
              <a:t>For example, while a child was toilet trained before they could start bedwetting again during the night after experiencing or witnessing a very distressing or terrifying event. </a:t>
            </a:r>
          </a:p>
          <a:p>
            <a:pPr marL="171450" lvl="0" indent="-171450" algn="l" rtl="0">
              <a:spcBef>
                <a:spcPts val="0"/>
              </a:spcBef>
              <a:spcAft>
                <a:spcPts val="0"/>
              </a:spcAft>
              <a:buClr>
                <a:schemeClr val="dk1"/>
              </a:buClr>
              <a:buSzPts val="1200"/>
              <a:buChar char="•"/>
            </a:pPr>
            <a:r>
              <a:rPr lang="en-US" i="1" dirty="0"/>
              <a:t>Children may regress and go back to an earlier developmental stage in search of more care and attention.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t>A child does not regress to an earlier developmental stage on purpose or intentionally. Often this happens beyond the control of the child, driven by their unconscious to find comfort in these behaviours. </a:t>
            </a:r>
            <a:endParaRPr lang="en-GB" dirty="0"/>
          </a:p>
          <a:p>
            <a:pPr marL="171450" lvl="0" indent="-171450" algn="l" rtl="0">
              <a:spcBef>
                <a:spcPts val="0"/>
              </a:spcBef>
              <a:spcAft>
                <a:spcPts val="0"/>
              </a:spcAft>
              <a:buClr>
                <a:schemeClr val="dk1"/>
              </a:buClr>
              <a:buSzPts val="1200"/>
              <a:buChar char="•"/>
            </a:pPr>
            <a:endParaRPr dirty="0"/>
          </a:p>
        </p:txBody>
      </p:sp>
      <p:sp>
        <p:nvSpPr>
          <p:cNvPr id="404" name="Google Shape;404;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Avoidance symptoms involve avoiding thoughts, memories, activities or situations that remind someone of a distressing event. For example:</a:t>
            </a:r>
            <a:endParaRPr dirty="0"/>
          </a:p>
          <a:p>
            <a:pPr marL="628650" lvl="1" indent="-171450" algn="l" rtl="0">
              <a:spcBef>
                <a:spcPts val="0"/>
              </a:spcBef>
              <a:spcAft>
                <a:spcPts val="0"/>
              </a:spcAft>
              <a:buClr>
                <a:schemeClr val="dk1"/>
              </a:buClr>
              <a:buSzPts val="1200"/>
              <a:buChar char="•"/>
            </a:pPr>
            <a:r>
              <a:rPr lang="en-US" i="1" dirty="0"/>
              <a:t>Avoiding conversation topics that are reminders of the event</a:t>
            </a:r>
            <a:endParaRPr dirty="0"/>
          </a:p>
          <a:p>
            <a:pPr marL="628650" lvl="1" indent="-171450" algn="l" rtl="0">
              <a:spcBef>
                <a:spcPts val="0"/>
              </a:spcBef>
              <a:spcAft>
                <a:spcPts val="0"/>
              </a:spcAft>
              <a:buClr>
                <a:schemeClr val="dk1"/>
              </a:buClr>
              <a:buSzPts val="1200"/>
              <a:buChar char="•"/>
            </a:pPr>
            <a:r>
              <a:rPr lang="en-US" i="1" dirty="0"/>
              <a:t>Avoiding the places where the event happened</a:t>
            </a:r>
            <a:endParaRPr dirty="0"/>
          </a:p>
          <a:p>
            <a:pPr marL="171450" lvl="0" indent="-171450" algn="l" rtl="0">
              <a:spcBef>
                <a:spcPts val="0"/>
              </a:spcBef>
              <a:spcAft>
                <a:spcPts val="0"/>
              </a:spcAft>
              <a:buClr>
                <a:schemeClr val="dk1"/>
              </a:buClr>
              <a:buSzPts val="1200"/>
              <a:buChar char="•"/>
            </a:pPr>
            <a:r>
              <a:rPr lang="en-US" i="1" dirty="0"/>
              <a:t>People do this to cope with the discomfort of the experience and intrusions</a:t>
            </a:r>
            <a:endParaRPr dirty="0"/>
          </a:p>
          <a:p>
            <a:pPr marL="171450" lvl="0" indent="-171450" algn="l" rtl="0">
              <a:spcBef>
                <a:spcPts val="0"/>
              </a:spcBef>
              <a:spcAft>
                <a:spcPts val="0"/>
              </a:spcAft>
              <a:buClr>
                <a:schemeClr val="dk1"/>
              </a:buClr>
              <a:buSzPts val="1200"/>
              <a:buChar char="•"/>
            </a:pPr>
            <a:r>
              <a:rPr lang="en-US" i="1" dirty="0"/>
              <a:t>Avoiding or forgetting painful memories is normal and healthy in coping</a:t>
            </a:r>
            <a:endParaRPr dirty="0"/>
          </a:p>
          <a:p>
            <a:pPr marL="171450" lvl="0" indent="-171450" algn="l" rtl="0">
              <a:spcBef>
                <a:spcPts val="0"/>
              </a:spcBef>
              <a:spcAft>
                <a:spcPts val="0"/>
              </a:spcAft>
              <a:buClr>
                <a:schemeClr val="dk1"/>
              </a:buClr>
              <a:buSzPts val="1200"/>
              <a:buChar char="•"/>
            </a:pPr>
            <a:r>
              <a:rPr lang="en-US" i="1" dirty="0"/>
              <a:t>However, if avoidance becomes a fixed reaction, it can hinder recovery</a:t>
            </a:r>
            <a:endParaRPr dirty="0"/>
          </a:p>
          <a:p>
            <a:pPr marL="171450" lvl="0" indent="-171450" algn="l" rtl="0">
              <a:spcBef>
                <a:spcPts val="0"/>
              </a:spcBef>
              <a:spcAft>
                <a:spcPts val="0"/>
              </a:spcAft>
              <a:buClr>
                <a:schemeClr val="dk1"/>
              </a:buClr>
              <a:buSzPts val="1200"/>
              <a:buChar char="•"/>
            </a:pPr>
            <a:r>
              <a:rPr lang="en-US" i="1" dirty="0"/>
              <a:t>Other examples of behaviors include:</a:t>
            </a:r>
            <a:endParaRPr dirty="0"/>
          </a:p>
          <a:p>
            <a:pPr marL="628650" lvl="1" indent="-171450" algn="l" rtl="0">
              <a:spcBef>
                <a:spcPts val="0"/>
              </a:spcBef>
              <a:spcAft>
                <a:spcPts val="0"/>
              </a:spcAft>
              <a:buClr>
                <a:schemeClr val="dk1"/>
              </a:buClr>
              <a:buSzPts val="1200"/>
              <a:buChar char="•"/>
            </a:pPr>
            <a:r>
              <a:rPr lang="en-US" i="1" dirty="0"/>
              <a:t>Avoiding distress-related thoughts and memories </a:t>
            </a:r>
            <a:endParaRPr dirty="0"/>
          </a:p>
          <a:p>
            <a:pPr marL="628650" lvl="1" indent="-171450" algn="l" rtl="0">
              <a:spcBef>
                <a:spcPts val="0"/>
              </a:spcBef>
              <a:spcAft>
                <a:spcPts val="0"/>
              </a:spcAft>
              <a:buClr>
                <a:schemeClr val="dk1"/>
              </a:buClr>
              <a:buSzPts val="1200"/>
              <a:buChar char="•"/>
            </a:pPr>
            <a:r>
              <a:rPr lang="en-US" i="1" dirty="0"/>
              <a:t>Avoiding physical reminders to the terrifying event or feeling of distress (e.g. conversations, places)</a:t>
            </a:r>
            <a:endParaRPr dirty="0"/>
          </a:p>
          <a:p>
            <a:pPr marL="628650" lvl="1" indent="-171450" algn="l" rtl="0">
              <a:spcBef>
                <a:spcPts val="0"/>
              </a:spcBef>
              <a:spcAft>
                <a:spcPts val="0"/>
              </a:spcAft>
              <a:buClr>
                <a:schemeClr val="dk1"/>
              </a:buClr>
              <a:buSzPts val="1200"/>
              <a:buChar char="•"/>
            </a:pPr>
            <a:r>
              <a:rPr lang="en-US" i="1" dirty="0"/>
              <a:t>Forgetting important aspects of the terrifying event  (amnesia) </a:t>
            </a:r>
            <a:endParaRPr dirty="0"/>
          </a:p>
          <a:p>
            <a:pPr marL="628650" lvl="1" indent="-171450" algn="l" rtl="0">
              <a:spcBef>
                <a:spcPts val="0"/>
              </a:spcBef>
              <a:spcAft>
                <a:spcPts val="0"/>
              </a:spcAft>
              <a:buClr>
                <a:schemeClr val="dk1"/>
              </a:buClr>
              <a:buSzPts val="1200"/>
              <a:buChar char="•"/>
            </a:pPr>
            <a:r>
              <a:rPr lang="en-US" i="1" dirty="0"/>
              <a:t>‘Shutting down’ (emotional numbing) </a:t>
            </a:r>
            <a:endParaRPr dirty="0"/>
          </a:p>
          <a:p>
            <a:pPr marL="628650" lvl="1" indent="-171450" algn="l" rtl="0">
              <a:spcBef>
                <a:spcPts val="0"/>
              </a:spcBef>
              <a:spcAft>
                <a:spcPts val="0"/>
              </a:spcAft>
              <a:buClr>
                <a:schemeClr val="dk1"/>
              </a:buClr>
              <a:buSzPts val="1200"/>
              <a:buChar char="•"/>
            </a:pPr>
            <a:r>
              <a:rPr lang="en-US" i="1" dirty="0"/>
              <a:t>Interpreting surroundings as strange or unreal (de-realization) feeling ‘not oneself’ (depersonalization)</a:t>
            </a:r>
            <a:endParaRPr i="1" dirty="0"/>
          </a:p>
        </p:txBody>
      </p:sp>
      <p:sp>
        <p:nvSpPr>
          <p:cNvPr id="418" name="Google Shape;418;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Reliving the terrifying experience is a key symptom of severe distress</a:t>
            </a:r>
            <a:endParaRPr dirty="0"/>
          </a:p>
          <a:p>
            <a:pPr marL="628650" lvl="1" indent="-171450" algn="l" rtl="0">
              <a:spcBef>
                <a:spcPts val="0"/>
              </a:spcBef>
              <a:spcAft>
                <a:spcPts val="0"/>
              </a:spcAft>
              <a:buClr>
                <a:schemeClr val="dk1"/>
              </a:buClr>
              <a:buSzPts val="1200"/>
              <a:buChar char="•"/>
            </a:pPr>
            <a:r>
              <a:rPr lang="en-US" i="1" dirty="0"/>
              <a:t>Re-living symptoms involve repeated and unwanted recollections of the event as if it is happening in the present</a:t>
            </a:r>
            <a:endParaRPr dirty="0"/>
          </a:p>
          <a:p>
            <a:pPr marL="628650" lvl="1" indent="-171450" algn="l" rtl="0">
              <a:spcBef>
                <a:spcPts val="0"/>
              </a:spcBef>
              <a:spcAft>
                <a:spcPts val="0"/>
              </a:spcAft>
              <a:buClr>
                <a:schemeClr val="dk1"/>
              </a:buClr>
              <a:buSzPts val="1200"/>
              <a:buChar char="•"/>
            </a:pPr>
            <a:r>
              <a:rPr lang="en-US" i="1" dirty="0"/>
              <a:t>This can happen through flashbacks, nightmares, re-enacting the event, or intrusive memories accompanied by intense fear or horror</a:t>
            </a:r>
            <a:endParaRPr dirty="0"/>
          </a:p>
          <a:p>
            <a:pPr marL="171450" lvl="0" indent="-171450" algn="l" rtl="0">
              <a:spcBef>
                <a:spcPts val="0"/>
              </a:spcBef>
              <a:spcAft>
                <a:spcPts val="0"/>
              </a:spcAft>
              <a:buClr>
                <a:schemeClr val="dk1"/>
              </a:buClr>
              <a:buSzPts val="1200"/>
              <a:buChar char="•"/>
            </a:pPr>
            <a:r>
              <a:rPr lang="en-US" i="1" dirty="0"/>
              <a:t>Intrusion is when the child unconsciously relives their potentially </a:t>
            </a:r>
            <a:r>
              <a:rPr lang="en-US" i="1" dirty="0" err="1"/>
              <a:t>terriyfing</a:t>
            </a:r>
            <a:r>
              <a:rPr lang="en-US" i="1" dirty="0"/>
              <a:t> experience</a:t>
            </a:r>
            <a:endParaRPr dirty="0"/>
          </a:p>
          <a:p>
            <a:pPr marL="628650" lvl="1" indent="-171450" algn="l" rtl="0">
              <a:spcBef>
                <a:spcPts val="0"/>
              </a:spcBef>
              <a:spcAft>
                <a:spcPts val="0"/>
              </a:spcAft>
              <a:buClr>
                <a:schemeClr val="dk1"/>
              </a:buClr>
              <a:buSzPts val="1200"/>
              <a:buChar char="•"/>
            </a:pPr>
            <a:r>
              <a:rPr lang="en-US" i="1" dirty="0"/>
              <a:t>Intrusion can be distressing, but it enables the person to re-evaluate, redefine and ultimately recover</a:t>
            </a:r>
            <a:endParaRPr dirty="0"/>
          </a:p>
          <a:p>
            <a:pPr marL="628650" lvl="1" indent="-171450" algn="l" rtl="0">
              <a:spcBef>
                <a:spcPts val="0"/>
              </a:spcBef>
              <a:spcAft>
                <a:spcPts val="0"/>
              </a:spcAft>
              <a:buClr>
                <a:schemeClr val="dk1"/>
              </a:buClr>
              <a:buSzPts val="1200"/>
              <a:buChar char="•"/>
            </a:pPr>
            <a:r>
              <a:rPr lang="en-US" i="1" dirty="0"/>
              <a:t>Intrusion can help a survivor regain a sense of control over their environment</a:t>
            </a:r>
            <a:endParaRPr dirty="0"/>
          </a:p>
          <a:p>
            <a:pPr marL="628650" lvl="1" indent="-171450" algn="l" rtl="0">
              <a:spcBef>
                <a:spcPts val="0"/>
              </a:spcBef>
              <a:spcAft>
                <a:spcPts val="0"/>
              </a:spcAft>
              <a:buClr>
                <a:schemeClr val="dk1"/>
              </a:buClr>
              <a:buSzPts val="1200"/>
              <a:buChar char="•"/>
            </a:pPr>
            <a:r>
              <a:rPr lang="en-US" i="1" dirty="0"/>
              <a:t>Sometimes, intrusive experiences create such a high state of arousal that the individual begins to block out distressing memories – in this case, the experience is not processed effectively</a:t>
            </a:r>
            <a:endParaRPr dirty="0"/>
          </a:p>
          <a:p>
            <a:pPr marL="0" lvl="0" indent="0" algn="l" rtl="0">
              <a:spcBef>
                <a:spcPts val="0"/>
              </a:spcBef>
              <a:spcAft>
                <a:spcPts val="0"/>
              </a:spcAft>
              <a:buClr>
                <a:schemeClr val="dk1"/>
              </a:buClr>
              <a:buSzPts val="1200"/>
              <a:buNone/>
            </a:pPr>
            <a:endParaRPr dirty="0"/>
          </a:p>
        </p:txBody>
      </p:sp>
      <p:sp>
        <p:nvSpPr>
          <p:cNvPr id="431" name="Google Shape;431;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95250" algn="l" rtl="0">
              <a:spcBef>
                <a:spcPts val="0"/>
              </a:spcBef>
              <a:spcAft>
                <a:spcPts val="0"/>
              </a:spcAft>
              <a:buClr>
                <a:schemeClr val="dk1"/>
              </a:buClr>
              <a:buSzPts val="1200"/>
              <a:buNone/>
            </a:pPr>
            <a:endParaRPr dirty="0"/>
          </a:p>
        </p:txBody>
      </p:sp>
      <p:sp>
        <p:nvSpPr>
          <p:cNvPr id="444" name="Google Shape;444;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EXPLANATION</a:t>
            </a:r>
            <a:endParaRPr/>
          </a:p>
          <a:p>
            <a:pPr marL="171450" lvl="0" indent="-171450" algn="l" rtl="0">
              <a:spcBef>
                <a:spcPts val="0"/>
              </a:spcBef>
              <a:spcAft>
                <a:spcPts val="0"/>
              </a:spcAft>
              <a:buClr>
                <a:schemeClr val="dk1"/>
              </a:buClr>
              <a:buSzPts val="1200"/>
              <a:buChar char="•"/>
            </a:pPr>
            <a:r>
              <a:rPr lang="en-US" i="1"/>
              <a:t>A heightened sense of current threat is often called “hyperarousal symptoms”</a:t>
            </a:r>
            <a:endParaRPr/>
          </a:p>
          <a:p>
            <a:pPr marL="171450" lvl="0" indent="-171450" algn="l" rtl="0">
              <a:spcBef>
                <a:spcPts val="0"/>
              </a:spcBef>
              <a:spcAft>
                <a:spcPts val="0"/>
              </a:spcAft>
              <a:buClr>
                <a:schemeClr val="dk1"/>
              </a:buClr>
              <a:buSzPts val="1200"/>
              <a:buChar char="•"/>
            </a:pPr>
            <a:r>
              <a:rPr lang="en-US" i="1"/>
              <a:t>A person will display excessive concern and alertness to danger or strong reaction to loud noises or unexpected movements (e.g. being “jumpy” or ”on edge”). </a:t>
            </a:r>
            <a:endParaRPr/>
          </a:p>
          <a:p>
            <a:pPr marL="171450" lvl="0" indent="-171450" algn="l" rtl="0">
              <a:spcBef>
                <a:spcPts val="0"/>
              </a:spcBef>
              <a:spcAft>
                <a:spcPts val="0"/>
              </a:spcAft>
              <a:buClr>
                <a:schemeClr val="dk1"/>
              </a:buClr>
              <a:buSzPts val="1200"/>
              <a:buChar char="•"/>
            </a:pPr>
            <a:r>
              <a:rPr lang="en-US" i="1"/>
              <a:t>Other symptoms are:</a:t>
            </a:r>
            <a:endParaRPr/>
          </a:p>
          <a:p>
            <a:pPr marL="628650" lvl="1" indent="-171450" algn="l" rtl="0">
              <a:spcBef>
                <a:spcPts val="0"/>
              </a:spcBef>
              <a:spcAft>
                <a:spcPts val="0"/>
              </a:spcAft>
              <a:buClr>
                <a:schemeClr val="dk1"/>
              </a:buClr>
              <a:buSzPts val="1200"/>
              <a:buChar char="•"/>
            </a:pPr>
            <a:r>
              <a:rPr lang="en-US"/>
              <a:t>Present the slide</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459" name="Google Shape;459;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EXPLANATION</a:t>
            </a:r>
            <a:endParaRPr/>
          </a:p>
          <a:p>
            <a:pPr marL="171450" lvl="0" indent="-171450" algn="l" rtl="0">
              <a:spcBef>
                <a:spcPts val="0"/>
              </a:spcBef>
              <a:spcAft>
                <a:spcPts val="0"/>
              </a:spcAft>
              <a:buClr>
                <a:schemeClr val="dk1"/>
              </a:buClr>
              <a:buSzPts val="1200"/>
              <a:buChar char="•"/>
            </a:pPr>
            <a:r>
              <a:rPr lang="en-US" i="1"/>
              <a:t>Children can have persistent physical complaints, mainly pains, that have no clear physical health problem associated with them.</a:t>
            </a:r>
            <a:endParaRPr/>
          </a:p>
          <a:p>
            <a:pPr marL="171450" lvl="0" indent="-171450" algn="l" rtl="0">
              <a:spcBef>
                <a:spcPts val="0"/>
              </a:spcBef>
              <a:spcAft>
                <a:spcPts val="0"/>
              </a:spcAft>
              <a:buClr>
                <a:schemeClr val="dk1"/>
              </a:buClr>
              <a:buSzPts val="1200"/>
              <a:buChar char="•"/>
            </a:pPr>
            <a:r>
              <a:rPr lang="en-US" i="1"/>
              <a:t>These complaints can be related to emotional distress, and are common among children and adolescents.</a:t>
            </a:r>
            <a:endParaRPr/>
          </a:p>
          <a:p>
            <a:pPr marL="171450" lvl="0" indent="-171450" algn="l" rtl="0">
              <a:spcBef>
                <a:spcPts val="0"/>
              </a:spcBef>
              <a:spcAft>
                <a:spcPts val="0"/>
              </a:spcAft>
              <a:buClr>
                <a:schemeClr val="dk1"/>
              </a:buClr>
              <a:buSzPts val="1200"/>
              <a:buChar char="•"/>
            </a:pPr>
            <a:r>
              <a:rPr lang="en-US" i="1"/>
              <a:t>The most common complaints include headaches, stomach-aches, chest pain, and nausea.</a:t>
            </a:r>
            <a:endParaRPr/>
          </a:p>
          <a:p>
            <a:pPr marL="171450" lvl="0" indent="-171450" algn="l" rtl="0">
              <a:spcBef>
                <a:spcPts val="0"/>
              </a:spcBef>
              <a:spcAft>
                <a:spcPts val="0"/>
              </a:spcAft>
              <a:buClr>
                <a:schemeClr val="dk1"/>
              </a:buClr>
              <a:buSzPts val="1200"/>
              <a:buChar char="•"/>
            </a:pPr>
            <a:r>
              <a:rPr lang="en-US" i="1"/>
              <a:t>These symptoms often improve when children are given an opportunity to express their emotions through activities such as play, drawing, or talking.</a:t>
            </a:r>
            <a:endParaRPr/>
          </a:p>
        </p:txBody>
      </p:sp>
      <p:sp>
        <p:nvSpPr>
          <p:cNvPr id="473" name="Google Shape;473;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i="1" dirty="0"/>
              <a:t>We will now look at the same signs of distress but we will attribute them to the appropriate age group. </a:t>
            </a:r>
            <a:endParaRPr i="1" dirty="0"/>
          </a:p>
          <a:p>
            <a:pPr marL="171450" lvl="0" indent="-171450" algn="l" rtl="0">
              <a:spcBef>
                <a:spcPts val="0"/>
              </a:spcBef>
              <a:spcAft>
                <a:spcPts val="0"/>
              </a:spcAft>
              <a:buClr>
                <a:schemeClr val="dk1"/>
              </a:buClr>
              <a:buSzPts val="1200"/>
              <a:buChar char="•"/>
            </a:pPr>
            <a:r>
              <a:rPr lang="en-US" i="1" dirty="0">
                <a:highlight>
                  <a:srgbClr val="FFFF00"/>
                </a:highlight>
              </a:rPr>
              <a:t>The same symptom may be appropriate for multiple age groups. </a:t>
            </a:r>
            <a:endParaRPr dirty="0">
              <a:highlight>
                <a:srgbClr val="FFFF00"/>
              </a:highlight>
            </a:endParaRPr>
          </a:p>
          <a:p>
            <a:pPr marL="171450" lvl="0" indent="-171450" algn="l" rtl="0">
              <a:spcBef>
                <a:spcPts val="0"/>
              </a:spcBef>
              <a:spcAft>
                <a:spcPts val="0"/>
              </a:spcAft>
              <a:buClr>
                <a:schemeClr val="dk1"/>
              </a:buClr>
              <a:buSzPts val="1200"/>
              <a:buChar char="•"/>
            </a:pPr>
            <a:r>
              <a:rPr lang="en-US" dirty="0"/>
              <a:t>Divide participants into pairs</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59: signs of severe distress per developmental age</a:t>
            </a:r>
            <a:endParaRPr dirty="0"/>
          </a:p>
          <a:p>
            <a:pPr marL="171450" lvl="0" indent="-171450" algn="l" rtl="0">
              <a:spcBef>
                <a:spcPts val="0"/>
              </a:spcBef>
              <a:spcAft>
                <a:spcPts val="0"/>
              </a:spcAft>
              <a:buClr>
                <a:schemeClr val="dk1"/>
              </a:buClr>
              <a:buSzPts val="1200"/>
              <a:buChar char="•"/>
            </a:pPr>
            <a:r>
              <a:rPr lang="en-US" i="1" dirty="0"/>
              <a:t>With your partner:</a:t>
            </a:r>
            <a:endParaRPr dirty="0"/>
          </a:p>
          <a:p>
            <a:pPr marL="628650" lvl="1" indent="-171450" algn="l" rtl="0">
              <a:spcBef>
                <a:spcPts val="0"/>
              </a:spcBef>
              <a:spcAft>
                <a:spcPts val="0"/>
              </a:spcAft>
              <a:buClr>
                <a:schemeClr val="dk1"/>
              </a:buClr>
              <a:buSzPts val="1200"/>
              <a:buChar char="•"/>
            </a:pPr>
            <a:r>
              <a:rPr lang="en-US" i="1" dirty="0"/>
              <a:t>Review the signs or common reactions to severe distress and add them in the appropriate age boxes. </a:t>
            </a:r>
            <a:endParaRPr dirty="0"/>
          </a:p>
          <a:p>
            <a:pPr marL="628650" lvl="1" indent="-171450" algn="l" rtl="0">
              <a:spcBef>
                <a:spcPts val="0"/>
              </a:spcBef>
              <a:spcAft>
                <a:spcPts val="0"/>
              </a:spcAft>
              <a:buClr>
                <a:schemeClr val="dk1"/>
              </a:buClr>
              <a:buSzPts val="1200"/>
              <a:buChar char="•"/>
            </a:pPr>
            <a:r>
              <a:rPr lang="en-US" i="1" dirty="0"/>
              <a:t>Note that of the symptoms can go into several </a:t>
            </a:r>
            <a:r>
              <a:rPr lang="en-US" i="1" dirty="0">
                <a:highlight>
                  <a:srgbClr val="FFFF00"/>
                </a:highlight>
              </a:rPr>
              <a:t>age </a:t>
            </a:r>
            <a:r>
              <a:rPr lang="en-US" i="1" dirty="0"/>
              <a:t>boxes. </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PARTNER WORK (10 minutes)</a:t>
            </a:r>
            <a:endParaRPr dirty="0"/>
          </a:p>
          <a:p>
            <a:pPr marL="171450" lvl="0" indent="-171450" algn="l" rtl="0">
              <a:spcBef>
                <a:spcPts val="0"/>
              </a:spcBef>
              <a:spcAft>
                <a:spcPts val="0"/>
              </a:spcAft>
              <a:buClr>
                <a:schemeClr val="dk1"/>
              </a:buClr>
              <a:buSzPts val="1200"/>
              <a:buChar char="•"/>
            </a:pPr>
            <a:r>
              <a:rPr lang="en-US" dirty="0"/>
              <a:t>Provide 10 minutes for participants to complete</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(25 minutes)</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t>Guide participants to </a:t>
            </a:r>
            <a:r>
              <a:rPr lang="en-GB" b="1" dirty="0"/>
              <a:t>Workbook page 60: Note page signs of severe distress</a:t>
            </a:r>
          </a:p>
          <a:p>
            <a:pPr marL="171450" lvl="0" indent="-171450" algn="l" rtl="0">
              <a:spcBef>
                <a:spcPts val="0"/>
              </a:spcBef>
              <a:spcAft>
                <a:spcPts val="0"/>
              </a:spcAft>
              <a:buClr>
                <a:schemeClr val="dk1"/>
              </a:buClr>
              <a:buSzPts val="1200"/>
              <a:buChar char="•"/>
            </a:pPr>
            <a:r>
              <a:rPr lang="en-US" dirty="0"/>
              <a:t>Ask for volunteers to share the signs of distress for their age group or developmental stage and write them down on a flipchart</a:t>
            </a:r>
            <a:endParaRPr dirty="0"/>
          </a:p>
          <a:p>
            <a:pPr marL="171450" lvl="0" indent="-171450" algn="l" rtl="0">
              <a:spcBef>
                <a:spcPts val="0"/>
              </a:spcBef>
              <a:spcAft>
                <a:spcPts val="0"/>
              </a:spcAft>
              <a:buClr>
                <a:schemeClr val="dk1"/>
              </a:buClr>
              <a:buSzPts val="1200"/>
              <a:buChar char="•"/>
            </a:pPr>
            <a:r>
              <a:rPr lang="en-US" dirty="0"/>
              <a:t>Review and complement with the possible responses on the next page</a:t>
            </a:r>
          </a:p>
          <a:p>
            <a:pPr marL="171450" lvl="0" indent="-171450" algn="l" rtl="0">
              <a:spcBef>
                <a:spcPts val="0"/>
              </a:spcBef>
              <a:spcAft>
                <a:spcPts val="0"/>
              </a:spcAft>
              <a:buClr>
                <a:schemeClr val="dk1"/>
              </a:buClr>
              <a:buSzPts val="1200"/>
              <a:buChar char="•"/>
            </a:pPr>
            <a:r>
              <a:rPr lang="en-US" dirty="0"/>
              <a:t>Ask the participants to note down the overview of possible signs and reactions in their </a:t>
            </a:r>
            <a:r>
              <a:rPr lang="en-US" b="1" dirty="0"/>
              <a:t>workbook page 60</a:t>
            </a:r>
            <a:endParaRPr b="1" dirty="0"/>
          </a:p>
          <a:p>
            <a:pPr marL="0" lvl="0" indent="0" algn="l" rtl="0">
              <a:spcBef>
                <a:spcPts val="0"/>
              </a:spcBef>
              <a:spcAft>
                <a:spcPts val="0"/>
              </a:spcAft>
              <a:buClr>
                <a:schemeClr val="dk1"/>
              </a:buClr>
              <a:buSzPts val="1200"/>
              <a:buNone/>
            </a:pPr>
            <a:r>
              <a:rPr lang="en-US" dirty="0"/>
              <a:t>______________________________________________________________________________</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CONTINUED </a:t>
            </a:r>
            <a:r>
              <a:rPr lang="en-US" b="1" dirty="0">
                <a:sym typeface="Wingdings" panose="05000000000000000000" pitchFamily="2" charset="2"/>
              </a:rPr>
              <a:t> </a:t>
            </a:r>
            <a:endParaRPr b="1" dirty="0"/>
          </a:p>
        </p:txBody>
      </p:sp>
      <p:sp>
        <p:nvSpPr>
          <p:cNvPr id="497" name="Google Shape;497;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By the end of this module, you should understand:</a:t>
            </a:r>
            <a:endParaRPr dirty="0"/>
          </a:p>
          <a:p>
            <a:pPr marL="628650" lvl="1" indent="-171450" algn="l" rtl="0">
              <a:spcBef>
                <a:spcPts val="0"/>
              </a:spcBef>
              <a:spcAft>
                <a:spcPts val="0"/>
              </a:spcAft>
              <a:buClr>
                <a:schemeClr val="dk1"/>
              </a:buClr>
              <a:buSzPts val="1200"/>
              <a:buChar char="•"/>
            </a:pPr>
            <a:r>
              <a:rPr lang="en-US" i="1" dirty="0"/>
              <a:t>More about distress </a:t>
            </a:r>
            <a:endParaRPr dirty="0"/>
          </a:p>
          <a:p>
            <a:pPr marL="628650" lvl="1" indent="-171450" algn="l" rtl="0">
              <a:spcBef>
                <a:spcPts val="0"/>
              </a:spcBef>
              <a:spcAft>
                <a:spcPts val="0"/>
              </a:spcAft>
              <a:buClr>
                <a:schemeClr val="dk1"/>
              </a:buClr>
              <a:buSzPts val="1200"/>
              <a:buChar char="•"/>
            </a:pPr>
            <a:r>
              <a:rPr lang="en-US" i="1" dirty="0"/>
              <a:t>How to effectively assess and support children who show distress reactions </a:t>
            </a:r>
            <a:endParaRPr dirty="0"/>
          </a:p>
        </p:txBody>
      </p:sp>
      <p:sp>
        <p:nvSpPr>
          <p:cNvPr id="110" name="Google Shape;110;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0: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sz="1100" b="1" dirty="0">
                <a:latin typeface="Calibri" panose="020F0502020204030204" pitchFamily="34" charset="0"/>
                <a:ea typeface="Calibri" panose="020F0502020204030204" pitchFamily="34" charset="0"/>
                <a:cs typeface="Calibri" panose="020F0502020204030204" pitchFamily="34" charset="0"/>
              </a:rPr>
              <a:t>POSSIBLE RESPONSES</a:t>
            </a:r>
            <a:endParaRPr sz="1100" dirty="0">
              <a:latin typeface="Calibri" panose="020F0502020204030204" pitchFamily="34" charset="0"/>
              <a:ea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Char char="•"/>
            </a:pPr>
            <a:r>
              <a:rPr lang="en-US" sz="1100" b="1" dirty="0">
                <a:latin typeface="Calibri" panose="020F0502020204030204" pitchFamily="34" charset="0"/>
                <a:ea typeface="Calibri" panose="020F0502020204030204" pitchFamily="34" charset="0"/>
                <a:cs typeface="Calibri" panose="020F0502020204030204" pitchFamily="34" charset="0"/>
              </a:rPr>
              <a:t>Children 0-5 years old: </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Crying, whining, screaming all the time</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Clinging to parents/ caregivers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100" dirty="0">
                <a:latin typeface="Calibri" panose="020F0502020204030204" pitchFamily="34" charset="0"/>
                <a:ea typeface="Calibri" panose="020F0502020204030204" pitchFamily="34" charset="0"/>
                <a:cs typeface="Calibri" panose="020F0502020204030204" pitchFamily="34" charset="0"/>
              </a:rPr>
              <a:t>More afraid of things</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Extreme reactions when separated from family</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Higher irritability</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Change in eating or sleeping patterns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Fear of sleep or nightmares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Regress to previous developmental stage (bed-wetting).</a:t>
            </a:r>
            <a:endParaRPr sz="1100" dirty="0">
              <a:latin typeface="Calibri" panose="020F0502020204030204" pitchFamily="34" charset="0"/>
              <a:ea typeface="Calibri" panose="020F0502020204030204" pitchFamily="34" charset="0"/>
              <a:cs typeface="Calibri" panose="020F0502020204030204" pitchFamily="34" charset="0"/>
            </a:endParaRPr>
          </a:p>
          <a:p>
            <a:pPr marL="1085850" lvl="2"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Urinating in clothing in the daytime (enuresis) is a problem only when a child repeatedly does it after the age of 3</a:t>
            </a:r>
            <a:endParaRPr sz="1100" dirty="0">
              <a:latin typeface="Calibri" panose="020F0502020204030204" pitchFamily="34" charset="0"/>
              <a:ea typeface="Calibri" panose="020F0502020204030204" pitchFamily="34" charset="0"/>
              <a:cs typeface="Calibri" panose="020F0502020204030204" pitchFamily="34" charset="0"/>
            </a:endParaRPr>
          </a:p>
          <a:p>
            <a:pPr marL="1085850" lvl="2"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Passing urine during sleep (bed-wetting or ‘nocturnal enuresis’) should be considered a serious problem only after the age of 6-7.</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Stop talking</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Stop playing</a:t>
            </a:r>
          </a:p>
          <a:p>
            <a:pPr marL="628650" lvl="1" indent="-171450" algn="l" rtl="0">
              <a:spcBef>
                <a:spcPts val="0"/>
              </a:spcBef>
              <a:spcAft>
                <a:spcPts val="0"/>
              </a:spcAft>
              <a:buClr>
                <a:schemeClr val="dk1"/>
              </a:buClr>
              <a:buSzPts val="1200"/>
              <a:buChar char="•"/>
            </a:pPr>
            <a:r>
              <a:rPr lang="en-GB" sz="1100" dirty="0">
                <a:latin typeface="Calibri" panose="020F0502020204030204" pitchFamily="34" charset="0"/>
                <a:ea typeface="Calibri" panose="020F0502020204030204" pitchFamily="34" charset="0"/>
                <a:cs typeface="Calibri" panose="020F0502020204030204" pitchFamily="34" charset="0"/>
              </a:rPr>
              <a:t>Difficulty concentrating or paying attention</a:t>
            </a:r>
          </a:p>
          <a:p>
            <a:pPr marL="171450" lvl="0" indent="-171450" algn="l" rtl="0">
              <a:spcBef>
                <a:spcPts val="0"/>
              </a:spcBef>
              <a:spcAft>
                <a:spcPts val="0"/>
              </a:spcAft>
              <a:buClr>
                <a:schemeClr val="dk1"/>
              </a:buClr>
              <a:buSzPts val="1200"/>
              <a:buChar char="•"/>
            </a:pPr>
            <a:r>
              <a:rPr lang="en-US" sz="1100" b="1" dirty="0">
                <a:latin typeface="Calibri" panose="020F0502020204030204" pitchFamily="34" charset="0"/>
                <a:ea typeface="Calibri" panose="020F0502020204030204" pitchFamily="34" charset="0"/>
                <a:cs typeface="Calibri" panose="020F0502020204030204" pitchFamily="34" charset="0"/>
              </a:rPr>
              <a:t>Children 6-11 years old</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Regress to previous developmental stage (bed-wetting).</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Over attachment to parents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Difficulty concentrating or paying attention</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1100" dirty="0">
                <a:latin typeface="Calibri" panose="020F0502020204030204" pitchFamily="34" charset="0"/>
                <a:ea typeface="Calibri" panose="020F0502020204030204" pitchFamily="34" charset="0"/>
                <a:cs typeface="Calibri" panose="020F0502020204030204" pitchFamily="34" charset="0"/>
              </a:rPr>
              <a:t>Change in eating or sleeping patterns</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Sleep problems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Difficulty controlling moods or behaviors, frequent aggression</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Being restless </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Being more anxious or worried</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Physical illness without medical causes</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Withdrawing from activities (for example refusal to go to school or outside activities)</a:t>
            </a:r>
            <a:endParaRPr sz="1100" dirty="0">
              <a:latin typeface="Calibri" panose="020F0502020204030204" pitchFamily="34" charset="0"/>
              <a:ea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Char char="•"/>
            </a:pPr>
            <a:r>
              <a:rPr lang="en-US" sz="1100" b="1" dirty="0">
                <a:latin typeface="Calibri" panose="020F0502020204030204" pitchFamily="34" charset="0"/>
                <a:ea typeface="Calibri" panose="020F0502020204030204" pitchFamily="34" charset="0"/>
                <a:cs typeface="Calibri" panose="020F0502020204030204" pitchFamily="34" charset="0"/>
              </a:rPr>
              <a:t>Children 12-17 years old</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Similar response to those displayed by adults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Frequent or recurring thoughts of distressing events</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Sleeping problems</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Increasingly fearful</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Anti-social or aggressive behaviors</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Increased risk taking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100" dirty="0">
                <a:latin typeface="Calibri" panose="020F0502020204030204" pitchFamily="34" charset="0"/>
                <a:ea typeface="Calibri" panose="020F0502020204030204" pitchFamily="34" charset="0"/>
                <a:cs typeface="Calibri" panose="020F0502020204030204" pitchFamily="34" charset="0"/>
              </a:rPr>
              <a:t>Self-destructive behaviors (</a:t>
            </a:r>
            <a:r>
              <a:rPr lang="en-GB" sz="1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taking drugs, drinking alcohol, running away, cutting yourself)</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Withdrawal from normal activities, friends, or family</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Questioning things they once believed in</a:t>
            </a:r>
            <a:endParaRPr sz="110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Sense of not caring or doom about the future </a:t>
            </a:r>
          </a:p>
          <a:p>
            <a:pPr marL="628650" lvl="1" indent="-171450" algn="l" rtl="0">
              <a:spcBef>
                <a:spcPts val="0"/>
              </a:spcBef>
              <a:spcAft>
                <a:spcPts val="0"/>
              </a:spcAft>
              <a:buClr>
                <a:schemeClr val="dk1"/>
              </a:buClr>
              <a:buSzPts val="1200"/>
              <a:buChar char="•"/>
            </a:pPr>
            <a:r>
              <a:rPr lang="en-US" sz="1100" dirty="0">
                <a:latin typeface="Calibri" panose="020F0502020204030204" pitchFamily="34" charset="0"/>
                <a:ea typeface="Calibri" panose="020F0502020204030204" pitchFamily="34" charset="0"/>
                <a:cs typeface="Calibri" panose="020F0502020204030204" pitchFamily="34" charset="0"/>
              </a:rPr>
              <a:t>Feeling guilty, shame and/or hopeless</a:t>
            </a:r>
          </a:p>
          <a:p>
            <a:pPr marL="628650" lvl="1" indent="-171450" algn="l" rtl="0">
              <a:spcBef>
                <a:spcPts val="0"/>
              </a:spcBef>
              <a:spcAft>
                <a:spcPts val="0"/>
              </a:spcAft>
              <a:buClr>
                <a:schemeClr val="dk1"/>
              </a:buClr>
              <a:buSzPts val="1200"/>
              <a:buChar char="•"/>
            </a:pPr>
            <a:endParaRPr sz="1100" dirty="0">
              <a:latin typeface="Calibri" panose="020F0502020204030204" pitchFamily="34" charset="0"/>
              <a:ea typeface="Calibri" panose="020F0502020204030204" pitchFamily="34" charset="0"/>
              <a:cs typeface="Calibri" panose="020F0502020204030204" pitchFamily="34" charset="0"/>
            </a:endParaRPr>
          </a:p>
          <a:p>
            <a:pPr marL="171450" lvl="0" indent="-95250" algn="l" rtl="0">
              <a:spcBef>
                <a:spcPts val="0"/>
              </a:spcBef>
              <a:spcAft>
                <a:spcPts val="0"/>
              </a:spcAft>
              <a:buClr>
                <a:schemeClr val="dk1"/>
              </a:buClr>
              <a:buSzPts val="1200"/>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171450" lvl="0" indent="-95250" algn="l" rtl="0">
              <a:spcBef>
                <a:spcPts val="0"/>
              </a:spcBef>
              <a:spcAft>
                <a:spcPts val="0"/>
              </a:spcAft>
              <a:buClr>
                <a:schemeClr val="dk1"/>
              </a:buClr>
              <a:buSzPts val="1200"/>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171450" lvl="0" indent="-95250" algn="l" rtl="0">
              <a:spcBef>
                <a:spcPts val="0"/>
              </a:spcBef>
              <a:spcAft>
                <a:spcPts val="0"/>
              </a:spcAft>
              <a:buClr>
                <a:schemeClr val="dk1"/>
              </a:buClr>
              <a:buSzPts val="1200"/>
              <a:buNone/>
            </a:pPr>
            <a:endParaRPr sz="1100" dirty="0">
              <a:latin typeface="Calibri" panose="020F0502020204030204" pitchFamily="34" charset="0"/>
              <a:ea typeface="Calibri" panose="020F0502020204030204" pitchFamily="34" charset="0"/>
              <a:cs typeface="Calibri" panose="020F0502020204030204" pitchFamily="34" charset="0"/>
            </a:endParaRPr>
          </a:p>
        </p:txBody>
      </p:sp>
      <p:sp>
        <p:nvSpPr>
          <p:cNvPr id="521" name="Google Shape;521;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
        <p:nvSpPr>
          <p:cNvPr id="522" name="Google Shape;522;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152400" indent="0">
              <a:buNone/>
            </a:pPr>
            <a:r>
              <a:rPr lang="en-GB" dirty="0"/>
              <a:t>Also check how much time passed since the event</a:t>
            </a:r>
          </a:p>
          <a:p>
            <a:pPr marL="152400" indent="0">
              <a:buNone/>
            </a:pPr>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243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EXPLANATION</a:t>
            </a:r>
          </a:p>
          <a:p>
            <a:pPr marL="457200" indent="-304800"/>
            <a:r>
              <a:rPr lang="en-GB" i="1" dirty="0"/>
              <a:t>We have learned that each child is different and that distress or severe distress can be expressed in many different ways. Some common reactions or expressions of severe distress are labelled as problematic.</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t>As always, it is important to stay out of judgement and to apply a child-</a:t>
            </a:r>
            <a:r>
              <a:rPr lang="en-GB" i="1" dirty="0" err="1"/>
              <a:t>centered</a:t>
            </a:r>
            <a:r>
              <a:rPr lang="en-GB" i="1" dirty="0"/>
              <a:t> approach in which a child’s needs and interests remain the main priority.  </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t>Present the slide</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i="1" dirty="0"/>
              <a:t>Again, the reactions of children to severely distressing or terrifying event(s) aren’t wrong, but can be expected given what they have been through. They are normal reactions to abnormal event. </a:t>
            </a:r>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GB" i="1" dirty="0"/>
          </a:p>
          <a:p>
            <a:pPr marL="15240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i="1" dirty="0"/>
              <a:t>Source: Adapted from What Happened to You?: Conversations on Trauma, Resilience, and Healing by </a:t>
            </a:r>
            <a:r>
              <a:rPr lang="en-GB" i="1" dirty="0" err="1"/>
              <a:t>by</a:t>
            </a:r>
            <a:r>
              <a:rPr lang="en-GB" i="1" dirty="0"/>
              <a:t> Oprah Winfrey (Author), Bruce D. Perry (Author) (April 2021)</a:t>
            </a:r>
          </a:p>
          <a:p>
            <a:pPr marL="457200" indent="-304800"/>
            <a:endParaRPr lang="en-GB" dirty="0"/>
          </a:p>
          <a:p>
            <a:pPr marL="457200" indent="-304800"/>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6970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27:notes"/>
          <p:cNvSpPr txBox="1">
            <a:spLocks noGrp="1"/>
          </p:cNvSpPr>
          <p:nvPr>
            <p:ph type="body" idx="1"/>
          </p:nvPr>
        </p:nvSpPr>
        <p:spPr>
          <a:xfrm>
            <a:off x="477839" y="4229101"/>
            <a:ext cx="6143624" cy="55451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Workbook page 61 - 63: What happened?</a:t>
            </a:r>
            <a:endParaRPr i="1" dirty="0"/>
          </a:p>
          <a:p>
            <a:pPr marL="171450" lvl="0" indent="-171450" algn="l" rtl="0">
              <a:spcBef>
                <a:spcPts val="0"/>
              </a:spcBef>
              <a:spcAft>
                <a:spcPts val="0"/>
              </a:spcAft>
              <a:buClr>
                <a:schemeClr val="dk1"/>
              </a:buClr>
              <a:buSzPts val="1200"/>
              <a:buChar char="•"/>
            </a:pPr>
            <a:r>
              <a:rPr lang="en-GB" i="1" dirty="0"/>
              <a:t>This activity is also included in the MHPSS activities Handbook that we’ll review in Module 4 and 5</a:t>
            </a:r>
          </a:p>
          <a:p>
            <a:pPr marL="171450" lvl="0" indent="-171450" algn="l" rtl="0">
              <a:spcBef>
                <a:spcPts val="0"/>
              </a:spcBef>
              <a:spcAft>
                <a:spcPts val="0"/>
              </a:spcAft>
              <a:buClr>
                <a:schemeClr val="dk1"/>
              </a:buClr>
              <a:buSzPts val="1200"/>
              <a:buChar char="•"/>
            </a:pPr>
            <a:r>
              <a:rPr lang="en-GB" dirty="0"/>
              <a:t>Present the slide and review the activity</a:t>
            </a:r>
          </a:p>
          <a:p>
            <a:pPr marL="171450" lvl="0" indent="-171450" algn="l" rtl="0">
              <a:spcBef>
                <a:spcPts val="0"/>
              </a:spcBef>
              <a:spcAft>
                <a:spcPts val="0"/>
              </a:spcAft>
              <a:buClr>
                <a:schemeClr val="dk1"/>
              </a:buClr>
              <a:buSzPts val="1200"/>
              <a:buChar char="•"/>
            </a:pPr>
            <a:r>
              <a:rPr lang="en-GB" dirty="0"/>
              <a:t>Guide participants to </a:t>
            </a:r>
            <a:r>
              <a:rPr lang="en-GB" b="1" dirty="0"/>
              <a:t>Workbook page 64: What happened – part 2 adapted</a:t>
            </a:r>
            <a:endParaRPr lang="en-GB" i="1" dirty="0"/>
          </a:p>
          <a:p>
            <a:pPr marL="171450" lvl="0" indent="-171450" algn="l" rtl="0">
              <a:spcBef>
                <a:spcPts val="0"/>
              </a:spcBef>
              <a:spcAft>
                <a:spcPts val="0"/>
              </a:spcAft>
              <a:buClr>
                <a:schemeClr val="dk1"/>
              </a:buClr>
              <a:buSzPts val="1200"/>
              <a:buChar char="•"/>
            </a:pPr>
            <a:r>
              <a:rPr lang="en-GB" i="1" dirty="0"/>
              <a:t>It’s possible to adapt this activity to implement with younger children, between 5 to 10 years old, by limiting the questions and by providing a visual scale such as the feelings ladder. </a:t>
            </a:r>
          </a:p>
          <a:p>
            <a:pPr marL="171450" marR="0" lvl="0" indent="-171450" algn="l" rtl="0">
              <a:lnSpc>
                <a:spcPct val="100000"/>
              </a:lnSpc>
              <a:spcBef>
                <a:spcPts val="0"/>
              </a:spcBef>
              <a:spcAft>
                <a:spcPts val="0"/>
              </a:spcAft>
              <a:buClr>
                <a:schemeClr val="dk1"/>
              </a:buClr>
              <a:buSzPts val="1200"/>
              <a:buFont typeface="Arial"/>
              <a:buChar char="•"/>
            </a:pPr>
            <a:r>
              <a:rPr lang="en-GB" sz="1200" i="1" dirty="0"/>
              <a:t>Does anyone have any questions or need clarification?</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endParaRPr dirty="0"/>
          </a:p>
        </p:txBody>
      </p:sp>
      <p:sp>
        <p:nvSpPr>
          <p:cNvPr id="686" name="Google Shape;686;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endParaRPr dirty="0"/>
          </a:p>
        </p:txBody>
      </p:sp>
      <p:sp>
        <p:nvSpPr>
          <p:cNvPr id="559" name="Google Shape;559;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SESSION 4 DURATION: 2h30</a:t>
            </a:r>
            <a:endParaRPr dirty="0"/>
          </a:p>
          <a:p>
            <a:pPr marL="0" lvl="0" indent="0" algn="l" rtl="0">
              <a:spcBef>
                <a:spcPts val="0"/>
              </a:spcBef>
              <a:spcAft>
                <a:spcPts val="0"/>
              </a:spcAft>
              <a:buClr>
                <a:schemeClr val="dk1"/>
              </a:buClr>
              <a:buSzPts val="1200"/>
              <a:buNone/>
            </a:pPr>
            <a:r>
              <a:rPr lang="en-US" b="1"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In this session, we will learn about s</a:t>
            </a:r>
            <a:r>
              <a:rPr lang="en-US" b="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ymptoms of distress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0" lvl="0" indent="0" algn="l" rtl="0">
              <a:spcBef>
                <a:spcPts val="0"/>
              </a:spcBef>
              <a:spcAft>
                <a:spcPts val="0"/>
              </a:spcAft>
              <a:buClr>
                <a:schemeClr val="dk1"/>
              </a:buClr>
              <a:buSzPts val="1200"/>
              <a:buNone/>
            </a:pPr>
            <a:endParaRPr b="1" dirty="0"/>
          </a:p>
        </p:txBody>
      </p:sp>
      <p:sp>
        <p:nvSpPr>
          <p:cNvPr id="571" name="Google Shape;571;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dirty="0"/>
              <a:t>ADAPT FOR CONTEXT</a:t>
            </a:r>
          </a:p>
          <a:p>
            <a:pPr marL="171450" lvl="0" indent="-171450" algn="l" rtl="0">
              <a:spcBef>
                <a:spcPts val="0"/>
              </a:spcBef>
              <a:spcAft>
                <a:spcPts val="0"/>
              </a:spcAft>
              <a:buClr>
                <a:schemeClr val="dk1"/>
              </a:buClr>
              <a:buSzPts val="1200"/>
            </a:pPr>
            <a:r>
              <a:rPr lang="en-US" b="0" dirty="0"/>
              <a:t>Adapt to local child protection case management SOPs and existing referral pathways</a:t>
            </a:r>
          </a:p>
          <a:p>
            <a:pPr marL="0" lvl="0" indent="0" algn="l" rtl="0">
              <a:spcBef>
                <a:spcPts val="0"/>
              </a:spcBef>
              <a:spcAft>
                <a:spcPts val="0"/>
              </a:spcAft>
              <a:buClr>
                <a:schemeClr val="dk1"/>
              </a:buClr>
              <a:buSzPts val="1200"/>
              <a:buNone/>
            </a:pPr>
            <a:r>
              <a:rPr lang="en-US" b="1" dirty="0"/>
              <a:t>_____________________________________________________________________________________________________________________</a:t>
            </a:r>
          </a:p>
          <a:p>
            <a:pPr marL="0" lvl="0" indent="0" algn="l" rtl="0">
              <a:spcBef>
                <a:spcPts val="0"/>
              </a:spcBef>
              <a:spcAft>
                <a:spcPts val="0"/>
              </a:spcAft>
              <a:buClr>
                <a:schemeClr val="dk1"/>
              </a:buClr>
              <a:buSzPts val="1200"/>
              <a:buNone/>
            </a:pPr>
            <a:endParaRPr lang="en-US" b="1" dirty="0"/>
          </a:p>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When you are working with children who are presenting signs of severe distress, you have an important role to play in both providing direct services and supporting children with referrals for additional services (as needed and available).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If a child continues to show reactions of severe distress over a prolonged period of time, the child might benefit from specialized MHPSS support.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Present the slide</a:t>
            </a:r>
          </a:p>
          <a:p>
            <a:pPr marL="171450" lvl="0" indent="-171450" algn="l" rtl="0">
              <a:spcBef>
                <a:spcPts val="0"/>
              </a:spcBef>
              <a:spcAft>
                <a:spcPts val="0"/>
              </a:spcAft>
              <a:buClr>
                <a:schemeClr val="dk1"/>
              </a:buClr>
              <a:buSzPts val="1200"/>
              <a:buChar char="•"/>
            </a:pPr>
            <a:endPar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endParaRPr>
          </a:p>
          <a:p>
            <a:pPr marL="171450" lvl="0" indent="-171450" algn="l" rtl="0">
              <a:spcBef>
                <a:spcPts val="0"/>
              </a:spcBef>
              <a:spcAft>
                <a:spcPts val="0"/>
              </a:spcAft>
              <a:buClr>
                <a:schemeClr val="dk1"/>
              </a:buClr>
              <a:buSzPts val="1200"/>
              <a:buChar char="•"/>
            </a:pP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As we learned in level 1, a</a:t>
            </a:r>
            <a:r>
              <a:rPr lang="en-GB" i="1" dirty="0"/>
              <a:t> caseworker should be aware of the services available in the area. </a:t>
            </a:r>
          </a:p>
          <a:p>
            <a:pPr marL="628650" lvl="1" indent="-171450" algn="l" rtl="0">
              <a:spcBef>
                <a:spcPts val="0"/>
              </a:spcBef>
              <a:spcAft>
                <a:spcPts val="0"/>
              </a:spcAft>
              <a:buClr>
                <a:schemeClr val="dk1"/>
              </a:buClr>
              <a:buSzPts val="1200"/>
              <a:buChar char="•"/>
            </a:pPr>
            <a:r>
              <a:rPr lang="en-GB" i="1" dirty="0"/>
              <a:t>A</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n updated service map should include MHPSS service providers in the area. </a:t>
            </a:r>
          </a:p>
          <a:p>
            <a:pPr marL="628650" lvl="1" indent="-171450" algn="l" rtl="0">
              <a:spcBef>
                <a:spcPts val="0"/>
              </a:spcBef>
              <a:spcAft>
                <a:spcPts val="0"/>
              </a:spcAft>
              <a:buClr>
                <a:schemeClr val="dk1"/>
              </a:buClr>
              <a:buSzPts val="1200"/>
              <a:buChar char="•"/>
            </a:pP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If specialized MHPSS services are available, it is important to obtain all necessary information prior to informing </a:t>
            </a:r>
            <a:r>
              <a:rPr lang="en-GB" i="1" dirty="0">
                <a:sym typeface="Helvetica Neue"/>
              </a:rPr>
              <a:t>the child, parent or caregiver on the services available and to make a referral</a:t>
            </a:r>
            <a:r>
              <a:rPr lang="en-US" i="1" dirty="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This includes for example the type of services they provide, eligibility criteria and how referrals can be made, potential costs, etc.</a:t>
            </a:r>
          </a:p>
          <a:p>
            <a:pPr marL="171450" lvl="0" indent="-171450" algn="l" rtl="0">
              <a:spcBef>
                <a:spcPts val="0"/>
              </a:spcBef>
              <a:spcAft>
                <a:spcPts val="0"/>
              </a:spcAft>
              <a:buClr>
                <a:schemeClr val="dk1"/>
              </a:buClr>
              <a:buSzPts val="1200"/>
            </a:pP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 caseworker can continue to offer focused non-specialized MHPSS services to both children who have been referred to specialized MHPSS services as well as to children who have not been referred. </a:t>
            </a:r>
          </a:p>
          <a:p>
            <a:pPr marL="628650" lvl="1" indent="-171450" algn="l" rtl="0">
              <a:spcBef>
                <a:spcPts val="0"/>
              </a:spcBef>
              <a:spcAft>
                <a:spcPts val="0"/>
              </a:spcAft>
              <a:buClr>
                <a:schemeClr val="dk1"/>
              </a:buClr>
              <a:buSzPts val="1200"/>
              <a:buChar char="•"/>
            </a:pPr>
            <a:r>
              <a:rPr lang="en-US" i="1" dirty="0"/>
              <a:t>We will discuss a few in this session and learn more about them in Module 4 and Module 5.</a:t>
            </a:r>
            <a:endParaRPr i="1" dirty="0"/>
          </a:p>
        </p:txBody>
      </p:sp>
      <p:sp>
        <p:nvSpPr>
          <p:cNvPr id="578" name="Google Shape;578;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EXPLANATION</a:t>
            </a:r>
          </a:p>
          <a:p>
            <a:pPr marL="171450" lvl="0" indent="-171450" algn="l" rtl="0">
              <a:spcBef>
                <a:spcPts val="0"/>
              </a:spcBef>
              <a:spcAft>
                <a:spcPts val="0"/>
              </a:spcAft>
            </a:pPr>
            <a:r>
              <a:rPr lang="en-GB" dirty="0"/>
              <a:t>Guide participants to </a:t>
            </a:r>
            <a:r>
              <a:rPr lang="en-GB" b="1" dirty="0"/>
              <a:t>Workbook page 34 – 35 focused non specialized MHPSS interventions</a:t>
            </a:r>
          </a:p>
          <a:p>
            <a:pPr marL="171450" lvl="0" indent="-171450" algn="l" rtl="0">
              <a:spcBef>
                <a:spcPts val="0"/>
              </a:spcBef>
              <a:spcAft>
                <a:spcPts val="0"/>
              </a:spcAft>
            </a:pPr>
            <a:r>
              <a:rPr lang="en-GB" b="0" dirty="0"/>
              <a:t>Ask for three volunteers to each present and explain a type of activity in their own words:</a:t>
            </a:r>
          </a:p>
          <a:p>
            <a:pPr marL="685800" lvl="1" indent="-228600" algn="l" rtl="0">
              <a:spcBef>
                <a:spcPts val="0"/>
              </a:spcBef>
              <a:spcAft>
                <a:spcPts val="0"/>
              </a:spcAft>
              <a:buAutoNum type="arabicParenR"/>
            </a:pPr>
            <a:r>
              <a:rPr lang="en-GB" b="0" dirty="0"/>
              <a:t>Psychoeducation</a:t>
            </a:r>
          </a:p>
          <a:p>
            <a:pPr marL="685800" lvl="1" indent="-228600" algn="l" rtl="0">
              <a:spcBef>
                <a:spcPts val="0"/>
              </a:spcBef>
              <a:spcAft>
                <a:spcPts val="0"/>
              </a:spcAft>
              <a:buAutoNum type="arabicParenR"/>
            </a:pPr>
            <a:r>
              <a:rPr lang="en-GB" b="0" dirty="0"/>
              <a:t>Expressive activities</a:t>
            </a:r>
          </a:p>
          <a:p>
            <a:pPr marL="685800" lvl="1" indent="-228600" algn="l" rtl="0">
              <a:spcBef>
                <a:spcPts val="0"/>
              </a:spcBef>
              <a:spcAft>
                <a:spcPts val="0"/>
              </a:spcAft>
              <a:buAutoNum type="arabicParenR"/>
            </a:pPr>
            <a:r>
              <a:rPr lang="en-GB" b="0" dirty="0"/>
              <a:t>Emotion regulation activities </a:t>
            </a:r>
          </a:p>
          <a:p>
            <a:pPr marL="171450" lvl="0" indent="-171450" algn="l" rtl="0">
              <a:spcBef>
                <a:spcPts val="0"/>
              </a:spcBef>
              <a:spcAft>
                <a:spcPts val="0"/>
              </a:spcAft>
            </a:pPr>
            <a:r>
              <a:rPr lang="en-GB" b="0" i="1" dirty="0"/>
              <a:t>There are many different focused non-specialized MHPSS activities a caseworker can implement! It’s impossible to list them all, but in this Module and in the handbook we present and practice a few. </a:t>
            </a:r>
          </a:p>
          <a:p>
            <a:pPr marL="171450" lvl="0" indent="-171450" algn="l" rtl="0">
              <a:spcBef>
                <a:spcPts val="0"/>
              </a:spcBef>
              <a:spcAft>
                <a:spcPts val="0"/>
              </a:spcAft>
            </a:pPr>
            <a:r>
              <a:rPr lang="en-GB" b="0" dirty="0"/>
              <a:t>Ask the participants if they can provide examples of activities they have implemented before with children in distress</a:t>
            </a:r>
          </a:p>
        </p:txBody>
      </p:sp>
      <p:sp>
        <p:nvSpPr>
          <p:cNvPr id="6" name="Slide Image Placeholder 5">
            <a:extLst>
              <a:ext uri="{FF2B5EF4-FFF2-40B4-BE49-F238E27FC236}">
                <a16:creationId xmlns:a16="http://schemas.microsoft.com/office/drawing/2014/main" id="{F175BAF8-CEAB-87E7-4171-8D31683DD36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AE9F32-97D4-7CCC-1520-7F9FE2D2A55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2810296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Each activity we will review and practice in this training contains:</a:t>
            </a:r>
          </a:p>
          <a:p>
            <a:pPr lvl="1"/>
            <a:r>
              <a:rPr lang="en-GB" i="1" dirty="0"/>
              <a:t>An overview of the objective</a:t>
            </a:r>
          </a:p>
          <a:p>
            <a:pPr lvl="1"/>
            <a:r>
              <a:rPr lang="en-GB" i="1" dirty="0"/>
              <a:t>The time required to complete the activity</a:t>
            </a:r>
          </a:p>
          <a:p>
            <a:pPr lvl="1"/>
            <a:r>
              <a:rPr lang="en-GB" i="1" dirty="0"/>
              <a:t>The recommended age</a:t>
            </a:r>
          </a:p>
          <a:p>
            <a:pPr lvl="1"/>
            <a:r>
              <a:rPr lang="en-GB" i="1" dirty="0"/>
              <a:t>The materials you need</a:t>
            </a:r>
          </a:p>
          <a:p>
            <a:pPr lvl="1"/>
            <a:r>
              <a:rPr lang="en-GB" i="1" dirty="0"/>
              <a:t>Who is targeted as participant in the activity </a:t>
            </a:r>
          </a:p>
          <a:p>
            <a:pPr lvl="1"/>
            <a:r>
              <a:rPr lang="en-GB" i="1" dirty="0"/>
              <a:t>Step by step guidance</a:t>
            </a:r>
          </a:p>
          <a:p>
            <a:r>
              <a:rPr lang="en-GB" dirty="0"/>
              <a:t>Present the slide</a:t>
            </a:r>
          </a:p>
          <a:p>
            <a:r>
              <a:rPr lang="en-GB" i="1" dirty="0"/>
              <a:t>Best practice</a:t>
            </a:r>
          </a:p>
          <a:p>
            <a:pPr lvl="1"/>
            <a:r>
              <a:rPr lang="en-GB" i="1" dirty="0"/>
              <a:t>Prepare for meeting with a child and explain the activity you are planning to implement</a:t>
            </a:r>
          </a:p>
          <a:p>
            <a:pPr lvl="2"/>
            <a:r>
              <a:rPr lang="en-GB" i="1" dirty="0"/>
              <a:t>Level 1 Module 3 Communicating with children, Session 1</a:t>
            </a:r>
            <a:br>
              <a:rPr lang="en-GB" i="1" dirty="0"/>
            </a:br>
            <a:r>
              <a:rPr lang="en-GB" i="1" dirty="0"/>
              <a:t>How should caseworkers prepare to meet with children?</a:t>
            </a:r>
          </a:p>
          <a:p>
            <a:pPr lvl="1"/>
            <a:r>
              <a:rPr lang="en-GB" i="1" dirty="0"/>
              <a:t>Use communication techniques</a:t>
            </a:r>
          </a:p>
          <a:p>
            <a:pPr lvl="2"/>
            <a:r>
              <a:rPr lang="en-GB" i="1" dirty="0"/>
              <a:t>Level 1 Module 3 Communicating with Children, Session 3</a:t>
            </a:r>
            <a:br>
              <a:rPr lang="en-GB" b="1" i="1" dirty="0"/>
            </a:br>
            <a:r>
              <a:rPr lang="en-US" i="1" dirty="0"/>
              <a:t>Which communication techniques can I use?</a:t>
            </a:r>
            <a:endParaRPr lang="en-BE" i="1" dirty="0"/>
          </a:p>
          <a:p>
            <a:pPr lvl="1"/>
            <a:r>
              <a:rPr lang="en-GB" i="1" dirty="0"/>
              <a:t>Apply basic </a:t>
            </a:r>
            <a:r>
              <a:rPr lang="en-GB" i="1" dirty="0" err="1"/>
              <a:t>MHPSS</a:t>
            </a:r>
            <a:r>
              <a:rPr lang="en-GB" i="1" dirty="0"/>
              <a:t> skills</a:t>
            </a:r>
          </a:p>
          <a:p>
            <a:pPr lvl="2"/>
            <a:r>
              <a:rPr lang="en-GB" i="1" dirty="0"/>
              <a:t>Level 1 Module 4 MHPSS, Session 4</a:t>
            </a:r>
            <a:br>
              <a:rPr lang="en-GB" i="1" dirty="0"/>
            </a:br>
            <a:r>
              <a:rPr lang="en-US" i="1" dirty="0"/>
              <a:t>What are MHPSS skills?</a:t>
            </a:r>
          </a:p>
          <a:p>
            <a:endParaRPr lang="en-GB" dirty="0"/>
          </a:p>
          <a:p>
            <a:endParaRPr lang="en-BE" dirty="0"/>
          </a:p>
        </p:txBody>
      </p:sp>
      <p:sp>
        <p:nvSpPr>
          <p:cNvPr id="5" name="Slide Image Placeholder 4">
            <a:extLst>
              <a:ext uri="{FF2B5EF4-FFF2-40B4-BE49-F238E27FC236}">
                <a16:creationId xmlns:a16="http://schemas.microsoft.com/office/drawing/2014/main" id="{726CEC46-4B3E-3604-13F9-18A8667FF074}"/>
              </a:ext>
            </a:extLst>
          </p:cNvPr>
          <p:cNvSpPr>
            <a:spLocks noGrp="1" noRot="1" noChangeAspect="1"/>
          </p:cNvSpPr>
          <p:nvPr>
            <p:ph type="sldImg"/>
          </p:nvPr>
        </p:nvSpPr>
        <p:spPr/>
      </p:sp>
      <p:sp>
        <p:nvSpPr>
          <p:cNvPr id="6" name="Google Shape;725;p48:notes">
            <a:extLst>
              <a:ext uri="{FF2B5EF4-FFF2-40B4-BE49-F238E27FC236}">
                <a16:creationId xmlns:a16="http://schemas.microsoft.com/office/drawing/2014/main" id="{F6DDA321-D3CD-A901-F18E-0138B7CE6D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474116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indent="0">
              <a:buNone/>
            </a:pPr>
            <a:r>
              <a:rPr lang="en-GB" b="1" dirty="0"/>
              <a:t>ADAPT TO CONTEXT</a:t>
            </a:r>
          </a:p>
          <a:p>
            <a:pPr marL="457200" indent="-304800"/>
            <a:r>
              <a:rPr lang="en-GB" b="0" dirty="0"/>
              <a:t>Adapt examples to focused non-specialized MHPSS activities used in the local context</a:t>
            </a:r>
          </a:p>
          <a:p>
            <a:pPr marL="152400" indent="0">
              <a:buNone/>
            </a:pPr>
            <a:r>
              <a:rPr lang="en-GB" b="1" dirty="0"/>
              <a:t>_______________________________________________________________________________________________________</a:t>
            </a:r>
          </a:p>
          <a:p>
            <a:pPr marL="152400" indent="0">
              <a:buNone/>
            </a:pPr>
            <a:endParaRPr lang="en-GB" b="1" dirty="0"/>
          </a:p>
          <a:p>
            <a:pPr marL="152400" indent="0">
              <a:buNone/>
            </a:pPr>
            <a:r>
              <a:rPr lang="en-GB" b="1" dirty="0"/>
              <a:t>EXPLANATION</a:t>
            </a:r>
          </a:p>
          <a:p>
            <a:pPr marL="457200" indent="-304800"/>
            <a:r>
              <a:rPr lang="en-GB" i="1" dirty="0"/>
              <a:t>As mentioned earlier, it is impossible to list all possible focused non-specialized MHPSS activities, as there are unlimited activities, each with possible adjustments to the individual child’s age, developmental stage and abilities. </a:t>
            </a:r>
          </a:p>
          <a:p>
            <a:pPr marL="457200" indent="-304800"/>
            <a:r>
              <a:rPr lang="en-GB" i="1" dirty="0"/>
              <a:t>We have selected a few focused non-specialized MHPSS activities, targeting children that shows specific signs of distress. </a:t>
            </a:r>
          </a:p>
          <a:p>
            <a:pPr marL="457200" indent="-304800"/>
            <a:r>
              <a:rPr lang="en-GB" i="0" dirty="0"/>
              <a:t>Present the slide</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321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dirty="0"/>
              <a:t>Remind the participants of:</a:t>
            </a:r>
            <a:endParaRPr dirty="0"/>
          </a:p>
          <a:p>
            <a:pPr marL="628650" lvl="1" indent="-171450" algn="l" rtl="0">
              <a:spcBef>
                <a:spcPts val="0"/>
              </a:spcBef>
              <a:spcAft>
                <a:spcPts val="0"/>
              </a:spcAft>
              <a:buClr>
                <a:schemeClr val="dk1"/>
              </a:buClr>
              <a:buSzPts val="1200"/>
              <a:buChar char="•"/>
            </a:pPr>
            <a:r>
              <a:rPr lang="en-US" dirty="0"/>
              <a:t>The learning agreement </a:t>
            </a:r>
            <a:endParaRPr dirty="0"/>
          </a:p>
          <a:p>
            <a:pPr marL="628650" lvl="1" indent="-171450" algn="l" rtl="0">
              <a:spcBef>
                <a:spcPts val="0"/>
              </a:spcBef>
              <a:spcAft>
                <a:spcPts val="0"/>
              </a:spcAft>
              <a:buClr>
                <a:schemeClr val="dk1"/>
              </a:buClr>
              <a:buSzPts val="1200"/>
              <a:buChar char="•"/>
            </a:pPr>
            <a:r>
              <a:rPr lang="en-US" dirty="0"/>
              <a:t>Any ‘housekeeping’ (e.g. Breaks, location of toilets etc.). </a:t>
            </a:r>
            <a:endParaRPr dirty="0"/>
          </a:p>
          <a:p>
            <a:pPr marL="171450" lvl="0" indent="-95250" algn="l" rtl="0">
              <a:spcBef>
                <a:spcPts val="0"/>
              </a:spcBef>
              <a:spcAft>
                <a:spcPts val="0"/>
              </a:spcAft>
              <a:buClr>
                <a:schemeClr val="dk1"/>
              </a:buClr>
              <a:buSzPts val="1200"/>
              <a:buNone/>
            </a:pPr>
            <a:endParaRPr dirty="0"/>
          </a:p>
        </p:txBody>
      </p:sp>
      <p:sp>
        <p:nvSpPr>
          <p:cNvPr id="120" name="Google Shape;120;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PLENARY REVIEW (10 minutes)</a:t>
            </a:r>
            <a:endParaRPr dirty="0"/>
          </a:p>
          <a:p>
            <a:pPr marL="171450" lvl="0" indent="-171450" algn="l" rtl="0">
              <a:spcBef>
                <a:spcPts val="0"/>
              </a:spcBef>
              <a:spcAft>
                <a:spcPts val="0"/>
              </a:spcAft>
              <a:buClr>
                <a:schemeClr val="dk1"/>
              </a:buClr>
              <a:buSzPts val="1200"/>
              <a:buChar char="•"/>
            </a:pPr>
            <a:r>
              <a:rPr lang="en-US" i="1" dirty="0"/>
              <a:t>We will now introduce a helpful intervention</a:t>
            </a:r>
            <a:r>
              <a:rPr lang="en-US" i="1" dirty="0">
                <a:highlight>
                  <a:srgbClr val="FFFF00"/>
                </a:highlight>
              </a:rPr>
              <a:t> for caseworkers to provide children</a:t>
            </a:r>
            <a:r>
              <a:rPr lang="en-US" i="1" dirty="0"/>
              <a:t> called: Creating a safe space </a:t>
            </a:r>
            <a:endParaRPr dirty="0"/>
          </a:p>
          <a:p>
            <a:pPr marL="171450" lvl="0" indent="-171450" algn="l" rtl="0">
              <a:spcBef>
                <a:spcPts val="0"/>
              </a:spcBef>
              <a:spcAft>
                <a:spcPts val="0"/>
              </a:spcAft>
              <a:buClr>
                <a:schemeClr val="dk1"/>
              </a:buClr>
              <a:buSzPts val="1200"/>
              <a:buChar char="•"/>
            </a:pPr>
            <a:r>
              <a:rPr lang="en-US" i="1" dirty="0"/>
              <a:t>This is a directed activity that can be done with any child. </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65-67: Safe space</a:t>
            </a:r>
            <a:endParaRPr dirty="0"/>
          </a:p>
          <a:p>
            <a:pPr marL="171450" lvl="0" indent="-171450" algn="l" rtl="0">
              <a:spcBef>
                <a:spcPts val="0"/>
              </a:spcBef>
              <a:spcAft>
                <a:spcPts val="0"/>
              </a:spcAft>
              <a:buClr>
                <a:schemeClr val="dk1"/>
              </a:buClr>
              <a:buSzPts val="1200"/>
              <a:buChar char="•"/>
            </a:pPr>
            <a:r>
              <a:rPr lang="en-US" dirty="0"/>
              <a:t>Review the activity guidance</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(10 minutes)</a:t>
            </a:r>
            <a:endParaRPr dirty="0"/>
          </a:p>
          <a:p>
            <a:pPr marL="171450" lvl="0" indent="-171450" algn="l" rtl="0">
              <a:spcBef>
                <a:spcPts val="0"/>
              </a:spcBef>
              <a:spcAft>
                <a:spcPts val="0"/>
              </a:spcAft>
              <a:buClr>
                <a:schemeClr val="dk1"/>
              </a:buClr>
              <a:buSzPts val="1200"/>
              <a:buChar char="•"/>
            </a:pPr>
            <a:r>
              <a:rPr lang="en-US" i="1" dirty="0"/>
              <a:t>Do you think this activity can be helpful for children or not? Why?</a:t>
            </a:r>
            <a:endParaRPr i="1" dirty="0"/>
          </a:p>
          <a:p>
            <a:pPr marL="171450" lvl="0" indent="-171450" algn="l" rtl="0">
              <a:spcBef>
                <a:spcPts val="0"/>
              </a:spcBef>
              <a:spcAft>
                <a:spcPts val="0"/>
              </a:spcAft>
              <a:buSzPts val="1200"/>
              <a:buChar char="•"/>
            </a:pPr>
            <a:r>
              <a:rPr lang="en-US" i="1" dirty="0">
                <a:highlight>
                  <a:srgbClr val="FFFF00"/>
                </a:highlight>
              </a:rPr>
              <a:t>What are ways that you’d adapt this exercise for children of different ages, contexts, education, abilities/</a:t>
            </a:r>
            <a:r>
              <a:rPr lang="en-US" i="1" dirty="0" err="1">
                <a:highlight>
                  <a:srgbClr val="FFFF00"/>
                </a:highlight>
              </a:rPr>
              <a:t>disabilties</a:t>
            </a:r>
            <a:r>
              <a:rPr lang="en-US" i="1" dirty="0">
                <a:highlight>
                  <a:srgbClr val="FFFF00"/>
                </a:highlight>
              </a:rPr>
              <a:t>, genders, etc.? </a:t>
            </a:r>
            <a:endParaRPr i="1" dirty="0"/>
          </a:p>
          <a:p>
            <a:pPr marL="171450" lvl="0" indent="-171450" algn="l" rtl="0">
              <a:spcBef>
                <a:spcPts val="0"/>
              </a:spcBef>
              <a:spcAft>
                <a:spcPts val="0"/>
              </a:spcAft>
              <a:buClr>
                <a:schemeClr val="dk1"/>
              </a:buClr>
              <a:buSzPts val="1200"/>
              <a:buChar char="•"/>
            </a:pPr>
            <a:r>
              <a:rPr lang="en-US" i="1" dirty="0"/>
              <a:t>Do you feel able to implement this activity with a child?</a:t>
            </a:r>
          </a:p>
          <a:p>
            <a:pPr marL="171450" lvl="0" indent="-171450" algn="l" rtl="0">
              <a:spcBef>
                <a:spcPts val="0"/>
              </a:spcBef>
              <a:spcAft>
                <a:spcPts val="0"/>
              </a:spcAft>
              <a:buClr>
                <a:schemeClr val="dk1"/>
              </a:buClr>
              <a:buSzPts val="1200"/>
              <a:buChar char="•"/>
            </a:pPr>
            <a:r>
              <a:rPr lang="en-US" i="1" dirty="0">
                <a:highlight>
                  <a:srgbClr val="FFFF00"/>
                </a:highlight>
              </a:rPr>
              <a:t>What</a:t>
            </a:r>
            <a:r>
              <a:rPr lang="en-US" i="1" dirty="0"/>
              <a:t> support</a:t>
            </a:r>
            <a:r>
              <a:rPr lang="en-US" i="1" dirty="0">
                <a:highlight>
                  <a:srgbClr val="FFFF00"/>
                </a:highlight>
              </a:rPr>
              <a:t>(s)</a:t>
            </a:r>
            <a:r>
              <a:rPr lang="en-US" i="1" dirty="0"/>
              <a:t> would you need to feel confident to implement this activity with children?</a:t>
            </a:r>
            <a:endParaRPr dirty="0"/>
          </a:p>
          <a:p>
            <a:pPr marL="171450" lvl="0" indent="-95250" algn="l" rtl="0">
              <a:spcBef>
                <a:spcPts val="0"/>
              </a:spcBef>
              <a:spcAft>
                <a:spcPts val="0"/>
              </a:spcAft>
              <a:buClr>
                <a:schemeClr val="dk1"/>
              </a:buClr>
              <a:buSzPts val="1200"/>
              <a:buNone/>
            </a:pPr>
            <a:endParaRPr dirty="0"/>
          </a:p>
        </p:txBody>
      </p:sp>
      <p:sp>
        <p:nvSpPr>
          <p:cNvPr id="600" name="Google Shape;600;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i="1" dirty="0"/>
              <a:t>Distressing experiences can cause someone to:</a:t>
            </a:r>
            <a:endParaRPr dirty="0"/>
          </a:p>
          <a:p>
            <a:pPr marL="628650" lvl="1" indent="-171450" algn="l" rtl="0">
              <a:spcBef>
                <a:spcPts val="0"/>
              </a:spcBef>
              <a:spcAft>
                <a:spcPts val="0"/>
              </a:spcAft>
              <a:buClr>
                <a:schemeClr val="dk1"/>
              </a:buClr>
              <a:buSzPts val="1200"/>
              <a:buChar char="•"/>
            </a:pPr>
            <a:r>
              <a:rPr lang="en-US" i="1" dirty="0"/>
              <a:t>Lose a sense of self</a:t>
            </a:r>
            <a:endParaRPr dirty="0"/>
          </a:p>
          <a:p>
            <a:pPr marL="628650" lvl="1" indent="-171450" algn="l" rtl="0">
              <a:spcBef>
                <a:spcPts val="0"/>
              </a:spcBef>
              <a:spcAft>
                <a:spcPts val="0"/>
              </a:spcAft>
              <a:buClr>
                <a:schemeClr val="dk1"/>
              </a:buClr>
              <a:buSzPts val="1200"/>
              <a:buChar char="•"/>
            </a:pPr>
            <a:r>
              <a:rPr lang="en-US" i="1" dirty="0"/>
              <a:t>Lose touch with their emotions and needs</a:t>
            </a:r>
            <a:endParaRPr dirty="0"/>
          </a:p>
          <a:p>
            <a:pPr marL="171450" lvl="0" indent="-171450" algn="l" rtl="0">
              <a:spcBef>
                <a:spcPts val="0"/>
              </a:spcBef>
              <a:spcAft>
                <a:spcPts val="0"/>
              </a:spcAft>
              <a:buClr>
                <a:schemeClr val="dk1"/>
              </a:buClr>
              <a:buSzPts val="1200"/>
              <a:buChar char="•"/>
            </a:pPr>
            <a:r>
              <a:rPr lang="en-US" i="1" dirty="0"/>
              <a:t>This activity can help older children:</a:t>
            </a:r>
            <a:endParaRPr dirty="0"/>
          </a:p>
          <a:p>
            <a:pPr marL="628650" lvl="1" indent="-171450" algn="l" rtl="0">
              <a:spcBef>
                <a:spcPts val="0"/>
              </a:spcBef>
              <a:spcAft>
                <a:spcPts val="0"/>
              </a:spcAft>
              <a:buClr>
                <a:schemeClr val="dk1"/>
              </a:buClr>
              <a:buSzPts val="1200"/>
              <a:buChar char="•"/>
            </a:pPr>
            <a:r>
              <a:rPr lang="en-US" i="1" dirty="0"/>
              <a:t>Recognize their emotions </a:t>
            </a:r>
            <a:endParaRPr dirty="0"/>
          </a:p>
          <a:p>
            <a:pPr marL="628650" lvl="1" indent="-171450" algn="l" rtl="0">
              <a:spcBef>
                <a:spcPts val="0"/>
              </a:spcBef>
              <a:spcAft>
                <a:spcPts val="0"/>
              </a:spcAft>
              <a:buClr>
                <a:schemeClr val="dk1"/>
              </a:buClr>
              <a:buSzPts val="1200"/>
              <a:buChar char="•"/>
            </a:pPr>
            <a:r>
              <a:rPr lang="en-US" i="1" dirty="0"/>
              <a:t>Understand why they are feeling a certain way</a:t>
            </a:r>
            <a:endParaRPr dirty="0"/>
          </a:p>
          <a:p>
            <a:pPr marL="628650" lvl="1" indent="-171450" algn="l" rtl="0">
              <a:spcBef>
                <a:spcPts val="0"/>
              </a:spcBef>
              <a:spcAft>
                <a:spcPts val="0"/>
              </a:spcAft>
              <a:buClr>
                <a:schemeClr val="dk1"/>
              </a:buClr>
              <a:buSzPts val="1200"/>
              <a:buChar char="•"/>
            </a:pPr>
            <a:r>
              <a:rPr lang="en-US" i="1" dirty="0"/>
              <a:t>Identify their own needs</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REVIEW (5 minutes)</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68: My own needs</a:t>
            </a:r>
            <a:endParaRPr dirty="0"/>
          </a:p>
          <a:p>
            <a:pPr marL="171450" lvl="0" indent="-171450" algn="l" rtl="0">
              <a:spcBef>
                <a:spcPts val="0"/>
              </a:spcBef>
              <a:spcAft>
                <a:spcPts val="0"/>
              </a:spcAft>
              <a:buClr>
                <a:schemeClr val="dk1"/>
              </a:buClr>
              <a:buSzPts val="1200"/>
              <a:buChar char="•"/>
            </a:pPr>
            <a:r>
              <a:rPr lang="en-US" dirty="0"/>
              <a:t>Review the activity guidance together</a:t>
            </a:r>
            <a:endParaRPr dirty="0"/>
          </a:p>
          <a:p>
            <a:pPr marL="171450" lvl="0" indent="-171450" algn="l" rtl="0">
              <a:spcBef>
                <a:spcPts val="0"/>
              </a:spcBef>
              <a:spcAft>
                <a:spcPts val="0"/>
              </a:spcAft>
              <a:buClr>
                <a:schemeClr val="dk1"/>
              </a:buClr>
              <a:buSzPts val="1200"/>
              <a:buChar char="•"/>
            </a:pPr>
            <a:r>
              <a:rPr lang="en-US" dirty="0"/>
              <a:t>Present the slide</a:t>
            </a:r>
            <a:endParaRPr dirty="0"/>
          </a:p>
        </p:txBody>
      </p:sp>
      <p:sp>
        <p:nvSpPr>
          <p:cNvPr id="627" name="Google Shape;627;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68: My own needs</a:t>
            </a:r>
            <a:endParaRPr dirty="0"/>
          </a:p>
          <a:p>
            <a:pPr marL="171450" lvl="0" indent="-171450" algn="l" rtl="0">
              <a:spcBef>
                <a:spcPts val="0"/>
              </a:spcBef>
              <a:spcAft>
                <a:spcPts val="0"/>
              </a:spcAft>
              <a:buClr>
                <a:schemeClr val="dk1"/>
              </a:buClr>
              <a:buSzPts val="1200"/>
              <a:buChar char="•"/>
            </a:pPr>
            <a:r>
              <a:rPr lang="en-US" i="1" dirty="0"/>
              <a:t>In your workbook, try out the exercise on your own</a:t>
            </a:r>
            <a:endParaRPr dirty="0"/>
          </a:p>
          <a:p>
            <a:pPr marL="171450" lvl="0" indent="-9525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US" b="1" dirty="0"/>
              <a:t>INDIVIDUAL WORK (10 minutes)</a:t>
            </a:r>
            <a:endParaRPr i="1" dirty="0"/>
          </a:p>
          <a:p>
            <a:pPr marL="171450" lvl="0" indent="-171450" algn="l" rtl="0">
              <a:spcBef>
                <a:spcPts val="0"/>
              </a:spcBef>
              <a:spcAft>
                <a:spcPts val="0"/>
              </a:spcAft>
              <a:buClr>
                <a:schemeClr val="dk1"/>
              </a:buClr>
              <a:buSzPts val="1200"/>
              <a:buChar char="•"/>
            </a:pPr>
            <a:r>
              <a:rPr lang="en-US" dirty="0"/>
              <a:t>Provide 10 minutes for participants to complete</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(10 minutes)</a:t>
            </a:r>
            <a:endParaRPr dirty="0"/>
          </a:p>
          <a:p>
            <a:pPr marL="171450" lvl="0" indent="-171450" algn="l" rtl="0">
              <a:spcBef>
                <a:spcPts val="0"/>
              </a:spcBef>
              <a:spcAft>
                <a:spcPts val="0"/>
              </a:spcAft>
              <a:buClr>
                <a:schemeClr val="dk1"/>
              </a:buClr>
              <a:buSzPts val="1200"/>
              <a:buChar char="•"/>
            </a:pPr>
            <a:r>
              <a:rPr lang="en-US" i="1" dirty="0"/>
              <a:t>Do you think this activity can be helpful for children or not? Why?</a:t>
            </a:r>
            <a:endParaRPr i="1" dirty="0"/>
          </a:p>
          <a:p>
            <a:pPr marL="171450" lvl="0" indent="-171450" algn="l" rtl="0">
              <a:spcBef>
                <a:spcPts val="0"/>
              </a:spcBef>
              <a:spcAft>
                <a:spcPts val="0"/>
              </a:spcAft>
              <a:buSzPts val="1200"/>
              <a:buChar char="•"/>
            </a:pPr>
            <a:r>
              <a:rPr lang="en-US" i="1" dirty="0">
                <a:highlight>
                  <a:srgbClr val="FFFF00"/>
                </a:highlight>
              </a:rPr>
              <a:t>What are ways that you’d adapt this exercise for children of different ages, contexts, education, abilities/disabilities, genders, etc.? </a:t>
            </a:r>
            <a:endParaRPr i="1" dirty="0"/>
          </a:p>
          <a:p>
            <a:pPr marL="171450" lvl="0" indent="-171450" algn="l" rtl="0">
              <a:spcBef>
                <a:spcPts val="0"/>
              </a:spcBef>
              <a:spcAft>
                <a:spcPts val="0"/>
              </a:spcAft>
              <a:buClr>
                <a:schemeClr val="dk1"/>
              </a:buClr>
              <a:buSzPts val="1200"/>
              <a:buChar char="•"/>
            </a:pPr>
            <a:r>
              <a:rPr lang="en-US" i="1" dirty="0"/>
              <a:t>Do you feel able to implement this activity with a child?</a:t>
            </a:r>
            <a:endParaRPr dirty="0"/>
          </a:p>
          <a:p>
            <a:pPr marL="171450" lvl="0" indent="-171450" algn="l" rtl="0">
              <a:spcBef>
                <a:spcPts val="0"/>
              </a:spcBef>
              <a:spcAft>
                <a:spcPts val="0"/>
              </a:spcAft>
              <a:buClr>
                <a:schemeClr val="dk1"/>
              </a:buClr>
              <a:buSzPts val="1200"/>
              <a:buChar char="•"/>
            </a:pPr>
            <a:r>
              <a:rPr lang="en-US" i="1" dirty="0"/>
              <a:t>Which support would you need to feel confident to implement this activity with children?</a:t>
            </a:r>
            <a:endParaRPr dirty="0"/>
          </a:p>
          <a:p>
            <a:pPr marL="171450" lvl="0" indent="-95250" algn="l" rtl="0">
              <a:spcBef>
                <a:spcPts val="0"/>
              </a:spcBef>
              <a:spcAft>
                <a:spcPts val="0"/>
              </a:spcAft>
              <a:buClr>
                <a:schemeClr val="dk1"/>
              </a:buClr>
              <a:buSzPts val="1200"/>
              <a:buNone/>
            </a:pPr>
            <a:endParaRPr dirty="0"/>
          </a:p>
        </p:txBody>
      </p:sp>
      <p:sp>
        <p:nvSpPr>
          <p:cNvPr id="643" name="Google Shape;643;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Children who have experienced or witnessed a very distressing or terrifying event can struggle with sleeping, flashbacks or nightmares</a:t>
            </a:r>
            <a:endParaRPr dirty="0"/>
          </a:p>
          <a:p>
            <a:pPr marL="171450" lvl="0" indent="-171450" algn="l" rtl="0">
              <a:spcBef>
                <a:spcPts val="0"/>
              </a:spcBef>
              <a:spcAft>
                <a:spcPts val="0"/>
              </a:spcAft>
              <a:buClr>
                <a:schemeClr val="dk1"/>
              </a:buClr>
              <a:buSzPts val="1200"/>
              <a:buChar char="•"/>
            </a:pPr>
            <a:r>
              <a:rPr lang="en-US" i="1" dirty="0"/>
              <a:t>As a caseworker, you can support the child, parent or caregiver through:</a:t>
            </a:r>
            <a:endParaRPr dirty="0"/>
          </a:p>
          <a:p>
            <a:pPr marL="628650" lvl="1" indent="-171450" algn="l" rtl="0">
              <a:spcBef>
                <a:spcPts val="0"/>
              </a:spcBef>
              <a:spcAft>
                <a:spcPts val="0"/>
              </a:spcAft>
              <a:buClr>
                <a:schemeClr val="dk1"/>
              </a:buClr>
              <a:buSzPts val="1200"/>
              <a:buChar char="•"/>
            </a:pPr>
            <a:r>
              <a:rPr lang="en-US" i="1" dirty="0"/>
              <a:t>Providing psychoeducation on sleep hygiene and nightmares</a:t>
            </a:r>
            <a:endParaRPr dirty="0"/>
          </a:p>
          <a:p>
            <a:pPr marL="628650" lvl="1" indent="-171450" algn="l" rtl="0">
              <a:spcBef>
                <a:spcPts val="0"/>
              </a:spcBef>
              <a:spcAft>
                <a:spcPts val="0"/>
              </a:spcAft>
              <a:buClr>
                <a:schemeClr val="dk1"/>
              </a:buClr>
              <a:buSzPts val="1200"/>
              <a:buChar char="•"/>
            </a:pPr>
            <a:r>
              <a:rPr lang="en-US" i="1" dirty="0"/>
              <a:t>Supporting the child to express the nightmares and get them out in the open</a:t>
            </a:r>
            <a:endParaRPr dirty="0"/>
          </a:p>
        </p:txBody>
      </p:sp>
      <p:sp>
        <p:nvSpPr>
          <p:cNvPr id="667" name="Google Shape;667;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Sleep hygiene:</a:t>
            </a:r>
            <a:endParaRPr dirty="0"/>
          </a:p>
          <a:p>
            <a:pPr marL="628650" lvl="1" indent="-171450" algn="l" rtl="0">
              <a:spcBef>
                <a:spcPts val="0"/>
              </a:spcBef>
              <a:spcAft>
                <a:spcPts val="0"/>
              </a:spcAft>
              <a:buClr>
                <a:schemeClr val="dk1"/>
              </a:buClr>
              <a:buSzPts val="1200"/>
              <a:buChar char="•"/>
            </a:pPr>
            <a:r>
              <a:rPr lang="en-US" i="1" dirty="0"/>
              <a:t>Sleep hygiene refers to healthy habits, behaviors and environmental factors </a:t>
            </a:r>
            <a:endParaRPr dirty="0"/>
          </a:p>
          <a:p>
            <a:pPr marL="628650" lvl="1" indent="-171450" algn="l" rtl="0">
              <a:spcBef>
                <a:spcPts val="0"/>
              </a:spcBef>
              <a:spcAft>
                <a:spcPts val="0"/>
              </a:spcAft>
              <a:buClr>
                <a:schemeClr val="dk1"/>
              </a:buClr>
              <a:buSzPts val="1200"/>
              <a:buChar char="•"/>
            </a:pPr>
            <a:r>
              <a:rPr lang="en-US" i="1" dirty="0"/>
              <a:t>These factors can be adjusted to help a children have better sleep at night.</a:t>
            </a:r>
            <a:endParaRPr dirty="0"/>
          </a:p>
          <a:p>
            <a:pPr marL="171450" lvl="0" indent="-171450" algn="l" rtl="0">
              <a:spcBef>
                <a:spcPts val="0"/>
              </a:spcBef>
              <a:spcAft>
                <a:spcPts val="0"/>
              </a:spcAft>
              <a:buClr>
                <a:schemeClr val="dk1"/>
              </a:buClr>
              <a:buSzPts val="1200"/>
              <a:buChar char="•"/>
            </a:pPr>
            <a:r>
              <a:rPr lang="en-US" i="1" dirty="0"/>
              <a:t>Bedtime routines:</a:t>
            </a:r>
            <a:endParaRPr dirty="0"/>
          </a:p>
          <a:p>
            <a:pPr marL="628650" lvl="1" indent="-171450" algn="l" rtl="0">
              <a:spcBef>
                <a:spcPts val="0"/>
              </a:spcBef>
              <a:spcAft>
                <a:spcPts val="0"/>
              </a:spcAft>
              <a:buClr>
                <a:schemeClr val="dk1"/>
              </a:buClr>
              <a:buSzPts val="1200"/>
              <a:buChar char="•"/>
            </a:pPr>
            <a:r>
              <a:rPr lang="en-US" i="1" dirty="0"/>
              <a:t>Routines are a form of selfcare and can have a comforting effect</a:t>
            </a:r>
            <a:endParaRPr dirty="0"/>
          </a:p>
          <a:p>
            <a:pPr marL="628650" lvl="1" indent="-171450" algn="l" rtl="0">
              <a:spcBef>
                <a:spcPts val="0"/>
              </a:spcBef>
              <a:spcAft>
                <a:spcPts val="0"/>
              </a:spcAft>
              <a:buClr>
                <a:schemeClr val="dk1"/>
              </a:buClr>
              <a:buSzPts val="1200"/>
              <a:buChar char="•"/>
            </a:pPr>
            <a:r>
              <a:rPr lang="en-US" i="1" dirty="0"/>
              <a:t>Every child is different, so the parent or caregiver may need to try different routines find out what works best for the child</a:t>
            </a:r>
            <a:endParaRPr dirty="0"/>
          </a:p>
          <a:p>
            <a:pPr marL="628650" lvl="1"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What a child needs depends on their age and developmental stage</a:t>
            </a:r>
            <a:endParaRPr dirty="0"/>
          </a:p>
          <a:p>
            <a:pPr marL="628650" lvl="1" indent="-171450" algn="l" rtl="0">
              <a:spcBef>
                <a:spcPts val="0"/>
              </a:spcBef>
              <a:spcAft>
                <a:spcPts val="0"/>
              </a:spcAft>
              <a:buClr>
                <a:schemeClr val="dk1"/>
              </a:buClr>
              <a:buSzPts val="1200"/>
              <a:buChar char="•"/>
            </a:pPr>
            <a:r>
              <a:rPr lang="en-US" i="1" dirty="0"/>
              <a:t>Toddlers</a:t>
            </a:r>
            <a:endParaRPr dirty="0"/>
          </a:p>
          <a:p>
            <a:pPr marL="1085850" lvl="2" indent="-171450" algn="l" rtl="0">
              <a:spcBef>
                <a:spcPts val="0"/>
              </a:spcBef>
              <a:spcAft>
                <a:spcPts val="0"/>
              </a:spcAft>
              <a:buClr>
                <a:schemeClr val="dk1"/>
              </a:buClr>
              <a:buSzPts val="1200"/>
              <a:buChar char="•"/>
            </a:pPr>
            <a:r>
              <a:rPr lang="en-US" i="1" dirty="0"/>
              <a:t>They may try to assert their newly found independence by acting out or resisting bedtime. </a:t>
            </a:r>
            <a:endParaRPr dirty="0"/>
          </a:p>
          <a:p>
            <a:pPr marL="1085850" lvl="2" indent="-171450" algn="l" rtl="0">
              <a:spcBef>
                <a:spcPts val="0"/>
              </a:spcBef>
              <a:spcAft>
                <a:spcPts val="0"/>
              </a:spcAft>
              <a:buClr>
                <a:schemeClr val="dk1"/>
              </a:buClr>
              <a:buSzPts val="1200"/>
              <a:buChar char="•"/>
            </a:pPr>
            <a:r>
              <a:rPr lang="en-US" i="1" dirty="0"/>
              <a:t>Let them make some of their own decisions, such as what pajamas to wear or which book to read. </a:t>
            </a:r>
            <a:endParaRPr dirty="0"/>
          </a:p>
          <a:p>
            <a:pPr marL="628650" lvl="1" indent="-171450" algn="l" rtl="0">
              <a:spcBef>
                <a:spcPts val="0"/>
              </a:spcBef>
              <a:spcAft>
                <a:spcPts val="0"/>
              </a:spcAft>
              <a:buClr>
                <a:schemeClr val="dk1"/>
              </a:buClr>
              <a:buSzPts val="1200"/>
              <a:buChar char="•"/>
            </a:pPr>
            <a:r>
              <a:rPr lang="en-US" i="1" dirty="0"/>
              <a:t>School age</a:t>
            </a:r>
            <a:endParaRPr dirty="0"/>
          </a:p>
          <a:p>
            <a:pPr marL="1085850" lvl="2" indent="-171450" algn="l" rtl="0">
              <a:spcBef>
                <a:spcPts val="0"/>
              </a:spcBef>
              <a:spcAft>
                <a:spcPts val="0"/>
              </a:spcAft>
              <a:buClr>
                <a:schemeClr val="dk1"/>
              </a:buClr>
              <a:buSzPts val="1200"/>
              <a:buChar char="•"/>
            </a:pPr>
            <a:r>
              <a:rPr lang="en-US" i="1" dirty="0"/>
              <a:t>They are ready to take on more responsibility.</a:t>
            </a:r>
            <a:endParaRPr dirty="0"/>
          </a:p>
          <a:p>
            <a:pPr marL="1085850" lvl="2" indent="-171450" algn="l" rtl="0">
              <a:spcBef>
                <a:spcPts val="0"/>
              </a:spcBef>
              <a:spcAft>
                <a:spcPts val="0"/>
              </a:spcAft>
              <a:buClr>
                <a:schemeClr val="dk1"/>
              </a:buClr>
              <a:buSzPts val="1200"/>
              <a:buChar char="•"/>
            </a:pPr>
            <a:r>
              <a:rPr lang="en-US" i="1" dirty="0"/>
              <a:t>Encourage them to take an active part in the bedtime routine.</a:t>
            </a:r>
            <a:endParaRPr dirty="0"/>
          </a:p>
          <a:p>
            <a:pPr marL="628650" lvl="1" indent="-171450" algn="l" rtl="0">
              <a:spcBef>
                <a:spcPts val="0"/>
              </a:spcBef>
              <a:spcAft>
                <a:spcPts val="0"/>
              </a:spcAft>
              <a:buClr>
                <a:schemeClr val="dk1"/>
              </a:buClr>
              <a:buSzPts val="1200"/>
              <a:buChar char="•"/>
            </a:pPr>
            <a:r>
              <a:rPr lang="en-US" i="1" dirty="0"/>
              <a:t>Teens</a:t>
            </a:r>
            <a:endParaRPr dirty="0"/>
          </a:p>
          <a:p>
            <a:pPr marL="1085850" lvl="2" indent="-171450" algn="l" rtl="0">
              <a:spcBef>
                <a:spcPts val="0"/>
              </a:spcBef>
              <a:spcAft>
                <a:spcPts val="0"/>
              </a:spcAft>
              <a:buClr>
                <a:schemeClr val="dk1"/>
              </a:buClr>
              <a:buSzPts val="1200"/>
              <a:buChar char="•"/>
            </a:pPr>
            <a:r>
              <a:rPr lang="en-US" i="1" dirty="0"/>
              <a:t>They have a better idea of what their bodies need</a:t>
            </a:r>
            <a:endParaRPr dirty="0"/>
          </a:p>
          <a:p>
            <a:pPr marL="1085850" lvl="2" indent="-171450" algn="l" rtl="0">
              <a:spcBef>
                <a:spcPts val="0"/>
              </a:spcBef>
              <a:spcAft>
                <a:spcPts val="0"/>
              </a:spcAft>
              <a:buClr>
                <a:schemeClr val="dk1"/>
              </a:buClr>
              <a:buSzPts val="1200"/>
              <a:buChar char="•"/>
            </a:pPr>
            <a:r>
              <a:rPr lang="en-US" i="1" dirty="0"/>
              <a:t>Give them more freedom over how they prepare for bed</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(5 minutes)</a:t>
            </a:r>
            <a:endParaRPr dirty="0"/>
          </a:p>
          <a:p>
            <a:pPr marL="171450" lvl="0" indent="-171450" algn="l" rtl="0">
              <a:spcBef>
                <a:spcPts val="0"/>
              </a:spcBef>
              <a:spcAft>
                <a:spcPts val="0"/>
              </a:spcAft>
              <a:buClr>
                <a:schemeClr val="dk1"/>
              </a:buClr>
              <a:buSzPts val="1200"/>
              <a:buChar char="•"/>
            </a:pPr>
            <a:r>
              <a:rPr lang="en-US" i="1" dirty="0"/>
              <a:t>Do you have a bedtime routine for yourself or your children?</a:t>
            </a:r>
            <a:endParaRPr dirty="0"/>
          </a:p>
          <a:p>
            <a:pPr marL="171450" lvl="0" indent="-95250" algn="l" rtl="0">
              <a:spcBef>
                <a:spcPts val="0"/>
              </a:spcBef>
              <a:spcAft>
                <a:spcPts val="0"/>
              </a:spcAft>
              <a:buClr>
                <a:schemeClr val="dk1"/>
              </a:buClr>
              <a:buSzPts val="1200"/>
              <a:buNone/>
            </a:pPr>
            <a:endParaRPr dirty="0"/>
          </a:p>
        </p:txBody>
      </p:sp>
      <p:sp>
        <p:nvSpPr>
          <p:cNvPr id="683" name="Google Shape;683;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4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b="0" i="1" dirty="0"/>
              <a:t>It is very normal for children to struggle with nightmares after an incident or severely distressing experience.</a:t>
            </a:r>
            <a:endParaRPr dirty="0"/>
          </a:p>
          <a:p>
            <a:pPr marL="171450" lvl="0" indent="-171450" algn="l" rtl="0">
              <a:spcBef>
                <a:spcPts val="0"/>
              </a:spcBef>
              <a:spcAft>
                <a:spcPts val="0"/>
              </a:spcAft>
              <a:buClr>
                <a:schemeClr val="dk1"/>
              </a:buClr>
              <a:buSzPts val="1200"/>
              <a:buChar char="•"/>
            </a:pPr>
            <a:r>
              <a:rPr lang="en-US" b="0" i="1" dirty="0"/>
              <a:t>Besides a comforting bedtime routine, there are ways to reduce the reoccurrence of nightmares.</a:t>
            </a:r>
            <a:endParaRPr dirty="0"/>
          </a:p>
          <a:p>
            <a:pPr marL="171450" lvl="0" indent="-171450" algn="l" rtl="0">
              <a:spcBef>
                <a:spcPts val="0"/>
              </a:spcBef>
              <a:spcAft>
                <a:spcPts val="0"/>
              </a:spcAft>
              <a:buClr>
                <a:schemeClr val="dk1"/>
              </a:buClr>
              <a:buSzPts val="1200"/>
              <a:buChar char="•"/>
            </a:pPr>
            <a:r>
              <a:rPr lang="en-US" b="0" i="1" dirty="0"/>
              <a:t>Share the following as psychoeducation to parents, caregivers and children.</a:t>
            </a:r>
            <a:endParaRPr dirty="0"/>
          </a:p>
          <a:p>
            <a:pPr marL="171450" lvl="0" indent="-171450" algn="l" rtl="0">
              <a:spcBef>
                <a:spcPts val="0"/>
              </a:spcBef>
              <a:spcAft>
                <a:spcPts val="0"/>
              </a:spcAft>
              <a:buClr>
                <a:schemeClr val="dk1"/>
              </a:buClr>
              <a:buSzPts val="1200"/>
              <a:buChar char="•"/>
            </a:pPr>
            <a:r>
              <a:rPr lang="en-US" dirty="0"/>
              <a:t>Present the slide</a:t>
            </a:r>
            <a:endParaRPr dirty="0"/>
          </a:p>
        </p:txBody>
      </p:sp>
      <p:sp>
        <p:nvSpPr>
          <p:cNvPr id="708" name="Google Shape;708;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Lack of sleep in children can worsen their irritability and concentration problems. This will affect their schoolwork and relationships with peers.</a:t>
            </a:r>
            <a:endParaRPr dirty="0"/>
          </a:p>
          <a:p>
            <a:pPr marL="171450" lvl="0" indent="-171450" algn="l" rtl="0">
              <a:spcBef>
                <a:spcPts val="0"/>
              </a:spcBef>
              <a:spcAft>
                <a:spcPts val="0"/>
              </a:spcAft>
              <a:buClr>
                <a:schemeClr val="dk1"/>
              </a:buClr>
              <a:buSzPts val="1200"/>
              <a:buChar char="•"/>
            </a:pPr>
            <a:r>
              <a:rPr lang="en-US" i="1" dirty="0"/>
              <a:t>Older children may feel embarrassed about having nightmares and avoid telling anyone. This avoidance can cause the nightmares to continue.</a:t>
            </a:r>
            <a:endParaRPr dirty="0"/>
          </a:p>
          <a:p>
            <a:pPr marL="171450" lvl="0" indent="-171450" algn="l" rtl="0">
              <a:spcBef>
                <a:spcPts val="0"/>
              </a:spcBef>
              <a:spcAft>
                <a:spcPts val="0"/>
              </a:spcAft>
              <a:buClr>
                <a:schemeClr val="dk1"/>
              </a:buClr>
              <a:buSzPts val="1200"/>
              <a:buChar char="•"/>
            </a:pPr>
            <a:r>
              <a:rPr lang="en-US" i="1" dirty="0"/>
              <a:t>Recurring nightmares can cause fear of going to sleep or returning to sleep after waking up from a bad dream in the middle of the night.</a:t>
            </a:r>
            <a:endParaRPr dirty="0"/>
          </a:p>
          <a:p>
            <a:pPr marL="628650" lvl="1" indent="-171450" algn="l" rtl="0">
              <a:spcBef>
                <a:spcPts val="0"/>
              </a:spcBef>
              <a:spcAft>
                <a:spcPts val="0"/>
              </a:spcAft>
              <a:buClr>
                <a:schemeClr val="dk1"/>
              </a:buClr>
              <a:buSzPts val="1200"/>
              <a:buChar char="•"/>
            </a:pPr>
            <a:r>
              <a:rPr lang="en-US" i="1" dirty="0"/>
              <a:t>If this happens, you can discuss these do's and don’ts with the caregiver</a:t>
            </a:r>
            <a:endParaRPr dirty="0"/>
          </a:p>
          <a:p>
            <a:pPr marL="628650" lvl="1" indent="-171450" algn="l" rtl="0">
              <a:spcBef>
                <a:spcPts val="0"/>
              </a:spcBef>
              <a:spcAft>
                <a:spcPts val="0"/>
              </a:spcAft>
              <a:buClr>
                <a:schemeClr val="dk1"/>
              </a:buClr>
              <a:buSzPts val="1200"/>
              <a:buChar char="•"/>
            </a:pPr>
            <a:r>
              <a:rPr lang="en-US" dirty="0"/>
              <a:t>Present the slide</a:t>
            </a:r>
            <a:endParaRPr dirty="0"/>
          </a:p>
        </p:txBody>
      </p:sp>
      <p:sp>
        <p:nvSpPr>
          <p:cNvPr id="716" name="Google Shape;716;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EXPLANATION</a:t>
            </a:r>
            <a:endParaRPr/>
          </a:p>
          <a:p>
            <a:pPr marL="171450" lvl="0" indent="-171450" algn="l" rtl="0">
              <a:spcBef>
                <a:spcPts val="0"/>
              </a:spcBef>
              <a:spcAft>
                <a:spcPts val="0"/>
              </a:spcAft>
              <a:buClr>
                <a:schemeClr val="dk1"/>
              </a:buClr>
              <a:buSzPts val="1200"/>
              <a:buChar char="•"/>
            </a:pPr>
            <a:r>
              <a:rPr lang="en-US" i="1"/>
              <a:t>We will now introduce a helpful intervention which is called </a:t>
            </a:r>
            <a:r>
              <a:rPr lang="en-US" b="1" i="1"/>
              <a:t>Dreamwork</a:t>
            </a:r>
            <a:r>
              <a:rPr lang="en-US" i="1"/>
              <a:t>. </a:t>
            </a:r>
            <a:endParaRPr/>
          </a:p>
          <a:p>
            <a:pPr marL="171450" lvl="0" indent="-171450" algn="l" rtl="0">
              <a:spcBef>
                <a:spcPts val="0"/>
              </a:spcBef>
              <a:spcAft>
                <a:spcPts val="0"/>
              </a:spcAft>
              <a:buClr>
                <a:schemeClr val="dk1"/>
              </a:buClr>
              <a:buSzPts val="1200"/>
              <a:buChar char="•"/>
            </a:pPr>
            <a:r>
              <a:rPr lang="en-US" i="1"/>
              <a:t>This activity helps children get their nightmare out into the open. </a:t>
            </a:r>
            <a:endParaRPr/>
          </a:p>
          <a:p>
            <a:pPr marL="171450" lvl="0" indent="-171450" algn="l" rtl="0">
              <a:spcBef>
                <a:spcPts val="0"/>
              </a:spcBef>
              <a:spcAft>
                <a:spcPts val="0"/>
              </a:spcAft>
              <a:buClr>
                <a:schemeClr val="dk1"/>
              </a:buClr>
              <a:buSzPts val="1200"/>
              <a:buChar char="•"/>
            </a:pPr>
            <a:r>
              <a:rPr lang="en-US" i="1"/>
              <a:t>You can:</a:t>
            </a:r>
            <a:endParaRPr/>
          </a:p>
          <a:p>
            <a:pPr marL="628650" lvl="1" indent="-171450" algn="l" rtl="0">
              <a:spcBef>
                <a:spcPts val="0"/>
              </a:spcBef>
              <a:spcAft>
                <a:spcPts val="0"/>
              </a:spcAft>
              <a:buClr>
                <a:schemeClr val="dk1"/>
              </a:buClr>
              <a:buSzPts val="1200"/>
              <a:buChar char="•"/>
            </a:pPr>
            <a:r>
              <a:rPr lang="en-US" i="1"/>
              <a:t>Do this directly with the child</a:t>
            </a:r>
            <a:endParaRPr/>
          </a:p>
          <a:p>
            <a:pPr marL="628650" lvl="1" indent="-171450" algn="l" rtl="0">
              <a:spcBef>
                <a:spcPts val="0"/>
              </a:spcBef>
              <a:spcAft>
                <a:spcPts val="0"/>
              </a:spcAft>
              <a:buClr>
                <a:schemeClr val="dk1"/>
              </a:buClr>
              <a:buSzPts val="1200"/>
              <a:buChar char="•"/>
            </a:pPr>
            <a:r>
              <a:rPr lang="en-US" i="1"/>
              <a:t>Do this with the child and caregiver </a:t>
            </a:r>
            <a:endParaRPr/>
          </a:p>
          <a:p>
            <a:pPr marL="628650" lvl="1" indent="-171450" algn="l" rtl="0">
              <a:spcBef>
                <a:spcPts val="0"/>
              </a:spcBef>
              <a:spcAft>
                <a:spcPts val="0"/>
              </a:spcAft>
              <a:buClr>
                <a:schemeClr val="dk1"/>
              </a:buClr>
              <a:buSzPts val="1200"/>
              <a:buChar char="•"/>
            </a:pPr>
            <a:r>
              <a:rPr lang="en-US" i="1"/>
              <a:t>Work with the caregiver to do this with their child.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US" b="1"/>
              <a:t>PLENARY REVIEW (10 minutes)</a:t>
            </a:r>
            <a:endParaRPr/>
          </a:p>
          <a:p>
            <a:pPr marL="171450" lvl="0" indent="-171450" algn="l" rtl="0">
              <a:spcBef>
                <a:spcPts val="0"/>
              </a:spcBef>
              <a:spcAft>
                <a:spcPts val="0"/>
              </a:spcAft>
              <a:buClr>
                <a:schemeClr val="dk1"/>
              </a:buClr>
              <a:buSzPts val="1200"/>
              <a:buChar char="•"/>
            </a:pPr>
            <a:r>
              <a:rPr lang="en-US"/>
              <a:t>Guide participants to </a:t>
            </a:r>
            <a:r>
              <a:rPr lang="en-US" b="1"/>
              <a:t>Workbook page 69-70: Dreamwork</a:t>
            </a:r>
            <a:endParaRPr/>
          </a:p>
          <a:p>
            <a:pPr marL="171450" lvl="0" indent="-171450" algn="l" rtl="0">
              <a:spcBef>
                <a:spcPts val="0"/>
              </a:spcBef>
              <a:spcAft>
                <a:spcPts val="0"/>
              </a:spcAft>
              <a:buClr>
                <a:schemeClr val="dk1"/>
              </a:buClr>
              <a:buSzPts val="1200"/>
              <a:buChar char="•"/>
            </a:pPr>
            <a:r>
              <a:rPr lang="en-US"/>
              <a:t>Review the activity guidance together</a:t>
            </a:r>
            <a:endParaRPr/>
          </a:p>
        </p:txBody>
      </p:sp>
      <p:sp>
        <p:nvSpPr>
          <p:cNvPr id="746" name="Google Shape;746;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4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dirty="0">
                <a:highlight>
                  <a:schemeClr val="lt1"/>
                </a:highlight>
                <a:latin typeface="Calibri"/>
                <a:ea typeface="Calibri"/>
                <a:cs typeface="Calibri"/>
                <a:sym typeface="Calibri"/>
              </a:rPr>
              <a:t>EXPLANATION</a:t>
            </a:r>
            <a:endParaRPr dirty="0"/>
          </a:p>
          <a:p>
            <a:pPr marL="171450" marR="0" lvl="0" indent="-171450" algn="l" rtl="0">
              <a:lnSpc>
                <a:spcPct val="100000"/>
              </a:lnSpc>
              <a:spcBef>
                <a:spcPts val="0"/>
              </a:spcBef>
              <a:spcAft>
                <a:spcPts val="0"/>
              </a:spcAft>
              <a:buClr>
                <a:schemeClr val="dk1"/>
              </a:buClr>
              <a:buSzPts val="1100"/>
              <a:buFont typeface="Arial"/>
              <a:buChar char="•"/>
            </a:pPr>
            <a:r>
              <a:rPr lang="en-US" i="1" dirty="0"/>
              <a:t>The </a:t>
            </a:r>
            <a:r>
              <a:rPr lang="en-US" sz="1200" b="0" i="1" dirty="0">
                <a:highlight>
                  <a:schemeClr val="lt1"/>
                </a:highlight>
                <a:latin typeface="Calibri"/>
                <a:ea typeface="Calibri"/>
                <a:cs typeface="Calibri"/>
                <a:sym typeface="Calibri"/>
              </a:rPr>
              <a:t>second activity is called </a:t>
            </a:r>
            <a:r>
              <a:rPr lang="en-US" sz="1200" b="1" i="1" dirty="0">
                <a:highlight>
                  <a:schemeClr val="lt1"/>
                </a:highlight>
                <a:latin typeface="Calibri"/>
                <a:ea typeface="Calibri"/>
                <a:cs typeface="Calibri"/>
                <a:sym typeface="Calibri"/>
              </a:rPr>
              <a:t>Imagine nightmares</a:t>
            </a:r>
            <a:r>
              <a:rPr lang="en-US" sz="1200" b="0" i="1" dirty="0">
                <a:highlight>
                  <a:schemeClr val="lt1"/>
                </a:highlight>
                <a:latin typeface="Calibri"/>
                <a:ea typeface="Calibri"/>
                <a:cs typeface="Calibri"/>
                <a:sym typeface="Calibri"/>
              </a:rPr>
              <a:t>. </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200" i="1" dirty="0">
                <a:latin typeface="Calibri"/>
                <a:ea typeface="Calibri"/>
                <a:cs typeface="Calibri"/>
                <a:sym typeface="Calibri"/>
              </a:rPr>
              <a:t>This activity is a bit more suited for older children </a:t>
            </a:r>
            <a:endParaRPr dirty="0"/>
          </a:p>
          <a:p>
            <a:pPr marL="171450" lvl="0" indent="-171450" algn="l" rtl="0">
              <a:spcBef>
                <a:spcPts val="0"/>
              </a:spcBef>
              <a:spcAft>
                <a:spcPts val="0"/>
              </a:spcAft>
              <a:buClr>
                <a:schemeClr val="dk1"/>
              </a:buClr>
              <a:buSzPts val="1200"/>
              <a:buChar char="•"/>
            </a:pPr>
            <a:r>
              <a:rPr lang="en-US" i="1" dirty="0"/>
              <a:t>This activity helps children get their nightmare out into the open. </a:t>
            </a:r>
            <a:endParaRPr dirty="0"/>
          </a:p>
          <a:p>
            <a:pPr marL="171450" lvl="0" indent="-171450" algn="l" rtl="0">
              <a:spcBef>
                <a:spcPts val="0"/>
              </a:spcBef>
              <a:spcAft>
                <a:spcPts val="0"/>
              </a:spcAft>
              <a:buClr>
                <a:schemeClr val="dk1"/>
              </a:buClr>
              <a:buSzPts val="1200"/>
              <a:buChar char="•"/>
            </a:pPr>
            <a:r>
              <a:rPr lang="en-US" i="1" dirty="0"/>
              <a:t>You can:</a:t>
            </a:r>
            <a:endParaRPr dirty="0"/>
          </a:p>
          <a:p>
            <a:pPr marL="628650" lvl="1" indent="-171450" algn="l" rtl="0">
              <a:spcBef>
                <a:spcPts val="0"/>
              </a:spcBef>
              <a:spcAft>
                <a:spcPts val="0"/>
              </a:spcAft>
              <a:buClr>
                <a:schemeClr val="dk1"/>
              </a:buClr>
              <a:buSzPts val="1200"/>
              <a:buChar char="•"/>
            </a:pPr>
            <a:r>
              <a:rPr lang="en-US" i="1" dirty="0"/>
              <a:t>Do this directly with the child</a:t>
            </a:r>
            <a:endParaRPr dirty="0"/>
          </a:p>
          <a:p>
            <a:pPr marL="628650" lvl="1" indent="-171450" algn="l" rtl="0">
              <a:spcBef>
                <a:spcPts val="0"/>
              </a:spcBef>
              <a:spcAft>
                <a:spcPts val="0"/>
              </a:spcAft>
              <a:buClr>
                <a:schemeClr val="dk1"/>
              </a:buClr>
              <a:buSzPts val="1200"/>
              <a:buChar char="•"/>
            </a:pPr>
            <a:r>
              <a:rPr lang="en-US" i="1" dirty="0"/>
              <a:t>Do this with the child and caregiver </a:t>
            </a:r>
            <a:endParaRPr dirty="0"/>
          </a:p>
          <a:p>
            <a:pPr marL="628650" lvl="1" indent="-171450" algn="l" rtl="0">
              <a:spcBef>
                <a:spcPts val="0"/>
              </a:spcBef>
              <a:spcAft>
                <a:spcPts val="0"/>
              </a:spcAft>
              <a:buClr>
                <a:schemeClr val="dk1"/>
              </a:buClr>
              <a:buSzPts val="1200"/>
              <a:buChar char="•"/>
            </a:pPr>
            <a:r>
              <a:rPr lang="en-US" i="1" dirty="0"/>
              <a:t>Work with the caregiver to do this with their child. </a:t>
            </a:r>
            <a:endParaRPr dirty="0"/>
          </a:p>
          <a:p>
            <a:pPr marL="171450" lvl="0" indent="-101600" algn="l" rtl="0">
              <a:lnSpc>
                <a:spcPct val="100000"/>
              </a:lnSpc>
              <a:spcBef>
                <a:spcPts val="0"/>
              </a:spcBef>
              <a:spcAft>
                <a:spcPts val="0"/>
              </a:spcAft>
              <a:buClr>
                <a:schemeClr val="dk1"/>
              </a:buClr>
              <a:buSzPts val="1100"/>
              <a:buNone/>
            </a:pPr>
            <a:endParaRPr sz="1200" i="1" dirty="0">
              <a:latin typeface="Calibri"/>
              <a:ea typeface="Calibri"/>
              <a:cs typeface="Calibri"/>
              <a:sym typeface="Calibri"/>
            </a:endParaRPr>
          </a:p>
          <a:p>
            <a:pPr marL="0" lvl="0" indent="0" algn="l" rtl="0">
              <a:spcBef>
                <a:spcPts val="0"/>
              </a:spcBef>
              <a:spcAft>
                <a:spcPts val="0"/>
              </a:spcAft>
              <a:buClr>
                <a:schemeClr val="dk1"/>
              </a:buClr>
              <a:buSzPts val="1200"/>
              <a:buNone/>
            </a:pPr>
            <a:r>
              <a:rPr lang="en-US" b="1" dirty="0"/>
              <a:t>PLENARY REVIEW (10 minutes)</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71-72: Imagine nightmares</a:t>
            </a:r>
            <a:endParaRPr dirty="0"/>
          </a:p>
          <a:p>
            <a:pPr marL="171450" lvl="0" indent="-171450" algn="l" rtl="0">
              <a:spcBef>
                <a:spcPts val="0"/>
              </a:spcBef>
              <a:spcAft>
                <a:spcPts val="0"/>
              </a:spcAft>
              <a:buClr>
                <a:schemeClr val="dk1"/>
              </a:buClr>
              <a:buSzPts val="1200"/>
              <a:buChar char="•"/>
            </a:pPr>
            <a:r>
              <a:rPr lang="en-US" dirty="0"/>
              <a:t>Review the activity guidance together</a:t>
            </a:r>
            <a:endParaRPr dirty="0"/>
          </a:p>
        </p:txBody>
      </p:sp>
      <p:sp>
        <p:nvSpPr>
          <p:cNvPr id="767" name="Google Shape;767;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73: Dreamwork - role plays</a:t>
            </a:r>
            <a:endParaRPr dirty="0"/>
          </a:p>
          <a:p>
            <a:pPr marL="171450" lvl="0" indent="-171450" algn="l" rtl="0">
              <a:spcBef>
                <a:spcPts val="0"/>
              </a:spcBef>
              <a:spcAft>
                <a:spcPts val="0"/>
              </a:spcAft>
              <a:buClr>
                <a:schemeClr val="dk1"/>
              </a:buClr>
              <a:buSzPts val="1200"/>
              <a:buChar char="•"/>
            </a:pPr>
            <a:r>
              <a:rPr lang="en-US" dirty="0"/>
              <a:t>Divide the participants into pairs </a:t>
            </a:r>
            <a:endParaRPr dirty="0"/>
          </a:p>
          <a:p>
            <a:pPr marL="628650" lvl="1" indent="-171450" algn="l" rtl="0">
              <a:spcBef>
                <a:spcPts val="0"/>
              </a:spcBef>
              <a:spcAft>
                <a:spcPts val="0"/>
              </a:spcAft>
              <a:buClr>
                <a:schemeClr val="dk1"/>
              </a:buClr>
              <a:buSzPts val="1200"/>
              <a:buChar char="•"/>
            </a:pPr>
            <a:r>
              <a:rPr lang="en-US" dirty="0"/>
              <a:t>Assign a scenario to each pair (scenario 1 or 2). </a:t>
            </a:r>
            <a:endParaRPr dirty="0"/>
          </a:p>
          <a:p>
            <a:pPr marL="628650" lvl="1" indent="-171450" algn="l" rtl="0">
              <a:spcBef>
                <a:spcPts val="0"/>
              </a:spcBef>
              <a:spcAft>
                <a:spcPts val="0"/>
              </a:spcAft>
              <a:buClr>
                <a:schemeClr val="dk1"/>
              </a:buClr>
              <a:buSzPts val="1200"/>
              <a:buChar char="•"/>
            </a:pPr>
            <a:r>
              <a:rPr lang="en-US" dirty="0"/>
              <a:t>Scenario 1 participants should practice the Dreamwork activity</a:t>
            </a:r>
            <a:endParaRPr dirty="0"/>
          </a:p>
          <a:p>
            <a:pPr marL="628650" lvl="1" indent="-171450" algn="l" rtl="0">
              <a:spcBef>
                <a:spcPts val="0"/>
              </a:spcBef>
              <a:spcAft>
                <a:spcPts val="0"/>
              </a:spcAft>
              <a:buClr>
                <a:schemeClr val="dk1"/>
              </a:buClr>
              <a:buSzPts val="1200"/>
              <a:buChar char="•"/>
            </a:pPr>
            <a:r>
              <a:rPr lang="en-US" dirty="0"/>
              <a:t>Scenario 2 participants should practice the Imaginary Nightmare activity.</a:t>
            </a:r>
            <a:endParaRPr dirty="0"/>
          </a:p>
          <a:p>
            <a:pPr marL="171450" lvl="0" indent="-171450" algn="l" rtl="0">
              <a:spcBef>
                <a:spcPts val="0"/>
              </a:spcBef>
              <a:spcAft>
                <a:spcPts val="0"/>
              </a:spcAft>
              <a:buClr>
                <a:schemeClr val="dk1"/>
              </a:buClr>
              <a:buSzPts val="1200"/>
              <a:buChar char="•"/>
            </a:pPr>
            <a:r>
              <a:rPr lang="en-US" i="1" dirty="0"/>
              <a:t>With your partner:</a:t>
            </a:r>
            <a:endParaRPr dirty="0"/>
          </a:p>
          <a:p>
            <a:pPr marL="628650" lvl="1" indent="-171450" algn="l" rtl="0">
              <a:spcBef>
                <a:spcPts val="0"/>
              </a:spcBef>
              <a:spcAft>
                <a:spcPts val="0"/>
              </a:spcAft>
              <a:buClr>
                <a:schemeClr val="dk1"/>
              </a:buClr>
              <a:buSzPts val="1200"/>
              <a:buChar char="•"/>
            </a:pPr>
            <a:r>
              <a:rPr lang="en-US" i="1" dirty="0"/>
              <a:t>Decide who will play the role of caseworker and who will play the role of the child</a:t>
            </a:r>
            <a:endParaRPr dirty="0"/>
          </a:p>
          <a:p>
            <a:pPr marL="628650" lvl="1" indent="-171450" algn="l" rtl="0">
              <a:spcBef>
                <a:spcPts val="0"/>
              </a:spcBef>
              <a:spcAft>
                <a:spcPts val="0"/>
              </a:spcAft>
              <a:buClr>
                <a:schemeClr val="dk1"/>
              </a:buClr>
              <a:buSzPts val="1200"/>
              <a:buChar char="•"/>
            </a:pPr>
            <a:r>
              <a:rPr lang="en-US" i="1" dirty="0"/>
              <a:t>The person playing the role of the child:</a:t>
            </a:r>
            <a:endParaRPr dirty="0"/>
          </a:p>
          <a:p>
            <a:pPr marL="1085850" lvl="2" indent="-171450" algn="l" rtl="0">
              <a:spcBef>
                <a:spcPts val="0"/>
              </a:spcBef>
              <a:spcAft>
                <a:spcPts val="0"/>
              </a:spcAft>
              <a:buClr>
                <a:schemeClr val="dk1"/>
              </a:buClr>
              <a:buSzPts val="1200"/>
              <a:buChar char="•"/>
            </a:pPr>
            <a:r>
              <a:rPr lang="en-US" i="1" dirty="0"/>
              <a:t>Read and use your assigned scenario</a:t>
            </a:r>
            <a:endParaRPr dirty="0"/>
          </a:p>
          <a:p>
            <a:pPr marL="628650" lvl="1" indent="-171450" algn="l" rtl="0">
              <a:spcBef>
                <a:spcPts val="0"/>
              </a:spcBef>
              <a:spcAft>
                <a:spcPts val="0"/>
              </a:spcAft>
              <a:buClr>
                <a:schemeClr val="dk1"/>
              </a:buClr>
              <a:buSzPts val="1200"/>
              <a:buChar char="•"/>
            </a:pPr>
            <a:r>
              <a:rPr lang="en-US" i="1" dirty="0"/>
              <a:t>The person playing the role of caseworker</a:t>
            </a:r>
            <a:endParaRPr dirty="0"/>
          </a:p>
          <a:p>
            <a:pPr marL="1085850" lvl="2" indent="-171450" algn="l" rtl="0">
              <a:spcBef>
                <a:spcPts val="0"/>
              </a:spcBef>
              <a:spcAft>
                <a:spcPts val="0"/>
              </a:spcAft>
              <a:buClr>
                <a:schemeClr val="dk1"/>
              </a:buClr>
              <a:buSzPts val="1200"/>
              <a:buChar char="•"/>
            </a:pPr>
            <a:r>
              <a:rPr lang="en-US" i="1" dirty="0"/>
              <a:t>Use the dreamwork guidance to implement the activity</a:t>
            </a:r>
            <a:endParaRPr dirty="0"/>
          </a:p>
          <a:p>
            <a:pPr marL="628650" lvl="1" indent="-171450" algn="l" rtl="0">
              <a:spcBef>
                <a:spcPts val="0"/>
              </a:spcBef>
              <a:spcAft>
                <a:spcPts val="0"/>
              </a:spcAft>
              <a:buClr>
                <a:schemeClr val="dk1"/>
              </a:buClr>
              <a:buSzPts val="1200"/>
              <a:buChar char="•"/>
            </a:pPr>
            <a:r>
              <a:rPr lang="en-US" i="1" dirty="0"/>
              <a:t>Try your best to participate fully and not to feel embarrassed </a:t>
            </a:r>
            <a:endParaRPr dirty="0"/>
          </a:p>
          <a:p>
            <a:pPr marL="628650" lvl="1" indent="-171450" algn="l" rtl="0">
              <a:spcBef>
                <a:spcPts val="0"/>
              </a:spcBef>
              <a:spcAft>
                <a:spcPts val="0"/>
              </a:spcAft>
              <a:buClr>
                <a:schemeClr val="dk1"/>
              </a:buClr>
              <a:buSzPts val="1200"/>
              <a:buChar char="•"/>
            </a:pPr>
            <a:r>
              <a:rPr lang="en-US" i="1" dirty="0"/>
              <a:t>It is very important that you practice this conversation. </a:t>
            </a:r>
            <a:endParaRPr i="1"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US" b="1" dirty="0"/>
              <a:t>PARTNER WORK (10 minutes)</a:t>
            </a:r>
            <a:endParaRPr dirty="0"/>
          </a:p>
          <a:p>
            <a:pPr marL="171450" marR="0" lvl="0" indent="-171450" algn="l" rtl="0">
              <a:lnSpc>
                <a:spcPct val="100000"/>
              </a:lnSpc>
              <a:spcBef>
                <a:spcPts val="0"/>
              </a:spcBef>
              <a:spcAft>
                <a:spcPts val="0"/>
              </a:spcAft>
              <a:buClr>
                <a:schemeClr val="dk1"/>
              </a:buClr>
              <a:buSzPts val="1200"/>
              <a:buChar char="•"/>
            </a:pPr>
            <a:r>
              <a:rPr lang="en-US" dirty="0"/>
              <a:t>Give participants a minute to prepare for their role play</a:t>
            </a:r>
            <a:endParaRPr dirty="0"/>
          </a:p>
          <a:p>
            <a:pPr marL="171450" marR="0" lvl="0" indent="-171450" algn="l" rtl="0">
              <a:lnSpc>
                <a:spcPct val="100000"/>
              </a:lnSpc>
              <a:spcBef>
                <a:spcPts val="0"/>
              </a:spcBef>
              <a:spcAft>
                <a:spcPts val="0"/>
              </a:spcAft>
              <a:buClr>
                <a:schemeClr val="dk1"/>
              </a:buClr>
              <a:buSzPts val="1200"/>
              <a:buChar char="•"/>
            </a:pPr>
            <a:r>
              <a:rPr lang="en-US" dirty="0"/>
              <a:t>Begin the role play</a:t>
            </a:r>
            <a:endParaRPr dirty="0"/>
          </a:p>
          <a:p>
            <a:pPr marL="171450" marR="0" lvl="0" indent="-171450" algn="l" rtl="0">
              <a:lnSpc>
                <a:spcPct val="100000"/>
              </a:lnSpc>
              <a:spcBef>
                <a:spcPts val="0"/>
              </a:spcBef>
              <a:spcAft>
                <a:spcPts val="0"/>
              </a:spcAft>
              <a:buClr>
                <a:schemeClr val="dk1"/>
              </a:buClr>
              <a:buSzPts val="1200"/>
              <a:buChar char="•"/>
            </a:pPr>
            <a:r>
              <a:rPr lang="en-US" dirty="0"/>
              <a:t>Move around the room and make sure that all the pairs are talking and practicing</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US" b="1" dirty="0"/>
              <a:t>PLENARY DISCUSSION (20 minutes)</a:t>
            </a:r>
            <a:endParaRPr dirty="0"/>
          </a:p>
          <a:p>
            <a:pPr marL="171450" lvl="0" indent="-171450" algn="l" rtl="0">
              <a:spcBef>
                <a:spcPts val="0"/>
              </a:spcBef>
              <a:spcAft>
                <a:spcPts val="0"/>
              </a:spcAft>
              <a:buClr>
                <a:schemeClr val="dk1"/>
              </a:buClr>
              <a:buSzPts val="1200"/>
              <a:buChar char="•"/>
            </a:pPr>
            <a:r>
              <a:rPr lang="en-US" sz="1200" i="1" dirty="0"/>
              <a:t>How did you feel engaging in this intervention?</a:t>
            </a:r>
            <a:endParaRPr dirty="0"/>
          </a:p>
          <a:p>
            <a:pPr marL="628650" lvl="1" indent="-171450" algn="l" rtl="0">
              <a:spcBef>
                <a:spcPts val="0"/>
              </a:spcBef>
              <a:spcAft>
                <a:spcPts val="0"/>
              </a:spcAft>
              <a:buClr>
                <a:schemeClr val="dk1"/>
              </a:buClr>
              <a:buSzPts val="1200"/>
              <a:buChar char="•"/>
            </a:pPr>
            <a:r>
              <a:rPr lang="en-US" sz="1200" dirty="0"/>
              <a:t>Gather feedback from both the ‘children’ and the ‘caseworker’</a:t>
            </a:r>
            <a:endParaRPr dirty="0"/>
          </a:p>
          <a:p>
            <a:pPr marL="171450" lvl="0" indent="-171450" algn="l" rtl="0">
              <a:spcBef>
                <a:spcPts val="0"/>
              </a:spcBef>
              <a:spcAft>
                <a:spcPts val="0"/>
              </a:spcAft>
              <a:buClr>
                <a:schemeClr val="dk1"/>
              </a:buClr>
              <a:buSzPts val="1200"/>
              <a:buChar char="•"/>
            </a:pPr>
            <a:r>
              <a:rPr lang="en-US" i="1" dirty="0"/>
              <a:t>What was easy to apply?</a:t>
            </a:r>
            <a:endParaRPr dirty="0"/>
          </a:p>
          <a:p>
            <a:pPr marL="171450" lvl="0" indent="-171450" algn="l" rtl="0">
              <a:spcBef>
                <a:spcPts val="0"/>
              </a:spcBef>
              <a:spcAft>
                <a:spcPts val="0"/>
              </a:spcAft>
              <a:buClr>
                <a:schemeClr val="dk1"/>
              </a:buClr>
              <a:buSzPts val="1200"/>
              <a:buChar char="•"/>
            </a:pPr>
            <a:r>
              <a:rPr lang="en-US" i="1" dirty="0"/>
              <a:t>What was challenging to apply?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i="1" dirty="0"/>
              <a:t>Does anyone have any questions or need clarification?</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791" name="Google Shape;791;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PREPARATION</a:t>
            </a:r>
            <a:endParaRPr dirty="0"/>
          </a:p>
          <a:p>
            <a:pPr marL="171450" lvl="0" indent="-171450" algn="l" rtl="0">
              <a:spcBef>
                <a:spcPts val="0"/>
              </a:spcBef>
              <a:spcAft>
                <a:spcPts val="0"/>
              </a:spcAft>
              <a:buClr>
                <a:schemeClr val="dk1"/>
              </a:buClr>
              <a:buSzPts val="1200"/>
              <a:buChar char="•"/>
            </a:pPr>
            <a:r>
              <a:rPr lang="en-US" dirty="0"/>
              <a:t>Have enough sticky notes for each participant</a:t>
            </a:r>
            <a:endParaRPr dirty="0"/>
          </a:p>
          <a:p>
            <a:pPr marL="171450" lvl="0" indent="-171450" algn="l" rtl="0">
              <a:spcBef>
                <a:spcPts val="0"/>
              </a:spcBef>
              <a:spcAft>
                <a:spcPts val="0"/>
              </a:spcAft>
              <a:buClr>
                <a:schemeClr val="dk1"/>
              </a:buClr>
              <a:buSzPts val="1200"/>
              <a:buChar char="•"/>
            </a:pPr>
            <a:r>
              <a:rPr lang="en-US" dirty="0"/>
              <a:t>Write down following questions on a sticky note:</a:t>
            </a:r>
            <a:endParaRPr dirty="0"/>
          </a:p>
          <a:p>
            <a:pPr marL="628650" lvl="1" indent="-171450" algn="l" rtl="0">
              <a:spcBef>
                <a:spcPts val="0"/>
              </a:spcBef>
              <a:spcAft>
                <a:spcPts val="0"/>
              </a:spcAft>
              <a:buClr>
                <a:schemeClr val="dk1"/>
              </a:buClr>
              <a:buSzPts val="1200"/>
              <a:buChar char="•"/>
            </a:pPr>
            <a:r>
              <a:rPr lang="en-US" dirty="0"/>
              <a:t>“What are some reasons children in humanitarian settings might experience distress?“</a:t>
            </a:r>
            <a:endParaRPr dirty="0"/>
          </a:p>
          <a:p>
            <a:pPr marL="628650" lvl="1" indent="-171450" algn="l" rtl="0">
              <a:spcBef>
                <a:spcPts val="0"/>
              </a:spcBef>
              <a:spcAft>
                <a:spcPts val="0"/>
              </a:spcAft>
              <a:buClr>
                <a:schemeClr val="dk1"/>
              </a:buClr>
              <a:buSzPts val="1200"/>
              <a:buChar char="•"/>
            </a:pPr>
            <a:r>
              <a:rPr lang="en-US" dirty="0"/>
              <a:t>“List 3 examples of an internal loss and 3 of an external loss“</a:t>
            </a:r>
            <a:endParaRPr dirty="0"/>
          </a:p>
          <a:p>
            <a:pPr marL="628650" lvl="1" indent="-171450" algn="l" rtl="0">
              <a:spcBef>
                <a:spcPts val="0"/>
              </a:spcBef>
              <a:spcAft>
                <a:spcPts val="0"/>
              </a:spcAft>
              <a:buClr>
                <a:schemeClr val="dk1"/>
              </a:buClr>
              <a:buSzPts val="1200"/>
              <a:buChar char="•"/>
            </a:pPr>
            <a:r>
              <a:rPr lang="en-US" dirty="0"/>
              <a:t>“Name the different stages of the grief process“</a:t>
            </a:r>
            <a:endParaRPr dirty="0"/>
          </a:p>
          <a:p>
            <a:pPr marL="628650" lvl="1" indent="-171450" algn="l" rtl="0">
              <a:spcBef>
                <a:spcPts val="0"/>
              </a:spcBef>
              <a:spcAft>
                <a:spcPts val="0"/>
              </a:spcAft>
              <a:buClr>
                <a:schemeClr val="dk1"/>
              </a:buClr>
              <a:buSzPts val="1200"/>
              <a:buChar char="•"/>
            </a:pPr>
            <a:r>
              <a:rPr lang="en-US" dirty="0"/>
              <a:t>“List 3 factors that can influence the impact of grief“</a:t>
            </a:r>
            <a:endParaRPr dirty="0"/>
          </a:p>
          <a:p>
            <a:pPr marL="628650" lvl="1" indent="-171450" algn="l" rtl="0">
              <a:spcBef>
                <a:spcPts val="0"/>
              </a:spcBef>
              <a:spcAft>
                <a:spcPts val="0"/>
              </a:spcAft>
              <a:buClr>
                <a:schemeClr val="dk1"/>
              </a:buClr>
              <a:buSzPts val="1200"/>
              <a:buChar char="•"/>
            </a:pPr>
            <a:r>
              <a:rPr lang="en-US" dirty="0"/>
              <a:t>“How can a caseworker support a child in their grief?”</a:t>
            </a:r>
            <a:endParaRPr dirty="0"/>
          </a:p>
          <a:p>
            <a:pPr marL="171450" lvl="0" indent="-171450" algn="l" rtl="0">
              <a:spcBef>
                <a:spcPts val="0"/>
              </a:spcBef>
              <a:spcAft>
                <a:spcPts val="0"/>
              </a:spcAft>
              <a:buClr>
                <a:schemeClr val="dk1"/>
              </a:buClr>
              <a:buSzPts val="1200"/>
              <a:buChar char="•"/>
            </a:pPr>
            <a:r>
              <a:rPr lang="en-US" dirty="0"/>
              <a:t>Write down “No question for you this time” on the remaining sticky notes</a:t>
            </a:r>
            <a:endParaRPr dirty="0"/>
          </a:p>
          <a:p>
            <a:pPr marL="628650" lvl="1" indent="-171450" algn="l" rtl="0">
              <a:spcBef>
                <a:spcPts val="0"/>
              </a:spcBef>
              <a:spcAft>
                <a:spcPts val="0"/>
              </a:spcAft>
              <a:buClr>
                <a:schemeClr val="dk1"/>
              </a:buClr>
              <a:buSzPts val="1200"/>
              <a:buChar char="•"/>
            </a:pPr>
            <a:r>
              <a:rPr lang="en-US" dirty="0"/>
              <a:t>For example, if you have 20 participants:</a:t>
            </a:r>
            <a:endParaRPr dirty="0"/>
          </a:p>
          <a:p>
            <a:pPr marL="1085850" lvl="2" indent="-171450" algn="l" rtl="0">
              <a:spcBef>
                <a:spcPts val="0"/>
              </a:spcBef>
              <a:spcAft>
                <a:spcPts val="0"/>
              </a:spcAft>
              <a:buClr>
                <a:schemeClr val="dk1"/>
              </a:buClr>
              <a:buSzPts val="1200"/>
              <a:buChar char="•"/>
            </a:pPr>
            <a:r>
              <a:rPr lang="en-US" dirty="0"/>
              <a:t>Write 5 sticky notes each containing one of the above mentioned questions </a:t>
            </a:r>
            <a:endParaRPr dirty="0"/>
          </a:p>
          <a:p>
            <a:pPr marL="1085850" lvl="2" indent="-171450" algn="l" rtl="0">
              <a:spcBef>
                <a:spcPts val="0"/>
              </a:spcBef>
              <a:spcAft>
                <a:spcPts val="0"/>
              </a:spcAft>
              <a:buClr>
                <a:schemeClr val="dk1"/>
              </a:buClr>
              <a:buSzPts val="1200"/>
              <a:buChar char="•"/>
            </a:pPr>
            <a:r>
              <a:rPr lang="en-US" dirty="0"/>
              <a:t>Write 15 sticky notes with “no question for you this time”</a:t>
            </a:r>
            <a:endParaRPr dirty="0"/>
          </a:p>
          <a:p>
            <a:pPr marL="171450" lvl="0" indent="-171450" algn="l" rtl="0">
              <a:spcBef>
                <a:spcPts val="0"/>
              </a:spcBef>
              <a:spcAft>
                <a:spcPts val="0"/>
              </a:spcAft>
              <a:buClr>
                <a:schemeClr val="dk1"/>
              </a:buClr>
              <a:buSzPts val="1200"/>
              <a:buChar char="•"/>
            </a:pPr>
            <a:r>
              <a:rPr lang="en-US" dirty="0"/>
              <a:t>Throw all sticky notes in a bag or a box </a:t>
            </a:r>
            <a:endParaRPr dirty="0"/>
          </a:p>
          <a:p>
            <a:pPr marL="0" marR="0" lvl="0" indent="0" algn="l" rtl="0">
              <a:lnSpc>
                <a:spcPct val="100000"/>
              </a:lnSpc>
              <a:spcBef>
                <a:spcPts val="0"/>
              </a:spcBef>
              <a:spcAft>
                <a:spcPts val="0"/>
              </a:spcAft>
              <a:buClr>
                <a:schemeClr val="dk1"/>
              </a:buClr>
              <a:buSzPts val="1200"/>
              <a:buFont typeface="Arial"/>
              <a:buNone/>
            </a:pPr>
            <a:r>
              <a:rPr lang="en-US"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QUIZ (15 minutes)</a:t>
            </a:r>
            <a:endParaRPr dirty="0"/>
          </a:p>
          <a:p>
            <a:pPr marL="171450" lvl="0" indent="-171450" algn="l" rtl="0">
              <a:spcBef>
                <a:spcPts val="0"/>
              </a:spcBef>
              <a:spcAft>
                <a:spcPts val="0"/>
              </a:spcAft>
              <a:buClr>
                <a:schemeClr val="dk1"/>
              </a:buClr>
              <a:buSzPts val="1200"/>
              <a:buChar char="•"/>
            </a:pPr>
            <a:r>
              <a:rPr lang="en-US" i="1" dirty="0"/>
              <a:t>Each of you should pull out one sticky note from this bag/box</a:t>
            </a:r>
            <a:endParaRPr dirty="0"/>
          </a:p>
          <a:p>
            <a:pPr marL="171450" lvl="0" indent="-171450" algn="l" rtl="0">
              <a:spcBef>
                <a:spcPts val="0"/>
              </a:spcBef>
              <a:spcAft>
                <a:spcPts val="0"/>
              </a:spcAft>
              <a:buClr>
                <a:schemeClr val="dk1"/>
              </a:buClr>
              <a:buSzPts val="1200"/>
              <a:buChar char="•"/>
            </a:pPr>
            <a:r>
              <a:rPr lang="en-US" i="1" dirty="0"/>
              <a:t>If you have a sticky note with a question, answer the question</a:t>
            </a:r>
            <a:endParaRPr dirty="0"/>
          </a:p>
          <a:p>
            <a:pPr marL="628650" lvl="1" indent="-171450" algn="l" rtl="0">
              <a:spcBef>
                <a:spcPts val="0"/>
              </a:spcBef>
              <a:spcAft>
                <a:spcPts val="0"/>
              </a:spcAft>
              <a:buClr>
                <a:schemeClr val="dk1"/>
              </a:buClr>
              <a:buSzPts val="1200"/>
              <a:buChar char="•"/>
            </a:pPr>
            <a:r>
              <a:rPr lang="en-US" i="1" dirty="0"/>
              <a:t>Others can help if you get stuck</a:t>
            </a:r>
            <a:endParaRPr dirty="0"/>
          </a:p>
          <a:p>
            <a:pPr marL="171450" lvl="0" indent="-171450" algn="l" rtl="0">
              <a:spcBef>
                <a:spcPts val="0"/>
              </a:spcBef>
              <a:spcAft>
                <a:spcPts val="0"/>
              </a:spcAft>
              <a:buClr>
                <a:schemeClr val="dk1"/>
              </a:buClr>
              <a:buSzPts val="1200"/>
              <a:buChar char="•"/>
            </a:pPr>
            <a:r>
              <a:rPr lang="en-US" dirty="0"/>
              <a:t>Make sure all the questions have been answered</a:t>
            </a:r>
            <a:endParaRPr dirty="0"/>
          </a:p>
          <a:p>
            <a:pPr marL="171450" lvl="0" indent="-171450" algn="l" rtl="0">
              <a:spcBef>
                <a:spcPts val="0"/>
              </a:spcBef>
              <a:spcAft>
                <a:spcPts val="0"/>
              </a:spcAft>
              <a:buClr>
                <a:schemeClr val="dk1"/>
              </a:buClr>
              <a:buSzPts val="1200"/>
              <a:buChar char="•"/>
            </a:pPr>
            <a:r>
              <a:rPr lang="en-US" dirty="0"/>
              <a:t>Complement with the answers on the following page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endParaRPr dirty="0"/>
          </a:p>
          <a:p>
            <a:pPr marL="171450" lvl="0" indent="-171450" algn="l" rtl="0">
              <a:spcBef>
                <a:spcPts val="0"/>
              </a:spcBef>
              <a:spcAft>
                <a:spcPts val="0"/>
              </a:spcAft>
              <a:buClr>
                <a:schemeClr val="dk1"/>
              </a:buClr>
              <a:buSzPts val="1200"/>
              <a:buChar char="•"/>
            </a:pPr>
            <a:r>
              <a:rPr lang="en-US" i="1" dirty="0"/>
              <a:t>Now that we have recapped the previous module, we will discuss what to expect from today's module. </a:t>
            </a:r>
            <a:endParaRPr dirty="0"/>
          </a:p>
          <a:p>
            <a:pPr marL="0" marR="0" lvl="0" indent="0" algn="l" rtl="0">
              <a:lnSpc>
                <a:spcPct val="100000"/>
              </a:lnSpc>
              <a:spcBef>
                <a:spcPts val="0"/>
              </a:spcBef>
              <a:spcAft>
                <a:spcPts val="0"/>
              </a:spcAft>
              <a:buClr>
                <a:schemeClr val="dk1"/>
              </a:buClr>
              <a:buSzPts val="1200"/>
              <a:buFont typeface="Arial"/>
              <a:buNone/>
            </a:pPr>
            <a:r>
              <a:rPr lang="en-US"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CONTINUED 🡪</a:t>
            </a:r>
            <a:endParaRPr b="1" dirty="0"/>
          </a:p>
        </p:txBody>
      </p:sp>
      <p:sp>
        <p:nvSpPr>
          <p:cNvPr id="143" name="Google Shape;143;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dirty="0"/>
              <a:t>Divide participants into pairs</a:t>
            </a:r>
            <a:endParaRPr dirty="0"/>
          </a:p>
          <a:p>
            <a:pPr marL="171450" lvl="0" indent="-171450" algn="l" rtl="0">
              <a:spcBef>
                <a:spcPts val="0"/>
              </a:spcBef>
              <a:spcAft>
                <a:spcPts val="0"/>
              </a:spcAft>
              <a:buClr>
                <a:schemeClr val="dk1"/>
              </a:buClr>
              <a:buSzPts val="1200"/>
              <a:buChar char="•"/>
            </a:pPr>
            <a:r>
              <a:rPr lang="en-US" dirty="0"/>
              <a:t>Guide participants to </a:t>
            </a:r>
            <a:r>
              <a:rPr lang="en-US" b="1" dirty="0"/>
              <a:t>Workbook page 74: Dealing with fears</a:t>
            </a:r>
            <a:endParaRPr dirty="0"/>
          </a:p>
          <a:p>
            <a:pPr marL="171450" lvl="0" indent="-171450" algn="l" rtl="0">
              <a:spcBef>
                <a:spcPts val="0"/>
              </a:spcBef>
              <a:spcAft>
                <a:spcPts val="0"/>
              </a:spcAft>
              <a:buClr>
                <a:schemeClr val="dk1"/>
              </a:buClr>
              <a:buSzPts val="1200"/>
              <a:buChar char="•"/>
            </a:pPr>
            <a:r>
              <a:rPr lang="en-US" i="1" dirty="0"/>
              <a:t>With your partner, answer the three questions in your workbook.</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PARTNER WORK (10 minutes)</a:t>
            </a:r>
            <a:endParaRPr dirty="0"/>
          </a:p>
          <a:p>
            <a:pPr marL="171450" lvl="0" indent="-171450" algn="l" rtl="0">
              <a:spcBef>
                <a:spcPts val="0"/>
              </a:spcBef>
              <a:spcAft>
                <a:spcPts val="0"/>
              </a:spcAft>
              <a:buClr>
                <a:schemeClr val="dk1"/>
              </a:buClr>
              <a:buSzPts val="1200"/>
              <a:buChar char="•"/>
            </a:pPr>
            <a:r>
              <a:rPr lang="en-US" dirty="0"/>
              <a:t>Provide 10 minutes for participants to complete</a:t>
            </a:r>
            <a:endParaRPr dirty="0"/>
          </a:p>
          <a:p>
            <a:pPr marL="171450" lvl="0" indent="-171450" algn="l" rtl="0">
              <a:spcBef>
                <a:spcPts val="0"/>
              </a:spcBef>
              <a:spcAft>
                <a:spcPts val="0"/>
              </a:spcAft>
              <a:buClr>
                <a:schemeClr val="dk1"/>
              </a:buClr>
              <a:buSzPts val="1200"/>
              <a:buChar char="•"/>
            </a:pPr>
            <a:r>
              <a:rPr lang="en-US" dirty="0"/>
              <a:t>While participants work, write the questions on a flipchart</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(10 minutes)</a:t>
            </a:r>
            <a:endParaRPr dirty="0"/>
          </a:p>
          <a:p>
            <a:pPr marL="171450" lvl="0" indent="-171450" algn="l" rtl="0">
              <a:spcBef>
                <a:spcPts val="0"/>
              </a:spcBef>
              <a:spcAft>
                <a:spcPts val="0"/>
              </a:spcAft>
              <a:buClr>
                <a:schemeClr val="dk1"/>
              </a:buClr>
              <a:buSzPts val="1200"/>
              <a:buChar char="•"/>
            </a:pPr>
            <a:r>
              <a:rPr lang="en-US" dirty="0"/>
              <a:t>Ask volunteers to share their responses</a:t>
            </a:r>
            <a:endParaRPr dirty="0"/>
          </a:p>
          <a:p>
            <a:pPr marL="171450" lvl="0" indent="-171450" algn="l" rtl="0">
              <a:spcBef>
                <a:spcPts val="0"/>
              </a:spcBef>
              <a:spcAft>
                <a:spcPts val="0"/>
              </a:spcAft>
              <a:buClr>
                <a:schemeClr val="dk1"/>
              </a:buClr>
              <a:buSzPts val="1200"/>
              <a:buChar char="•"/>
            </a:pPr>
            <a:r>
              <a:rPr lang="en-US" dirty="0"/>
              <a:t>Write the responses on a flipchart</a:t>
            </a:r>
            <a:endParaRPr dirty="0"/>
          </a:p>
          <a:p>
            <a:pPr marL="171450" lvl="0" indent="-171450" algn="l" rtl="0">
              <a:spcBef>
                <a:spcPts val="0"/>
              </a:spcBef>
              <a:spcAft>
                <a:spcPts val="0"/>
              </a:spcAft>
              <a:buClr>
                <a:schemeClr val="dk1"/>
              </a:buClr>
              <a:buSzPts val="1200"/>
              <a:buChar char="•"/>
            </a:pPr>
            <a:r>
              <a:rPr lang="en-US" dirty="0"/>
              <a:t>Review and complement with the possible responses below</a:t>
            </a:r>
            <a:endParaRPr dirty="0"/>
          </a:p>
          <a:p>
            <a:pPr marL="0" lvl="0" indent="0" algn="l" rtl="0">
              <a:spcBef>
                <a:spcPts val="0"/>
              </a:spcBef>
              <a:spcAft>
                <a:spcPts val="0"/>
              </a:spcAft>
              <a:buClr>
                <a:schemeClr val="dk1"/>
              </a:buClr>
              <a:buSzPts val="1200"/>
              <a:buNone/>
            </a:pPr>
            <a:r>
              <a:rPr lang="en-US"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POSSIBLE RESPONSES</a:t>
            </a:r>
            <a:endParaRPr dirty="0"/>
          </a:p>
          <a:p>
            <a:pPr marL="171450" lvl="0" indent="-171450" algn="l" rtl="0">
              <a:spcBef>
                <a:spcPts val="0"/>
              </a:spcBef>
              <a:spcAft>
                <a:spcPts val="0"/>
              </a:spcAft>
              <a:buClr>
                <a:schemeClr val="dk1"/>
              </a:buClr>
              <a:buSzPts val="1200"/>
              <a:buChar char="•"/>
            </a:pPr>
            <a:r>
              <a:rPr lang="en-US" b="1" dirty="0"/>
              <a:t>Why is it important to talk with children about their fears?</a:t>
            </a:r>
            <a:endParaRPr dirty="0"/>
          </a:p>
          <a:p>
            <a:pPr marL="628650" lvl="1" indent="-171450" algn="l" rtl="0">
              <a:spcBef>
                <a:spcPts val="0"/>
              </a:spcBef>
              <a:spcAft>
                <a:spcPts val="0"/>
              </a:spcAft>
              <a:buClr>
                <a:schemeClr val="dk1"/>
              </a:buClr>
              <a:buSzPts val="1200"/>
              <a:buChar char="•"/>
            </a:pPr>
            <a:r>
              <a:rPr lang="en-US" dirty="0"/>
              <a:t>Talking gets things out in the open</a:t>
            </a:r>
            <a:endParaRPr dirty="0"/>
          </a:p>
          <a:p>
            <a:pPr marL="628650" lvl="1" indent="-171450" algn="l" rtl="0">
              <a:spcBef>
                <a:spcPts val="0"/>
              </a:spcBef>
              <a:spcAft>
                <a:spcPts val="0"/>
              </a:spcAft>
              <a:buClr>
                <a:schemeClr val="dk1"/>
              </a:buClr>
              <a:buSzPts val="1200"/>
              <a:buChar char="•"/>
            </a:pPr>
            <a:r>
              <a:rPr lang="en-US" dirty="0"/>
              <a:t>Caregivers understand the child better and can help him/her</a:t>
            </a:r>
            <a:endParaRPr dirty="0"/>
          </a:p>
          <a:p>
            <a:pPr marL="628650" lvl="1" indent="-171450" algn="l" rtl="0">
              <a:spcBef>
                <a:spcPts val="0"/>
              </a:spcBef>
              <a:spcAft>
                <a:spcPts val="0"/>
              </a:spcAft>
              <a:buClr>
                <a:schemeClr val="dk1"/>
              </a:buClr>
              <a:buSzPts val="1200"/>
              <a:buChar char="•"/>
            </a:pPr>
            <a:r>
              <a:rPr lang="en-US" dirty="0"/>
              <a:t>Relieves tension for parents and child</a:t>
            </a:r>
            <a:endParaRPr dirty="0"/>
          </a:p>
          <a:p>
            <a:pPr marL="628650" lvl="1" indent="-171450" algn="l" rtl="0">
              <a:spcBef>
                <a:spcPts val="0"/>
              </a:spcBef>
              <a:spcAft>
                <a:spcPts val="0"/>
              </a:spcAft>
              <a:buClr>
                <a:schemeClr val="dk1"/>
              </a:buClr>
              <a:buSzPts val="1200"/>
              <a:buChar char="•"/>
            </a:pPr>
            <a:r>
              <a:rPr lang="en-US" dirty="0"/>
              <a:t>Makes the child feel better and forget</a:t>
            </a:r>
            <a:endParaRPr dirty="0"/>
          </a:p>
          <a:p>
            <a:pPr marL="628650" lvl="1" indent="-171450" algn="l" rtl="0">
              <a:spcBef>
                <a:spcPts val="0"/>
              </a:spcBef>
              <a:spcAft>
                <a:spcPts val="0"/>
              </a:spcAft>
              <a:buClr>
                <a:schemeClr val="dk1"/>
              </a:buClr>
              <a:buSzPts val="1200"/>
              <a:buChar char="•"/>
            </a:pPr>
            <a:r>
              <a:rPr lang="en-US" dirty="0"/>
              <a:t>Child can start to distance self from painful memories      </a:t>
            </a:r>
            <a:endParaRPr dirty="0"/>
          </a:p>
          <a:p>
            <a:pPr marL="628650" lvl="1" indent="-171450" algn="l" rtl="0">
              <a:spcBef>
                <a:spcPts val="0"/>
              </a:spcBef>
              <a:spcAft>
                <a:spcPts val="0"/>
              </a:spcAft>
              <a:buClr>
                <a:schemeClr val="dk1"/>
              </a:buClr>
              <a:buSzPts val="1200"/>
              <a:buChar char="•"/>
            </a:pPr>
            <a:r>
              <a:rPr lang="en-US" dirty="0"/>
              <a:t>Puts their fear in perspective</a:t>
            </a:r>
            <a:endParaRPr dirty="0"/>
          </a:p>
          <a:p>
            <a:pPr marL="628650" lvl="1" indent="-171450" algn="l" rtl="0">
              <a:spcBef>
                <a:spcPts val="0"/>
              </a:spcBef>
              <a:spcAft>
                <a:spcPts val="0"/>
              </a:spcAft>
              <a:buClr>
                <a:schemeClr val="dk1"/>
              </a:buClr>
              <a:buSzPts val="1200"/>
              <a:buChar char="•"/>
            </a:pPr>
            <a:r>
              <a:rPr lang="en-US" dirty="0"/>
              <a:t>Means they don’t bottle everything up</a:t>
            </a:r>
            <a:endParaRPr dirty="0"/>
          </a:p>
          <a:p>
            <a:pPr marL="628650" lvl="1" indent="-171450" algn="l" rtl="0">
              <a:spcBef>
                <a:spcPts val="0"/>
              </a:spcBef>
              <a:spcAft>
                <a:spcPts val="0"/>
              </a:spcAft>
              <a:buClr>
                <a:schemeClr val="dk1"/>
              </a:buClr>
              <a:buSzPts val="1200"/>
              <a:buChar char="•"/>
            </a:pPr>
            <a:r>
              <a:rPr lang="en-US" dirty="0"/>
              <a:t>Child can get a different perspective on things</a:t>
            </a:r>
            <a:endParaRPr dirty="0"/>
          </a:p>
          <a:p>
            <a:pPr marL="628650" lvl="1" indent="-171450" algn="l" rtl="0">
              <a:spcBef>
                <a:spcPts val="0"/>
              </a:spcBef>
              <a:spcAft>
                <a:spcPts val="0"/>
              </a:spcAft>
              <a:buClr>
                <a:schemeClr val="dk1"/>
              </a:buClr>
              <a:buSzPts val="1200"/>
              <a:buChar char="•"/>
            </a:pPr>
            <a:r>
              <a:rPr lang="en-US" dirty="0"/>
              <a:t>Child can hear their feelings are normal</a:t>
            </a:r>
            <a:endParaRPr dirty="0"/>
          </a:p>
          <a:p>
            <a:pPr marL="628650" lvl="1" indent="-171450" algn="l" rtl="0">
              <a:spcBef>
                <a:spcPts val="0"/>
              </a:spcBef>
              <a:spcAft>
                <a:spcPts val="0"/>
              </a:spcAft>
              <a:buClr>
                <a:schemeClr val="dk1"/>
              </a:buClr>
              <a:buSzPts val="1200"/>
              <a:buChar char="•"/>
            </a:pPr>
            <a:r>
              <a:rPr lang="en-US" dirty="0"/>
              <a:t>Not talking to children about terrible events that happened to them is a mistake!</a:t>
            </a:r>
            <a:endParaRPr dirty="0"/>
          </a:p>
        </p:txBody>
      </p:sp>
      <p:sp>
        <p:nvSpPr>
          <p:cNvPr id="818" name="Google Shape;818;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7: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US" b="1" dirty="0"/>
              <a:t>Why can it be hard for children to talk?</a:t>
            </a:r>
            <a:endParaRPr dirty="0"/>
          </a:p>
          <a:p>
            <a:pPr marL="628650" lvl="1" indent="-171450" algn="l" rtl="0">
              <a:spcBef>
                <a:spcPts val="0"/>
              </a:spcBef>
              <a:spcAft>
                <a:spcPts val="0"/>
              </a:spcAft>
              <a:buClr>
                <a:schemeClr val="dk1"/>
              </a:buClr>
              <a:buSzPts val="1200"/>
              <a:buChar char="•"/>
            </a:pPr>
            <a:r>
              <a:rPr lang="en-US" dirty="0"/>
              <a:t>Too painful</a:t>
            </a:r>
            <a:endParaRPr dirty="0"/>
          </a:p>
          <a:p>
            <a:pPr marL="628650" lvl="1" indent="-171450" algn="l" rtl="0">
              <a:spcBef>
                <a:spcPts val="0"/>
              </a:spcBef>
              <a:spcAft>
                <a:spcPts val="0"/>
              </a:spcAft>
              <a:buClr>
                <a:schemeClr val="dk1"/>
              </a:buClr>
              <a:buSzPts val="1200"/>
              <a:buChar char="•"/>
            </a:pPr>
            <a:r>
              <a:rPr lang="en-US" dirty="0"/>
              <a:t>No words</a:t>
            </a:r>
            <a:endParaRPr dirty="0"/>
          </a:p>
          <a:p>
            <a:pPr marL="628650" lvl="1" indent="-171450" algn="l" rtl="0">
              <a:spcBef>
                <a:spcPts val="0"/>
              </a:spcBef>
              <a:spcAft>
                <a:spcPts val="0"/>
              </a:spcAft>
              <a:buClr>
                <a:schemeClr val="dk1"/>
              </a:buClr>
              <a:buSzPts val="1200"/>
              <a:buChar char="•"/>
            </a:pPr>
            <a:r>
              <a:rPr lang="en-US" dirty="0"/>
              <a:t>Contradictory feelings and emotions </a:t>
            </a:r>
            <a:endParaRPr dirty="0"/>
          </a:p>
          <a:p>
            <a:pPr marL="628650" lvl="1" indent="-171450" algn="l" rtl="0">
              <a:spcBef>
                <a:spcPts val="0"/>
              </a:spcBef>
              <a:spcAft>
                <a:spcPts val="0"/>
              </a:spcAft>
              <a:buClr>
                <a:schemeClr val="dk1"/>
              </a:buClr>
              <a:buSzPts val="1200"/>
              <a:buChar char="•"/>
            </a:pPr>
            <a:r>
              <a:rPr lang="en-US" dirty="0"/>
              <a:t>They feel guilt and confusion</a:t>
            </a:r>
            <a:endParaRPr dirty="0"/>
          </a:p>
          <a:p>
            <a:pPr marL="628650" lvl="1" indent="-171450" algn="l" rtl="0">
              <a:spcBef>
                <a:spcPts val="0"/>
              </a:spcBef>
              <a:spcAft>
                <a:spcPts val="0"/>
              </a:spcAft>
              <a:buClr>
                <a:schemeClr val="dk1"/>
              </a:buClr>
              <a:buSzPts val="1200"/>
              <a:buChar char="•"/>
            </a:pPr>
            <a:r>
              <a:rPr lang="en-US" dirty="0"/>
              <a:t>They are afraid of not being heard</a:t>
            </a:r>
            <a:endParaRPr dirty="0"/>
          </a:p>
          <a:p>
            <a:pPr marL="628650" lvl="1" indent="-171450" algn="l" rtl="0">
              <a:spcBef>
                <a:spcPts val="0"/>
              </a:spcBef>
              <a:spcAft>
                <a:spcPts val="0"/>
              </a:spcAft>
              <a:buClr>
                <a:schemeClr val="dk1"/>
              </a:buClr>
              <a:buSzPts val="1200"/>
              <a:buChar char="•"/>
            </a:pPr>
            <a:r>
              <a:rPr lang="en-US" dirty="0"/>
              <a:t>They are afraid of losing control</a:t>
            </a:r>
            <a:endParaRPr dirty="0"/>
          </a:p>
          <a:p>
            <a:pPr marL="628650" lvl="1" indent="-171450" algn="l" rtl="0">
              <a:spcBef>
                <a:spcPts val="0"/>
              </a:spcBef>
              <a:spcAft>
                <a:spcPts val="0"/>
              </a:spcAft>
              <a:buClr>
                <a:schemeClr val="dk1"/>
              </a:buClr>
              <a:buSzPts val="1200"/>
              <a:buChar char="•"/>
            </a:pPr>
            <a:r>
              <a:rPr lang="en-US" dirty="0"/>
              <a:t>They don’t feel the need to talk</a:t>
            </a:r>
            <a:endParaRPr dirty="0"/>
          </a:p>
          <a:p>
            <a:pPr marL="628650" lvl="1" indent="-171450" algn="l" rtl="0">
              <a:spcBef>
                <a:spcPts val="0"/>
              </a:spcBef>
              <a:spcAft>
                <a:spcPts val="0"/>
              </a:spcAft>
              <a:buClr>
                <a:schemeClr val="dk1"/>
              </a:buClr>
              <a:buSzPts val="1200"/>
              <a:buChar char="•"/>
            </a:pPr>
            <a:r>
              <a:rPr lang="en-US" dirty="0"/>
              <a:t>They talk to others (adolescents talking to friends, e.g.)</a:t>
            </a:r>
            <a:endParaRPr dirty="0"/>
          </a:p>
          <a:p>
            <a:pPr marL="171450" lvl="0" indent="-171450" algn="l" rtl="0">
              <a:spcBef>
                <a:spcPts val="0"/>
              </a:spcBef>
              <a:spcAft>
                <a:spcPts val="0"/>
              </a:spcAft>
              <a:buClr>
                <a:schemeClr val="dk1"/>
              </a:buClr>
              <a:buSzPts val="1200"/>
              <a:buChar char="•"/>
            </a:pPr>
            <a:r>
              <a:rPr lang="en-US" b="1" dirty="0"/>
              <a:t>Why is it hard for caregivers to listen to children’s fears?</a:t>
            </a:r>
            <a:endParaRPr dirty="0"/>
          </a:p>
          <a:p>
            <a:pPr marL="628650" lvl="1" indent="-171450" algn="l" rtl="0">
              <a:spcBef>
                <a:spcPts val="0"/>
              </a:spcBef>
              <a:spcAft>
                <a:spcPts val="0"/>
              </a:spcAft>
              <a:buClr>
                <a:schemeClr val="dk1"/>
              </a:buClr>
              <a:buSzPts val="1200"/>
              <a:buChar char="•"/>
            </a:pPr>
            <a:r>
              <a:rPr lang="en-US" dirty="0"/>
              <a:t>Painful </a:t>
            </a:r>
            <a:endParaRPr dirty="0"/>
          </a:p>
          <a:p>
            <a:pPr marL="628650" lvl="1" indent="-171450" algn="l" rtl="0">
              <a:spcBef>
                <a:spcPts val="0"/>
              </a:spcBef>
              <a:spcAft>
                <a:spcPts val="0"/>
              </a:spcAft>
              <a:buClr>
                <a:schemeClr val="dk1"/>
              </a:buClr>
              <a:buSzPts val="1200"/>
              <a:buChar char="•"/>
            </a:pPr>
            <a:r>
              <a:rPr lang="en-US" dirty="0"/>
              <a:t>Fear the child or the caregiver will get more upset</a:t>
            </a:r>
            <a:endParaRPr dirty="0"/>
          </a:p>
          <a:p>
            <a:pPr marL="628650" lvl="1" indent="-171450" algn="l" rtl="0">
              <a:spcBef>
                <a:spcPts val="0"/>
              </a:spcBef>
              <a:spcAft>
                <a:spcPts val="0"/>
              </a:spcAft>
              <a:buClr>
                <a:schemeClr val="dk1"/>
              </a:buClr>
              <a:buSzPts val="1200"/>
              <a:buChar char="•"/>
            </a:pPr>
            <a:r>
              <a:rPr lang="en-US" dirty="0"/>
              <a:t>Does not know what to say</a:t>
            </a:r>
            <a:endParaRPr dirty="0"/>
          </a:p>
          <a:p>
            <a:pPr marL="628650" lvl="1" indent="-171450" algn="l" rtl="0">
              <a:spcBef>
                <a:spcPts val="0"/>
              </a:spcBef>
              <a:spcAft>
                <a:spcPts val="0"/>
              </a:spcAft>
              <a:buClr>
                <a:schemeClr val="dk1"/>
              </a:buClr>
              <a:buSzPts val="1200"/>
              <a:buChar char="•"/>
            </a:pPr>
            <a:r>
              <a:rPr lang="en-US" dirty="0"/>
              <a:t>Reminder of own traumatic experiences</a:t>
            </a:r>
            <a:endParaRPr dirty="0"/>
          </a:p>
          <a:p>
            <a:pPr marL="628650" lvl="1" indent="-171450" algn="l" rtl="0">
              <a:spcBef>
                <a:spcPts val="0"/>
              </a:spcBef>
              <a:spcAft>
                <a:spcPts val="0"/>
              </a:spcAft>
              <a:buClr>
                <a:schemeClr val="dk1"/>
              </a:buClr>
              <a:buSzPts val="1200"/>
              <a:buChar char="•"/>
            </a:pPr>
            <a:r>
              <a:rPr lang="en-US" dirty="0"/>
              <a:t>Too exhausting, there is no time</a:t>
            </a:r>
            <a:endParaRPr dirty="0"/>
          </a:p>
          <a:p>
            <a:pPr marL="628650" lvl="1" indent="-171450" algn="l" rtl="0">
              <a:spcBef>
                <a:spcPts val="0"/>
              </a:spcBef>
              <a:spcAft>
                <a:spcPts val="0"/>
              </a:spcAft>
              <a:buClr>
                <a:schemeClr val="dk1"/>
              </a:buClr>
              <a:buSzPts val="1200"/>
              <a:buChar char="•"/>
            </a:pPr>
            <a:r>
              <a:rPr lang="en-US" dirty="0"/>
              <a:t>Belief it is harmful for children to talk openly about fears</a:t>
            </a:r>
            <a:endParaRPr dirty="0"/>
          </a:p>
          <a:p>
            <a:pPr marL="171450" lvl="0" indent="-95250" algn="l" rtl="0">
              <a:spcBef>
                <a:spcPts val="0"/>
              </a:spcBef>
              <a:spcAft>
                <a:spcPts val="0"/>
              </a:spcAft>
              <a:buClr>
                <a:schemeClr val="dk1"/>
              </a:buClr>
              <a:buSzPts val="1200"/>
              <a:buNone/>
            </a:pPr>
            <a:endParaRPr dirty="0"/>
          </a:p>
        </p:txBody>
      </p:sp>
      <p:sp>
        <p:nvSpPr>
          <p:cNvPr id="835" name="Google Shape;835;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
        <p:nvSpPr>
          <p:cNvPr id="836" name="Google Shape;836;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00"/>
              <a:buNone/>
            </a:pPr>
            <a:r>
              <a:rPr lang="en-US" sz="1100" b="1" dirty="0"/>
              <a:t>EXPLANATION</a:t>
            </a:r>
          </a:p>
          <a:p>
            <a:pPr marL="171450" lvl="0" indent="-171450" algn="l" rtl="0">
              <a:spcBef>
                <a:spcPts val="0"/>
              </a:spcBef>
              <a:spcAft>
                <a:spcPts val="0"/>
              </a:spcAft>
              <a:buClr>
                <a:schemeClr val="dk1"/>
              </a:buClr>
              <a:buSzPts val="1100"/>
            </a:pPr>
            <a:r>
              <a:rPr lang="en-US" sz="1100" b="0" dirty="0"/>
              <a:t>Guide participants to the </a:t>
            </a:r>
            <a:r>
              <a:rPr lang="en-US" sz="1100" b="1" dirty="0"/>
              <a:t>workbook page 60: Signs of severe distress</a:t>
            </a:r>
          </a:p>
          <a:p>
            <a:pPr marL="171450" lvl="0" indent="-171450" algn="l" rtl="0">
              <a:spcBef>
                <a:spcPts val="0"/>
              </a:spcBef>
              <a:spcAft>
                <a:spcPts val="0"/>
              </a:spcAft>
              <a:buClr>
                <a:schemeClr val="dk1"/>
              </a:buClr>
              <a:buSzPts val="1100"/>
            </a:pPr>
            <a:r>
              <a:rPr lang="en-US" sz="1100" b="0" i="1" dirty="0"/>
              <a:t>We learned earlier that children in distress can be more afraid of things, can be more anxious worried or increasingly fearful.</a:t>
            </a:r>
          </a:p>
          <a:p>
            <a:pPr marL="171450" lvl="0" indent="-171450" algn="l" rtl="0">
              <a:spcBef>
                <a:spcPts val="0"/>
              </a:spcBef>
              <a:spcAft>
                <a:spcPts val="0"/>
              </a:spcAft>
              <a:buClr>
                <a:schemeClr val="dk1"/>
              </a:buClr>
              <a:buSzPts val="1100"/>
            </a:pPr>
            <a:r>
              <a:rPr lang="en-US" sz="1100" b="0" i="1" dirty="0"/>
              <a:t>Psychoeducation on fears can be helpful for any parent or caregiver, not only for these who have children in distress. </a:t>
            </a:r>
          </a:p>
          <a:p>
            <a:pPr marL="171450" lvl="0" indent="-171450" algn="l" rtl="0">
              <a:spcBef>
                <a:spcPts val="0"/>
              </a:spcBef>
              <a:spcAft>
                <a:spcPts val="0"/>
              </a:spcAft>
              <a:buClr>
                <a:schemeClr val="dk1"/>
              </a:buClr>
              <a:buSzPts val="1100"/>
            </a:pPr>
            <a:r>
              <a:rPr lang="en-US" sz="1100" b="0" dirty="0"/>
              <a:t>Present the slide</a:t>
            </a:r>
          </a:p>
          <a:p>
            <a:pPr marL="0" lvl="0" indent="0" algn="l" rtl="0">
              <a:spcBef>
                <a:spcPts val="0"/>
              </a:spcBef>
              <a:spcAft>
                <a:spcPts val="0"/>
              </a:spcAft>
              <a:buClr>
                <a:schemeClr val="dk1"/>
              </a:buClr>
              <a:buSzPts val="1100"/>
              <a:buNone/>
            </a:pPr>
            <a:endParaRPr dirty="0"/>
          </a:p>
          <a:p>
            <a:pPr marL="171450" lvl="0" indent="-171450" algn="l" rtl="0">
              <a:spcBef>
                <a:spcPts val="0"/>
              </a:spcBef>
              <a:spcAft>
                <a:spcPts val="0"/>
              </a:spcAft>
              <a:buClr>
                <a:schemeClr val="dk1"/>
              </a:buClr>
              <a:buSzPts val="1100"/>
              <a:buChar char="•"/>
            </a:pPr>
            <a:r>
              <a:rPr lang="en-US" sz="1100" b="1" i="1" dirty="0"/>
              <a:t>Accept that a child’s fear is natural</a:t>
            </a:r>
            <a:endParaRPr dirty="0"/>
          </a:p>
          <a:p>
            <a:pPr marL="628650" lvl="1" indent="-171450" algn="l" rtl="0">
              <a:spcBef>
                <a:spcPts val="0"/>
              </a:spcBef>
              <a:spcAft>
                <a:spcPts val="0"/>
              </a:spcAft>
              <a:buClr>
                <a:schemeClr val="dk1"/>
              </a:buClr>
              <a:buSzPts val="1100"/>
              <a:buChar char="•"/>
            </a:pPr>
            <a:r>
              <a:rPr lang="en-US" sz="1100" i="1" dirty="0"/>
              <a:t>Fear is a natural emotion and it plays an important role in our life. </a:t>
            </a:r>
            <a:endParaRPr dirty="0"/>
          </a:p>
          <a:p>
            <a:pPr marL="628650" lvl="1" indent="-171450" algn="l" rtl="0">
              <a:spcBef>
                <a:spcPts val="0"/>
              </a:spcBef>
              <a:spcAft>
                <a:spcPts val="0"/>
              </a:spcAft>
              <a:buClr>
                <a:schemeClr val="dk1"/>
              </a:buClr>
              <a:buSzPts val="1100"/>
              <a:buChar char="•"/>
            </a:pPr>
            <a:r>
              <a:rPr lang="en-US" sz="1100" i="1" dirty="0"/>
              <a:t>Totally removing it from our life would mean totally exposing ourselves to dangers.</a:t>
            </a:r>
            <a:endParaRPr dirty="0"/>
          </a:p>
          <a:p>
            <a:pPr marL="628650" lvl="1" indent="-171450" algn="l" rtl="0">
              <a:spcBef>
                <a:spcPts val="0"/>
              </a:spcBef>
              <a:spcAft>
                <a:spcPts val="0"/>
              </a:spcAft>
              <a:buClr>
                <a:schemeClr val="dk1"/>
              </a:buClr>
              <a:buSzPts val="1100"/>
              <a:buChar char="•"/>
            </a:pPr>
            <a:r>
              <a:rPr lang="en-US" sz="1100" i="1" dirty="0"/>
              <a:t>Our goal is to cope with fear and diminish it, NOT to cancel or deny it</a:t>
            </a:r>
            <a:endParaRPr dirty="0"/>
          </a:p>
          <a:p>
            <a:pPr marL="171450" lvl="0" indent="-171450" algn="l" rtl="0">
              <a:spcBef>
                <a:spcPts val="0"/>
              </a:spcBef>
              <a:spcAft>
                <a:spcPts val="0"/>
              </a:spcAft>
              <a:buClr>
                <a:schemeClr val="dk1"/>
              </a:buClr>
              <a:buSzPts val="1100"/>
              <a:buChar char="•"/>
            </a:pPr>
            <a:r>
              <a:rPr lang="en-US" sz="1100" b="1" i="1" dirty="0"/>
              <a:t>Notice and translate the child’s emotion into words</a:t>
            </a:r>
            <a:endParaRPr dirty="0"/>
          </a:p>
          <a:p>
            <a:pPr marL="628650" lvl="1" indent="-171450" algn="l" rtl="0">
              <a:spcBef>
                <a:spcPts val="0"/>
              </a:spcBef>
              <a:spcAft>
                <a:spcPts val="0"/>
              </a:spcAft>
              <a:buClr>
                <a:schemeClr val="dk1"/>
              </a:buClr>
              <a:buSzPts val="1100"/>
              <a:buChar char="•"/>
            </a:pPr>
            <a:r>
              <a:rPr lang="en-US" sz="1100" i="1" dirty="0"/>
              <a:t>Start with bodily responses, then the emotions</a:t>
            </a:r>
            <a:endParaRPr dirty="0"/>
          </a:p>
          <a:p>
            <a:pPr marL="628650" lvl="1" indent="-171450" algn="l" rtl="0">
              <a:spcBef>
                <a:spcPts val="0"/>
              </a:spcBef>
              <a:spcAft>
                <a:spcPts val="0"/>
              </a:spcAft>
              <a:buClr>
                <a:schemeClr val="dk1"/>
              </a:buClr>
              <a:buSzPts val="1100"/>
              <a:buChar char="•"/>
            </a:pPr>
            <a:r>
              <a:rPr lang="en-US" sz="1100" i="1" dirty="0"/>
              <a:t>E.g. “I notice that your heart beats fast, your palms are wet, your hand grasps me hard .... Maybe you are afraid.”</a:t>
            </a:r>
            <a:endParaRPr dirty="0"/>
          </a:p>
          <a:p>
            <a:pPr marL="628650" lvl="1" indent="-171450" algn="l" rtl="0">
              <a:spcBef>
                <a:spcPts val="0"/>
              </a:spcBef>
              <a:spcAft>
                <a:spcPts val="0"/>
              </a:spcAft>
              <a:buClr>
                <a:schemeClr val="dk1"/>
              </a:buClr>
              <a:buSzPts val="1100"/>
              <a:buChar char="•"/>
            </a:pPr>
            <a:r>
              <a:rPr lang="en-US" sz="1100" i="1" dirty="0"/>
              <a:t>Through this, a child (especially a preschool age) can link their experience to a word – ‘fear’</a:t>
            </a:r>
            <a:endParaRPr dirty="0"/>
          </a:p>
          <a:p>
            <a:pPr marL="628650" lvl="1" indent="-171450" algn="l" rtl="0">
              <a:spcBef>
                <a:spcPts val="0"/>
              </a:spcBef>
              <a:spcAft>
                <a:spcPts val="0"/>
              </a:spcAft>
              <a:buClr>
                <a:schemeClr val="dk1"/>
              </a:buClr>
              <a:buSzPts val="1100"/>
              <a:buChar char="•"/>
            </a:pPr>
            <a:r>
              <a:rPr lang="en-US" sz="1100" i="1" dirty="0"/>
              <a:t>Recognizing the emotion is the first step in fear management. </a:t>
            </a:r>
            <a:endParaRPr dirty="0"/>
          </a:p>
          <a:p>
            <a:pPr marL="171450" lvl="0" indent="-171450" algn="l" rtl="0">
              <a:spcBef>
                <a:spcPts val="0"/>
              </a:spcBef>
              <a:spcAft>
                <a:spcPts val="0"/>
              </a:spcAft>
              <a:buClr>
                <a:schemeClr val="dk1"/>
              </a:buClr>
              <a:buSzPts val="1100"/>
              <a:buChar char="•"/>
            </a:pPr>
            <a:r>
              <a:rPr lang="en-US" sz="1100" b="1" i="1" dirty="0"/>
              <a:t>Validate the child’s fear</a:t>
            </a:r>
            <a:endParaRPr dirty="0"/>
          </a:p>
          <a:p>
            <a:pPr marL="628650" lvl="1" indent="-171450" algn="l" rtl="0">
              <a:spcBef>
                <a:spcPts val="0"/>
              </a:spcBef>
              <a:spcAft>
                <a:spcPts val="0"/>
              </a:spcAft>
              <a:buClr>
                <a:schemeClr val="dk1"/>
              </a:buClr>
              <a:buSzPts val="1100"/>
              <a:buChar char="•"/>
            </a:pPr>
            <a:r>
              <a:rPr lang="en-US" sz="1100" i="1" dirty="0"/>
              <a:t>Validation messages / emotional validation should emphasize that you understand, accept and do not judge what the child feels.</a:t>
            </a:r>
            <a:endParaRPr dirty="0"/>
          </a:p>
          <a:p>
            <a:pPr marL="628650" lvl="1" indent="-171450" algn="l" rtl="0">
              <a:spcBef>
                <a:spcPts val="0"/>
              </a:spcBef>
              <a:spcAft>
                <a:spcPts val="0"/>
              </a:spcAft>
              <a:buClr>
                <a:schemeClr val="dk1"/>
              </a:buClr>
              <a:buSzPts val="1100"/>
              <a:buChar char="•"/>
            </a:pPr>
            <a:r>
              <a:rPr lang="en-US" sz="1100" i="1" dirty="0"/>
              <a:t>E.g. “It is natural that you feel fear”</a:t>
            </a:r>
            <a:endParaRPr dirty="0"/>
          </a:p>
          <a:p>
            <a:pPr marL="628650" lvl="1" indent="-171450" algn="l" rtl="0">
              <a:spcBef>
                <a:spcPts val="0"/>
              </a:spcBef>
              <a:spcAft>
                <a:spcPts val="0"/>
              </a:spcAft>
              <a:buClr>
                <a:schemeClr val="dk1"/>
              </a:buClr>
              <a:buSzPts val="1100"/>
              <a:buChar char="•"/>
            </a:pPr>
            <a:r>
              <a:rPr lang="en-US" sz="1100" i="1" dirty="0"/>
              <a:t>E.g. “Everybody is afraid at times or in certain situations of their life”</a:t>
            </a:r>
            <a:endParaRPr dirty="0"/>
          </a:p>
          <a:p>
            <a:pPr marL="171450" lvl="0" indent="-171450" algn="l" rtl="0">
              <a:spcBef>
                <a:spcPts val="0"/>
              </a:spcBef>
              <a:spcAft>
                <a:spcPts val="0"/>
              </a:spcAft>
              <a:buClr>
                <a:schemeClr val="dk1"/>
              </a:buClr>
              <a:buSzPts val="1100"/>
              <a:buChar char="•"/>
            </a:pPr>
            <a:r>
              <a:rPr lang="en-US" sz="1100" b="1" i="1" dirty="0"/>
              <a:t>Encourage touch and physical comfort</a:t>
            </a:r>
            <a:endParaRPr dirty="0"/>
          </a:p>
          <a:p>
            <a:pPr marL="628650" lvl="1" indent="-171450" algn="l" rtl="0">
              <a:spcBef>
                <a:spcPts val="0"/>
              </a:spcBef>
              <a:spcAft>
                <a:spcPts val="0"/>
              </a:spcAft>
              <a:buClr>
                <a:schemeClr val="dk1"/>
              </a:buClr>
              <a:buSzPts val="1100"/>
              <a:buChar char="•"/>
            </a:pPr>
            <a:r>
              <a:rPr lang="en-US" sz="1100" i="1" dirty="0"/>
              <a:t>After natural disasters or during conflict, caregivers tend to offer less physical comfort to their children</a:t>
            </a:r>
            <a:endParaRPr dirty="0"/>
          </a:p>
          <a:p>
            <a:pPr marL="628650" lvl="1" indent="-171450" algn="l" rtl="0">
              <a:spcBef>
                <a:spcPts val="0"/>
              </a:spcBef>
              <a:spcAft>
                <a:spcPts val="0"/>
              </a:spcAft>
              <a:buClr>
                <a:schemeClr val="dk1"/>
              </a:buClr>
              <a:buSzPts val="1100"/>
              <a:buChar char="•"/>
            </a:pPr>
            <a:r>
              <a:rPr lang="en-US" sz="1100" i="1" dirty="0"/>
              <a:t>Each culture and family have various level of physical contact that is expected or permissible between adults and children. </a:t>
            </a:r>
            <a:endParaRPr dirty="0"/>
          </a:p>
          <a:p>
            <a:pPr marL="628650" lvl="1" indent="-171450" algn="l" rtl="0">
              <a:spcBef>
                <a:spcPts val="0"/>
              </a:spcBef>
              <a:spcAft>
                <a:spcPts val="0"/>
              </a:spcAft>
              <a:buClr>
                <a:schemeClr val="dk1"/>
              </a:buClr>
              <a:buSzPts val="1100"/>
              <a:buChar char="•"/>
            </a:pPr>
            <a:r>
              <a:rPr lang="en-US" sz="1100" i="1" dirty="0"/>
              <a:t>Equally, individuals vary in the extent that they like to give or receive physical comfort. </a:t>
            </a:r>
            <a:endParaRPr dirty="0"/>
          </a:p>
          <a:p>
            <a:pPr marL="628650" lvl="1" indent="-171450" algn="l" rtl="0">
              <a:spcBef>
                <a:spcPts val="0"/>
              </a:spcBef>
              <a:spcAft>
                <a:spcPts val="0"/>
              </a:spcAft>
              <a:buClr>
                <a:schemeClr val="dk1"/>
              </a:buClr>
              <a:buSzPts val="1100"/>
              <a:buChar char="•"/>
            </a:pPr>
            <a:r>
              <a:rPr lang="en-US" sz="1100" i="1" dirty="0"/>
              <a:t>However, touch and massage may have beneficial effects for children, reducing tension, anxiety, and depression. </a:t>
            </a:r>
            <a:endParaRPr dirty="0"/>
          </a:p>
          <a:p>
            <a:pPr marL="628650" lvl="1" indent="-171450" algn="l" rtl="0">
              <a:spcBef>
                <a:spcPts val="0"/>
              </a:spcBef>
              <a:spcAft>
                <a:spcPts val="0"/>
              </a:spcAft>
              <a:buClr>
                <a:schemeClr val="dk1"/>
              </a:buClr>
              <a:buSzPts val="1100"/>
              <a:buChar char="•"/>
            </a:pPr>
            <a:r>
              <a:rPr lang="en-US" sz="1100" i="1" dirty="0"/>
              <a:t>Parents should understand the importance of physical contact and should be encouraged to do so, depending on what is appropriate in the context</a:t>
            </a:r>
            <a:endParaRPr dirty="0"/>
          </a:p>
        </p:txBody>
      </p:sp>
      <p:sp>
        <p:nvSpPr>
          <p:cNvPr id="841" name="Google Shape;841;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i="1" dirty="0"/>
              <a:t>To manage fear, practice and exposure to fear-generating situations are important rather than just explanations.</a:t>
            </a:r>
            <a:endParaRPr dirty="0"/>
          </a:p>
          <a:p>
            <a:pPr marL="628650" lvl="1" indent="-171450" algn="l" rtl="0">
              <a:spcBef>
                <a:spcPts val="0"/>
              </a:spcBef>
              <a:spcAft>
                <a:spcPts val="0"/>
              </a:spcAft>
              <a:buClr>
                <a:schemeClr val="dk1"/>
              </a:buClr>
              <a:buSzPts val="1200"/>
              <a:buChar char="•"/>
            </a:pPr>
            <a:r>
              <a:rPr lang="en-US" i="1" dirty="0"/>
              <a:t>Fear is located in the emotional brain – therefore, explanations have limited impact, since they address the rational brain</a:t>
            </a:r>
            <a:endParaRPr dirty="0"/>
          </a:p>
          <a:p>
            <a:pPr marL="628650" lvl="1" indent="-171450" algn="l" rtl="0">
              <a:spcBef>
                <a:spcPts val="0"/>
              </a:spcBef>
              <a:spcAft>
                <a:spcPts val="0"/>
              </a:spcAft>
              <a:buClr>
                <a:schemeClr val="dk1"/>
              </a:buClr>
              <a:buSzPts val="1200"/>
              <a:buChar char="•"/>
            </a:pPr>
            <a:r>
              <a:rPr lang="en-US" i="1" dirty="0"/>
              <a:t>The emotional brain of children learn more from direct experiences (exposure to fear-triggering situations) than from explanations.</a:t>
            </a:r>
            <a:endParaRPr dirty="0"/>
          </a:p>
          <a:p>
            <a:pPr marL="628650" lvl="1" indent="-171450" algn="l" rtl="0">
              <a:spcBef>
                <a:spcPts val="0"/>
              </a:spcBef>
              <a:spcAft>
                <a:spcPts val="0"/>
              </a:spcAft>
              <a:buClr>
                <a:schemeClr val="dk1"/>
              </a:buClr>
              <a:buSzPts val="1200"/>
              <a:buChar char="•"/>
            </a:pPr>
            <a:r>
              <a:rPr lang="en-US" i="1" dirty="0"/>
              <a:t>With every exposure, children learn to control their fear.</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b="1" i="1" dirty="0"/>
              <a:t>Build a brave behavior scale</a:t>
            </a:r>
            <a:endParaRPr i="1" dirty="0"/>
          </a:p>
          <a:p>
            <a:pPr marL="628650" lvl="1" indent="-171450" algn="l" rtl="0">
              <a:spcBef>
                <a:spcPts val="0"/>
              </a:spcBef>
              <a:spcAft>
                <a:spcPts val="0"/>
              </a:spcAft>
              <a:buClr>
                <a:schemeClr val="dk1"/>
              </a:buClr>
              <a:buSzPts val="1200"/>
              <a:buChar char="•"/>
            </a:pPr>
            <a:r>
              <a:rPr lang="en-US" i="1" dirty="0"/>
              <a:t>Decide together with the child, which of the following situation are more fear triggering than others</a:t>
            </a:r>
            <a:endParaRPr dirty="0"/>
          </a:p>
          <a:p>
            <a:pPr marL="628650" lvl="1" indent="-171450" algn="l" rtl="0">
              <a:spcBef>
                <a:spcPts val="0"/>
              </a:spcBef>
              <a:spcAft>
                <a:spcPts val="0"/>
              </a:spcAft>
              <a:buClr>
                <a:schemeClr val="dk1"/>
              </a:buClr>
              <a:buSzPts val="1200"/>
              <a:buChar char="•"/>
            </a:pPr>
            <a:r>
              <a:rPr lang="en-US" i="1" dirty="0"/>
              <a:t>For example, if the child has a fear of clowns:</a:t>
            </a:r>
            <a:endParaRPr dirty="0"/>
          </a:p>
          <a:p>
            <a:pPr marL="1143000" lvl="2" indent="-228600" algn="l" rtl="0">
              <a:spcBef>
                <a:spcPts val="0"/>
              </a:spcBef>
              <a:spcAft>
                <a:spcPts val="0"/>
              </a:spcAft>
              <a:buClr>
                <a:schemeClr val="dk1"/>
              </a:buClr>
              <a:buSzPts val="1200"/>
              <a:buFont typeface="Calibri"/>
              <a:buAutoNum type="arabicPeriod"/>
            </a:pPr>
            <a:r>
              <a:rPr lang="en-US" i="1" dirty="0"/>
              <a:t>Touch a mate who wears a costume</a:t>
            </a:r>
            <a:endParaRPr dirty="0"/>
          </a:p>
          <a:p>
            <a:pPr marL="1143000" lvl="2" indent="-228600" algn="l" rtl="0">
              <a:spcBef>
                <a:spcPts val="0"/>
              </a:spcBef>
              <a:spcAft>
                <a:spcPts val="0"/>
              </a:spcAft>
              <a:buClr>
                <a:schemeClr val="dk1"/>
              </a:buClr>
              <a:buSzPts val="1200"/>
              <a:buFont typeface="Calibri"/>
              <a:buAutoNum type="arabicPeriod"/>
            </a:pPr>
            <a:r>
              <a:rPr lang="en-US" i="1" dirty="0"/>
              <a:t>Try a clown’s wig</a:t>
            </a:r>
            <a:endParaRPr dirty="0"/>
          </a:p>
          <a:p>
            <a:pPr marL="1143000" lvl="2" indent="-228600" algn="l" rtl="0">
              <a:spcBef>
                <a:spcPts val="0"/>
              </a:spcBef>
              <a:spcAft>
                <a:spcPts val="0"/>
              </a:spcAft>
              <a:buClr>
                <a:schemeClr val="dk1"/>
              </a:buClr>
              <a:buSzPts val="1200"/>
              <a:buFont typeface="Calibri"/>
              <a:buAutoNum type="arabicPeriod"/>
            </a:pPr>
            <a:r>
              <a:rPr lang="en-US" i="1" dirty="0"/>
              <a:t>Touch a clown’s nose</a:t>
            </a:r>
            <a:endParaRPr dirty="0"/>
          </a:p>
          <a:p>
            <a:pPr marL="1143000" lvl="2" indent="-228600" algn="l" rtl="0">
              <a:spcBef>
                <a:spcPts val="0"/>
              </a:spcBef>
              <a:spcAft>
                <a:spcPts val="0"/>
              </a:spcAft>
              <a:buClr>
                <a:schemeClr val="dk1"/>
              </a:buClr>
              <a:buSzPts val="1200"/>
              <a:buFont typeface="Calibri"/>
              <a:buAutoNum type="arabicPeriod"/>
            </a:pPr>
            <a:r>
              <a:rPr lang="en-US" i="1" dirty="0"/>
              <a:t>Touch a clown’s nose worn by a mate</a:t>
            </a:r>
            <a:endParaRPr dirty="0"/>
          </a:p>
          <a:p>
            <a:pPr marL="1143000" lvl="2" indent="-228600" algn="l" rtl="0">
              <a:spcBef>
                <a:spcPts val="0"/>
              </a:spcBef>
              <a:spcAft>
                <a:spcPts val="0"/>
              </a:spcAft>
              <a:buClr>
                <a:schemeClr val="dk1"/>
              </a:buClr>
              <a:buSzPts val="1200"/>
              <a:buFont typeface="Calibri"/>
              <a:buAutoNum type="arabicPeriod"/>
            </a:pPr>
            <a:r>
              <a:rPr lang="en-US" i="1" dirty="0"/>
              <a:t>Put on a clown’s nose</a:t>
            </a:r>
            <a:endParaRPr dirty="0"/>
          </a:p>
          <a:p>
            <a:pPr marL="1143000" lvl="2" indent="-228600" algn="l" rtl="0">
              <a:spcBef>
                <a:spcPts val="0"/>
              </a:spcBef>
              <a:spcAft>
                <a:spcPts val="0"/>
              </a:spcAft>
              <a:buClr>
                <a:schemeClr val="dk1"/>
              </a:buClr>
              <a:buSzPts val="1200"/>
              <a:buFont typeface="Calibri"/>
              <a:buAutoNum type="arabicPeriod"/>
            </a:pPr>
            <a:r>
              <a:rPr lang="en-US" i="1" dirty="0"/>
              <a:t>Touch a child who wears a clown’s wig and nose</a:t>
            </a:r>
            <a:endParaRPr dirty="0"/>
          </a:p>
          <a:p>
            <a:pPr marL="1143000" lvl="2" indent="-228600" algn="l" rtl="0">
              <a:spcBef>
                <a:spcPts val="0"/>
              </a:spcBef>
              <a:spcAft>
                <a:spcPts val="0"/>
              </a:spcAft>
              <a:buClr>
                <a:schemeClr val="dk1"/>
              </a:buClr>
              <a:buSzPts val="1200"/>
              <a:buFont typeface="Calibri"/>
              <a:buAutoNum type="arabicPeriod"/>
            </a:pPr>
            <a:r>
              <a:rPr lang="en-US" i="1" dirty="0"/>
              <a:t>Wear a clown’s wig and nose and play circus</a:t>
            </a:r>
            <a:endParaRPr dirty="0"/>
          </a:p>
          <a:p>
            <a:pPr marL="1143000" lvl="2" indent="-228600" algn="l" rtl="0">
              <a:spcBef>
                <a:spcPts val="0"/>
              </a:spcBef>
              <a:spcAft>
                <a:spcPts val="0"/>
              </a:spcAft>
              <a:buClr>
                <a:schemeClr val="dk1"/>
              </a:buClr>
              <a:buSzPts val="1200"/>
              <a:buFont typeface="Calibri"/>
              <a:buAutoNum type="arabicPeriod"/>
            </a:pPr>
            <a:r>
              <a:rPr lang="en-US" i="1" dirty="0"/>
              <a:t>Come closer to a real clown</a:t>
            </a:r>
            <a:endParaRPr dirty="0"/>
          </a:p>
          <a:p>
            <a:pPr marL="1143000" lvl="2" indent="-228600" algn="l" rtl="0">
              <a:spcBef>
                <a:spcPts val="0"/>
              </a:spcBef>
              <a:spcAft>
                <a:spcPts val="0"/>
              </a:spcAft>
              <a:buClr>
                <a:schemeClr val="dk1"/>
              </a:buClr>
              <a:buSzPts val="1200"/>
              <a:buFont typeface="Calibri"/>
              <a:buAutoNum type="arabicPeriod"/>
            </a:pPr>
            <a:r>
              <a:rPr lang="en-US" i="1" dirty="0"/>
              <a:t>Touch a real clown</a:t>
            </a:r>
            <a:endParaRPr dirty="0"/>
          </a:p>
          <a:p>
            <a:pPr marL="171450" lvl="0" indent="-171450" algn="l" rtl="0">
              <a:spcBef>
                <a:spcPts val="0"/>
              </a:spcBef>
              <a:spcAft>
                <a:spcPts val="0"/>
              </a:spcAft>
              <a:buClr>
                <a:schemeClr val="dk1"/>
              </a:buClr>
              <a:buSzPts val="1200"/>
              <a:buChar char="•"/>
            </a:pPr>
            <a:r>
              <a:rPr lang="en-US" b="1" i="1" dirty="0"/>
              <a:t>Verbalize the exposure </a:t>
            </a:r>
            <a:endParaRPr dirty="0"/>
          </a:p>
          <a:p>
            <a:pPr marL="628650" lvl="1" indent="-171450" algn="l" rtl="0">
              <a:spcBef>
                <a:spcPts val="0"/>
              </a:spcBef>
              <a:spcAft>
                <a:spcPts val="0"/>
              </a:spcAft>
              <a:buClr>
                <a:schemeClr val="dk1"/>
              </a:buClr>
              <a:buSzPts val="1200"/>
              <a:buChar char="•"/>
            </a:pPr>
            <a:r>
              <a:rPr lang="en-US" i="1" dirty="0"/>
              <a:t>Explain that at every step, the child will feel more and more comfortable with their fear</a:t>
            </a:r>
            <a:endParaRPr dirty="0"/>
          </a:p>
          <a:p>
            <a:pPr marL="628650" lvl="1" indent="-171450" algn="l" rtl="0">
              <a:spcBef>
                <a:spcPts val="0"/>
              </a:spcBef>
              <a:spcAft>
                <a:spcPts val="0"/>
              </a:spcAft>
              <a:buClr>
                <a:schemeClr val="dk1"/>
              </a:buClr>
              <a:buSzPts val="1200"/>
              <a:buChar char="•"/>
            </a:pPr>
            <a:r>
              <a:rPr lang="en-US" i="1" dirty="0"/>
              <a:t>The child should stay in the situation until the fear begins to diminish and the body becomes less tense</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US" b="1" dirty="0"/>
              <a:t>CONTINUED</a:t>
            </a:r>
            <a:r>
              <a:rPr lang="en-US" b="1" dirty="0">
                <a:sym typeface="Wingdings" panose="05000000000000000000" pitchFamily="2" charset="2"/>
              </a:rPr>
              <a:t> </a:t>
            </a:r>
            <a:endParaRPr dirty="0"/>
          </a:p>
        </p:txBody>
      </p:sp>
      <p:sp>
        <p:nvSpPr>
          <p:cNvPr id="850" name="Google Shape;850;p4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4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50: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628650" lvl="1" indent="-171450" algn="l" rtl="0">
              <a:spcBef>
                <a:spcPts val="0"/>
              </a:spcBef>
              <a:spcAft>
                <a:spcPts val="0"/>
              </a:spcAft>
              <a:buClr>
                <a:schemeClr val="dk1"/>
              </a:buClr>
              <a:buSzPts val="1200"/>
              <a:buChar char="•"/>
            </a:pPr>
            <a:r>
              <a:rPr lang="en-US" i="1"/>
              <a:t>During exposure, practice some of the fear control skills with the child: </a:t>
            </a:r>
            <a:endParaRPr/>
          </a:p>
          <a:p>
            <a:pPr marL="1085850" lvl="2" indent="-171450" algn="l" rtl="0">
              <a:spcBef>
                <a:spcPts val="0"/>
              </a:spcBef>
              <a:spcAft>
                <a:spcPts val="0"/>
              </a:spcAft>
              <a:buClr>
                <a:schemeClr val="dk1"/>
              </a:buClr>
              <a:buSzPts val="1200"/>
              <a:buChar char="•"/>
            </a:pPr>
            <a:r>
              <a:rPr lang="en-US" i="1"/>
              <a:t>Breathing control: “Breathe in relaxation... Breathe out fear” </a:t>
            </a:r>
            <a:endParaRPr/>
          </a:p>
          <a:p>
            <a:pPr marL="1085850" lvl="2" indent="-171450" algn="l" rtl="0">
              <a:spcBef>
                <a:spcPts val="0"/>
              </a:spcBef>
              <a:spcAft>
                <a:spcPts val="0"/>
              </a:spcAft>
              <a:buClr>
                <a:schemeClr val="dk1"/>
              </a:buClr>
              <a:buSzPts val="1200"/>
              <a:buChar char="•"/>
            </a:pPr>
            <a:r>
              <a:rPr lang="en-US" i="1"/>
              <a:t>Relaxing the body by playing</a:t>
            </a:r>
            <a:endParaRPr/>
          </a:p>
          <a:p>
            <a:pPr marL="1085850" lvl="2" indent="-171450" algn="l" rtl="0">
              <a:spcBef>
                <a:spcPts val="0"/>
              </a:spcBef>
              <a:spcAft>
                <a:spcPts val="0"/>
              </a:spcAft>
              <a:buClr>
                <a:schemeClr val="dk1"/>
              </a:buClr>
              <a:buSzPts val="1200"/>
              <a:buChar char="•"/>
            </a:pPr>
            <a:r>
              <a:rPr lang="en-US" i="1"/>
              <a:t>Talking to oneself: “Now it’s my fear talking. I am stronger than it.” </a:t>
            </a:r>
            <a:endParaRPr/>
          </a:p>
          <a:p>
            <a:pPr marL="171450" lvl="0" indent="-171450" algn="l" rtl="0">
              <a:spcBef>
                <a:spcPts val="0"/>
              </a:spcBef>
              <a:spcAft>
                <a:spcPts val="0"/>
              </a:spcAft>
              <a:buClr>
                <a:schemeClr val="dk1"/>
              </a:buClr>
              <a:buSzPts val="1200"/>
              <a:buChar char="•"/>
            </a:pPr>
            <a:r>
              <a:rPr lang="en-US" b="1" i="1"/>
              <a:t>Reward every progress </a:t>
            </a:r>
            <a:endParaRPr/>
          </a:p>
          <a:p>
            <a:pPr marL="628650" lvl="1" indent="-171450" algn="l" rtl="0">
              <a:spcBef>
                <a:spcPts val="0"/>
              </a:spcBef>
              <a:spcAft>
                <a:spcPts val="0"/>
              </a:spcAft>
              <a:buClr>
                <a:schemeClr val="dk1"/>
              </a:buClr>
              <a:buSzPts val="1200"/>
              <a:buChar char="•"/>
            </a:pPr>
            <a:r>
              <a:rPr lang="en-US" i="1"/>
              <a:t>You can use social rewards or provide a few minutes of playing with a favorite toy</a:t>
            </a:r>
            <a:endParaRPr/>
          </a:p>
          <a:p>
            <a:pPr marL="171450" lvl="0" indent="-171450" algn="l" rtl="0">
              <a:spcBef>
                <a:spcPts val="0"/>
              </a:spcBef>
              <a:spcAft>
                <a:spcPts val="0"/>
              </a:spcAft>
              <a:buClr>
                <a:schemeClr val="dk1"/>
              </a:buClr>
              <a:buSzPts val="1200"/>
              <a:buChar char="•"/>
            </a:pPr>
            <a:r>
              <a:rPr lang="en-US" b="1" i="1"/>
              <a:t>Expose the child repeatedly to the fear generating situation</a:t>
            </a:r>
            <a:endParaRPr/>
          </a:p>
          <a:p>
            <a:pPr marL="628650" lvl="1" indent="-171450" algn="l" rtl="0">
              <a:spcBef>
                <a:spcPts val="0"/>
              </a:spcBef>
              <a:spcAft>
                <a:spcPts val="0"/>
              </a:spcAft>
              <a:buClr>
                <a:schemeClr val="dk1"/>
              </a:buClr>
              <a:buSzPts val="1200"/>
              <a:buChar char="•"/>
            </a:pPr>
            <a:r>
              <a:rPr lang="en-US" i="1"/>
              <a:t>Some children need more exposure to get used to situations in which they feel scared. </a:t>
            </a:r>
            <a:endParaRPr/>
          </a:p>
          <a:p>
            <a:pPr marL="171450" lvl="0" indent="-171450" algn="l" rtl="0">
              <a:spcBef>
                <a:spcPts val="0"/>
              </a:spcBef>
              <a:spcAft>
                <a:spcPts val="0"/>
              </a:spcAft>
              <a:buClr>
                <a:schemeClr val="dk1"/>
              </a:buClr>
              <a:buSzPts val="1200"/>
              <a:buChar char="•"/>
            </a:pPr>
            <a:r>
              <a:rPr lang="en-US" i="1"/>
              <a:t>Does anyone have any questions or need clarification?</a:t>
            </a:r>
            <a:endParaRPr/>
          </a:p>
          <a:p>
            <a:pPr marL="171450" lvl="0" indent="-95250" algn="l" rtl="0">
              <a:spcBef>
                <a:spcPts val="0"/>
              </a:spcBef>
              <a:spcAft>
                <a:spcPts val="0"/>
              </a:spcAft>
              <a:buClr>
                <a:schemeClr val="dk1"/>
              </a:buClr>
              <a:buSzPts val="1200"/>
              <a:buNone/>
            </a:pPr>
            <a:endParaRPr/>
          </a:p>
        </p:txBody>
      </p:sp>
      <p:sp>
        <p:nvSpPr>
          <p:cNvPr id="865" name="Google Shape;865;p5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
        <p:nvSpPr>
          <p:cNvPr id="866" name="Google Shape;866;p5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5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00"/>
              <a:buNone/>
            </a:pPr>
            <a:r>
              <a:rPr lang="en-US" sz="1100" b="1" dirty="0"/>
              <a:t>INTRODUCTION</a:t>
            </a:r>
            <a:endParaRPr dirty="0"/>
          </a:p>
          <a:p>
            <a:pPr marL="171450" lvl="0" indent="-171450" algn="l" rtl="0">
              <a:spcBef>
                <a:spcPts val="0"/>
              </a:spcBef>
              <a:spcAft>
                <a:spcPts val="0"/>
              </a:spcAft>
              <a:buClr>
                <a:schemeClr val="dk1"/>
              </a:buClr>
              <a:buSzPts val="1100"/>
              <a:buChar char="•"/>
            </a:pPr>
            <a:r>
              <a:rPr lang="en-US" sz="1100" i="1" dirty="0"/>
              <a:t>Lastly, we will discuss how to support children with somatic symptoms. </a:t>
            </a:r>
            <a:endParaRPr dirty="0"/>
          </a:p>
          <a:p>
            <a:pPr marL="171450" lvl="0" indent="-171450" algn="l" rtl="0">
              <a:spcBef>
                <a:spcPts val="0"/>
              </a:spcBef>
              <a:spcAft>
                <a:spcPts val="0"/>
              </a:spcAft>
              <a:buClr>
                <a:schemeClr val="dk1"/>
              </a:buClr>
              <a:buSzPts val="1100"/>
              <a:buChar char="•"/>
            </a:pPr>
            <a:r>
              <a:rPr lang="en-US" sz="1100" i="1" dirty="0"/>
              <a:t>Can someone remind us what this is? </a:t>
            </a:r>
            <a:endParaRPr dirty="0"/>
          </a:p>
          <a:p>
            <a:pPr marL="628650" lvl="1" indent="-171450" algn="l" rtl="0">
              <a:spcBef>
                <a:spcPts val="0"/>
              </a:spcBef>
              <a:spcAft>
                <a:spcPts val="0"/>
              </a:spcAft>
              <a:buClr>
                <a:schemeClr val="dk1"/>
              </a:buClr>
              <a:buSzPts val="1100"/>
              <a:buChar char="•"/>
            </a:pPr>
            <a:r>
              <a:rPr lang="en-US" sz="1100" dirty="0"/>
              <a:t>Children can have persistent physical complaints, mainly pains, that have no clear physical health problem associated with them.</a:t>
            </a:r>
            <a:endParaRPr dirty="0"/>
          </a:p>
          <a:p>
            <a:pPr marL="628650" lvl="1" indent="-171450" algn="l" rtl="0">
              <a:spcBef>
                <a:spcPts val="0"/>
              </a:spcBef>
              <a:spcAft>
                <a:spcPts val="0"/>
              </a:spcAft>
              <a:buClr>
                <a:schemeClr val="dk1"/>
              </a:buClr>
              <a:buSzPts val="1100"/>
              <a:buChar char="•"/>
            </a:pPr>
            <a:r>
              <a:rPr lang="en-US" sz="1100" dirty="0"/>
              <a:t>These complaints can be related to emotional distress and are common among children and adolescents.</a:t>
            </a:r>
            <a:endParaRPr dirty="0"/>
          </a:p>
          <a:p>
            <a:pPr marL="628650" lvl="1" indent="-171450" algn="l" rtl="0">
              <a:spcBef>
                <a:spcPts val="0"/>
              </a:spcBef>
              <a:spcAft>
                <a:spcPts val="0"/>
              </a:spcAft>
              <a:buClr>
                <a:schemeClr val="dk1"/>
              </a:buClr>
              <a:buSzPts val="1100"/>
              <a:buChar char="•"/>
            </a:pPr>
            <a:r>
              <a:rPr lang="en-US" sz="1100" dirty="0"/>
              <a:t>The most common complaints include headaches, stomach-aches, chest pain, and nausea.</a:t>
            </a:r>
            <a:endParaRPr sz="1100" i="1" dirty="0"/>
          </a:p>
          <a:p>
            <a:pPr marL="171450" lvl="0" indent="-171450" algn="l" rtl="0">
              <a:spcBef>
                <a:spcPts val="0"/>
              </a:spcBef>
              <a:spcAft>
                <a:spcPts val="0"/>
              </a:spcAft>
              <a:buClr>
                <a:schemeClr val="dk1"/>
              </a:buClr>
              <a:buSzPts val="1100"/>
              <a:buChar char="•"/>
            </a:pPr>
            <a:r>
              <a:rPr lang="en-US" sz="1100" dirty="0"/>
              <a:t>Divide participants into pairs</a:t>
            </a:r>
            <a:endParaRPr dirty="0"/>
          </a:p>
          <a:p>
            <a:pPr marL="171450" lvl="0" indent="-171450" algn="l" rtl="0">
              <a:spcBef>
                <a:spcPts val="0"/>
              </a:spcBef>
              <a:spcAft>
                <a:spcPts val="0"/>
              </a:spcAft>
              <a:buClr>
                <a:schemeClr val="dk1"/>
              </a:buClr>
              <a:buSzPts val="1100"/>
              <a:buChar char="•"/>
            </a:pPr>
            <a:r>
              <a:rPr lang="en-US" sz="1100" i="1" dirty="0"/>
              <a:t>With your partner, discuss and note down the support you provide or could provide for children showing somatic symptoms. </a:t>
            </a:r>
            <a:endParaRPr dirty="0"/>
          </a:p>
          <a:p>
            <a:pPr marL="171450" lvl="0" indent="-101600" algn="l" rtl="0">
              <a:spcBef>
                <a:spcPts val="0"/>
              </a:spcBef>
              <a:spcAft>
                <a:spcPts val="0"/>
              </a:spcAft>
              <a:buClr>
                <a:schemeClr val="dk1"/>
              </a:buClr>
              <a:buSzPts val="1100"/>
              <a:buNone/>
            </a:pPr>
            <a:endParaRPr sz="1100" i="1" dirty="0"/>
          </a:p>
          <a:p>
            <a:pPr marL="0" lvl="0" indent="0" algn="l" rtl="0">
              <a:spcBef>
                <a:spcPts val="0"/>
              </a:spcBef>
              <a:spcAft>
                <a:spcPts val="0"/>
              </a:spcAft>
              <a:buClr>
                <a:schemeClr val="dk1"/>
              </a:buClr>
              <a:buSzPts val="1100"/>
              <a:buNone/>
            </a:pPr>
            <a:r>
              <a:rPr lang="en-US" sz="1100" b="1" dirty="0"/>
              <a:t>PARTNER WORK (5 minutes)</a:t>
            </a:r>
            <a:endParaRPr dirty="0"/>
          </a:p>
          <a:p>
            <a:pPr marL="171450" lvl="0" indent="-171450" algn="l" rtl="0">
              <a:spcBef>
                <a:spcPts val="0"/>
              </a:spcBef>
              <a:spcAft>
                <a:spcPts val="0"/>
              </a:spcAft>
              <a:buClr>
                <a:schemeClr val="dk1"/>
              </a:buClr>
              <a:buSzPts val="1100"/>
              <a:buChar char="•"/>
            </a:pPr>
            <a:r>
              <a:rPr lang="en-US" sz="1100" dirty="0"/>
              <a:t>Provide 5 minutes for participants to complete</a:t>
            </a:r>
            <a:endParaRPr dirty="0"/>
          </a:p>
          <a:p>
            <a:pPr marL="171450" lvl="0" indent="-101600" algn="l" rtl="0">
              <a:spcBef>
                <a:spcPts val="0"/>
              </a:spcBef>
              <a:spcAft>
                <a:spcPts val="0"/>
              </a:spcAft>
              <a:buClr>
                <a:schemeClr val="dk1"/>
              </a:buClr>
              <a:buSzPts val="1100"/>
              <a:buNone/>
            </a:pPr>
            <a:endParaRPr sz="1100" dirty="0"/>
          </a:p>
          <a:p>
            <a:pPr marL="0" lvl="0" indent="0" algn="l" rtl="0">
              <a:spcBef>
                <a:spcPts val="0"/>
              </a:spcBef>
              <a:spcAft>
                <a:spcPts val="0"/>
              </a:spcAft>
              <a:buClr>
                <a:schemeClr val="dk1"/>
              </a:buClr>
              <a:buSzPts val="1100"/>
              <a:buNone/>
            </a:pPr>
            <a:r>
              <a:rPr lang="en-US" sz="1100" b="1" dirty="0"/>
              <a:t>PLENARY DISCUSSION</a:t>
            </a:r>
            <a:endParaRPr dirty="0"/>
          </a:p>
          <a:p>
            <a:pPr marL="171450" lvl="0" indent="-171450" algn="l" rtl="0">
              <a:spcBef>
                <a:spcPts val="0"/>
              </a:spcBef>
              <a:spcAft>
                <a:spcPts val="0"/>
              </a:spcAft>
              <a:buClr>
                <a:schemeClr val="dk1"/>
              </a:buClr>
              <a:buSzPts val="1100"/>
              <a:buChar char="•"/>
            </a:pPr>
            <a:r>
              <a:rPr lang="en-US" sz="1100" dirty="0"/>
              <a:t>Ask volunteers to share their responses</a:t>
            </a:r>
            <a:endParaRPr dirty="0"/>
          </a:p>
          <a:p>
            <a:pPr marL="171450" lvl="0" indent="-171450" algn="l" rtl="0">
              <a:spcBef>
                <a:spcPts val="0"/>
              </a:spcBef>
              <a:spcAft>
                <a:spcPts val="0"/>
              </a:spcAft>
              <a:buClr>
                <a:schemeClr val="dk1"/>
              </a:buClr>
              <a:buSzPts val="1100"/>
              <a:buChar char="•"/>
            </a:pPr>
            <a:r>
              <a:rPr lang="en-US" sz="1100" i="1" dirty="0"/>
              <a:t>Most times, somatic symptoms have an emotional origin in severely distressing experiences. However, you should first conduct a medical examination to rule out physical illnesses</a:t>
            </a:r>
            <a:endParaRPr dirty="0"/>
          </a:p>
          <a:p>
            <a:pPr marL="171450" lvl="0" indent="-171450" algn="l" rtl="0">
              <a:spcBef>
                <a:spcPts val="0"/>
              </a:spcBef>
              <a:spcAft>
                <a:spcPts val="0"/>
              </a:spcAft>
              <a:buClr>
                <a:schemeClr val="dk1"/>
              </a:buClr>
              <a:buSzPts val="1100"/>
              <a:buChar char="•"/>
            </a:pPr>
            <a:r>
              <a:rPr lang="en-US" sz="1100" i="1" dirty="0"/>
              <a:t>To reduce somatic symptoms, you should decrease the child’s stress levels.</a:t>
            </a:r>
            <a:endParaRPr dirty="0"/>
          </a:p>
          <a:p>
            <a:pPr marL="628650" lvl="1" indent="-171450" algn="l" rtl="0">
              <a:spcBef>
                <a:spcPts val="0"/>
              </a:spcBef>
              <a:spcAft>
                <a:spcPts val="0"/>
              </a:spcAft>
              <a:buClr>
                <a:schemeClr val="dk1"/>
              </a:buClr>
              <a:buSzPts val="1100"/>
              <a:buChar char="•"/>
            </a:pPr>
            <a:r>
              <a:rPr lang="en-US" sz="1100" i="1" dirty="0"/>
              <a:t>Show age-appropriate techniques focused on the expression of their emotions, emotion regulation and coping skills</a:t>
            </a:r>
            <a:endParaRPr dirty="0"/>
          </a:p>
          <a:p>
            <a:pPr marL="628650" lvl="1" indent="-171450" algn="l" rtl="0">
              <a:spcBef>
                <a:spcPts val="0"/>
              </a:spcBef>
              <a:spcAft>
                <a:spcPts val="0"/>
              </a:spcAft>
              <a:buClr>
                <a:schemeClr val="dk1"/>
              </a:buClr>
              <a:buSzPts val="1100"/>
              <a:buChar char="•"/>
            </a:pPr>
            <a:r>
              <a:rPr lang="en-US" sz="1100" i="1" dirty="0"/>
              <a:t>Draw from the activities we discussed in the general interventions section. </a:t>
            </a:r>
            <a:endParaRPr dirty="0"/>
          </a:p>
          <a:p>
            <a:pPr marL="171450" lvl="0" indent="-171450" algn="l" rtl="0">
              <a:spcBef>
                <a:spcPts val="0"/>
              </a:spcBef>
              <a:spcAft>
                <a:spcPts val="0"/>
              </a:spcAft>
              <a:buClr>
                <a:schemeClr val="dk1"/>
              </a:buClr>
              <a:buSzPts val="1100"/>
              <a:buChar char="•"/>
            </a:pPr>
            <a:r>
              <a:rPr lang="en-US" sz="1100" i="1" dirty="0"/>
              <a:t>Other tips:</a:t>
            </a:r>
            <a:endParaRPr dirty="0"/>
          </a:p>
          <a:p>
            <a:pPr marL="628650" lvl="1" indent="-171450" algn="l" rtl="0">
              <a:spcBef>
                <a:spcPts val="0"/>
              </a:spcBef>
              <a:spcAft>
                <a:spcPts val="0"/>
              </a:spcAft>
              <a:buClr>
                <a:schemeClr val="dk1"/>
              </a:buClr>
              <a:buSzPts val="1100"/>
              <a:buChar char="•"/>
            </a:pPr>
            <a:r>
              <a:rPr lang="en-US" sz="1100" i="1" dirty="0"/>
              <a:t>Make the child aware of the connection between psychosocial stressors, pain and physical symptoms</a:t>
            </a:r>
            <a:endParaRPr dirty="0"/>
          </a:p>
          <a:p>
            <a:pPr marL="628650" lvl="1" indent="-171450" algn="l" rtl="0">
              <a:spcBef>
                <a:spcPts val="0"/>
              </a:spcBef>
              <a:spcAft>
                <a:spcPts val="0"/>
              </a:spcAft>
              <a:buClr>
                <a:schemeClr val="dk1"/>
              </a:buClr>
              <a:buSzPts val="1100"/>
              <a:buChar char="•"/>
            </a:pPr>
            <a:r>
              <a:rPr lang="en-US" sz="1100" i="1" dirty="0"/>
              <a:t>Try not to judge the child</a:t>
            </a:r>
            <a:endParaRPr dirty="0"/>
          </a:p>
          <a:p>
            <a:pPr marL="628650" lvl="1" indent="-171450" algn="l" rtl="0">
              <a:spcBef>
                <a:spcPts val="0"/>
              </a:spcBef>
              <a:spcAft>
                <a:spcPts val="0"/>
              </a:spcAft>
              <a:buClr>
                <a:schemeClr val="dk1"/>
              </a:buClr>
              <a:buSzPts val="1100"/>
              <a:buChar char="•"/>
            </a:pPr>
            <a:r>
              <a:rPr lang="en-US" sz="1100" i="1" dirty="0"/>
              <a:t>Make the child feel welcome and accepted</a:t>
            </a:r>
            <a:endParaRPr dirty="0"/>
          </a:p>
          <a:p>
            <a:pPr marL="628650" lvl="1" indent="-171450" algn="l" rtl="0">
              <a:spcBef>
                <a:spcPts val="0"/>
              </a:spcBef>
              <a:spcAft>
                <a:spcPts val="0"/>
              </a:spcAft>
              <a:buClr>
                <a:schemeClr val="dk1"/>
              </a:buClr>
              <a:buSzPts val="1100"/>
              <a:buChar char="•"/>
            </a:pPr>
            <a:r>
              <a:rPr lang="en-US" sz="1100" i="1" dirty="0"/>
              <a:t>Listen carefully</a:t>
            </a:r>
            <a:endParaRPr dirty="0"/>
          </a:p>
          <a:p>
            <a:pPr marL="628650" lvl="1" indent="-171450" algn="l" rtl="0">
              <a:spcBef>
                <a:spcPts val="0"/>
              </a:spcBef>
              <a:spcAft>
                <a:spcPts val="0"/>
              </a:spcAft>
              <a:buClr>
                <a:schemeClr val="dk1"/>
              </a:buClr>
              <a:buSzPts val="1100"/>
              <a:buChar char="•"/>
            </a:pPr>
            <a:r>
              <a:rPr lang="en-US" sz="1100" i="1" dirty="0"/>
              <a:t>Do not dismiss the child's concerns</a:t>
            </a:r>
            <a:endParaRPr dirty="0"/>
          </a:p>
          <a:p>
            <a:pPr marL="628650" lvl="1" indent="-171450" algn="l" rtl="0">
              <a:spcBef>
                <a:spcPts val="0"/>
              </a:spcBef>
              <a:spcAft>
                <a:spcPts val="0"/>
              </a:spcAft>
              <a:buClr>
                <a:schemeClr val="dk1"/>
              </a:buClr>
              <a:buSzPts val="1100"/>
              <a:buChar char="•"/>
            </a:pPr>
            <a:r>
              <a:rPr lang="en-US" sz="1100" i="1" dirty="0"/>
              <a:t>Acknowledge that the symptoms are real</a:t>
            </a:r>
            <a:endParaRPr sz="1100" dirty="0"/>
          </a:p>
        </p:txBody>
      </p:sp>
      <p:sp>
        <p:nvSpPr>
          <p:cNvPr id="871" name="Google Shape;871;p5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5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endParaRPr i="1" dirty="0"/>
          </a:p>
        </p:txBody>
      </p:sp>
      <p:sp>
        <p:nvSpPr>
          <p:cNvPr id="898" name="Google Shape;898;p5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5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SESSION 5 DURATION: 0h30</a:t>
            </a:r>
            <a:endParaRPr/>
          </a:p>
          <a:p>
            <a:pPr marL="171450" lvl="0" indent="-95250" algn="l" rtl="0">
              <a:spcBef>
                <a:spcPts val="0"/>
              </a:spcBef>
              <a:spcAft>
                <a:spcPts val="0"/>
              </a:spcAft>
              <a:buClr>
                <a:schemeClr val="dk1"/>
              </a:buClr>
              <a:buSzPts val="1200"/>
              <a:buNone/>
            </a:pPr>
            <a:endParaRPr/>
          </a:p>
        </p:txBody>
      </p:sp>
      <p:sp>
        <p:nvSpPr>
          <p:cNvPr id="910" name="Google Shape;910;p5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5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INTRODUCTION</a:t>
            </a:r>
            <a:endParaRPr/>
          </a:p>
          <a:p>
            <a:pPr marL="171450" lvl="0" indent="-171450" algn="l" rtl="0">
              <a:spcBef>
                <a:spcPts val="0"/>
              </a:spcBef>
              <a:spcAft>
                <a:spcPts val="0"/>
              </a:spcAft>
              <a:buClr>
                <a:schemeClr val="dk1"/>
              </a:buClr>
              <a:buSzPts val="1200"/>
              <a:buChar char="•"/>
            </a:pPr>
            <a:r>
              <a:rPr lang="en-US"/>
              <a:t>Guide participants to </a:t>
            </a:r>
            <a:r>
              <a:rPr lang="en-US" b="1"/>
              <a:t>Workbook page 75: Learning objectives</a:t>
            </a:r>
            <a:endParaRPr/>
          </a:p>
          <a:p>
            <a:pPr marL="171450" lvl="0" indent="-171450" algn="l" rtl="0">
              <a:spcBef>
                <a:spcPts val="0"/>
              </a:spcBef>
              <a:spcAft>
                <a:spcPts val="0"/>
              </a:spcAft>
              <a:buClr>
                <a:schemeClr val="dk1"/>
              </a:buClr>
              <a:buSzPts val="1200"/>
              <a:buChar char="•"/>
            </a:pPr>
            <a:r>
              <a:rPr lang="en-US" i="1"/>
              <a:t>It’s important to take the time to review the learning objectives (</a:t>
            </a:r>
            <a:r>
              <a:rPr lang="en-US" b="1" i="1"/>
              <a:t>Workbook page 58</a:t>
            </a:r>
            <a:r>
              <a:rPr lang="en-US" i="1"/>
              <a:t>) and reflect on your achievements at the end of this training. </a:t>
            </a:r>
            <a:endParaRPr/>
          </a:p>
          <a:p>
            <a:pPr marL="171450" lvl="0" indent="-171450" algn="l" rtl="0">
              <a:spcBef>
                <a:spcPts val="0"/>
              </a:spcBef>
              <a:spcAft>
                <a:spcPts val="0"/>
              </a:spcAft>
              <a:buClr>
                <a:schemeClr val="dk1"/>
              </a:buClr>
              <a:buSzPts val="1200"/>
              <a:buChar char="•"/>
            </a:pPr>
            <a:r>
              <a:rPr lang="en-US" i="1"/>
              <a:t>Some learning objectives might require some more information, practice or support from the supervisor to be fully achieved.</a:t>
            </a:r>
            <a:endParaRPr/>
          </a:p>
          <a:p>
            <a:pPr marL="171450" lvl="0" indent="-171450" algn="l" rtl="0">
              <a:spcBef>
                <a:spcPts val="0"/>
              </a:spcBef>
              <a:spcAft>
                <a:spcPts val="0"/>
              </a:spcAft>
              <a:buClr>
                <a:schemeClr val="dk1"/>
              </a:buClr>
              <a:buSzPts val="1200"/>
              <a:buChar char="•"/>
            </a:pPr>
            <a:r>
              <a:rPr lang="en-US" i="1"/>
              <a:t>Look back at today’s training and answer the questions on the learning objectives in your workbook.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US" b="1"/>
              <a:t>INDIVIDUAL WORK (5 minutes)</a:t>
            </a:r>
            <a:endParaRPr i="1"/>
          </a:p>
          <a:p>
            <a:pPr marL="171450" lvl="0" indent="-171450" algn="l" rtl="0">
              <a:spcBef>
                <a:spcPts val="0"/>
              </a:spcBef>
              <a:spcAft>
                <a:spcPts val="0"/>
              </a:spcAft>
              <a:buClr>
                <a:schemeClr val="dk1"/>
              </a:buClr>
              <a:buSzPts val="1200"/>
              <a:buChar char="•"/>
            </a:pPr>
            <a:r>
              <a:rPr lang="en-US"/>
              <a:t>Provide 5 minutes for participants to complete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US" b="1"/>
              <a:t>PLENARY DISCUSSION (5 minutes)</a:t>
            </a:r>
            <a:endParaRPr/>
          </a:p>
          <a:p>
            <a:pPr marL="171450" lvl="0" indent="-171450" algn="l" rtl="0">
              <a:spcBef>
                <a:spcPts val="0"/>
              </a:spcBef>
              <a:spcAft>
                <a:spcPts val="0"/>
              </a:spcAft>
              <a:buClr>
                <a:schemeClr val="dk1"/>
              </a:buClr>
              <a:buSzPts val="1200"/>
              <a:buChar char="•"/>
            </a:pPr>
            <a:r>
              <a:rPr lang="en-US"/>
              <a:t>Invite volunteers to share their reflection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US" b="1"/>
              <a:t>INTRODUCTION</a:t>
            </a:r>
            <a:endParaRPr/>
          </a:p>
          <a:p>
            <a:pPr marL="171450" lvl="0" indent="-171450" algn="l" rtl="0">
              <a:spcBef>
                <a:spcPts val="0"/>
              </a:spcBef>
              <a:spcAft>
                <a:spcPts val="0"/>
              </a:spcAft>
              <a:buClr>
                <a:schemeClr val="dk1"/>
              </a:buClr>
              <a:buSzPts val="1200"/>
              <a:buChar char="•"/>
            </a:pPr>
            <a:r>
              <a:rPr lang="en-US"/>
              <a:t>Continue on </a:t>
            </a:r>
            <a:r>
              <a:rPr lang="en-US" b="1"/>
              <a:t>Workbook page 75: Reflection</a:t>
            </a:r>
            <a:endParaRPr/>
          </a:p>
          <a:p>
            <a:pPr marL="171450" lvl="0" indent="-171450" algn="l" rtl="0">
              <a:spcBef>
                <a:spcPts val="0"/>
              </a:spcBef>
              <a:spcAft>
                <a:spcPts val="0"/>
              </a:spcAft>
              <a:buClr>
                <a:schemeClr val="dk1"/>
              </a:buClr>
              <a:buSzPts val="1200"/>
              <a:buChar char="•"/>
            </a:pPr>
            <a:r>
              <a:rPr lang="en-US" i="1"/>
              <a:t>What surprised you? What was challenging? What would you like to learn more about?</a:t>
            </a:r>
            <a:endParaRPr/>
          </a:p>
          <a:p>
            <a:pPr marL="171450" lvl="0" indent="-171450" algn="l" rtl="0">
              <a:spcBef>
                <a:spcPts val="0"/>
              </a:spcBef>
              <a:spcAft>
                <a:spcPts val="0"/>
              </a:spcAft>
              <a:buClr>
                <a:schemeClr val="dk1"/>
              </a:buClr>
              <a:buSzPts val="1200"/>
              <a:buChar char="•"/>
            </a:pPr>
            <a:r>
              <a:rPr lang="en-US" i="1"/>
              <a:t>Write down your reflections.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US" b="1"/>
              <a:t>INDIVIDUAL WORK (5 minutes)</a:t>
            </a:r>
            <a:endParaRPr/>
          </a:p>
          <a:p>
            <a:pPr marL="171450" lvl="0" indent="-171450" algn="l" rtl="0">
              <a:spcBef>
                <a:spcPts val="0"/>
              </a:spcBef>
              <a:spcAft>
                <a:spcPts val="0"/>
              </a:spcAft>
              <a:buClr>
                <a:schemeClr val="dk1"/>
              </a:buClr>
              <a:buSzPts val="1200"/>
              <a:buChar char="•"/>
            </a:pPr>
            <a:r>
              <a:rPr lang="en-US"/>
              <a:t>Provide 5 minutes for participants to complete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US" b="1"/>
              <a:t>PLENARY DISCUSSION (5 minutes)</a:t>
            </a:r>
            <a:endParaRPr/>
          </a:p>
          <a:p>
            <a:pPr marL="171450" lvl="0" indent="-171450" algn="l" rtl="0">
              <a:spcBef>
                <a:spcPts val="0"/>
              </a:spcBef>
              <a:spcAft>
                <a:spcPts val="0"/>
              </a:spcAft>
              <a:buClr>
                <a:schemeClr val="dk1"/>
              </a:buClr>
              <a:buSzPts val="1200"/>
              <a:buChar char="•"/>
            </a:pPr>
            <a:r>
              <a:rPr lang="en-US"/>
              <a:t>Invite volunteers to share their reflection</a:t>
            </a:r>
            <a:endParaRPr/>
          </a:p>
          <a:p>
            <a:pPr marL="171450" lvl="0" indent="-171450" algn="l" rtl="0">
              <a:spcBef>
                <a:spcPts val="0"/>
              </a:spcBef>
              <a:spcAft>
                <a:spcPts val="0"/>
              </a:spcAft>
              <a:buClr>
                <a:schemeClr val="dk1"/>
              </a:buClr>
              <a:buSzPts val="1200"/>
              <a:buChar char="•"/>
            </a:pPr>
            <a:r>
              <a:rPr lang="en-US" i="0"/>
              <a:t>Thank the participants for their participation</a:t>
            </a:r>
            <a:endParaRPr/>
          </a:p>
        </p:txBody>
      </p:sp>
      <p:sp>
        <p:nvSpPr>
          <p:cNvPr id="917" name="Google Shape;917;p5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5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5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b="1" dirty="0"/>
          </a:p>
          <a:p>
            <a:pPr marL="171450" lvl="0" indent="-171450" algn="l" rtl="0">
              <a:spcBef>
                <a:spcPts val="0"/>
              </a:spcBef>
              <a:spcAft>
                <a:spcPts val="0"/>
              </a:spcAft>
              <a:buClr>
                <a:schemeClr val="dk1"/>
              </a:buClr>
              <a:buSzPts val="1200"/>
              <a:buChar char="•"/>
            </a:pPr>
            <a:r>
              <a:rPr lang="en-US" i="1" dirty="0"/>
              <a:t>When we’re worked up, the rational, thinking part of our brain turns off, and more primitive, defensive regions take over. </a:t>
            </a:r>
            <a:endParaRPr dirty="0"/>
          </a:p>
          <a:p>
            <a:pPr marL="171450" lvl="0" indent="-171450" algn="l" rtl="0">
              <a:spcBef>
                <a:spcPts val="0"/>
              </a:spcBef>
              <a:spcAft>
                <a:spcPts val="0"/>
              </a:spcAft>
              <a:buClr>
                <a:schemeClr val="dk1"/>
              </a:buClr>
              <a:buSzPts val="1200"/>
              <a:buChar char="•"/>
            </a:pPr>
            <a:r>
              <a:rPr lang="en-US" i="1" dirty="0"/>
              <a:t>Those parts don’t speak words but speak the language of the body, so we soothe them by relaxing the body.</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SELF-CARE EXERCISE (Sensing)</a:t>
            </a:r>
            <a:endParaRPr dirty="0"/>
          </a:p>
          <a:p>
            <a:pPr marL="171450" lvl="0" indent="-171450" algn="l" rtl="0">
              <a:spcBef>
                <a:spcPts val="0"/>
              </a:spcBef>
              <a:spcAft>
                <a:spcPts val="0"/>
              </a:spcAft>
              <a:buClr>
                <a:schemeClr val="dk1"/>
              </a:buClr>
              <a:buSzPts val="1200"/>
              <a:buChar char="•"/>
            </a:pPr>
            <a:r>
              <a:rPr lang="en-US" dirty="0"/>
              <a:t>Depending on the space, ask the participants to stay on their chairs or sit down on the floor against the wall.</a:t>
            </a:r>
            <a:endParaRPr dirty="0"/>
          </a:p>
          <a:p>
            <a:pPr marL="171450" lvl="0" indent="-171450" algn="l" rtl="0">
              <a:spcBef>
                <a:spcPts val="0"/>
              </a:spcBef>
              <a:spcAft>
                <a:spcPts val="0"/>
              </a:spcAft>
              <a:buClr>
                <a:schemeClr val="dk1"/>
              </a:buClr>
              <a:buSzPts val="1200"/>
              <a:buChar char="•"/>
            </a:pPr>
            <a:r>
              <a:rPr lang="en-US" dirty="0"/>
              <a:t>Read the following in a slow rhythm and taking a relaxing tone.</a:t>
            </a:r>
            <a:endParaRPr dirty="0"/>
          </a:p>
          <a:p>
            <a:pPr marL="171450" lvl="0" indent="-171450" algn="l" rtl="0">
              <a:spcBef>
                <a:spcPts val="0"/>
              </a:spcBef>
              <a:spcAft>
                <a:spcPts val="0"/>
              </a:spcAft>
              <a:buClr>
                <a:schemeClr val="dk1"/>
              </a:buClr>
              <a:buSzPts val="1200"/>
              <a:buChar char="•"/>
            </a:pPr>
            <a:r>
              <a:rPr lang="en-US" dirty="0"/>
              <a:t>Where there are three dots (…) in the text, pause for 10-20 seconds before you read on. </a:t>
            </a:r>
            <a:endParaRPr dirty="0"/>
          </a:p>
          <a:p>
            <a:pPr marL="628650" lvl="1" indent="-171450" algn="l" rtl="0">
              <a:spcBef>
                <a:spcPts val="0"/>
              </a:spcBef>
              <a:spcAft>
                <a:spcPts val="0"/>
              </a:spcAft>
              <a:buClr>
                <a:schemeClr val="dk1"/>
              </a:buClr>
              <a:buSzPts val="1200"/>
              <a:buChar char="•"/>
            </a:pPr>
            <a:r>
              <a:rPr lang="en-US" i="1" dirty="0"/>
              <a:t>Find a comfortable posture that you can hold for the next five minutes. </a:t>
            </a:r>
            <a:endParaRPr dirty="0"/>
          </a:p>
          <a:p>
            <a:pPr marL="628650" lvl="1" indent="-171450" algn="l" rtl="0">
              <a:spcBef>
                <a:spcPts val="0"/>
              </a:spcBef>
              <a:spcAft>
                <a:spcPts val="0"/>
              </a:spcAft>
              <a:buClr>
                <a:schemeClr val="dk1"/>
              </a:buClr>
              <a:buSzPts val="1200"/>
              <a:buChar char="•"/>
            </a:pPr>
            <a:r>
              <a:rPr lang="en-US" i="1" dirty="0"/>
              <a:t>If you are seated, check that your spine is straight, but not rigid (upright, not uptight!)</a:t>
            </a:r>
            <a:endParaRPr dirty="0"/>
          </a:p>
          <a:p>
            <a:pPr marL="628650" lvl="1" indent="-171450" algn="l" rtl="0">
              <a:spcBef>
                <a:spcPts val="0"/>
              </a:spcBef>
              <a:spcAft>
                <a:spcPts val="0"/>
              </a:spcAft>
              <a:buClr>
                <a:schemeClr val="dk1"/>
              </a:buClr>
              <a:buSzPts val="1200"/>
              <a:buChar char="•"/>
            </a:pPr>
            <a:r>
              <a:rPr lang="en-US" i="1" dirty="0"/>
              <a:t>Start by checking in with your body. </a:t>
            </a:r>
            <a:endParaRPr dirty="0"/>
          </a:p>
          <a:p>
            <a:pPr marL="1085850" lvl="2" indent="-171450" algn="l" rtl="0">
              <a:spcBef>
                <a:spcPts val="0"/>
              </a:spcBef>
              <a:spcAft>
                <a:spcPts val="0"/>
              </a:spcAft>
              <a:buClr>
                <a:schemeClr val="dk1"/>
              </a:buClr>
              <a:buSzPts val="1200"/>
              <a:buChar char="•"/>
            </a:pPr>
            <a:r>
              <a:rPr lang="en-US" i="1" dirty="0"/>
              <a:t>Can you feel your feet? What do you notice? Are they warm, cold, tingling, itchy, or something else? Just notice the sensations… </a:t>
            </a:r>
            <a:endParaRPr dirty="0"/>
          </a:p>
          <a:p>
            <a:pPr marL="1085850" lvl="2" indent="-171450" algn="l" rtl="0">
              <a:spcBef>
                <a:spcPts val="0"/>
              </a:spcBef>
              <a:spcAft>
                <a:spcPts val="0"/>
              </a:spcAft>
              <a:buClr>
                <a:schemeClr val="dk1"/>
              </a:buClr>
              <a:buSzPts val="1200"/>
              <a:buChar char="•"/>
            </a:pPr>
            <a:r>
              <a:rPr lang="en-US" i="1" dirty="0"/>
              <a:t>Can you feel your hands? Are they still or are they moving? Are they tense or relaxed? What do you notice?... </a:t>
            </a:r>
            <a:endParaRPr dirty="0"/>
          </a:p>
          <a:p>
            <a:pPr marL="1085850" lvl="2" indent="-171450" algn="l" rtl="0">
              <a:spcBef>
                <a:spcPts val="0"/>
              </a:spcBef>
              <a:spcAft>
                <a:spcPts val="0"/>
              </a:spcAft>
              <a:buClr>
                <a:schemeClr val="dk1"/>
              </a:buClr>
              <a:buSzPts val="1200"/>
              <a:buChar char="•"/>
            </a:pPr>
            <a:r>
              <a:rPr lang="en-US" i="1" dirty="0"/>
              <a:t>Can you feel the surface you are sitting or standing on? Where does your body make contact with the ground or the chair? What does it feel like in those spaces? See if you can notice the gaps between your body and the chair… </a:t>
            </a:r>
            <a:endParaRPr dirty="0"/>
          </a:p>
          <a:p>
            <a:pPr marL="628650" lvl="1" indent="-171450" algn="l" rtl="0">
              <a:spcBef>
                <a:spcPts val="0"/>
              </a:spcBef>
              <a:spcAft>
                <a:spcPts val="0"/>
              </a:spcAft>
              <a:buClr>
                <a:schemeClr val="dk1"/>
              </a:buClr>
              <a:buSzPts val="1200"/>
              <a:buChar char="•"/>
            </a:pPr>
            <a:r>
              <a:rPr lang="en-US" i="1" dirty="0"/>
              <a:t>Gently scan your body and see what else you notice. </a:t>
            </a:r>
            <a:endParaRPr dirty="0"/>
          </a:p>
          <a:p>
            <a:pPr marL="1085850" lvl="2" indent="-171450" algn="l" rtl="0">
              <a:spcBef>
                <a:spcPts val="0"/>
              </a:spcBef>
              <a:spcAft>
                <a:spcPts val="0"/>
              </a:spcAft>
              <a:buClr>
                <a:schemeClr val="dk1"/>
              </a:buClr>
              <a:buSzPts val="1200"/>
              <a:buChar char="•"/>
            </a:pPr>
            <a:r>
              <a:rPr lang="en-US" i="1" dirty="0"/>
              <a:t>Perhaps you notice tension or relaxation, tightness or softness, movement or stillness or any other sensations of pressure or buzzing or warmth or coolness… </a:t>
            </a:r>
            <a:endParaRPr dirty="0"/>
          </a:p>
          <a:p>
            <a:pPr marL="0" lvl="0" indent="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US" b="1" dirty="0"/>
              <a:t>CONTINUED </a:t>
            </a:r>
            <a:r>
              <a:rPr lang="en-US" b="1" dirty="0">
                <a:sym typeface="Wingdings" panose="05000000000000000000" pitchFamily="2" charset="2"/>
              </a:rPr>
              <a:t> </a:t>
            </a:r>
            <a:endParaRPr b="1" dirty="0"/>
          </a:p>
        </p:txBody>
      </p:sp>
      <p:sp>
        <p:nvSpPr>
          <p:cNvPr id="934" name="Google Shape;934;p5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
        <p:nvSpPr>
          <p:cNvPr id="935" name="Google Shape;935;p5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ANSWERS</a:t>
            </a:r>
            <a:endParaRPr/>
          </a:p>
          <a:p>
            <a:pPr marL="171450" lvl="0" indent="-171450" algn="l" rtl="0">
              <a:spcBef>
                <a:spcPts val="0"/>
              </a:spcBef>
              <a:spcAft>
                <a:spcPts val="0"/>
              </a:spcAft>
              <a:buClr>
                <a:schemeClr val="dk1"/>
              </a:buClr>
              <a:buSzPts val="1200"/>
              <a:buChar char="•"/>
            </a:pPr>
            <a:r>
              <a:rPr lang="en-US" b="1"/>
              <a:t>What are some reasons children in humanitarian settings might experience distress?</a:t>
            </a:r>
            <a:endParaRPr/>
          </a:p>
          <a:p>
            <a:pPr marL="628650" lvl="1" indent="-171450" algn="l" rtl="0">
              <a:spcBef>
                <a:spcPts val="0"/>
              </a:spcBef>
              <a:spcAft>
                <a:spcPts val="0"/>
              </a:spcAft>
              <a:buClr>
                <a:schemeClr val="dk1"/>
              </a:buClr>
              <a:buSzPts val="1200"/>
              <a:buChar char="•"/>
            </a:pPr>
            <a:r>
              <a:rPr lang="en-US"/>
              <a:t>Experiencing or witnessing violence</a:t>
            </a:r>
            <a:endParaRPr/>
          </a:p>
          <a:p>
            <a:pPr marL="628650" lvl="1" indent="-171450" algn="l" rtl="0">
              <a:spcBef>
                <a:spcPts val="0"/>
              </a:spcBef>
              <a:spcAft>
                <a:spcPts val="0"/>
              </a:spcAft>
              <a:buClr>
                <a:schemeClr val="dk1"/>
              </a:buClr>
              <a:buSzPts val="1200"/>
              <a:buChar char="•"/>
            </a:pPr>
            <a:r>
              <a:rPr lang="en-US"/>
              <a:t>Seeing seriously injured or dead bodies</a:t>
            </a:r>
            <a:endParaRPr/>
          </a:p>
          <a:p>
            <a:pPr marL="628650" lvl="1" indent="-171450" algn="l" rtl="0">
              <a:spcBef>
                <a:spcPts val="0"/>
              </a:spcBef>
              <a:spcAft>
                <a:spcPts val="0"/>
              </a:spcAft>
              <a:buClr>
                <a:schemeClr val="dk1"/>
              </a:buClr>
              <a:buSzPts val="1200"/>
              <a:buChar char="•"/>
            </a:pPr>
            <a:r>
              <a:rPr lang="en-US"/>
              <a:t>Loss of family, friends, pets/animals, teachers, belongings</a:t>
            </a:r>
            <a:endParaRPr/>
          </a:p>
          <a:p>
            <a:pPr marL="628650" lvl="1" indent="-171450" algn="l" rtl="0">
              <a:spcBef>
                <a:spcPts val="0"/>
              </a:spcBef>
              <a:spcAft>
                <a:spcPts val="0"/>
              </a:spcAft>
              <a:buClr>
                <a:schemeClr val="dk1"/>
              </a:buClr>
              <a:buSzPts val="1200"/>
              <a:buChar char="•"/>
            </a:pPr>
            <a:r>
              <a:rPr lang="en-US"/>
              <a:t>Missing family members who might be presumed dead</a:t>
            </a:r>
            <a:endParaRPr/>
          </a:p>
          <a:p>
            <a:pPr marL="628650" lvl="1" indent="-171450" algn="l" rtl="0">
              <a:spcBef>
                <a:spcPts val="0"/>
              </a:spcBef>
              <a:spcAft>
                <a:spcPts val="0"/>
              </a:spcAft>
              <a:buClr>
                <a:schemeClr val="dk1"/>
              </a:buClr>
              <a:buSzPts val="1200"/>
              <a:buChar char="•"/>
            </a:pPr>
            <a:r>
              <a:rPr lang="en-US"/>
              <a:t>Loss of home, school, community, country</a:t>
            </a:r>
            <a:endParaRPr/>
          </a:p>
          <a:p>
            <a:pPr marL="628650" lvl="1" indent="-171450" algn="l" rtl="0">
              <a:spcBef>
                <a:spcPts val="0"/>
              </a:spcBef>
              <a:spcAft>
                <a:spcPts val="0"/>
              </a:spcAft>
              <a:buClr>
                <a:schemeClr val="dk1"/>
              </a:buClr>
              <a:buSzPts val="1200"/>
              <a:buChar char="•"/>
            </a:pPr>
            <a:r>
              <a:rPr lang="en-US"/>
              <a:t>Deprived of basic needs, supportive environment, and educational and social opportunities. </a:t>
            </a:r>
            <a:endParaRPr/>
          </a:p>
          <a:p>
            <a:pPr marL="171450" lvl="0" indent="-171450" algn="l" rtl="0">
              <a:spcBef>
                <a:spcPts val="0"/>
              </a:spcBef>
              <a:spcAft>
                <a:spcPts val="0"/>
              </a:spcAft>
              <a:buClr>
                <a:schemeClr val="dk1"/>
              </a:buClr>
              <a:buSzPts val="1200"/>
              <a:buChar char="•"/>
            </a:pPr>
            <a:r>
              <a:rPr lang="en-US" b="1"/>
              <a:t>List 3 examples of an internal loss and 3 of an external loss</a:t>
            </a:r>
            <a:endParaRPr/>
          </a:p>
          <a:p>
            <a:pPr marL="628650" lvl="1" indent="-171450" algn="l" rtl="0">
              <a:spcBef>
                <a:spcPts val="0"/>
              </a:spcBef>
              <a:spcAft>
                <a:spcPts val="0"/>
              </a:spcAft>
              <a:buClr>
                <a:schemeClr val="dk1"/>
              </a:buClr>
              <a:buSzPts val="1200"/>
              <a:buChar char="•"/>
            </a:pPr>
            <a:r>
              <a:rPr lang="en-US"/>
              <a:t>Internal Loss = Control, Autonomy, Security, Identity, Self-respect, Belief in future, Sense of belonging, Trust, Past, Meaning of life. </a:t>
            </a:r>
            <a:endParaRPr/>
          </a:p>
          <a:p>
            <a:pPr marL="628650" lvl="1" indent="-171450" algn="l" rtl="0">
              <a:spcBef>
                <a:spcPts val="0"/>
              </a:spcBef>
              <a:spcAft>
                <a:spcPts val="0"/>
              </a:spcAft>
              <a:buClr>
                <a:schemeClr val="dk1"/>
              </a:buClr>
              <a:buSzPts val="1200"/>
              <a:buChar char="•"/>
            </a:pPr>
            <a:r>
              <a:rPr lang="en-US"/>
              <a:t>External loss = Family members, Friends, Home, Community/country, Work/school, Money and other material possessions, Physical health, Religion, Language, Familiar Life.</a:t>
            </a:r>
            <a:endParaRPr/>
          </a:p>
          <a:p>
            <a:pPr marL="171450" lvl="0" indent="-171450" algn="l" rtl="0">
              <a:spcBef>
                <a:spcPts val="0"/>
              </a:spcBef>
              <a:spcAft>
                <a:spcPts val="0"/>
              </a:spcAft>
              <a:buClr>
                <a:schemeClr val="dk1"/>
              </a:buClr>
              <a:buSzPts val="1200"/>
              <a:buChar char="•"/>
            </a:pPr>
            <a:r>
              <a:rPr lang="en-US" b="1"/>
              <a:t>Name the different stages of the grief process</a:t>
            </a:r>
            <a:endParaRPr/>
          </a:p>
          <a:p>
            <a:pPr marL="628650" lvl="1" indent="-171450" algn="l" rtl="0">
              <a:spcBef>
                <a:spcPts val="0"/>
              </a:spcBef>
              <a:spcAft>
                <a:spcPts val="0"/>
              </a:spcAft>
              <a:buClr>
                <a:schemeClr val="dk1"/>
              </a:buClr>
              <a:buSzPts val="1200"/>
              <a:buChar char="•"/>
            </a:pPr>
            <a:r>
              <a:rPr lang="en-US"/>
              <a:t>Denial/avoidance</a:t>
            </a:r>
            <a:endParaRPr/>
          </a:p>
          <a:p>
            <a:pPr marL="628650" lvl="1" indent="-171450" algn="l" rtl="0">
              <a:spcBef>
                <a:spcPts val="0"/>
              </a:spcBef>
              <a:spcAft>
                <a:spcPts val="0"/>
              </a:spcAft>
              <a:buClr>
                <a:schemeClr val="dk1"/>
              </a:buClr>
              <a:buSzPts val="1200"/>
              <a:buChar char="•"/>
            </a:pPr>
            <a:r>
              <a:rPr lang="en-US"/>
              <a:t>Disorganization</a:t>
            </a:r>
            <a:endParaRPr/>
          </a:p>
          <a:p>
            <a:pPr marL="628650" lvl="1" indent="-171450" algn="l" rtl="0">
              <a:spcBef>
                <a:spcPts val="0"/>
              </a:spcBef>
              <a:spcAft>
                <a:spcPts val="0"/>
              </a:spcAft>
              <a:buClr>
                <a:schemeClr val="dk1"/>
              </a:buClr>
              <a:buSzPts val="1200"/>
              <a:buChar char="•"/>
            </a:pPr>
            <a:r>
              <a:rPr lang="en-US"/>
              <a:t>Transition</a:t>
            </a:r>
            <a:endParaRPr/>
          </a:p>
          <a:p>
            <a:pPr marL="628650" lvl="1" indent="-171450" algn="l" rtl="0">
              <a:spcBef>
                <a:spcPts val="0"/>
              </a:spcBef>
              <a:spcAft>
                <a:spcPts val="0"/>
              </a:spcAft>
              <a:buClr>
                <a:schemeClr val="dk1"/>
              </a:buClr>
              <a:buSzPts val="1200"/>
              <a:buChar char="•"/>
            </a:pPr>
            <a:r>
              <a:rPr lang="en-US"/>
              <a:t>Acceptance</a:t>
            </a:r>
            <a:endParaRPr/>
          </a:p>
          <a:p>
            <a:pPr marL="171450" lvl="0" indent="-171450" algn="l" rtl="0">
              <a:spcBef>
                <a:spcPts val="0"/>
              </a:spcBef>
              <a:spcAft>
                <a:spcPts val="0"/>
              </a:spcAft>
              <a:buClr>
                <a:schemeClr val="dk1"/>
              </a:buClr>
              <a:buSzPts val="1200"/>
              <a:buChar char="•"/>
            </a:pPr>
            <a:r>
              <a:rPr lang="en-US" b="1"/>
              <a:t>List 3 factors that can influence the impact of grief</a:t>
            </a:r>
            <a:endParaRPr/>
          </a:p>
          <a:p>
            <a:pPr marL="628650" lvl="1" indent="-171450" algn="l" rtl="0">
              <a:spcBef>
                <a:spcPts val="0"/>
              </a:spcBef>
              <a:spcAft>
                <a:spcPts val="0"/>
              </a:spcAft>
              <a:buClr>
                <a:schemeClr val="dk1"/>
              </a:buClr>
              <a:buSzPts val="1200"/>
              <a:buChar char="•"/>
            </a:pPr>
            <a:r>
              <a:rPr lang="en-US"/>
              <a:t>Loss was expected or sudden</a:t>
            </a:r>
            <a:endParaRPr/>
          </a:p>
          <a:p>
            <a:pPr marL="628650" lvl="1" indent="-171450" algn="l" rtl="0">
              <a:spcBef>
                <a:spcPts val="0"/>
              </a:spcBef>
              <a:spcAft>
                <a:spcPts val="0"/>
              </a:spcAft>
              <a:buClr>
                <a:schemeClr val="dk1"/>
              </a:buClr>
              <a:buSzPts val="1200"/>
              <a:buChar char="•"/>
            </a:pPr>
            <a:r>
              <a:rPr lang="en-US"/>
              <a:t>How much change the loss causes in the child’s everyday life</a:t>
            </a:r>
            <a:endParaRPr/>
          </a:p>
          <a:p>
            <a:pPr marL="628650" lvl="1" indent="-171450" algn="l" rtl="0">
              <a:spcBef>
                <a:spcPts val="0"/>
              </a:spcBef>
              <a:spcAft>
                <a:spcPts val="0"/>
              </a:spcAft>
              <a:buClr>
                <a:schemeClr val="dk1"/>
              </a:buClr>
              <a:buSzPts val="1200"/>
              <a:buChar char="•"/>
            </a:pPr>
            <a:r>
              <a:rPr lang="en-US"/>
              <a:t>The availability of care and support</a:t>
            </a:r>
            <a:endParaRPr/>
          </a:p>
          <a:p>
            <a:pPr marL="628650" lvl="1" indent="-171450" algn="l" rtl="0">
              <a:spcBef>
                <a:spcPts val="0"/>
              </a:spcBef>
              <a:spcAft>
                <a:spcPts val="0"/>
              </a:spcAft>
              <a:buClr>
                <a:schemeClr val="dk1"/>
              </a:buClr>
              <a:buSzPts val="1200"/>
              <a:buChar char="•"/>
            </a:pPr>
            <a:r>
              <a:rPr lang="en-US"/>
              <a:t>Parents or caregivers</a:t>
            </a:r>
            <a:endParaRPr/>
          </a:p>
          <a:p>
            <a:pPr marL="628650" lvl="1" indent="-171450" algn="l" rtl="0">
              <a:spcBef>
                <a:spcPts val="0"/>
              </a:spcBef>
              <a:spcAft>
                <a:spcPts val="0"/>
              </a:spcAft>
              <a:buClr>
                <a:schemeClr val="dk1"/>
              </a:buClr>
              <a:buSzPts val="1200"/>
              <a:buChar char="•"/>
            </a:pPr>
            <a:r>
              <a:rPr lang="en-US"/>
              <a:t>Extended family or community</a:t>
            </a:r>
            <a:endParaRPr/>
          </a:p>
          <a:p>
            <a:pPr marL="628650" lvl="1" indent="-171450" algn="l" rtl="0">
              <a:spcBef>
                <a:spcPts val="0"/>
              </a:spcBef>
              <a:spcAft>
                <a:spcPts val="0"/>
              </a:spcAft>
              <a:buClr>
                <a:schemeClr val="dk1"/>
              </a:buClr>
              <a:buSzPts val="1200"/>
              <a:buChar char="•"/>
            </a:pPr>
            <a:r>
              <a:rPr lang="en-US"/>
              <a:t>Stable environment or ongoing change (displacement, being on the move)</a:t>
            </a:r>
            <a:endParaRPr/>
          </a:p>
          <a:p>
            <a:pPr marL="171450" lvl="0" indent="-171450" algn="l" rtl="0">
              <a:spcBef>
                <a:spcPts val="0"/>
              </a:spcBef>
              <a:spcAft>
                <a:spcPts val="0"/>
              </a:spcAft>
              <a:buClr>
                <a:schemeClr val="dk1"/>
              </a:buClr>
              <a:buSzPts val="1200"/>
              <a:buChar char="•"/>
            </a:pPr>
            <a:r>
              <a:rPr lang="en-US" b="1"/>
              <a:t>How can a caseworker support a child in their grief</a:t>
            </a:r>
            <a:endParaRPr/>
          </a:p>
          <a:p>
            <a:pPr marL="628650" lvl="1" indent="-171450" algn="l" rtl="0">
              <a:spcBef>
                <a:spcPts val="0"/>
              </a:spcBef>
              <a:spcAft>
                <a:spcPts val="0"/>
              </a:spcAft>
              <a:buClr>
                <a:schemeClr val="dk1"/>
              </a:buClr>
              <a:buSzPts val="1200"/>
              <a:buChar char="•"/>
            </a:pPr>
            <a:r>
              <a:rPr lang="en-US"/>
              <a:t>Maintain safety and stability</a:t>
            </a:r>
            <a:endParaRPr/>
          </a:p>
          <a:p>
            <a:pPr marL="628650" lvl="1" indent="-171450" algn="l" rtl="0">
              <a:spcBef>
                <a:spcPts val="0"/>
              </a:spcBef>
              <a:spcAft>
                <a:spcPts val="0"/>
              </a:spcAft>
              <a:buClr>
                <a:schemeClr val="dk1"/>
              </a:buClr>
              <a:buSzPts val="1200"/>
              <a:buChar char="•"/>
            </a:pPr>
            <a:r>
              <a:rPr lang="en-US"/>
              <a:t>Provide opportunities for the child to talk about their loss and their feelings</a:t>
            </a:r>
            <a:endParaRPr/>
          </a:p>
          <a:p>
            <a:pPr marL="628650" lvl="1" indent="-171450" algn="l" rtl="0">
              <a:spcBef>
                <a:spcPts val="0"/>
              </a:spcBef>
              <a:spcAft>
                <a:spcPts val="0"/>
              </a:spcAft>
              <a:buClr>
                <a:schemeClr val="dk1"/>
              </a:buClr>
              <a:buSzPts val="1200"/>
              <a:buChar char="•"/>
            </a:pPr>
            <a:r>
              <a:rPr lang="en-US"/>
              <a:t>Comfort and respond with empathy</a:t>
            </a:r>
            <a:endParaRPr/>
          </a:p>
          <a:p>
            <a:pPr marL="171450" lvl="0" indent="-95250" algn="l" rtl="0">
              <a:spcBef>
                <a:spcPts val="0"/>
              </a:spcBef>
              <a:spcAft>
                <a:spcPts val="0"/>
              </a:spcAft>
              <a:buClr>
                <a:schemeClr val="dk1"/>
              </a:buClr>
              <a:buSzPts val="1200"/>
              <a:buNone/>
            </a:pPr>
            <a:endParaRPr/>
          </a:p>
        </p:txBody>
      </p:sp>
      <p:sp>
        <p:nvSpPr>
          <p:cNvPr id="154" name="Google Shape;154;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55" name="Google Shape;155;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5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628650" lvl="1" indent="-171450" algn="l" rtl="0">
              <a:spcBef>
                <a:spcPts val="0"/>
              </a:spcBef>
              <a:spcAft>
                <a:spcPts val="0"/>
              </a:spcAft>
              <a:buClr>
                <a:schemeClr val="dk1"/>
              </a:buClr>
              <a:buSzPts val="1200"/>
              <a:buChar char="•"/>
            </a:pPr>
            <a:r>
              <a:rPr lang="en-US" i="1" dirty="0"/>
              <a:t>See if you can find a place in your body that feels pleasant, somewhere in the body where there is a sense of ease and relaxation.</a:t>
            </a:r>
            <a:endParaRPr dirty="0"/>
          </a:p>
          <a:p>
            <a:pPr marL="1085850" lvl="2" indent="-171450" algn="l" rtl="0">
              <a:spcBef>
                <a:spcPts val="0"/>
              </a:spcBef>
              <a:spcAft>
                <a:spcPts val="0"/>
              </a:spcAft>
              <a:buClr>
                <a:schemeClr val="dk1"/>
              </a:buClr>
              <a:buSzPts val="1200"/>
              <a:buChar char="•"/>
            </a:pPr>
            <a:r>
              <a:rPr lang="en-US" i="1" dirty="0"/>
              <a:t>Perhaps it’s in the hands, or in the movement of the breath… </a:t>
            </a:r>
            <a:endParaRPr dirty="0"/>
          </a:p>
          <a:p>
            <a:pPr marL="1085850" lvl="2" indent="-171450" algn="l" rtl="0">
              <a:spcBef>
                <a:spcPts val="0"/>
              </a:spcBef>
              <a:spcAft>
                <a:spcPts val="0"/>
              </a:spcAft>
              <a:buClr>
                <a:schemeClr val="dk1"/>
              </a:buClr>
              <a:buSzPts val="1200"/>
              <a:buChar char="•"/>
            </a:pPr>
            <a:r>
              <a:rPr lang="en-US" i="1" dirty="0"/>
              <a:t>If it’s hard to find a pleasant sensation, see if you can find a place in the body that feels neutral… </a:t>
            </a:r>
            <a:endParaRPr dirty="0"/>
          </a:p>
          <a:p>
            <a:pPr marL="628650" lvl="1" indent="-171450" algn="l" rtl="0">
              <a:spcBef>
                <a:spcPts val="0"/>
              </a:spcBef>
              <a:spcAft>
                <a:spcPts val="0"/>
              </a:spcAft>
              <a:buClr>
                <a:schemeClr val="dk1"/>
              </a:buClr>
              <a:buSzPts val="1200"/>
              <a:buChar char="•"/>
            </a:pPr>
            <a:r>
              <a:rPr lang="en-US" i="1" dirty="0"/>
              <a:t>Spend a moment focusing your attention on this part of the body. </a:t>
            </a:r>
            <a:endParaRPr dirty="0"/>
          </a:p>
          <a:p>
            <a:pPr marL="1085850" lvl="2" indent="-171450" algn="l" rtl="0">
              <a:spcBef>
                <a:spcPts val="0"/>
              </a:spcBef>
              <a:spcAft>
                <a:spcPts val="0"/>
              </a:spcAft>
              <a:buClr>
                <a:schemeClr val="dk1"/>
              </a:buClr>
              <a:buSzPts val="1200"/>
              <a:buChar char="•"/>
            </a:pPr>
            <a:r>
              <a:rPr lang="en-US" i="1" dirty="0"/>
              <a:t>Imagine this pleasant sensation in your body is an anchor for your attention, a place you return to if your attention wanders away. </a:t>
            </a:r>
            <a:endParaRPr dirty="0"/>
          </a:p>
          <a:p>
            <a:pPr marL="1085850" lvl="2" indent="-171450" algn="l" rtl="0">
              <a:spcBef>
                <a:spcPts val="0"/>
              </a:spcBef>
              <a:spcAft>
                <a:spcPts val="0"/>
              </a:spcAft>
              <a:buClr>
                <a:schemeClr val="dk1"/>
              </a:buClr>
              <a:buSzPts val="1200"/>
              <a:buChar char="•"/>
            </a:pPr>
            <a:r>
              <a:rPr lang="en-US" i="1" dirty="0"/>
              <a:t>Notice if the mind wanders, and if it does, simply bring your attention back to this pleasant or neutral sensation… </a:t>
            </a:r>
            <a:endParaRPr dirty="0"/>
          </a:p>
          <a:p>
            <a:pPr marL="1085850" lvl="2" indent="-171450" algn="l" rtl="0">
              <a:spcBef>
                <a:spcPts val="0"/>
              </a:spcBef>
              <a:spcAft>
                <a:spcPts val="0"/>
              </a:spcAft>
              <a:buClr>
                <a:schemeClr val="dk1"/>
              </a:buClr>
              <a:buSzPts val="1200"/>
              <a:buChar char="•"/>
            </a:pPr>
            <a:r>
              <a:rPr lang="en-US" i="1" dirty="0"/>
              <a:t>Does anything in your experience change or shift when you place your attention here? (It’s okay if you don’t notice a change, too!) Take a few deep breaths… </a:t>
            </a:r>
            <a:endParaRPr dirty="0"/>
          </a:p>
          <a:p>
            <a:pPr marL="628650" lvl="1" indent="-171450" algn="l" rtl="0">
              <a:spcBef>
                <a:spcPts val="0"/>
              </a:spcBef>
              <a:spcAft>
                <a:spcPts val="0"/>
              </a:spcAft>
              <a:buClr>
                <a:schemeClr val="dk1"/>
              </a:buClr>
              <a:buSzPts val="1200"/>
              <a:buChar char="•"/>
            </a:pPr>
            <a:r>
              <a:rPr lang="en-US" i="1" dirty="0"/>
              <a:t>Notice how the body feels after spending some time paying attention to it… </a:t>
            </a:r>
            <a:endParaRPr dirty="0"/>
          </a:p>
          <a:p>
            <a:pPr marL="628650" lvl="1" indent="-171450" algn="l" rtl="0">
              <a:spcBef>
                <a:spcPts val="0"/>
              </a:spcBef>
              <a:spcAft>
                <a:spcPts val="0"/>
              </a:spcAft>
              <a:buClr>
                <a:schemeClr val="dk1"/>
              </a:buClr>
              <a:buSzPts val="1200"/>
              <a:buChar char="•"/>
            </a:pPr>
            <a:r>
              <a:rPr lang="en-US" i="1" dirty="0"/>
              <a:t>Notice the thoughts or feelings that are present… </a:t>
            </a:r>
            <a:endParaRPr dirty="0"/>
          </a:p>
          <a:p>
            <a:pPr marL="171450" lvl="0" indent="-171450" algn="l" rtl="0">
              <a:spcBef>
                <a:spcPts val="0"/>
              </a:spcBef>
              <a:spcAft>
                <a:spcPts val="0"/>
              </a:spcAft>
              <a:buClr>
                <a:schemeClr val="dk1"/>
              </a:buClr>
              <a:buSzPts val="1200"/>
              <a:buChar char="•"/>
            </a:pPr>
            <a:r>
              <a:rPr lang="en-US" dirty="0"/>
              <a:t>Give the participants another 2-3 minutes to do the exercise on their own </a:t>
            </a:r>
            <a:endParaRPr dirty="0"/>
          </a:p>
          <a:p>
            <a:pPr marL="171450" lvl="0" indent="-171450" algn="l" rtl="0">
              <a:spcBef>
                <a:spcPts val="0"/>
              </a:spcBef>
              <a:spcAft>
                <a:spcPts val="0"/>
              </a:spcAft>
              <a:buClr>
                <a:schemeClr val="dk1"/>
              </a:buClr>
              <a:buSzPts val="1200"/>
              <a:buChar char="•"/>
            </a:pPr>
            <a:r>
              <a:rPr lang="en-US" i="1" dirty="0"/>
              <a:t>Open your eyes when you are ready. </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a:t>
            </a:r>
            <a:endParaRPr dirty="0"/>
          </a:p>
          <a:p>
            <a:pPr marL="171450" lvl="0" indent="-171450" algn="l" rtl="0">
              <a:spcBef>
                <a:spcPts val="0"/>
              </a:spcBef>
              <a:spcAft>
                <a:spcPts val="0"/>
              </a:spcAft>
              <a:buClr>
                <a:schemeClr val="dk1"/>
              </a:buClr>
              <a:buSzPts val="1200"/>
              <a:buChar char="•"/>
            </a:pPr>
            <a:r>
              <a:rPr lang="en-US" i="1" dirty="0"/>
              <a:t>Notice how you feel after doing this exercise and take a few minutes to reflect.</a:t>
            </a:r>
            <a:r>
              <a:rPr lang="en-US" dirty="0"/>
              <a:t> </a:t>
            </a:r>
            <a:endParaRPr dirty="0"/>
          </a:p>
          <a:p>
            <a:pPr marL="171450" lvl="0" indent="-171450" algn="l" rtl="0">
              <a:spcBef>
                <a:spcPts val="0"/>
              </a:spcBef>
              <a:spcAft>
                <a:spcPts val="0"/>
              </a:spcAft>
              <a:buClr>
                <a:schemeClr val="dk1"/>
              </a:buClr>
              <a:buSzPts val="1200"/>
              <a:buChar char="•"/>
            </a:pPr>
            <a:r>
              <a:rPr lang="en-US" i="1" dirty="0"/>
              <a:t>Would anyone like to share what they noticed? </a:t>
            </a:r>
            <a:endParaRPr dirty="0"/>
          </a:p>
          <a:p>
            <a:pPr marL="171450" lvl="0" indent="-171450" algn="l" rtl="0">
              <a:spcBef>
                <a:spcPts val="0"/>
              </a:spcBef>
              <a:spcAft>
                <a:spcPts val="0"/>
              </a:spcAft>
              <a:buClr>
                <a:schemeClr val="dk1"/>
              </a:buClr>
              <a:buSzPts val="1200"/>
              <a:buChar char="•"/>
            </a:pPr>
            <a:r>
              <a:rPr lang="en-US" i="1" dirty="0"/>
              <a:t>Would you consider using this self-care exercise to make yourselves feel calmer? </a:t>
            </a:r>
            <a:endParaRPr dirty="0"/>
          </a:p>
          <a:p>
            <a:pPr marL="171450" lvl="0" indent="-171450" algn="l" rtl="0">
              <a:spcBef>
                <a:spcPts val="0"/>
              </a:spcBef>
              <a:spcAft>
                <a:spcPts val="0"/>
              </a:spcAft>
              <a:buClr>
                <a:schemeClr val="dk1"/>
              </a:buClr>
              <a:buSzPts val="1200"/>
              <a:buChar char="•"/>
            </a:pPr>
            <a:r>
              <a:rPr lang="en-US" i="1" dirty="0"/>
              <a:t>Would you propose this activity to the children you work with? </a:t>
            </a:r>
            <a:endParaRPr dirty="0"/>
          </a:p>
          <a:p>
            <a:pPr marL="628650" lvl="1" indent="-171450" algn="l" rtl="0">
              <a:spcBef>
                <a:spcPts val="0"/>
              </a:spcBef>
              <a:spcAft>
                <a:spcPts val="0"/>
              </a:spcAft>
              <a:buClr>
                <a:schemeClr val="dk1"/>
              </a:buClr>
              <a:buSzPts val="1200"/>
              <a:buChar char="•"/>
            </a:pPr>
            <a:r>
              <a:rPr lang="en-US" i="1" dirty="0"/>
              <a:t>Would you change anything? </a:t>
            </a:r>
            <a:endParaRPr dirty="0"/>
          </a:p>
          <a:p>
            <a:pPr marL="628650" lvl="1" indent="-171450" algn="l" rtl="0">
              <a:spcBef>
                <a:spcPts val="0"/>
              </a:spcBef>
              <a:spcAft>
                <a:spcPts val="0"/>
              </a:spcAft>
              <a:buClr>
                <a:schemeClr val="dk1"/>
              </a:buClr>
              <a:buSzPts val="1200"/>
              <a:buChar char="•"/>
            </a:pPr>
            <a:r>
              <a:rPr lang="en-US" i="1" dirty="0"/>
              <a:t>If yes, what would that be? </a:t>
            </a:r>
            <a:endParaRPr dirty="0"/>
          </a:p>
        </p:txBody>
      </p:sp>
      <p:sp>
        <p:nvSpPr>
          <p:cNvPr id="942" name="Google Shape;942;p5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
        <p:nvSpPr>
          <p:cNvPr id="943" name="Google Shape;943;p5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EXPLANATION</a:t>
            </a:r>
            <a:endParaRPr dirty="0"/>
          </a:p>
          <a:p>
            <a:pPr marL="171450" lvl="0" indent="-171450" algn="l" rtl="0">
              <a:spcBef>
                <a:spcPts val="0"/>
              </a:spcBef>
              <a:spcAft>
                <a:spcPts val="0"/>
              </a:spcAft>
              <a:buClr>
                <a:schemeClr val="dk1"/>
              </a:buClr>
              <a:buSzPts val="1200"/>
              <a:buChar char="•"/>
            </a:pPr>
            <a:r>
              <a:rPr lang="en-US" dirty="0"/>
              <a:t>Present the slide</a:t>
            </a:r>
            <a:endParaRPr dirty="0"/>
          </a:p>
          <a:p>
            <a:pPr marL="171450" lvl="0" indent="-171450" algn="l" rtl="0">
              <a:spcBef>
                <a:spcPts val="0"/>
              </a:spcBef>
              <a:spcAft>
                <a:spcPts val="0"/>
              </a:spcAft>
              <a:buClr>
                <a:schemeClr val="dk1"/>
              </a:buClr>
              <a:buSzPts val="1200"/>
              <a:buChar char="•"/>
            </a:pPr>
            <a:r>
              <a:rPr lang="en-US" i="1" dirty="0"/>
              <a:t>Does anyone have any questions or need clarification?</a:t>
            </a:r>
            <a:endParaRPr i="1" dirty="0"/>
          </a:p>
        </p:txBody>
      </p:sp>
      <p:sp>
        <p:nvSpPr>
          <p:cNvPr id="160" name="Google Shape;160;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a:t>SESSION 2 DURATION: 0h45</a:t>
            </a:r>
            <a:endParaRPr/>
          </a:p>
        </p:txBody>
      </p:sp>
      <p:sp>
        <p:nvSpPr>
          <p:cNvPr id="191" name="Google Shape;191;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US" b="1" dirty="0"/>
              <a:t>INTRODUCTION</a:t>
            </a:r>
            <a:endParaRPr dirty="0"/>
          </a:p>
          <a:p>
            <a:pPr marL="171450" lvl="0" indent="-171450" algn="l" rtl="0">
              <a:spcBef>
                <a:spcPts val="0"/>
              </a:spcBef>
              <a:spcAft>
                <a:spcPts val="0"/>
              </a:spcAft>
              <a:buClr>
                <a:schemeClr val="dk1"/>
              </a:buClr>
              <a:buSzPts val="1200"/>
              <a:buChar char="•"/>
            </a:pPr>
            <a:r>
              <a:rPr lang="en-US" i="0" dirty="0"/>
              <a:t>Guide participants to </a:t>
            </a:r>
            <a:r>
              <a:rPr lang="en-US" b="1" dirty="0"/>
              <a:t>W</a:t>
            </a:r>
            <a:r>
              <a:rPr lang="en-US" b="1" i="0" dirty="0"/>
              <a:t>orkbook page 58: Distress</a:t>
            </a:r>
            <a:endParaRPr dirty="0"/>
          </a:p>
          <a:p>
            <a:pPr marL="171450" lvl="0" indent="-171450" algn="l" rtl="0">
              <a:spcBef>
                <a:spcPts val="0"/>
              </a:spcBef>
              <a:spcAft>
                <a:spcPts val="0"/>
              </a:spcAft>
              <a:buClr>
                <a:schemeClr val="dk1"/>
              </a:buClr>
              <a:buSzPts val="1200"/>
              <a:buChar char="•"/>
            </a:pPr>
            <a:r>
              <a:rPr lang="en-US" i="1" dirty="0"/>
              <a:t>In your workbook:</a:t>
            </a:r>
            <a:endParaRPr dirty="0"/>
          </a:p>
          <a:p>
            <a:pPr marL="628650" lvl="1" indent="-171450" algn="l" rtl="0">
              <a:spcBef>
                <a:spcPts val="0"/>
              </a:spcBef>
              <a:spcAft>
                <a:spcPts val="0"/>
              </a:spcAft>
              <a:buClr>
                <a:srgbClr val="FF00FF"/>
              </a:buClr>
              <a:buSzPts val="1200"/>
              <a:buChar char="•"/>
            </a:pPr>
            <a:r>
              <a:rPr lang="en-US" i="1" dirty="0">
                <a:solidFill>
                  <a:srgbClr val="FF00FF"/>
                </a:solidFill>
              </a:rPr>
              <a:t>Imagine explaining distress or severe distress to a family member, a </a:t>
            </a:r>
            <a:r>
              <a:rPr lang="en-US" i="1" dirty="0" err="1">
                <a:solidFill>
                  <a:srgbClr val="FF00FF"/>
                </a:solidFill>
              </a:rPr>
              <a:t>neighbour</a:t>
            </a:r>
            <a:r>
              <a:rPr lang="en-US" i="1" dirty="0">
                <a:solidFill>
                  <a:srgbClr val="FF00FF"/>
                </a:solidFill>
              </a:rPr>
              <a:t> or a friend by using their own words</a:t>
            </a:r>
            <a:endParaRPr i="1" dirty="0">
              <a:solidFill>
                <a:srgbClr val="FF00FF"/>
              </a:solidFill>
            </a:endParaRPr>
          </a:p>
          <a:p>
            <a:pPr marL="628650" lvl="1" indent="-171450" algn="l" rtl="0">
              <a:spcBef>
                <a:spcPts val="0"/>
              </a:spcBef>
              <a:spcAft>
                <a:spcPts val="0"/>
              </a:spcAft>
              <a:buClr>
                <a:schemeClr val="dk1"/>
              </a:buClr>
              <a:buSzPts val="1200"/>
              <a:buChar char="•"/>
            </a:pPr>
            <a:r>
              <a:rPr lang="en-US" i="1" dirty="0"/>
              <a:t>Take a few minutes to reflect and write it down</a:t>
            </a:r>
            <a:endParaRPr dirty="0"/>
          </a:p>
          <a:p>
            <a:pPr marL="628650" lvl="1" indent="-95250" algn="l" rtl="0">
              <a:spcBef>
                <a:spcPts val="0"/>
              </a:spcBef>
              <a:spcAft>
                <a:spcPts val="0"/>
              </a:spcAft>
              <a:buClr>
                <a:schemeClr val="dk1"/>
              </a:buClr>
              <a:buSzPts val="1200"/>
              <a:buNone/>
            </a:pPr>
            <a:endParaRPr i="1" dirty="0"/>
          </a:p>
          <a:p>
            <a:pPr marL="0" lvl="0" indent="0" algn="l" rtl="0">
              <a:spcBef>
                <a:spcPts val="0"/>
              </a:spcBef>
              <a:spcAft>
                <a:spcPts val="0"/>
              </a:spcAft>
              <a:buClr>
                <a:schemeClr val="dk1"/>
              </a:buClr>
              <a:buSzPts val="1200"/>
              <a:buNone/>
            </a:pPr>
            <a:r>
              <a:rPr lang="en-US" b="1" dirty="0"/>
              <a:t>INDIVIDUAL WORK (1-2 minutes)</a:t>
            </a:r>
            <a:endParaRPr dirty="0"/>
          </a:p>
          <a:p>
            <a:pPr marL="171450" lvl="0" indent="-171450" algn="l" rtl="0">
              <a:spcBef>
                <a:spcPts val="0"/>
              </a:spcBef>
              <a:spcAft>
                <a:spcPts val="0"/>
              </a:spcAft>
              <a:buClr>
                <a:schemeClr val="dk1"/>
              </a:buClr>
              <a:buSzPts val="1200"/>
              <a:buChar char="•"/>
            </a:pPr>
            <a:r>
              <a:rPr lang="en-US" dirty="0"/>
              <a:t>Provide 1-2 minutes for participants to complete</a:t>
            </a:r>
            <a:endParaRPr dirty="0"/>
          </a:p>
          <a:p>
            <a:pPr marL="171450" lvl="0" indent="-9525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US" b="1" dirty="0"/>
              <a:t>PLENARY DISCUSSION (10 minutes)</a:t>
            </a:r>
            <a:endParaRPr dirty="0"/>
          </a:p>
          <a:p>
            <a:pPr marL="171450" lvl="0" indent="-171450" algn="l" rtl="0">
              <a:spcBef>
                <a:spcPts val="0"/>
              </a:spcBef>
              <a:spcAft>
                <a:spcPts val="0"/>
              </a:spcAft>
              <a:buClr>
                <a:schemeClr val="dk1"/>
              </a:buClr>
              <a:buSzPts val="1200"/>
              <a:buChar char="•"/>
            </a:pPr>
            <a:r>
              <a:rPr lang="en-US" dirty="0"/>
              <a:t>Ask volunteers to share their responses</a:t>
            </a:r>
            <a:endParaRPr dirty="0"/>
          </a:p>
          <a:p>
            <a:pPr marL="171450" lvl="0" indent="-171450" algn="l" rtl="0">
              <a:spcBef>
                <a:spcPts val="0"/>
              </a:spcBef>
              <a:spcAft>
                <a:spcPts val="0"/>
              </a:spcAft>
              <a:buClr>
                <a:schemeClr val="dk1"/>
              </a:buClr>
              <a:buSzPts val="1200"/>
              <a:buChar char="•"/>
            </a:pPr>
            <a:r>
              <a:rPr lang="en-US" dirty="0"/>
              <a:t>Write the responses down on a flipchart</a:t>
            </a:r>
            <a:endParaRPr dirty="0"/>
          </a:p>
          <a:p>
            <a:pPr marL="0" lvl="0" indent="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197" name="Google Shape;197;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9"/>
          <p:cNvSpPr>
            <a:spLocks noGrp="1"/>
          </p:cNvSpPr>
          <p:nvPr>
            <p:ph type="pic" idx="2"/>
          </p:nvPr>
        </p:nvSpPr>
        <p:spPr>
          <a:xfrm>
            <a:off x="5183188" y="987425"/>
            <a:ext cx="6172200" cy="4873625"/>
          </a:xfrm>
          <a:prstGeom prst="rect">
            <a:avLst/>
          </a:prstGeom>
          <a:noFill/>
          <a:ln>
            <a:noFill/>
          </a:ln>
        </p:spPr>
      </p:sp>
      <p:sp>
        <p:nvSpPr>
          <p:cNvPr id="75" name="Google Shape;75;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5"/>
        </a:solidFill>
        <a:effectLst/>
      </p:bgPr>
    </p:bg>
    <p:spTree>
      <p:nvGrpSpPr>
        <p:cNvPr id="1" name="Shape 16"/>
        <p:cNvGrpSpPr/>
        <p:nvPr/>
      </p:nvGrpSpPr>
      <p:grpSpPr>
        <a:xfrm>
          <a:off x="0" y="0"/>
          <a:ext cx="0" cy="0"/>
          <a:chOff x="0" y="0"/>
          <a:chExt cx="0" cy="0"/>
        </a:xfrm>
      </p:grpSpPr>
      <p:sp>
        <p:nvSpPr>
          <p:cNvPr id="17" name="Google Shape;17;p59"/>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Garamond"/>
              <a:buNone/>
              <a:defRPr sz="54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5"/>
        </a:solidFill>
        <a:effectLst/>
      </p:bgPr>
    </p:bg>
    <p:spTree>
      <p:nvGrpSpPr>
        <p:cNvPr id="1" name="Shape 18"/>
        <p:cNvGrpSpPr/>
        <p:nvPr/>
      </p:nvGrpSpPr>
      <p:grpSpPr>
        <a:xfrm>
          <a:off x="0" y="0"/>
          <a:ext cx="0" cy="0"/>
          <a:chOff x="0" y="0"/>
          <a:chExt cx="0" cy="0"/>
        </a:xfrm>
      </p:grpSpPr>
      <p:sp>
        <p:nvSpPr>
          <p:cNvPr id="19" name="Google Shape;19;p60"/>
          <p:cNvSpPr/>
          <p:nvPr/>
        </p:nvSpPr>
        <p:spPr>
          <a:xfrm rot="1782986">
            <a:off x="657418" y="1353464"/>
            <a:ext cx="4749573" cy="4094457"/>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60"/>
          <p:cNvSpPr txBox="1">
            <a:spLocks noGrp="1"/>
          </p:cNvSpPr>
          <p:nvPr>
            <p:ph type="title"/>
          </p:nvPr>
        </p:nvSpPr>
        <p:spPr>
          <a:xfrm>
            <a:off x="1024548" y="3147916"/>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
        <p:cNvGrpSpPr/>
        <p:nvPr/>
      </p:nvGrpSpPr>
      <p:grpSpPr>
        <a:xfrm>
          <a:off x="0" y="0"/>
          <a:ext cx="0" cy="0"/>
          <a:chOff x="0" y="0"/>
          <a:chExt cx="0" cy="0"/>
        </a:xfrm>
      </p:grpSpPr>
      <p:sp>
        <p:nvSpPr>
          <p:cNvPr id="22" name="Google Shape;22;p61"/>
          <p:cNvSpPr/>
          <p:nvPr/>
        </p:nvSpPr>
        <p:spPr>
          <a:xfrm>
            <a:off x="0" y="-1"/>
            <a:ext cx="12192000" cy="985520"/>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6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3200"/>
              <a:buFont typeface="Arial"/>
              <a:buNone/>
              <a:defRPr sz="32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61"/>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5" name="Google Shape;25;p61"/>
          <p:cNvSpPr/>
          <p:nvPr/>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US" sz="1400" b="0" i="0" u="none" strike="noStrike" cap="none" dirty="0">
                <a:solidFill>
                  <a:srgbClr val="AEABAB"/>
                </a:solidFill>
                <a:latin typeface="Arial"/>
                <a:ea typeface="Arial"/>
                <a:cs typeface="Arial"/>
                <a:sym typeface="Arial"/>
              </a:rPr>
              <a:t>Level 3: </a:t>
            </a:r>
            <a:r>
              <a:rPr lang="en-US" sz="1400" b="1" i="0" u="none" strike="noStrike" cap="none" dirty="0">
                <a:solidFill>
                  <a:srgbClr val="AEABAB"/>
                </a:solidFill>
                <a:latin typeface="Arial"/>
                <a:ea typeface="Arial"/>
                <a:cs typeface="Arial"/>
                <a:sym typeface="Arial"/>
              </a:rPr>
              <a:t>MHPSS </a:t>
            </a:r>
            <a:r>
              <a:rPr lang="en-US" sz="1400" b="0" i="0" u="none" strike="noStrike" cap="none" dirty="0">
                <a:solidFill>
                  <a:srgbClr val="AEABAB"/>
                </a:solidFill>
                <a:latin typeface="Arial"/>
                <a:ea typeface="Arial"/>
                <a:cs typeface="Arial"/>
                <a:sym typeface="Arial"/>
              </a:rPr>
              <a:t> |  Module 2: </a:t>
            </a:r>
            <a:r>
              <a:rPr lang="en-US" sz="1400" b="1" i="0" u="none" strike="noStrike" cap="none" dirty="0">
                <a:solidFill>
                  <a:srgbClr val="AEABAB"/>
                </a:solidFill>
                <a:latin typeface="Arial"/>
                <a:ea typeface="Arial"/>
                <a:cs typeface="Arial"/>
                <a:sym typeface="Arial"/>
              </a:rPr>
              <a:t>Mental health and psychosocial support needs – Severe distress</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6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rot="1782986">
            <a:off x="6629402" y="1583539"/>
            <a:ext cx="4510404" cy="3888266"/>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1" descr="Logo&#10;&#10;Description automatically generated"/>
          <p:cNvPicPr preferRelativeResize="0"/>
          <p:nvPr/>
        </p:nvPicPr>
        <p:blipFill rotWithShape="1">
          <a:blip r:embed="rId3">
            <a:alphaModFix/>
          </a:blip>
          <a:srcRect/>
          <a:stretch/>
        </p:blipFill>
        <p:spPr>
          <a:xfrm>
            <a:off x="3157593" y="5156770"/>
            <a:ext cx="2405008" cy="923462"/>
          </a:xfrm>
          <a:prstGeom prst="rect">
            <a:avLst/>
          </a:prstGeom>
          <a:noFill/>
          <a:ln>
            <a:noFill/>
          </a:ln>
        </p:spPr>
      </p:pic>
      <p:pic>
        <p:nvPicPr>
          <p:cNvPr id="98" name="Google Shape;98;p1" descr="Text&#10;&#10;Description automatically generated"/>
          <p:cNvPicPr preferRelativeResize="0"/>
          <p:nvPr/>
        </p:nvPicPr>
        <p:blipFill rotWithShape="1">
          <a:blip r:embed="rId4">
            <a:alphaModFix/>
          </a:blip>
          <a:srcRect/>
          <a:stretch/>
        </p:blipFill>
        <p:spPr>
          <a:xfrm>
            <a:off x="939406" y="5258411"/>
            <a:ext cx="2405009" cy="685884"/>
          </a:xfrm>
          <a:prstGeom prst="rect">
            <a:avLst/>
          </a:prstGeom>
          <a:noFill/>
          <a:ln>
            <a:noFill/>
          </a:ln>
        </p:spPr>
      </p:pic>
      <p:sp>
        <p:nvSpPr>
          <p:cNvPr id="99" name="Google Shape;99;p1"/>
          <p:cNvSpPr txBox="1"/>
          <p:nvPr/>
        </p:nvSpPr>
        <p:spPr>
          <a:xfrm>
            <a:off x="851850" y="721291"/>
            <a:ext cx="524415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accent5"/>
                </a:solidFill>
                <a:latin typeface="Garamond"/>
                <a:ea typeface="Garamond"/>
                <a:cs typeface="Garamond"/>
                <a:sym typeface="Garamond"/>
              </a:rPr>
              <a:t>Mental health and psychosocial support needs – </a:t>
            </a:r>
            <a:r>
              <a:rPr lang="en-GB" sz="4800" b="1" i="0" u="none" strike="noStrike" cap="none" dirty="0">
                <a:solidFill>
                  <a:schemeClr val="accent5"/>
                </a:solidFill>
                <a:latin typeface="Garamond"/>
                <a:ea typeface="Garamond"/>
                <a:cs typeface="Garamond"/>
                <a:sym typeface="Garamond"/>
              </a:rPr>
              <a:t>Distress</a:t>
            </a:r>
            <a:endParaRPr dirty="0"/>
          </a:p>
          <a:p>
            <a:pPr marL="0" marR="0" lvl="0" indent="0" algn="l" rtl="0">
              <a:spcBef>
                <a:spcPts val="0"/>
              </a:spcBef>
              <a:spcAft>
                <a:spcPts val="0"/>
              </a:spcAft>
              <a:buNone/>
            </a:pPr>
            <a:endParaRPr sz="24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US" sz="2400" b="1" dirty="0">
                <a:solidFill>
                  <a:schemeClr val="accent5"/>
                </a:solidFill>
                <a:latin typeface="Garamond"/>
                <a:ea typeface="Garamond"/>
                <a:cs typeface="Garamond"/>
                <a:sym typeface="Garamond"/>
              </a:rPr>
              <a:t>MODULE 2 OF LEVEL 3: MHPSS</a:t>
            </a:r>
            <a:endParaRPr dirty="0"/>
          </a:p>
        </p:txBody>
      </p:sp>
      <p:pic>
        <p:nvPicPr>
          <p:cNvPr id="100" name="Google Shape;100;p1" descr="Wave with solid fill"/>
          <p:cNvPicPr preferRelativeResize="0"/>
          <p:nvPr/>
        </p:nvPicPr>
        <p:blipFill rotWithShape="1">
          <a:blip r:embed="rId5">
            <a:alphaModFix/>
          </a:blip>
          <a:srcRect/>
          <a:stretch/>
        </p:blipFill>
        <p:spPr>
          <a:xfrm>
            <a:off x="7345488" y="1823016"/>
            <a:ext cx="3211968" cy="32119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Important considerations</a:t>
            </a:r>
            <a:endParaRPr dirty="0"/>
          </a:p>
        </p:txBody>
      </p:sp>
      <p:sp>
        <p:nvSpPr>
          <p:cNvPr id="220" name="Google Shape;220;p10"/>
          <p:cNvSpPr txBox="1"/>
          <p:nvPr/>
        </p:nvSpPr>
        <p:spPr>
          <a:xfrm>
            <a:off x="4316081" y="4249887"/>
            <a:ext cx="6847219" cy="141574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400"/>
              <a:buFont typeface="Arial"/>
              <a:buNone/>
            </a:pPr>
            <a:r>
              <a:rPr lang="en-GB" sz="2000" b="1" dirty="0">
                <a:solidFill>
                  <a:schemeClr val="dk1"/>
                </a:solidFill>
              </a:rPr>
              <a:t>Do not assume </a:t>
            </a:r>
            <a:r>
              <a:rPr lang="en-GB" sz="2000" dirty="0">
                <a:solidFill>
                  <a:schemeClr val="dk1"/>
                </a:solidFill>
                <a:latin typeface="Arial"/>
                <a:ea typeface="Arial"/>
                <a:cs typeface="Arial"/>
                <a:sym typeface="Arial"/>
              </a:rPr>
              <a:t>that everyone is traumatized as it undermines emerging coping mechanisms and resilience at the individual and collective levels, and makes assumptions about others' experiences</a:t>
            </a:r>
          </a:p>
        </p:txBody>
      </p:sp>
      <p:sp>
        <p:nvSpPr>
          <p:cNvPr id="221" name="Google Shape;221;p10"/>
          <p:cNvSpPr txBox="1"/>
          <p:nvPr/>
        </p:nvSpPr>
        <p:spPr>
          <a:xfrm>
            <a:off x="4316081" y="1449946"/>
            <a:ext cx="6847219" cy="2646848"/>
          </a:xfrm>
          <a:prstGeom prst="rect">
            <a:avLst/>
          </a:prstGeom>
          <a:noFill/>
          <a:ln>
            <a:noFill/>
          </a:ln>
        </p:spPr>
        <p:txBody>
          <a:bodyPr spcFirstLastPara="1" wrap="square" lIns="91425" tIns="91425" rIns="91425" bIns="91425" anchor="t" anchorCtr="0">
            <a:spAutoFit/>
          </a:bodyPr>
          <a:lstStyle/>
          <a:p>
            <a:pPr algn="l"/>
            <a:r>
              <a:rPr lang="en-GB" sz="2000" b="1" dirty="0">
                <a:solidFill>
                  <a:schemeClr val="dk1"/>
                </a:solidFill>
                <a:latin typeface="+mj-lt"/>
                <a:ea typeface="Arial"/>
                <a:cs typeface="Arial"/>
                <a:sym typeface="Arial"/>
              </a:rPr>
              <a:t>Psychological distress reactions are</a:t>
            </a:r>
            <a:r>
              <a:rPr lang="en-GB" sz="2000" dirty="0">
                <a:solidFill>
                  <a:schemeClr val="dk1"/>
                </a:solidFill>
                <a:latin typeface="+mj-lt"/>
                <a:ea typeface="Arial"/>
                <a:cs typeface="Arial"/>
                <a:sym typeface="Arial"/>
              </a:rPr>
              <a:t> commonly experienced by people affected by an humanitarian emergency. They are normal reactions to abnormal life events. Distress reactions are to be expected in emergencies and for most people they will improve over time </a:t>
            </a:r>
            <a:r>
              <a:rPr lang="en-GB" sz="2000" b="0" i="0" u="none" strike="noStrike" baseline="0" dirty="0">
                <a:latin typeface="+mj-lt"/>
              </a:rPr>
              <a:t>once they are safe, have their basic needs met, and have access to community</a:t>
            </a:r>
          </a:p>
          <a:p>
            <a:pPr algn="l"/>
            <a:r>
              <a:rPr lang="en-CA" sz="2000" b="0" i="0" u="none" strike="noStrike" baseline="0" dirty="0">
                <a:latin typeface="+mj-lt"/>
              </a:rPr>
              <a:t>support.</a:t>
            </a:r>
            <a:endParaRPr sz="2000" dirty="0">
              <a:solidFill>
                <a:schemeClr val="dk1"/>
              </a:solidFill>
              <a:latin typeface="+mj-lt"/>
              <a:ea typeface="Arial"/>
              <a:cs typeface="Arial"/>
              <a:sym typeface="Arial"/>
            </a:endParaRPr>
          </a:p>
        </p:txBody>
      </p:sp>
      <p:grpSp>
        <p:nvGrpSpPr>
          <p:cNvPr id="222" name="Google Shape;222;p10"/>
          <p:cNvGrpSpPr/>
          <p:nvPr/>
        </p:nvGrpSpPr>
        <p:grpSpPr>
          <a:xfrm>
            <a:off x="890527" y="1784206"/>
            <a:ext cx="3289587" cy="3289587"/>
            <a:chOff x="838200" y="2075148"/>
            <a:chExt cx="3289587" cy="3289587"/>
          </a:xfrm>
        </p:grpSpPr>
        <p:pic>
          <p:nvPicPr>
            <p:cNvPr id="223" name="Google Shape;223;p10" descr="Wave with solid fill"/>
            <p:cNvPicPr preferRelativeResize="0"/>
            <p:nvPr/>
          </p:nvPicPr>
          <p:blipFill rotWithShape="1">
            <a:blip r:embed="rId3">
              <a:alphaModFix/>
            </a:blip>
            <a:srcRect/>
            <a:stretch/>
          </p:blipFill>
          <p:spPr>
            <a:xfrm>
              <a:off x="838200" y="2075148"/>
              <a:ext cx="3289587" cy="3289587"/>
            </a:xfrm>
            <a:prstGeom prst="rect">
              <a:avLst/>
            </a:prstGeom>
            <a:noFill/>
            <a:ln>
              <a:noFill/>
            </a:ln>
          </p:spPr>
        </p:pic>
        <p:sp>
          <p:nvSpPr>
            <p:cNvPr id="224" name="Google Shape;224;p10"/>
            <p:cNvSpPr/>
            <p:nvPr/>
          </p:nvSpPr>
          <p:spPr>
            <a:xfrm>
              <a:off x="2206339" y="3993570"/>
              <a:ext cx="547259" cy="54725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0"/>
            <p:cNvSpPr/>
            <p:nvPr/>
          </p:nvSpPr>
          <p:spPr>
            <a:xfrm>
              <a:off x="2850558" y="3539066"/>
              <a:ext cx="206062" cy="90900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E2110FA6-1C59-20D8-70E2-463B4DC4AB7B}"/>
              </a:ext>
            </a:extLst>
          </p:cNvPr>
          <p:cNvSpPr txBox="1"/>
          <p:nvPr/>
        </p:nvSpPr>
        <p:spPr>
          <a:xfrm>
            <a:off x="4316081" y="5695417"/>
            <a:ext cx="7037719" cy="461665"/>
          </a:xfrm>
          <a:prstGeom prst="rect">
            <a:avLst/>
          </a:prstGeom>
          <a:noFill/>
        </p:spPr>
        <p:txBody>
          <a:bodyPr wrap="square">
            <a:spAutoFit/>
          </a:bodyPr>
          <a:lstStyle/>
          <a:p>
            <a:pPr marL="0" lvl="0" indent="0" algn="l" rtl="0">
              <a:spcBef>
                <a:spcPts val="0"/>
              </a:spcBef>
              <a:spcAft>
                <a:spcPts val="0"/>
              </a:spcAft>
              <a:buClr>
                <a:schemeClr val="dk1"/>
              </a:buClr>
              <a:buSzPts val="1200"/>
              <a:buNone/>
            </a:pPr>
            <a:r>
              <a:rPr lang="en-US" sz="1200" i="1" dirty="0">
                <a:solidFill>
                  <a:schemeClr val="tx1"/>
                </a:solidFill>
                <a:latin typeface="+mn-lt"/>
              </a:rPr>
              <a:t>Source: </a:t>
            </a:r>
            <a:r>
              <a:rPr lang="en-CA" sz="1200" b="0" i="1" u="none" strike="noStrike" baseline="0" dirty="0">
                <a:solidFill>
                  <a:schemeClr val="tx1"/>
                </a:solidFill>
                <a:latin typeface="+mn-lt"/>
              </a:rPr>
              <a:t>Mental Health &amp; Psychosocial Support in emergencies for children and adolescents presentation, UNICEF (May 2022)</a:t>
            </a:r>
            <a:endParaRPr lang="en-US" sz="1200" i="1" dirty="0">
              <a:solidFill>
                <a:schemeClr val="tx1"/>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5" name="Oval 4">
            <a:extLst>
              <a:ext uri="{FF2B5EF4-FFF2-40B4-BE49-F238E27FC236}">
                <a16:creationId xmlns:a16="http://schemas.microsoft.com/office/drawing/2014/main" id="{05BD5363-A1A1-84CA-06F3-6F81AEBDB59B}"/>
              </a:ext>
            </a:extLst>
          </p:cNvPr>
          <p:cNvSpPr/>
          <p:nvPr/>
        </p:nvSpPr>
        <p:spPr>
          <a:xfrm>
            <a:off x="3327613" y="1336346"/>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60" name="Google Shape;360;p15"/>
          <p:cNvGrpSpPr/>
          <p:nvPr/>
        </p:nvGrpSpPr>
        <p:grpSpPr>
          <a:xfrm>
            <a:off x="0" y="1227242"/>
            <a:ext cx="11226800" cy="3135780"/>
            <a:chOff x="0" y="1493942"/>
            <a:chExt cx="10381341" cy="3135780"/>
          </a:xfrm>
        </p:grpSpPr>
        <p:sp>
          <p:nvSpPr>
            <p:cNvPr id="361" name="Google Shape;361;p15"/>
            <p:cNvSpPr/>
            <p:nvPr/>
          </p:nvSpPr>
          <p:spPr>
            <a:xfrm>
              <a:off x="0" y="2069780"/>
              <a:ext cx="10381341" cy="1744131"/>
            </a:xfrm>
            <a:custGeom>
              <a:avLst/>
              <a:gdLst/>
              <a:ahLst/>
              <a:cxnLst/>
              <a:rect l="l" t="t" r="r" b="b"/>
              <a:pathLst>
                <a:path w="10160000" h="872632" extrusionOk="0">
                  <a:moveTo>
                    <a:pt x="0" y="872632"/>
                  </a:moveTo>
                  <a:cubicBezTo>
                    <a:pt x="1236133" y="569041"/>
                    <a:pt x="2472267" y="265451"/>
                    <a:pt x="3410857" y="161432"/>
                  </a:cubicBezTo>
                  <a:cubicBezTo>
                    <a:pt x="4349447" y="57413"/>
                    <a:pt x="4881637" y="275128"/>
                    <a:pt x="5631542" y="248518"/>
                  </a:cubicBezTo>
                  <a:cubicBezTo>
                    <a:pt x="6381447" y="221908"/>
                    <a:pt x="7288590" y="21127"/>
                    <a:pt x="7910285" y="1775"/>
                  </a:cubicBezTo>
                  <a:cubicBezTo>
                    <a:pt x="8531980" y="-17577"/>
                    <a:pt x="8986762" y="127566"/>
                    <a:pt x="9361714" y="132404"/>
                  </a:cubicBezTo>
                  <a:cubicBezTo>
                    <a:pt x="9736666" y="137242"/>
                    <a:pt x="9948333" y="84023"/>
                    <a:pt x="10160000" y="30804"/>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5"/>
            <p:cNvSpPr/>
            <p:nvPr/>
          </p:nvSpPr>
          <p:spPr>
            <a:xfrm>
              <a:off x="0" y="2500632"/>
              <a:ext cx="10337165" cy="1328730"/>
            </a:xfrm>
            <a:custGeom>
              <a:avLst/>
              <a:gdLst/>
              <a:ahLst/>
              <a:cxnLst/>
              <a:rect l="l" t="t" r="r" b="b"/>
              <a:pathLst>
                <a:path w="10189029" h="1082883" extrusionOk="0">
                  <a:moveTo>
                    <a:pt x="0" y="0"/>
                  </a:moveTo>
                  <a:cubicBezTo>
                    <a:pt x="706362" y="192314"/>
                    <a:pt x="1412724" y="384628"/>
                    <a:pt x="2104572" y="478971"/>
                  </a:cubicBezTo>
                  <a:cubicBezTo>
                    <a:pt x="2796420" y="573314"/>
                    <a:pt x="3495524" y="481390"/>
                    <a:pt x="4151086" y="566057"/>
                  </a:cubicBezTo>
                  <a:cubicBezTo>
                    <a:pt x="4806648" y="650724"/>
                    <a:pt x="5360610" y="904723"/>
                    <a:pt x="6037943" y="986971"/>
                  </a:cubicBezTo>
                  <a:cubicBezTo>
                    <a:pt x="6715276" y="1069219"/>
                    <a:pt x="7523238" y="1112762"/>
                    <a:pt x="8215086" y="1059543"/>
                  </a:cubicBezTo>
                  <a:cubicBezTo>
                    <a:pt x="8906934" y="1006324"/>
                    <a:pt x="9547981" y="836990"/>
                    <a:pt x="10189029" y="667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5"/>
            <p:cNvSpPr/>
            <p:nvPr/>
          </p:nvSpPr>
          <p:spPr>
            <a:xfrm>
              <a:off x="2817" y="1493942"/>
              <a:ext cx="10334347" cy="3135780"/>
            </a:xfrm>
            <a:custGeom>
              <a:avLst/>
              <a:gdLst/>
              <a:ahLst/>
              <a:cxnLst/>
              <a:rect l="l" t="t" r="r" b="b"/>
              <a:pathLst>
                <a:path w="10116457" h="2874261" extrusionOk="0">
                  <a:moveTo>
                    <a:pt x="0" y="0"/>
                  </a:moveTo>
                  <a:cubicBezTo>
                    <a:pt x="857552" y="752324"/>
                    <a:pt x="1715104" y="1504648"/>
                    <a:pt x="2409371" y="1886857"/>
                  </a:cubicBezTo>
                  <a:cubicBezTo>
                    <a:pt x="3103638" y="2269066"/>
                    <a:pt x="3681791" y="2128762"/>
                    <a:pt x="4165600" y="2293257"/>
                  </a:cubicBezTo>
                  <a:cubicBezTo>
                    <a:pt x="4649409" y="2457752"/>
                    <a:pt x="4782457" y="2856896"/>
                    <a:pt x="5312228" y="2873829"/>
                  </a:cubicBezTo>
                  <a:cubicBezTo>
                    <a:pt x="5841999" y="2890762"/>
                    <a:pt x="6686247" y="2404533"/>
                    <a:pt x="7344228" y="2394857"/>
                  </a:cubicBezTo>
                  <a:cubicBezTo>
                    <a:pt x="8002209" y="2385181"/>
                    <a:pt x="8798076" y="2764971"/>
                    <a:pt x="9260114" y="2815771"/>
                  </a:cubicBezTo>
                  <a:cubicBezTo>
                    <a:pt x="9722152" y="2866571"/>
                    <a:pt x="9919304" y="2783114"/>
                    <a:pt x="10116457" y="2699657"/>
                  </a:cubicBezTo>
                </a:path>
              </a:pathLst>
            </a:custGeom>
            <a:noFill/>
            <a:ln w="381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4" name="Google Shape;364;p15"/>
          <p:cNvSpPr/>
          <p:nvPr/>
        </p:nvSpPr>
        <p:spPr>
          <a:xfrm>
            <a:off x="1347091" y="2219328"/>
            <a:ext cx="997144" cy="100659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Impact of emergencies</a:t>
            </a:r>
            <a:endParaRPr/>
          </a:p>
        </p:txBody>
      </p:sp>
      <p:sp>
        <p:nvSpPr>
          <p:cNvPr id="366" name="Google Shape;366;p15"/>
          <p:cNvSpPr txBox="1"/>
          <p:nvPr/>
        </p:nvSpPr>
        <p:spPr>
          <a:xfrm>
            <a:off x="3232723" y="4701571"/>
            <a:ext cx="357187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child has their own protective - and risk factors, which impacts they way they </a:t>
            </a:r>
            <a:r>
              <a:rPr lang="en-GB" sz="1800" b="1" dirty="0">
                <a:solidFill>
                  <a:schemeClr val="dk1"/>
                </a:solidFill>
                <a:latin typeface="Arial"/>
                <a:ea typeface="Arial"/>
                <a:cs typeface="Arial"/>
                <a:sym typeface="Arial"/>
              </a:rPr>
              <a:t>experience</a:t>
            </a:r>
            <a:r>
              <a:rPr lang="en-GB" sz="1800" dirty="0">
                <a:solidFill>
                  <a:schemeClr val="dk1"/>
                </a:solidFill>
                <a:latin typeface="Arial"/>
                <a:ea typeface="Arial"/>
                <a:cs typeface="Arial"/>
                <a:sym typeface="Arial"/>
              </a:rPr>
              <a:t> the event and the </a:t>
            </a:r>
            <a:r>
              <a:rPr lang="en-GB" sz="1800" b="1" dirty="0">
                <a:solidFill>
                  <a:schemeClr val="dk1"/>
                </a:solidFill>
                <a:latin typeface="Arial"/>
                <a:ea typeface="Arial"/>
                <a:cs typeface="Arial"/>
                <a:sym typeface="Arial"/>
              </a:rPr>
              <a:t>effect</a:t>
            </a:r>
            <a:r>
              <a:rPr lang="en-GB" sz="1800" dirty="0">
                <a:solidFill>
                  <a:schemeClr val="dk1"/>
                </a:solidFill>
                <a:latin typeface="Arial"/>
                <a:ea typeface="Arial"/>
                <a:cs typeface="Arial"/>
                <a:sym typeface="Arial"/>
              </a:rPr>
              <a:t> is has on them</a:t>
            </a:r>
            <a:endParaRPr sz="1800" dirty="0">
              <a:solidFill>
                <a:schemeClr val="dk1"/>
              </a:solidFill>
              <a:latin typeface="Arial"/>
              <a:ea typeface="Arial"/>
              <a:cs typeface="Arial"/>
              <a:sym typeface="Arial"/>
            </a:endParaRPr>
          </a:p>
        </p:txBody>
      </p:sp>
      <p:sp>
        <p:nvSpPr>
          <p:cNvPr id="367" name="Google Shape;367;p15"/>
          <p:cNvSpPr txBox="1"/>
          <p:nvPr/>
        </p:nvSpPr>
        <p:spPr>
          <a:xfrm>
            <a:off x="7284624" y="4710500"/>
            <a:ext cx="4416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Each individual child will </a:t>
            </a:r>
            <a:r>
              <a:rPr lang="en-GB" sz="1800" b="1" dirty="0">
                <a:solidFill>
                  <a:schemeClr val="dk1"/>
                </a:solidFill>
                <a:latin typeface="Arial"/>
                <a:ea typeface="Arial"/>
                <a:cs typeface="Arial"/>
                <a:sym typeface="Arial"/>
              </a:rPr>
              <a:t>experience and respond </a:t>
            </a:r>
            <a:r>
              <a:rPr lang="en-GB" sz="1800" dirty="0">
                <a:solidFill>
                  <a:schemeClr val="dk1"/>
                </a:solidFill>
                <a:latin typeface="Arial"/>
                <a:ea typeface="Arial"/>
                <a:cs typeface="Arial"/>
                <a:sym typeface="Arial"/>
              </a:rPr>
              <a:t>differently to what happened. </a:t>
            </a:r>
            <a:endParaRPr sz="1800" dirty="0">
              <a:solidFill>
                <a:schemeClr val="dk1"/>
              </a:solidFill>
              <a:latin typeface="Arial"/>
              <a:ea typeface="Arial"/>
              <a:cs typeface="Arial"/>
              <a:sym typeface="Arial"/>
            </a:endParaRPr>
          </a:p>
        </p:txBody>
      </p:sp>
      <p:grpSp>
        <p:nvGrpSpPr>
          <p:cNvPr id="368" name="Google Shape;368;p15"/>
          <p:cNvGrpSpPr/>
          <p:nvPr/>
        </p:nvGrpSpPr>
        <p:grpSpPr>
          <a:xfrm>
            <a:off x="4845278" y="2667172"/>
            <a:ext cx="595904" cy="850512"/>
            <a:chOff x="2486024" y="3959213"/>
            <a:chExt cx="1004424" cy="1462713"/>
          </a:xfrm>
        </p:grpSpPr>
        <p:sp>
          <p:nvSpPr>
            <p:cNvPr id="369" name="Google Shape;369;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6" name="Google Shape;376;p15"/>
          <p:cNvGrpSpPr/>
          <p:nvPr/>
        </p:nvGrpSpPr>
        <p:grpSpPr>
          <a:xfrm>
            <a:off x="5085891" y="3594033"/>
            <a:ext cx="527509" cy="868968"/>
            <a:chOff x="7729092" y="2226754"/>
            <a:chExt cx="2185223" cy="3730164"/>
          </a:xfrm>
        </p:grpSpPr>
        <p:sp>
          <p:nvSpPr>
            <p:cNvPr id="377" name="Google Shape;377;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9" name="Google Shape;379;p15"/>
            <p:cNvGrpSpPr/>
            <p:nvPr/>
          </p:nvGrpSpPr>
          <p:grpSpPr>
            <a:xfrm rot="507905">
              <a:off x="7839580" y="3799168"/>
              <a:ext cx="669658" cy="1550686"/>
              <a:chOff x="7916671" y="3912471"/>
              <a:chExt cx="669658" cy="1550686"/>
            </a:xfrm>
          </p:grpSpPr>
          <p:sp>
            <p:nvSpPr>
              <p:cNvPr id="380" name="Google Shape;380;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82" name="Google Shape;382;p15"/>
            <p:cNvGrpSpPr/>
            <p:nvPr/>
          </p:nvGrpSpPr>
          <p:grpSpPr>
            <a:xfrm rot="-494171" flipH="1">
              <a:off x="9124058" y="3789398"/>
              <a:ext cx="682707" cy="1550686"/>
              <a:chOff x="7916671" y="3912471"/>
              <a:chExt cx="669658" cy="1550686"/>
            </a:xfrm>
          </p:grpSpPr>
          <p:sp>
            <p:nvSpPr>
              <p:cNvPr id="383" name="Google Shape;383;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85" name="Google Shape;385;p15"/>
          <p:cNvGrpSpPr/>
          <p:nvPr/>
        </p:nvGrpSpPr>
        <p:grpSpPr>
          <a:xfrm>
            <a:off x="5062004" y="1584022"/>
            <a:ext cx="527509" cy="868968"/>
            <a:chOff x="7729092" y="2226754"/>
            <a:chExt cx="2185223" cy="3730164"/>
          </a:xfrm>
        </p:grpSpPr>
        <p:sp>
          <p:nvSpPr>
            <p:cNvPr id="386" name="Google Shape;38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8" name="Google Shape;388;p15"/>
            <p:cNvGrpSpPr/>
            <p:nvPr/>
          </p:nvGrpSpPr>
          <p:grpSpPr>
            <a:xfrm rot="507905">
              <a:off x="7839580" y="3799168"/>
              <a:ext cx="669658" cy="1550686"/>
              <a:chOff x="7916671" y="3912471"/>
              <a:chExt cx="669658" cy="1550686"/>
            </a:xfrm>
          </p:grpSpPr>
          <p:sp>
            <p:nvSpPr>
              <p:cNvPr id="389" name="Google Shape;38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1" name="Google Shape;391;p15"/>
            <p:cNvGrpSpPr/>
            <p:nvPr/>
          </p:nvGrpSpPr>
          <p:grpSpPr>
            <a:xfrm rot="-494171" flipH="1">
              <a:off x="9124058" y="3789398"/>
              <a:ext cx="682707" cy="1550686"/>
              <a:chOff x="7916671" y="3912471"/>
              <a:chExt cx="669658" cy="1550686"/>
            </a:xfrm>
          </p:grpSpPr>
          <p:sp>
            <p:nvSpPr>
              <p:cNvPr id="392" name="Google Shape;39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94" name="Google Shape;394;p15"/>
          <p:cNvSpPr txBox="1"/>
          <p:nvPr/>
        </p:nvSpPr>
        <p:spPr>
          <a:xfrm>
            <a:off x="938629" y="4662809"/>
            <a:ext cx="1814067"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Arial"/>
                <a:ea typeface="Arial"/>
                <a:cs typeface="Arial"/>
                <a:sym typeface="Arial"/>
              </a:rPr>
              <a:t>One or multiple adverse </a:t>
            </a:r>
            <a:r>
              <a:rPr lang="en-GB" sz="1800" b="1" dirty="0">
                <a:solidFill>
                  <a:schemeClr val="dk1"/>
                </a:solidFill>
                <a:latin typeface="Arial"/>
                <a:ea typeface="Arial"/>
                <a:cs typeface="Arial"/>
                <a:sym typeface="Arial"/>
              </a:rPr>
              <a:t>events </a:t>
            </a:r>
            <a:r>
              <a:rPr lang="en-GB" sz="1800" dirty="0">
                <a:solidFill>
                  <a:schemeClr val="dk1"/>
                </a:solidFill>
                <a:latin typeface="Arial"/>
                <a:ea typeface="Arial"/>
                <a:cs typeface="Arial"/>
                <a:sym typeface="Arial"/>
              </a:rPr>
              <a:t>occur</a:t>
            </a:r>
            <a:endParaRPr sz="1800" dirty="0">
              <a:solidFill>
                <a:schemeClr val="dk1"/>
              </a:solidFill>
              <a:latin typeface="Arial"/>
              <a:ea typeface="Arial"/>
              <a:cs typeface="Arial"/>
              <a:sym typeface="Arial"/>
            </a:endParaRPr>
          </a:p>
        </p:txBody>
      </p:sp>
      <p:grpSp>
        <p:nvGrpSpPr>
          <p:cNvPr id="395" name="Google Shape;395;p15"/>
          <p:cNvGrpSpPr/>
          <p:nvPr/>
        </p:nvGrpSpPr>
        <p:grpSpPr>
          <a:xfrm>
            <a:off x="10799738" y="1260269"/>
            <a:ext cx="527509" cy="868968"/>
            <a:chOff x="7729092" y="2226754"/>
            <a:chExt cx="2185223" cy="3730164"/>
          </a:xfrm>
        </p:grpSpPr>
        <p:sp>
          <p:nvSpPr>
            <p:cNvPr id="396" name="Google Shape;396;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8" name="Google Shape;398;p15"/>
            <p:cNvGrpSpPr/>
            <p:nvPr/>
          </p:nvGrpSpPr>
          <p:grpSpPr>
            <a:xfrm rot="507905">
              <a:off x="7839580" y="3799168"/>
              <a:ext cx="669658" cy="1550686"/>
              <a:chOff x="7916671" y="3912471"/>
              <a:chExt cx="669658" cy="1550686"/>
            </a:xfrm>
          </p:grpSpPr>
          <p:sp>
            <p:nvSpPr>
              <p:cNvPr id="399" name="Google Shape;39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01" name="Google Shape;401;p15"/>
            <p:cNvGrpSpPr/>
            <p:nvPr/>
          </p:nvGrpSpPr>
          <p:grpSpPr>
            <a:xfrm rot="-494171" flipH="1">
              <a:off x="9124058" y="3789398"/>
              <a:ext cx="682707" cy="1550686"/>
              <a:chOff x="7916671" y="3912471"/>
              <a:chExt cx="669658" cy="1550686"/>
            </a:xfrm>
          </p:grpSpPr>
          <p:sp>
            <p:nvSpPr>
              <p:cNvPr id="402" name="Google Shape;402;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04" name="Google Shape;404;p15"/>
          <p:cNvGrpSpPr/>
          <p:nvPr/>
        </p:nvGrpSpPr>
        <p:grpSpPr>
          <a:xfrm>
            <a:off x="10536019" y="2443322"/>
            <a:ext cx="595904" cy="850512"/>
            <a:chOff x="2486024" y="3959213"/>
            <a:chExt cx="1004424" cy="1462713"/>
          </a:xfrm>
        </p:grpSpPr>
        <p:sp>
          <p:nvSpPr>
            <p:cNvPr id="405" name="Google Shape;405;p15"/>
            <p:cNvSpPr/>
            <p:nvPr/>
          </p:nvSpPr>
          <p:spPr>
            <a:xfrm>
              <a:off x="2670921" y="3959213"/>
              <a:ext cx="457269" cy="45726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15"/>
            <p:cNvSpPr/>
            <p:nvPr/>
          </p:nvSpPr>
          <p:spPr>
            <a:xfrm rot="-613502">
              <a:off x="2807357" y="4472729"/>
              <a:ext cx="335259" cy="593586"/>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15"/>
            <p:cNvSpPr/>
            <p:nvPr/>
          </p:nvSpPr>
          <p:spPr>
            <a:xfrm rot="-5400000">
              <a:off x="3026048" y="4728249"/>
              <a:ext cx="184528" cy="479285"/>
            </a:xfrm>
            <a:prstGeom prst="round2SameRect">
              <a:avLst>
                <a:gd name="adj1" fmla="val 50000"/>
                <a:gd name="adj2" fmla="val 4871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15"/>
            <p:cNvSpPr/>
            <p:nvPr/>
          </p:nvSpPr>
          <p:spPr>
            <a:xfrm rot="-1318515">
              <a:off x="3254845" y="4891241"/>
              <a:ext cx="163965" cy="414714"/>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5"/>
            <p:cNvSpPr/>
            <p:nvPr/>
          </p:nvSpPr>
          <p:spPr>
            <a:xfrm rot="-8003380">
              <a:off x="2711019" y="4441273"/>
              <a:ext cx="134495" cy="458897"/>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5"/>
            <p:cNvSpPr/>
            <p:nvPr/>
          </p:nvSpPr>
          <p:spPr>
            <a:xfrm rot="152323">
              <a:off x="2595518" y="4703728"/>
              <a:ext cx="120626" cy="295955"/>
            </a:xfrm>
            <a:prstGeom prst="round2SameRect">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5"/>
            <p:cNvSpPr/>
            <p:nvPr/>
          </p:nvSpPr>
          <p:spPr>
            <a:xfrm rot="10800000">
              <a:off x="2486024" y="4597009"/>
              <a:ext cx="824917" cy="824917"/>
            </a:xfrm>
            <a:prstGeom prst="arc">
              <a:avLst>
                <a:gd name="adj1" fmla="val 12696409"/>
                <a:gd name="adj2" fmla="val 1294114"/>
              </a:avLst>
            </a:pr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2" name="Google Shape;412;p15"/>
          <p:cNvGrpSpPr/>
          <p:nvPr/>
        </p:nvGrpSpPr>
        <p:grpSpPr>
          <a:xfrm>
            <a:off x="10773440" y="3554400"/>
            <a:ext cx="527509" cy="868968"/>
            <a:chOff x="7729092" y="2226754"/>
            <a:chExt cx="2185223" cy="3730164"/>
          </a:xfrm>
        </p:grpSpPr>
        <p:sp>
          <p:nvSpPr>
            <p:cNvPr id="413" name="Google Shape;413;p15"/>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5"/>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5" name="Google Shape;415;p15"/>
            <p:cNvGrpSpPr/>
            <p:nvPr/>
          </p:nvGrpSpPr>
          <p:grpSpPr>
            <a:xfrm rot="507905">
              <a:off x="7839580" y="3799168"/>
              <a:ext cx="669658" cy="1550686"/>
              <a:chOff x="7916671" y="3912471"/>
              <a:chExt cx="669658" cy="1550686"/>
            </a:xfrm>
          </p:grpSpPr>
          <p:sp>
            <p:nvSpPr>
              <p:cNvPr id="416" name="Google Shape;416;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8" name="Google Shape;418;p15"/>
            <p:cNvGrpSpPr/>
            <p:nvPr/>
          </p:nvGrpSpPr>
          <p:grpSpPr>
            <a:xfrm rot="-494171" flipH="1">
              <a:off x="9124058" y="3789398"/>
              <a:ext cx="682707" cy="1550686"/>
              <a:chOff x="7916671" y="3912471"/>
              <a:chExt cx="669658" cy="1550686"/>
            </a:xfrm>
          </p:grpSpPr>
          <p:sp>
            <p:nvSpPr>
              <p:cNvPr id="419" name="Google Shape;419;p15"/>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5"/>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 name="Google Shape;364;p15">
            <a:extLst>
              <a:ext uri="{FF2B5EF4-FFF2-40B4-BE49-F238E27FC236}">
                <a16:creationId xmlns:a16="http://schemas.microsoft.com/office/drawing/2014/main" id="{41EBDADF-F48D-E5A3-D74D-CB57B6069542}"/>
              </a:ext>
            </a:extLst>
          </p:cNvPr>
          <p:cNvSpPr/>
          <p:nvPr/>
        </p:nvSpPr>
        <p:spPr>
          <a:xfrm>
            <a:off x="1919764" y="1635579"/>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364;p15">
            <a:extLst>
              <a:ext uri="{FF2B5EF4-FFF2-40B4-BE49-F238E27FC236}">
                <a16:creationId xmlns:a16="http://schemas.microsoft.com/office/drawing/2014/main" id="{610A2742-CAE0-BD6E-64B7-94230AAA6D53}"/>
              </a:ext>
            </a:extLst>
          </p:cNvPr>
          <p:cNvSpPr/>
          <p:nvPr/>
        </p:nvSpPr>
        <p:spPr>
          <a:xfrm>
            <a:off x="1012974" y="3154704"/>
            <a:ext cx="701623" cy="675719"/>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364;p15">
            <a:extLst>
              <a:ext uri="{FF2B5EF4-FFF2-40B4-BE49-F238E27FC236}">
                <a16:creationId xmlns:a16="http://schemas.microsoft.com/office/drawing/2014/main" id="{0BD51B94-7783-60E3-D774-A39F045F2104}"/>
              </a:ext>
            </a:extLst>
          </p:cNvPr>
          <p:cNvSpPr/>
          <p:nvPr/>
        </p:nvSpPr>
        <p:spPr>
          <a:xfrm>
            <a:off x="1890889" y="3067690"/>
            <a:ext cx="524710" cy="494125"/>
          </a:xfrm>
          <a:prstGeom prst="irregularSeal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Oval 5">
            <a:extLst>
              <a:ext uri="{FF2B5EF4-FFF2-40B4-BE49-F238E27FC236}">
                <a16:creationId xmlns:a16="http://schemas.microsoft.com/office/drawing/2014/main" id="{7075C524-C8AD-49D1-CF43-AE2F6EC1AFAA}"/>
              </a:ext>
            </a:extLst>
          </p:cNvPr>
          <p:cNvSpPr/>
          <p:nvPr/>
        </p:nvSpPr>
        <p:spPr>
          <a:xfrm>
            <a:off x="3456713" y="1434039"/>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EC748FF2-119D-29E6-014E-6EBE41DEFBA5}"/>
              </a:ext>
            </a:extLst>
          </p:cNvPr>
          <p:cNvSpPr/>
          <p:nvPr/>
        </p:nvSpPr>
        <p:spPr>
          <a:xfrm>
            <a:off x="3581986" y="1542156"/>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8CDF13-F165-71AE-8A05-C08675A3F30F}"/>
              </a:ext>
            </a:extLst>
          </p:cNvPr>
          <p:cNvSpPr/>
          <p:nvPr/>
        </p:nvSpPr>
        <p:spPr>
          <a:xfrm>
            <a:off x="3341116" y="2415751"/>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a:extLst>
              <a:ext uri="{FF2B5EF4-FFF2-40B4-BE49-F238E27FC236}">
                <a16:creationId xmlns:a16="http://schemas.microsoft.com/office/drawing/2014/main" id="{978CB2AF-8CB7-0706-F5C6-149406B6FC39}"/>
              </a:ext>
            </a:extLst>
          </p:cNvPr>
          <p:cNvSpPr/>
          <p:nvPr/>
        </p:nvSpPr>
        <p:spPr>
          <a:xfrm>
            <a:off x="3470216" y="2513444"/>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24FBE97-BDCD-5C36-28AE-84CF8E6E5517}"/>
              </a:ext>
            </a:extLst>
          </p:cNvPr>
          <p:cNvSpPr/>
          <p:nvPr/>
        </p:nvSpPr>
        <p:spPr>
          <a:xfrm>
            <a:off x="3595489" y="2621561"/>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5F218A0D-C2F7-2581-9849-FA2038730D05}"/>
              </a:ext>
            </a:extLst>
          </p:cNvPr>
          <p:cNvSpPr/>
          <p:nvPr/>
        </p:nvSpPr>
        <p:spPr>
          <a:xfrm>
            <a:off x="3327613" y="3482825"/>
            <a:ext cx="1068211" cy="10023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290B8CA5-DB5C-4785-E872-C50BA1E427E2}"/>
              </a:ext>
            </a:extLst>
          </p:cNvPr>
          <p:cNvSpPr/>
          <p:nvPr/>
        </p:nvSpPr>
        <p:spPr>
          <a:xfrm>
            <a:off x="3456713" y="3580518"/>
            <a:ext cx="822400" cy="77169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49D5516-249E-826A-DFEC-63866BE0079D}"/>
              </a:ext>
            </a:extLst>
          </p:cNvPr>
          <p:cNvSpPr/>
          <p:nvPr/>
        </p:nvSpPr>
        <p:spPr>
          <a:xfrm>
            <a:off x="3581986" y="3688635"/>
            <a:ext cx="556010" cy="521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87833AC-081C-AFCD-E964-BA5CD97E2FB8}"/>
              </a:ext>
            </a:extLst>
          </p:cNvPr>
          <p:cNvSpPr/>
          <p:nvPr/>
        </p:nvSpPr>
        <p:spPr>
          <a:xfrm>
            <a:off x="8496300" y="2827020"/>
            <a:ext cx="2708914" cy="322326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9" name="Google Shape;219;p10"/>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Important considerations</a:t>
            </a:r>
            <a:endParaRPr dirty="0"/>
          </a:p>
        </p:txBody>
      </p:sp>
      <p:sp>
        <p:nvSpPr>
          <p:cNvPr id="221" name="Google Shape;221;p10"/>
          <p:cNvSpPr txBox="1"/>
          <p:nvPr/>
        </p:nvSpPr>
        <p:spPr>
          <a:xfrm>
            <a:off x="4641617" y="1572196"/>
            <a:ext cx="6847219" cy="1107965"/>
          </a:xfrm>
          <a:prstGeom prst="rect">
            <a:avLst/>
          </a:prstGeom>
          <a:noFill/>
          <a:ln>
            <a:noFill/>
          </a:ln>
        </p:spPr>
        <p:txBody>
          <a:bodyPr spcFirstLastPara="1" wrap="square" lIns="91425" tIns="91425" rIns="91425" bIns="91425" anchor="t" anchorCtr="0">
            <a:spAutoFit/>
          </a:bodyPr>
          <a:lstStyle/>
          <a:p>
            <a:pPr algn="l"/>
            <a:r>
              <a:rPr lang="en-GB" sz="2000" b="1" i="0" u="none" strike="noStrike" baseline="0" dirty="0">
                <a:solidFill>
                  <a:schemeClr val="tx1"/>
                </a:solidFill>
                <a:latin typeface="+mn-lt"/>
              </a:rPr>
              <a:t>Care must be taken to </a:t>
            </a:r>
            <a:r>
              <a:rPr lang="en-CA" sz="2000" b="1" i="0" u="none" strike="noStrike" baseline="0" dirty="0">
                <a:solidFill>
                  <a:schemeClr val="tx1"/>
                </a:solidFill>
                <a:latin typeface="+mn-lt"/>
              </a:rPr>
              <a:t>avoid terminology that could lead to disempowerment and stigmatization of people in distress;</a:t>
            </a:r>
          </a:p>
        </p:txBody>
      </p:sp>
      <p:grpSp>
        <p:nvGrpSpPr>
          <p:cNvPr id="222" name="Google Shape;222;p10"/>
          <p:cNvGrpSpPr/>
          <p:nvPr/>
        </p:nvGrpSpPr>
        <p:grpSpPr>
          <a:xfrm>
            <a:off x="890527" y="1784206"/>
            <a:ext cx="3289587" cy="3289587"/>
            <a:chOff x="838200" y="2075148"/>
            <a:chExt cx="3289587" cy="3289587"/>
          </a:xfrm>
        </p:grpSpPr>
        <p:pic>
          <p:nvPicPr>
            <p:cNvPr id="223" name="Google Shape;223;p10" descr="Wave with solid fill"/>
            <p:cNvPicPr preferRelativeResize="0"/>
            <p:nvPr/>
          </p:nvPicPr>
          <p:blipFill rotWithShape="1">
            <a:blip r:embed="rId3">
              <a:alphaModFix/>
            </a:blip>
            <a:srcRect/>
            <a:stretch/>
          </p:blipFill>
          <p:spPr>
            <a:xfrm>
              <a:off x="838200" y="2075148"/>
              <a:ext cx="3289587" cy="3289587"/>
            </a:xfrm>
            <a:prstGeom prst="rect">
              <a:avLst/>
            </a:prstGeom>
            <a:noFill/>
            <a:ln>
              <a:noFill/>
            </a:ln>
          </p:spPr>
        </p:pic>
        <p:sp>
          <p:nvSpPr>
            <p:cNvPr id="224" name="Google Shape;224;p10"/>
            <p:cNvSpPr/>
            <p:nvPr/>
          </p:nvSpPr>
          <p:spPr>
            <a:xfrm>
              <a:off x="2206339" y="3993570"/>
              <a:ext cx="547259" cy="54725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0"/>
            <p:cNvSpPr/>
            <p:nvPr/>
          </p:nvSpPr>
          <p:spPr>
            <a:xfrm>
              <a:off x="2850558" y="3539066"/>
              <a:ext cx="206062" cy="90900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1D295045-25B9-55F0-1B38-A45B6959D510}"/>
              </a:ext>
            </a:extLst>
          </p:cNvPr>
          <p:cNvSpPr txBox="1"/>
          <p:nvPr/>
        </p:nvSpPr>
        <p:spPr>
          <a:xfrm>
            <a:off x="4641618" y="2996664"/>
            <a:ext cx="2019300" cy="2862322"/>
          </a:xfrm>
          <a:prstGeom prst="rect">
            <a:avLst/>
          </a:prstGeom>
          <a:noFill/>
        </p:spPr>
        <p:txBody>
          <a:bodyPr wrap="square" rtlCol="0">
            <a:spAutoFit/>
          </a:bodyPr>
          <a:lstStyle/>
          <a:p>
            <a:r>
              <a:rPr lang="en-GB" sz="2000" b="1" dirty="0"/>
              <a:t>Trauma</a:t>
            </a:r>
          </a:p>
          <a:p>
            <a:endParaRPr lang="en-GB" sz="2000" b="1" dirty="0"/>
          </a:p>
          <a:p>
            <a:endParaRPr lang="en-GB" sz="2000" b="1" dirty="0"/>
          </a:p>
          <a:p>
            <a:r>
              <a:rPr lang="en-GB" sz="2000" b="1" dirty="0"/>
              <a:t>Traumatized children</a:t>
            </a:r>
          </a:p>
          <a:p>
            <a:endParaRPr lang="en-GB" sz="2000" b="1" dirty="0"/>
          </a:p>
          <a:p>
            <a:endParaRPr lang="en-GB" sz="2000" b="1" dirty="0"/>
          </a:p>
          <a:p>
            <a:r>
              <a:rPr lang="en-GB" sz="2000" b="1" dirty="0"/>
              <a:t>Traumatic events</a:t>
            </a:r>
            <a:endParaRPr lang="en-BE" sz="2000" b="1" dirty="0"/>
          </a:p>
        </p:txBody>
      </p:sp>
      <p:sp>
        <p:nvSpPr>
          <p:cNvPr id="3" name="TextBox 2">
            <a:extLst>
              <a:ext uri="{FF2B5EF4-FFF2-40B4-BE49-F238E27FC236}">
                <a16:creationId xmlns:a16="http://schemas.microsoft.com/office/drawing/2014/main" id="{A738FC3C-4035-862F-35DF-C24498FC0496}"/>
              </a:ext>
            </a:extLst>
          </p:cNvPr>
          <p:cNvSpPr txBox="1"/>
          <p:nvPr/>
        </p:nvSpPr>
        <p:spPr>
          <a:xfrm>
            <a:off x="9076457" y="2994591"/>
            <a:ext cx="2128757" cy="2862322"/>
          </a:xfrm>
          <a:prstGeom prst="rect">
            <a:avLst/>
          </a:prstGeom>
          <a:noFill/>
        </p:spPr>
        <p:txBody>
          <a:bodyPr wrap="square" rtlCol="0">
            <a:spAutoFit/>
          </a:bodyPr>
          <a:lstStyle/>
          <a:p>
            <a:r>
              <a:rPr lang="en-GB" sz="2000" b="1" dirty="0"/>
              <a:t>Severe distress</a:t>
            </a:r>
          </a:p>
          <a:p>
            <a:endParaRPr lang="en-GB" sz="2000" b="1" dirty="0"/>
          </a:p>
          <a:p>
            <a:endParaRPr lang="en-GB" sz="2000" b="1" dirty="0"/>
          </a:p>
          <a:p>
            <a:r>
              <a:rPr lang="en-GB" sz="2000" b="1" dirty="0"/>
              <a:t>Severely distressed children</a:t>
            </a:r>
          </a:p>
          <a:p>
            <a:endParaRPr lang="en-GB" sz="2000" b="1" dirty="0"/>
          </a:p>
          <a:p>
            <a:r>
              <a:rPr lang="en-GB" sz="2000" b="1" dirty="0"/>
              <a:t>Terrifying events</a:t>
            </a:r>
            <a:endParaRPr lang="en-BE" sz="2000" b="1" dirty="0"/>
          </a:p>
        </p:txBody>
      </p:sp>
      <p:cxnSp>
        <p:nvCxnSpPr>
          <p:cNvPr id="4" name="Google Shape;359;p20">
            <a:extLst>
              <a:ext uri="{FF2B5EF4-FFF2-40B4-BE49-F238E27FC236}">
                <a16:creationId xmlns:a16="http://schemas.microsoft.com/office/drawing/2014/main" id="{E9882A12-B2A7-6239-C84B-1F0029B9A72D}"/>
              </a:ext>
            </a:extLst>
          </p:cNvPr>
          <p:cNvCxnSpPr>
            <a:cxnSpLocks/>
          </p:cNvCxnSpPr>
          <p:nvPr/>
        </p:nvCxnSpPr>
        <p:spPr>
          <a:xfrm>
            <a:off x="6560820" y="3238698"/>
            <a:ext cx="2240280" cy="0"/>
          </a:xfrm>
          <a:prstGeom prst="straightConnector1">
            <a:avLst/>
          </a:prstGeom>
          <a:noFill/>
          <a:ln w="76200" cap="flat" cmpd="sng">
            <a:solidFill>
              <a:schemeClr val="accent5"/>
            </a:solidFill>
            <a:prstDash val="solid"/>
            <a:miter lim="800000"/>
            <a:headEnd type="oval" w="med" len="med"/>
            <a:tailEnd type="oval" w="med" len="med"/>
          </a:ln>
        </p:spPr>
      </p:cxnSp>
      <p:cxnSp>
        <p:nvCxnSpPr>
          <p:cNvPr id="6" name="Google Shape;359;p20">
            <a:extLst>
              <a:ext uri="{FF2B5EF4-FFF2-40B4-BE49-F238E27FC236}">
                <a16:creationId xmlns:a16="http://schemas.microsoft.com/office/drawing/2014/main" id="{9AA65725-5C93-3F90-FD07-EF130B82FC4F}"/>
              </a:ext>
            </a:extLst>
          </p:cNvPr>
          <p:cNvCxnSpPr>
            <a:cxnSpLocks/>
          </p:cNvCxnSpPr>
          <p:nvPr/>
        </p:nvCxnSpPr>
        <p:spPr>
          <a:xfrm>
            <a:off x="6560820" y="4340011"/>
            <a:ext cx="2240280" cy="0"/>
          </a:xfrm>
          <a:prstGeom prst="straightConnector1">
            <a:avLst/>
          </a:prstGeom>
          <a:noFill/>
          <a:ln w="76200" cap="flat" cmpd="sng">
            <a:solidFill>
              <a:schemeClr val="accent5"/>
            </a:solidFill>
            <a:prstDash val="solid"/>
            <a:miter lim="800000"/>
            <a:headEnd type="oval" w="med" len="med"/>
            <a:tailEnd type="oval" w="med" len="med"/>
          </a:ln>
        </p:spPr>
      </p:cxnSp>
      <p:cxnSp>
        <p:nvCxnSpPr>
          <p:cNvPr id="7" name="Google Shape;359;p20">
            <a:extLst>
              <a:ext uri="{FF2B5EF4-FFF2-40B4-BE49-F238E27FC236}">
                <a16:creationId xmlns:a16="http://schemas.microsoft.com/office/drawing/2014/main" id="{A3561AA1-0BDA-A2C9-E7F8-6184A6624634}"/>
              </a:ext>
            </a:extLst>
          </p:cNvPr>
          <p:cNvCxnSpPr>
            <a:cxnSpLocks/>
          </p:cNvCxnSpPr>
          <p:nvPr/>
        </p:nvCxnSpPr>
        <p:spPr>
          <a:xfrm>
            <a:off x="6560820" y="5452531"/>
            <a:ext cx="2240280" cy="0"/>
          </a:xfrm>
          <a:prstGeom prst="straightConnector1">
            <a:avLst/>
          </a:prstGeom>
          <a:noFill/>
          <a:ln w="76200" cap="flat" cmpd="sng">
            <a:solidFill>
              <a:schemeClr val="accent5"/>
            </a:solidFill>
            <a:prstDash val="solid"/>
            <a:miter lim="800000"/>
            <a:headEnd type="oval" w="med" len="med"/>
            <a:tailEnd type="oval" w="med" len="med"/>
          </a:ln>
        </p:spPr>
      </p:cxnSp>
      <p:grpSp>
        <p:nvGrpSpPr>
          <p:cNvPr id="9" name="Group 8">
            <a:extLst>
              <a:ext uri="{FF2B5EF4-FFF2-40B4-BE49-F238E27FC236}">
                <a16:creationId xmlns:a16="http://schemas.microsoft.com/office/drawing/2014/main" id="{ECF25E8F-CE7D-9CE8-EF87-44560E988A6F}"/>
              </a:ext>
            </a:extLst>
          </p:cNvPr>
          <p:cNvGrpSpPr/>
          <p:nvPr/>
        </p:nvGrpSpPr>
        <p:grpSpPr>
          <a:xfrm>
            <a:off x="10716292" y="5390518"/>
            <a:ext cx="723911" cy="756446"/>
            <a:chOff x="7345680" y="2484120"/>
            <a:chExt cx="904240" cy="944880"/>
          </a:xfrm>
        </p:grpSpPr>
        <p:sp>
          <p:nvSpPr>
            <p:cNvPr id="10" name="Oval 9">
              <a:extLst>
                <a:ext uri="{FF2B5EF4-FFF2-40B4-BE49-F238E27FC236}">
                  <a16:creationId xmlns:a16="http://schemas.microsoft.com/office/drawing/2014/main" id="{1724828F-DF9D-18DF-251D-FE992A436520}"/>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BF61F460-EB66-DF03-5FB6-D6746A46B66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FF4DD07A-D78E-EA31-00BA-5D8B6769AE82}"/>
              </a:ext>
            </a:extLst>
          </p:cNvPr>
          <p:cNvGrpSpPr/>
          <p:nvPr/>
        </p:nvGrpSpPr>
        <p:grpSpPr>
          <a:xfrm>
            <a:off x="3917706" y="5317039"/>
            <a:ext cx="723911" cy="756446"/>
            <a:chOff x="7090831" y="3731241"/>
            <a:chExt cx="904240" cy="944880"/>
          </a:xfrm>
        </p:grpSpPr>
        <p:sp>
          <p:nvSpPr>
            <p:cNvPr id="13" name="Oval 12">
              <a:extLst>
                <a:ext uri="{FF2B5EF4-FFF2-40B4-BE49-F238E27FC236}">
                  <a16:creationId xmlns:a16="http://schemas.microsoft.com/office/drawing/2014/main" id="{3A7867A3-4770-19DA-890E-B9E8FB4E0FB9}"/>
                </a:ext>
              </a:extLst>
            </p:cNvPr>
            <p:cNvSpPr/>
            <p:nvPr/>
          </p:nvSpPr>
          <p:spPr>
            <a:xfrm>
              <a:off x="7090831" y="3731241"/>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Plus Sign 13">
              <a:extLst>
                <a:ext uri="{FF2B5EF4-FFF2-40B4-BE49-F238E27FC236}">
                  <a16:creationId xmlns:a16="http://schemas.microsoft.com/office/drawing/2014/main" id="{FE585426-E3B3-97BF-944C-63E89B13F228}"/>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65001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p:nvPr/>
        </p:nvSpPr>
        <p:spPr>
          <a:xfrm>
            <a:off x="957942" y="2886627"/>
            <a:ext cx="8273143" cy="1611085"/>
          </a:xfrm>
          <a:prstGeom prst="rect">
            <a:avLst/>
          </a:prstGeom>
          <a:solidFill>
            <a:srgbClr val="D3F1F2"/>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2"/>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The Window of Tolerance </a:t>
            </a:r>
            <a:endParaRPr/>
          </a:p>
        </p:txBody>
      </p:sp>
      <p:sp>
        <p:nvSpPr>
          <p:cNvPr id="244" name="Google Shape;244;p12"/>
          <p:cNvSpPr/>
          <p:nvPr/>
        </p:nvSpPr>
        <p:spPr>
          <a:xfrm>
            <a:off x="1278457" y="1929771"/>
            <a:ext cx="7661302" cy="610229"/>
          </a:xfrm>
          <a:custGeom>
            <a:avLst/>
            <a:gdLst/>
            <a:ahLst/>
            <a:cxnLst/>
            <a:rect l="l" t="t" r="r" b="b"/>
            <a:pathLst>
              <a:path w="8360228" h="610229" extrusionOk="0">
                <a:moveTo>
                  <a:pt x="0" y="610229"/>
                </a:moveTo>
                <a:cubicBezTo>
                  <a:pt x="222552" y="333248"/>
                  <a:pt x="445105" y="56267"/>
                  <a:pt x="769257" y="44172"/>
                </a:cubicBezTo>
                <a:cubicBezTo>
                  <a:pt x="1093409" y="32077"/>
                  <a:pt x="1572381" y="544914"/>
                  <a:pt x="1944914" y="537657"/>
                </a:cubicBezTo>
                <a:cubicBezTo>
                  <a:pt x="2317447" y="530400"/>
                  <a:pt x="2614990" y="19981"/>
                  <a:pt x="3004457" y="629"/>
                </a:cubicBezTo>
                <a:cubicBezTo>
                  <a:pt x="3393924" y="-18723"/>
                  <a:pt x="3914019" y="414286"/>
                  <a:pt x="4281714" y="421543"/>
                </a:cubicBezTo>
                <a:cubicBezTo>
                  <a:pt x="4649409" y="428800"/>
                  <a:pt x="4855028" y="39334"/>
                  <a:pt x="5210628" y="44172"/>
                </a:cubicBezTo>
                <a:cubicBezTo>
                  <a:pt x="5566228" y="49010"/>
                  <a:pt x="6054876" y="450572"/>
                  <a:pt x="6415314" y="450572"/>
                </a:cubicBezTo>
                <a:cubicBezTo>
                  <a:pt x="6775752" y="450572"/>
                  <a:pt x="7049105" y="51429"/>
                  <a:pt x="7373257" y="44172"/>
                </a:cubicBezTo>
                <a:cubicBezTo>
                  <a:pt x="7697409" y="36915"/>
                  <a:pt x="8028818" y="221972"/>
                  <a:pt x="8360228" y="407029"/>
                </a:cubicBezTo>
              </a:path>
            </a:pathLst>
          </a:custGeom>
          <a:noFill/>
          <a:ln w="57150" cap="flat" cmpd="sng">
            <a:solidFill>
              <a:srgbClr val="BEE0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2"/>
          <p:cNvSpPr/>
          <p:nvPr/>
        </p:nvSpPr>
        <p:spPr>
          <a:xfrm>
            <a:off x="1278457" y="4952684"/>
            <a:ext cx="7661302" cy="610229"/>
          </a:xfrm>
          <a:custGeom>
            <a:avLst/>
            <a:gdLst/>
            <a:ahLst/>
            <a:cxnLst/>
            <a:rect l="l" t="t" r="r" b="b"/>
            <a:pathLst>
              <a:path w="8360228" h="610229" extrusionOk="0">
                <a:moveTo>
                  <a:pt x="0" y="610229"/>
                </a:moveTo>
                <a:cubicBezTo>
                  <a:pt x="222552" y="333248"/>
                  <a:pt x="445105" y="56267"/>
                  <a:pt x="769257" y="44172"/>
                </a:cubicBezTo>
                <a:cubicBezTo>
                  <a:pt x="1093409" y="32077"/>
                  <a:pt x="1572381" y="544914"/>
                  <a:pt x="1944914" y="537657"/>
                </a:cubicBezTo>
                <a:cubicBezTo>
                  <a:pt x="2317447" y="530400"/>
                  <a:pt x="2614990" y="19981"/>
                  <a:pt x="3004457" y="629"/>
                </a:cubicBezTo>
                <a:cubicBezTo>
                  <a:pt x="3393924" y="-18723"/>
                  <a:pt x="3914019" y="414286"/>
                  <a:pt x="4281714" y="421543"/>
                </a:cubicBezTo>
                <a:cubicBezTo>
                  <a:pt x="4649409" y="428800"/>
                  <a:pt x="4855028" y="39334"/>
                  <a:pt x="5210628" y="44172"/>
                </a:cubicBezTo>
                <a:cubicBezTo>
                  <a:pt x="5566228" y="49010"/>
                  <a:pt x="6054876" y="450572"/>
                  <a:pt x="6415314" y="450572"/>
                </a:cubicBezTo>
                <a:cubicBezTo>
                  <a:pt x="6775752" y="450572"/>
                  <a:pt x="7049105" y="51429"/>
                  <a:pt x="7373257" y="44172"/>
                </a:cubicBezTo>
                <a:cubicBezTo>
                  <a:pt x="7697409" y="36915"/>
                  <a:pt x="8028818" y="221972"/>
                  <a:pt x="8360228" y="407029"/>
                </a:cubicBezTo>
              </a:path>
            </a:pathLst>
          </a:custGeom>
          <a:noFill/>
          <a:ln w="57150" cap="flat" cmpd="sng">
            <a:solidFill>
              <a:srgbClr val="BEE0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2"/>
          <p:cNvSpPr/>
          <p:nvPr/>
        </p:nvSpPr>
        <p:spPr>
          <a:xfrm>
            <a:off x="1278457" y="3458641"/>
            <a:ext cx="7661302" cy="610229"/>
          </a:xfrm>
          <a:custGeom>
            <a:avLst/>
            <a:gdLst/>
            <a:ahLst/>
            <a:cxnLst/>
            <a:rect l="l" t="t" r="r" b="b"/>
            <a:pathLst>
              <a:path w="8360228" h="610229" extrusionOk="0">
                <a:moveTo>
                  <a:pt x="0" y="610229"/>
                </a:moveTo>
                <a:cubicBezTo>
                  <a:pt x="222552" y="333248"/>
                  <a:pt x="445105" y="56267"/>
                  <a:pt x="769257" y="44172"/>
                </a:cubicBezTo>
                <a:cubicBezTo>
                  <a:pt x="1093409" y="32077"/>
                  <a:pt x="1572381" y="544914"/>
                  <a:pt x="1944914" y="537657"/>
                </a:cubicBezTo>
                <a:cubicBezTo>
                  <a:pt x="2317447" y="530400"/>
                  <a:pt x="2614990" y="19981"/>
                  <a:pt x="3004457" y="629"/>
                </a:cubicBezTo>
                <a:cubicBezTo>
                  <a:pt x="3393924" y="-18723"/>
                  <a:pt x="3914019" y="414286"/>
                  <a:pt x="4281714" y="421543"/>
                </a:cubicBezTo>
                <a:cubicBezTo>
                  <a:pt x="4649409" y="428800"/>
                  <a:pt x="4855028" y="39334"/>
                  <a:pt x="5210628" y="44172"/>
                </a:cubicBezTo>
                <a:cubicBezTo>
                  <a:pt x="5566228" y="49010"/>
                  <a:pt x="6054876" y="450572"/>
                  <a:pt x="6415314" y="450572"/>
                </a:cubicBezTo>
                <a:cubicBezTo>
                  <a:pt x="6775752" y="450572"/>
                  <a:pt x="7049105" y="51429"/>
                  <a:pt x="7373257" y="44172"/>
                </a:cubicBezTo>
                <a:cubicBezTo>
                  <a:pt x="7697409" y="36915"/>
                  <a:pt x="8028818" y="221972"/>
                  <a:pt x="8360228" y="407029"/>
                </a:cubicBezTo>
              </a:path>
            </a:pathLst>
          </a:custGeom>
          <a:noFill/>
          <a:ln w="5715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2"/>
          <p:cNvSpPr txBox="1"/>
          <p:nvPr/>
        </p:nvSpPr>
        <p:spPr>
          <a:xfrm>
            <a:off x="9493026" y="1842370"/>
            <a:ext cx="2357700" cy="49241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Fight / flight</a:t>
            </a:r>
            <a:endParaRPr sz="2000" i="1">
              <a:solidFill>
                <a:schemeClr val="dk1"/>
              </a:solidFill>
              <a:latin typeface="Arial"/>
              <a:ea typeface="Arial"/>
              <a:cs typeface="Arial"/>
              <a:sym typeface="Arial"/>
            </a:endParaRPr>
          </a:p>
        </p:txBody>
      </p:sp>
      <p:sp>
        <p:nvSpPr>
          <p:cNvPr id="248" name="Google Shape;248;p12"/>
          <p:cNvSpPr txBox="1"/>
          <p:nvPr/>
        </p:nvSpPr>
        <p:spPr>
          <a:xfrm>
            <a:off x="9493026" y="3235743"/>
            <a:ext cx="2357700" cy="800189"/>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Window of tolerance</a:t>
            </a:r>
            <a:endParaRPr sz="2000" i="1">
              <a:solidFill>
                <a:schemeClr val="dk1"/>
              </a:solidFill>
              <a:latin typeface="Arial"/>
              <a:ea typeface="Arial"/>
              <a:cs typeface="Arial"/>
              <a:sym typeface="Arial"/>
            </a:endParaRPr>
          </a:p>
        </p:txBody>
      </p:sp>
      <p:sp>
        <p:nvSpPr>
          <p:cNvPr id="249" name="Google Shape;249;p12"/>
          <p:cNvSpPr txBox="1"/>
          <p:nvPr/>
        </p:nvSpPr>
        <p:spPr>
          <a:xfrm>
            <a:off x="9493026" y="4938979"/>
            <a:ext cx="2357700" cy="492412"/>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Freeze</a:t>
            </a:r>
            <a:endParaRPr sz="2000" i="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Facts about severe distress</a:t>
            </a:r>
            <a:endParaRPr dirty="0"/>
          </a:p>
        </p:txBody>
      </p:sp>
      <p:sp>
        <p:nvSpPr>
          <p:cNvPr id="256" name="Google Shape;256;p13"/>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Fact 1</a:t>
            </a:r>
            <a:endParaRPr sz="1800" b="1">
              <a:solidFill>
                <a:schemeClr val="lt1"/>
              </a:solidFill>
              <a:latin typeface="Arial"/>
              <a:ea typeface="Arial"/>
              <a:cs typeface="Arial"/>
              <a:sym typeface="Arial"/>
            </a:endParaRPr>
          </a:p>
        </p:txBody>
      </p:sp>
      <p:sp>
        <p:nvSpPr>
          <p:cNvPr id="257" name="Google Shape;257;p13"/>
          <p:cNvSpPr/>
          <p:nvPr/>
        </p:nvSpPr>
        <p:spPr>
          <a:xfrm>
            <a:off x="7669501" y="2967326"/>
            <a:ext cx="3293871" cy="18118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dirty="0">
                <a:solidFill>
                  <a:schemeClr val="dk1"/>
                </a:solidFill>
                <a:latin typeface="Arial"/>
                <a:ea typeface="Arial"/>
                <a:cs typeface="Arial"/>
                <a:sym typeface="Arial"/>
              </a:rPr>
              <a:t>SEVERE DISTRESS</a:t>
            </a:r>
            <a:endParaRPr dirty="0"/>
          </a:p>
          <a:p>
            <a:pPr marL="0" marR="0" lvl="0" indent="0" algn="ctr" rtl="0">
              <a:spcBef>
                <a:spcPts val="0"/>
              </a:spcBef>
              <a:spcAft>
                <a:spcPts val="0"/>
              </a:spcAft>
              <a:buNone/>
            </a:pPr>
            <a:r>
              <a:rPr lang="en-US" sz="2800" b="1" dirty="0">
                <a:solidFill>
                  <a:schemeClr val="dk1"/>
                </a:solidFill>
                <a:latin typeface="Arial"/>
                <a:ea typeface="Arial"/>
                <a:cs typeface="Arial"/>
                <a:sym typeface="Arial"/>
              </a:rPr>
              <a:t>=</a:t>
            </a:r>
            <a:endParaRPr dirty="0"/>
          </a:p>
          <a:p>
            <a:pPr marL="0" marR="0" lvl="0" indent="0" algn="ctr" rtl="0">
              <a:spcBef>
                <a:spcPts val="0"/>
              </a:spcBef>
              <a:spcAft>
                <a:spcPts val="0"/>
              </a:spcAft>
              <a:buNone/>
            </a:pPr>
            <a:r>
              <a:rPr lang="en-US" sz="2800" b="1" dirty="0">
                <a:solidFill>
                  <a:schemeClr val="dk1"/>
                </a:solidFill>
                <a:latin typeface="Arial"/>
                <a:ea typeface="Arial"/>
                <a:cs typeface="Arial"/>
                <a:sym typeface="Arial"/>
              </a:rPr>
              <a:t>Overwhelming experience</a:t>
            </a:r>
            <a:endParaRPr sz="2800" b="1" dirty="0">
              <a:solidFill>
                <a:schemeClr val="dk1"/>
              </a:solidFill>
              <a:latin typeface="Arial"/>
              <a:ea typeface="Arial"/>
              <a:cs typeface="Arial"/>
              <a:sym typeface="Arial"/>
            </a:endParaRPr>
          </a:p>
        </p:txBody>
      </p:sp>
      <p:grpSp>
        <p:nvGrpSpPr>
          <p:cNvPr id="258" name="Google Shape;258;p13"/>
          <p:cNvGrpSpPr/>
          <p:nvPr/>
        </p:nvGrpSpPr>
        <p:grpSpPr>
          <a:xfrm>
            <a:off x="2070100" y="1233905"/>
            <a:ext cx="5021942" cy="5021942"/>
            <a:chOff x="838200" y="2075148"/>
            <a:chExt cx="3289587" cy="3289587"/>
          </a:xfrm>
        </p:grpSpPr>
        <p:pic>
          <p:nvPicPr>
            <p:cNvPr id="259" name="Google Shape;259;p13" descr="Wave with solid fill"/>
            <p:cNvPicPr preferRelativeResize="0"/>
            <p:nvPr/>
          </p:nvPicPr>
          <p:blipFill rotWithShape="1">
            <a:blip r:embed="rId3">
              <a:alphaModFix/>
            </a:blip>
            <a:srcRect/>
            <a:stretch/>
          </p:blipFill>
          <p:spPr>
            <a:xfrm>
              <a:off x="838200" y="2075148"/>
              <a:ext cx="3289587" cy="3289587"/>
            </a:xfrm>
            <a:prstGeom prst="rect">
              <a:avLst/>
            </a:prstGeom>
            <a:noFill/>
            <a:ln>
              <a:noFill/>
            </a:ln>
          </p:spPr>
        </p:pic>
        <p:sp>
          <p:nvSpPr>
            <p:cNvPr id="260" name="Google Shape;260;p13"/>
            <p:cNvSpPr/>
            <p:nvPr/>
          </p:nvSpPr>
          <p:spPr>
            <a:xfrm>
              <a:off x="2206339" y="3993570"/>
              <a:ext cx="547259" cy="5472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2850558" y="3539066"/>
              <a:ext cx="206062" cy="909007"/>
            </a:xfrm>
            <a:prstGeom prst="round2SameRect">
              <a:avLst>
                <a:gd name="adj1" fmla="val 50000"/>
                <a:gd name="adj2" fmla="val 0"/>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Facts about severe distress</a:t>
            </a:r>
            <a:endParaRPr dirty="0"/>
          </a:p>
        </p:txBody>
      </p:sp>
      <p:sp>
        <p:nvSpPr>
          <p:cNvPr id="268" name="Google Shape;268;p14"/>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Fact 2</a:t>
            </a:r>
            <a:endParaRPr sz="1800" b="1">
              <a:solidFill>
                <a:schemeClr val="lt1"/>
              </a:solidFill>
              <a:latin typeface="Arial"/>
              <a:ea typeface="Arial"/>
              <a:cs typeface="Arial"/>
              <a:sym typeface="Arial"/>
            </a:endParaRPr>
          </a:p>
        </p:txBody>
      </p:sp>
      <p:sp>
        <p:nvSpPr>
          <p:cNvPr id="269" name="Google Shape;269;p14"/>
          <p:cNvSpPr/>
          <p:nvPr/>
        </p:nvSpPr>
        <p:spPr>
          <a:xfrm>
            <a:off x="7241830" y="1993307"/>
            <a:ext cx="3069711"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latin typeface="Arial"/>
                <a:ea typeface="Arial"/>
                <a:cs typeface="Arial"/>
                <a:sym typeface="Arial"/>
              </a:rPr>
              <a:t>SEVERE DISTRESS</a:t>
            </a:r>
            <a:endParaRPr dirty="0"/>
          </a:p>
        </p:txBody>
      </p:sp>
      <p:sp>
        <p:nvSpPr>
          <p:cNvPr id="270" name="Google Shape;270;p14"/>
          <p:cNvSpPr/>
          <p:nvPr/>
        </p:nvSpPr>
        <p:spPr>
          <a:xfrm>
            <a:off x="6642633" y="4429504"/>
            <a:ext cx="4268028"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Automatic instinctive reaction</a:t>
            </a:r>
            <a:endParaRPr sz="3200" b="1">
              <a:solidFill>
                <a:schemeClr val="dk1"/>
              </a:solidFill>
              <a:latin typeface="Arial"/>
              <a:ea typeface="Arial"/>
              <a:cs typeface="Arial"/>
              <a:sym typeface="Arial"/>
            </a:endParaRPr>
          </a:p>
        </p:txBody>
      </p:sp>
      <p:cxnSp>
        <p:nvCxnSpPr>
          <p:cNvPr id="271" name="Google Shape;271;p14"/>
          <p:cNvCxnSpPr>
            <a:cxnSpLocks/>
            <a:stCxn id="269" idx="2"/>
            <a:endCxn id="270" idx="0"/>
          </p:cNvCxnSpPr>
          <p:nvPr/>
        </p:nvCxnSpPr>
        <p:spPr>
          <a:xfrm flipH="1">
            <a:off x="8776647" y="3079232"/>
            <a:ext cx="39" cy="1350272"/>
          </a:xfrm>
          <a:prstGeom prst="straightConnector1">
            <a:avLst/>
          </a:prstGeom>
          <a:noFill/>
          <a:ln w="76200" cap="flat" cmpd="sng">
            <a:solidFill>
              <a:schemeClr val="dk1"/>
            </a:solidFill>
            <a:prstDash val="solid"/>
            <a:miter lim="800000"/>
            <a:headEnd type="none" w="sm" len="sm"/>
            <a:tailEnd type="triangle" w="med" len="med"/>
          </a:ln>
        </p:spPr>
      </p:cxnSp>
      <p:sp>
        <p:nvSpPr>
          <p:cNvPr id="272" name="Google Shape;272;p14"/>
          <p:cNvSpPr/>
          <p:nvPr/>
        </p:nvSpPr>
        <p:spPr>
          <a:xfrm>
            <a:off x="3586930" y="1722962"/>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4"/>
          <p:cNvSpPr/>
          <p:nvPr/>
        </p:nvSpPr>
        <p:spPr>
          <a:xfrm>
            <a:off x="3586930" y="3890351"/>
            <a:ext cx="1950009" cy="150993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4" descr="Boxing Glove with solid fill"/>
          <p:cNvPicPr preferRelativeResize="0"/>
          <p:nvPr/>
        </p:nvPicPr>
        <p:blipFill rotWithShape="1">
          <a:blip r:embed="rId3">
            <a:alphaModFix/>
          </a:blip>
          <a:srcRect/>
          <a:stretch/>
        </p:blipFill>
        <p:spPr>
          <a:xfrm rot="-1502510">
            <a:off x="2344699" y="3240723"/>
            <a:ext cx="1666090" cy="1666090"/>
          </a:xfrm>
          <a:prstGeom prst="rect">
            <a:avLst/>
          </a:prstGeom>
          <a:noFill/>
          <a:ln>
            <a:noFill/>
          </a:ln>
        </p:spPr>
      </p:pic>
      <p:pic>
        <p:nvPicPr>
          <p:cNvPr id="275" name="Google Shape;275;p14" descr="Boxing Glove with solid fill"/>
          <p:cNvPicPr preferRelativeResize="0"/>
          <p:nvPr/>
        </p:nvPicPr>
        <p:blipFill rotWithShape="1">
          <a:blip r:embed="rId3">
            <a:alphaModFix/>
          </a:blip>
          <a:srcRect/>
          <a:stretch/>
        </p:blipFill>
        <p:spPr>
          <a:xfrm rot="256268" flipH="1">
            <a:off x="4609920" y="2953203"/>
            <a:ext cx="1962438" cy="1962439"/>
          </a:xfrm>
          <a:prstGeom prst="rect">
            <a:avLst/>
          </a:prstGeom>
          <a:noFill/>
          <a:ln>
            <a:noFill/>
          </a:ln>
        </p:spPr>
      </p:pic>
      <p:cxnSp>
        <p:nvCxnSpPr>
          <p:cNvPr id="276" name="Google Shape;276;p14"/>
          <p:cNvCxnSpPr/>
          <p:nvPr/>
        </p:nvCxnSpPr>
        <p:spPr>
          <a:xfrm>
            <a:off x="4067994" y="2680011"/>
            <a:ext cx="323618" cy="85592"/>
          </a:xfrm>
          <a:prstGeom prst="straightConnector1">
            <a:avLst/>
          </a:prstGeom>
          <a:noFill/>
          <a:ln w="57150" cap="flat" cmpd="sng">
            <a:solidFill>
              <a:schemeClr val="lt1"/>
            </a:solidFill>
            <a:prstDash val="solid"/>
            <a:miter lim="800000"/>
            <a:headEnd type="none" w="sm" len="sm"/>
            <a:tailEnd type="none" w="sm" len="sm"/>
          </a:ln>
        </p:spPr>
      </p:cxnSp>
      <p:cxnSp>
        <p:nvCxnSpPr>
          <p:cNvPr id="277" name="Google Shape;277;p14"/>
          <p:cNvCxnSpPr/>
          <p:nvPr/>
        </p:nvCxnSpPr>
        <p:spPr>
          <a:xfrm rot="10800000" flipH="1">
            <a:off x="4710867" y="2680011"/>
            <a:ext cx="309400" cy="85592"/>
          </a:xfrm>
          <a:prstGeom prst="straightConnector1">
            <a:avLst/>
          </a:prstGeom>
          <a:noFill/>
          <a:ln w="57150" cap="flat" cmpd="sng">
            <a:solidFill>
              <a:schemeClr val="lt1"/>
            </a:solidFill>
            <a:prstDash val="solid"/>
            <a:miter lim="800000"/>
            <a:headEnd type="none" w="sm" len="sm"/>
            <a:tailEnd type="none" w="sm" len="sm"/>
          </a:ln>
        </p:spPr>
      </p:cxnSp>
      <p:sp>
        <p:nvSpPr>
          <p:cNvPr id="278" name="Google Shape;278;p14"/>
          <p:cNvSpPr/>
          <p:nvPr/>
        </p:nvSpPr>
        <p:spPr>
          <a:xfrm>
            <a:off x="4152318" y="2871009"/>
            <a:ext cx="159810" cy="1760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4"/>
          <p:cNvSpPr/>
          <p:nvPr/>
        </p:nvSpPr>
        <p:spPr>
          <a:xfrm>
            <a:off x="4784455" y="2871009"/>
            <a:ext cx="159810" cy="17601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p:nvPr/>
        </p:nvSpPr>
        <p:spPr>
          <a:xfrm rot="-5400000" flipH="1">
            <a:off x="7029449" y="1905005"/>
            <a:ext cx="2571751" cy="4819641"/>
          </a:xfrm>
          <a:prstGeom prst="flowChartManualInpu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5"/>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Facts about severe distress</a:t>
            </a:r>
            <a:endParaRPr dirty="0"/>
          </a:p>
        </p:txBody>
      </p:sp>
      <p:sp>
        <p:nvSpPr>
          <p:cNvPr id="287" name="Google Shape;287;p15"/>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Fact 3</a:t>
            </a:r>
            <a:endParaRPr sz="1800" b="1">
              <a:solidFill>
                <a:schemeClr val="lt1"/>
              </a:solidFill>
              <a:latin typeface="Arial"/>
              <a:ea typeface="Arial"/>
              <a:cs typeface="Arial"/>
              <a:sym typeface="Arial"/>
            </a:endParaRPr>
          </a:p>
        </p:txBody>
      </p:sp>
      <p:sp>
        <p:nvSpPr>
          <p:cNvPr id="288" name="Google Shape;288;p15"/>
          <p:cNvSpPr/>
          <p:nvPr/>
        </p:nvSpPr>
        <p:spPr>
          <a:xfrm>
            <a:off x="7051130" y="1544632"/>
            <a:ext cx="3160898" cy="869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latin typeface="Arial"/>
                <a:ea typeface="Arial"/>
                <a:cs typeface="Arial"/>
                <a:sym typeface="Arial"/>
              </a:rPr>
              <a:t>SEVERE DISTRESS</a:t>
            </a:r>
            <a:endParaRPr dirty="0"/>
          </a:p>
        </p:txBody>
      </p:sp>
      <p:sp>
        <p:nvSpPr>
          <p:cNvPr id="289" name="Google Shape;289;p15"/>
          <p:cNvSpPr/>
          <p:nvPr/>
        </p:nvSpPr>
        <p:spPr>
          <a:xfrm>
            <a:off x="7371522" y="4429504"/>
            <a:ext cx="2520114" cy="1085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Loneliness</a:t>
            </a:r>
            <a:endParaRPr sz="3200" b="1">
              <a:solidFill>
                <a:schemeClr val="dk1"/>
              </a:solidFill>
              <a:latin typeface="Arial"/>
              <a:ea typeface="Arial"/>
              <a:cs typeface="Arial"/>
              <a:sym typeface="Arial"/>
            </a:endParaRPr>
          </a:p>
        </p:txBody>
      </p:sp>
      <p:cxnSp>
        <p:nvCxnSpPr>
          <p:cNvPr id="290" name="Google Shape;290;p15"/>
          <p:cNvCxnSpPr>
            <a:cxnSpLocks/>
          </p:cNvCxnSpPr>
          <p:nvPr/>
        </p:nvCxnSpPr>
        <p:spPr>
          <a:xfrm>
            <a:off x="8631579" y="2547527"/>
            <a:ext cx="0" cy="1985671"/>
          </a:xfrm>
          <a:prstGeom prst="straightConnector1">
            <a:avLst/>
          </a:prstGeom>
          <a:noFill/>
          <a:ln w="76200" cap="flat" cmpd="sng">
            <a:solidFill>
              <a:schemeClr val="dk1"/>
            </a:solidFill>
            <a:prstDash val="solid"/>
            <a:miter lim="800000"/>
            <a:headEnd type="none" w="sm" len="sm"/>
            <a:tailEnd type="triangle" w="med" len="med"/>
          </a:ln>
        </p:spPr>
      </p:cxnSp>
      <p:sp>
        <p:nvSpPr>
          <p:cNvPr id="291" name="Google Shape;291;p15"/>
          <p:cNvSpPr/>
          <p:nvPr/>
        </p:nvSpPr>
        <p:spPr>
          <a:xfrm rot="5400000">
            <a:off x="2189511" y="2512260"/>
            <a:ext cx="2571751" cy="3605140"/>
          </a:xfrm>
          <a:prstGeom prst="flowChartManualInpu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2" name="Google Shape;292;p15"/>
          <p:cNvGrpSpPr/>
          <p:nvPr/>
        </p:nvGrpSpPr>
        <p:grpSpPr>
          <a:xfrm>
            <a:off x="5383186" y="4706948"/>
            <a:ext cx="539237" cy="885439"/>
            <a:chOff x="8533649" y="2212745"/>
            <a:chExt cx="2194768" cy="3603856"/>
          </a:xfrm>
        </p:grpSpPr>
        <p:sp>
          <p:nvSpPr>
            <p:cNvPr id="293" name="Google Shape;293;p15"/>
            <p:cNvSpPr/>
            <p:nvPr/>
          </p:nvSpPr>
          <p:spPr>
            <a:xfrm>
              <a:off x="9061832" y="2212745"/>
              <a:ext cx="1415672" cy="141567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5"/>
            <p:cNvSpPr/>
            <p:nvPr/>
          </p:nvSpPr>
          <p:spPr>
            <a:xfrm>
              <a:off x="8533649" y="3628417"/>
              <a:ext cx="1282745" cy="21881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5"/>
            <p:cNvSpPr/>
            <p:nvPr/>
          </p:nvSpPr>
          <p:spPr>
            <a:xfrm>
              <a:off x="9769667" y="4400929"/>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5"/>
            <p:cNvSpPr/>
            <p:nvPr/>
          </p:nvSpPr>
          <p:spPr>
            <a:xfrm rot="6753217">
              <a:off x="9631033" y="4165535"/>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6"/>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Facts about severe distress</a:t>
            </a:r>
            <a:endParaRPr dirty="0"/>
          </a:p>
        </p:txBody>
      </p:sp>
      <p:sp>
        <p:nvSpPr>
          <p:cNvPr id="303" name="Google Shape;303;p16"/>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Fact 4</a:t>
            </a:r>
            <a:endParaRPr sz="1800" b="1">
              <a:solidFill>
                <a:schemeClr val="lt1"/>
              </a:solidFill>
              <a:latin typeface="Arial"/>
              <a:ea typeface="Arial"/>
              <a:cs typeface="Arial"/>
              <a:sym typeface="Arial"/>
            </a:endParaRPr>
          </a:p>
        </p:txBody>
      </p:sp>
      <p:grpSp>
        <p:nvGrpSpPr>
          <p:cNvPr id="304" name="Google Shape;304;p16"/>
          <p:cNvGrpSpPr/>
          <p:nvPr/>
        </p:nvGrpSpPr>
        <p:grpSpPr>
          <a:xfrm>
            <a:off x="4943986" y="1629837"/>
            <a:ext cx="2300964" cy="3927735"/>
            <a:chOff x="7729092" y="2226754"/>
            <a:chExt cx="2185223" cy="3730164"/>
          </a:xfrm>
        </p:grpSpPr>
        <p:sp>
          <p:nvSpPr>
            <p:cNvPr id="305" name="Google Shape;305;p16"/>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6"/>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7" name="Google Shape;307;p16"/>
            <p:cNvGrpSpPr/>
            <p:nvPr/>
          </p:nvGrpSpPr>
          <p:grpSpPr>
            <a:xfrm rot="507905">
              <a:off x="7839580" y="3799168"/>
              <a:ext cx="669658" cy="1550686"/>
              <a:chOff x="7916671" y="3912471"/>
              <a:chExt cx="669658" cy="1550686"/>
            </a:xfrm>
          </p:grpSpPr>
          <p:sp>
            <p:nvSpPr>
              <p:cNvPr id="308" name="Google Shape;308;p16"/>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6"/>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0" name="Google Shape;310;p16"/>
            <p:cNvGrpSpPr/>
            <p:nvPr/>
          </p:nvGrpSpPr>
          <p:grpSpPr>
            <a:xfrm rot="-494171" flipH="1">
              <a:off x="9124058" y="3789398"/>
              <a:ext cx="682707" cy="1550686"/>
              <a:chOff x="7916671" y="3912471"/>
              <a:chExt cx="669658" cy="1550686"/>
            </a:xfrm>
          </p:grpSpPr>
          <p:sp>
            <p:nvSpPr>
              <p:cNvPr id="311" name="Google Shape;311;p16"/>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6"/>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13" name="Google Shape;313;p16"/>
          <p:cNvSpPr/>
          <p:nvPr/>
        </p:nvSpPr>
        <p:spPr>
          <a:xfrm>
            <a:off x="1919543" y="2383115"/>
            <a:ext cx="2839624" cy="869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rPr>
              <a:t>SEVERE DISTRESS</a:t>
            </a:r>
            <a:endParaRPr dirty="0"/>
          </a:p>
        </p:txBody>
      </p:sp>
      <p:sp>
        <p:nvSpPr>
          <p:cNvPr id="314" name="Google Shape;314;p16"/>
          <p:cNvSpPr/>
          <p:nvPr/>
        </p:nvSpPr>
        <p:spPr>
          <a:xfrm>
            <a:off x="8632665" y="2868505"/>
            <a:ext cx="1728561" cy="18060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Stored in your body</a:t>
            </a:r>
            <a:endParaRPr sz="3200" b="1">
              <a:solidFill>
                <a:schemeClr val="dk1"/>
              </a:solidFill>
              <a:latin typeface="Arial"/>
              <a:ea typeface="Arial"/>
              <a:cs typeface="Arial"/>
              <a:sym typeface="Arial"/>
            </a:endParaRPr>
          </a:p>
        </p:txBody>
      </p:sp>
      <p:sp>
        <p:nvSpPr>
          <p:cNvPr id="315" name="Google Shape;315;p16"/>
          <p:cNvSpPr/>
          <p:nvPr/>
        </p:nvSpPr>
        <p:spPr>
          <a:xfrm>
            <a:off x="3371850" y="3486150"/>
            <a:ext cx="5143500" cy="840662"/>
          </a:xfrm>
          <a:custGeom>
            <a:avLst/>
            <a:gdLst/>
            <a:ahLst/>
            <a:cxnLst/>
            <a:rect l="l" t="t" r="r" b="b"/>
            <a:pathLst>
              <a:path w="5143500" h="840662" extrusionOk="0">
                <a:moveTo>
                  <a:pt x="0" y="0"/>
                </a:moveTo>
                <a:cubicBezTo>
                  <a:pt x="176212" y="396875"/>
                  <a:pt x="352425" y="793750"/>
                  <a:pt x="819150" y="838200"/>
                </a:cubicBezTo>
                <a:cubicBezTo>
                  <a:pt x="1285875" y="882650"/>
                  <a:pt x="2197100" y="311150"/>
                  <a:pt x="2800350" y="266700"/>
                </a:cubicBezTo>
                <a:cubicBezTo>
                  <a:pt x="3403600" y="222250"/>
                  <a:pt x="4048125" y="568325"/>
                  <a:pt x="4438650" y="571500"/>
                </a:cubicBezTo>
                <a:cubicBezTo>
                  <a:pt x="4829175" y="574675"/>
                  <a:pt x="4986337" y="430212"/>
                  <a:pt x="5143500" y="285750"/>
                </a:cubicBezTo>
              </a:path>
            </a:pathLst>
          </a:custGeom>
          <a:noFill/>
          <a:ln w="5715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p:nvPr/>
        </p:nvSpPr>
        <p:spPr>
          <a:xfrm>
            <a:off x="4127686" y="2013180"/>
            <a:ext cx="4482914" cy="2223654"/>
          </a:xfrm>
          <a:custGeom>
            <a:avLst/>
            <a:gdLst/>
            <a:ahLst/>
            <a:cxnLst/>
            <a:rect l="l" t="t" r="r" b="b"/>
            <a:pathLst>
              <a:path w="5143500" h="2673120" extrusionOk="0">
                <a:moveTo>
                  <a:pt x="5143500" y="139470"/>
                </a:moveTo>
                <a:cubicBezTo>
                  <a:pt x="4403725" y="21995"/>
                  <a:pt x="3663950" y="-95480"/>
                  <a:pt x="3257550" y="120420"/>
                </a:cubicBezTo>
                <a:cubicBezTo>
                  <a:pt x="2851150" y="336320"/>
                  <a:pt x="2949575" y="1228495"/>
                  <a:pt x="2705100" y="1434870"/>
                </a:cubicBezTo>
                <a:cubicBezTo>
                  <a:pt x="2460625" y="1641245"/>
                  <a:pt x="1993900" y="1199920"/>
                  <a:pt x="1790700" y="1358670"/>
                </a:cubicBezTo>
                <a:cubicBezTo>
                  <a:pt x="1587500" y="1517420"/>
                  <a:pt x="1695450" y="2263545"/>
                  <a:pt x="1485900" y="2387370"/>
                </a:cubicBezTo>
                <a:cubicBezTo>
                  <a:pt x="1276350" y="2511195"/>
                  <a:pt x="781050" y="2053995"/>
                  <a:pt x="533400" y="2101620"/>
                </a:cubicBezTo>
                <a:cubicBezTo>
                  <a:pt x="285750" y="2149245"/>
                  <a:pt x="142875" y="2411182"/>
                  <a:pt x="0" y="2673120"/>
                </a:cubicBezTo>
              </a:path>
            </a:pathLst>
          </a:custGeom>
          <a:noFill/>
          <a:ln w="76200" cap="flat" cmpd="sng">
            <a:solidFill>
              <a:srgbClr val="7DD7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7"/>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Facts about severe distress</a:t>
            </a:r>
            <a:endParaRPr dirty="0"/>
          </a:p>
        </p:txBody>
      </p:sp>
      <p:sp>
        <p:nvSpPr>
          <p:cNvPr id="323" name="Google Shape;323;p17"/>
          <p:cNvSpPr/>
          <p:nvPr/>
        </p:nvSpPr>
        <p:spPr>
          <a:xfrm>
            <a:off x="420914" y="1378857"/>
            <a:ext cx="1349829" cy="554189"/>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Fact 5</a:t>
            </a:r>
            <a:endParaRPr sz="1800" b="1">
              <a:solidFill>
                <a:schemeClr val="lt1"/>
              </a:solidFill>
              <a:latin typeface="Arial"/>
              <a:ea typeface="Arial"/>
              <a:cs typeface="Arial"/>
              <a:sym typeface="Arial"/>
            </a:endParaRPr>
          </a:p>
        </p:txBody>
      </p:sp>
      <p:grpSp>
        <p:nvGrpSpPr>
          <p:cNvPr id="324" name="Google Shape;324;p17"/>
          <p:cNvGrpSpPr/>
          <p:nvPr/>
        </p:nvGrpSpPr>
        <p:grpSpPr>
          <a:xfrm>
            <a:off x="4546786" y="2578950"/>
            <a:ext cx="2641554" cy="2273344"/>
            <a:chOff x="4524188" y="2559900"/>
            <a:chExt cx="3847929" cy="3311561"/>
          </a:xfrm>
        </p:grpSpPr>
        <p:sp>
          <p:nvSpPr>
            <p:cNvPr id="325" name="Google Shape;325;p17"/>
            <p:cNvSpPr/>
            <p:nvPr/>
          </p:nvSpPr>
          <p:spPr>
            <a:xfrm>
              <a:off x="5276850" y="2559900"/>
              <a:ext cx="2533650" cy="869100"/>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7"/>
            <p:cNvSpPr/>
            <p:nvPr/>
          </p:nvSpPr>
          <p:spPr>
            <a:xfrm rot="7200000">
              <a:off x="6095548" y="4122533"/>
              <a:ext cx="2533650" cy="869100"/>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7"/>
            <p:cNvSpPr/>
            <p:nvPr/>
          </p:nvSpPr>
          <p:spPr>
            <a:xfrm rot="-7200000">
              <a:off x="4267107" y="4122533"/>
              <a:ext cx="2533650" cy="869100"/>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8" name="Google Shape;328;p17"/>
          <p:cNvSpPr/>
          <p:nvPr/>
        </p:nvSpPr>
        <p:spPr>
          <a:xfrm>
            <a:off x="8685905" y="1622090"/>
            <a:ext cx="2870915" cy="12551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rPr>
              <a:t>SEVERE DISTRESS</a:t>
            </a:r>
            <a:endParaRPr dirty="0"/>
          </a:p>
        </p:txBody>
      </p:sp>
      <p:sp>
        <p:nvSpPr>
          <p:cNvPr id="329" name="Google Shape;329;p17"/>
          <p:cNvSpPr/>
          <p:nvPr/>
        </p:nvSpPr>
        <p:spPr>
          <a:xfrm>
            <a:off x="1181466" y="3763855"/>
            <a:ext cx="2946220" cy="18060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Deregulates your feelings</a:t>
            </a:r>
            <a:endParaRPr sz="3200" b="1">
              <a:solidFill>
                <a:schemeClr val="dk1"/>
              </a:solidFill>
              <a:latin typeface="Arial"/>
              <a:ea typeface="Arial"/>
              <a:cs typeface="Arial"/>
              <a:sym typeface="Arial"/>
            </a:endParaRPr>
          </a:p>
        </p:txBody>
      </p:sp>
      <p:sp>
        <p:nvSpPr>
          <p:cNvPr id="330" name="Google Shape;330;p17"/>
          <p:cNvSpPr/>
          <p:nvPr/>
        </p:nvSpPr>
        <p:spPr>
          <a:xfrm>
            <a:off x="3708799" y="2311730"/>
            <a:ext cx="1386353" cy="10734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FEEL</a:t>
            </a:r>
            <a:endParaRPr sz="2000">
              <a:solidFill>
                <a:schemeClr val="dk1"/>
              </a:solidFill>
              <a:latin typeface="Arial"/>
              <a:ea typeface="Arial"/>
              <a:cs typeface="Arial"/>
              <a:sym typeface="Arial"/>
            </a:endParaRPr>
          </a:p>
        </p:txBody>
      </p:sp>
      <p:sp>
        <p:nvSpPr>
          <p:cNvPr id="331" name="Google Shape;331;p17"/>
          <p:cNvSpPr/>
          <p:nvPr/>
        </p:nvSpPr>
        <p:spPr>
          <a:xfrm>
            <a:off x="6856069" y="2311730"/>
            <a:ext cx="1386353" cy="10734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THINK</a:t>
            </a:r>
            <a:endParaRPr sz="2000">
              <a:solidFill>
                <a:schemeClr val="dk1"/>
              </a:solidFill>
              <a:latin typeface="Arial"/>
              <a:ea typeface="Arial"/>
              <a:cs typeface="Arial"/>
              <a:sym typeface="Arial"/>
            </a:endParaRPr>
          </a:p>
        </p:txBody>
      </p:sp>
      <p:sp>
        <p:nvSpPr>
          <p:cNvPr id="332" name="Google Shape;332;p17"/>
          <p:cNvSpPr/>
          <p:nvPr/>
        </p:nvSpPr>
        <p:spPr>
          <a:xfrm>
            <a:off x="5174386" y="4547182"/>
            <a:ext cx="1386353" cy="10734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DO</a:t>
            </a:r>
            <a:endParaRPr sz="2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Key learning points</a:t>
            </a:r>
            <a:endParaRPr/>
          </a:p>
        </p:txBody>
      </p:sp>
      <p:sp>
        <p:nvSpPr>
          <p:cNvPr id="339" name="Google Shape;339;p18"/>
          <p:cNvSpPr txBox="1"/>
          <p:nvPr/>
        </p:nvSpPr>
        <p:spPr>
          <a:xfrm>
            <a:off x="838200" y="3637981"/>
            <a:ext cx="3113909" cy="15150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200">
                <a:solidFill>
                  <a:schemeClr val="dk1"/>
                </a:solidFill>
                <a:latin typeface="Arial"/>
                <a:ea typeface="Arial"/>
                <a:cs typeface="Arial"/>
                <a:sym typeface="Arial"/>
              </a:rPr>
              <a:t>It is problematic when children or adults have to function outside their window of tolerance</a:t>
            </a:r>
            <a:endParaRPr sz="2200">
              <a:solidFill>
                <a:schemeClr val="dk1"/>
              </a:solidFill>
              <a:latin typeface="Arial"/>
              <a:ea typeface="Arial"/>
              <a:cs typeface="Arial"/>
              <a:sym typeface="Arial"/>
            </a:endParaRPr>
          </a:p>
        </p:txBody>
      </p:sp>
      <p:sp>
        <p:nvSpPr>
          <p:cNvPr id="340" name="Google Shape;340;p18"/>
          <p:cNvSpPr/>
          <p:nvPr/>
        </p:nvSpPr>
        <p:spPr>
          <a:xfrm>
            <a:off x="1869374" y="2138093"/>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1" name="Google Shape;341;p18"/>
          <p:cNvSpPr/>
          <p:nvPr/>
        </p:nvSpPr>
        <p:spPr>
          <a:xfrm>
            <a:off x="5573922" y="2138093"/>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18"/>
          <p:cNvSpPr/>
          <p:nvPr/>
        </p:nvSpPr>
        <p:spPr>
          <a:xfrm>
            <a:off x="9278472" y="2138093"/>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18"/>
          <p:cNvSpPr txBox="1"/>
          <p:nvPr/>
        </p:nvSpPr>
        <p:spPr>
          <a:xfrm>
            <a:off x="4327899" y="3637981"/>
            <a:ext cx="3543607" cy="154140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200" dirty="0">
                <a:solidFill>
                  <a:schemeClr val="dk1"/>
                </a:solidFill>
                <a:latin typeface="Arial"/>
                <a:ea typeface="Arial"/>
                <a:cs typeface="Arial"/>
                <a:sym typeface="Arial"/>
              </a:rPr>
              <a:t>Severe distress is an overwhelming experience that triggers an automatic, instinctive reaction </a:t>
            </a:r>
            <a:endParaRPr sz="2200" dirty="0">
              <a:solidFill>
                <a:schemeClr val="dk1"/>
              </a:solidFill>
              <a:latin typeface="Arial"/>
              <a:ea typeface="Arial"/>
              <a:cs typeface="Arial"/>
              <a:sym typeface="Arial"/>
            </a:endParaRPr>
          </a:p>
        </p:txBody>
      </p:sp>
      <p:sp>
        <p:nvSpPr>
          <p:cNvPr id="344" name="Google Shape;344;p18"/>
          <p:cNvSpPr txBox="1"/>
          <p:nvPr/>
        </p:nvSpPr>
        <p:spPr>
          <a:xfrm>
            <a:off x="8254704" y="3637981"/>
            <a:ext cx="3099096" cy="154140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200" dirty="0">
                <a:solidFill>
                  <a:schemeClr val="dk1"/>
                </a:solidFill>
                <a:latin typeface="Arial"/>
                <a:ea typeface="Arial"/>
                <a:cs typeface="Arial"/>
                <a:sym typeface="Arial"/>
              </a:rPr>
              <a:t>Severe distress deregulates a person’s feelings and is stored in the body</a:t>
            </a:r>
            <a:endParaRPr sz="22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5"/>
        <p:cNvGrpSpPr/>
        <p:nvPr/>
      </p:nvGrpSpPr>
      <p:grpSpPr>
        <a:xfrm>
          <a:off x="0" y="0"/>
          <a:ext cx="0" cy="0"/>
          <a:chOff x="0" y="0"/>
          <a:chExt cx="0" cy="0"/>
        </a:xfrm>
      </p:grpSpPr>
      <p:sp>
        <p:nvSpPr>
          <p:cNvPr id="106" name="Google Shape;106;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Helvetica Neue"/>
              <a:buNone/>
            </a:pPr>
            <a:endParaRPr sz="5400" b="1">
              <a:solidFill>
                <a:schemeClr val="lt1"/>
              </a:solidFill>
              <a:latin typeface="Garamond"/>
              <a:ea typeface="Garamond"/>
              <a:cs typeface="Garamond"/>
              <a:sym typeface="Garamond"/>
            </a:endParaRPr>
          </a:p>
        </p:txBody>
      </p:sp>
      <p:sp>
        <p:nvSpPr>
          <p:cNvPr id="107" name="Google Shape;107;p2"/>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US" sz="2400" b="1">
                <a:solidFill>
                  <a:schemeClr val="lt1"/>
                </a:solidFill>
                <a:latin typeface="Garamond"/>
                <a:ea typeface="Garamond"/>
                <a:cs typeface="Garamond"/>
                <a:sym typeface="Garamond"/>
              </a:rPr>
              <a:t>SESSION 1</a:t>
            </a:r>
            <a:br>
              <a:rPr lang="en-US" sz="2400" b="1">
                <a:solidFill>
                  <a:schemeClr val="lt1"/>
                </a:solidFill>
                <a:latin typeface="Garamond"/>
                <a:ea typeface="Garamond"/>
                <a:cs typeface="Garamond"/>
                <a:sym typeface="Garamond"/>
              </a:rPr>
            </a:br>
            <a:br>
              <a:rPr lang="en-US" b="1">
                <a:solidFill>
                  <a:schemeClr val="lt1"/>
                </a:solidFill>
                <a:latin typeface="Garamond"/>
                <a:ea typeface="Garamond"/>
                <a:cs typeface="Garamond"/>
                <a:sym typeface="Garamond"/>
              </a:rPr>
            </a:br>
            <a:r>
              <a:rPr lang="en-US" sz="5400" b="1">
                <a:solidFill>
                  <a:schemeClr val="lt1"/>
                </a:solidFill>
                <a:latin typeface="Garamond"/>
                <a:ea typeface="Garamond"/>
                <a:cs typeface="Garamond"/>
                <a:sym typeface="Garamond"/>
              </a:rPr>
              <a:t>Module opening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49"/>
        <p:cNvGrpSpPr/>
        <p:nvPr/>
      </p:nvGrpSpPr>
      <p:grpSpPr>
        <a:xfrm>
          <a:off x="0" y="0"/>
          <a:ext cx="0" cy="0"/>
          <a:chOff x="0" y="0"/>
          <a:chExt cx="0" cy="0"/>
        </a:xfrm>
      </p:grpSpPr>
      <p:sp>
        <p:nvSpPr>
          <p:cNvPr id="350" name="Google Shape;350;p19"/>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US" sz="2400" b="1" dirty="0">
                <a:solidFill>
                  <a:schemeClr val="lt1"/>
                </a:solidFill>
                <a:latin typeface="Garamond"/>
                <a:ea typeface="Garamond"/>
                <a:cs typeface="Garamond"/>
                <a:sym typeface="Garamond"/>
              </a:rPr>
              <a:t>SESSION 3</a:t>
            </a:r>
            <a:br>
              <a:rPr lang="en-US" sz="2400" b="1" dirty="0">
                <a:solidFill>
                  <a:schemeClr val="lt1"/>
                </a:solidFill>
                <a:latin typeface="Garamond"/>
                <a:ea typeface="Garamond"/>
                <a:cs typeface="Garamond"/>
                <a:sym typeface="Garamond"/>
              </a:rPr>
            </a:br>
            <a:br>
              <a:rPr lang="en-US" b="1" dirty="0">
                <a:solidFill>
                  <a:schemeClr val="lt1"/>
                </a:solidFill>
                <a:latin typeface="Garamond"/>
                <a:ea typeface="Garamond"/>
                <a:cs typeface="Garamond"/>
                <a:sym typeface="Garamond"/>
              </a:rPr>
            </a:br>
            <a:r>
              <a:rPr lang="en-US" sz="5400" b="1" dirty="0">
                <a:solidFill>
                  <a:schemeClr val="lt1"/>
                </a:solidFill>
                <a:latin typeface="Garamond"/>
                <a:ea typeface="Garamond"/>
                <a:cs typeface="Garamond"/>
                <a:sym typeface="Garamond"/>
              </a:rPr>
              <a:t>How can I </a:t>
            </a:r>
            <a:r>
              <a:rPr lang="en-US" dirty="0"/>
              <a:t>recognize signs of distress?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1"/>
          <p:cNvSpPr/>
          <p:nvPr/>
        </p:nvSpPr>
        <p:spPr>
          <a:xfrm>
            <a:off x="5217600" y="2065266"/>
            <a:ext cx="5693229" cy="3537865"/>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Understanding stress and distress</a:t>
            </a:r>
            <a:endParaRPr/>
          </a:p>
        </p:txBody>
      </p:sp>
      <p:sp>
        <p:nvSpPr>
          <p:cNvPr id="370" name="Google Shape;370;p21"/>
          <p:cNvSpPr txBox="1"/>
          <p:nvPr/>
        </p:nvSpPr>
        <p:spPr>
          <a:xfrm>
            <a:off x="5624604" y="2403037"/>
            <a:ext cx="4967513"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Signs of severe distress reasons can be divided in 5 categories:</a:t>
            </a:r>
            <a:endParaRPr dirty="0"/>
          </a:p>
          <a:p>
            <a:pPr marL="0" marR="0" lvl="0" indent="0" algn="l" rtl="0">
              <a:spcBef>
                <a:spcPts val="0"/>
              </a:spcBef>
              <a:spcAft>
                <a:spcPts val="0"/>
              </a:spcAft>
              <a:buNone/>
            </a:pPr>
            <a:endParaRPr sz="2000" b="1"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Regressive behaviors </a:t>
            </a:r>
            <a:endParaRPr dirty="0"/>
          </a:p>
          <a:p>
            <a:pPr marL="457200" marR="0" lvl="0" indent="-4572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Fear and avoidance reactions</a:t>
            </a:r>
            <a:endParaRPr dirty="0"/>
          </a:p>
          <a:p>
            <a:pPr marL="457200" marR="0" lvl="0" indent="-4572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Re-experiencing reactions</a:t>
            </a:r>
            <a:endParaRPr dirty="0"/>
          </a:p>
          <a:p>
            <a:pPr marL="457200" marR="0" lvl="0" indent="-4572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Hyperarousal reactions (related to a heightened sense of current threat)</a:t>
            </a:r>
            <a:endParaRPr dirty="0"/>
          </a:p>
          <a:p>
            <a:pPr marL="457200" marR="0" lvl="0" indent="-457200" algn="l" rtl="0">
              <a:spcBef>
                <a:spcPts val="0"/>
              </a:spcBef>
              <a:spcAft>
                <a:spcPts val="0"/>
              </a:spcAft>
              <a:buClr>
                <a:schemeClr val="dk1"/>
              </a:buClr>
              <a:buSzPts val="2000"/>
              <a:buFont typeface="Calibri"/>
              <a:buAutoNum type="arabicPeriod"/>
            </a:pPr>
            <a:r>
              <a:rPr lang="en-US" sz="2000" dirty="0">
                <a:solidFill>
                  <a:schemeClr val="dk1"/>
                </a:solidFill>
                <a:latin typeface="Arial"/>
                <a:ea typeface="Arial"/>
                <a:cs typeface="Arial"/>
                <a:sym typeface="Arial"/>
              </a:rPr>
              <a:t>Physical/somatic reactions</a:t>
            </a:r>
            <a:endParaRPr dirty="0"/>
          </a:p>
        </p:txBody>
      </p:sp>
      <p:grpSp>
        <p:nvGrpSpPr>
          <p:cNvPr id="371" name="Google Shape;371;p21"/>
          <p:cNvGrpSpPr/>
          <p:nvPr/>
        </p:nvGrpSpPr>
        <p:grpSpPr>
          <a:xfrm>
            <a:off x="1281171" y="1784206"/>
            <a:ext cx="3289587" cy="3289587"/>
            <a:chOff x="838200" y="2075148"/>
            <a:chExt cx="3289587" cy="3289587"/>
          </a:xfrm>
        </p:grpSpPr>
        <p:pic>
          <p:nvPicPr>
            <p:cNvPr id="372" name="Google Shape;372;p21" descr="Wave with solid fill"/>
            <p:cNvPicPr preferRelativeResize="0"/>
            <p:nvPr/>
          </p:nvPicPr>
          <p:blipFill rotWithShape="1">
            <a:blip r:embed="rId3">
              <a:alphaModFix/>
            </a:blip>
            <a:srcRect/>
            <a:stretch/>
          </p:blipFill>
          <p:spPr>
            <a:xfrm>
              <a:off x="838200" y="2075148"/>
              <a:ext cx="3289587" cy="3289587"/>
            </a:xfrm>
            <a:prstGeom prst="rect">
              <a:avLst/>
            </a:prstGeom>
            <a:noFill/>
            <a:ln>
              <a:noFill/>
            </a:ln>
          </p:spPr>
        </p:pic>
        <p:sp>
          <p:nvSpPr>
            <p:cNvPr id="373" name="Google Shape;373;p21"/>
            <p:cNvSpPr/>
            <p:nvPr/>
          </p:nvSpPr>
          <p:spPr>
            <a:xfrm>
              <a:off x="2206339" y="3993570"/>
              <a:ext cx="547259" cy="54725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1"/>
            <p:cNvSpPr/>
            <p:nvPr/>
          </p:nvSpPr>
          <p:spPr>
            <a:xfrm>
              <a:off x="2850558" y="3539066"/>
              <a:ext cx="206062" cy="909007"/>
            </a:xfrm>
            <a:prstGeom prst="round2SameRect">
              <a:avLst>
                <a:gd name="adj1" fmla="val 50000"/>
                <a:gd name="adj2" fmla="val 0"/>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5" name="Google Shape;375;p21"/>
          <p:cNvSpPr txBox="1"/>
          <p:nvPr/>
        </p:nvSpPr>
        <p:spPr>
          <a:xfrm>
            <a:off x="1316799" y="4931748"/>
            <a:ext cx="325395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SEVERE DISTRESS</a:t>
            </a:r>
            <a:endParaRPr dirty="0"/>
          </a:p>
        </p:txBody>
      </p:sp>
      <p:sp>
        <p:nvSpPr>
          <p:cNvPr id="376" name="Google Shape;376;p21"/>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7" name="Google Shape;377;p21"/>
          <p:cNvGrpSpPr/>
          <p:nvPr/>
        </p:nvGrpSpPr>
        <p:grpSpPr>
          <a:xfrm>
            <a:off x="10741851" y="704557"/>
            <a:ext cx="562136" cy="634675"/>
            <a:chOff x="760175" y="830142"/>
            <a:chExt cx="867619" cy="979579"/>
          </a:xfrm>
        </p:grpSpPr>
        <p:sp>
          <p:nvSpPr>
            <p:cNvPr id="378" name="Google Shape;378;p21"/>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16-17</a:t>
              </a:r>
              <a:endParaRPr/>
            </a:p>
          </p:txBody>
        </p:sp>
        <p:sp>
          <p:nvSpPr>
            <p:cNvPr id="379" name="Google Shape;379;p21"/>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dirty="0"/>
              <a:t>Child experiencing severe distress</a:t>
            </a:r>
            <a:endParaRPr dirty="0"/>
          </a:p>
        </p:txBody>
      </p:sp>
      <p:sp>
        <p:nvSpPr>
          <p:cNvPr id="386" name="Google Shape;386;p22"/>
          <p:cNvSpPr/>
          <p:nvPr/>
        </p:nvSpPr>
        <p:spPr>
          <a:xfrm>
            <a:off x="5972630" y="2413660"/>
            <a:ext cx="5173928" cy="26493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dirty="0">
                <a:solidFill>
                  <a:srgbClr val="000000"/>
                </a:solidFill>
                <a:latin typeface="Arial"/>
                <a:ea typeface="Arial"/>
                <a:cs typeface="Arial"/>
                <a:sym typeface="Arial"/>
              </a:rPr>
              <a:t>What could be signs that a child is experiencing severe distress?</a:t>
            </a:r>
            <a:endParaRPr dirty="0"/>
          </a:p>
        </p:txBody>
      </p:sp>
      <p:grpSp>
        <p:nvGrpSpPr>
          <p:cNvPr id="387" name="Google Shape;387;p22"/>
          <p:cNvGrpSpPr/>
          <p:nvPr/>
        </p:nvGrpSpPr>
        <p:grpSpPr>
          <a:xfrm rot="-1185701">
            <a:off x="561604" y="1831874"/>
            <a:ext cx="4742721" cy="2922941"/>
            <a:chOff x="1077041" y="1956297"/>
            <a:chExt cx="5010939" cy="3088244"/>
          </a:xfrm>
        </p:grpSpPr>
        <p:sp>
          <p:nvSpPr>
            <p:cNvPr id="388" name="Google Shape;388;p22"/>
            <p:cNvSpPr/>
            <p:nvPr/>
          </p:nvSpPr>
          <p:spPr>
            <a:xfrm>
              <a:off x="2133736" y="2811558"/>
              <a:ext cx="2877731" cy="223298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2"/>
            <p:cNvSpPr/>
            <p:nvPr/>
          </p:nvSpPr>
          <p:spPr>
            <a:xfrm>
              <a:off x="1077041" y="3196356"/>
              <a:ext cx="1433546" cy="1472703"/>
            </a:xfrm>
            <a:prstGeom prst="ellipse">
              <a:avLst/>
            </a:prstGeom>
            <a:solidFill>
              <a:schemeClr val="accent5"/>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0" name="Google Shape;390;p22"/>
            <p:cNvSpPr/>
            <p:nvPr/>
          </p:nvSpPr>
          <p:spPr>
            <a:xfrm>
              <a:off x="2805080" y="1956297"/>
              <a:ext cx="1433546" cy="1472703"/>
            </a:xfrm>
            <a:prstGeom prst="ellipse">
              <a:avLst/>
            </a:prstGeom>
            <a:solidFill>
              <a:schemeClr val="accent5"/>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1" name="Google Shape;391;p22"/>
            <p:cNvSpPr/>
            <p:nvPr/>
          </p:nvSpPr>
          <p:spPr>
            <a:xfrm>
              <a:off x="4654434" y="3158816"/>
              <a:ext cx="1433546" cy="1472703"/>
            </a:xfrm>
            <a:prstGeom prst="ellipse">
              <a:avLst/>
            </a:prstGeom>
            <a:solidFill>
              <a:schemeClr val="accent5"/>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2" name="Google Shape;392;p22"/>
            <p:cNvSpPr/>
            <p:nvPr/>
          </p:nvSpPr>
          <p:spPr>
            <a:xfrm rot="3546506">
              <a:off x="2676645" y="4010614"/>
              <a:ext cx="477077" cy="599632"/>
            </a:xfrm>
            <a:prstGeom prst="snip1Rect">
              <a:avLst>
                <a:gd name="adj" fmla="val 2326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2"/>
            <p:cNvSpPr/>
            <p:nvPr/>
          </p:nvSpPr>
          <p:spPr>
            <a:xfrm rot="-4164530">
              <a:off x="3644573" y="3767254"/>
              <a:ext cx="477077" cy="599632"/>
            </a:xfrm>
            <a:prstGeom prst="snip1Rect">
              <a:avLst>
                <a:gd name="adj" fmla="val 2326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4" name="Google Shape;394;p22"/>
          <p:cNvGrpSpPr/>
          <p:nvPr/>
        </p:nvGrpSpPr>
        <p:grpSpPr>
          <a:xfrm>
            <a:off x="9994118" y="33917"/>
            <a:ext cx="2057602" cy="1975956"/>
            <a:chOff x="9994118" y="33917"/>
            <a:chExt cx="2057602" cy="1975956"/>
          </a:xfrm>
        </p:grpSpPr>
        <p:sp>
          <p:nvSpPr>
            <p:cNvPr id="395" name="Google Shape;395;p2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6" name="Google Shape;396;p22"/>
            <p:cNvGrpSpPr/>
            <p:nvPr/>
          </p:nvGrpSpPr>
          <p:grpSpPr>
            <a:xfrm>
              <a:off x="10621771" y="762700"/>
              <a:ext cx="562136" cy="634675"/>
              <a:chOff x="760175" y="830142"/>
              <a:chExt cx="867619" cy="979579"/>
            </a:xfrm>
          </p:grpSpPr>
          <p:sp>
            <p:nvSpPr>
              <p:cNvPr id="397" name="Google Shape;397;p2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58</a:t>
                </a:r>
                <a:endParaRPr dirty="0"/>
              </a:p>
            </p:txBody>
          </p:sp>
          <p:sp>
            <p:nvSpPr>
              <p:cNvPr id="398" name="Google Shape;398;p2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9" name="Google Shape;399;p22"/>
            <p:cNvGrpSpPr/>
            <p:nvPr/>
          </p:nvGrpSpPr>
          <p:grpSpPr>
            <a:xfrm>
              <a:off x="11325415" y="762701"/>
              <a:ext cx="182192" cy="634674"/>
              <a:chOff x="2121762" y="2323619"/>
              <a:chExt cx="200378" cy="825210"/>
            </a:xfrm>
          </p:grpSpPr>
          <p:sp>
            <p:nvSpPr>
              <p:cNvPr id="400" name="Google Shape;400;p22"/>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2"/>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3"/>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Regressive behaviors</a:t>
            </a:r>
            <a:endParaRPr/>
          </a:p>
        </p:txBody>
      </p:sp>
      <p:sp>
        <p:nvSpPr>
          <p:cNvPr id="408" name="Google Shape;408;p23"/>
          <p:cNvSpPr txBox="1"/>
          <p:nvPr/>
        </p:nvSpPr>
        <p:spPr>
          <a:xfrm>
            <a:off x="3414336" y="2270909"/>
            <a:ext cx="3670300" cy="3139291"/>
          </a:xfrm>
          <a:prstGeom prst="rect">
            <a:avLst/>
          </a:prstGeom>
          <a:noFill/>
          <a:ln>
            <a:noFill/>
          </a:ln>
        </p:spPr>
        <p:txBody>
          <a:bodyPr spcFirstLastPara="1" wrap="square" lIns="91425" tIns="91425" rIns="91425" bIns="91425" anchor="t" anchorCtr="0">
            <a:spAutoFit/>
          </a:bodyPr>
          <a:lstStyle/>
          <a:p>
            <a:pPr marL="76200" marR="0" lvl="0" indent="0" algn="l" rtl="0">
              <a:lnSpc>
                <a:spcPct val="100000"/>
              </a:lnSpc>
              <a:spcBef>
                <a:spcPts val="0"/>
              </a:spcBef>
              <a:spcAft>
                <a:spcPts val="0"/>
              </a:spcAft>
              <a:buNone/>
            </a:pPr>
            <a:r>
              <a:rPr lang="en-US" sz="2400" b="0" u="none" strike="noStrike" cap="none" dirty="0">
                <a:solidFill>
                  <a:schemeClr val="dk1"/>
                </a:solidFill>
                <a:latin typeface="Arial"/>
                <a:ea typeface="Arial"/>
                <a:cs typeface="Arial"/>
                <a:sym typeface="Arial"/>
              </a:rPr>
              <a:t>Behavior that is inappropriate to a child’s actual developmental age but would be appropriate for someone younger. Common especially among younger children. </a:t>
            </a:r>
            <a:endParaRPr sz="2400" b="0" u="none" strike="noStrike" cap="none" dirty="0">
              <a:solidFill>
                <a:schemeClr val="dk1"/>
              </a:solidFill>
              <a:latin typeface="Arial"/>
              <a:ea typeface="Arial"/>
              <a:cs typeface="Arial"/>
              <a:sym typeface="Arial"/>
            </a:endParaRPr>
          </a:p>
        </p:txBody>
      </p:sp>
      <p:grpSp>
        <p:nvGrpSpPr>
          <p:cNvPr id="409" name="Google Shape;409;p23"/>
          <p:cNvGrpSpPr/>
          <p:nvPr/>
        </p:nvGrpSpPr>
        <p:grpSpPr>
          <a:xfrm>
            <a:off x="1085031" y="1663700"/>
            <a:ext cx="1602858" cy="3746500"/>
            <a:chOff x="932630" y="1216919"/>
            <a:chExt cx="1962439" cy="4586981"/>
          </a:xfrm>
        </p:grpSpPr>
        <p:sp>
          <p:nvSpPr>
            <p:cNvPr id="410" name="Google Shape;410;p23"/>
            <p:cNvSpPr/>
            <p:nvPr/>
          </p:nvSpPr>
          <p:spPr>
            <a:xfrm>
              <a:off x="932630" y="1216919"/>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3"/>
            <p:cNvSpPr/>
            <p:nvPr/>
          </p:nvSpPr>
          <p:spPr>
            <a:xfrm>
              <a:off x="932630" y="3384308"/>
              <a:ext cx="1950009" cy="24195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2" name="Google Shape;412;p23"/>
          <p:cNvSpPr txBox="1"/>
          <p:nvPr/>
        </p:nvSpPr>
        <p:spPr>
          <a:xfrm>
            <a:off x="7581900" y="1811858"/>
            <a:ext cx="3670300" cy="34598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80"/>
              </a:spcBef>
              <a:spcAft>
                <a:spcPts val="0"/>
              </a:spcAft>
              <a:buNone/>
            </a:pPr>
            <a:r>
              <a:rPr lang="en-US" sz="2400" b="0" u="none" strike="noStrike" cap="none" dirty="0">
                <a:solidFill>
                  <a:schemeClr val="dk1"/>
                </a:solidFill>
                <a:latin typeface="Arial"/>
                <a:ea typeface="Arial"/>
                <a:cs typeface="Arial"/>
                <a:sym typeface="Arial"/>
              </a:rPr>
              <a:t>Examples: </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Becoming more dependent on adults (clinginess, symptoms of separation anxiety) </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Thumb-sucking</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Fearing the dark</a:t>
            </a:r>
            <a:endParaRPr dirty="0"/>
          </a:p>
          <a:p>
            <a:pPr marL="342900" marR="0" lvl="0" indent="-3429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Bedwetting</a:t>
            </a:r>
            <a:endParaRPr dirty="0"/>
          </a:p>
        </p:txBody>
      </p:sp>
      <p:grpSp>
        <p:nvGrpSpPr>
          <p:cNvPr id="413" name="Google Shape;413;p23"/>
          <p:cNvGrpSpPr/>
          <p:nvPr/>
        </p:nvGrpSpPr>
        <p:grpSpPr>
          <a:xfrm>
            <a:off x="1717419" y="2347335"/>
            <a:ext cx="1064529" cy="2488216"/>
            <a:chOff x="932630" y="1216919"/>
            <a:chExt cx="1962439" cy="4586981"/>
          </a:xfrm>
        </p:grpSpPr>
        <p:sp>
          <p:nvSpPr>
            <p:cNvPr id="414" name="Google Shape;414;p23"/>
            <p:cNvSpPr/>
            <p:nvPr/>
          </p:nvSpPr>
          <p:spPr>
            <a:xfrm>
              <a:off x="932630" y="1216919"/>
              <a:ext cx="1962439" cy="1962439"/>
            </a:xfrm>
            <a:prstGeom prst="ellipse">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3"/>
            <p:cNvSpPr/>
            <p:nvPr/>
          </p:nvSpPr>
          <p:spPr>
            <a:xfrm>
              <a:off x="932630" y="3384308"/>
              <a:ext cx="1950008" cy="2419592"/>
            </a:xfrm>
            <a:prstGeom prst="round2SameRect">
              <a:avLst>
                <a:gd name="adj1" fmla="val 50000"/>
                <a:gd name="adj2" fmla="val 0"/>
              </a:avLst>
            </a:prstGeom>
            <a:solidFill>
              <a:srgbClr val="7DD7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4"/>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Fear and avoidance reactions</a:t>
            </a:r>
            <a:endParaRPr/>
          </a:p>
        </p:txBody>
      </p:sp>
      <p:sp>
        <p:nvSpPr>
          <p:cNvPr id="422" name="Google Shape;422;p24"/>
          <p:cNvSpPr txBox="1"/>
          <p:nvPr/>
        </p:nvSpPr>
        <p:spPr>
          <a:xfrm>
            <a:off x="611226" y="1969778"/>
            <a:ext cx="4021916" cy="3739455"/>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When in proximity to the scene of the terrifying event or other reminder:</a:t>
            </a:r>
            <a:endParaRPr sz="2400" b="0" i="0" u="none" strike="noStrike" cap="none" dirty="0">
              <a:solidFill>
                <a:schemeClr val="dk1"/>
              </a:solidFill>
              <a:latin typeface="Arial"/>
              <a:ea typeface="Arial"/>
              <a:cs typeface="Arial"/>
              <a:sym typeface="Arial"/>
            </a:endParaRPr>
          </a:p>
          <a:p>
            <a:pPr marL="857250" marR="0" lvl="1"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Closing or covering their eyes</a:t>
            </a:r>
            <a:endParaRPr sz="2400" b="0" i="0" u="none" strike="noStrike" cap="none" dirty="0">
              <a:solidFill>
                <a:schemeClr val="dk1"/>
              </a:solidFill>
              <a:latin typeface="Arial"/>
              <a:ea typeface="Arial"/>
              <a:cs typeface="Arial"/>
              <a:sym typeface="Arial"/>
            </a:endParaRPr>
          </a:p>
          <a:p>
            <a:pPr marL="857250" marR="0" lvl="1"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Tantrums </a:t>
            </a:r>
            <a:endParaRPr sz="24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Loss of interest in activities they used to enjoy</a:t>
            </a:r>
            <a:endParaRPr sz="2400" b="0" i="0" u="none" strike="noStrike" cap="none" dirty="0">
              <a:solidFill>
                <a:schemeClr val="dk1"/>
              </a:solidFill>
              <a:latin typeface="Arial"/>
              <a:ea typeface="Arial"/>
              <a:cs typeface="Arial"/>
              <a:sym typeface="Arial"/>
            </a:endParaRPr>
          </a:p>
        </p:txBody>
      </p:sp>
      <p:grpSp>
        <p:nvGrpSpPr>
          <p:cNvPr id="423" name="Google Shape;423;p24"/>
          <p:cNvGrpSpPr/>
          <p:nvPr/>
        </p:nvGrpSpPr>
        <p:grpSpPr>
          <a:xfrm>
            <a:off x="9043450" y="1890336"/>
            <a:ext cx="2149183" cy="3529005"/>
            <a:chOff x="8533649" y="2212745"/>
            <a:chExt cx="2194768" cy="3603856"/>
          </a:xfrm>
        </p:grpSpPr>
        <p:sp>
          <p:nvSpPr>
            <p:cNvPr id="424" name="Google Shape;424;p24"/>
            <p:cNvSpPr/>
            <p:nvPr/>
          </p:nvSpPr>
          <p:spPr>
            <a:xfrm>
              <a:off x="9061832" y="2212745"/>
              <a:ext cx="1415672" cy="141567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4"/>
            <p:cNvSpPr/>
            <p:nvPr/>
          </p:nvSpPr>
          <p:spPr>
            <a:xfrm>
              <a:off x="8533649" y="3628417"/>
              <a:ext cx="1282745" cy="218818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4"/>
            <p:cNvSpPr/>
            <p:nvPr/>
          </p:nvSpPr>
          <p:spPr>
            <a:xfrm>
              <a:off x="9769667" y="4400929"/>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4"/>
            <p:cNvSpPr/>
            <p:nvPr/>
          </p:nvSpPr>
          <p:spPr>
            <a:xfrm rot="6753217">
              <a:off x="9631033" y="4165535"/>
              <a:ext cx="641372" cy="141566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8" name="Google Shape;428;p24"/>
          <p:cNvSpPr txBox="1"/>
          <p:nvPr/>
        </p:nvSpPr>
        <p:spPr>
          <a:xfrm>
            <a:off x="4943928" y="1969778"/>
            <a:ext cx="3808374" cy="3370123"/>
          </a:xfrm>
          <a:prstGeom prst="rect">
            <a:avLst/>
          </a:prstGeom>
          <a:noFill/>
          <a:ln>
            <a:noFill/>
          </a:ln>
        </p:spPr>
        <p:txBody>
          <a:bodyPr spcFirstLastPara="1" wrap="square" lIns="91425" tIns="91425" rIns="91425" bIns="91425" anchor="t" anchorCtr="0">
            <a:spAutoFit/>
          </a:bodyPr>
          <a:lstStyle/>
          <a:p>
            <a:pPr marL="457200" marR="0" lvl="0" indent="-45720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Withdrawal and lack of emotional expression</a:t>
            </a:r>
            <a:endParaRPr dirty="0"/>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Emotional detachment from significant other(s) </a:t>
            </a:r>
            <a:endParaRPr sz="24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Arial"/>
                <a:ea typeface="Arial"/>
                <a:cs typeface="Arial"/>
                <a:sym typeface="Arial"/>
              </a:rPr>
              <a:t>Preoccupation with violence or separation in play</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Re-living the experience </a:t>
            </a:r>
            <a:endParaRPr/>
          </a:p>
        </p:txBody>
      </p:sp>
      <p:grpSp>
        <p:nvGrpSpPr>
          <p:cNvPr id="435" name="Google Shape;435;p25"/>
          <p:cNvGrpSpPr/>
          <p:nvPr/>
        </p:nvGrpSpPr>
        <p:grpSpPr>
          <a:xfrm>
            <a:off x="3726631" y="2933700"/>
            <a:ext cx="1300377" cy="2596442"/>
            <a:chOff x="932630" y="1216919"/>
            <a:chExt cx="1962439" cy="3918371"/>
          </a:xfrm>
        </p:grpSpPr>
        <p:sp>
          <p:nvSpPr>
            <p:cNvPr id="436" name="Google Shape;436;p25"/>
            <p:cNvSpPr/>
            <p:nvPr/>
          </p:nvSpPr>
          <p:spPr>
            <a:xfrm>
              <a:off x="932630" y="1216919"/>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5"/>
            <p:cNvSpPr/>
            <p:nvPr/>
          </p:nvSpPr>
          <p:spPr>
            <a:xfrm>
              <a:off x="932630" y="3384308"/>
              <a:ext cx="1950010" cy="17509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8" name="Google Shape;438;p25"/>
          <p:cNvSpPr/>
          <p:nvPr/>
        </p:nvSpPr>
        <p:spPr>
          <a:xfrm>
            <a:off x="5949690" y="1539489"/>
            <a:ext cx="2926825" cy="1988740"/>
          </a:xfrm>
          <a:custGeom>
            <a:avLst/>
            <a:gdLst/>
            <a:ahLst/>
            <a:cxnLst/>
            <a:rect l="l" t="t" r="r" b="b"/>
            <a:pathLst>
              <a:path w="2197893" h="1493440" extrusionOk="0">
                <a:moveTo>
                  <a:pt x="1916113" y="507206"/>
                </a:moveTo>
                <a:cubicBezTo>
                  <a:pt x="1893570" y="507206"/>
                  <a:pt x="1873845" y="510024"/>
                  <a:pt x="1851303" y="515660"/>
                </a:cubicBezTo>
                <a:cubicBezTo>
                  <a:pt x="1856939" y="495935"/>
                  <a:pt x="1859756" y="473392"/>
                  <a:pt x="1859756" y="450850"/>
                </a:cubicBezTo>
                <a:cubicBezTo>
                  <a:pt x="1859756" y="295870"/>
                  <a:pt x="1732955" y="169069"/>
                  <a:pt x="1577975" y="169069"/>
                </a:cubicBezTo>
                <a:cubicBezTo>
                  <a:pt x="1513165" y="169069"/>
                  <a:pt x="1451174" y="191611"/>
                  <a:pt x="1403271" y="228243"/>
                </a:cubicBezTo>
                <a:cubicBezTo>
                  <a:pt x="1380728" y="98623"/>
                  <a:pt x="1265198" y="0"/>
                  <a:pt x="1127125" y="0"/>
                </a:cubicBezTo>
                <a:cubicBezTo>
                  <a:pt x="997506" y="0"/>
                  <a:pt x="887611" y="90170"/>
                  <a:pt x="853797" y="211336"/>
                </a:cubicBezTo>
                <a:cubicBezTo>
                  <a:pt x="803077" y="135255"/>
                  <a:pt x="718542" y="84534"/>
                  <a:pt x="619919" y="84534"/>
                </a:cubicBezTo>
                <a:cubicBezTo>
                  <a:pt x="464939" y="84534"/>
                  <a:pt x="338138" y="211336"/>
                  <a:pt x="338138" y="366316"/>
                </a:cubicBezTo>
                <a:cubicBezTo>
                  <a:pt x="338138" y="388858"/>
                  <a:pt x="340955" y="408583"/>
                  <a:pt x="346591" y="431125"/>
                </a:cubicBezTo>
                <a:cubicBezTo>
                  <a:pt x="324048" y="425490"/>
                  <a:pt x="304324" y="422672"/>
                  <a:pt x="281781" y="422672"/>
                </a:cubicBezTo>
                <a:cubicBezTo>
                  <a:pt x="126802" y="422672"/>
                  <a:pt x="0" y="549473"/>
                  <a:pt x="0" y="704453"/>
                </a:cubicBezTo>
                <a:cubicBezTo>
                  <a:pt x="0" y="859433"/>
                  <a:pt x="126802" y="986234"/>
                  <a:pt x="281781" y="986234"/>
                </a:cubicBezTo>
                <a:cubicBezTo>
                  <a:pt x="281781" y="986234"/>
                  <a:pt x="281781" y="986234"/>
                  <a:pt x="284599" y="986234"/>
                </a:cubicBezTo>
                <a:cubicBezTo>
                  <a:pt x="298688" y="1129943"/>
                  <a:pt x="419854" y="1239838"/>
                  <a:pt x="563563" y="1239838"/>
                </a:cubicBezTo>
                <a:cubicBezTo>
                  <a:pt x="628372" y="1239838"/>
                  <a:pt x="687546" y="1217295"/>
                  <a:pt x="735449" y="1180664"/>
                </a:cubicBezTo>
                <a:cubicBezTo>
                  <a:pt x="735449" y="1189117"/>
                  <a:pt x="732631" y="1200388"/>
                  <a:pt x="732631" y="1211659"/>
                </a:cubicBezTo>
                <a:cubicBezTo>
                  <a:pt x="732631" y="1366639"/>
                  <a:pt x="859433" y="1493441"/>
                  <a:pt x="1014413" y="1493441"/>
                </a:cubicBezTo>
                <a:cubicBezTo>
                  <a:pt x="1160939" y="1493441"/>
                  <a:pt x="1282105" y="1380728"/>
                  <a:pt x="1296194" y="1237020"/>
                </a:cubicBezTo>
                <a:cubicBezTo>
                  <a:pt x="1346914" y="1307465"/>
                  <a:pt x="1428631" y="1352550"/>
                  <a:pt x="1521619" y="1352550"/>
                </a:cubicBezTo>
                <a:cubicBezTo>
                  <a:pt x="1676599" y="1352550"/>
                  <a:pt x="1803400" y="1225749"/>
                  <a:pt x="1803400" y="1070769"/>
                </a:cubicBezTo>
                <a:cubicBezTo>
                  <a:pt x="1803400" y="1062315"/>
                  <a:pt x="1803400" y="1053862"/>
                  <a:pt x="1803400" y="1045408"/>
                </a:cubicBezTo>
                <a:cubicBezTo>
                  <a:pt x="1837214" y="1059498"/>
                  <a:pt x="1876663" y="1070769"/>
                  <a:pt x="1916113" y="1070769"/>
                </a:cubicBezTo>
                <a:cubicBezTo>
                  <a:pt x="2071092" y="1070769"/>
                  <a:pt x="2197894" y="943967"/>
                  <a:pt x="2197894" y="788988"/>
                </a:cubicBezTo>
                <a:cubicBezTo>
                  <a:pt x="2197894" y="634008"/>
                  <a:pt x="2071092" y="507206"/>
                  <a:pt x="1916113" y="5072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5"/>
          <p:cNvSpPr/>
          <p:nvPr/>
        </p:nvSpPr>
        <p:spPr>
          <a:xfrm>
            <a:off x="5747737" y="3025091"/>
            <a:ext cx="338137" cy="338137"/>
          </a:xfrm>
          <a:custGeom>
            <a:avLst/>
            <a:gdLst/>
            <a:ahLst/>
            <a:cxnLst/>
            <a:rect l="l" t="t" r="r" b="b"/>
            <a:pathLst>
              <a:path w="338137" h="338137" extrusionOk="0">
                <a:moveTo>
                  <a:pt x="338138" y="169069"/>
                </a:moveTo>
                <a:cubicBezTo>
                  <a:pt x="338138" y="262443"/>
                  <a:pt x="262443" y="338138"/>
                  <a:pt x="169069" y="338138"/>
                </a:cubicBezTo>
                <a:cubicBezTo>
                  <a:pt x="75695" y="338138"/>
                  <a:pt x="0" y="262443"/>
                  <a:pt x="0" y="169069"/>
                </a:cubicBezTo>
                <a:cubicBezTo>
                  <a:pt x="0" y="75695"/>
                  <a:pt x="75695" y="0"/>
                  <a:pt x="169069" y="0"/>
                </a:cubicBezTo>
                <a:cubicBezTo>
                  <a:pt x="262443" y="0"/>
                  <a:pt x="338138" y="75695"/>
                  <a:pt x="338138" y="1690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25"/>
          <p:cNvSpPr/>
          <p:nvPr/>
        </p:nvSpPr>
        <p:spPr>
          <a:xfrm>
            <a:off x="5376483" y="3251362"/>
            <a:ext cx="223732" cy="223732"/>
          </a:xfrm>
          <a:custGeom>
            <a:avLst/>
            <a:gdLst/>
            <a:ahLst/>
            <a:cxnLst/>
            <a:rect l="l" t="t" r="r" b="b"/>
            <a:pathLst>
              <a:path w="253603" h="253603" extrusionOk="0">
                <a:moveTo>
                  <a:pt x="253603" y="126802"/>
                </a:moveTo>
                <a:cubicBezTo>
                  <a:pt x="253603" y="196832"/>
                  <a:pt x="196832" y="253603"/>
                  <a:pt x="126802" y="253603"/>
                </a:cubicBezTo>
                <a:cubicBezTo>
                  <a:pt x="56771" y="253603"/>
                  <a:pt x="0" y="196832"/>
                  <a:pt x="0" y="126802"/>
                </a:cubicBezTo>
                <a:cubicBezTo>
                  <a:pt x="0" y="56771"/>
                  <a:pt x="56771" y="0"/>
                  <a:pt x="126802" y="0"/>
                </a:cubicBezTo>
                <a:cubicBezTo>
                  <a:pt x="196832" y="0"/>
                  <a:pt x="253603" y="56771"/>
                  <a:pt x="253603" y="1268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1" name="Google Shape;441;p25" descr="Wave with solid fill"/>
          <p:cNvPicPr preferRelativeResize="0"/>
          <p:nvPr/>
        </p:nvPicPr>
        <p:blipFill rotWithShape="1">
          <a:blip r:embed="rId3">
            <a:alphaModFix/>
          </a:blip>
          <a:srcRect/>
          <a:stretch/>
        </p:blipFill>
        <p:spPr>
          <a:xfrm>
            <a:off x="6734788" y="1837531"/>
            <a:ext cx="1356628" cy="13566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6"/>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Re-experiencing reactions</a:t>
            </a:r>
            <a:endParaRPr/>
          </a:p>
        </p:txBody>
      </p:sp>
      <p:sp>
        <p:nvSpPr>
          <p:cNvPr id="448" name="Google Shape;448;p26"/>
          <p:cNvSpPr txBox="1"/>
          <p:nvPr/>
        </p:nvSpPr>
        <p:spPr>
          <a:xfrm>
            <a:off x="794110" y="1522125"/>
            <a:ext cx="7982000" cy="4267805"/>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44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Flashbacks or nightmares</a:t>
            </a:r>
            <a:endParaRPr sz="2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For younger children: </a:t>
            </a:r>
            <a:endParaRPr sz="2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NTR"/>
              <a:buChar char="-"/>
            </a:pPr>
            <a:r>
              <a:rPr lang="en-US" sz="2200" b="0" i="0" u="none" strike="noStrike" cap="none" dirty="0">
                <a:solidFill>
                  <a:schemeClr val="dk1"/>
                </a:solidFill>
                <a:latin typeface="Arial"/>
                <a:ea typeface="Arial"/>
                <a:cs typeface="Arial"/>
                <a:sym typeface="Arial"/>
              </a:rPr>
              <a:t>may act out what they have witnessed in all of its intensity </a:t>
            </a:r>
            <a:endParaRPr sz="2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NTR"/>
              <a:buChar char="-"/>
            </a:pPr>
            <a:r>
              <a:rPr lang="en-US" sz="2200" b="0" i="0" u="none" strike="noStrike" cap="none" dirty="0">
                <a:solidFill>
                  <a:schemeClr val="dk1"/>
                </a:solidFill>
                <a:latin typeface="Arial"/>
                <a:ea typeface="Arial"/>
                <a:cs typeface="Arial"/>
                <a:sym typeface="Arial"/>
              </a:rPr>
              <a:t>may draw the events</a:t>
            </a:r>
            <a:endParaRPr sz="2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NTR"/>
              <a:buChar char="-"/>
            </a:pPr>
            <a:r>
              <a:rPr lang="en-US" sz="2200" b="0" i="0" u="none" strike="noStrike" cap="none" dirty="0">
                <a:solidFill>
                  <a:schemeClr val="dk1"/>
                </a:solidFill>
                <a:latin typeface="Arial"/>
                <a:ea typeface="Arial"/>
                <a:cs typeface="Arial"/>
                <a:sym typeface="Arial"/>
              </a:rPr>
              <a:t>may engage in joyless repetitive play in which themes or aspects of the distressing experience are re-enacted</a:t>
            </a:r>
            <a:endParaRPr sz="2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40"/>
              </a:spcBef>
              <a:spcAft>
                <a:spcPts val="0"/>
              </a:spcAft>
              <a:buClr>
                <a:schemeClr val="dk1"/>
              </a:buClr>
              <a:buSzPts val="2200"/>
              <a:buFont typeface="NTR"/>
              <a:buChar char="-"/>
            </a:pPr>
            <a:r>
              <a:rPr lang="en-US" sz="2200" b="0" i="0" u="none" strike="noStrike" cap="none" dirty="0">
                <a:solidFill>
                  <a:schemeClr val="dk1"/>
                </a:solidFill>
                <a:latin typeface="Arial"/>
                <a:ea typeface="Arial"/>
                <a:cs typeface="Arial"/>
                <a:sym typeface="Arial"/>
              </a:rPr>
              <a:t>may have frightening dreams without a clear content</a:t>
            </a:r>
            <a:endParaRPr sz="2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ts val="2200"/>
              <a:buFont typeface="Arial"/>
              <a:buChar char="•"/>
            </a:pPr>
            <a:r>
              <a:rPr lang="en-US" sz="2200" b="0" i="0" u="none" strike="noStrike" cap="none" dirty="0">
                <a:solidFill>
                  <a:schemeClr val="dk1"/>
                </a:solidFill>
                <a:latin typeface="Arial"/>
                <a:ea typeface="Arial"/>
                <a:cs typeface="Arial"/>
                <a:sym typeface="Arial"/>
              </a:rPr>
              <a:t>Emotional and physiological reactions to certain reminders (cues) of the event such as smells, images, sounds, or similar emotional triggers</a:t>
            </a:r>
            <a:endParaRPr sz="2800" b="0" i="0" u="none" strike="noStrike" cap="none" dirty="0">
              <a:solidFill>
                <a:schemeClr val="dk1"/>
              </a:solidFill>
              <a:latin typeface="Arial"/>
              <a:ea typeface="Arial"/>
              <a:cs typeface="Arial"/>
              <a:sym typeface="Arial"/>
            </a:endParaRPr>
          </a:p>
        </p:txBody>
      </p:sp>
      <p:grpSp>
        <p:nvGrpSpPr>
          <p:cNvPr id="449" name="Google Shape;449;p26"/>
          <p:cNvGrpSpPr/>
          <p:nvPr/>
        </p:nvGrpSpPr>
        <p:grpSpPr>
          <a:xfrm>
            <a:off x="9055100" y="1522125"/>
            <a:ext cx="2476500" cy="3980613"/>
            <a:chOff x="838200" y="2298685"/>
            <a:chExt cx="1978815" cy="3180657"/>
          </a:xfrm>
        </p:grpSpPr>
        <p:grpSp>
          <p:nvGrpSpPr>
            <p:cNvPr id="450" name="Google Shape;450;p26"/>
            <p:cNvGrpSpPr/>
            <p:nvPr/>
          </p:nvGrpSpPr>
          <p:grpSpPr>
            <a:xfrm>
              <a:off x="838200" y="4004855"/>
              <a:ext cx="738468" cy="1474487"/>
              <a:chOff x="932630" y="1216919"/>
              <a:chExt cx="1962439" cy="3918371"/>
            </a:xfrm>
          </p:grpSpPr>
          <p:sp>
            <p:nvSpPr>
              <p:cNvPr id="451" name="Google Shape;451;p26"/>
              <p:cNvSpPr/>
              <p:nvPr/>
            </p:nvSpPr>
            <p:spPr>
              <a:xfrm>
                <a:off x="932630" y="1216919"/>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26"/>
              <p:cNvSpPr/>
              <p:nvPr/>
            </p:nvSpPr>
            <p:spPr>
              <a:xfrm>
                <a:off x="932630" y="3384308"/>
                <a:ext cx="1950010" cy="17509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3" name="Google Shape;453;p26"/>
            <p:cNvSpPr/>
            <p:nvPr/>
          </p:nvSpPr>
          <p:spPr>
            <a:xfrm>
              <a:off x="1154908" y="2298685"/>
              <a:ext cx="1662107" cy="1129381"/>
            </a:xfrm>
            <a:custGeom>
              <a:avLst/>
              <a:gdLst/>
              <a:ahLst/>
              <a:cxnLst/>
              <a:rect l="l" t="t" r="r" b="b"/>
              <a:pathLst>
                <a:path w="2197893" h="1493440" extrusionOk="0">
                  <a:moveTo>
                    <a:pt x="1916113" y="507206"/>
                  </a:moveTo>
                  <a:cubicBezTo>
                    <a:pt x="1893570" y="507206"/>
                    <a:pt x="1873845" y="510024"/>
                    <a:pt x="1851303" y="515660"/>
                  </a:cubicBezTo>
                  <a:cubicBezTo>
                    <a:pt x="1856939" y="495935"/>
                    <a:pt x="1859756" y="473392"/>
                    <a:pt x="1859756" y="450850"/>
                  </a:cubicBezTo>
                  <a:cubicBezTo>
                    <a:pt x="1859756" y="295870"/>
                    <a:pt x="1732955" y="169069"/>
                    <a:pt x="1577975" y="169069"/>
                  </a:cubicBezTo>
                  <a:cubicBezTo>
                    <a:pt x="1513165" y="169069"/>
                    <a:pt x="1451174" y="191611"/>
                    <a:pt x="1403271" y="228243"/>
                  </a:cubicBezTo>
                  <a:cubicBezTo>
                    <a:pt x="1380728" y="98623"/>
                    <a:pt x="1265198" y="0"/>
                    <a:pt x="1127125" y="0"/>
                  </a:cubicBezTo>
                  <a:cubicBezTo>
                    <a:pt x="997506" y="0"/>
                    <a:pt x="887611" y="90170"/>
                    <a:pt x="853797" y="211336"/>
                  </a:cubicBezTo>
                  <a:cubicBezTo>
                    <a:pt x="803077" y="135255"/>
                    <a:pt x="718542" y="84534"/>
                    <a:pt x="619919" y="84534"/>
                  </a:cubicBezTo>
                  <a:cubicBezTo>
                    <a:pt x="464939" y="84534"/>
                    <a:pt x="338138" y="211336"/>
                    <a:pt x="338138" y="366316"/>
                  </a:cubicBezTo>
                  <a:cubicBezTo>
                    <a:pt x="338138" y="388858"/>
                    <a:pt x="340955" y="408583"/>
                    <a:pt x="346591" y="431125"/>
                  </a:cubicBezTo>
                  <a:cubicBezTo>
                    <a:pt x="324048" y="425490"/>
                    <a:pt x="304324" y="422672"/>
                    <a:pt x="281781" y="422672"/>
                  </a:cubicBezTo>
                  <a:cubicBezTo>
                    <a:pt x="126802" y="422672"/>
                    <a:pt x="0" y="549473"/>
                    <a:pt x="0" y="704453"/>
                  </a:cubicBezTo>
                  <a:cubicBezTo>
                    <a:pt x="0" y="859433"/>
                    <a:pt x="126802" y="986234"/>
                    <a:pt x="281781" y="986234"/>
                  </a:cubicBezTo>
                  <a:cubicBezTo>
                    <a:pt x="281781" y="986234"/>
                    <a:pt x="281781" y="986234"/>
                    <a:pt x="284599" y="986234"/>
                  </a:cubicBezTo>
                  <a:cubicBezTo>
                    <a:pt x="298688" y="1129943"/>
                    <a:pt x="419854" y="1239838"/>
                    <a:pt x="563563" y="1239838"/>
                  </a:cubicBezTo>
                  <a:cubicBezTo>
                    <a:pt x="628372" y="1239838"/>
                    <a:pt x="687546" y="1217295"/>
                    <a:pt x="735449" y="1180664"/>
                  </a:cubicBezTo>
                  <a:cubicBezTo>
                    <a:pt x="735449" y="1189117"/>
                    <a:pt x="732631" y="1200388"/>
                    <a:pt x="732631" y="1211659"/>
                  </a:cubicBezTo>
                  <a:cubicBezTo>
                    <a:pt x="732631" y="1366639"/>
                    <a:pt x="859433" y="1493441"/>
                    <a:pt x="1014413" y="1493441"/>
                  </a:cubicBezTo>
                  <a:cubicBezTo>
                    <a:pt x="1160939" y="1493441"/>
                    <a:pt x="1282105" y="1380728"/>
                    <a:pt x="1296194" y="1237020"/>
                  </a:cubicBezTo>
                  <a:cubicBezTo>
                    <a:pt x="1346914" y="1307465"/>
                    <a:pt x="1428631" y="1352550"/>
                    <a:pt x="1521619" y="1352550"/>
                  </a:cubicBezTo>
                  <a:cubicBezTo>
                    <a:pt x="1676599" y="1352550"/>
                    <a:pt x="1803400" y="1225749"/>
                    <a:pt x="1803400" y="1070769"/>
                  </a:cubicBezTo>
                  <a:cubicBezTo>
                    <a:pt x="1803400" y="1062315"/>
                    <a:pt x="1803400" y="1053862"/>
                    <a:pt x="1803400" y="1045408"/>
                  </a:cubicBezTo>
                  <a:cubicBezTo>
                    <a:pt x="1837214" y="1059498"/>
                    <a:pt x="1876663" y="1070769"/>
                    <a:pt x="1916113" y="1070769"/>
                  </a:cubicBezTo>
                  <a:cubicBezTo>
                    <a:pt x="2071092" y="1070769"/>
                    <a:pt x="2197894" y="943967"/>
                    <a:pt x="2197894" y="788988"/>
                  </a:cubicBezTo>
                  <a:cubicBezTo>
                    <a:pt x="2197894" y="634008"/>
                    <a:pt x="2071092" y="507206"/>
                    <a:pt x="1916113" y="5072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6"/>
            <p:cNvSpPr/>
            <p:nvPr/>
          </p:nvSpPr>
          <p:spPr>
            <a:xfrm>
              <a:off x="1742645" y="3613203"/>
              <a:ext cx="192024" cy="192024"/>
            </a:xfrm>
            <a:custGeom>
              <a:avLst/>
              <a:gdLst/>
              <a:ahLst/>
              <a:cxnLst/>
              <a:rect l="l" t="t" r="r" b="b"/>
              <a:pathLst>
                <a:path w="338137" h="338137" extrusionOk="0">
                  <a:moveTo>
                    <a:pt x="338138" y="169069"/>
                  </a:moveTo>
                  <a:cubicBezTo>
                    <a:pt x="338138" y="262443"/>
                    <a:pt x="262443" y="338138"/>
                    <a:pt x="169069" y="338138"/>
                  </a:cubicBezTo>
                  <a:cubicBezTo>
                    <a:pt x="75695" y="338138"/>
                    <a:pt x="0" y="262443"/>
                    <a:pt x="0" y="169069"/>
                  </a:cubicBezTo>
                  <a:cubicBezTo>
                    <a:pt x="0" y="75695"/>
                    <a:pt x="75695" y="0"/>
                    <a:pt x="169069" y="0"/>
                  </a:cubicBezTo>
                  <a:cubicBezTo>
                    <a:pt x="262443" y="0"/>
                    <a:pt x="338138" y="75695"/>
                    <a:pt x="338138" y="1690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26"/>
            <p:cNvSpPr/>
            <p:nvPr/>
          </p:nvSpPr>
          <p:spPr>
            <a:xfrm>
              <a:off x="1571991" y="3846678"/>
              <a:ext cx="127055" cy="127055"/>
            </a:xfrm>
            <a:custGeom>
              <a:avLst/>
              <a:gdLst/>
              <a:ahLst/>
              <a:cxnLst/>
              <a:rect l="l" t="t" r="r" b="b"/>
              <a:pathLst>
                <a:path w="253603" h="253603" extrusionOk="0">
                  <a:moveTo>
                    <a:pt x="253603" y="126802"/>
                  </a:moveTo>
                  <a:cubicBezTo>
                    <a:pt x="253603" y="196832"/>
                    <a:pt x="196832" y="253603"/>
                    <a:pt x="126802" y="253603"/>
                  </a:cubicBezTo>
                  <a:cubicBezTo>
                    <a:pt x="56771" y="253603"/>
                    <a:pt x="0" y="196832"/>
                    <a:pt x="0" y="126802"/>
                  </a:cubicBezTo>
                  <a:cubicBezTo>
                    <a:pt x="0" y="56771"/>
                    <a:pt x="56771" y="0"/>
                    <a:pt x="126802" y="0"/>
                  </a:cubicBezTo>
                  <a:cubicBezTo>
                    <a:pt x="196832" y="0"/>
                    <a:pt x="253603" y="56771"/>
                    <a:pt x="253603" y="1268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6" name="Google Shape;456;p26" descr="Wave with solid fill"/>
            <p:cNvPicPr preferRelativeResize="0"/>
            <p:nvPr/>
          </p:nvPicPr>
          <p:blipFill rotWithShape="1">
            <a:blip r:embed="rId3">
              <a:alphaModFix/>
            </a:blip>
            <a:srcRect/>
            <a:stretch/>
          </p:blipFill>
          <p:spPr>
            <a:xfrm>
              <a:off x="1600755" y="2467939"/>
              <a:ext cx="770412" cy="77041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7"/>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Hyper-arousal reactions</a:t>
            </a:r>
            <a:endParaRPr/>
          </a:p>
        </p:txBody>
      </p:sp>
      <p:sp>
        <p:nvSpPr>
          <p:cNvPr id="463" name="Google Shape;463;p27"/>
          <p:cNvSpPr txBox="1"/>
          <p:nvPr/>
        </p:nvSpPr>
        <p:spPr>
          <a:xfrm>
            <a:off x="4902200" y="1761200"/>
            <a:ext cx="6354600" cy="3816399"/>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Arial"/>
                <a:ea typeface="Arial"/>
                <a:cs typeface="Arial"/>
                <a:sym typeface="Arial"/>
              </a:rPr>
              <a:t>Sleep disturbances such as nightmares, fear of sleeping alone, or difficulty initiating or staying asleep</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Arial"/>
                <a:ea typeface="Arial"/>
                <a:cs typeface="Arial"/>
                <a:sym typeface="Arial"/>
              </a:rPr>
              <a:t>Difficulties in concentration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Arial"/>
                <a:ea typeface="Arial"/>
                <a:cs typeface="Arial"/>
                <a:sym typeface="Arial"/>
              </a:rPr>
              <a:t>Hypervigilance and an exaggerated startle response, restlessness</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Arial"/>
                <a:ea typeface="Arial"/>
                <a:cs typeface="Arial"/>
                <a:sym typeface="Arial"/>
              </a:rPr>
              <a:t>Excessive irritability or angry outbursts and difficult interpersonal relations</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Arial"/>
                <a:ea typeface="Arial"/>
                <a:cs typeface="Arial"/>
                <a:sym typeface="Arial"/>
              </a:rPr>
              <a:t>Sudden mood changes</a:t>
            </a:r>
            <a:endParaRPr sz="2400" b="0" i="0" u="none" strike="noStrike" cap="none">
              <a:solidFill>
                <a:schemeClr val="dk1"/>
              </a:solidFill>
              <a:latin typeface="Arial"/>
              <a:ea typeface="Arial"/>
              <a:cs typeface="Arial"/>
              <a:sym typeface="Arial"/>
            </a:endParaRPr>
          </a:p>
        </p:txBody>
      </p:sp>
      <p:grpSp>
        <p:nvGrpSpPr>
          <p:cNvPr id="464" name="Google Shape;464;p27"/>
          <p:cNvGrpSpPr/>
          <p:nvPr/>
        </p:nvGrpSpPr>
        <p:grpSpPr>
          <a:xfrm>
            <a:off x="2108901" y="2933700"/>
            <a:ext cx="1300377" cy="2596442"/>
            <a:chOff x="932630" y="1216919"/>
            <a:chExt cx="1962439" cy="3918371"/>
          </a:xfrm>
        </p:grpSpPr>
        <p:sp>
          <p:nvSpPr>
            <p:cNvPr id="465" name="Google Shape;465;p27"/>
            <p:cNvSpPr/>
            <p:nvPr/>
          </p:nvSpPr>
          <p:spPr>
            <a:xfrm>
              <a:off x="932630" y="1216919"/>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7"/>
            <p:cNvSpPr/>
            <p:nvPr/>
          </p:nvSpPr>
          <p:spPr>
            <a:xfrm>
              <a:off x="932630" y="3384308"/>
              <a:ext cx="1950010" cy="175098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7" name="Google Shape;467;p27" descr="Warning with solid fill"/>
          <p:cNvSpPr/>
          <p:nvPr/>
        </p:nvSpPr>
        <p:spPr>
          <a:xfrm>
            <a:off x="2529946" y="1923678"/>
            <a:ext cx="450050" cy="396716"/>
          </a:xfrm>
          <a:custGeom>
            <a:avLst/>
            <a:gdLst/>
            <a:ahLst/>
            <a:cxnLst/>
            <a:rect l="l" t="t" r="r" b="b"/>
            <a:pathLst>
              <a:path w="821491" h="724138" extrusionOk="0">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7" descr="Warning with solid fill"/>
          <p:cNvSpPr/>
          <p:nvPr/>
        </p:nvSpPr>
        <p:spPr>
          <a:xfrm>
            <a:off x="1650408" y="2230331"/>
            <a:ext cx="450050" cy="396716"/>
          </a:xfrm>
          <a:custGeom>
            <a:avLst/>
            <a:gdLst/>
            <a:ahLst/>
            <a:cxnLst/>
            <a:rect l="l" t="t" r="r" b="b"/>
            <a:pathLst>
              <a:path w="821491" h="724138" extrusionOk="0">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7" descr="Warning with solid fill"/>
          <p:cNvSpPr/>
          <p:nvPr/>
        </p:nvSpPr>
        <p:spPr>
          <a:xfrm>
            <a:off x="3745818" y="3137734"/>
            <a:ext cx="450050" cy="396716"/>
          </a:xfrm>
          <a:custGeom>
            <a:avLst/>
            <a:gdLst/>
            <a:ahLst/>
            <a:cxnLst/>
            <a:rect l="l" t="t" r="r" b="b"/>
            <a:pathLst>
              <a:path w="821491" h="724138" extrusionOk="0">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27" descr="Warning with solid fill"/>
          <p:cNvSpPr/>
          <p:nvPr/>
        </p:nvSpPr>
        <p:spPr>
          <a:xfrm>
            <a:off x="1069350" y="3137734"/>
            <a:ext cx="450050" cy="396716"/>
          </a:xfrm>
          <a:custGeom>
            <a:avLst/>
            <a:gdLst/>
            <a:ahLst/>
            <a:cxnLst/>
            <a:rect l="l" t="t" r="r" b="b"/>
            <a:pathLst>
              <a:path w="821491" h="724138" extrusionOk="0">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8"/>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Somatic reactions</a:t>
            </a:r>
            <a:endParaRPr/>
          </a:p>
        </p:txBody>
      </p:sp>
      <p:sp>
        <p:nvSpPr>
          <p:cNvPr id="477" name="Google Shape;477;p28"/>
          <p:cNvSpPr txBox="1"/>
          <p:nvPr/>
        </p:nvSpPr>
        <p:spPr>
          <a:xfrm>
            <a:off x="1109151" y="4270860"/>
            <a:ext cx="4775200" cy="1217971"/>
          </a:xfrm>
          <a:prstGeom prst="rect">
            <a:avLst/>
          </a:prstGeom>
          <a:noFill/>
          <a:ln>
            <a:noFill/>
          </a:ln>
        </p:spPr>
        <p:txBody>
          <a:bodyPr spcFirstLastPara="1" wrap="square" lIns="91425" tIns="45700" rIns="91425" bIns="45700" anchor="t" anchorCtr="0">
            <a:noAutofit/>
          </a:bodyPr>
          <a:lstStyle/>
          <a:p>
            <a:pPr marL="50800" marR="0" lvl="0" indent="0" algn="l" rtl="0">
              <a:lnSpc>
                <a:spcPct val="100000"/>
              </a:lnSpc>
              <a:spcBef>
                <a:spcPts val="0"/>
              </a:spcBef>
              <a:spcAft>
                <a:spcPts val="0"/>
              </a:spcAft>
              <a:buNone/>
            </a:pPr>
            <a:r>
              <a:rPr lang="en-US" sz="2400">
                <a:solidFill>
                  <a:srgbClr val="000000"/>
                </a:solidFill>
                <a:latin typeface="Arial"/>
                <a:ea typeface="Arial"/>
                <a:cs typeface="Arial"/>
                <a:sym typeface="Arial"/>
              </a:rPr>
              <a:t>A w</a:t>
            </a:r>
            <a:r>
              <a:rPr lang="en-US" sz="2400" b="0" i="0" u="none" strike="noStrike" cap="none">
                <a:solidFill>
                  <a:srgbClr val="000000"/>
                </a:solidFill>
                <a:latin typeface="Arial"/>
                <a:ea typeface="Arial"/>
                <a:cs typeface="Arial"/>
                <a:sym typeface="Arial"/>
              </a:rPr>
              <a:t>ay for children and adolescents to express emotional distress</a:t>
            </a:r>
            <a:endParaRPr/>
          </a:p>
        </p:txBody>
      </p:sp>
      <p:sp>
        <p:nvSpPr>
          <p:cNvPr id="478" name="Google Shape;478;p28"/>
          <p:cNvSpPr/>
          <p:nvPr/>
        </p:nvSpPr>
        <p:spPr>
          <a:xfrm>
            <a:off x="6574350" y="1950966"/>
            <a:ext cx="4508499" cy="3537865"/>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rgbClr val="000000"/>
              </a:buClr>
              <a:buSzPts val="2800"/>
              <a:buFont typeface="Arial"/>
              <a:buChar char="•"/>
            </a:pPr>
            <a:r>
              <a:rPr lang="en-US" sz="2400" b="0" i="0" u="none" strike="noStrike" cap="none">
                <a:solidFill>
                  <a:srgbClr val="000000"/>
                </a:solidFill>
                <a:latin typeface="Arial"/>
                <a:ea typeface="Arial"/>
                <a:cs typeface="Arial"/>
                <a:sym typeface="Arial"/>
              </a:rPr>
              <a:t>Persistent physical complaints.</a:t>
            </a:r>
            <a:endParaRPr sz="2400">
              <a:solidFill>
                <a:srgbClr val="000000"/>
              </a:solidFill>
              <a:latin typeface="Arial"/>
              <a:ea typeface="Arial"/>
              <a:cs typeface="Arial"/>
              <a:sym typeface="Arial"/>
            </a:endParaRPr>
          </a:p>
          <a:p>
            <a:pPr marL="342900" marR="0" lvl="0" indent="-342900" algn="l" rtl="0">
              <a:lnSpc>
                <a:spcPct val="100000"/>
              </a:lnSpc>
              <a:spcBef>
                <a:spcPts val="560"/>
              </a:spcBef>
              <a:spcAft>
                <a:spcPts val="0"/>
              </a:spcAft>
              <a:buClr>
                <a:srgbClr val="000000"/>
              </a:buClr>
              <a:buSzPts val="2800"/>
              <a:buFont typeface="Arial"/>
              <a:buChar char="•"/>
            </a:pPr>
            <a:r>
              <a:rPr lang="en-US" sz="2400" b="0" i="0" u="none" strike="noStrike" cap="none">
                <a:solidFill>
                  <a:srgbClr val="000000"/>
                </a:solidFill>
                <a:latin typeface="Arial"/>
                <a:ea typeface="Arial"/>
                <a:cs typeface="Arial"/>
                <a:sym typeface="Arial"/>
              </a:rPr>
              <a:t>The most common complaints: headaches, stomach-aches, chest pain, nausea</a:t>
            </a:r>
            <a:endParaRPr/>
          </a:p>
        </p:txBody>
      </p:sp>
      <p:grpSp>
        <p:nvGrpSpPr>
          <p:cNvPr id="479" name="Google Shape;479;p28"/>
          <p:cNvGrpSpPr/>
          <p:nvPr/>
        </p:nvGrpSpPr>
        <p:grpSpPr>
          <a:xfrm>
            <a:off x="1228416" y="2554095"/>
            <a:ext cx="1232361" cy="1257134"/>
            <a:chOff x="7662737" y="4933947"/>
            <a:chExt cx="864452" cy="881827"/>
          </a:xfrm>
        </p:grpSpPr>
        <p:sp>
          <p:nvSpPr>
            <p:cNvPr id="480" name="Google Shape;480;p28"/>
            <p:cNvSpPr/>
            <p:nvPr/>
          </p:nvSpPr>
          <p:spPr>
            <a:xfrm>
              <a:off x="7662737" y="4933947"/>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8"/>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82" name="Google Shape;482;p28"/>
          <p:cNvSpPr/>
          <p:nvPr/>
        </p:nvSpPr>
        <p:spPr>
          <a:xfrm>
            <a:off x="2553059" y="2123458"/>
            <a:ext cx="812800" cy="495300"/>
          </a:xfrm>
          <a:custGeom>
            <a:avLst/>
            <a:gdLst/>
            <a:ahLst/>
            <a:cxnLst/>
            <a:rect l="l" t="t" r="r" b="b"/>
            <a:pathLst>
              <a:path w="812800" h="495300" extrusionOk="0">
                <a:moveTo>
                  <a:pt x="0" y="495300"/>
                </a:moveTo>
                <a:cubicBezTo>
                  <a:pt x="110066" y="352425"/>
                  <a:pt x="220133" y="209550"/>
                  <a:pt x="355600" y="127000"/>
                </a:cubicBezTo>
                <a:cubicBezTo>
                  <a:pt x="491067" y="44450"/>
                  <a:pt x="651933" y="22225"/>
                  <a:pt x="812800" y="0"/>
                </a:cubicBezTo>
              </a:path>
            </a:pathLst>
          </a:cu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3" name="Google Shape;483;p28"/>
          <p:cNvGrpSpPr/>
          <p:nvPr/>
        </p:nvGrpSpPr>
        <p:grpSpPr>
          <a:xfrm>
            <a:off x="3478863" y="1546087"/>
            <a:ext cx="1367247" cy="2333884"/>
            <a:chOff x="7729092" y="2226754"/>
            <a:chExt cx="2185223" cy="3730164"/>
          </a:xfrm>
        </p:grpSpPr>
        <p:sp>
          <p:nvSpPr>
            <p:cNvPr id="484" name="Google Shape;484;p28"/>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8"/>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6" name="Google Shape;486;p28"/>
            <p:cNvGrpSpPr/>
            <p:nvPr/>
          </p:nvGrpSpPr>
          <p:grpSpPr>
            <a:xfrm rot="507905">
              <a:off x="7839580" y="3799168"/>
              <a:ext cx="669658" cy="1550686"/>
              <a:chOff x="7916671" y="3912471"/>
              <a:chExt cx="669658" cy="1550686"/>
            </a:xfrm>
          </p:grpSpPr>
          <p:sp>
            <p:nvSpPr>
              <p:cNvPr id="487" name="Google Shape;487;p28"/>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28"/>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89" name="Google Shape;489;p28"/>
            <p:cNvGrpSpPr/>
            <p:nvPr/>
          </p:nvGrpSpPr>
          <p:grpSpPr>
            <a:xfrm rot="-494171" flipH="1">
              <a:off x="9124058" y="3789398"/>
              <a:ext cx="682707" cy="1550686"/>
              <a:chOff x="7916671" y="3912471"/>
              <a:chExt cx="669658" cy="1550686"/>
            </a:xfrm>
          </p:grpSpPr>
          <p:sp>
            <p:nvSpPr>
              <p:cNvPr id="490" name="Google Shape;490;p28"/>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8"/>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92" name="Google Shape;492;p28"/>
          <p:cNvSpPr/>
          <p:nvPr/>
        </p:nvSpPr>
        <p:spPr>
          <a:xfrm>
            <a:off x="4421639" y="1591342"/>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accent5"/>
                </a:solidFill>
                <a:latin typeface="Federo"/>
                <a:ea typeface="Federo"/>
                <a:cs typeface="Federo"/>
                <a:sym typeface="Federo"/>
              </a:rPr>
              <a:t>!</a:t>
            </a:r>
            <a:endParaRPr/>
          </a:p>
        </p:txBody>
      </p:sp>
      <p:sp>
        <p:nvSpPr>
          <p:cNvPr id="493" name="Google Shape;493;p28"/>
          <p:cNvSpPr/>
          <p:nvPr/>
        </p:nvSpPr>
        <p:spPr>
          <a:xfrm>
            <a:off x="3444293" y="2492628"/>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accent5"/>
                </a:solidFill>
                <a:latin typeface="Federo"/>
                <a:ea typeface="Federo"/>
                <a:cs typeface="Federo"/>
                <a:sym typeface="Federo"/>
              </a:rPr>
              <a:t>!</a:t>
            </a:r>
            <a:endParaRPr/>
          </a:p>
        </p:txBody>
      </p:sp>
      <p:sp>
        <p:nvSpPr>
          <p:cNvPr id="494" name="Google Shape;494;p28"/>
          <p:cNvSpPr/>
          <p:nvPr/>
        </p:nvSpPr>
        <p:spPr>
          <a:xfrm>
            <a:off x="4012840" y="2968459"/>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accent5"/>
                </a:solidFill>
                <a:latin typeface="Federo"/>
                <a:ea typeface="Federo"/>
                <a:cs typeface="Federo"/>
                <a:sym typeface="Federo"/>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cxnSp>
        <p:nvCxnSpPr>
          <p:cNvPr id="500" name="Google Shape;500;p29"/>
          <p:cNvCxnSpPr/>
          <p:nvPr/>
        </p:nvCxnSpPr>
        <p:spPr>
          <a:xfrm>
            <a:off x="6390857" y="2273359"/>
            <a:ext cx="0" cy="3644841"/>
          </a:xfrm>
          <a:prstGeom prst="straightConnector1">
            <a:avLst/>
          </a:prstGeom>
          <a:noFill/>
          <a:ln w="38100" cap="flat" cmpd="sng">
            <a:solidFill>
              <a:schemeClr val="accent5"/>
            </a:solidFill>
            <a:prstDash val="solid"/>
            <a:miter lim="800000"/>
            <a:headEnd type="none" w="sm" len="sm"/>
            <a:tailEnd type="triangle" w="med" len="med"/>
          </a:ln>
        </p:spPr>
      </p:cxnSp>
      <p:sp>
        <p:nvSpPr>
          <p:cNvPr id="501" name="Google Shape;501;p29"/>
          <p:cNvSpPr txBox="1">
            <a:spLocks noGrp="1"/>
          </p:cNvSpPr>
          <p:nvPr>
            <p:ph type="title"/>
          </p:nvPr>
        </p:nvSpPr>
        <p:spPr>
          <a:xfrm>
            <a:off x="406400" y="120516"/>
            <a:ext cx="10947400" cy="8689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200"/>
              <a:buFont typeface="Arial"/>
              <a:buNone/>
            </a:pPr>
            <a:r>
              <a:rPr lang="en-US" dirty="0"/>
              <a:t>Sign of severe distress per developmental stage</a:t>
            </a:r>
            <a:endParaRPr dirty="0"/>
          </a:p>
        </p:txBody>
      </p:sp>
      <p:sp>
        <p:nvSpPr>
          <p:cNvPr id="502" name="Google Shape;502;p29"/>
          <p:cNvSpPr txBox="1"/>
          <p:nvPr/>
        </p:nvSpPr>
        <p:spPr>
          <a:xfrm>
            <a:off x="1027839" y="1569735"/>
            <a:ext cx="4449086" cy="1247021"/>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Infancy</a:t>
            </a:r>
            <a:r>
              <a:rPr lang="en-US" sz="2000">
                <a:solidFill>
                  <a:schemeClr val="dk1"/>
                </a:solidFill>
                <a:latin typeface="Arial"/>
                <a:ea typeface="Arial"/>
                <a:cs typeface="Arial"/>
                <a:sym typeface="Arial"/>
              </a:rPr>
              <a:t> (0 - 18 months)</a:t>
            </a:r>
            <a:endParaRPr/>
          </a:p>
          <a:p>
            <a:pPr marL="0" marR="0" lvl="0" indent="0" algn="ctr" rtl="0">
              <a:spcBef>
                <a:spcPts val="0"/>
              </a:spcBef>
              <a:spcAft>
                <a:spcPts val="0"/>
              </a:spcAft>
              <a:buNone/>
            </a:pPr>
            <a:r>
              <a:rPr lang="en-US" sz="2000" b="1">
                <a:solidFill>
                  <a:schemeClr val="dk1"/>
                </a:solidFill>
                <a:latin typeface="Arial"/>
                <a:ea typeface="Arial"/>
                <a:cs typeface="Arial"/>
                <a:sym typeface="Arial"/>
              </a:rPr>
              <a:t>Toddler </a:t>
            </a:r>
            <a:r>
              <a:rPr lang="en-US" sz="2000">
                <a:solidFill>
                  <a:schemeClr val="dk1"/>
                </a:solidFill>
                <a:latin typeface="Arial"/>
                <a:ea typeface="Arial"/>
                <a:cs typeface="Arial"/>
                <a:sym typeface="Arial"/>
              </a:rPr>
              <a:t>(18 months - 3 years) </a:t>
            </a:r>
            <a:endParaRPr/>
          </a:p>
          <a:p>
            <a:pPr marL="0" marR="0" lvl="0" indent="0" algn="ctr" rtl="0">
              <a:spcBef>
                <a:spcPts val="0"/>
              </a:spcBef>
              <a:spcAft>
                <a:spcPts val="0"/>
              </a:spcAft>
              <a:buNone/>
            </a:pPr>
            <a:r>
              <a:rPr lang="en-US" sz="2000" b="1">
                <a:solidFill>
                  <a:schemeClr val="dk1"/>
                </a:solidFill>
                <a:latin typeface="Arial"/>
                <a:ea typeface="Arial"/>
                <a:cs typeface="Arial"/>
                <a:sym typeface="Arial"/>
              </a:rPr>
              <a:t>Early childhood </a:t>
            </a:r>
            <a:r>
              <a:rPr lang="en-US" sz="2000">
                <a:solidFill>
                  <a:schemeClr val="dk1"/>
                </a:solidFill>
                <a:latin typeface="Arial"/>
                <a:ea typeface="Arial"/>
                <a:cs typeface="Arial"/>
                <a:sym typeface="Arial"/>
              </a:rPr>
              <a:t>(3 years - 5 years)</a:t>
            </a:r>
            <a:endParaRPr sz="2000">
              <a:solidFill>
                <a:schemeClr val="dk1"/>
              </a:solidFill>
              <a:latin typeface="Arial"/>
              <a:ea typeface="Arial"/>
              <a:cs typeface="Arial"/>
              <a:sym typeface="Arial"/>
            </a:endParaRPr>
          </a:p>
        </p:txBody>
      </p:sp>
      <p:sp>
        <p:nvSpPr>
          <p:cNvPr id="503" name="Google Shape;503;p29"/>
          <p:cNvSpPr txBox="1"/>
          <p:nvPr/>
        </p:nvSpPr>
        <p:spPr>
          <a:xfrm>
            <a:off x="7437373" y="3090730"/>
            <a:ext cx="3746534" cy="916255"/>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000" b="1">
                <a:solidFill>
                  <a:schemeClr val="dk1"/>
                </a:solidFill>
                <a:latin typeface="Arial"/>
                <a:ea typeface="Arial"/>
                <a:cs typeface="Arial"/>
                <a:sym typeface="Arial"/>
              </a:rPr>
              <a:t>Middle childhood</a:t>
            </a:r>
            <a:endParaRPr/>
          </a:p>
          <a:p>
            <a:pPr marL="0" marR="0" lvl="0" indent="0" algn="ctr" rtl="0">
              <a:lnSpc>
                <a:spcPct val="107000"/>
              </a:lnSpc>
              <a:spcBef>
                <a:spcPts val="0"/>
              </a:spcBef>
              <a:spcAft>
                <a:spcPts val="0"/>
              </a:spcAft>
              <a:buNone/>
            </a:pPr>
            <a:r>
              <a:rPr lang="en-US" sz="2000">
                <a:solidFill>
                  <a:schemeClr val="dk1"/>
                </a:solidFill>
                <a:latin typeface="Arial"/>
                <a:ea typeface="Arial"/>
                <a:cs typeface="Arial"/>
                <a:sym typeface="Arial"/>
              </a:rPr>
              <a:t>(6 - 11 years)</a:t>
            </a:r>
            <a:endParaRPr sz="2000">
              <a:solidFill>
                <a:schemeClr val="dk1"/>
              </a:solidFill>
              <a:latin typeface="Arial"/>
              <a:ea typeface="Arial"/>
              <a:cs typeface="Arial"/>
              <a:sym typeface="Arial"/>
            </a:endParaRPr>
          </a:p>
        </p:txBody>
      </p:sp>
      <p:sp>
        <p:nvSpPr>
          <p:cNvPr id="504" name="Google Shape;504;p29"/>
          <p:cNvSpPr txBox="1"/>
          <p:nvPr/>
        </p:nvSpPr>
        <p:spPr>
          <a:xfrm>
            <a:off x="1027840" y="4400141"/>
            <a:ext cx="4449086" cy="977595"/>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000" b="1">
                <a:solidFill>
                  <a:schemeClr val="dk1"/>
                </a:solidFill>
                <a:latin typeface="Arial"/>
                <a:ea typeface="Arial"/>
                <a:cs typeface="Arial"/>
                <a:sym typeface="Arial"/>
              </a:rPr>
              <a:t>Early adolescence </a:t>
            </a:r>
            <a:r>
              <a:rPr lang="en-US" sz="2000">
                <a:solidFill>
                  <a:schemeClr val="dk1"/>
                </a:solidFill>
                <a:latin typeface="Arial"/>
                <a:ea typeface="Arial"/>
                <a:cs typeface="Arial"/>
                <a:sym typeface="Arial"/>
              </a:rPr>
              <a:t>(12 - 14 years)</a:t>
            </a:r>
            <a:endParaRPr sz="2000">
              <a:solidFill>
                <a:schemeClr val="dk1"/>
              </a:solidFill>
              <a:latin typeface="Arial"/>
              <a:ea typeface="Arial"/>
              <a:cs typeface="Arial"/>
              <a:sym typeface="Arial"/>
            </a:endParaRPr>
          </a:p>
          <a:p>
            <a:pPr marL="0" marR="0" lvl="0" indent="0" algn="ctr" rtl="0">
              <a:lnSpc>
                <a:spcPct val="107000"/>
              </a:lnSpc>
              <a:spcBef>
                <a:spcPts val="0"/>
              </a:spcBef>
              <a:spcAft>
                <a:spcPts val="0"/>
              </a:spcAft>
              <a:buNone/>
            </a:pPr>
            <a:r>
              <a:rPr lang="en-US" sz="2000" b="1">
                <a:solidFill>
                  <a:schemeClr val="dk1"/>
                </a:solidFill>
                <a:latin typeface="Arial"/>
                <a:ea typeface="Arial"/>
                <a:cs typeface="Arial"/>
                <a:sym typeface="Arial"/>
              </a:rPr>
              <a:t>Adolescence </a:t>
            </a:r>
            <a:r>
              <a:rPr lang="en-US" sz="2000">
                <a:solidFill>
                  <a:schemeClr val="dk1"/>
                </a:solidFill>
                <a:latin typeface="Arial"/>
                <a:ea typeface="Arial"/>
                <a:cs typeface="Arial"/>
                <a:sym typeface="Arial"/>
              </a:rPr>
              <a:t>(15 - 17 years)</a:t>
            </a:r>
            <a:endParaRPr sz="2000">
              <a:solidFill>
                <a:schemeClr val="dk1"/>
              </a:solidFill>
              <a:latin typeface="Arial"/>
              <a:ea typeface="Arial"/>
              <a:cs typeface="Arial"/>
              <a:sym typeface="Arial"/>
            </a:endParaRPr>
          </a:p>
        </p:txBody>
      </p:sp>
      <p:sp>
        <p:nvSpPr>
          <p:cNvPr id="505" name="Google Shape;505;p29"/>
          <p:cNvSpPr/>
          <p:nvPr/>
        </p:nvSpPr>
        <p:spPr>
          <a:xfrm>
            <a:off x="5879237" y="1704447"/>
            <a:ext cx="1023241" cy="977597"/>
          </a:xfrm>
          <a:prstGeom prst="ellipse">
            <a:avLst/>
          </a:prstGeom>
          <a:solidFill>
            <a:srgbClr val="D3F1F2"/>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506" name="Google Shape;506;p29"/>
          <p:cNvSpPr/>
          <p:nvPr/>
        </p:nvSpPr>
        <p:spPr>
          <a:xfrm>
            <a:off x="5879237" y="3052294"/>
            <a:ext cx="1023241" cy="977597"/>
          </a:xfrm>
          <a:prstGeom prst="ellipse">
            <a:avLst/>
          </a:prstGeom>
          <a:solidFill>
            <a:srgbClr val="D3F1F2"/>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507" name="Google Shape;507;p29"/>
          <p:cNvSpPr/>
          <p:nvPr/>
        </p:nvSpPr>
        <p:spPr>
          <a:xfrm>
            <a:off x="5879237" y="4400141"/>
            <a:ext cx="1023241" cy="977597"/>
          </a:xfrm>
          <a:prstGeom prst="ellipse">
            <a:avLst/>
          </a:prstGeom>
          <a:solidFill>
            <a:srgbClr val="D3F1F2"/>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grpSp>
        <p:nvGrpSpPr>
          <p:cNvPr id="508" name="Google Shape;508;p29"/>
          <p:cNvGrpSpPr/>
          <p:nvPr/>
        </p:nvGrpSpPr>
        <p:grpSpPr>
          <a:xfrm>
            <a:off x="9994118" y="33917"/>
            <a:ext cx="2057602" cy="1975956"/>
            <a:chOff x="9994118" y="33917"/>
            <a:chExt cx="2057602" cy="1975956"/>
          </a:xfrm>
        </p:grpSpPr>
        <p:sp>
          <p:nvSpPr>
            <p:cNvPr id="509" name="Google Shape;509;p2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10" name="Google Shape;510;p29"/>
            <p:cNvGrpSpPr/>
            <p:nvPr/>
          </p:nvGrpSpPr>
          <p:grpSpPr>
            <a:xfrm>
              <a:off x="10621771" y="762700"/>
              <a:ext cx="562136" cy="634675"/>
              <a:chOff x="760175" y="830142"/>
              <a:chExt cx="867619" cy="979579"/>
            </a:xfrm>
          </p:grpSpPr>
          <p:sp>
            <p:nvSpPr>
              <p:cNvPr id="511" name="Google Shape;511;p29"/>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rPr>
                  <a:t>59</a:t>
                </a:r>
                <a:endParaRPr dirty="0"/>
              </a:p>
            </p:txBody>
          </p:sp>
          <p:sp>
            <p:nvSpPr>
              <p:cNvPr id="512" name="Google Shape;512;p29"/>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13" name="Google Shape;513;p29"/>
            <p:cNvGrpSpPr/>
            <p:nvPr/>
          </p:nvGrpSpPr>
          <p:grpSpPr>
            <a:xfrm>
              <a:off x="11325415" y="762701"/>
              <a:ext cx="182192" cy="634674"/>
              <a:chOff x="2121762" y="2323619"/>
              <a:chExt cx="200378" cy="825210"/>
            </a:xfrm>
          </p:grpSpPr>
          <p:sp>
            <p:nvSpPr>
              <p:cNvPr id="514" name="Google Shape;514;p29"/>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9"/>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cxnSp>
        <p:nvCxnSpPr>
          <p:cNvPr id="516" name="Google Shape;516;p29"/>
          <p:cNvCxnSpPr>
            <a:stCxn id="502" idx="3"/>
            <a:endCxn id="505" idx="2"/>
          </p:cNvCxnSpPr>
          <p:nvPr/>
        </p:nvCxnSpPr>
        <p:spPr>
          <a:xfrm>
            <a:off x="5476925" y="2193246"/>
            <a:ext cx="402300" cy="0"/>
          </a:xfrm>
          <a:prstGeom prst="straightConnector1">
            <a:avLst/>
          </a:prstGeom>
          <a:noFill/>
          <a:ln w="9525" cap="flat" cmpd="sng">
            <a:solidFill>
              <a:schemeClr val="accent5"/>
            </a:solidFill>
            <a:prstDash val="solid"/>
            <a:miter lim="800000"/>
            <a:headEnd type="none" w="sm" len="sm"/>
            <a:tailEnd type="none" w="sm" len="sm"/>
          </a:ln>
        </p:spPr>
      </p:cxnSp>
      <p:cxnSp>
        <p:nvCxnSpPr>
          <p:cNvPr id="517" name="Google Shape;517;p29"/>
          <p:cNvCxnSpPr>
            <a:stCxn id="506" idx="6"/>
            <a:endCxn id="503" idx="1"/>
          </p:cNvCxnSpPr>
          <p:nvPr/>
        </p:nvCxnSpPr>
        <p:spPr>
          <a:xfrm>
            <a:off x="6902478" y="3541093"/>
            <a:ext cx="534900" cy="7800"/>
          </a:xfrm>
          <a:prstGeom prst="straightConnector1">
            <a:avLst/>
          </a:prstGeom>
          <a:noFill/>
          <a:ln w="9525" cap="flat" cmpd="sng">
            <a:solidFill>
              <a:schemeClr val="accent5"/>
            </a:solidFill>
            <a:prstDash val="solid"/>
            <a:miter lim="800000"/>
            <a:headEnd type="none" w="sm" len="sm"/>
            <a:tailEnd type="none" w="sm" len="sm"/>
          </a:ln>
        </p:spPr>
      </p:cxnSp>
      <p:cxnSp>
        <p:nvCxnSpPr>
          <p:cNvPr id="518" name="Google Shape;518;p29"/>
          <p:cNvCxnSpPr>
            <a:stCxn id="504" idx="3"/>
            <a:endCxn id="507" idx="2"/>
          </p:cNvCxnSpPr>
          <p:nvPr/>
        </p:nvCxnSpPr>
        <p:spPr>
          <a:xfrm>
            <a:off x="5476926" y="4888939"/>
            <a:ext cx="402300" cy="0"/>
          </a:xfrm>
          <a:prstGeom prst="straightConnector1">
            <a:avLst/>
          </a:prstGeom>
          <a:noFill/>
          <a:ln w="9525" cap="flat" cmpd="sng">
            <a:solidFill>
              <a:schemeClr val="accent5"/>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6736669" y="4070810"/>
            <a:ext cx="3315816" cy="394098"/>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a:t>Module aim</a:t>
            </a:r>
            <a:endParaRPr/>
          </a:p>
        </p:txBody>
      </p:sp>
      <p:sp>
        <p:nvSpPr>
          <p:cNvPr id="116" name="Google Shape;116;p3"/>
          <p:cNvSpPr txBox="1"/>
          <p:nvPr/>
        </p:nvSpPr>
        <p:spPr>
          <a:xfrm>
            <a:off x="6662529" y="1874729"/>
            <a:ext cx="4151071"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Arial"/>
                <a:ea typeface="Arial"/>
                <a:cs typeface="Arial"/>
                <a:sym typeface="Arial"/>
              </a:rPr>
              <a:t>Increase understanding and strengthen capacity to assess and support children who show signs of distress</a:t>
            </a:r>
            <a:endParaRPr sz="2800" b="1" dirty="0">
              <a:solidFill>
                <a:schemeClr val="lt1"/>
              </a:solidFill>
              <a:latin typeface="Arial"/>
              <a:ea typeface="Arial"/>
              <a:cs typeface="Arial"/>
              <a:sym typeface="Arial"/>
            </a:endParaRPr>
          </a:p>
        </p:txBody>
      </p:sp>
      <p:pic>
        <p:nvPicPr>
          <p:cNvPr id="117" name="Google Shape;117;p3" descr="Wave with solid fill"/>
          <p:cNvPicPr preferRelativeResize="0"/>
          <p:nvPr/>
        </p:nvPicPr>
        <p:blipFill rotWithShape="1">
          <a:blip r:embed="rId3">
            <a:alphaModFix/>
          </a:blip>
          <a:srcRect/>
          <a:stretch/>
        </p:blipFill>
        <p:spPr>
          <a:xfrm>
            <a:off x="10052485" y="4983271"/>
            <a:ext cx="1670510" cy="16705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523"/>
        <p:cNvGrpSpPr/>
        <p:nvPr/>
      </p:nvGrpSpPr>
      <p:grpSpPr>
        <a:xfrm>
          <a:off x="0" y="0"/>
          <a:ext cx="0" cy="0"/>
          <a:chOff x="0" y="0"/>
          <a:chExt cx="0" cy="0"/>
        </a:xfrm>
      </p:grpSpPr>
      <p:sp>
        <p:nvSpPr>
          <p:cNvPr id="524" name="Google Shape;524;p30"/>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US"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70449-8316-780F-2D6C-5D9A2480FA04}"/>
              </a:ext>
            </a:extLst>
          </p:cNvPr>
          <p:cNvSpPr>
            <a:spLocks noGrp="1"/>
          </p:cNvSpPr>
          <p:nvPr>
            <p:ph type="title"/>
          </p:nvPr>
        </p:nvSpPr>
        <p:spPr/>
        <p:txBody>
          <a:bodyPr/>
          <a:lstStyle/>
          <a:p>
            <a:r>
              <a:rPr lang="en-GB" dirty="0"/>
              <a:t>Recognizing signs of distress and assessing needs</a:t>
            </a:r>
            <a:endParaRPr lang="en-BE" dirty="0"/>
          </a:p>
        </p:txBody>
      </p:sp>
      <p:sp>
        <p:nvSpPr>
          <p:cNvPr id="4" name="Google Shape;534;p31">
            <a:extLst>
              <a:ext uri="{FF2B5EF4-FFF2-40B4-BE49-F238E27FC236}">
                <a16:creationId xmlns:a16="http://schemas.microsoft.com/office/drawing/2014/main" id="{14C13366-BF68-8970-B7A8-001C6CC55DCB}"/>
              </a:ext>
            </a:extLst>
          </p:cNvPr>
          <p:cNvSpPr/>
          <p:nvPr/>
        </p:nvSpPr>
        <p:spPr>
          <a:xfrm>
            <a:off x="1110958" y="1791285"/>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sz="1800" b="1">
              <a:solidFill>
                <a:schemeClr val="lt1"/>
              </a:solidFill>
              <a:latin typeface="Arial"/>
              <a:ea typeface="Arial"/>
              <a:cs typeface="Arial"/>
              <a:sym typeface="Arial"/>
            </a:endParaRPr>
          </a:p>
        </p:txBody>
      </p:sp>
      <p:sp>
        <p:nvSpPr>
          <p:cNvPr id="5" name="Google Shape;531;p31">
            <a:extLst>
              <a:ext uri="{FF2B5EF4-FFF2-40B4-BE49-F238E27FC236}">
                <a16:creationId xmlns:a16="http://schemas.microsoft.com/office/drawing/2014/main" id="{F4BCE173-66DF-3C7B-A390-D2DFEC6D79DE}"/>
              </a:ext>
            </a:extLst>
          </p:cNvPr>
          <p:cNvSpPr txBox="1"/>
          <p:nvPr/>
        </p:nvSpPr>
        <p:spPr>
          <a:xfrm>
            <a:off x="2143447" y="1670614"/>
            <a:ext cx="9025906"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Arial"/>
                <a:ea typeface="Arial"/>
                <a:cs typeface="Arial"/>
                <a:sym typeface="Arial"/>
              </a:rPr>
              <a:t>If you recognize that a child is showing signs of distress, check with the child and/or parent, caregiver or trusted adult if the child experienced a distressing or terrifying event.</a:t>
            </a:r>
            <a:endParaRPr dirty="0"/>
          </a:p>
        </p:txBody>
      </p:sp>
      <p:sp>
        <p:nvSpPr>
          <p:cNvPr id="6" name="Google Shape;531;p31">
            <a:extLst>
              <a:ext uri="{FF2B5EF4-FFF2-40B4-BE49-F238E27FC236}">
                <a16:creationId xmlns:a16="http://schemas.microsoft.com/office/drawing/2014/main" id="{58C74558-36B2-B2E3-D1C4-0ED461848E05}"/>
              </a:ext>
            </a:extLst>
          </p:cNvPr>
          <p:cNvSpPr txBox="1"/>
          <p:nvPr/>
        </p:nvSpPr>
        <p:spPr>
          <a:xfrm>
            <a:off x="2143447" y="3146330"/>
            <a:ext cx="90259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Arial"/>
                <a:ea typeface="Arial"/>
                <a:cs typeface="Arial"/>
                <a:sym typeface="Arial"/>
              </a:rPr>
              <a:t>Provide the child, parent, caregiver or trusted adult the opportunity to talk about it and express how they are feeling. </a:t>
            </a:r>
            <a:endParaRPr dirty="0"/>
          </a:p>
        </p:txBody>
      </p:sp>
      <p:sp>
        <p:nvSpPr>
          <p:cNvPr id="7" name="Google Shape;534;p31">
            <a:extLst>
              <a:ext uri="{FF2B5EF4-FFF2-40B4-BE49-F238E27FC236}">
                <a16:creationId xmlns:a16="http://schemas.microsoft.com/office/drawing/2014/main" id="{58DC1DD8-1B6F-99B0-9510-07E62A0A20AC}"/>
              </a:ext>
            </a:extLst>
          </p:cNvPr>
          <p:cNvSpPr/>
          <p:nvPr/>
        </p:nvSpPr>
        <p:spPr>
          <a:xfrm>
            <a:off x="1110958" y="3233070"/>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2</a:t>
            </a:r>
            <a:endParaRPr sz="1800" b="1" dirty="0">
              <a:solidFill>
                <a:schemeClr val="lt1"/>
              </a:solidFill>
              <a:latin typeface="Arial"/>
              <a:ea typeface="Arial"/>
              <a:cs typeface="Arial"/>
              <a:sym typeface="Arial"/>
            </a:endParaRPr>
          </a:p>
        </p:txBody>
      </p:sp>
      <p:sp>
        <p:nvSpPr>
          <p:cNvPr id="8" name="Google Shape;532;p31">
            <a:extLst>
              <a:ext uri="{FF2B5EF4-FFF2-40B4-BE49-F238E27FC236}">
                <a16:creationId xmlns:a16="http://schemas.microsoft.com/office/drawing/2014/main" id="{2E2C6D88-2ED0-DB17-75C7-047EE3B84F2F}"/>
              </a:ext>
            </a:extLst>
          </p:cNvPr>
          <p:cNvSpPr/>
          <p:nvPr/>
        </p:nvSpPr>
        <p:spPr>
          <a:xfrm>
            <a:off x="6534941" y="4280774"/>
            <a:ext cx="4634412" cy="619575"/>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dk1"/>
                </a:solidFill>
                <a:latin typeface="Arial"/>
                <a:ea typeface="Arial"/>
                <a:cs typeface="Arial"/>
                <a:sym typeface="Arial"/>
              </a:rPr>
              <a:t>How are you feeling?</a:t>
            </a:r>
            <a:endParaRPr sz="1800" i="1">
              <a:solidFill>
                <a:schemeClr val="dk1"/>
              </a:solidFill>
              <a:latin typeface="Arial"/>
              <a:ea typeface="Arial"/>
              <a:cs typeface="Arial"/>
              <a:sym typeface="Arial"/>
            </a:endParaRPr>
          </a:p>
        </p:txBody>
      </p:sp>
      <p:sp>
        <p:nvSpPr>
          <p:cNvPr id="9" name="Google Shape;536;p31">
            <a:extLst>
              <a:ext uri="{FF2B5EF4-FFF2-40B4-BE49-F238E27FC236}">
                <a16:creationId xmlns:a16="http://schemas.microsoft.com/office/drawing/2014/main" id="{B3B124D6-185D-70F3-D515-8A87F65E2A33}"/>
              </a:ext>
            </a:extLst>
          </p:cNvPr>
          <p:cNvSpPr/>
          <p:nvPr/>
        </p:nvSpPr>
        <p:spPr>
          <a:xfrm>
            <a:off x="6534941" y="5086155"/>
            <a:ext cx="4634412" cy="619575"/>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dk1"/>
                </a:solidFill>
                <a:latin typeface="Arial"/>
                <a:ea typeface="Arial"/>
                <a:cs typeface="Arial"/>
                <a:sym typeface="Arial"/>
              </a:rPr>
              <a:t>How do you think your child is feeling?</a:t>
            </a:r>
            <a:endParaRPr/>
          </a:p>
        </p:txBody>
      </p:sp>
      <p:sp>
        <p:nvSpPr>
          <p:cNvPr id="10" name="Google Shape;534;p31">
            <a:extLst>
              <a:ext uri="{FF2B5EF4-FFF2-40B4-BE49-F238E27FC236}">
                <a16:creationId xmlns:a16="http://schemas.microsoft.com/office/drawing/2014/main" id="{2541D460-5B6F-5130-E739-C1285C33E835}"/>
              </a:ext>
            </a:extLst>
          </p:cNvPr>
          <p:cNvSpPr/>
          <p:nvPr/>
        </p:nvSpPr>
        <p:spPr>
          <a:xfrm>
            <a:off x="1110958" y="4646195"/>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Arial"/>
                <a:ea typeface="Arial"/>
                <a:cs typeface="Arial"/>
                <a:sym typeface="Arial"/>
              </a:rPr>
              <a:t>3</a:t>
            </a:r>
            <a:endParaRPr sz="1800" b="1" dirty="0">
              <a:solidFill>
                <a:schemeClr val="lt1"/>
              </a:solidFill>
              <a:latin typeface="Arial"/>
              <a:ea typeface="Arial"/>
              <a:cs typeface="Arial"/>
              <a:sym typeface="Arial"/>
            </a:endParaRPr>
          </a:p>
        </p:txBody>
      </p:sp>
      <p:sp>
        <p:nvSpPr>
          <p:cNvPr id="11" name="Google Shape;531;p31">
            <a:extLst>
              <a:ext uri="{FF2B5EF4-FFF2-40B4-BE49-F238E27FC236}">
                <a16:creationId xmlns:a16="http://schemas.microsoft.com/office/drawing/2014/main" id="{7D26BF99-8E63-D84F-E8B0-BD5197800327}"/>
              </a:ext>
            </a:extLst>
          </p:cNvPr>
          <p:cNvSpPr txBox="1"/>
          <p:nvPr/>
        </p:nvSpPr>
        <p:spPr>
          <a:xfrm>
            <a:off x="2143447" y="4378352"/>
            <a:ext cx="3952553"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Arial"/>
                <a:ea typeface="Arial"/>
                <a:cs typeface="Arial"/>
                <a:sym typeface="Arial"/>
              </a:rPr>
              <a:t>Try to gain understanding on current coping and support needs.</a:t>
            </a:r>
            <a:endParaRPr dirty="0"/>
          </a:p>
        </p:txBody>
      </p:sp>
    </p:spTree>
    <p:extLst>
      <p:ext uri="{BB962C8B-B14F-4D97-AF65-F5344CB8AC3E}">
        <p14:creationId xmlns:p14="http://schemas.microsoft.com/office/powerpoint/2010/main" val="147134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5FA81-CC0B-F759-EEA9-ED65004F676D}"/>
              </a:ext>
            </a:extLst>
          </p:cNvPr>
          <p:cNvSpPr>
            <a:spLocks noGrp="1"/>
          </p:cNvSpPr>
          <p:nvPr>
            <p:ph type="title"/>
          </p:nvPr>
        </p:nvSpPr>
        <p:spPr/>
        <p:txBody>
          <a:bodyPr/>
          <a:lstStyle/>
          <a:p>
            <a:r>
              <a:rPr lang="en-GB" dirty="0"/>
              <a:t>Child-</a:t>
            </a:r>
            <a:r>
              <a:rPr lang="en-GB" dirty="0" err="1"/>
              <a:t>centered</a:t>
            </a:r>
            <a:r>
              <a:rPr lang="en-GB" dirty="0"/>
              <a:t> approach</a:t>
            </a:r>
            <a:endParaRPr lang="en-BE" dirty="0"/>
          </a:p>
        </p:txBody>
      </p:sp>
      <p:sp>
        <p:nvSpPr>
          <p:cNvPr id="4" name="TextBox 3">
            <a:extLst>
              <a:ext uri="{FF2B5EF4-FFF2-40B4-BE49-F238E27FC236}">
                <a16:creationId xmlns:a16="http://schemas.microsoft.com/office/drawing/2014/main" id="{725ECEBC-5422-B5D7-3FA2-C1521FDE222D}"/>
              </a:ext>
            </a:extLst>
          </p:cNvPr>
          <p:cNvSpPr txBox="1"/>
          <p:nvPr/>
        </p:nvSpPr>
        <p:spPr>
          <a:xfrm>
            <a:off x="1477221" y="2215299"/>
            <a:ext cx="2218877" cy="461665"/>
          </a:xfrm>
          <a:prstGeom prst="rect">
            <a:avLst/>
          </a:prstGeom>
          <a:noFill/>
        </p:spPr>
        <p:txBody>
          <a:bodyPr wrap="none" rtlCol="0">
            <a:spAutoFit/>
          </a:bodyPr>
          <a:lstStyle/>
          <a:p>
            <a:r>
              <a:rPr lang="en-GB" sz="2400" b="1" dirty="0"/>
              <a:t>DO NOT ASK:</a:t>
            </a:r>
            <a:endParaRPr lang="en-BE" sz="2400" b="1" dirty="0"/>
          </a:p>
        </p:txBody>
      </p:sp>
      <p:sp>
        <p:nvSpPr>
          <p:cNvPr id="5" name="Speech Bubble: Rectangle with Corners Rounded 4">
            <a:extLst>
              <a:ext uri="{FF2B5EF4-FFF2-40B4-BE49-F238E27FC236}">
                <a16:creationId xmlns:a16="http://schemas.microsoft.com/office/drawing/2014/main" id="{D4ED7AD1-83D3-3DAE-1158-E27F6A92B46F}"/>
              </a:ext>
            </a:extLst>
          </p:cNvPr>
          <p:cNvSpPr/>
          <p:nvPr/>
        </p:nvSpPr>
        <p:spPr>
          <a:xfrm>
            <a:off x="2417542" y="2952336"/>
            <a:ext cx="2503823" cy="1777775"/>
          </a:xfrm>
          <a:prstGeom prst="wedgeRoundRectCallout">
            <a:avLst>
              <a:gd name="adj1" fmla="val -57222"/>
              <a:gd name="adj2" fmla="val -31545"/>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i="1" dirty="0">
                <a:solidFill>
                  <a:schemeClr val="tx1"/>
                </a:solidFill>
                <a:latin typeface="Arial" panose="020B0604020202020204" pitchFamily="34" charset="0"/>
                <a:cs typeface="Arial" panose="020B0604020202020204" pitchFamily="34" charset="0"/>
              </a:rPr>
              <a:t>What is wrong with you?</a:t>
            </a:r>
            <a:endParaRPr lang="en-BE" sz="2200" i="1"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34E6406-6A91-A90B-51C5-B024EDA97133}"/>
              </a:ext>
            </a:extLst>
          </p:cNvPr>
          <p:cNvSpPr txBox="1"/>
          <p:nvPr/>
        </p:nvSpPr>
        <p:spPr>
          <a:xfrm>
            <a:off x="8758794" y="2215299"/>
            <a:ext cx="2204450" cy="461665"/>
          </a:xfrm>
          <a:prstGeom prst="rect">
            <a:avLst/>
          </a:prstGeom>
          <a:noFill/>
        </p:spPr>
        <p:txBody>
          <a:bodyPr wrap="none" rtlCol="0">
            <a:spAutoFit/>
          </a:bodyPr>
          <a:lstStyle/>
          <a:p>
            <a:r>
              <a:rPr lang="en-GB" sz="2400" b="1" dirty="0"/>
              <a:t>RATHER ASK</a:t>
            </a:r>
            <a:endParaRPr lang="en-BE" sz="2400" b="1" dirty="0"/>
          </a:p>
        </p:txBody>
      </p:sp>
      <p:sp>
        <p:nvSpPr>
          <p:cNvPr id="10" name="Speech Bubble: Rectangle with Corners Rounded 9">
            <a:extLst>
              <a:ext uri="{FF2B5EF4-FFF2-40B4-BE49-F238E27FC236}">
                <a16:creationId xmlns:a16="http://schemas.microsoft.com/office/drawing/2014/main" id="{42093465-8E48-0E36-8C88-4AAA89647907}"/>
              </a:ext>
            </a:extLst>
          </p:cNvPr>
          <p:cNvSpPr/>
          <p:nvPr/>
        </p:nvSpPr>
        <p:spPr>
          <a:xfrm>
            <a:off x="7413167" y="2974288"/>
            <a:ext cx="2361291" cy="1777775"/>
          </a:xfrm>
          <a:prstGeom prst="wedgeRoundRectCallout">
            <a:avLst>
              <a:gd name="adj1" fmla="val 57777"/>
              <a:gd name="adj2" fmla="val -29578"/>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i="1" dirty="0">
                <a:solidFill>
                  <a:schemeClr val="tx1"/>
                </a:solidFill>
                <a:latin typeface="Arial" panose="020B0604020202020204" pitchFamily="34" charset="0"/>
                <a:cs typeface="Arial" panose="020B0604020202020204" pitchFamily="34" charset="0"/>
              </a:rPr>
              <a:t>What happened to you? </a:t>
            </a:r>
            <a:endParaRPr lang="en-BE" sz="2200" i="1" dirty="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51DA3DC2-1980-8E41-2627-6924FED5DA29}"/>
              </a:ext>
            </a:extLst>
          </p:cNvPr>
          <p:cNvGrpSpPr/>
          <p:nvPr/>
        </p:nvGrpSpPr>
        <p:grpSpPr>
          <a:xfrm>
            <a:off x="9175401" y="4186985"/>
            <a:ext cx="1198113" cy="1251960"/>
            <a:chOff x="7345680" y="2484120"/>
            <a:chExt cx="904240" cy="944880"/>
          </a:xfrm>
        </p:grpSpPr>
        <p:sp>
          <p:nvSpPr>
            <p:cNvPr id="12" name="Oval 11">
              <a:extLst>
                <a:ext uri="{FF2B5EF4-FFF2-40B4-BE49-F238E27FC236}">
                  <a16:creationId xmlns:a16="http://schemas.microsoft.com/office/drawing/2014/main" id="{AACE7739-0547-90A9-E2A9-08EE4581EAA7}"/>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L-Shape 12">
              <a:extLst>
                <a:ext uri="{FF2B5EF4-FFF2-40B4-BE49-F238E27FC236}">
                  <a16:creationId xmlns:a16="http://schemas.microsoft.com/office/drawing/2014/main" id="{B08A8EFA-0837-8176-F515-080FFB674A5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152B7A9A-1CB3-F838-0CB7-1DEF249337A5}"/>
              </a:ext>
            </a:extLst>
          </p:cNvPr>
          <p:cNvGrpSpPr/>
          <p:nvPr/>
        </p:nvGrpSpPr>
        <p:grpSpPr>
          <a:xfrm>
            <a:off x="4179777" y="4126083"/>
            <a:ext cx="1198113" cy="1251960"/>
            <a:chOff x="7090831" y="3731241"/>
            <a:chExt cx="904240" cy="944880"/>
          </a:xfrm>
        </p:grpSpPr>
        <p:sp>
          <p:nvSpPr>
            <p:cNvPr id="15" name="Oval 14">
              <a:extLst>
                <a:ext uri="{FF2B5EF4-FFF2-40B4-BE49-F238E27FC236}">
                  <a16:creationId xmlns:a16="http://schemas.microsoft.com/office/drawing/2014/main" id="{4E03FF55-3C5A-C380-4B19-055C2FEA4366}"/>
                </a:ext>
              </a:extLst>
            </p:cNvPr>
            <p:cNvSpPr/>
            <p:nvPr/>
          </p:nvSpPr>
          <p:spPr>
            <a:xfrm>
              <a:off x="7090831" y="3731241"/>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Plus Sign 15">
              <a:extLst>
                <a:ext uri="{FF2B5EF4-FFF2-40B4-BE49-F238E27FC236}">
                  <a16:creationId xmlns:a16="http://schemas.microsoft.com/office/drawing/2014/main" id="{A9C96116-E038-8CFE-5F67-B4C6CEB0D38A}"/>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995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7"/>
          <p:cNvSpPr/>
          <p:nvPr/>
        </p:nvSpPr>
        <p:spPr>
          <a:xfrm>
            <a:off x="5871046" y="2729607"/>
            <a:ext cx="5596663" cy="314654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89" name="Google Shape;689;p27"/>
          <p:cNvGrpSpPr/>
          <p:nvPr/>
        </p:nvGrpSpPr>
        <p:grpSpPr>
          <a:xfrm>
            <a:off x="5339168" y="2740129"/>
            <a:ext cx="801554" cy="771393"/>
            <a:chOff x="5677854" y="2466704"/>
            <a:chExt cx="801554" cy="771393"/>
          </a:xfrm>
        </p:grpSpPr>
        <p:sp>
          <p:nvSpPr>
            <p:cNvPr id="690" name="Google Shape;690;p27"/>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691" name="Google Shape;691;p27"/>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692" name="Google Shape;692;p27"/>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693" name="Google Shape;693;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t>Activity: What happened?</a:t>
            </a:r>
            <a:endParaRPr dirty="0"/>
          </a:p>
        </p:txBody>
      </p:sp>
      <p:grpSp>
        <p:nvGrpSpPr>
          <p:cNvPr id="694" name="Google Shape;694;p27"/>
          <p:cNvGrpSpPr/>
          <p:nvPr/>
        </p:nvGrpSpPr>
        <p:grpSpPr>
          <a:xfrm>
            <a:off x="918131" y="1723464"/>
            <a:ext cx="548895" cy="623781"/>
            <a:chOff x="662203" y="1460089"/>
            <a:chExt cx="726758" cy="825911"/>
          </a:xfrm>
        </p:grpSpPr>
        <p:sp>
          <p:nvSpPr>
            <p:cNvPr id="695" name="Google Shape;695;p27"/>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27"/>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7" name="Google Shape;697;p27"/>
          <p:cNvSpPr txBox="1"/>
          <p:nvPr/>
        </p:nvSpPr>
        <p:spPr>
          <a:xfrm>
            <a:off x="1887441" y="1723464"/>
            <a:ext cx="308966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To support children in talking about their experiences and how they feel about them. </a:t>
            </a:r>
            <a:endParaRPr sz="1600" b="1">
              <a:solidFill>
                <a:srgbClr val="000000"/>
              </a:solidFill>
              <a:latin typeface="Arial"/>
              <a:ea typeface="Arial"/>
              <a:cs typeface="Arial"/>
              <a:sym typeface="Arial"/>
            </a:endParaRPr>
          </a:p>
          <a:p>
            <a:pPr marL="0" marR="0" lvl="0" indent="0" algn="l" rtl="0">
              <a:spcBef>
                <a:spcPts val="0"/>
              </a:spcBef>
              <a:spcAft>
                <a:spcPts val="0"/>
              </a:spcAft>
              <a:buNone/>
            </a:pPr>
            <a:endParaRPr sz="1600" b="1">
              <a:solidFill>
                <a:srgbClr val="000000"/>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15 - 20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 markers or crayons</a:t>
            </a:r>
            <a:endParaRPr sz="1600">
              <a:solidFill>
                <a:schemeClr val="dk1"/>
              </a:solidFill>
              <a:latin typeface="Arial"/>
              <a:ea typeface="Arial"/>
              <a:cs typeface="Arial"/>
              <a:sym typeface="Arial"/>
            </a:endParaRPr>
          </a:p>
        </p:txBody>
      </p:sp>
      <p:sp>
        <p:nvSpPr>
          <p:cNvPr id="698" name="Google Shape;698;p27"/>
          <p:cNvSpPr txBox="1"/>
          <p:nvPr/>
        </p:nvSpPr>
        <p:spPr>
          <a:xfrm>
            <a:off x="6258754" y="1745608"/>
            <a:ext cx="4945665" cy="38882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the activity to the child.</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read the questions and review the different scales. As them to think about them and write some of their thoughts and ideas down </a:t>
            </a:r>
            <a:endParaRPr sz="1600">
              <a:solidFill>
                <a:schemeClr val="dk1"/>
              </a:solidFill>
              <a:latin typeface="Arial"/>
              <a:ea typeface="Arial"/>
              <a:cs typeface="Arial"/>
              <a:sym typeface="Arial"/>
            </a:endParaRPr>
          </a:p>
          <a:p>
            <a:pPr marL="285750" marR="0" lvl="0" indent="-285750" algn="l" rtl="0">
              <a:spcBef>
                <a:spcPts val="800"/>
              </a:spcBef>
              <a:spcAft>
                <a:spcPts val="0"/>
              </a:spcAft>
              <a:buClr>
                <a:schemeClr val="dk1"/>
              </a:buClr>
              <a:buSzPts val="1600"/>
              <a:buFont typeface="Arial"/>
              <a:buChar char="•"/>
            </a:pPr>
            <a:r>
              <a:rPr lang="en-GB" sz="1600">
                <a:solidFill>
                  <a:schemeClr val="dk1"/>
                </a:solidFill>
                <a:latin typeface="Arial"/>
                <a:ea typeface="Arial"/>
                <a:cs typeface="Arial"/>
                <a:sym typeface="Arial"/>
              </a:rPr>
              <a:t>If the child feels comfortable, discuss their thoughts, ideas and feelings. This will provide you a better understanding of their needs (during assessment) and on what to work (during case planning). </a:t>
            </a:r>
            <a:endParaRPr sz="1600">
              <a:solidFill>
                <a:schemeClr val="dk1"/>
              </a:solidFill>
              <a:latin typeface="Arial"/>
              <a:ea typeface="Arial"/>
              <a:cs typeface="Arial"/>
              <a:sym typeface="Arial"/>
            </a:endParaRPr>
          </a:p>
        </p:txBody>
      </p:sp>
      <p:pic>
        <p:nvPicPr>
          <p:cNvPr id="699" name="Google Shape;699;p27" descr="Hand with solid fill"/>
          <p:cNvPicPr preferRelativeResize="0"/>
          <p:nvPr/>
        </p:nvPicPr>
        <p:blipFill rotWithShape="1">
          <a:blip r:embed="rId3">
            <a:alphaModFix/>
          </a:blip>
          <a:srcRect/>
          <a:stretch/>
        </p:blipFill>
        <p:spPr>
          <a:xfrm rot="989143">
            <a:off x="5306560" y="1625885"/>
            <a:ext cx="859011" cy="859011"/>
          </a:xfrm>
          <a:prstGeom prst="rect">
            <a:avLst/>
          </a:prstGeom>
          <a:noFill/>
          <a:ln>
            <a:noFill/>
          </a:ln>
        </p:spPr>
      </p:pic>
      <p:grpSp>
        <p:nvGrpSpPr>
          <p:cNvPr id="700" name="Google Shape;700;p27"/>
          <p:cNvGrpSpPr/>
          <p:nvPr/>
        </p:nvGrpSpPr>
        <p:grpSpPr>
          <a:xfrm>
            <a:off x="838200" y="3049031"/>
            <a:ext cx="659819" cy="659819"/>
            <a:chOff x="629079" y="2939970"/>
            <a:chExt cx="530599" cy="530599"/>
          </a:xfrm>
        </p:grpSpPr>
        <p:sp>
          <p:nvSpPr>
            <p:cNvPr id="701" name="Google Shape;701;p27"/>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27"/>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03" name="Google Shape;703;p27"/>
          <p:cNvGrpSpPr/>
          <p:nvPr/>
        </p:nvGrpSpPr>
        <p:grpSpPr>
          <a:xfrm>
            <a:off x="880165" y="3891577"/>
            <a:ext cx="520876" cy="631356"/>
            <a:chOff x="728273" y="3888296"/>
            <a:chExt cx="441963" cy="535705"/>
          </a:xfrm>
        </p:grpSpPr>
        <p:sp>
          <p:nvSpPr>
            <p:cNvPr id="704" name="Google Shape;704;p27"/>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5" name="Google Shape;705;p27"/>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706" name="Google Shape;706;p27"/>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7" name="Google Shape;707;p27"/>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08" name="Google Shape;708;p27"/>
          <p:cNvGrpSpPr/>
          <p:nvPr/>
        </p:nvGrpSpPr>
        <p:grpSpPr>
          <a:xfrm>
            <a:off x="891364" y="4750632"/>
            <a:ext cx="735767" cy="659819"/>
            <a:chOff x="682243" y="4749397"/>
            <a:chExt cx="848057" cy="760519"/>
          </a:xfrm>
        </p:grpSpPr>
        <p:sp>
          <p:nvSpPr>
            <p:cNvPr id="709" name="Google Shape;709;p27"/>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0" name="Google Shape;710;p27"/>
            <p:cNvGrpSpPr/>
            <p:nvPr/>
          </p:nvGrpSpPr>
          <p:grpSpPr>
            <a:xfrm>
              <a:off x="1031901" y="4976465"/>
              <a:ext cx="498399" cy="533451"/>
              <a:chOff x="3844774" y="3269879"/>
              <a:chExt cx="736281" cy="788063"/>
            </a:xfrm>
          </p:grpSpPr>
          <p:sp>
            <p:nvSpPr>
              <p:cNvPr id="711" name="Google Shape;711;p27"/>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27"/>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27"/>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27"/>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15" name="Google Shape;715;p27"/>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6" name="Google Shape;716;p27"/>
          <p:cNvGrpSpPr/>
          <p:nvPr/>
        </p:nvGrpSpPr>
        <p:grpSpPr>
          <a:xfrm>
            <a:off x="10556108" y="549192"/>
            <a:ext cx="1049197" cy="938479"/>
            <a:chOff x="-172235" y="0"/>
            <a:chExt cx="2933565" cy="2623477"/>
          </a:xfrm>
        </p:grpSpPr>
        <p:grpSp>
          <p:nvGrpSpPr>
            <p:cNvPr id="717" name="Google Shape;717;p27"/>
            <p:cNvGrpSpPr/>
            <p:nvPr/>
          </p:nvGrpSpPr>
          <p:grpSpPr>
            <a:xfrm>
              <a:off x="-172235" y="0"/>
              <a:ext cx="2933565" cy="2623477"/>
              <a:chOff x="-172235" y="0"/>
              <a:chExt cx="2933565" cy="2623477"/>
            </a:xfrm>
          </p:grpSpPr>
          <p:sp>
            <p:nvSpPr>
              <p:cNvPr id="718" name="Google Shape;718;p27"/>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7"/>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7"/>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1" name="Google Shape;721;p27"/>
            <p:cNvGrpSpPr/>
            <p:nvPr/>
          </p:nvGrpSpPr>
          <p:grpSpPr>
            <a:xfrm>
              <a:off x="1062773" y="867310"/>
              <a:ext cx="1373869" cy="1265364"/>
              <a:chOff x="-98340" y="-115598"/>
              <a:chExt cx="1373869" cy="1265364"/>
            </a:xfrm>
          </p:grpSpPr>
          <p:sp>
            <p:nvSpPr>
              <p:cNvPr id="722" name="Google Shape;722;p27"/>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7"/>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 name="Google Shape;508;p29">
            <a:extLst>
              <a:ext uri="{FF2B5EF4-FFF2-40B4-BE49-F238E27FC236}">
                <a16:creationId xmlns:a16="http://schemas.microsoft.com/office/drawing/2014/main" id="{A2B54CF0-8896-2691-62DF-A8341D17A649}"/>
              </a:ext>
            </a:extLst>
          </p:cNvPr>
          <p:cNvGrpSpPr/>
          <p:nvPr/>
        </p:nvGrpSpPr>
        <p:grpSpPr>
          <a:xfrm>
            <a:off x="8676604" y="20237"/>
            <a:ext cx="2057602" cy="1975956"/>
            <a:chOff x="9994118" y="33917"/>
            <a:chExt cx="2057602" cy="1975956"/>
          </a:xfrm>
        </p:grpSpPr>
        <p:sp>
          <p:nvSpPr>
            <p:cNvPr id="3" name="Google Shape;509;p29">
              <a:extLst>
                <a:ext uri="{FF2B5EF4-FFF2-40B4-BE49-F238E27FC236}">
                  <a16:creationId xmlns:a16="http://schemas.microsoft.com/office/drawing/2014/main" id="{2215FB1C-C828-B526-582D-51B718C7F14C}"/>
                </a:ext>
              </a:extLst>
            </p:cNvPr>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 name="Google Shape;510;p29">
              <a:extLst>
                <a:ext uri="{FF2B5EF4-FFF2-40B4-BE49-F238E27FC236}">
                  <a16:creationId xmlns:a16="http://schemas.microsoft.com/office/drawing/2014/main" id="{B8EAD14C-7048-0B71-12C9-65573F13464D}"/>
                </a:ext>
              </a:extLst>
            </p:cNvPr>
            <p:cNvGrpSpPr/>
            <p:nvPr/>
          </p:nvGrpSpPr>
          <p:grpSpPr>
            <a:xfrm>
              <a:off x="10621771" y="762700"/>
              <a:ext cx="562136" cy="634675"/>
              <a:chOff x="760175" y="830142"/>
              <a:chExt cx="867619" cy="979579"/>
            </a:xfrm>
          </p:grpSpPr>
          <p:sp>
            <p:nvSpPr>
              <p:cNvPr id="8" name="Google Shape;511;p29">
                <a:extLst>
                  <a:ext uri="{FF2B5EF4-FFF2-40B4-BE49-F238E27FC236}">
                    <a16:creationId xmlns:a16="http://schemas.microsoft.com/office/drawing/2014/main" id="{B18FD12F-0616-50C5-9130-D8DDF5B6EAC2}"/>
                  </a:ext>
                </a:extLst>
              </p:cNvPr>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rPr>
                  <a:t>61</a:t>
                </a:r>
                <a:endParaRPr dirty="0"/>
              </a:p>
            </p:txBody>
          </p:sp>
          <p:sp>
            <p:nvSpPr>
              <p:cNvPr id="9" name="Google Shape;512;p29">
                <a:extLst>
                  <a:ext uri="{FF2B5EF4-FFF2-40B4-BE49-F238E27FC236}">
                    <a16:creationId xmlns:a16="http://schemas.microsoft.com/office/drawing/2014/main" id="{34EFF380-99DB-C7FF-E841-F8CE792161F2}"/>
                  </a:ext>
                </a:extLst>
              </p:cNvPr>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 name="Google Shape;513;p29">
              <a:extLst>
                <a:ext uri="{FF2B5EF4-FFF2-40B4-BE49-F238E27FC236}">
                  <a16:creationId xmlns:a16="http://schemas.microsoft.com/office/drawing/2014/main" id="{A1715E83-875B-DF21-DF85-B3EC10FFE4DF}"/>
                </a:ext>
              </a:extLst>
            </p:cNvPr>
            <p:cNvGrpSpPr/>
            <p:nvPr/>
          </p:nvGrpSpPr>
          <p:grpSpPr>
            <a:xfrm>
              <a:off x="11325415" y="762701"/>
              <a:ext cx="182192" cy="634674"/>
              <a:chOff x="2121762" y="2323619"/>
              <a:chExt cx="200378" cy="825210"/>
            </a:xfrm>
          </p:grpSpPr>
          <p:sp>
            <p:nvSpPr>
              <p:cNvPr id="6" name="Google Shape;514;p29">
                <a:extLst>
                  <a:ext uri="{FF2B5EF4-FFF2-40B4-BE49-F238E27FC236}">
                    <a16:creationId xmlns:a16="http://schemas.microsoft.com/office/drawing/2014/main" id="{DA194204-408F-D60B-D8CE-BE9418F689F6}"/>
                  </a:ext>
                </a:extLst>
              </p:cNvPr>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515;p29">
                <a:extLst>
                  <a:ext uri="{FF2B5EF4-FFF2-40B4-BE49-F238E27FC236}">
                    <a16:creationId xmlns:a16="http://schemas.microsoft.com/office/drawing/2014/main" id="{16F6640A-AB85-3645-A054-6DE8DA4A294B}"/>
                  </a:ext>
                </a:extLst>
              </p:cNvPr>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Key learning points</a:t>
            </a:r>
            <a:endParaRPr/>
          </a:p>
        </p:txBody>
      </p:sp>
      <p:sp>
        <p:nvSpPr>
          <p:cNvPr id="563" name="Google Shape;563;p33"/>
          <p:cNvSpPr/>
          <p:nvPr/>
        </p:nvSpPr>
        <p:spPr>
          <a:xfrm>
            <a:off x="5475292" y="201305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4" name="Google Shape;564;p33"/>
          <p:cNvSpPr/>
          <p:nvPr/>
        </p:nvSpPr>
        <p:spPr>
          <a:xfrm>
            <a:off x="1926775" y="201305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5" name="Google Shape;565;p33"/>
          <p:cNvSpPr txBox="1"/>
          <p:nvPr/>
        </p:nvSpPr>
        <p:spPr>
          <a:xfrm>
            <a:off x="1065043" y="3501760"/>
            <a:ext cx="2775023"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Signs of distress include variety of behaviors or reactions </a:t>
            </a:r>
            <a:endParaRPr sz="2000" dirty="0">
              <a:solidFill>
                <a:schemeClr val="dk1"/>
              </a:solidFill>
              <a:latin typeface="Arial"/>
              <a:ea typeface="Arial"/>
              <a:cs typeface="Arial"/>
              <a:sym typeface="Arial"/>
            </a:endParaRPr>
          </a:p>
        </p:txBody>
      </p:sp>
      <p:sp>
        <p:nvSpPr>
          <p:cNvPr id="566" name="Google Shape;566;p33"/>
          <p:cNvSpPr/>
          <p:nvPr/>
        </p:nvSpPr>
        <p:spPr>
          <a:xfrm>
            <a:off x="9144425" y="201305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7" name="Google Shape;567;p33"/>
          <p:cNvSpPr txBox="1"/>
          <p:nvPr/>
        </p:nvSpPr>
        <p:spPr>
          <a:xfrm>
            <a:off x="4647760" y="3501760"/>
            <a:ext cx="277502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Signs of distress are more frequent in certain age group and developmental stages </a:t>
            </a:r>
            <a:endParaRPr sz="2000" dirty="0">
              <a:solidFill>
                <a:schemeClr val="dk1"/>
              </a:solidFill>
              <a:latin typeface="Arial"/>
              <a:ea typeface="Arial"/>
              <a:cs typeface="Arial"/>
              <a:sym typeface="Arial"/>
            </a:endParaRPr>
          </a:p>
        </p:txBody>
      </p:sp>
      <p:sp>
        <p:nvSpPr>
          <p:cNvPr id="568" name="Google Shape;568;p33"/>
          <p:cNvSpPr txBox="1"/>
          <p:nvPr/>
        </p:nvSpPr>
        <p:spPr>
          <a:xfrm>
            <a:off x="8282693" y="3501760"/>
            <a:ext cx="2775023"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The assessment of a child’s support needs  should start with a general open question ‘How are you feeling’, </a:t>
            </a:r>
            <a:endParaRPr sz="2000"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73"/>
        <p:cNvGrpSpPr/>
        <p:nvPr/>
      </p:nvGrpSpPr>
      <p:grpSpPr>
        <a:xfrm>
          <a:off x="0" y="0"/>
          <a:ext cx="0" cy="0"/>
          <a:chOff x="0" y="0"/>
          <a:chExt cx="0" cy="0"/>
        </a:xfrm>
      </p:grpSpPr>
      <p:sp>
        <p:nvSpPr>
          <p:cNvPr id="574" name="Google Shape;574;p34"/>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US" sz="2400" b="1" dirty="0">
                <a:solidFill>
                  <a:schemeClr val="lt1"/>
                </a:solidFill>
                <a:latin typeface="Garamond"/>
                <a:ea typeface="Garamond"/>
                <a:cs typeface="Garamond"/>
                <a:sym typeface="Garamond"/>
              </a:rPr>
              <a:t>SESSION 4</a:t>
            </a:r>
            <a:br>
              <a:rPr lang="en-US" sz="2400" b="1" dirty="0">
                <a:solidFill>
                  <a:schemeClr val="lt1"/>
                </a:solidFill>
                <a:latin typeface="Garamond"/>
                <a:ea typeface="Garamond"/>
                <a:cs typeface="Garamond"/>
                <a:sym typeface="Garamond"/>
              </a:rPr>
            </a:br>
            <a:br>
              <a:rPr lang="en-US" b="1" dirty="0">
                <a:solidFill>
                  <a:schemeClr val="lt1"/>
                </a:solidFill>
                <a:latin typeface="Garamond"/>
                <a:ea typeface="Garamond"/>
                <a:cs typeface="Garamond"/>
                <a:sym typeface="Garamond"/>
              </a:rPr>
            </a:br>
            <a:r>
              <a:rPr lang="en-US" sz="5400" b="1" dirty="0">
                <a:solidFill>
                  <a:schemeClr val="lt1"/>
                </a:solidFill>
                <a:latin typeface="Garamond"/>
                <a:ea typeface="Garamond"/>
                <a:cs typeface="Garamond"/>
                <a:sym typeface="Garamond"/>
              </a:rPr>
              <a:t>How can I support a child with </a:t>
            </a:r>
            <a:r>
              <a:rPr lang="en-US" dirty="0"/>
              <a:t>severe di</a:t>
            </a:r>
            <a:r>
              <a:rPr lang="en-US" sz="5400" b="1" dirty="0">
                <a:solidFill>
                  <a:schemeClr val="lt1"/>
                </a:solidFill>
                <a:latin typeface="Garamond"/>
                <a:ea typeface="Garamond"/>
                <a:cs typeface="Garamond"/>
                <a:sym typeface="Garamond"/>
              </a:rPr>
              <a:t>stress reactions?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5"/>
          <p:cNvSpPr/>
          <p:nvPr/>
        </p:nvSpPr>
        <p:spPr>
          <a:xfrm>
            <a:off x="1205345" y="1511380"/>
            <a:ext cx="3341253" cy="1161130"/>
          </a:xfrm>
          <a:prstGeom prst="roundRect">
            <a:avLst>
              <a:gd name="adj" fmla="val 16667"/>
            </a:avLst>
          </a:prstGeom>
          <a:solidFill>
            <a:schemeClr val="accent5"/>
          </a:solidFill>
          <a:ln w="12700" cap="flat" cmpd="sng">
            <a:solidFill>
              <a:srgbClr val="E9F4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a:solidFill>
                  <a:schemeClr val="lt1"/>
                </a:solidFill>
                <a:latin typeface="Arial"/>
                <a:ea typeface="Arial"/>
                <a:cs typeface="Arial"/>
                <a:sym typeface="Arial"/>
              </a:rPr>
              <a:t>Is specialized MHPSS available for children? </a:t>
            </a:r>
            <a:endParaRPr sz="2200" b="1">
              <a:solidFill>
                <a:schemeClr val="lt1"/>
              </a:solidFill>
              <a:latin typeface="Arial"/>
              <a:ea typeface="Arial"/>
              <a:cs typeface="Arial"/>
              <a:sym typeface="Arial"/>
            </a:endParaRPr>
          </a:p>
        </p:txBody>
      </p:sp>
      <p:sp>
        <p:nvSpPr>
          <p:cNvPr id="581" name="Google Shape;581;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ct val="100000"/>
              <a:buFont typeface="Arial"/>
              <a:buNone/>
            </a:pPr>
            <a:r>
              <a:rPr lang="en-US" dirty="0">
                <a:highlight>
                  <a:srgbClr val="FFFF00"/>
                </a:highlight>
              </a:rPr>
              <a:t>Support to children with severe distress reactions</a:t>
            </a:r>
            <a:endParaRPr dirty="0">
              <a:highlight>
                <a:srgbClr val="FFFF00"/>
              </a:highlight>
            </a:endParaRPr>
          </a:p>
        </p:txBody>
      </p:sp>
      <p:cxnSp>
        <p:nvCxnSpPr>
          <p:cNvPr id="582" name="Google Shape;582;p35"/>
          <p:cNvCxnSpPr/>
          <p:nvPr/>
        </p:nvCxnSpPr>
        <p:spPr>
          <a:xfrm rot="10800000" flipH="1">
            <a:off x="4704770" y="2135877"/>
            <a:ext cx="1007918" cy="1"/>
          </a:xfrm>
          <a:prstGeom prst="straightConnector1">
            <a:avLst/>
          </a:prstGeom>
          <a:noFill/>
          <a:ln w="57150" cap="flat" cmpd="sng">
            <a:solidFill>
              <a:schemeClr val="accent5"/>
            </a:solidFill>
            <a:prstDash val="solid"/>
            <a:miter lim="800000"/>
            <a:headEnd type="none" w="sm" len="sm"/>
            <a:tailEnd type="triangle" w="med" len="med"/>
          </a:ln>
        </p:spPr>
      </p:cxnSp>
      <p:cxnSp>
        <p:nvCxnSpPr>
          <p:cNvPr id="583" name="Google Shape;583;p35"/>
          <p:cNvCxnSpPr/>
          <p:nvPr/>
        </p:nvCxnSpPr>
        <p:spPr>
          <a:xfrm>
            <a:off x="2863271" y="2855947"/>
            <a:ext cx="0" cy="484844"/>
          </a:xfrm>
          <a:prstGeom prst="straightConnector1">
            <a:avLst/>
          </a:prstGeom>
          <a:noFill/>
          <a:ln w="57150" cap="flat" cmpd="sng">
            <a:solidFill>
              <a:schemeClr val="accent5"/>
            </a:solidFill>
            <a:prstDash val="solid"/>
            <a:miter lim="800000"/>
            <a:headEnd type="none" w="sm" len="sm"/>
            <a:tailEnd type="triangle" w="med" len="med"/>
          </a:ln>
        </p:spPr>
      </p:cxnSp>
      <p:sp>
        <p:nvSpPr>
          <p:cNvPr id="584" name="Google Shape;584;p35"/>
          <p:cNvSpPr txBox="1"/>
          <p:nvPr/>
        </p:nvSpPr>
        <p:spPr>
          <a:xfrm>
            <a:off x="4819067" y="1630279"/>
            <a:ext cx="12053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5"/>
                </a:solidFill>
                <a:latin typeface="Arial"/>
                <a:ea typeface="Arial"/>
                <a:cs typeface="Arial"/>
                <a:sym typeface="Arial"/>
              </a:rPr>
              <a:t>YES</a:t>
            </a:r>
            <a:endParaRPr sz="2400" b="1">
              <a:solidFill>
                <a:schemeClr val="accent5"/>
              </a:solidFill>
              <a:latin typeface="Arial"/>
              <a:ea typeface="Arial"/>
              <a:cs typeface="Arial"/>
              <a:sym typeface="Arial"/>
            </a:endParaRPr>
          </a:p>
        </p:txBody>
      </p:sp>
      <p:sp>
        <p:nvSpPr>
          <p:cNvPr id="586" name="Google Shape;586;p35"/>
          <p:cNvSpPr/>
          <p:nvPr/>
        </p:nvSpPr>
        <p:spPr>
          <a:xfrm>
            <a:off x="6024413" y="1511379"/>
            <a:ext cx="5583385" cy="116113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dirty="0">
                <a:solidFill>
                  <a:schemeClr val="dk1"/>
                </a:solidFill>
                <a:latin typeface="Arial"/>
                <a:ea typeface="Arial"/>
                <a:cs typeface="Arial"/>
                <a:sym typeface="Arial"/>
              </a:rPr>
              <a:t>Refer them to specialized MHPSS, if available</a:t>
            </a:r>
            <a:r>
              <a:rPr lang="en-US" sz="2200" dirty="0">
                <a:solidFill>
                  <a:schemeClr val="dk1"/>
                </a:solidFill>
              </a:rPr>
              <a:t> </a:t>
            </a:r>
            <a:r>
              <a:rPr lang="en-US" sz="22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and continue supporting the child within your scope of practice. </a:t>
            </a:r>
            <a:endParaRPr sz="2200" dirty="0">
              <a:solidFill>
                <a:schemeClr val="dk1"/>
              </a:solidFill>
              <a:latin typeface="Arial"/>
              <a:ea typeface="Arial"/>
              <a:cs typeface="Arial"/>
              <a:sym typeface="Arial"/>
            </a:endParaRPr>
          </a:p>
        </p:txBody>
      </p:sp>
      <p:sp>
        <p:nvSpPr>
          <p:cNvPr id="587" name="Google Shape;587;p35"/>
          <p:cNvSpPr/>
          <p:nvPr/>
        </p:nvSpPr>
        <p:spPr>
          <a:xfrm>
            <a:off x="691738" y="3508900"/>
            <a:ext cx="10877700" cy="2419500"/>
          </a:xfrm>
          <a:prstGeom prst="roundRect">
            <a:avLst>
              <a:gd name="adj" fmla="val 6757"/>
            </a:avLst>
          </a:prstGeom>
          <a:solidFill>
            <a:srgbClr val="D3F1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588" name="Google Shape;588;p35"/>
          <p:cNvSpPr/>
          <p:nvPr/>
        </p:nvSpPr>
        <p:spPr>
          <a:xfrm>
            <a:off x="9579975" y="3745557"/>
            <a:ext cx="1891500" cy="1848000"/>
          </a:xfrm>
          <a:prstGeom prst="roundRect">
            <a:avLst>
              <a:gd name="adj" fmla="val 967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Psycho-education on distress reactions</a:t>
            </a:r>
            <a:endParaRPr dirty="0"/>
          </a:p>
        </p:txBody>
      </p:sp>
      <p:sp>
        <p:nvSpPr>
          <p:cNvPr id="589" name="Google Shape;589;p35"/>
          <p:cNvSpPr/>
          <p:nvPr/>
        </p:nvSpPr>
        <p:spPr>
          <a:xfrm>
            <a:off x="5431976" y="3762938"/>
            <a:ext cx="1515300" cy="1813200"/>
          </a:xfrm>
          <a:prstGeom prst="roundRect">
            <a:avLst>
              <a:gd name="adj" fmla="val 967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Arial"/>
                <a:ea typeface="Arial"/>
                <a:cs typeface="Arial"/>
                <a:sym typeface="Arial"/>
              </a:rPr>
              <a:t>Expressive and emotion regulating activities </a:t>
            </a:r>
            <a:endParaRPr dirty="0"/>
          </a:p>
        </p:txBody>
      </p:sp>
      <p:sp>
        <p:nvSpPr>
          <p:cNvPr id="590" name="Google Shape;590;p35"/>
          <p:cNvSpPr/>
          <p:nvPr/>
        </p:nvSpPr>
        <p:spPr>
          <a:xfrm>
            <a:off x="7132915" y="3762950"/>
            <a:ext cx="2261400" cy="1813200"/>
          </a:xfrm>
          <a:prstGeom prst="roundRect">
            <a:avLst>
              <a:gd name="adj" fmla="val 967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Solution focused interventions that increase feeling of safety</a:t>
            </a:r>
            <a:endParaRPr sz="2000">
              <a:solidFill>
                <a:schemeClr val="dk1"/>
              </a:solidFill>
              <a:latin typeface="Arial"/>
              <a:ea typeface="Arial"/>
              <a:cs typeface="Arial"/>
              <a:sym typeface="Arial"/>
            </a:endParaRPr>
          </a:p>
        </p:txBody>
      </p:sp>
      <p:sp>
        <p:nvSpPr>
          <p:cNvPr id="591" name="Google Shape;591;p35"/>
          <p:cNvSpPr txBox="1"/>
          <p:nvPr/>
        </p:nvSpPr>
        <p:spPr>
          <a:xfrm>
            <a:off x="820329" y="3762938"/>
            <a:ext cx="4388400"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Offer </a:t>
            </a:r>
            <a:r>
              <a:rPr lang="en-US" sz="22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focused non-specialized MHPSS </a:t>
            </a:r>
            <a:r>
              <a:rPr lang="en-US" sz="22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services</a:t>
            </a:r>
            <a:r>
              <a:rPr lang="en-US" sz="22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n-US" sz="22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that match the child's needs and abilities. Continue to provide support to the</a:t>
            </a:r>
            <a:r>
              <a:rPr lang="en-US" sz="2200" dirty="0">
                <a:solidFill>
                  <a:schemeClr val="dk1"/>
                </a:solidFill>
                <a:latin typeface="Arial"/>
                <a:ea typeface="Arial"/>
                <a:cs typeface="Arial"/>
                <a:sym typeface="Arial"/>
              </a:rPr>
              <a:t> care</a:t>
            </a:r>
            <a:r>
              <a:rPr lang="en-US" sz="2200" dirty="0">
                <a:solidFill>
                  <a:schemeClr val="dk1"/>
                </a:solidFill>
              </a:rPr>
              <a:t>giver</a:t>
            </a:r>
            <a:endParaRPr sz="2200"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C045EA9A-6FF8-6D57-B722-57D5A8E8D92F}"/>
              </a:ext>
            </a:extLst>
          </p:cNvPr>
          <p:cNvSpPr txBox="1"/>
          <p:nvPr/>
        </p:nvSpPr>
        <p:spPr>
          <a:xfrm>
            <a:off x="3228448" y="2508157"/>
            <a:ext cx="931491" cy="1092607"/>
          </a:xfrm>
          <a:prstGeom prst="rect">
            <a:avLst/>
          </a:prstGeom>
          <a:noFill/>
        </p:spPr>
        <p:txBody>
          <a:bodyPr wrap="square" rtlCol="0">
            <a:spAutoFit/>
          </a:bodyPr>
          <a:lstStyle/>
          <a:p>
            <a:r>
              <a:rPr lang="en-GB" sz="6500" dirty="0">
                <a:solidFill>
                  <a:schemeClr val="accent5"/>
                </a:solidFill>
                <a:latin typeface="Berlin Sans FB" panose="020E0602020502020306" pitchFamily="34" charset="0"/>
              </a:rPr>
              <a:t>+</a:t>
            </a:r>
            <a:endParaRPr lang="en-BE" sz="6500" dirty="0">
              <a:solidFill>
                <a:schemeClr val="accent5"/>
              </a:solidFill>
              <a:latin typeface="Berlin Sans FB" panose="020E0602020502020306"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EE53-D7A1-8820-570B-69AAAF148BD7}"/>
              </a:ext>
            </a:extLst>
          </p:cNvPr>
          <p:cNvSpPr>
            <a:spLocks noGrp="1"/>
          </p:cNvSpPr>
          <p:nvPr>
            <p:ph type="title"/>
          </p:nvPr>
        </p:nvSpPr>
        <p:spPr/>
        <p:txBody>
          <a:bodyPr>
            <a:normAutofit/>
          </a:bodyPr>
          <a:lstStyle/>
          <a:p>
            <a:r>
              <a:rPr lang="en-GB" dirty="0">
                <a:latin typeface="Arial"/>
                <a:cs typeface="Arial"/>
              </a:rPr>
              <a:t>Types of focused non-specialized MHPSS techniques</a:t>
            </a:r>
            <a:endParaRPr lang="en-BE" dirty="0"/>
          </a:p>
        </p:txBody>
      </p:sp>
      <p:sp>
        <p:nvSpPr>
          <p:cNvPr id="13" name="TextBox 12">
            <a:extLst>
              <a:ext uri="{FF2B5EF4-FFF2-40B4-BE49-F238E27FC236}">
                <a16:creationId xmlns:a16="http://schemas.microsoft.com/office/drawing/2014/main" id="{A080C2F4-2935-C6BF-4340-5C316A23D34D}"/>
              </a:ext>
            </a:extLst>
          </p:cNvPr>
          <p:cNvSpPr txBox="1"/>
          <p:nvPr/>
        </p:nvSpPr>
        <p:spPr>
          <a:xfrm>
            <a:off x="1311075" y="4662939"/>
            <a:ext cx="2668772"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Psychoeducation </a:t>
            </a:r>
            <a:endParaRPr lang="en-BE" sz="24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FEAB67A-9310-ED0D-13DE-AF57F5F4CA89}"/>
              </a:ext>
            </a:extLst>
          </p:cNvPr>
          <p:cNvGrpSpPr/>
          <p:nvPr/>
        </p:nvGrpSpPr>
        <p:grpSpPr>
          <a:xfrm>
            <a:off x="5157242" y="2128856"/>
            <a:ext cx="2495965" cy="1999347"/>
            <a:chOff x="6991951" y="4889541"/>
            <a:chExt cx="1095111" cy="881468"/>
          </a:xfrm>
          <a:solidFill>
            <a:schemeClr val="accent2">
              <a:lumMod val="75000"/>
            </a:schemeClr>
          </a:solidFill>
        </p:grpSpPr>
        <p:grpSp>
          <p:nvGrpSpPr>
            <p:cNvPr id="15" name="Group 14">
              <a:extLst>
                <a:ext uri="{FF2B5EF4-FFF2-40B4-BE49-F238E27FC236}">
                  <a16:creationId xmlns:a16="http://schemas.microsoft.com/office/drawing/2014/main" id="{30B5F895-04B3-74AF-0747-E652553FF176}"/>
                </a:ext>
              </a:extLst>
            </p:cNvPr>
            <p:cNvGrpSpPr/>
            <p:nvPr/>
          </p:nvGrpSpPr>
          <p:grpSpPr>
            <a:xfrm>
              <a:off x="6991951" y="4889541"/>
              <a:ext cx="527956" cy="538568"/>
              <a:chOff x="6673904" y="4927635"/>
              <a:chExt cx="864452" cy="881827"/>
            </a:xfrm>
            <a:grpFill/>
          </p:grpSpPr>
          <p:sp>
            <p:nvSpPr>
              <p:cNvPr id="19" name="Oval 18">
                <a:extLst>
                  <a:ext uri="{FF2B5EF4-FFF2-40B4-BE49-F238E27FC236}">
                    <a16:creationId xmlns:a16="http://schemas.microsoft.com/office/drawing/2014/main" id="{BF7DDCF2-87FA-4432-332C-9B2771557FB8}"/>
                  </a:ext>
                </a:extLst>
              </p:cNvPr>
              <p:cNvSpPr/>
              <p:nvPr/>
            </p:nvSpPr>
            <p:spPr>
              <a:xfrm>
                <a:off x="6673904" y="4927635"/>
                <a:ext cx="864452" cy="881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0" name="Block Arc 19">
                <a:extLst>
                  <a:ext uri="{FF2B5EF4-FFF2-40B4-BE49-F238E27FC236}">
                    <a16:creationId xmlns:a16="http://schemas.microsoft.com/office/drawing/2014/main" id="{CE2C9944-9A75-750D-9A18-90296825E4C4}"/>
                  </a:ext>
                </a:extLst>
              </p:cNvPr>
              <p:cNvSpPr/>
              <p:nvPr/>
            </p:nvSpPr>
            <p:spPr>
              <a:xfrm rot="10800000">
                <a:off x="6917818" y="5355565"/>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DFE811C-584C-9883-5628-9099358B1FCD}"/>
                </a:ext>
              </a:extLst>
            </p:cNvPr>
            <p:cNvGrpSpPr/>
            <p:nvPr/>
          </p:nvGrpSpPr>
          <p:grpSpPr>
            <a:xfrm>
              <a:off x="7559106" y="5232441"/>
              <a:ext cx="527956" cy="538568"/>
              <a:chOff x="7662737" y="4933947"/>
              <a:chExt cx="864452" cy="881827"/>
            </a:xfrm>
            <a:grpFill/>
          </p:grpSpPr>
          <p:sp>
            <p:nvSpPr>
              <p:cNvPr id="17" name="Oval 16">
                <a:extLst>
                  <a:ext uri="{FF2B5EF4-FFF2-40B4-BE49-F238E27FC236}">
                    <a16:creationId xmlns:a16="http://schemas.microsoft.com/office/drawing/2014/main" id="{D9E94D18-B95A-2038-52D5-E6CF6F58F2D8}"/>
                  </a:ext>
                </a:extLst>
              </p:cNvPr>
              <p:cNvSpPr/>
              <p:nvPr/>
            </p:nvSpPr>
            <p:spPr>
              <a:xfrm>
                <a:off x="7662737" y="4933947"/>
                <a:ext cx="864452" cy="881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Block Arc 17">
                <a:extLst>
                  <a:ext uri="{FF2B5EF4-FFF2-40B4-BE49-F238E27FC236}">
                    <a16:creationId xmlns:a16="http://schemas.microsoft.com/office/drawing/2014/main" id="{7813D937-BF60-CDCD-2684-A74525E85638}"/>
                  </a:ext>
                </a:extLst>
              </p:cNvPr>
              <p:cNvSpPr/>
              <p:nvPr/>
            </p:nvSpPr>
            <p:spPr>
              <a:xfrm>
                <a:off x="7923857" y="5512539"/>
                <a:ext cx="376623" cy="30323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sp>
        <p:nvSpPr>
          <p:cNvPr id="21" name="TextBox 20">
            <a:extLst>
              <a:ext uri="{FF2B5EF4-FFF2-40B4-BE49-F238E27FC236}">
                <a16:creationId xmlns:a16="http://schemas.microsoft.com/office/drawing/2014/main" id="{1966737A-7A40-6361-7592-99C8F88991A6}"/>
              </a:ext>
            </a:extLst>
          </p:cNvPr>
          <p:cNvSpPr txBox="1"/>
          <p:nvPr/>
        </p:nvSpPr>
        <p:spPr>
          <a:xfrm>
            <a:off x="4984435" y="4662938"/>
            <a:ext cx="2668772"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Expressive activities</a:t>
            </a:r>
            <a:endParaRPr lang="en-BE" sz="2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4937B7B-458C-CC9C-2371-56B0F0193315}"/>
              </a:ext>
            </a:extLst>
          </p:cNvPr>
          <p:cNvSpPr txBox="1"/>
          <p:nvPr/>
        </p:nvSpPr>
        <p:spPr>
          <a:xfrm>
            <a:off x="8508384" y="4689829"/>
            <a:ext cx="2845416" cy="830997"/>
          </a:xfrm>
          <a:prstGeom prst="rect">
            <a:avLst/>
          </a:prstGeom>
          <a:noFill/>
        </p:spPr>
        <p:txBody>
          <a:bodyPr wrap="square" lIns="91440" tIns="45720" rIns="91440" bIns="45720" rtlCol="0" anchor="t">
            <a:spAutoFit/>
          </a:bodyPr>
          <a:lstStyle/>
          <a:p>
            <a:pPr algn="ctr"/>
            <a:r>
              <a:rPr lang="en-GB" sz="2400" dirty="0">
                <a:latin typeface="Arial" panose="020B0604020202020204" pitchFamily="34" charset="0"/>
                <a:cs typeface="Arial" panose="020B0604020202020204" pitchFamily="34" charset="0"/>
              </a:rPr>
              <a:t>Emotional regulation activities</a:t>
            </a:r>
            <a:endParaRPr lang="en-BE" sz="2400" dirty="0">
              <a:latin typeface="Arial" panose="020B0604020202020204" pitchFamily="34" charset="0"/>
              <a:cs typeface="Arial" panose="020B0604020202020204" pitchFamily="34" charset="0"/>
            </a:endParaRPr>
          </a:p>
        </p:txBody>
      </p:sp>
      <p:pic>
        <p:nvPicPr>
          <p:cNvPr id="23" name="Graphic 22" descr="Scientific Thought with solid fill">
            <a:extLst>
              <a:ext uri="{FF2B5EF4-FFF2-40B4-BE49-F238E27FC236}">
                <a16:creationId xmlns:a16="http://schemas.microsoft.com/office/drawing/2014/main" id="{72A9C049-C520-446C-9710-70C77D014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578" y="1917002"/>
            <a:ext cx="2406269" cy="2406269"/>
          </a:xfrm>
          <a:prstGeom prst="rect">
            <a:avLst/>
          </a:prstGeom>
        </p:spPr>
      </p:pic>
      <p:grpSp>
        <p:nvGrpSpPr>
          <p:cNvPr id="41" name="Group 40">
            <a:extLst>
              <a:ext uri="{FF2B5EF4-FFF2-40B4-BE49-F238E27FC236}">
                <a16:creationId xmlns:a16="http://schemas.microsoft.com/office/drawing/2014/main" id="{012990F0-E6DF-C8DD-3D0C-A16A71A3AD6B}"/>
              </a:ext>
            </a:extLst>
          </p:cNvPr>
          <p:cNvGrpSpPr/>
          <p:nvPr/>
        </p:nvGrpSpPr>
        <p:grpSpPr>
          <a:xfrm>
            <a:off x="8886140" y="2128856"/>
            <a:ext cx="2458554" cy="1946452"/>
            <a:chOff x="8886140" y="2128856"/>
            <a:chExt cx="2458554" cy="1946452"/>
          </a:xfrm>
        </p:grpSpPr>
        <p:grpSp>
          <p:nvGrpSpPr>
            <p:cNvPr id="36" name="Group 35">
              <a:extLst>
                <a:ext uri="{FF2B5EF4-FFF2-40B4-BE49-F238E27FC236}">
                  <a16:creationId xmlns:a16="http://schemas.microsoft.com/office/drawing/2014/main" id="{2C65BC90-AAA8-D879-03DB-D80F3E39C3C2}"/>
                </a:ext>
              </a:extLst>
            </p:cNvPr>
            <p:cNvGrpSpPr/>
            <p:nvPr/>
          </p:nvGrpSpPr>
          <p:grpSpPr>
            <a:xfrm>
              <a:off x="9892149" y="2128856"/>
              <a:ext cx="1452545" cy="1452545"/>
              <a:chOff x="9854276" y="2446764"/>
              <a:chExt cx="1691138" cy="1691138"/>
            </a:xfrm>
          </p:grpSpPr>
          <p:pic>
            <p:nvPicPr>
              <p:cNvPr id="31" name="Graphic 30" descr="Head with gears with solid fill">
                <a:extLst>
                  <a:ext uri="{FF2B5EF4-FFF2-40B4-BE49-F238E27FC236}">
                    <a16:creationId xmlns:a16="http://schemas.microsoft.com/office/drawing/2014/main" id="{EAFAE725-D5F1-25B9-A003-AED3E780BB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276" y="2446764"/>
                <a:ext cx="1691138" cy="1691138"/>
              </a:xfrm>
              <a:prstGeom prst="rect">
                <a:avLst/>
              </a:prstGeom>
            </p:spPr>
          </p:pic>
          <p:sp>
            <p:nvSpPr>
              <p:cNvPr id="33" name="Oval 32">
                <a:extLst>
                  <a:ext uri="{FF2B5EF4-FFF2-40B4-BE49-F238E27FC236}">
                    <a16:creationId xmlns:a16="http://schemas.microsoft.com/office/drawing/2014/main" id="{9458EBC6-891E-1BA3-373E-CD5E0CD70B04}"/>
                  </a:ext>
                </a:extLst>
              </p:cNvPr>
              <p:cNvSpPr/>
              <p:nvPr/>
            </p:nvSpPr>
            <p:spPr>
              <a:xfrm>
                <a:off x="10149995" y="2618375"/>
                <a:ext cx="927324" cy="9273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Heart 36">
              <a:extLst>
                <a:ext uri="{FF2B5EF4-FFF2-40B4-BE49-F238E27FC236}">
                  <a16:creationId xmlns:a16="http://schemas.microsoft.com/office/drawing/2014/main" id="{3D017AB1-30D2-CC45-4DE3-62B6FC98AAD4}"/>
                </a:ext>
              </a:extLst>
            </p:cNvPr>
            <p:cNvSpPr/>
            <p:nvPr/>
          </p:nvSpPr>
          <p:spPr>
            <a:xfrm>
              <a:off x="8886140" y="3141728"/>
              <a:ext cx="1044952" cy="933580"/>
            </a:xfrm>
            <a:prstGeom prst="hear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Freeform: Shape 39">
              <a:extLst>
                <a:ext uri="{FF2B5EF4-FFF2-40B4-BE49-F238E27FC236}">
                  <a16:creationId xmlns:a16="http://schemas.microsoft.com/office/drawing/2014/main" id="{E9324C49-EA88-CE80-409D-BB4CFB59A4D0}"/>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1960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AF4510-D9B1-B020-247E-BA1024126329}"/>
              </a:ext>
            </a:extLst>
          </p:cNvPr>
          <p:cNvSpPr/>
          <p:nvPr/>
        </p:nvSpPr>
        <p:spPr>
          <a:xfrm>
            <a:off x="5540594" y="2940171"/>
            <a:ext cx="5978601" cy="304261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DD82C9D-FC22-DFCB-C75D-5C5DD2ACBB97}"/>
              </a:ext>
            </a:extLst>
          </p:cNvPr>
          <p:cNvGrpSpPr/>
          <p:nvPr/>
        </p:nvGrpSpPr>
        <p:grpSpPr>
          <a:xfrm>
            <a:off x="5223224" y="2898109"/>
            <a:ext cx="801554" cy="771393"/>
            <a:chOff x="5677854" y="2466704"/>
            <a:chExt cx="801554" cy="771393"/>
          </a:xfrm>
        </p:grpSpPr>
        <p:sp>
          <p:nvSpPr>
            <p:cNvPr id="8" name="TextBox 7">
              <a:extLst>
                <a:ext uri="{FF2B5EF4-FFF2-40B4-BE49-F238E27FC236}">
                  <a16:creationId xmlns:a16="http://schemas.microsoft.com/office/drawing/2014/main" id="{E7275FC9-2FF5-F09A-0A77-E6406864C345}"/>
                </a:ext>
              </a:extLst>
            </p:cNvPr>
            <p:cNvSpPr txBox="1"/>
            <p:nvPr/>
          </p:nvSpPr>
          <p:spPr>
            <a:xfrm>
              <a:off x="5677854" y="2466704"/>
              <a:ext cx="471517" cy="461665"/>
            </a:xfrm>
            <a:prstGeom prst="rect">
              <a:avLst/>
            </a:prstGeom>
            <a:noFill/>
          </p:spPr>
          <p:txBody>
            <a:bodyPr wrap="square">
              <a:spAutoFit/>
            </a:bodyPr>
            <a:lstStyle/>
            <a:p>
              <a:r>
                <a:rPr lang="en-CA" sz="2400" b="1" dirty="0">
                  <a:solidFill>
                    <a:schemeClr val="accent5"/>
                  </a:solidFill>
                  <a:latin typeface="Britannic Bold" panose="020B0903060703020204" pitchFamily="34" charset="0"/>
                  <a:cs typeface="Arial" panose="020B0604020202020204" pitchFamily="34" charset="0"/>
                </a:rPr>
                <a:t>1</a:t>
              </a:r>
              <a:endParaRPr lang="en-GB" sz="2400" dirty="0">
                <a:solidFill>
                  <a:schemeClr val="accent5"/>
                </a:solidFill>
                <a:latin typeface="Britannic Bold" panose="020B09030607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5A00F1-BC7A-B137-D9D7-09C030BC2340}"/>
                </a:ext>
              </a:extLst>
            </p:cNvPr>
            <p:cNvSpPr txBox="1"/>
            <p:nvPr/>
          </p:nvSpPr>
          <p:spPr>
            <a:xfrm>
              <a:off x="5834841" y="2637194"/>
              <a:ext cx="471517" cy="461665"/>
            </a:xfrm>
            <a:prstGeom prst="rect">
              <a:avLst/>
            </a:prstGeom>
            <a:noFill/>
          </p:spPr>
          <p:txBody>
            <a:bodyPr wrap="square">
              <a:spAutoFit/>
            </a:bodyPr>
            <a:lstStyle/>
            <a:p>
              <a:r>
                <a:rPr lang="en-CA" sz="2400" b="1" dirty="0">
                  <a:solidFill>
                    <a:schemeClr val="accent5"/>
                  </a:solidFill>
                  <a:latin typeface="Britannic Bold" panose="020B0903060703020204" pitchFamily="34" charset="0"/>
                  <a:cs typeface="Arial" panose="020B0604020202020204" pitchFamily="34" charset="0"/>
                </a:rPr>
                <a:t>2</a:t>
              </a:r>
              <a:endParaRPr lang="en-GB" sz="2400" dirty="0">
                <a:solidFill>
                  <a:schemeClr val="accent5"/>
                </a:solidFill>
                <a:latin typeface="Britannic Bold" panose="020B0903060703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178545-F019-74AC-CBA0-4E57E0799C78}"/>
                </a:ext>
              </a:extLst>
            </p:cNvPr>
            <p:cNvSpPr txBox="1"/>
            <p:nvPr/>
          </p:nvSpPr>
          <p:spPr>
            <a:xfrm>
              <a:off x="6007891" y="2776432"/>
              <a:ext cx="471517" cy="461665"/>
            </a:xfrm>
            <a:prstGeom prst="rect">
              <a:avLst/>
            </a:prstGeom>
            <a:noFill/>
          </p:spPr>
          <p:txBody>
            <a:bodyPr wrap="square">
              <a:spAutoFit/>
            </a:bodyPr>
            <a:lstStyle/>
            <a:p>
              <a:r>
                <a:rPr lang="en-CA" sz="2400" b="1" dirty="0">
                  <a:solidFill>
                    <a:schemeClr val="accent5"/>
                  </a:solidFill>
                  <a:latin typeface="Britannic Bold" panose="020B0903060703020204" pitchFamily="34" charset="0"/>
                  <a:cs typeface="Arial" panose="020B0604020202020204" pitchFamily="34" charset="0"/>
                </a:rPr>
                <a:t>3</a:t>
              </a:r>
              <a:endParaRPr lang="en-GB" sz="2400" dirty="0">
                <a:solidFill>
                  <a:schemeClr val="accent5"/>
                </a:solidFill>
                <a:latin typeface="Britannic Bold" panose="020B0903060703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0183CD5F-C616-B87D-D0D8-EB225CDF825E}"/>
              </a:ext>
            </a:extLst>
          </p:cNvPr>
          <p:cNvSpPr>
            <a:spLocks noGrp="1"/>
          </p:cNvSpPr>
          <p:nvPr>
            <p:ph type="title"/>
          </p:nvPr>
        </p:nvSpPr>
        <p:spPr/>
        <p:txBody>
          <a:bodyPr/>
          <a:lstStyle/>
          <a:p>
            <a:r>
              <a:rPr lang="en-GB" dirty="0"/>
              <a:t>MHPSS activity</a:t>
            </a:r>
            <a:endParaRPr lang="en-BE" dirty="0"/>
          </a:p>
        </p:txBody>
      </p:sp>
      <p:grpSp>
        <p:nvGrpSpPr>
          <p:cNvPr id="7" name="Group 6">
            <a:extLst>
              <a:ext uri="{FF2B5EF4-FFF2-40B4-BE49-F238E27FC236}">
                <a16:creationId xmlns:a16="http://schemas.microsoft.com/office/drawing/2014/main" id="{CEF61933-48C7-8C20-AD5C-F170ACF4678B}"/>
              </a:ext>
            </a:extLst>
          </p:cNvPr>
          <p:cNvGrpSpPr/>
          <p:nvPr/>
        </p:nvGrpSpPr>
        <p:grpSpPr>
          <a:xfrm>
            <a:off x="1022518" y="1719311"/>
            <a:ext cx="548895" cy="623781"/>
            <a:chOff x="662203" y="1460089"/>
            <a:chExt cx="726758" cy="825911"/>
          </a:xfrm>
          <a:solidFill>
            <a:schemeClr val="accent5"/>
          </a:solidFill>
        </p:grpSpPr>
        <p:sp>
          <p:nvSpPr>
            <p:cNvPr id="5" name="Rectangle 4">
              <a:extLst>
                <a:ext uri="{FF2B5EF4-FFF2-40B4-BE49-F238E27FC236}">
                  <a16:creationId xmlns:a16="http://schemas.microsoft.com/office/drawing/2014/main" id="{D0CBC223-4878-2B66-C655-C68D99DB0DB7}"/>
                </a:ext>
              </a:extLst>
            </p:cNvPr>
            <p:cNvSpPr/>
            <p:nvPr/>
          </p:nvSpPr>
          <p:spPr>
            <a:xfrm>
              <a:off x="838200" y="1460090"/>
              <a:ext cx="550761"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9A95-C1EC-B2CA-E370-E442640FDB20}"/>
                </a:ext>
              </a:extLst>
            </p:cNvPr>
            <p:cNvSpPr/>
            <p:nvPr/>
          </p:nvSpPr>
          <p:spPr>
            <a:xfrm>
              <a:off x="662203" y="1460089"/>
              <a:ext cx="99797" cy="82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34BD55F-8783-78FC-2666-BF253DAFF00D}"/>
              </a:ext>
            </a:extLst>
          </p:cNvPr>
          <p:cNvSpPr txBox="1"/>
          <p:nvPr/>
        </p:nvSpPr>
        <p:spPr>
          <a:xfrm>
            <a:off x="1924960" y="1496284"/>
            <a:ext cx="3047840" cy="427809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OBJECTIVE OF THE ACTIVITY</a:t>
            </a:r>
          </a:p>
          <a:p>
            <a:r>
              <a:rPr lang="en-GB" sz="1600" dirty="0">
                <a:latin typeface="Arial" panose="020B0604020202020204" pitchFamily="34" charset="0"/>
                <a:cs typeface="Arial" panose="020B0604020202020204" pitchFamily="34" charset="0"/>
              </a:rPr>
              <a:t>Know the purpose of your activity! Select the activity based on the purpose</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TIME</a:t>
            </a:r>
          </a:p>
          <a:p>
            <a:r>
              <a:rPr lang="en-GB" sz="1600" dirty="0">
                <a:latin typeface="Arial" panose="020B0604020202020204" pitchFamily="34" charset="0"/>
                <a:cs typeface="Arial" panose="020B0604020202020204" pitchFamily="34" charset="0"/>
              </a:rPr>
              <a:t>Often it depends on the child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AGE</a:t>
            </a:r>
          </a:p>
          <a:p>
            <a:r>
              <a:rPr lang="en-GB" sz="1600" dirty="0">
                <a:latin typeface="Arial" panose="020B0604020202020204" pitchFamily="34" charset="0"/>
                <a:cs typeface="Arial" panose="020B0604020202020204" pitchFamily="34" charset="0"/>
              </a:rPr>
              <a:t>Recommended age, but depends on maturity and abilities of the child</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MATERIALS</a:t>
            </a:r>
          </a:p>
          <a:p>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 creative, see what is available!</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E4A976-64B3-33A2-2311-E603180DBC09}"/>
              </a:ext>
            </a:extLst>
          </p:cNvPr>
          <p:cNvSpPr txBox="1"/>
          <p:nvPr/>
        </p:nvSpPr>
        <p:spPr>
          <a:xfrm>
            <a:off x="6096001" y="1496284"/>
            <a:ext cx="5073482" cy="4278094"/>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PARTICIPATION</a:t>
            </a:r>
          </a:p>
          <a:p>
            <a:r>
              <a:rPr lang="en-GB" sz="1600" dirty="0">
                <a:latin typeface="Arial" panose="020B0604020202020204" pitchFamily="34" charset="0"/>
                <a:cs typeface="Arial" panose="020B0604020202020204" pitchFamily="34" charset="0"/>
              </a:rPr>
              <a:t>Child and their parent or caregiver, or the child one-on-one. </a:t>
            </a:r>
          </a:p>
          <a:p>
            <a:r>
              <a:rPr lang="en-GB" sz="1600" dirty="0">
                <a:latin typeface="Arial" panose="020B0604020202020204" pitchFamily="34" charset="0"/>
                <a:cs typeface="Arial" panose="020B0604020202020204" pitchFamily="34" charset="0"/>
              </a:rPr>
              <a:t>Sometimes, caregiver presence can be necessary </a:t>
            </a:r>
            <a:r>
              <a:rPr lang="en-US" sz="1600" b="0" dirty="0">
                <a:latin typeface="Arial" panose="020B0604020202020204" pitchFamily="34" charset="0"/>
                <a:cs typeface="Arial" panose="020B0604020202020204" pitchFamily="34" charset="0"/>
              </a:rPr>
              <a:t>or supportive for the child.</a:t>
            </a: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GUIDANCE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Prepare to meet with the child and their parent or caregiver and explain the activity you plan to implement.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Remain flexible and adapt to the needs of the child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communication techniques, and also pay attention to the non-verbal communication of the child.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As always, apply basic MHPSS skills and respond with empathy to any feeling the child shares.</a:t>
            </a:r>
          </a:p>
        </p:txBody>
      </p:sp>
      <p:pic>
        <p:nvPicPr>
          <p:cNvPr id="17" name="Graphic 16" descr="Hand with solid fill">
            <a:extLst>
              <a:ext uri="{FF2B5EF4-FFF2-40B4-BE49-F238E27FC236}">
                <a16:creationId xmlns:a16="http://schemas.microsoft.com/office/drawing/2014/main" id="{DF71C006-0687-D8A2-93E9-6A3F8296DC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9143">
            <a:off x="5065894" y="1462459"/>
            <a:ext cx="859011" cy="859011"/>
          </a:xfrm>
          <a:prstGeom prst="rect">
            <a:avLst/>
          </a:prstGeom>
        </p:spPr>
      </p:pic>
      <p:grpSp>
        <p:nvGrpSpPr>
          <p:cNvPr id="37" name="Group 36">
            <a:extLst>
              <a:ext uri="{FF2B5EF4-FFF2-40B4-BE49-F238E27FC236}">
                <a16:creationId xmlns:a16="http://schemas.microsoft.com/office/drawing/2014/main" id="{FE29569E-0C40-EE55-E1EB-7648382B642E}"/>
              </a:ext>
            </a:extLst>
          </p:cNvPr>
          <p:cNvGrpSpPr/>
          <p:nvPr/>
        </p:nvGrpSpPr>
        <p:grpSpPr>
          <a:xfrm>
            <a:off x="942587" y="3044473"/>
            <a:ext cx="659819" cy="659819"/>
            <a:chOff x="629079" y="2939970"/>
            <a:chExt cx="530599" cy="530599"/>
          </a:xfrm>
        </p:grpSpPr>
        <p:sp>
          <p:nvSpPr>
            <p:cNvPr id="34" name="Oval 33">
              <a:extLst>
                <a:ext uri="{FF2B5EF4-FFF2-40B4-BE49-F238E27FC236}">
                  <a16:creationId xmlns:a16="http://schemas.microsoft.com/office/drawing/2014/main" id="{52A3B5E7-FED2-0854-85B1-A29692C41464}"/>
                </a:ext>
              </a:extLst>
            </p:cNvPr>
            <p:cNvSpPr/>
            <p:nvPr/>
          </p:nvSpPr>
          <p:spPr>
            <a:xfrm>
              <a:off x="629079" y="2939970"/>
              <a:ext cx="530599" cy="530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08C92B0-A159-3708-0931-AF7CD21F69AA}"/>
                </a:ext>
              </a:extLst>
            </p:cNvPr>
            <p:cNvSpPr/>
            <p:nvPr/>
          </p:nvSpPr>
          <p:spPr>
            <a:xfrm>
              <a:off x="880110" y="3045663"/>
              <a:ext cx="171450" cy="171450"/>
            </a:xfrm>
            <a:custGeom>
              <a:avLst/>
              <a:gdLst>
                <a:gd name="connsiteX0" fmla="*/ 0 w 171450"/>
                <a:gd name="connsiteY0" fmla="*/ 0 h 171450"/>
                <a:gd name="connsiteX1" fmla="*/ 0 w 171450"/>
                <a:gd name="connsiteY1" fmla="*/ 171450 h 171450"/>
                <a:gd name="connsiteX2" fmla="*/ 171450 w 171450"/>
                <a:gd name="connsiteY2" fmla="*/ 171450 h 171450"/>
              </a:gdLst>
              <a:ahLst/>
              <a:cxnLst>
                <a:cxn ang="0">
                  <a:pos x="connsiteX0" y="connsiteY0"/>
                </a:cxn>
                <a:cxn ang="0">
                  <a:pos x="connsiteX1" y="connsiteY1"/>
                </a:cxn>
                <a:cxn ang="0">
                  <a:pos x="connsiteX2" y="connsiteY2"/>
                </a:cxn>
              </a:cxnLst>
              <a:rect l="l" t="t" r="r" b="b"/>
              <a:pathLst>
                <a:path w="171450" h="171450">
                  <a:moveTo>
                    <a:pt x="0" y="0"/>
                  </a:moveTo>
                  <a:lnTo>
                    <a:pt x="0" y="171450"/>
                  </a:lnTo>
                  <a:lnTo>
                    <a:pt x="171450" y="17145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B408AD2-D5D6-3962-4CC5-6C0E5B98F779}"/>
              </a:ext>
            </a:extLst>
          </p:cNvPr>
          <p:cNvGrpSpPr/>
          <p:nvPr/>
        </p:nvGrpSpPr>
        <p:grpSpPr>
          <a:xfrm>
            <a:off x="984552" y="3992799"/>
            <a:ext cx="520876" cy="631356"/>
            <a:chOff x="728273" y="3888296"/>
            <a:chExt cx="441963" cy="535705"/>
          </a:xfrm>
          <a:solidFill>
            <a:schemeClr val="accent5"/>
          </a:solidFill>
        </p:grpSpPr>
        <p:sp>
          <p:nvSpPr>
            <p:cNvPr id="39" name="Round Same Side Corner Rectangle 46">
              <a:extLst>
                <a:ext uri="{FF2B5EF4-FFF2-40B4-BE49-F238E27FC236}">
                  <a16:creationId xmlns:a16="http://schemas.microsoft.com/office/drawing/2014/main" id="{21EE02E6-35FA-B185-48A4-ECF68D6F1E29}"/>
                </a:ext>
              </a:extLst>
            </p:cNvPr>
            <p:cNvSpPr/>
            <p:nvPr/>
          </p:nvSpPr>
          <p:spPr>
            <a:xfrm>
              <a:off x="980006" y="4112845"/>
              <a:ext cx="189482" cy="31115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B2680A30-EC9D-DBE3-9033-B4323A02FF8E}"/>
                </a:ext>
              </a:extLst>
            </p:cNvPr>
            <p:cNvSpPr/>
            <p:nvPr/>
          </p:nvSpPr>
          <p:spPr>
            <a:xfrm>
              <a:off x="978600" y="3888296"/>
              <a:ext cx="191636" cy="191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42" name="Round Same Side Corner Rectangle 46">
              <a:extLst>
                <a:ext uri="{FF2B5EF4-FFF2-40B4-BE49-F238E27FC236}">
                  <a16:creationId xmlns:a16="http://schemas.microsoft.com/office/drawing/2014/main" id="{2D78EB54-C6D4-168B-60B7-7A5164B32CB7}"/>
                </a:ext>
              </a:extLst>
            </p:cNvPr>
            <p:cNvSpPr/>
            <p:nvPr/>
          </p:nvSpPr>
          <p:spPr>
            <a:xfrm>
              <a:off x="729679" y="4232980"/>
              <a:ext cx="189482" cy="19072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96F285A4-602D-6A33-1167-F4299D79EA6A}"/>
                </a:ext>
              </a:extLst>
            </p:cNvPr>
            <p:cNvSpPr/>
            <p:nvPr/>
          </p:nvSpPr>
          <p:spPr>
            <a:xfrm>
              <a:off x="728273" y="4008432"/>
              <a:ext cx="191636" cy="191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97DD5A35-964E-1DC7-0885-BE0D596355BD}"/>
              </a:ext>
            </a:extLst>
          </p:cNvPr>
          <p:cNvGrpSpPr/>
          <p:nvPr/>
        </p:nvGrpSpPr>
        <p:grpSpPr>
          <a:xfrm>
            <a:off x="995751" y="5017784"/>
            <a:ext cx="755735" cy="659819"/>
            <a:chOff x="682243" y="4749397"/>
            <a:chExt cx="871073" cy="760519"/>
          </a:xfrm>
          <a:solidFill>
            <a:schemeClr val="accent5"/>
          </a:solidFill>
        </p:grpSpPr>
        <p:sp>
          <p:nvSpPr>
            <p:cNvPr id="22" name="Rectangle: Single Corner Snipped 21">
              <a:extLst>
                <a:ext uri="{FF2B5EF4-FFF2-40B4-BE49-F238E27FC236}">
                  <a16:creationId xmlns:a16="http://schemas.microsoft.com/office/drawing/2014/main" id="{00116834-76F6-2CBE-CB7A-3B8928CF6DD9}"/>
                </a:ext>
              </a:extLst>
            </p:cNvPr>
            <p:cNvSpPr/>
            <p:nvPr/>
          </p:nvSpPr>
          <p:spPr>
            <a:xfrm>
              <a:off x="682243" y="4749397"/>
              <a:ext cx="416573" cy="532288"/>
            </a:xfrm>
            <a:prstGeom prst="snip1Rect">
              <a:avLst>
                <a:gd name="adj" fmla="val 27580"/>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39AD6F3B-E428-E207-0551-E4E072C5FC0C}"/>
                </a:ext>
              </a:extLst>
            </p:cNvPr>
            <p:cNvGrpSpPr/>
            <p:nvPr/>
          </p:nvGrpSpPr>
          <p:grpSpPr>
            <a:xfrm>
              <a:off x="1031901" y="4976465"/>
              <a:ext cx="521415" cy="533451"/>
              <a:chOff x="3844774" y="3269879"/>
              <a:chExt cx="770282" cy="788063"/>
            </a:xfrm>
            <a:grpFill/>
          </p:grpSpPr>
          <p:sp>
            <p:nvSpPr>
              <p:cNvPr id="45" name="Rectangle: Single Corner Rounded 44">
                <a:extLst>
                  <a:ext uri="{FF2B5EF4-FFF2-40B4-BE49-F238E27FC236}">
                    <a16:creationId xmlns:a16="http://schemas.microsoft.com/office/drawing/2014/main" id="{848805D1-3C69-967E-28D8-D25C8EA9DFD2}"/>
                  </a:ext>
                </a:extLst>
              </p:cNvPr>
              <p:cNvSpPr/>
              <p:nvPr/>
            </p:nvSpPr>
            <p:spPr>
              <a:xfrm>
                <a:off x="4196080" y="3269879"/>
                <a:ext cx="114229" cy="728378"/>
              </a:xfrm>
              <a:prstGeom prst="round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Single Corner Rounded 45">
                <a:extLst>
                  <a:ext uri="{FF2B5EF4-FFF2-40B4-BE49-F238E27FC236}">
                    <a16:creationId xmlns:a16="http://schemas.microsoft.com/office/drawing/2014/main" id="{505C7D2A-C57A-C724-FF56-81B21C52D9BB}"/>
                  </a:ext>
                </a:extLst>
              </p:cNvPr>
              <p:cNvSpPr/>
              <p:nvPr/>
            </p:nvSpPr>
            <p:spPr>
              <a:xfrm rot="3284835" flipH="1">
                <a:off x="4194063" y="3245176"/>
                <a:ext cx="113608" cy="728378"/>
              </a:xfrm>
              <a:prstGeom prst="round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22669348-8200-21C9-4662-132724F8B9F9}"/>
                  </a:ext>
                </a:extLst>
              </p:cNvPr>
              <p:cNvSpPr/>
              <p:nvPr/>
            </p:nvSpPr>
            <p:spPr>
              <a:xfrm>
                <a:off x="4200754" y="3850895"/>
                <a:ext cx="207047" cy="207047"/>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6DE11CFC-DE82-8EE7-CEF3-A68587F26BC5}"/>
                  </a:ext>
                </a:extLst>
              </p:cNvPr>
              <p:cNvSpPr/>
              <p:nvPr/>
            </p:nvSpPr>
            <p:spPr>
              <a:xfrm>
                <a:off x="3844774" y="3663911"/>
                <a:ext cx="207047" cy="207047"/>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27416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B68E-ACD0-6F6D-65D2-C91B45C2DB97}"/>
              </a:ext>
            </a:extLst>
          </p:cNvPr>
          <p:cNvSpPr>
            <a:spLocks noGrp="1"/>
          </p:cNvSpPr>
          <p:nvPr>
            <p:ph type="title"/>
          </p:nvPr>
        </p:nvSpPr>
        <p:spPr/>
        <p:txBody>
          <a:bodyPr>
            <a:normAutofit fontScale="90000"/>
          </a:bodyPr>
          <a:lstStyle/>
          <a:p>
            <a:r>
              <a:rPr lang="en-GB" dirty="0">
                <a:highlight>
                  <a:srgbClr val="FFFF00"/>
                </a:highlight>
              </a:rPr>
              <a:t>Focused non specialized MHPSS activities for children presenting specific signs of distress</a:t>
            </a:r>
            <a:endParaRPr lang="en-BE" dirty="0">
              <a:highlight>
                <a:srgbClr val="FFFF00"/>
              </a:highlight>
            </a:endParaRPr>
          </a:p>
        </p:txBody>
      </p:sp>
      <p:graphicFrame>
        <p:nvGraphicFramePr>
          <p:cNvPr id="4" name="Table 4">
            <a:extLst>
              <a:ext uri="{FF2B5EF4-FFF2-40B4-BE49-F238E27FC236}">
                <a16:creationId xmlns:a16="http://schemas.microsoft.com/office/drawing/2014/main" id="{ACBA734D-DC89-36ED-AC36-70671F491835}"/>
              </a:ext>
            </a:extLst>
          </p:cNvPr>
          <p:cNvGraphicFramePr>
            <a:graphicFrameLocks noGrp="1"/>
          </p:cNvGraphicFramePr>
          <p:nvPr>
            <p:extLst>
              <p:ext uri="{D42A27DB-BD31-4B8C-83A1-F6EECF244321}">
                <p14:modId xmlns:p14="http://schemas.microsoft.com/office/powerpoint/2010/main" val="702489899"/>
              </p:ext>
            </p:extLst>
          </p:nvPr>
        </p:nvGraphicFramePr>
        <p:xfrm>
          <a:off x="1093421" y="1491839"/>
          <a:ext cx="10005158" cy="4280395"/>
        </p:xfrm>
        <a:graphic>
          <a:graphicData uri="http://schemas.openxmlformats.org/drawingml/2006/table">
            <a:tbl>
              <a:tblPr firstRow="1" bandRow="1">
                <a:tableStyleId>{5A111915-BE36-4E01-A7E5-04B1672EAD32}</a:tableStyleId>
              </a:tblPr>
              <a:tblGrid>
                <a:gridCol w="3736739">
                  <a:extLst>
                    <a:ext uri="{9D8B030D-6E8A-4147-A177-3AD203B41FA5}">
                      <a16:colId xmlns:a16="http://schemas.microsoft.com/office/drawing/2014/main" val="872816395"/>
                    </a:ext>
                  </a:extLst>
                </a:gridCol>
                <a:gridCol w="6268419">
                  <a:extLst>
                    <a:ext uri="{9D8B030D-6E8A-4147-A177-3AD203B41FA5}">
                      <a16:colId xmlns:a16="http://schemas.microsoft.com/office/drawing/2014/main" val="50645615"/>
                    </a:ext>
                  </a:extLst>
                </a:gridCol>
              </a:tblGrid>
              <a:tr h="587927">
                <a:tc>
                  <a:txBody>
                    <a:bodyPr/>
                    <a:lstStyle/>
                    <a:p>
                      <a:r>
                        <a:rPr lang="en-GB" sz="1800" b="1" dirty="0">
                          <a:solidFill>
                            <a:schemeClr val="bg1"/>
                          </a:solidFill>
                        </a:rPr>
                        <a:t>Activity</a:t>
                      </a:r>
                      <a:endParaRPr lang="en-BE" sz="1800" b="1" dirty="0">
                        <a:solidFill>
                          <a:schemeClr val="bg1"/>
                        </a:solidFill>
                        <a:latin typeface="+mj-lt"/>
                      </a:endParaRPr>
                    </a:p>
                  </a:txBody>
                  <a:tcPr/>
                </a:tc>
                <a:tc>
                  <a:txBody>
                    <a:bodyPr/>
                    <a:lstStyle/>
                    <a:p>
                      <a:r>
                        <a:rPr lang="en-GB" sz="1800" b="1" dirty="0">
                          <a:solidFill>
                            <a:schemeClr val="bg1"/>
                          </a:solidFill>
                        </a:rPr>
                        <a:t>Objective or purpose</a:t>
                      </a:r>
                      <a:endParaRPr lang="en-BE" sz="1800" b="1" dirty="0">
                        <a:solidFill>
                          <a:schemeClr val="bg1"/>
                        </a:solidFill>
                        <a:latin typeface="+mj-lt"/>
                      </a:endParaRPr>
                    </a:p>
                  </a:txBody>
                  <a:tcPr/>
                </a:tc>
                <a:extLst>
                  <a:ext uri="{0D108BD9-81ED-4DB2-BD59-A6C34878D82A}">
                    <a16:rowId xmlns:a16="http://schemas.microsoft.com/office/drawing/2014/main" val="878557007"/>
                  </a:ext>
                </a:extLst>
              </a:tr>
              <a:tr h="587927">
                <a:tc>
                  <a:txBody>
                    <a:bodyPr/>
                    <a:lstStyle/>
                    <a:p>
                      <a:r>
                        <a:rPr lang="en-GB" sz="1800" dirty="0"/>
                        <a:t>Safe space </a:t>
                      </a:r>
                      <a:endParaRPr lang="en-BE" sz="1800" dirty="0">
                        <a:latin typeface="+mj-lt"/>
                      </a:endParaRPr>
                    </a:p>
                  </a:txBody>
                  <a:tcPr>
                    <a:solidFill>
                      <a:schemeClr val="accent5">
                        <a:lumMod val="20000"/>
                        <a:lumOff val="80000"/>
                      </a:schemeClr>
                    </a:solidFill>
                  </a:tcPr>
                </a:tc>
                <a:tc>
                  <a:txBody>
                    <a:bodyPr/>
                    <a:lstStyle/>
                    <a:p>
                      <a:r>
                        <a:rPr lang="en-GB" sz="1800" dirty="0"/>
                        <a:t>To reduce stress and increase sense of safety</a:t>
                      </a:r>
                      <a:endParaRPr lang="en-BE" sz="1800" dirty="0">
                        <a:latin typeface="+mj-lt"/>
                      </a:endParaRPr>
                    </a:p>
                  </a:txBody>
                  <a:tcPr/>
                </a:tc>
                <a:extLst>
                  <a:ext uri="{0D108BD9-81ED-4DB2-BD59-A6C34878D82A}">
                    <a16:rowId xmlns:a16="http://schemas.microsoft.com/office/drawing/2014/main" val="3795505049"/>
                  </a:ext>
                </a:extLst>
              </a:tr>
              <a:tr h="821487">
                <a:tc>
                  <a:txBody>
                    <a:bodyPr/>
                    <a:lstStyle/>
                    <a:p>
                      <a:r>
                        <a:rPr lang="en-GB" sz="1800" dirty="0"/>
                        <a:t>My own needs </a:t>
                      </a:r>
                      <a:endParaRPr lang="en-BE" sz="1800" dirty="0">
                        <a:latin typeface="+mj-lt"/>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a:t>To increase understanding on their feelings and support to identify their personal needs</a:t>
                      </a:r>
                      <a:endParaRPr lang="en-GB" sz="1800" b="0" dirty="0">
                        <a:latin typeface="+mj-lt"/>
                      </a:endParaRPr>
                    </a:p>
                  </a:txBody>
                  <a:tcPr/>
                </a:tc>
                <a:extLst>
                  <a:ext uri="{0D108BD9-81ED-4DB2-BD59-A6C34878D82A}">
                    <a16:rowId xmlns:a16="http://schemas.microsoft.com/office/drawing/2014/main" val="2907316252"/>
                  </a:ext>
                </a:extLst>
              </a:tr>
              <a:tr h="821487">
                <a:tc>
                  <a:txBody>
                    <a:bodyPr/>
                    <a:lstStyle/>
                    <a:p>
                      <a:r>
                        <a:rPr lang="en-GB" sz="1800" dirty="0"/>
                        <a:t>Nightmare psychoeducation </a:t>
                      </a:r>
                      <a:endParaRPr lang="en-BE" sz="1800" dirty="0">
                        <a:latin typeface="+mj-lt"/>
                      </a:endParaRPr>
                    </a:p>
                  </a:txBody>
                  <a:tcPr>
                    <a:solidFill>
                      <a:schemeClr val="accent5">
                        <a:lumMod val="20000"/>
                        <a:lumOff val="80000"/>
                      </a:schemeClr>
                    </a:solidFill>
                  </a:tcPr>
                </a:tc>
                <a:tc>
                  <a:txBody>
                    <a:bodyPr/>
                    <a:lstStyle/>
                    <a:p>
                      <a:r>
                        <a:rPr lang="en-GB" sz="1800" dirty="0"/>
                        <a:t>To share information with parents and caregivers on sleep hygiene and possible coping techniques</a:t>
                      </a:r>
                      <a:endParaRPr lang="en-BE" sz="1800" dirty="0">
                        <a:latin typeface="+mj-lt"/>
                      </a:endParaRPr>
                    </a:p>
                  </a:txBody>
                  <a:tcPr/>
                </a:tc>
                <a:extLst>
                  <a:ext uri="{0D108BD9-81ED-4DB2-BD59-A6C34878D82A}">
                    <a16:rowId xmlns:a16="http://schemas.microsoft.com/office/drawing/2014/main" val="3418546694"/>
                  </a:ext>
                </a:extLst>
              </a:tr>
              <a:tr h="587927">
                <a:tc>
                  <a:txBody>
                    <a:bodyPr/>
                    <a:lstStyle/>
                    <a:p>
                      <a:r>
                        <a:rPr lang="en-GB" sz="1800" dirty="0"/>
                        <a:t>Dreamwork and Imagine nightmares </a:t>
                      </a:r>
                      <a:endParaRPr lang="en-BE" sz="1800" dirty="0">
                        <a:latin typeface="+mj-lt"/>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a:t>To reduce reoccurrence of nightmares</a:t>
                      </a:r>
                      <a:endParaRPr lang="en-GB" sz="1800" b="0" dirty="0">
                        <a:latin typeface="+mj-lt"/>
                      </a:endParaRPr>
                    </a:p>
                  </a:txBody>
                  <a:tcPr/>
                </a:tc>
                <a:extLst>
                  <a:ext uri="{0D108BD9-81ED-4DB2-BD59-A6C34878D82A}">
                    <a16:rowId xmlns:a16="http://schemas.microsoft.com/office/drawing/2014/main" val="3931727706"/>
                  </a:ext>
                </a:extLst>
              </a:tr>
              <a:tr h="821487">
                <a:tc>
                  <a:txBody>
                    <a:bodyPr/>
                    <a:lstStyle/>
                    <a:p>
                      <a:r>
                        <a:rPr lang="en-GB" sz="1800" dirty="0"/>
                        <a:t>Fears psychoeducation </a:t>
                      </a:r>
                      <a:endParaRPr lang="en-BE" sz="1800" dirty="0">
                        <a:latin typeface="+mj-lt"/>
                      </a:endParaRPr>
                    </a:p>
                  </a:txBody>
                  <a:tcPr>
                    <a:solidFill>
                      <a:schemeClr val="accent5">
                        <a:lumMod val="20000"/>
                        <a:lumOff val="80000"/>
                      </a:schemeClr>
                    </a:solidFill>
                  </a:tcPr>
                </a:tc>
                <a:tc>
                  <a:txBody>
                    <a:bodyPr/>
                    <a:lstStyle/>
                    <a:p>
                      <a:r>
                        <a:rPr lang="en-GB" sz="1800" dirty="0"/>
                        <a:t>To share information with parents and caregivers on fearful feelings and possible coping techniques</a:t>
                      </a:r>
                      <a:endParaRPr lang="en-BE" sz="1800" dirty="0">
                        <a:latin typeface="+mj-lt"/>
                      </a:endParaRPr>
                    </a:p>
                  </a:txBody>
                  <a:tcPr/>
                </a:tc>
                <a:extLst>
                  <a:ext uri="{0D108BD9-81ED-4DB2-BD59-A6C34878D82A}">
                    <a16:rowId xmlns:a16="http://schemas.microsoft.com/office/drawing/2014/main" val="3447043217"/>
                  </a:ext>
                </a:extLst>
              </a:tr>
            </a:tbl>
          </a:graphicData>
        </a:graphic>
      </p:graphicFrame>
    </p:spTree>
    <p:extLst>
      <p:ext uri="{BB962C8B-B14F-4D97-AF65-F5344CB8AC3E}">
        <p14:creationId xmlns:p14="http://schemas.microsoft.com/office/powerpoint/2010/main" val="219815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3" name="Google Shape;123;p4"/>
          <p:cNvCxnSpPr>
            <a:stCxn id="124" idx="1"/>
            <a:endCxn id="125" idx="4"/>
          </p:cNvCxnSpPr>
          <p:nvPr/>
        </p:nvCxnSpPr>
        <p:spPr>
          <a:xfrm flipH="1">
            <a:off x="7908552" y="1001015"/>
            <a:ext cx="2400" cy="4924500"/>
          </a:xfrm>
          <a:prstGeom prst="straightConnector1">
            <a:avLst/>
          </a:prstGeom>
          <a:noFill/>
          <a:ln w="28575" cap="flat" cmpd="sng">
            <a:solidFill>
              <a:schemeClr val="lt1"/>
            </a:solidFill>
            <a:prstDash val="solid"/>
            <a:miter lim="800000"/>
            <a:headEnd type="none" w="sm" len="sm"/>
            <a:tailEnd type="none" w="sm" len="sm"/>
          </a:ln>
        </p:spPr>
      </p:cxnSp>
      <p:sp>
        <p:nvSpPr>
          <p:cNvPr id="126" name="Google Shape;126;p4"/>
          <p:cNvSpPr txBox="1"/>
          <p:nvPr/>
        </p:nvSpPr>
        <p:spPr>
          <a:xfrm>
            <a:off x="8194088" y="416128"/>
            <a:ext cx="32846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Module opening</a:t>
            </a:r>
            <a:endParaRPr/>
          </a:p>
          <a:p>
            <a:pPr marL="0" marR="0" lvl="0" indent="0" algn="l" rtl="0">
              <a:spcBef>
                <a:spcPts val="0"/>
              </a:spcBef>
              <a:spcAft>
                <a:spcPts val="0"/>
              </a:spcAft>
              <a:buClr>
                <a:schemeClr val="lt1"/>
              </a:buClr>
              <a:buSzPts val="1800"/>
              <a:buFont typeface="Arial"/>
              <a:buNone/>
            </a:pPr>
            <a:r>
              <a:rPr lang="en-US" sz="1800" i="1">
                <a:solidFill>
                  <a:schemeClr val="lt1"/>
                </a:solidFill>
                <a:latin typeface="Arial"/>
                <a:ea typeface="Arial"/>
                <a:cs typeface="Arial"/>
                <a:sym typeface="Arial"/>
              </a:rPr>
              <a:t>30 minutes</a:t>
            </a:r>
            <a:endParaRPr/>
          </a:p>
        </p:txBody>
      </p:sp>
      <p:sp>
        <p:nvSpPr>
          <p:cNvPr id="127" name="Google Shape;127;p4"/>
          <p:cNvSpPr txBox="1"/>
          <p:nvPr/>
        </p:nvSpPr>
        <p:spPr>
          <a:xfrm>
            <a:off x="6220286" y="2146816"/>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28" name="Google Shape;128;p4"/>
          <p:cNvSpPr txBox="1"/>
          <p:nvPr/>
        </p:nvSpPr>
        <p:spPr>
          <a:xfrm>
            <a:off x="6220286" y="3611378"/>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Lunch</a:t>
            </a:r>
            <a:endParaRPr sz="1800" b="1" i="1">
              <a:solidFill>
                <a:schemeClr val="lt1"/>
              </a:solidFill>
              <a:latin typeface="Arial"/>
              <a:ea typeface="Arial"/>
              <a:cs typeface="Arial"/>
              <a:sym typeface="Arial"/>
            </a:endParaRPr>
          </a:p>
        </p:txBody>
      </p:sp>
      <p:sp>
        <p:nvSpPr>
          <p:cNvPr id="129" name="Google Shape;129;p4"/>
          <p:cNvSpPr txBox="1"/>
          <p:nvPr/>
        </p:nvSpPr>
        <p:spPr>
          <a:xfrm>
            <a:off x="6234142" y="5156880"/>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30" name="Google Shape;130;p4"/>
          <p:cNvSpPr txBox="1"/>
          <p:nvPr/>
        </p:nvSpPr>
        <p:spPr>
          <a:xfrm>
            <a:off x="8194089" y="5769683"/>
            <a:ext cx="32846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Module closing</a:t>
            </a:r>
            <a:endParaRPr/>
          </a:p>
          <a:p>
            <a:pPr marL="0" marR="0" lvl="0" indent="0" algn="l" rtl="0">
              <a:spcBef>
                <a:spcPts val="0"/>
              </a:spcBef>
              <a:spcAft>
                <a:spcPts val="0"/>
              </a:spcAft>
              <a:buClr>
                <a:schemeClr val="lt1"/>
              </a:buClr>
              <a:buSzPts val="1800"/>
              <a:buFont typeface="Arial"/>
              <a:buNone/>
            </a:pPr>
            <a:r>
              <a:rPr lang="en-US" sz="1800" i="1">
                <a:solidFill>
                  <a:schemeClr val="lt1"/>
                </a:solidFill>
                <a:latin typeface="Arial"/>
                <a:ea typeface="Arial"/>
                <a:cs typeface="Arial"/>
                <a:sym typeface="Arial"/>
              </a:rPr>
              <a:t>30 minutes</a:t>
            </a:r>
            <a:endParaRPr/>
          </a:p>
        </p:txBody>
      </p:sp>
      <p:sp>
        <p:nvSpPr>
          <p:cNvPr id="124" name="Google Shape;124;p4"/>
          <p:cNvSpPr/>
          <p:nvPr/>
        </p:nvSpPr>
        <p:spPr>
          <a:xfrm rot="1782986">
            <a:off x="7741907" y="6890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4"/>
          <p:cNvSpPr/>
          <p:nvPr/>
        </p:nvSpPr>
        <p:spPr>
          <a:xfrm rot="1782986">
            <a:off x="7741907" y="14403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132;p4"/>
          <p:cNvSpPr/>
          <p:nvPr/>
        </p:nvSpPr>
        <p:spPr>
          <a:xfrm rot="1782986">
            <a:off x="7741907" y="2191693"/>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4"/>
          <p:cNvSpPr/>
          <p:nvPr/>
        </p:nvSpPr>
        <p:spPr>
          <a:xfrm rot="1782986">
            <a:off x="7741907" y="29429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4"/>
          <p:cNvSpPr/>
          <p:nvPr/>
        </p:nvSpPr>
        <p:spPr>
          <a:xfrm rot="1782986">
            <a:off x="7741907" y="3694293"/>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4"/>
          <p:cNvSpPr/>
          <p:nvPr/>
        </p:nvSpPr>
        <p:spPr>
          <a:xfrm rot="1782986">
            <a:off x="7741907" y="44455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4"/>
          <p:cNvSpPr/>
          <p:nvPr/>
        </p:nvSpPr>
        <p:spPr>
          <a:xfrm rot="1782986">
            <a:off x="7741907" y="5196893"/>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4"/>
          <p:cNvSpPr/>
          <p:nvPr/>
        </p:nvSpPr>
        <p:spPr>
          <a:xfrm rot="1782986">
            <a:off x="7741907" y="594819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a:t>Agenda</a:t>
            </a:r>
            <a:endParaRPr/>
          </a:p>
        </p:txBody>
      </p:sp>
      <p:sp>
        <p:nvSpPr>
          <p:cNvPr id="138" name="Google Shape;138;p4"/>
          <p:cNvSpPr txBox="1"/>
          <p:nvPr/>
        </p:nvSpPr>
        <p:spPr>
          <a:xfrm>
            <a:off x="8194089" y="1180272"/>
            <a:ext cx="32847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US" sz="1800" b="1" dirty="0">
                <a:solidFill>
                  <a:schemeClr val="lt1"/>
                </a:solidFill>
                <a:latin typeface="Arial"/>
                <a:ea typeface="Arial"/>
                <a:cs typeface="Arial"/>
                <a:sym typeface="Arial"/>
              </a:rPr>
              <a:t>What is distress? </a:t>
            </a:r>
            <a:endParaRPr dirty="0"/>
          </a:p>
          <a:p>
            <a:pPr marL="0" marR="0" lvl="0" indent="0" algn="l" rtl="0">
              <a:lnSpc>
                <a:spcPct val="100000"/>
              </a:lnSpc>
              <a:spcBef>
                <a:spcPts val="0"/>
              </a:spcBef>
              <a:spcAft>
                <a:spcPts val="0"/>
              </a:spcAft>
              <a:buClr>
                <a:schemeClr val="lt1"/>
              </a:buClr>
              <a:buSzPts val="1600"/>
              <a:buFont typeface="Helvetica Neue"/>
              <a:buNone/>
            </a:pPr>
            <a:r>
              <a:rPr lang="en-US" sz="1800" i="1" u="none" strike="noStrike" cap="none" dirty="0">
                <a:solidFill>
                  <a:schemeClr val="lt1"/>
                </a:solidFill>
                <a:latin typeface="Arial"/>
                <a:ea typeface="Arial"/>
                <a:cs typeface="Arial"/>
                <a:sym typeface="Arial"/>
              </a:rPr>
              <a:t>45 minutes</a:t>
            </a:r>
            <a:endParaRPr sz="1800" i="1" u="none" strike="noStrike" cap="none" dirty="0">
              <a:solidFill>
                <a:schemeClr val="lt1"/>
              </a:solidFill>
              <a:latin typeface="Arial"/>
              <a:ea typeface="Arial"/>
              <a:cs typeface="Arial"/>
              <a:sym typeface="Arial"/>
            </a:endParaRPr>
          </a:p>
        </p:txBody>
      </p:sp>
      <p:sp>
        <p:nvSpPr>
          <p:cNvPr id="139" name="Google Shape;139;p4"/>
          <p:cNvSpPr txBox="1"/>
          <p:nvPr/>
        </p:nvSpPr>
        <p:spPr>
          <a:xfrm>
            <a:off x="8194089" y="2585294"/>
            <a:ext cx="3284697"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US" sz="1800" b="1" dirty="0">
                <a:solidFill>
                  <a:schemeClr val="lt1"/>
                </a:solidFill>
                <a:latin typeface="Arial"/>
                <a:ea typeface="Arial"/>
                <a:cs typeface="Arial"/>
                <a:sym typeface="Arial"/>
              </a:rPr>
              <a:t>How can I recognize signs of distress</a:t>
            </a:r>
            <a:endParaRPr dirty="0"/>
          </a:p>
          <a:p>
            <a:pPr marL="0" marR="0" lvl="0" indent="0" algn="l" rtl="0">
              <a:lnSpc>
                <a:spcPct val="100000"/>
              </a:lnSpc>
              <a:spcBef>
                <a:spcPts val="0"/>
              </a:spcBef>
              <a:spcAft>
                <a:spcPts val="0"/>
              </a:spcAft>
              <a:buClr>
                <a:schemeClr val="lt1"/>
              </a:buClr>
              <a:buSzPts val="1600"/>
              <a:buFont typeface="Helvetica Neue"/>
              <a:buNone/>
            </a:pPr>
            <a:r>
              <a:rPr lang="en-US" sz="1800" i="1" u="none" strike="noStrike" cap="none" dirty="0">
                <a:solidFill>
                  <a:schemeClr val="lt1"/>
                </a:solidFill>
                <a:latin typeface="Arial"/>
                <a:ea typeface="Arial"/>
                <a:cs typeface="Arial"/>
                <a:sym typeface="Arial"/>
              </a:rPr>
              <a:t>1 hour 4</a:t>
            </a:r>
            <a:r>
              <a:rPr lang="en-US" sz="1800" i="1" dirty="0">
                <a:solidFill>
                  <a:schemeClr val="lt1"/>
                </a:solidFill>
                <a:latin typeface="Arial"/>
                <a:ea typeface="Arial"/>
                <a:cs typeface="Arial"/>
                <a:sym typeface="Arial"/>
              </a:rPr>
              <a:t>5</a:t>
            </a:r>
            <a:r>
              <a:rPr lang="en-US" sz="1800" i="1" u="none" strike="noStrike" cap="none" dirty="0">
                <a:solidFill>
                  <a:schemeClr val="lt1"/>
                </a:solidFill>
                <a:latin typeface="Arial"/>
                <a:ea typeface="Arial"/>
                <a:cs typeface="Arial"/>
                <a:sym typeface="Arial"/>
              </a:rPr>
              <a:t> minutes</a:t>
            </a:r>
            <a:endParaRPr sz="1800" i="1" u="none" strike="noStrike" cap="none" dirty="0">
              <a:solidFill>
                <a:schemeClr val="lt1"/>
              </a:solidFill>
              <a:latin typeface="Arial"/>
              <a:ea typeface="Arial"/>
              <a:cs typeface="Arial"/>
              <a:sym typeface="Arial"/>
            </a:endParaRPr>
          </a:p>
        </p:txBody>
      </p:sp>
      <p:sp>
        <p:nvSpPr>
          <p:cNvPr id="140" name="Google Shape;140;p4"/>
          <p:cNvSpPr txBox="1"/>
          <p:nvPr/>
        </p:nvSpPr>
        <p:spPr>
          <a:xfrm>
            <a:off x="8194089" y="4006230"/>
            <a:ext cx="328469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Helvetica Neue"/>
              <a:buNone/>
            </a:pPr>
            <a:r>
              <a:rPr lang="en-US" sz="1800" b="1" dirty="0">
                <a:solidFill>
                  <a:schemeClr val="lt1"/>
                </a:solidFill>
                <a:latin typeface="Arial"/>
                <a:ea typeface="Arial"/>
                <a:cs typeface="Arial"/>
                <a:sym typeface="Arial"/>
              </a:rPr>
              <a:t>How can I support a child with severe distress reactions? </a:t>
            </a:r>
            <a:endParaRPr dirty="0"/>
          </a:p>
          <a:p>
            <a:pPr marL="0" marR="0" lvl="0" indent="0" algn="l" rtl="0">
              <a:lnSpc>
                <a:spcPct val="100000"/>
              </a:lnSpc>
              <a:spcBef>
                <a:spcPts val="0"/>
              </a:spcBef>
              <a:spcAft>
                <a:spcPts val="0"/>
              </a:spcAft>
              <a:buClr>
                <a:schemeClr val="lt1"/>
              </a:buClr>
              <a:buSzPts val="1600"/>
              <a:buFont typeface="Helvetica Neue"/>
              <a:buNone/>
            </a:pPr>
            <a:r>
              <a:rPr lang="en-US" sz="1800" i="1" dirty="0">
                <a:solidFill>
                  <a:schemeClr val="lt1"/>
                </a:solidFill>
                <a:latin typeface="Arial"/>
                <a:ea typeface="Arial"/>
                <a:cs typeface="Arial"/>
                <a:sym typeface="Arial"/>
              </a:rPr>
              <a:t>2</a:t>
            </a:r>
            <a:r>
              <a:rPr lang="en-US" sz="1800" b="0" i="1" u="none" strike="noStrike" cap="none" dirty="0">
                <a:solidFill>
                  <a:schemeClr val="lt1"/>
                </a:solidFill>
                <a:latin typeface="Arial"/>
                <a:ea typeface="Arial"/>
                <a:cs typeface="Arial"/>
                <a:sym typeface="Arial"/>
              </a:rPr>
              <a:t> hour 30 minutes</a:t>
            </a:r>
            <a:endParaRPr sz="1800" b="0" i="1" u="none" strike="noStrike" cap="none" dirty="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6"/>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5B9BD5"/>
              </a:buClr>
              <a:buSzPts val="1400"/>
              <a:buFont typeface="Arial"/>
              <a:buNone/>
            </a:pPr>
            <a:r>
              <a:rPr lang="en-US"/>
              <a:t>Emotion regulation activity - Safe Space</a:t>
            </a:r>
            <a:endParaRPr/>
          </a:p>
        </p:txBody>
      </p:sp>
      <p:sp>
        <p:nvSpPr>
          <p:cNvPr id="604" name="Google Shape;604;p36"/>
          <p:cNvSpPr txBox="1"/>
          <p:nvPr/>
        </p:nvSpPr>
        <p:spPr>
          <a:xfrm>
            <a:off x="1301491" y="1670450"/>
            <a:ext cx="4098276" cy="38779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400" i="0" u="none" strike="noStrike" cap="none">
                <a:solidFill>
                  <a:schemeClr val="dk1"/>
                </a:solidFill>
                <a:latin typeface="Helvetica Neue"/>
                <a:ea typeface="Helvetica Neue"/>
                <a:cs typeface="Helvetica Neue"/>
                <a:sym typeface="Helvetica Neue"/>
              </a:rPr>
              <a:t>Introduce the Concept</a:t>
            </a:r>
            <a:br>
              <a:rPr lang="en-US" sz="2400" i="0" u="none" strike="noStrike" cap="none">
                <a:solidFill>
                  <a:schemeClr val="dk1"/>
                </a:solidFill>
                <a:latin typeface="Helvetica Neue"/>
                <a:ea typeface="Helvetica Neue"/>
                <a:cs typeface="Helvetica Neue"/>
                <a:sym typeface="Helvetica Neue"/>
              </a:rPr>
            </a:br>
            <a:br>
              <a:rPr lang="en-US" sz="2400" i="0" u="none" strike="noStrike" cap="none">
                <a:solidFill>
                  <a:schemeClr val="dk1"/>
                </a:solidFill>
                <a:latin typeface="Helvetica Neue"/>
                <a:ea typeface="Helvetica Neue"/>
                <a:cs typeface="Helvetica Neue"/>
                <a:sym typeface="Helvetica Neue"/>
              </a:rPr>
            </a:br>
            <a:br>
              <a:rPr lang="en-US" sz="2400" i="0" u="none" strike="noStrike" cap="none">
                <a:solidFill>
                  <a:schemeClr val="dk1"/>
                </a:solidFill>
                <a:latin typeface="Helvetica Neue"/>
                <a:ea typeface="Helvetica Neue"/>
                <a:cs typeface="Helvetica Neue"/>
                <a:sym typeface="Helvetica Neue"/>
              </a:rPr>
            </a:br>
            <a:endParaRPr sz="240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400" i="0" u="none" strike="noStrike" cap="none">
                <a:solidFill>
                  <a:schemeClr val="dk1"/>
                </a:solidFill>
                <a:latin typeface="Helvetica Neue"/>
                <a:ea typeface="Helvetica Neue"/>
                <a:cs typeface="Helvetica Neue"/>
                <a:sym typeface="Helvetica Neue"/>
              </a:rPr>
              <a:t>Select a Safe Place</a:t>
            </a:r>
            <a:br>
              <a:rPr lang="en-US" sz="2400" i="0" u="none" strike="noStrike" cap="none">
                <a:solidFill>
                  <a:schemeClr val="dk1"/>
                </a:solidFill>
                <a:latin typeface="Helvetica Neue"/>
                <a:ea typeface="Helvetica Neue"/>
                <a:cs typeface="Helvetica Neue"/>
                <a:sym typeface="Helvetica Neue"/>
              </a:rPr>
            </a:br>
            <a:endParaRPr sz="240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400" i="0" u="none" strike="noStrike" cap="none">
                <a:solidFill>
                  <a:schemeClr val="dk1"/>
                </a:solidFill>
                <a:latin typeface="Helvetica Neue"/>
                <a:ea typeface="Helvetica Neue"/>
                <a:cs typeface="Helvetica Neue"/>
                <a:sym typeface="Helvetica Neue"/>
              </a:rPr>
              <a:t>Spending Time in Your Safe Place</a:t>
            </a:r>
            <a:br>
              <a:rPr lang="en-US" sz="2400" i="0" u="none" strike="noStrike" cap="none">
                <a:solidFill>
                  <a:schemeClr val="dk1"/>
                </a:solidFill>
                <a:latin typeface="Helvetica Neue"/>
                <a:ea typeface="Helvetica Neue"/>
                <a:cs typeface="Helvetica Neue"/>
                <a:sym typeface="Helvetica Neue"/>
              </a:rPr>
            </a:br>
            <a:br>
              <a:rPr lang="en-US" sz="2400" i="0" u="none" strike="noStrike" cap="none">
                <a:solidFill>
                  <a:schemeClr val="dk1"/>
                </a:solidFill>
                <a:latin typeface="Helvetica Neue"/>
                <a:ea typeface="Helvetica Neue"/>
                <a:cs typeface="Helvetica Neue"/>
                <a:sym typeface="Helvetica Neue"/>
              </a:rPr>
            </a:br>
            <a:endParaRPr sz="2400" i="0" u="none" strike="noStrike" cap="none">
              <a:solidFill>
                <a:schemeClr val="dk1"/>
              </a:solidFill>
              <a:latin typeface="Helvetica Neue"/>
              <a:ea typeface="Helvetica Neue"/>
              <a:cs typeface="Helvetica Neue"/>
              <a:sym typeface="Helvetica Neue"/>
            </a:endParaRPr>
          </a:p>
        </p:txBody>
      </p:sp>
      <p:grpSp>
        <p:nvGrpSpPr>
          <p:cNvPr id="605" name="Google Shape;605;p36"/>
          <p:cNvGrpSpPr/>
          <p:nvPr/>
        </p:nvGrpSpPr>
        <p:grpSpPr>
          <a:xfrm>
            <a:off x="9994118" y="33917"/>
            <a:ext cx="2057602" cy="1975956"/>
            <a:chOff x="9994118" y="33917"/>
            <a:chExt cx="2057602" cy="1975956"/>
          </a:xfrm>
        </p:grpSpPr>
        <p:sp>
          <p:nvSpPr>
            <p:cNvPr id="606" name="Google Shape;606;p3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07" name="Google Shape;607;p36"/>
            <p:cNvGrpSpPr/>
            <p:nvPr/>
          </p:nvGrpSpPr>
          <p:grpSpPr>
            <a:xfrm>
              <a:off x="10621771" y="762700"/>
              <a:ext cx="562136" cy="634675"/>
              <a:chOff x="760175" y="830142"/>
              <a:chExt cx="867619" cy="979579"/>
            </a:xfrm>
          </p:grpSpPr>
          <p:sp>
            <p:nvSpPr>
              <p:cNvPr id="608" name="Google Shape;608;p3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65-67</a:t>
                </a:r>
                <a:endParaRPr/>
              </a:p>
            </p:txBody>
          </p:sp>
          <p:sp>
            <p:nvSpPr>
              <p:cNvPr id="609" name="Google Shape;609;p3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10" name="Google Shape;610;p36"/>
            <p:cNvGrpSpPr/>
            <p:nvPr/>
          </p:nvGrpSpPr>
          <p:grpSpPr>
            <a:xfrm>
              <a:off x="11325415" y="762701"/>
              <a:ext cx="182192" cy="634674"/>
              <a:chOff x="2121762" y="2323619"/>
              <a:chExt cx="200378" cy="825210"/>
            </a:xfrm>
          </p:grpSpPr>
          <p:sp>
            <p:nvSpPr>
              <p:cNvPr id="611" name="Google Shape;611;p3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2" name="Google Shape;612;p3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3" name="Google Shape;613;p36"/>
          <p:cNvSpPr txBox="1"/>
          <p:nvPr/>
        </p:nvSpPr>
        <p:spPr>
          <a:xfrm>
            <a:off x="6591329" y="1670450"/>
            <a:ext cx="4762471" cy="323162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2200" i="0" u="none" strike="noStrike" cap="none">
                <a:solidFill>
                  <a:schemeClr val="dk1"/>
                </a:solidFill>
                <a:latin typeface="Helvetica Neue"/>
                <a:ea typeface="Helvetica Neue"/>
                <a:cs typeface="Helvetica Neue"/>
                <a:sym typeface="Helvetica Neue"/>
              </a:rPr>
              <a:t>Inviting a Helper into the Safe Place</a:t>
            </a:r>
            <a:br>
              <a:rPr lang="en-US" sz="2200" i="0" u="none" strike="noStrike" cap="none">
                <a:solidFill>
                  <a:schemeClr val="dk1"/>
                </a:solidFill>
                <a:latin typeface="Helvetica Neue"/>
                <a:ea typeface="Helvetica Neue"/>
                <a:cs typeface="Helvetica Neue"/>
                <a:sym typeface="Helvetica Neue"/>
              </a:rPr>
            </a:br>
            <a:endParaRPr sz="2200" i="0" u="none" strike="noStrike" cap="none">
              <a:solidFill>
                <a:schemeClr val="dk1"/>
              </a:solidFill>
              <a:highlight>
                <a:schemeClr val="lt1"/>
              </a:highlight>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20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200" i="0" u="none" strike="noStrike" cap="none">
                <a:solidFill>
                  <a:schemeClr val="dk1"/>
                </a:solidFill>
                <a:latin typeface="Helvetica Neue"/>
                <a:ea typeface="Helvetica Neue"/>
                <a:cs typeface="Helvetica Neue"/>
                <a:sym typeface="Helvetica Neue"/>
              </a:rPr>
              <a:t>Conclude</a:t>
            </a:r>
            <a:br>
              <a:rPr lang="en-US" sz="2200" i="0" u="none" strike="noStrike" cap="none">
                <a:solidFill>
                  <a:schemeClr val="dk1"/>
                </a:solidFill>
                <a:latin typeface="Helvetica Neue"/>
                <a:ea typeface="Helvetica Neue"/>
                <a:cs typeface="Helvetica Neue"/>
                <a:sym typeface="Helvetica Neue"/>
              </a:rPr>
            </a:br>
            <a:br>
              <a:rPr lang="en-US" sz="2200" i="0" u="none" strike="noStrike" cap="none">
                <a:solidFill>
                  <a:schemeClr val="dk1"/>
                </a:solidFill>
                <a:latin typeface="Helvetica Neue"/>
                <a:ea typeface="Helvetica Neue"/>
                <a:cs typeface="Helvetica Neue"/>
                <a:sym typeface="Helvetica Neue"/>
              </a:rPr>
            </a:br>
            <a:br>
              <a:rPr lang="en-US" sz="2200" i="0" u="none" strike="noStrike" cap="none">
                <a:solidFill>
                  <a:schemeClr val="dk1"/>
                </a:solidFill>
                <a:latin typeface="Helvetica Neue"/>
                <a:ea typeface="Helvetica Neue"/>
                <a:cs typeface="Helvetica Neue"/>
                <a:sym typeface="Helvetica Neue"/>
              </a:rPr>
            </a:br>
            <a:endParaRPr sz="22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200" i="0" u="none" strike="noStrike" cap="none">
                <a:solidFill>
                  <a:schemeClr val="dk1"/>
                </a:solidFill>
                <a:latin typeface="Helvetica Neue"/>
                <a:ea typeface="Helvetica Neue"/>
                <a:cs typeface="Helvetica Neue"/>
                <a:sym typeface="Helvetica Neue"/>
              </a:rPr>
              <a:t>Discuss: what did you imagine? How did it make you feel?</a:t>
            </a:r>
            <a:endParaRPr sz="2200" i="0" u="none" strike="noStrike" cap="none">
              <a:solidFill>
                <a:schemeClr val="dk1"/>
              </a:solidFill>
              <a:highlight>
                <a:schemeClr val="lt1"/>
              </a:highlight>
              <a:latin typeface="Helvetica Neue"/>
              <a:ea typeface="Helvetica Neue"/>
              <a:cs typeface="Helvetica Neue"/>
              <a:sym typeface="Helvetica Neue"/>
            </a:endParaRPr>
          </a:p>
        </p:txBody>
      </p:sp>
      <p:sp>
        <p:nvSpPr>
          <p:cNvPr id="614" name="Google Shape;614;p36"/>
          <p:cNvSpPr/>
          <p:nvPr/>
        </p:nvSpPr>
        <p:spPr>
          <a:xfrm>
            <a:off x="1438767" y="2291228"/>
            <a:ext cx="3988077" cy="619575"/>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We can use our imaginations to help us calm down and feel less scared.</a:t>
            </a:r>
            <a:endParaRPr/>
          </a:p>
        </p:txBody>
      </p:sp>
      <p:sp>
        <p:nvSpPr>
          <p:cNvPr id="615" name="Google Shape;615;p36"/>
          <p:cNvSpPr/>
          <p:nvPr/>
        </p:nvSpPr>
        <p:spPr>
          <a:xfrm>
            <a:off x="1438767" y="4790118"/>
            <a:ext cx="3988077" cy="408577"/>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Imagine all the details</a:t>
            </a:r>
            <a:endParaRPr/>
          </a:p>
        </p:txBody>
      </p:sp>
      <p:sp>
        <p:nvSpPr>
          <p:cNvPr id="616" name="Google Shape;616;p36"/>
          <p:cNvSpPr/>
          <p:nvPr/>
        </p:nvSpPr>
        <p:spPr>
          <a:xfrm>
            <a:off x="6698164" y="2219648"/>
            <a:ext cx="4634412" cy="408577"/>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Real or imaginary</a:t>
            </a:r>
            <a:endParaRPr/>
          </a:p>
        </p:txBody>
      </p:sp>
      <p:sp>
        <p:nvSpPr>
          <p:cNvPr id="617" name="Google Shape;617;p36"/>
          <p:cNvSpPr/>
          <p:nvPr/>
        </p:nvSpPr>
        <p:spPr>
          <a:xfrm>
            <a:off x="6698164" y="3223620"/>
            <a:ext cx="4634412" cy="715335"/>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This is your special place to where you can always come back.</a:t>
            </a:r>
            <a:endParaRPr/>
          </a:p>
        </p:txBody>
      </p:sp>
      <p:sp>
        <p:nvSpPr>
          <p:cNvPr id="618" name="Google Shape;618;p36"/>
          <p:cNvSpPr/>
          <p:nvPr/>
        </p:nvSpPr>
        <p:spPr>
          <a:xfrm>
            <a:off x="6698164" y="4924147"/>
            <a:ext cx="4634412" cy="715335"/>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We can control what we see in our mind and how we feel!</a:t>
            </a:r>
            <a:endParaRPr/>
          </a:p>
        </p:txBody>
      </p:sp>
      <p:sp>
        <p:nvSpPr>
          <p:cNvPr id="619" name="Google Shape;619;p36"/>
          <p:cNvSpPr/>
          <p:nvPr/>
        </p:nvSpPr>
        <p:spPr>
          <a:xfrm>
            <a:off x="5939561" y="1610394"/>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sz="1800" b="1">
              <a:solidFill>
                <a:schemeClr val="lt1"/>
              </a:solidFill>
              <a:latin typeface="Arial"/>
              <a:ea typeface="Arial"/>
              <a:cs typeface="Arial"/>
              <a:sym typeface="Arial"/>
            </a:endParaRPr>
          </a:p>
        </p:txBody>
      </p:sp>
      <p:sp>
        <p:nvSpPr>
          <p:cNvPr id="620" name="Google Shape;620;p36"/>
          <p:cNvSpPr/>
          <p:nvPr/>
        </p:nvSpPr>
        <p:spPr>
          <a:xfrm>
            <a:off x="5939561" y="2601015"/>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5</a:t>
            </a:r>
            <a:endParaRPr sz="1800" b="1">
              <a:solidFill>
                <a:schemeClr val="lt1"/>
              </a:solidFill>
              <a:latin typeface="Arial"/>
              <a:ea typeface="Arial"/>
              <a:cs typeface="Arial"/>
              <a:sym typeface="Arial"/>
            </a:endParaRPr>
          </a:p>
        </p:txBody>
      </p:sp>
      <p:sp>
        <p:nvSpPr>
          <p:cNvPr id="621" name="Google Shape;621;p36"/>
          <p:cNvSpPr/>
          <p:nvPr/>
        </p:nvSpPr>
        <p:spPr>
          <a:xfrm>
            <a:off x="5939561" y="3938955"/>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a:t>
            </a:r>
            <a:endParaRPr sz="1800" b="1">
              <a:solidFill>
                <a:schemeClr val="lt1"/>
              </a:solidFill>
              <a:latin typeface="Arial"/>
              <a:ea typeface="Arial"/>
              <a:cs typeface="Arial"/>
              <a:sym typeface="Arial"/>
            </a:endParaRPr>
          </a:p>
        </p:txBody>
      </p:sp>
      <p:sp>
        <p:nvSpPr>
          <p:cNvPr id="622" name="Google Shape;622;p36"/>
          <p:cNvSpPr/>
          <p:nvPr/>
        </p:nvSpPr>
        <p:spPr>
          <a:xfrm>
            <a:off x="639563" y="1610394"/>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sz="1800" b="1">
              <a:solidFill>
                <a:schemeClr val="lt1"/>
              </a:solidFill>
              <a:latin typeface="Arial"/>
              <a:ea typeface="Arial"/>
              <a:cs typeface="Arial"/>
              <a:sym typeface="Arial"/>
            </a:endParaRPr>
          </a:p>
        </p:txBody>
      </p:sp>
      <p:sp>
        <p:nvSpPr>
          <p:cNvPr id="623" name="Google Shape;623;p36"/>
          <p:cNvSpPr/>
          <p:nvPr/>
        </p:nvSpPr>
        <p:spPr>
          <a:xfrm>
            <a:off x="639563" y="3131039"/>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624" name="Google Shape;624;p36"/>
          <p:cNvSpPr/>
          <p:nvPr/>
        </p:nvSpPr>
        <p:spPr>
          <a:xfrm>
            <a:off x="639563" y="3837355"/>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sz="1800" b="1">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7"/>
          <p:cNvSpPr txBox="1">
            <a:spLocks noGrp="1"/>
          </p:cNvSpPr>
          <p:nvPr>
            <p:ph type="title"/>
          </p:nvPr>
        </p:nvSpPr>
        <p:spPr>
          <a:xfrm>
            <a:off x="838201" y="120516"/>
            <a:ext cx="946404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Emotion regulation activity - My own needs</a:t>
            </a:r>
            <a:endParaRPr/>
          </a:p>
        </p:txBody>
      </p:sp>
      <p:sp>
        <p:nvSpPr>
          <p:cNvPr id="631" name="Google Shape;631;p3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32" name="Google Shape;632;p37"/>
          <p:cNvGrpSpPr/>
          <p:nvPr/>
        </p:nvGrpSpPr>
        <p:grpSpPr>
          <a:xfrm>
            <a:off x="10741851" y="766557"/>
            <a:ext cx="562136" cy="634675"/>
            <a:chOff x="760175" y="830142"/>
            <a:chExt cx="867619" cy="979579"/>
          </a:xfrm>
        </p:grpSpPr>
        <p:sp>
          <p:nvSpPr>
            <p:cNvPr id="633" name="Google Shape;633;p3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68</a:t>
              </a:r>
              <a:endParaRPr/>
            </a:p>
          </p:txBody>
        </p:sp>
        <p:sp>
          <p:nvSpPr>
            <p:cNvPr id="634" name="Google Shape;634;p3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5" name="Google Shape;635;p37"/>
          <p:cNvSpPr txBox="1"/>
          <p:nvPr/>
        </p:nvSpPr>
        <p:spPr>
          <a:xfrm>
            <a:off x="927109" y="1891590"/>
            <a:ext cx="33019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When I am</a:t>
            </a:r>
            <a:r>
              <a:rPr lang="en-US" sz="3200" b="1" i="1">
                <a:solidFill>
                  <a:schemeClr val="dk1"/>
                </a:solidFill>
                <a:latin typeface="Arial"/>
                <a:ea typeface="Arial"/>
                <a:cs typeface="Arial"/>
                <a:sym typeface="Arial"/>
              </a:rPr>
              <a:t>… </a:t>
            </a:r>
            <a:endParaRPr sz="3200">
              <a:solidFill>
                <a:schemeClr val="dk1"/>
              </a:solidFill>
              <a:latin typeface="Calibri"/>
              <a:ea typeface="Calibri"/>
              <a:cs typeface="Calibri"/>
              <a:sym typeface="Calibri"/>
            </a:endParaRPr>
          </a:p>
        </p:txBody>
      </p:sp>
      <p:sp>
        <p:nvSpPr>
          <p:cNvPr id="636" name="Google Shape;636;p37"/>
          <p:cNvSpPr txBox="1"/>
          <p:nvPr/>
        </p:nvSpPr>
        <p:spPr>
          <a:xfrm>
            <a:off x="927110" y="3020093"/>
            <a:ext cx="276435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I am actually feeling…</a:t>
            </a:r>
            <a:endParaRPr sz="3200">
              <a:solidFill>
                <a:schemeClr val="dk1"/>
              </a:solidFill>
              <a:latin typeface="Calibri"/>
              <a:ea typeface="Calibri"/>
              <a:cs typeface="Calibri"/>
              <a:sym typeface="Calibri"/>
            </a:endParaRPr>
          </a:p>
        </p:txBody>
      </p:sp>
      <p:sp>
        <p:nvSpPr>
          <p:cNvPr id="637" name="Google Shape;637;p37"/>
          <p:cNvSpPr txBox="1"/>
          <p:nvPr/>
        </p:nvSpPr>
        <p:spPr>
          <a:xfrm>
            <a:off x="927109" y="5051384"/>
            <a:ext cx="49275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a:ea typeface="Arial"/>
                <a:cs typeface="Arial"/>
                <a:sym typeface="Arial"/>
              </a:rPr>
              <a:t>And I need…</a:t>
            </a:r>
            <a:endParaRPr sz="3200">
              <a:solidFill>
                <a:schemeClr val="dk1"/>
              </a:solidFill>
              <a:latin typeface="Calibri"/>
              <a:ea typeface="Calibri"/>
              <a:cs typeface="Calibri"/>
              <a:sym typeface="Calibri"/>
            </a:endParaRPr>
          </a:p>
        </p:txBody>
      </p:sp>
      <p:sp>
        <p:nvSpPr>
          <p:cNvPr id="638" name="Google Shape;638;p37"/>
          <p:cNvSpPr txBox="1"/>
          <p:nvPr/>
        </p:nvSpPr>
        <p:spPr>
          <a:xfrm>
            <a:off x="3984012" y="1891590"/>
            <a:ext cx="6806898" cy="8691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rPr>
              <a:t>(n</a:t>
            </a:r>
            <a:r>
              <a:rPr lang="en-US" sz="2400" i="1">
                <a:solidFill>
                  <a:schemeClr val="dk1"/>
                </a:solidFill>
                <a:latin typeface="Arial"/>
                <a:ea typeface="Arial"/>
                <a:cs typeface="Arial"/>
                <a:sym typeface="Arial"/>
              </a:rPr>
              <a:t>egative emotion: sad, angry, etc.)</a:t>
            </a:r>
            <a:endParaRPr sz="2400">
              <a:solidFill>
                <a:schemeClr val="dk1"/>
              </a:solidFill>
              <a:latin typeface="Calibri"/>
              <a:ea typeface="Calibri"/>
              <a:cs typeface="Calibri"/>
              <a:sym typeface="Calibri"/>
            </a:endParaRPr>
          </a:p>
        </p:txBody>
      </p:sp>
      <p:sp>
        <p:nvSpPr>
          <p:cNvPr id="639" name="Google Shape;639;p37"/>
          <p:cNvSpPr txBox="1"/>
          <p:nvPr/>
        </p:nvSpPr>
        <p:spPr>
          <a:xfrm>
            <a:off x="3984012" y="3106346"/>
            <a:ext cx="6806898" cy="869100"/>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Arial"/>
                <a:ea typeface="Arial"/>
                <a:cs typeface="Arial"/>
                <a:sym typeface="Arial"/>
              </a:rPr>
              <a:t>(vulnerable feeling: alone, hurt, invisible, etc.)</a:t>
            </a:r>
            <a:endParaRPr/>
          </a:p>
        </p:txBody>
      </p:sp>
      <p:sp>
        <p:nvSpPr>
          <p:cNvPr id="640" name="Google Shape;640;p37"/>
          <p:cNvSpPr txBox="1"/>
          <p:nvPr/>
        </p:nvSpPr>
        <p:spPr>
          <a:xfrm>
            <a:off x="3984012" y="4321488"/>
            <a:ext cx="6806898" cy="1200329"/>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Arial"/>
                <a:ea typeface="Arial"/>
                <a:cs typeface="Arial"/>
                <a:sym typeface="Arial"/>
              </a:rPr>
              <a:t>(make it as concrete as possible, with an action you can do and an action you would like someone in your surroundings to do) </a:t>
            </a:r>
            <a:endParaRPr sz="2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8"/>
          <p:cNvSpPr txBox="1">
            <a:spLocks noGrp="1"/>
          </p:cNvSpPr>
          <p:nvPr>
            <p:ph type="title"/>
          </p:nvPr>
        </p:nvSpPr>
        <p:spPr>
          <a:xfrm>
            <a:off x="838200" y="120516"/>
            <a:ext cx="9440973"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Emotion regulation activity - My own needs</a:t>
            </a:r>
            <a:endParaRPr/>
          </a:p>
        </p:txBody>
      </p:sp>
      <p:sp>
        <p:nvSpPr>
          <p:cNvPr id="647" name="Google Shape;647;p38"/>
          <p:cNvSpPr txBox="1">
            <a:spLocks noGrp="1"/>
          </p:cNvSpPr>
          <p:nvPr>
            <p:ph type="body" idx="4294967295"/>
          </p:nvPr>
        </p:nvSpPr>
        <p:spPr>
          <a:xfrm>
            <a:off x="1006670" y="1631800"/>
            <a:ext cx="10515600" cy="4068443"/>
          </a:xfrm>
          <a:prstGeom prst="rect">
            <a:avLst/>
          </a:prstGeom>
          <a:noFill/>
          <a:ln>
            <a:noFill/>
          </a:ln>
        </p:spPr>
        <p:txBody>
          <a:bodyPr spcFirstLastPara="1" wrap="square" lIns="91425" tIns="45700" rIns="91425" bIns="45700" anchor="t" anchorCtr="0">
            <a:normAutofit fontScale="92500"/>
          </a:bodyPr>
          <a:lstStyle/>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When I am 	</a:t>
            </a:r>
            <a:r>
              <a:rPr lang="en-US" sz="2400" i="1">
                <a:solidFill>
                  <a:schemeClr val="accent5"/>
                </a:solidFill>
                <a:latin typeface="Arial"/>
                <a:ea typeface="Arial"/>
                <a:cs typeface="Arial"/>
                <a:sym typeface="Arial"/>
              </a:rPr>
              <a:t>angry</a:t>
            </a:r>
            <a:endParaRPr sz="2400">
              <a:solidFill>
                <a:schemeClr val="accent5"/>
              </a:solidFill>
              <a:latin typeface="Arial"/>
              <a:ea typeface="Arial"/>
              <a:cs typeface="Arial"/>
              <a:sym typeface="Arial"/>
            </a:endParaRPr>
          </a:p>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I am actually feeling </a:t>
            </a:r>
            <a:r>
              <a:rPr lang="en-US" sz="2400">
                <a:latin typeface="Arial"/>
                <a:ea typeface="Arial"/>
                <a:cs typeface="Arial"/>
                <a:sym typeface="Arial"/>
              </a:rPr>
              <a:t>	</a:t>
            </a:r>
            <a:r>
              <a:rPr lang="en-US" sz="2400" i="1">
                <a:solidFill>
                  <a:schemeClr val="accent5"/>
                </a:solidFill>
                <a:latin typeface="Arial"/>
                <a:ea typeface="Arial"/>
                <a:cs typeface="Arial"/>
                <a:sym typeface="Arial"/>
              </a:rPr>
              <a:t>like I am not heard or seen by my boyfriend</a:t>
            </a:r>
            <a:endParaRPr sz="2400">
              <a:solidFill>
                <a:schemeClr val="accent5"/>
              </a:solidFill>
              <a:latin typeface="Arial"/>
              <a:ea typeface="Arial"/>
              <a:cs typeface="Arial"/>
              <a:sym typeface="Arial"/>
            </a:endParaRPr>
          </a:p>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And I need </a:t>
            </a:r>
            <a:r>
              <a:rPr lang="en-US" sz="2400">
                <a:latin typeface="Arial"/>
                <a:ea typeface="Arial"/>
                <a:cs typeface="Arial"/>
                <a:sym typeface="Arial"/>
              </a:rPr>
              <a:t>	</a:t>
            </a:r>
            <a:r>
              <a:rPr lang="en-US" sz="2400" i="1">
                <a:solidFill>
                  <a:schemeClr val="accent5"/>
                </a:solidFill>
                <a:latin typeface="Arial"/>
                <a:ea typeface="Arial"/>
                <a:cs typeface="Arial"/>
                <a:sym typeface="Arial"/>
              </a:rPr>
              <a:t>to feel connected with him, I need to tell him how I feel, that I need him to ask me how I am doing, and propose things that will allow us to spend time together. </a:t>
            </a:r>
            <a:endParaRPr sz="2400">
              <a:solidFill>
                <a:schemeClr val="accent5"/>
              </a:solidFill>
              <a:latin typeface="Arial"/>
              <a:ea typeface="Arial"/>
              <a:cs typeface="Arial"/>
              <a:sym typeface="Arial"/>
            </a:endParaRPr>
          </a:p>
          <a:p>
            <a:pPr marL="2959100" lvl="0" indent="-2959100" algn="l" rtl="0">
              <a:lnSpc>
                <a:spcPct val="90000"/>
              </a:lnSpc>
              <a:spcBef>
                <a:spcPts val="1000"/>
              </a:spcBef>
              <a:spcAft>
                <a:spcPts val="0"/>
              </a:spcAft>
              <a:buClr>
                <a:schemeClr val="dk1"/>
              </a:buClr>
              <a:buSzPct val="126126"/>
              <a:buNone/>
            </a:pPr>
            <a:endParaRPr sz="2400" i="1">
              <a:solidFill>
                <a:srgbClr val="FF0000"/>
              </a:solidFill>
              <a:latin typeface="Arial"/>
              <a:ea typeface="Arial"/>
              <a:cs typeface="Arial"/>
              <a:sym typeface="Arial"/>
            </a:endParaRPr>
          </a:p>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When I am </a:t>
            </a:r>
            <a:r>
              <a:rPr lang="en-US" sz="2400">
                <a:latin typeface="Arial"/>
                <a:ea typeface="Arial"/>
                <a:cs typeface="Arial"/>
                <a:sym typeface="Arial"/>
              </a:rPr>
              <a:t>	</a:t>
            </a:r>
            <a:r>
              <a:rPr lang="en-US" sz="2400" i="1">
                <a:solidFill>
                  <a:srgbClr val="71345C"/>
                </a:solidFill>
                <a:latin typeface="Arial"/>
                <a:ea typeface="Arial"/>
                <a:cs typeface="Arial"/>
                <a:sym typeface="Arial"/>
              </a:rPr>
              <a:t>sad</a:t>
            </a:r>
            <a:endParaRPr sz="2400">
              <a:solidFill>
                <a:srgbClr val="71345C"/>
              </a:solidFill>
              <a:latin typeface="Arial"/>
              <a:ea typeface="Arial"/>
              <a:cs typeface="Arial"/>
              <a:sym typeface="Arial"/>
            </a:endParaRPr>
          </a:p>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I am actually feeling </a:t>
            </a:r>
            <a:r>
              <a:rPr lang="en-US" sz="2400">
                <a:latin typeface="Arial"/>
                <a:ea typeface="Arial"/>
                <a:cs typeface="Arial"/>
                <a:sym typeface="Arial"/>
              </a:rPr>
              <a:t>	</a:t>
            </a:r>
            <a:r>
              <a:rPr lang="en-US" sz="2400" i="1">
                <a:solidFill>
                  <a:srgbClr val="71345C"/>
                </a:solidFill>
                <a:latin typeface="Arial"/>
                <a:ea typeface="Arial"/>
                <a:cs typeface="Arial"/>
                <a:sym typeface="Arial"/>
              </a:rPr>
              <a:t>lonely</a:t>
            </a:r>
            <a:endParaRPr/>
          </a:p>
          <a:p>
            <a:pPr marL="2959100" lvl="0" indent="-2959100" algn="l" rtl="0">
              <a:lnSpc>
                <a:spcPct val="90000"/>
              </a:lnSpc>
              <a:spcBef>
                <a:spcPts val="1000"/>
              </a:spcBef>
              <a:spcAft>
                <a:spcPts val="0"/>
              </a:spcAft>
              <a:buClr>
                <a:schemeClr val="dk1"/>
              </a:buClr>
              <a:buSzPct val="126126"/>
              <a:buNone/>
            </a:pPr>
            <a:r>
              <a:rPr lang="en-US" sz="2400" b="1">
                <a:latin typeface="Arial"/>
                <a:ea typeface="Arial"/>
                <a:cs typeface="Arial"/>
                <a:sym typeface="Arial"/>
              </a:rPr>
              <a:t>And I need </a:t>
            </a:r>
            <a:r>
              <a:rPr lang="en-US" sz="2400">
                <a:latin typeface="Arial"/>
                <a:ea typeface="Arial"/>
                <a:cs typeface="Arial"/>
                <a:sym typeface="Arial"/>
              </a:rPr>
              <a:t>	</a:t>
            </a:r>
            <a:r>
              <a:rPr lang="en-US" sz="2400" i="1">
                <a:solidFill>
                  <a:srgbClr val="71345C"/>
                </a:solidFill>
                <a:latin typeface="Arial"/>
                <a:ea typeface="Arial"/>
                <a:cs typeface="Arial"/>
                <a:sym typeface="Arial"/>
              </a:rPr>
              <a:t>to reach out to my friend Sarah to talk and tell her how I feel. Maybe, propose to her to do something together.</a:t>
            </a:r>
            <a:endParaRPr sz="2400">
              <a:solidFill>
                <a:srgbClr val="71345C"/>
              </a:solidFill>
              <a:latin typeface="Arial"/>
              <a:ea typeface="Arial"/>
              <a:cs typeface="Arial"/>
              <a:sym typeface="Arial"/>
            </a:endParaRPr>
          </a:p>
        </p:txBody>
      </p:sp>
      <p:sp>
        <p:nvSpPr>
          <p:cNvPr id="648" name="Google Shape;648;p38"/>
          <p:cNvSpPr/>
          <p:nvPr/>
        </p:nvSpPr>
        <p:spPr>
          <a:xfrm>
            <a:off x="477219" y="1720700"/>
            <a:ext cx="445215" cy="378073"/>
          </a:xfrm>
          <a:prstGeom prst="homePlate">
            <a:avLst>
              <a:gd name="adj" fmla="val 50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38"/>
          <p:cNvSpPr/>
          <p:nvPr/>
        </p:nvSpPr>
        <p:spPr>
          <a:xfrm>
            <a:off x="477219" y="4057500"/>
            <a:ext cx="445215" cy="378073"/>
          </a:xfrm>
          <a:prstGeom prst="homePlate">
            <a:avLst>
              <a:gd name="adj" fmla="val 50000"/>
            </a:avLst>
          </a:prstGeom>
          <a:solidFill>
            <a:srgbClr val="EDD5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38"/>
          <p:cNvSpPr/>
          <p:nvPr/>
        </p:nvSpPr>
        <p:spPr>
          <a:xfrm>
            <a:off x="3954779" y="1718398"/>
            <a:ext cx="7760001" cy="42418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1" name="Google Shape;651;p38"/>
          <p:cNvSpPr/>
          <p:nvPr/>
        </p:nvSpPr>
        <p:spPr>
          <a:xfrm>
            <a:off x="3954779" y="2146480"/>
            <a:ext cx="7760001" cy="42418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38"/>
          <p:cNvSpPr/>
          <p:nvPr/>
        </p:nvSpPr>
        <p:spPr>
          <a:xfrm>
            <a:off x="3954779" y="2570663"/>
            <a:ext cx="7760001" cy="1091550"/>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3" name="Google Shape;653;p38"/>
          <p:cNvGrpSpPr/>
          <p:nvPr/>
        </p:nvGrpSpPr>
        <p:grpSpPr>
          <a:xfrm>
            <a:off x="9994118" y="33917"/>
            <a:ext cx="2057602" cy="1975956"/>
            <a:chOff x="9994118" y="33917"/>
            <a:chExt cx="2057602" cy="1975956"/>
          </a:xfrm>
        </p:grpSpPr>
        <p:sp>
          <p:nvSpPr>
            <p:cNvPr id="654" name="Google Shape;654;p38"/>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5" name="Google Shape;655;p38"/>
            <p:cNvGrpSpPr/>
            <p:nvPr/>
          </p:nvGrpSpPr>
          <p:grpSpPr>
            <a:xfrm>
              <a:off x="10621771" y="762700"/>
              <a:ext cx="562136" cy="634675"/>
              <a:chOff x="760175" y="830142"/>
              <a:chExt cx="867619" cy="979579"/>
            </a:xfrm>
          </p:grpSpPr>
          <p:sp>
            <p:nvSpPr>
              <p:cNvPr id="656" name="Google Shape;656;p38"/>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68</a:t>
                </a:r>
                <a:endParaRPr/>
              </a:p>
            </p:txBody>
          </p:sp>
          <p:sp>
            <p:nvSpPr>
              <p:cNvPr id="657" name="Google Shape;657;p38"/>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58" name="Google Shape;658;p38"/>
            <p:cNvGrpSpPr/>
            <p:nvPr/>
          </p:nvGrpSpPr>
          <p:grpSpPr>
            <a:xfrm>
              <a:off x="11325415" y="762701"/>
              <a:ext cx="182192" cy="634674"/>
              <a:chOff x="2121762" y="2323619"/>
              <a:chExt cx="200378" cy="825210"/>
            </a:xfrm>
          </p:grpSpPr>
          <p:sp>
            <p:nvSpPr>
              <p:cNvPr id="659" name="Google Shape;659;p38"/>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38"/>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61" name="Google Shape;661;p38"/>
          <p:cNvSpPr/>
          <p:nvPr/>
        </p:nvSpPr>
        <p:spPr>
          <a:xfrm>
            <a:off x="3954779" y="4057500"/>
            <a:ext cx="7760001" cy="424183"/>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38"/>
          <p:cNvSpPr/>
          <p:nvPr/>
        </p:nvSpPr>
        <p:spPr>
          <a:xfrm>
            <a:off x="3954779" y="4485582"/>
            <a:ext cx="7760001" cy="424183"/>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38"/>
          <p:cNvSpPr/>
          <p:nvPr/>
        </p:nvSpPr>
        <p:spPr>
          <a:xfrm>
            <a:off x="3954779" y="4909765"/>
            <a:ext cx="7760001" cy="790478"/>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9"/>
          <p:cNvSpPr/>
          <p:nvPr/>
        </p:nvSpPr>
        <p:spPr>
          <a:xfrm>
            <a:off x="7281021" y="2108200"/>
            <a:ext cx="3765250" cy="284480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0" name="Google Shape;670;p39"/>
          <p:cNvSpPr/>
          <p:nvPr/>
        </p:nvSpPr>
        <p:spPr>
          <a:xfrm>
            <a:off x="1879600" y="2108200"/>
            <a:ext cx="3765250" cy="2844800"/>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Supporting children with regular nightmares</a:t>
            </a:r>
            <a:endParaRPr/>
          </a:p>
        </p:txBody>
      </p:sp>
      <p:sp>
        <p:nvSpPr>
          <p:cNvPr id="672" name="Google Shape;672;p39"/>
          <p:cNvSpPr txBox="1"/>
          <p:nvPr/>
        </p:nvSpPr>
        <p:spPr>
          <a:xfrm>
            <a:off x="8698651" y="2906683"/>
            <a:ext cx="21125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Expressive activity on nightmares</a:t>
            </a:r>
            <a:endParaRPr sz="2400">
              <a:solidFill>
                <a:schemeClr val="dk1"/>
              </a:solidFill>
              <a:latin typeface="Arial"/>
              <a:ea typeface="Arial"/>
              <a:cs typeface="Arial"/>
              <a:sym typeface="Arial"/>
            </a:endParaRPr>
          </a:p>
        </p:txBody>
      </p:sp>
      <p:grpSp>
        <p:nvGrpSpPr>
          <p:cNvPr id="673" name="Google Shape;673;p39"/>
          <p:cNvGrpSpPr/>
          <p:nvPr/>
        </p:nvGrpSpPr>
        <p:grpSpPr>
          <a:xfrm>
            <a:off x="6482828" y="3606800"/>
            <a:ext cx="1182559" cy="1166576"/>
            <a:chOff x="6673904" y="4927635"/>
            <a:chExt cx="864452" cy="881827"/>
          </a:xfrm>
        </p:grpSpPr>
        <p:sp>
          <p:nvSpPr>
            <p:cNvPr id="674" name="Google Shape;674;p39"/>
            <p:cNvSpPr/>
            <p:nvPr/>
          </p:nvSpPr>
          <p:spPr>
            <a:xfrm>
              <a:off x="6673904" y="4927635"/>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675" name="Google Shape;675;p39"/>
            <p:cNvSpPr/>
            <p:nvPr/>
          </p:nvSpPr>
          <p:spPr>
            <a:xfrm rot="10800000">
              <a:off x="6917818" y="5355565"/>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grpSp>
        <p:nvGrpSpPr>
          <p:cNvPr id="676" name="Google Shape;676;p39"/>
          <p:cNvGrpSpPr/>
          <p:nvPr/>
        </p:nvGrpSpPr>
        <p:grpSpPr>
          <a:xfrm>
            <a:off x="7281021" y="2440560"/>
            <a:ext cx="1182559" cy="1166576"/>
            <a:chOff x="7662737" y="4933947"/>
            <a:chExt cx="864452" cy="881827"/>
          </a:xfrm>
        </p:grpSpPr>
        <p:sp>
          <p:nvSpPr>
            <p:cNvPr id="677" name="Google Shape;677;p39"/>
            <p:cNvSpPr/>
            <p:nvPr/>
          </p:nvSpPr>
          <p:spPr>
            <a:xfrm>
              <a:off x="7662737" y="4933947"/>
              <a:ext cx="864452" cy="88182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Arial"/>
                <a:ea typeface="Arial"/>
                <a:cs typeface="Arial"/>
                <a:sym typeface="Arial"/>
              </a:endParaRPr>
            </a:p>
          </p:txBody>
        </p:sp>
        <p:sp>
          <p:nvSpPr>
            <p:cNvPr id="678" name="Google Shape;678;p39"/>
            <p:cNvSpPr/>
            <p:nvPr/>
          </p:nvSpPr>
          <p:spPr>
            <a:xfrm>
              <a:off x="7923857" y="5512539"/>
              <a:ext cx="376623" cy="30323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grpSp>
      <p:pic>
        <p:nvPicPr>
          <p:cNvPr id="679" name="Google Shape;679;p39" descr="Scientific Thought with solid fill"/>
          <p:cNvPicPr preferRelativeResize="0"/>
          <p:nvPr/>
        </p:nvPicPr>
        <p:blipFill rotWithShape="1">
          <a:blip r:embed="rId3">
            <a:alphaModFix/>
          </a:blip>
          <a:srcRect/>
          <a:stretch/>
        </p:blipFill>
        <p:spPr>
          <a:xfrm>
            <a:off x="717300" y="2420025"/>
            <a:ext cx="2132576" cy="2132576"/>
          </a:xfrm>
          <a:prstGeom prst="rect">
            <a:avLst/>
          </a:prstGeom>
          <a:noFill/>
          <a:ln>
            <a:noFill/>
          </a:ln>
        </p:spPr>
      </p:pic>
      <p:sp>
        <p:nvSpPr>
          <p:cNvPr id="680" name="Google Shape;680;p39"/>
          <p:cNvSpPr txBox="1"/>
          <p:nvPr/>
        </p:nvSpPr>
        <p:spPr>
          <a:xfrm>
            <a:off x="2717578" y="2537352"/>
            <a:ext cx="269443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Psychoeducation on sleep hygiene</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Psychoeducation on nightmares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grpSp>
        <p:nvGrpSpPr>
          <p:cNvPr id="686" name="Google Shape;686;p40"/>
          <p:cNvGrpSpPr/>
          <p:nvPr/>
        </p:nvGrpSpPr>
        <p:grpSpPr>
          <a:xfrm>
            <a:off x="838200" y="1646862"/>
            <a:ext cx="955872" cy="998832"/>
            <a:chOff x="7345680" y="2484120"/>
            <a:chExt cx="904240" cy="944880"/>
          </a:xfrm>
        </p:grpSpPr>
        <p:sp>
          <p:nvSpPr>
            <p:cNvPr id="687" name="Google Shape;687;p40"/>
            <p:cNvSpPr/>
            <p:nvPr/>
          </p:nvSpPr>
          <p:spPr>
            <a:xfrm>
              <a:off x="7345680" y="2484120"/>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40"/>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9" name="Google Shape;689;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Bedtime do’s and don’ts</a:t>
            </a:r>
            <a:endParaRPr/>
          </a:p>
        </p:txBody>
      </p:sp>
      <p:grpSp>
        <p:nvGrpSpPr>
          <p:cNvPr id="690" name="Google Shape;690;p40"/>
          <p:cNvGrpSpPr/>
          <p:nvPr/>
        </p:nvGrpSpPr>
        <p:grpSpPr>
          <a:xfrm>
            <a:off x="6823107" y="1646862"/>
            <a:ext cx="990833" cy="998832"/>
            <a:chOff x="7082252" y="3731241"/>
            <a:chExt cx="937312" cy="944880"/>
          </a:xfrm>
        </p:grpSpPr>
        <p:sp>
          <p:nvSpPr>
            <p:cNvPr id="691" name="Google Shape;691;p40"/>
            <p:cNvSpPr/>
            <p:nvPr/>
          </p:nvSpPr>
          <p:spPr>
            <a:xfrm>
              <a:off x="7090831" y="3731241"/>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40"/>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3" name="Google Shape;693;p40"/>
          <p:cNvSpPr txBox="1"/>
          <p:nvPr/>
        </p:nvSpPr>
        <p:spPr>
          <a:xfrm>
            <a:off x="2144801" y="1901181"/>
            <a:ext cx="4058278" cy="3493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DO</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Build a bedtime routine for the child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Set a fixed time for the child to go to bed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 night-time routine for kids should consist of the same steps every night or as many nights as possible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Keep the routine short and sweet (around 30min)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If possible, keep the room where the child sleeps dark, cool and quiet to help them sleep.</a:t>
            </a:r>
            <a:endParaRPr sz="1800">
              <a:solidFill>
                <a:schemeClr val="dk1"/>
              </a:solidFill>
              <a:latin typeface="Arial"/>
              <a:ea typeface="Arial"/>
              <a:cs typeface="Arial"/>
              <a:sym typeface="Arial"/>
            </a:endParaRPr>
          </a:p>
        </p:txBody>
      </p:sp>
      <p:sp>
        <p:nvSpPr>
          <p:cNvPr id="694" name="Google Shape;694;p40"/>
          <p:cNvSpPr txBox="1"/>
          <p:nvPr/>
        </p:nvSpPr>
        <p:spPr>
          <a:xfrm>
            <a:off x="8143157" y="1901181"/>
            <a:ext cx="3402080" cy="34932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DON’T</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Don’t start the routine when they already fell asleep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Let them use or watch screens right before bedtime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Don’t give them sugary or heavy snacks before bedtime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Avoid scary stories and other mentally or physically stimulating activities before bed.</a:t>
            </a:r>
            <a:endParaRPr/>
          </a:p>
        </p:txBody>
      </p:sp>
      <p:grpSp>
        <p:nvGrpSpPr>
          <p:cNvPr id="695" name="Google Shape;695;p40"/>
          <p:cNvGrpSpPr/>
          <p:nvPr/>
        </p:nvGrpSpPr>
        <p:grpSpPr>
          <a:xfrm>
            <a:off x="758935" y="2326912"/>
            <a:ext cx="1114400" cy="607856"/>
            <a:chOff x="-534001" y="831664"/>
            <a:chExt cx="1307187" cy="713012"/>
          </a:xfrm>
        </p:grpSpPr>
        <p:sp>
          <p:nvSpPr>
            <p:cNvPr id="696" name="Google Shape;696;p40"/>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40"/>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40"/>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40"/>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40"/>
          <p:cNvGrpSpPr/>
          <p:nvPr/>
        </p:nvGrpSpPr>
        <p:grpSpPr>
          <a:xfrm>
            <a:off x="6698375" y="2326912"/>
            <a:ext cx="1114400" cy="607856"/>
            <a:chOff x="-534001" y="831664"/>
            <a:chExt cx="1307187" cy="713012"/>
          </a:xfrm>
        </p:grpSpPr>
        <p:sp>
          <p:nvSpPr>
            <p:cNvPr id="701" name="Google Shape;701;p40"/>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40"/>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40"/>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40"/>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41" descr="Scientific Thought with solid fill"/>
          <p:cNvPicPr preferRelativeResize="0"/>
          <p:nvPr/>
        </p:nvPicPr>
        <p:blipFill rotWithShape="1">
          <a:blip r:embed="rId3">
            <a:alphaModFix/>
          </a:blip>
          <a:srcRect/>
          <a:stretch/>
        </p:blipFill>
        <p:spPr>
          <a:xfrm>
            <a:off x="8748254" y="2865719"/>
            <a:ext cx="3443746" cy="3443746"/>
          </a:xfrm>
          <a:prstGeom prst="rect">
            <a:avLst/>
          </a:prstGeom>
          <a:noFill/>
          <a:ln>
            <a:noFill/>
          </a:ln>
        </p:spPr>
      </p:pic>
      <p:sp>
        <p:nvSpPr>
          <p:cNvPr id="711" name="Google Shape;711;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Psychoeducation - nightmares</a:t>
            </a:r>
            <a:endParaRPr/>
          </a:p>
        </p:txBody>
      </p:sp>
      <p:sp>
        <p:nvSpPr>
          <p:cNvPr id="712" name="Google Shape;712;p41"/>
          <p:cNvSpPr txBox="1"/>
          <p:nvPr/>
        </p:nvSpPr>
        <p:spPr>
          <a:xfrm>
            <a:off x="751429" y="1764343"/>
            <a:ext cx="5344571" cy="377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TO PARENTS OR CAREGIVERS</a:t>
            </a:r>
            <a:endParaRPr dirty="0"/>
          </a:p>
          <a:p>
            <a:pPr marL="285750" marR="0" lvl="0" indent="-285750" algn="l" rtl="0">
              <a:spcBef>
                <a:spcPts val="60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The fact that these are a normal reaction to distressing events. Its normal for children to have bad dreams or nightmares after they’ve been through something very difficult.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Nightmares are a child’s way of trying to make sense and deal with the memory of the very distressing experience that you/they went through</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The best way to fight back against nightmares is to face them and get them out into the open during the day when the child is awake and they know the nightmares can hurt them.</a:t>
            </a:r>
            <a:endParaRPr dirty="0"/>
          </a:p>
        </p:txBody>
      </p:sp>
      <p:sp>
        <p:nvSpPr>
          <p:cNvPr id="713" name="Google Shape;713;p41"/>
          <p:cNvSpPr txBox="1"/>
          <p:nvPr/>
        </p:nvSpPr>
        <p:spPr>
          <a:xfrm>
            <a:off x="6299200" y="1764343"/>
            <a:ext cx="5141371" cy="3770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TO CHILDREN</a:t>
            </a:r>
            <a:endParaRPr/>
          </a:p>
          <a:p>
            <a:pPr marL="285750" marR="0" lvl="0" indent="-285750" algn="l" rtl="0">
              <a:spcBef>
                <a:spcPts val="600"/>
              </a:spcBef>
              <a:spcAft>
                <a:spcPts val="0"/>
              </a:spcAft>
              <a:buClr>
                <a:schemeClr val="dk1"/>
              </a:buClr>
              <a:buSzPts val="1800"/>
              <a:buFont typeface="Arial"/>
              <a:buChar char="•"/>
            </a:pPr>
            <a:r>
              <a:rPr lang="en-US" sz="1800">
                <a:solidFill>
                  <a:schemeClr val="dk1"/>
                </a:solidFill>
                <a:latin typeface="Arial"/>
                <a:ea typeface="Arial"/>
                <a:cs typeface="Arial"/>
                <a:sym typeface="Arial"/>
              </a:rPr>
              <a:t>Nightmares are very scary because they seem real when you’re asleep. But they’re not real. They’re just dreams, and they can’t come true or hurt you.</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best way to fight back against these nightmares is by letting them fly away during the day, when they can’t hurt you.</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Don’t keep nightmares a secret or hidden, because then they cannot fly away during the day. Talk about your nightmares in the day, so they are out in the open and can fly away. They will come back less and less afterwards.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Do’s and don’ts after a nightmare</a:t>
            </a:r>
            <a:endParaRPr/>
          </a:p>
        </p:txBody>
      </p:sp>
      <p:grpSp>
        <p:nvGrpSpPr>
          <p:cNvPr id="720" name="Google Shape;720;p42"/>
          <p:cNvGrpSpPr/>
          <p:nvPr/>
        </p:nvGrpSpPr>
        <p:grpSpPr>
          <a:xfrm>
            <a:off x="838200" y="1559776"/>
            <a:ext cx="955872" cy="998832"/>
            <a:chOff x="7345680" y="2484120"/>
            <a:chExt cx="904240" cy="944880"/>
          </a:xfrm>
        </p:grpSpPr>
        <p:sp>
          <p:nvSpPr>
            <p:cNvPr id="721" name="Google Shape;721;p42"/>
            <p:cNvSpPr/>
            <p:nvPr/>
          </p:nvSpPr>
          <p:spPr>
            <a:xfrm>
              <a:off x="7345680" y="2484120"/>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42"/>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3" name="Google Shape;723;p42"/>
          <p:cNvGrpSpPr/>
          <p:nvPr/>
        </p:nvGrpSpPr>
        <p:grpSpPr>
          <a:xfrm>
            <a:off x="6373954" y="1559776"/>
            <a:ext cx="990833" cy="998832"/>
            <a:chOff x="7082252" y="3731241"/>
            <a:chExt cx="937312" cy="944880"/>
          </a:xfrm>
        </p:grpSpPr>
        <p:sp>
          <p:nvSpPr>
            <p:cNvPr id="724" name="Google Shape;724;p42"/>
            <p:cNvSpPr/>
            <p:nvPr/>
          </p:nvSpPr>
          <p:spPr>
            <a:xfrm>
              <a:off x="7090831" y="3731241"/>
              <a:ext cx="904240" cy="94488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5" name="Google Shape;725;p42"/>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6" name="Google Shape;726;p42"/>
          <p:cNvGrpSpPr/>
          <p:nvPr/>
        </p:nvGrpSpPr>
        <p:grpSpPr>
          <a:xfrm>
            <a:off x="758935" y="2239826"/>
            <a:ext cx="1114400" cy="607856"/>
            <a:chOff x="-534001" y="831664"/>
            <a:chExt cx="1307187" cy="713012"/>
          </a:xfrm>
        </p:grpSpPr>
        <p:sp>
          <p:nvSpPr>
            <p:cNvPr id="727" name="Google Shape;727;p42"/>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42"/>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42"/>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42"/>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31" name="Google Shape;731;p42"/>
          <p:cNvGrpSpPr/>
          <p:nvPr/>
        </p:nvGrpSpPr>
        <p:grpSpPr>
          <a:xfrm>
            <a:off x="6249222" y="2239826"/>
            <a:ext cx="1114400" cy="607856"/>
            <a:chOff x="-534001" y="831664"/>
            <a:chExt cx="1307187" cy="713012"/>
          </a:xfrm>
        </p:grpSpPr>
        <p:sp>
          <p:nvSpPr>
            <p:cNvPr id="732" name="Google Shape;732;p42"/>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42"/>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42"/>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42"/>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6" name="Google Shape;736;p42"/>
          <p:cNvSpPr txBox="1"/>
          <p:nvPr/>
        </p:nvSpPr>
        <p:spPr>
          <a:xfrm>
            <a:off x="2189788" y="1777644"/>
            <a:ext cx="3876782"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DO</a:t>
            </a:r>
            <a:endParaRPr/>
          </a:p>
          <a:p>
            <a:pPr marL="285750" marR="0" lvl="0" indent="-285750" algn="l" rtl="0">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Do comfort and reassure the child after a nightmare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Do a calming activity or repeat a few steps of the bedtime routine to help the child go back to sleep</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day after, talk about the nightmare with the child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Do use the content of the nightmare as a clue to what the child fears</a:t>
            </a:r>
            <a:endParaRPr/>
          </a:p>
        </p:txBody>
      </p:sp>
      <p:sp>
        <p:nvSpPr>
          <p:cNvPr id="737" name="Google Shape;737;p42"/>
          <p:cNvSpPr txBox="1"/>
          <p:nvPr/>
        </p:nvSpPr>
        <p:spPr>
          <a:xfrm>
            <a:off x="7659499" y="1777644"/>
            <a:ext cx="3791880"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DON’T</a:t>
            </a:r>
            <a:endParaRPr/>
          </a:p>
          <a:p>
            <a:pPr marL="285750" marR="0" lvl="0" indent="-285750" algn="l" rtl="0">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Do not ignore or minimize the nightmare. During the dream it felt real which is distressing!</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Do not allow the child to stay up too late, they will become overtired and this will lead to more sleep problems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Do not use physical force to make the child go to bed again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3"/>
          <p:cNvSpPr txBox="1"/>
          <p:nvPr/>
        </p:nvSpPr>
        <p:spPr>
          <a:xfrm>
            <a:off x="7034855" y="1764510"/>
            <a:ext cx="4149051" cy="2400627"/>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2400" i="0" u="none" strike="noStrike">
                <a:solidFill>
                  <a:srgbClr val="000000"/>
                </a:solidFill>
                <a:latin typeface="Helvetica Neue"/>
                <a:ea typeface="Helvetica Neue"/>
                <a:cs typeface="Helvetica Neue"/>
                <a:sym typeface="Helvetica Neue"/>
              </a:rPr>
              <a:t>Discuss</a:t>
            </a: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endParaRPr sz="24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2400" i="0" u="none" strike="noStrike">
                <a:solidFill>
                  <a:srgbClr val="000000"/>
                </a:solidFill>
                <a:latin typeface="Helvetica Neue"/>
                <a:ea typeface="Helvetica Neue"/>
                <a:cs typeface="Helvetica Neue"/>
                <a:sym typeface="Helvetica Neue"/>
              </a:rPr>
              <a:t>Homework</a:t>
            </a:r>
            <a:endParaRPr sz="2400" i="0" u="none" strike="noStrike">
              <a:solidFill>
                <a:schemeClr val="dk1"/>
              </a:solidFill>
              <a:latin typeface="Arial"/>
              <a:ea typeface="Arial"/>
              <a:cs typeface="Arial"/>
              <a:sym typeface="Arial"/>
            </a:endParaRPr>
          </a:p>
        </p:txBody>
      </p:sp>
      <p:sp>
        <p:nvSpPr>
          <p:cNvPr id="750" name="Google Shape;750;p43"/>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5B9BD5"/>
              </a:buClr>
              <a:buSzPts val="1400"/>
              <a:buFont typeface="Arial"/>
              <a:buNone/>
            </a:pPr>
            <a:r>
              <a:rPr lang="en-US"/>
              <a:t>Expressive activity - Dreamwork</a:t>
            </a:r>
            <a:endParaRPr/>
          </a:p>
        </p:txBody>
      </p:sp>
      <p:sp>
        <p:nvSpPr>
          <p:cNvPr id="751" name="Google Shape;751;p43"/>
          <p:cNvSpPr txBox="1"/>
          <p:nvPr/>
        </p:nvSpPr>
        <p:spPr>
          <a:xfrm>
            <a:off x="1649200" y="1764510"/>
            <a:ext cx="4149050" cy="2400627"/>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2400" i="0" u="none" strike="noStrike">
                <a:solidFill>
                  <a:srgbClr val="000000"/>
                </a:solidFill>
                <a:latin typeface="Helvetica Neue"/>
                <a:ea typeface="Helvetica Neue"/>
                <a:cs typeface="Helvetica Neue"/>
                <a:sym typeface="Helvetica Neue"/>
              </a:rPr>
              <a:t>Introduction</a:t>
            </a: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br>
              <a:rPr lang="en-US" sz="2400" i="0" u="none" strike="noStrike">
                <a:solidFill>
                  <a:srgbClr val="000000"/>
                </a:solidFill>
                <a:latin typeface="Helvetica Neue"/>
                <a:ea typeface="Helvetica Neue"/>
                <a:cs typeface="Helvetica Neue"/>
                <a:sym typeface="Helvetica Neue"/>
              </a:rPr>
            </a:br>
            <a:endParaRPr sz="24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2400" i="0" u="none" strike="noStrike">
                <a:solidFill>
                  <a:srgbClr val="000000"/>
                </a:solidFill>
                <a:latin typeface="Helvetica Neue"/>
                <a:ea typeface="Helvetica Neue"/>
                <a:cs typeface="Helvetica Neue"/>
                <a:sym typeface="Helvetica Neue"/>
              </a:rPr>
              <a:t>Drawing</a:t>
            </a:r>
            <a:endParaRPr sz="2400" i="0" u="none" strike="noStrike">
              <a:solidFill>
                <a:schemeClr val="dk1"/>
              </a:solidFill>
              <a:latin typeface="Arial"/>
              <a:ea typeface="Arial"/>
              <a:cs typeface="Arial"/>
              <a:sym typeface="Arial"/>
            </a:endParaRPr>
          </a:p>
        </p:txBody>
      </p:sp>
      <p:sp>
        <p:nvSpPr>
          <p:cNvPr id="752" name="Google Shape;752;p4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3" name="Google Shape;753;p43"/>
          <p:cNvGrpSpPr/>
          <p:nvPr/>
        </p:nvGrpSpPr>
        <p:grpSpPr>
          <a:xfrm>
            <a:off x="10741850" y="739171"/>
            <a:ext cx="562136" cy="634675"/>
            <a:chOff x="760175" y="830142"/>
            <a:chExt cx="867619" cy="979579"/>
          </a:xfrm>
        </p:grpSpPr>
        <p:sp>
          <p:nvSpPr>
            <p:cNvPr id="754" name="Google Shape;754;p43"/>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69-70</a:t>
              </a:r>
              <a:endParaRPr/>
            </a:p>
          </p:txBody>
        </p:sp>
        <p:sp>
          <p:nvSpPr>
            <p:cNvPr id="755" name="Google Shape;755;p43"/>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6" name="Google Shape;756;p43"/>
          <p:cNvSpPr/>
          <p:nvPr/>
        </p:nvSpPr>
        <p:spPr>
          <a:xfrm>
            <a:off x="1649200" y="2447777"/>
            <a:ext cx="4044035" cy="1007832"/>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i="1" dirty="0">
                <a:solidFill>
                  <a:schemeClr val="dk1"/>
                </a:solidFill>
                <a:latin typeface="Arial"/>
                <a:ea typeface="Arial"/>
                <a:cs typeface="Arial"/>
                <a:sym typeface="Arial"/>
              </a:rPr>
              <a:t>Many children have nightmares, but we can try to do somethin</a:t>
            </a:r>
            <a:r>
              <a:rPr lang="en-US" sz="2000" i="1"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g about it.</a:t>
            </a:r>
            <a:r>
              <a:rPr lang="en-US" sz="2000" i="1" dirty="0">
                <a:solidFill>
                  <a:schemeClr val="dk1"/>
                </a:solidFill>
                <a:latin typeface="Arial"/>
                <a:ea typeface="Arial"/>
                <a:cs typeface="Arial"/>
                <a:sym typeface="Arial"/>
              </a:rPr>
              <a:t> </a:t>
            </a:r>
            <a:endParaRPr dirty="0"/>
          </a:p>
        </p:txBody>
      </p:sp>
      <p:sp>
        <p:nvSpPr>
          <p:cNvPr id="757" name="Google Shape;757;p43"/>
          <p:cNvSpPr/>
          <p:nvPr/>
        </p:nvSpPr>
        <p:spPr>
          <a:xfrm>
            <a:off x="1649200" y="4279389"/>
            <a:ext cx="4044035" cy="1213934"/>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i="1">
                <a:solidFill>
                  <a:schemeClr val="dk1"/>
                </a:solidFill>
                <a:latin typeface="Arial"/>
                <a:ea typeface="Arial"/>
                <a:cs typeface="Arial"/>
                <a:sym typeface="Arial"/>
              </a:rPr>
              <a:t>The more we talk about a dream while awake, the less scary it will be. </a:t>
            </a:r>
            <a:endParaRPr/>
          </a:p>
        </p:txBody>
      </p:sp>
      <p:sp>
        <p:nvSpPr>
          <p:cNvPr id="758" name="Google Shape;758;p43"/>
          <p:cNvSpPr/>
          <p:nvPr/>
        </p:nvSpPr>
        <p:spPr>
          <a:xfrm>
            <a:off x="6978884" y="2447777"/>
            <a:ext cx="4044035" cy="981223"/>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i="1">
                <a:solidFill>
                  <a:schemeClr val="dk1"/>
                </a:solidFill>
                <a:latin typeface="Arial"/>
                <a:ea typeface="Arial"/>
                <a:cs typeface="Arial"/>
                <a:sym typeface="Arial"/>
              </a:rPr>
              <a:t>Talk about what you drew.</a:t>
            </a:r>
            <a:endParaRPr/>
          </a:p>
        </p:txBody>
      </p:sp>
      <p:sp>
        <p:nvSpPr>
          <p:cNvPr id="759" name="Google Shape;759;p43"/>
          <p:cNvSpPr/>
          <p:nvPr/>
        </p:nvSpPr>
        <p:spPr>
          <a:xfrm>
            <a:off x="6978883" y="4279389"/>
            <a:ext cx="4044035" cy="1213934"/>
          </a:xfrm>
          <a:prstGeom prst="wedgeRoundRectCallout">
            <a:avLst>
              <a:gd name="adj1" fmla="val -54270"/>
              <a:gd name="adj2" fmla="val -15424"/>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i="1">
                <a:solidFill>
                  <a:schemeClr val="dk1"/>
                </a:solidFill>
                <a:latin typeface="Arial"/>
                <a:ea typeface="Arial"/>
                <a:cs typeface="Arial"/>
                <a:sym typeface="Arial"/>
              </a:rPr>
              <a:t>Share your drawing with a parent or caregiver.</a:t>
            </a:r>
            <a:endParaRPr/>
          </a:p>
        </p:txBody>
      </p:sp>
      <p:sp>
        <p:nvSpPr>
          <p:cNvPr id="760" name="Google Shape;760;p43"/>
          <p:cNvSpPr/>
          <p:nvPr/>
        </p:nvSpPr>
        <p:spPr>
          <a:xfrm>
            <a:off x="1008093" y="1650258"/>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sz="1800" b="1">
              <a:solidFill>
                <a:schemeClr val="lt1"/>
              </a:solidFill>
              <a:latin typeface="Arial"/>
              <a:ea typeface="Arial"/>
              <a:cs typeface="Arial"/>
              <a:sym typeface="Arial"/>
            </a:endParaRPr>
          </a:p>
        </p:txBody>
      </p:sp>
      <p:sp>
        <p:nvSpPr>
          <p:cNvPr id="761" name="Google Shape;761;p43"/>
          <p:cNvSpPr/>
          <p:nvPr/>
        </p:nvSpPr>
        <p:spPr>
          <a:xfrm>
            <a:off x="1008093" y="3536813"/>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762" name="Google Shape;762;p43"/>
          <p:cNvSpPr/>
          <p:nvPr/>
        </p:nvSpPr>
        <p:spPr>
          <a:xfrm>
            <a:off x="6393752" y="1650258"/>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sz="1800" b="1">
              <a:solidFill>
                <a:schemeClr val="lt1"/>
              </a:solidFill>
              <a:latin typeface="Arial"/>
              <a:ea typeface="Arial"/>
              <a:cs typeface="Arial"/>
              <a:sym typeface="Arial"/>
            </a:endParaRPr>
          </a:p>
        </p:txBody>
      </p:sp>
      <p:sp>
        <p:nvSpPr>
          <p:cNvPr id="763" name="Google Shape;763;p43"/>
          <p:cNvSpPr/>
          <p:nvPr/>
        </p:nvSpPr>
        <p:spPr>
          <a:xfrm>
            <a:off x="6393752" y="3536813"/>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sz="1800" b="1">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Expressive activity - Imagine nightmares</a:t>
            </a:r>
            <a:endParaRPr/>
          </a:p>
        </p:txBody>
      </p:sp>
      <p:sp>
        <p:nvSpPr>
          <p:cNvPr id="770" name="Google Shape;770;p44"/>
          <p:cNvSpPr txBox="1"/>
          <p:nvPr/>
        </p:nvSpPr>
        <p:spPr>
          <a:xfrm>
            <a:off x="6095999" y="1261594"/>
            <a:ext cx="5670177" cy="4708981"/>
          </a:xfrm>
          <a:prstGeom prst="rect">
            <a:avLst/>
          </a:prstGeom>
          <a:noFill/>
          <a:ln>
            <a:noFill/>
          </a:ln>
        </p:spPr>
        <p:txBody>
          <a:bodyPr spcFirstLastPara="1" wrap="square" lIns="91425" tIns="45700" rIns="91425" bIns="45700" anchor="t" anchorCtr="0">
            <a:spAutoFit/>
          </a:bodyPr>
          <a:lstStyle/>
          <a:p>
            <a:pPr marL="0" marR="0" lvl="0" indent="0" algn="l" rtl="0">
              <a:lnSpc>
                <a:spcPct val="214285"/>
              </a:lnSpc>
              <a:spcBef>
                <a:spcPts val="0"/>
              </a:spcBef>
              <a:spcAft>
                <a:spcPts val="0"/>
              </a:spcAft>
              <a:buNone/>
            </a:pPr>
            <a:r>
              <a:rPr lang="en-US" sz="2800" b="0" i="0" u="none" strike="noStrike" dirty="0">
                <a:solidFill>
                  <a:srgbClr val="000000"/>
                </a:solidFill>
                <a:latin typeface="Arial"/>
                <a:ea typeface="Arial"/>
                <a:cs typeface="Arial"/>
                <a:sym typeface="Arial"/>
              </a:rPr>
              <a:t>Introduction</a:t>
            </a:r>
            <a:endParaRPr sz="2800" b="0" i="0" u="none" strike="noStrike" dirty="0">
              <a:solidFill>
                <a:schemeClr val="dk1"/>
              </a:solidFill>
              <a:latin typeface="Arial"/>
              <a:ea typeface="Arial"/>
              <a:cs typeface="Arial"/>
              <a:sym typeface="Arial"/>
            </a:endParaRPr>
          </a:p>
          <a:p>
            <a:pPr marL="0" marR="0" lvl="0" indent="0" algn="l" rtl="0">
              <a:lnSpc>
                <a:spcPct val="214285"/>
              </a:lnSpc>
              <a:spcBef>
                <a:spcPts val="0"/>
              </a:spcBef>
              <a:spcAft>
                <a:spcPts val="0"/>
              </a:spcAft>
              <a:buNone/>
            </a:pPr>
            <a:r>
              <a:rPr lang="en-US" sz="2800" b="0" i="0" u="none" strike="noStrike" dirty="0">
                <a:solidFill>
                  <a:srgbClr val="000000"/>
                </a:solidFill>
                <a:latin typeface="Arial"/>
                <a:ea typeface="Arial"/>
                <a:cs typeface="Arial"/>
                <a:sym typeface="Arial"/>
              </a:rPr>
              <a:t>Recall the nightmare </a:t>
            </a:r>
            <a:endParaRPr sz="2800" b="0" i="0" u="none" strike="noStrike" dirty="0">
              <a:solidFill>
                <a:schemeClr val="dk1"/>
              </a:solidFill>
              <a:latin typeface="Arial"/>
              <a:ea typeface="Arial"/>
              <a:cs typeface="Arial"/>
              <a:sym typeface="Arial"/>
            </a:endParaRPr>
          </a:p>
          <a:p>
            <a:pPr marL="0" marR="0" lvl="0" indent="0" algn="l" rtl="0">
              <a:lnSpc>
                <a:spcPct val="214285"/>
              </a:lnSpc>
              <a:spcBef>
                <a:spcPts val="0"/>
              </a:spcBef>
              <a:spcAft>
                <a:spcPts val="0"/>
              </a:spcAft>
              <a:buNone/>
            </a:pPr>
            <a:r>
              <a:rPr lang="en-US" sz="2800" b="0" i="0" u="none" strike="noStrike" dirty="0">
                <a:solidFill>
                  <a:srgbClr val="000000"/>
                </a:solidFill>
                <a:latin typeface="Arial"/>
                <a:ea typeface="Arial"/>
                <a:cs typeface="Arial"/>
                <a:sym typeface="Arial"/>
              </a:rPr>
              <a:t>Change the ending</a:t>
            </a:r>
            <a:endParaRPr sz="2800" b="0" i="0" u="none" strike="noStrike" dirty="0">
              <a:solidFill>
                <a:schemeClr val="dk1"/>
              </a:solidFill>
              <a:latin typeface="Arial"/>
              <a:ea typeface="Arial"/>
              <a:cs typeface="Arial"/>
              <a:sym typeface="Arial"/>
            </a:endParaRPr>
          </a:p>
          <a:p>
            <a:pPr marL="0" marR="0" lvl="0" indent="0" algn="l" rtl="0">
              <a:lnSpc>
                <a:spcPct val="214285"/>
              </a:lnSpc>
              <a:spcBef>
                <a:spcPts val="0"/>
              </a:spcBef>
              <a:spcAft>
                <a:spcPts val="0"/>
              </a:spcAft>
              <a:buNone/>
            </a:pPr>
            <a:r>
              <a:rPr lang="en-US" sz="2800" b="0" i="0" u="none" strike="noStrike" dirty="0">
                <a:solidFill>
                  <a:srgbClr val="000000"/>
                </a:solidFill>
                <a:latin typeface="Arial"/>
                <a:ea typeface="Arial"/>
                <a:cs typeface="Arial"/>
                <a:sym typeface="Arial"/>
              </a:rPr>
              <a:t>Re-imagine the dream again</a:t>
            </a:r>
            <a:endParaRPr sz="2800" b="0" i="0" u="none" strike="noStrike" dirty="0">
              <a:solidFill>
                <a:schemeClr val="dk1"/>
              </a:solidFill>
              <a:latin typeface="Arial"/>
              <a:ea typeface="Arial"/>
              <a:cs typeface="Arial"/>
              <a:sym typeface="Arial"/>
            </a:endParaRPr>
          </a:p>
          <a:p>
            <a:pPr marL="0" marR="0" lvl="0" indent="0" algn="l" rtl="0">
              <a:lnSpc>
                <a:spcPct val="214285"/>
              </a:lnSpc>
              <a:spcBef>
                <a:spcPts val="0"/>
              </a:spcBef>
              <a:spcAft>
                <a:spcPts val="0"/>
              </a:spcAft>
              <a:buNone/>
            </a:pPr>
            <a:r>
              <a:rPr lang="en-US" sz="2800" b="0" i="0" u="none" strike="noStrike" dirty="0">
                <a:solidFill>
                  <a:srgbClr val="000000"/>
                </a:solidFill>
                <a:latin typeface="Arial"/>
                <a:ea typeface="Arial"/>
                <a:cs typeface="Arial"/>
                <a:sym typeface="Arial"/>
              </a:rPr>
              <a:t>Check your feelings and emotions </a:t>
            </a:r>
            <a:endParaRPr sz="2800" b="0" i="0" u="none" strike="noStrike" dirty="0">
              <a:solidFill>
                <a:schemeClr val="dk1"/>
              </a:solidFill>
              <a:latin typeface="Arial"/>
              <a:ea typeface="Arial"/>
              <a:cs typeface="Arial"/>
              <a:sym typeface="Arial"/>
            </a:endParaRPr>
          </a:p>
        </p:txBody>
      </p:sp>
      <p:sp>
        <p:nvSpPr>
          <p:cNvPr id="771" name="Google Shape;771;p4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2" name="Google Shape;772;p44"/>
          <p:cNvGrpSpPr/>
          <p:nvPr/>
        </p:nvGrpSpPr>
        <p:grpSpPr>
          <a:xfrm>
            <a:off x="10741851" y="748996"/>
            <a:ext cx="562136" cy="634675"/>
            <a:chOff x="760175" y="830142"/>
            <a:chExt cx="867619" cy="979579"/>
          </a:xfrm>
        </p:grpSpPr>
        <p:sp>
          <p:nvSpPr>
            <p:cNvPr id="773" name="Google Shape;773;p44"/>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71-72</a:t>
              </a:r>
              <a:endParaRPr/>
            </a:p>
          </p:txBody>
        </p:sp>
        <p:sp>
          <p:nvSpPr>
            <p:cNvPr id="774" name="Google Shape;774;p44"/>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5" name="Google Shape;775;p44"/>
          <p:cNvGrpSpPr/>
          <p:nvPr/>
        </p:nvGrpSpPr>
        <p:grpSpPr>
          <a:xfrm>
            <a:off x="1507184" y="3706735"/>
            <a:ext cx="2720383" cy="1483849"/>
            <a:chOff x="-534001" y="831664"/>
            <a:chExt cx="1307187" cy="713012"/>
          </a:xfrm>
        </p:grpSpPr>
        <p:sp>
          <p:nvSpPr>
            <p:cNvPr id="776" name="Google Shape;776;p44"/>
            <p:cNvSpPr/>
            <p:nvPr/>
          </p:nvSpPr>
          <p:spPr>
            <a:xfrm>
              <a:off x="-385457" y="1024771"/>
              <a:ext cx="178253" cy="178253"/>
            </a:xfrm>
            <a:custGeom>
              <a:avLst/>
              <a:gdLst/>
              <a:ahLst/>
              <a:cxnLst/>
              <a:rect l="l" t="t" r="r" b="b"/>
              <a:pathLst>
                <a:path w="178253" h="178253" extrusionOk="0">
                  <a:moveTo>
                    <a:pt x="178253" y="89127"/>
                  </a:moveTo>
                  <a:cubicBezTo>
                    <a:pt x="178253" y="138350"/>
                    <a:pt x="138350" y="178253"/>
                    <a:pt x="89127" y="178253"/>
                  </a:cubicBezTo>
                  <a:cubicBezTo>
                    <a:pt x="39903" y="178253"/>
                    <a:pt x="0" y="138350"/>
                    <a:pt x="0" y="89127"/>
                  </a:cubicBezTo>
                  <a:cubicBezTo>
                    <a:pt x="0" y="39903"/>
                    <a:pt x="39903" y="0"/>
                    <a:pt x="89127" y="0"/>
                  </a:cubicBezTo>
                  <a:cubicBezTo>
                    <a:pt x="138350" y="0"/>
                    <a:pt x="178253" y="39903"/>
                    <a:pt x="178253" y="891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44"/>
            <p:cNvSpPr/>
            <p:nvPr/>
          </p:nvSpPr>
          <p:spPr>
            <a:xfrm>
              <a:off x="-192349" y="1054480"/>
              <a:ext cx="178253" cy="148544"/>
            </a:xfrm>
            <a:custGeom>
              <a:avLst/>
              <a:gdLst/>
              <a:ahLst/>
              <a:cxnLst/>
              <a:rect l="l" t="t" r="r" b="b"/>
              <a:pathLst>
                <a:path w="178253" h="148544" extrusionOk="0">
                  <a:moveTo>
                    <a:pt x="0" y="148544"/>
                  </a:moveTo>
                  <a:lnTo>
                    <a:pt x="178253" y="148544"/>
                  </a:lnTo>
                  <a:lnTo>
                    <a:pt x="178253" y="0"/>
                  </a:lnTo>
                  <a:lnTo>
                    <a:pt x="148544" y="0"/>
                  </a:lnTo>
                  <a:cubicBezTo>
                    <a:pt x="66845" y="0"/>
                    <a:pt x="0" y="66845"/>
                    <a:pt x="0" y="1485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44"/>
            <p:cNvSpPr/>
            <p:nvPr/>
          </p:nvSpPr>
          <p:spPr>
            <a:xfrm>
              <a:off x="30466" y="1054480"/>
              <a:ext cx="742720" cy="490195"/>
            </a:xfrm>
            <a:custGeom>
              <a:avLst/>
              <a:gdLst/>
              <a:ahLst/>
              <a:cxnLst/>
              <a:rect l="l" t="t" r="r" b="b"/>
              <a:pathLst>
                <a:path w="742720" h="490195" extrusionOk="0">
                  <a:moveTo>
                    <a:pt x="683303" y="0"/>
                  </a:moveTo>
                  <a:lnTo>
                    <a:pt x="0" y="0"/>
                  </a:lnTo>
                  <a:lnTo>
                    <a:pt x="0" y="356506"/>
                  </a:lnTo>
                  <a:cubicBezTo>
                    <a:pt x="0" y="389186"/>
                    <a:pt x="26738" y="415924"/>
                    <a:pt x="59418" y="415924"/>
                  </a:cubicBezTo>
                  <a:lnTo>
                    <a:pt x="653594" y="415924"/>
                  </a:lnTo>
                  <a:lnTo>
                    <a:pt x="653594" y="490196"/>
                  </a:lnTo>
                  <a:lnTo>
                    <a:pt x="742721" y="490196"/>
                  </a:lnTo>
                  <a:lnTo>
                    <a:pt x="742721" y="59418"/>
                  </a:lnTo>
                  <a:cubicBezTo>
                    <a:pt x="742721" y="26738"/>
                    <a:pt x="715983" y="0"/>
                    <a:pt x="683303"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44"/>
            <p:cNvSpPr/>
            <p:nvPr/>
          </p:nvSpPr>
          <p:spPr>
            <a:xfrm>
              <a:off x="-534001" y="831664"/>
              <a:ext cx="519904" cy="713012"/>
            </a:xfrm>
            <a:custGeom>
              <a:avLst/>
              <a:gdLst/>
              <a:ahLst/>
              <a:cxnLst/>
              <a:rect l="l" t="t" r="r" b="b"/>
              <a:pathLst>
                <a:path w="519904" h="713012" extrusionOk="0">
                  <a:moveTo>
                    <a:pt x="89127" y="44563"/>
                  </a:moveTo>
                  <a:cubicBezTo>
                    <a:pt x="89127" y="19311"/>
                    <a:pt x="69816" y="0"/>
                    <a:pt x="44563" y="0"/>
                  </a:cubicBezTo>
                  <a:cubicBezTo>
                    <a:pt x="19311" y="0"/>
                    <a:pt x="0" y="19311"/>
                    <a:pt x="0" y="44563"/>
                  </a:cubicBezTo>
                  <a:lnTo>
                    <a:pt x="0" y="713012"/>
                  </a:lnTo>
                  <a:lnTo>
                    <a:pt x="89127" y="713012"/>
                  </a:lnTo>
                  <a:lnTo>
                    <a:pt x="89127" y="564468"/>
                  </a:lnTo>
                  <a:lnTo>
                    <a:pt x="519905" y="564468"/>
                  </a:lnTo>
                  <a:lnTo>
                    <a:pt x="519905" y="415924"/>
                  </a:lnTo>
                  <a:lnTo>
                    <a:pt x="89127" y="415924"/>
                  </a:lnTo>
                  <a:lnTo>
                    <a:pt x="89127" y="445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80" name="Google Shape;780;p44"/>
          <p:cNvSpPr/>
          <p:nvPr/>
        </p:nvSpPr>
        <p:spPr>
          <a:xfrm>
            <a:off x="2218195" y="1821936"/>
            <a:ext cx="2352613" cy="1598570"/>
          </a:xfrm>
          <a:custGeom>
            <a:avLst/>
            <a:gdLst/>
            <a:ahLst/>
            <a:cxnLst/>
            <a:rect l="l" t="t" r="r" b="b"/>
            <a:pathLst>
              <a:path w="2197893" h="1493440" extrusionOk="0">
                <a:moveTo>
                  <a:pt x="1916113" y="507206"/>
                </a:moveTo>
                <a:cubicBezTo>
                  <a:pt x="1893570" y="507206"/>
                  <a:pt x="1873845" y="510024"/>
                  <a:pt x="1851303" y="515660"/>
                </a:cubicBezTo>
                <a:cubicBezTo>
                  <a:pt x="1856939" y="495935"/>
                  <a:pt x="1859756" y="473392"/>
                  <a:pt x="1859756" y="450850"/>
                </a:cubicBezTo>
                <a:cubicBezTo>
                  <a:pt x="1859756" y="295870"/>
                  <a:pt x="1732955" y="169069"/>
                  <a:pt x="1577975" y="169069"/>
                </a:cubicBezTo>
                <a:cubicBezTo>
                  <a:pt x="1513165" y="169069"/>
                  <a:pt x="1451174" y="191611"/>
                  <a:pt x="1403271" y="228243"/>
                </a:cubicBezTo>
                <a:cubicBezTo>
                  <a:pt x="1380728" y="98623"/>
                  <a:pt x="1265198" y="0"/>
                  <a:pt x="1127125" y="0"/>
                </a:cubicBezTo>
                <a:cubicBezTo>
                  <a:pt x="997506" y="0"/>
                  <a:pt x="887611" y="90170"/>
                  <a:pt x="853797" y="211336"/>
                </a:cubicBezTo>
                <a:cubicBezTo>
                  <a:pt x="803077" y="135255"/>
                  <a:pt x="718542" y="84534"/>
                  <a:pt x="619919" y="84534"/>
                </a:cubicBezTo>
                <a:cubicBezTo>
                  <a:pt x="464939" y="84534"/>
                  <a:pt x="338138" y="211336"/>
                  <a:pt x="338138" y="366316"/>
                </a:cubicBezTo>
                <a:cubicBezTo>
                  <a:pt x="338138" y="388858"/>
                  <a:pt x="340955" y="408583"/>
                  <a:pt x="346591" y="431125"/>
                </a:cubicBezTo>
                <a:cubicBezTo>
                  <a:pt x="324048" y="425490"/>
                  <a:pt x="304324" y="422672"/>
                  <a:pt x="281781" y="422672"/>
                </a:cubicBezTo>
                <a:cubicBezTo>
                  <a:pt x="126802" y="422672"/>
                  <a:pt x="0" y="549473"/>
                  <a:pt x="0" y="704453"/>
                </a:cubicBezTo>
                <a:cubicBezTo>
                  <a:pt x="0" y="859433"/>
                  <a:pt x="126802" y="986234"/>
                  <a:pt x="281781" y="986234"/>
                </a:cubicBezTo>
                <a:cubicBezTo>
                  <a:pt x="281781" y="986234"/>
                  <a:pt x="281781" y="986234"/>
                  <a:pt x="284599" y="986234"/>
                </a:cubicBezTo>
                <a:cubicBezTo>
                  <a:pt x="298688" y="1129943"/>
                  <a:pt x="419854" y="1239838"/>
                  <a:pt x="563563" y="1239838"/>
                </a:cubicBezTo>
                <a:cubicBezTo>
                  <a:pt x="628372" y="1239838"/>
                  <a:pt x="687546" y="1217295"/>
                  <a:pt x="735449" y="1180664"/>
                </a:cubicBezTo>
                <a:cubicBezTo>
                  <a:pt x="735449" y="1189117"/>
                  <a:pt x="732631" y="1200388"/>
                  <a:pt x="732631" y="1211659"/>
                </a:cubicBezTo>
                <a:cubicBezTo>
                  <a:pt x="732631" y="1366639"/>
                  <a:pt x="859433" y="1493441"/>
                  <a:pt x="1014413" y="1493441"/>
                </a:cubicBezTo>
                <a:cubicBezTo>
                  <a:pt x="1160939" y="1493441"/>
                  <a:pt x="1282105" y="1380728"/>
                  <a:pt x="1296194" y="1237020"/>
                </a:cubicBezTo>
                <a:cubicBezTo>
                  <a:pt x="1346914" y="1307465"/>
                  <a:pt x="1428631" y="1352550"/>
                  <a:pt x="1521619" y="1352550"/>
                </a:cubicBezTo>
                <a:cubicBezTo>
                  <a:pt x="1676599" y="1352550"/>
                  <a:pt x="1803400" y="1225749"/>
                  <a:pt x="1803400" y="1070769"/>
                </a:cubicBezTo>
                <a:cubicBezTo>
                  <a:pt x="1803400" y="1062315"/>
                  <a:pt x="1803400" y="1053862"/>
                  <a:pt x="1803400" y="1045408"/>
                </a:cubicBezTo>
                <a:cubicBezTo>
                  <a:pt x="1837214" y="1059498"/>
                  <a:pt x="1876663" y="1070769"/>
                  <a:pt x="1916113" y="1070769"/>
                </a:cubicBezTo>
                <a:cubicBezTo>
                  <a:pt x="2071092" y="1070769"/>
                  <a:pt x="2197894" y="943967"/>
                  <a:pt x="2197894" y="788988"/>
                </a:cubicBezTo>
                <a:cubicBezTo>
                  <a:pt x="2197894" y="634008"/>
                  <a:pt x="2071092" y="507206"/>
                  <a:pt x="1916113" y="5072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44"/>
          <p:cNvSpPr/>
          <p:nvPr/>
        </p:nvSpPr>
        <p:spPr>
          <a:xfrm>
            <a:off x="1937261" y="2945552"/>
            <a:ext cx="338137" cy="338137"/>
          </a:xfrm>
          <a:custGeom>
            <a:avLst/>
            <a:gdLst/>
            <a:ahLst/>
            <a:cxnLst/>
            <a:rect l="l" t="t" r="r" b="b"/>
            <a:pathLst>
              <a:path w="338137" h="338137" extrusionOk="0">
                <a:moveTo>
                  <a:pt x="338138" y="169069"/>
                </a:moveTo>
                <a:cubicBezTo>
                  <a:pt x="338138" y="262443"/>
                  <a:pt x="262443" y="338138"/>
                  <a:pt x="169069" y="338138"/>
                </a:cubicBezTo>
                <a:cubicBezTo>
                  <a:pt x="75695" y="338138"/>
                  <a:pt x="0" y="262443"/>
                  <a:pt x="0" y="169069"/>
                </a:cubicBezTo>
                <a:cubicBezTo>
                  <a:pt x="0" y="75695"/>
                  <a:pt x="75695" y="0"/>
                  <a:pt x="169069" y="0"/>
                </a:cubicBezTo>
                <a:cubicBezTo>
                  <a:pt x="262443" y="0"/>
                  <a:pt x="338138" y="75695"/>
                  <a:pt x="338138" y="1690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44"/>
          <p:cNvSpPr/>
          <p:nvPr/>
        </p:nvSpPr>
        <p:spPr>
          <a:xfrm>
            <a:off x="1994463" y="3346186"/>
            <a:ext cx="223732" cy="223732"/>
          </a:xfrm>
          <a:custGeom>
            <a:avLst/>
            <a:gdLst/>
            <a:ahLst/>
            <a:cxnLst/>
            <a:rect l="l" t="t" r="r" b="b"/>
            <a:pathLst>
              <a:path w="253603" h="253603" extrusionOk="0">
                <a:moveTo>
                  <a:pt x="253603" y="126802"/>
                </a:moveTo>
                <a:cubicBezTo>
                  <a:pt x="253603" y="196832"/>
                  <a:pt x="196832" y="253603"/>
                  <a:pt x="126802" y="253603"/>
                </a:cubicBezTo>
                <a:cubicBezTo>
                  <a:pt x="56771" y="253603"/>
                  <a:pt x="0" y="196832"/>
                  <a:pt x="0" y="126802"/>
                </a:cubicBezTo>
                <a:cubicBezTo>
                  <a:pt x="0" y="56771"/>
                  <a:pt x="56771" y="0"/>
                  <a:pt x="126802" y="0"/>
                </a:cubicBezTo>
                <a:cubicBezTo>
                  <a:pt x="196832" y="0"/>
                  <a:pt x="253603" y="56771"/>
                  <a:pt x="253603" y="1268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44"/>
          <p:cNvSpPr/>
          <p:nvPr/>
        </p:nvSpPr>
        <p:spPr>
          <a:xfrm>
            <a:off x="5327278" y="1494616"/>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sz="1800" b="1">
              <a:solidFill>
                <a:schemeClr val="lt1"/>
              </a:solidFill>
              <a:latin typeface="Arial"/>
              <a:ea typeface="Arial"/>
              <a:cs typeface="Arial"/>
              <a:sym typeface="Arial"/>
            </a:endParaRPr>
          </a:p>
        </p:txBody>
      </p:sp>
      <p:sp>
        <p:nvSpPr>
          <p:cNvPr id="784" name="Google Shape;784;p44"/>
          <p:cNvSpPr/>
          <p:nvPr/>
        </p:nvSpPr>
        <p:spPr>
          <a:xfrm>
            <a:off x="5327278" y="2246510"/>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785" name="Google Shape;785;p44"/>
          <p:cNvSpPr/>
          <p:nvPr/>
        </p:nvSpPr>
        <p:spPr>
          <a:xfrm>
            <a:off x="5327278" y="3026638"/>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sz="1800" b="1">
              <a:solidFill>
                <a:schemeClr val="lt1"/>
              </a:solidFill>
              <a:latin typeface="Arial"/>
              <a:ea typeface="Arial"/>
              <a:cs typeface="Arial"/>
              <a:sym typeface="Arial"/>
            </a:endParaRPr>
          </a:p>
        </p:txBody>
      </p:sp>
      <p:sp>
        <p:nvSpPr>
          <p:cNvPr id="786" name="Google Shape;786;p44"/>
          <p:cNvSpPr/>
          <p:nvPr/>
        </p:nvSpPr>
        <p:spPr>
          <a:xfrm>
            <a:off x="5327278" y="3810649"/>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sz="1800" b="1">
              <a:solidFill>
                <a:schemeClr val="lt1"/>
              </a:solidFill>
              <a:latin typeface="Arial"/>
              <a:ea typeface="Arial"/>
              <a:cs typeface="Arial"/>
              <a:sym typeface="Arial"/>
            </a:endParaRPr>
          </a:p>
        </p:txBody>
      </p:sp>
      <p:sp>
        <p:nvSpPr>
          <p:cNvPr id="787" name="Google Shape;787;p44"/>
          <p:cNvSpPr/>
          <p:nvPr/>
        </p:nvSpPr>
        <p:spPr>
          <a:xfrm>
            <a:off x="5327278" y="4594660"/>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5</a:t>
            </a:r>
            <a:endParaRPr sz="1800" b="1">
              <a:solidFill>
                <a:schemeClr val="lt1"/>
              </a:solidFill>
              <a:latin typeface="Arial"/>
              <a:ea typeface="Arial"/>
              <a:cs typeface="Arial"/>
              <a:sym typeface="Arial"/>
            </a:endParaRPr>
          </a:p>
        </p:txBody>
      </p:sp>
      <p:sp>
        <p:nvSpPr>
          <p:cNvPr id="788" name="Google Shape;788;p44"/>
          <p:cNvSpPr/>
          <p:nvPr/>
        </p:nvSpPr>
        <p:spPr>
          <a:xfrm>
            <a:off x="5327278" y="5374653"/>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6</a:t>
            </a:r>
            <a:endParaRPr sz="1800" b="1">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Role play</a:t>
            </a:r>
            <a:endParaRPr/>
          </a:p>
        </p:txBody>
      </p:sp>
      <p:grpSp>
        <p:nvGrpSpPr>
          <p:cNvPr id="795" name="Google Shape;795;p45"/>
          <p:cNvGrpSpPr/>
          <p:nvPr/>
        </p:nvGrpSpPr>
        <p:grpSpPr>
          <a:xfrm>
            <a:off x="1571090" y="1938962"/>
            <a:ext cx="1931926" cy="2269849"/>
            <a:chOff x="6805603" y="1046705"/>
            <a:chExt cx="1097888" cy="1277895"/>
          </a:xfrm>
        </p:grpSpPr>
        <p:sp>
          <p:nvSpPr>
            <p:cNvPr id="796" name="Google Shape;796;p45"/>
            <p:cNvSpPr/>
            <p:nvPr/>
          </p:nvSpPr>
          <p:spPr>
            <a:xfrm rot="1100420">
              <a:off x="7141985" y="1874813"/>
              <a:ext cx="152400" cy="4369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45"/>
            <p:cNvSpPr/>
            <p:nvPr/>
          </p:nvSpPr>
          <p:spPr>
            <a:xfrm rot="826591">
              <a:off x="6902427"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8" name="Google Shape;798;p45"/>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9" name="Google Shape;799;p45"/>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0" name="Google Shape;800;p45"/>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801" name="Google Shape;801;p45"/>
          <p:cNvGrpSpPr/>
          <p:nvPr/>
        </p:nvGrpSpPr>
        <p:grpSpPr>
          <a:xfrm rot="-1967241">
            <a:off x="3544119" y="2996608"/>
            <a:ext cx="1931924" cy="2296463"/>
            <a:chOff x="6805604" y="1046705"/>
            <a:chExt cx="1097888" cy="1292882"/>
          </a:xfrm>
        </p:grpSpPr>
        <p:sp>
          <p:nvSpPr>
            <p:cNvPr id="802" name="Google Shape;802;p45"/>
            <p:cNvSpPr/>
            <p:nvPr/>
          </p:nvSpPr>
          <p:spPr>
            <a:xfrm rot="582262">
              <a:off x="7185878" y="1892961"/>
              <a:ext cx="152400" cy="436908"/>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3" name="Google Shape;803;p45"/>
            <p:cNvSpPr/>
            <p:nvPr/>
          </p:nvSpPr>
          <p:spPr>
            <a:xfrm rot="826591">
              <a:off x="6902428"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4" name="Google Shape;804;p45"/>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5" name="Google Shape;805;p45"/>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6" name="Google Shape;806;p45"/>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807" name="Google Shape;807;p45"/>
          <p:cNvSpPr txBox="1"/>
          <p:nvPr/>
        </p:nvSpPr>
        <p:spPr>
          <a:xfrm>
            <a:off x="6342379" y="2396808"/>
            <a:ext cx="4048152"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Practice the activity with children in a role play!</a:t>
            </a:r>
            <a:endParaRPr sz="4000" b="1">
              <a:solidFill>
                <a:schemeClr val="dk1"/>
              </a:solidFill>
              <a:latin typeface="Arial"/>
              <a:ea typeface="Arial"/>
              <a:cs typeface="Arial"/>
              <a:sym typeface="Arial"/>
            </a:endParaRPr>
          </a:p>
        </p:txBody>
      </p:sp>
      <p:grpSp>
        <p:nvGrpSpPr>
          <p:cNvPr id="808" name="Google Shape;808;p45"/>
          <p:cNvGrpSpPr/>
          <p:nvPr/>
        </p:nvGrpSpPr>
        <p:grpSpPr>
          <a:xfrm>
            <a:off x="9994118" y="33917"/>
            <a:ext cx="2057602" cy="1975956"/>
            <a:chOff x="9994118" y="33917"/>
            <a:chExt cx="2057602" cy="1975956"/>
          </a:xfrm>
        </p:grpSpPr>
        <p:sp>
          <p:nvSpPr>
            <p:cNvPr id="809" name="Google Shape;809;p4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0" name="Google Shape;810;p45"/>
            <p:cNvGrpSpPr/>
            <p:nvPr/>
          </p:nvGrpSpPr>
          <p:grpSpPr>
            <a:xfrm>
              <a:off x="10621771" y="762700"/>
              <a:ext cx="562136" cy="634675"/>
              <a:chOff x="760175" y="830142"/>
              <a:chExt cx="867619" cy="979579"/>
            </a:xfrm>
          </p:grpSpPr>
          <p:sp>
            <p:nvSpPr>
              <p:cNvPr id="811" name="Google Shape;811;p45"/>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73</a:t>
                </a:r>
                <a:endParaRPr/>
              </a:p>
            </p:txBody>
          </p:sp>
          <p:sp>
            <p:nvSpPr>
              <p:cNvPr id="812" name="Google Shape;812;p45"/>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13" name="Google Shape;813;p45"/>
            <p:cNvGrpSpPr/>
            <p:nvPr/>
          </p:nvGrpSpPr>
          <p:grpSpPr>
            <a:xfrm>
              <a:off x="11325415" y="762701"/>
              <a:ext cx="182192" cy="634674"/>
              <a:chOff x="2121762" y="2323619"/>
              <a:chExt cx="200378" cy="825210"/>
            </a:xfrm>
          </p:grpSpPr>
          <p:sp>
            <p:nvSpPr>
              <p:cNvPr id="814" name="Google Shape;814;p45"/>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45"/>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latin typeface="Arial"/>
                <a:ea typeface="Arial"/>
                <a:cs typeface="Arial"/>
                <a:sym typeface="Arial"/>
              </a:rPr>
              <a:t>Recap: lucky draw!</a:t>
            </a:r>
            <a:endParaRPr/>
          </a:p>
        </p:txBody>
      </p:sp>
      <p:pic>
        <p:nvPicPr>
          <p:cNvPr id="147" name="Google Shape;147;p5" descr="Handbag with solid fill"/>
          <p:cNvPicPr preferRelativeResize="0"/>
          <p:nvPr/>
        </p:nvPicPr>
        <p:blipFill rotWithShape="1">
          <a:blip r:embed="rId3">
            <a:alphaModFix/>
          </a:blip>
          <a:srcRect/>
          <a:stretch/>
        </p:blipFill>
        <p:spPr>
          <a:xfrm>
            <a:off x="3031637" y="882797"/>
            <a:ext cx="5641046" cy="5641046"/>
          </a:xfrm>
          <a:prstGeom prst="rect">
            <a:avLst/>
          </a:prstGeom>
          <a:noFill/>
          <a:ln>
            <a:noFill/>
          </a:ln>
        </p:spPr>
      </p:pic>
      <p:sp>
        <p:nvSpPr>
          <p:cNvPr id="148" name="Google Shape;148;p5"/>
          <p:cNvSpPr/>
          <p:nvPr/>
        </p:nvSpPr>
        <p:spPr>
          <a:xfrm rot="-661815">
            <a:off x="4815840" y="3829665"/>
            <a:ext cx="804821" cy="804821"/>
          </a:xfrm>
          <a:prstGeom prst="snip1Rect">
            <a:avLst>
              <a:gd name="adj" fmla="val 16667"/>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accent5"/>
                </a:solidFill>
                <a:latin typeface="Arial"/>
                <a:ea typeface="Arial"/>
                <a:cs typeface="Arial"/>
                <a:sym typeface="Arial"/>
              </a:rPr>
              <a:t>?</a:t>
            </a:r>
            <a:endParaRPr sz="3600" b="1">
              <a:solidFill>
                <a:schemeClr val="accent5"/>
              </a:solidFill>
              <a:latin typeface="Arial"/>
              <a:ea typeface="Arial"/>
              <a:cs typeface="Arial"/>
              <a:sym typeface="Arial"/>
            </a:endParaRPr>
          </a:p>
        </p:txBody>
      </p:sp>
      <p:sp>
        <p:nvSpPr>
          <p:cNvPr id="149" name="Google Shape;149;p5"/>
          <p:cNvSpPr/>
          <p:nvPr/>
        </p:nvSpPr>
        <p:spPr>
          <a:xfrm rot="864021">
            <a:off x="5449750" y="4532852"/>
            <a:ext cx="804821" cy="804821"/>
          </a:xfrm>
          <a:prstGeom prst="snip1Rect">
            <a:avLst>
              <a:gd name="adj" fmla="val 16667"/>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accent5"/>
                </a:solidFill>
                <a:latin typeface="Arial"/>
                <a:ea typeface="Arial"/>
                <a:cs typeface="Arial"/>
                <a:sym typeface="Arial"/>
              </a:rPr>
              <a:t>?</a:t>
            </a:r>
            <a:endParaRPr sz="3600" b="1">
              <a:solidFill>
                <a:schemeClr val="accent5"/>
              </a:solidFill>
              <a:latin typeface="Arial"/>
              <a:ea typeface="Arial"/>
              <a:cs typeface="Arial"/>
              <a:sym typeface="Arial"/>
            </a:endParaRPr>
          </a:p>
        </p:txBody>
      </p:sp>
      <p:sp>
        <p:nvSpPr>
          <p:cNvPr id="150" name="Google Shape;150;p5"/>
          <p:cNvSpPr/>
          <p:nvPr/>
        </p:nvSpPr>
        <p:spPr>
          <a:xfrm rot="-1751676">
            <a:off x="6231462" y="4043006"/>
            <a:ext cx="804821" cy="804821"/>
          </a:xfrm>
          <a:prstGeom prst="snip1Rect">
            <a:avLst>
              <a:gd name="adj" fmla="val 16667"/>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accent5"/>
                </a:solidFill>
                <a:latin typeface="Arial"/>
                <a:ea typeface="Arial"/>
                <a:cs typeface="Arial"/>
                <a:sym typeface="Arial"/>
              </a:rPr>
              <a:t>?</a:t>
            </a:r>
            <a:endParaRPr sz="3600" b="1">
              <a:solidFill>
                <a:schemeClr val="accent5"/>
              </a:solidFill>
              <a:latin typeface="Arial"/>
              <a:ea typeface="Arial"/>
              <a:cs typeface="Arial"/>
              <a:sym typeface="Arial"/>
            </a:endParaRPr>
          </a:p>
        </p:txBody>
      </p:sp>
      <p:sp>
        <p:nvSpPr>
          <p:cNvPr id="151" name="Google Shape;151;p5"/>
          <p:cNvSpPr/>
          <p:nvPr/>
        </p:nvSpPr>
        <p:spPr>
          <a:xfrm rot="1928386">
            <a:off x="7792776" y="1904173"/>
            <a:ext cx="804821" cy="804821"/>
          </a:xfrm>
          <a:prstGeom prst="snip1Rect">
            <a:avLst>
              <a:gd name="adj" fmla="val 16667"/>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accent5"/>
                </a:solidFill>
                <a:latin typeface="Arial"/>
                <a:ea typeface="Arial"/>
                <a:cs typeface="Arial"/>
                <a:sym typeface="Arial"/>
              </a:rPr>
              <a:t>?</a:t>
            </a:r>
            <a:endParaRPr sz="3600" b="1">
              <a:solidFill>
                <a:schemeClr val="accent5"/>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Dealing with fears</a:t>
            </a:r>
            <a:endParaRPr/>
          </a:p>
        </p:txBody>
      </p:sp>
      <p:grpSp>
        <p:nvGrpSpPr>
          <p:cNvPr id="822" name="Google Shape;822;p46"/>
          <p:cNvGrpSpPr/>
          <p:nvPr/>
        </p:nvGrpSpPr>
        <p:grpSpPr>
          <a:xfrm>
            <a:off x="9994118" y="33917"/>
            <a:ext cx="2057602" cy="1975956"/>
            <a:chOff x="9994118" y="33917"/>
            <a:chExt cx="2057602" cy="1975956"/>
          </a:xfrm>
        </p:grpSpPr>
        <p:sp>
          <p:nvSpPr>
            <p:cNvPr id="823" name="Google Shape;823;p4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24" name="Google Shape;824;p46"/>
            <p:cNvGrpSpPr/>
            <p:nvPr/>
          </p:nvGrpSpPr>
          <p:grpSpPr>
            <a:xfrm>
              <a:off x="10621771" y="762700"/>
              <a:ext cx="562136" cy="634675"/>
              <a:chOff x="760175" y="830142"/>
              <a:chExt cx="867619" cy="979579"/>
            </a:xfrm>
          </p:grpSpPr>
          <p:sp>
            <p:nvSpPr>
              <p:cNvPr id="825" name="Google Shape;825;p46"/>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74</a:t>
                </a:r>
                <a:endParaRPr/>
              </a:p>
            </p:txBody>
          </p:sp>
          <p:sp>
            <p:nvSpPr>
              <p:cNvPr id="826" name="Google Shape;826;p46"/>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27" name="Google Shape;827;p46"/>
            <p:cNvGrpSpPr/>
            <p:nvPr/>
          </p:nvGrpSpPr>
          <p:grpSpPr>
            <a:xfrm>
              <a:off x="11325415" y="762701"/>
              <a:ext cx="182192" cy="634674"/>
              <a:chOff x="2121762" y="2323619"/>
              <a:chExt cx="200378" cy="825210"/>
            </a:xfrm>
          </p:grpSpPr>
          <p:sp>
            <p:nvSpPr>
              <p:cNvPr id="828" name="Google Shape;828;p46"/>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46"/>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30" name="Google Shape;830;p46"/>
          <p:cNvSpPr/>
          <p:nvPr/>
        </p:nvSpPr>
        <p:spPr>
          <a:xfrm>
            <a:off x="1384531" y="2419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a:solidFill>
                  <a:schemeClr val="dk1"/>
                </a:solidFill>
                <a:latin typeface="Arial"/>
                <a:ea typeface="Arial"/>
                <a:cs typeface="Arial"/>
                <a:sym typeface="Arial"/>
              </a:rPr>
              <a:t>Why is it important to talk with children about their fears?</a:t>
            </a:r>
            <a:endParaRPr sz="2400">
              <a:solidFill>
                <a:schemeClr val="dk1"/>
              </a:solidFill>
              <a:latin typeface="Arial"/>
              <a:ea typeface="Arial"/>
              <a:cs typeface="Arial"/>
              <a:sym typeface="Arial"/>
            </a:endParaRPr>
          </a:p>
        </p:txBody>
      </p:sp>
      <p:sp>
        <p:nvSpPr>
          <p:cNvPr id="831" name="Google Shape;831;p46"/>
          <p:cNvSpPr/>
          <p:nvPr/>
        </p:nvSpPr>
        <p:spPr>
          <a:xfrm>
            <a:off x="4828771" y="2419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Why can it be hard for children to talk about their fears?</a:t>
            </a:r>
            <a:endParaRPr/>
          </a:p>
        </p:txBody>
      </p:sp>
      <p:sp>
        <p:nvSpPr>
          <p:cNvPr id="832" name="Google Shape;832;p46"/>
          <p:cNvSpPr/>
          <p:nvPr/>
        </p:nvSpPr>
        <p:spPr>
          <a:xfrm>
            <a:off x="8273011" y="2419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Why can it be hard for caregivers to listen to children’s fears?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837"/>
        <p:cNvGrpSpPr/>
        <p:nvPr/>
      </p:nvGrpSpPr>
      <p:grpSpPr>
        <a:xfrm>
          <a:off x="0" y="0"/>
          <a:ext cx="0" cy="0"/>
          <a:chOff x="0" y="0"/>
          <a:chExt cx="0" cy="0"/>
        </a:xfrm>
      </p:grpSpPr>
      <p:sp>
        <p:nvSpPr>
          <p:cNvPr id="838" name="Google Shape;838;p47"/>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US"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8"/>
          <p:cNvSpPr txBox="1">
            <a:spLocks noGrp="1"/>
          </p:cNvSpPr>
          <p:nvPr>
            <p:ph type="title"/>
          </p:nvPr>
        </p:nvSpPr>
        <p:spPr>
          <a:xfrm>
            <a:off x="0" y="120516"/>
            <a:ext cx="12224657"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5"/>
              </a:buClr>
              <a:buSzPts val="2800"/>
              <a:buFont typeface="Helvetica Neue"/>
              <a:buNone/>
            </a:pPr>
            <a:r>
              <a:rPr lang="en-US" sz="2800">
                <a:latin typeface="Helvetica Neue"/>
                <a:ea typeface="Helvetica Neue"/>
                <a:cs typeface="Helvetica Neue"/>
                <a:sym typeface="Helvetica Neue"/>
              </a:rPr>
              <a:t>Psychoeducation - </a:t>
            </a:r>
            <a:r>
              <a:rPr lang="en-US" sz="2800" i="0" u="none" strike="noStrike" cap="none">
                <a:latin typeface="Helvetica Neue"/>
                <a:ea typeface="Helvetica Neue"/>
                <a:cs typeface="Helvetica Neue"/>
                <a:sym typeface="Helvetica Neue"/>
              </a:rPr>
              <a:t>Key messages for caregivers about fears</a:t>
            </a:r>
            <a:endParaRPr sz="2800">
              <a:latin typeface="Helvetica Neue"/>
              <a:ea typeface="Helvetica Neue"/>
              <a:cs typeface="Helvetica Neue"/>
              <a:sym typeface="Helvetica Neue"/>
            </a:endParaRPr>
          </a:p>
        </p:txBody>
      </p:sp>
      <p:sp>
        <p:nvSpPr>
          <p:cNvPr id="845" name="Google Shape;845;p48"/>
          <p:cNvSpPr txBox="1"/>
          <p:nvPr/>
        </p:nvSpPr>
        <p:spPr>
          <a:xfrm>
            <a:off x="838200" y="2177143"/>
            <a:ext cx="5257800" cy="3046988"/>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How adults respond to children's fear or alarm can influence their ability to manage fear emotions. </a:t>
            </a:r>
            <a:endParaRPr/>
          </a:p>
          <a:p>
            <a:pPr marL="0" marR="0" lvl="1"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When parents encourage children to avoid scary situations, the fears can become anxiety problems that affect children's daily functioning.</a:t>
            </a:r>
            <a:endParaRPr sz="2400" b="0" i="0" u="none" strike="noStrike" cap="none">
              <a:solidFill>
                <a:schemeClr val="dk1"/>
              </a:solidFill>
              <a:latin typeface="Arial"/>
              <a:ea typeface="Arial"/>
              <a:cs typeface="Arial"/>
              <a:sym typeface="Arial"/>
            </a:endParaRPr>
          </a:p>
        </p:txBody>
      </p:sp>
      <p:sp>
        <p:nvSpPr>
          <p:cNvPr id="846" name="Google Shape;846;p48"/>
          <p:cNvSpPr/>
          <p:nvPr/>
        </p:nvSpPr>
        <p:spPr>
          <a:xfrm>
            <a:off x="6894285" y="1756229"/>
            <a:ext cx="4614336" cy="3696303"/>
          </a:xfrm>
          <a:prstGeom prst="roundRect">
            <a:avLst>
              <a:gd name="adj" fmla="val 16667"/>
            </a:avLst>
          </a:prstGeom>
          <a:solidFill>
            <a:srgbClr val="D3F1F2"/>
          </a:solidFill>
          <a:ln>
            <a:noFill/>
          </a:ln>
        </p:spPr>
        <p:txBody>
          <a:bodyPr spcFirstLastPara="1" wrap="square" lIns="91425" tIns="45700" rIns="91425" bIns="45700" anchor="t" anchorCtr="0">
            <a:noAutofit/>
          </a:bodyPr>
          <a:lstStyle/>
          <a:p>
            <a:pPr marL="363538" marR="0" lvl="0" indent="-215900" algn="l" rtl="0">
              <a:spcBef>
                <a:spcPts val="0"/>
              </a:spcBef>
              <a:spcAft>
                <a:spcPts val="0"/>
              </a:spcAft>
              <a:buClr>
                <a:schemeClr val="dk1"/>
              </a:buClr>
              <a:buSzPts val="1100"/>
              <a:buFont typeface="Arial"/>
              <a:buNone/>
            </a:pPr>
            <a:endParaRPr sz="2400">
              <a:solidFill>
                <a:srgbClr val="000000"/>
              </a:solidFill>
              <a:latin typeface="Arial"/>
              <a:ea typeface="Arial"/>
              <a:cs typeface="Arial"/>
              <a:sym typeface="Arial"/>
            </a:endParaRPr>
          </a:p>
          <a:p>
            <a:pPr marL="363538" marR="0" lvl="0" indent="-285750" algn="l" rtl="0">
              <a:spcBef>
                <a:spcPts val="0"/>
              </a:spcBef>
              <a:spcAft>
                <a:spcPts val="0"/>
              </a:spcAft>
              <a:buClr>
                <a:schemeClr val="dk1"/>
              </a:buClr>
              <a:buSzPts val="1100"/>
              <a:buFont typeface="Arial"/>
              <a:buChar char="•"/>
            </a:pPr>
            <a:r>
              <a:rPr lang="en-US" sz="2400" b="0" i="0" u="none" strike="noStrike" cap="none">
                <a:solidFill>
                  <a:srgbClr val="000000"/>
                </a:solidFill>
                <a:latin typeface="Arial"/>
                <a:ea typeface="Arial"/>
                <a:cs typeface="Arial"/>
                <a:sym typeface="Arial"/>
              </a:rPr>
              <a:t>Accept that a child’s fear is natural</a:t>
            </a:r>
            <a:endParaRPr/>
          </a:p>
          <a:p>
            <a:pPr marL="363538" marR="0" lvl="0" indent="-285750" algn="l" rtl="0">
              <a:spcBef>
                <a:spcPts val="0"/>
              </a:spcBef>
              <a:spcAft>
                <a:spcPts val="0"/>
              </a:spcAft>
              <a:buClr>
                <a:schemeClr val="dk1"/>
              </a:buClr>
              <a:buSzPts val="1100"/>
              <a:buFont typeface="Arial"/>
              <a:buChar char="•"/>
            </a:pPr>
            <a:r>
              <a:rPr lang="en-US" sz="2400" b="0" i="0" u="none" strike="noStrike" cap="none">
                <a:solidFill>
                  <a:srgbClr val="000000"/>
                </a:solidFill>
                <a:latin typeface="Arial"/>
                <a:ea typeface="Arial"/>
                <a:cs typeface="Arial"/>
                <a:sym typeface="Arial"/>
              </a:rPr>
              <a:t>Notice and translate into words the child’s emotion</a:t>
            </a:r>
            <a:endParaRPr/>
          </a:p>
          <a:p>
            <a:pPr marL="363538" marR="0" lvl="0" indent="-285750" algn="l" rtl="0">
              <a:spcBef>
                <a:spcPts val="0"/>
              </a:spcBef>
              <a:spcAft>
                <a:spcPts val="0"/>
              </a:spcAft>
              <a:buClr>
                <a:schemeClr val="dk1"/>
              </a:buClr>
              <a:buSzPts val="1100"/>
              <a:buFont typeface="Arial"/>
              <a:buChar char="•"/>
            </a:pPr>
            <a:r>
              <a:rPr lang="en-US" sz="2400" b="0" i="0" u="none" strike="noStrike" cap="none">
                <a:solidFill>
                  <a:srgbClr val="000000"/>
                </a:solidFill>
                <a:latin typeface="Arial"/>
                <a:ea typeface="Arial"/>
                <a:cs typeface="Arial"/>
                <a:sym typeface="Arial"/>
              </a:rPr>
              <a:t>Validate the child’s fear</a:t>
            </a:r>
            <a:endParaRPr/>
          </a:p>
          <a:p>
            <a:pPr marL="363538" marR="0" lvl="0" indent="-285750" algn="l" rtl="0">
              <a:spcBef>
                <a:spcPts val="0"/>
              </a:spcBef>
              <a:spcAft>
                <a:spcPts val="0"/>
              </a:spcAft>
              <a:buClr>
                <a:schemeClr val="dk1"/>
              </a:buClr>
              <a:buSzPts val="1100"/>
              <a:buFont typeface="Arial"/>
              <a:buChar char="•"/>
            </a:pPr>
            <a:r>
              <a:rPr lang="en-US" sz="2400" b="0" i="0" u="none" strike="noStrike" cap="none">
                <a:solidFill>
                  <a:srgbClr val="000000"/>
                </a:solidFill>
                <a:latin typeface="Arial"/>
                <a:ea typeface="Arial"/>
                <a:cs typeface="Arial"/>
                <a:sym typeface="Arial"/>
              </a:rPr>
              <a:t>Encourage touch and physical comfort</a:t>
            </a:r>
            <a:endParaRPr sz="2400" b="1" i="0" u="none" strike="noStrike" cap="none">
              <a:solidFill>
                <a:schemeClr val="dk1"/>
              </a:solidFill>
              <a:latin typeface="Arial"/>
              <a:ea typeface="Arial"/>
              <a:cs typeface="Arial"/>
              <a:sym typeface="Arial"/>
            </a:endParaRPr>
          </a:p>
        </p:txBody>
      </p:sp>
      <p:sp>
        <p:nvSpPr>
          <p:cNvPr id="847" name="Google Shape;847;p48"/>
          <p:cNvSpPr/>
          <p:nvPr/>
        </p:nvSpPr>
        <p:spPr>
          <a:xfrm>
            <a:off x="6299199" y="2177143"/>
            <a:ext cx="798286" cy="653142"/>
          </a:xfrm>
          <a:prstGeom prst="righ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49"/>
          <p:cNvSpPr txBox="1"/>
          <p:nvPr/>
        </p:nvSpPr>
        <p:spPr>
          <a:xfrm>
            <a:off x="5418898" y="1445116"/>
            <a:ext cx="6256358" cy="4862839"/>
          </a:xfrm>
          <a:prstGeom prst="rect">
            <a:avLst/>
          </a:prstGeom>
          <a:noFill/>
          <a:ln>
            <a:noFill/>
          </a:ln>
        </p:spPr>
        <p:txBody>
          <a:bodyPr spcFirstLastPara="1" wrap="square" lIns="91425" tIns="91425" rIns="91425" bIns="91425" anchor="t" anchorCtr="0">
            <a:spAutoFit/>
          </a:bodyPr>
          <a:lstStyle/>
          <a:p>
            <a:pPr marL="7620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Teach the child to face his/her fear, gradually and in small steps by building a brave behavior scale</a:t>
            </a: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1200"/>
              </a:spcBef>
              <a:spcAft>
                <a:spcPts val="0"/>
              </a:spcAft>
              <a:buNone/>
            </a:pPr>
            <a:r>
              <a:rPr lang="en-US" sz="2400" b="0" i="0" u="none" strike="noStrike" cap="none">
                <a:solidFill>
                  <a:schemeClr val="dk1"/>
                </a:solidFill>
                <a:latin typeface="Arial"/>
                <a:ea typeface="Arial"/>
                <a:cs typeface="Arial"/>
                <a:sym typeface="Arial"/>
              </a:rPr>
              <a:t>Verbalize the exposure so that the child knows that s/he can do that thing</a:t>
            </a: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1200"/>
              </a:spcBef>
              <a:spcAft>
                <a:spcPts val="0"/>
              </a:spcAft>
              <a:buNone/>
            </a:pPr>
            <a:r>
              <a:rPr lang="en-US" sz="2400" b="0" i="0" u="none" strike="noStrike" cap="none">
                <a:solidFill>
                  <a:schemeClr val="dk1"/>
                </a:solidFill>
                <a:latin typeface="Arial"/>
                <a:ea typeface="Arial"/>
                <a:cs typeface="Arial"/>
                <a:sym typeface="Arial"/>
              </a:rPr>
              <a:t>Reward every progress made by the child in adopting the brave behavior</a:t>
            </a: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1200"/>
              </a:spcBef>
              <a:spcAft>
                <a:spcPts val="1200"/>
              </a:spcAft>
              <a:buNone/>
            </a:pPr>
            <a:r>
              <a:rPr lang="en-US" sz="2400" b="0" i="0" u="none" strike="noStrike" cap="none">
                <a:solidFill>
                  <a:schemeClr val="dk1"/>
                </a:solidFill>
                <a:latin typeface="Arial"/>
                <a:ea typeface="Arial"/>
                <a:cs typeface="Arial"/>
                <a:sym typeface="Arial"/>
              </a:rPr>
              <a:t>Expose the child repeatedly to the fear generating situation, as habituation with the fear generating situation is harder to achieve</a:t>
            </a:r>
            <a:endParaRPr sz="2700" b="0" i="0" u="none" strike="noStrike" cap="none">
              <a:solidFill>
                <a:srgbClr val="000000"/>
              </a:solidFill>
              <a:latin typeface="Arial"/>
              <a:ea typeface="Arial"/>
              <a:cs typeface="Arial"/>
              <a:sym typeface="Arial"/>
            </a:endParaRPr>
          </a:p>
        </p:txBody>
      </p:sp>
      <p:sp>
        <p:nvSpPr>
          <p:cNvPr id="854" name="Google Shape;854;p49"/>
          <p:cNvSpPr txBox="1">
            <a:spLocks noGrp="1"/>
          </p:cNvSpPr>
          <p:nvPr>
            <p:ph type="title"/>
          </p:nvPr>
        </p:nvSpPr>
        <p:spPr>
          <a:xfrm>
            <a:off x="488414" y="120516"/>
            <a:ext cx="11527971"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5"/>
              </a:buClr>
              <a:buSzPts val="2800"/>
              <a:buFont typeface="Arial"/>
              <a:buNone/>
            </a:pPr>
            <a:r>
              <a:rPr lang="en-US" sz="2800"/>
              <a:t>Interventions to help children deal with fear: Gradual exposure</a:t>
            </a:r>
            <a:endParaRPr/>
          </a:p>
        </p:txBody>
      </p:sp>
      <p:grpSp>
        <p:nvGrpSpPr>
          <p:cNvPr id="855" name="Google Shape;855;p49"/>
          <p:cNvGrpSpPr/>
          <p:nvPr/>
        </p:nvGrpSpPr>
        <p:grpSpPr>
          <a:xfrm>
            <a:off x="1102898" y="3448657"/>
            <a:ext cx="486427" cy="1136969"/>
            <a:chOff x="932630" y="1216919"/>
            <a:chExt cx="1962439" cy="4586981"/>
          </a:xfrm>
        </p:grpSpPr>
        <p:sp>
          <p:nvSpPr>
            <p:cNvPr id="856" name="Google Shape;856;p49"/>
            <p:cNvSpPr/>
            <p:nvPr/>
          </p:nvSpPr>
          <p:spPr>
            <a:xfrm>
              <a:off x="932630" y="1216919"/>
              <a:ext cx="1962439" cy="196243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7" name="Google Shape;857;p49"/>
            <p:cNvSpPr/>
            <p:nvPr/>
          </p:nvSpPr>
          <p:spPr>
            <a:xfrm>
              <a:off x="932630" y="3384308"/>
              <a:ext cx="1950008" cy="24195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58" name="Google Shape;858;p49" descr="Monster with solid fill"/>
          <p:cNvPicPr preferRelativeResize="0"/>
          <p:nvPr/>
        </p:nvPicPr>
        <p:blipFill rotWithShape="1">
          <a:blip r:embed="rId3">
            <a:alphaModFix/>
          </a:blip>
          <a:srcRect/>
          <a:stretch/>
        </p:blipFill>
        <p:spPr>
          <a:xfrm>
            <a:off x="2027873" y="2482954"/>
            <a:ext cx="1931407" cy="1931406"/>
          </a:xfrm>
          <a:prstGeom prst="rect">
            <a:avLst/>
          </a:prstGeom>
          <a:noFill/>
          <a:ln>
            <a:noFill/>
          </a:ln>
        </p:spPr>
      </p:pic>
      <p:sp>
        <p:nvSpPr>
          <p:cNvPr id="859" name="Google Shape;859;p49"/>
          <p:cNvSpPr/>
          <p:nvPr/>
        </p:nvSpPr>
        <p:spPr>
          <a:xfrm>
            <a:off x="4729011" y="1494616"/>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1</a:t>
            </a:r>
            <a:endParaRPr sz="1800" b="1">
              <a:solidFill>
                <a:schemeClr val="lt1"/>
              </a:solidFill>
              <a:latin typeface="Arial"/>
              <a:ea typeface="Arial"/>
              <a:cs typeface="Arial"/>
              <a:sym typeface="Arial"/>
            </a:endParaRPr>
          </a:p>
        </p:txBody>
      </p:sp>
      <p:sp>
        <p:nvSpPr>
          <p:cNvPr id="860" name="Google Shape;860;p49"/>
          <p:cNvSpPr/>
          <p:nvPr/>
        </p:nvSpPr>
        <p:spPr>
          <a:xfrm>
            <a:off x="4729011" y="2665779"/>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2</a:t>
            </a:r>
            <a:endParaRPr sz="1800" b="1">
              <a:solidFill>
                <a:schemeClr val="lt1"/>
              </a:solidFill>
              <a:latin typeface="Arial"/>
              <a:ea typeface="Arial"/>
              <a:cs typeface="Arial"/>
              <a:sym typeface="Arial"/>
            </a:endParaRPr>
          </a:p>
        </p:txBody>
      </p:sp>
      <p:sp>
        <p:nvSpPr>
          <p:cNvPr id="861" name="Google Shape;861;p49"/>
          <p:cNvSpPr/>
          <p:nvPr/>
        </p:nvSpPr>
        <p:spPr>
          <a:xfrm>
            <a:off x="4729011" y="3578574"/>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3</a:t>
            </a:r>
            <a:endParaRPr sz="1800" b="1">
              <a:solidFill>
                <a:schemeClr val="lt1"/>
              </a:solidFill>
              <a:latin typeface="Arial"/>
              <a:ea typeface="Arial"/>
              <a:cs typeface="Arial"/>
              <a:sym typeface="Arial"/>
            </a:endParaRPr>
          </a:p>
        </p:txBody>
      </p:sp>
      <p:sp>
        <p:nvSpPr>
          <p:cNvPr id="862" name="Google Shape;862;p49"/>
          <p:cNvSpPr/>
          <p:nvPr/>
        </p:nvSpPr>
        <p:spPr>
          <a:xfrm>
            <a:off x="4729011" y="4491369"/>
            <a:ext cx="595922" cy="59592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4</a:t>
            </a:r>
            <a:endParaRPr sz="1800" b="1">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867"/>
        <p:cNvGrpSpPr/>
        <p:nvPr/>
      </p:nvGrpSpPr>
      <p:grpSpPr>
        <a:xfrm>
          <a:off x="0" y="0"/>
          <a:ext cx="0" cy="0"/>
          <a:chOff x="0" y="0"/>
          <a:chExt cx="0" cy="0"/>
        </a:xfrm>
      </p:grpSpPr>
      <p:sp>
        <p:nvSpPr>
          <p:cNvPr id="868" name="Google Shape;868;p50"/>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US"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1"/>
          <p:cNvSpPr/>
          <p:nvPr/>
        </p:nvSpPr>
        <p:spPr>
          <a:xfrm>
            <a:off x="3826770" y="2673494"/>
            <a:ext cx="2352613" cy="1598570"/>
          </a:xfrm>
          <a:custGeom>
            <a:avLst/>
            <a:gdLst/>
            <a:ahLst/>
            <a:cxnLst/>
            <a:rect l="l" t="t" r="r" b="b"/>
            <a:pathLst>
              <a:path w="2197893" h="1493440" extrusionOk="0">
                <a:moveTo>
                  <a:pt x="1916113" y="507206"/>
                </a:moveTo>
                <a:cubicBezTo>
                  <a:pt x="1893570" y="507206"/>
                  <a:pt x="1873845" y="510024"/>
                  <a:pt x="1851303" y="515660"/>
                </a:cubicBezTo>
                <a:cubicBezTo>
                  <a:pt x="1856939" y="495935"/>
                  <a:pt x="1859756" y="473392"/>
                  <a:pt x="1859756" y="450850"/>
                </a:cubicBezTo>
                <a:cubicBezTo>
                  <a:pt x="1859756" y="295870"/>
                  <a:pt x="1732955" y="169069"/>
                  <a:pt x="1577975" y="169069"/>
                </a:cubicBezTo>
                <a:cubicBezTo>
                  <a:pt x="1513165" y="169069"/>
                  <a:pt x="1451174" y="191611"/>
                  <a:pt x="1403271" y="228243"/>
                </a:cubicBezTo>
                <a:cubicBezTo>
                  <a:pt x="1380728" y="98623"/>
                  <a:pt x="1265198" y="0"/>
                  <a:pt x="1127125" y="0"/>
                </a:cubicBezTo>
                <a:cubicBezTo>
                  <a:pt x="997506" y="0"/>
                  <a:pt x="887611" y="90170"/>
                  <a:pt x="853797" y="211336"/>
                </a:cubicBezTo>
                <a:cubicBezTo>
                  <a:pt x="803077" y="135255"/>
                  <a:pt x="718542" y="84534"/>
                  <a:pt x="619919" y="84534"/>
                </a:cubicBezTo>
                <a:cubicBezTo>
                  <a:pt x="464939" y="84534"/>
                  <a:pt x="338138" y="211336"/>
                  <a:pt x="338138" y="366316"/>
                </a:cubicBezTo>
                <a:cubicBezTo>
                  <a:pt x="338138" y="388858"/>
                  <a:pt x="340955" y="408583"/>
                  <a:pt x="346591" y="431125"/>
                </a:cubicBezTo>
                <a:cubicBezTo>
                  <a:pt x="324048" y="425490"/>
                  <a:pt x="304324" y="422672"/>
                  <a:pt x="281781" y="422672"/>
                </a:cubicBezTo>
                <a:cubicBezTo>
                  <a:pt x="126802" y="422672"/>
                  <a:pt x="0" y="549473"/>
                  <a:pt x="0" y="704453"/>
                </a:cubicBezTo>
                <a:cubicBezTo>
                  <a:pt x="0" y="859433"/>
                  <a:pt x="126802" y="986234"/>
                  <a:pt x="281781" y="986234"/>
                </a:cubicBezTo>
                <a:cubicBezTo>
                  <a:pt x="281781" y="986234"/>
                  <a:pt x="281781" y="986234"/>
                  <a:pt x="284599" y="986234"/>
                </a:cubicBezTo>
                <a:cubicBezTo>
                  <a:pt x="298688" y="1129943"/>
                  <a:pt x="419854" y="1239838"/>
                  <a:pt x="563563" y="1239838"/>
                </a:cubicBezTo>
                <a:cubicBezTo>
                  <a:pt x="628372" y="1239838"/>
                  <a:pt x="687546" y="1217295"/>
                  <a:pt x="735449" y="1180664"/>
                </a:cubicBezTo>
                <a:cubicBezTo>
                  <a:pt x="735449" y="1189117"/>
                  <a:pt x="732631" y="1200388"/>
                  <a:pt x="732631" y="1211659"/>
                </a:cubicBezTo>
                <a:cubicBezTo>
                  <a:pt x="732631" y="1366639"/>
                  <a:pt x="859433" y="1493441"/>
                  <a:pt x="1014413" y="1493441"/>
                </a:cubicBezTo>
                <a:cubicBezTo>
                  <a:pt x="1160939" y="1493441"/>
                  <a:pt x="1282105" y="1380728"/>
                  <a:pt x="1296194" y="1237020"/>
                </a:cubicBezTo>
                <a:cubicBezTo>
                  <a:pt x="1346914" y="1307465"/>
                  <a:pt x="1428631" y="1352550"/>
                  <a:pt x="1521619" y="1352550"/>
                </a:cubicBezTo>
                <a:cubicBezTo>
                  <a:pt x="1676599" y="1352550"/>
                  <a:pt x="1803400" y="1225749"/>
                  <a:pt x="1803400" y="1070769"/>
                </a:cubicBezTo>
                <a:cubicBezTo>
                  <a:pt x="1803400" y="1062315"/>
                  <a:pt x="1803400" y="1053862"/>
                  <a:pt x="1803400" y="1045408"/>
                </a:cubicBezTo>
                <a:cubicBezTo>
                  <a:pt x="1837214" y="1059498"/>
                  <a:pt x="1876663" y="1070769"/>
                  <a:pt x="1916113" y="1070769"/>
                </a:cubicBezTo>
                <a:cubicBezTo>
                  <a:pt x="2071092" y="1070769"/>
                  <a:pt x="2197894" y="943967"/>
                  <a:pt x="2197894" y="788988"/>
                </a:cubicBezTo>
                <a:cubicBezTo>
                  <a:pt x="2197894" y="634008"/>
                  <a:pt x="2071092" y="507206"/>
                  <a:pt x="1916113" y="50720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51"/>
          <p:cNvSpPr/>
          <p:nvPr/>
        </p:nvSpPr>
        <p:spPr>
          <a:xfrm>
            <a:off x="3860609" y="2684075"/>
            <a:ext cx="338137" cy="338137"/>
          </a:xfrm>
          <a:custGeom>
            <a:avLst/>
            <a:gdLst/>
            <a:ahLst/>
            <a:cxnLst/>
            <a:rect l="l" t="t" r="r" b="b"/>
            <a:pathLst>
              <a:path w="338137" h="338137" extrusionOk="0">
                <a:moveTo>
                  <a:pt x="338138" y="169069"/>
                </a:moveTo>
                <a:cubicBezTo>
                  <a:pt x="338138" y="262443"/>
                  <a:pt x="262443" y="338138"/>
                  <a:pt x="169069" y="338138"/>
                </a:cubicBezTo>
                <a:cubicBezTo>
                  <a:pt x="75695" y="338138"/>
                  <a:pt x="0" y="262443"/>
                  <a:pt x="0" y="169069"/>
                </a:cubicBezTo>
                <a:cubicBezTo>
                  <a:pt x="0" y="75695"/>
                  <a:pt x="75695" y="0"/>
                  <a:pt x="169069" y="0"/>
                </a:cubicBezTo>
                <a:cubicBezTo>
                  <a:pt x="262443" y="0"/>
                  <a:pt x="338138" y="75695"/>
                  <a:pt x="338138" y="1690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6" name="Google Shape;876;p51"/>
          <p:cNvSpPr/>
          <p:nvPr/>
        </p:nvSpPr>
        <p:spPr>
          <a:xfrm>
            <a:off x="3603038" y="2518974"/>
            <a:ext cx="223732" cy="223732"/>
          </a:xfrm>
          <a:custGeom>
            <a:avLst/>
            <a:gdLst/>
            <a:ahLst/>
            <a:cxnLst/>
            <a:rect l="l" t="t" r="r" b="b"/>
            <a:pathLst>
              <a:path w="253603" h="253603" extrusionOk="0">
                <a:moveTo>
                  <a:pt x="253603" y="126802"/>
                </a:moveTo>
                <a:cubicBezTo>
                  <a:pt x="253603" y="196832"/>
                  <a:pt x="196832" y="253603"/>
                  <a:pt x="126802" y="253603"/>
                </a:cubicBezTo>
                <a:cubicBezTo>
                  <a:pt x="56771" y="253603"/>
                  <a:pt x="0" y="196832"/>
                  <a:pt x="0" y="126802"/>
                </a:cubicBezTo>
                <a:cubicBezTo>
                  <a:pt x="0" y="56771"/>
                  <a:pt x="56771" y="0"/>
                  <a:pt x="126802" y="0"/>
                </a:cubicBezTo>
                <a:cubicBezTo>
                  <a:pt x="196832" y="0"/>
                  <a:pt x="253603" y="56771"/>
                  <a:pt x="253603" y="1268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51"/>
          <p:cNvSpPr txBox="1">
            <a:spLocks noGrp="1"/>
          </p:cNvSpPr>
          <p:nvPr>
            <p:ph type="title"/>
          </p:nvPr>
        </p:nvSpPr>
        <p:spPr>
          <a:xfrm>
            <a:off x="838200" y="120516"/>
            <a:ext cx="10515600" cy="86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Support for somatic reactions</a:t>
            </a:r>
            <a:endParaRPr/>
          </a:p>
        </p:txBody>
      </p:sp>
      <p:grpSp>
        <p:nvGrpSpPr>
          <p:cNvPr id="878" name="Google Shape;878;p51"/>
          <p:cNvGrpSpPr/>
          <p:nvPr/>
        </p:nvGrpSpPr>
        <p:grpSpPr>
          <a:xfrm>
            <a:off x="4592577" y="3041356"/>
            <a:ext cx="851974" cy="869100"/>
            <a:chOff x="7662737" y="4933947"/>
            <a:chExt cx="864452" cy="881827"/>
          </a:xfrm>
        </p:grpSpPr>
        <p:sp>
          <p:nvSpPr>
            <p:cNvPr id="879" name="Google Shape;879;p51"/>
            <p:cNvSpPr/>
            <p:nvPr/>
          </p:nvSpPr>
          <p:spPr>
            <a:xfrm>
              <a:off x="7662737" y="4933947"/>
              <a:ext cx="864452" cy="8818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0" name="Google Shape;880;p51"/>
            <p:cNvSpPr/>
            <p:nvPr/>
          </p:nvSpPr>
          <p:spPr>
            <a:xfrm>
              <a:off x="7923857" y="5512539"/>
              <a:ext cx="376623" cy="303235"/>
            </a:xfrm>
            <a:prstGeom prst="blockArc">
              <a:avLst>
                <a:gd name="adj1" fmla="val 10800000"/>
                <a:gd name="adj2" fmla="val 0"/>
                <a:gd name="adj3"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81" name="Google Shape;881;p51"/>
          <p:cNvGrpSpPr/>
          <p:nvPr/>
        </p:nvGrpSpPr>
        <p:grpSpPr>
          <a:xfrm>
            <a:off x="1378857" y="2247833"/>
            <a:ext cx="1952352" cy="2980854"/>
            <a:chOff x="4155493" y="2721744"/>
            <a:chExt cx="1528610" cy="2333884"/>
          </a:xfrm>
        </p:grpSpPr>
        <p:grpSp>
          <p:nvGrpSpPr>
            <p:cNvPr id="882" name="Google Shape;882;p51"/>
            <p:cNvGrpSpPr/>
            <p:nvPr/>
          </p:nvGrpSpPr>
          <p:grpSpPr>
            <a:xfrm>
              <a:off x="4190063" y="2721744"/>
              <a:ext cx="1367247" cy="2333884"/>
              <a:chOff x="7729092" y="2226754"/>
              <a:chExt cx="2185223" cy="3730164"/>
            </a:xfrm>
          </p:grpSpPr>
          <p:sp>
            <p:nvSpPr>
              <p:cNvPr id="883" name="Google Shape;883;p51"/>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884" name="Google Shape;884;p51"/>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nvGrpSpPr>
              <p:cNvPr id="885" name="Google Shape;885;p51"/>
              <p:cNvGrpSpPr/>
              <p:nvPr/>
            </p:nvGrpSpPr>
            <p:grpSpPr>
              <a:xfrm rot="507905">
                <a:off x="7839580" y="3799168"/>
                <a:ext cx="669658" cy="1550686"/>
                <a:chOff x="7916671" y="3912471"/>
                <a:chExt cx="669658" cy="1550686"/>
              </a:xfrm>
            </p:grpSpPr>
            <p:sp>
              <p:nvSpPr>
                <p:cNvPr id="886" name="Google Shape;886;p51"/>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887" name="Google Shape;887;p51"/>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grpSp>
            <p:nvGrpSpPr>
              <p:cNvPr id="888" name="Google Shape;888;p51"/>
              <p:cNvGrpSpPr/>
              <p:nvPr/>
            </p:nvGrpSpPr>
            <p:grpSpPr>
              <a:xfrm rot="-494171" flipH="1">
                <a:off x="9124058" y="3789398"/>
                <a:ext cx="682707" cy="1550686"/>
                <a:chOff x="7916671" y="3912471"/>
                <a:chExt cx="669658" cy="1550686"/>
              </a:xfrm>
            </p:grpSpPr>
            <p:sp>
              <p:nvSpPr>
                <p:cNvPr id="889" name="Google Shape;889;p51"/>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890" name="Google Shape;890;p51"/>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grpSp>
        <p:sp>
          <p:nvSpPr>
            <p:cNvPr id="891" name="Google Shape;891;p51"/>
            <p:cNvSpPr/>
            <p:nvPr/>
          </p:nvSpPr>
          <p:spPr>
            <a:xfrm>
              <a:off x="5132839" y="2766999"/>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accent5"/>
                  </a:solidFill>
                  <a:latin typeface="Federo"/>
                  <a:ea typeface="Federo"/>
                  <a:cs typeface="Federo"/>
                  <a:sym typeface="Federo"/>
                </a:rPr>
                <a:t>!</a:t>
              </a:r>
              <a:endParaRPr/>
            </a:p>
          </p:txBody>
        </p:sp>
        <p:sp>
          <p:nvSpPr>
            <p:cNvPr id="892" name="Google Shape;892;p51"/>
            <p:cNvSpPr/>
            <p:nvPr/>
          </p:nvSpPr>
          <p:spPr>
            <a:xfrm>
              <a:off x="4155493" y="3668285"/>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accent5"/>
                  </a:solidFill>
                  <a:latin typeface="Federo"/>
                  <a:ea typeface="Federo"/>
                  <a:cs typeface="Federo"/>
                  <a:sym typeface="Federo"/>
                </a:rPr>
                <a:t>!</a:t>
              </a:r>
              <a:endParaRPr/>
            </a:p>
          </p:txBody>
        </p:sp>
        <p:sp>
          <p:nvSpPr>
            <p:cNvPr id="893" name="Google Shape;893;p51"/>
            <p:cNvSpPr/>
            <p:nvPr/>
          </p:nvSpPr>
          <p:spPr>
            <a:xfrm>
              <a:off x="4724040" y="4144116"/>
              <a:ext cx="551264" cy="576040"/>
            </a:xfrm>
            <a:prstGeom prst="ellipse">
              <a:avLst/>
            </a:prstGeom>
            <a:solidFill>
              <a:srgbClr val="A9E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accent5"/>
                  </a:solidFill>
                  <a:latin typeface="Federo"/>
                  <a:ea typeface="Federo"/>
                  <a:cs typeface="Federo"/>
                  <a:sym typeface="Federo"/>
                </a:rPr>
                <a:t>!</a:t>
              </a:r>
              <a:endParaRPr/>
            </a:p>
          </p:txBody>
        </p:sp>
      </p:grpSp>
      <p:sp>
        <p:nvSpPr>
          <p:cNvPr id="894" name="Google Shape;894;p51"/>
          <p:cNvSpPr/>
          <p:nvPr/>
        </p:nvSpPr>
        <p:spPr>
          <a:xfrm>
            <a:off x="6717464" y="2308156"/>
            <a:ext cx="4286658" cy="869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SOMATIZATION</a:t>
            </a:r>
            <a:endParaRPr/>
          </a:p>
        </p:txBody>
      </p:sp>
      <p:sp>
        <p:nvSpPr>
          <p:cNvPr id="895" name="Google Shape;895;p51"/>
          <p:cNvSpPr/>
          <p:nvPr/>
        </p:nvSpPr>
        <p:spPr>
          <a:xfrm>
            <a:off x="7249174" y="3453667"/>
            <a:ext cx="3164582" cy="14952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Pain surfaces elsewhere</a:t>
            </a:r>
            <a:endParaRPr sz="3200" b="1">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5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Key learning points</a:t>
            </a:r>
            <a:endParaRPr/>
          </a:p>
        </p:txBody>
      </p:sp>
      <p:sp>
        <p:nvSpPr>
          <p:cNvPr id="902" name="Google Shape;902;p52"/>
          <p:cNvSpPr txBox="1"/>
          <p:nvPr/>
        </p:nvSpPr>
        <p:spPr>
          <a:xfrm>
            <a:off x="4268039" y="3526333"/>
            <a:ext cx="29409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Helvetica Neue"/>
                <a:ea typeface="Helvetica Neue"/>
                <a:cs typeface="Helvetica Neue"/>
                <a:sym typeface="Helvetica Neue"/>
              </a:rPr>
              <a:t>Children need to have the opportunity to talk about their experiences, their needs, nightmares and fears in a safe and supportive setting</a:t>
            </a:r>
            <a:endParaRPr dirty="0"/>
          </a:p>
        </p:txBody>
      </p:sp>
      <p:sp>
        <p:nvSpPr>
          <p:cNvPr id="903" name="Google Shape;903;p52"/>
          <p:cNvSpPr txBox="1"/>
          <p:nvPr/>
        </p:nvSpPr>
        <p:spPr>
          <a:xfrm>
            <a:off x="7604648" y="3526333"/>
            <a:ext cx="342902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To support a child with signs of severe distress, caseworkers can implement activities directly with the child or with their parent, caregiver or trusted adult </a:t>
            </a:r>
            <a:endParaRPr dirty="0"/>
          </a:p>
        </p:txBody>
      </p:sp>
      <p:sp>
        <p:nvSpPr>
          <p:cNvPr id="904" name="Google Shape;904;p52"/>
          <p:cNvSpPr/>
          <p:nvPr/>
        </p:nvSpPr>
        <p:spPr>
          <a:xfrm>
            <a:off x="1920834" y="191221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5" name="Google Shape;905;p52"/>
          <p:cNvSpPr/>
          <p:nvPr/>
        </p:nvSpPr>
        <p:spPr>
          <a:xfrm>
            <a:off x="5212688" y="191221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6" name="Google Shape;906;p52"/>
          <p:cNvSpPr/>
          <p:nvPr/>
        </p:nvSpPr>
        <p:spPr>
          <a:xfrm>
            <a:off x="8793380" y="1912216"/>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7" name="Google Shape;907;p52"/>
          <p:cNvSpPr txBox="1"/>
          <p:nvPr/>
        </p:nvSpPr>
        <p:spPr>
          <a:xfrm>
            <a:off x="1122258" y="3526333"/>
            <a:ext cx="2648712"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Helvetica Neue"/>
                <a:ea typeface="Helvetica Neue"/>
                <a:cs typeface="Helvetica Neue"/>
                <a:sym typeface="Helvetica Neue"/>
              </a:rPr>
              <a:t>If specialized MHPSS is available, children with signs of severe distress during a prolonged period of time should be referred.</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12"/>
        <p:cNvGrpSpPr/>
        <p:nvPr/>
      </p:nvGrpSpPr>
      <p:grpSpPr>
        <a:xfrm>
          <a:off x="0" y="0"/>
          <a:ext cx="0" cy="0"/>
          <a:chOff x="0" y="0"/>
          <a:chExt cx="0" cy="0"/>
        </a:xfrm>
      </p:grpSpPr>
      <p:sp>
        <p:nvSpPr>
          <p:cNvPr id="913" name="Google Shape;913;p53"/>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Helvetica Neue"/>
              <a:buNone/>
            </a:pPr>
            <a:endParaRPr sz="5400" b="1">
              <a:solidFill>
                <a:schemeClr val="lt1"/>
              </a:solidFill>
              <a:latin typeface="Garamond"/>
              <a:ea typeface="Garamond"/>
              <a:cs typeface="Garamond"/>
              <a:sym typeface="Garamond"/>
            </a:endParaRPr>
          </a:p>
        </p:txBody>
      </p:sp>
      <p:sp>
        <p:nvSpPr>
          <p:cNvPr id="914" name="Google Shape;914;p53"/>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US" sz="2400" b="1">
                <a:solidFill>
                  <a:schemeClr val="lt1"/>
                </a:solidFill>
                <a:latin typeface="Garamond"/>
                <a:ea typeface="Garamond"/>
                <a:cs typeface="Garamond"/>
                <a:sym typeface="Garamond"/>
              </a:rPr>
              <a:t>SESSION 5</a:t>
            </a:r>
            <a:br>
              <a:rPr lang="en-US" sz="2400" b="1">
                <a:solidFill>
                  <a:schemeClr val="lt1"/>
                </a:solidFill>
                <a:latin typeface="Garamond"/>
                <a:ea typeface="Garamond"/>
                <a:cs typeface="Garamond"/>
                <a:sym typeface="Garamond"/>
              </a:rPr>
            </a:br>
            <a:br>
              <a:rPr lang="en-US" b="1">
                <a:solidFill>
                  <a:schemeClr val="lt1"/>
                </a:solidFill>
                <a:latin typeface="Garamond"/>
                <a:ea typeface="Garamond"/>
                <a:cs typeface="Garamond"/>
                <a:sym typeface="Garamond"/>
              </a:rPr>
            </a:br>
            <a:r>
              <a:rPr lang="en-US" sz="5400" b="1">
                <a:solidFill>
                  <a:schemeClr val="lt1"/>
                </a:solidFill>
                <a:latin typeface="Garamond"/>
                <a:ea typeface="Garamond"/>
                <a:cs typeface="Garamond"/>
                <a:sym typeface="Garamond"/>
              </a:rPr>
              <a:t>Module closing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5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t>End of Module 2</a:t>
            </a:r>
            <a:endParaRPr/>
          </a:p>
        </p:txBody>
      </p:sp>
      <p:sp>
        <p:nvSpPr>
          <p:cNvPr id="921" name="Google Shape;921;p54"/>
          <p:cNvSpPr/>
          <p:nvPr/>
        </p:nvSpPr>
        <p:spPr>
          <a:xfrm>
            <a:off x="1384531" y="2419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a:solidFill>
                  <a:schemeClr val="dk1"/>
                </a:solidFill>
                <a:latin typeface="Arial"/>
                <a:ea typeface="Arial"/>
                <a:cs typeface="Arial"/>
                <a:sym typeface="Arial"/>
              </a:rPr>
              <a:t>Review learning objectives</a:t>
            </a:r>
            <a:endParaRPr sz="2400">
              <a:solidFill>
                <a:schemeClr val="dk1"/>
              </a:solidFill>
              <a:latin typeface="Arial"/>
              <a:ea typeface="Arial"/>
              <a:cs typeface="Arial"/>
              <a:sym typeface="Arial"/>
            </a:endParaRPr>
          </a:p>
        </p:txBody>
      </p:sp>
      <p:sp>
        <p:nvSpPr>
          <p:cNvPr id="922" name="Google Shape;922;p54"/>
          <p:cNvSpPr/>
          <p:nvPr/>
        </p:nvSpPr>
        <p:spPr>
          <a:xfrm>
            <a:off x="4828771" y="2419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a:solidFill>
                  <a:schemeClr val="dk1"/>
                </a:solidFill>
                <a:latin typeface="Arial"/>
                <a:ea typeface="Arial"/>
                <a:cs typeface="Arial"/>
                <a:sym typeface="Arial"/>
              </a:rPr>
              <a:t>Reflection and feedback </a:t>
            </a:r>
            <a:endParaRPr/>
          </a:p>
        </p:txBody>
      </p:sp>
      <p:sp>
        <p:nvSpPr>
          <p:cNvPr id="923" name="Google Shape;923;p54"/>
          <p:cNvSpPr/>
          <p:nvPr/>
        </p:nvSpPr>
        <p:spPr>
          <a:xfrm>
            <a:off x="8273011" y="2419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a:solidFill>
                  <a:schemeClr val="dk1"/>
                </a:solidFill>
                <a:latin typeface="Arial"/>
                <a:ea typeface="Arial"/>
                <a:cs typeface="Arial"/>
                <a:sym typeface="Arial"/>
              </a:rPr>
              <a:t>Closing</a:t>
            </a:r>
            <a:endParaRPr/>
          </a:p>
        </p:txBody>
      </p:sp>
      <p:grpSp>
        <p:nvGrpSpPr>
          <p:cNvPr id="924" name="Google Shape;924;p54"/>
          <p:cNvGrpSpPr/>
          <p:nvPr/>
        </p:nvGrpSpPr>
        <p:grpSpPr>
          <a:xfrm>
            <a:off x="9994118" y="33917"/>
            <a:ext cx="2057602" cy="1975956"/>
            <a:chOff x="9994118" y="33917"/>
            <a:chExt cx="2057602" cy="1975956"/>
          </a:xfrm>
        </p:grpSpPr>
        <p:sp>
          <p:nvSpPr>
            <p:cNvPr id="925" name="Google Shape;925;p5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6" name="Google Shape;926;p54"/>
            <p:cNvGrpSpPr/>
            <p:nvPr/>
          </p:nvGrpSpPr>
          <p:grpSpPr>
            <a:xfrm>
              <a:off x="10621771" y="762700"/>
              <a:ext cx="562136" cy="634675"/>
              <a:chOff x="760175" y="830142"/>
              <a:chExt cx="867619" cy="979579"/>
            </a:xfrm>
          </p:grpSpPr>
          <p:sp>
            <p:nvSpPr>
              <p:cNvPr id="927" name="Google Shape;927;p54"/>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75</a:t>
                </a:r>
                <a:endParaRPr/>
              </a:p>
            </p:txBody>
          </p:sp>
          <p:sp>
            <p:nvSpPr>
              <p:cNvPr id="928" name="Google Shape;928;p54"/>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9" name="Google Shape;929;p54"/>
            <p:cNvGrpSpPr/>
            <p:nvPr/>
          </p:nvGrpSpPr>
          <p:grpSpPr>
            <a:xfrm>
              <a:off x="11325415" y="762701"/>
              <a:ext cx="182192" cy="634674"/>
              <a:chOff x="2121762" y="2323619"/>
              <a:chExt cx="200378" cy="825210"/>
            </a:xfrm>
          </p:grpSpPr>
          <p:sp>
            <p:nvSpPr>
              <p:cNvPr id="930" name="Google Shape;930;p54"/>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1" name="Google Shape;931;p54"/>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5"/>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5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a:t>Self-care</a:t>
            </a:r>
            <a:endParaRPr/>
          </a:p>
        </p:txBody>
      </p:sp>
      <p:sp>
        <p:nvSpPr>
          <p:cNvPr id="939" name="Google Shape;939;p55"/>
          <p:cNvSpPr/>
          <p:nvPr/>
        </p:nvSpPr>
        <p:spPr>
          <a:xfrm rot="10800000">
            <a:off x="5628782" y="3499014"/>
            <a:ext cx="934434" cy="752350"/>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sp>
        <p:nvSpPr>
          <p:cNvPr id="157" name="Google Shape;157;p6"/>
          <p:cNvSpPr txBox="1"/>
          <p:nvPr/>
        </p:nvSpPr>
        <p:spPr>
          <a:xfrm>
            <a:off x="796386" y="3117980"/>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US"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944"/>
        <p:cNvGrpSpPr/>
        <p:nvPr/>
      </p:nvGrpSpPr>
      <p:grpSpPr>
        <a:xfrm>
          <a:off x="0" y="0"/>
          <a:ext cx="0" cy="0"/>
          <a:chOff x="0" y="0"/>
          <a:chExt cx="0" cy="0"/>
        </a:xfrm>
      </p:grpSpPr>
      <p:sp>
        <p:nvSpPr>
          <p:cNvPr id="945" name="Google Shape;945;p5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US"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a:latin typeface="Arial"/>
                <a:ea typeface="Arial"/>
                <a:cs typeface="Arial"/>
                <a:sym typeface="Arial"/>
              </a:rPr>
              <a:t>Learning objectives</a:t>
            </a:r>
            <a:endParaRPr/>
          </a:p>
        </p:txBody>
      </p:sp>
      <p:grpSp>
        <p:nvGrpSpPr>
          <p:cNvPr id="164" name="Google Shape;164;p7"/>
          <p:cNvGrpSpPr/>
          <p:nvPr/>
        </p:nvGrpSpPr>
        <p:grpSpPr>
          <a:xfrm>
            <a:off x="1786836" y="2239619"/>
            <a:ext cx="1196375" cy="868968"/>
            <a:chOff x="6878053" y="1156317"/>
            <a:chExt cx="1431178" cy="1039513"/>
          </a:xfrm>
        </p:grpSpPr>
        <p:grpSp>
          <p:nvGrpSpPr>
            <p:cNvPr id="165" name="Google Shape;165;p7"/>
            <p:cNvGrpSpPr/>
            <p:nvPr/>
          </p:nvGrpSpPr>
          <p:grpSpPr>
            <a:xfrm>
              <a:off x="7672978" y="1156317"/>
              <a:ext cx="412941" cy="436880"/>
              <a:chOff x="243840" y="1676400"/>
              <a:chExt cx="701040" cy="741680"/>
            </a:xfrm>
          </p:grpSpPr>
          <p:sp>
            <p:nvSpPr>
              <p:cNvPr id="166" name="Google Shape;166;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0" name="Google Shape;170;p7"/>
          <p:cNvGrpSpPr/>
          <p:nvPr/>
        </p:nvGrpSpPr>
        <p:grpSpPr>
          <a:xfrm>
            <a:off x="5285087" y="2235574"/>
            <a:ext cx="1196375" cy="868968"/>
            <a:chOff x="6878053" y="1156317"/>
            <a:chExt cx="1431178" cy="1039513"/>
          </a:xfrm>
        </p:grpSpPr>
        <p:grpSp>
          <p:nvGrpSpPr>
            <p:cNvPr id="171" name="Google Shape;171;p7"/>
            <p:cNvGrpSpPr/>
            <p:nvPr/>
          </p:nvGrpSpPr>
          <p:grpSpPr>
            <a:xfrm>
              <a:off x="7672978" y="1156317"/>
              <a:ext cx="412941" cy="436880"/>
              <a:chOff x="243840" y="1676400"/>
              <a:chExt cx="701040" cy="741680"/>
            </a:xfrm>
          </p:grpSpPr>
          <p:sp>
            <p:nvSpPr>
              <p:cNvPr id="172" name="Google Shape;172;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4" name="Google Shape;174;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6" name="Google Shape;176;p7"/>
          <p:cNvGrpSpPr/>
          <p:nvPr/>
        </p:nvGrpSpPr>
        <p:grpSpPr>
          <a:xfrm>
            <a:off x="8953924" y="2170339"/>
            <a:ext cx="1196375" cy="868968"/>
            <a:chOff x="6878053" y="1156317"/>
            <a:chExt cx="1431178" cy="1039513"/>
          </a:xfrm>
        </p:grpSpPr>
        <p:grpSp>
          <p:nvGrpSpPr>
            <p:cNvPr id="177" name="Google Shape;177;p7"/>
            <p:cNvGrpSpPr/>
            <p:nvPr/>
          </p:nvGrpSpPr>
          <p:grpSpPr>
            <a:xfrm>
              <a:off x="7672978" y="1156317"/>
              <a:ext cx="412941" cy="436880"/>
              <a:chOff x="243840" y="1676400"/>
              <a:chExt cx="701040" cy="741680"/>
            </a:xfrm>
          </p:grpSpPr>
          <p:sp>
            <p:nvSpPr>
              <p:cNvPr id="178" name="Google Shape;178;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0" name="Google Shape;180;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2" name="Google Shape;182;p7"/>
          <p:cNvSpPr txBox="1"/>
          <p:nvPr/>
        </p:nvSpPr>
        <p:spPr>
          <a:xfrm>
            <a:off x="4267009" y="3551608"/>
            <a:ext cx="323253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Explain interventions a caseworker can undertake to support children and their caregivers to cope with </a:t>
            </a:r>
            <a:r>
              <a:rPr lang="en-US" sz="20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distress</a:t>
            </a:r>
            <a:endParaRPr sz="2000" dirty="0">
              <a:solidFill>
                <a:schemeClr val="dk1"/>
              </a:solidFill>
              <a:latin typeface="Arial"/>
              <a:ea typeface="Arial"/>
              <a:cs typeface="Arial"/>
              <a:sym typeface="Arial"/>
            </a:endParaRPr>
          </a:p>
        </p:txBody>
      </p:sp>
      <p:sp>
        <p:nvSpPr>
          <p:cNvPr id="183" name="Google Shape;183;p7"/>
          <p:cNvSpPr txBox="1"/>
          <p:nvPr/>
        </p:nvSpPr>
        <p:spPr>
          <a:xfrm>
            <a:off x="1001103" y="3551608"/>
            <a:ext cx="28242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Describe common reactions to distressing or terrifying events</a:t>
            </a:r>
            <a:endParaRPr sz="2000" dirty="0">
              <a:solidFill>
                <a:schemeClr val="dk1"/>
              </a:solidFill>
              <a:latin typeface="Arial"/>
              <a:ea typeface="Arial"/>
              <a:cs typeface="Arial"/>
              <a:sym typeface="Arial"/>
            </a:endParaRPr>
          </a:p>
        </p:txBody>
      </p:sp>
      <p:sp>
        <p:nvSpPr>
          <p:cNvPr id="184" name="Google Shape;184;p7"/>
          <p:cNvSpPr txBox="1"/>
          <p:nvPr/>
        </p:nvSpPr>
        <p:spPr>
          <a:xfrm>
            <a:off x="7941194" y="3551608"/>
            <a:ext cx="323253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Demonstrate providing support to children and their caregivers to cope with </a:t>
            </a:r>
            <a:r>
              <a:rPr lang="en-US" sz="2000" dirty="0">
                <a:solidFill>
                  <a:schemeClr val="dk1"/>
                </a:solidFill>
              </a:rPr>
              <a:t>di</a:t>
            </a:r>
            <a:r>
              <a:rPr lang="en-US" sz="2000" dirty="0">
                <a:solidFill>
                  <a:schemeClr val="dk1"/>
                </a:solidFill>
                <a:latin typeface="Arial"/>
                <a:ea typeface="Arial"/>
                <a:cs typeface="Arial"/>
                <a:sym typeface="Arial"/>
              </a:rPr>
              <a:t>stress</a:t>
            </a:r>
            <a:endParaRPr sz="2000" b="0" i="0" u="none" strike="noStrike" cap="none" dirty="0">
              <a:solidFill>
                <a:schemeClr val="dk1"/>
              </a:solidFill>
              <a:latin typeface="Arial"/>
              <a:ea typeface="Arial"/>
              <a:cs typeface="Arial"/>
              <a:sym typeface="Arial"/>
            </a:endParaRPr>
          </a:p>
        </p:txBody>
      </p:sp>
      <p:sp>
        <p:nvSpPr>
          <p:cNvPr id="185" name="Google Shape;185;p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6" name="Google Shape;186;p7"/>
          <p:cNvGrpSpPr/>
          <p:nvPr/>
        </p:nvGrpSpPr>
        <p:grpSpPr>
          <a:xfrm>
            <a:off x="10741851" y="704557"/>
            <a:ext cx="562136" cy="634675"/>
            <a:chOff x="760175" y="830142"/>
            <a:chExt cx="867619" cy="979579"/>
          </a:xfrm>
        </p:grpSpPr>
        <p:sp>
          <p:nvSpPr>
            <p:cNvPr id="187" name="Google Shape;187;p7"/>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57</a:t>
              </a:r>
              <a:endParaRPr dirty="0"/>
            </a:p>
          </p:txBody>
        </p:sp>
        <p:sp>
          <p:nvSpPr>
            <p:cNvPr id="188" name="Google Shape;188;p7"/>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812860" y="2481854"/>
            <a:ext cx="10126172" cy="20654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Garamond"/>
              <a:buNone/>
            </a:pPr>
            <a:r>
              <a:rPr lang="en-US" sz="2400" b="1" dirty="0">
                <a:solidFill>
                  <a:schemeClr val="lt1"/>
                </a:solidFill>
                <a:latin typeface="Garamond"/>
                <a:ea typeface="Garamond"/>
                <a:cs typeface="Garamond"/>
                <a:sym typeface="Garamond"/>
              </a:rPr>
              <a:t>SESSION 2</a:t>
            </a:r>
            <a:br>
              <a:rPr lang="en-US" sz="2400" b="1" dirty="0">
                <a:solidFill>
                  <a:schemeClr val="lt1"/>
                </a:solidFill>
                <a:latin typeface="Garamond"/>
                <a:ea typeface="Garamond"/>
                <a:cs typeface="Garamond"/>
                <a:sym typeface="Garamond"/>
              </a:rPr>
            </a:br>
            <a:br>
              <a:rPr lang="en-US" b="1" dirty="0">
                <a:solidFill>
                  <a:schemeClr val="lt1"/>
                </a:solidFill>
                <a:latin typeface="Garamond"/>
                <a:ea typeface="Garamond"/>
                <a:cs typeface="Garamond"/>
                <a:sym typeface="Garamond"/>
              </a:rPr>
            </a:br>
            <a:r>
              <a:rPr lang="en-US" sz="5400" b="1" dirty="0">
                <a:solidFill>
                  <a:schemeClr val="lt1"/>
                </a:solidFill>
                <a:latin typeface="Garamond"/>
                <a:ea typeface="Garamond"/>
                <a:cs typeface="Garamond"/>
                <a:sym typeface="Garamond"/>
              </a:rPr>
              <a:t>What is </a:t>
            </a:r>
            <a:r>
              <a:rPr lang="en-US" dirty="0"/>
              <a:t>di</a:t>
            </a:r>
            <a:r>
              <a:rPr lang="en-US" sz="5400" b="1" dirty="0">
                <a:solidFill>
                  <a:schemeClr val="lt1"/>
                </a:solidFill>
                <a:latin typeface="Garamond"/>
                <a:ea typeface="Garamond"/>
                <a:cs typeface="Garamond"/>
                <a:sym typeface="Garamond"/>
              </a:rPr>
              <a:t>stress?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US" sz="3200"/>
              <a:t>Identifying the right space to meet</a:t>
            </a:r>
            <a:endParaRPr/>
          </a:p>
        </p:txBody>
      </p:sp>
      <p:sp>
        <p:nvSpPr>
          <p:cNvPr id="201" name="Google Shape;201;p9"/>
          <p:cNvSpPr/>
          <p:nvPr/>
        </p:nvSpPr>
        <p:spPr>
          <a:xfrm>
            <a:off x="5837240" y="1482913"/>
            <a:ext cx="5347903" cy="45632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latin typeface="Arial"/>
                <a:ea typeface="Arial"/>
                <a:cs typeface="Arial"/>
                <a:sym typeface="Arial"/>
              </a:rPr>
              <a:t>How would you describe distress? </a:t>
            </a:r>
            <a:endParaRPr sz="4000" b="1" dirty="0">
              <a:solidFill>
                <a:schemeClr val="dk1"/>
              </a:solidFill>
              <a:latin typeface="Arial"/>
              <a:ea typeface="Arial"/>
              <a:cs typeface="Arial"/>
              <a:sym typeface="Arial"/>
            </a:endParaRPr>
          </a:p>
        </p:txBody>
      </p:sp>
      <p:grpSp>
        <p:nvGrpSpPr>
          <p:cNvPr id="202" name="Google Shape;202;p9"/>
          <p:cNvGrpSpPr/>
          <p:nvPr/>
        </p:nvGrpSpPr>
        <p:grpSpPr>
          <a:xfrm>
            <a:off x="1607541" y="2194390"/>
            <a:ext cx="3415887" cy="2678824"/>
            <a:chOff x="1117683" y="2194390"/>
            <a:chExt cx="3415887" cy="2678824"/>
          </a:xfrm>
        </p:grpSpPr>
        <p:sp>
          <p:nvSpPr>
            <p:cNvPr id="203" name="Google Shape;203;p9"/>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9"/>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9"/>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6" name="Google Shape;206;p9"/>
          <p:cNvGrpSpPr/>
          <p:nvPr/>
        </p:nvGrpSpPr>
        <p:grpSpPr>
          <a:xfrm>
            <a:off x="9994118" y="33917"/>
            <a:ext cx="2057602" cy="1975956"/>
            <a:chOff x="9994118" y="33917"/>
            <a:chExt cx="2057602" cy="1975956"/>
          </a:xfrm>
        </p:grpSpPr>
        <p:sp>
          <p:nvSpPr>
            <p:cNvPr id="207" name="Google Shape;207;p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8" name="Google Shape;208;p9"/>
            <p:cNvGrpSpPr/>
            <p:nvPr/>
          </p:nvGrpSpPr>
          <p:grpSpPr>
            <a:xfrm>
              <a:off x="10621771" y="762700"/>
              <a:ext cx="562136" cy="634675"/>
              <a:chOff x="760175" y="830142"/>
              <a:chExt cx="867619" cy="979579"/>
            </a:xfrm>
          </p:grpSpPr>
          <p:sp>
            <p:nvSpPr>
              <p:cNvPr id="209" name="Google Shape;209;p9"/>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57</a:t>
                </a:r>
                <a:endParaRPr dirty="0"/>
              </a:p>
            </p:txBody>
          </p:sp>
          <p:sp>
            <p:nvSpPr>
              <p:cNvPr id="210" name="Google Shape;210;p9"/>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1" name="Google Shape;211;p9"/>
            <p:cNvGrpSpPr/>
            <p:nvPr/>
          </p:nvGrpSpPr>
          <p:grpSpPr>
            <a:xfrm>
              <a:off x="11325415" y="762701"/>
              <a:ext cx="182192" cy="634674"/>
              <a:chOff x="2121762" y="2323619"/>
              <a:chExt cx="200378" cy="825210"/>
            </a:xfrm>
          </p:grpSpPr>
          <p:sp>
            <p:nvSpPr>
              <p:cNvPr id="212" name="Google Shape;212;p9"/>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9"/>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9051</Words>
  <Application>Microsoft Office PowerPoint</Application>
  <PresentationFormat>Widescreen</PresentationFormat>
  <Paragraphs>1120</Paragraphs>
  <Slides>60</Slides>
  <Notes>60</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Berlin Sans FB</vt:lpstr>
      <vt:lpstr>Garamond</vt:lpstr>
      <vt:lpstr>Helvetica Neue</vt:lpstr>
      <vt:lpstr>Arial</vt:lpstr>
      <vt:lpstr>Federo</vt:lpstr>
      <vt:lpstr>Calibri</vt:lpstr>
      <vt:lpstr>NTR</vt:lpstr>
      <vt:lpstr>Britannic Bold</vt:lpstr>
      <vt:lpstr>Office Theme</vt:lpstr>
      <vt:lpstr>PowerPoint Presentation</vt:lpstr>
      <vt:lpstr>SESSION 1  Module opening</vt:lpstr>
      <vt:lpstr>Module aim</vt:lpstr>
      <vt:lpstr>Agenda</vt:lpstr>
      <vt:lpstr>Recap: lucky draw!</vt:lpstr>
      <vt:lpstr>PowerPoint Presentation</vt:lpstr>
      <vt:lpstr>Learning objectives</vt:lpstr>
      <vt:lpstr>SESSION 2  What is distress? </vt:lpstr>
      <vt:lpstr>Identifying the right space to meet</vt:lpstr>
      <vt:lpstr>Important considerations</vt:lpstr>
      <vt:lpstr>Impact of emergencies</vt:lpstr>
      <vt:lpstr>Important considerations</vt:lpstr>
      <vt:lpstr>The Window of Tolerance </vt:lpstr>
      <vt:lpstr>Facts about severe distress</vt:lpstr>
      <vt:lpstr>Facts about severe distress</vt:lpstr>
      <vt:lpstr>Facts about severe distress</vt:lpstr>
      <vt:lpstr>Facts about severe distress</vt:lpstr>
      <vt:lpstr>Facts about severe distress</vt:lpstr>
      <vt:lpstr>Key learning points</vt:lpstr>
      <vt:lpstr>SESSION 3  How can I recognize signs of distress? </vt:lpstr>
      <vt:lpstr>Understanding stress and distress</vt:lpstr>
      <vt:lpstr>Child experiencing severe distress</vt:lpstr>
      <vt:lpstr>Regressive behaviors</vt:lpstr>
      <vt:lpstr>Fear and avoidance reactions</vt:lpstr>
      <vt:lpstr>Re-living the experience </vt:lpstr>
      <vt:lpstr>Re-experiencing reactions</vt:lpstr>
      <vt:lpstr>Hyper-arousal reactions</vt:lpstr>
      <vt:lpstr>Somatic reactions</vt:lpstr>
      <vt:lpstr>Sign of severe distress per developmental stage</vt:lpstr>
      <vt:lpstr>PowerPoint Presentation</vt:lpstr>
      <vt:lpstr>Recognizing signs of distress and assessing needs</vt:lpstr>
      <vt:lpstr>Child-centered approach</vt:lpstr>
      <vt:lpstr>Activity: What happened?</vt:lpstr>
      <vt:lpstr>Key learning points</vt:lpstr>
      <vt:lpstr>SESSION 4  How can I support a child with severe distress reactions?</vt:lpstr>
      <vt:lpstr>Support to children with severe distress reactions</vt:lpstr>
      <vt:lpstr>Types of focused non-specialized MHPSS techniques</vt:lpstr>
      <vt:lpstr>MHPSS activity</vt:lpstr>
      <vt:lpstr>Focused non specialized MHPSS activities for children presenting specific signs of distress</vt:lpstr>
      <vt:lpstr>Emotion regulation activity - Safe Space</vt:lpstr>
      <vt:lpstr>Emotion regulation activity - My own needs</vt:lpstr>
      <vt:lpstr>Emotion regulation activity - My own needs</vt:lpstr>
      <vt:lpstr>Supporting children with regular nightmares</vt:lpstr>
      <vt:lpstr>Bedtime do’s and don’ts</vt:lpstr>
      <vt:lpstr>Psychoeducation - nightmares</vt:lpstr>
      <vt:lpstr>Do’s and don’ts after a nightmare</vt:lpstr>
      <vt:lpstr>Expressive activity - Dreamwork</vt:lpstr>
      <vt:lpstr>Expressive activity - Imagine nightmares</vt:lpstr>
      <vt:lpstr>Role play</vt:lpstr>
      <vt:lpstr>Dealing with fears</vt:lpstr>
      <vt:lpstr>PowerPoint Presentation</vt:lpstr>
      <vt:lpstr>Psychoeducation - Key messages for caregivers about fears</vt:lpstr>
      <vt:lpstr>Interventions to help children deal with fear: Gradual exposure</vt:lpstr>
      <vt:lpstr>PowerPoint Presentation</vt:lpstr>
      <vt:lpstr>Support for somatic reactions</vt:lpstr>
      <vt:lpstr>Key learning points</vt:lpstr>
      <vt:lpstr>SESSION 5  Module closing</vt:lpstr>
      <vt:lpstr>End of Module 2</vt:lpstr>
      <vt:lpstr>Self-care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38</cp:revision>
  <dcterms:created xsi:type="dcterms:W3CDTF">2023-02-13T10:27:07Z</dcterms:created>
  <dcterms:modified xsi:type="dcterms:W3CDTF">2023-05-26T10:09:56Z</dcterms:modified>
</cp:coreProperties>
</file>