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423" r:id="rId16"/>
    <p:sldId id="269" r:id="rId17"/>
    <p:sldId id="272" r:id="rId18"/>
    <p:sldId id="273" r:id="rId19"/>
    <p:sldId id="274" r:id="rId20"/>
    <p:sldId id="277" r:id="rId21"/>
    <p:sldId id="278" r:id="rId22"/>
    <p:sldId id="279" r:id="rId23"/>
    <p:sldId id="280" r:id="rId24"/>
    <p:sldId id="275" r:id="rId25"/>
    <p:sldId id="276" r:id="rId26"/>
    <p:sldId id="2900" r:id="rId27"/>
    <p:sldId id="281" r:id="rId28"/>
    <p:sldId id="282" r:id="rId29"/>
    <p:sldId id="283" r:id="rId30"/>
    <p:sldId id="284" r:id="rId31"/>
    <p:sldId id="285" r:id="rId32"/>
    <p:sldId id="286" r:id="rId33"/>
    <p:sldId id="2901" r:id="rId34"/>
    <p:sldId id="287" r:id="rId35"/>
    <p:sldId id="288" r:id="rId36"/>
    <p:sldId id="289" r:id="rId37"/>
    <p:sldId id="290" r:id="rId38"/>
    <p:sldId id="291" r:id="rId39"/>
    <p:sldId id="292" r:id="rId40"/>
    <p:sldId id="293" r:id="rId41"/>
    <p:sldId id="294" r:id="rId42"/>
    <p:sldId id="295" r:id="rId43"/>
    <p:sldId id="298" r:id="rId44"/>
    <p:sldId id="299" r:id="rId45"/>
    <p:sldId id="300" r:id="rId46"/>
    <p:sldId id="301" r:id="rId47"/>
    <p:sldId id="302" r:id="rId48"/>
    <p:sldId id="303" r:id="rId49"/>
    <p:sldId id="304" r:id="rId50"/>
    <p:sldId id="305" r:id="rId51"/>
    <p:sldId id="2902" r:id="rId52"/>
    <p:sldId id="306" r:id="rId53"/>
    <p:sldId id="307" r:id="rId54"/>
    <p:sldId id="308" r:id="rId55"/>
    <p:sldId id="309" r:id="rId56"/>
    <p:sldId id="310" r:id="rId57"/>
    <p:sldId id="311" r:id="rId58"/>
  </p:sldIdLst>
  <p:sldSz cx="12192000" cy="6858000"/>
  <p:notesSz cx="7099300" cy="10234613"/>
  <p:embeddedFontLst>
    <p:embeddedFont>
      <p:font typeface="Berlin Sans FB" panose="020E0602020502020306" pitchFamily="34" charset="0"/>
      <p:regular r:id="rId60"/>
      <p:bold r:id="rId61"/>
    </p:embeddedFont>
    <p:embeddedFont>
      <p:font typeface="Calibri" panose="020F0502020204030204" pitchFamily="34" charset="0"/>
      <p:regular r:id="rId62"/>
      <p:bold r:id="rId63"/>
      <p:italic r:id="rId64"/>
      <p:boldItalic r:id="rId65"/>
    </p:embeddedFont>
    <p:embeddedFont>
      <p:font typeface="Garamond" panose="02020404030301010803" pitchFamily="18" charset="0"/>
      <p:regular r:id="rId66"/>
      <p:bold r:id="rId67"/>
      <p:italic r:id="rId68"/>
      <p:boldItalic r:id="rId69"/>
    </p:embeddedFont>
    <p:embeddedFont>
      <p:font typeface="Helvetica Neue" panose="020B0604020202020204" charset="0"/>
      <p:regular r:id="rId70"/>
      <p:bold r:id="rId71"/>
      <p:italic r:id="rId72"/>
      <p:boldItalic r:id="rId73"/>
    </p:embeddedFont>
    <p:embeddedFont>
      <p:font typeface="Overlock" panose="020B0604020202020204" charset="0"/>
      <p:regular r:id="rId74"/>
      <p:bold r:id="rId75"/>
      <p:italic r:id="rId76"/>
      <p:boldItalic r:id="rId77"/>
    </p:embeddedFont>
    <p:embeddedFont>
      <p:font typeface="Roboto" panose="02000000000000000000" pitchFamily="2" charset="0"/>
      <p:regular r:id="rId78"/>
      <p:bold r:id="rId79"/>
      <p:italic r:id="rId80"/>
      <p:boldItalic r:id="rId81"/>
    </p:embeddedFont>
    <p:embeddedFont>
      <p:font typeface="Segoe UI" panose="020B0502040204020203"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gnXuEEHUkCBMBHTGDLxt/+Hh+h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Reilly Boland" initials="" lastIdx="37" clrIdx="0"/>
  <p:cmAuthor id="1" name="Ashley Nemiro" initials="" lastIdx="13" clrIdx="1"/>
  <p:cmAuthor id="2" name="Camilla Jones" initials="" lastIdx="2" clrIdx="2"/>
  <p:cmAuthor id="3" name="CM Training" initials="" lastIdx="8" clrIdx="3"/>
  <p:cmAuthor id="4" name="Ilse Van der Straeten" initials="IVdS" lastIdx="24" clrIdx="4">
    <p:extLst>
      <p:ext uri="{19B8F6BF-5375-455C-9EA6-DF929625EA0E}">
        <p15:presenceInfo xmlns:p15="http://schemas.microsoft.com/office/powerpoint/2012/main" userId="S::Ilse.VanderStraeten@rescue.org::48c204e9-4447-4a09-a8d3-af2f3980b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5F4"/>
    <a:srgbClr val="61CE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793EC-F6BD-4534-A303-76F85CE5D7FB}">
  <a:tblStyle styleId="{64C793EC-F6BD-4534-A303-76F85CE5D7F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F2"/>
          </a:solidFill>
        </a:fill>
      </a:tcStyle>
    </a:wholeTbl>
    <a:band1H>
      <a:tcTxStyle/>
      <a:tcStyle>
        <a:tcBdr/>
        <a:fill>
          <a:solidFill>
            <a:srgbClr val="CCE4E5"/>
          </a:solidFill>
        </a:fill>
      </a:tcStyle>
    </a:band1H>
    <a:band2H>
      <a:tcTxStyle/>
      <a:tcStyle>
        <a:tcBdr/>
      </a:tcStyle>
    </a:band2H>
    <a:band1V>
      <a:tcTxStyle/>
      <a:tcStyle>
        <a:tcBdr/>
        <a:fill>
          <a:solidFill>
            <a:srgbClr val="CCE4E5"/>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9" autoAdjust="0"/>
    <p:restoredTop sz="82685" autoAdjust="0"/>
  </p:normalViewPr>
  <p:slideViewPr>
    <p:cSldViewPr snapToGrid="0">
      <p:cViewPr varScale="1">
        <p:scale>
          <a:sx n="58" d="100"/>
          <a:sy n="58" d="100"/>
        </p:scale>
        <p:origin x="774"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font" Target="fonts/font25.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87" Type="http://schemas.openxmlformats.org/officeDocument/2006/relationships/commentAuthors" Target="commentAuthors.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WELCOME</a:t>
            </a:r>
            <a:endParaRPr dirty="0"/>
          </a:p>
          <a:p>
            <a:pPr marL="171450" lvl="0" indent="-171450" algn="l" rtl="0">
              <a:spcBef>
                <a:spcPts val="0"/>
              </a:spcBef>
              <a:spcAft>
                <a:spcPts val="0"/>
              </a:spcAft>
              <a:buClr>
                <a:schemeClr val="dk1"/>
              </a:buClr>
              <a:buSzPts val="1200"/>
              <a:buChar char="•"/>
            </a:pPr>
            <a:r>
              <a:rPr lang="en-GB" dirty="0"/>
              <a:t>Welcome the participants</a:t>
            </a:r>
            <a:endParaRPr dirty="0"/>
          </a:p>
        </p:txBody>
      </p:sp>
      <p:sp>
        <p:nvSpPr>
          <p:cNvPr id="92" name="Google Shape;92;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2 DURATION: 0h40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The aim of this session is to build understanding on mental health and psychosocial support needs of children who we support through child protection case management</a:t>
            </a:r>
            <a:endParaRPr/>
          </a:p>
          <a:p>
            <a:pPr marL="171450" lvl="0" indent="-95250" algn="l" rtl="0">
              <a:spcBef>
                <a:spcPts val="0"/>
              </a:spcBef>
              <a:spcAft>
                <a:spcPts val="0"/>
              </a:spcAft>
              <a:buClr>
                <a:schemeClr val="dk1"/>
              </a:buClr>
              <a:buSzPts val="1200"/>
              <a:buNone/>
            </a:pPr>
            <a:endParaRPr/>
          </a:p>
        </p:txBody>
      </p:sp>
      <p:sp>
        <p:nvSpPr>
          <p:cNvPr id="279" name="Google Shape;279;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INTRODUCTION</a:t>
            </a:r>
          </a:p>
          <a:p>
            <a:pPr marL="171450" lvl="0" indent="-171450" algn="l" rtl="0">
              <a:spcBef>
                <a:spcPts val="0"/>
              </a:spcBef>
              <a:spcAft>
                <a:spcPts val="0"/>
              </a:spcAft>
              <a:buClr>
                <a:schemeClr val="dk1"/>
              </a:buClr>
              <a:buSzPts val="1200"/>
            </a:pPr>
            <a:r>
              <a:rPr lang="en-GB" b="0" dirty="0"/>
              <a:t>Let us start with a quick recap of some terms.</a:t>
            </a:r>
          </a:p>
          <a:p>
            <a:pPr marL="171450" lvl="0" indent="-171450" algn="l" rtl="0">
              <a:spcBef>
                <a:spcPts val="0"/>
              </a:spcBef>
              <a:spcAft>
                <a:spcPts val="0"/>
              </a:spcAft>
              <a:buClr>
                <a:schemeClr val="dk1"/>
              </a:buClr>
              <a:buSzPts val="1200"/>
            </a:pPr>
            <a:r>
              <a:rPr lang="en-GB" b="0" dirty="0"/>
              <a:t>Guide participants to </a:t>
            </a:r>
            <a:r>
              <a:rPr lang="en-GB" b="1" dirty="0"/>
              <a:t>Workbook page 13: Psychosocial is…</a:t>
            </a:r>
          </a:p>
          <a:p>
            <a:pPr marL="171450" lvl="0" indent="-171450" algn="l" rtl="0">
              <a:spcBef>
                <a:spcPts val="0"/>
              </a:spcBef>
              <a:spcAft>
                <a:spcPts val="0"/>
              </a:spcAft>
              <a:buClr>
                <a:schemeClr val="dk1"/>
              </a:buClr>
              <a:buSzPts val="1200"/>
            </a:pPr>
            <a:r>
              <a:rPr lang="en-GB" b="0" dirty="0"/>
              <a:t>Ask a volunteer to explain psychosocial</a:t>
            </a:r>
          </a:p>
          <a:p>
            <a:pPr marL="171450" lvl="0" indent="-171450" algn="l" rtl="0">
              <a:spcBef>
                <a:spcPts val="0"/>
              </a:spcBef>
              <a:spcAft>
                <a:spcPts val="0"/>
              </a:spcAft>
              <a:buClr>
                <a:schemeClr val="dk1"/>
              </a:buClr>
              <a:buSzPts val="1200"/>
            </a:pPr>
            <a:r>
              <a:rPr lang="en-GB" b="0" dirty="0"/>
              <a:t>Guide participants to </a:t>
            </a:r>
            <a:r>
              <a:rPr lang="en-GB" b="1" dirty="0"/>
              <a:t>Workbook page 16: Stress and distress</a:t>
            </a:r>
          </a:p>
          <a:p>
            <a:pPr marL="171450" lvl="0" indent="-171450" algn="l" rtl="0">
              <a:spcBef>
                <a:spcPts val="0"/>
              </a:spcBef>
              <a:spcAft>
                <a:spcPts val="0"/>
              </a:spcAft>
              <a:buClr>
                <a:schemeClr val="dk1"/>
              </a:buClr>
              <a:buSzPts val="1200"/>
            </a:pPr>
            <a:r>
              <a:rPr lang="en-GB" b="0" dirty="0"/>
              <a:t>Ask a volunteer to explain stress and distress</a:t>
            </a:r>
          </a:p>
          <a:p>
            <a:pPr marL="171450" marR="0" lvl="0" indent="-171450" algn="l" defTabSz="914400" rtl="0" eaLnBrk="1" fontAlgn="auto" latinLnBrk="0" hangingPunct="1">
              <a:lnSpc>
                <a:spcPct val="100000"/>
              </a:lnSpc>
              <a:spcBef>
                <a:spcPts val="0"/>
              </a:spcBef>
              <a:spcAft>
                <a:spcPts val="0"/>
              </a:spcAft>
              <a:buClr>
                <a:schemeClr val="dk1"/>
              </a:buClr>
              <a:buSzPts val="1200"/>
              <a:tabLst/>
              <a:defRPr/>
            </a:pPr>
            <a:r>
              <a:rPr lang="en-GB" b="0" dirty="0"/>
              <a:t>Ask if participants have any questions and clarify further if needed</a:t>
            </a:r>
          </a:p>
          <a:p>
            <a:pPr marL="0" marR="0" lvl="0" indent="0" algn="l" defTabSz="914400" rtl="0" eaLnBrk="1" fontAlgn="auto" latinLnBrk="0" hangingPunct="1">
              <a:lnSpc>
                <a:spcPct val="100000"/>
              </a:lnSpc>
              <a:spcBef>
                <a:spcPts val="0"/>
              </a:spcBef>
              <a:spcAft>
                <a:spcPts val="0"/>
              </a:spcAft>
              <a:buClr>
                <a:schemeClr val="dk1"/>
              </a:buClr>
              <a:buSzPts val="1200"/>
              <a:buNone/>
              <a:tabLst/>
              <a:defRPr/>
            </a:pPr>
            <a:endParaRPr lang="en-GB" b="0" dirty="0"/>
          </a:p>
          <a:p>
            <a:pPr marL="171450" lvl="0" indent="-171450" algn="l" rtl="0">
              <a:spcBef>
                <a:spcPts val="0"/>
              </a:spcBef>
              <a:spcAft>
                <a:spcPts val="0"/>
              </a:spcAft>
              <a:buClr>
                <a:schemeClr val="dk1"/>
              </a:buClr>
              <a:buSzPts val="1200"/>
              <a:buChar char="•"/>
            </a:pPr>
            <a:r>
              <a:rPr lang="en-GB" dirty="0"/>
              <a:t>Divide the group in pairs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41: Impact of emergencies</a:t>
            </a:r>
            <a:endParaRPr dirty="0"/>
          </a:p>
          <a:p>
            <a:pPr marL="171450" lvl="0" indent="-171450" algn="l" rtl="0">
              <a:spcBef>
                <a:spcPts val="0"/>
              </a:spcBef>
              <a:spcAft>
                <a:spcPts val="0"/>
              </a:spcAft>
              <a:buClr>
                <a:schemeClr val="dk1"/>
              </a:buClr>
              <a:buSzPts val="1200"/>
              <a:buChar char="•"/>
            </a:pPr>
            <a:r>
              <a:rPr lang="en-GB" i="1" dirty="0"/>
              <a:t>With your partner, discuss the questions on the slide</a:t>
            </a:r>
            <a:endParaRPr dirty="0"/>
          </a:p>
          <a:p>
            <a:pPr marL="628650" lvl="1" indent="-9525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PARTNER WORK (10 minutes) </a:t>
            </a:r>
            <a:endParaRPr i="1" dirty="0"/>
          </a:p>
          <a:p>
            <a:pPr marL="171450" marR="0" lvl="0" indent="-171450" algn="l" rtl="0">
              <a:lnSpc>
                <a:spcPct val="100000"/>
              </a:lnSpc>
              <a:spcBef>
                <a:spcPts val="0"/>
              </a:spcBef>
              <a:spcAft>
                <a:spcPts val="0"/>
              </a:spcAft>
              <a:buClr>
                <a:schemeClr val="dk1"/>
              </a:buClr>
              <a:buSzPts val="1200"/>
              <a:buChar char="•"/>
            </a:pPr>
            <a:r>
              <a:rPr lang="en-GB" dirty="0"/>
              <a:t>Provide the participants with 10 minutes to complete</a:t>
            </a:r>
            <a:endParaRPr dirty="0"/>
          </a:p>
          <a:p>
            <a:pPr marL="0" lvl="0" indent="0" algn="l" rtl="0">
              <a:spcBef>
                <a:spcPts val="0"/>
              </a:spcBef>
              <a:spcAft>
                <a:spcPts val="0"/>
              </a:spcAft>
              <a:buClr>
                <a:schemeClr val="dk1"/>
              </a:buClr>
              <a:buSzPts val="1200"/>
              <a:buNone/>
            </a:pPr>
            <a:endParaRPr b="1" i="0" dirty="0"/>
          </a:p>
          <a:p>
            <a:pPr marL="0" lvl="0" indent="0" algn="l" rtl="0">
              <a:spcBef>
                <a:spcPts val="0"/>
              </a:spcBef>
              <a:spcAft>
                <a:spcPts val="0"/>
              </a:spcAft>
              <a:buClr>
                <a:schemeClr val="dk1"/>
              </a:buClr>
              <a:buSzPts val="1200"/>
              <a:buNone/>
            </a:pPr>
            <a:r>
              <a:rPr lang="en-GB" b="1" i="0" dirty="0"/>
              <a:t>PLENARY DISCUSSION (10 minutes)</a:t>
            </a:r>
            <a:endParaRPr dirty="0"/>
          </a:p>
          <a:p>
            <a:pPr marL="171450" lvl="0" indent="-171450" algn="l" rtl="0">
              <a:spcBef>
                <a:spcPts val="0"/>
              </a:spcBef>
              <a:spcAft>
                <a:spcPts val="0"/>
              </a:spcAft>
              <a:buClr>
                <a:schemeClr val="dk1"/>
              </a:buClr>
              <a:buSzPts val="1200"/>
              <a:buChar char="•"/>
            </a:pPr>
            <a:r>
              <a:rPr lang="en-GB" dirty="0"/>
              <a:t>Write the responses on a flipchart</a:t>
            </a:r>
            <a:endParaRPr dirty="0"/>
          </a:p>
          <a:p>
            <a:pPr marL="171450" lvl="0" indent="-171450" algn="l" rtl="0">
              <a:spcBef>
                <a:spcPts val="0"/>
              </a:spcBef>
              <a:spcAft>
                <a:spcPts val="0"/>
              </a:spcAft>
              <a:buClr>
                <a:schemeClr val="dk1"/>
              </a:buClr>
              <a:buSzPts val="1200"/>
              <a:buChar char="•"/>
            </a:pPr>
            <a:r>
              <a:rPr lang="en-GB" dirty="0"/>
              <a:t>Complement with the possible responses below</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POSSIBLE RESPONSES</a:t>
            </a:r>
            <a:endParaRPr dirty="0"/>
          </a:p>
          <a:p>
            <a:pPr marL="171450" lvl="0" indent="-171450" algn="l" rtl="0">
              <a:spcBef>
                <a:spcPts val="0"/>
              </a:spcBef>
              <a:spcAft>
                <a:spcPts val="0"/>
              </a:spcAft>
              <a:buClr>
                <a:schemeClr val="dk1"/>
              </a:buClr>
              <a:buSzPts val="1200"/>
              <a:buChar char="•"/>
            </a:pPr>
            <a:r>
              <a:rPr lang="en-GB" dirty="0"/>
              <a:t>How can emergencies impact the psychological and social functioning of a child?</a:t>
            </a:r>
            <a:endParaRPr dirty="0"/>
          </a:p>
          <a:p>
            <a:pPr marL="628650" lvl="1" indent="-171450" algn="l" rtl="0">
              <a:spcBef>
                <a:spcPts val="0"/>
              </a:spcBef>
              <a:spcAft>
                <a:spcPts val="0"/>
              </a:spcAft>
              <a:buClr>
                <a:schemeClr val="dk1"/>
              </a:buClr>
              <a:buSzPts val="1200"/>
              <a:buChar char="•"/>
            </a:pPr>
            <a:r>
              <a:rPr lang="en-GB" dirty="0"/>
              <a:t>Humanitarian crises can cause immediate and long-term psychological and social suffering to children and their caregivers. It can impact a child’s mental health, wellbeing and psychosocial functioning.</a:t>
            </a:r>
          </a:p>
          <a:p>
            <a:pPr marL="1085850" lvl="2" indent="-171450" algn="l" rtl="0">
              <a:spcBef>
                <a:spcPts val="0"/>
              </a:spcBef>
              <a:spcAft>
                <a:spcPts val="0"/>
              </a:spcAft>
              <a:buClr>
                <a:schemeClr val="dk1"/>
              </a:buClr>
              <a:buSzPts val="1200"/>
              <a:buChar char="•"/>
            </a:pPr>
            <a:r>
              <a:rPr lang="en-GB" dirty="0"/>
              <a:t>Emergencies can disturb a child’s social functioning or can cause social problems: for example it can lead to separation from family, friends and familiar places, changes in daily life and routine; violence, loss and insecurity, parental distress impacting children’s wellbeing.</a:t>
            </a:r>
          </a:p>
          <a:p>
            <a:pPr marL="1085850" lvl="2" indent="-171450" algn="l" rtl="0">
              <a:spcBef>
                <a:spcPts val="0"/>
              </a:spcBef>
              <a:spcAft>
                <a:spcPts val="0"/>
              </a:spcAft>
              <a:buClr>
                <a:schemeClr val="dk1"/>
              </a:buClr>
              <a:buSzPts val="1200"/>
              <a:buChar char="•"/>
            </a:pPr>
            <a:r>
              <a:rPr lang="en-GB" dirty="0"/>
              <a:t>Emergencies also form a challenge to a child’s psychological functioning: For example, it can lead to feelings of distress, fear about the past, the present and/or the future, loss and grief. </a:t>
            </a:r>
            <a:endParaRPr dirty="0"/>
          </a:p>
          <a:p>
            <a:pPr marL="0" lvl="0" indent="0" algn="l" rtl="0">
              <a:spcBef>
                <a:spcPts val="0"/>
              </a:spcBef>
              <a:spcAft>
                <a:spcPts val="0"/>
              </a:spcAft>
              <a:buClr>
                <a:schemeClr val="dk1"/>
              </a:buClr>
              <a:buSzPts val="1200"/>
              <a:buNone/>
            </a:pPr>
            <a:r>
              <a:rPr lang="en-GB" b="1" dirty="0"/>
              <a:t>CONTINUED </a:t>
            </a:r>
            <a:r>
              <a:rPr lang="en-GB" b="1" dirty="0">
                <a:sym typeface="Wingdings" panose="05000000000000000000" pitchFamily="2" charset="2"/>
              </a:rPr>
              <a:t></a:t>
            </a:r>
            <a:endParaRPr b="1" dirty="0"/>
          </a:p>
        </p:txBody>
      </p:sp>
      <p:sp>
        <p:nvSpPr>
          <p:cNvPr id="285" name="Google Shape;285;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Char char="•"/>
            </a:pPr>
            <a:r>
              <a:rPr lang="en-GB" dirty="0"/>
              <a:t>What are some of the reasons children in emergency setting might experience distress? </a:t>
            </a:r>
            <a:endParaRPr dirty="0"/>
          </a:p>
          <a:p>
            <a:pPr marL="628650" lvl="1" indent="-171450" algn="l" rtl="0">
              <a:spcBef>
                <a:spcPts val="0"/>
              </a:spcBef>
              <a:spcAft>
                <a:spcPts val="0"/>
              </a:spcAft>
              <a:buClr>
                <a:schemeClr val="dk1"/>
              </a:buClr>
              <a:buSzPts val="1200"/>
              <a:buChar char="•"/>
            </a:pPr>
            <a:r>
              <a:rPr lang="en-GB" dirty="0"/>
              <a:t>Experiencing or witnessing violence </a:t>
            </a:r>
            <a:endParaRPr dirty="0"/>
          </a:p>
          <a:p>
            <a:pPr marL="628650" lvl="1" indent="-171450" algn="l" rtl="0">
              <a:spcBef>
                <a:spcPts val="0"/>
              </a:spcBef>
              <a:spcAft>
                <a:spcPts val="0"/>
              </a:spcAft>
              <a:buClr>
                <a:schemeClr val="dk1"/>
              </a:buClr>
              <a:buSzPts val="1200"/>
              <a:buChar char="•"/>
            </a:pPr>
            <a:r>
              <a:rPr lang="en-GB" dirty="0"/>
              <a:t>Seeing seriously injured or dead bodies </a:t>
            </a:r>
            <a:endParaRPr dirty="0"/>
          </a:p>
          <a:p>
            <a:pPr marL="628650" lvl="1" indent="-171450" algn="l" rtl="0">
              <a:spcBef>
                <a:spcPts val="0"/>
              </a:spcBef>
              <a:spcAft>
                <a:spcPts val="0"/>
              </a:spcAft>
              <a:buClr>
                <a:schemeClr val="dk1"/>
              </a:buClr>
              <a:buSzPts val="1200"/>
              <a:buChar char="•"/>
            </a:pPr>
            <a:r>
              <a:rPr lang="en-GB" dirty="0"/>
              <a:t>Loss of family, friends, pets/animals, teachers, belongings </a:t>
            </a:r>
            <a:endParaRPr dirty="0"/>
          </a:p>
          <a:p>
            <a:pPr marL="628650" lvl="1" indent="-171450" algn="l" rtl="0">
              <a:spcBef>
                <a:spcPts val="0"/>
              </a:spcBef>
              <a:spcAft>
                <a:spcPts val="0"/>
              </a:spcAft>
              <a:buClr>
                <a:schemeClr val="dk1"/>
              </a:buClr>
              <a:buSzPts val="1200"/>
              <a:buChar char="•"/>
            </a:pPr>
            <a:r>
              <a:rPr lang="en-GB" dirty="0"/>
              <a:t>Missing family members who might be presumed dead </a:t>
            </a:r>
            <a:endParaRPr dirty="0"/>
          </a:p>
          <a:p>
            <a:pPr marL="628650" lvl="1" indent="-171450" algn="l" rtl="0">
              <a:spcBef>
                <a:spcPts val="0"/>
              </a:spcBef>
              <a:spcAft>
                <a:spcPts val="0"/>
              </a:spcAft>
              <a:buClr>
                <a:schemeClr val="dk1"/>
              </a:buClr>
              <a:buSzPts val="1200"/>
              <a:buChar char="•"/>
            </a:pPr>
            <a:r>
              <a:rPr lang="en-GB" dirty="0"/>
              <a:t>Loss of home, school, community, country </a:t>
            </a:r>
            <a:endParaRPr dirty="0"/>
          </a:p>
          <a:p>
            <a:pPr marL="628650" lvl="1" indent="-171450" algn="l" rtl="0">
              <a:spcBef>
                <a:spcPts val="0"/>
              </a:spcBef>
              <a:spcAft>
                <a:spcPts val="0"/>
              </a:spcAft>
              <a:buClr>
                <a:schemeClr val="dk1"/>
              </a:buClr>
              <a:buSzPts val="1200"/>
              <a:buChar char="•"/>
            </a:pPr>
            <a:r>
              <a:rPr lang="en-GB" dirty="0"/>
              <a:t>Deprived of basic needs, supportive environment, and educational and social opportunities</a:t>
            </a:r>
            <a:endParaRPr dirty="0"/>
          </a:p>
          <a:p>
            <a:pPr marL="171450" lvl="0" indent="-171450" algn="l" rtl="0">
              <a:spcBef>
                <a:spcPts val="0"/>
              </a:spcBef>
              <a:spcAft>
                <a:spcPts val="0"/>
              </a:spcAft>
              <a:buClr>
                <a:schemeClr val="dk1"/>
              </a:buClr>
              <a:buSzPts val="1200"/>
              <a:buChar char="•"/>
            </a:pPr>
            <a:r>
              <a:rPr lang="en-GB" i="0" dirty="0"/>
              <a:t>Which emotions might a child feel when experiencing or witnessing distressing or adverse events?</a:t>
            </a:r>
            <a:endParaRPr dirty="0"/>
          </a:p>
          <a:p>
            <a:pPr marL="628650" lvl="1" indent="-171450" algn="l" rtl="0">
              <a:spcBef>
                <a:spcPts val="0"/>
              </a:spcBef>
              <a:spcAft>
                <a:spcPts val="0"/>
              </a:spcAft>
              <a:buClr>
                <a:schemeClr val="dk1"/>
              </a:buClr>
              <a:buSzPts val="1200"/>
              <a:buChar char="•"/>
            </a:pPr>
            <a:r>
              <a:rPr lang="en-GB" i="0" dirty="0"/>
              <a:t>A child might experience a range of emotions, even simultaneously. Each child is different, they will feel and react differently.</a:t>
            </a:r>
            <a:endParaRPr dirty="0"/>
          </a:p>
          <a:p>
            <a:pPr marL="628650" lvl="1" indent="-171450" algn="l" rtl="0">
              <a:spcBef>
                <a:spcPts val="0"/>
              </a:spcBef>
              <a:spcAft>
                <a:spcPts val="0"/>
              </a:spcAft>
              <a:buClr>
                <a:schemeClr val="dk1"/>
              </a:buClr>
              <a:buSzPts val="1200"/>
              <a:buChar char="•"/>
            </a:pPr>
            <a:r>
              <a:rPr lang="en-GB" i="0" dirty="0"/>
              <a:t>Despair, grief, powerless, depressed, hurt (sadness)</a:t>
            </a:r>
            <a:endParaRPr dirty="0"/>
          </a:p>
          <a:p>
            <a:pPr marL="628650" lvl="1" indent="-171450" algn="l" rtl="0">
              <a:spcBef>
                <a:spcPts val="0"/>
              </a:spcBef>
              <a:spcAft>
                <a:spcPts val="0"/>
              </a:spcAft>
              <a:buClr>
                <a:schemeClr val="dk1"/>
              </a:buClr>
              <a:buSzPts val="1200"/>
              <a:buChar char="•"/>
            </a:pPr>
            <a:r>
              <a:rPr lang="en-GB" i="0" dirty="0"/>
              <a:t>Bitter, frustrated, aggressive, numb, bitter (anger)</a:t>
            </a:r>
            <a:endParaRPr dirty="0"/>
          </a:p>
          <a:p>
            <a:pPr marL="628650" lvl="1" indent="-171450" algn="l" rtl="0">
              <a:spcBef>
                <a:spcPts val="0"/>
              </a:spcBef>
              <a:spcAft>
                <a:spcPts val="0"/>
              </a:spcAft>
              <a:buClr>
                <a:schemeClr val="dk1"/>
              </a:buClr>
              <a:buSzPts val="1200"/>
              <a:buChar char="•"/>
            </a:pPr>
            <a:r>
              <a:rPr lang="en-GB" i="0" dirty="0"/>
              <a:t>Frightened, insecure, threatened (fear)</a:t>
            </a:r>
            <a:endParaRPr dirty="0"/>
          </a:p>
          <a:p>
            <a:pPr marL="628650" lvl="1" indent="-171450" algn="l" rtl="0">
              <a:spcBef>
                <a:spcPts val="0"/>
              </a:spcBef>
              <a:spcAft>
                <a:spcPts val="0"/>
              </a:spcAft>
              <a:buClr>
                <a:schemeClr val="dk1"/>
              </a:buClr>
              <a:buSzPts val="1200"/>
              <a:buChar char="•"/>
            </a:pPr>
            <a:r>
              <a:rPr lang="en-GB" i="0" dirty="0"/>
              <a:t>Tired, stressed (bad)</a:t>
            </a:r>
            <a:endParaRPr dirty="0"/>
          </a:p>
        </p:txBody>
      </p:sp>
      <p:sp>
        <p:nvSpPr>
          <p:cNvPr id="308" name="Google Shape;308;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309" name="Google Shape;309;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p:txBody>
      </p:sp>
      <p:sp>
        <p:nvSpPr>
          <p:cNvPr id="314" name="Google Shape;314;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marR="0" lvl="0" indent="-171450" algn="l" rtl="0">
              <a:lnSpc>
                <a:spcPct val="100000"/>
              </a:lnSpc>
              <a:spcBef>
                <a:spcPts val="0"/>
              </a:spcBef>
              <a:spcAft>
                <a:spcPts val="0"/>
              </a:spcAft>
              <a:buClr>
                <a:schemeClr val="dk1"/>
              </a:buClr>
              <a:buSzPts val="1200"/>
              <a:buChar char="•"/>
            </a:pPr>
            <a:r>
              <a:rPr lang="en-GB" dirty="0"/>
              <a:t>Present the slide</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t>An emergency will affect each child differently, the will feel and react differently</a:t>
            </a:r>
            <a:endParaRPr dirty="0"/>
          </a:p>
          <a:p>
            <a:pPr marL="628650" lvl="1" indent="-171450" algn="l" rtl="0">
              <a:spcBef>
                <a:spcPts val="0"/>
              </a:spcBef>
              <a:spcAft>
                <a:spcPts val="0"/>
              </a:spcAft>
              <a:buClr>
                <a:schemeClr val="dk1"/>
              </a:buClr>
              <a:buSzPts val="1200"/>
              <a:buChar char="•"/>
            </a:pPr>
            <a:r>
              <a:rPr lang="en-GB" dirty="0"/>
              <a:t>Children’s emotions, </a:t>
            </a:r>
            <a:r>
              <a:rPr lang="en-GB" dirty="0" err="1"/>
              <a:t>behavior</a:t>
            </a:r>
            <a:r>
              <a:rPr lang="en-GB" dirty="0"/>
              <a:t>, and physical health may temporarily change which is a normal reaction to an abnormal situation. </a:t>
            </a:r>
          </a:p>
          <a:p>
            <a:pPr marL="628650" lvl="1" indent="-171450" algn="l" rtl="0">
              <a:spcBef>
                <a:spcPts val="0"/>
              </a:spcBef>
              <a:spcAft>
                <a:spcPts val="0"/>
              </a:spcAft>
              <a:buClr>
                <a:schemeClr val="dk1"/>
              </a:buClr>
              <a:buSzPts val="1200"/>
              <a:buChar char="•"/>
            </a:pPr>
            <a:r>
              <a:rPr lang="en-GB" dirty="0"/>
              <a:t>Most children will recover over time with support of their family and community.</a:t>
            </a:r>
          </a:p>
          <a:p>
            <a:pPr marL="457200" lvl="1" indent="0" algn="l" rtl="0">
              <a:spcBef>
                <a:spcPts val="0"/>
              </a:spcBef>
              <a:spcAft>
                <a:spcPts val="0"/>
              </a:spcAft>
              <a:buClr>
                <a:schemeClr val="dk1"/>
              </a:buClr>
              <a:buSzPts val="1200"/>
              <a:buNone/>
            </a:pPr>
            <a:endParaRPr lang="en-GB" dirty="0"/>
          </a:p>
          <a:p>
            <a:pPr marL="171450" lvl="0" indent="-171450" algn="l" rtl="0">
              <a:spcBef>
                <a:spcPts val="0"/>
              </a:spcBef>
              <a:spcAft>
                <a:spcPts val="0"/>
              </a:spcAft>
              <a:buClr>
                <a:schemeClr val="dk1"/>
              </a:buClr>
              <a:buSzPts val="1200"/>
              <a:buChar char="•"/>
            </a:pPr>
            <a:r>
              <a:rPr lang="en-GB" i="1" dirty="0"/>
              <a:t>How a child is affected is influenced by:</a:t>
            </a:r>
            <a:endParaRPr lang="en-GB" dirty="0"/>
          </a:p>
          <a:p>
            <a:pPr marL="628650" lvl="1" indent="-171450" algn="l" rtl="0">
              <a:spcBef>
                <a:spcPts val="0"/>
              </a:spcBef>
              <a:spcAft>
                <a:spcPts val="0"/>
              </a:spcAft>
              <a:buClr>
                <a:schemeClr val="dk1"/>
              </a:buClr>
              <a:buSzPts val="1200"/>
              <a:buChar char="•"/>
            </a:pPr>
            <a:r>
              <a:rPr lang="en-GB" i="1" dirty="0"/>
              <a:t>The age, developmental stage, maturity, </a:t>
            </a:r>
            <a:r>
              <a:rPr lang="en-GB" i="1" dirty="0">
                <a:highlight>
                  <a:srgbClr val="FFFF00"/>
                </a:highlight>
              </a:rPr>
              <a:t>gender, race, education</a:t>
            </a:r>
            <a:r>
              <a:rPr lang="en-GB" i="1" dirty="0"/>
              <a:t> and abilities of the child </a:t>
            </a:r>
            <a:endParaRPr i="1" dirty="0"/>
          </a:p>
          <a:p>
            <a:pPr marL="628650" lvl="1" indent="-171450" algn="l" rtl="0">
              <a:spcBef>
                <a:spcPts val="0"/>
              </a:spcBef>
              <a:spcAft>
                <a:spcPts val="0"/>
              </a:spcAft>
              <a:buSzPts val="1200"/>
              <a:buChar char="•"/>
            </a:pPr>
            <a:r>
              <a:rPr lang="en-GB" i="1" dirty="0">
                <a:highlight>
                  <a:srgbClr val="FFFF00"/>
                </a:highlight>
              </a:rPr>
              <a:t>The protective factors (i.e., child/individual, family/caregiver, community, culture and society protective factors) present in the child’s life. Examples of protective factors for the child include but are not limited to positive parenting by caring adults, supportive relationships, healthy coping strategies, a sense of purpose, emotional self-awareness, safe environments and stability, basic needs being met, the willingness to seek help, and problem-solving skills.  </a:t>
            </a:r>
            <a:endParaRPr i="1" dirty="0">
              <a:highlight>
                <a:srgbClr val="FFFF00"/>
              </a:highlight>
            </a:endParaRPr>
          </a:p>
          <a:p>
            <a:pPr marL="628650" lvl="1" indent="-171450" algn="l" rtl="0">
              <a:spcBef>
                <a:spcPts val="0"/>
              </a:spcBef>
              <a:spcAft>
                <a:spcPts val="0"/>
              </a:spcAft>
              <a:buSzPts val="1200"/>
              <a:buChar char="•"/>
            </a:pPr>
            <a:r>
              <a:rPr lang="en-GB" i="1" dirty="0">
                <a:highlight>
                  <a:srgbClr val="FFFF00"/>
                </a:highlight>
              </a:rPr>
              <a:t>The risk factors and past exposure to adverse life experiences (e.g., physical and emotional abuse, neglect, caregiver mental illness, household violence, loss, etc.) </a:t>
            </a:r>
            <a:endParaRPr i="1" dirty="0">
              <a:highlight>
                <a:srgbClr val="FFFF00"/>
              </a:highlight>
            </a:endParaRPr>
          </a:p>
          <a:p>
            <a:pPr marL="628650" lvl="1" indent="-171450" algn="l" rtl="0">
              <a:spcBef>
                <a:spcPts val="0"/>
              </a:spcBef>
              <a:spcAft>
                <a:spcPts val="0"/>
              </a:spcAft>
              <a:buSzPts val="1200"/>
              <a:buChar char="•"/>
            </a:pPr>
            <a:r>
              <a:rPr lang="en-GB" i="1" dirty="0"/>
              <a:t>The support and care they receive from caregivers, community, and service providers when experiencing or witnessing an adverse event </a:t>
            </a:r>
            <a:r>
              <a:rPr lang="en-GB" i="1" dirty="0">
                <a:highlight>
                  <a:srgbClr val="FFFF00"/>
                </a:highlight>
              </a:rPr>
              <a:t>can dramatically impact the emergency’s impact on the child.</a:t>
            </a:r>
            <a:endParaRPr i="1" dirty="0">
              <a:highlight>
                <a:srgbClr val="FFFF00"/>
              </a:highlight>
            </a:endParaRPr>
          </a:p>
        </p:txBody>
      </p:sp>
      <p:sp>
        <p:nvSpPr>
          <p:cNvPr id="358" name="Google Shape;358;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52400" lvl="0" indent="0">
              <a:buNone/>
            </a:pPr>
            <a:r>
              <a:rPr lang="en-US" sz="1150" b="1" i="0" dirty="0"/>
              <a:t>EXPLANATION</a:t>
            </a:r>
          </a:p>
          <a:p>
            <a:pPr marL="171450" lvl="0" indent="-171450" algn="l" rtl="0">
              <a:spcBef>
                <a:spcPts val="0"/>
              </a:spcBef>
              <a:spcAft>
                <a:spcPts val="0"/>
              </a:spcAft>
              <a:buClr>
                <a:schemeClr val="dk1"/>
              </a:buClr>
              <a:buSzPts val="1200"/>
              <a:buChar char="•"/>
            </a:pPr>
            <a:r>
              <a:rPr lang="en-GB" i="1" dirty="0"/>
              <a:t>How a child is affected by emergencies is influenced by the protective factors and the risk factors present.</a:t>
            </a:r>
          </a:p>
          <a:p>
            <a:pPr marL="171450" lvl="0" indent="-171450" algn="l" rtl="0">
              <a:spcBef>
                <a:spcPts val="0"/>
              </a:spcBef>
              <a:spcAft>
                <a:spcPts val="0"/>
              </a:spcAft>
              <a:buClr>
                <a:schemeClr val="dk1"/>
              </a:buClr>
              <a:buSzPts val="1200"/>
              <a:buChar char="•"/>
            </a:pPr>
            <a:r>
              <a:rPr lang="en-GB" i="1" dirty="0"/>
              <a:t>As in Level 1 and Level 2, we continue to apply a socio-ecological approach:</a:t>
            </a:r>
          </a:p>
          <a:p>
            <a:pPr marL="628650" lvl="1" indent="-171450" algn="l" rtl="0">
              <a:spcBef>
                <a:spcPts val="0"/>
              </a:spcBef>
              <a:spcAft>
                <a:spcPts val="0"/>
              </a:spcAft>
              <a:buClr>
                <a:schemeClr val="dk1"/>
              </a:buClr>
              <a:buSzPts val="1200"/>
              <a:buChar char="•"/>
            </a:pPr>
            <a:r>
              <a:rPr lang="en-GB" i="1" u="sng" dirty="0"/>
              <a:t>Child: </a:t>
            </a:r>
            <a:r>
              <a:rPr lang="en-GB" i="1" dirty="0"/>
              <a:t>the age, developmental stage and abilities of the child.</a:t>
            </a:r>
          </a:p>
          <a:p>
            <a:pPr marL="628650" lvl="1" indent="-171450" algn="l" rtl="0">
              <a:spcBef>
                <a:spcPts val="0"/>
              </a:spcBef>
              <a:spcAft>
                <a:spcPts val="0"/>
              </a:spcAft>
              <a:buClr>
                <a:schemeClr val="dk1"/>
              </a:buClr>
              <a:buSzPts val="1200"/>
              <a:buChar char="•"/>
            </a:pPr>
            <a:r>
              <a:rPr lang="en-GB" i="1" u="sng" dirty="0"/>
              <a:t>Family: </a:t>
            </a:r>
            <a:r>
              <a:rPr lang="en-GB" i="1" dirty="0"/>
              <a:t>the care and support received by the parents or caregivers are an important protective factors. How the cognitive, emotional and physical development of the child is supported. </a:t>
            </a:r>
          </a:p>
          <a:p>
            <a:pPr marL="628650" lvl="1" indent="-171450" algn="l" rtl="0">
              <a:spcBef>
                <a:spcPts val="0"/>
              </a:spcBef>
              <a:spcAft>
                <a:spcPts val="0"/>
              </a:spcAft>
              <a:buClr>
                <a:schemeClr val="dk1"/>
              </a:buClr>
              <a:buSzPts val="1200"/>
              <a:buChar char="•"/>
            </a:pPr>
            <a:r>
              <a:rPr lang="en-GB" i="1" u="sng" dirty="0"/>
              <a:t>Community and society</a:t>
            </a:r>
            <a:r>
              <a:rPr lang="en-GB" i="1" dirty="0"/>
              <a:t>: other supportive relationships within the community (friends, teachers, etc) or society (local authorities, children’s right groups, etc) can also form a protective factor. </a:t>
            </a:r>
          </a:p>
          <a:p>
            <a:pPr marL="171450" lvl="0" indent="-171450" algn="l" rtl="0">
              <a:spcBef>
                <a:spcPts val="0"/>
              </a:spcBef>
              <a:spcAft>
                <a:spcPts val="0"/>
              </a:spcAft>
              <a:buClr>
                <a:schemeClr val="dk1"/>
              </a:buClr>
              <a:buSzPts val="1200"/>
              <a:buChar char="•"/>
            </a:pPr>
            <a:r>
              <a:rPr lang="en-GB" i="1" dirty="0"/>
              <a:t>A child can develop certain skills that build their resilience with the support of their family and community. Examples of such skills include healthy coping strategies, communication skills, emotional awareness, willingness to seek help and problem-solving skills.</a:t>
            </a:r>
          </a:p>
          <a:p>
            <a:pPr marL="628650" lvl="1" indent="-171450" algn="l" rtl="0">
              <a:spcBef>
                <a:spcPts val="0"/>
              </a:spcBef>
              <a:spcAft>
                <a:spcPts val="0"/>
              </a:spcAft>
              <a:buClr>
                <a:schemeClr val="dk1"/>
              </a:buClr>
              <a:buSzPts val="1200"/>
              <a:buChar char="•"/>
            </a:pPr>
            <a:r>
              <a:rPr lang="en-GB" i="1" dirty="0"/>
              <a:t>When care is lacking or a child’s development is not or only partially supported when experiencing or witnessing an adverse event, the risks increase, and it can dramatically influence the impact of the emergency on a child. </a:t>
            </a:r>
          </a:p>
        </p:txBody>
      </p:sp>
      <p:sp>
        <p:nvSpPr>
          <p:cNvPr id="6" name="Slide Image Placeholder 5">
            <a:extLst>
              <a:ext uri="{FF2B5EF4-FFF2-40B4-BE49-F238E27FC236}">
                <a16:creationId xmlns:a16="http://schemas.microsoft.com/office/drawing/2014/main" id="{16BC2205-E034-A3D9-81C0-3639B2ADC94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1F372D9-FDC3-28B2-E829-CB2CB464AE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311303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 </a:t>
            </a:r>
            <a:endParaRPr dirty="0"/>
          </a:p>
          <a:p>
            <a:pPr marL="171450" lvl="0" indent="-171450" algn="l" rtl="0">
              <a:spcBef>
                <a:spcPts val="0"/>
              </a:spcBef>
              <a:spcAft>
                <a:spcPts val="0"/>
              </a:spcAft>
              <a:buClr>
                <a:schemeClr val="dk1"/>
              </a:buClr>
              <a:buSzPts val="1200"/>
              <a:buChar char="•"/>
            </a:pPr>
            <a:r>
              <a:rPr lang="en-GB" i="1" dirty="0"/>
              <a:t>As we discussed earlier, a child might feel different emotions. </a:t>
            </a:r>
            <a:endParaRPr dirty="0"/>
          </a:p>
          <a:p>
            <a:pPr marL="171450" lvl="0" indent="-171450" algn="l" rtl="0">
              <a:spcBef>
                <a:spcPts val="0"/>
              </a:spcBef>
              <a:spcAft>
                <a:spcPts val="0"/>
              </a:spcAft>
              <a:buClr>
                <a:schemeClr val="dk1"/>
              </a:buClr>
              <a:buSzPts val="1200"/>
              <a:buChar char="•"/>
            </a:pPr>
            <a:r>
              <a:rPr lang="en-GB" i="1" dirty="0"/>
              <a:t>This slide only lists a few, but of course there are many more possible. </a:t>
            </a:r>
            <a:endParaRPr dirty="0"/>
          </a:p>
          <a:p>
            <a:pPr marL="171450" lvl="0" indent="-171450" algn="l" rtl="0">
              <a:spcBef>
                <a:spcPts val="0"/>
              </a:spcBef>
              <a:spcAft>
                <a:spcPts val="0"/>
              </a:spcAft>
              <a:buClr>
                <a:schemeClr val="dk1"/>
              </a:buClr>
              <a:buSzPts val="1200"/>
              <a:buChar char="•"/>
            </a:pPr>
            <a:r>
              <a:rPr lang="en-GB" i="1" dirty="0"/>
              <a:t>In today’s module we will discuss the feeling of grief as a reaction to a loss. </a:t>
            </a:r>
            <a:endParaRPr dirty="0"/>
          </a:p>
          <a:p>
            <a:pPr marL="171450" lvl="0" indent="-171450" algn="l" rtl="0">
              <a:spcBef>
                <a:spcPts val="0"/>
              </a:spcBef>
              <a:spcAft>
                <a:spcPts val="0"/>
              </a:spcAft>
              <a:buClr>
                <a:schemeClr val="dk1"/>
              </a:buClr>
              <a:buSzPts val="1200"/>
              <a:buChar char="•"/>
            </a:pPr>
            <a:r>
              <a:rPr lang="en-GB" i="1" dirty="0"/>
              <a:t>In Module 2 we will discuss trauma and self-harm.</a:t>
            </a:r>
            <a:endParaRPr dirty="0"/>
          </a:p>
        </p:txBody>
      </p:sp>
      <p:sp>
        <p:nvSpPr>
          <p:cNvPr id="329" name="Google Shape;329;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sz="1200" b="1" dirty="0">
                <a:latin typeface="+mn-lt"/>
              </a:rPr>
              <a:t>EXPLANATION </a:t>
            </a:r>
            <a:endParaRPr sz="1200" dirty="0">
              <a:latin typeface="+mn-lt"/>
            </a:endParaRPr>
          </a:p>
          <a:p>
            <a:pPr marL="171450" lvl="0" indent="-171450" algn="l" rtl="0">
              <a:spcBef>
                <a:spcPts val="0"/>
              </a:spcBef>
              <a:spcAft>
                <a:spcPts val="0"/>
              </a:spcAft>
              <a:buClr>
                <a:schemeClr val="dk1"/>
              </a:buClr>
              <a:buSzPts val="1200"/>
              <a:buChar char="•"/>
            </a:pPr>
            <a:r>
              <a:rPr lang="en-GB" sz="1200" i="1" dirty="0">
                <a:latin typeface="+mn-lt"/>
              </a:rPr>
              <a:t>As children are affected in different ways by an emergency, they will also have different needs</a:t>
            </a:r>
            <a:endParaRPr sz="1200" dirty="0">
              <a:latin typeface="+mn-lt"/>
            </a:endParaRPr>
          </a:p>
          <a:p>
            <a:pPr marL="171450" lvl="0" indent="-171450" algn="l" rtl="0">
              <a:spcBef>
                <a:spcPts val="0"/>
              </a:spcBef>
              <a:spcAft>
                <a:spcPts val="0"/>
              </a:spcAft>
              <a:buClr>
                <a:schemeClr val="dk1"/>
              </a:buClr>
              <a:buSzPts val="1200"/>
              <a:buChar char="•"/>
            </a:pPr>
            <a:r>
              <a:rPr lang="en-GB" sz="1200" i="1" dirty="0">
                <a:latin typeface="+mn-lt"/>
              </a:rPr>
              <a:t>In level 1 we discussed the different types of support needs. </a:t>
            </a:r>
            <a:endParaRPr sz="1200" dirty="0">
              <a:latin typeface="+mn-lt"/>
            </a:endParaRPr>
          </a:p>
          <a:p>
            <a:pPr marL="628650" lvl="1" indent="-171450" algn="l" rtl="0">
              <a:spcBef>
                <a:spcPts val="0"/>
              </a:spcBef>
              <a:spcAft>
                <a:spcPts val="0"/>
              </a:spcAft>
              <a:buClr>
                <a:schemeClr val="dk1"/>
              </a:buClr>
              <a:buSzPts val="1200"/>
              <a:buChar char="•"/>
            </a:pPr>
            <a:r>
              <a:rPr lang="en-GB" sz="1200" i="1" dirty="0">
                <a:latin typeface="+mn-lt"/>
              </a:rPr>
              <a:t>Some children will be able to cope and recover with the support of their family and community</a:t>
            </a:r>
            <a:endParaRPr sz="1200" dirty="0">
              <a:latin typeface="+mn-lt"/>
            </a:endParaRPr>
          </a:p>
          <a:p>
            <a:pPr marL="628650" lvl="1" indent="-171450" algn="l" rtl="0">
              <a:spcBef>
                <a:spcPts val="0"/>
              </a:spcBef>
              <a:spcAft>
                <a:spcPts val="0"/>
              </a:spcAft>
              <a:buClr>
                <a:schemeClr val="dk1"/>
              </a:buClr>
              <a:buSzPts val="1200"/>
              <a:buChar char="•"/>
            </a:pPr>
            <a:r>
              <a:rPr lang="en-GB" sz="1200" i="1" dirty="0">
                <a:latin typeface="+mn-lt"/>
              </a:rPr>
              <a:t>Others might need more focused or more specialized support</a:t>
            </a:r>
            <a:endParaRPr sz="1200" dirty="0">
              <a:latin typeface="+mn-lt"/>
            </a:endParaRPr>
          </a:p>
          <a:p>
            <a:pPr marL="171450" lvl="0" indent="-171450" algn="l" rtl="0">
              <a:spcBef>
                <a:spcPts val="0"/>
              </a:spcBef>
              <a:spcAft>
                <a:spcPts val="0"/>
              </a:spcAft>
              <a:buClr>
                <a:schemeClr val="dk1"/>
              </a:buClr>
              <a:buSzPts val="1200"/>
              <a:buChar char="•"/>
            </a:pPr>
            <a:r>
              <a:rPr lang="en-GB" sz="1200" i="1" dirty="0">
                <a:latin typeface="+mn-lt"/>
              </a:rPr>
              <a:t>For this reason, MHPSS needs to be organized and provided through a multi-layered system with complementary support that </a:t>
            </a:r>
            <a:r>
              <a:rPr lang="en-GB" sz="1200" i="1" dirty="0">
                <a:effectLst/>
                <a:latin typeface="+mn-lt"/>
              </a:rPr>
              <a:t>meets the needs of different groups at every phase of humanitarian emergencies.</a:t>
            </a:r>
            <a:endParaRPr sz="1200" dirty="0">
              <a:latin typeface="+mn-l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1200" i="1" dirty="0">
                <a:effectLst/>
                <a:latin typeface="+mn-lt"/>
              </a:rPr>
              <a:t>MHPSS includes a wide range of activities to provide sustainable care grounded in wellbeing, dignity and rights, and integrated within, for example, health, education and social and protective services. </a:t>
            </a:r>
            <a:endParaRPr sz="1200" dirty="0">
              <a:latin typeface="+mn-lt"/>
            </a:endParaRPr>
          </a:p>
        </p:txBody>
      </p:sp>
      <p:sp>
        <p:nvSpPr>
          <p:cNvPr id="431" name="Google Shape;431;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clarifications?</a:t>
            </a:r>
            <a:endParaRPr dirty="0"/>
          </a:p>
        </p:txBody>
      </p:sp>
      <p:sp>
        <p:nvSpPr>
          <p:cNvPr id="630" name="Google Shape;630;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3 DURATION: 2h</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highlight>
                  <a:srgbClr val="FF0000"/>
                </a:highlight>
              </a:rPr>
              <a:t>EXPLANATION</a:t>
            </a:r>
            <a:endParaRPr>
              <a:highlight>
                <a:srgbClr val="FF00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171450" lvl="0" indent="-171450" algn="l" rtl="0">
              <a:spcBef>
                <a:spcPts val="0"/>
              </a:spcBef>
              <a:spcAft>
                <a:spcPts val="0"/>
              </a:spcAft>
              <a:buClr>
                <a:schemeClr val="dk1"/>
              </a:buClr>
              <a:buSzPts val="1200"/>
              <a:buChar char="•"/>
            </a:pPr>
            <a:r>
              <a:rPr lang="en-GB" i="1">
                <a:highlight>
                  <a:srgbClr val="FF0000"/>
                </a:highlight>
              </a:rPr>
              <a:t>In this session we will discuss the case management process, including the six case management steps.</a:t>
            </a:r>
            <a:endParaRPr>
              <a:highlight>
                <a:srgbClr val="FF0000"/>
              </a:highlight>
            </a:endParaRPr>
          </a:p>
          <a:p>
            <a:pPr marL="171450" lvl="0" indent="-171450" algn="l" rtl="0">
              <a:spcBef>
                <a:spcPts val="0"/>
              </a:spcBef>
              <a:spcAft>
                <a:spcPts val="0"/>
              </a:spcAft>
              <a:buClr>
                <a:schemeClr val="dk1"/>
              </a:buClr>
              <a:buSzPts val="1200"/>
              <a:buChar char="•"/>
            </a:pPr>
            <a:r>
              <a:rPr lang="en-GB" i="1">
                <a:highlight>
                  <a:srgbClr val="FF0000"/>
                </a:highlight>
              </a:rPr>
              <a:t>This is an important session because it outlines the process upon which all case management is based. </a:t>
            </a:r>
            <a:endParaRPr>
              <a:highlight>
                <a:srgbClr val="FF0000"/>
              </a:highlight>
            </a:endParaRPr>
          </a:p>
        </p:txBody>
      </p:sp>
      <p:sp>
        <p:nvSpPr>
          <p:cNvPr id="640" name="Google Shape;640;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SESSION 1 DURATION: 0h45</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During this opening session, we will:</a:t>
            </a:r>
            <a:endParaRPr dirty="0"/>
          </a:p>
          <a:p>
            <a:pPr marL="628650" lvl="1" indent="-171450" algn="l" rtl="0">
              <a:spcBef>
                <a:spcPts val="0"/>
              </a:spcBef>
              <a:spcAft>
                <a:spcPts val="0"/>
              </a:spcAft>
              <a:buClr>
                <a:schemeClr val="dk1"/>
              </a:buClr>
              <a:buSzPts val="1200"/>
              <a:buChar char="•"/>
            </a:pPr>
            <a:r>
              <a:rPr lang="en-GB" i="1" dirty="0"/>
              <a:t>Get to know each other </a:t>
            </a:r>
            <a:endParaRPr dirty="0"/>
          </a:p>
          <a:p>
            <a:pPr marL="628650" lvl="1" indent="-171450" algn="l" rtl="0">
              <a:spcBef>
                <a:spcPts val="0"/>
              </a:spcBef>
              <a:spcAft>
                <a:spcPts val="0"/>
              </a:spcAft>
              <a:buClr>
                <a:schemeClr val="dk1"/>
              </a:buClr>
              <a:buSzPts val="1200"/>
              <a:buChar char="•"/>
            </a:pPr>
            <a:r>
              <a:rPr lang="en-GB" i="1" dirty="0"/>
              <a:t>Develop a learning agreement</a:t>
            </a:r>
            <a:endParaRPr dirty="0"/>
          </a:p>
          <a:p>
            <a:pPr marL="628650" lvl="1" indent="-171450" algn="l" rtl="0">
              <a:spcBef>
                <a:spcPts val="0"/>
              </a:spcBef>
              <a:spcAft>
                <a:spcPts val="0"/>
              </a:spcAft>
              <a:buClr>
                <a:schemeClr val="dk1"/>
              </a:buClr>
              <a:buSzPts val="1200"/>
              <a:buChar char="•"/>
            </a:pPr>
            <a:r>
              <a:rPr lang="en-GB" i="1" dirty="0"/>
              <a:t>Go over the structure of this training curriculum </a:t>
            </a:r>
            <a:endParaRPr dirty="0"/>
          </a:p>
          <a:p>
            <a:pPr marL="628650" lvl="1" indent="-171450" algn="l" rtl="0">
              <a:spcBef>
                <a:spcPts val="0"/>
              </a:spcBef>
              <a:spcAft>
                <a:spcPts val="0"/>
              </a:spcAft>
              <a:buClr>
                <a:schemeClr val="dk1"/>
              </a:buClr>
              <a:buSzPts val="1200"/>
              <a:buChar char="•"/>
            </a:pPr>
            <a:r>
              <a:rPr lang="en-GB" i="1" dirty="0"/>
              <a:t>Explain what’s on today’s agenda</a:t>
            </a:r>
            <a:endParaRPr i="1" dirty="0"/>
          </a:p>
        </p:txBody>
      </p:sp>
      <p:sp>
        <p:nvSpPr>
          <p:cNvPr id="104" name="Google Shape;104;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ADAPT FOR CONTEXT</a:t>
            </a:r>
            <a:endParaRPr dirty="0"/>
          </a:p>
          <a:p>
            <a:pPr marL="171450" lvl="0" indent="-171450" algn="l" rtl="0">
              <a:spcBef>
                <a:spcPts val="0"/>
              </a:spcBef>
              <a:spcAft>
                <a:spcPts val="0"/>
              </a:spcAft>
              <a:buClr>
                <a:schemeClr val="dk1"/>
              </a:buClr>
              <a:buSzPts val="1200"/>
              <a:buChar char="•"/>
            </a:pPr>
            <a:r>
              <a:rPr lang="en-GB" dirty="0"/>
              <a:t>This case study can be changed if not relevant or appropriate to the context.</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lnSpc>
                <a:spcPct val="100000"/>
              </a:lnSpc>
              <a:spcBef>
                <a:spcPts val="0"/>
              </a:spcBef>
              <a:spcAft>
                <a:spcPts val="0"/>
              </a:spcAft>
              <a:buClr>
                <a:schemeClr val="dk1"/>
              </a:buClr>
              <a:buSzPts val="1400"/>
              <a:buChar char="•"/>
            </a:pPr>
            <a:r>
              <a:rPr lang="en-GB" i="1" dirty="0"/>
              <a:t>We will review the concepts of grief and loss through a case study. </a:t>
            </a:r>
            <a:endParaRPr dirty="0"/>
          </a:p>
          <a:p>
            <a:pPr marL="171450" lvl="0" indent="-171450" algn="l" rtl="0">
              <a:lnSpc>
                <a:spcPct val="100000"/>
              </a:lnSpc>
              <a:spcBef>
                <a:spcPts val="0"/>
              </a:spcBef>
              <a:spcAft>
                <a:spcPts val="0"/>
              </a:spcAft>
              <a:buClr>
                <a:schemeClr val="dk1"/>
              </a:buClr>
              <a:buSzPts val="1400"/>
              <a:buChar char="•"/>
            </a:pPr>
            <a:r>
              <a:rPr lang="en-GB" i="1" dirty="0"/>
              <a:t>We will start with loss</a:t>
            </a:r>
            <a:endParaRPr dirty="0"/>
          </a:p>
          <a:p>
            <a:pPr marL="628650" lvl="1" indent="-171450" algn="l" rtl="0">
              <a:spcBef>
                <a:spcPts val="0"/>
              </a:spcBef>
              <a:spcAft>
                <a:spcPts val="0"/>
              </a:spcAft>
              <a:buClr>
                <a:schemeClr val="dk1"/>
              </a:buClr>
              <a:buSzPts val="1400"/>
              <a:buChar char="•"/>
            </a:pPr>
            <a:r>
              <a:rPr lang="en-GB" i="1" dirty="0"/>
              <a:t>Loss is defined by the fact or process of losing someone (e.g., a parent or friend) or something (e.g., home, opportunity to go to school, etc.)</a:t>
            </a:r>
            <a:endParaRPr dirty="0"/>
          </a:p>
          <a:p>
            <a:pPr marL="628650" lvl="1" indent="-171450" algn="l" rtl="0">
              <a:spcBef>
                <a:spcPts val="0"/>
              </a:spcBef>
              <a:spcAft>
                <a:spcPts val="0"/>
              </a:spcAft>
              <a:buClr>
                <a:schemeClr val="dk1"/>
              </a:buClr>
              <a:buSzPts val="1400"/>
              <a:buChar char="•"/>
            </a:pPr>
            <a:r>
              <a:rPr lang="en-GB" i="1" dirty="0"/>
              <a:t>Loss does not only mean a death of a loved one</a:t>
            </a:r>
            <a:endParaRPr dirty="0"/>
          </a:p>
          <a:p>
            <a:pPr marL="628650" lvl="1" indent="-171450" algn="l" rtl="0">
              <a:spcBef>
                <a:spcPts val="0"/>
              </a:spcBef>
              <a:spcAft>
                <a:spcPts val="0"/>
              </a:spcAft>
              <a:buClr>
                <a:schemeClr val="dk1"/>
              </a:buClr>
              <a:buSzPts val="1400"/>
              <a:buChar char="•"/>
            </a:pPr>
            <a:r>
              <a:rPr lang="en-GB" i="1" dirty="0"/>
              <a:t>A child can feel a sense of loss over their home, a relationship, their pet, an opportunity (e.g., school)  and so on</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Divide participants into groups of 3-5 people.</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a:t>
            </a: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page </a:t>
            </a: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42:</a:t>
            </a:r>
            <a:r>
              <a:rPr lang="en-GB" b="1" dirty="0"/>
              <a:t> Loss and grief – case study</a:t>
            </a:r>
            <a:endParaRPr dirty="0"/>
          </a:p>
          <a:p>
            <a:pPr marL="171450" lvl="0" indent="-171450" algn="l" rtl="0">
              <a:spcBef>
                <a:spcPts val="0"/>
              </a:spcBef>
              <a:spcAft>
                <a:spcPts val="0"/>
              </a:spcAft>
              <a:buClr>
                <a:schemeClr val="dk1"/>
              </a:buClr>
              <a:buSzPts val="1200"/>
              <a:buChar char="•"/>
            </a:pPr>
            <a:r>
              <a:rPr lang="en-GB" i="1" dirty="0"/>
              <a:t>In your groups:</a:t>
            </a:r>
            <a:endParaRPr dirty="0"/>
          </a:p>
          <a:p>
            <a:pPr marL="628650" lvl="1" indent="-171450" algn="l" rtl="0">
              <a:spcBef>
                <a:spcPts val="0"/>
              </a:spcBef>
              <a:spcAft>
                <a:spcPts val="0"/>
              </a:spcAft>
              <a:buClr>
                <a:schemeClr val="dk1"/>
              </a:buClr>
              <a:buSzPts val="1200"/>
              <a:buChar char="•"/>
            </a:pPr>
            <a:r>
              <a:rPr lang="en-GB" i="1" dirty="0"/>
              <a:t>Review the case study </a:t>
            </a:r>
            <a:endParaRPr dirty="0"/>
          </a:p>
          <a:p>
            <a:pPr marL="628650" lvl="1" indent="-171450" algn="l" rtl="0">
              <a:spcBef>
                <a:spcPts val="0"/>
              </a:spcBef>
              <a:spcAft>
                <a:spcPts val="0"/>
              </a:spcAft>
              <a:buClr>
                <a:schemeClr val="dk1"/>
              </a:buClr>
              <a:buSzPts val="1200"/>
              <a:buChar char="•"/>
            </a:pPr>
            <a:r>
              <a:rPr lang="en-GB" i="1" dirty="0"/>
              <a:t>Identify the different losses Aki experiences</a:t>
            </a: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and list them in your workbook</a:t>
            </a:r>
            <a:endParaRPr dirty="0"/>
          </a:p>
          <a:p>
            <a:pPr marL="628650" lvl="1" indent="-171450" algn="l" rtl="0">
              <a:spcBef>
                <a:spcPts val="0"/>
              </a:spcBef>
              <a:spcAft>
                <a:spcPts val="0"/>
              </a:spcAft>
              <a:buClr>
                <a:schemeClr val="dk1"/>
              </a:buClr>
              <a:buSzPts val="1200"/>
              <a:buChar char="•"/>
            </a:pPr>
            <a:r>
              <a:rPr lang="en-GB" i="1" dirty="0"/>
              <a:t>Think of loss of people and dreams, but also more internal strengths that might have been impacted for Aki.</a:t>
            </a:r>
            <a:endParaRPr i="1"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GROUP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CONTINUED </a:t>
            </a:r>
            <a:r>
              <a:rPr lang="en-GB" b="1" dirty="0">
                <a:sym typeface="Wingdings" panose="05000000000000000000" pitchFamily="2" charset="2"/>
              </a:rPr>
              <a:t> </a:t>
            </a:r>
            <a:endParaRPr b="1" dirty="0"/>
          </a:p>
        </p:txBody>
      </p:sp>
      <p:sp>
        <p:nvSpPr>
          <p:cNvPr id="715" name="Google Shape;715;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3: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dirty="0"/>
              <a:t>Ask for volunteers to present their responses</a:t>
            </a:r>
            <a:endParaRPr dirty="0"/>
          </a:p>
          <a:p>
            <a:pPr marL="171450" lvl="0" indent="-171450" algn="l" rtl="0">
              <a:spcBef>
                <a:spcPts val="0"/>
              </a:spcBef>
              <a:spcAft>
                <a:spcPts val="0"/>
              </a:spcAft>
              <a:buClr>
                <a:schemeClr val="dk1"/>
              </a:buClr>
              <a:buSzPts val="1200"/>
              <a:buChar char="•"/>
            </a:pPr>
            <a:r>
              <a:rPr lang="en-GB" dirty="0"/>
              <a:t>Review and complement with the possible responses </a:t>
            </a:r>
            <a:r>
              <a:rPr lang="en-GB" dirty="0">
                <a:highlight>
                  <a:srgbClr val="FFFF00"/>
                </a:highlight>
              </a:rPr>
              <a:t>here below and</a:t>
            </a:r>
            <a:r>
              <a:rPr lang="en-GB" dirty="0"/>
              <a:t> on the next </a:t>
            </a:r>
            <a:r>
              <a:rPr lang="en-GB" dirty="0">
                <a:highlight>
                  <a:srgbClr val="FFFF00"/>
                </a:highlight>
              </a:rPr>
              <a:t>slide</a:t>
            </a:r>
            <a:endParaRPr dirty="0">
              <a:highlight>
                <a:srgbClr val="FFFF00"/>
              </a:highlight>
            </a:endParaRPr>
          </a:p>
          <a:p>
            <a:pPr marL="171450" lvl="0" indent="-171450" algn="l" rtl="0">
              <a:spcBef>
                <a:spcPts val="0"/>
              </a:spcBef>
              <a:spcAft>
                <a:spcPts val="0"/>
              </a:spcAft>
              <a:buClr>
                <a:schemeClr val="dk1"/>
              </a:buClr>
              <a:buSzPts val="1200"/>
              <a:buChar char="•"/>
            </a:pPr>
            <a:r>
              <a:rPr lang="en-GB" i="1" dirty="0"/>
              <a:t>Feelings of loss come from being deprived of something of significant value in one’s life.</a:t>
            </a:r>
            <a:endParaRPr dirty="0"/>
          </a:p>
          <a:p>
            <a:pPr marL="628650" lvl="1" indent="-171450" algn="l" rtl="0">
              <a:spcBef>
                <a:spcPts val="0"/>
              </a:spcBef>
              <a:spcAft>
                <a:spcPts val="0"/>
              </a:spcAft>
              <a:buClr>
                <a:schemeClr val="dk1"/>
              </a:buClr>
              <a:buSzPts val="1200"/>
              <a:buChar char="•"/>
            </a:pPr>
            <a:r>
              <a:rPr lang="en-GB" i="1" dirty="0"/>
              <a:t>The word loss is often used to refer to a break-up of an attachment that offered love and security, such as relationship with a family member or friend. </a:t>
            </a:r>
            <a:endParaRPr dirty="0"/>
          </a:p>
          <a:p>
            <a:pPr marL="628650" lvl="1" indent="-171450" algn="l" rtl="0">
              <a:spcBef>
                <a:spcPts val="0"/>
              </a:spcBef>
              <a:spcAft>
                <a:spcPts val="0"/>
              </a:spcAft>
              <a:buClr>
                <a:schemeClr val="dk1"/>
              </a:buClr>
              <a:buSzPts val="1200"/>
              <a:buChar char="•"/>
            </a:pPr>
            <a:r>
              <a:rPr lang="en-GB" i="1" dirty="0"/>
              <a:t>However, it is important to understand that there are many types of losses. </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b="1"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POSSIBLE RESPONSES</a:t>
            </a:r>
            <a:endParaRPr dirty="0"/>
          </a:p>
          <a:p>
            <a:pPr marL="171450" lvl="0" indent="-171450" algn="just" rtl="0">
              <a:spcBef>
                <a:spcPts val="0"/>
              </a:spcBef>
              <a:spcAft>
                <a:spcPts val="0"/>
              </a:spcAft>
              <a:buClr>
                <a:schemeClr val="dk1"/>
              </a:buClr>
              <a:buSzPts val="1100"/>
              <a:buChar char="•"/>
            </a:pPr>
            <a:r>
              <a:rPr lang="en-GB" dirty="0"/>
              <a:t>Loss of a dream (wanted to become a teacher)</a:t>
            </a:r>
            <a:endParaRPr dirty="0"/>
          </a:p>
          <a:p>
            <a:pPr marL="171450" lvl="0" indent="-171450" algn="just" rtl="0">
              <a:spcBef>
                <a:spcPts val="0"/>
              </a:spcBef>
              <a:spcAft>
                <a:spcPts val="0"/>
              </a:spcAft>
              <a:buClr>
                <a:schemeClr val="dk1"/>
              </a:buClr>
              <a:buSzPts val="1100"/>
              <a:buChar char="•"/>
            </a:pPr>
            <a:r>
              <a:rPr lang="en-GB" dirty="0"/>
              <a:t>Loss of a home</a:t>
            </a:r>
            <a:endParaRPr dirty="0"/>
          </a:p>
          <a:p>
            <a:pPr marL="171450" lvl="0" indent="-177800" algn="just" rtl="0">
              <a:spcBef>
                <a:spcPts val="0"/>
              </a:spcBef>
              <a:spcAft>
                <a:spcPts val="0"/>
              </a:spcAft>
              <a:buSzPts val="1200"/>
              <a:buChar char="•"/>
            </a:pPr>
            <a:r>
              <a:rPr lang="en-GB" dirty="0">
                <a:highlight>
                  <a:srgbClr val="FFFF00"/>
                </a:highlight>
              </a:rPr>
              <a:t>Loss of community / friends (i.e., had to move to a different village)</a:t>
            </a:r>
            <a:endParaRPr dirty="0">
              <a:highlight>
                <a:srgbClr val="FFFF00"/>
              </a:highlight>
            </a:endParaRPr>
          </a:p>
          <a:p>
            <a:pPr marL="171450" lvl="0" indent="-171450" algn="just" rtl="0">
              <a:spcBef>
                <a:spcPts val="0"/>
              </a:spcBef>
              <a:spcAft>
                <a:spcPts val="0"/>
              </a:spcAft>
              <a:buClr>
                <a:schemeClr val="dk1"/>
              </a:buClr>
              <a:buSzPts val="1100"/>
              <a:buChar char="•"/>
            </a:pPr>
            <a:r>
              <a:rPr lang="en-GB" dirty="0"/>
              <a:t>Loss of a father</a:t>
            </a:r>
            <a:endParaRPr dirty="0"/>
          </a:p>
          <a:p>
            <a:pPr marL="171450" lvl="0" indent="-171450" algn="just" rtl="0">
              <a:spcBef>
                <a:spcPts val="0"/>
              </a:spcBef>
              <a:spcAft>
                <a:spcPts val="0"/>
              </a:spcAft>
              <a:buClr>
                <a:schemeClr val="dk1"/>
              </a:buClr>
              <a:buSzPts val="1100"/>
              <a:buChar char="•"/>
            </a:pPr>
            <a:r>
              <a:rPr lang="en-GB" dirty="0"/>
              <a:t>Loss of</a:t>
            </a:r>
            <a:r>
              <a:rPr lang="en-GB" dirty="0">
                <a:highlight>
                  <a:srgbClr val="FFFF00"/>
                </a:highlight>
              </a:rPr>
              <a:t> opportunity (e.g., </a:t>
            </a:r>
            <a:r>
              <a:rPr lang="en-GB" dirty="0"/>
              <a:t>education)</a:t>
            </a:r>
            <a:endParaRPr dirty="0"/>
          </a:p>
          <a:p>
            <a:pPr marL="171450" lvl="0" indent="-171450" algn="just" rtl="0">
              <a:spcBef>
                <a:spcPts val="0"/>
              </a:spcBef>
              <a:spcAft>
                <a:spcPts val="0"/>
              </a:spcAft>
              <a:buClr>
                <a:schemeClr val="dk1"/>
              </a:buClr>
              <a:buSzPts val="1100"/>
              <a:buChar char="•"/>
            </a:pPr>
            <a:r>
              <a:rPr lang="en-GB" dirty="0"/>
              <a:t>Loss of security </a:t>
            </a:r>
            <a:endParaRPr dirty="0"/>
          </a:p>
          <a:p>
            <a:pPr marL="171450" lvl="0" indent="-177800" algn="just" rtl="0">
              <a:spcBef>
                <a:spcPts val="0"/>
              </a:spcBef>
              <a:spcAft>
                <a:spcPts val="0"/>
              </a:spcAft>
              <a:buSzPts val="1200"/>
              <a:buChar char="•"/>
            </a:pPr>
            <a:r>
              <a:rPr lang="en-GB" dirty="0">
                <a:highlight>
                  <a:srgbClr val="FFFF00"/>
                </a:highlight>
              </a:rPr>
              <a:t>Loss of basic needs</a:t>
            </a:r>
            <a:endParaRPr dirty="0">
              <a:highlight>
                <a:srgbClr val="FFFF00"/>
              </a:highlight>
            </a:endParaRPr>
          </a:p>
          <a:p>
            <a:pPr marL="171450" lvl="0" indent="-171450" algn="just" rtl="0">
              <a:spcBef>
                <a:spcPts val="0"/>
              </a:spcBef>
              <a:spcAft>
                <a:spcPts val="0"/>
              </a:spcAft>
              <a:buClr>
                <a:schemeClr val="dk1"/>
              </a:buClr>
              <a:buSzPts val="1100"/>
              <a:buChar char="•"/>
            </a:pPr>
            <a:r>
              <a:rPr lang="en-GB" dirty="0"/>
              <a:t>Loss of control</a:t>
            </a:r>
            <a:endParaRPr dirty="0"/>
          </a:p>
          <a:p>
            <a:pPr marL="171450" lvl="0" indent="-171450" algn="just" rtl="0">
              <a:spcBef>
                <a:spcPts val="0"/>
              </a:spcBef>
              <a:spcAft>
                <a:spcPts val="0"/>
              </a:spcAft>
              <a:buClr>
                <a:schemeClr val="dk1"/>
              </a:buClr>
              <a:buSzPts val="1100"/>
              <a:buChar char="•"/>
            </a:pPr>
            <a:r>
              <a:rPr lang="en-GB" dirty="0"/>
              <a:t>Loss of autonomy</a:t>
            </a:r>
            <a:endParaRPr dirty="0"/>
          </a:p>
          <a:p>
            <a:pPr marL="0" lvl="0" indent="0" algn="just" rtl="0">
              <a:spcBef>
                <a:spcPts val="0"/>
              </a:spcBef>
              <a:spcAft>
                <a:spcPts val="0"/>
              </a:spcAft>
              <a:buNone/>
            </a:pPr>
            <a:endParaRPr dirty="0"/>
          </a:p>
        </p:txBody>
      </p:sp>
      <p:sp>
        <p:nvSpPr>
          <p:cNvPr id="734" name="Google Shape;734;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735" name="Google Shape;735;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highlight>
                  <a:srgbClr val="FFFF00"/>
                </a:highlight>
              </a:rPr>
              <a:t>A child can feel both loss of something internal and/or external to them</a:t>
            </a:r>
            <a:endParaRPr dirty="0">
              <a:highlight>
                <a:srgbClr val="FFFF00"/>
              </a:highlight>
            </a:endParaRPr>
          </a:p>
          <a:p>
            <a:pPr marL="171450" lvl="0" indent="-171450" algn="l" rtl="0">
              <a:spcBef>
                <a:spcPts val="0"/>
              </a:spcBef>
              <a:spcAft>
                <a:spcPts val="0"/>
              </a:spcAft>
              <a:buClr>
                <a:schemeClr val="dk1"/>
              </a:buClr>
              <a:buSzPts val="1200"/>
              <a:buChar char="•"/>
            </a:pPr>
            <a:r>
              <a:rPr lang="en-GB" i="1" dirty="0"/>
              <a:t>Consider some of the example of losses experienced by </a:t>
            </a:r>
            <a:r>
              <a:rPr lang="en-GB" i="1" dirty="0">
                <a:highlight>
                  <a:srgbClr val="FFFF00"/>
                </a:highlight>
              </a:rPr>
              <a:t>children</a:t>
            </a:r>
            <a:r>
              <a:rPr lang="en-GB" i="1" dirty="0"/>
              <a:t> exposed to </a:t>
            </a: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adverse life experiences</a:t>
            </a:r>
            <a:r>
              <a:rPr lang="en-GB" i="1" dirty="0"/>
              <a:t> or living in crisis. </a:t>
            </a:r>
            <a:endParaRPr dirty="0"/>
          </a:p>
          <a:p>
            <a:pPr marL="171450" lvl="0" indent="-171450" algn="l" rtl="0">
              <a:spcBef>
                <a:spcPts val="0"/>
              </a:spcBef>
              <a:spcAft>
                <a:spcPts val="0"/>
              </a:spcAft>
              <a:buClr>
                <a:schemeClr val="dk1"/>
              </a:buClr>
              <a:buSzPts val="1200"/>
              <a:buChar char="•"/>
            </a:pPr>
            <a:r>
              <a:rPr lang="en-GB" dirty="0"/>
              <a:t>Present the slide</a:t>
            </a:r>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a:t>
            </a:r>
            <a:endParaRPr dirty="0"/>
          </a:p>
          <a:p>
            <a:pPr marL="171450" lvl="0" indent="-171450" algn="l" rtl="0">
              <a:spcBef>
                <a:spcPts val="0"/>
              </a:spcBef>
              <a:spcAft>
                <a:spcPts val="0"/>
              </a:spcAft>
              <a:buClr>
                <a:schemeClr val="dk1"/>
              </a:buClr>
              <a:buSzPts val="1200"/>
              <a:buChar char="•"/>
            </a:pPr>
            <a:r>
              <a:rPr lang="en-GB" i="1" dirty="0"/>
              <a:t>What are your thoughts?</a:t>
            </a:r>
            <a:endParaRPr i="1" dirty="0"/>
          </a:p>
          <a:p>
            <a:pPr marL="171450" lvl="0" indent="-171450" algn="l" rtl="0">
              <a:spcBef>
                <a:spcPts val="0"/>
              </a:spcBef>
              <a:spcAft>
                <a:spcPts val="0"/>
              </a:spcAft>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What are examples of internal or external losses that the Aki (child in case study) may have experienced? </a:t>
            </a:r>
            <a:endParaRPr i="1" dirty="0">
              <a:highlight>
                <a:srgbClr val="FFFF00"/>
              </a:highlight>
            </a:endParaRPr>
          </a:p>
          <a:p>
            <a:pPr marL="171450" lvl="0" indent="-171450" algn="l" rtl="0">
              <a:spcBef>
                <a:spcPts val="0"/>
              </a:spcBef>
              <a:spcAft>
                <a:spcPts val="0"/>
              </a:spcAft>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How might age, developmental level or gender impact a child’s experience with internal and external losses? </a:t>
            </a:r>
            <a:endParaRPr i="1" dirty="0">
              <a:highlight>
                <a:srgbClr val="FFFF00"/>
              </a:highlight>
            </a:endParaRPr>
          </a:p>
          <a:p>
            <a:pPr marL="171450" lvl="0" indent="-171450" algn="l" rtl="0">
              <a:spcBef>
                <a:spcPts val="0"/>
              </a:spcBef>
              <a:spcAft>
                <a:spcPts val="0"/>
              </a:spcAft>
              <a:buClr>
                <a:schemeClr val="dk1"/>
              </a:buClr>
              <a:buSzPts val="1200"/>
              <a:buChar char="•"/>
            </a:pPr>
            <a:r>
              <a:rPr lang="en-GB" i="1" dirty="0"/>
              <a:t>Are there any missing from this list?</a:t>
            </a:r>
          </a:p>
          <a:p>
            <a:pPr marL="171450" lvl="0" indent="-171450" algn="l" rtl="0">
              <a:spcBef>
                <a:spcPts val="0"/>
              </a:spcBef>
              <a:spcAft>
                <a:spcPts val="0"/>
              </a:spcAft>
              <a:buClr>
                <a:schemeClr val="dk1"/>
              </a:buClr>
              <a:buSzPts val="1200"/>
              <a:buChar char="•"/>
            </a:pPr>
            <a:endParaRPr lang="en-GB" i="1" dirty="0"/>
          </a:p>
          <a:p>
            <a:pPr marL="0" lvl="0" indent="0" algn="l" rtl="0">
              <a:spcBef>
                <a:spcPts val="0"/>
              </a:spcBef>
              <a:spcAft>
                <a:spcPts val="0"/>
              </a:spcAft>
              <a:buClr>
                <a:schemeClr val="dk1"/>
              </a:buClr>
              <a:buSzPts val="1200"/>
              <a:buNone/>
            </a:pPr>
            <a:r>
              <a:rPr lang="en-GB" b="1" i="0" dirty="0"/>
              <a:t>CONCLUSION</a:t>
            </a:r>
          </a:p>
          <a:p>
            <a:pPr marL="171450" marR="0" lvl="0" indent="-171450" algn="l" defTabSz="914400" rtl="0" eaLnBrk="1" fontAlgn="auto" latinLnBrk="0" hangingPunct="1">
              <a:lnSpc>
                <a:spcPct val="100000"/>
              </a:lnSpc>
              <a:spcBef>
                <a:spcPts val="0"/>
              </a:spcBef>
              <a:spcAft>
                <a:spcPts val="0"/>
              </a:spcAft>
              <a:buClr>
                <a:schemeClr val="dk1"/>
              </a:buClr>
              <a:buSzPts val="1200"/>
              <a:tabLst/>
              <a:defRPr/>
            </a:pPr>
            <a:r>
              <a:rPr lang="en-GB" sz="1200" b="0" i="1" dirty="0"/>
              <a:t>In emergencies, children are often confronted with multiple losses! They might have lost one or multiple loved ones, lost their home, their friends, their dreams for their future, etc. </a:t>
            </a:r>
          </a:p>
          <a:p>
            <a:pPr marL="171450" marR="0" lvl="0" indent="-171450" algn="l" defTabSz="914400" rtl="0" eaLnBrk="1" fontAlgn="auto" latinLnBrk="0" hangingPunct="1">
              <a:lnSpc>
                <a:spcPct val="100000"/>
              </a:lnSpc>
              <a:spcBef>
                <a:spcPts val="0"/>
              </a:spcBef>
              <a:spcAft>
                <a:spcPts val="0"/>
              </a:spcAft>
              <a:buClr>
                <a:schemeClr val="dk1"/>
              </a:buClr>
              <a:buSzPts val="1200"/>
              <a:tabLst/>
              <a:defRPr/>
            </a:pPr>
            <a:r>
              <a:rPr lang="en-GB" sz="1200" b="0" i="1" dirty="0"/>
              <a:t>Every child will experience a loss in their own way, which is totally fine. There is no ‘right’ or ‘wrong’ way to experience a loss.</a:t>
            </a:r>
          </a:p>
          <a:p>
            <a:pPr marL="0" lvl="0" indent="0" algn="l" rtl="0">
              <a:spcBef>
                <a:spcPts val="0"/>
              </a:spcBef>
              <a:spcAft>
                <a:spcPts val="0"/>
              </a:spcAft>
              <a:buClr>
                <a:schemeClr val="dk1"/>
              </a:buClr>
              <a:buSzPts val="1200"/>
              <a:buNone/>
            </a:pPr>
            <a:endParaRPr dirty="0"/>
          </a:p>
        </p:txBody>
      </p:sp>
      <p:sp>
        <p:nvSpPr>
          <p:cNvPr id="740" name="Google Shape;740;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Clr>
                <a:schemeClr val="dk1"/>
              </a:buClr>
              <a:buSzPts val="1200"/>
              <a:buChar char="•"/>
            </a:pPr>
            <a:r>
              <a:rPr lang="en-GB" i="1" dirty="0"/>
              <a:t>We discussed loss and mentioned earlier that a child might feel grief. Not every loss will result in grief, each child is different!</a:t>
            </a:r>
            <a:endParaRPr dirty="0"/>
          </a:p>
          <a:p>
            <a:pPr marL="171450" lvl="0" indent="-171450" algn="l" rtl="0">
              <a:spcBef>
                <a:spcPts val="0"/>
              </a:spcBef>
              <a:spcAft>
                <a:spcPts val="0"/>
              </a:spcAft>
              <a:buClr>
                <a:schemeClr val="dk1"/>
              </a:buClr>
              <a:buSzPts val="1200"/>
              <a:buChar char="•"/>
            </a:pPr>
            <a:r>
              <a:rPr lang="en-GB" i="1" dirty="0"/>
              <a:t>Can anyone </a:t>
            </a:r>
            <a:r>
              <a:rPr lang="en-GB" i="1" dirty="0">
                <a:highlight>
                  <a:srgbClr val="FFFF00"/>
                </a:highlight>
              </a:rPr>
              <a:t>share what the term grief means to them?</a:t>
            </a:r>
            <a:endParaRPr dirty="0">
              <a:highlight>
                <a:srgbClr val="FFFF00"/>
              </a:highlight>
            </a:endParaRPr>
          </a:p>
          <a:p>
            <a:pPr marL="171450" lvl="0" indent="-171450" algn="l" rtl="0">
              <a:spcBef>
                <a:spcPts val="0"/>
              </a:spcBef>
              <a:spcAft>
                <a:spcPts val="0"/>
              </a:spcAft>
              <a:buClr>
                <a:schemeClr val="dk1"/>
              </a:buClr>
              <a:buSzPts val="1200"/>
              <a:buChar char="•"/>
            </a:pPr>
            <a:r>
              <a:rPr lang="en-GB" dirty="0"/>
              <a:t>Provide participants a minute to reflect</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Review participant responses</a:t>
            </a:r>
            <a:endParaRPr dirty="0"/>
          </a:p>
          <a:p>
            <a:pPr marL="171450" lvl="0" indent="-95250" algn="l" rtl="0">
              <a:spcBef>
                <a:spcPts val="0"/>
              </a:spcBef>
              <a:spcAft>
                <a:spcPts val="0"/>
              </a:spcAft>
              <a:buClr>
                <a:schemeClr val="dk1"/>
              </a:buClr>
              <a:buSzPts val="1200"/>
              <a:buNone/>
            </a:pPr>
            <a:endParaRPr i="0" dirty="0"/>
          </a:p>
          <a:p>
            <a:pPr marL="0" lvl="0" indent="0" algn="l" rtl="0">
              <a:spcBef>
                <a:spcPts val="0"/>
              </a:spcBef>
              <a:spcAft>
                <a:spcPts val="0"/>
              </a:spcAft>
              <a:buClr>
                <a:schemeClr val="dk1"/>
              </a:buClr>
              <a:buSzPts val="1200"/>
              <a:buNone/>
            </a:pPr>
            <a:r>
              <a:rPr lang="en-GB" b="1" dirty="0"/>
              <a:t>EXPLANATION</a:t>
            </a:r>
            <a:endParaRPr b="1" i="0" dirty="0"/>
          </a:p>
          <a:p>
            <a:pPr marL="171450" lvl="0" indent="-171450" algn="l" rtl="0">
              <a:spcBef>
                <a:spcPts val="0"/>
              </a:spcBef>
              <a:spcAft>
                <a:spcPts val="0"/>
              </a:spcAft>
              <a:buClr>
                <a:schemeClr val="dk1"/>
              </a:buClr>
              <a:buSzPts val="1200"/>
              <a:buChar char="•"/>
            </a:pPr>
            <a:r>
              <a:rPr lang="en-GB" i="1" dirty="0"/>
              <a:t>Grief is the normal human response to loss. </a:t>
            </a:r>
            <a:endParaRPr dirty="0"/>
          </a:p>
          <a:p>
            <a:pPr marL="628650" lvl="1" indent="-171450" algn="l" rtl="0">
              <a:spcBef>
                <a:spcPts val="0"/>
              </a:spcBef>
              <a:spcAft>
                <a:spcPts val="0"/>
              </a:spcAft>
              <a:buClr>
                <a:schemeClr val="dk1"/>
              </a:buClr>
              <a:buSzPts val="1200"/>
              <a:buChar char="•"/>
            </a:pPr>
            <a:r>
              <a:rPr lang="en-GB" i="1" dirty="0"/>
              <a:t>Loss is the experience</a:t>
            </a:r>
            <a:r>
              <a:rPr lang="en-GB" i="1" dirty="0">
                <a:highlight>
                  <a:srgbClr val="FFFF00"/>
                </a:highlight>
              </a:rPr>
              <a:t> (e.g., loss of a parent, loss of a home, etc.). Everyone experiences loss; it is a part of life. </a:t>
            </a:r>
            <a:endParaRPr i="1" dirty="0">
              <a:highlight>
                <a:srgbClr val="FFFF00"/>
              </a:highlight>
            </a:endParaRPr>
          </a:p>
          <a:p>
            <a:pPr marL="628650" lvl="1" indent="-171450" algn="l" rtl="0">
              <a:spcBef>
                <a:spcPts val="0"/>
              </a:spcBef>
              <a:spcAft>
                <a:spcPts val="0"/>
              </a:spcAft>
              <a:buSzPts val="1200"/>
              <a:buChar char="•"/>
            </a:pPr>
            <a:r>
              <a:rPr lang="en-GB" i="1" dirty="0">
                <a:highlight>
                  <a:srgbClr val="FFFF00"/>
                </a:highlight>
              </a:rPr>
              <a:t>When a loss is painful, people experience grief. G</a:t>
            </a:r>
            <a:r>
              <a:rPr lang="en-GB" i="1" dirty="0"/>
              <a:t>rief is a </a:t>
            </a:r>
            <a:r>
              <a:rPr lang="en-GB" i="1" dirty="0">
                <a:highlight>
                  <a:srgbClr val="FFFF00"/>
                </a:highlight>
              </a:rPr>
              <a:t>normal </a:t>
            </a:r>
            <a:r>
              <a:rPr lang="en-GB" i="1" dirty="0"/>
              <a:t>reaction to loss. It is a deep human feeling of sorrow and sadness that </a:t>
            </a:r>
            <a:r>
              <a:rPr lang="en-GB" i="1" dirty="0">
                <a:highlight>
                  <a:srgbClr val="FFFF00"/>
                </a:highlight>
              </a:rPr>
              <a:t>children may have </a:t>
            </a:r>
            <a:r>
              <a:rPr lang="en-GB" i="1" dirty="0"/>
              <a:t>when </a:t>
            </a:r>
            <a:r>
              <a:rPr lang="en-GB" i="1" dirty="0">
                <a:highlight>
                  <a:srgbClr val="FFFF00"/>
                </a:highlight>
              </a:rPr>
              <a:t>they</a:t>
            </a:r>
            <a:r>
              <a:rPr lang="en-GB" i="1" dirty="0"/>
              <a:t> experience loss. </a:t>
            </a:r>
            <a:endParaRPr i="1" dirty="0"/>
          </a:p>
          <a:p>
            <a:pPr marL="628650" lvl="1" indent="-171450" algn="l" rtl="0">
              <a:spcBef>
                <a:spcPts val="0"/>
              </a:spcBef>
              <a:spcAft>
                <a:spcPts val="0"/>
              </a:spcAft>
              <a:buSzPts val="1200"/>
              <a:buChar char="•"/>
            </a:pPr>
            <a:r>
              <a:rPr lang="en-GB" i="1" dirty="0">
                <a:highlight>
                  <a:srgbClr val="FFFF00"/>
                </a:highlight>
              </a:rPr>
              <a:t>No two children will respond the same way to a loss. The way a child grieves is as unique as their fingerprints. </a:t>
            </a:r>
            <a:endParaRPr i="1" dirty="0">
              <a:highlight>
                <a:srgbClr val="FFFF00"/>
              </a:highlight>
            </a:endParaRPr>
          </a:p>
          <a:p>
            <a:pPr marL="628650" lvl="1" indent="-171450" algn="l" rtl="0">
              <a:spcBef>
                <a:spcPts val="0"/>
              </a:spcBef>
              <a:spcAft>
                <a:spcPts val="0"/>
              </a:spcAft>
              <a:buSzPts val="1200"/>
              <a:buChar char="•"/>
            </a:pPr>
            <a:r>
              <a:rPr lang="en-GB" i="1" dirty="0">
                <a:highlight>
                  <a:srgbClr val="FFFF00"/>
                </a:highlight>
              </a:rPr>
              <a:t>Life will not be exactly the same after a significant loss, but experiencing grief is one of the ways that children heal and adjust to life after loss. Some children may need to spend quiet time alone, reflecting and resting after a loss. Other children may need to stay active and might keep themselves busy, so they do not feel alone. </a:t>
            </a:r>
            <a:endParaRPr i="1" dirty="0">
              <a:highlight>
                <a:srgbClr val="FFFF00"/>
              </a:highlight>
            </a:endParaRPr>
          </a:p>
          <a:p>
            <a:pPr marL="171450" lvl="0" indent="-171450" algn="l" rtl="0">
              <a:spcBef>
                <a:spcPts val="0"/>
              </a:spcBef>
              <a:spcAft>
                <a:spcPts val="0"/>
              </a:spcAft>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This loss makes us mourn, it is the public expression of grief. </a:t>
            </a:r>
            <a:endParaRPr i="1" dirty="0"/>
          </a:p>
          <a:p>
            <a:pPr marL="171450" lvl="0" indent="-171450" algn="l" rtl="0">
              <a:spcBef>
                <a:spcPts val="0"/>
              </a:spcBef>
              <a:spcAft>
                <a:spcPts val="0"/>
              </a:spcAft>
              <a:buClr>
                <a:schemeClr val="dk1"/>
              </a:buClr>
              <a:buSzPts val="1200"/>
              <a:buChar char="•"/>
            </a:pPr>
            <a:r>
              <a:rPr lang="en-GB" i="1" dirty="0"/>
              <a:t>This process involves accepting our loss, making it part of our memories, and moving on with our lives.</a:t>
            </a:r>
            <a:endParaRPr dirty="0"/>
          </a:p>
        </p:txBody>
      </p:sp>
      <p:sp>
        <p:nvSpPr>
          <p:cNvPr id="752" name="Google Shape;752;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GB" sz="1200" b="1" dirty="0">
                <a:solidFill>
                  <a:schemeClr val="tx1"/>
                </a:solidFill>
              </a:rPr>
              <a:t>TRIGGER FLAG!</a:t>
            </a:r>
          </a:p>
          <a:p>
            <a:pPr marL="171450" lvl="0" indent="-171450" algn="l" rtl="0">
              <a:spcBef>
                <a:spcPts val="0"/>
              </a:spcBef>
              <a:spcAft>
                <a:spcPts val="0"/>
              </a:spcAft>
              <a:buClr>
                <a:schemeClr val="dk1"/>
              </a:buClr>
              <a:buSzPts val="1100"/>
            </a:pPr>
            <a:r>
              <a:rPr lang="en-GB" sz="1200" dirty="0">
                <a:solidFill>
                  <a:schemeClr val="tx1"/>
                </a:solidFill>
              </a:rPr>
              <a:t>While facilitating this session, the trainer should pay attention to participants’ reactions and not refer to any personal experience that might overwhelm participants.</a:t>
            </a:r>
            <a:endParaRPr lang="en-GB" sz="1200" b="0" dirty="0">
              <a:solidFill>
                <a:schemeClr val="tx1"/>
              </a:solidFill>
            </a:endParaRPr>
          </a:p>
          <a:p>
            <a:pPr marL="171450" lvl="0" indent="-171450" algn="l" rtl="0">
              <a:spcBef>
                <a:spcPts val="0"/>
              </a:spcBef>
              <a:spcAft>
                <a:spcPts val="0"/>
              </a:spcAft>
              <a:buClr>
                <a:schemeClr val="dk1"/>
              </a:buClr>
              <a:buSzPts val="1100"/>
            </a:pPr>
            <a:r>
              <a:rPr lang="en-GB" sz="1200" b="0" dirty="0">
                <a:solidFill>
                  <a:schemeClr val="tx1"/>
                </a:solidFill>
              </a:rPr>
              <a:t>As this activity can be triggering for participants, it’s important to flag this prior to introducing the exercise.</a:t>
            </a:r>
          </a:p>
          <a:p>
            <a:pPr marL="171450" lvl="0" indent="-171450" algn="l" rtl="0">
              <a:spcBef>
                <a:spcPts val="0"/>
              </a:spcBef>
              <a:spcAft>
                <a:spcPts val="0"/>
              </a:spcAft>
              <a:buClr>
                <a:schemeClr val="dk1"/>
              </a:buClr>
              <a:buSzPts val="1100"/>
            </a:pPr>
            <a:r>
              <a:rPr lang="en-GB" sz="1200" b="0" dirty="0">
                <a:solidFill>
                  <a:schemeClr val="tx1"/>
                </a:solidFill>
              </a:rPr>
              <a:t>The activity is optional and so make sure to explain that participants are free to opt out, to skip this activity and to take a short break instead.</a:t>
            </a:r>
          </a:p>
          <a:p>
            <a:pPr marL="0" lvl="0" indent="0" algn="l" rtl="0">
              <a:spcBef>
                <a:spcPts val="0"/>
              </a:spcBef>
              <a:spcAft>
                <a:spcPts val="0"/>
              </a:spcAft>
              <a:buClr>
                <a:schemeClr val="dk1"/>
              </a:buClr>
              <a:buSzPts val="1100"/>
              <a:buNone/>
            </a:pPr>
            <a:endParaRPr lang="en-GB" sz="1200" b="1" dirty="0">
              <a:solidFill>
                <a:schemeClr val="tx1"/>
              </a:solidFill>
            </a:endParaRPr>
          </a:p>
          <a:p>
            <a:pPr marL="0" lvl="0" indent="0" algn="l" rtl="0">
              <a:spcBef>
                <a:spcPts val="0"/>
              </a:spcBef>
              <a:spcAft>
                <a:spcPts val="0"/>
              </a:spcAft>
              <a:buClr>
                <a:schemeClr val="dk1"/>
              </a:buClr>
              <a:buSzPts val="1100"/>
              <a:buNone/>
            </a:pPr>
            <a:r>
              <a:rPr lang="en-GB" sz="1200" b="1" dirty="0">
                <a:solidFill>
                  <a:schemeClr val="tx1"/>
                </a:solidFill>
              </a:rPr>
              <a:t>FACILITATOR NOTE</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dirty="0">
                <a:solidFill>
                  <a:schemeClr val="tx1"/>
                </a:solidFill>
              </a:rPr>
              <a:t>Prepare your own example to share with participants if you feel comfortable doing so. Presenting a prepared example will set the tone and help the participants understand the exercise. </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dirty="0">
                <a:solidFill>
                  <a:schemeClr val="tx1"/>
                </a:solidFill>
              </a:rPr>
              <a:t>If you don’t have a personal example, a prepared example can be found below.</a:t>
            </a:r>
            <a:endParaRPr sz="1200" dirty="0">
              <a:solidFill>
                <a:schemeClr val="tx1"/>
              </a:solidFill>
            </a:endParaRPr>
          </a:p>
          <a:p>
            <a:pPr marL="0" lvl="0" indent="0" algn="l" rtl="0">
              <a:spcBef>
                <a:spcPts val="0"/>
              </a:spcBef>
              <a:spcAft>
                <a:spcPts val="0"/>
              </a:spcAft>
              <a:buClr>
                <a:schemeClr val="dk1"/>
              </a:buClr>
              <a:buSzPts val="1100"/>
              <a:buNone/>
            </a:pPr>
            <a:r>
              <a:rPr lang="en-GB" sz="1200" dirty="0">
                <a:solidFill>
                  <a:schemeClr val="tx1"/>
                </a:solidFill>
              </a:rPr>
              <a:t>______________________________________________________________________________</a:t>
            </a:r>
            <a:endParaRPr sz="1200" dirty="0">
              <a:solidFill>
                <a:schemeClr val="tx1"/>
              </a:solidFill>
            </a:endParaRPr>
          </a:p>
          <a:p>
            <a:pPr marL="0" lvl="0" indent="0" algn="l" rtl="0">
              <a:spcBef>
                <a:spcPts val="0"/>
              </a:spcBef>
              <a:spcAft>
                <a:spcPts val="0"/>
              </a:spcAft>
              <a:buClr>
                <a:schemeClr val="dk1"/>
              </a:buClr>
              <a:buSzPts val="1100"/>
              <a:buNone/>
            </a:pPr>
            <a:endParaRPr sz="1200" b="1" dirty="0">
              <a:solidFill>
                <a:schemeClr val="tx1"/>
              </a:solidFill>
            </a:endParaRPr>
          </a:p>
          <a:p>
            <a:pPr marL="0" lvl="0" indent="0" algn="l" rtl="0">
              <a:spcBef>
                <a:spcPts val="0"/>
              </a:spcBef>
              <a:spcAft>
                <a:spcPts val="0"/>
              </a:spcAft>
              <a:buClr>
                <a:schemeClr val="dk1"/>
              </a:buClr>
              <a:buSzPts val="1100"/>
              <a:buNone/>
            </a:pPr>
            <a:r>
              <a:rPr lang="en-GB" sz="1200" b="1" dirty="0">
                <a:solidFill>
                  <a:schemeClr val="tx1"/>
                </a:solidFill>
              </a:rPr>
              <a:t>INTRODUCTION</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i="1" dirty="0">
                <a:solidFill>
                  <a:schemeClr val="tx1"/>
                </a:solidFill>
              </a:rPr>
              <a:t>In Level 2 we</a:t>
            </a:r>
            <a:r>
              <a:rPr lang="en-GB" sz="1200" i="1"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en-GB" sz="1200" i="1" dirty="0">
                <a:solidFill>
                  <a:schemeClr val="tx1"/>
                </a:solidFill>
                <a:highlight>
                  <a:srgbClr val="FF00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discussed we could learn more from our experiences through reflection</a:t>
            </a:r>
            <a:r>
              <a:rPr lang="en-GB" sz="1200" i="1" dirty="0">
                <a:solidFill>
                  <a:schemeClr val="tx1"/>
                </a:solidFill>
                <a:highlight>
                  <a:srgbClr val="FF0000"/>
                </a:highlight>
              </a:rPr>
              <a:t> </a:t>
            </a:r>
            <a:r>
              <a:rPr lang="en-GB" sz="1200" i="1" dirty="0">
                <a:solidFill>
                  <a:schemeClr val="tx1"/>
                </a:solidFill>
                <a:highlight>
                  <a:srgbClr val="FFFF00"/>
                </a:highlight>
              </a:rPr>
              <a:t>and practiced reflecting on our own experiences and applying the learning to new concepts</a:t>
            </a:r>
            <a:endParaRPr sz="1200" dirty="0">
              <a:solidFill>
                <a:schemeClr val="tx1"/>
              </a:solidFill>
              <a:highlight>
                <a:srgbClr val="FFFF00"/>
              </a:highlight>
            </a:endParaRPr>
          </a:p>
          <a:p>
            <a:pPr marL="171450" lvl="0" indent="-171450" algn="l" rtl="0">
              <a:spcBef>
                <a:spcPts val="0"/>
              </a:spcBef>
              <a:spcAft>
                <a:spcPts val="0"/>
              </a:spcAft>
              <a:buClr>
                <a:schemeClr val="dk1"/>
              </a:buClr>
              <a:buSzPts val="1100"/>
              <a:buChar char="•"/>
            </a:pPr>
            <a:r>
              <a:rPr lang="en-GB" sz="1200" dirty="0">
                <a:solidFill>
                  <a:schemeClr val="tx1"/>
                </a:solidFill>
              </a:rPr>
              <a:t>Guide participants to </a:t>
            </a:r>
            <a:r>
              <a:rPr lang="en-GB" sz="1200" b="1" dirty="0">
                <a:solidFill>
                  <a:schemeClr val="tx1"/>
                </a:solidFill>
              </a:rPr>
              <a:t>Workbook page 43: Reflection on loss</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i="1" dirty="0">
                <a:solidFill>
                  <a:schemeClr val="tx1"/>
                </a:solidFill>
              </a:rPr>
              <a:t>Think of a significant experience, a critical moment in your life, or an event you experienced in the course of your work which was important for you – something you feel comfortable sharing.</a:t>
            </a:r>
            <a:endParaRPr sz="1200" i="1" dirty="0">
              <a:solidFill>
                <a:schemeClr val="tx1"/>
              </a:solidFill>
            </a:endParaRPr>
          </a:p>
          <a:p>
            <a:pPr marL="628650" lvl="1" indent="-165100" algn="l" rtl="0">
              <a:spcBef>
                <a:spcPts val="0"/>
              </a:spcBef>
              <a:spcAft>
                <a:spcPts val="0"/>
              </a:spcAft>
              <a:buClr>
                <a:schemeClr val="dk1"/>
              </a:buClr>
              <a:buSzPts val="1100"/>
              <a:buChar char="•"/>
            </a:pPr>
            <a:r>
              <a:rPr lang="en-GB" sz="1200" i="1"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It should be one that had an impact on you personally and/or professionally</a:t>
            </a:r>
            <a:endParaRPr sz="12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628650" lvl="1" indent="-171450" algn="l" rtl="0">
              <a:spcBef>
                <a:spcPts val="0"/>
              </a:spcBef>
              <a:spcAft>
                <a:spcPts val="0"/>
              </a:spcAft>
              <a:buClr>
                <a:schemeClr val="dk1"/>
              </a:buClr>
              <a:buSzPts val="1100"/>
              <a:buChar char="•"/>
            </a:pPr>
            <a:r>
              <a:rPr lang="en-GB" sz="1200" i="1"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It doesn't have to be the most traumatic event of your career</a:t>
            </a:r>
            <a:r>
              <a:rPr lang="en-GB" sz="1200" i="1" dirty="0">
                <a:solidFill>
                  <a:schemeClr val="tx1"/>
                </a:solidFill>
              </a:rPr>
              <a:t> </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i="1" dirty="0">
                <a:solidFill>
                  <a:schemeClr val="tx1"/>
                </a:solidFill>
              </a:rPr>
              <a:t>Reflect on the three questions listed in your workbook and write down your replies. </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i="1" dirty="0">
                <a:solidFill>
                  <a:schemeClr val="tx1"/>
                </a:solidFill>
              </a:rPr>
              <a:t>What was lost? </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i="1" dirty="0">
                <a:solidFill>
                  <a:schemeClr val="tx1"/>
                </a:solidFill>
              </a:rPr>
              <a:t>What changed?</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i="1" dirty="0">
                <a:solidFill>
                  <a:schemeClr val="tx1"/>
                </a:solidFill>
              </a:rPr>
              <a:t>Did you also gain something from this experience? </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dirty="0">
                <a:solidFill>
                  <a:schemeClr val="tx1"/>
                </a:solidFill>
              </a:rPr>
              <a:t>Present an example (can be personal example or you can use the example below)</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dirty="0">
                <a:solidFill>
                  <a:schemeClr val="tx1"/>
                </a:solidFill>
              </a:rPr>
              <a:t>What was lost: My grandmother died, and so we lost her</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dirty="0">
                <a:solidFill>
                  <a:schemeClr val="tx1"/>
                </a:solidFill>
              </a:rPr>
              <a:t>What changed: Without my grandmother, my grandfather struggled to manage the household (such as shopping, cooking, cleaning) and my mother and aunt started to support him in this.</a:t>
            </a:r>
            <a:endParaRPr sz="1200" dirty="0">
              <a:solidFill>
                <a:schemeClr val="tx1"/>
              </a:solidFill>
            </a:endParaRPr>
          </a:p>
          <a:p>
            <a:pPr marL="628650" lvl="1" indent="-171450" algn="l" rtl="0">
              <a:spcBef>
                <a:spcPts val="0"/>
              </a:spcBef>
              <a:spcAft>
                <a:spcPts val="0"/>
              </a:spcAft>
              <a:buClr>
                <a:schemeClr val="dk1"/>
              </a:buClr>
              <a:buSzPts val="1100"/>
              <a:buChar char="•"/>
            </a:pPr>
            <a:r>
              <a:rPr lang="en-GB" sz="1200" dirty="0">
                <a:solidFill>
                  <a:schemeClr val="tx1"/>
                </a:solidFill>
              </a:rPr>
              <a:t>What was gained: Together with my mother, I started to spend more time with my grandfather and our relationship strengthened. </a:t>
            </a:r>
            <a:endParaRPr sz="1200" dirty="0">
              <a:solidFill>
                <a:schemeClr val="tx1"/>
              </a:solidFill>
            </a:endParaRPr>
          </a:p>
          <a:p>
            <a:pPr marL="0" lvl="0" indent="0" algn="l" rtl="0">
              <a:spcBef>
                <a:spcPts val="0"/>
              </a:spcBef>
              <a:spcAft>
                <a:spcPts val="0"/>
              </a:spcAft>
              <a:buClr>
                <a:schemeClr val="dk1"/>
              </a:buClr>
              <a:buSzPts val="1100"/>
              <a:buNone/>
            </a:pPr>
            <a:endParaRPr sz="1200" dirty="0">
              <a:solidFill>
                <a:schemeClr val="tx1"/>
              </a:solidFill>
            </a:endParaRPr>
          </a:p>
          <a:p>
            <a:pPr marL="0" lvl="0" indent="0" algn="l" rtl="0">
              <a:spcBef>
                <a:spcPts val="0"/>
              </a:spcBef>
              <a:spcAft>
                <a:spcPts val="0"/>
              </a:spcAft>
              <a:buClr>
                <a:schemeClr val="dk1"/>
              </a:buClr>
              <a:buSzPts val="1100"/>
              <a:buNone/>
            </a:pPr>
            <a:r>
              <a:rPr lang="en-GB" sz="1200" b="1" dirty="0">
                <a:solidFill>
                  <a:schemeClr val="tx1"/>
                </a:solidFill>
              </a:rPr>
              <a:t>INDIVIDUAL WORK (15 minutes) </a:t>
            </a:r>
            <a:endParaRPr sz="1200" i="1" dirty="0">
              <a:solidFill>
                <a:schemeClr val="tx1"/>
              </a:solidFill>
            </a:endParaRPr>
          </a:p>
          <a:p>
            <a:pPr marL="171450" lvl="0" indent="-171450" algn="l" rtl="0">
              <a:spcBef>
                <a:spcPts val="0"/>
              </a:spcBef>
              <a:spcAft>
                <a:spcPts val="0"/>
              </a:spcAft>
              <a:buClr>
                <a:schemeClr val="dk1"/>
              </a:buClr>
              <a:buSzPts val="1100"/>
              <a:buChar char="•"/>
            </a:pPr>
            <a:r>
              <a:rPr lang="en-GB" sz="1200" dirty="0">
                <a:solidFill>
                  <a:schemeClr val="tx1"/>
                </a:solidFill>
              </a:rPr>
              <a:t>Provide 15 minutes for participants to complete</a:t>
            </a:r>
            <a:endParaRPr sz="1200" dirty="0">
              <a:solidFill>
                <a:schemeClr val="tx1"/>
              </a:solidFill>
            </a:endParaRPr>
          </a:p>
          <a:p>
            <a:pPr marL="171450" lvl="0" indent="-101600" algn="l" rtl="0">
              <a:spcBef>
                <a:spcPts val="0"/>
              </a:spcBef>
              <a:spcAft>
                <a:spcPts val="0"/>
              </a:spcAft>
              <a:buClr>
                <a:schemeClr val="dk1"/>
              </a:buClr>
              <a:buSzPts val="1100"/>
              <a:buNone/>
            </a:pPr>
            <a:endParaRPr sz="1200" dirty="0">
              <a:solidFill>
                <a:schemeClr val="tx1"/>
              </a:solidFill>
            </a:endParaRPr>
          </a:p>
          <a:p>
            <a:pPr marL="0" lvl="0" indent="0" algn="l" rtl="0">
              <a:spcBef>
                <a:spcPts val="0"/>
              </a:spcBef>
              <a:spcAft>
                <a:spcPts val="0"/>
              </a:spcAft>
              <a:buClr>
                <a:schemeClr val="dk1"/>
              </a:buClr>
              <a:buSzPts val="1100"/>
              <a:buNone/>
            </a:pPr>
            <a:r>
              <a:rPr lang="en-GB" sz="1200" b="1" dirty="0">
                <a:solidFill>
                  <a:schemeClr val="tx1"/>
                </a:solidFill>
              </a:rPr>
              <a:t>PLENARY DISCUSSION (10 minutes)</a:t>
            </a:r>
            <a:endParaRPr sz="1200" dirty="0">
              <a:solidFill>
                <a:schemeClr val="tx1"/>
              </a:solidFill>
            </a:endParaRPr>
          </a:p>
          <a:p>
            <a:pPr marL="171450" lvl="0" indent="-171450" algn="l" rtl="0">
              <a:spcBef>
                <a:spcPts val="0"/>
              </a:spcBef>
              <a:spcAft>
                <a:spcPts val="0"/>
              </a:spcAft>
              <a:buClr>
                <a:schemeClr val="dk1"/>
              </a:buClr>
              <a:buSzPts val="1100"/>
              <a:buChar char="•"/>
            </a:pPr>
            <a:r>
              <a:rPr lang="en-GB" sz="1200" dirty="0">
                <a:solidFill>
                  <a:schemeClr val="tx1"/>
                </a:solidFill>
              </a:rPr>
              <a:t>Ask for volunteers to share their responses; </a:t>
            </a:r>
            <a:r>
              <a:rPr lang="en-GB" sz="1200" dirty="0">
                <a:solidFill>
                  <a:schemeClr val="tx1"/>
                </a:solidFill>
                <a:highlight>
                  <a:srgbClr val="FFFF00"/>
                </a:highlight>
              </a:rPr>
              <a:t>if participants do not want to share, do not force them. </a:t>
            </a:r>
            <a:endParaRPr sz="1200" dirty="0">
              <a:solidFill>
                <a:schemeClr val="tx1"/>
              </a:solidFill>
              <a:highlight>
                <a:srgbClr val="FFFF00"/>
              </a:highlight>
            </a:endParaRPr>
          </a:p>
          <a:p>
            <a:pPr marL="171450" lvl="0" indent="-171450" algn="l" rtl="0">
              <a:spcBef>
                <a:spcPts val="0"/>
              </a:spcBef>
              <a:spcAft>
                <a:spcPts val="0"/>
              </a:spcAft>
              <a:buClr>
                <a:schemeClr val="dk1"/>
              </a:buClr>
              <a:buSzPts val="1100"/>
              <a:buChar char="•"/>
            </a:pPr>
            <a:r>
              <a:rPr lang="en-GB" sz="1200" dirty="0">
                <a:solidFill>
                  <a:schemeClr val="tx1"/>
                </a:solidFill>
              </a:rPr>
              <a:t>Provide guidance as needed</a:t>
            </a:r>
            <a:endParaRPr sz="1200" dirty="0">
              <a:solidFill>
                <a:schemeClr val="tx1"/>
              </a:solidFill>
            </a:endParaRPr>
          </a:p>
        </p:txBody>
      </p:sp>
      <p:sp>
        <p:nvSpPr>
          <p:cNvPr id="646" name="Google Shape;646;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2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highlight>
                  <a:srgbClr val="FFFF00"/>
                </a:highlight>
              </a:rPr>
              <a:t>Adverse life experiences or events</a:t>
            </a:r>
            <a:r>
              <a:rPr lang="en-GB" i="1" dirty="0"/>
              <a:t> are transformative events in the life journey of a person, team, organization </a:t>
            </a:r>
            <a:r>
              <a:rPr lang="en-GB" i="1" dirty="0">
                <a:highlight>
                  <a:srgbClr val="FFFF00"/>
                </a:highlight>
              </a:rPr>
              <a:t>and/or</a:t>
            </a:r>
            <a:r>
              <a:rPr lang="en-GB" i="1" dirty="0"/>
              <a:t> community</a:t>
            </a:r>
            <a:endParaRPr dirty="0"/>
          </a:p>
          <a:p>
            <a:pPr marL="628650" lvl="1" indent="-171450" algn="l" rtl="0">
              <a:spcBef>
                <a:spcPts val="0"/>
              </a:spcBef>
              <a:spcAft>
                <a:spcPts val="0"/>
              </a:spcAft>
              <a:buClr>
                <a:schemeClr val="dk1"/>
              </a:buClr>
              <a:buSzPts val="1200"/>
              <a:buChar char="•"/>
            </a:pPr>
            <a:r>
              <a:rPr lang="en-GB" i="1" dirty="0"/>
              <a:t>They destabilize us and we need to re-assess, adapt, change</a:t>
            </a:r>
            <a:endParaRPr dirty="0"/>
          </a:p>
          <a:p>
            <a:pPr marL="628650" lvl="1" indent="-171450" algn="l" rtl="0">
              <a:spcBef>
                <a:spcPts val="0"/>
              </a:spcBef>
              <a:spcAft>
                <a:spcPts val="0"/>
              </a:spcAft>
              <a:buClr>
                <a:schemeClr val="dk1"/>
              </a:buClr>
              <a:buSzPts val="1200"/>
              <a:buChar char="•"/>
            </a:pPr>
            <a:r>
              <a:rPr lang="en-GB" i="1" dirty="0"/>
              <a:t>Recovery from</a:t>
            </a: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adverse life </a:t>
            </a:r>
            <a:r>
              <a:rPr lang="en-GB" i="1" dirty="0"/>
              <a:t>events require more adaptation, more time and possibly help/assistance</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628650" lvl="1" indent="-171450" algn="l" rtl="0">
              <a:spcBef>
                <a:spcPts val="0"/>
              </a:spcBef>
              <a:spcAft>
                <a:spcPts val="0"/>
              </a:spcAft>
              <a:buClr>
                <a:schemeClr val="dk1"/>
              </a:buClr>
              <a:buSzPts val="1200"/>
              <a:buChar char="•"/>
            </a:pPr>
            <a:r>
              <a:rPr lang="en-GB" i="1" dirty="0"/>
              <a:t>What was lost represents grief </a:t>
            </a:r>
            <a:endParaRPr dirty="0"/>
          </a:p>
          <a:p>
            <a:pPr marL="628650" lvl="1" indent="-171450" algn="l" rtl="0">
              <a:spcBef>
                <a:spcPts val="0"/>
              </a:spcBef>
              <a:spcAft>
                <a:spcPts val="0"/>
              </a:spcAft>
              <a:buClr>
                <a:schemeClr val="dk1"/>
              </a:buClr>
              <a:buSzPts val="1200"/>
              <a:buChar char="•"/>
            </a:pPr>
            <a:r>
              <a:rPr lang="en-GB" i="1" dirty="0"/>
              <a:t>What changed is the </a:t>
            </a: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adaptation</a:t>
            </a:r>
            <a:endParaRPr i="1" dirty="0">
              <a:highlight>
                <a:srgbClr val="FFFF00"/>
              </a:highlight>
            </a:endParaRPr>
          </a:p>
          <a:p>
            <a:pPr marL="628650" lvl="1" indent="-171450" algn="l" rtl="0">
              <a:spcBef>
                <a:spcPts val="0"/>
              </a:spcBef>
              <a:spcAft>
                <a:spcPts val="0"/>
              </a:spcAft>
              <a:buClr>
                <a:schemeClr val="dk1"/>
              </a:buClr>
              <a:buSzPts val="1200"/>
              <a:buChar char="•"/>
            </a:pPr>
            <a:r>
              <a:rPr lang="en-GB" i="1" dirty="0"/>
              <a:t>What was gained is the growth we achieved our growth through this process </a:t>
            </a:r>
            <a:endParaRPr dirty="0"/>
          </a:p>
          <a:p>
            <a:pPr marL="0" lvl="0" indent="0" algn="l" rtl="0">
              <a:spcBef>
                <a:spcPts val="0"/>
              </a:spcBef>
              <a:spcAft>
                <a:spcPts val="0"/>
              </a:spcAft>
              <a:buClr>
                <a:schemeClr val="dk1"/>
              </a:buClr>
              <a:buSzPts val="1200"/>
              <a:buNone/>
            </a:pPr>
            <a:endParaRPr dirty="0"/>
          </a:p>
        </p:txBody>
      </p:sp>
      <p:sp>
        <p:nvSpPr>
          <p:cNvPr id="696" name="Google Shape;696;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p>
          <a:p>
            <a:pPr marL="228600" indent="-228600">
              <a:buFont typeface="+mj-lt"/>
              <a:buAutoNum type="arabicPeriod"/>
            </a:pPr>
            <a:r>
              <a:rPr lang="en-US" i="1" dirty="0"/>
              <a:t>If we continue to learn and develop ourselves, it can lead to better child protection outcomes and an increase in the quality of the support we provide</a:t>
            </a:r>
          </a:p>
          <a:p>
            <a:pPr marL="228600" indent="-228600">
              <a:buFont typeface="+mj-lt"/>
              <a:buAutoNum type="arabicPeriod"/>
            </a:pPr>
            <a:r>
              <a:rPr lang="en-US" i="1" dirty="0"/>
              <a:t>Reflection can give us the opportunity to take a step back, brainstorm or think creatively and find new ways or approaches</a:t>
            </a:r>
          </a:p>
          <a:p>
            <a:pPr marL="228600" indent="-228600">
              <a:buFont typeface="+mj-lt"/>
              <a:buAutoNum type="arabicPeriod"/>
            </a:pPr>
            <a:r>
              <a:rPr lang="en-US" i="1" dirty="0"/>
              <a:t>Reflecting on previous experiences and their outcome are essential to avoid doing harm! </a:t>
            </a:r>
          </a:p>
          <a:p>
            <a:pPr marL="228600" indent="-228600">
              <a:buFont typeface="+mj-lt"/>
              <a:buAutoNum type="arabicPeriod"/>
            </a:pPr>
            <a:r>
              <a:rPr lang="en-US" i="1" dirty="0"/>
              <a:t>This also aligns with the need to be accountable for our responsibilities and actions</a:t>
            </a:r>
          </a:p>
          <a:p>
            <a:pPr marL="228600" indent="-228600">
              <a:buFont typeface="+mj-lt"/>
              <a:buAutoNum type="arabicPeriod"/>
            </a:pPr>
            <a:r>
              <a:rPr lang="en-US" i="1" dirty="0"/>
              <a:t>When we face issues, challenges or criticism, we can use this as an opportunity to learn from it</a:t>
            </a:r>
          </a:p>
          <a:p>
            <a:pPr marL="228600" indent="-228600">
              <a:buFont typeface="+mj-lt"/>
              <a:buAutoNum type="arabicPeriod"/>
            </a:pPr>
            <a:r>
              <a:rPr lang="en-US" i="1" dirty="0"/>
              <a:t>In case management, we can get caught in overwhelming feelings or drown in our work.</a:t>
            </a:r>
          </a:p>
          <a:p>
            <a:pPr lvl="1"/>
            <a:r>
              <a:rPr lang="en-US" i="1" dirty="0"/>
              <a:t>Reflection can help us to reclarify our role for ourselves - what we can and cannot do, place boundaries and help to manage our workload. </a:t>
            </a:r>
          </a:p>
          <a:p>
            <a:pPr marL="228600" indent="-228600">
              <a:buFont typeface="+mj-lt"/>
              <a:buAutoNum type="arabicPeriod"/>
            </a:pPr>
            <a:r>
              <a:rPr lang="en-US" i="1" dirty="0"/>
              <a:t>Reflection can be a form of self care. </a:t>
            </a:r>
          </a:p>
          <a:p>
            <a:pPr lvl="1"/>
            <a:r>
              <a:rPr lang="en-US" i="1" dirty="0"/>
              <a:t>It can help us to move forward from negative feelings, such as anger or frustration about gaps in service provision, policies, red tape or other challenges.</a:t>
            </a:r>
          </a:p>
          <a:p>
            <a:pPr lvl="1"/>
            <a:r>
              <a:rPr lang="en-US" i="1" dirty="0"/>
              <a:t>It can help us to cope with stress, the difficult situations we witness, and the dire stories we listen to. </a:t>
            </a:r>
          </a:p>
          <a:p>
            <a:pPr lvl="1"/>
            <a:r>
              <a:rPr lang="en-US" i="1" dirty="0"/>
              <a:t>Reflection can help us unload some of these feelings.</a:t>
            </a:r>
          </a:p>
        </p:txBody>
      </p:sp>
      <p:sp>
        <p:nvSpPr>
          <p:cNvPr id="6" name="Slide Image Placeholder 5">
            <a:extLst>
              <a:ext uri="{FF2B5EF4-FFF2-40B4-BE49-F238E27FC236}">
                <a16:creationId xmlns:a16="http://schemas.microsoft.com/office/drawing/2014/main" id="{02E80632-72D4-2BFD-0EAE-140850C8979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511740-9A5C-5365-0956-6D412D1F255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315297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2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GB" sz="1200" b="1" dirty="0"/>
              <a:t>OPTIONAL ACTIVITY AND TRIGGER FLAG!</a:t>
            </a:r>
          </a:p>
          <a:p>
            <a:pPr marL="171450" lvl="0" indent="-171450" algn="l" rtl="0">
              <a:spcBef>
                <a:spcPts val="0"/>
              </a:spcBef>
              <a:spcAft>
                <a:spcPts val="0"/>
              </a:spcAft>
              <a:buClr>
                <a:schemeClr val="dk1"/>
              </a:buClr>
              <a:buSzPts val="1100"/>
            </a:pPr>
            <a:r>
              <a:rPr lang="en-GB" sz="1200" b="0" dirty="0"/>
              <a:t>As this activity can be triggering for participants, it’s important to flag this prior to introducing the exercise.</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GB" sz="1200" b="0" dirty="0">
                <a:solidFill>
                  <a:schemeClr val="tx1"/>
                </a:solidFill>
              </a:rPr>
              <a:t>The activity is optional and so make sure to explain that participants are free to opt out, to skip this activity and to take a short break instead.</a:t>
            </a:r>
          </a:p>
          <a:p>
            <a:pPr marL="0" lvl="0" indent="0" algn="l" rtl="0">
              <a:spcBef>
                <a:spcPts val="0"/>
              </a:spcBef>
              <a:spcAft>
                <a:spcPts val="0"/>
              </a:spcAft>
              <a:buClr>
                <a:schemeClr val="dk1"/>
              </a:buClr>
              <a:buSzPts val="1200"/>
              <a:buNone/>
            </a:pPr>
            <a:r>
              <a:rPr lang="en-GB" b="1" dirty="0"/>
              <a:t>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GB" b="1"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Now we will proceed with a self-reflection exercise around grief. </a:t>
            </a:r>
            <a:endParaRPr dirty="0"/>
          </a:p>
          <a:p>
            <a:pPr marL="171450" lvl="0" indent="-171450" algn="l" rtl="0">
              <a:spcBef>
                <a:spcPts val="0"/>
              </a:spcBef>
              <a:spcAft>
                <a:spcPts val="0"/>
              </a:spcAft>
              <a:buClr>
                <a:schemeClr val="dk1"/>
              </a:buClr>
              <a:buSzPts val="1200"/>
              <a:buChar char="•"/>
            </a:pPr>
            <a:r>
              <a:rPr lang="en-GB" i="1" dirty="0"/>
              <a:t>As a caseworker, much of what we do is empathize with those we work with. </a:t>
            </a:r>
            <a:endParaRPr i="1" dirty="0"/>
          </a:p>
          <a:p>
            <a:pPr marL="171450" lvl="0" indent="-171450" algn="l" rtl="0">
              <a:spcBef>
                <a:spcPts val="0"/>
              </a:spcBef>
              <a:spcAft>
                <a:spcPts val="0"/>
              </a:spcAft>
              <a:buClr>
                <a:schemeClr val="dk1"/>
              </a:buClr>
              <a:buSzPts val="1200"/>
              <a:buChar char="•"/>
            </a:pPr>
            <a:r>
              <a:rPr lang="en-GB" i="1" dirty="0"/>
              <a:t>It's important to reflect on your own personal loss history, such as:</a:t>
            </a:r>
            <a:endParaRPr dirty="0"/>
          </a:p>
          <a:p>
            <a:pPr marL="628650" lvl="1" indent="-171450" algn="l" rtl="0">
              <a:spcBef>
                <a:spcPts val="0"/>
              </a:spcBef>
              <a:spcAft>
                <a:spcPts val="0"/>
              </a:spcAft>
              <a:buClr>
                <a:schemeClr val="dk1"/>
              </a:buClr>
              <a:buSzPts val="1200"/>
              <a:buChar char="•"/>
            </a:pPr>
            <a:r>
              <a:rPr lang="en-GB" i="1" dirty="0"/>
              <a:t>What resources we turned to</a:t>
            </a:r>
            <a:endParaRPr dirty="0"/>
          </a:p>
          <a:p>
            <a:pPr marL="628650" lvl="1" indent="-171450" algn="l" rtl="0">
              <a:spcBef>
                <a:spcPts val="0"/>
              </a:spcBef>
              <a:spcAft>
                <a:spcPts val="0"/>
              </a:spcAft>
              <a:buClr>
                <a:schemeClr val="dk1"/>
              </a:buClr>
              <a:buSzPts val="1200"/>
              <a:buChar char="•"/>
            </a:pPr>
            <a:r>
              <a:rPr lang="en-GB" i="1" dirty="0"/>
              <a:t>What was helpful</a:t>
            </a:r>
            <a:endParaRPr dirty="0"/>
          </a:p>
          <a:p>
            <a:pPr marL="628650" lvl="1" indent="-171450" algn="l" rtl="0">
              <a:spcBef>
                <a:spcPts val="0"/>
              </a:spcBef>
              <a:spcAft>
                <a:spcPts val="0"/>
              </a:spcAft>
              <a:buClr>
                <a:schemeClr val="dk1"/>
              </a:buClr>
              <a:buSzPts val="1200"/>
              <a:buChar char="•"/>
            </a:pPr>
            <a:r>
              <a:rPr lang="en-GB" i="1" dirty="0"/>
              <a:t>What was not helpful</a:t>
            </a:r>
            <a:endParaRPr dirty="0"/>
          </a:p>
          <a:p>
            <a:pPr marL="171450" lvl="0" indent="-171450" algn="l" rtl="0">
              <a:spcBef>
                <a:spcPts val="0"/>
              </a:spcBef>
              <a:spcAft>
                <a:spcPts val="0"/>
              </a:spcAft>
              <a:buClr>
                <a:schemeClr val="dk1"/>
              </a:buClr>
              <a:buSzPts val="1200"/>
              <a:buChar char="•"/>
            </a:pPr>
            <a:r>
              <a:rPr lang="en-GB" i="1" dirty="0"/>
              <a:t>This can help us:</a:t>
            </a:r>
            <a:endParaRPr dirty="0"/>
          </a:p>
          <a:p>
            <a:pPr marL="628650" lvl="1" indent="-171450" algn="l" rtl="0">
              <a:spcBef>
                <a:spcPts val="0"/>
              </a:spcBef>
              <a:spcAft>
                <a:spcPts val="0"/>
              </a:spcAft>
              <a:buClr>
                <a:schemeClr val="dk1"/>
              </a:buClr>
              <a:buSzPts val="1200"/>
              <a:buChar char="•"/>
            </a:pPr>
            <a:r>
              <a:rPr lang="en-GB" i="1" dirty="0"/>
              <a:t>Empathize with and understand the experiences of the children and families we work with</a:t>
            </a:r>
            <a:endParaRPr dirty="0"/>
          </a:p>
          <a:p>
            <a:pPr marL="628650" lvl="1" indent="-171450" algn="l" rtl="0">
              <a:spcBef>
                <a:spcPts val="0"/>
              </a:spcBef>
              <a:spcAft>
                <a:spcPts val="0"/>
              </a:spcAft>
              <a:buClr>
                <a:schemeClr val="dk1"/>
              </a:buClr>
              <a:buSzPts val="1200"/>
              <a:buChar char="•"/>
            </a:pPr>
            <a:r>
              <a:rPr lang="en-GB" i="1" dirty="0"/>
              <a:t>Decide whether or not we can help the child or family</a:t>
            </a:r>
            <a:endParaRPr dirty="0"/>
          </a:p>
          <a:p>
            <a:pPr marL="628650" lvl="1" indent="-171450" algn="l" rtl="0">
              <a:spcBef>
                <a:spcPts val="0"/>
              </a:spcBef>
              <a:spcAft>
                <a:spcPts val="0"/>
              </a:spcAft>
              <a:buClr>
                <a:schemeClr val="dk1"/>
              </a:buClr>
              <a:buSzPts val="1200"/>
              <a:buChar char="•"/>
            </a:pPr>
            <a:r>
              <a:rPr lang="en-GB" i="1" dirty="0"/>
              <a:t>Decide if we should refer the child to an expert</a:t>
            </a:r>
            <a:endParaRPr i="1" dirty="0"/>
          </a:p>
          <a:p>
            <a:pPr marL="171450" lvl="0" indent="-171450" algn="l" rtl="0">
              <a:spcBef>
                <a:spcPts val="0"/>
              </a:spcBef>
              <a:spcAft>
                <a:spcPts val="0"/>
              </a:spcAft>
              <a:buSzPts val="1200"/>
              <a:buChar char="•"/>
            </a:pPr>
            <a:r>
              <a:rPr lang="en-GB" i="1" dirty="0">
                <a:highlight>
                  <a:srgbClr val="FFFF00"/>
                </a:highlight>
              </a:rPr>
              <a:t>When reflecting on our own experiences it is very important to be in a space (mentally, physically, emotionally) that feels safe and supportive. Remember that you are never required to do a self-reflection exercise or share your thoughts with the group if you do not feel comfortable doing so. </a:t>
            </a:r>
            <a:endParaRPr i="1" dirty="0">
              <a:highlight>
                <a:srgbClr val="FFFF00"/>
              </a:highlight>
            </a:endParaRPr>
          </a:p>
          <a:p>
            <a:pPr marL="171450" lvl="0" indent="-171450" algn="l" rtl="0">
              <a:spcBef>
                <a:spcPts val="0"/>
              </a:spcBef>
              <a:spcAft>
                <a:spcPts val="0"/>
              </a:spcAft>
              <a:buSzPts val="1200"/>
              <a:buChar char="•"/>
            </a:pPr>
            <a:r>
              <a:rPr lang="en-GB" i="1" dirty="0">
                <a:highlight>
                  <a:srgbClr val="FFFF00"/>
                </a:highlight>
              </a:rPr>
              <a:t>When working with clients, it is always important to remember your boundaries and scope of practice as a caseworker. </a:t>
            </a:r>
            <a:endParaRPr i="1" dirty="0">
              <a:highlight>
                <a:srgbClr val="FFFF00"/>
              </a:highlight>
            </a:endParaRPr>
          </a:p>
          <a:p>
            <a:pPr marL="171450" lvl="0" indent="0" algn="l" rtl="0">
              <a:spcBef>
                <a:spcPts val="0"/>
              </a:spcBef>
              <a:spcAft>
                <a:spcPts val="0"/>
              </a:spcAft>
              <a:buNone/>
            </a:pPr>
            <a:endParaRPr i="1" dirty="0"/>
          </a:p>
          <a:p>
            <a:pPr marL="0" lvl="0" indent="0" algn="l" rtl="0">
              <a:spcBef>
                <a:spcPts val="0"/>
              </a:spcBef>
              <a:spcAft>
                <a:spcPts val="0"/>
              </a:spcAft>
              <a:buClr>
                <a:schemeClr val="dk1"/>
              </a:buClr>
              <a:buSzPts val="1200"/>
              <a:buNone/>
            </a:pPr>
            <a:r>
              <a:rPr lang="en-GB" b="1" dirty="0"/>
              <a:t>INTRODUCTION</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t>Guide participants to </a:t>
            </a:r>
            <a:r>
              <a:rPr lang="en-GB" sz="1200" b="1" dirty="0"/>
              <a:t>Workbook page 44: Loss and grief – reflection</a:t>
            </a:r>
            <a:endParaRPr dirty="0"/>
          </a:p>
          <a:p>
            <a:pPr marL="171450" lvl="0" indent="-171450" algn="l" rtl="0">
              <a:spcBef>
                <a:spcPts val="0"/>
              </a:spcBef>
              <a:spcAft>
                <a:spcPts val="0"/>
              </a:spcAft>
              <a:buClr>
                <a:schemeClr val="dk1"/>
              </a:buClr>
              <a:buSzPts val="1200"/>
              <a:buChar char="•"/>
            </a:pPr>
            <a:r>
              <a:rPr lang="en-GB" i="1" dirty="0"/>
              <a:t>In your workbook:</a:t>
            </a:r>
            <a:endParaRPr dirty="0"/>
          </a:p>
          <a:p>
            <a:pPr marL="628650" lvl="1" indent="-171450" algn="l" rtl="0">
              <a:spcBef>
                <a:spcPts val="0"/>
              </a:spcBef>
              <a:spcAft>
                <a:spcPts val="0"/>
              </a:spcAft>
              <a:buClr>
                <a:schemeClr val="dk1"/>
              </a:buClr>
              <a:buSzPts val="1200"/>
              <a:buChar char="•"/>
            </a:pPr>
            <a:r>
              <a:rPr lang="en-GB" i="1" dirty="0"/>
              <a:t>Recall a significant loss you have experienced in your life</a:t>
            </a:r>
            <a:endParaRPr dirty="0"/>
          </a:p>
          <a:p>
            <a:pPr marL="628650" lvl="1" indent="-171450" algn="l" rtl="0">
              <a:spcBef>
                <a:spcPts val="0"/>
              </a:spcBef>
              <a:spcAft>
                <a:spcPts val="0"/>
              </a:spcAft>
              <a:buClr>
                <a:schemeClr val="dk1"/>
              </a:buClr>
              <a:buSzPts val="1200"/>
              <a:buChar char="•"/>
            </a:pPr>
            <a:r>
              <a:rPr lang="en-GB" i="1" dirty="0"/>
              <a:t>Take time to focus on your thoughts and feelings</a:t>
            </a:r>
            <a:endParaRPr dirty="0"/>
          </a:p>
          <a:p>
            <a:pPr marL="628650" lvl="1" indent="-171450" algn="l" rtl="0">
              <a:spcBef>
                <a:spcPts val="0"/>
              </a:spcBef>
              <a:spcAft>
                <a:spcPts val="0"/>
              </a:spcAft>
              <a:buClr>
                <a:schemeClr val="dk1"/>
              </a:buClr>
              <a:buSzPts val="1200"/>
              <a:buChar char="•"/>
            </a:pPr>
            <a:r>
              <a:rPr lang="en-GB" i="1" dirty="0"/>
              <a:t>Read through and complete the sentences</a:t>
            </a:r>
            <a:endParaRPr dirty="0"/>
          </a:p>
          <a:p>
            <a:pPr marL="171450" lvl="0" indent="-171450" algn="l" rtl="0">
              <a:spcBef>
                <a:spcPts val="0"/>
              </a:spcBef>
              <a:spcAft>
                <a:spcPts val="0"/>
              </a:spcAft>
              <a:buClr>
                <a:schemeClr val="dk1"/>
              </a:buClr>
              <a:buSzPts val="1200"/>
              <a:buChar char="•"/>
            </a:pPr>
            <a:r>
              <a:rPr lang="en-GB" i="1" dirty="0"/>
              <a:t>If this exercise brings up difficulties for you, feel free to come and talk to me</a:t>
            </a:r>
            <a:endParaRPr dirty="0"/>
          </a:p>
          <a:p>
            <a:pPr marL="628650" lvl="1" indent="-171450" algn="l" rtl="0">
              <a:spcBef>
                <a:spcPts val="0"/>
              </a:spcBef>
              <a:spcAft>
                <a:spcPts val="0"/>
              </a:spcAft>
              <a:buClr>
                <a:schemeClr val="dk1"/>
              </a:buClr>
              <a:buSzPts val="1200"/>
              <a:buChar char="•"/>
            </a:pPr>
            <a:r>
              <a:rPr lang="en-GB" i="1" dirty="0"/>
              <a:t>You can do this exercise at home if you prefer</a:t>
            </a:r>
            <a:endParaRPr dirty="0"/>
          </a:p>
          <a:p>
            <a:pPr marL="171450" lvl="0" indent="-171450" algn="l" rtl="0">
              <a:spcBef>
                <a:spcPts val="0"/>
              </a:spcBef>
              <a:spcAft>
                <a:spcPts val="0"/>
              </a:spcAft>
              <a:buClr>
                <a:schemeClr val="dk1"/>
              </a:buClr>
              <a:buSzPts val="1200"/>
              <a:buChar char="•"/>
            </a:pPr>
            <a:r>
              <a:rPr lang="en-GB" i="1" dirty="0"/>
              <a:t>You may need to provide services for a child who has suffered a loss similar to your own</a:t>
            </a:r>
            <a:endParaRPr dirty="0"/>
          </a:p>
          <a:p>
            <a:pPr marL="628650" lvl="1" indent="-171450" algn="l" rtl="0">
              <a:spcBef>
                <a:spcPts val="0"/>
              </a:spcBef>
              <a:spcAft>
                <a:spcPts val="0"/>
              </a:spcAft>
              <a:buClr>
                <a:schemeClr val="dk1"/>
              </a:buClr>
              <a:buSzPts val="1200"/>
              <a:buChar char="•"/>
            </a:pPr>
            <a:r>
              <a:rPr lang="en-GB" i="1" dirty="0"/>
              <a:t>This may bring back painful feelings from your own loss. </a:t>
            </a:r>
            <a:endParaRPr dirty="0"/>
          </a:p>
          <a:p>
            <a:pPr marL="628650" lvl="1" indent="-171450" algn="l" rtl="0">
              <a:spcBef>
                <a:spcPts val="0"/>
              </a:spcBef>
              <a:spcAft>
                <a:spcPts val="0"/>
              </a:spcAft>
              <a:buClr>
                <a:schemeClr val="dk1"/>
              </a:buClr>
              <a:buSzPts val="1200"/>
              <a:buChar char="•"/>
            </a:pPr>
            <a:r>
              <a:rPr lang="en-GB" i="1" dirty="0"/>
              <a:t>It is important to have dealt adequately with your own loss</a:t>
            </a:r>
            <a:endParaRPr dirty="0"/>
          </a:p>
          <a:p>
            <a:pPr marL="628650" lvl="1" indent="-171450" algn="l" rtl="0">
              <a:spcBef>
                <a:spcPts val="0"/>
              </a:spcBef>
              <a:spcAft>
                <a:spcPts val="0"/>
              </a:spcAft>
              <a:buClr>
                <a:schemeClr val="dk1"/>
              </a:buClr>
              <a:buSzPts val="1200"/>
              <a:buChar char="•"/>
            </a:pPr>
            <a:r>
              <a:rPr lang="en-GB" i="1" dirty="0"/>
              <a:t>Otherwise, it can interfere with their ability to help the child.</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i="0" dirty="0"/>
              <a:t>INDIVIDUAL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p:txBody>
      </p:sp>
      <p:sp>
        <p:nvSpPr>
          <p:cNvPr id="764" name="Google Shape;764;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t>Now we are going to take a closer look at the process and the different stages of grief </a:t>
            </a:r>
            <a:endParaRPr dirty="0"/>
          </a:p>
          <a:p>
            <a:pPr marL="171450" lvl="0" indent="-171450" algn="l" rtl="0">
              <a:spcBef>
                <a:spcPts val="0"/>
              </a:spcBef>
              <a:spcAft>
                <a:spcPts val="0"/>
              </a:spcAft>
              <a:buClr>
                <a:schemeClr val="dk1"/>
              </a:buClr>
              <a:buSzPts val="1200"/>
              <a:buChar char="•"/>
            </a:pPr>
            <a:r>
              <a:rPr lang="en-GB" i="1" dirty="0"/>
              <a:t>We will now have a look at what th</a:t>
            </a:r>
            <a:r>
              <a:rPr lang="en-GB" i="1" dirty="0">
                <a:highlight>
                  <a:srgbClr val="FFFF00"/>
                </a:highlight>
              </a:rPr>
              <a:t>ese</a:t>
            </a:r>
            <a:r>
              <a:rPr lang="en-GB" i="1" dirty="0"/>
              <a:t> terms exactly mean</a:t>
            </a:r>
            <a:r>
              <a:rPr lang="en-GB" i="1" dirty="0">
                <a:highlight>
                  <a:srgbClr val="FFFF00"/>
                </a:highlight>
              </a:rPr>
              <a:t>s</a:t>
            </a:r>
            <a:endParaRPr dirty="0">
              <a:highlight>
                <a:srgbClr val="FFFF00"/>
              </a:highlight>
            </a:endParaRPr>
          </a:p>
          <a:p>
            <a:pPr marL="171450" lvl="0" indent="-171450" algn="l" rtl="0">
              <a:spcBef>
                <a:spcPts val="0"/>
              </a:spcBef>
              <a:spcAft>
                <a:spcPts val="0"/>
              </a:spcAft>
              <a:buClr>
                <a:schemeClr val="dk1"/>
              </a:buClr>
              <a:buSzPts val="1200"/>
              <a:buChar char="•"/>
            </a:pPr>
            <a:r>
              <a:rPr lang="en-GB" dirty="0"/>
              <a:t>Guide participants to </a:t>
            </a:r>
            <a:r>
              <a:rPr lang="en-GB" b="1" dirty="0"/>
              <a:t>Workbook page 45: Stages of grief</a:t>
            </a:r>
            <a:endParaRPr dirty="0"/>
          </a:p>
          <a:p>
            <a:pPr marL="182245" lvl="0" indent="-182245" algn="l" rtl="0">
              <a:spcBef>
                <a:spcPts val="0"/>
              </a:spcBef>
              <a:spcAft>
                <a:spcPts val="0"/>
              </a:spcAft>
              <a:buClr>
                <a:schemeClr val="dk1"/>
              </a:buClr>
              <a:buSzPts val="1200"/>
              <a:buChar char="•"/>
            </a:pPr>
            <a:r>
              <a:rPr lang="en-GB" i="1" dirty="0"/>
              <a:t>In your workbook:</a:t>
            </a:r>
            <a:endParaRPr dirty="0"/>
          </a:p>
          <a:p>
            <a:pPr marL="639445" lvl="1" indent="-182244" algn="l" rtl="0">
              <a:spcBef>
                <a:spcPts val="0"/>
              </a:spcBef>
              <a:spcAft>
                <a:spcPts val="0"/>
              </a:spcAft>
              <a:buClr>
                <a:schemeClr val="dk1"/>
              </a:buClr>
              <a:buSzPts val="1200"/>
              <a:buChar char="•"/>
            </a:pPr>
            <a:r>
              <a:rPr lang="en-GB" i="1" dirty="0"/>
              <a:t>Read the explanations of the different terms</a:t>
            </a:r>
            <a:endParaRPr i="1" dirty="0"/>
          </a:p>
          <a:p>
            <a:pPr marL="628650" lvl="1" indent="-171450" algn="l" rtl="0">
              <a:spcBef>
                <a:spcPts val="0"/>
              </a:spcBef>
              <a:spcAft>
                <a:spcPts val="0"/>
              </a:spcAft>
              <a:buClr>
                <a:schemeClr val="dk1"/>
              </a:buClr>
              <a:buSzPts val="1200"/>
              <a:buChar char="•"/>
            </a:pPr>
            <a:r>
              <a:rPr lang="en-GB" i="1" dirty="0"/>
              <a:t>Draw a line from the key term to the right explanation and number the steps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INDIVIDUAL WORK (5 minutes)</a:t>
            </a:r>
            <a:endParaRPr dirty="0"/>
          </a:p>
          <a:p>
            <a:pPr marL="171450" lvl="0" indent="-171450" algn="l" rtl="0">
              <a:spcBef>
                <a:spcPts val="0"/>
              </a:spcBef>
              <a:spcAft>
                <a:spcPts val="0"/>
              </a:spcAft>
              <a:buClr>
                <a:schemeClr val="dk1"/>
              </a:buClr>
              <a:buSzPts val="1200"/>
              <a:buChar char="•"/>
            </a:pPr>
            <a:r>
              <a:rPr lang="en-GB" dirty="0"/>
              <a:t>Provide 5 minutes for participants to complete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Clr>
                <a:schemeClr val="dk1"/>
              </a:buClr>
              <a:buSzPts val="1200"/>
              <a:buChar char="•"/>
            </a:pPr>
            <a:r>
              <a:rPr lang="en-GB" dirty="0"/>
              <a:t>For each term:</a:t>
            </a:r>
            <a:endParaRPr dirty="0"/>
          </a:p>
          <a:p>
            <a:pPr marL="628650" lvl="1" indent="-171450" algn="l" rtl="0">
              <a:spcBef>
                <a:spcPts val="0"/>
              </a:spcBef>
              <a:spcAft>
                <a:spcPts val="0"/>
              </a:spcAft>
              <a:buClr>
                <a:schemeClr val="dk1"/>
              </a:buClr>
              <a:buSzPts val="1200"/>
              <a:buChar char="•"/>
            </a:pPr>
            <a:r>
              <a:rPr lang="en-GB" dirty="0"/>
              <a:t>Ask a volunteer to read the definition they matched to the term</a:t>
            </a:r>
            <a:endParaRPr dirty="0"/>
          </a:p>
          <a:p>
            <a:pPr marL="628650" lvl="1" indent="-171450" algn="l" rtl="0">
              <a:spcBef>
                <a:spcPts val="0"/>
              </a:spcBef>
              <a:spcAft>
                <a:spcPts val="0"/>
              </a:spcAft>
              <a:buClr>
                <a:schemeClr val="dk1"/>
              </a:buClr>
              <a:buSzPts val="1200"/>
              <a:buChar char="•"/>
            </a:pPr>
            <a:r>
              <a:rPr lang="en-GB" dirty="0"/>
              <a:t>Check if the group of participants agrees with the selected explanation</a:t>
            </a:r>
            <a:endParaRPr dirty="0"/>
          </a:p>
          <a:p>
            <a:pPr marL="171450" lvl="0" indent="-171450" algn="l" rtl="0">
              <a:spcBef>
                <a:spcPts val="0"/>
              </a:spcBef>
              <a:spcAft>
                <a:spcPts val="0"/>
              </a:spcAft>
              <a:buClr>
                <a:schemeClr val="dk1"/>
              </a:buClr>
              <a:buSzPts val="1200"/>
              <a:buChar char="•"/>
            </a:pPr>
            <a:r>
              <a:rPr lang="en-GB" dirty="0"/>
              <a:t>Correct if needed using the answers on the next slide </a:t>
            </a:r>
            <a:endParaRPr b="1" dirty="0"/>
          </a:p>
        </p:txBody>
      </p:sp>
      <p:sp>
        <p:nvSpPr>
          <p:cNvPr id="787" name="Google Shape;787;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2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These are the stages of grief including common reactions. </a:t>
            </a:r>
          </a:p>
          <a:p>
            <a:pPr marL="171450" lvl="0" indent="-171450" algn="l" rtl="0">
              <a:spcBef>
                <a:spcPts val="0"/>
              </a:spcBef>
              <a:spcAft>
                <a:spcPts val="0"/>
              </a:spcAft>
              <a:buClr>
                <a:schemeClr val="dk1"/>
              </a:buClr>
              <a:buSzPts val="1200"/>
              <a:buChar char="•"/>
            </a:pPr>
            <a:r>
              <a:rPr lang="en-GB" dirty="0"/>
              <a:t>Present the slide</a:t>
            </a:r>
          </a:p>
          <a:p>
            <a:pPr marL="171450" lvl="0" indent="-171450" algn="l" rtl="0">
              <a:spcBef>
                <a:spcPts val="0"/>
              </a:spcBef>
              <a:spcAft>
                <a:spcPts val="0"/>
              </a:spcAft>
              <a:buClr>
                <a:schemeClr val="dk1"/>
              </a:buClr>
              <a:buSzPts val="1200"/>
              <a:buChar char="•"/>
            </a:pPr>
            <a:endParaRPr dirty="0"/>
          </a:p>
          <a:p>
            <a:pPr marL="171450" lvl="0" indent="-95250" algn="l" rtl="0">
              <a:spcBef>
                <a:spcPts val="0"/>
              </a:spcBef>
              <a:spcAft>
                <a:spcPts val="0"/>
              </a:spcAft>
              <a:buClr>
                <a:schemeClr val="dk1"/>
              </a:buClr>
              <a:buSzPts val="1200"/>
              <a:buNone/>
            </a:pPr>
            <a:r>
              <a:rPr lang="en-GB" dirty="0"/>
              <a:t>Source: https://grief.com/the-five-stages-of-grief/</a:t>
            </a:r>
          </a:p>
          <a:p>
            <a:pPr marL="171450" lvl="0" indent="-95250" algn="l" rtl="0">
              <a:spcBef>
                <a:spcPts val="0"/>
              </a:spcBef>
              <a:spcAft>
                <a:spcPts val="0"/>
              </a:spcAft>
              <a:buClr>
                <a:schemeClr val="dk1"/>
              </a:buClr>
              <a:buSzPts val="1200"/>
              <a:buNone/>
            </a:pPr>
            <a:endParaRPr dirty="0"/>
          </a:p>
        </p:txBody>
      </p:sp>
      <p:sp>
        <p:nvSpPr>
          <p:cNvPr id="815" name="Google Shape;815;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b="1" i="1" dirty="0"/>
              <a:t>Module 1-3: </a:t>
            </a:r>
            <a:r>
              <a:rPr lang="en-GB" b="0" i="1" dirty="0"/>
              <a:t>discuss mental health psychosocial support needs, with a focus on grief and loss, distress, self-harm and suicide.</a:t>
            </a:r>
            <a:endParaRPr dirty="0"/>
          </a:p>
          <a:p>
            <a:pPr marL="171450" lvl="0" indent="-171450" algn="l" rtl="0">
              <a:spcBef>
                <a:spcPts val="0"/>
              </a:spcBef>
              <a:spcAft>
                <a:spcPts val="0"/>
              </a:spcAft>
              <a:buClr>
                <a:schemeClr val="dk1"/>
              </a:buClr>
              <a:buSzPts val="1200"/>
              <a:buChar char="•"/>
            </a:pPr>
            <a:r>
              <a:rPr lang="en-GB" b="1" i="1" dirty="0"/>
              <a:t>Modules 4-5: </a:t>
            </a:r>
            <a:r>
              <a:rPr lang="en-GB" b="0" i="1" dirty="0"/>
              <a:t>focused non-specialized MHPSS activities in line with a caseworker's role in providing psychosocial support. </a:t>
            </a:r>
            <a:endParaRPr dirty="0"/>
          </a:p>
        </p:txBody>
      </p:sp>
      <p:sp>
        <p:nvSpPr>
          <p:cNvPr id="110" name="Google Shape;110;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As mentioned earlier, each child will experience loss differently, feel differently and react differently.</a:t>
            </a:r>
            <a:endParaRPr dirty="0"/>
          </a:p>
          <a:p>
            <a:pPr marL="628650" lvl="1" indent="-171450" algn="l" rtl="0">
              <a:spcBef>
                <a:spcPts val="0"/>
              </a:spcBef>
              <a:spcAft>
                <a:spcPts val="0"/>
              </a:spcAft>
              <a:buClr>
                <a:schemeClr val="dk1"/>
              </a:buClr>
              <a:buSzPts val="1200"/>
              <a:buChar char="•"/>
            </a:pPr>
            <a:r>
              <a:rPr lang="en-GB" i="1" dirty="0"/>
              <a:t>It is important for you to know that the feelings associated with grieving and mourning are unique for each </a:t>
            </a:r>
            <a:r>
              <a:rPr lang="en-GB" i="1" dirty="0">
                <a:highlight>
                  <a:srgbClr val="FFFF00"/>
                </a:highlight>
              </a:rPr>
              <a:t>child</a:t>
            </a:r>
            <a:r>
              <a:rPr lang="en-GB" i="1" dirty="0"/>
              <a:t>. </a:t>
            </a:r>
            <a:endParaRPr i="1" dirty="0"/>
          </a:p>
          <a:p>
            <a:pPr marL="628650" lvl="1" indent="-171450" algn="l" rtl="0">
              <a:spcBef>
                <a:spcPts val="0"/>
              </a:spcBef>
              <a:spcAft>
                <a:spcPts val="0"/>
              </a:spcAft>
              <a:buSzPts val="1200"/>
              <a:buChar char="•"/>
            </a:pPr>
            <a:r>
              <a:rPr lang="en-GB" i="1" dirty="0">
                <a:highlight>
                  <a:srgbClr val="FFFF00"/>
                </a:highlight>
              </a:rPr>
              <a:t>Not every child/person will experience all stages of grief, and they may not go through them in order. </a:t>
            </a:r>
            <a:endParaRPr i="1" dirty="0">
              <a:highlight>
                <a:srgbClr val="FFFF00"/>
              </a:highlight>
            </a:endParaRPr>
          </a:p>
          <a:p>
            <a:pPr marL="628650" lvl="1" indent="-171450" algn="l" rtl="0">
              <a:spcBef>
                <a:spcPts val="0"/>
              </a:spcBef>
              <a:spcAft>
                <a:spcPts val="0"/>
              </a:spcAft>
              <a:buSzPts val="1200"/>
              <a:buChar char="•"/>
            </a:pPr>
            <a:r>
              <a:rPr lang="en-GB" i="1" dirty="0">
                <a:highlight>
                  <a:srgbClr val="CCCCCC"/>
                </a:highlight>
              </a:rPr>
              <a:t>Not every child/person who experienced a loss or multiples losses will experience grief </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1200" b="0" i="1" dirty="0"/>
              <a:t>There is no ‘right’ or ‘wrong’ way to experience grief</a:t>
            </a:r>
            <a:endParaRPr i="1" dirty="0">
              <a:highlight>
                <a:srgbClr val="CCCCCC"/>
              </a:highlight>
            </a:endParaRPr>
          </a:p>
          <a:p>
            <a:pPr marL="171450" lvl="0" indent="-171450" algn="l" rtl="0">
              <a:spcBef>
                <a:spcPts val="0"/>
              </a:spcBef>
              <a:spcAft>
                <a:spcPts val="0"/>
              </a:spcAft>
              <a:buClr>
                <a:schemeClr val="dk1"/>
              </a:buClr>
              <a:buSzPts val="1200"/>
              <a:buChar char="•"/>
            </a:pPr>
            <a:r>
              <a:rPr lang="en-GB" i="1" dirty="0"/>
              <a:t>The stages of grieving we shall discuss are only a guide. </a:t>
            </a:r>
            <a:endParaRPr dirty="0"/>
          </a:p>
          <a:p>
            <a:pPr marL="628650" lvl="1" indent="-171450" algn="l" rtl="0">
              <a:spcBef>
                <a:spcPts val="0"/>
              </a:spcBef>
              <a:spcAft>
                <a:spcPts val="0"/>
              </a:spcAft>
              <a:buClr>
                <a:schemeClr val="dk1"/>
              </a:buClr>
              <a:buSzPts val="1200"/>
              <a:buChar char="•"/>
            </a:pPr>
            <a:r>
              <a:rPr lang="en-GB" i="1" dirty="0"/>
              <a:t>A person tends to go back and forth between these stages and will move in and out of them at their own speed. </a:t>
            </a:r>
            <a:endParaRPr dirty="0"/>
          </a:p>
          <a:p>
            <a:pPr marL="628650" lvl="1" indent="-171450" algn="l" rtl="0">
              <a:spcBef>
                <a:spcPts val="0"/>
              </a:spcBef>
              <a:spcAft>
                <a:spcPts val="0"/>
              </a:spcAft>
              <a:buClr>
                <a:schemeClr val="dk1"/>
              </a:buClr>
              <a:buSzPts val="1200"/>
              <a:buChar char="•"/>
            </a:pPr>
            <a:r>
              <a:rPr lang="en-GB" i="1" dirty="0"/>
              <a:t>For some, grieving can take weeks, months, or years.</a:t>
            </a:r>
            <a:endParaRPr dirty="0"/>
          </a:p>
          <a:p>
            <a:pPr marL="628650" lvl="1" indent="-171450" algn="l" rtl="0">
              <a:spcBef>
                <a:spcPts val="0"/>
              </a:spcBef>
              <a:spcAft>
                <a:spcPts val="0"/>
              </a:spcAft>
              <a:buClr>
                <a:schemeClr val="dk1"/>
              </a:buClr>
              <a:buSzPts val="1200"/>
              <a:buChar char="•"/>
            </a:pPr>
            <a:r>
              <a:rPr lang="en-GB" i="1" dirty="0"/>
              <a:t>Whatever time it takes, grieving should be understood as a process with no fixed time limit. </a:t>
            </a:r>
            <a:endParaRPr dirty="0"/>
          </a:p>
          <a:p>
            <a:pPr marL="171450" lvl="0" indent="-95250" algn="l" rtl="0">
              <a:spcBef>
                <a:spcPts val="0"/>
              </a:spcBef>
              <a:spcAft>
                <a:spcPts val="0"/>
              </a:spcAft>
              <a:buClr>
                <a:schemeClr val="dk1"/>
              </a:buClr>
              <a:buSzPts val="1200"/>
              <a:buNone/>
            </a:pPr>
            <a:endParaRPr i="1" dirty="0"/>
          </a:p>
        </p:txBody>
      </p:sp>
      <p:sp>
        <p:nvSpPr>
          <p:cNvPr id="822" name="Google Shape;822;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
        <p:nvSpPr>
          <p:cNvPr id="823" name="Google Shape;823;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Ask the following questions, but tell participants to not to respond </a:t>
            </a:r>
            <a:r>
              <a:rPr lang="en-GB" dirty="0">
                <a:highlight>
                  <a:srgbClr val="FFFF00"/>
                </a:highlight>
              </a:rPr>
              <a:t>verbally</a:t>
            </a:r>
            <a:r>
              <a:rPr lang="en-GB" dirty="0"/>
              <a:t>, only to reflect:</a:t>
            </a:r>
            <a:endParaRPr dirty="0"/>
          </a:p>
          <a:p>
            <a:pPr marL="628650" lvl="1" indent="-171450" algn="l" rtl="0">
              <a:spcBef>
                <a:spcPts val="0"/>
              </a:spcBef>
              <a:spcAft>
                <a:spcPts val="0"/>
              </a:spcAft>
              <a:buClr>
                <a:schemeClr val="dk1"/>
              </a:buClr>
              <a:buSzPts val="1200"/>
              <a:buChar char="•"/>
            </a:pPr>
            <a:r>
              <a:rPr lang="en-GB" i="1" dirty="0"/>
              <a:t>Think of children that you have supported with case management in the past that experienced a loss.</a:t>
            </a:r>
            <a:endParaRPr dirty="0"/>
          </a:p>
          <a:p>
            <a:pPr marL="628650" lvl="1" indent="-171450" algn="l" rtl="0">
              <a:spcBef>
                <a:spcPts val="0"/>
              </a:spcBef>
              <a:spcAft>
                <a:spcPts val="0"/>
              </a:spcAft>
              <a:buClr>
                <a:schemeClr val="dk1"/>
              </a:buClr>
              <a:buSzPts val="1200"/>
              <a:buChar char="•"/>
            </a:pPr>
            <a:r>
              <a:rPr lang="en-GB" i="1" dirty="0"/>
              <a:t>What were some of the types of </a:t>
            </a:r>
            <a:r>
              <a:rPr lang="en-GB" i="1" dirty="0" err="1"/>
              <a:t>behaviors</a:t>
            </a:r>
            <a:r>
              <a:rPr lang="en-GB" i="1" dirty="0"/>
              <a:t> that you have noticed?</a:t>
            </a:r>
            <a:endParaRPr dirty="0"/>
          </a:p>
          <a:p>
            <a:pPr marL="628650" lvl="1" indent="-171450" algn="l" rtl="0">
              <a:spcBef>
                <a:spcPts val="0"/>
              </a:spcBef>
              <a:spcAft>
                <a:spcPts val="0"/>
              </a:spcAft>
              <a:buClr>
                <a:schemeClr val="dk1"/>
              </a:buClr>
              <a:buSzPts val="1200"/>
              <a:buChar char="•"/>
            </a:pPr>
            <a:r>
              <a:rPr lang="en-GB" i="1" dirty="0"/>
              <a:t>Now, do you think grieving differs for adults and children?</a:t>
            </a:r>
            <a:endParaRPr dirty="0"/>
          </a:p>
          <a:p>
            <a:pPr marL="171450" lvl="0" indent="-171450" algn="l" rtl="0">
              <a:spcBef>
                <a:spcPts val="0"/>
              </a:spcBef>
              <a:spcAft>
                <a:spcPts val="0"/>
              </a:spcAft>
              <a:buClr>
                <a:schemeClr val="dk1"/>
              </a:buClr>
              <a:buSzPts val="1200"/>
              <a:buChar char="•"/>
            </a:pPr>
            <a:r>
              <a:rPr lang="en-GB" i="1" dirty="0"/>
              <a:t>We are going to do an exercise around this, the reactions and the difference between adults and children.</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46: Grief expressions</a:t>
            </a:r>
            <a:endParaRPr dirty="0"/>
          </a:p>
          <a:p>
            <a:pPr marL="171450" lvl="0" indent="-171450" algn="l" rtl="0">
              <a:spcBef>
                <a:spcPts val="0"/>
              </a:spcBef>
              <a:spcAft>
                <a:spcPts val="0"/>
              </a:spcAft>
              <a:buClr>
                <a:schemeClr val="dk1"/>
              </a:buClr>
              <a:buSzPts val="1200"/>
              <a:buChar char="•"/>
            </a:pPr>
            <a:r>
              <a:rPr lang="en-GB" dirty="0"/>
              <a:t>Divide participants into 2 groups</a:t>
            </a:r>
            <a:endParaRPr dirty="0"/>
          </a:p>
          <a:p>
            <a:pPr marL="628650" lvl="1" indent="-171450" algn="l" rtl="0">
              <a:spcBef>
                <a:spcPts val="0"/>
              </a:spcBef>
              <a:spcAft>
                <a:spcPts val="0"/>
              </a:spcAft>
              <a:buClr>
                <a:schemeClr val="dk1"/>
              </a:buClr>
              <a:buSzPts val="1200"/>
              <a:buChar char="•"/>
            </a:pPr>
            <a:r>
              <a:rPr lang="en-GB" dirty="0"/>
              <a:t>Group 1: </a:t>
            </a:r>
            <a:r>
              <a:rPr lang="en-GB" i="1" dirty="0"/>
              <a:t>Brainstorm the reactions of adults while grieving</a:t>
            </a:r>
            <a:endParaRPr dirty="0"/>
          </a:p>
          <a:p>
            <a:pPr marL="628650" lvl="1" indent="-171450" algn="l" rtl="0">
              <a:spcBef>
                <a:spcPts val="0"/>
              </a:spcBef>
              <a:spcAft>
                <a:spcPts val="0"/>
              </a:spcAft>
              <a:buClr>
                <a:schemeClr val="dk1"/>
              </a:buClr>
              <a:buSzPts val="1200"/>
              <a:buChar char="•"/>
            </a:pPr>
            <a:r>
              <a:rPr lang="en-GB" dirty="0"/>
              <a:t>Group 2: </a:t>
            </a:r>
            <a:r>
              <a:rPr lang="en-GB" i="1" dirty="0"/>
              <a:t>Brainstorm the reactions of children while grieving</a:t>
            </a:r>
            <a:endParaRPr dirty="0"/>
          </a:p>
          <a:p>
            <a:pPr marL="171450" lvl="0" indent="-171450" algn="l" rtl="0">
              <a:spcBef>
                <a:spcPts val="0"/>
              </a:spcBef>
              <a:spcAft>
                <a:spcPts val="0"/>
              </a:spcAft>
              <a:buClr>
                <a:schemeClr val="dk1"/>
              </a:buClr>
              <a:buSzPts val="1200"/>
              <a:buChar char="•"/>
            </a:pPr>
            <a:r>
              <a:rPr lang="en-GB" dirty="0"/>
              <a:t>If the groups are too big for this:</a:t>
            </a:r>
            <a:endParaRPr dirty="0"/>
          </a:p>
          <a:p>
            <a:pPr marL="628650" lvl="1" indent="-171450" algn="l" rtl="0">
              <a:spcBef>
                <a:spcPts val="0"/>
              </a:spcBef>
              <a:spcAft>
                <a:spcPts val="0"/>
              </a:spcAft>
              <a:buClr>
                <a:schemeClr val="dk1"/>
              </a:buClr>
              <a:buSzPts val="1200"/>
              <a:buChar char="•"/>
            </a:pPr>
            <a:r>
              <a:rPr lang="en-GB" dirty="0"/>
              <a:t>Divide participants into groups of 4-5 people</a:t>
            </a:r>
            <a:endParaRPr dirty="0"/>
          </a:p>
          <a:p>
            <a:pPr marL="628650" lvl="1" indent="-171450" algn="l" rtl="0">
              <a:spcBef>
                <a:spcPts val="0"/>
              </a:spcBef>
              <a:spcAft>
                <a:spcPts val="0"/>
              </a:spcAft>
              <a:buClr>
                <a:schemeClr val="dk1"/>
              </a:buClr>
              <a:buSzPts val="1200"/>
              <a:buChar char="•"/>
            </a:pPr>
            <a:r>
              <a:rPr lang="en-GB" dirty="0"/>
              <a:t>Assign half the groups to each reaction</a:t>
            </a:r>
            <a:endParaRPr dirty="0"/>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For adult groups, a</a:t>
            </a: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ssign each group with different genders</a:t>
            </a:r>
            <a:endParaRPr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For child groups, assign each group with different age groups </a:t>
            </a:r>
            <a:endParaRPr dirty="0">
              <a:highlight>
                <a:srgbClr val="FFFF00"/>
              </a:highlight>
            </a:endParaRPr>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GROUP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dirty="0"/>
              <a:t>Ask for volunteers to present their responses</a:t>
            </a:r>
            <a:endParaRPr dirty="0"/>
          </a:p>
          <a:p>
            <a:pPr marL="171450" lvl="0" indent="-171450" algn="l" rtl="0">
              <a:spcBef>
                <a:spcPts val="0"/>
              </a:spcBef>
              <a:spcAft>
                <a:spcPts val="0"/>
              </a:spcAft>
              <a:buClr>
                <a:schemeClr val="dk1"/>
              </a:buClr>
              <a:buSzPts val="1200"/>
              <a:buChar char="•"/>
            </a:pPr>
            <a:r>
              <a:rPr lang="en-GB" dirty="0"/>
              <a:t>Review and complement with the next slide</a:t>
            </a:r>
            <a:endParaRPr dirty="0"/>
          </a:p>
          <a:p>
            <a:pPr marL="171450" lvl="0" indent="-95250" algn="l" rtl="0">
              <a:spcBef>
                <a:spcPts val="0"/>
              </a:spcBef>
              <a:spcAft>
                <a:spcPts val="0"/>
              </a:spcAft>
              <a:buClr>
                <a:schemeClr val="dk1"/>
              </a:buClr>
              <a:buSzPts val="1200"/>
              <a:buNone/>
            </a:pPr>
            <a:endParaRPr dirty="0"/>
          </a:p>
        </p:txBody>
      </p:sp>
      <p:sp>
        <p:nvSpPr>
          <p:cNvPr id="830" name="Google Shape;830;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
        <p:nvSpPr>
          <p:cNvPr id="831" name="Google Shape;831;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3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 to complement participant responses</a:t>
            </a:r>
            <a:endParaRPr i="1" dirty="0"/>
          </a:p>
          <a:p>
            <a:pPr marL="171450" lvl="0" indent="-171450" algn="l" rtl="0">
              <a:spcBef>
                <a:spcPts val="0"/>
              </a:spcBef>
              <a:spcAft>
                <a:spcPts val="0"/>
              </a:spcAft>
              <a:buSzPts val="1200"/>
              <a:buChar char="•"/>
            </a:pPr>
            <a:r>
              <a:rPr lang="en-GB" i="1" dirty="0">
                <a:highlight>
                  <a:srgbClr val="FFFF00"/>
                </a:highlight>
              </a:rPr>
              <a:t>Although children can feel grief just as deeply as adults and there are many similarities (especially for adolescents), children will experience and express grief in different ways. </a:t>
            </a:r>
          </a:p>
          <a:p>
            <a:pPr marL="628650" lvl="1" indent="-171450" algn="l" rtl="0">
              <a:spcBef>
                <a:spcPts val="0"/>
              </a:spcBef>
              <a:spcAft>
                <a:spcPts val="0"/>
              </a:spcAft>
              <a:buSzPts val="1200"/>
              <a:buChar char="•"/>
            </a:pPr>
            <a:r>
              <a:rPr lang="en-GB" i="1" dirty="0">
                <a:highlight>
                  <a:srgbClr val="FFFF00"/>
                </a:highlight>
              </a:rPr>
              <a:t>The way children grieve will mostly depend on their age and understanding of death as well as their ability to talk about their thoughts and feelings. </a:t>
            </a:r>
          </a:p>
          <a:p>
            <a:pPr marL="628650" lvl="1" indent="-171450" algn="l" rtl="0">
              <a:spcBef>
                <a:spcPts val="0"/>
              </a:spcBef>
              <a:spcAft>
                <a:spcPts val="0"/>
              </a:spcAft>
              <a:buSzPts val="1200"/>
              <a:buChar char="•"/>
            </a:pPr>
            <a:r>
              <a:rPr lang="en-GB" i="1" dirty="0">
                <a:highlight>
                  <a:srgbClr val="FFFF00"/>
                </a:highlight>
              </a:rPr>
              <a:t>A child’s culture and religion can also greatly impact the way that they grieve (either inwardly and/or outwardly). </a:t>
            </a:r>
          </a:p>
          <a:p>
            <a:pPr marL="628650" lvl="1" indent="-171450" algn="l" rtl="0">
              <a:spcBef>
                <a:spcPts val="0"/>
              </a:spcBef>
              <a:spcAft>
                <a:spcPts val="0"/>
              </a:spcAft>
              <a:buSzPts val="1200"/>
              <a:buChar char="•"/>
            </a:pPr>
            <a:r>
              <a:rPr lang="en-GB" i="1" dirty="0">
                <a:highlight>
                  <a:srgbClr val="FFFF00"/>
                </a:highlight>
              </a:rPr>
              <a:t>Children’s reactions appear quite different in comparison to how adults may express their feelings. Initial reactions to the news of a loss may vary greatly from considerable distress, to finding it hard to speak, or they may not react very much at all.</a:t>
            </a:r>
            <a:endParaRPr i="1" dirty="0">
              <a:highlight>
                <a:srgbClr val="FFFF00"/>
              </a:highlight>
            </a:endParaRPr>
          </a:p>
          <a:p>
            <a:pPr marL="171450" lvl="0" indent="0" algn="l" rtl="0">
              <a:spcBef>
                <a:spcPts val="0"/>
              </a:spcBef>
              <a:spcAft>
                <a:spcPts val="0"/>
              </a:spcAft>
              <a:buNone/>
            </a:pPr>
            <a:endParaRPr i="1" dirty="0"/>
          </a:p>
          <a:p>
            <a:pPr marL="171450" lvl="0"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Children's grief is different from that of adults, especially for young children</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endParaRPr>
          </a:p>
          <a:p>
            <a:pPr marL="628650" lvl="1"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Children tend to grieve for shorter periods of time than adults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endParaRPr>
          </a:p>
          <a:p>
            <a:pPr marL="628650" lvl="1"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Children’s emotions can fluctuate rapidly</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endParaRPr>
          </a:p>
          <a:p>
            <a:pPr marL="1085850" lvl="2"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They might be happy one moment and sad the next</a:t>
            </a:r>
            <a:r>
              <a:rPr lang="en-GB" i="1" strike="sngStrike" dirty="0">
                <a:highlight>
                  <a:srgbClr val="FF00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a:t>
            </a:r>
            <a:endParaRPr strike="sngStrike" dirty="0">
              <a:highlight>
                <a:srgbClr val="FF00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endParaRPr>
          </a:p>
          <a:p>
            <a:pPr marL="1085850" lvl="2"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Children may appear happy at times, but that does not mean they are not still hurting inside.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endParaRPr>
          </a:p>
          <a:p>
            <a:pPr marL="628650" lvl="1"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When children learn about a loss, they may pretend it did not happen to give themselves time to figure out how to react.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endParaRPr>
          </a:p>
          <a:p>
            <a:pPr marL="1085850" lvl="2"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This can take a few hours to a few weeks, depending on the situation.</a:t>
            </a:r>
            <a:endParaRPr dirty="0"/>
          </a:p>
        </p:txBody>
      </p:sp>
      <p:sp>
        <p:nvSpPr>
          <p:cNvPr id="864" name="Google Shape;864;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3: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152400" indent="0">
              <a:buNone/>
            </a:pPr>
            <a:r>
              <a:rPr lang="en-GB" sz="1800" b="1" dirty="0">
                <a:effectLst/>
                <a:latin typeface="Segoe UI" panose="020B0502040204020203" pitchFamily="34" charset="0"/>
              </a:rPr>
              <a:t>EXPLANATION</a:t>
            </a:r>
          </a:p>
          <a:p>
            <a:r>
              <a:rPr lang="en-GB" sz="1800" dirty="0">
                <a:effectLst/>
                <a:latin typeface="Segoe UI" panose="020B0502040204020203" pitchFamily="34" charset="0"/>
              </a:rPr>
              <a:t>One useful illustration to describe the difference between an adult and a child’s grief is to compare that feeling of being deep in a river with jumping in and out of puddles.</a:t>
            </a:r>
            <a:endParaRPr lang="en-GB" sz="1800" dirty="0">
              <a:effectLst/>
              <a:latin typeface="Arial" panose="020B0604020202020204" pitchFamily="34" charset="0"/>
            </a:endParaRPr>
          </a:p>
          <a:p>
            <a:r>
              <a:rPr lang="en-GB" sz="1800" dirty="0">
                <a:effectLst/>
                <a:latin typeface="Segoe UI" panose="020B0502040204020203" pitchFamily="34" charset="0"/>
              </a:rPr>
              <a:t>Adults can often feel overwhelmed by grief, as if they are caught in the current of a river and find it hard to get out. </a:t>
            </a:r>
          </a:p>
          <a:p>
            <a:r>
              <a:rPr lang="en-GB" sz="1800" dirty="0">
                <a:effectLst/>
                <a:latin typeface="Segoe UI" panose="020B0502040204020203" pitchFamily="34" charset="0"/>
              </a:rPr>
              <a:t>Young children in particular, tend to ‘jump’ in and out of their grief. You can compare it with jumping in and out of a puddle. Going from feeling very upset and distressed one moment to wanting to know what’s for lunch or whether they can play football, for example. </a:t>
            </a:r>
            <a:endParaRPr lang="en-GB" sz="1800" dirty="0">
              <a:effectLst/>
              <a:latin typeface="Arial" panose="020B0604020202020204" pitchFamily="34" charset="0"/>
            </a:endParaRPr>
          </a:p>
          <a:p>
            <a:r>
              <a:rPr lang="en-GB" sz="1800" dirty="0">
                <a:effectLst/>
                <a:latin typeface="Segoe UI" panose="020B0502040204020203" pitchFamily="34" charset="0"/>
              </a:rPr>
              <a:t>The reason for this is that children need a break from the powerful emotions that accompany their grief and so are able to jump out of them for a while in order that they are not overwhelmed.</a:t>
            </a:r>
            <a:endParaRPr lang="en-GB" sz="1800" dirty="0">
              <a:effectLst/>
              <a:latin typeface="Arial" panose="020B0604020202020204" pitchFamily="34" charset="0"/>
            </a:endParaRPr>
          </a:p>
          <a:p>
            <a:pPr marL="0" lvl="0" indent="0" algn="just" rtl="0">
              <a:spcBef>
                <a:spcPts val="0"/>
              </a:spcBef>
              <a:spcAft>
                <a:spcPts val="0"/>
              </a:spcAft>
              <a:buNone/>
            </a:pPr>
            <a:endParaRPr dirty="0"/>
          </a:p>
        </p:txBody>
      </p:sp>
      <p:sp>
        <p:nvSpPr>
          <p:cNvPr id="734" name="Google Shape;734;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735" name="Google Shape;735;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157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3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a:t>
            </a:r>
            <a:endParaRPr dirty="0"/>
          </a:p>
          <a:p>
            <a:pPr marL="171450" lvl="0" indent="-95250" algn="l" rtl="0">
              <a:spcBef>
                <a:spcPts val="0"/>
              </a:spcBef>
              <a:spcAft>
                <a:spcPts val="0"/>
              </a:spcAft>
              <a:buClr>
                <a:schemeClr val="dk1"/>
              </a:buClr>
              <a:buSzPts val="1200"/>
              <a:buNone/>
            </a:pPr>
            <a:endParaRPr dirty="0"/>
          </a:p>
        </p:txBody>
      </p:sp>
      <p:sp>
        <p:nvSpPr>
          <p:cNvPr id="890" name="Google Shape;890;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4 DURATION: 2h45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In this session, we will discuss the role of a child protection caseworker. </a:t>
            </a:r>
            <a:endParaRPr/>
          </a:p>
          <a:p>
            <a:pPr marL="628650" lvl="1" indent="-171450" algn="l" rtl="0">
              <a:spcBef>
                <a:spcPts val="0"/>
              </a:spcBef>
              <a:spcAft>
                <a:spcPts val="0"/>
              </a:spcAft>
              <a:buClr>
                <a:schemeClr val="dk1"/>
              </a:buClr>
              <a:buSzPts val="1200"/>
              <a:buChar char="•"/>
            </a:pPr>
            <a:r>
              <a:rPr lang="en-GB" i="1"/>
              <a:t>It is important to understand the expectations of the caseworker, know your job functions and maintain professional boundaries </a:t>
            </a:r>
            <a:endParaRPr/>
          </a:p>
          <a:p>
            <a:pPr marL="628650" lvl="1" indent="-171450" algn="l" rtl="0">
              <a:spcBef>
                <a:spcPts val="0"/>
              </a:spcBef>
              <a:spcAft>
                <a:spcPts val="0"/>
              </a:spcAft>
              <a:buClr>
                <a:schemeClr val="dk1"/>
              </a:buClr>
              <a:buSzPts val="1200"/>
              <a:buChar char="•"/>
            </a:pPr>
            <a:r>
              <a:rPr lang="en-GB" i="1"/>
              <a:t>This ensures we are providing the best care and support possible to the children and families we serve</a:t>
            </a:r>
            <a:endParaRPr i="1"/>
          </a:p>
          <a:p>
            <a:pPr marL="171450" lvl="0" indent="-171450" algn="l" rtl="0">
              <a:spcBef>
                <a:spcPts val="0"/>
              </a:spcBef>
              <a:spcAft>
                <a:spcPts val="0"/>
              </a:spcAft>
              <a:buClr>
                <a:schemeClr val="dk1"/>
              </a:buClr>
              <a:buSzPts val="1200"/>
              <a:buChar char="•"/>
            </a:pPr>
            <a:r>
              <a:rPr lang="en-GB" i="1"/>
              <a:t>We will also take some time to reflect on personal experiences and perspectives. </a:t>
            </a:r>
            <a:endParaRPr i="1"/>
          </a:p>
          <a:p>
            <a:pPr marL="628650" lvl="1" indent="-171450" algn="l" rtl="0">
              <a:spcBef>
                <a:spcPts val="0"/>
              </a:spcBef>
              <a:spcAft>
                <a:spcPts val="0"/>
              </a:spcAft>
              <a:buClr>
                <a:schemeClr val="dk1"/>
              </a:buClr>
              <a:buSzPts val="1200"/>
              <a:buChar char="•"/>
            </a:pPr>
            <a:r>
              <a:rPr lang="en-GB" i="1"/>
              <a:t>It’s important to identify any internal biases or personal experiences that may impact your work with children and families. </a:t>
            </a:r>
            <a:endParaRPr/>
          </a:p>
        </p:txBody>
      </p:sp>
      <p:sp>
        <p:nvSpPr>
          <p:cNvPr id="904" name="Google Shape;904;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3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Clr>
                <a:schemeClr val="dk1"/>
              </a:buClr>
              <a:buSzPts val="1200"/>
              <a:buChar char="•"/>
            </a:pPr>
            <a:r>
              <a:rPr lang="en-GB" dirty="0"/>
              <a:t>Present the question</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Write down the replies on a flipchart</a:t>
            </a:r>
            <a:endParaRPr dirty="0"/>
          </a:p>
          <a:p>
            <a:pPr marL="171450" lvl="0" indent="-171450" algn="l" rtl="0">
              <a:spcBef>
                <a:spcPts val="0"/>
              </a:spcBef>
              <a:spcAft>
                <a:spcPts val="0"/>
              </a:spcAft>
              <a:buClr>
                <a:schemeClr val="dk1"/>
              </a:buClr>
              <a:buSzPts val="1200"/>
              <a:buChar char="•"/>
            </a:pPr>
            <a:r>
              <a:rPr lang="en-GB" i="0" dirty="0"/>
              <a:t>Review and complement with next slide</a:t>
            </a:r>
            <a:endParaRPr dirty="0"/>
          </a:p>
        </p:txBody>
      </p:sp>
      <p:sp>
        <p:nvSpPr>
          <p:cNvPr id="910" name="Google Shape;910;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3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GB" sz="1100" b="1" dirty="0"/>
              <a:t>EXPLANATION</a:t>
            </a:r>
            <a:endParaRPr dirty="0"/>
          </a:p>
          <a:p>
            <a:pPr marL="171450" lvl="0" indent="-171450" algn="l" rtl="0">
              <a:spcBef>
                <a:spcPts val="0"/>
              </a:spcBef>
              <a:spcAft>
                <a:spcPts val="0"/>
              </a:spcAft>
              <a:buClr>
                <a:schemeClr val="dk1"/>
              </a:buClr>
              <a:buSzPts val="1100"/>
              <a:buChar char="•"/>
            </a:pPr>
            <a:r>
              <a:rPr lang="en-GB" sz="1100" b="1" i="1" dirty="0"/>
              <a:t>If the loss was sudden or a slow process and expected</a:t>
            </a:r>
            <a:endParaRPr dirty="0"/>
          </a:p>
          <a:p>
            <a:pPr marL="628650" lvl="1" indent="-171450" algn="l" rtl="0">
              <a:spcBef>
                <a:spcPts val="0"/>
              </a:spcBef>
              <a:spcAft>
                <a:spcPts val="0"/>
              </a:spcAft>
              <a:buClr>
                <a:schemeClr val="dk1"/>
              </a:buClr>
              <a:buSzPts val="1100"/>
              <a:buChar char="•"/>
            </a:pPr>
            <a:r>
              <a:rPr lang="en-GB" sz="1100" i="1" dirty="0"/>
              <a:t>If the loss was the death of a loved one, this always comes as shock. </a:t>
            </a:r>
            <a:endParaRPr dirty="0"/>
          </a:p>
          <a:p>
            <a:pPr marL="628650" lvl="1" indent="-171450" algn="l" rtl="0">
              <a:spcBef>
                <a:spcPts val="0"/>
              </a:spcBef>
              <a:spcAft>
                <a:spcPts val="0"/>
              </a:spcAft>
              <a:buClr>
                <a:schemeClr val="dk1"/>
              </a:buClr>
              <a:buSzPts val="1100"/>
              <a:buChar char="•"/>
            </a:pPr>
            <a:r>
              <a:rPr lang="en-GB" sz="1100" i="1" dirty="0"/>
              <a:t>For sudden losses, a child’s response may be affected by:</a:t>
            </a:r>
            <a:endParaRPr dirty="0"/>
          </a:p>
          <a:p>
            <a:pPr marL="1085850" lvl="2" indent="-171450" algn="l" rtl="0">
              <a:spcBef>
                <a:spcPts val="0"/>
              </a:spcBef>
              <a:spcAft>
                <a:spcPts val="0"/>
              </a:spcAft>
              <a:buClr>
                <a:schemeClr val="dk1"/>
              </a:buClr>
              <a:buSzPts val="1100"/>
              <a:buChar char="•"/>
            </a:pPr>
            <a:r>
              <a:rPr lang="en-GB" sz="1100" i="1" dirty="0"/>
              <a:t>How well the child was prepared before the loss happened </a:t>
            </a:r>
            <a:endParaRPr dirty="0"/>
          </a:p>
          <a:p>
            <a:pPr marL="1085850" lvl="2" indent="-171450" algn="l" rtl="0">
              <a:spcBef>
                <a:spcPts val="0"/>
              </a:spcBef>
              <a:spcAft>
                <a:spcPts val="0"/>
              </a:spcAft>
              <a:buClr>
                <a:schemeClr val="dk1"/>
              </a:buClr>
              <a:buSzPts val="1100"/>
              <a:buChar char="•"/>
            </a:pPr>
            <a:r>
              <a:rPr lang="en-GB" sz="1100" i="1" dirty="0"/>
              <a:t>If the child or adult had the opportunity to say goodbye or not</a:t>
            </a:r>
            <a:endParaRPr sz="1100" i="1" dirty="0"/>
          </a:p>
          <a:p>
            <a:pPr marL="1085850" lvl="2" indent="-171450" algn="l" rtl="0">
              <a:spcBef>
                <a:spcPts val="0"/>
              </a:spcBef>
              <a:spcAft>
                <a:spcPts val="0"/>
              </a:spcAft>
              <a:buSzPts val="1100"/>
              <a:buChar char="•"/>
            </a:pPr>
            <a:r>
              <a:rPr lang="en-GB" sz="1100" i="1" dirty="0">
                <a:highlight>
                  <a:srgbClr val="FFFF00"/>
                </a:highlight>
              </a:rPr>
              <a:t>The child’s protective factors and risk factors</a:t>
            </a:r>
            <a:endParaRPr sz="1100" i="1" dirty="0">
              <a:highlight>
                <a:srgbClr val="FFFF00"/>
              </a:highlight>
            </a:endParaRPr>
          </a:p>
          <a:p>
            <a:pPr marL="171450" lvl="0" indent="-171450" algn="l" rtl="0">
              <a:spcBef>
                <a:spcPts val="0"/>
              </a:spcBef>
              <a:spcAft>
                <a:spcPts val="0"/>
              </a:spcAft>
              <a:buClr>
                <a:schemeClr val="dk1"/>
              </a:buClr>
              <a:buSzPts val="1100"/>
              <a:buChar char="•"/>
            </a:pPr>
            <a:r>
              <a:rPr lang="en-GB" sz="1100" b="1" i="1" dirty="0"/>
              <a:t>How much change the loss causes in their everyday lives </a:t>
            </a:r>
            <a:endParaRPr sz="1100" b="1" i="1" dirty="0"/>
          </a:p>
          <a:p>
            <a:pPr marL="171450" lvl="0" indent="-171450" algn="l" rtl="0">
              <a:spcBef>
                <a:spcPts val="0"/>
              </a:spcBef>
              <a:spcAft>
                <a:spcPts val="0"/>
              </a:spcAft>
              <a:buClr>
                <a:schemeClr val="dk1"/>
              </a:buClr>
              <a:buSzPts val="1100"/>
              <a:buChar char="•"/>
            </a:pPr>
            <a:r>
              <a:rPr lang="en-GB" sz="1100" b="1" i="1" dirty="0"/>
              <a:t>The availability of care and support</a:t>
            </a:r>
            <a:endParaRPr dirty="0"/>
          </a:p>
          <a:p>
            <a:pPr marL="628650" lvl="1" indent="-171450" algn="l" rtl="0">
              <a:spcBef>
                <a:spcPts val="0"/>
              </a:spcBef>
              <a:spcAft>
                <a:spcPts val="0"/>
              </a:spcAft>
              <a:buClr>
                <a:schemeClr val="dk1"/>
              </a:buClr>
              <a:buSzPts val="1100"/>
              <a:buChar char="•"/>
            </a:pPr>
            <a:r>
              <a:rPr lang="en-GB" sz="1100" i="1" dirty="0"/>
              <a:t>Parents or caregivers</a:t>
            </a:r>
            <a:endParaRPr dirty="0"/>
          </a:p>
          <a:p>
            <a:pPr marL="1085850" lvl="2" indent="-171450" algn="l" rtl="0">
              <a:spcBef>
                <a:spcPts val="0"/>
              </a:spcBef>
              <a:spcAft>
                <a:spcPts val="0"/>
              </a:spcAft>
              <a:buClr>
                <a:schemeClr val="dk1"/>
              </a:buClr>
              <a:buSzPts val="1100"/>
              <a:buChar char="•"/>
            </a:pPr>
            <a:r>
              <a:rPr lang="en-GB" sz="1100" i="1" dirty="0"/>
              <a:t>Children with a consistent (substitute) caregiver cope better and are more resilient after traumatic events than those children who lack support. </a:t>
            </a:r>
            <a:endParaRPr sz="1100" i="1" dirty="0"/>
          </a:p>
          <a:p>
            <a:pPr marL="628650" lvl="1" indent="-171450" algn="l" rtl="0">
              <a:spcBef>
                <a:spcPts val="0"/>
              </a:spcBef>
              <a:spcAft>
                <a:spcPts val="0"/>
              </a:spcAft>
              <a:buClr>
                <a:schemeClr val="dk1"/>
              </a:buClr>
              <a:buSzPts val="1100"/>
              <a:buChar char="•"/>
            </a:pPr>
            <a:r>
              <a:rPr lang="en-GB" sz="1100" i="1" dirty="0"/>
              <a:t>Communities</a:t>
            </a:r>
            <a:endParaRPr dirty="0"/>
          </a:p>
          <a:p>
            <a:pPr marL="1085850" lvl="2" indent="-171450" algn="l" rtl="0">
              <a:spcBef>
                <a:spcPts val="0"/>
              </a:spcBef>
              <a:spcAft>
                <a:spcPts val="0"/>
              </a:spcAft>
              <a:buClr>
                <a:schemeClr val="dk1"/>
              </a:buClr>
              <a:buSzPts val="1100"/>
              <a:buChar char="•"/>
            </a:pPr>
            <a:r>
              <a:rPr lang="en-GB" sz="1100" i="1" dirty="0"/>
              <a:t>Communities provide supportive structures like schools, health services, and support groups to help children cope with loss.</a:t>
            </a:r>
            <a:endParaRPr dirty="0"/>
          </a:p>
          <a:p>
            <a:pPr marL="1085850" lvl="2" indent="-171450" algn="l" rtl="0">
              <a:spcBef>
                <a:spcPts val="0"/>
              </a:spcBef>
              <a:spcAft>
                <a:spcPts val="0"/>
              </a:spcAft>
              <a:buClr>
                <a:schemeClr val="dk1"/>
              </a:buClr>
              <a:buSzPts val="1100"/>
              <a:buChar char="•"/>
            </a:pPr>
            <a:r>
              <a:rPr lang="en-GB" sz="1100" i="1" dirty="0"/>
              <a:t>Communities have their own resources and traditional ways of coping with trauma and loss.</a:t>
            </a:r>
            <a:endParaRPr dirty="0"/>
          </a:p>
          <a:p>
            <a:pPr marL="1085850" lvl="2" indent="-171450" algn="l" rtl="0">
              <a:spcBef>
                <a:spcPts val="0"/>
              </a:spcBef>
              <a:spcAft>
                <a:spcPts val="0"/>
              </a:spcAft>
              <a:buClr>
                <a:schemeClr val="dk1"/>
              </a:buClr>
              <a:buSzPts val="1100"/>
              <a:buChar char="•"/>
            </a:pPr>
            <a:r>
              <a:rPr lang="en-GB" sz="1100" i="1" dirty="0"/>
              <a:t>A cohesive and sound community can help a child cope better and be more resilient.</a:t>
            </a:r>
            <a:endParaRPr dirty="0"/>
          </a:p>
          <a:p>
            <a:pPr marL="628650" lvl="1" indent="-171450" algn="l" rtl="0">
              <a:spcBef>
                <a:spcPts val="0"/>
              </a:spcBef>
              <a:spcAft>
                <a:spcPts val="0"/>
              </a:spcAft>
              <a:buClr>
                <a:schemeClr val="dk1"/>
              </a:buClr>
              <a:buSzPts val="1100"/>
              <a:buChar char="•"/>
            </a:pPr>
            <a:r>
              <a:rPr lang="en-GB" sz="1100" i="1" dirty="0"/>
              <a:t>Extended family</a:t>
            </a:r>
            <a:endParaRPr dirty="0"/>
          </a:p>
          <a:p>
            <a:pPr marL="1085850" lvl="2" indent="-171450" algn="l" rtl="0">
              <a:spcBef>
                <a:spcPts val="0"/>
              </a:spcBef>
              <a:spcAft>
                <a:spcPts val="0"/>
              </a:spcAft>
              <a:buClr>
                <a:schemeClr val="dk1"/>
              </a:buClr>
              <a:buSzPts val="1100"/>
              <a:buChar char="•"/>
            </a:pPr>
            <a:r>
              <a:rPr lang="en-GB" sz="1100" i="1" dirty="0"/>
              <a:t>An existing, loving extended family that provides security and care can offer a child a sense of identity and belonging.</a:t>
            </a:r>
            <a:endParaRPr dirty="0"/>
          </a:p>
          <a:p>
            <a:pPr marL="1085850" lvl="2" indent="-171450" algn="l" rtl="0">
              <a:spcBef>
                <a:spcPts val="0"/>
              </a:spcBef>
              <a:spcAft>
                <a:spcPts val="0"/>
              </a:spcAft>
              <a:buClr>
                <a:schemeClr val="dk1"/>
              </a:buClr>
              <a:buSzPts val="1100"/>
              <a:buChar char="•"/>
            </a:pPr>
            <a:r>
              <a:rPr lang="en-GB" sz="1100" i="1" dirty="0"/>
              <a:t>Members of the same family share the same roots and values, providing warmth and protection.</a:t>
            </a:r>
            <a:endParaRPr dirty="0"/>
          </a:p>
          <a:p>
            <a:pPr marL="1085850" lvl="2" indent="-171450" algn="l" rtl="0">
              <a:spcBef>
                <a:spcPts val="0"/>
              </a:spcBef>
              <a:spcAft>
                <a:spcPts val="0"/>
              </a:spcAft>
              <a:buClr>
                <a:schemeClr val="dk1"/>
              </a:buClr>
              <a:buSzPts val="1100"/>
              <a:buChar char="•"/>
            </a:pPr>
            <a:r>
              <a:rPr lang="en-GB" sz="1100" i="1" dirty="0"/>
              <a:t>However, a dysfunctional family may have a negative effect on the child's coping process.</a:t>
            </a:r>
            <a:endParaRPr sz="1100" i="1" dirty="0"/>
          </a:p>
          <a:p>
            <a:pPr marL="171450" lvl="0" indent="-171450" algn="l" rtl="0">
              <a:spcBef>
                <a:spcPts val="0"/>
              </a:spcBef>
              <a:spcAft>
                <a:spcPts val="0"/>
              </a:spcAft>
              <a:buClr>
                <a:schemeClr val="dk1"/>
              </a:buClr>
              <a:buSzPts val="1100"/>
              <a:buChar char="•"/>
            </a:pPr>
            <a:r>
              <a:rPr lang="en-GB" sz="1100" b="1" i="1" dirty="0"/>
              <a:t>The age, development stage, abilities and maturity level of the child</a:t>
            </a:r>
            <a:endParaRPr sz="1100" b="1" i="1" dirty="0"/>
          </a:p>
          <a:p>
            <a:pPr marL="171450" lvl="0" indent="-171450" algn="l" rtl="0">
              <a:spcBef>
                <a:spcPts val="0"/>
              </a:spcBef>
              <a:spcAft>
                <a:spcPts val="0"/>
              </a:spcAft>
              <a:buSzPts val="1100"/>
              <a:buChar char="•"/>
            </a:pPr>
            <a:r>
              <a:rPr lang="en-GB" sz="1100" b="1"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The child’s context, culture, religion and the associated expectations/traditions around loss and grief </a:t>
            </a:r>
            <a:endParaRPr sz="1100" b="1" i="1" dirty="0">
              <a:highlight>
                <a:srgbClr val="FFFF00"/>
              </a:highlight>
            </a:endParaRPr>
          </a:p>
          <a:p>
            <a:pPr marL="628650" lvl="1" indent="-165100" algn="l" rtl="0">
              <a:spcBef>
                <a:spcPts val="0"/>
              </a:spcBef>
              <a:spcAft>
                <a:spcPts val="0"/>
              </a:spcAft>
              <a:buSzPts val="1100"/>
              <a:buChar char="•"/>
            </a:pPr>
            <a:r>
              <a:rPr lang="en-GB" sz="1100" i="1" dirty="0">
                <a:highlight>
                  <a:srgbClr val="FFFF00"/>
                </a:highlight>
              </a:rPr>
              <a:t>Cultural and religious beliefs help people cope with and express their grief, providing a sense of structure and routine at a chaotic and confusing time. When supporting a child or family, it is helpful to ensure you have an understanding of their particular customs, beliefs and funeral rites (when relevant).</a:t>
            </a:r>
            <a:endParaRPr sz="1000" b="1" i="1" dirty="0">
              <a:highlight>
                <a:srgbClr val="FFFF00"/>
              </a:highlight>
            </a:endParaRPr>
          </a:p>
          <a:p>
            <a:pPr marL="171450" lvl="0" indent="-171450" algn="l" rtl="0">
              <a:spcBef>
                <a:spcPts val="0"/>
              </a:spcBef>
              <a:spcAft>
                <a:spcPts val="0"/>
              </a:spcAft>
              <a:buClr>
                <a:schemeClr val="dk1"/>
              </a:buClr>
              <a:buSzPts val="1100"/>
              <a:buChar char="•"/>
            </a:pPr>
            <a:r>
              <a:rPr lang="en-GB" sz="1100" b="1" i="1" dirty="0">
                <a:highlight>
                  <a:srgbClr val="FFFF00"/>
                </a:highlight>
              </a:rPr>
              <a:t>Social acceptability of cause of loss or death (e.g., death by suicide) and/or relationship of child to the deceased  </a:t>
            </a:r>
            <a:endParaRPr sz="1100" b="1" i="1" dirty="0">
              <a:highlight>
                <a:srgbClr val="FFFF00"/>
              </a:highlight>
            </a:endParaRPr>
          </a:p>
          <a:p>
            <a:pPr marL="171450" lvl="0" indent="-171450" algn="l" rtl="0">
              <a:spcBef>
                <a:spcPts val="0"/>
              </a:spcBef>
              <a:spcAft>
                <a:spcPts val="0"/>
              </a:spcAft>
              <a:buClr>
                <a:schemeClr val="dk1"/>
              </a:buClr>
              <a:buSzPts val="1100"/>
              <a:buChar char="•"/>
            </a:pPr>
            <a:r>
              <a:rPr lang="en-GB" sz="1100" b="1" i="1" dirty="0"/>
              <a:t>If the environment is stable or </a:t>
            </a:r>
            <a:r>
              <a:rPr lang="en-GB" sz="1100"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changing</a:t>
            </a:r>
            <a:endParaRPr dirty="0"/>
          </a:p>
          <a:p>
            <a:pPr marL="628650" lvl="1" indent="-171450" algn="l" rtl="0">
              <a:spcBef>
                <a:spcPts val="0"/>
              </a:spcBef>
              <a:spcAft>
                <a:spcPts val="0"/>
              </a:spcAft>
              <a:buClr>
                <a:schemeClr val="dk1"/>
              </a:buClr>
              <a:buSzPts val="1100"/>
              <a:buChar char="•"/>
            </a:pPr>
            <a:r>
              <a:rPr lang="en-GB" sz="1100" i="1" dirty="0"/>
              <a:t>For children who are on the move, displaced, or with an alternative caregiver:</a:t>
            </a:r>
            <a:endParaRPr dirty="0"/>
          </a:p>
          <a:p>
            <a:pPr marL="1085850" lvl="2" indent="-171450" algn="l" rtl="0">
              <a:spcBef>
                <a:spcPts val="0"/>
              </a:spcBef>
              <a:spcAft>
                <a:spcPts val="0"/>
              </a:spcAft>
              <a:buClr>
                <a:schemeClr val="dk1"/>
              </a:buClr>
              <a:buSzPts val="1100"/>
              <a:buChar char="•"/>
            </a:pPr>
            <a:r>
              <a:rPr lang="en-GB" sz="1100" i="1" dirty="0"/>
              <a:t>They may wait until they feel safe before grieving.</a:t>
            </a:r>
            <a:endParaRPr dirty="0"/>
          </a:p>
          <a:p>
            <a:pPr marL="1085850" lvl="2" indent="-171450" algn="l" rtl="0">
              <a:spcBef>
                <a:spcPts val="0"/>
              </a:spcBef>
              <a:spcAft>
                <a:spcPts val="0"/>
              </a:spcAft>
              <a:buClr>
                <a:schemeClr val="dk1"/>
              </a:buClr>
              <a:buSzPts val="1100"/>
              <a:buChar char="•"/>
            </a:pPr>
            <a:r>
              <a:rPr lang="en-GB" sz="1100" i="1" dirty="0"/>
              <a:t>Their grief may be delayed or interrupted until the child is in a safe place and/or with safe person to fully allow themselves to feel the extent of their grief</a:t>
            </a:r>
            <a:endParaRPr dirty="0"/>
          </a:p>
        </p:txBody>
      </p:sp>
      <p:sp>
        <p:nvSpPr>
          <p:cNvPr id="925" name="Google Shape;925;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Remember the evolving capacities of children during each developmental stage as discussed in Level 1 Case Management Foundational training</a:t>
            </a:r>
            <a:endParaRPr dirty="0"/>
          </a:p>
          <a:p>
            <a:pPr marL="171450" lvl="0" indent="-171450" algn="l" rtl="0">
              <a:spcBef>
                <a:spcPts val="0"/>
              </a:spcBef>
              <a:spcAft>
                <a:spcPts val="0"/>
              </a:spcAft>
              <a:buClr>
                <a:schemeClr val="dk1"/>
              </a:buClr>
              <a:buSzPts val="1200"/>
              <a:buChar char="•"/>
            </a:pPr>
            <a:r>
              <a:rPr lang="en-GB" i="1" dirty="0"/>
              <a:t>Take 5 minutes to review this on </a:t>
            </a:r>
            <a:r>
              <a:rPr lang="en-GB" b="1" i="1" dirty="0"/>
              <a:t>Workbook page 47-50: Developmental stages</a:t>
            </a:r>
            <a:endParaRPr i="1" dirty="0"/>
          </a:p>
        </p:txBody>
      </p:sp>
      <p:sp>
        <p:nvSpPr>
          <p:cNvPr id="941" name="Google Shape;941;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ADAPT FOR CONTEXT</a:t>
            </a:r>
            <a:endParaRPr dirty="0"/>
          </a:p>
          <a:p>
            <a:pPr marL="171450" lvl="0" indent="-171450" algn="l" rtl="0">
              <a:spcBef>
                <a:spcPts val="0"/>
              </a:spcBef>
              <a:spcAft>
                <a:spcPts val="0"/>
              </a:spcAft>
              <a:buClr>
                <a:schemeClr val="dk1"/>
              </a:buClr>
              <a:buSzPts val="1200"/>
              <a:buChar char="•"/>
            </a:pPr>
            <a:r>
              <a:rPr lang="en-GB" dirty="0"/>
              <a:t>The case studies can be changed if not relevant or appropriate to the context.</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INTRODUCTION</a:t>
            </a:r>
            <a:endParaRPr dirty="0"/>
          </a:p>
          <a:p>
            <a:pPr marL="171450" lvl="0" indent="-171450" algn="l" rtl="0">
              <a:lnSpc>
                <a:spcPct val="100000"/>
              </a:lnSpc>
              <a:spcBef>
                <a:spcPts val="0"/>
              </a:spcBef>
              <a:spcAft>
                <a:spcPts val="0"/>
              </a:spcAft>
              <a:buClr>
                <a:schemeClr val="dk1"/>
              </a:buClr>
              <a:buSzPts val="1400"/>
              <a:buChar char="•"/>
            </a:pPr>
            <a:r>
              <a:rPr lang="en-GB" i="1" dirty="0"/>
              <a:t>We will now do an exercise to understand:</a:t>
            </a:r>
            <a:endParaRPr dirty="0"/>
          </a:p>
          <a:p>
            <a:pPr marL="628650" lvl="1" indent="-171450" algn="l" rtl="0">
              <a:spcBef>
                <a:spcPts val="0"/>
              </a:spcBef>
              <a:spcAft>
                <a:spcPts val="0"/>
              </a:spcAft>
              <a:buClr>
                <a:schemeClr val="dk1"/>
              </a:buClr>
              <a:buSzPts val="1400"/>
              <a:buChar char="•"/>
            </a:pPr>
            <a:r>
              <a:rPr lang="en-GB" i="1" dirty="0"/>
              <a:t>How children grieve at different ages</a:t>
            </a:r>
            <a:endParaRPr dirty="0"/>
          </a:p>
          <a:p>
            <a:pPr marL="628650" lvl="1" indent="-171450" algn="l" rtl="0">
              <a:spcBef>
                <a:spcPts val="0"/>
              </a:spcBef>
              <a:spcAft>
                <a:spcPts val="0"/>
              </a:spcAft>
              <a:buClr>
                <a:schemeClr val="dk1"/>
              </a:buClr>
              <a:buSzPts val="1400"/>
              <a:buChar char="•"/>
            </a:pPr>
            <a:r>
              <a:rPr lang="en-GB" i="1" dirty="0"/>
              <a:t>How you can help them cope</a:t>
            </a:r>
            <a:endParaRPr dirty="0"/>
          </a:p>
          <a:p>
            <a:pPr marL="171450" lvl="0" indent="-171450" algn="l" rtl="0">
              <a:lnSpc>
                <a:spcPct val="100000"/>
              </a:lnSpc>
              <a:spcBef>
                <a:spcPts val="0"/>
              </a:spcBef>
              <a:spcAft>
                <a:spcPts val="0"/>
              </a:spcAft>
              <a:buClr>
                <a:schemeClr val="dk1"/>
              </a:buClr>
              <a:buSzPts val="1400"/>
              <a:buChar char="•"/>
            </a:pPr>
            <a:r>
              <a:rPr lang="en-GB" i="1" dirty="0"/>
              <a:t>A child’s age and maturity level will affect how they understand </a:t>
            </a: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loss, how it impacts them </a:t>
            </a:r>
            <a:r>
              <a:rPr lang="en-GB" i="1" dirty="0"/>
              <a:t>and what it means for them in their lives</a:t>
            </a:r>
            <a:endParaRPr dirty="0"/>
          </a:p>
          <a:p>
            <a:pPr marL="171450" lvl="0" indent="-171450" algn="l" rtl="0">
              <a:spcBef>
                <a:spcPts val="0"/>
              </a:spcBef>
              <a:spcAft>
                <a:spcPts val="0"/>
              </a:spcAft>
              <a:buClr>
                <a:schemeClr val="dk1"/>
              </a:buClr>
              <a:buSzPts val="1200"/>
              <a:buChar char="•"/>
            </a:pPr>
            <a:r>
              <a:rPr lang="en-GB" dirty="0"/>
              <a:t>Divide participants into 4 groups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51-52: Loss and grief at different ages – case study</a:t>
            </a:r>
            <a:endParaRPr dirty="0"/>
          </a:p>
          <a:p>
            <a:pPr marL="171450" lvl="0" indent="-171450" algn="l" rtl="0">
              <a:spcBef>
                <a:spcPts val="0"/>
              </a:spcBef>
              <a:spcAft>
                <a:spcPts val="0"/>
              </a:spcAft>
              <a:buClr>
                <a:schemeClr val="dk1"/>
              </a:buClr>
              <a:buSzPts val="1200"/>
              <a:buChar char="•"/>
            </a:pPr>
            <a:r>
              <a:rPr lang="en-GB" dirty="0"/>
              <a:t>Assign a case study to each group</a:t>
            </a:r>
            <a:endParaRPr dirty="0"/>
          </a:p>
          <a:p>
            <a:pPr marL="171450" lvl="0" indent="-171450" algn="l" rtl="0">
              <a:spcBef>
                <a:spcPts val="0"/>
              </a:spcBef>
              <a:spcAft>
                <a:spcPts val="0"/>
              </a:spcAft>
              <a:buClr>
                <a:schemeClr val="dk1"/>
              </a:buClr>
              <a:buSzPts val="1200"/>
              <a:buChar char="•"/>
            </a:pPr>
            <a:r>
              <a:rPr lang="en-GB" i="1" dirty="0"/>
              <a:t>In your groups:</a:t>
            </a:r>
            <a:endParaRPr dirty="0"/>
          </a:p>
          <a:p>
            <a:pPr marL="628650" lvl="1" indent="-171450" algn="l" rtl="0">
              <a:spcBef>
                <a:spcPts val="0"/>
              </a:spcBef>
              <a:spcAft>
                <a:spcPts val="0"/>
              </a:spcAft>
              <a:buClr>
                <a:schemeClr val="dk1"/>
              </a:buClr>
              <a:buSzPts val="1200"/>
              <a:buChar char="•"/>
            </a:pPr>
            <a:r>
              <a:rPr lang="en-GB" i="1" dirty="0"/>
              <a:t>Review the case study </a:t>
            </a:r>
            <a:endParaRPr dirty="0"/>
          </a:p>
          <a:p>
            <a:pPr marL="628650" lvl="1" indent="-171450" algn="l" rtl="0">
              <a:spcBef>
                <a:spcPts val="0"/>
              </a:spcBef>
              <a:spcAft>
                <a:spcPts val="0"/>
              </a:spcAft>
              <a:buClr>
                <a:schemeClr val="dk1"/>
              </a:buClr>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List examples of how children of the same age group </a:t>
            </a: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may respond to grief.</a:t>
            </a:r>
            <a:endParaRPr i="1" dirty="0">
              <a:highlight>
                <a:srgbClr val="FFFF00"/>
              </a:highlight>
            </a:endParaRPr>
          </a:p>
          <a:p>
            <a:pPr marL="628650" lvl="1" indent="-171450" algn="l" rtl="0">
              <a:spcBef>
                <a:spcPts val="0"/>
              </a:spcBef>
              <a:spcAft>
                <a:spcPts val="0"/>
              </a:spcAft>
              <a:buClr>
                <a:schemeClr val="dk1"/>
              </a:buClr>
              <a:buSzPts val="1200"/>
              <a:buChar char="•"/>
            </a:pPr>
            <a:r>
              <a:rPr lang="en-GB" i="1" dirty="0"/>
              <a:t>Identify </a:t>
            </a:r>
            <a:r>
              <a:rPr lang="en-GB" i="1" dirty="0" err="1"/>
              <a:t>behaviors</a:t>
            </a:r>
            <a:r>
              <a:rPr lang="en-GB" i="1" dirty="0"/>
              <a:t> or reactions of the child </a:t>
            </a:r>
            <a:r>
              <a:rPr lang="en-GB" i="1" dirty="0">
                <a:highlight>
                  <a:srgbClr val="FFFF00"/>
                </a:highlight>
              </a:rPr>
              <a:t>in the case study </a:t>
            </a:r>
            <a:r>
              <a:rPr lang="en-GB" i="1" dirty="0"/>
              <a:t>that could be possible signs of grief. </a:t>
            </a:r>
            <a:endParaRPr dirty="0"/>
          </a:p>
          <a:p>
            <a:pPr marL="0" lvl="0" indent="0" algn="l" rtl="0">
              <a:lnSpc>
                <a:spcPct val="100000"/>
              </a:lnSpc>
              <a:spcBef>
                <a:spcPts val="0"/>
              </a:spcBef>
              <a:spcAft>
                <a:spcPts val="0"/>
              </a:spcAft>
              <a:buClr>
                <a:schemeClr val="dk1"/>
              </a:buClr>
              <a:buSzPts val="1400"/>
              <a:buNone/>
            </a:pPr>
            <a:endParaRPr b="1" i="0" dirty="0"/>
          </a:p>
          <a:p>
            <a:pPr marL="0" lvl="0" indent="0" algn="l" rtl="0">
              <a:spcBef>
                <a:spcPts val="0"/>
              </a:spcBef>
              <a:spcAft>
                <a:spcPts val="0"/>
              </a:spcAft>
              <a:buClr>
                <a:schemeClr val="dk1"/>
              </a:buClr>
              <a:buSzPts val="1200"/>
              <a:buNone/>
            </a:pPr>
            <a:r>
              <a:rPr lang="en-GB" b="1" dirty="0"/>
              <a:t>GROUP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a:p>
            <a:pPr marL="628650" lvl="1"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DISCUSSION (25 minutes)</a:t>
            </a:r>
            <a:endParaRPr dirty="0"/>
          </a:p>
          <a:p>
            <a:pPr marL="171450" lvl="0" indent="-171450" algn="l" rtl="0">
              <a:spcBef>
                <a:spcPts val="0"/>
              </a:spcBef>
              <a:spcAft>
                <a:spcPts val="0"/>
              </a:spcAft>
              <a:buClr>
                <a:schemeClr val="dk1"/>
              </a:buClr>
              <a:buSzPts val="1200"/>
              <a:buChar char="•"/>
            </a:pPr>
            <a:r>
              <a:rPr lang="en-GB" dirty="0"/>
              <a:t>Ask for volunteers to present their case and the possible signs they have identified</a:t>
            </a:r>
            <a:endParaRPr dirty="0"/>
          </a:p>
          <a:p>
            <a:pPr marL="171450" lvl="0" indent="-171450" algn="l" rtl="0">
              <a:spcBef>
                <a:spcPts val="0"/>
              </a:spcBef>
              <a:spcAft>
                <a:spcPts val="0"/>
              </a:spcAft>
              <a:buClr>
                <a:schemeClr val="dk1"/>
              </a:buClr>
              <a:buSzPts val="1200"/>
              <a:buChar char="•"/>
            </a:pPr>
            <a:r>
              <a:rPr lang="en-GB" dirty="0"/>
              <a:t>Review and complement with the case study guide on the next page</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CONTINUED</a:t>
            </a:r>
            <a:r>
              <a:rPr lang="en-GB" b="1" dirty="0">
                <a:sym typeface="Wingdings" panose="05000000000000000000" pitchFamily="2" charset="2"/>
              </a:rPr>
              <a:t></a:t>
            </a:r>
            <a:endParaRPr b="1" dirty="0"/>
          </a:p>
        </p:txBody>
      </p:sp>
      <p:sp>
        <p:nvSpPr>
          <p:cNvPr id="1003" name="Google Shape;1003;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This module focuses on the different mental health and psychosocial support needs children might have, and how a caseworker can respond to these. </a:t>
            </a:r>
            <a:endParaRPr dirty="0"/>
          </a:p>
        </p:txBody>
      </p:sp>
      <p:sp>
        <p:nvSpPr>
          <p:cNvPr id="143" name="Google Shape;143;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38: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CASE STUDY GUIDE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Mila</a:t>
            </a:r>
            <a:endParaRPr dirty="0"/>
          </a:p>
          <a:p>
            <a:pPr marL="171450" lvl="0" indent="-171450" algn="l" rtl="0">
              <a:spcBef>
                <a:spcPts val="0"/>
              </a:spcBef>
              <a:spcAft>
                <a:spcPts val="0"/>
              </a:spcAft>
              <a:buClr>
                <a:schemeClr val="dk1"/>
              </a:buClr>
              <a:buSzPts val="1200"/>
              <a:buChar char="•"/>
            </a:pPr>
            <a:r>
              <a:rPr lang="en-GB" b="0" dirty="0"/>
              <a:t>A child aged up to two years depends very much on parents/caregiver for love, protection, food, and a sense of security. </a:t>
            </a:r>
            <a:endParaRPr dirty="0"/>
          </a:p>
          <a:p>
            <a:pPr marL="628650" lvl="1" indent="-171450" algn="l" rtl="0">
              <a:spcBef>
                <a:spcPts val="0"/>
              </a:spcBef>
              <a:spcAft>
                <a:spcPts val="0"/>
              </a:spcAft>
              <a:buClr>
                <a:schemeClr val="dk1"/>
              </a:buClr>
              <a:buSzPts val="1200"/>
              <a:buChar char="•"/>
            </a:pPr>
            <a:r>
              <a:rPr lang="en-GB" b="0" dirty="0"/>
              <a:t>Although these young children cannot understand what has happened, they still miss the parent. </a:t>
            </a:r>
            <a:endParaRPr dirty="0"/>
          </a:p>
          <a:p>
            <a:pPr marL="628650" lvl="1" indent="-171450" algn="l" rtl="0">
              <a:spcBef>
                <a:spcPts val="0"/>
              </a:spcBef>
              <a:spcAft>
                <a:spcPts val="0"/>
              </a:spcAft>
              <a:buClr>
                <a:schemeClr val="dk1"/>
              </a:buClr>
              <a:buSzPts val="1200"/>
              <a:buChar char="•"/>
            </a:pPr>
            <a:r>
              <a:rPr lang="en-GB" b="0" dirty="0"/>
              <a:t>They will miss the touch, the voice, the smell and the sense of security and comfort that the parent provided. </a:t>
            </a:r>
            <a:endParaRPr dirty="0"/>
          </a:p>
          <a:p>
            <a:pPr marL="171450" lvl="0" indent="-171450" algn="l" rtl="0">
              <a:spcBef>
                <a:spcPts val="0"/>
              </a:spcBef>
              <a:spcAft>
                <a:spcPts val="0"/>
              </a:spcAft>
              <a:buClr>
                <a:schemeClr val="dk1"/>
              </a:buClr>
              <a:buSzPts val="1200"/>
              <a:buChar char="•"/>
            </a:pPr>
            <a:r>
              <a:rPr lang="en-GB" b="0" dirty="0"/>
              <a:t>Children may respond to grief in the following manner: </a:t>
            </a:r>
            <a:endParaRPr dirty="0"/>
          </a:p>
          <a:p>
            <a:pPr marL="628650" lvl="1" indent="-171450" algn="l" rtl="0">
              <a:spcBef>
                <a:spcPts val="0"/>
              </a:spcBef>
              <a:spcAft>
                <a:spcPts val="0"/>
              </a:spcAft>
              <a:buClr>
                <a:schemeClr val="dk1"/>
              </a:buClr>
              <a:buSzPts val="1200"/>
              <a:buChar char="•"/>
            </a:pPr>
            <a:r>
              <a:rPr lang="en-GB" dirty="0"/>
              <a:t>They </a:t>
            </a:r>
            <a:r>
              <a:rPr lang="en-GB" b="0" dirty="0"/>
              <a:t>may show changes in sleeping and eating habits. </a:t>
            </a:r>
            <a:endParaRPr dirty="0"/>
          </a:p>
          <a:p>
            <a:pPr marL="628650" lvl="1" indent="-171450" algn="l" rtl="0">
              <a:spcBef>
                <a:spcPts val="0"/>
              </a:spcBef>
              <a:spcAft>
                <a:spcPts val="0"/>
              </a:spcAft>
              <a:buClr>
                <a:schemeClr val="dk1"/>
              </a:buClr>
              <a:buSzPts val="1200"/>
              <a:buChar char="•"/>
            </a:pPr>
            <a:r>
              <a:rPr lang="en-GB" b="0" dirty="0"/>
              <a:t>They may cry more and be difficult to calm. </a:t>
            </a:r>
            <a:endParaRPr dirty="0"/>
          </a:p>
          <a:p>
            <a:pPr marL="628650" lvl="1" indent="-171450" algn="l" rtl="0">
              <a:spcBef>
                <a:spcPts val="0"/>
              </a:spcBef>
              <a:spcAft>
                <a:spcPts val="0"/>
              </a:spcAft>
              <a:buClr>
                <a:schemeClr val="dk1"/>
              </a:buClr>
              <a:buSzPts val="1200"/>
              <a:buChar char="•"/>
            </a:pPr>
            <a:r>
              <a:rPr lang="en-GB" b="0" dirty="0"/>
              <a:t>Older children, from 18 months to 2 years, may be irritable and angry. </a:t>
            </a:r>
            <a:endParaRPr dirty="0"/>
          </a:p>
          <a:p>
            <a:pPr marL="628650" lvl="1" indent="-171450" algn="l" rtl="0">
              <a:spcBef>
                <a:spcPts val="0"/>
              </a:spcBef>
              <a:spcAft>
                <a:spcPts val="0"/>
              </a:spcAft>
              <a:buClr>
                <a:schemeClr val="dk1"/>
              </a:buClr>
              <a:buSzPts val="1200"/>
              <a:buChar char="•"/>
            </a:pPr>
            <a:r>
              <a:rPr lang="en-GB" b="0" dirty="0"/>
              <a:t>They may also forget skills they have learned and go back to behaving like small babies. </a:t>
            </a:r>
            <a:endParaRPr b="0" dirty="0"/>
          </a:p>
          <a:p>
            <a:pPr marL="171450" lvl="0" indent="-171450" algn="l" rtl="0">
              <a:spcBef>
                <a:spcPts val="0"/>
              </a:spcBef>
              <a:spcAft>
                <a:spcPts val="0"/>
              </a:spcAft>
              <a:buSzPts val="1200"/>
              <a:buChar char="•"/>
            </a:pP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Possible signs of grief (</a:t>
            </a:r>
            <a:r>
              <a:rPr lang="en-GB" u="sng" dirty="0" err="1">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behaviors</a:t>
            </a: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or reactions) that Mila is presenting with: </a:t>
            </a:r>
            <a:endParaRPr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rPr>
              <a:t>Problems sleeping</a:t>
            </a:r>
            <a:endParaRPr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Cries and screams often</a:t>
            </a:r>
            <a:endParaRPr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Attachment to aunt and shows signs of potential separation anxiety</a:t>
            </a:r>
            <a:endParaRPr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Clings to aunt when picked up, refuses to be put down and starts to scream</a:t>
            </a:r>
            <a:endParaRPr dirty="0">
              <a:highlight>
                <a:srgbClr val="FFFF00"/>
              </a:highlight>
            </a:endParaRPr>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Luna</a:t>
            </a:r>
            <a:endParaRPr dirty="0"/>
          </a:p>
          <a:p>
            <a:pPr marL="171450" lvl="0" indent="-171450" algn="l" rtl="0">
              <a:spcBef>
                <a:spcPts val="0"/>
              </a:spcBef>
              <a:spcAft>
                <a:spcPts val="0"/>
              </a:spcAft>
              <a:buClr>
                <a:schemeClr val="dk1"/>
              </a:buClr>
              <a:buSzPts val="1200"/>
              <a:buChar char="•"/>
            </a:pPr>
            <a:r>
              <a:rPr lang="en-GB" b="0" dirty="0"/>
              <a:t>Children at this age are concerned with themselves and their own needs. </a:t>
            </a:r>
            <a:endParaRPr dirty="0"/>
          </a:p>
          <a:p>
            <a:pPr marL="628650" lvl="1" indent="-171450" algn="l" rtl="0">
              <a:spcBef>
                <a:spcPts val="0"/>
              </a:spcBef>
              <a:spcAft>
                <a:spcPts val="0"/>
              </a:spcAft>
              <a:buClr>
                <a:schemeClr val="dk1"/>
              </a:buClr>
              <a:buSzPts val="1200"/>
              <a:buChar char="•"/>
            </a:pPr>
            <a:r>
              <a:rPr lang="en-GB" b="0" dirty="0"/>
              <a:t>They experience this as a loss of love, security, safety, and protection but in this case also rejection. Having lost the father earlier and now also being separated from the mother. </a:t>
            </a:r>
            <a:endParaRPr dirty="0"/>
          </a:p>
          <a:p>
            <a:pPr marL="628650" lvl="1" indent="-171450" algn="l" rtl="0">
              <a:spcBef>
                <a:spcPts val="0"/>
              </a:spcBef>
              <a:spcAft>
                <a:spcPts val="0"/>
              </a:spcAft>
              <a:buClr>
                <a:schemeClr val="dk1"/>
              </a:buClr>
              <a:buSzPts val="1200"/>
              <a:buChar char="•"/>
            </a:pPr>
            <a:r>
              <a:rPr lang="en-GB" b="0" dirty="0"/>
              <a:t>She is scared her grandmother will leave her as well, as this is all she knows ‘the people that I love will leave me’. </a:t>
            </a:r>
            <a:endParaRPr dirty="0"/>
          </a:p>
          <a:p>
            <a:pPr marL="171450" lvl="0" indent="-171450" algn="l" rtl="0">
              <a:spcBef>
                <a:spcPts val="0"/>
              </a:spcBef>
              <a:spcAft>
                <a:spcPts val="0"/>
              </a:spcAft>
              <a:buClr>
                <a:schemeClr val="dk1"/>
              </a:buClr>
              <a:buSzPts val="1200"/>
              <a:buChar char="•"/>
            </a:pPr>
            <a:r>
              <a:rPr lang="en-GB" b="0" dirty="0"/>
              <a:t>Children may respond to grief in the following manner: </a:t>
            </a:r>
            <a:endParaRPr dirty="0"/>
          </a:p>
          <a:p>
            <a:pPr marL="628650" lvl="1" indent="-171450" algn="l" rtl="0">
              <a:spcBef>
                <a:spcPts val="0"/>
              </a:spcBef>
              <a:spcAft>
                <a:spcPts val="0"/>
              </a:spcAft>
              <a:buClr>
                <a:schemeClr val="dk1"/>
              </a:buClr>
              <a:buSzPts val="1200"/>
              <a:buChar char="•"/>
            </a:pPr>
            <a:r>
              <a:rPr lang="en-GB" b="0" dirty="0"/>
              <a:t>They may not show their feelings for long periods of time. As they cannot handle painful experiences for long, they tend to switch off and go play. </a:t>
            </a:r>
            <a:endParaRPr dirty="0"/>
          </a:p>
          <a:p>
            <a:pPr marL="628650" lvl="1" indent="-171450" algn="l" rtl="0">
              <a:spcBef>
                <a:spcPts val="0"/>
              </a:spcBef>
              <a:spcAft>
                <a:spcPts val="0"/>
              </a:spcAft>
              <a:buClr>
                <a:schemeClr val="dk1"/>
              </a:buClr>
              <a:buSzPts val="1200"/>
              <a:buChar char="•"/>
            </a:pPr>
            <a:r>
              <a:rPr lang="en-GB" b="0" dirty="0"/>
              <a:t>They may become afraid of separation and going to sleep. </a:t>
            </a:r>
            <a:endParaRPr dirty="0"/>
          </a:p>
          <a:p>
            <a:pPr marL="628650" lvl="1" indent="-171450" algn="l" rtl="0">
              <a:spcBef>
                <a:spcPts val="0"/>
              </a:spcBef>
              <a:spcAft>
                <a:spcPts val="0"/>
              </a:spcAft>
              <a:buClr>
                <a:schemeClr val="dk1"/>
              </a:buClr>
              <a:buSzPts val="1200"/>
              <a:buChar char="•"/>
            </a:pPr>
            <a:r>
              <a:rPr lang="en-GB" b="0" dirty="0"/>
              <a:t>They may cry uncontrollably and throw things to express anger.</a:t>
            </a:r>
            <a:endParaRPr dirty="0"/>
          </a:p>
          <a:p>
            <a:pPr marL="628650" lvl="1" indent="-171450" algn="l" rtl="0">
              <a:spcBef>
                <a:spcPts val="0"/>
              </a:spcBef>
              <a:spcAft>
                <a:spcPts val="0"/>
              </a:spcAft>
              <a:buClr>
                <a:schemeClr val="dk1"/>
              </a:buClr>
              <a:buSzPts val="1200"/>
              <a:buChar char="•"/>
            </a:pPr>
            <a:r>
              <a:rPr lang="en-GB" b="0" dirty="0"/>
              <a:t>They may cling to other relatives or refuse to be touched at all. </a:t>
            </a:r>
            <a:endParaRPr dirty="0"/>
          </a:p>
          <a:p>
            <a:pPr marL="628650" lvl="1" indent="-171450" algn="l" rtl="0">
              <a:spcBef>
                <a:spcPts val="0"/>
              </a:spcBef>
              <a:spcAft>
                <a:spcPts val="0"/>
              </a:spcAft>
              <a:buClr>
                <a:schemeClr val="dk1"/>
              </a:buClr>
              <a:buSzPts val="1200"/>
              <a:buChar char="•"/>
            </a:pPr>
            <a:r>
              <a:rPr lang="en-GB" b="0" dirty="0"/>
              <a:t>Their eating habits may change. </a:t>
            </a:r>
            <a:endParaRPr dirty="0"/>
          </a:p>
          <a:p>
            <a:pPr marL="628650" lvl="1" indent="-171450" algn="l" rtl="0">
              <a:spcBef>
                <a:spcPts val="0"/>
              </a:spcBef>
              <a:spcAft>
                <a:spcPts val="0"/>
              </a:spcAft>
              <a:buClr>
                <a:schemeClr val="dk1"/>
              </a:buClr>
              <a:buSzPts val="1200"/>
              <a:buChar char="•"/>
            </a:pPr>
            <a:r>
              <a:rPr lang="en-GB" b="0" dirty="0"/>
              <a:t>They may go back to earlier stages of development; for example, bed-wetting.</a:t>
            </a:r>
            <a:endParaRPr dirty="0"/>
          </a:p>
          <a:p>
            <a:pPr marL="628650" lvl="1" indent="-171450" algn="l" rtl="0">
              <a:spcBef>
                <a:spcPts val="0"/>
              </a:spcBef>
              <a:spcAft>
                <a:spcPts val="0"/>
              </a:spcAft>
              <a:buClr>
                <a:schemeClr val="dk1"/>
              </a:buClr>
              <a:buSzPts val="1200"/>
              <a:buChar char="•"/>
            </a:pPr>
            <a:r>
              <a:rPr lang="en-GB" b="0" dirty="0"/>
              <a:t>They may be confused and upset when they see adults sad and crying because they do not understand what is happening. </a:t>
            </a:r>
            <a:endParaRPr dirty="0"/>
          </a:p>
          <a:p>
            <a:pPr marL="628650" lvl="1" indent="-171450" algn="l" rtl="0">
              <a:spcBef>
                <a:spcPts val="0"/>
              </a:spcBef>
              <a:spcAft>
                <a:spcPts val="0"/>
              </a:spcAft>
              <a:buClr>
                <a:schemeClr val="dk1"/>
              </a:buClr>
              <a:buSzPts val="1200"/>
              <a:buChar char="•"/>
            </a:pPr>
            <a:r>
              <a:rPr lang="en-GB" b="0" dirty="0"/>
              <a:t>They may behave obstinately (stubborn and refusing)</a:t>
            </a:r>
            <a:endParaRPr b="0" dirty="0"/>
          </a:p>
          <a:p>
            <a:pPr marL="171450" lvl="0" indent="-171450" algn="l" rtl="0">
              <a:spcBef>
                <a:spcPts val="0"/>
              </a:spcBef>
              <a:spcAft>
                <a:spcPts val="0"/>
              </a:spcAft>
              <a:buSzPts val="1200"/>
              <a:buChar char="•"/>
            </a:pP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Possible signs of grief (</a:t>
            </a:r>
            <a:r>
              <a:rPr lang="en-GB" u="sng" dirty="0" err="1">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behaviors</a:t>
            </a: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 or reactions) that Luna is presenting with:</a:t>
            </a:r>
            <a:endParaRPr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endParaRP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Luna might be afraid of separation, expressing it by clinging to her grandmot</a:t>
            </a: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h</a:t>
            </a: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e</a:t>
            </a: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r (also at night)</a:t>
            </a: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Cries often</a:t>
            </a: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Behaves obstinately (for example, refuses to eat food other than her favourite food)</a:t>
            </a:r>
          </a:p>
          <a:p>
            <a:pPr marL="628650" lvl="1" indent="-171450" algn="l" rtl="0">
              <a:spcBef>
                <a:spcPts val="0"/>
              </a:spcBef>
              <a:spcAft>
                <a:spcPts val="0"/>
              </a:spcAft>
              <a:buSzPts val="1200"/>
              <a:buChar char="•"/>
            </a:pPr>
            <a:endParaRPr lang="en-GB" dirty="0">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endParaRPr>
          </a:p>
          <a:p>
            <a:pPr marL="0" lvl="0" indent="0" algn="l" rtl="0">
              <a:spcBef>
                <a:spcPts val="0"/>
              </a:spcBef>
              <a:spcAft>
                <a:spcPts val="0"/>
              </a:spcAft>
              <a:buClr>
                <a:schemeClr val="dk1"/>
              </a:buClr>
              <a:buSzPts val="1200"/>
              <a:buNone/>
            </a:pPr>
            <a:endParaRPr b="1" dirty="0"/>
          </a:p>
        </p:txBody>
      </p:sp>
      <p:sp>
        <p:nvSpPr>
          <p:cNvPr id="1037" name="Google Shape;1037;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
        <p:nvSpPr>
          <p:cNvPr id="1038" name="Google Shape;1038;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9: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rPr>
              <a:t>ARTURO</a:t>
            </a:r>
            <a:endParaRPr lang="en-GB" dirty="0"/>
          </a:p>
          <a:p>
            <a:pPr marL="171450" lvl="0" indent="-171450" algn="l" rtl="0">
              <a:spcBef>
                <a:spcPts val="0"/>
              </a:spcBef>
              <a:spcAft>
                <a:spcPts val="0"/>
              </a:spcAft>
              <a:buClr>
                <a:schemeClr val="dk1"/>
              </a:buClr>
              <a:buSzPts val="1200"/>
              <a:buChar char="•"/>
            </a:pPr>
            <a:r>
              <a:rPr lang="en-GB" b="0" dirty="0">
                <a:highlight>
                  <a:srgbClr val="FF0000"/>
                </a:highlight>
              </a:rPr>
              <a:t>Children at this age start attending school and are eager to learn.</a:t>
            </a:r>
            <a:endParaRPr lang="en-GB" dirty="0">
              <a:highlight>
                <a:srgbClr val="FF0000"/>
              </a:highlight>
            </a:endParaRPr>
          </a:p>
          <a:p>
            <a:pPr marL="628650" lvl="1" indent="-171450" algn="l" rtl="0">
              <a:spcBef>
                <a:spcPts val="0"/>
              </a:spcBef>
              <a:spcAft>
                <a:spcPts val="0"/>
              </a:spcAft>
              <a:buClr>
                <a:schemeClr val="dk1"/>
              </a:buClr>
              <a:buSzPts val="1200"/>
              <a:buChar char="•"/>
            </a:pPr>
            <a:r>
              <a:rPr lang="en-GB" b="0" dirty="0">
                <a:highlight>
                  <a:srgbClr val="FF0000"/>
                </a:highlight>
              </a:rPr>
              <a:t>Teachers, friends, and group activities are important during this phase.</a:t>
            </a:r>
            <a:endParaRPr lang="en-GB" dirty="0">
              <a:highlight>
                <a:srgbClr val="FF0000"/>
              </a:highlight>
            </a:endParaRPr>
          </a:p>
          <a:p>
            <a:pPr marL="171450" lvl="0" indent="-171450" algn="l" rtl="0">
              <a:spcBef>
                <a:spcPts val="0"/>
              </a:spcBef>
              <a:spcAft>
                <a:spcPts val="0"/>
              </a:spcAft>
              <a:buClr>
                <a:schemeClr val="dk1"/>
              </a:buClr>
              <a:buSzPts val="1200"/>
              <a:buChar char="•"/>
            </a:pPr>
            <a:r>
              <a:rPr lang="en-GB" b="0" dirty="0"/>
              <a:t>Children can understand things more clearly.</a:t>
            </a:r>
            <a:endParaRPr dirty="0"/>
          </a:p>
          <a:p>
            <a:pPr marL="628650" lvl="1" indent="-171450" algn="l" rtl="0">
              <a:spcBef>
                <a:spcPts val="0"/>
              </a:spcBef>
              <a:spcAft>
                <a:spcPts val="0"/>
              </a:spcAft>
              <a:buClr>
                <a:schemeClr val="dk1"/>
              </a:buClr>
              <a:buSzPts val="1200"/>
              <a:buChar char="•"/>
            </a:pPr>
            <a:r>
              <a:rPr lang="en-GB" b="0" dirty="0"/>
              <a:t>They understand what causes death, but not the result of death.</a:t>
            </a:r>
            <a:endParaRPr dirty="0"/>
          </a:p>
          <a:p>
            <a:pPr marL="628650" lvl="1" indent="-171450" algn="l" rtl="0">
              <a:spcBef>
                <a:spcPts val="0"/>
              </a:spcBef>
              <a:spcAft>
                <a:spcPts val="0"/>
              </a:spcAft>
              <a:buClr>
                <a:schemeClr val="dk1"/>
              </a:buClr>
              <a:buSzPts val="1200"/>
              <a:buChar char="•"/>
            </a:pPr>
            <a:r>
              <a:rPr lang="en-GB" b="0" dirty="0"/>
              <a:t>Although they might occasionally use magical themes, they know the difference between fantasy and reality.</a:t>
            </a:r>
            <a:endParaRPr dirty="0"/>
          </a:p>
          <a:p>
            <a:pPr marL="171450" lvl="0" indent="-171450" algn="l" rtl="0">
              <a:spcBef>
                <a:spcPts val="0"/>
              </a:spcBef>
              <a:spcAft>
                <a:spcPts val="0"/>
              </a:spcAft>
              <a:buClr>
                <a:schemeClr val="dk1"/>
              </a:buClr>
              <a:buSzPts val="1200"/>
              <a:buChar char="•"/>
            </a:pPr>
            <a:r>
              <a:rPr lang="en-GB" b="0" dirty="0"/>
              <a:t>They go through a mourning process similar to that of adults.</a:t>
            </a:r>
            <a:endParaRPr dirty="0"/>
          </a:p>
          <a:p>
            <a:pPr marL="628650" lvl="1" indent="-171450" algn="l" rtl="0">
              <a:spcBef>
                <a:spcPts val="0"/>
              </a:spcBef>
              <a:spcAft>
                <a:spcPts val="0"/>
              </a:spcAft>
              <a:buClr>
                <a:schemeClr val="dk1"/>
              </a:buClr>
              <a:buSzPts val="1200"/>
              <a:buChar char="•"/>
            </a:pPr>
            <a:r>
              <a:rPr lang="en-GB" b="0" dirty="0"/>
              <a:t>Some children may not accept the loss of a parent.</a:t>
            </a:r>
            <a:endParaRPr dirty="0"/>
          </a:p>
          <a:p>
            <a:pPr marL="628650" lvl="1" indent="-171450" algn="l" rtl="0">
              <a:spcBef>
                <a:spcPts val="0"/>
              </a:spcBef>
              <a:spcAft>
                <a:spcPts val="0"/>
              </a:spcAft>
              <a:buClr>
                <a:schemeClr val="dk1"/>
              </a:buClr>
              <a:buSzPts val="1200"/>
              <a:buChar char="•"/>
            </a:pPr>
            <a:r>
              <a:rPr lang="en-GB" b="0" dirty="0"/>
              <a:t>Others may try to find a reason why the parent left or died.</a:t>
            </a:r>
            <a:endParaRPr dirty="0"/>
          </a:p>
          <a:p>
            <a:pPr marL="628650" lvl="1" indent="-171450" algn="l" rtl="0">
              <a:spcBef>
                <a:spcPts val="0"/>
              </a:spcBef>
              <a:spcAft>
                <a:spcPts val="0"/>
              </a:spcAft>
              <a:buClr>
                <a:schemeClr val="dk1"/>
              </a:buClr>
              <a:buSzPts val="1200"/>
              <a:buChar char="•"/>
            </a:pPr>
            <a:r>
              <a:rPr lang="en-GB" b="0" dirty="0"/>
              <a:t>They may feel betrayed by God or by their ancestors.</a:t>
            </a:r>
            <a:endParaRPr b="0" dirty="0"/>
          </a:p>
          <a:p>
            <a:pPr marL="171450" lvl="0" indent="-171450" algn="l" rtl="0">
              <a:spcBef>
                <a:spcPts val="0"/>
              </a:spcBef>
              <a:spcAft>
                <a:spcPts val="0"/>
              </a:spcAft>
              <a:buClr>
                <a:schemeClr val="dk1"/>
              </a:buClr>
              <a:buSzPts val="1200"/>
              <a:buChar char="•"/>
            </a:pPr>
            <a:r>
              <a:rPr lang="en-GB" b="0" dirty="0"/>
              <a:t>Children may respond to grief in the following manner: </a:t>
            </a:r>
            <a:endParaRPr dirty="0"/>
          </a:p>
          <a:p>
            <a:pPr marL="628650" lvl="1" indent="-171450" algn="l" rtl="0">
              <a:spcBef>
                <a:spcPts val="0"/>
              </a:spcBef>
              <a:spcAft>
                <a:spcPts val="0"/>
              </a:spcAft>
              <a:buClr>
                <a:schemeClr val="dk1"/>
              </a:buClr>
              <a:buSzPts val="1200"/>
              <a:buChar char="•"/>
            </a:pPr>
            <a:r>
              <a:rPr lang="en-GB" b="0" dirty="0"/>
              <a:t>Withdraw from adults. </a:t>
            </a:r>
            <a:endParaRPr dirty="0"/>
          </a:p>
          <a:p>
            <a:pPr marL="628650" lvl="1" indent="-171450" algn="l" rtl="0">
              <a:spcBef>
                <a:spcPts val="0"/>
              </a:spcBef>
              <a:spcAft>
                <a:spcPts val="0"/>
              </a:spcAft>
              <a:buClr>
                <a:schemeClr val="dk1"/>
              </a:buClr>
              <a:buSzPts val="1200"/>
              <a:buChar char="•"/>
            </a:pPr>
            <a:r>
              <a:rPr lang="en-GB" b="0" dirty="0"/>
              <a:t>Become depressed and sad. </a:t>
            </a:r>
            <a:endParaRPr dirty="0"/>
          </a:p>
          <a:p>
            <a:pPr marL="628650" lvl="1" indent="-171450" algn="l" rtl="0">
              <a:spcBef>
                <a:spcPts val="0"/>
              </a:spcBef>
              <a:spcAft>
                <a:spcPts val="0"/>
              </a:spcAft>
              <a:buClr>
                <a:schemeClr val="dk1"/>
              </a:buClr>
              <a:buSzPts val="1200"/>
              <a:buChar char="•"/>
            </a:pPr>
            <a:r>
              <a:rPr lang="en-GB" b="0" dirty="0"/>
              <a:t>Engage in risk-taking and self-destructive </a:t>
            </a:r>
            <a:r>
              <a:rPr lang="en-GB" b="0" dirty="0" err="1"/>
              <a:t>behaviors</a:t>
            </a:r>
            <a:r>
              <a:rPr lang="en-GB" b="0" dirty="0"/>
              <a:t>. </a:t>
            </a:r>
            <a:endParaRPr dirty="0"/>
          </a:p>
          <a:p>
            <a:pPr marL="628650" lvl="1" indent="-171450" algn="l" rtl="0">
              <a:spcBef>
                <a:spcPts val="0"/>
              </a:spcBef>
              <a:spcAft>
                <a:spcPts val="0"/>
              </a:spcAft>
              <a:buClr>
                <a:schemeClr val="dk1"/>
              </a:buClr>
              <a:buSzPts val="1200"/>
              <a:buChar char="•"/>
            </a:pPr>
            <a:r>
              <a:rPr lang="en-GB" b="0" dirty="0"/>
              <a:t>Lack concentration and attention. </a:t>
            </a:r>
            <a:endParaRPr dirty="0"/>
          </a:p>
          <a:p>
            <a:pPr marL="628650" lvl="1" indent="-171450" algn="l" rtl="0">
              <a:spcBef>
                <a:spcPts val="0"/>
              </a:spcBef>
              <a:spcAft>
                <a:spcPts val="0"/>
              </a:spcAft>
              <a:buClr>
                <a:schemeClr val="dk1"/>
              </a:buClr>
              <a:buSzPts val="1200"/>
              <a:buChar char="•"/>
            </a:pPr>
            <a:r>
              <a:rPr lang="en-GB" b="0" dirty="0"/>
              <a:t>Try to pretend to be normal and cover their emotions in order to seem grown up. </a:t>
            </a:r>
            <a:endParaRPr dirty="0"/>
          </a:p>
          <a:p>
            <a:pPr marL="628650" lvl="1" indent="-171450" algn="l" rtl="0">
              <a:spcBef>
                <a:spcPts val="0"/>
              </a:spcBef>
              <a:spcAft>
                <a:spcPts val="0"/>
              </a:spcAft>
              <a:buClr>
                <a:schemeClr val="dk1"/>
              </a:buClr>
              <a:buSzPts val="1200"/>
              <a:buChar char="•"/>
            </a:pPr>
            <a:r>
              <a:rPr lang="en-GB" b="0" dirty="0"/>
              <a:t>Be anxious about their own lives and afraid they are going to die.</a:t>
            </a:r>
            <a:endParaRPr dirty="0"/>
          </a:p>
          <a:p>
            <a:pPr marL="628650" lvl="1" indent="-171450" algn="l" rtl="0">
              <a:spcBef>
                <a:spcPts val="0"/>
              </a:spcBef>
              <a:spcAft>
                <a:spcPts val="0"/>
              </a:spcAft>
              <a:buClr>
                <a:schemeClr val="dk1"/>
              </a:buClr>
              <a:buSzPts val="1200"/>
              <a:buChar char="•"/>
            </a:pPr>
            <a:r>
              <a:rPr lang="en-GB" b="0" dirty="0"/>
              <a:t>Show great concern for others. </a:t>
            </a:r>
            <a:endParaRPr dirty="0"/>
          </a:p>
          <a:p>
            <a:pPr marL="628650" lvl="1" indent="-171450" algn="l" rtl="0">
              <a:spcBef>
                <a:spcPts val="0"/>
              </a:spcBef>
              <a:spcAft>
                <a:spcPts val="0"/>
              </a:spcAft>
              <a:buClr>
                <a:schemeClr val="dk1"/>
              </a:buClr>
              <a:buSzPts val="1200"/>
              <a:buChar char="•"/>
            </a:pPr>
            <a:r>
              <a:rPr lang="en-GB" b="0" dirty="0"/>
              <a:t>Ask questions about death. </a:t>
            </a:r>
            <a:endParaRPr dirty="0"/>
          </a:p>
          <a:p>
            <a:pPr marL="628650" lvl="1" indent="-171450" algn="l" rtl="0">
              <a:spcBef>
                <a:spcPts val="0"/>
              </a:spcBef>
              <a:spcAft>
                <a:spcPts val="0"/>
              </a:spcAft>
              <a:buClr>
                <a:schemeClr val="dk1"/>
              </a:buClr>
              <a:buSzPts val="1200"/>
              <a:buChar char="•"/>
            </a:pPr>
            <a:r>
              <a:rPr lang="en-GB" b="0" dirty="0"/>
              <a:t>Go back to earlier childhood </a:t>
            </a:r>
            <a:r>
              <a:rPr lang="en-GB" b="0" dirty="0" err="1"/>
              <a:t>behavior</a:t>
            </a:r>
            <a:r>
              <a:rPr lang="en-GB" b="0" dirty="0"/>
              <a:t>. </a:t>
            </a:r>
            <a:endParaRPr dirty="0"/>
          </a:p>
          <a:p>
            <a:pPr marL="628650" lvl="1" indent="-171450" algn="l" rtl="0">
              <a:spcBef>
                <a:spcPts val="0"/>
              </a:spcBef>
              <a:spcAft>
                <a:spcPts val="0"/>
              </a:spcAft>
              <a:buClr>
                <a:schemeClr val="dk1"/>
              </a:buClr>
              <a:buSzPts val="1200"/>
              <a:buChar char="•"/>
            </a:pPr>
            <a:r>
              <a:rPr lang="en-GB" b="0" dirty="0"/>
              <a:t>Behave aggressively by having temper tantrums or becoming a bully at school. </a:t>
            </a:r>
            <a:endParaRPr b="0" dirty="0"/>
          </a:p>
          <a:p>
            <a:pPr marL="171450" lvl="0" indent="-171450" algn="l" rtl="0">
              <a:spcBef>
                <a:spcPts val="0"/>
              </a:spcBef>
              <a:spcAft>
                <a:spcPts val="0"/>
              </a:spcAft>
              <a:buSzPts val="1200"/>
              <a:buChar char="•"/>
            </a:pP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Possible signs of grief (</a:t>
            </a:r>
            <a:r>
              <a:rPr lang="en-GB" u="sng" dirty="0" err="1">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behaviors</a:t>
            </a: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 or reactions) that Arturo is presenting with: </a:t>
            </a: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Obstinate behaviour (does not listen to the aunt)</a:t>
            </a: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Playing violent games (maybe it is a way to express his anger?)</a:t>
            </a:r>
          </a:p>
          <a:p>
            <a:pPr marL="628650" lvl="1" indent="-171450" algn="l" rtl="0">
              <a:spcBef>
                <a:spcPts val="0"/>
              </a:spcBef>
              <a:spcAft>
                <a:spcPts val="0"/>
              </a:spcAft>
              <a:buSzPts val="1200"/>
              <a:buChar char="•"/>
            </a:pPr>
            <a:r>
              <a:rPr lang="en-GB"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Avoiding home (hanging around outside until late)</a:t>
            </a:r>
          </a:p>
          <a:p>
            <a:pPr marL="457200" lvl="1" indent="0" algn="l" rtl="0">
              <a:spcBef>
                <a:spcPts val="0"/>
              </a:spcBef>
              <a:spcAft>
                <a:spcPts val="0"/>
              </a:spcAft>
              <a:buSzPts val="1200"/>
              <a:buNone/>
            </a:pPr>
            <a:endParaRPr b="1" dirty="0"/>
          </a:p>
          <a:p>
            <a:pPr marL="0" lvl="0" indent="0" algn="l" rtl="0">
              <a:spcBef>
                <a:spcPts val="0"/>
              </a:spcBef>
              <a:spcAft>
                <a:spcPts val="0"/>
              </a:spcAft>
              <a:buClr>
                <a:schemeClr val="dk1"/>
              </a:buClr>
              <a:buSzPts val="1200"/>
              <a:buNone/>
            </a:pPr>
            <a:r>
              <a:rPr lang="en-GB" b="1" dirty="0" err="1"/>
              <a:t>Oleksy</a:t>
            </a:r>
            <a:endParaRPr dirty="0"/>
          </a:p>
          <a:p>
            <a:pPr marL="171450" lvl="0" indent="-171450" algn="l" rtl="0">
              <a:spcBef>
                <a:spcPts val="0"/>
              </a:spcBef>
              <a:spcAft>
                <a:spcPts val="0"/>
              </a:spcAft>
              <a:buClr>
                <a:schemeClr val="dk1"/>
              </a:buClr>
              <a:buSzPts val="1200"/>
              <a:buChar char="•"/>
            </a:pPr>
            <a:r>
              <a:rPr lang="en-GB" b="0" i="0" dirty="0"/>
              <a:t>Teenagers think intensely about themselves – their self, feelings, and perceptions of the world</a:t>
            </a:r>
            <a:endParaRPr dirty="0"/>
          </a:p>
          <a:p>
            <a:pPr marL="171450" lvl="0" indent="-171450" algn="l" rtl="0">
              <a:spcBef>
                <a:spcPts val="0"/>
              </a:spcBef>
              <a:spcAft>
                <a:spcPts val="0"/>
              </a:spcAft>
              <a:buClr>
                <a:schemeClr val="dk1"/>
              </a:buClr>
              <a:buSzPts val="1200"/>
              <a:buChar char="•"/>
            </a:pPr>
            <a:r>
              <a:rPr lang="en-GB" b="0" i="0" dirty="0"/>
              <a:t>Teenagers feel that adults don't understand them and tend to relate more to their peers.</a:t>
            </a:r>
            <a:endParaRPr dirty="0"/>
          </a:p>
          <a:p>
            <a:pPr marL="171450" lvl="0" indent="-171450" algn="l" rtl="0">
              <a:spcBef>
                <a:spcPts val="0"/>
              </a:spcBef>
              <a:spcAft>
                <a:spcPts val="0"/>
              </a:spcAft>
              <a:buClr>
                <a:schemeClr val="dk1"/>
              </a:buClr>
              <a:buSzPts val="1200"/>
              <a:buChar char="•"/>
            </a:pPr>
            <a:r>
              <a:rPr lang="en-GB" b="0" i="0" dirty="0"/>
              <a:t>They understand that death is real and think about how it will affect them and others.</a:t>
            </a:r>
            <a:endParaRPr dirty="0"/>
          </a:p>
          <a:p>
            <a:pPr marL="628650" lvl="1" indent="-171450" algn="l" rtl="0">
              <a:spcBef>
                <a:spcPts val="0"/>
              </a:spcBef>
              <a:spcAft>
                <a:spcPts val="0"/>
              </a:spcAft>
              <a:buClr>
                <a:schemeClr val="dk1"/>
              </a:buClr>
              <a:buSzPts val="1200"/>
              <a:buChar char="•"/>
            </a:pPr>
            <a:r>
              <a:rPr lang="en-GB" b="0" i="0" dirty="0"/>
              <a:t>They sometimes fantasize about their own death and wonder who will be there.</a:t>
            </a:r>
            <a:endParaRPr dirty="0"/>
          </a:p>
          <a:p>
            <a:pPr marL="628650" lvl="1" indent="-171450" algn="l" rtl="0">
              <a:spcBef>
                <a:spcPts val="0"/>
              </a:spcBef>
              <a:spcAft>
                <a:spcPts val="0"/>
              </a:spcAft>
              <a:buClr>
                <a:schemeClr val="dk1"/>
              </a:buClr>
              <a:buSzPts val="1200"/>
              <a:buChar char="•"/>
            </a:pPr>
            <a:r>
              <a:rPr lang="en-GB" b="0" i="0" dirty="0"/>
              <a:t>They may still believe that death won't happen to people they love.</a:t>
            </a:r>
            <a:endParaRPr dirty="0"/>
          </a:p>
          <a:p>
            <a:pPr marL="628650" lvl="1" indent="-171450" algn="l" rtl="0">
              <a:spcBef>
                <a:spcPts val="0"/>
              </a:spcBef>
              <a:spcAft>
                <a:spcPts val="0"/>
              </a:spcAft>
              <a:buClr>
                <a:schemeClr val="dk1"/>
              </a:buClr>
              <a:buSzPts val="1200"/>
              <a:buChar char="•"/>
            </a:pPr>
            <a:r>
              <a:rPr lang="en-GB" b="0" i="0" dirty="0"/>
              <a:t>They may fear death and feel like they can't predict or control it.</a:t>
            </a:r>
            <a:endParaRPr dirty="0"/>
          </a:p>
          <a:p>
            <a:pPr marL="628650" lvl="1" indent="-171450" algn="l" rtl="0">
              <a:spcBef>
                <a:spcPts val="0"/>
              </a:spcBef>
              <a:spcAft>
                <a:spcPts val="0"/>
              </a:spcAft>
              <a:buClr>
                <a:schemeClr val="dk1"/>
              </a:buClr>
              <a:buSzPts val="1200"/>
              <a:buChar char="•"/>
            </a:pPr>
            <a:r>
              <a:rPr lang="en-GB" b="0" i="0" dirty="0"/>
              <a:t>Seeing the body of the deceased or feeling guilty about things they did or didn't do can also cause fear and guilt.</a:t>
            </a:r>
            <a:endParaRPr b="0" i="0" dirty="0"/>
          </a:p>
          <a:p>
            <a:pPr marL="171450" lvl="0" indent="-171450" algn="l" rtl="0">
              <a:spcBef>
                <a:spcPts val="0"/>
              </a:spcBef>
              <a:spcAft>
                <a:spcPts val="0"/>
              </a:spcAft>
              <a:buClr>
                <a:schemeClr val="dk1"/>
              </a:buClr>
              <a:buSzPts val="1200"/>
              <a:buChar char="•"/>
            </a:pPr>
            <a:r>
              <a:rPr lang="en-GB" b="0" dirty="0"/>
              <a:t>Teenagers may respond to grief in the following manner: </a:t>
            </a:r>
            <a:endParaRPr dirty="0"/>
          </a:p>
          <a:p>
            <a:pPr marL="628650" lvl="1" indent="-171450" algn="l" rtl="0">
              <a:spcBef>
                <a:spcPts val="0"/>
              </a:spcBef>
              <a:spcAft>
                <a:spcPts val="0"/>
              </a:spcAft>
              <a:buClr>
                <a:schemeClr val="dk1"/>
              </a:buClr>
              <a:buSzPts val="1200"/>
              <a:buChar char="•"/>
            </a:pPr>
            <a:r>
              <a:rPr lang="en-GB" b="0" i="0" dirty="0"/>
              <a:t>Show signs of withdrawal and turn their feelings inwards. </a:t>
            </a:r>
            <a:endParaRPr dirty="0"/>
          </a:p>
          <a:p>
            <a:pPr marL="628650" lvl="1" indent="-171450" algn="l" rtl="0">
              <a:spcBef>
                <a:spcPts val="0"/>
              </a:spcBef>
              <a:spcAft>
                <a:spcPts val="0"/>
              </a:spcAft>
              <a:buClr>
                <a:schemeClr val="dk1"/>
              </a:buClr>
              <a:buSzPts val="1200"/>
              <a:buChar char="•"/>
            </a:pPr>
            <a:r>
              <a:rPr lang="en-GB" b="0" i="0" dirty="0"/>
              <a:t>Only want to be with friends and not family as being with family can cause feelings of guilt. </a:t>
            </a:r>
            <a:endParaRPr dirty="0"/>
          </a:p>
          <a:p>
            <a:pPr marL="628650" lvl="1" indent="-171450" algn="l" rtl="0">
              <a:spcBef>
                <a:spcPts val="0"/>
              </a:spcBef>
              <a:spcAft>
                <a:spcPts val="0"/>
              </a:spcAft>
              <a:buClr>
                <a:schemeClr val="dk1"/>
              </a:buClr>
              <a:buSzPts val="1200"/>
              <a:buChar char="•"/>
            </a:pPr>
            <a:r>
              <a:rPr lang="en-GB" b="0" i="0" dirty="0"/>
              <a:t>Seem unaffected by the death or unable to let out feelings. This may be shown by: </a:t>
            </a:r>
            <a:endParaRPr dirty="0"/>
          </a:p>
          <a:p>
            <a:pPr marL="1085850" lvl="2" indent="-171450" algn="l" rtl="0">
              <a:spcBef>
                <a:spcPts val="0"/>
              </a:spcBef>
              <a:spcAft>
                <a:spcPts val="0"/>
              </a:spcAft>
              <a:buClr>
                <a:schemeClr val="dk1"/>
              </a:buClr>
              <a:buSzPts val="1200"/>
              <a:buChar char="•"/>
            </a:pPr>
            <a:r>
              <a:rPr lang="en-GB" b="0" i="0" dirty="0"/>
              <a:t>Failing at school. </a:t>
            </a:r>
            <a:endParaRPr dirty="0"/>
          </a:p>
          <a:p>
            <a:pPr marL="1085850" lvl="2" indent="-171450" algn="l" rtl="0">
              <a:spcBef>
                <a:spcPts val="0"/>
              </a:spcBef>
              <a:spcAft>
                <a:spcPts val="0"/>
              </a:spcAft>
              <a:buClr>
                <a:schemeClr val="dk1"/>
              </a:buClr>
              <a:buSzPts val="1200"/>
              <a:buChar char="•"/>
            </a:pPr>
            <a:r>
              <a:rPr lang="en-GB" b="0" i="0" dirty="0"/>
              <a:t>Getting into fights. </a:t>
            </a:r>
            <a:endParaRPr dirty="0"/>
          </a:p>
          <a:p>
            <a:pPr marL="1085850" lvl="2" indent="-171450" algn="l" rtl="0">
              <a:spcBef>
                <a:spcPts val="0"/>
              </a:spcBef>
              <a:spcAft>
                <a:spcPts val="0"/>
              </a:spcAft>
              <a:buClr>
                <a:schemeClr val="dk1"/>
              </a:buClr>
              <a:buSzPts val="1200"/>
              <a:buChar char="•"/>
            </a:pPr>
            <a:r>
              <a:rPr lang="en-GB" b="0" i="0" dirty="0"/>
              <a:t>Temper tantrums. </a:t>
            </a:r>
            <a:endParaRPr dirty="0"/>
          </a:p>
          <a:p>
            <a:pPr marL="1085850" lvl="2" indent="-171450" algn="l" rtl="0">
              <a:spcBef>
                <a:spcPts val="0"/>
              </a:spcBef>
              <a:spcAft>
                <a:spcPts val="0"/>
              </a:spcAft>
              <a:buClr>
                <a:schemeClr val="dk1"/>
              </a:buClr>
              <a:buSzPts val="1200"/>
              <a:buChar char="•"/>
            </a:pPr>
            <a:r>
              <a:rPr lang="en-GB" b="0" i="0" dirty="0"/>
              <a:t>Being rude. </a:t>
            </a:r>
            <a:endParaRPr dirty="0"/>
          </a:p>
          <a:p>
            <a:pPr marL="1085850" lvl="2" indent="-171450" algn="l" rtl="0">
              <a:spcBef>
                <a:spcPts val="0"/>
              </a:spcBef>
              <a:spcAft>
                <a:spcPts val="0"/>
              </a:spcAft>
              <a:buClr>
                <a:schemeClr val="dk1"/>
              </a:buClr>
              <a:buSzPts val="1200"/>
              <a:buChar char="•"/>
            </a:pPr>
            <a:r>
              <a:rPr lang="en-GB" b="0" i="0" dirty="0"/>
              <a:t>Running away from home. </a:t>
            </a:r>
            <a:endParaRPr dirty="0"/>
          </a:p>
          <a:p>
            <a:pPr marL="1085850" lvl="2" indent="-171450" algn="l" rtl="0">
              <a:spcBef>
                <a:spcPts val="0"/>
              </a:spcBef>
              <a:spcAft>
                <a:spcPts val="0"/>
              </a:spcAft>
              <a:buClr>
                <a:schemeClr val="dk1"/>
              </a:buClr>
              <a:buSzPts val="1200"/>
              <a:buChar char="•"/>
            </a:pPr>
            <a:r>
              <a:rPr lang="en-GB" b="0" i="0" dirty="0"/>
              <a:t>Being dishonest. </a:t>
            </a:r>
            <a:endParaRPr dirty="0"/>
          </a:p>
          <a:p>
            <a:pPr marL="1085850" lvl="2" indent="-171450" algn="l" rtl="0">
              <a:spcBef>
                <a:spcPts val="0"/>
              </a:spcBef>
              <a:spcAft>
                <a:spcPts val="0"/>
              </a:spcAft>
              <a:buClr>
                <a:schemeClr val="dk1"/>
              </a:buClr>
              <a:buSzPts val="1200"/>
              <a:buChar char="•"/>
            </a:pPr>
            <a:r>
              <a:rPr lang="en-GB" b="0" i="0" dirty="0"/>
              <a:t>Getting in trouble with the law. </a:t>
            </a:r>
            <a:endParaRPr dirty="0"/>
          </a:p>
          <a:p>
            <a:pPr marL="1085850" lvl="2" indent="-171450" algn="l" rtl="0">
              <a:spcBef>
                <a:spcPts val="0"/>
              </a:spcBef>
              <a:spcAft>
                <a:spcPts val="0"/>
              </a:spcAft>
              <a:buClr>
                <a:schemeClr val="dk1"/>
              </a:buClr>
              <a:buSzPts val="1200"/>
              <a:buChar char="•"/>
            </a:pPr>
            <a:r>
              <a:rPr lang="en-GB" b="0" i="0" dirty="0"/>
              <a:t>Taking drugs and drinking alcohol. </a:t>
            </a:r>
            <a:endParaRPr dirty="0"/>
          </a:p>
          <a:p>
            <a:pPr marL="1085850" lvl="2" indent="-171450" algn="l" rtl="0">
              <a:spcBef>
                <a:spcPts val="0"/>
              </a:spcBef>
              <a:spcAft>
                <a:spcPts val="0"/>
              </a:spcAft>
              <a:buClr>
                <a:schemeClr val="dk1"/>
              </a:buClr>
              <a:buSzPts val="1200"/>
              <a:buChar char="•"/>
            </a:pPr>
            <a:r>
              <a:rPr lang="en-GB" b="0" i="0" dirty="0"/>
              <a:t>Engaging in prostitution. </a:t>
            </a:r>
            <a:endParaRPr dirty="0"/>
          </a:p>
          <a:p>
            <a:pPr marL="1085850" lvl="2" indent="-171450" algn="l" rtl="0">
              <a:spcBef>
                <a:spcPts val="0"/>
              </a:spcBef>
              <a:spcAft>
                <a:spcPts val="0"/>
              </a:spcAft>
              <a:buClr>
                <a:schemeClr val="dk1"/>
              </a:buClr>
              <a:buSzPts val="1200"/>
              <a:buChar char="•"/>
            </a:pPr>
            <a:r>
              <a:rPr lang="en-GB" b="0" i="0" dirty="0"/>
              <a:t>Talking about or showing suicidal tendencies. </a:t>
            </a:r>
            <a:endParaRPr dirty="0"/>
          </a:p>
          <a:p>
            <a:pPr marL="1085850" lvl="2" indent="-171450" algn="l" rtl="0">
              <a:spcBef>
                <a:spcPts val="0"/>
              </a:spcBef>
              <a:spcAft>
                <a:spcPts val="0"/>
              </a:spcAft>
              <a:buClr>
                <a:schemeClr val="dk1"/>
              </a:buClr>
              <a:buSzPts val="1200"/>
              <a:buChar char="•"/>
            </a:pPr>
            <a:r>
              <a:rPr lang="en-GB" b="0" i="0" dirty="0"/>
              <a:t>Being very quiet/mature. </a:t>
            </a:r>
            <a:endParaRPr dirty="0"/>
          </a:p>
          <a:p>
            <a:pPr marL="1085850" lvl="2" indent="-171450" algn="l" rtl="0">
              <a:spcBef>
                <a:spcPts val="0"/>
              </a:spcBef>
              <a:spcAft>
                <a:spcPts val="0"/>
              </a:spcAft>
              <a:buClr>
                <a:schemeClr val="dk1"/>
              </a:buClr>
              <a:buSzPts val="1200"/>
              <a:buChar char="•"/>
            </a:pPr>
            <a:r>
              <a:rPr lang="en-GB" b="0" i="0" dirty="0"/>
              <a:t>Withdrawing. </a:t>
            </a:r>
            <a:endParaRPr b="0" i="0" dirty="0"/>
          </a:p>
          <a:p>
            <a:pPr marL="171450" lvl="0" indent="-171450" algn="l" rtl="0">
              <a:spcBef>
                <a:spcPts val="0"/>
              </a:spcBef>
              <a:spcAft>
                <a:spcPts val="0"/>
              </a:spcAft>
              <a:buSzPts val="1200"/>
              <a:buChar char="•"/>
            </a:pP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Possible signs of grief (</a:t>
            </a:r>
            <a:r>
              <a:rPr lang="en-GB" u="sng" dirty="0" err="1">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behaviors</a:t>
            </a:r>
            <a:r>
              <a:rPr lang="en-GB"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 or reactions) that Oleksiy is presenting with: </a:t>
            </a:r>
            <a:endParaRPr u="sng"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
                </a:ext>
              </a:extLst>
            </a:endParaRPr>
          </a:p>
          <a:p>
            <a:pPr marL="628650" lvl="1" indent="-171450" algn="l" rtl="0">
              <a:spcBef>
                <a:spcPts val="0"/>
              </a:spcBef>
              <a:spcAft>
                <a:spcPts val="0"/>
              </a:spcAft>
              <a:buSzPts val="1200"/>
              <a:buChar char="•"/>
            </a:pPr>
            <a:r>
              <a:rPr lang="en-GB" dirty="0">
                <a:highlight>
                  <a:srgbClr val="FFFF00"/>
                </a:highlight>
              </a:rPr>
              <a:t>Withdrawing from others, isolating himself</a:t>
            </a:r>
          </a:p>
          <a:p>
            <a:pPr marL="628650" lvl="1" indent="-171450" algn="l" rtl="0">
              <a:spcBef>
                <a:spcPts val="0"/>
              </a:spcBef>
              <a:spcAft>
                <a:spcPts val="0"/>
              </a:spcAft>
              <a:buSzPts val="1200"/>
              <a:buChar char="•"/>
            </a:pPr>
            <a:r>
              <a:rPr lang="en-GB" dirty="0">
                <a:highlight>
                  <a:srgbClr val="FFFF00"/>
                </a:highlight>
              </a:rPr>
              <a:t>Became very quiet and reserved</a:t>
            </a:r>
          </a:p>
          <a:p>
            <a:pPr marL="628650" lvl="1" indent="-171450" algn="l" rtl="0">
              <a:spcBef>
                <a:spcPts val="0"/>
              </a:spcBef>
              <a:spcAft>
                <a:spcPts val="0"/>
              </a:spcAft>
              <a:buSzPts val="1200"/>
              <a:buChar char="•"/>
            </a:pPr>
            <a:r>
              <a:rPr lang="en-GB" dirty="0">
                <a:highlight>
                  <a:srgbClr val="FFFF00"/>
                </a:highlight>
              </a:rPr>
              <a:t>Does not express emotions of shares his feeling with others</a:t>
            </a:r>
          </a:p>
        </p:txBody>
      </p:sp>
      <p:sp>
        <p:nvSpPr>
          <p:cNvPr id="1043" name="Google Shape;1043;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
        <p:nvSpPr>
          <p:cNvPr id="1044" name="Google Shape;1044;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4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highlight>
                  <a:srgbClr val="FFFF00"/>
                </a:highlight>
              </a:rPr>
              <a:t>Children </a:t>
            </a:r>
            <a:r>
              <a:rPr lang="en-GB" i="1" dirty="0">
                <a:highlight>
                  <a:srgbClr val="FF00FF"/>
                </a:highlight>
              </a:rPr>
              <a:t>may </a:t>
            </a:r>
            <a:r>
              <a:rPr lang="en-GB" i="1" dirty="0">
                <a:highlight>
                  <a:srgbClr val="FFFF00"/>
                </a:highlight>
              </a:rPr>
              <a:t>have a limited ability to put feelings, thoughts and memories into words and tend to 'act out' with behaviours rather than express themselves verbally. They will gradually gain the language of feelings by listening to words that you use.</a:t>
            </a:r>
            <a:endParaRPr i="1" dirty="0">
              <a:highlight>
                <a:srgbClr val="FFFF00"/>
              </a:highlight>
            </a:endParaRPr>
          </a:p>
          <a:p>
            <a:pPr marL="171450" lvl="0" indent="-171450" algn="l" rtl="0">
              <a:spcBef>
                <a:spcPts val="0"/>
              </a:spcBef>
              <a:spcAft>
                <a:spcPts val="0"/>
              </a:spcAft>
              <a:buClr>
                <a:schemeClr val="dk1"/>
              </a:buClr>
              <a:buSzPts val="1200"/>
              <a:buChar char="•"/>
            </a:pPr>
            <a:r>
              <a:rPr lang="en-GB" i="1" dirty="0"/>
              <a:t>Here is an overview of the stages of grieving adapted for children. </a:t>
            </a:r>
            <a:endParaRPr dirty="0"/>
          </a:p>
          <a:p>
            <a:pPr marL="628650" lvl="1" indent="-171450" algn="l" rtl="0">
              <a:spcBef>
                <a:spcPts val="0"/>
              </a:spcBef>
              <a:spcAft>
                <a:spcPts val="0"/>
              </a:spcAft>
              <a:buClr>
                <a:schemeClr val="dk1"/>
              </a:buClr>
              <a:buSzPts val="1200"/>
              <a:buChar char="•"/>
            </a:pPr>
            <a:r>
              <a:rPr lang="en-GB" i="1" dirty="0"/>
              <a:t>However, this is only a guide. </a:t>
            </a:r>
            <a:endParaRPr dirty="0"/>
          </a:p>
          <a:p>
            <a:pPr marL="628650" lvl="1" indent="-171450" algn="l" rtl="0">
              <a:spcBef>
                <a:spcPts val="0"/>
              </a:spcBef>
              <a:spcAft>
                <a:spcPts val="0"/>
              </a:spcAft>
              <a:buClr>
                <a:schemeClr val="dk1"/>
              </a:buClr>
              <a:buSzPts val="1200"/>
              <a:buChar char="•"/>
            </a:pPr>
            <a:r>
              <a:rPr lang="en-GB" i="1" dirty="0">
                <a:highlight>
                  <a:srgbClr val="FFFF00"/>
                </a:highlight>
              </a:rPr>
              <a:t>Remember that</a:t>
            </a:r>
            <a:r>
              <a:rPr lang="en-GB" i="1" dirty="0"/>
              <a:t> people tend to go back and forth between these stages and will move in and out of them at their own speed. </a:t>
            </a:r>
            <a:endParaRPr i="1" dirty="0"/>
          </a:p>
          <a:p>
            <a:pPr marL="628650" lvl="1" indent="-171450" algn="l" rtl="0">
              <a:spcBef>
                <a:spcPts val="0"/>
              </a:spcBef>
              <a:spcAft>
                <a:spcPts val="0"/>
              </a:spcAft>
              <a:buSzPts val="1200"/>
              <a:buChar char="•"/>
            </a:pPr>
            <a:r>
              <a:rPr lang="en-GB" i="1" dirty="0">
                <a:highlight>
                  <a:srgbClr val="FFFF00"/>
                </a:highlight>
              </a:rPr>
              <a:t>Not everyone experiences all stages of grief. </a:t>
            </a:r>
            <a:endParaRPr i="1" dirty="0">
              <a:highlight>
                <a:srgbClr val="FFFF00"/>
              </a:highlight>
            </a:endParaRPr>
          </a:p>
          <a:p>
            <a:pPr marL="171450" lvl="0" indent="-171450" algn="l" rtl="0">
              <a:spcBef>
                <a:spcPts val="0"/>
              </a:spcBef>
              <a:spcAft>
                <a:spcPts val="0"/>
              </a:spcAft>
              <a:buSzPts val="1200"/>
              <a:buChar char="•"/>
            </a:pPr>
            <a:r>
              <a:rPr lang="en-GB" dirty="0">
                <a:highlight>
                  <a:srgbClr val="FFFF00"/>
                </a:highlight>
              </a:rPr>
              <a:t>Present the slide</a:t>
            </a:r>
            <a:endParaRPr i="1" dirty="0">
              <a:highlight>
                <a:srgbClr val="FFFF00"/>
              </a:highlight>
            </a:endParaRPr>
          </a:p>
          <a:p>
            <a:pPr marL="171450" lvl="0" indent="-171450" algn="l" rtl="0">
              <a:spcBef>
                <a:spcPts val="0"/>
              </a:spcBef>
              <a:spcAft>
                <a:spcPts val="0"/>
              </a:spcAft>
              <a:buClr>
                <a:schemeClr val="dk1"/>
              </a:buClr>
              <a:buSzPts val="1200"/>
              <a:buChar char="•"/>
            </a:pPr>
            <a:r>
              <a:rPr lang="en-GB" i="1" dirty="0"/>
              <a:t>Certain events can set off feelings of loss and grief long after a person has </a:t>
            </a:r>
            <a:r>
              <a:rPr lang="en-GB" i="1" dirty="0">
                <a:highlight>
                  <a:srgbClr val="FFFF00"/>
                </a:highlight>
              </a:rPr>
              <a:t>‘</a:t>
            </a:r>
            <a:r>
              <a:rPr lang="en-GB" i="1" dirty="0"/>
              <a:t>gotten over</a:t>
            </a:r>
            <a:r>
              <a:rPr lang="en-GB" i="1" dirty="0">
                <a:highlight>
                  <a:srgbClr val="FFFF00"/>
                </a:highlight>
              </a:rPr>
              <a:t>’</a:t>
            </a:r>
            <a:r>
              <a:rPr lang="en-GB" i="1" dirty="0"/>
              <a:t> the initial stage of grief. </a:t>
            </a:r>
            <a:endParaRPr dirty="0"/>
          </a:p>
          <a:p>
            <a:pPr marL="628650" lvl="1" indent="-171450" algn="l" rtl="0">
              <a:spcBef>
                <a:spcPts val="0"/>
              </a:spcBef>
              <a:spcAft>
                <a:spcPts val="0"/>
              </a:spcAft>
              <a:buClr>
                <a:schemeClr val="dk1"/>
              </a:buClr>
              <a:buSzPts val="1200"/>
              <a:buChar char="•"/>
            </a:pPr>
            <a:r>
              <a:rPr lang="en-GB" i="1" dirty="0"/>
              <a:t>For example, the anniversary of the loved one’s death can cause the child to begin grieving all over again</a:t>
            </a:r>
            <a:endParaRPr dirty="0"/>
          </a:p>
          <a:p>
            <a:pPr marL="628650" lvl="1" indent="-171450" algn="l" rtl="0">
              <a:spcBef>
                <a:spcPts val="0"/>
              </a:spcBef>
              <a:spcAft>
                <a:spcPts val="0"/>
              </a:spcAft>
              <a:buClr>
                <a:schemeClr val="dk1"/>
              </a:buClr>
              <a:buSzPts val="1200"/>
              <a:buChar char="•"/>
            </a:pPr>
            <a:r>
              <a:rPr lang="en-GB" i="1" dirty="0"/>
              <a:t>However, the feelings will probably not be as deep as the initial grief. </a:t>
            </a:r>
            <a:endParaRPr dirty="0"/>
          </a:p>
        </p:txBody>
      </p:sp>
      <p:sp>
        <p:nvSpPr>
          <p:cNvPr id="1049" name="Google Shape;1049;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6" name="Google Shape;1096;p4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GB" sz="1100" b="1" dirty="0"/>
              <a:t>EXPLANATION</a:t>
            </a:r>
            <a:endParaRPr dirty="0"/>
          </a:p>
          <a:p>
            <a:pPr marL="171450" lvl="0" indent="-171450" algn="l" rtl="0">
              <a:spcBef>
                <a:spcPts val="0"/>
              </a:spcBef>
              <a:spcAft>
                <a:spcPts val="0"/>
              </a:spcAft>
              <a:buClr>
                <a:schemeClr val="dk1"/>
              </a:buClr>
              <a:buSzPts val="1100"/>
              <a:buChar char="•"/>
            </a:pPr>
            <a:r>
              <a:rPr lang="en-GB" sz="1100" b="0" i="1" dirty="0"/>
              <a:t>As always, communication techniques (non-verbal communication, active listening and effective speaking) as well as </a:t>
            </a:r>
            <a:r>
              <a:rPr lang="en-GB" sz="1100" i="1" dirty="0">
                <a:highlight>
                  <a:srgbClr val="FFFF00"/>
                </a:highlight>
              </a:rPr>
              <a:t>psychosocial support </a:t>
            </a:r>
            <a:r>
              <a:rPr lang="en-GB" sz="1100" b="0" i="1" dirty="0"/>
              <a:t>skills need to be applied by the caseworker.</a:t>
            </a:r>
            <a:endParaRPr dirty="0"/>
          </a:p>
          <a:p>
            <a:pPr marL="171450" lvl="0" indent="-171450" algn="l" rtl="0">
              <a:spcBef>
                <a:spcPts val="0"/>
              </a:spcBef>
              <a:spcAft>
                <a:spcPts val="0"/>
              </a:spcAft>
              <a:buClr>
                <a:schemeClr val="dk1"/>
              </a:buClr>
              <a:buSzPts val="1100"/>
              <a:buChar char="•"/>
            </a:pPr>
            <a:r>
              <a:rPr lang="en-GB" sz="1100" b="0" i="1" dirty="0"/>
              <a:t>Guide participants to </a:t>
            </a:r>
            <a:r>
              <a:rPr lang="en-GB" sz="1100" b="1" i="1" dirty="0"/>
              <a:t>Workbook page 24-33: Mental health and psychosocial support skills</a:t>
            </a:r>
            <a:endParaRPr sz="1100" b="1" i="1" dirty="0"/>
          </a:p>
          <a:p>
            <a:pPr marL="171450" lvl="0" indent="-171450" algn="l" rtl="0">
              <a:spcBef>
                <a:spcPts val="0"/>
              </a:spcBef>
              <a:spcAft>
                <a:spcPts val="0"/>
              </a:spcAft>
              <a:buClr>
                <a:schemeClr val="dk1"/>
              </a:buClr>
              <a:buSzPts val="1100"/>
              <a:buChar char="•"/>
            </a:pPr>
            <a:r>
              <a:rPr lang="en-GB" sz="1100" b="1" i="1" dirty="0"/>
              <a:t>Maintain safety and stability</a:t>
            </a:r>
            <a:endParaRPr dirty="0"/>
          </a:p>
          <a:p>
            <a:pPr marL="628650" lvl="1" indent="-171450" algn="l" rtl="0">
              <a:spcBef>
                <a:spcPts val="0"/>
              </a:spcBef>
              <a:spcAft>
                <a:spcPts val="0"/>
              </a:spcAft>
              <a:buClr>
                <a:schemeClr val="dk1"/>
              </a:buClr>
              <a:buSzPts val="1100"/>
              <a:buChar char="•"/>
            </a:pPr>
            <a:r>
              <a:rPr lang="en-GB" sz="1100" i="1" dirty="0"/>
              <a:t>Significant losses (such as </a:t>
            </a:r>
            <a:r>
              <a:rPr lang="en-GB" sz="1100" i="1" dirty="0">
                <a:highlight>
                  <a:srgbClr val="FFFF00"/>
                </a:highlight>
              </a:rPr>
              <a:t>loss of </a:t>
            </a:r>
            <a:r>
              <a:rPr lang="en-GB" sz="1100" i="1" dirty="0"/>
              <a:t>loved ones, previous lives before conflict, etc.) can cause a lot of distress. </a:t>
            </a:r>
            <a:endParaRPr dirty="0"/>
          </a:p>
          <a:p>
            <a:pPr marL="1085850" lvl="2" indent="-171450" algn="l" rtl="0">
              <a:spcBef>
                <a:spcPts val="0"/>
              </a:spcBef>
              <a:spcAft>
                <a:spcPts val="0"/>
              </a:spcAft>
              <a:buClr>
                <a:schemeClr val="dk1"/>
              </a:buClr>
              <a:buSzPts val="1100"/>
              <a:buChar char="•"/>
            </a:pPr>
            <a:r>
              <a:rPr lang="en-GB" sz="1100" i="1" dirty="0"/>
              <a:t>Changes can add stress or anxiety to a grieving child, so it's best to limit them as much as possible</a:t>
            </a:r>
            <a:endParaRPr dirty="0"/>
          </a:p>
          <a:p>
            <a:pPr marL="1085850" lvl="2" indent="-171450" algn="l" rtl="0">
              <a:spcBef>
                <a:spcPts val="0"/>
              </a:spcBef>
              <a:spcAft>
                <a:spcPts val="0"/>
              </a:spcAft>
              <a:buClr>
                <a:schemeClr val="dk1"/>
              </a:buClr>
              <a:buSzPts val="1100"/>
              <a:buChar char="•"/>
            </a:pPr>
            <a:r>
              <a:rPr lang="en-GB" sz="1100" i="1" dirty="0"/>
              <a:t>Consistency can give a child a sense of safety and comfort</a:t>
            </a:r>
            <a:endParaRPr dirty="0"/>
          </a:p>
          <a:p>
            <a:pPr marL="628650" lvl="1" indent="-171450" algn="l" rtl="0">
              <a:spcBef>
                <a:spcPts val="0"/>
              </a:spcBef>
              <a:spcAft>
                <a:spcPts val="0"/>
              </a:spcAft>
              <a:buClr>
                <a:schemeClr val="dk1"/>
              </a:buClr>
              <a:buSzPts val="1100"/>
              <a:buChar char="•"/>
            </a:pPr>
            <a:r>
              <a:rPr lang="en-GB" sz="1100" i="1" dirty="0"/>
              <a:t>Try to maintain:</a:t>
            </a:r>
            <a:endParaRPr dirty="0"/>
          </a:p>
          <a:p>
            <a:pPr marL="1085850" lvl="2" indent="-171450" algn="l" rtl="0">
              <a:spcBef>
                <a:spcPts val="0"/>
              </a:spcBef>
              <a:spcAft>
                <a:spcPts val="0"/>
              </a:spcAft>
              <a:buClr>
                <a:schemeClr val="dk1"/>
              </a:buClr>
              <a:buSzPts val="1100"/>
              <a:buChar char="•"/>
            </a:pPr>
            <a:r>
              <a:rPr lang="en-GB" sz="1100" i="1" dirty="0"/>
              <a:t>Consistent care from the same person (parent or caregiver)</a:t>
            </a:r>
            <a:endParaRPr dirty="0"/>
          </a:p>
          <a:p>
            <a:pPr marL="1085850" lvl="2" indent="-171450" algn="l" rtl="0">
              <a:spcBef>
                <a:spcPts val="0"/>
              </a:spcBef>
              <a:spcAft>
                <a:spcPts val="0"/>
              </a:spcAft>
              <a:buClr>
                <a:schemeClr val="dk1"/>
              </a:buClr>
              <a:buSzPts val="1100"/>
              <a:buChar char="•"/>
            </a:pPr>
            <a:r>
              <a:rPr lang="en-GB" sz="1100" i="1" dirty="0"/>
              <a:t>Consistent environment can give a sense of safety and comfort</a:t>
            </a:r>
            <a:endParaRPr dirty="0"/>
          </a:p>
          <a:p>
            <a:pPr marL="1085850" lvl="2" indent="-171450" algn="l" rtl="0">
              <a:spcBef>
                <a:spcPts val="0"/>
              </a:spcBef>
              <a:spcAft>
                <a:spcPts val="0"/>
              </a:spcAft>
              <a:buClr>
                <a:schemeClr val="dk1"/>
              </a:buClr>
              <a:buSzPts val="1100"/>
              <a:buChar char="•"/>
            </a:pPr>
            <a:r>
              <a:rPr lang="en-GB" sz="1100" i="1" dirty="0"/>
              <a:t>Existing routines, such as morning or bedtime routines</a:t>
            </a:r>
            <a:endParaRPr sz="1100" i="1" dirty="0"/>
          </a:p>
          <a:p>
            <a:pPr marL="171450" lvl="0" indent="-171450" algn="l" rtl="0">
              <a:spcBef>
                <a:spcPts val="0"/>
              </a:spcBef>
              <a:spcAft>
                <a:spcPts val="0"/>
              </a:spcAft>
              <a:buClr>
                <a:schemeClr val="dk1"/>
              </a:buClr>
              <a:buSzPts val="1100"/>
              <a:buChar char="•"/>
            </a:pPr>
            <a:r>
              <a:rPr lang="en-GB" sz="1100" b="1" i="1" dirty="0"/>
              <a:t>Provide </a:t>
            </a:r>
            <a:r>
              <a:rPr lang="en-GB" sz="1100" b="1" i="1" dirty="0">
                <a:highlight>
                  <a:srgbClr val="FFFF00"/>
                </a:highlight>
              </a:rPr>
              <a:t>age and developmentally appropriate</a:t>
            </a:r>
            <a:r>
              <a:rPr lang="en-GB" sz="1100" b="1" i="1" dirty="0"/>
              <a:t> opportunities for the child to talk about their loss and their feelings </a:t>
            </a:r>
            <a:endParaRPr dirty="0"/>
          </a:p>
          <a:p>
            <a:pPr marL="628650" lvl="1" indent="-171450" algn="l" rtl="0">
              <a:spcBef>
                <a:spcPts val="0"/>
              </a:spcBef>
              <a:spcAft>
                <a:spcPts val="0"/>
              </a:spcAft>
              <a:buClr>
                <a:schemeClr val="dk1"/>
              </a:buClr>
              <a:buSzPts val="1100"/>
              <a:buChar char="•"/>
            </a:pPr>
            <a:r>
              <a:rPr lang="en-GB" sz="1100" i="1" dirty="0"/>
              <a:t>Let the child know they can talk about what happened or how they feel</a:t>
            </a:r>
            <a:endParaRPr dirty="0"/>
          </a:p>
          <a:p>
            <a:pPr marL="1085850" lvl="2" indent="-171450" algn="l" rtl="0">
              <a:spcBef>
                <a:spcPts val="0"/>
              </a:spcBef>
              <a:spcAft>
                <a:spcPts val="0"/>
              </a:spcAft>
              <a:buClr>
                <a:schemeClr val="dk1"/>
              </a:buClr>
              <a:buSzPts val="1100"/>
              <a:buChar char="•"/>
            </a:pPr>
            <a:r>
              <a:rPr lang="en-GB" sz="1100" i="1" dirty="0"/>
              <a:t>Ask them about it, but without pressuring them</a:t>
            </a:r>
            <a:endParaRPr dirty="0"/>
          </a:p>
          <a:p>
            <a:pPr marL="1085850" lvl="2" indent="-171450" algn="l" rtl="0">
              <a:spcBef>
                <a:spcPts val="0"/>
              </a:spcBef>
              <a:spcAft>
                <a:spcPts val="0"/>
              </a:spcAft>
              <a:buClr>
                <a:schemeClr val="dk1"/>
              </a:buClr>
              <a:buSzPts val="1100"/>
              <a:buChar char="•"/>
            </a:pPr>
            <a:r>
              <a:rPr lang="en-GB" sz="1100" i="1" dirty="0"/>
              <a:t>If they don't want to talk, let them know they can do so when they're ready</a:t>
            </a:r>
            <a:endParaRPr dirty="0"/>
          </a:p>
          <a:p>
            <a:pPr marL="628650" lvl="1" indent="-171450" algn="l" rtl="0">
              <a:spcBef>
                <a:spcPts val="0"/>
              </a:spcBef>
              <a:spcAft>
                <a:spcPts val="0"/>
              </a:spcAft>
              <a:buClr>
                <a:schemeClr val="dk1"/>
              </a:buClr>
              <a:buSzPts val="1100"/>
              <a:buChar char="•"/>
            </a:pPr>
            <a:r>
              <a:rPr lang="en-GB" sz="1100" i="1" dirty="0"/>
              <a:t>Be honest and consistent when providing information to the child</a:t>
            </a:r>
            <a:endParaRPr dirty="0"/>
          </a:p>
          <a:p>
            <a:pPr marL="628650" lvl="1" indent="-171450" algn="l" rtl="0">
              <a:spcBef>
                <a:spcPts val="0"/>
              </a:spcBef>
              <a:spcAft>
                <a:spcPts val="0"/>
              </a:spcAft>
              <a:buClr>
                <a:schemeClr val="dk1"/>
              </a:buClr>
              <a:buSzPts val="1100"/>
              <a:buChar char="•"/>
            </a:pPr>
            <a:r>
              <a:rPr lang="en-GB" sz="1100" i="1" dirty="0"/>
              <a:t>Don't make up a story to make them feel better, as the truth is better for them</a:t>
            </a:r>
            <a:endParaRPr dirty="0"/>
          </a:p>
          <a:p>
            <a:pPr marL="628650" lvl="1" indent="-171450" algn="l" rtl="0">
              <a:spcBef>
                <a:spcPts val="0"/>
              </a:spcBef>
              <a:spcAft>
                <a:spcPts val="0"/>
              </a:spcAft>
              <a:buClr>
                <a:schemeClr val="dk1"/>
              </a:buClr>
              <a:buSzPts val="1100"/>
              <a:buChar char="•"/>
            </a:pPr>
            <a:r>
              <a:rPr lang="en-GB" sz="1100" i="1" dirty="0"/>
              <a:t>Adjust communication to the child's age, developmental stage, and abilities</a:t>
            </a:r>
            <a:endParaRPr dirty="0"/>
          </a:p>
          <a:p>
            <a:pPr marL="628650" lvl="1" indent="-171450" algn="l" rtl="0">
              <a:spcBef>
                <a:spcPts val="0"/>
              </a:spcBef>
              <a:spcAft>
                <a:spcPts val="0"/>
              </a:spcAft>
              <a:buClr>
                <a:schemeClr val="dk1"/>
              </a:buClr>
              <a:buSzPts val="1100"/>
              <a:buChar char="•"/>
            </a:pPr>
            <a:r>
              <a:rPr lang="en-GB" sz="1100" i="1" dirty="0"/>
              <a:t>We will discuss some expressive activities later</a:t>
            </a:r>
            <a:endParaRPr dirty="0"/>
          </a:p>
          <a:p>
            <a:pPr marL="171450" lvl="0" indent="-171450" algn="l" rtl="0">
              <a:spcBef>
                <a:spcPts val="0"/>
              </a:spcBef>
              <a:spcAft>
                <a:spcPts val="0"/>
              </a:spcAft>
              <a:buClr>
                <a:schemeClr val="dk1"/>
              </a:buClr>
              <a:buSzPts val="1100"/>
              <a:buChar char="•"/>
            </a:pPr>
            <a:r>
              <a:rPr lang="en-GB" sz="1100" b="1" i="1" dirty="0"/>
              <a:t>Comfort the child and respond with empathy</a:t>
            </a:r>
            <a:endParaRPr dirty="0"/>
          </a:p>
          <a:p>
            <a:pPr marL="628650" lvl="1" indent="-171450" algn="l" rtl="0">
              <a:spcBef>
                <a:spcPts val="0"/>
              </a:spcBef>
              <a:spcAft>
                <a:spcPts val="0"/>
              </a:spcAft>
              <a:buClr>
                <a:schemeClr val="dk1"/>
              </a:buClr>
              <a:buSzPts val="1100"/>
              <a:buChar char="•"/>
            </a:pPr>
            <a:r>
              <a:rPr lang="en-GB" sz="1100" i="1" dirty="0"/>
              <a:t>Comforting and reassuring a child is important during times of grief. It can be done through soft words, hugs, and holding hands, as long as physical contact is culturally appropriate.</a:t>
            </a:r>
            <a:endParaRPr dirty="0"/>
          </a:p>
          <a:p>
            <a:pPr marL="628650" lvl="1" indent="-171450" algn="l" rtl="0">
              <a:spcBef>
                <a:spcPts val="0"/>
              </a:spcBef>
              <a:spcAft>
                <a:spcPts val="0"/>
              </a:spcAft>
              <a:buClr>
                <a:schemeClr val="dk1"/>
              </a:buClr>
              <a:buSzPts val="1100"/>
              <a:buChar char="•"/>
            </a:pPr>
            <a:r>
              <a:rPr lang="en-GB" sz="1100" i="1" dirty="0"/>
              <a:t>Responding with empathy is a crucial skill for caseworkers. This involves taking the perspective of the child, avoiding judgement, and recognizing and reflecting back their emotions.</a:t>
            </a:r>
            <a:endParaRPr sz="1100" i="1" dirty="0">
              <a:highlight>
                <a:srgbClr val="FFFF00"/>
              </a:highlight>
            </a:endParaRPr>
          </a:p>
          <a:p>
            <a:pPr marL="628650" lvl="1" indent="-171450" algn="l" rtl="0">
              <a:spcBef>
                <a:spcPts val="0"/>
              </a:spcBef>
              <a:spcAft>
                <a:spcPts val="0"/>
              </a:spcAft>
              <a:buClr>
                <a:schemeClr val="dk1"/>
              </a:buClr>
              <a:buSzPts val="1100"/>
              <a:buChar char="•"/>
            </a:pPr>
            <a:r>
              <a:rPr lang="en-GB" sz="1100" dirty="0"/>
              <a:t>Guide participants to </a:t>
            </a:r>
            <a:r>
              <a:rPr lang="en-GB" sz="1100" b="1" dirty="0"/>
              <a:t>Workbook page 30-31: Responding with empathy</a:t>
            </a:r>
            <a:endParaRPr dirty="0"/>
          </a:p>
          <a:p>
            <a:pPr marL="628650" lvl="1" indent="-171450" algn="l" rtl="0">
              <a:spcBef>
                <a:spcPts val="0"/>
              </a:spcBef>
              <a:spcAft>
                <a:spcPts val="0"/>
              </a:spcAft>
              <a:buClr>
                <a:schemeClr val="dk1"/>
              </a:buClr>
              <a:buSzPts val="1100"/>
              <a:buChar char="•"/>
            </a:pPr>
            <a:r>
              <a:rPr lang="en-GB" sz="1100" i="1" dirty="0"/>
              <a:t>Allow children to express their emotions and validate them. Discouraging sadness or tears is not helpful. Instead, help them recognize and name their emotions.</a:t>
            </a:r>
            <a:endParaRPr sz="1100" i="1" dirty="0"/>
          </a:p>
          <a:p>
            <a:pPr marL="171450" lvl="0" indent="-165100" algn="l" rtl="0">
              <a:spcBef>
                <a:spcPts val="0"/>
              </a:spcBef>
              <a:spcAft>
                <a:spcPts val="0"/>
              </a:spcAft>
              <a:buSzPts val="1100"/>
              <a:buChar char="•"/>
            </a:pPr>
            <a:r>
              <a:rPr lang="en-GB" sz="1100" b="1" i="1" dirty="0">
                <a:highlight>
                  <a:srgbClr val="FFFF00"/>
                </a:highlight>
              </a:rPr>
              <a:t>Remember that it is also important to provide psychoeducation for caregivers on how they can support their child by: maintaining safety and stability, providing opportunities for the child to talk about their loss and their feelings, and comforting the child and responding with empathy. </a:t>
            </a:r>
            <a:endParaRPr sz="1100" b="1" i="1" dirty="0"/>
          </a:p>
        </p:txBody>
      </p:sp>
      <p:sp>
        <p:nvSpPr>
          <p:cNvPr id="1097" name="Google Shape;1097;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4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Font typeface="Arial"/>
              <a:buChar char="•"/>
            </a:pPr>
            <a:r>
              <a:rPr lang="en-GB" i="1" dirty="0"/>
              <a:t>We </a:t>
            </a:r>
            <a:r>
              <a:rPr lang="en-GB" i="1" dirty="0">
                <a:highlight>
                  <a:srgbClr val="FFFF00"/>
                </a:highlight>
              </a:rPr>
              <a:t>previously</a:t>
            </a:r>
            <a:r>
              <a:rPr lang="en-GB" i="1" dirty="0"/>
              <a:t> learned about four techniques anyone can apply when responding with empathy. Let’s apply this on the experience of loss and grief.</a:t>
            </a:r>
            <a:endParaRPr dirty="0"/>
          </a:p>
          <a:p>
            <a:pPr marL="171450" lvl="0" indent="-171450" algn="l" rtl="0">
              <a:spcBef>
                <a:spcPts val="0"/>
              </a:spcBef>
              <a:spcAft>
                <a:spcPts val="0"/>
              </a:spcAft>
              <a:buClr>
                <a:schemeClr val="dk1"/>
              </a:buClr>
              <a:buSzPts val="1200"/>
              <a:buChar char="•"/>
            </a:pPr>
            <a:r>
              <a:rPr lang="en-GB" b="1" i="1" dirty="0"/>
              <a:t>Normalizing: </a:t>
            </a:r>
            <a:endParaRPr dirty="0"/>
          </a:p>
          <a:p>
            <a:pPr marL="628650" lvl="1" indent="-171450" algn="l" rtl="0">
              <a:spcBef>
                <a:spcPts val="0"/>
              </a:spcBef>
              <a:spcAft>
                <a:spcPts val="0"/>
              </a:spcAft>
              <a:buClr>
                <a:schemeClr val="dk1"/>
              </a:buClr>
              <a:buSzPts val="1200"/>
              <a:buChar char="•"/>
            </a:pPr>
            <a:r>
              <a:rPr lang="en-GB" b="0" i="1" dirty="0"/>
              <a:t>Reassure the child that their emotions (feeling angry, frustrated, depressed, hurt, guilty, etc.) are normal and common after a loss</a:t>
            </a:r>
            <a:endParaRPr dirty="0"/>
          </a:p>
          <a:p>
            <a:pPr marL="1085850" lvl="2" indent="-171450" algn="l" rtl="0">
              <a:spcBef>
                <a:spcPts val="0"/>
              </a:spcBef>
              <a:spcAft>
                <a:spcPts val="0"/>
              </a:spcAft>
              <a:buClr>
                <a:schemeClr val="dk1"/>
              </a:buClr>
              <a:buSzPts val="1200"/>
              <a:buChar char="•"/>
            </a:pPr>
            <a:r>
              <a:rPr lang="en-GB" b="0" i="1" dirty="0"/>
              <a:t>Normalize the emotions that the child shares </a:t>
            </a:r>
            <a:endParaRPr dirty="0"/>
          </a:p>
          <a:p>
            <a:pPr marL="1085850" lvl="2" indent="-171450" algn="l" rtl="0">
              <a:spcBef>
                <a:spcPts val="0"/>
              </a:spcBef>
              <a:spcAft>
                <a:spcPts val="0"/>
              </a:spcAft>
              <a:buClr>
                <a:schemeClr val="dk1"/>
              </a:buClr>
              <a:buSzPts val="1200"/>
              <a:buChar char="•"/>
            </a:pPr>
            <a:r>
              <a:rPr lang="en-GB" i="1" dirty="0"/>
              <a:t>A</a:t>
            </a:r>
            <a:r>
              <a:rPr lang="en-GB" b="0" i="1" dirty="0"/>
              <a:t>void assuming how they are feeling</a:t>
            </a:r>
            <a:endParaRPr dirty="0"/>
          </a:p>
          <a:p>
            <a:pPr marL="628650" lvl="1" indent="-171450" algn="l" rtl="0">
              <a:spcBef>
                <a:spcPts val="0"/>
              </a:spcBef>
              <a:spcAft>
                <a:spcPts val="0"/>
              </a:spcAft>
              <a:buClr>
                <a:schemeClr val="dk1"/>
              </a:buClr>
              <a:buSzPts val="1200"/>
              <a:buChar char="•"/>
            </a:pPr>
            <a:r>
              <a:rPr lang="en-GB" b="0" i="1" dirty="0"/>
              <a:t>Don’t only focus on the negative emotions! Acknowledge the positive emotions, and how feelings can go up and down</a:t>
            </a:r>
            <a:endParaRPr dirty="0"/>
          </a:p>
          <a:p>
            <a:pPr marL="1085850" lvl="2" indent="-171450" algn="l" rtl="0">
              <a:spcBef>
                <a:spcPts val="0"/>
              </a:spcBef>
              <a:spcAft>
                <a:spcPts val="0"/>
              </a:spcAft>
              <a:buClr>
                <a:schemeClr val="dk1"/>
              </a:buClr>
              <a:buSzPts val="1200"/>
              <a:buChar char="•"/>
            </a:pPr>
            <a:r>
              <a:rPr lang="en-GB" b="0" i="1" dirty="0"/>
              <a:t>Children should not feel guilty about feeling wel</a:t>
            </a:r>
            <a:r>
              <a:rPr lang="en-GB" i="1" dirty="0"/>
              <a:t>l, wanting to play or having fun</a:t>
            </a:r>
            <a:endParaRPr b="0" i="1" dirty="0"/>
          </a:p>
          <a:p>
            <a:pPr marL="1085850" lvl="2" indent="-171450" algn="l" rtl="0">
              <a:spcBef>
                <a:spcPts val="0"/>
              </a:spcBef>
              <a:spcAft>
                <a:spcPts val="0"/>
              </a:spcAft>
              <a:buClr>
                <a:schemeClr val="dk1"/>
              </a:buClr>
              <a:buSzPts val="1200"/>
              <a:buChar char="•"/>
            </a:pPr>
            <a:r>
              <a:rPr lang="en-GB" b="0" i="1" dirty="0"/>
              <a:t>Encourage the child to engage in play and fun activities</a:t>
            </a:r>
            <a:endParaRPr dirty="0"/>
          </a:p>
          <a:p>
            <a:pPr marL="1085850" lvl="2" indent="-171450" algn="l" rtl="0">
              <a:spcBef>
                <a:spcPts val="0"/>
              </a:spcBef>
              <a:spcAft>
                <a:spcPts val="0"/>
              </a:spcAft>
              <a:buClr>
                <a:schemeClr val="dk1"/>
              </a:buClr>
              <a:buSzPts val="1200"/>
              <a:buChar char="•"/>
            </a:pPr>
            <a:r>
              <a:rPr lang="en-GB" b="0" i="1" dirty="0"/>
              <a:t>Provide toys and other play materials, as these help the child </a:t>
            </a:r>
            <a:r>
              <a:rPr lang="en-GB" i="1" dirty="0"/>
              <a:t>to </a:t>
            </a:r>
            <a:r>
              <a:rPr lang="en-GB" i="1" dirty="0">
                <a:highlight>
                  <a:srgbClr val="FFFF00"/>
                </a:highlight>
              </a:rPr>
              <a:t>process their feelings and</a:t>
            </a:r>
            <a:r>
              <a:rPr lang="en-GB" i="1" dirty="0"/>
              <a:t> </a:t>
            </a:r>
            <a:r>
              <a:rPr lang="en-GB" b="0" i="1" dirty="0"/>
              <a:t>deal with grief</a:t>
            </a:r>
            <a:endParaRPr dirty="0"/>
          </a:p>
          <a:p>
            <a:pPr marL="171450" lvl="0" indent="-171450" algn="l" rtl="0">
              <a:spcBef>
                <a:spcPts val="0"/>
              </a:spcBef>
              <a:spcAft>
                <a:spcPts val="0"/>
              </a:spcAft>
              <a:buClr>
                <a:schemeClr val="dk1"/>
              </a:buClr>
              <a:buSzPts val="1200"/>
              <a:buChar char="•"/>
            </a:pPr>
            <a:r>
              <a:rPr lang="en-GB" b="1" i="1" dirty="0"/>
              <a:t>Validation</a:t>
            </a:r>
            <a:endParaRPr dirty="0"/>
          </a:p>
          <a:p>
            <a:pPr marL="628650" lvl="1" indent="-171450" algn="l" rtl="0">
              <a:spcBef>
                <a:spcPts val="0"/>
              </a:spcBef>
              <a:spcAft>
                <a:spcPts val="0"/>
              </a:spcAft>
              <a:buClr>
                <a:schemeClr val="dk1"/>
              </a:buClr>
              <a:buSzPts val="1200"/>
              <a:buFont typeface="Arial"/>
              <a:buChar char="•"/>
            </a:pPr>
            <a:r>
              <a:rPr lang="en-GB" i="1" dirty="0"/>
              <a:t>R</a:t>
            </a:r>
            <a:r>
              <a:rPr lang="en-GB" sz="1200" i="1" dirty="0"/>
              <a:t>ecognize and accept</a:t>
            </a:r>
            <a:r>
              <a:rPr lang="en-GB" i="1" dirty="0"/>
              <a:t> the child’s </a:t>
            </a:r>
            <a:r>
              <a:rPr lang="en-GB" sz="1200" i="1" dirty="0"/>
              <a:t>views and thoughts, and validate it as their truth</a:t>
            </a:r>
            <a:endParaRPr dirty="0"/>
          </a:p>
          <a:p>
            <a:pPr marL="628650" lvl="1" indent="-171450" algn="l" rtl="0">
              <a:spcBef>
                <a:spcPts val="0"/>
              </a:spcBef>
              <a:spcAft>
                <a:spcPts val="0"/>
              </a:spcAft>
              <a:buClr>
                <a:schemeClr val="dk1"/>
              </a:buClr>
              <a:buSzPts val="1200"/>
              <a:buFont typeface="Arial"/>
              <a:buChar char="•"/>
            </a:pPr>
            <a:r>
              <a:rPr lang="en-GB" sz="1200" i="1" dirty="0"/>
              <a:t>For example, if a child blames a person, group or movement for the loss they experience, accept it as their truth and their personal view on their reality.</a:t>
            </a:r>
            <a:endParaRPr dirty="0"/>
          </a:p>
          <a:p>
            <a:pPr marL="171450" lvl="0" indent="-171450" algn="l" rtl="0">
              <a:spcBef>
                <a:spcPts val="0"/>
              </a:spcBef>
              <a:spcAft>
                <a:spcPts val="0"/>
              </a:spcAft>
              <a:buClr>
                <a:schemeClr val="dk1"/>
              </a:buClr>
              <a:buSzPts val="1200"/>
              <a:buChar char="•"/>
            </a:pPr>
            <a:r>
              <a:rPr lang="en-GB" b="1" i="1" dirty="0"/>
              <a:t>Generalization</a:t>
            </a:r>
            <a:endParaRPr dirty="0"/>
          </a:p>
          <a:p>
            <a:pPr marL="628650" lvl="1" indent="-171450" algn="l" rtl="0">
              <a:spcBef>
                <a:spcPts val="0"/>
              </a:spcBef>
              <a:spcAft>
                <a:spcPts val="0"/>
              </a:spcAft>
              <a:buClr>
                <a:schemeClr val="dk1"/>
              </a:buClr>
              <a:buSzPts val="1200"/>
              <a:buChar char="•"/>
            </a:pPr>
            <a:r>
              <a:rPr lang="en-GB" i="1" dirty="0"/>
              <a:t>Help the child realize that other children share similar losses and share similar reactions to the loss or grief</a:t>
            </a:r>
            <a:endParaRPr dirty="0"/>
          </a:p>
          <a:p>
            <a:pPr marL="628650" lvl="1" indent="-171450" algn="l" rtl="0">
              <a:spcBef>
                <a:spcPts val="0"/>
              </a:spcBef>
              <a:spcAft>
                <a:spcPts val="0"/>
              </a:spcAft>
              <a:buClr>
                <a:schemeClr val="dk1"/>
              </a:buClr>
              <a:buSzPts val="1200"/>
              <a:buChar char="•"/>
            </a:pPr>
            <a:r>
              <a:rPr lang="en-GB" i="1" dirty="0"/>
              <a:t>This can help to </a:t>
            </a:r>
            <a:r>
              <a:rPr lang="en-GB" i="1" dirty="0" err="1"/>
              <a:t>to</a:t>
            </a:r>
            <a:r>
              <a:rPr lang="en-GB" i="1" dirty="0"/>
              <a:t> reduce the feeling of isolation and to help them know that they are not alone in this</a:t>
            </a:r>
            <a:endParaRPr i="1" dirty="0"/>
          </a:p>
          <a:p>
            <a:pPr marL="628650" lvl="1" indent="-171450" algn="l" rtl="0">
              <a:spcBef>
                <a:spcPts val="0"/>
              </a:spcBef>
              <a:spcAft>
                <a:spcPts val="0"/>
              </a:spcAft>
              <a:buClr>
                <a:schemeClr val="dk1"/>
              </a:buClr>
              <a:buSzPts val="1200"/>
              <a:buChar char="•"/>
            </a:pPr>
            <a:r>
              <a:rPr lang="en-GB" i="1" dirty="0"/>
              <a:t>However, make sure not to disregard the individual experience of the child</a:t>
            </a:r>
            <a:endParaRPr i="1" dirty="0"/>
          </a:p>
          <a:p>
            <a:pPr marL="171450" lvl="0" indent="-171450" algn="l" rtl="0">
              <a:spcBef>
                <a:spcPts val="0"/>
              </a:spcBef>
              <a:spcAft>
                <a:spcPts val="0"/>
              </a:spcAft>
              <a:buClr>
                <a:schemeClr val="dk1"/>
              </a:buClr>
              <a:buSzPts val="1200"/>
              <a:buChar char="•"/>
            </a:pPr>
            <a:r>
              <a:rPr lang="en-GB" b="1" i="1" dirty="0"/>
              <a:t>Counter feelings of guilt</a:t>
            </a:r>
            <a:endParaRPr dirty="0"/>
          </a:p>
          <a:p>
            <a:pPr marL="628650" lvl="1" indent="-171450" algn="l" rtl="0">
              <a:spcBef>
                <a:spcPts val="0"/>
              </a:spcBef>
              <a:spcAft>
                <a:spcPts val="0"/>
              </a:spcAft>
              <a:buClr>
                <a:schemeClr val="dk1"/>
              </a:buClr>
              <a:buSzPts val="1200"/>
              <a:buChar char="•"/>
            </a:pPr>
            <a:r>
              <a:rPr lang="en-GB" i="1" dirty="0"/>
              <a:t>Children should be reminded that:</a:t>
            </a:r>
            <a:endParaRPr dirty="0"/>
          </a:p>
          <a:p>
            <a:pPr marL="1085850" lvl="2" indent="-171450" algn="l" rtl="0">
              <a:spcBef>
                <a:spcPts val="0"/>
              </a:spcBef>
              <a:spcAft>
                <a:spcPts val="0"/>
              </a:spcAft>
              <a:buClr>
                <a:schemeClr val="dk1"/>
              </a:buClr>
              <a:buSzPts val="1200"/>
              <a:buChar char="•"/>
            </a:pPr>
            <a:r>
              <a:rPr lang="en-GB" i="1" dirty="0"/>
              <a:t>The loss is not their fault</a:t>
            </a:r>
            <a:endParaRPr dirty="0"/>
          </a:p>
          <a:p>
            <a:pPr marL="1085850" lvl="2" indent="-171450" algn="l" rtl="0">
              <a:spcBef>
                <a:spcPts val="0"/>
              </a:spcBef>
              <a:spcAft>
                <a:spcPts val="0"/>
              </a:spcAft>
              <a:buClr>
                <a:schemeClr val="dk1"/>
              </a:buClr>
              <a:buSzPts val="1200"/>
              <a:buChar char="•"/>
            </a:pPr>
            <a:r>
              <a:rPr lang="en-GB" i="1" dirty="0"/>
              <a:t>They don’t bear any responsibility</a:t>
            </a:r>
            <a:endParaRPr i="1" dirty="0"/>
          </a:p>
          <a:p>
            <a:pPr marL="1085850" lvl="2" indent="-171450" algn="l" rtl="0">
              <a:spcBef>
                <a:spcPts val="0"/>
              </a:spcBef>
              <a:spcAft>
                <a:spcPts val="0"/>
              </a:spcAft>
              <a:buClr>
                <a:schemeClr val="dk1"/>
              </a:buClr>
              <a:buSzPts val="1200"/>
              <a:buChar char="•"/>
            </a:pPr>
            <a:r>
              <a:rPr lang="en-GB" i="1" dirty="0"/>
              <a:t>They shouldn’t feel guilty for what happened</a:t>
            </a:r>
            <a:endParaRPr i="1" dirty="0"/>
          </a:p>
        </p:txBody>
      </p:sp>
      <p:sp>
        <p:nvSpPr>
          <p:cNvPr id="1136" name="Google Shape;1136;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4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0" dirty="0"/>
              <a:t>Present the slide</a:t>
            </a:r>
            <a:endParaRPr dirty="0"/>
          </a:p>
          <a:p>
            <a:pPr marL="171450" lvl="0" indent="-171450" algn="l" rtl="0">
              <a:spcBef>
                <a:spcPts val="0"/>
              </a:spcBef>
              <a:spcAft>
                <a:spcPts val="0"/>
              </a:spcAft>
              <a:buClr>
                <a:schemeClr val="dk1"/>
              </a:buClr>
              <a:buSzPts val="1200"/>
              <a:buChar char="•"/>
            </a:pPr>
            <a:r>
              <a:rPr lang="en-GB" i="1" dirty="0"/>
              <a:t>Use expressive art activities to help children express their feelings and regulate their emotions</a:t>
            </a:r>
            <a:endParaRPr dirty="0"/>
          </a:p>
          <a:p>
            <a:pPr marL="628650" lvl="1" indent="-171450" algn="l" rtl="0">
              <a:spcBef>
                <a:spcPts val="0"/>
              </a:spcBef>
              <a:spcAft>
                <a:spcPts val="0"/>
              </a:spcAft>
              <a:buClr>
                <a:schemeClr val="dk1"/>
              </a:buClr>
              <a:buSzPts val="1200"/>
              <a:buChar char="•"/>
            </a:pPr>
            <a:r>
              <a:rPr lang="en-GB" i="1" dirty="0"/>
              <a:t>Adapt activities to the child's age, developmental stage, abilities, maturity, and cultural background</a:t>
            </a:r>
            <a:endParaRPr dirty="0"/>
          </a:p>
          <a:p>
            <a:pPr marL="628650" lvl="1" indent="-171450" algn="l" rtl="0">
              <a:spcBef>
                <a:spcPts val="0"/>
              </a:spcBef>
              <a:spcAft>
                <a:spcPts val="0"/>
              </a:spcAft>
              <a:buClr>
                <a:schemeClr val="dk1"/>
              </a:buClr>
              <a:buSzPts val="1200"/>
              <a:buChar char="•"/>
            </a:pPr>
            <a:r>
              <a:rPr lang="en-GB" i="1" dirty="0"/>
              <a:t>Offer different options and let the child choose what works for them</a:t>
            </a:r>
            <a:endParaRPr dirty="0"/>
          </a:p>
          <a:p>
            <a:pPr marL="171450" lvl="0" indent="-171450" algn="l" rtl="0">
              <a:spcBef>
                <a:spcPts val="0"/>
              </a:spcBef>
              <a:spcAft>
                <a:spcPts val="0"/>
              </a:spcAft>
              <a:buClr>
                <a:schemeClr val="dk1"/>
              </a:buClr>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Consider engaging the caregiver in the activities with you and the child and/or teach the caregiver and child activities that they can do at home together </a:t>
            </a:r>
            <a:endParaRPr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endParaRPr>
          </a:p>
          <a:p>
            <a:pPr marL="628650" lvl="1" indent="-171450" algn="l" rtl="0">
              <a:spcBef>
                <a:spcPts val="0"/>
              </a:spcBef>
              <a:spcAft>
                <a:spcPts val="0"/>
              </a:spcAft>
              <a:buClr>
                <a:schemeClr val="dk1"/>
              </a:buClr>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
                  </a:ext>
                </a:extLst>
              </a:rPr>
              <a:t>Consider the child’s age, developmental stage, and relationship with their caregiver. </a:t>
            </a:r>
            <a:endParaRPr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
                </a:ext>
              </a:extLst>
            </a:endParaRPr>
          </a:p>
          <a:p>
            <a:pPr marL="628650" lvl="1" indent="-171450" algn="l" rtl="0">
              <a:spcBef>
                <a:spcPts val="0"/>
              </a:spcBef>
              <a:spcAft>
                <a:spcPts val="0"/>
              </a:spcAft>
              <a:buClr>
                <a:schemeClr val="dk1"/>
              </a:buClr>
              <a:buSzPts val="1200"/>
              <a:buChar char="•"/>
            </a:pPr>
            <a:r>
              <a:rPr lang="en-GB" i="1" dirty="0">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
                  </a:ext>
                </a:extLst>
              </a:rPr>
              <a:t>Ask if the child would like their caregiver to participate, watch, be present, etc.</a:t>
            </a:r>
            <a:endParaRPr i="1" dirty="0">
              <a:highlight>
                <a:srgbClr val="FFFF00"/>
              </a:highlight>
            </a:endParaRPr>
          </a:p>
          <a:p>
            <a:pPr marL="628650" lvl="1" indent="-171450" algn="l" rtl="0">
              <a:spcBef>
                <a:spcPts val="0"/>
              </a:spcBef>
              <a:spcAft>
                <a:spcPts val="0"/>
              </a:spcAft>
              <a:buSzPts val="1200"/>
              <a:buChar char="•"/>
            </a:pPr>
            <a:r>
              <a:rPr lang="en-GB" i="1" dirty="0">
                <a:highlight>
                  <a:srgbClr val="FFFF00"/>
                </a:highlight>
              </a:rPr>
              <a:t>Consider what activities can be done with the materials available to the caregiver at home. </a:t>
            </a:r>
            <a:endParaRPr i="1" dirty="0">
              <a:highlight>
                <a:srgbClr val="FFFF00"/>
              </a:highlight>
            </a:endParaRPr>
          </a:p>
          <a:p>
            <a:pPr marL="171450" lvl="0" indent="-171450" algn="l" rtl="0">
              <a:spcBef>
                <a:spcPts val="0"/>
              </a:spcBef>
              <a:spcAft>
                <a:spcPts val="0"/>
              </a:spcAft>
              <a:buClr>
                <a:schemeClr val="dk1"/>
              </a:buClr>
              <a:buSzPts val="1200"/>
              <a:buChar char="•"/>
            </a:pPr>
            <a:r>
              <a:rPr lang="en-GB" i="1" dirty="0"/>
              <a:t>Some interventions and activities can help children understand what happened and regulate their emotions</a:t>
            </a:r>
            <a:endParaRPr dirty="0"/>
          </a:p>
          <a:p>
            <a:pPr marL="628650" lvl="1" indent="-171450" algn="l" rtl="0">
              <a:spcBef>
                <a:spcPts val="0"/>
              </a:spcBef>
              <a:spcAft>
                <a:spcPts val="0"/>
              </a:spcAft>
              <a:buClr>
                <a:schemeClr val="dk1"/>
              </a:buClr>
              <a:buSzPts val="1200"/>
              <a:buChar char="•"/>
            </a:pPr>
            <a:r>
              <a:rPr lang="en-GB" i="1" dirty="0"/>
              <a:t>Module 3 and 4 will cover these types of activities in more detail</a:t>
            </a:r>
            <a:endParaRPr dirty="0"/>
          </a:p>
          <a:p>
            <a:pPr marL="171450" lvl="0" indent="-171450" algn="l" rtl="0">
              <a:spcBef>
                <a:spcPts val="0"/>
              </a:spcBef>
              <a:spcAft>
                <a:spcPts val="0"/>
              </a:spcAft>
              <a:buClr>
                <a:schemeClr val="dk1"/>
              </a:buClr>
              <a:buSzPts val="1200"/>
              <a:buChar char="•"/>
            </a:pPr>
            <a:r>
              <a:rPr lang="en-GB" b="1" i="1" dirty="0"/>
              <a:t>Drawing/Artwork </a:t>
            </a:r>
            <a:endParaRPr dirty="0"/>
          </a:p>
          <a:p>
            <a:pPr marL="628650" lvl="1" indent="-171450" algn="l" rtl="0">
              <a:spcBef>
                <a:spcPts val="0"/>
              </a:spcBef>
              <a:spcAft>
                <a:spcPts val="0"/>
              </a:spcAft>
              <a:buClr>
                <a:schemeClr val="dk1"/>
              </a:buClr>
              <a:buSzPts val="1200"/>
              <a:buChar char="•"/>
            </a:pPr>
            <a:r>
              <a:rPr lang="en-GB" i="1" dirty="0"/>
              <a:t>Children usually like to express themselves in drawing. </a:t>
            </a:r>
            <a:endParaRPr dirty="0"/>
          </a:p>
          <a:p>
            <a:pPr marL="628650" lvl="1" indent="-171450" algn="l" rtl="0">
              <a:spcBef>
                <a:spcPts val="0"/>
              </a:spcBef>
              <a:spcAft>
                <a:spcPts val="0"/>
              </a:spcAft>
              <a:buClr>
                <a:schemeClr val="dk1"/>
              </a:buClr>
              <a:buSzPts val="1200"/>
              <a:buChar char="•"/>
            </a:pPr>
            <a:r>
              <a:rPr lang="en-GB" i="1" dirty="0"/>
              <a:t>Ask the child to draw pictures to show how they feel, to say goodbye to the deceased person, or to bring back happy memories of the person who has died.</a:t>
            </a:r>
            <a:endParaRPr dirty="0"/>
          </a:p>
          <a:p>
            <a:pPr marL="628650" lvl="1" indent="-171450" algn="l" rtl="0">
              <a:spcBef>
                <a:spcPts val="0"/>
              </a:spcBef>
              <a:spcAft>
                <a:spcPts val="0"/>
              </a:spcAft>
              <a:buClr>
                <a:schemeClr val="dk1"/>
              </a:buClr>
              <a:buSzPts val="1200"/>
              <a:buChar char="•"/>
            </a:pPr>
            <a:r>
              <a:rPr lang="en-GB" i="1" dirty="0"/>
              <a:t>Ask the child to tell you about the picture; do not interpret it for them. </a:t>
            </a:r>
            <a:endParaRPr i="1" dirty="0"/>
          </a:p>
          <a:p>
            <a:pPr marL="628650" lvl="1" indent="-171450" algn="l" rtl="0">
              <a:spcBef>
                <a:spcPts val="0"/>
              </a:spcBef>
              <a:spcAft>
                <a:spcPts val="0"/>
              </a:spcAft>
              <a:buClr>
                <a:schemeClr val="dk1"/>
              </a:buClr>
              <a:buSzPts val="1200"/>
              <a:buChar char="•"/>
            </a:pPr>
            <a:r>
              <a:rPr lang="en-GB" i="1" dirty="0">
                <a:highlight>
                  <a:srgbClr val="FFFF00"/>
                </a:highlight>
              </a:rPr>
              <a:t>Do not label the image as good or bad, instead you can name or point to different parts of the image and ask the child to tell you about it (e.g., I see you used the </a:t>
            </a:r>
            <a:r>
              <a:rPr lang="en-GB" i="1" dirty="0" err="1">
                <a:highlight>
                  <a:srgbClr val="FFFF00"/>
                </a:highlight>
              </a:rPr>
              <a:t>color</a:t>
            </a:r>
            <a:r>
              <a:rPr lang="en-GB" i="1" dirty="0">
                <a:highlight>
                  <a:srgbClr val="FFFF00"/>
                </a:highlight>
              </a:rPr>
              <a:t> red here, can you tell me why you used red?)</a:t>
            </a:r>
            <a:endParaRPr dirty="0">
              <a:highlight>
                <a:srgbClr val="FFFF00"/>
              </a:highlight>
            </a:endParaRPr>
          </a:p>
          <a:p>
            <a:pPr marL="171450" lvl="0" indent="-171450" algn="l" rtl="0">
              <a:spcBef>
                <a:spcPts val="0"/>
              </a:spcBef>
              <a:spcAft>
                <a:spcPts val="0"/>
              </a:spcAft>
              <a:buClr>
                <a:schemeClr val="dk1"/>
              </a:buClr>
              <a:buSzPts val="1200"/>
              <a:buChar char="•"/>
            </a:pPr>
            <a:r>
              <a:rPr lang="en-GB" b="1" i="1" dirty="0"/>
              <a:t>Storytelling</a:t>
            </a:r>
            <a:endParaRPr dirty="0"/>
          </a:p>
          <a:p>
            <a:pPr marL="628650" lvl="1" indent="-171450" algn="l" rtl="0">
              <a:spcBef>
                <a:spcPts val="0"/>
              </a:spcBef>
              <a:spcAft>
                <a:spcPts val="0"/>
              </a:spcAft>
              <a:buClr>
                <a:schemeClr val="dk1"/>
              </a:buClr>
              <a:buSzPts val="1200"/>
              <a:buChar char="•"/>
            </a:pPr>
            <a:r>
              <a:rPr lang="en-GB" i="1" dirty="0"/>
              <a:t>Ask the child to tell a story about the person who died and about things they used to do together. </a:t>
            </a:r>
            <a:endParaRPr dirty="0"/>
          </a:p>
          <a:p>
            <a:pPr marL="628650" lvl="1" indent="-171450" algn="l" rtl="0">
              <a:spcBef>
                <a:spcPts val="0"/>
              </a:spcBef>
              <a:spcAft>
                <a:spcPts val="0"/>
              </a:spcAft>
              <a:buClr>
                <a:schemeClr val="dk1"/>
              </a:buClr>
              <a:buSzPts val="1200"/>
              <a:buChar char="•"/>
            </a:pPr>
            <a:r>
              <a:rPr lang="en-GB" i="1" dirty="0"/>
              <a:t>Let the child share the story with others. </a:t>
            </a:r>
            <a:endParaRPr dirty="0"/>
          </a:p>
          <a:p>
            <a:pPr marL="171450" lvl="0" indent="-171450" algn="l" rtl="0">
              <a:spcBef>
                <a:spcPts val="0"/>
              </a:spcBef>
              <a:spcAft>
                <a:spcPts val="0"/>
              </a:spcAft>
              <a:buClr>
                <a:schemeClr val="dk1"/>
              </a:buClr>
              <a:buSzPts val="1200"/>
              <a:buChar char="•"/>
            </a:pPr>
            <a:r>
              <a:rPr lang="en-GB" b="1" i="1" dirty="0"/>
              <a:t>Writing </a:t>
            </a:r>
            <a:endParaRPr dirty="0"/>
          </a:p>
          <a:p>
            <a:pPr marL="628650" lvl="1" indent="-171450" algn="l" rtl="0">
              <a:spcBef>
                <a:spcPts val="0"/>
              </a:spcBef>
              <a:spcAft>
                <a:spcPts val="0"/>
              </a:spcAft>
              <a:buClr>
                <a:schemeClr val="dk1"/>
              </a:buClr>
              <a:buSzPts val="1200"/>
              <a:buChar char="•"/>
            </a:pPr>
            <a:r>
              <a:rPr lang="en-GB" i="1" dirty="0"/>
              <a:t>Journaling: Ask the child to write down memories, feelings, what they wish they had said or done for someone, a holiday memory, or their happiest/saddest memory</a:t>
            </a:r>
            <a:endParaRPr dirty="0"/>
          </a:p>
          <a:p>
            <a:pPr marL="628650" lvl="1" indent="-171450" algn="l" rtl="0">
              <a:spcBef>
                <a:spcPts val="0"/>
              </a:spcBef>
              <a:spcAft>
                <a:spcPts val="0"/>
              </a:spcAft>
              <a:buClr>
                <a:schemeClr val="dk1"/>
              </a:buClr>
              <a:buSzPts val="1200"/>
              <a:buChar char="•"/>
            </a:pPr>
            <a:r>
              <a:rPr lang="en-GB" i="1" dirty="0"/>
              <a:t>Memory book: Use a scrapbook, a photo album, or pages fastened together in an attractive way to make a book the child can keep. Ask the child to fill the book with stories, photos, or pictures cut from magazines to record their memories.</a:t>
            </a:r>
            <a:endParaRPr dirty="0"/>
          </a:p>
          <a:p>
            <a:pPr marL="628650" lvl="1" indent="-171450" algn="l" rtl="0">
              <a:spcBef>
                <a:spcPts val="0"/>
              </a:spcBef>
              <a:spcAft>
                <a:spcPts val="0"/>
              </a:spcAft>
              <a:buClr>
                <a:schemeClr val="dk1"/>
              </a:buClr>
              <a:buSzPts val="1200"/>
              <a:buChar char="•"/>
            </a:pPr>
            <a:r>
              <a:rPr lang="en-GB" i="1" dirty="0"/>
              <a:t>Loss Timeline: Ask the child to can fill in a timeline with the people they have lost in the order in which they have died. </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CONTINUED </a:t>
            </a:r>
            <a:r>
              <a:rPr lang="en-GB" b="1" dirty="0">
                <a:sym typeface="Wingdings" panose="05000000000000000000" pitchFamily="2" charset="2"/>
              </a:rPr>
              <a:t></a:t>
            </a:r>
            <a:endParaRPr b="1" dirty="0"/>
          </a:p>
        </p:txBody>
      </p:sp>
      <p:sp>
        <p:nvSpPr>
          <p:cNvPr id="1162" name="Google Shape;1162;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45: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Char char="•"/>
            </a:pPr>
            <a:r>
              <a:rPr lang="en-GB" i="1" dirty="0"/>
              <a:t>Family tree: Ask the child to create a family tree, drawing a circle for those who are still living and a square for those who have died. This can help them to see that there are people who are left to support them. </a:t>
            </a:r>
            <a:endParaRPr dirty="0"/>
          </a:p>
          <a:p>
            <a:pPr marL="171450" lvl="0" indent="-171450" algn="l" rtl="0">
              <a:spcBef>
                <a:spcPts val="0"/>
              </a:spcBef>
              <a:spcAft>
                <a:spcPts val="0"/>
              </a:spcAft>
              <a:buClr>
                <a:schemeClr val="dk1"/>
              </a:buClr>
              <a:buSzPts val="1200"/>
              <a:buChar char="•"/>
            </a:pPr>
            <a:r>
              <a:rPr lang="en-GB" b="1" i="1" dirty="0"/>
              <a:t>Drama and Imagination </a:t>
            </a:r>
            <a:endParaRPr dirty="0"/>
          </a:p>
          <a:p>
            <a:pPr marL="628650" lvl="1" indent="-171450" algn="l" rtl="0">
              <a:spcBef>
                <a:spcPts val="0"/>
              </a:spcBef>
              <a:spcAft>
                <a:spcPts val="0"/>
              </a:spcAft>
              <a:buClr>
                <a:schemeClr val="dk1"/>
              </a:buClr>
              <a:buSzPts val="1200"/>
              <a:buChar char="•"/>
            </a:pPr>
            <a:r>
              <a:rPr lang="en-GB" i="1" dirty="0"/>
              <a:t>Ask the child to use dolls and puppets or act out plays to express emotions. </a:t>
            </a:r>
            <a:endParaRPr dirty="0"/>
          </a:p>
          <a:p>
            <a:pPr marL="628650" lvl="1" indent="-171450" algn="l" rtl="0">
              <a:spcBef>
                <a:spcPts val="0"/>
              </a:spcBef>
              <a:spcAft>
                <a:spcPts val="0"/>
              </a:spcAft>
              <a:buClr>
                <a:schemeClr val="dk1"/>
              </a:buClr>
              <a:buSzPts val="1200"/>
              <a:buChar char="•"/>
            </a:pPr>
            <a:r>
              <a:rPr lang="en-GB" i="1" dirty="0"/>
              <a:t>Direct the play of younger children to acting out the funeral or memories of the person they lost</a:t>
            </a:r>
            <a:endParaRPr dirty="0"/>
          </a:p>
          <a:p>
            <a:pPr marL="171450" lvl="0" indent="-171450" algn="l" rtl="0">
              <a:spcBef>
                <a:spcPts val="0"/>
              </a:spcBef>
              <a:spcAft>
                <a:spcPts val="0"/>
              </a:spcAft>
              <a:buClr>
                <a:schemeClr val="dk1"/>
              </a:buClr>
              <a:buSzPts val="1200"/>
              <a:buChar char="•"/>
            </a:pPr>
            <a:r>
              <a:rPr lang="en-GB" b="1" i="1" dirty="0"/>
              <a:t>Music</a:t>
            </a:r>
            <a:endParaRPr dirty="0"/>
          </a:p>
          <a:p>
            <a:pPr marL="628650" lvl="1" indent="-171450" algn="l" rtl="0">
              <a:spcBef>
                <a:spcPts val="0"/>
              </a:spcBef>
              <a:spcAft>
                <a:spcPts val="0"/>
              </a:spcAft>
              <a:buClr>
                <a:schemeClr val="dk1"/>
              </a:buClr>
              <a:buSzPts val="1200"/>
              <a:buChar char="•"/>
            </a:pPr>
            <a:r>
              <a:rPr lang="en-GB" i="1" dirty="0"/>
              <a:t>Ask the child to express their feelings through music and song. </a:t>
            </a:r>
            <a:endParaRPr dirty="0"/>
          </a:p>
          <a:p>
            <a:pPr marL="628650" lvl="1" indent="-171450" algn="l" rtl="0">
              <a:spcBef>
                <a:spcPts val="0"/>
              </a:spcBef>
              <a:spcAft>
                <a:spcPts val="0"/>
              </a:spcAft>
              <a:buClr>
                <a:schemeClr val="dk1"/>
              </a:buClr>
              <a:buSzPts val="1200"/>
              <a:buChar char="•"/>
            </a:pPr>
            <a:r>
              <a:rPr lang="en-GB" i="1" dirty="0"/>
              <a:t>They may want to beat a drum harder, for example, to get the anger and sadness out. </a:t>
            </a:r>
            <a:endParaRPr dirty="0"/>
          </a:p>
          <a:p>
            <a:pPr marL="171450" lvl="0" indent="-171450" algn="l" rtl="0">
              <a:spcBef>
                <a:spcPts val="0"/>
              </a:spcBef>
              <a:spcAft>
                <a:spcPts val="0"/>
              </a:spcAft>
              <a:buClr>
                <a:schemeClr val="dk1"/>
              </a:buClr>
              <a:buSzPts val="1200"/>
              <a:buChar char="•"/>
            </a:pPr>
            <a:r>
              <a:rPr lang="en-GB" b="1" i="1" dirty="0"/>
              <a:t>Sports/Physical Activity </a:t>
            </a:r>
            <a:endParaRPr dirty="0"/>
          </a:p>
          <a:p>
            <a:pPr marL="628650" lvl="1" indent="-171450" algn="l" rtl="0">
              <a:spcBef>
                <a:spcPts val="0"/>
              </a:spcBef>
              <a:spcAft>
                <a:spcPts val="0"/>
              </a:spcAft>
              <a:buClr>
                <a:schemeClr val="dk1"/>
              </a:buClr>
              <a:buSzPts val="1200"/>
              <a:buChar char="•"/>
            </a:pPr>
            <a:r>
              <a:rPr lang="en-GB" i="1" dirty="0"/>
              <a:t>Ask the child to physical activities to express their emotions. </a:t>
            </a:r>
            <a:endParaRPr dirty="0"/>
          </a:p>
          <a:p>
            <a:pPr marL="628650" lvl="1" indent="-171450" algn="l" rtl="0">
              <a:spcBef>
                <a:spcPts val="0"/>
              </a:spcBef>
              <a:spcAft>
                <a:spcPts val="0"/>
              </a:spcAft>
              <a:buClr>
                <a:schemeClr val="dk1"/>
              </a:buClr>
              <a:buSzPts val="1200"/>
              <a:buChar char="•"/>
            </a:pPr>
            <a:r>
              <a:rPr lang="en-GB" i="1" dirty="0"/>
              <a:t>Football, jumping, hitting a ball, and running help children release their pent-up energy and emotions. </a:t>
            </a:r>
            <a:endParaRPr dirty="0"/>
          </a:p>
        </p:txBody>
      </p:sp>
      <p:sp>
        <p:nvSpPr>
          <p:cNvPr id="1183" name="Google Shape;1183;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
        <p:nvSpPr>
          <p:cNvPr id="1184" name="Google Shape;1184;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4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sz="1200" b="1" i="0" dirty="0"/>
              <a:t>INTRODUCTION</a:t>
            </a:r>
            <a:endParaRPr dirty="0"/>
          </a:p>
          <a:p>
            <a:pPr marL="171450" lvl="0" indent="-171450" algn="l" rtl="0">
              <a:spcBef>
                <a:spcPts val="0"/>
              </a:spcBef>
              <a:spcAft>
                <a:spcPts val="0"/>
              </a:spcAft>
              <a:buClr>
                <a:schemeClr val="dk1"/>
              </a:buClr>
              <a:buSzPts val="1200"/>
              <a:buChar char="•"/>
            </a:pPr>
            <a:r>
              <a:rPr lang="en-GB" i="1" dirty="0"/>
              <a:t>Y</a:t>
            </a:r>
            <a:r>
              <a:rPr lang="en-GB" sz="1200" i="1" dirty="0"/>
              <a:t>ou can use psycho-education to talk about grieving in children with their caregivers. Make them understand how children grieve and what they could do to support.</a:t>
            </a:r>
            <a:endParaRPr dirty="0"/>
          </a:p>
          <a:p>
            <a:pPr marL="171450" lvl="0" indent="-171450" algn="l" rtl="0">
              <a:spcBef>
                <a:spcPts val="0"/>
              </a:spcBef>
              <a:spcAft>
                <a:spcPts val="0"/>
              </a:spcAft>
              <a:buClr>
                <a:schemeClr val="dk1"/>
              </a:buClr>
              <a:buSzPts val="1200"/>
              <a:buChar char="•"/>
            </a:pPr>
            <a:r>
              <a:rPr lang="en-GB" dirty="0"/>
              <a:t>Divide participants into the same groups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54: Loss and grief - psychoeducation</a:t>
            </a:r>
            <a:endParaRPr dirty="0"/>
          </a:p>
          <a:p>
            <a:pPr marL="171450" lvl="0" indent="-171450" algn="l" rtl="0">
              <a:spcBef>
                <a:spcPts val="0"/>
              </a:spcBef>
              <a:spcAft>
                <a:spcPts val="0"/>
              </a:spcAft>
              <a:buClr>
                <a:schemeClr val="dk1"/>
              </a:buClr>
              <a:buSzPts val="1200"/>
              <a:buChar char="•"/>
            </a:pPr>
            <a:r>
              <a:rPr lang="en-GB" sz="1200" i="1" dirty="0"/>
              <a:t>In your groups:</a:t>
            </a:r>
            <a:endParaRPr dirty="0"/>
          </a:p>
          <a:p>
            <a:pPr marL="628650" lvl="1" indent="-171450" algn="l" rtl="0">
              <a:spcBef>
                <a:spcPts val="0"/>
              </a:spcBef>
              <a:spcAft>
                <a:spcPts val="0"/>
              </a:spcAft>
              <a:buClr>
                <a:schemeClr val="dk1"/>
              </a:buClr>
              <a:buSzPts val="1200"/>
              <a:buChar char="•"/>
            </a:pPr>
            <a:r>
              <a:rPr lang="en-GB" i="1" dirty="0"/>
              <a:t>Review all we learned in this module</a:t>
            </a:r>
            <a:endParaRPr dirty="0"/>
          </a:p>
          <a:p>
            <a:pPr marL="628650" lvl="1" indent="-171450" algn="l" rtl="0">
              <a:spcBef>
                <a:spcPts val="0"/>
              </a:spcBef>
              <a:spcAft>
                <a:spcPts val="0"/>
              </a:spcAft>
              <a:buClr>
                <a:schemeClr val="dk1"/>
              </a:buClr>
              <a:buSzPts val="1200"/>
              <a:buChar char="•"/>
            </a:pPr>
            <a:r>
              <a:rPr lang="en-GB" i="1" dirty="0"/>
              <a:t>Discuss the key messages we should consider sharing with the caregivers</a:t>
            </a:r>
            <a:endParaRPr dirty="0"/>
          </a:p>
          <a:p>
            <a:pPr marL="628650" lvl="1" indent="-171450" algn="l" rtl="0">
              <a:spcBef>
                <a:spcPts val="0"/>
              </a:spcBef>
              <a:spcAft>
                <a:spcPts val="0"/>
              </a:spcAft>
              <a:buClr>
                <a:schemeClr val="dk1"/>
              </a:buClr>
              <a:buSzPts val="1200"/>
              <a:buChar char="•"/>
            </a:pPr>
            <a:r>
              <a:rPr lang="en-GB" i="1" dirty="0"/>
              <a:t>Create a short psycho-education session for the parents or caregivers in your case study</a:t>
            </a:r>
            <a:r>
              <a:rPr lang="en-GB" i="1" dirty="0">
                <a:highlight>
                  <a:srgbClr val="FFFF00"/>
                </a:highlight>
              </a:rPr>
              <a:t> (remember to adapt your session for the child’s age)</a:t>
            </a:r>
            <a:endParaRPr dirty="0">
              <a:highlight>
                <a:srgbClr val="FFFF00"/>
              </a:highlight>
            </a:endParaRPr>
          </a:p>
          <a:p>
            <a:pPr marL="628650" lvl="1" indent="-171450" algn="l" rtl="0">
              <a:spcBef>
                <a:spcPts val="0"/>
              </a:spcBef>
              <a:spcAft>
                <a:spcPts val="0"/>
              </a:spcAft>
              <a:buClr>
                <a:schemeClr val="dk1"/>
              </a:buClr>
              <a:buSzPts val="1200"/>
              <a:buChar char="•"/>
            </a:pPr>
            <a:r>
              <a:rPr lang="en-GB" i="1" dirty="0"/>
              <a:t>Make sure to review the evolving capacities of children that can be found in your workbook and the tips we shared earlier</a:t>
            </a:r>
            <a:endParaRPr dirty="0"/>
          </a:p>
          <a:p>
            <a:pPr marL="0" lvl="0" indent="0" algn="l" rtl="0">
              <a:spcBef>
                <a:spcPts val="0"/>
              </a:spcBef>
              <a:spcAft>
                <a:spcPts val="0"/>
              </a:spcAft>
              <a:buClr>
                <a:schemeClr val="dk1"/>
              </a:buClr>
              <a:buSzPts val="1200"/>
              <a:buNone/>
            </a:pPr>
            <a:endParaRPr sz="1200" i="1" dirty="0"/>
          </a:p>
          <a:p>
            <a:pPr marL="0" lvl="0" indent="0" algn="l" rtl="0">
              <a:spcBef>
                <a:spcPts val="0"/>
              </a:spcBef>
              <a:spcAft>
                <a:spcPts val="0"/>
              </a:spcAft>
              <a:buClr>
                <a:schemeClr val="dk1"/>
              </a:buClr>
              <a:buSzPts val="1200"/>
              <a:buNone/>
            </a:pPr>
            <a:r>
              <a:rPr lang="en-GB" sz="1200" b="1" dirty="0"/>
              <a:t>PLENARY DISCUSSION (20 minutes)</a:t>
            </a:r>
            <a:endParaRPr dirty="0"/>
          </a:p>
          <a:p>
            <a:pPr marL="171450" lvl="0" indent="-171450" algn="l" rtl="0">
              <a:spcBef>
                <a:spcPts val="0"/>
              </a:spcBef>
              <a:spcAft>
                <a:spcPts val="0"/>
              </a:spcAft>
              <a:buClr>
                <a:schemeClr val="dk1"/>
              </a:buClr>
              <a:buSzPts val="1200"/>
              <a:buChar char="•"/>
            </a:pPr>
            <a:r>
              <a:rPr lang="en-GB" dirty="0"/>
              <a:t>Ask the group to share their ideas on which information could be shared with the parents during a psychoeducation session with parents or caregivers</a:t>
            </a:r>
          </a:p>
          <a:p>
            <a:pPr marL="171450" lvl="0" indent="-171450" algn="l" rtl="0">
              <a:spcBef>
                <a:spcPts val="0"/>
              </a:spcBef>
              <a:spcAft>
                <a:spcPts val="0"/>
              </a:spcAft>
              <a:buClr>
                <a:schemeClr val="dk1"/>
              </a:buClr>
              <a:buSzPts val="1200"/>
              <a:buChar char="•"/>
            </a:pPr>
            <a:r>
              <a:rPr lang="en-GB" dirty="0"/>
              <a:t>Review and complement the ideas shared based on the previous slides, focussing on explain grief reactions to the parents, reassuring them they are normal and common and help them to identify what they can do to support their child.</a:t>
            </a:r>
          </a:p>
          <a:p>
            <a:pPr marL="171450" lvl="0" indent="-171450" algn="l" rtl="0">
              <a:spcBef>
                <a:spcPts val="0"/>
              </a:spcBef>
              <a:spcAft>
                <a:spcPts val="0"/>
              </a:spcAft>
              <a:buClr>
                <a:schemeClr val="dk1"/>
              </a:buClr>
              <a:buSzPts val="1200"/>
              <a:buChar char="•"/>
            </a:pPr>
            <a:r>
              <a:rPr lang="en-GB" dirty="0"/>
              <a:t>Write down the ideas shared on a flipchart. </a:t>
            </a:r>
          </a:p>
          <a:p>
            <a:pPr marL="171450" lvl="0" indent="-171450" algn="l" rtl="0">
              <a:spcBef>
                <a:spcPts val="0"/>
              </a:spcBef>
              <a:spcAft>
                <a:spcPts val="0"/>
              </a:spcAft>
              <a:buClr>
                <a:schemeClr val="dk1"/>
              </a:buClr>
              <a:buSzPts val="1200"/>
              <a:buChar char="•"/>
            </a:pPr>
            <a:endParaRPr dirty="0"/>
          </a:p>
        </p:txBody>
      </p:sp>
      <p:sp>
        <p:nvSpPr>
          <p:cNvPr id="1190" name="Google Shape;1190;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p4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dirty="0"/>
              <a:t>ADAPT FOR CONTEXT</a:t>
            </a:r>
            <a:endParaRPr dirty="0"/>
          </a:p>
          <a:p>
            <a:pPr marL="171450" lvl="0" indent="-171450" algn="l" rtl="0">
              <a:spcBef>
                <a:spcPts val="0"/>
              </a:spcBef>
              <a:spcAft>
                <a:spcPts val="0"/>
              </a:spcAft>
              <a:buClr>
                <a:schemeClr val="dk1"/>
              </a:buClr>
              <a:buSzPts val="1200"/>
              <a:buChar char="•"/>
            </a:pPr>
            <a:r>
              <a:rPr lang="en-GB" b="0" dirty="0"/>
              <a:t>Adapt to context and local practices</a:t>
            </a:r>
            <a:endParaRPr b="0" dirty="0"/>
          </a:p>
          <a:p>
            <a:pPr marL="171450" lvl="0" indent="-171450" algn="l" rtl="0">
              <a:spcBef>
                <a:spcPts val="0"/>
              </a:spcBef>
              <a:spcAft>
                <a:spcPts val="0"/>
              </a:spcAft>
              <a:buClr>
                <a:schemeClr val="dk1"/>
              </a:buClr>
              <a:buSzPts val="1200"/>
              <a:buChar char="•"/>
            </a:pPr>
            <a:r>
              <a:rPr lang="en-GB" dirty="0">
                <a:highlight>
                  <a:srgbClr val="FFFF00"/>
                </a:highlight>
              </a:rPr>
              <a:t>Create an example to share or use the examples provided below, if needed.</a:t>
            </a:r>
            <a:r>
              <a:rPr lang="en-GB" dirty="0"/>
              <a:t> </a:t>
            </a:r>
            <a:r>
              <a:rPr lang="en-GB" b="0" dirty="0"/>
              <a:t> </a:t>
            </a:r>
            <a:endParaRPr dirty="0"/>
          </a:p>
          <a:p>
            <a:pPr marL="0" lvl="0" indent="0" algn="l" rtl="0">
              <a:spcBef>
                <a:spcPts val="0"/>
              </a:spcBef>
              <a:spcAft>
                <a:spcPts val="0"/>
              </a:spcAft>
              <a:buClr>
                <a:schemeClr val="dk1"/>
              </a:buClr>
              <a:buSzPts val="1200"/>
              <a:buNone/>
            </a:pPr>
            <a:r>
              <a:rPr lang="en-GB" b="0" dirty="0"/>
              <a:t>____________________________________________________________________________</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SzPts val="1200"/>
              <a:buChar char="•"/>
            </a:pPr>
            <a:r>
              <a:rPr lang="en-GB" i="1" dirty="0">
                <a:highlight>
                  <a:srgbClr val="FFFF00"/>
                </a:highlight>
              </a:rPr>
              <a:t>Cultural, religious or spiritual beliefs and rituals can vary by person, family and community and are important to recognize and respect when supporting someone who is grieving.  </a:t>
            </a:r>
            <a:endParaRPr sz="1050" i="1" dirty="0">
              <a:solidFill>
                <a:srgbClr val="4D5156"/>
              </a:solidFill>
              <a:highlight>
                <a:srgbClr val="FFFF00"/>
              </a:highlight>
              <a:latin typeface="Roboto"/>
              <a:ea typeface="Roboto"/>
              <a:cs typeface="Roboto"/>
              <a:sym typeface="Roboto"/>
            </a:endParaRPr>
          </a:p>
          <a:p>
            <a:pPr marL="171450" lvl="0" indent="-171450" algn="l" rtl="0">
              <a:spcBef>
                <a:spcPts val="0"/>
              </a:spcBef>
              <a:spcAft>
                <a:spcPts val="0"/>
              </a:spcAft>
              <a:buClr>
                <a:schemeClr val="dk1"/>
              </a:buClr>
              <a:buSzPts val="1200"/>
              <a:buChar char="•"/>
            </a:pPr>
            <a:r>
              <a:rPr lang="en-GB" dirty="0"/>
              <a:t>Present the question </a:t>
            </a:r>
            <a:endParaRPr dirty="0"/>
          </a:p>
          <a:p>
            <a:pPr marL="171450" lvl="0" indent="-171450" algn="l" rtl="0">
              <a:spcBef>
                <a:spcPts val="0"/>
              </a:spcBef>
              <a:spcAft>
                <a:spcPts val="0"/>
              </a:spcAft>
              <a:buClr>
                <a:schemeClr val="dk1"/>
              </a:buClr>
              <a:buSzPts val="1200"/>
              <a:buChar char="•"/>
            </a:pPr>
            <a:r>
              <a:rPr lang="en-GB" dirty="0"/>
              <a:t>Provide participants a minute to reflect</a:t>
            </a:r>
            <a:endParaRPr dirty="0"/>
          </a:p>
          <a:p>
            <a:pPr marL="171450" lvl="0" indent="-171450" algn="l" rtl="0">
              <a:spcBef>
                <a:spcPts val="0"/>
              </a:spcBef>
              <a:spcAft>
                <a:spcPts val="0"/>
              </a:spcAft>
              <a:buClr>
                <a:schemeClr val="dk1"/>
              </a:buClr>
              <a:buSzPts val="1200"/>
              <a:buChar char="•"/>
            </a:pPr>
            <a:r>
              <a:rPr lang="en-GB" dirty="0"/>
              <a:t>Ask for volunteers to share their responses</a:t>
            </a:r>
            <a:r>
              <a:rPr lang="en-GB" dirty="0">
                <a:highlight>
                  <a:srgbClr val="FFFF00"/>
                </a:highlight>
              </a:rPr>
              <a:t>; do not force participants to share if they do not want to.</a:t>
            </a:r>
            <a:endParaRPr dirty="0">
              <a:highlight>
                <a:srgbClr val="FFFF00"/>
              </a:highlight>
            </a:endParaRPr>
          </a:p>
          <a:p>
            <a:pPr marL="171450" lvl="0" indent="-171450" algn="l" rtl="0">
              <a:spcBef>
                <a:spcPts val="0"/>
              </a:spcBef>
              <a:spcAft>
                <a:spcPts val="0"/>
              </a:spcAft>
              <a:buSzPts val="1200"/>
              <a:buChar char="•"/>
            </a:pPr>
            <a:r>
              <a:rPr lang="en-GB" dirty="0">
                <a:highlight>
                  <a:srgbClr val="FFFF00"/>
                </a:highlight>
              </a:rPr>
              <a:t>If no one volunteers, share your prepared example(s). </a:t>
            </a:r>
            <a:endParaRPr dirty="0">
              <a:highlight>
                <a:srgbClr val="FFFF00"/>
              </a:highlight>
            </a:endParaRPr>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
                  </a:ext>
                </a:extLst>
              </a:rPr>
              <a:t>EXAMPLES</a:t>
            </a:r>
            <a:endPar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endParaRPr>
          </a:p>
          <a:p>
            <a:pPr marL="0" lvl="0" indent="0" algn="l" rtl="0">
              <a:spcBef>
                <a:spcPts val="0"/>
              </a:spcBef>
              <a:spcAft>
                <a:spcPts val="0"/>
              </a:spcAft>
              <a:buClr>
                <a:schemeClr val="dk1"/>
              </a:buClr>
              <a:buSzPts val="1200"/>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a:t>
            </a:r>
            <a:endPar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endParaRPr>
          </a:p>
          <a:p>
            <a:pPr marL="0" lvl="0" indent="0" algn="l" rtl="0">
              <a:spcBef>
                <a:spcPts val="0"/>
              </a:spcBef>
              <a:spcAft>
                <a:spcPts val="0"/>
              </a:spcAft>
              <a:buClr>
                <a:schemeClr val="dk1"/>
              </a:buClr>
              <a:buSzPts val="1200"/>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 </a:t>
            </a:r>
            <a:endParaRPr lang="en-GB"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CONCLUSION</a:t>
            </a:r>
            <a:endParaRPr dirty="0"/>
          </a:p>
          <a:p>
            <a:pPr marL="171450" lvl="0" indent="-171450" algn="l" rtl="0">
              <a:spcBef>
                <a:spcPts val="0"/>
              </a:spcBef>
              <a:spcAft>
                <a:spcPts val="0"/>
              </a:spcAft>
              <a:buClr>
                <a:schemeClr val="dk1"/>
              </a:buClr>
              <a:buSzPts val="1200"/>
              <a:buChar char="•"/>
            </a:pPr>
            <a:r>
              <a:rPr lang="en-GB" i="1" dirty="0"/>
              <a:t>Allow children to participate in religious and traditional rituals related to the death of a loved one. It can:</a:t>
            </a:r>
            <a:endParaRPr dirty="0"/>
          </a:p>
          <a:p>
            <a:pPr marL="628650" lvl="1" indent="-171450" algn="l" rtl="0">
              <a:spcBef>
                <a:spcPts val="0"/>
              </a:spcBef>
              <a:spcAft>
                <a:spcPts val="0"/>
              </a:spcAft>
              <a:buClr>
                <a:schemeClr val="dk1"/>
              </a:buClr>
              <a:buSzPts val="1200"/>
              <a:buChar char="•"/>
            </a:pPr>
            <a:r>
              <a:rPr lang="en-GB" i="1" dirty="0"/>
              <a:t>Give meaning to the loss</a:t>
            </a:r>
            <a:endParaRPr dirty="0"/>
          </a:p>
          <a:p>
            <a:pPr marL="628650" lvl="1" indent="-171450" algn="l" rtl="0">
              <a:spcBef>
                <a:spcPts val="0"/>
              </a:spcBef>
              <a:spcAft>
                <a:spcPts val="0"/>
              </a:spcAft>
              <a:buClr>
                <a:schemeClr val="dk1"/>
              </a:buClr>
              <a:buSzPts val="1200"/>
              <a:buChar char="•"/>
            </a:pPr>
            <a:r>
              <a:rPr lang="en-GB" i="1" dirty="0"/>
              <a:t>Provide a space to express their feelings openly</a:t>
            </a:r>
            <a:endParaRPr dirty="0"/>
          </a:p>
          <a:p>
            <a:pPr marL="628650" lvl="1" indent="-171450" algn="l" rtl="0">
              <a:spcBef>
                <a:spcPts val="0"/>
              </a:spcBef>
              <a:spcAft>
                <a:spcPts val="0"/>
              </a:spcAft>
              <a:buClr>
                <a:schemeClr val="dk1"/>
              </a:buClr>
              <a:buSzPts val="1200"/>
              <a:buChar char="•"/>
            </a:pPr>
            <a:r>
              <a:rPr lang="en-GB" i="1" dirty="0"/>
              <a:t>Help them feel included with the rest of the family</a:t>
            </a:r>
            <a:endParaRPr dirty="0"/>
          </a:p>
          <a:p>
            <a:pPr marL="171450" lvl="0" indent="-171450" algn="l" rtl="0">
              <a:spcBef>
                <a:spcPts val="0"/>
              </a:spcBef>
              <a:spcAft>
                <a:spcPts val="0"/>
              </a:spcAft>
              <a:buClr>
                <a:schemeClr val="dk1"/>
              </a:buClr>
              <a:buSzPts val="1200"/>
              <a:buChar char="•"/>
            </a:pPr>
            <a:r>
              <a:rPr lang="en-GB" i="1" dirty="0"/>
              <a:t>Participation in funerals can help children say goodbye to the loved one and provide an opportunity for family and friends to support each other.</a:t>
            </a:r>
            <a:endParaRPr dirty="0"/>
          </a:p>
          <a:p>
            <a:pPr marL="628650" lvl="1" indent="-171450" algn="l" rtl="0">
              <a:spcBef>
                <a:spcPts val="0"/>
              </a:spcBef>
              <a:spcAft>
                <a:spcPts val="0"/>
              </a:spcAft>
              <a:buClr>
                <a:schemeClr val="dk1"/>
              </a:buClr>
              <a:buSzPts val="1200"/>
              <a:buChar char="•"/>
            </a:pPr>
            <a:r>
              <a:rPr lang="en-GB" i="1" dirty="0"/>
              <a:t>However, attending a funeral should be the child's choice, and it's important not to force them if they don't want to go</a:t>
            </a:r>
            <a:endParaRPr dirty="0"/>
          </a:p>
          <a:p>
            <a:pPr marL="628650" lvl="1" indent="-171450" algn="l" rtl="0">
              <a:spcBef>
                <a:spcPts val="0"/>
              </a:spcBef>
              <a:spcAft>
                <a:spcPts val="0"/>
              </a:spcAft>
              <a:buClr>
                <a:schemeClr val="dk1"/>
              </a:buClr>
              <a:buSzPts val="1200"/>
              <a:buChar char="•"/>
            </a:pPr>
            <a:r>
              <a:rPr lang="en-GB" i="1" dirty="0"/>
              <a:t>They may be frightened or do not want to view the dead body</a:t>
            </a:r>
            <a:endParaRPr dirty="0"/>
          </a:p>
          <a:p>
            <a:pPr marL="628650" lvl="1" indent="-171450" algn="l" rtl="0">
              <a:spcBef>
                <a:spcPts val="0"/>
              </a:spcBef>
              <a:spcAft>
                <a:spcPts val="0"/>
              </a:spcAft>
              <a:buClr>
                <a:schemeClr val="dk1"/>
              </a:buClr>
              <a:buSzPts val="1200"/>
              <a:buChar char="•"/>
            </a:pPr>
            <a:r>
              <a:rPr lang="en-GB" i="1" dirty="0"/>
              <a:t>If the child doesn't attend the funeral, they can still be helped to </a:t>
            </a:r>
            <a:r>
              <a:rPr lang="en-GB" i="1" dirty="0" err="1"/>
              <a:t>honor</a:t>
            </a:r>
            <a:r>
              <a:rPr lang="en-GB" i="1" dirty="0"/>
              <a:t> the dead person and keep memories alive through prayer, storytelling, lighting a candle, or looking at photos.</a:t>
            </a:r>
            <a:endParaRPr dirty="0"/>
          </a:p>
          <a:p>
            <a:pPr marL="171450" lvl="0" indent="-171450" algn="l" rtl="0">
              <a:spcBef>
                <a:spcPts val="0"/>
              </a:spcBef>
              <a:spcAft>
                <a:spcPts val="0"/>
              </a:spcAft>
              <a:buClr>
                <a:schemeClr val="dk1"/>
              </a:buClr>
              <a:buSzPts val="1200"/>
              <a:buChar char="•"/>
            </a:pPr>
            <a:r>
              <a:rPr lang="en-GB" i="1" dirty="0"/>
              <a:t>The child’s caregiver can also collect important items that the deceased wanted the child to have</a:t>
            </a:r>
            <a:endParaRPr dirty="0"/>
          </a:p>
          <a:p>
            <a:pPr marL="628650" lvl="1" indent="-171450" algn="l" rtl="0">
              <a:spcBef>
                <a:spcPts val="0"/>
              </a:spcBef>
              <a:spcAft>
                <a:spcPts val="0"/>
              </a:spcAft>
              <a:buClr>
                <a:schemeClr val="dk1"/>
              </a:buClr>
              <a:buSzPts val="1200"/>
              <a:buChar char="•"/>
            </a:pPr>
            <a:r>
              <a:rPr lang="en-GB" i="1" dirty="0"/>
              <a:t>This can help the child come to terms with the loss of the loved one</a:t>
            </a:r>
            <a:endParaRPr dirty="0"/>
          </a:p>
          <a:p>
            <a:pPr marL="171450" lvl="0" indent="-171450" algn="l" rtl="0">
              <a:spcBef>
                <a:spcPts val="0"/>
              </a:spcBef>
              <a:spcAft>
                <a:spcPts val="0"/>
              </a:spcAft>
              <a:buClr>
                <a:schemeClr val="dk1"/>
              </a:buClr>
              <a:buSzPts val="1200"/>
              <a:buChar char="•"/>
            </a:pPr>
            <a:r>
              <a:rPr lang="en-GB" i="1" dirty="0"/>
              <a:t>As a caseworker, it's important to support both the child and caregiver during this process</a:t>
            </a:r>
            <a:endParaRPr dirty="0"/>
          </a:p>
          <a:p>
            <a:pPr marL="628650" lvl="1" indent="-95250" algn="l" rtl="0">
              <a:spcBef>
                <a:spcPts val="0"/>
              </a:spcBef>
              <a:spcAft>
                <a:spcPts val="0"/>
              </a:spcAft>
              <a:buClr>
                <a:schemeClr val="dk1"/>
              </a:buClr>
              <a:buSzPts val="1200"/>
              <a:buNone/>
            </a:pPr>
            <a:endParaRPr i="1" dirty="0"/>
          </a:p>
        </p:txBody>
      </p:sp>
      <p:sp>
        <p:nvSpPr>
          <p:cNvPr id="1207" name="Google Shape;1207;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4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SzPts val="1200"/>
              <a:buChar char="•"/>
            </a:pPr>
            <a:r>
              <a:rPr lang="en-GB" i="1" dirty="0"/>
              <a:t>When do we begin to worry? </a:t>
            </a:r>
            <a:endParaRPr dirty="0"/>
          </a:p>
          <a:p>
            <a:pPr marL="171450" lvl="0" indent="-171450" algn="l" rtl="0">
              <a:spcBef>
                <a:spcPts val="0"/>
              </a:spcBef>
              <a:spcAft>
                <a:spcPts val="0"/>
              </a:spcAft>
              <a:buClr>
                <a:schemeClr val="dk1"/>
              </a:buClr>
              <a:buSzPts val="1200"/>
              <a:buChar char="•"/>
            </a:pPr>
            <a:r>
              <a:rPr lang="en-GB" i="1" dirty="0"/>
              <a:t>We have talked</a:t>
            </a:r>
            <a:r>
              <a:rPr lang="en-GB" i="1" dirty="0">
                <a:highlight>
                  <a:srgbClr val="FFFF00"/>
                </a:highlight>
              </a:rPr>
              <a:t> about</a:t>
            </a:r>
            <a:r>
              <a:rPr lang="en-GB" i="1" dirty="0"/>
              <a:t> the </a:t>
            </a:r>
            <a:r>
              <a:rPr lang="en-GB" i="1" dirty="0">
                <a:solidFill>
                  <a:srgbClr val="FF0000"/>
                </a:solidFill>
              </a:rPr>
              <a:t>common</a:t>
            </a:r>
            <a:r>
              <a:rPr lang="en-GB" i="1" dirty="0"/>
              <a:t> reactions to grief. </a:t>
            </a:r>
            <a:r>
              <a:rPr lang="en-GB" i="1" dirty="0">
                <a:highlight>
                  <a:srgbClr val="FFFF00"/>
                </a:highlight>
              </a:rPr>
              <a:t>It is also important to be able to recognize signs of unresolved grief so that we can provide additional support and/or refer children for additional MHPSS services, as needed.</a:t>
            </a:r>
            <a:r>
              <a:rPr lang="en-GB" i="1" dirty="0"/>
              <a:t> </a:t>
            </a:r>
            <a:endParaRPr i="1"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dirty="0"/>
              <a:t>Provide participants a minute to reflect</a:t>
            </a:r>
            <a:endParaRPr dirty="0"/>
          </a:p>
          <a:p>
            <a:pPr marL="171450" lvl="0" indent="-171450" algn="l" rtl="0">
              <a:spcBef>
                <a:spcPts val="0"/>
              </a:spcBef>
              <a:spcAft>
                <a:spcPts val="0"/>
              </a:spcAft>
              <a:buClr>
                <a:schemeClr val="dk1"/>
              </a:buClr>
              <a:buSzPts val="1200"/>
              <a:buChar char="•"/>
            </a:pPr>
            <a:r>
              <a:rPr lang="en-GB" dirty="0"/>
              <a:t>Ask for volunteers to share their responses</a:t>
            </a:r>
            <a:endParaRPr dirty="0"/>
          </a:p>
          <a:p>
            <a:pPr marL="171450" lvl="0" indent="-171450" algn="l" rtl="0">
              <a:spcBef>
                <a:spcPts val="0"/>
              </a:spcBef>
              <a:spcAft>
                <a:spcPts val="0"/>
              </a:spcAft>
              <a:buClr>
                <a:schemeClr val="dk1"/>
              </a:buClr>
              <a:buSzPts val="1200"/>
              <a:buChar char="•"/>
            </a:pPr>
            <a:r>
              <a:rPr lang="en-GB" dirty="0"/>
              <a:t>Review and complement using the next slide</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1217" name="Google Shape;1217;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b="1"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dirty="0"/>
              <a:t>Remind the participants of:</a:t>
            </a:r>
            <a:endParaRPr dirty="0"/>
          </a:p>
          <a:p>
            <a:pPr marL="628650" lvl="1" indent="-171450" algn="l" rtl="0">
              <a:spcBef>
                <a:spcPts val="0"/>
              </a:spcBef>
              <a:spcAft>
                <a:spcPts val="0"/>
              </a:spcAft>
              <a:buClr>
                <a:schemeClr val="dk1"/>
              </a:buClr>
              <a:buSzPts val="1200"/>
              <a:buChar char="•"/>
            </a:pPr>
            <a:r>
              <a:rPr lang="en-GB" dirty="0"/>
              <a:t>The learning agreement that was made during the previous module and </a:t>
            </a:r>
            <a:endParaRPr dirty="0"/>
          </a:p>
          <a:p>
            <a:pPr marL="628650" lvl="1" indent="-171450" algn="l" rtl="0">
              <a:spcBef>
                <a:spcPts val="0"/>
              </a:spcBef>
              <a:spcAft>
                <a:spcPts val="0"/>
              </a:spcAft>
              <a:buClr>
                <a:schemeClr val="dk1"/>
              </a:buClr>
              <a:buSzPts val="1200"/>
              <a:buChar char="•"/>
            </a:pPr>
            <a:r>
              <a:rPr lang="en-GB" dirty="0"/>
              <a:t>Any ‘housekeeping’ (e.g. Breaks, location of toilets etc.)</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157" name="Google Shape;157;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4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Every child experiences grief in a unique way, but warning signs may suggest that a child is not coping well with their grief and may require additional assistance and attention</a:t>
            </a:r>
            <a:endParaRPr dirty="0"/>
          </a:p>
          <a:p>
            <a:pPr marL="628650" lvl="1" indent="-171450" algn="l" rtl="0">
              <a:spcBef>
                <a:spcPts val="0"/>
              </a:spcBef>
              <a:spcAft>
                <a:spcPts val="0"/>
              </a:spcAft>
              <a:buClr>
                <a:schemeClr val="dk1"/>
              </a:buClr>
              <a:buSzPts val="1200"/>
              <a:buChar char="•"/>
            </a:pPr>
            <a:r>
              <a:rPr lang="en-GB" i="1" dirty="0"/>
              <a:t>If certain life issues are not addressed or expressed, they may become trapped or frozen within the child, preventing them from properly grieving</a:t>
            </a:r>
            <a:endParaRPr dirty="0"/>
          </a:p>
          <a:p>
            <a:pPr marL="628650" lvl="1" indent="-171450" algn="l" rtl="0">
              <a:spcBef>
                <a:spcPts val="0"/>
              </a:spcBef>
              <a:spcAft>
                <a:spcPts val="0"/>
              </a:spcAft>
              <a:buClr>
                <a:schemeClr val="dk1"/>
              </a:buClr>
              <a:buSzPts val="1200"/>
              <a:buChar char="•"/>
            </a:pPr>
            <a:r>
              <a:rPr lang="en-GB" i="1" dirty="0"/>
              <a:t>Unexpressed emotions can hinder a child's ability to go through the normal grieving process</a:t>
            </a:r>
            <a:endParaRPr i="1" dirty="0"/>
          </a:p>
          <a:p>
            <a:pPr marL="171450" lvl="0" indent="-171450" algn="l" rtl="0">
              <a:spcBef>
                <a:spcPts val="0"/>
              </a:spcBef>
              <a:spcAft>
                <a:spcPts val="0"/>
              </a:spcAft>
              <a:buClr>
                <a:schemeClr val="dk1"/>
              </a:buClr>
              <a:buSzPts val="1200"/>
              <a:buChar char="•"/>
            </a:pPr>
            <a:r>
              <a:rPr lang="en-GB" i="1" dirty="0"/>
              <a:t>Grief can remain unresolved because the child: </a:t>
            </a:r>
            <a:endParaRPr dirty="0"/>
          </a:p>
          <a:p>
            <a:pPr marL="628650" lvl="1" indent="-171450" algn="l" rtl="0">
              <a:spcBef>
                <a:spcPts val="0"/>
              </a:spcBef>
              <a:spcAft>
                <a:spcPts val="0"/>
              </a:spcAft>
              <a:buClr>
                <a:schemeClr val="dk1"/>
              </a:buClr>
              <a:buSzPts val="1200"/>
              <a:buChar char="•"/>
            </a:pPr>
            <a:r>
              <a:rPr lang="en-GB" i="1" dirty="0"/>
              <a:t>Did not get enough time to grieve because of continuous losses; dealing with one grief first and another later. </a:t>
            </a:r>
          </a:p>
          <a:p>
            <a:pPr marL="628650" lvl="1" indent="-171450" algn="l" rtl="0">
              <a:spcBef>
                <a:spcPts val="0"/>
              </a:spcBef>
              <a:spcAft>
                <a:spcPts val="0"/>
              </a:spcAft>
              <a:buClr>
                <a:schemeClr val="dk1"/>
              </a:buClr>
              <a:buSzPts val="1200"/>
              <a:buChar char="•"/>
            </a:pPr>
            <a:r>
              <a:rPr lang="en-GB" i="0" dirty="0"/>
              <a:t>Refer to the case studies, in which the children were confronted with multiple losses!</a:t>
            </a:r>
            <a:endParaRPr i="0" dirty="0"/>
          </a:p>
          <a:p>
            <a:pPr marL="628650" lvl="1" indent="-171450" algn="l" rtl="0">
              <a:spcBef>
                <a:spcPts val="0"/>
              </a:spcBef>
              <a:spcAft>
                <a:spcPts val="0"/>
              </a:spcAft>
              <a:buClr>
                <a:schemeClr val="dk1"/>
              </a:buClr>
              <a:buSzPts val="1200"/>
              <a:buChar char="•"/>
            </a:pPr>
            <a:r>
              <a:rPr lang="en-GB" i="1" dirty="0"/>
              <a:t>Did not get enough information. If children are not told the truth about the death, loss, or separation then they make things up in their minds and act accordingly. </a:t>
            </a:r>
            <a:endParaRPr dirty="0"/>
          </a:p>
          <a:p>
            <a:pPr marL="628650" lvl="1" indent="-171450" algn="l" rtl="0">
              <a:spcBef>
                <a:spcPts val="0"/>
              </a:spcBef>
              <a:spcAft>
                <a:spcPts val="0"/>
              </a:spcAft>
              <a:buClr>
                <a:schemeClr val="dk1"/>
              </a:buClr>
              <a:buSzPts val="1200"/>
              <a:buChar char="•"/>
            </a:pPr>
            <a:r>
              <a:rPr lang="en-GB" i="1" dirty="0"/>
              <a:t>Was not allowed to take part in death rituals in which the family and community mourn; exclusion from the funeral or similar situations that allow and accept expression of painful feelings. Such exclusions can cut children off from their sense of themselves as normal people. </a:t>
            </a:r>
            <a:endParaRPr dirty="0"/>
          </a:p>
          <a:p>
            <a:pPr marL="628650" lvl="1" indent="-171450" algn="l" rtl="0">
              <a:spcBef>
                <a:spcPts val="0"/>
              </a:spcBef>
              <a:spcAft>
                <a:spcPts val="0"/>
              </a:spcAft>
              <a:buClr>
                <a:srgbClr val="FF00FF"/>
              </a:buClr>
              <a:buSzPts val="1200"/>
              <a:buChar char="•"/>
            </a:pPr>
            <a:r>
              <a:rPr lang="en-GB" i="1" dirty="0">
                <a:solidFill>
                  <a:srgbClr val="FF00FF"/>
                </a:solidFill>
              </a:rPr>
              <a:t>Did not get enough support during the grieving process, due to withdrawal of friends, lack of a supportive adult, isolation by peers, preoccupation by the caregiver, or, for the young adult, pressure to be “strong”. (Ashley: this should come first as it is one of the most important factors). </a:t>
            </a:r>
            <a:endParaRPr dirty="0">
              <a:solidFill>
                <a:srgbClr val="FF00FF"/>
              </a:solidFill>
            </a:endParaRPr>
          </a:p>
          <a:p>
            <a:pPr marL="628650" lvl="1" indent="-171450" algn="l" rtl="0">
              <a:spcBef>
                <a:spcPts val="0"/>
              </a:spcBef>
              <a:spcAft>
                <a:spcPts val="0"/>
              </a:spcAft>
              <a:buClr>
                <a:schemeClr val="dk1"/>
              </a:buClr>
              <a:buSzPts val="1200"/>
              <a:buChar char="•"/>
            </a:pPr>
            <a:r>
              <a:rPr lang="en-GB" i="1" dirty="0"/>
              <a:t>Not having a safe place/space to express feelings and act out stress, which can explode in anger, violence or self-destructive </a:t>
            </a:r>
            <a:r>
              <a:rPr lang="en-GB" i="1" dirty="0" err="1"/>
              <a:t>behaviors</a:t>
            </a:r>
            <a:r>
              <a:rPr lang="en-GB" i="1" dirty="0"/>
              <a:t> later</a:t>
            </a:r>
            <a:endParaRPr i="1" dirty="0"/>
          </a:p>
          <a:p>
            <a:pPr marL="171450" lvl="0" indent="-171450" algn="l" rtl="0">
              <a:spcBef>
                <a:spcPts val="0"/>
              </a:spcBef>
              <a:spcAft>
                <a:spcPts val="0"/>
              </a:spcAft>
              <a:buSzPts val="1200"/>
              <a:buChar char="•"/>
            </a:pPr>
            <a:r>
              <a:rPr lang="en-GB" dirty="0">
                <a:highlight>
                  <a:srgbClr val="FFFF00"/>
                </a:highlight>
              </a:rPr>
              <a:t>Invite participants to share additional reasons (or examples) based on their experiences working with children</a:t>
            </a:r>
            <a:endParaRPr dirty="0">
              <a:highlight>
                <a:srgbClr val="FFFF00"/>
              </a:highlight>
            </a:endParaRPr>
          </a:p>
        </p:txBody>
      </p:sp>
      <p:sp>
        <p:nvSpPr>
          <p:cNvPr id="1228" name="Google Shape;1228;p4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
        <p:nvSpPr>
          <p:cNvPr id="1229" name="Google Shape;1229;p4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457200" indent="-304800"/>
            <a:r>
              <a:rPr lang="en-GB" dirty="0"/>
              <a:t>Present the slide</a:t>
            </a:r>
          </a:p>
          <a:p>
            <a:pPr marL="457200" indent="-304800"/>
            <a:r>
              <a:rPr lang="en-GB" sz="1200" b="0" dirty="0"/>
              <a:t>Provide examples of compounded (multiple losses that occur in succession)</a:t>
            </a:r>
          </a:p>
          <a:p>
            <a:pPr marL="914400" lvl="1" indent="-304800"/>
            <a:r>
              <a:rPr lang="en-GB" sz="1200" b="0" dirty="0"/>
              <a:t>For example, loss or separation from one or multiple loved ones, loss of a home, loss of their social network (for example their friends) and routines (for example their school), loss of their dreams for the future, etc. </a:t>
            </a:r>
          </a:p>
          <a:p>
            <a:pPr marL="457200" indent="-304800"/>
            <a:r>
              <a:rPr lang="en-GB" sz="1200" b="0" dirty="0"/>
              <a:t>The more a child has lost, the more difficult it will be for the child to grief and cope. </a:t>
            </a:r>
          </a:p>
          <a:p>
            <a:pPr marL="152400" indent="0">
              <a:buNone/>
            </a:pPr>
            <a:endParaRPr lang="en-BE" dirty="0"/>
          </a:p>
        </p:txBody>
      </p:sp>
    </p:spTree>
    <p:extLst>
      <p:ext uri="{BB962C8B-B14F-4D97-AF65-F5344CB8AC3E}">
        <p14:creationId xmlns:p14="http://schemas.microsoft.com/office/powerpoint/2010/main" val="1606632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5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b="1" i="1" dirty="0"/>
              <a:t>Prolonged intense grief</a:t>
            </a:r>
            <a:endParaRPr dirty="0"/>
          </a:p>
          <a:p>
            <a:pPr marL="628650" lvl="1" indent="-171450" algn="l" rtl="0">
              <a:spcBef>
                <a:spcPts val="0"/>
              </a:spcBef>
              <a:spcAft>
                <a:spcPts val="0"/>
              </a:spcAft>
              <a:buClr>
                <a:schemeClr val="dk1"/>
              </a:buClr>
              <a:buSzPts val="1200"/>
              <a:buChar char="•"/>
            </a:pPr>
            <a:r>
              <a:rPr lang="en-GB" i="1" dirty="0"/>
              <a:t>When someone's grief response lasts longer than what is considered </a:t>
            </a:r>
            <a:r>
              <a:rPr lang="en-GB" i="1" dirty="0">
                <a:solidFill>
                  <a:srgbClr val="9900FF"/>
                </a:solidFill>
              </a:rPr>
              <a:t>common</a:t>
            </a:r>
            <a:r>
              <a:rPr lang="en-GB" i="1" dirty="0"/>
              <a:t> in their culture or context</a:t>
            </a:r>
            <a:endParaRPr dirty="0"/>
          </a:p>
          <a:p>
            <a:pPr marL="628650" lvl="1" indent="-171450" algn="l" rtl="0">
              <a:spcBef>
                <a:spcPts val="0"/>
              </a:spcBef>
              <a:spcAft>
                <a:spcPts val="0"/>
              </a:spcAft>
              <a:buClr>
                <a:schemeClr val="dk1"/>
              </a:buClr>
              <a:buSzPts val="1200"/>
              <a:buChar char="•"/>
            </a:pPr>
            <a:r>
              <a:rPr lang="en-GB" i="1" dirty="0"/>
              <a:t>It's important to take into account cultural and religious norms when assessing the length of a person's grief response.</a:t>
            </a:r>
            <a:endParaRPr dirty="0"/>
          </a:p>
          <a:p>
            <a:pPr marL="171450" lvl="0" indent="-171450" algn="l" rtl="0">
              <a:spcBef>
                <a:spcPts val="0"/>
              </a:spcBef>
              <a:spcAft>
                <a:spcPts val="0"/>
              </a:spcAft>
              <a:buClr>
                <a:schemeClr val="dk1"/>
              </a:buClr>
              <a:buSzPts val="1200"/>
              <a:buChar char="•"/>
            </a:pPr>
            <a:r>
              <a:rPr lang="en-GB" b="1" i="1" dirty="0"/>
              <a:t>Extreme and intense emotions</a:t>
            </a:r>
            <a:endParaRPr dirty="0"/>
          </a:p>
          <a:p>
            <a:pPr marL="628650" lvl="1" indent="-171450" algn="l" rtl="0">
              <a:spcBef>
                <a:spcPts val="0"/>
              </a:spcBef>
              <a:spcAft>
                <a:spcPts val="0"/>
              </a:spcAft>
              <a:buClr>
                <a:schemeClr val="dk1"/>
              </a:buClr>
              <a:buSzPts val="1200"/>
              <a:buChar char="•"/>
            </a:pPr>
            <a:r>
              <a:rPr lang="en-GB" i="1" dirty="0"/>
              <a:t>A child may experience persistent and inescapable grief with longing for the deceased or preoccupation with them accompanied by intense emotional pain</a:t>
            </a:r>
            <a:endParaRPr dirty="0"/>
          </a:p>
          <a:p>
            <a:pPr marL="628650" lvl="1" indent="-171450" algn="l" rtl="0">
              <a:spcBef>
                <a:spcPts val="0"/>
              </a:spcBef>
              <a:spcAft>
                <a:spcPts val="0"/>
              </a:spcAft>
              <a:buClr>
                <a:schemeClr val="dk1"/>
              </a:buClr>
              <a:buSzPts val="1200"/>
              <a:buChar char="•"/>
            </a:pPr>
            <a:r>
              <a:rPr lang="en-GB" i="1" dirty="0"/>
              <a:t>This is expressed through extreme sadness, guilt, anger, denial, blame, difficulty accepting the death, feelings of losing a part of oneself, inability to experience positive mood, emotional numbness, and difficulty engaging in social or other activities</a:t>
            </a:r>
            <a:endParaRPr dirty="0"/>
          </a:p>
          <a:p>
            <a:pPr marL="1085850" lvl="2" indent="-171450" algn="l" rtl="0">
              <a:spcBef>
                <a:spcPts val="0"/>
              </a:spcBef>
              <a:spcAft>
                <a:spcPts val="0"/>
              </a:spcAft>
              <a:buClr>
                <a:schemeClr val="dk1"/>
              </a:buClr>
              <a:buSzPts val="1200"/>
              <a:buChar char="•"/>
            </a:pPr>
            <a:r>
              <a:rPr lang="en-GB" i="1" dirty="0"/>
              <a:t>Emotional numbness and avoidance: of things, places, or people that remind the child of the loss or how/where the death occurred</a:t>
            </a:r>
            <a:endParaRPr dirty="0"/>
          </a:p>
          <a:p>
            <a:pPr marL="1085850" lvl="2" indent="-171450" algn="l" rtl="0">
              <a:spcBef>
                <a:spcPts val="0"/>
              </a:spcBef>
              <a:spcAft>
                <a:spcPts val="0"/>
              </a:spcAft>
              <a:buClr>
                <a:schemeClr val="dk1"/>
              </a:buClr>
              <a:buSzPts val="1200"/>
              <a:buChar char="•"/>
            </a:pPr>
            <a:r>
              <a:rPr lang="en-GB" i="1" dirty="0"/>
              <a:t>Intrusive thoughts: nightmares and memories</a:t>
            </a:r>
            <a:endParaRPr dirty="0"/>
          </a:p>
          <a:p>
            <a:pPr marL="1085850" lvl="2" indent="-171450" algn="l" rtl="0">
              <a:spcBef>
                <a:spcPts val="0"/>
              </a:spcBef>
              <a:spcAft>
                <a:spcPts val="0"/>
              </a:spcAft>
              <a:buClr>
                <a:schemeClr val="dk1"/>
              </a:buClr>
              <a:buSzPts val="1200"/>
              <a:buChar char="•"/>
            </a:pPr>
            <a:r>
              <a:rPr lang="en-GB" i="1" dirty="0"/>
              <a:t>Hyperarousal: being overly vigilant about safety and well-being, having difficulty concentrating, and having sleeping problems. (This will be discussed further in the acute and post-traumatic stress module.)</a:t>
            </a:r>
            <a:endParaRPr dirty="0"/>
          </a:p>
          <a:p>
            <a:pPr marL="171450" lvl="0" indent="-171450" algn="l" rtl="0">
              <a:spcBef>
                <a:spcPts val="0"/>
              </a:spcBef>
              <a:spcAft>
                <a:spcPts val="0"/>
              </a:spcAft>
              <a:buClr>
                <a:schemeClr val="dk1"/>
              </a:buClr>
              <a:buSzPts val="1200"/>
              <a:buChar char="•"/>
            </a:pPr>
            <a:r>
              <a:rPr lang="en-GB" b="1" i="1" dirty="0"/>
              <a:t>Difficulty functioning</a:t>
            </a:r>
            <a:endParaRPr dirty="0"/>
          </a:p>
          <a:p>
            <a:pPr marL="628650" lvl="1" indent="-171450" algn="l" rtl="0">
              <a:spcBef>
                <a:spcPts val="0"/>
              </a:spcBef>
              <a:spcAft>
                <a:spcPts val="0"/>
              </a:spcAft>
              <a:buSzPts val="1200"/>
              <a:buChar char="•"/>
            </a:pPr>
            <a:r>
              <a:rPr lang="en-GB" i="1" dirty="0"/>
              <a:t>The disturbance causes significant impairment in personal, family, social, educational, occupational or other important areas of functioning. </a:t>
            </a:r>
            <a:endParaRPr dirty="0"/>
          </a:p>
          <a:p>
            <a:pPr marL="628650" lvl="1" indent="-9525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CONCLUSION</a:t>
            </a:r>
            <a:endParaRPr dirty="0"/>
          </a:p>
          <a:p>
            <a:pPr marL="171450" lvl="0" indent="-171450" algn="l" rtl="0">
              <a:spcBef>
                <a:spcPts val="0"/>
              </a:spcBef>
              <a:spcAft>
                <a:spcPts val="0"/>
              </a:spcAft>
              <a:buClr>
                <a:schemeClr val="dk1"/>
              </a:buClr>
              <a:buSzPts val="1200"/>
              <a:buChar char="•"/>
            </a:pPr>
            <a:r>
              <a:rPr lang="en-GB" i="1" dirty="0"/>
              <a:t>It’s important to watch for signs of unresolved grief.</a:t>
            </a:r>
            <a:endParaRPr i="1" dirty="0"/>
          </a:p>
          <a:p>
            <a:pPr marL="171450" lvl="0" indent="-171450" algn="l" rtl="0">
              <a:spcBef>
                <a:spcPts val="0"/>
              </a:spcBef>
              <a:spcAft>
                <a:spcPts val="0"/>
              </a:spcAft>
              <a:buSzPts val="1200"/>
              <a:buChar char="•"/>
            </a:pPr>
            <a:r>
              <a:rPr lang="en-GB" dirty="0">
                <a:highlight>
                  <a:srgbClr val="FFFF00"/>
                </a:highlight>
              </a:rPr>
              <a:t>Invite participants to share additional signs (examples) based on their experiences working with children</a:t>
            </a:r>
            <a:endParaRPr i="1" dirty="0"/>
          </a:p>
          <a:p>
            <a:pPr marL="171450" lvl="0" indent="-171450" algn="l" rtl="0">
              <a:spcBef>
                <a:spcPts val="0"/>
              </a:spcBef>
              <a:spcAft>
                <a:spcPts val="0"/>
              </a:spcAft>
              <a:buClr>
                <a:schemeClr val="dk1"/>
              </a:buClr>
              <a:buSzPts val="1200"/>
              <a:buChar char="•"/>
            </a:pPr>
            <a:r>
              <a:rPr lang="en-GB" i="1" dirty="0"/>
              <a:t>If you think that the grief is very severe or prolonged</a:t>
            </a:r>
            <a:r>
              <a:rPr lang="en-GB" i="1" dirty="0">
                <a:highlight>
                  <a:srgbClr val="FFFF00"/>
                </a:highlight>
              </a:rPr>
              <a:t> discuss the case with your supervisor and check with them if a referral to additional or specialized MHPSS services is needed and available. </a:t>
            </a:r>
            <a:endParaRPr i="1" dirty="0">
              <a:highlight>
                <a:srgbClr val="FFFF00"/>
              </a:highlight>
            </a:endParaRPr>
          </a:p>
          <a:p>
            <a:pPr marL="171450" lvl="0" indent="-171450" algn="l" rtl="0">
              <a:spcBef>
                <a:spcPts val="0"/>
              </a:spcBef>
              <a:spcAft>
                <a:spcPts val="0"/>
              </a:spcAft>
              <a:buClr>
                <a:schemeClr val="dk1"/>
              </a:buClr>
              <a:buSzPts val="1200"/>
              <a:buChar char="•"/>
            </a:pP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9"/>
                  </a:ext>
                </a:extLst>
              </a:rPr>
              <a:t>Continuation of focused non-specialized MHSS activities can also continue to be a support!</a:t>
            </a:r>
            <a:endParaRPr i="1" dirty="0"/>
          </a:p>
          <a:p>
            <a:pPr marL="171450" lvl="0" indent="-95250" algn="l" rtl="0">
              <a:spcBef>
                <a:spcPts val="0"/>
              </a:spcBef>
              <a:spcAft>
                <a:spcPts val="0"/>
              </a:spcAft>
              <a:buClr>
                <a:schemeClr val="dk1"/>
              </a:buClr>
              <a:buSzPts val="1200"/>
              <a:buNone/>
            </a:pPr>
            <a:endParaRPr dirty="0"/>
          </a:p>
        </p:txBody>
      </p:sp>
      <p:sp>
        <p:nvSpPr>
          <p:cNvPr id="1245" name="Google Shape;1245;p5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p5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a:t>
            </a:r>
            <a:endParaRPr dirty="0"/>
          </a:p>
        </p:txBody>
      </p:sp>
      <p:sp>
        <p:nvSpPr>
          <p:cNvPr id="1256" name="Google Shape;1256;p5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5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5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SESSION 5 DURATION: 0h30</a:t>
            </a:r>
            <a:endParaRPr dirty="0"/>
          </a:p>
        </p:txBody>
      </p:sp>
      <p:sp>
        <p:nvSpPr>
          <p:cNvPr id="1268" name="Google Shape;1268;p5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Google Shape;1269;p5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5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Mindfulness practices often begin with the breath </a:t>
            </a:r>
            <a:endParaRPr dirty="0"/>
          </a:p>
          <a:p>
            <a:pPr marL="628650" lvl="1" indent="-171450" algn="l" rtl="0">
              <a:spcBef>
                <a:spcPts val="0"/>
              </a:spcBef>
              <a:spcAft>
                <a:spcPts val="0"/>
              </a:spcAft>
              <a:buClr>
                <a:schemeClr val="dk1"/>
              </a:buClr>
              <a:buSzPts val="1200"/>
              <a:buChar char="•"/>
            </a:pPr>
            <a:r>
              <a:rPr lang="en-GB" i="1" dirty="0"/>
              <a:t>It’s not because there’s anything particularly magical about the breath, but because it’s always available. </a:t>
            </a:r>
            <a:endParaRPr dirty="0"/>
          </a:p>
          <a:p>
            <a:pPr marL="628650" lvl="1" indent="-171450" algn="l" rtl="0">
              <a:spcBef>
                <a:spcPts val="0"/>
              </a:spcBef>
              <a:spcAft>
                <a:spcPts val="0"/>
              </a:spcAft>
              <a:buClr>
                <a:schemeClr val="dk1"/>
              </a:buClr>
              <a:buSzPts val="1200"/>
              <a:buChar char="•"/>
            </a:pPr>
            <a:r>
              <a:rPr lang="en-GB" i="1" dirty="0"/>
              <a:t>If you are breathing, and you know that you are breathing, you are present! </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SELF-CARE EXERCISE (Breathing, 10 minutes)</a:t>
            </a:r>
            <a:endParaRPr dirty="0"/>
          </a:p>
          <a:p>
            <a:pPr marL="171450" lvl="0" indent="-171450" algn="l" rtl="0">
              <a:spcBef>
                <a:spcPts val="0"/>
              </a:spcBef>
              <a:spcAft>
                <a:spcPts val="0"/>
              </a:spcAft>
              <a:buClr>
                <a:schemeClr val="dk1"/>
              </a:buClr>
              <a:buSzPts val="1200"/>
              <a:buChar char="•"/>
            </a:pPr>
            <a:r>
              <a:rPr lang="en-GB" dirty="0"/>
              <a:t>Read the following slowly and use a relaxing tone of voice. </a:t>
            </a:r>
            <a:endParaRPr dirty="0"/>
          </a:p>
          <a:p>
            <a:pPr marL="171450" lvl="0" indent="-171450" algn="l" rtl="0">
              <a:spcBef>
                <a:spcPts val="0"/>
              </a:spcBef>
              <a:spcAft>
                <a:spcPts val="0"/>
              </a:spcAft>
              <a:buClr>
                <a:schemeClr val="dk1"/>
              </a:buClr>
              <a:buSzPts val="1200"/>
              <a:buChar char="•"/>
            </a:pPr>
            <a:r>
              <a:rPr lang="en-GB" dirty="0"/>
              <a:t>Where there are dots (…) in the text, pause for a few seconds before you read on.</a:t>
            </a:r>
            <a:endParaRPr dirty="0"/>
          </a:p>
          <a:p>
            <a:pPr marL="171450" lvl="0" indent="-171450" algn="l" rtl="0">
              <a:spcBef>
                <a:spcPts val="0"/>
              </a:spcBef>
              <a:spcAft>
                <a:spcPts val="0"/>
              </a:spcAft>
              <a:buClr>
                <a:schemeClr val="dk1"/>
              </a:buClr>
              <a:buSzPts val="1200"/>
              <a:buChar char="•"/>
            </a:pPr>
            <a:r>
              <a:rPr lang="en-GB" i="1" dirty="0"/>
              <a:t>Find a comfortable posture that you can hold for the next five minutes. </a:t>
            </a:r>
            <a:endParaRPr dirty="0"/>
          </a:p>
          <a:p>
            <a:pPr marL="628650" lvl="1" indent="-171450" algn="l" rtl="0">
              <a:spcBef>
                <a:spcPts val="0"/>
              </a:spcBef>
              <a:spcAft>
                <a:spcPts val="0"/>
              </a:spcAft>
              <a:buClr>
                <a:schemeClr val="dk1"/>
              </a:buClr>
              <a:buSzPts val="1200"/>
              <a:buChar char="•"/>
            </a:pPr>
            <a:r>
              <a:rPr lang="en-GB" i="1" dirty="0"/>
              <a:t>If you are seated, check that your spine is straight, but not rigid (upright, not uptight!). </a:t>
            </a:r>
            <a:endParaRPr dirty="0"/>
          </a:p>
          <a:p>
            <a:pPr marL="628650" lvl="1" indent="-171450" algn="l" rtl="0">
              <a:spcBef>
                <a:spcPts val="0"/>
              </a:spcBef>
              <a:spcAft>
                <a:spcPts val="0"/>
              </a:spcAft>
              <a:buClr>
                <a:schemeClr val="dk1"/>
              </a:buClr>
              <a:buSzPts val="1200"/>
              <a:buChar char="•"/>
            </a:pPr>
            <a:r>
              <a:rPr lang="en-GB" i="1" dirty="0"/>
              <a:t>As best you can, relax any tension you may notice in your neck… your shoulders… your back… and your face (especially around your eyes and your jaw). </a:t>
            </a:r>
            <a:endParaRPr dirty="0"/>
          </a:p>
          <a:p>
            <a:pPr marL="171450" lvl="0" indent="-171450" algn="l" rtl="0">
              <a:spcBef>
                <a:spcPts val="0"/>
              </a:spcBef>
              <a:spcAft>
                <a:spcPts val="0"/>
              </a:spcAft>
              <a:buClr>
                <a:schemeClr val="dk1"/>
              </a:buClr>
              <a:buSzPts val="1200"/>
              <a:buChar char="•"/>
            </a:pPr>
            <a:r>
              <a:rPr lang="en-GB" i="1" dirty="0"/>
              <a:t>Let your breath be easy and natural. </a:t>
            </a:r>
            <a:endParaRPr dirty="0"/>
          </a:p>
          <a:p>
            <a:pPr marL="628650" lvl="1" indent="-171450" algn="l" rtl="0">
              <a:spcBef>
                <a:spcPts val="0"/>
              </a:spcBef>
              <a:spcAft>
                <a:spcPts val="0"/>
              </a:spcAft>
              <a:buClr>
                <a:schemeClr val="dk1"/>
              </a:buClr>
              <a:buSzPts val="1200"/>
              <a:buChar char="•"/>
            </a:pPr>
            <a:r>
              <a:rPr lang="en-GB" i="1" dirty="0"/>
              <a:t>There’s no need to try to control your breathing, or to breathe in a particular way. </a:t>
            </a:r>
            <a:endParaRPr dirty="0"/>
          </a:p>
          <a:p>
            <a:pPr marL="171450" lvl="0" indent="-171450" algn="l" rtl="0">
              <a:spcBef>
                <a:spcPts val="0"/>
              </a:spcBef>
              <a:spcAft>
                <a:spcPts val="0"/>
              </a:spcAft>
              <a:buClr>
                <a:schemeClr val="dk1"/>
              </a:buClr>
              <a:buSzPts val="1200"/>
              <a:buChar char="•"/>
            </a:pPr>
            <a:r>
              <a:rPr lang="en-GB" i="1" dirty="0"/>
              <a:t>Just allow your body to breathe in and out, as it does all day. </a:t>
            </a:r>
            <a:endParaRPr dirty="0"/>
          </a:p>
          <a:p>
            <a:pPr marL="628650" lvl="1" indent="-171450" algn="l" rtl="0">
              <a:spcBef>
                <a:spcPts val="0"/>
              </a:spcBef>
              <a:spcAft>
                <a:spcPts val="0"/>
              </a:spcAft>
              <a:buClr>
                <a:schemeClr val="dk1"/>
              </a:buClr>
              <a:buSzPts val="1200"/>
              <a:buChar char="•"/>
            </a:pPr>
            <a:r>
              <a:rPr lang="en-GB" i="1" dirty="0"/>
              <a:t>Notice your in-breath, and just notice what it feels like as you breathe in. </a:t>
            </a:r>
            <a:endParaRPr dirty="0"/>
          </a:p>
          <a:p>
            <a:pPr marL="628650" lvl="1" indent="-171450" algn="l" rtl="0">
              <a:spcBef>
                <a:spcPts val="0"/>
              </a:spcBef>
              <a:spcAft>
                <a:spcPts val="0"/>
              </a:spcAft>
              <a:buClr>
                <a:schemeClr val="dk1"/>
              </a:buClr>
              <a:buSzPts val="1200"/>
              <a:buChar char="•"/>
            </a:pPr>
            <a:r>
              <a:rPr lang="en-GB" i="1" dirty="0"/>
              <a:t>Notice your out-breath, and just notice what it feels like as you breathe out. </a:t>
            </a:r>
            <a:endParaRPr dirty="0"/>
          </a:p>
          <a:p>
            <a:pPr marL="171450" lvl="0" indent="-171450" algn="l" rtl="0">
              <a:spcBef>
                <a:spcPts val="0"/>
              </a:spcBef>
              <a:spcAft>
                <a:spcPts val="0"/>
              </a:spcAft>
              <a:buClr>
                <a:schemeClr val="dk1"/>
              </a:buClr>
              <a:buSzPts val="1200"/>
              <a:buChar char="•"/>
            </a:pPr>
            <a:r>
              <a:rPr lang="en-GB" i="1" dirty="0"/>
              <a:t>Take a few more breaths, just noticing the sensations in your body as you breathe… </a:t>
            </a:r>
            <a:endParaRPr dirty="0"/>
          </a:p>
          <a:p>
            <a:pPr marL="628650" lvl="1" indent="-171450" algn="l" rtl="0">
              <a:spcBef>
                <a:spcPts val="0"/>
              </a:spcBef>
              <a:spcAft>
                <a:spcPts val="0"/>
              </a:spcAft>
              <a:buClr>
                <a:schemeClr val="dk1"/>
              </a:buClr>
              <a:buSzPts val="1200"/>
              <a:buChar char="•"/>
            </a:pPr>
            <a:r>
              <a:rPr lang="en-GB" i="1" dirty="0"/>
              <a:t>Notice the breath at the nostrils, feeling air coming into the nose, and then perhaps noticing the sensation of air coming out over the lips as you exhale…</a:t>
            </a:r>
            <a:endParaRPr dirty="0"/>
          </a:p>
          <a:p>
            <a:pPr marL="628650" lvl="1" indent="-171450" algn="l" rtl="0">
              <a:spcBef>
                <a:spcPts val="0"/>
              </a:spcBef>
              <a:spcAft>
                <a:spcPts val="0"/>
              </a:spcAft>
              <a:buClr>
                <a:schemeClr val="dk1"/>
              </a:buClr>
              <a:buSzPts val="1200"/>
              <a:buChar char="•"/>
            </a:pPr>
            <a:r>
              <a:rPr lang="en-GB" i="1" dirty="0"/>
              <a:t>Take a few breaths just noticing the breath in your nose… </a:t>
            </a:r>
            <a:endParaRPr dirty="0"/>
          </a:p>
          <a:p>
            <a:pPr marL="628650" lvl="1" indent="-171450" algn="l" rtl="0">
              <a:spcBef>
                <a:spcPts val="0"/>
              </a:spcBef>
              <a:spcAft>
                <a:spcPts val="0"/>
              </a:spcAft>
              <a:buClr>
                <a:schemeClr val="dk1"/>
              </a:buClr>
              <a:buSzPts val="1200"/>
              <a:buChar char="•"/>
            </a:pPr>
            <a:r>
              <a:rPr lang="en-GB" i="1" dirty="0"/>
              <a:t>Notice the breath in the chest, sensing the rise of the chest on the inhale, and the fall of the chest on the exhale… </a:t>
            </a:r>
            <a:endParaRPr dirty="0"/>
          </a:p>
          <a:p>
            <a:pPr marL="628650" lvl="1" indent="-171450" algn="l" rtl="0">
              <a:spcBef>
                <a:spcPts val="0"/>
              </a:spcBef>
              <a:spcAft>
                <a:spcPts val="0"/>
              </a:spcAft>
              <a:buClr>
                <a:schemeClr val="dk1"/>
              </a:buClr>
              <a:buSzPts val="1200"/>
              <a:buChar char="•"/>
            </a:pPr>
            <a:r>
              <a:rPr lang="en-GB" i="1" dirty="0"/>
              <a:t>Take a few breaths, just noticing the breath in the chest… </a:t>
            </a:r>
            <a:endParaRPr dirty="0"/>
          </a:p>
          <a:p>
            <a:pPr marL="628650" lvl="1" indent="-171450" algn="l" rtl="0">
              <a:spcBef>
                <a:spcPts val="0"/>
              </a:spcBef>
              <a:spcAft>
                <a:spcPts val="0"/>
              </a:spcAft>
              <a:buClr>
                <a:schemeClr val="dk1"/>
              </a:buClr>
              <a:buSzPts val="1200"/>
              <a:buChar char="•"/>
            </a:pPr>
            <a:r>
              <a:rPr lang="en-GB" i="1" dirty="0"/>
              <a:t>Notice the breath in the belly, feeling how the belly expands as you breathe in, and how it softens as you breathe spent a few moments in relative quiet and stillness… </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CONTINUED </a:t>
            </a:r>
            <a:r>
              <a:rPr lang="en-GB" b="1" dirty="0">
                <a:sym typeface="Wingdings" panose="05000000000000000000" pitchFamily="2" charset="2"/>
              </a:rPr>
              <a:t> </a:t>
            </a:r>
            <a:endParaRPr b="1" dirty="0"/>
          </a:p>
        </p:txBody>
      </p:sp>
      <p:sp>
        <p:nvSpPr>
          <p:cNvPr id="1274" name="Google Shape;1274;p5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5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54: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Char char="•"/>
            </a:pPr>
            <a:r>
              <a:rPr lang="en-GB" dirty="0"/>
              <a:t>Give the participants another 2-3 minutes to do the exercise on their own</a:t>
            </a:r>
            <a:endParaRPr dirty="0"/>
          </a:p>
          <a:p>
            <a:pPr marL="171450" lvl="0" indent="-171450" algn="l" rtl="0">
              <a:spcBef>
                <a:spcPts val="0"/>
              </a:spcBef>
              <a:spcAft>
                <a:spcPts val="0"/>
              </a:spcAft>
              <a:buClr>
                <a:schemeClr val="dk1"/>
              </a:buClr>
              <a:buSzPts val="1200"/>
              <a:buChar char="•"/>
            </a:pPr>
            <a:r>
              <a:rPr lang="en-GB" i="1" dirty="0"/>
              <a:t>Before you open your eyes, take a moment to thank yourself, just for taking a minute to care for yourself.</a:t>
            </a:r>
            <a:endParaRPr dirty="0"/>
          </a:p>
          <a:p>
            <a:pPr marL="171450" lvl="0" indent="-171450" algn="l" rtl="0">
              <a:spcBef>
                <a:spcPts val="0"/>
              </a:spcBef>
              <a:spcAft>
                <a:spcPts val="0"/>
              </a:spcAft>
              <a:buClr>
                <a:schemeClr val="dk1"/>
              </a:buClr>
              <a:buSzPts val="1200"/>
              <a:buChar char="•"/>
            </a:pPr>
            <a:r>
              <a:rPr lang="en-GB" i="1" dirty="0"/>
              <a:t>Open your eyes when you are ready</a:t>
            </a:r>
            <a:endParaRPr dirty="0"/>
          </a:p>
          <a:p>
            <a:pPr marL="628650" lvl="1" indent="-9525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PLENARY DISCUSSION</a:t>
            </a:r>
            <a:endParaRPr dirty="0"/>
          </a:p>
          <a:p>
            <a:pPr marL="171450" lvl="0" indent="-171450" algn="l" rtl="0">
              <a:spcBef>
                <a:spcPts val="0"/>
              </a:spcBef>
              <a:spcAft>
                <a:spcPts val="0"/>
              </a:spcAft>
              <a:buClr>
                <a:schemeClr val="dk1"/>
              </a:buClr>
              <a:buSzPts val="1200"/>
              <a:buChar char="•"/>
            </a:pPr>
            <a:r>
              <a:rPr lang="en-GB" i="1" dirty="0"/>
              <a:t>Notice how you feel after doing this exercise.</a:t>
            </a:r>
            <a:endParaRPr dirty="0"/>
          </a:p>
          <a:p>
            <a:pPr marL="171450" lvl="0" indent="-171450" algn="l" rtl="0">
              <a:spcBef>
                <a:spcPts val="0"/>
              </a:spcBef>
              <a:spcAft>
                <a:spcPts val="0"/>
              </a:spcAft>
              <a:buClr>
                <a:schemeClr val="dk1"/>
              </a:buClr>
              <a:buSzPts val="1200"/>
              <a:buChar char="•"/>
            </a:pPr>
            <a:r>
              <a:rPr lang="en-GB" i="1" dirty="0"/>
              <a:t>Would anyone like to share what you noticed?</a:t>
            </a:r>
            <a:endParaRPr dirty="0"/>
          </a:p>
          <a:p>
            <a:pPr marL="171450" lvl="0" indent="-171450" algn="l" rtl="0">
              <a:spcBef>
                <a:spcPts val="0"/>
              </a:spcBef>
              <a:spcAft>
                <a:spcPts val="0"/>
              </a:spcAft>
              <a:buClr>
                <a:schemeClr val="dk1"/>
              </a:buClr>
              <a:buSzPts val="1200"/>
              <a:buChar char="•"/>
            </a:pPr>
            <a:r>
              <a:rPr lang="en-GB" i="1" dirty="0"/>
              <a:t>Would you consider using this self-care exercise to make you feel calmer?</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CONCLUSION</a:t>
            </a:r>
            <a:endParaRPr dirty="0"/>
          </a:p>
          <a:p>
            <a:pPr marL="171450" lvl="0" indent="-171450" algn="l" rtl="0">
              <a:spcBef>
                <a:spcPts val="0"/>
              </a:spcBef>
              <a:spcAft>
                <a:spcPts val="0"/>
              </a:spcAft>
              <a:buClr>
                <a:schemeClr val="dk1"/>
              </a:buClr>
              <a:buSzPts val="1200"/>
              <a:buChar char="•"/>
            </a:pPr>
            <a:r>
              <a:rPr lang="en-GB" i="1" dirty="0"/>
              <a:t>Children are often naturally ‘mindful’, taking each moment as it is</a:t>
            </a:r>
            <a:endParaRPr dirty="0"/>
          </a:p>
          <a:p>
            <a:pPr marL="171450" lvl="0" indent="-171450" algn="l" rtl="0">
              <a:spcBef>
                <a:spcPts val="0"/>
              </a:spcBef>
              <a:spcAft>
                <a:spcPts val="0"/>
              </a:spcAft>
              <a:buClr>
                <a:schemeClr val="dk1"/>
              </a:buClr>
              <a:buSzPts val="1200"/>
              <a:buChar char="•"/>
            </a:pPr>
            <a:r>
              <a:rPr lang="en-GB" i="1" dirty="0"/>
              <a:t>However, we often demand children to ‘pay attention’ or ‘calm down’, without teaching them how to do this, such as:</a:t>
            </a:r>
            <a:endParaRPr dirty="0"/>
          </a:p>
          <a:p>
            <a:pPr marL="628650" lvl="1" indent="-171450" algn="l" rtl="0">
              <a:spcBef>
                <a:spcPts val="0"/>
              </a:spcBef>
              <a:spcAft>
                <a:spcPts val="0"/>
              </a:spcAft>
              <a:buClr>
                <a:schemeClr val="dk1"/>
              </a:buClr>
              <a:buSzPts val="1200"/>
              <a:buChar char="•"/>
            </a:pPr>
            <a:r>
              <a:rPr lang="en-GB" i="1" dirty="0"/>
              <a:t>How to recognize and manage their own emotions</a:t>
            </a:r>
            <a:endParaRPr dirty="0"/>
          </a:p>
          <a:p>
            <a:pPr marL="628650" lvl="1" indent="-171450" algn="l" rtl="0">
              <a:spcBef>
                <a:spcPts val="0"/>
              </a:spcBef>
              <a:spcAft>
                <a:spcPts val="0"/>
              </a:spcAft>
              <a:buClr>
                <a:schemeClr val="dk1"/>
              </a:buClr>
              <a:buSzPts val="1200"/>
              <a:buChar char="•"/>
            </a:pPr>
            <a:r>
              <a:rPr lang="en-GB" i="1" dirty="0"/>
              <a:t>How to calm down when they are upset</a:t>
            </a:r>
            <a:endParaRPr dirty="0"/>
          </a:p>
          <a:p>
            <a:pPr marL="628650" lvl="1" indent="-171450" algn="l" rtl="0">
              <a:spcBef>
                <a:spcPts val="0"/>
              </a:spcBef>
              <a:spcAft>
                <a:spcPts val="0"/>
              </a:spcAft>
              <a:buClr>
                <a:schemeClr val="dk1"/>
              </a:buClr>
              <a:buSzPts val="1200"/>
              <a:buChar char="•"/>
            </a:pPr>
            <a:r>
              <a:rPr lang="en-GB" i="1" dirty="0"/>
              <a:t>How to focus on important tasks or how to interact with others with empathy</a:t>
            </a:r>
            <a:endParaRPr dirty="0"/>
          </a:p>
          <a:p>
            <a:pPr marL="171450" lvl="0" indent="-171450" algn="l" rtl="0">
              <a:spcBef>
                <a:spcPts val="0"/>
              </a:spcBef>
              <a:spcAft>
                <a:spcPts val="0"/>
              </a:spcAft>
              <a:buClr>
                <a:schemeClr val="dk1"/>
              </a:buClr>
              <a:buSzPts val="1200"/>
              <a:buChar char="•"/>
            </a:pPr>
            <a:r>
              <a:rPr lang="en-GB" i="1" dirty="0"/>
              <a:t>Self-care is a priority for each of us, particularly when we are discussing difficult topics.</a:t>
            </a:r>
            <a:endParaRPr dirty="0"/>
          </a:p>
        </p:txBody>
      </p:sp>
      <p:sp>
        <p:nvSpPr>
          <p:cNvPr id="1282" name="Google Shape;1282;p5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
        <p:nvSpPr>
          <p:cNvPr id="1283" name="Google Shape;1283;p5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5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55: Learning objectives</a:t>
            </a:r>
            <a:endParaRPr/>
          </a:p>
          <a:p>
            <a:pPr marL="171450" lvl="0" indent="-171450" algn="l" rtl="0">
              <a:spcBef>
                <a:spcPts val="0"/>
              </a:spcBef>
              <a:spcAft>
                <a:spcPts val="0"/>
              </a:spcAft>
              <a:buClr>
                <a:schemeClr val="dk1"/>
              </a:buClr>
              <a:buSzPts val="1200"/>
              <a:buChar char="•"/>
            </a:pPr>
            <a:r>
              <a:rPr lang="en-GB" i="1"/>
              <a:t>It’s important to take the time to review the learning objectives (</a:t>
            </a:r>
            <a:r>
              <a:rPr lang="en-GB" b="1" i="1"/>
              <a:t>Workbook page 40</a:t>
            </a:r>
            <a:r>
              <a:rPr lang="en-GB" i="1"/>
              <a:t>) and reflect on your achievements at the end of this training. </a:t>
            </a:r>
            <a:endParaRPr/>
          </a:p>
          <a:p>
            <a:pPr marL="171450" lvl="0" indent="-171450" algn="l" rtl="0">
              <a:spcBef>
                <a:spcPts val="0"/>
              </a:spcBef>
              <a:spcAft>
                <a:spcPts val="0"/>
              </a:spcAft>
              <a:buClr>
                <a:schemeClr val="dk1"/>
              </a:buClr>
              <a:buSzPts val="1200"/>
              <a:buChar char="•"/>
            </a:pPr>
            <a:r>
              <a:rPr lang="en-GB" i="1"/>
              <a:t>Some learning objectives might require some more information, practice or support from the supervisor to be fully achieved.</a:t>
            </a:r>
            <a:endParaRPr/>
          </a:p>
          <a:p>
            <a:pPr marL="171450" lvl="0" indent="-171450" algn="l" rtl="0">
              <a:spcBef>
                <a:spcPts val="0"/>
              </a:spcBef>
              <a:spcAft>
                <a:spcPts val="0"/>
              </a:spcAft>
              <a:buClr>
                <a:schemeClr val="dk1"/>
              </a:buClr>
              <a:buSzPts val="1200"/>
              <a:buChar char="•"/>
            </a:pPr>
            <a:r>
              <a:rPr lang="en-GB" i="1"/>
              <a:t>Look back at today’s training and answer the questions on the learning objectives in your workbook.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INDIVIDUAL WORK (5 minutes)</a:t>
            </a:r>
            <a:endParaRPr i="1"/>
          </a:p>
          <a:p>
            <a:pPr marL="171450" lvl="0" indent="-171450" algn="l" rtl="0">
              <a:spcBef>
                <a:spcPts val="0"/>
              </a:spcBef>
              <a:spcAft>
                <a:spcPts val="0"/>
              </a:spcAft>
              <a:buClr>
                <a:schemeClr val="dk1"/>
              </a:buClr>
              <a:buSzPts val="1200"/>
              <a:buChar char="•"/>
            </a:pPr>
            <a:r>
              <a:rPr lang="en-GB"/>
              <a:t>Provide 5 minutes for participants to complete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 on </a:t>
            </a:r>
            <a:r>
              <a:rPr lang="en-GB" b="1"/>
              <a:t>Workbook page 55: Reflection</a:t>
            </a:r>
            <a:endParaRPr/>
          </a:p>
          <a:p>
            <a:pPr marL="171450" lvl="0" indent="-171450" algn="l" rtl="0">
              <a:spcBef>
                <a:spcPts val="0"/>
              </a:spcBef>
              <a:spcAft>
                <a:spcPts val="0"/>
              </a:spcAft>
              <a:buClr>
                <a:schemeClr val="dk1"/>
              </a:buClr>
              <a:buSzPts val="1200"/>
              <a:buChar char="•"/>
            </a:pPr>
            <a:r>
              <a:rPr lang="en-GB" i="1"/>
              <a:t>What surprised you? What was challenging? What would you like to learn more about?</a:t>
            </a:r>
            <a:endParaRPr/>
          </a:p>
          <a:p>
            <a:pPr marL="171450" lvl="0" indent="-171450" algn="l" rtl="0">
              <a:spcBef>
                <a:spcPts val="0"/>
              </a:spcBef>
              <a:spcAft>
                <a:spcPts val="0"/>
              </a:spcAft>
              <a:buClr>
                <a:schemeClr val="dk1"/>
              </a:buClr>
              <a:buSzPts val="1200"/>
              <a:buChar char="•"/>
            </a:pPr>
            <a:r>
              <a:rPr lang="en-GB" i="1"/>
              <a:t>Write down your reflections.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(5 minutes)</a:t>
            </a:r>
            <a:endParaRPr/>
          </a:p>
          <a:p>
            <a:pPr marL="171450" lvl="0" indent="-171450" algn="l" rtl="0">
              <a:spcBef>
                <a:spcPts val="0"/>
              </a:spcBef>
              <a:spcAft>
                <a:spcPts val="0"/>
              </a:spcAft>
              <a:buClr>
                <a:schemeClr val="dk1"/>
              </a:buClr>
              <a:buSzPts val="1200"/>
              <a:buChar char="•"/>
            </a:pPr>
            <a:r>
              <a:rPr lang="en-GB"/>
              <a:t>Provide 5 minutes for participants to complete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171450" algn="l" rtl="0">
              <a:spcBef>
                <a:spcPts val="0"/>
              </a:spcBef>
              <a:spcAft>
                <a:spcPts val="0"/>
              </a:spcAft>
              <a:buClr>
                <a:schemeClr val="dk1"/>
              </a:buClr>
              <a:buSzPts val="1200"/>
              <a:buChar char="•"/>
            </a:pPr>
            <a:r>
              <a:rPr lang="en-GB" i="0"/>
              <a:t>Thank the participants for their participation</a:t>
            </a:r>
            <a:endParaRPr/>
          </a:p>
        </p:txBody>
      </p:sp>
      <p:sp>
        <p:nvSpPr>
          <p:cNvPr id="1288" name="Google Shape;1288;p5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p5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ADAPT FOR CONTEXT</a:t>
            </a:r>
            <a:endParaRPr dirty="0"/>
          </a:p>
          <a:p>
            <a:pPr marL="171450" lvl="0" indent="-171450" algn="l" rtl="0">
              <a:spcBef>
                <a:spcPts val="0"/>
              </a:spcBef>
              <a:spcAft>
                <a:spcPts val="0"/>
              </a:spcAft>
              <a:buClr>
                <a:schemeClr val="dk1"/>
              </a:buClr>
              <a:buSzPts val="1200"/>
              <a:buChar char="•"/>
            </a:pPr>
            <a:r>
              <a:rPr lang="en-GB" dirty="0"/>
              <a:t>The games provided are suggestions</a:t>
            </a:r>
            <a:endParaRPr dirty="0"/>
          </a:p>
          <a:p>
            <a:pPr marL="171450" lvl="0" indent="-171450" algn="l" rtl="0">
              <a:spcBef>
                <a:spcPts val="0"/>
              </a:spcBef>
              <a:spcAft>
                <a:spcPts val="0"/>
              </a:spcAft>
              <a:buClr>
                <a:schemeClr val="dk1"/>
              </a:buClr>
              <a:buSzPts val="1200"/>
              <a:buChar char="•"/>
            </a:pPr>
            <a:r>
              <a:rPr lang="en-GB" dirty="0"/>
              <a:t>Feel free to facilitate any other game that allows participants to introduce themselves and get to know the others in the group.</a:t>
            </a:r>
            <a:endParaRPr b="1"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ACTIVITY (20 minutes)</a:t>
            </a:r>
            <a:endParaRPr dirty="0"/>
          </a:p>
          <a:p>
            <a:pPr marL="171450" lvl="0" indent="-171450" algn="l" rtl="0">
              <a:spcBef>
                <a:spcPts val="0"/>
              </a:spcBef>
              <a:spcAft>
                <a:spcPts val="0"/>
              </a:spcAft>
              <a:buClr>
                <a:schemeClr val="dk1"/>
              </a:buClr>
              <a:buSzPts val="1200"/>
              <a:buChar char="•"/>
            </a:pPr>
            <a:r>
              <a:rPr lang="en-GB" dirty="0"/>
              <a:t>Set up a game for participants to get to know each other. </a:t>
            </a:r>
            <a:endParaRPr dirty="0"/>
          </a:p>
          <a:p>
            <a:pPr marL="171450" lvl="0" indent="-171450" algn="l" rtl="0">
              <a:spcBef>
                <a:spcPts val="0"/>
              </a:spcBef>
              <a:spcAft>
                <a:spcPts val="0"/>
              </a:spcAft>
              <a:buClr>
                <a:schemeClr val="dk1"/>
              </a:buClr>
              <a:buSzPts val="1200"/>
              <a:buChar char="•"/>
            </a:pPr>
            <a:r>
              <a:rPr lang="en-GB" b="1" dirty="0"/>
              <a:t>Game option 1: Five things in common</a:t>
            </a:r>
            <a:endParaRPr dirty="0"/>
          </a:p>
          <a:p>
            <a:pPr marL="628650" lvl="1" indent="-171450" algn="l" rtl="0">
              <a:spcBef>
                <a:spcPts val="0"/>
              </a:spcBef>
              <a:spcAft>
                <a:spcPts val="0"/>
              </a:spcAft>
              <a:buClr>
                <a:schemeClr val="dk1"/>
              </a:buClr>
              <a:buSzPts val="1200"/>
              <a:buChar char="•"/>
            </a:pPr>
            <a:r>
              <a:rPr lang="en-GB" dirty="0"/>
              <a:t>Split the participants in groups of 3-4 people</a:t>
            </a:r>
            <a:endParaRPr dirty="0"/>
          </a:p>
          <a:p>
            <a:pPr marL="628650" lvl="1" indent="-171450" algn="l" rtl="0">
              <a:spcBef>
                <a:spcPts val="0"/>
              </a:spcBef>
              <a:spcAft>
                <a:spcPts val="0"/>
              </a:spcAft>
              <a:buClr>
                <a:schemeClr val="dk1"/>
              </a:buClr>
              <a:buSzPts val="1200"/>
              <a:buChar char="•"/>
            </a:pPr>
            <a:r>
              <a:rPr lang="en-GB" dirty="0"/>
              <a:t>Each group should:</a:t>
            </a:r>
            <a:endParaRPr dirty="0"/>
          </a:p>
          <a:p>
            <a:pPr marL="1085850" lvl="2" indent="-171450" algn="l" rtl="0">
              <a:spcBef>
                <a:spcPts val="0"/>
              </a:spcBef>
              <a:spcAft>
                <a:spcPts val="0"/>
              </a:spcAft>
              <a:buClr>
                <a:schemeClr val="dk1"/>
              </a:buClr>
              <a:buSzPts val="1200"/>
              <a:buChar char="•"/>
            </a:pPr>
            <a:r>
              <a:rPr lang="en-GB" dirty="0"/>
              <a:t>Discuss within their group and find 5 things they all have in common</a:t>
            </a:r>
            <a:endParaRPr dirty="0"/>
          </a:p>
          <a:p>
            <a:pPr marL="1085850" lvl="2" indent="-171450" algn="l" rtl="0">
              <a:spcBef>
                <a:spcPts val="0"/>
              </a:spcBef>
              <a:spcAft>
                <a:spcPts val="0"/>
              </a:spcAft>
              <a:buClr>
                <a:schemeClr val="dk1"/>
              </a:buClr>
              <a:buSzPts val="1200"/>
              <a:buChar char="•"/>
            </a:pPr>
            <a:r>
              <a:rPr lang="en-GB" dirty="0"/>
              <a:t>Share back to the wider group</a:t>
            </a:r>
            <a:endParaRPr dirty="0"/>
          </a:p>
          <a:p>
            <a:pPr marL="628650" lvl="1" indent="-171450" algn="l" rtl="0">
              <a:spcBef>
                <a:spcPts val="0"/>
              </a:spcBef>
              <a:spcAft>
                <a:spcPts val="0"/>
              </a:spcAft>
              <a:buClr>
                <a:schemeClr val="dk1"/>
              </a:buClr>
              <a:buSzPts val="1200"/>
              <a:buChar char="•"/>
            </a:pPr>
            <a:r>
              <a:rPr lang="en-GB" dirty="0"/>
              <a:t>Examples: being the eldest child, </a:t>
            </a:r>
            <a:r>
              <a:rPr lang="en-GB" dirty="0" err="1"/>
              <a:t>favorite</a:t>
            </a:r>
            <a:r>
              <a:rPr lang="en-GB" dirty="0"/>
              <a:t> colour is red, having a pet, etc.</a:t>
            </a:r>
            <a:endParaRPr dirty="0"/>
          </a:p>
          <a:p>
            <a:pPr marL="171450" lvl="0" indent="-171450" algn="l" rtl="0">
              <a:spcBef>
                <a:spcPts val="0"/>
              </a:spcBef>
              <a:spcAft>
                <a:spcPts val="0"/>
              </a:spcAft>
              <a:buClr>
                <a:schemeClr val="dk1"/>
              </a:buClr>
              <a:buSzPts val="1200"/>
              <a:buChar char="•"/>
            </a:pPr>
            <a:r>
              <a:rPr lang="en-GB" b="1" dirty="0"/>
              <a:t>Game option 2: Silent scales greeting chain (10 minutes)</a:t>
            </a:r>
            <a:endParaRPr dirty="0"/>
          </a:p>
          <a:p>
            <a:pPr marL="628650" lvl="1" indent="-171450" algn="l" rtl="0">
              <a:spcBef>
                <a:spcPts val="0"/>
              </a:spcBef>
              <a:spcAft>
                <a:spcPts val="0"/>
              </a:spcAft>
              <a:buClr>
                <a:schemeClr val="dk1"/>
              </a:buClr>
              <a:buSzPts val="1200"/>
              <a:buChar char="•"/>
            </a:pPr>
            <a:r>
              <a:rPr lang="en-GB" dirty="0"/>
              <a:t>Ask the participants to stand in a line from one side of the room to the other. </a:t>
            </a:r>
            <a:endParaRPr dirty="0"/>
          </a:p>
          <a:p>
            <a:pPr marL="628650" lvl="1" indent="-171450" algn="l" rtl="0">
              <a:spcBef>
                <a:spcPts val="0"/>
              </a:spcBef>
              <a:spcAft>
                <a:spcPts val="0"/>
              </a:spcAft>
              <a:buClr>
                <a:schemeClr val="dk1"/>
              </a:buClr>
              <a:buSzPts val="1200"/>
              <a:buChar char="•"/>
            </a:pPr>
            <a:r>
              <a:rPr lang="en-GB" dirty="0"/>
              <a:t>Participants must be silent during this game and only use hand gestures</a:t>
            </a:r>
            <a:endParaRPr dirty="0"/>
          </a:p>
          <a:p>
            <a:pPr marL="628650" lvl="1" indent="-171450" algn="l" rtl="0">
              <a:spcBef>
                <a:spcPts val="0"/>
              </a:spcBef>
              <a:spcAft>
                <a:spcPts val="0"/>
              </a:spcAft>
              <a:buClr>
                <a:schemeClr val="dk1"/>
              </a:buClr>
              <a:buSzPts val="1200"/>
              <a:buChar char="•"/>
            </a:pPr>
            <a:r>
              <a:rPr lang="en-GB" dirty="0"/>
              <a:t>Participants should put themselves in order based on different criteria</a:t>
            </a:r>
            <a:endParaRPr dirty="0"/>
          </a:p>
          <a:p>
            <a:pPr marL="628650" lvl="1" indent="-171450" algn="l" rtl="0">
              <a:spcBef>
                <a:spcPts val="0"/>
              </a:spcBef>
              <a:spcAft>
                <a:spcPts val="0"/>
              </a:spcAft>
              <a:buClr>
                <a:schemeClr val="dk1"/>
              </a:buClr>
              <a:buSzPts val="1200"/>
              <a:buChar char="•"/>
            </a:pPr>
            <a:r>
              <a:rPr lang="en-GB" dirty="0"/>
              <a:t>Example criteria:</a:t>
            </a:r>
            <a:endParaRPr dirty="0"/>
          </a:p>
          <a:p>
            <a:pPr marL="1085850" lvl="2" indent="-171450" algn="l" rtl="0">
              <a:spcBef>
                <a:spcPts val="0"/>
              </a:spcBef>
              <a:spcAft>
                <a:spcPts val="0"/>
              </a:spcAft>
              <a:buClr>
                <a:schemeClr val="dk1"/>
              </a:buClr>
              <a:buSzPts val="1200"/>
              <a:buChar char="•"/>
            </a:pPr>
            <a:r>
              <a:rPr lang="en-GB" dirty="0"/>
              <a:t>Shortest to tallest</a:t>
            </a:r>
            <a:endParaRPr dirty="0"/>
          </a:p>
          <a:p>
            <a:pPr marL="1085850" lvl="2" indent="-171450" algn="l" rtl="0">
              <a:spcBef>
                <a:spcPts val="0"/>
              </a:spcBef>
              <a:spcAft>
                <a:spcPts val="0"/>
              </a:spcAft>
              <a:buClr>
                <a:schemeClr val="dk1"/>
              </a:buClr>
              <a:buSzPts val="1200"/>
              <a:buChar char="•"/>
            </a:pPr>
            <a:r>
              <a:rPr lang="en-GB" dirty="0"/>
              <a:t>Age</a:t>
            </a:r>
            <a:endParaRPr dirty="0"/>
          </a:p>
          <a:p>
            <a:pPr marL="1085850" lvl="2" indent="-171450" algn="l" rtl="0">
              <a:spcBef>
                <a:spcPts val="0"/>
              </a:spcBef>
              <a:spcAft>
                <a:spcPts val="0"/>
              </a:spcAft>
              <a:buClr>
                <a:schemeClr val="dk1"/>
              </a:buClr>
              <a:buSzPts val="1200"/>
              <a:buChar char="•"/>
            </a:pPr>
            <a:r>
              <a:rPr lang="en-GB" dirty="0"/>
              <a:t>Years of child protection experience</a:t>
            </a:r>
            <a:endParaRPr dirty="0"/>
          </a:p>
          <a:p>
            <a:pPr marL="1085850" lvl="2" indent="-171450" algn="l" rtl="0">
              <a:spcBef>
                <a:spcPts val="0"/>
              </a:spcBef>
              <a:spcAft>
                <a:spcPts val="0"/>
              </a:spcAft>
              <a:buClr>
                <a:schemeClr val="dk1"/>
              </a:buClr>
              <a:buSzPts val="1200"/>
              <a:buChar char="•"/>
            </a:pPr>
            <a:r>
              <a:rPr lang="en-GB" dirty="0"/>
              <a:t>Furthest distance </a:t>
            </a:r>
            <a:r>
              <a:rPr lang="en-GB" dirty="0" err="1"/>
              <a:t>traveled</a:t>
            </a:r>
            <a:r>
              <a:rPr lang="en-GB" dirty="0"/>
              <a:t> etc. </a:t>
            </a:r>
            <a:endParaRPr dirty="0"/>
          </a:p>
          <a:p>
            <a:pPr marL="628650" lvl="1" indent="-171450" algn="l" rtl="0">
              <a:spcBef>
                <a:spcPts val="0"/>
              </a:spcBef>
              <a:spcAft>
                <a:spcPts val="0"/>
              </a:spcAft>
              <a:buClr>
                <a:schemeClr val="dk1"/>
              </a:buClr>
              <a:buSzPts val="1200"/>
              <a:buChar char="•"/>
            </a:pPr>
            <a:r>
              <a:rPr lang="en-GB" dirty="0"/>
              <a:t>Avoid asking any questions that are too personal or sensitive in the context</a:t>
            </a:r>
            <a:endParaRPr dirty="0"/>
          </a:p>
          <a:p>
            <a:pPr marL="628650" lvl="1" indent="-95250" algn="l" rtl="0">
              <a:spcBef>
                <a:spcPts val="0"/>
              </a:spcBef>
              <a:spcAft>
                <a:spcPts val="0"/>
              </a:spcAft>
              <a:buClr>
                <a:schemeClr val="dk1"/>
              </a:buClr>
              <a:buSzPts val="1200"/>
              <a:buNone/>
            </a:pPr>
            <a:endParaRPr dirty="0"/>
          </a:p>
        </p:txBody>
      </p:sp>
      <p:sp>
        <p:nvSpPr>
          <p:cNvPr id="180" name="Google Shape;180;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(15 minutes)</a:t>
            </a:r>
            <a:endParaRPr dirty="0"/>
          </a:p>
          <a:p>
            <a:pPr marL="171450" lvl="0" indent="-171450" algn="l" rtl="0">
              <a:spcBef>
                <a:spcPts val="0"/>
              </a:spcBef>
              <a:spcAft>
                <a:spcPts val="0"/>
              </a:spcAft>
              <a:buClr>
                <a:schemeClr val="dk1"/>
              </a:buClr>
              <a:buSzPts val="1200"/>
              <a:buChar char="•"/>
            </a:pPr>
            <a:r>
              <a:rPr lang="en-GB" i="1" dirty="0"/>
              <a:t>We can make some agreements as a group before starting this training course.</a:t>
            </a:r>
            <a:endParaRPr dirty="0"/>
          </a:p>
          <a:p>
            <a:pPr marL="171450" lvl="0" indent="-171450" algn="l" rtl="0">
              <a:spcBef>
                <a:spcPts val="0"/>
              </a:spcBef>
              <a:spcAft>
                <a:spcPts val="0"/>
              </a:spcAft>
              <a:buClr>
                <a:schemeClr val="dk1"/>
              </a:buClr>
              <a:buSzPts val="1200"/>
              <a:buChar char="•"/>
            </a:pPr>
            <a:r>
              <a:rPr lang="en-GB" i="1" dirty="0"/>
              <a:t>It’s important to feel safe, comfortable, accepted and respected, interested and focused during the training. </a:t>
            </a:r>
            <a:endParaRPr dirty="0"/>
          </a:p>
          <a:p>
            <a:pPr marL="171450" lvl="0" indent="-171450" algn="l" rtl="0">
              <a:spcBef>
                <a:spcPts val="0"/>
              </a:spcBef>
              <a:spcAft>
                <a:spcPts val="0"/>
              </a:spcAft>
              <a:buClr>
                <a:schemeClr val="dk1"/>
              </a:buClr>
              <a:buSzPts val="1200"/>
              <a:buChar char="•"/>
            </a:pPr>
            <a:r>
              <a:rPr lang="en-GB" i="1" dirty="0"/>
              <a:t>Are there any ideas or suggestions on how we can achieve this?</a:t>
            </a:r>
            <a:endParaRPr dirty="0"/>
          </a:p>
          <a:p>
            <a:pPr marL="171450" lvl="0" indent="-171450" algn="l" rtl="0">
              <a:spcBef>
                <a:spcPts val="0"/>
              </a:spcBef>
              <a:spcAft>
                <a:spcPts val="0"/>
              </a:spcAft>
              <a:buClr>
                <a:schemeClr val="dk1"/>
              </a:buClr>
              <a:buSzPts val="1200"/>
              <a:buChar char="•"/>
            </a:pPr>
            <a:r>
              <a:rPr lang="en-GB" dirty="0"/>
              <a:t>Ask a volunteer to come to the front, take a pen and write down the group suggestions on a flipchart. </a:t>
            </a:r>
            <a:endParaRPr dirty="0"/>
          </a:p>
          <a:p>
            <a:pPr marL="171450" lvl="0" indent="-171450" algn="l" rtl="0">
              <a:spcBef>
                <a:spcPts val="0"/>
              </a:spcBef>
              <a:spcAft>
                <a:spcPts val="0"/>
              </a:spcAft>
              <a:buClr>
                <a:schemeClr val="dk1"/>
              </a:buClr>
              <a:buSzPts val="1200"/>
              <a:buChar char="•"/>
            </a:pPr>
            <a:r>
              <a:rPr lang="en-GB" dirty="0"/>
              <a:t>Examples of what might go into the agreement:</a:t>
            </a:r>
            <a:endParaRPr dirty="0"/>
          </a:p>
          <a:p>
            <a:pPr marL="628650" lvl="1" indent="-171450" algn="l" rtl="0">
              <a:spcBef>
                <a:spcPts val="0"/>
              </a:spcBef>
              <a:spcAft>
                <a:spcPts val="0"/>
              </a:spcAft>
              <a:buClr>
                <a:schemeClr val="dk1"/>
              </a:buClr>
              <a:buSzPts val="1200"/>
              <a:buChar char="•"/>
            </a:pPr>
            <a:r>
              <a:rPr lang="en-GB" dirty="0"/>
              <a:t>Phones should be off/on silent.</a:t>
            </a:r>
            <a:endParaRPr dirty="0"/>
          </a:p>
          <a:p>
            <a:pPr marL="628650" lvl="1" indent="-171450" algn="l" rtl="0">
              <a:spcBef>
                <a:spcPts val="0"/>
              </a:spcBef>
              <a:spcAft>
                <a:spcPts val="0"/>
              </a:spcAft>
              <a:buClr>
                <a:schemeClr val="dk1"/>
              </a:buClr>
              <a:buSzPts val="1200"/>
              <a:buChar char="•"/>
            </a:pPr>
            <a:r>
              <a:rPr lang="en-GB" dirty="0"/>
              <a:t>Calls can be taken outside if urgent.</a:t>
            </a:r>
            <a:endParaRPr dirty="0"/>
          </a:p>
          <a:p>
            <a:pPr marL="628650" lvl="1" indent="-171450" algn="l" rtl="0">
              <a:spcBef>
                <a:spcPts val="0"/>
              </a:spcBef>
              <a:spcAft>
                <a:spcPts val="0"/>
              </a:spcAft>
              <a:buClr>
                <a:schemeClr val="dk1"/>
              </a:buClr>
              <a:buSzPts val="1200"/>
              <a:buChar char="•"/>
            </a:pPr>
            <a:r>
              <a:rPr lang="en-GB" dirty="0"/>
              <a:t>Not talking over others.</a:t>
            </a:r>
            <a:endParaRPr dirty="0"/>
          </a:p>
          <a:p>
            <a:pPr marL="628650" lvl="1" indent="-171450" algn="l" rtl="0">
              <a:spcBef>
                <a:spcPts val="0"/>
              </a:spcBef>
              <a:spcAft>
                <a:spcPts val="0"/>
              </a:spcAft>
              <a:buClr>
                <a:schemeClr val="dk1"/>
              </a:buClr>
              <a:buSzPts val="1200"/>
              <a:buChar char="•"/>
            </a:pPr>
            <a:r>
              <a:rPr lang="en-GB" dirty="0"/>
              <a:t>Listen to others when they present or talk (needs to be included).</a:t>
            </a:r>
            <a:endParaRPr dirty="0"/>
          </a:p>
          <a:p>
            <a:pPr marL="628650" lvl="1" indent="-171450" algn="l" rtl="0">
              <a:spcBef>
                <a:spcPts val="0"/>
              </a:spcBef>
              <a:spcAft>
                <a:spcPts val="0"/>
              </a:spcAft>
              <a:buClr>
                <a:schemeClr val="dk1"/>
              </a:buClr>
              <a:buSzPts val="1200"/>
              <a:buChar char="•"/>
            </a:pPr>
            <a:r>
              <a:rPr lang="en-GB" dirty="0"/>
              <a:t>Be respectful of different opinions.</a:t>
            </a:r>
            <a:endParaRPr dirty="0"/>
          </a:p>
          <a:p>
            <a:pPr marL="628650" lvl="1" indent="-171450" algn="l" rtl="0">
              <a:spcBef>
                <a:spcPts val="0"/>
              </a:spcBef>
              <a:spcAft>
                <a:spcPts val="0"/>
              </a:spcAft>
              <a:buClr>
                <a:schemeClr val="dk1"/>
              </a:buClr>
              <a:buSzPts val="1200"/>
              <a:buChar char="•"/>
            </a:pPr>
            <a:r>
              <a:rPr lang="en-GB" dirty="0"/>
              <a:t>Give everyone space and time to express their opinion.</a:t>
            </a:r>
            <a:endParaRPr dirty="0"/>
          </a:p>
          <a:p>
            <a:pPr marL="628650" lvl="1" indent="-171450" algn="l" rtl="0">
              <a:spcBef>
                <a:spcPts val="0"/>
              </a:spcBef>
              <a:spcAft>
                <a:spcPts val="0"/>
              </a:spcAft>
              <a:buClr>
                <a:schemeClr val="dk1"/>
              </a:buClr>
              <a:buSzPts val="1200"/>
              <a:buChar char="•"/>
            </a:pPr>
            <a:r>
              <a:rPr lang="en-GB" dirty="0"/>
              <a:t>Be on time.</a:t>
            </a:r>
            <a:endParaRPr dirty="0"/>
          </a:p>
          <a:p>
            <a:pPr marL="628650" lvl="1" indent="-171450" algn="l" rtl="0">
              <a:spcBef>
                <a:spcPts val="0"/>
              </a:spcBef>
              <a:spcAft>
                <a:spcPts val="0"/>
              </a:spcAft>
              <a:buClr>
                <a:schemeClr val="dk1"/>
              </a:buClr>
              <a:buSzPts val="1200"/>
              <a:buChar char="•"/>
            </a:pPr>
            <a:r>
              <a:rPr lang="en-GB" dirty="0"/>
              <a:t>Challenge the idea, not the person.</a:t>
            </a:r>
            <a:endParaRPr dirty="0"/>
          </a:p>
          <a:p>
            <a:pPr marL="628650" lvl="1" indent="-171450" algn="l" rtl="0">
              <a:spcBef>
                <a:spcPts val="0"/>
              </a:spcBef>
              <a:spcAft>
                <a:spcPts val="0"/>
              </a:spcAft>
              <a:buClr>
                <a:schemeClr val="dk1"/>
              </a:buClr>
              <a:buSzPts val="1200"/>
              <a:buChar char="•"/>
            </a:pPr>
            <a:r>
              <a:rPr lang="en-GB" dirty="0"/>
              <a:t>Anonymize any real-life examples of cases (needs to be included).</a:t>
            </a:r>
            <a:endParaRPr dirty="0"/>
          </a:p>
          <a:p>
            <a:pPr marL="628650" lvl="1" indent="-171450" algn="l" rtl="0">
              <a:spcBef>
                <a:spcPts val="0"/>
              </a:spcBef>
              <a:spcAft>
                <a:spcPts val="0"/>
              </a:spcAft>
              <a:buClr>
                <a:schemeClr val="dk1"/>
              </a:buClr>
              <a:buSzPts val="1200"/>
              <a:buChar char="•"/>
            </a:pPr>
            <a:r>
              <a:rPr lang="en-GB" dirty="0"/>
              <a:t>Confidentiality of personal experiences and sensitive discussions (needs to be included).</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CONCLUSION</a:t>
            </a:r>
            <a:endParaRPr dirty="0"/>
          </a:p>
          <a:p>
            <a:pPr marL="171450" lvl="0" indent="-171450" algn="l" rtl="0">
              <a:spcBef>
                <a:spcPts val="0"/>
              </a:spcBef>
              <a:spcAft>
                <a:spcPts val="0"/>
              </a:spcAft>
              <a:buClr>
                <a:schemeClr val="dk1"/>
              </a:buClr>
              <a:buSzPts val="1200"/>
              <a:buChar char="•"/>
            </a:pPr>
            <a:r>
              <a:rPr lang="en-GB" i="1" dirty="0"/>
              <a:t>Does anyone have anything else to add?</a:t>
            </a:r>
            <a:endParaRPr dirty="0"/>
          </a:p>
          <a:p>
            <a:pPr marL="171450" lvl="0" indent="-171450" algn="l" rtl="0">
              <a:spcBef>
                <a:spcPts val="0"/>
              </a:spcBef>
              <a:spcAft>
                <a:spcPts val="0"/>
              </a:spcAft>
              <a:buClr>
                <a:schemeClr val="dk1"/>
              </a:buClr>
              <a:buSzPts val="1200"/>
              <a:buChar char="•"/>
            </a:pPr>
            <a:r>
              <a:rPr lang="en-GB" dirty="0"/>
              <a:t>Recap the learning agreement</a:t>
            </a:r>
            <a:endParaRPr dirty="0"/>
          </a:p>
          <a:p>
            <a:pPr marL="171450" lvl="0" indent="-171450" algn="l" rtl="0">
              <a:spcBef>
                <a:spcPts val="0"/>
              </a:spcBef>
              <a:spcAft>
                <a:spcPts val="0"/>
              </a:spcAft>
              <a:buClr>
                <a:schemeClr val="dk1"/>
              </a:buClr>
              <a:buSzPts val="1200"/>
              <a:buChar char="•"/>
            </a:pPr>
            <a:r>
              <a:rPr lang="en-GB" dirty="0"/>
              <a:t>Hang the flipchart to the wall</a:t>
            </a:r>
            <a:endParaRPr dirty="0"/>
          </a:p>
        </p:txBody>
      </p:sp>
      <p:sp>
        <p:nvSpPr>
          <p:cNvPr id="195" name="Google Shape;195;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As always, we start with a quick recap of the previous module.</a:t>
            </a:r>
            <a:endParaRPr dirty="0"/>
          </a:p>
          <a:p>
            <a:pPr marL="171450" lvl="0" indent="-171450" algn="l" rtl="0">
              <a:spcBef>
                <a:spcPts val="0"/>
              </a:spcBef>
              <a:spcAft>
                <a:spcPts val="0"/>
              </a:spcAft>
              <a:buClr>
                <a:schemeClr val="dk1"/>
              </a:buClr>
              <a:buSzPts val="1200"/>
              <a:buChar char="•"/>
            </a:pPr>
            <a:r>
              <a:rPr lang="en-GB" dirty="0"/>
              <a:t>Divide participants into groups of 3-5 people</a:t>
            </a:r>
            <a:endParaRPr dirty="0"/>
          </a:p>
          <a:p>
            <a:pPr marL="171450" lvl="0" indent="-171450" algn="l" rtl="0">
              <a:spcBef>
                <a:spcPts val="0"/>
              </a:spcBef>
              <a:spcAft>
                <a:spcPts val="0"/>
              </a:spcAft>
              <a:buClr>
                <a:schemeClr val="dk1"/>
              </a:buClr>
              <a:buSzPts val="1200"/>
              <a:buChar char="•"/>
            </a:pPr>
            <a:r>
              <a:rPr lang="en-GB" i="1" dirty="0"/>
              <a:t>In your groups:</a:t>
            </a:r>
            <a:endParaRPr dirty="0"/>
          </a:p>
          <a:p>
            <a:pPr marL="628650" lvl="1" indent="-171450" algn="l" rtl="0">
              <a:spcBef>
                <a:spcPts val="0"/>
              </a:spcBef>
              <a:spcAft>
                <a:spcPts val="0"/>
              </a:spcAft>
              <a:buClr>
                <a:schemeClr val="dk1"/>
              </a:buClr>
              <a:buSzPts val="1200"/>
              <a:buChar char="•"/>
            </a:pPr>
            <a:r>
              <a:rPr lang="en-GB" i="1" dirty="0"/>
              <a:t>Agree on a key learning point from the pre-training reading.</a:t>
            </a:r>
            <a:endParaRPr dirty="0"/>
          </a:p>
          <a:p>
            <a:pPr marL="628650" lvl="1" indent="-171450" algn="l" rtl="0">
              <a:spcBef>
                <a:spcPts val="0"/>
              </a:spcBef>
              <a:spcAft>
                <a:spcPts val="0"/>
              </a:spcAft>
              <a:buClr>
                <a:schemeClr val="dk1"/>
              </a:buClr>
              <a:buSzPts val="1200"/>
              <a:buChar char="•"/>
            </a:pPr>
            <a:r>
              <a:rPr lang="en-GB" i="1" dirty="0"/>
              <a:t>What do you remember that was important? </a:t>
            </a:r>
            <a:endParaRPr dirty="0"/>
          </a:p>
          <a:p>
            <a:pPr marL="628650" lvl="1" indent="-171450" algn="l" rtl="0">
              <a:spcBef>
                <a:spcPts val="0"/>
              </a:spcBef>
              <a:spcAft>
                <a:spcPts val="0"/>
              </a:spcAft>
              <a:buClr>
                <a:schemeClr val="dk1"/>
              </a:buClr>
              <a:buSzPts val="1200"/>
              <a:buChar char="•"/>
            </a:pPr>
            <a:r>
              <a:rPr lang="en-GB" i="1" dirty="0"/>
              <a:t>Draw a key learning point on flipchart.</a:t>
            </a:r>
            <a:endParaRPr dirty="0"/>
          </a:p>
          <a:p>
            <a:pPr marL="0" lvl="0" indent="0" algn="l" rtl="0">
              <a:spcBef>
                <a:spcPts val="0"/>
              </a:spcBef>
              <a:spcAft>
                <a:spcPts val="0"/>
              </a:spcAft>
              <a:buClr>
                <a:schemeClr val="dk1"/>
              </a:buClr>
              <a:buSzPts val="1200"/>
              <a:buNone/>
            </a:pPr>
            <a:endParaRPr i="1" dirty="0"/>
          </a:p>
          <a:p>
            <a:pPr marL="0" marR="0" lvl="0" indent="0" algn="l" rtl="0">
              <a:lnSpc>
                <a:spcPct val="100000"/>
              </a:lnSpc>
              <a:spcBef>
                <a:spcPts val="0"/>
              </a:spcBef>
              <a:spcAft>
                <a:spcPts val="0"/>
              </a:spcAft>
              <a:buClr>
                <a:schemeClr val="dk1"/>
              </a:buClr>
              <a:buSzPts val="1200"/>
              <a:buFont typeface="Arial"/>
              <a:buNone/>
            </a:pPr>
            <a:r>
              <a:rPr lang="en-GB" b="1" dirty="0"/>
              <a:t>GROUP WORK (10 minutes)</a:t>
            </a:r>
            <a:endParaRPr dirty="0"/>
          </a:p>
          <a:p>
            <a:pPr marL="171450" lvl="0" indent="-171450" algn="l" rtl="0">
              <a:spcBef>
                <a:spcPts val="0"/>
              </a:spcBef>
              <a:spcAft>
                <a:spcPts val="0"/>
              </a:spcAft>
              <a:buClr>
                <a:schemeClr val="dk1"/>
              </a:buClr>
              <a:buSzPts val="1200"/>
              <a:buChar char="•"/>
            </a:pPr>
            <a:r>
              <a:rPr lang="en-GB" dirty="0"/>
              <a:t>Provide the groups 10 minutes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PLENARY ACTIVITY (15 minutes)</a:t>
            </a:r>
            <a:endParaRPr dirty="0"/>
          </a:p>
          <a:p>
            <a:pPr marL="171450" lvl="0" indent="-171450" algn="l" rtl="0">
              <a:spcBef>
                <a:spcPts val="0"/>
              </a:spcBef>
              <a:spcAft>
                <a:spcPts val="0"/>
              </a:spcAft>
              <a:buClr>
                <a:schemeClr val="dk1"/>
              </a:buClr>
              <a:buSzPts val="1200"/>
              <a:buChar char="•"/>
            </a:pPr>
            <a:r>
              <a:rPr lang="en-GB" dirty="0"/>
              <a:t>One-by-one let the groups show their drawing, but they cannot speak. The drawing should speak for itself! </a:t>
            </a:r>
            <a:endParaRPr dirty="0"/>
          </a:p>
          <a:p>
            <a:pPr marL="171450" lvl="0" indent="-171450" algn="l" rtl="0">
              <a:spcBef>
                <a:spcPts val="0"/>
              </a:spcBef>
              <a:spcAft>
                <a:spcPts val="0"/>
              </a:spcAft>
              <a:buClr>
                <a:schemeClr val="dk1"/>
              </a:buClr>
              <a:buSzPts val="1200"/>
              <a:buChar char="•"/>
            </a:pPr>
            <a:r>
              <a:rPr lang="en-GB" dirty="0"/>
              <a:t>The other groups needs to guess what key learning point is drawn</a:t>
            </a:r>
            <a:endParaRPr dirty="0"/>
          </a:p>
          <a:p>
            <a:pPr marL="171450" lvl="0" indent="-171450" algn="l" rtl="0">
              <a:spcBef>
                <a:spcPts val="0"/>
              </a:spcBef>
              <a:spcAft>
                <a:spcPts val="0"/>
              </a:spcAft>
              <a:buClr>
                <a:schemeClr val="dk1"/>
              </a:buClr>
              <a:buSzPts val="1200"/>
              <a:buChar char="•"/>
            </a:pPr>
            <a:r>
              <a:rPr lang="en-GB" dirty="0"/>
              <a:t>If the guess is right, 1 point is awarded to:</a:t>
            </a:r>
            <a:endParaRPr dirty="0"/>
          </a:p>
          <a:p>
            <a:pPr marL="628650" lvl="1" indent="-171450" algn="l" rtl="0">
              <a:spcBef>
                <a:spcPts val="0"/>
              </a:spcBef>
              <a:spcAft>
                <a:spcPts val="0"/>
              </a:spcAft>
              <a:buClr>
                <a:schemeClr val="dk1"/>
              </a:buClr>
              <a:buSzPts val="1200"/>
              <a:buChar char="•"/>
            </a:pPr>
            <a:r>
              <a:rPr lang="en-GB" dirty="0"/>
              <a:t>The group who guessed it right</a:t>
            </a:r>
            <a:endParaRPr dirty="0"/>
          </a:p>
          <a:p>
            <a:pPr marL="628650" lvl="1" indent="-171450" algn="l" rtl="0">
              <a:spcBef>
                <a:spcPts val="0"/>
              </a:spcBef>
              <a:spcAft>
                <a:spcPts val="0"/>
              </a:spcAft>
              <a:buClr>
                <a:schemeClr val="dk1"/>
              </a:buClr>
              <a:buSzPts val="1200"/>
              <a:buChar char="•"/>
            </a:pPr>
            <a:r>
              <a:rPr lang="en-GB" dirty="0"/>
              <a:t>The group who drew the key learning point</a:t>
            </a:r>
            <a:endParaRPr dirty="0"/>
          </a:p>
        </p:txBody>
      </p:sp>
      <p:sp>
        <p:nvSpPr>
          <p:cNvPr id="224" name="Google Shape;224;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clarifications?</a:t>
            </a:r>
            <a:endParaRPr dirty="0"/>
          </a:p>
        </p:txBody>
      </p:sp>
      <p:sp>
        <p:nvSpPr>
          <p:cNvPr id="241" name="Google Shape;241;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7"/>
          <p:cNvSpPr>
            <a:spLocks noGrp="1"/>
          </p:cNvSpPr>
          <p:nvPr>
            <p:ph type="pic" idx="2"/>
          </p:nvPr>
        </p:nvSpPr>
        <p:spPr>
          <a:xfrm>
            <a:off x="5183188" y="987425"/>
            <a:ext cx="6172200" cy="4873625"/>
          </a:xfrm>
          <a:prstGeom prst="rect">
            <a:avLst/>
          </a:prstGeom>
          <a:noFill/>
          <a:ln>
            <a:noFill/>
          </a:ln>
        </p:spPr>
      </p:sp>
      <p:sp>
        <p:nvSpPr>
          <p:cNvPr id="72" name="Google Shape;72;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5"/>
        </a:solidFill>
        <a:effectLst/>
      </p:bgPr>
    </p:bg>
    <p:spTree>
      <p:nvGrpSpPr>
        <p:cNvPr id="1" name="Shape 88"/>
        <p:cNvGrpSpPr/>
        <p:nvPr/>
      </p:nvGrpSpPr>
      <p:grpSpPr>
        <a:xfrm>
          <a:off x="0" y="0"/>
          <a:ext cx="0" cy="0"/>
          <a:chOff x="0" y="0"/>
          <a:chExt cx="0" cy="0"/>
        </a:xfrm>
      </p:grpSpPr>
      <p:sp>
        <p:nvSpPr>
          <p:cNvPr id="89" name="Google Shape;89;p70"/>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Garamond"/>
              <a:buNone/>
              <a:defRPr sz="54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6" name="Google Shape;16;p58"/>
          <p:cNvSpPr/>
          <p:nvPr/>
        </p:nvSpPr>
        <p:spPr>
          <a:xfrm>
            <a:off x="0" y="-1"/>
            <a:ext cx="12192000" cy="985520"/>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5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3200"/>
              <a:buFont typeface="Arial"/>
              <a:buNone/>
              <a:defRPr sz="32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58"/>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19" name="Google Shape;19;p58"/>
          <p:cNvSpPr/>
          <p:nvPr/>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Level 3: </a:t>
            </a:r>
            <a:r>
              <a:rPr lang="en-GB" sz="1400" b="1" i="0" u="none" strike="noStrike" cap="none">
                <a:solidFill>
                  <a:srgbClr val="AEABAB"/>
                </a:solidFill>
                <a:latin typeface="Arial"/>
                <a:ea typeface="Arial"/>
                <a:cs typeface="Arial"/>
                <a:sym typeface="Arial"/>
              </a:rPr>
              <a:t>MHPSS</a:t>
            </a:r>
            <a:r>
              <a:rPr lang="en-GB" sz="1400" b="0" i="0" u="none" strike="noStrike" cap="none">
                <a:solidFill>
                  <a:srgbClr val="AEABAB"/>
                </a:solidFill>
                <a:latin typeface="Arial"/>
                <a:ea typeface="Arial"/>
                <a:cs typeface="Arial"/>
                <a:sym typeface="Arial"/>
              </a:rPr>
              <a:t>  |  Module 1: </a:t>
            </a:r>
            <a:r>
              <a:rPr lang="en-GB" sz="1400" b="1" i="0" u="none" strike="noStrike" cap="none">
                <a:solidFill>
                  <a:srgbClr val="AEABAB"/>
                </a:solidFill>
                <a:latin typeface="Arial"/>
                <a:ea typeface="Arial"/>
                <a:cs typeface="Arial"/>
                <a:sym typeface="Arial"/>
              </a:rPr>
              <a:t>Mental health and psychosocial support needs – Loss and grief</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5"/>
        </a:solidFill>
        <a:effectLst/>
      </p:bgPr>
    </p:bg>
    <p:spTree>
      <p:nvGrpSpPr>
        <p:cNvPr id="1" name="Shape 20"/>
        <p:cNvGrpSpPr/>
        <p:nvPr/>
      </p:nvGrpSpPr>
      <p:grpSpPr>
        <a:xfrm>
          <a:off x="0" y="0"/>
          <a:ext cx="0" cy="0"/>
          <a:chOff x="0" y="0"/>
          <a:chExt cx="0" cy="0"/>
        </a:xfrm>
      </p:grpSpPr>
      <p:sp>
        <p:nvSpPr>
          <p:cNvPr id="21" name="Google Shape;21;p59"/>
          <p:cNvSpPr/>
          <p:nvPr/>
        </p:nvSpPr>
        <p:spPr>
          <a:xfrm rot="1782986">
            <a:off x="657418" y="1353464"/>
            <a:ext cx="4749573" cy="4094457"/>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59"/>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rot="1782986">
            <a:off x="6629402" y="1583539"/>
            <a:ext cx="4510404" cy="3888266"/>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descr="Logo&#10;&#10;Description automatically generated"/>
          <p:cNvPicPr preferRelativeResize="0"/>
          <p:nvPr/>
        </p:nvPicPr>
        <p:blipFill rotWithShape="1">
          <a:blip r:embed="rId3">
            <a:alphaModFix/>
          </a:blip>
          <a:srcRect/>
          <a:stretch/>
        </p:blipFill>
        <p:spPr>
          <a:xfrm>
            <a:off x="3157593" y="5156770"/>
            <a:ext cx="2405008" cy="923462"/>
          </a:xfrm>
          <a:prstGeom prst="rect">
            <a:avLst/>
          </a:prstGeom>
          <a:noFill/>
          <a:ln>
            <a:noFill/>
          </a:ln>
        </p:spPr>
      </p:pic>
      <p:pic>
        <p:nvPicPr>
          <p:cNvPr id="97" name="Google Shape;97;p1" descr="Text&#10;&#10;Description automatically generated"/>
          <p:cNvPicPr preferRelativeResize="0"/>
          <p:nvPr/>
        </p:nvPicPr>
        <p:blipFill rotWithShape="1">
          <a:blip r:embed="rId4">
            <a:alphaModFix/>
          </a:blip>
          <a:srcRect/>
          <a:stretch/>
        </p:blipFill>
        <p:spPr>
          <a:xfrm>
            <a:off x="939406" y="5258411"/>
            <a:ext cx="2405009" cy="685884"/>
          </a:xfrm>
          <a:prstGeom prst="rect">
            <a:avLst/>
          </a:prstGeom>
          <a:noFill/>
          <a:ln>
            <a:noFill/>
          </a:ln>
        </p:spPr>
      </p:pic>
      <p:sp>
        <p:nvSpPr>
          <p:cNvPr id="98" name="Google Shape;98;p1"/>
          <p:cNvSpPr txBox="1"/>
          <p:nvPr/>
        </p:nvSpPr>
        <p:spPr>
          <a:xfrm>
            <a:off x="851850" y="721291"/>
            <a:ext cx="5244300" cy="415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i="0" u="none" strike="noStrike" cap="none">
                <a:solidFill>
                  <a:schemeClr val="accent5"/>
                </a:solidFill>
                <a:latin typeface="Garamond"/>
                <a:ea typeface="Garamond"/>
                <a:cs typeface="Garamond"/>
                <a:sym typeface="Garamond"/>
              </a:rPr>
              <a:t>Mental health and psychosocial support needs – Loss and grief</a:t>
            </a:r>
            <a:endParaRPr/>
          </a:p>
          <a:p>
            <a:pPr marL="0" marR="0" lvl="0" indent="0" algn="l" rtl="0">
              <a:spcBef>
                <a:spcPts val="0"/>
              </a:spcBef>
              <a:spcAft>
                <a:spcPts val="0"/>
              </a:spcAft>
              <a:buNone/>
            </a:pPr>
            <a:endParaRPr sz="2400" b="1">
              <a:solidFill>
                <a:schemeClr val="accent5"/>
              </a:solidFill>
              <a:latin typeface="Garamond"/>
              <a:ea typeface="Garamond"/>
              <a:cs typeface="Garamond"/>
              <a:sym typeface="Garamond"/>
            </a:endParaRPr>
          </a:p>
          <a:p>
            <a:pPr marL="0" marR="0" lvl="0" indent="0" algn="l" rtl="0">
              <a:spcBef>
                <a:spcPts val="0"/>
              </a:spcBef>
              <a:spcAft>
                <a:spcPts val="0"/>
              </a:spcAft>
              <a:buNone/>
            </a:pPr>
            <a:r>
              <a:rPr lang="en-GB" sz="2400" b="1">
                <a:solidFill>
                  <a:schemeClr val="accent5"/>
                </a:solidFill>
                <a:latin typeface="Garamond"/>
                <a:ea typeface="Garamond"/>
                <a:cs typeface="Garamond"/>
                <a:sym typeface="Garamond"/>
              </a:rPr>
              <a:t>MODULE 1 OF LEVEL 3: MHPSS</a:t>
            </a:r>
            <a:endParaRPr/>
          </a:p>
        </p:txBody>
      </p:sp>
      <p:grpSp>
        <p:nvGrpSpPr>
          <p:cNvPr id="99" name="Google Shape;99;p1"/>
          <p:cNvGrpSpPr/>
          <p:nvPr/>
        </p:nvGrpSpPr>
        <p:grpSpPr>
          <a:xfrm>
            <a:off x="7262425" y="1606724"/>
            <a:ext cx="3846630" cy="4011777"/>
            <a:chOff x="5746379" y="1557229"/>
            <a:chExt cx="2953825" cy="3080642"/>
          </a:xfrm>
        </p:grpSpPr>
        <p:pic>
          <p:nvPicPr>
            <p:cNvPr id="100" name="Google Shape;100;p1" descr="Rose with solid fill"/>
            <p:cNvPicPr preferRelativeResize="0"/>
            <p:nvPr/>
          </p:nvPicPr>
          <p:blipFill rotWithShape="1">
            <a:blip r:embed="rId5">
              <a:alphaModFix/>
            </a:blip>
            <a:srcRect/>
            <a:stretch/>
          </p:blipFill>
          <p:spPr>
            <a:xfrm rot="8827914" flipH="1">
              <a:off x="6146751" y="1972550"/>
              <a:ext cx="2153082" cy="2110539"/>
            </a:xfrm>
            <a:prstGeom prst="rect">
              <a:avLst/>
            </a:prstGeom>
            <a:noFill/>
            <a:ln>
              <a:noFill/>
            </a:ln>
          </p:spPr>
        </p:pic>
        <p:sp>
          <p:nvSpPr>
            <p:cNvPr id="101" name="Google Shape;101;p1"/>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165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81"/>
        <p:cNvGrpSpPr/>
        <p:nvPr/>
      </p:nvGrpSpPr>
      <p:grpSpPr>
        <a:xfrm>
          <a:off x="0" y="0"/>
          <a:ext cx="0" cy="0"/>
          <a:chOff x="0" y="0"/>
          <a:chExt cx="0" cy="0"/>
        </a:xfrm>
      </p:grpSpPr>
      <p:sp>
        <p:nvSpPr>
          <p:cNvPr id="282" name="Google Shape;282;p10"/>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2</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000" b="1">
                <a:solidFill>
                  <a:schemeClr val="lt1"/>
                </a:solidFill>
                <a:latin typeface="Garamond"/>
                <a:ea typeface="Garamond"/>
                <a:cs typeface="Garamond"/>
                <a:sym typeface="Garamond"/>
              </a:rPr>
              <a:t>What are possible mental health and psychosocial support needs of children?</a:t>
            </a:r>
            <a:endParaRPr sz="5000" b="1">
              <a:solidFill>
                <a:schemeClr val="lt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Impact of emergencies</a:t>
            </a:r>
            <a:endParaRPr/>
          </a:p>
        </p:txBody>
      </p:sp>
      <p:sp>
        <p:nvSpPr>
          <p:cNvPr id="289" name="Google Shape;289;p11"/>
          <p:cNvSpPr/>
          <p:nvPr/>
        </p:nvSpPr>
        <p:spPr>
          <a:xfrm>
            <a:off x="7914896" y="2252116"/>
            <a:ext cx="3021783" cy="2696082"/>
          </a:xfrm>
          <a:prstGeom prst="wedgeRoundRectCallout">
            <a:avLst>
              <a:gd name="adj1" fmla="val 22060"/>
              <a:gd name="adj2" fmla="val 6325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Which emotions might a child feel when experiencing or witnessing distressing or adverse events?</a:t>
            </a:r>
            <a:endParaRPr sz="2200">
              <a:solidFill>
                <a:schemeClr val="dk1"/>
              </a:solidFill>
              <a:latin typeface="Arial"/>
              <a:ea typeface="Arial"/>
              <a:cs typeface="Arial"/>
              <a:sym typeface="Arial"/>
            </a:endParaRPr>
          </a:p>
        </p:txBody>
      </p:sp>
      <p:grpSp>
        <p:nvGrpSpPr>
          <p:cNvPr id="290" name="Google Shape;290;p11"/>
          <p:cNvGrpSpPr/>
          <p:nvPr/>
        </p:nvGrpSpPr>
        <p:grpSpPr>
          <a:xfrm>
            <a:off x="9994118" y="33917"/>
            <a:ext cx="2057602" cy="1975956"/>
            <a:chOff x="9994118" y="33917"/>
            <a:chExt cx="2057602" cy="1975956"/>
          </a:xfrm>
        </p:grpSpPr>
        <p:sp>
          <p:nvSpPr>
            <p:cNvPr id="291" name="Google Shape;291;p1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2" name="Google Shape;292;p11"/>
            <p:cNvGrpSpPr/>
            <p:nvPr/>
          </p:nvGrpSpPr>
          <p:grpSpPr>
            <a:xfrm>
              <a:off x="10621771" y="762700"/>
              <a:ext cx="562136" cy="634675"/>
              <a:chOff x="760175" y="830142"/>
              <a:chExt cx="867619" cy="979579"/>
            </a:xfrm>
          </p:grpSpPr>
          <p:sp>
            <p:nvSpPr>
              <p:cNvPr id="293" name="Google Shape;293;p11"/>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41</a:t>
                </a:r>
                <a:endParaRPr/>
              </a:p>
            </p:txBody>
          </p:sp>
          <p:sp>
            <p:nvSpPr>
              <p:cNvPr id="294" name="Google Shape;294;p11"/>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95" name="Google Shape;295;p11"/>
            <p:cNvGrpSpPr/>
            <p:nvPr/>
          </p:nvGrpSpPr>
          <p:grpSpPr>
            <a:xfrm>
              <a:off x="11325415" y="762701"/>
              <a:ext cx="182192" cy="634674"/>
              <a:chOff x="2121762" y="2323619"/>
              <a:chExt cx="200378" cy="825210"/>
            </a:xfrm>
          </p:grpSpPr>
          <p:sp>
            <p:nvSpPr>
              <p:cNvPr id="296" name="Google Shape;296;p11"/>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1"/>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98" name="Google Shape;298;p11"/>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accent5"/>
                </a:solidFill>
                <a:latin typeface="Arial"/>
                <a:ea typeface="Arial"/>
                <a:cs typeface="Arial"/>
                <a:sym typeface="Arial"/>
              </a:rPr>
              <a:t>10 minutes </a:t>
            </a:r>
            <a:endParaRPr sz="1800" b="1">
              <a:solidFill>
                <a:schemeClr val="accent5"/>
              </a:solidFill>
              <a:latin typeface="Calibri"/>
              <a:ea typeface="Calibri"/>
              <a:cs typeface="Calibri"/>
              <a:sym typeface="Calibri"/>
            </a:endParaRPr>
          </a:p>
        </p:txBody>
      </p:sp>
      <p:grpSp>
        <p:nvGrpSpPr>
          <p:cNvPr id="299" name="Google Shape;299;p11"/>
          <p:cNvGrpSpPr/>
          <p:nvPr/>
        </p:nvGrpSpPr>
        <p:grpSpPr>
          <a:xfrm>
            <a:off x="357066" y="1224523"/>
            <a:ext cx="369332" cy="369332"/>
            <a:chOff x="6784825" y="4717805"/>
            <a:chExt cx="1170980" cy="1170980"/>
          </a:xfrm>
        </p:grpSpPr>
        <p:sp>
          <p:nvSpPr>
            <p:cNvPr id="300" name="Google Shape;300;p11"/>
            <p:cNvSpPr/>
            <p:nvPr/>
          </p:nvSpPr>
          <p:spPr>
            <a:xfrm>
              <a:off x="6784825" y="4717805"/>
              <a:ext cx="1170980" cy="11709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1"/>
            <p:cNvSpPr/>
            <p:nvPr/>
          </p:nvSpPr>
          <p:spPr>
            <a:xfrm>
              <a:off x="7276868" y="5237982"/>
              <a:ext cx="189079" cy="1890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1"/>
            <p:cNvSpPr/>
            <p:nvPr/>
          </p:nvSpPr>
          <p:spPr>
            <a:xfrm rot="-5400000">
              <a:off x="7134823" y="5040376"/>
              <a:ext cx="464812" cy="113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1"/>
            <p:cNvSpPr/>
            <p:nvPr/>
          </p:nvSpPr>
          <p:spPr>
            <a:xfrm rot="-8146940">
              <a:off x="7365088" y="5440995"/>
              <a:ext cx="331413" cy="109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4" name="Google Shape;304;p11"/>
          <p:cNvSpPr/>
          <p:nvPr/>
        </p:nvSpPr>
        <p:spPr>
          <a:xfrm>
            <a:off x="1221854" y="2252116"/>
            <a:ext cx="3021784" cy="2696082"/>
          </a:xfrm>
          <a:prstGeom prst="wedgeRoundRectCallout">
            <a:avLst>
              <a:gd name="adj1" fmla="val 22060"/>
              <a:gd name="adj2" fmla="val 6325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20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 can humanitarian emergencies impact the psychological and social functioning of a child? </a:t>
            </a:r>
            <a:endParaRPr/>
          </a:p>
        </p:txBody>
      </p:sp>
      <p:sp>
        <p:nvSpPr>
          <p:cNvPr id="305" name="Google Shape;305;p11"/>
          <p:cNvSpPr/>
          <p:nvPr/>
        </p:nvSpPr>
        <p:spPr>
          <a:xfrm>
            <a:off x="4568375" y="2252116"/>
            <a:ext cx="3021784" cy="2696082"/>
          </a:xfrm>
          <a:prstGeom prst="wedgeRoundRectCallout">
            <a:avLst>
              <a:gd name="adj1" fmla="val 22060"/>
              <a:gd name="adj2" fmla="val 6325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200"/>
              <a:buFont typeface="Arial"/>
              <a:buNone/>
            </a:pPr>
            <a:r>
              <a:rPr lang="en-GB" sz="2200" i="0" u="none" strike="noStrike">
                <a:solidFill>
                  <a:srgbClr val="000000"/>
                </a:solidFill>
                <a:latin typeface="Arial"/>
                <a:ea typeface="Arial"/>
                <a:cs typeface="Arial"/>
                <a:sym typeface="Arial"/>
              </a:rPr>
              <a:t>What are some reasons children in humanitarian settings might experience </a:t>
            </a:r>
            <a:r>
              <a:rPr lang="en-GB" sz="220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distress</a:t>
            </a:r>
            <a:r>
              <a:rPr lang="en-GB" sz="2200" i="0" u="none" strike="noStrike">
                <a:solidFill>
                  <a:srgbClr val="000000"/>
                </a:solidFill>
                <a:latin typeface="Arial"/>
                <a:ea typeface="Arial"/>
                <a:cs typeface="Arial"/>
                <a:sym typeface="Arial"/>
              </a:rPr>
              <a:t>? </a:t>
            </a:r>
            <a:endParaRPr sz="2200" i="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Google Shape;311;p12"/>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3"/>
          <p:cNvSpPr/>
          <p:nvPr/>
        </p:nvSpPr>
        <p:spPr>
          <a:xfrm>
            <a:off x="6096000" y="1610176"/>
            <a:ext cx="5486400" cy="421120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18" name="Google Shape;318;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Mental health and psychological distress</a:t>
            </a:r>
            <a:endParaRPr/>
          </a:p>
        </p:txBody>
      </p:sp>
      <p:sp>
        <p:nvSpPr>
          <p:cNvPr id="319" name="Google Shape;319;p13"/>
          <p:cNvSpPr txBox="1"/>
          <p:nvPr/>
        </p:nvSpPr>
        <p:spPr>
          <a:xfrm>
            <a:off x="6536448" y="1997838"/>
            <a:ext cx="4876800"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Major sources of distress include:</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Exposure to adverse events, including violence, abuse, neglect or exploitation </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Death of or separation from family members</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Lack of basic services, accurate information, safety and security</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Displacement</a:t>
            </a:r>
            <a:endParaRPr dirty="0"/>
          </a:p>
          <a:p>
            <a:pPr marL="342900" marR="0" lvl="0" indent="-34290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Weakened family and community networks and support systems</a:t>
            </a:r>
            <a:endParaRPr sz="2000" dirty="0">
              <a:solidFill>
                <a:schemeClr val="dk1"/>
              </a:solidFill>
              <a:latin typeface="Arial"/>
              <a:ea typeface="Arial"/>
              <a:cs typeface="Arial"/>
              <a:sym typeface="Arial"/>
            </a:endParaRPr>
          </a:p>
        </p:txBody>
      </p:sp>
      <p:sp>
        <p:nvSpPr>
          <p:cNvPr id="320" name="Google Shape;320;p13"/>
          <p:cNvSpPr txBox="1"/>
          <p:nvPr/>
        </p:nvSpPr>
        <p:spPr>
          <a:xfrm>
            <a:off x="1052945" y="4263780"/>
            <a:ext cx="309616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accent5"/>
                </a:solidFill>
                <a:latin typeface="Arial"/>
                <a:ea typeface="Arial"/>
                <a:cs typeface="Arial"/>
                <a:sym typeface="Arial"/>
              </a:rPr>
              <a:t>Source: Alliance for Child Protection in Humanitarian Action. (2019). Minimum Standards for Child Protection in Humanitarian Action</a:t>
            </a:r>
            <a:endParaRPr/>
          </a:p>
        </p:txBody>
      </p:sp>
      <p:sp>
        <p:nvSpPr>
          <p:cNvPr id="321" name="Google Shape;321;p13"/>
          <p:cNvSpPr txBox="1"/>
          <p:nvPr/>
        </p:nvSpPr>
        <p:spPr>
          <a:xfrm>
            <a:off x="1052945" y="1851725"/>
            <a:ext cx="384290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Humanitarian crises can cause immediate and long-term psychological and social suffering to children and their caregivers. </a:t>
            </a:r>
            <a:endParaRPr sz="2400">
              <a:solidFill>
                <a:schemeClr val="dk1"/>
              </a:solidFill>
              <a:latin typeface="Arial"/>
              <a:ea typeface="Arial"/>
              <a:cs typeface="Arial"/>
              <a:sym typeface="Arial"/>
            </a:endParaRPr>
          </a:p>
        </p:txBody>
      </p:sp>
      <p:grpSp>
        <p:nvGrpSpPr>
          <p:cNvPr id="322" name="Google Shape;322;p13"/>
          <p:cNvGrpSpPr/>
          <p:nvPr/>
        </p:nvGrpSpPr>
        <p:grpSpPr>
          <a:xfrm>
            <a:off x="4343400" y="3337781"/>
            <a:ext cx="2112269" cy="2308324"/>
            <a:chOff x="6934339" y="4797164"/>
            <a:chExt cx="1232361" cy="1346745"/>
          </a:xfrm>
        </p:grpSpPr>
        <p:grpSp>
          <p:nvGrpSpPr>
            <p:cNvPr id="323" name="Google Shape;323;p13"/>
            <p:cNvGrpSpPr/>
            <p:nvPr/>
          </p:nvGrpSpPr>
          <p:grpSpPr>
            <a:xfrm>
              <a:off x="6934339" y="4886775"/>
              <a:ext cx="1232361" cy="1257134"/>
              <a:chOff x="7662737" y="4933947"/>
              <a:chExt cx="864452" cy="881827"/>
            </a:xfrm>
          </p:grpSpPr>
          <p:sp>
            <p:nvSpPr>
              <p:cNvPr id="324" name="Google Shape;324;p13"/>
              <p:cNvSpPr/>
              <p:nvPr/>
            </p:nvSpPr>
            <p:spPr>
              <a:xfrm>
                <a:off x="7662737" y="4933947"/>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 name="Google Shape;325;p13"/>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26" name="Google Shape;326;p13"/>
            <p:cNvSpPr/>
            <p:nvPr/>
          </p:nvSpPr>
          <p:spPr>
            <a:xfrm>
              <a:off x="7563876" y="4797164"/>
              <a:ext cx="551264" cy="576040"/>
            </a:xfrm>
            <a:prstGeom prst="ellipse">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b="1">
                  <a:solidFill>
                    <a:schemeClr val="lt1"/>
                  </a:solidFill>
                  <a:latin typeface="Arial"/>
                  <a:ea typeface="Arial"/>
                  <a:cs typeface="Arial"/>
                  <a:sym typeface="Arial"/>
                </a:rPr>
                <a: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5" name="Oval 4">
            <a:extLst>
              <a:ext uri="{FF2B5EF4-FFF2-40B4-BE49-F238E27FC236}">
                <a16:creationId xmlns:a16="http://schemas.microsoft.com/office/drawing/2014/main" id="{05BD5363-A1A1-84CA-06F3-6F81AEBDB59B}"/>
              </a:ext>
            </a:extLst>
          </p:cNvPr>
          <p:cNvSpPr/>
          <p:nvPr/>
        </p:nvSpPr>
        <p:spPr>
          <a:xfrm>
            <a:off x="3327613" y="1336346"/>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60" name="Google Shape;360;p15"/>
          <p:cNvGrpSpPr/>
          <p:nvPr/>
        </p:nvGrpSpPr>
        <p:grpSpPr>
          <a:xfrm>
            <a:off x="0" y="1227242"/>
            <a:ext cx="11226800" cy="3135780"/>
            <a:chOff x="0" y="1493942"/>
            <a:chExt cx="10381341" cy="3135780"/>
          </a:xfrm>
        </p:grpSpPr>
        <p:sp>
          <p:nvSpPr>
            <p:cNvPr id="361" name="Google Shape;361;p15"/>
            <p:cNvSpPr/>
            <p:nvPr/>
          </p:nvSpPr>
          <p:spPr>
            <a:xfrm>
              <a:off x="0" y="2069780"/>
              <a:ext cx="10381341" cy="1744131"/>
            </a:xfrm>
            <a:custGeom>
              <a:avLst/>
              <a:gdLst/>
              <a:ahLst/>
              <a:cxnLst/>
              <a:rect l="l" t="t" r="r" b="b"/>
              <a:pathLst>
                <a:path w="10160000" h="872632" extrusionOk="0">
                  <a:moveTo>
                    <a:pt x="0" y="872632"/>
                  </a:moveTo>
                  <a:cubicBezTo>
                    <a:pt x="1236133" y="569041"/>
                    <a:pt x="2472267" y="265451"/>
                    <a:pt x="3410857" y="161432"/>
                  </a:cubicBezTo>
                  <a:cubicBezTo>
                    <a:pt x="4349447" y="57413"/>
                    <a:pt x="4881637" y="275128"/>
                    <a:pt x="5631542" y="248518"/>
                  </a:cubicBezTo>
                  <a:cubicBezTo>
                    <a:pt x="6381447" y="221908"/>
                    <a:pt x="7288590" y="21127"/>
                    <a:pt x="7910285" y="1775"/>
                  </a:cubicBezTo>
                  <a:cubicBezTo>
                    <a:pt x="8531980" y="-17577"/>
                    <a:pt x="8986762" y="127566"/>
                    <a:pt x="9361714" y="132404"/>
                  </a:cubicBezTo>
                  <a:cubicBezTo>
                    <a:pt x="9736666" y="137242"/>
                    <a:pt x="9948333" y="84023"/>
                    <a:pt x="10160000" y="30804"/>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5"/>
            <p:cNvSpPr/>
            <p:nvPr/>
          </p:nvSpPr>
          <p:spPr>
            <a:xfrm>
              <a:off x="0" y="2500632"/>
              <a:ext cx="10337165" cy="1328730"/>
            </a:xfrm>
            <a:custGeom>
              <a:avLst/>
              <a:gdLst/>
              <a:ahLst/>
              <a:cxnLst/>
              <a:rect l="l" t="t" r="r" b="b"/>
              <a:pathLst>
                <a:path w="10189029" h="1082883" extrusionOk="0">
                  <a:moveTo>
                    <a:pt x="0" y="0"/>
                  </a:moveTo>
                  <a:cubicBezTo>
                    <a:pt x="706362" y="192314"/>
                    <a:pt x="1412724" y="384628"/>
                    <a:pt x="2104572" y="478971"/>
                  </a:cubicBezTo>
                  <a:cubicBezTo>
                    <a:pt x="2796420" y="573314"/>
                    <a:pt x="3495524" y="481390"/>
                    <a:pt x="4151086" y="566057"/>
                  </a:cubicBezTo>
                  <a:cubicBezTo>
                    <a:pt x="4806648" y="650724"/>
                    <a:pt x="5360610" y="904723"/>
                    <a:pt x="6037943" y="986971"/>
                  </a:cubicBezTo>
                  <a:cubicBezTo>
                    <a:pt x="6715276" y="1069219"/>
                    <a:pt x="7523238" y="1112762"/>
                    <a:pt x="8215086" y="1059543"/>
                  </a:cubicBezTo>
                  <a:cubicBezTo>
                    <a:pt x="8906934" y="1006324"/>
                    <a:pt x="9547981" y="836990"/>
                    <a:pt x="10189029" y="667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5"/>
            <p:cNvSpPr/>
            <p:nvPr/>
          </p:nvSpPr>
          <p:spPr>
            <a:xfrm>
              <a:off x="2817" y="1493942"/>
              <a:ext cx="10334347" cy="3135780"/>
            </a:xfrm>
            <a:custGeom>
              <a:avLst/>
              <a:gdLst/>
              <a:ahLst/>
              <a:cxnLst/>
              <a:rect l="l" t="t" r="r" b="b"/>
              <a:pathLst>
                <a:path w="10116457" h="2874261" extrusionOk="0">
                  <a:moveTo>
                    <a:pt x="0" y="0"/>
                  </a:moveTo>
                  <a:cubicBezTo>
                    <a:pt x="857552" y="752324"/>
                    <a:pt x="1715104" y="1504648"/>
                    <a:pt x="2409371" y="1886857"/>
                  </a:cubicBezTo>
                  <a:cubicBezTo>
                    <a:pt x="3103638" y="2269066"/>
                    <a:pt x="3681791" y="2128762"/>
                    <a:pt x="4165600" y="2293257"/>
                  </a:cubicBezTo>
                  <a:cubicBezTo>
                    <a:pt x="4649409" y="2457752"/>
                    <a:pt x="4782457" y="2856896"/>
                    <a:pt x="5312228" y="2873829"/>
                  </a:cubicBezTo>
                  <a:cubicBezTo>
                    <a:pt x="5841999" y="2890762"/>
                    <a:pt x="6686247" y="2404533"/>
                    <a:pt x="7344228" y="2394857"/>
                  </a:cubicBezTo>
                  <a:cubicBezTo>
                    <a:pt x="8002209" y="2385181"/>
                    <a:pt x="8798076" y="2764971"/>
                    <a:pt x="9260114" y="2815771"/>
                  </a:cubicBezTo>
                  <a:cubicBezTo>
                    <a:pt x="9722152" y="2866571"/>
                    <a:pt x="9919304" y="2783114"/>
                    <a:pt x="10116457" y="2699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4" name="Google Shape;364;p15"/>
          <p:cNvSpPr/>
          <p:nvPr/>
        </p:nvSpPr>
        <p:spPr>
          <a:xfrm>
            <a:off x="1347091" y="2219328"/>
            <a:ext cx="997144" cy="100659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Impact of emergencies</a:t>
            </a:r>
            <a:endParaRPr/>
          </a:p>
        </p:txBody>
      </p:sp>
      <p:sp>
        <p:nvSpPr>
          <p:cNvPr id="366" name="Google Shape;366;p15"/>
          <p:cNvSpPr txBox="1"/>
          <p:nvPr/>
        </p:nvSpPr>
        <p:spPr>
          <a:xfrm>
            <a:off x="3232723" y="4701571"/>
            <a:ext cx="357187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child has their own protective - and risk factors, which impacts they way they </a:t>
            </a:r>
            <a:r>
              <a:rPr lang="en-GB" sz="1800" b="1" dirty="0">
                <a:solidFill>
                  <a:schemeClr val="dk1"/>
                </a:solidFill>
                <a:latin typeface="Arial"/>
                <a:ea typeface="Arial"/>
                <a:cs typeface="Arial"/>
                <a:sym typeface="Arial"/>
              </a:rPr>
              <a:t>experience</a:t>
            </a:r>
            <a:r>
              <a:rPr lang="en-GB" sz="1800" dirty="0">
                <a:solidFill>
                  <a:schemeClr val="dk1"/>
                </a:solidFill>
                <a:latin typeface="Arial"/>
                <a:ea typeface="Arial"/>
                <a:cs typeface="Arial"/>
                <a:sym typeface="Arial"/>
              </a:rPr>
              <a:t> the event and the </a:t>
            </a:r>
            <a:r>
              <a:rPr lang="en-GB" sz="1800" b="1" dirty="0">
                <a:solidFill>
                  <a:schemeClr val="dk1"/>
                </a:solidFill>
                <a:latin typeface="Arial"/>
                <a:ea typeface="Arial"/>
                <a:cs typeface="Arial"/>
                <a:sym typeface="Arial"/>
              </a:rPr>
              <a:t>effect</a:t>
            </a:r>
            <a:r>
              <a:rPr lang="en-GB" sz="1800" dirty="0">
                <a:solidFill>
                  <a:schemeClr val="dk1"/>
                </a:solidFill>
                <a:latin typeface="Arial"/>
                <a:ea typeface="Arial"/>
                <a:cs typeface="Arial"/>
                <a:sym typeface="Arial"/>
              </a:rPr>
              <a:t> is has on them</a:t>
            </a:r>
            <a:endParaRPr sz="1800" dirty="0">
              <a:solidFill>
                <a:schemeClr val="dk1"/>
              </a:solidFill>
              <a:latin typeface="Arial"/>
              <a:ea typeface="Arial"/>
              <a:cs typeface="Arial"/>
              <a:sym typeface="Arial"/>
            </a:endParaRPr>
          </a:p>
        </p:txBody>
      </p:sp>
      <p:sp>
        <p:nvSpPr>
          <p:cNvPr id="367" name="Google Shape;367;p15"/>
          <p:cNvSpPr txBox="1"/>
          <p:nvPr/>
        </p:nvSpPr>
        <p:spPr>
          <a:xfrm>
            <a:off x="7284624" y="4710500"/>
            <a:ext cx="4416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individual child will </a:t>
            </a:r>
            <a:r>
              <a:rPr lang="en-GB" sz="1800" b="1" dirty="0">
                <a:solidFill>
                  <a:schemeClr val="dk1"/>
                </a:solidFill>
                <a:latin typeface="Arial"/>
                <a:ea typeface="Arial"/>
                <a:cs typeface="Arial"/>
                <a:sym typeface="Arial"/>
              </a:rPr>
              <a:t>experience and respond </a:t>
            </a:r>
            <a:r>
              <a:rPr lang="en-GB" sz="1800" dirty="0">
                <a:solidFill>
                  <a:schemeClr val="dk1"/>
                </a:solidFill>
                <a:latin typeface="Arial"/>
                <a:ea typeface="Arial"/>
                <a:cs typeface="Arial"/>
                <a:sym typeface="Arial"/>
              </a:rPr>
              <a:t>differently to what happened. </a:t>
            </a:r>
            <a:endParaRPr sz="1800" dirty="0">
              <a:solidFill>
                <a:schemeClr val="dk1"/>
              </a:solidFill>
              <a:latin typeface="Arial"/>
              <a:ea typeface="Arial"/>
              <a:cs typeface="Arial"/>
              <a:sym typeface="Arial"/>
            </a:endParaRPr>
          </a:p>
        </p:txBody>
      </p:sp>
      <p:grpSp>
        <p:nvGrpSpPr>
          <p:cNvPr id="368" name="Google Shape;368;p15"/>
          <p:cNvGrpSpPr/>
          <p:nvPr/>
        </p:nvGrpSpPr>
        <p:grpSpPr>
          <a:xfrm>
            <a:off x="4845278" y="2667172"/>
            <a:ext cx="595904" cy="850512"/>
            <a:chOff x="2486024" y="3959213"/>
            <a:chExt cx="1004424" cy="1462713"/>
          </a:xfrm>
        </p:grpSpPr>
        <p:sp>
          <p:nvSpPr>
            <p:cNvPr id="369" name="Google Shape;369;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6" name="Google Shape;376;p15"/>
          <p:cNvGrpSpPr/>
          <p:nvPr/>
        </p:nvGrpSpPr>
        <p:grpSpPr>
          <a:xfrm>
            <a:off x="5085891" y="3594033"/>
            <a:ext cx="527509" cy="868968"/>
            <a:chOff x="7729092" y="2226754"/>
            <a:chExt cx="2185223" cy="3730164"/>
          </a:xfrm>
        </p:grpSpPr>
        <p:sp>
          <p:nvSpPr>
            <p:cNvPr id="377" name="Google Shape;377;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9" name="Google Shape;379;p15"/>
            <p:cNvGrpSpPr/>
            <p:nvPr/>
          </p:nvGrpSpPr>
          <p:grpSpPr>
            <a:xfrm rot="507905">
              <a:off x="7839580" y="3799168"/>
              <a:ext cx="669658" cy="1550686"/>
              <a:chOff x="7916671" y="3912471"/>
              <a:chExt cx="669658" cy="1550686"/>
            </a:xfrm>
          </p:grpSpPr>
          <p:sp>
            <p:nvSpPr>
              <p:cNvPr id="380" name="Google Shape;380;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82" name="Google Shape;382;p15"/>
            <p:cNvGrpSpPr/>
            <p:nvPr/>
          </p:nvGrpSpPr>
          <p:grpSpPr>
            <a:xfrm rot="-494171" flipH="1">
              <a:off x="9124058" y="3789398"/>
              <a:ext cx="682707" cy="1550686"/>
              <a:chOff x="7916671" y="3912471"/>
              <a:chExt cx="669658" cy="1550686"/>
            </a:xfrm>
          </p:grpSpPr>
          <p:sp>
            <p:nvSpPr>
              <p:cNvPr id="383" name="Google Shape;383;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85" name="Google Shape;385;p15"/>
          <p:cNvGrpSpPr/>
          <p:nvPr/>
        </p:nvGrpSpPr>
        <p:grpSpPr>
          <a:xfrm>
            <a:off x="5062004" y="1584022"/>
            <a:ext cx="527509" cy="868968"/>
            <a:chOff x="7729092" y="2226754"/>
            <a:chExt cx="2185223" cy="3730164"/>
          </a:xfrm>
        </p:grpSpPr>
        <p:sp>
          <p:nvSpPr>
            <p:cNvPr id="386" name="Google Shape;38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8" name="Google Shape;388;p15"/>
            <p:cNvGrpSpPr/>
            <p:nvPr/>
          </p:nvGrpSpPr>
          <p:grpSpPr>
            <a:xfrm rot="507905">
              <a:off x="7839580" y="3799168"/>
              <a:ext cx="669658" cy="1550686"/>
              <a:chOff x="7916671" y="3912471"/>
              <a:chExt cx="669658" cy="1550686"/>
            </a:xfrm>
          </p:grpSpPr>
          <p:sp>
            <p:nvSpPr>
              <p:cNvPr id="389" name="Google Shape;38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1" name="Google Shape;391;p15"/>
            <p:cNvGrpSpPr/>
            <p:nvPr/>
          </p:nvGrpSpPr>
          <p:grpSpPr>
            <a:xfrm rot="-494171" flipH="1">
              <a:off x="9124058" y="3789398"/>
              <a:ext cx="682707" cy="1550686"/>
              <a:chOff x="7916671" y="3912471"/>
              <a:chExt cx="669658" cy="1550686"/>
            </a:xfrm>
          </p:grpSpPr>
          <p:sp>
            <p:nvSpPr>
              <p:cNvPr id="392" name="Google Shape;39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94" name="Google Shape;394;p15"/>
          <p:cNvSpPr txBox="1"/>
          <p:nvPr/>
        </p:nvSpPr>
        <p:spPr>
          <a:xfrm>
            <a:off x="938629" y="4662809"/>
            <a:ext cx="181406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One or multiple adverse </a:t>
            </a:r>
            <a:r>
              <a:rPr lang="en-GB" sz="1800" b="1" dirty="0">
                <a:solidFill>
                  <a:schemeClr val="dk1"/>
                </a:solidFill>
                <a:latin typeface="Arial"/>
                <a:ea typeface="Arial"/>
                <a:cs typeface="Arial"/>
                <a:sym typeface="Arial"/>
              </a:rPr>
              <a:t>events </a:t>
            </a:r>
            <a:r>
              <a:rPr lang="en-GB" sz="1800" dirty="0">
                <a:solidFill>
                  <a:schemeClr val="dk1"/>
                </a:solidFill>
                <a:latin typeface="Arial"/>
                <a:ea typeface="Arial"/>
                <a:cs typeface="Arial"/>
                <a:sym typeface="Arial"/>
              </a:rPr>
              <a:t>occur</a:t>
            </a:r>
            <a:endParaRPr sz="1800" dirty="0">
              <a:solidFill>
                <a:schemeClr val="dk1"/>
              </a:solidFill>
              <a:latin typeface="Arial"/>
              <a:ea typeface="Arial"/>
              <a:cs typeface="Arial"/>
              <a:sym typeface="Arial"/>
            </a:endParaRPr>
          </a:p>
        </p:txBody>
      </p:sp>
      <p:grpSp>
        <p:nvGrpSpPr>
          <p:cNvPr id="395" name="Google Shape;395;p15"/>
          <p:cNvGrpSpPr/>
          <p:nvPr/>
        </p:nvGrpSpPr>
        <p:grpSpPr>
          <a:xfrm>
            <a:off x="10799738" y="1260269"/>
            <a:ext cx="527509" cy="868968"/>
            <a:chOff x="7729092" y="2226754"/>
            <a:chExt cx="2185223" cy="3730164"/>
          </a:xfrm>
        </p:grpSpPr>
        <p:sp>
          <p:nvSpPr>
            <p:cNvPr id="396" name="Google Shape;39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8" name="Google Shape;398;p15"/>
            <p:cNvGrpSpPr/>
            <p:nvPr/>
          </p:nvGrpSpPr>
          <p:grpSpPr>
            <a:xfrm rot="507905">
              <a:off x="7839580" y="3799168"/>
              <a:ext cx="669658" cy="1550686"/>
              <a:chOff x="7916671" y="3912471"/>
              <a:chExt cx="669658" cy="1550686"/>
            </a:xfrm>
          </p:grpSpPr>
          <p:sp>
            <p:nvSpPr>
              <p:cNvPr id="399" name="Google Shape;39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1" name="Google Shape;401;p15"/>
            <p:cNvGrpSpPr/>
            <p:nvPr/>
          </p:nvGrpSpPr>
          <p:grpSpPr>
            <a:xfrm rot="-494171" flipH="1">
              <a:off x="9124058" y="3789398"/>
              <a:ext cx="682707" cy="1550686"/>
              <a:chOff x="7916671" y="3912471"/>
              <a:chExt cx="669658" cy="1550686"/>
            </a:xfrm>
          </p:grpSpPr>
          <p:sp>
            <p:nvSpPr>
              <p:cNvPr id="402" name="Google Shape;40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04" name="Google Shape;404;p15"/>
          <p:cNvGrpSpPr/>
          <p:nvPr/>
        </p:nvGrpSpPr>
        <p:grpSpPr>
          <a:xfrm>
            <a:off x="10536019" y="2443322"/>
            <a:ext cx="595904" cy="850512"/>
            <a:chOff x="2486024" y="3959213"/>
            <a:chExt cx="1004424" cy="1462713"/>
          </a:xfrm>
        </p:grpSpPr>
        <p:sp>
          <p:nvSpPr>
            <p:cNvPr id="405" name="Google Shape;405;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2" name="Google Shape;412;p15"/>
          <p:cNvGrpSpPr/>
          <p:nvPr/>
        </p:nvGrpSpPr>
        <p:grpSpPr>
          <a:xfrm>
            <a:off x="10773440" y="3554400"/>
            <a:ext cx="527509" cy="868968"/>
            <a:chOff x="7729092" y="2226754"/>
            <a:chExt cx="2185223" cy="3730164"/>
          </a:xfrm>
        </p:grpSpPr>
        <p:sp>
          <p:nvSpPr>
            <p:cNvPr id="413" name="Google Shape;413;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5" name="Google Shape;415;p15"/>
            <p:cNvGrpSpPr/>
            <p:nvPr/>
          </p:nvGrpSpPr>
          <p:grpSpPr>
            <a:xfrm rot="507905">
              <a:off x="7839580" y="3799168"/>
              <a:ext cx="669658" cy="1550686"/>
              <a:chOff x="7916671" y="3912471"/>
              <a:chExt cx="669658" cy="1550686"/>
            </a:xfrm>
          </p:grpSpPr>
          <p:sp>
            <p:nvSpPr>
              <p:cNvPr id="416" name="Google Shape;416;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8" name="Google Shape;418;p15"/>
            <p:cNvGrpSpPr/>
            <p:nvPr/>
          </p:nvGrpSpPr>
          <p:grpSpPr>
            <a:xfrm rot="-494171" flipH="1">
              <a:off x="9124058" y="3789398"/>
              <a:ext cx="682707" cy="1550686"/>
              <a:chOff x="7916671" y="3912471"/>
              <a:chExt cx="669658" cy="1550686"/>
            </a:xfrm>
          </p:grpSpPr>
          <p:sp>
            <p:nvSpPr>
              <p:cNvPr id="419" name="Google Shape;41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 name="Google Shape;364;p15">
            <a:extLst>
              <a:ext uri="{FF2B5EF4-FFF2-40B4-BE49-F238E27FC236}">
                <a16:creationId xmlns:a16="http://schemas.microsoft.com/office/drawing/2014/main" id="{41EBDADF-F48D-E5A3-D74D-CB57B6069542}"/>
              </a:ext>
            </a:extLst>
          </p:cNvPr>
          <p:cNvSpPr/>
          <p:nvPr/>
        </p:nvSpPr>
        <p:spPr>
          <a:xfrm>
            <a:off x="1919764" y="1635579"/>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364;p15">
            <a:extLst>
              <a:ext uri="{FF2B5EF4-FFF2-40B4-BE49-F238E27FC236}">
                <a16:creationId xmlns:a16="http://schemas.microsoft.com/office/drawing/2014/main" id="{610A2742-CAE0-BD6E-64B7-94230AAA6D53}"/>
              </a:ext>
            </a:extLst>
          </p:cNvPr>
          <p:cNvSpPr/>
          <p:nvPr/>
        </p:nvSpPr>
        <p:spPr>
          <a:xfrm>
            <a:off x="1012974" y="3154704"/>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364;p15">
            <a:extLst>
              <a:ext uri="{FF2B5EF4-FFF2-40B4-BE49-F238E27FC236}">
                <a16:creationId xmlns:a16="http://schemas.microsoft.com/office/drawing/2014/main" id="{0BD51B94-7783-60E3-D774-A39F045F2104}"/>
              </a:ext>
            </a:extLst>
          </p:cNvPr>
          <p:cNvSpPr/>
          <p:nvPr/>
        </p:nvSpPr>
        <p:spPr>
          <a:xfrm>
            <a:off x="1890889" y="3067690"/>
            <a:ext cx="524710" cy="49412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Oval 5">
            <a:extLst>
              <a:ext uri="{FF2B5EF4-FFF2-40B4-BE49-F238E27FC236}">
                <a16:creationId xmlns:a16="http://schemas.microsoft.com/office/drawing/2014/main" id="{7075C524-C8AD-49D1-CF43-AE2F6EC1AFAA}"/>
              </a:ext>
            </a:extLst>
          </p:cNvPr>
          <p:cNvSpPr/>
          <p:nvPr/>
        </p:nvSpPr>
        <p:spPr>
          <a:xfrm>
            <a:off x="3456713" y="1434039"/>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EC748FF2-119D-29E6-014E-6EBE41DEFBA5}"/>
              </a:ext>
            </a:extLst>
          </p:cNvPr>
          <p:cNvSpPr/>
          <p:nvPr/>
        </p:nvSpPr>
        <p:spPr>
          <a:xfrm>
            <a:off x="3581986" y="1542156"/>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8CDF13-F165-71AE-8A05-C08675A3F30F}"/>
              </a:ext>
            </a:extLst>
          </p:cNvPr>
          <p:cNvSpPr/>
          <p:nvPr/>
        </p:nvSpPr>
        <p:spPr>
          <a:xfrm>
            <a:off x="3341116" y="2415751"/>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978CB2AF-8CB7-0706-F5C6-149406B6FC39}"/>
              </a:ext>
            </a:extLst>
          </p:cNvPr>
          <p:cNvSpPr/>
          <p:nvPr/>
        </p:nvSpPr>
        <p:spPr>
          <a:xfrm>
            <a:off x="3470216" y="2513444"/>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24FBE97-BDCD-5C36-28AE-84CF8E6E5517}"/>
              </a:ext>
            </a:extLst>
          </p:cNvPr>
          <p:cNvSpPr/>
          <p:nvPr/>
        </p:nvSpPr>
        <p:spPr>
          <a:xfrm>
            <a:off x="3595489" y="2621561"/>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5F218A0D-C2F7-2581-9849-FA2038730D05}"/>
              </a:ext>
            </a:extLst>
          </p:cNvPr>
          <p:cNvSpPr/>
          <p:nvPr/>
        </p:nvSpPr>
        <p:spPr>
          <a:xfrm>
            <a:off x="3327613" y="3482825"/>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290B8CA5-DB5C-4785-E872-C50BA1E427E2}"/>
              </a:ext>
            </a:extLst>
          </p:cNvPr>
          <p:cNvSpPr/>
          <p:nvPr/>
        </p:nvSpPr>
        <p:spPr>
          <a:xfrm>
            <a:off x="3456713" y="3580518"/>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49D5516-249E-826A-DFEC-63866BE0079D}"/>
              </a:ext>
            </a:extLst>
          </p:cNvPr>
          <p:cNvSpPr/>
          <p:nvPr/>
        </p:nvSpPr>
        <p:spPr>
          <a:xfrm>
            <a:off x="3581986" y="3688635"/>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765951D-4602-817B-156C-BC953583A4EB}"/>
              </a:ext>
            </a:extLst>
          </p:cNvPr>
          <p:cNvGrpSpPr/>
          <p:nvPr/>
        </p:nvGrpSpPr>
        <p:grpSpPr>
          <a:xfrm>
            <a:off x="3274200" y="1070961"/>
            <a:ext cx="5348216" cy="5120707"/>
            <a:chOff x="4541599" y="1956118"/>
            <a:chExt cx="6574444" cy="6574444"/>
          </a:xfrm>
        </p:grpSpPr>
        <p:sp>
          <p:nvSpPr>
            <p:cNvPr id="14" name="Oval 13">
              <a:extLst>
                <a:ext uri="{FF2B5EF4-FFF2-40B4-BE49-F238E27FC236}">
                  <a16:creationId xmlns:a16="http://schemas.microsoft.com/office/drawing/2014/main" id="{239AA119-105F-1398-6830-844D9BE3A6E4}"/>
                </a:ext>
              </a:extLst>
            </p:cNvPr>
            <p:cNvSpPr/>
            <p:nvPr/>
          </p:nvSpPr>
          <p:spPr>
            <a:xfrm>
              <a:off x="4541599" y="1956118"/>
              <a:ext cx="6574444" cy="65744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FBB1F06C-1AAA-4957-71AA-6702EF89E4FC}"/>
                </a:ext>
              </a:extLst>
            </p:cNvPr>
            <p:cNvSpPr/>
            <p:nvPr/>
          </p:nvSpPr>
          <p:spPr>
            <a:xfrm>
              <a:off x="5121643" y="2523285"/>
              <a:ext cx="5385038" cy="538503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BD632A21-A9C0-8042-1055-F6DF59E14C0A}"/>
                </a:ext>
              </a:extLst>
            </p:cNvPr>
            <p:cNvSpPr/>
            <p:nvPr/>
          </p:nvSpPr>
          <p:spPr>
            <a:xfrm>
              <a:off x="5741231" y="3105543"/>
              <a:ext cx="4145862" cy="414586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B7CAA18E-8A07-8224-21AB-BFFE66ACB867}"/>
                </a:ext>
              </a:extLst>
            </p:cNvPr>
            <p:cNvSpPr/>
            <p:nvPr/>
          </p:nvSpPr>
          <p:spPr>
            <a:xfrm>
              <a:off x="6442797"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9BE0BE10-F6D8-2FB7-DDFE-335CC331170D}"/>
              </a:ext>
            </a:extLst>
          </p:cNvPr>
          <p:cNvSpPr>
            <a:spLocks noGrp="1"/>
          </p:cNvSpPr>
          <p:nvPr>
            <p:ph type="title"/>
          </p:nvPr>
        </p:nvSpPr>
        <p:spPr/>
        <p:txBody>
          <a:bodyPr/>
          <a:lstStyle/>
          <a:p>
            <a:r>
              <a:rPr lang="en-CA" dirty="0"/>
              <a:t>Applying a socio-ecological approach</a:t>
            </a:r>
            <a:endParaRPr lang="en-BE" dirty="0"/>
          </a:p>
        </p:txBody>
      </p:sp>
      <p:sp>
        <p:nvSpPr>
          <p:cNvPr id="19" name="TextBox 18">
            <a:extLst>
              <a:ext uri="{FF2B5EF4-FFF2-40B4-BE49-F238E27FC236}">
                <a16:creationId xmlns:a16="http://schemas.microsoft.com/office/drawing/2014/main" id="{604A2A97-99B3-01EA-246B-5D0D6F7A57FE}"/>
              </a:ext>
            </a:extLst>
          </p:cNvPr>
          <p:cNvSpPr txBox="1"/>
          <p:nvPr/>
        </p:nvSpPr>
        <p:spPr>
          <a:xfrm>
            <a:off x="8973753" y="2265135"/>
            <a:ext cx="2008893"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RISK FACTORS</a:t>
            </a:r>
            <a:endParaRPr lang="en-BE"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9CA8F7E-04ED-095D-FFE1-6DAB8E2DF4BA}"/>
              </a:ext>
            </a:extLst>
          </p:cNvPr>
          <p:cNvSpPr txBox="1"/>
          <p:nvPr/>
        </p:nvSpPr>
        <p:spPr>
          <a:xfrm>
            <a:off x="9015146" y="3364104"/>
            <a:ext cx="2008893"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PROTECTIVE FACTORS</a:t>
            </a:r>
            <a:endParaRPr lang="en-BE" sz="2000" b="1"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EED99395-0131-BCCC-947F-227DDC8AA8C9}"/>
              </a:ext>
            </a:extLst>
          </p:cNvPr>
          <p:cNvSpPr/>
          <p:nvPr/>
        </p:nvSpPr>
        <p:spPr>
          <a:xfrm>
            <a:off x="2020640" y="3082802"/>
            <a:ext cx="9241872" cy="137727"/>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1FD9A671-FE07-3E4E-CCB0-48C08A61E312}"/>
              </a:ext>
            </a:extLst>
          </p:cNvPr>
          <p:cNvGrpSpPr/>
          <p:nvPr/>
        </p:nvGrpSpPr>
        <p:grpSpPr>
          <a:xfrm>
            <a:off x="5079722" y="3276279"/>
            <a:ext cx="1867715" cy="2765879"/>
            <a:chOff x="6542377" y="3389788"/>
            <a:chExt cx="1867715" cy="2765879"/>
          </a:xfrm>
          <a:solidFill>
            <a:schemeClr val="accent6">
              <a:lumMod val="60000"/>
              <a:lumOff val="40000"/>
            </a:schemeClr>
          </a:solidFill>
        </p:grpSpPr>
        <p:grpSp>
          <p:nvGrpSpPr>
            <p:cNvPr id="45" name="Group 44">
              <a:extLst>
                <a:ext uri="{FF2B5EF4-FFF2-40B4-BE49-F238E27FC236}">
                  <a16:creationId xmlns:a16="http://schemas.microsoft.com/office/drawing/2014/main" id="{516B03AB-E474-091A-B66D-302A5D5122AC}"/>
                </a:ext>
              </a:extLst>
            </p:cNvPr>
            <p:cNvGrpSpPr/>
            <p:nvPr/>
          </p:nvGrpSpPr>
          <p:grpSpPr>
            <a:xfrm>
              <a:off x="6542377" y="3389788"/>
              <a:ext cx="1867715" cy="2765879"/>
              <a:chOff x="6275864" y="3222632"/>
              <a:chExt cx="2080765" cy="3081378"/>
            </a:xfrm>
            <a:grpFill/>
          </p:grpSpPr>
          <p:sp>
            <p:nvSpPr>
              <p:cNvPr id="47" name="Oval 46">
                <a:extLst>
                  <a:ext uri="{FF2B5EF4-FFF2-40B4-BE49-F238E27FC236}">
                    <a16:creationId xmlns:a16="http://schemas.microsoft.com/office/drawing/2014/main" id="{EA4D406B-6B91-8DE3-7D9C-74BDDFF59F97}"/>
                  </a:ext>
                </a:extLst>
              </p:cNvPr>
              <p:cNvSpPr/>
              <p:nvPr/>
            </p:nvSpPr>
            <p:spPr>
              <a:xfrm>
                <a:off x="6879614" y="3222632"/>
                <a:ext cx="868194" cy="868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39ECA03F-791F-21CE-39AA-F45824D1EE11}"/>
                  </a:ext>
                </a:extLst>
              </p:cNvPr>
              <p:cNvGrpSpPr/>
              <p:nvPr/>
            </p:nvGrpSpPr>
            <p:grpSpPr>
              <a:xfrm>
                <a:off x="6275864" y="3233777"/>
                <a:ext cx="2080765" cy="3070233"/>
                <a:chOff x="6131774" y="3095705"/>
                <a:chExt cx="2342385" cy="3456261"/>
              </a:xfrm>
              <a:grpFill/>
            </p:grpSpPr>
            <p:sp>
              <p:nvSpPr>
                <p:cNvPr id="49" name="Rectangle: Rounded Corners 48">
                  <a:extLst>
                    <a:ext uri="{FF2B5EF4-FFF2-40B4-BE49-F238E27FC236}">
                      <a16:creationId xmlns:a16="http://schemas.microsoft.com/office/drawing/2014/main" id="{696342A9-8847-0DC1-AC7B-8648563C93C2}"/>
                    </a:ext>
                  </a:extLst>
                </p:cNvPr>
                <p:cNvSpPr/>
                <p:nvPr/>
              </p:nvSpPr>
              <p:spPr>
                <a:xfrm>
                  <a:off x="6837950" y="4251503"/>
                  <a:ext cx="906678" cy="118900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A83AC801-EC5D-EDD4-2DAB-C0CDF1D8A95C}"/>
                    </a:ext>
                  </a:extLst>
                </p:cNvPr>
                <p:cNvSpPr/>
                <p:nvPr/>
              </p:nvSpPr>
              <p:spPr>
                <a:xfrm rot="2358309">
                  <a:off x="6683264" y="4857233"/>
                  <a:ext cx="417071" cy="11493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D5028B7A-E6A7-CB7B-49C6-316CA13D79D1}"/>
                    </a:ext>
                  </a:extLst>
                </p:cNvPr>
                <p:cNvSpPr/>
                <p:nvPr/>
              </p:nvSpPr>
              <p:spPr>
                <a:xfrm rot="9538565">
                  <a:off x="7532715" y="5053814"/>
                  <a:ext cx="403525" cy="149815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A1F3B8F1-7C16-57A9-9BF6-844E22763DFD}"/>
                    </a:ext>
                  </a:extLst>
                </p:cNvPr>
                <p:cNvSpPr/>
                <p:nvPr/>
              </p:nvSpPr>
              <p:spPr>
                <a:xfrm rot="10441727">
                  <a:off x="6466525" y="5566826"/>
                  <a:ext cx="412721" cy="966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859C63C6-09CF-3465-3630-A334B0DFD7C6}"/>
                    </a:ext>
                  </a:extLst>
                </p:cNvPr>
                <p:cNvSpPr/>
                <p:nvPr/>
              </p:nvSpPr>
              <p:spPr>
                <a:xfrm rot="21202754">
                  <a:off x="7927941" y="3095705"/>
                  <a:ext cx="389349" cy="970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BC053B02-7E58-734C-8F17-8CFCE5D6082B}"/>
                    </a:ext>
                  </a:extLst>
                </p:cNvPr>
                <p:cNvSpPr/>
                <p:nvPr/>
              </p:nvSpPr>
              <p:spPr>
                <a:xfrm rot="2846291">
                  <a:off x="7655283" y="3612100"/>
                  <a:ext cx="417128" cy="12206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id="{1CA50E9A-7204-8FC8-C603-CE04DE5C6C36}"/>
                    </a:ext>
                  </a:extLst>
                </p:cNvPr>
                <p:cNvSpPr/>
                <p:nvPr/>
              </p:nvSpPr>
              <p:spPr>
                <a:xfrm rot="7497251">
                  <a:off x="6458770" y="3665817"/>
                  <a:ext cx="418716" cy="1072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F1AAB859-01E4-5C9E-ECB3-AC34083E9698}"/>
                    </a:ext>
                  </a:extLst>
                </p:cNvPr>
                <p:cNvSpPr/>
                <p:nvPr/>
              </p:nvSpPr>
              <p:spPr>
                <a:xfrm rot="461185">
                  <a:off x="6232794" y="3158218"/>
                  <a:ext cx="397535" cy="10219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pic>
          <p:nvPicPr>
            <p:cNvPr id="46" name="Graphic 45" descr="Water with solid fill">
              <a:extLst>
                <a:ext uri="{FF2B5EF4-FFF2-40B4-BE49-F238E27FC236}">
                  <a16:creationId xmlns:a16="http://schemas.microsoft.com/office/drawing/2014/main" id="{F338DE69-D32F-B2A5-9659-58BE509B3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170" y="3530974"/>
              <a:ext cx="200226" cy="200226"/>
            </a:xfrm>
            <a:prstGeom prst="rect">
              <a:avLst/>
            </a:prstGeom>
          </p:spPr>
        </p:pic>
      </p:grpSp>
      <p:sp>
        <p:nvSpPr>
          <p:cNvPr id="68" name="TextBox 67">
            <a:extLst>
              <a:ext uri="{FF2B5EF4-FFF2-40B4-BE49-F238E27FC236}">
                <a16:creationId xmlns:a16="http://schemas.microsoft.com/office/drawing/2014/main" id="{60B7CFF1-84B6-2D4D-CD17-E12BF2FE04E1}"/>
              </a:ext>
            </a:extLst>
          </p:cNvPr>
          <p:cNvSpPr txBox="1"/>
          <p:nvPr/>
        </p:nvSpPr>
        <p:spPr>
          <a:xfrm>
            <a:off x="913970" y="2265135"/>
            <a:ext cx="4133325" cy="466183"/>
          </a:xfrm>
          <a:prstGeom prst="rect">
            <a:avLst/>
          </a:prstGeom>
          <a:solidFill>
            <a:schemeClr val="accent5">
              <a:lumMod val="40000"/>
              <a:lumOff val="6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Family</a:t>
            </a:r>
          </a:p>
        </p:txBody>
      </p:sp>
      <p:sp>
        <p:nvSpPr>
          <p:cNvPr id="69" name="TextBox 68">
            <a:extLst>
              <a:ext uri="{FF2B5EF4-FFF2-40B4-BE49-F238E27FC236}">
                <a16:creationId xmlns:a16="http://schemas.microsoft.com/office/drawing/2014/main" id="{7C7A30EE-8337-6AA5-25EE-8744388447EB}"/>
              </a:ext>
            </a:extLst>
          </p:cNvPr>
          <p:cNvSpPr txBox="1"/>
          <p:nvPr/>
        </p:nvSpPr>
        <p:spPr>
          <a:xfrm>
            <a:off x="344148" y="1221157"/>
            <a:ext cx="4763052" cy="437483"/>
          </a:xfrm>
          <a:prstGeom prst="rect">
            <a:avLst/>
          </a:prstGeom>
          <a:solidFill>
            <a:schemeClr val="accent5"/>
          </a:solidFill>
        </p:spPr>
        <p:txBody>
          <a:bodyPr wrap="square" anchor="ctr" anchorCtr="0">
            <a:noAutofit/>
          </a:bodyPr>
          <a:lstStyle/>
          <a:p>
            <a:pPr lvl="0">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	Society</a:t>
            </a:r>
          </a:p>
        </p:txBody>
      </p:sp>
      <p:sp>
        <p:nvSpPr>
          <p:cNvPr id="70" name="TextBox 69">
            <a:extLst>
              <a:ext uri="{FF2B5EF4-FFF2-40B4-BE49-F238E27FC236}">
                <a16:creationId xmlns:a16="http://schemas.microsoft.com/office/drawing/2014/main" id="{EC6808D8-C7E4-2849-62C1-CCF34FF909C1}"/>
              </a:ext>
            </a:extLst>
          </p:cNvPr>
          <p:cNvSpPr txBox="1"/>
          <p:nvPr/>
        </p:nvSpPr>
        <p:spPr>
          <a:xfrm>
            <a:off x="579704" y="1733657"/>
            <a:ext cx="4409393" cy="437483"/>
          </a:xfrm>
          <a:prstGeom prst="rect">
            <a:avLst/>
          </a:prstGeom>
          <a:solidFill>
            <a:schemeClr val="accent5">
              <a:lumMod val="60000"/>
              <a:lumOff val="4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Community</a:t>
            </a:r>
          </a:p>
        </p:txBody>
      </p:sp>
    </p:spTree>
    <p:extLst>
      <p:ext uri="{BB962C8B-B14F-4D97-AF65-F5344CB8AC3E}">
        <p14:creationId xmlns:p14="http://schemas.microsoft.com/office/powerpoint/2010/main" val="151359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p:nvPr/>
        </p:nvSpPr>
        <p:spPr>
          <a:xfrm>
            <a:off x="7036135" y="4142528"/>
            <a:ext cx="1207593" cy="1207593"/>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Grief</a:t>
            </a:r>
            <a:endParaRPr sz="1800">
              <a:solidFill>
                <a:schemeClr val="dk1"/>
              </a:solidFill>
              <a:latin typeface="Arial"/>
              <a:ea typeface="Arial"/>
              <a:cs typeface="Arial"/>
              <a:sym typeface="Arial"/>
            </a:endParaRPr>
          </a:p>
        </p:txBody>
      </p:sp>
      <p:sp>
        <p:nvSpPr>
          <p:cNvPr id="333" name="Google Shape;333;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Different emotions and feelings</a:t>
            </a:r>
            <a:endParaRPr/>
          </a:p>
        </p:txBody>
      </p:sp>
      <p:sp>
        <p:nvSpPr>
          <p:cNvPr id="334" name="Google Shape;334;p14"/>
          <p:cNvSpPr txBox="1"/>
          <p:nvPr/>
        </p:nvSpPr>
        <p:spPr>
          <a:xfrm>
            <a:off x="10203990" y="4662246"/>
            <a:ext cx="146884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accent5"/>
                </a:solidFill>
                <a:latin typeface="Overlock"/>
                <a:ea typeface="Overlock"/>
                <a:cs typeface="Overlock"/>
                <a:sym typeface="Overlock"/>
              </a:rPr>
              <a:t>etc…</a:t>
            </a:r>
            <a:endParaRPr sz="4400" dirty="0">
              <a:solidFill>
                <a:schemeClr val="accent5"/>
              </a:solidFill>
              <a:latin typeface="Overlock"/>
              <a:ea typeface="Overlock"/>
              <a:cs typeface="Overlock"/>
              <a:sym typeface="Overlock"/>
            </a:endParaRPr>
          </a:p>
        </p:txBody>
      </p:sp>
      <p:sp>
        <p:nvSpPr>
          <p:cNvPr id="335" name="Google Shape;335;p14"/>
          <p:cNvSpPr/>
          <p:nvPr/>
        </p:nvSpPr>
        <p:spPr>
          <a:xfrm>
            <a:off x="2868675" y="1498000"/>
            <a:ext cx="1811700" cy="19284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Sadness</a:t>
            </a:r>
            <a:endParaRPr sz="700" dirty="0"/>
          </a:p>
        </p:txBody>
      </p:sp>
      <p:sp>
        <p:nvSpPr>
          <p:cNvPr id="336" name="Google Shape;336;p14"/>
          <p:cNvSpPr/>
          <p:nvPr/>
        </p:nvSpPr>
        <p:spPr>
          <a:xfrm>
            <a:off x="2707350" y="3985001"/>
            <a:ext cx="1885800" cy="19284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900">
                <a:solidFill>
                  <a:schemeClr val="dk1"/>
                </a:solidFill>
                <a:latin typeface="Arial"/>
                <a:ea typeface="Arial"/>
                <a:cs typeface="Arial"/>
                <a:sym typeface="Arial"/>
              </a:rPr>
              <a:t>Powerless</a:t>
            </a:r>
            <a:endParaRPr sz="900"/>
          </a:p>
        </p:txBody>
      </p:sp>
      <p:sp>
        <p:nvSpPr>
          <p:cNvPr id="337" name="Google Shape;337;p14"/>
          <p:cNvSpPr/>
          <p:nvPr/>
        </p:nvSpPr>
        <p:spPr>
          <a:xfrm>
            <a:off x="6737730" y="2349619"/>
            <a:ext cx="1681744" cy="168174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700">
                <a:solidFill>
                  <a:schemeClr val="dk1"/>
                </a:solidFill>
                <a:latin typeface="Arial"/>
                <a:ea typeface="Arial"/>
                <a:cs typeface="Arial"/>
                <a:sym typeface="Arial"/>
              </a:rPr>
              <a:t>Frustrated</a:t>
            </a:r>
            <a:endParaRPr sz="700"/>
          </a:p>
        </p:txBody>
      </p:sp>
      <p:sp>
        <p:nvSpPr>
          <p:cNvPr id="338" name="Google Shape;338;p14"/>
          <p:cNvSpPr/>
          <p:nvPr/>
        </p:nvSpPr>
        <p:spPr>
          <a:xfrm>
            <a:off x="4988956" y="1431463"/>
            <a:ext cx="1681744" cy="168174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chemeClr val="dk1"/>
                </a:solidFill>
                <a:latin typeface="Arial"/>
                <a:ea typeface="Arial"/>
                <a:cs typeface="Arial"/>
                <a:sym typeface="Arial"/>
              </a:rPr>
              <a:t>Anger</a:t>
            </a:r>
            <a:endParaRPr sz="2400" dirty="0"/>
          </a:p>
        </p:txBody>
      </p:sp>
      <p:sp>
        <p:nvSpPr>
          <p:cNvPr id="339" name="Google Shape;339;p14"/>
          <p:cNvSpPr/>
          <p:nvPr/>
        </p:nvSpPr>
        <p:spPr>
          <a:xfrm>
            <a:off x="8459465" y="3754229"/>
            <a:ext cx="1681744" cy="168174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dk1"/>
                </a:solidFill>
                <a:latin typeface="Arial"/>
                <a:ea typeface="Arial"/>
                <a:cs typeface="Arial"/>
                <a:sym typeface="Arial"/>
              </a:rPr>
              <a:t>Loneliness</a:t>
            </a:r>
            <a:endParaRPr sz="1600" dirty="0"/>
          </a:p>
        </p:txBody>
      </p:sp>
      <p:sp>
        <p:nvSpPr>
          <p:cNvPr id="340" name="Google Shape;340;p14"/>
          <p:cNvSpPr/>
          <p:nvPr/>
        </p:nvSpPr>
        <p:spPr>
          <a:xfrm>
            <a:off x="4505595" y="3268305"/>
            <a:ext cx="1207593" cy="1207593"/>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900">
                <a:solidFill>
                  <a:schemeClr val="dk1"/>
                </a:solidFill>
                <a:latin typeface="Arial"/>
                <a:ea typeface="Arial"/>
                <a:cs typeface="Arial"/>
                <a:sym typeface="Arial"/>
              </a:rPr>
              <a:t>Numb</a:t>
            </a:r>
            <a:endParaRPr sz="900"/>
          </a:p>
        </p:txBody>
      </p:sp>
      <p:sp>
        <p:nvSpPr>
          <p:cNvPr id="341" name="Google Shape;341;p14"/>
          <p:cNvSpPr/>
          <p:nvPr/>
        </p:nvSpPr>
        <p:spPr>
          <a:xfrm>
            <a:off x="8623399" y="1336073"/>
            <a:ext cx="1681744" cy="168174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Frightened</a:t>
            </a:r>
            <a:endParaRPr sz="600"/>
          </a:p>
        </p:txBody>
      </p:sp>
      <p:sp>
        <p:nvSpPr>
          <p:cNvPr id="342" name="Google Shape;342;p14"/>
          <p:cNvSpPr/>
          <p:nvPr/>
        </p:nvSpPr>
        <p:spPr>
          <a:xfrm>
            <a:off x="10092245" y="2794154"/>
            <a:ext cx="1261555" cy="1261555"/>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Tired</a:t>
            </a:r>
            <a:endParaRPr/>
          </a:p>
        </p:txBody>
      </p:sp>
      <p:grpSp>
        <p:nvGrpSpPr>
          <p:cNvPr id="343" name="Google Shape;343;p14"/>
          <p:cNvGrpSpPr/>
          <p:nvPr/>
        </p:nvGrpSpPr>
        <p:grpSpPr>
          <a:xfrm>
            <a:off x="903625" y="4357709"/>
            <a:ext cx="609075" cy="1353891"/>
            <a:chOff x="6566719" y="3699742"/>
            <a:chExt cx="376358" cy="836593"/>
          </a:xfrm>
        </p:grpSpPr>
        <p:sp>
          <p:nvSpPr>
            <p:cNvPr id="344" name="Google Shape;344;p14"/>
            <p:cNvSpPr/>
            <p:nvPr/>
          </p:nvSpPr>
          <p:spPr>
            <a:xfrm>
              <a:off x="6569479" y="4140738"/>
              <a:ext cx="372128" cy="39559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4"/>
            <p:cNvSpPr/>
            <p:nvPr/>
          </p:nvSpPr>
          <p:spPr>
            <a:xfrm>
              <a:off x="6566719" y="3699742"/>
              <a:ext cx="376358" cy="37635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6" name="Google Shape;346;p14"/>
          <p:cNvSpPr/>
          <p:nvPr/>
        </p:nvSpPr>
        <p:spPr>
          <a:xfrm>
            <a:off x="6061996" y="3674949"/>
            <a:ext cx="798393" cy="798393"/>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14"/>
          <p:cNvSpPr/>
          <p:nvPr/>
        </p:nvSpPr>
        <p:spPr>
          <a:xfrm>
            <a:off x="1908961" y="3186603"/>
            <a:ext cx="798393" cy="798393"/>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14"/>
          <p:cNvSpPr/>
          <p:nvPr/>
        </p:nvSpPr>
        <p:spPr>
          <a:xfrm>
            <a:off x="1674927" y="4116029"/>
            <a:ext cx="292796" cy="29279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14"/>
          <p:cNvSpPr/>
          <p:nvPr/>
        </p:nvSpPr>
        <p:spPr>
          <a:xfrm>
            <a:off x="2109684" y="4357709"/>
            <a:ext cx="427860" cy="42786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14"/>
          <p:cNvSpPr/>
          <p:nvPr/>
        </p:nvSpPr>
        <p:spPr>
          <a:xfrm>
            <a:off x="1713300" y="4824917"/>
            <a:ext cx="260056" cy="26005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14"/>
          <p:cNvSpPr/>
          <p:nvPr/>
        </p:nvSpPr>
        <p:spPr>
          <a:xfrm>
            <a:off x="2868679" y="3612045"/>
            <a:ext cx="260056" cy="26005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14"/>
          <p:cNvSpPr/>
          <p:nvPr/>
        </p:nvSpPr>
        <p:spPr>
          <a:xfrm>
            <a:off x="8788689" y="3172093"/>
            <a:ext cx="427860" cy="42786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14"/>
          <p:cNvSpPr/>
          <p:nvPr/>
        </p:nvSpPr>
        <p:spPr>
          <a:xfrm>
            <a:off x="6874625" y="1699774"/>
            <a:ext cx="260056" cy="26005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14"/>
          <p:cNvSpPr/>
          <p:nvPr/>
        </p:nvSpPr>
        <p:spPr>
          <a:xfrm>
            <a:off x="7464898" y="1497996"/>
            <a:ext cx="714454" cy="71445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 name="Google Shape;342;p14">
            <a:extLst>
              <a:ext uri="{FF2B5EF4-FFF2-40B4-BE49-F238E27FC236}">
                <a16:creationId xmlns:a16="http://schemas.microsoft.com/office/drawing/2014/main" id="{180B46A1-C9EE-89F2-7039-C3B235E9E41B}"/>
              </a:ext>
            </a:extLst>
          </p:cNvPr>
          <p:cNvSpPr/>
          <p:nvPr/>
        </p:nvSpPr>
        <p:spPr>
          <a:xfrm>
            <a:off x="10512434" y="1148286"/>
            <a:ext cx="1261555" cy="1261555"/>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Shock</a:t>
            </a:r>
            <a:endParaRPr sz="2000" dirty="0"/>
          </a:p>
        </p:txBody>
      </p:sp>
      <p:sp>
        <p:nvSpPr>
          <p:cNvPr id="4" name="Google Shape;339;p14">
            <a:extLst>
              <a:ext uri="{FF2B5EF4-FFF2-40B4-BE49-F238E27FC236}">
                <a16:creationId xmlns:a16="http://schemas.microsoft.com/office/drawing/2014/main" id="{74DD9A0D-F92E-75AD-B0A5-80DD1A07D5F6}"/>
              </a:ext>
            </a:extLst>
          </p:cNvPr>
          <p:cNvSpPr/>
          <p:nvPr/>
        </p:nvSpPr>
        <p:spPr>
          <a:xfrm>
            <a:off x="4927172" y="4399783"/>
            <a:ext cx="1572031" cy="1513618"/>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Disbelief</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17"/>
          <p:cNvGrpSpPr/>
          <p:nvPr/>
        </p:nvGrpSpPr>
        <p:grpSpPr>
          <a:xfrm>
            <a:off x="2227614" y="1278082"/>
            <a:ext cx="5562600" cy="4734325"/>
            <a:chOff x="0" y="0"/>
            <a:chExt cx="5562600" cy="4734325"/>
          </a:xfrm>
        </p:grpSpPr>
        <p:sp>
          <p:nvSpPr>
            <p:cNvPr id="435" name="Google Shape;435;p17"/>
            <p:cNvSpPr/>
            <p:nvPr/>
          </p:nvSpPr>
          <p:spPr>
            <a:xfrm>
              <a:off x="2085975" y="0"/>
              <a:ext cx="1390650" cy="1183581"/>
            </a:xfrm>
            <a:prstGeom prst="trapezoid">
              <a:avLst>
                <a:gd name="adj" fmla="val 58748"/>
              </a:avLst>
            </a:prstGeom>
            <a:solidFill>
              <a:srgbClr val="DAAE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txBox="1"/>
            <p:nvPr/>
          </p:nvSpPr>
          <p:spPr>
            <a:xfrm>
              <a:off x="2085975" y="0"/>
              <a:ext cx="1390650" cy="118358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b="1" dirty="0">
                  <a:solidFill>
                    <a:schemeClr val="tx1"/>
                  </a:solidFill>
                  <a:latin typeface="Arial"/>
                  <a:ea typeface="Arial"/>
                  <a:cs typeface="Arial"/>
                  <a:sym typeface="Arial"/>
                </a:rPr>
                <a:t>Specialized </a:t>
              </a:r>
              <a:r>
                <a:rPr lang="en-GB" sz="1800" b="1" dirty="0">
                  <a:solidFill>
                    <a:schemeClr val="tx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support</a:t>
              </a:r>
              <a:endParaRPr dirty="0">
                <a:solidFill>
                  <a:schemeClr val="tx1"/>
                </a:solidFill>
              </a:endParaRPr>
            </a:p>
          </p:txBody>
        </p:sp>
        <p:sp>
          <p:nvSpPr>
            <p:cNvPr id="437" name="Google Shape;437;p17"/>
            <p:cNvSpPr/>
            <p:nvPr/>
          </p:nvSpPr>
          <p:spPr>
            <a:xfrm>
              <a:off x="1390650" y="1183581"/>
              <a:ext cx="2781300" cy="1183581"/>
            </a:xfrm>
            <a:prstGeom prst="trapezoid">
              <a:avLst>
                <a:gd name="adj" fmla="val 58748"/>
              </a:avLst>
            </a:prstGeom>
            <a:solidFill>
              <a:srgbClr val="9BD3F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txBox="1"/>
            <p:nvPr/>
          </p:nvSpPr>
          <p:spPr>
            <a:xfrm>
              <a:off x="1877377" y="1183581"/>
              <a:ext cx="1807845" cy="118358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b="1" dirty="0">
                  <a:solidFill>
                    <a:schemeClr val="tx1"/>
                  </a:solidFill>
                  <a:latin typeface="Arial"/>
                  <a:ea typeface="Arial"/>
                  <a:cs typeface="Arial"/>
                  <a:sym typeface="Arial"/>
                </a:rPr>
                <a:t>Focused non-specialized support</a:t>
              </a:r>
              <a:endParaRPr dirty="0">
                <a:solidFill>
                  <a:schemeClr val="tx1"/>
                </a:solidFill>
              </a:endParaRPr>
            </a:p>
          </p:txBody>
        </p:sp>
        <p:sp>
          <p:nvSpPr>
            <p:cNvPr id="439" name="Google Shape;439;p17"/>
            <p:cNvSpPr/>
            <p:nvPr/>
          </p:nvSpPr>
          <p:spPr>
            <a:xfrm>
              <a:off x="695325" y="2367163"/>
              <a:ext cx="4171950" cy="1183581"/>
            </a:xfrm>
            <a:prstGeom prst="trapezoid">
              <a:avLst>
                <a:gd name="adj" fmla="val 58748"/>
              </a:avLst>
            </a:prstGeom>
            <a:solidFill>
              <a:srgbClr val="A9E4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txBox="1"/>
            <p:nvPr/>
          </p:nvSpPr>
          <p:spPr>
            <a:xfrm>
              <a:off x="1425416" y="2367163"/>
              <a:ext cx="2711767" cy="118358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b="1" dirty="0">
                  <a:solidFill>
                    <a:schemeClr val="tx1"/>
                  </a:solidFill>
                  <a:latin typeface="Arial"/>
                  <a:ea typeface="Arial"/>
                  <a:cs typeface="Arial"/>
                  <a:sym typeface="Arial"/>
                </a:rPr>
                <a:t>Community and family support</a:t>
              </a:r>
              <a:endParaRPr dirty="0">
                <a:solidFill>
                  <a:schemeClr val="tx1"/>
                </a:solidFill>
              </a:endParaRPr>
            </a:p>
          </p:txBody>
        </p:sp>
        <p:sp>
          <p:nvSpPr>
            <p:cNvPr id="441" name="Google Shape;441;p17"/>
            <p:cNvSpPr/>
            <p:nvPr/>
          </p:nvSpPr>
          <p:spPr>
            <a:xfrm>
              <a:off x="0" y="3550744"/>
              <a:ext cx="5562600" cy="1183581"/>
            </a:xfrm>
            <a:prstGeom prst="trapezoid">
              <a:avLst>
                <a:gd name="adj" fmla="val 58748"/>
              </a:avLst>
            </a:prstGeom>
            <a:solidFill>
              <a:srgbClr val="D3EAC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txBox="1"/>
            <p:nvPr/>
          </p:nvSpPr>
          <p:spPr>
            <a:xfrm>
              <a:off x="973454" y="3550744"/>
              <a:ext cx="3615690" cy="118358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b="1" dirty="0">
                  <a:solidFill>
                    <a:schemeClr val="tx1"/>
                  </a:solidFill>
                  <a:latin typeface="Arial"/>
                  <a:ea typeface="Arial"/>
                  <a:cs typeface="Arial"/>
                  <a:sym typeface="Arial"/>
                </a:rPr>
                <a:t>Basic services and security </a:t>
              </a:r>
              <a:endParaRPr dirty="0">
                <a:solidFill>
                  <a:schemeClr val="tx1"/>
                </a:solidFill>
              </a:endParaRPr>
            </a:p>
          </p:txBody>
        </p:sp>
      </p:grpSp>
      <p:sp>
        <p:nvSpPr>
          <p:cNvPr id="443" name="Google Shape;443;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Mental </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Health</a:t>
            </a:r>
            <a:r>
              <a:rPr lang="en-GB"/>
              <a:t> Psychosocial Support </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needs</a:t>
            </a:r>
            <a:endParaRPr/>
          </a:p>
        </p:txBody>
      </p:sp>
      <p:sp>
        <p:nvSpPr>
          <p:cNvPr id="444" name="Google Shape;444;p17"/>
          <p:cNvSpPr/>
          <p:nvPr/>
        </p:nvSpPr>
        <p:spPr>
          <a:xfrm>
            <a:off x="7821992" y="4743023"/>
            <a:ext cx="4307100" cy="1461223"/>
          </a:xfrm>
          <a:prstGeom prst="rect">
            <a:avLst/>
          </a:prstGeom>
          <a:noFill/>
          <a:ln>
            <a:noFill/>
          </a:ln>
        </p:spPr>
        <p:txBody>
          <a:bodyPr spcFirstLastPara="1" wrap="square" lIns="91425" tIns="45700" rIns="91425" bIns="45700" anchor="ctr" anchorCtr="0">
            <a:noAutofit/>
          </a:bodyPr>
          <a:lstStyle/>
          <a:p>
            <a:r>
              <a:rPr lang="en-GB" sz="1600" dirty="0">
                <a:solidFill>
                  <a:schemeClr val="dk1"/>
                </a:solidFill>
                <a:latin typeface="+mj-lt"/>
                <a:ea typeface="Calibri"/>
                <a:cs typeface="Calibri"/>
                <a:sym typeface="Calibri"/>
              </a:rPr>
              <a:t>Support safe and participatory access to services responding to basic needs (food, water, shelter,…) and security to ensure the wellbeing and dignity of all children, families and community members</a:t>
            </a:r>
            <a:endParaRPr sz="1600" dirty="0">
              <a:solidFill>
                <a:schemeClr val="dk1"/>
              </a:solidFill>
              <a:latin typeface="+mj-lt"/>
              <a:ea typeface="Arial"/>
              <a:cs typeface="Arial"/>
              <a:sym typeface="Arial"/>
            </a:endParaRPr>
          </a:p>
        </p:txBody>
      </p:sp>
      <p:sp>
        <p:nvSpPr>
          <p:cNvPr id="445" name="Google Shape;445;p17"/>
          <p:cNvSpPr/>
          <p:nvPr/>
        </p:nvSpPr>
        <p:spPr>
          <a:xfrm>
            <a:off x="7097694" y="3520197"/>
            <a:ext cx="4916467" cy="1310289"/>
          </a:xfrm>
          <a:prstGeom prst="rect">
            <a:avLst/>
          </a:prstGeom>
          <a:noFill/>
          <a:ln>
            <a:noFill/>
          </a:ln>
        </p:spPr>
        <p:txBody>
          <a:bodyPr spcFirstLastPara="1" wrap="square" lIns="91425" tIns="45700" rIns="91425" bIns="45700" anchor="ctr" anchorCtr="0">
            <a:noAutofit/>
          </a:bodyPr>
          <a:lstStyle/>
          <a:p>
            <a:r>
              <a:rPr lang="en-GB" sz="1600" dirty="0">
                <a:effectLst/>
                <a:latin typeface="+mj-lt"/>
              </a:rPr>
              <a:t>Family and community supports for recovery, strengthening resilience and maintenance of mental health and psychosocial wellbeing of children and families.</a:t>
            </a:r>
          </a:p>
        </p:txBody>
      </p:sp>
      <p:sp>
        <p:nvSpPr>
          <p:cNvPr id="446" name="Google Shape;446;p17"/>
          <p:cNvSpPr/>
          <p:nvPr/>
        </p:nvSpPr>
        <p:spPr>
          <a:xfrm>
            <a:off x="6399563" y="2461662"/>
            <a:ext cx="5148696" cy="1087117"/>
          </a:xfrm>
          <a:prstGeom prst="rect">
            <a:avLst/>
          </a:prstGeom>
          <a:noFill/>
          <a:ln>
            <a:noFill/>
          </a:ln>
        </p:spPr>
        <p:txBody>
          <a:bodyPr spcFirstLastPara="1" wrap="square" lIns="91425" tIns="45700" rIns="91425" bIns="45700" anchor="ctr" anchorCtr="0">
            <a:noAutofit/>
          </a:bodyPr>
          <a:lstStyle/>
          <a:p>
            <a:r>
              <a:rPr lang="en-GB" sz="1600" dirty="0">
                <a:effectLst/>
                <a:latin typeface="+mj-lt"/>
              </a:rPr>
              <a:t>Non-specialized support by trained and supervised workers to children and families, including general and non-specialized social and primary health services.</a:t>
            </a:r>
          </a:p>
        </p:txBody>
      </p:sp>
      <p:sp>
        <p:nvSpPr>
          <p:cNvPr id="447" name="Google Shape;447;p17"/>
          <p:cNvSpPr/>
          <p:nvPr/>
        </p:nvSpPr>
        <p:spPr>
          <a:xfrm>
            <a:off x="5798427" y="989484"/>
            <a:ext cx="6006886" cy="1474652"/>
          </a:xfrm>
          <a:prstGeom prst="rect">
            <a:avLst/>
          </a:prstGeom>
          <a:noFill/>
          <a:ln>
            <a:noFill/>
          </a:ln>
        </p:spPr>
        <p:txBody>
          <a:bodyPr spcFirstLastPara="1" wrap="square" lIns="91425" tIns="45700" rIns="91425" bIns="45700" anchor="ctr" anchorCtr="0">
            <a:noAutofit/>
          </a:bodyPr>
          <a:lstStyle/>
          <a:p>
            <a:r>
              <a:rPr lang="en-GB" sz="1600" dirty="0">
                <a:effectLst/>
                <a:latin typeface="+mj-lt"/>
              </a:rPr>
              <a:t>Services provided by mental health - and social service professionals for children and families beyond the scope of non-specialized social and primary health services. </a:t>
            </a:r>
            <a:r>
              <a:rPr lang="en-GB" sz="1600" dirty="0">
                <a:latin typeface="+mj-lt"/>
              </a:rPr>
              <a:t>Specialized support includes</a:t>
            </a:r>
            <a:r>
              <a:rPr lang="en-GB" sz="1600" dirty="0">
                <a:effectLst/>
                <a:latin typeface="+mj-lt"/>
              </a:rPr>
              <a:t> interventions that are intended to manage mental health conditions.</a:t>
            </a:r>
            <a:endParaRPr sz="1600" dirty="0">
              <a:solidFill>
                <a:schemeClr val="dk1"/>
              </a:solidFill>
              <a:latin typeface="+mj-lt"/>
              <a:ea typeface="Arial"/>
              <a:cs typeface="Arial"/>
              <a:sym typeface="Arial"/>
            </a:endParaRPr>
          </a:p>
        </p:txBody>
      </p:sp>
      <p:grpSp>
        <p:nvGrpSpPr>
          <p:cNvPr id="448" name="Google Shape;448;p17"/>
          <p:cNvGrpSpPr/>
          <p:nvPr/>
        </p:nvGrpSpPr>
        <p:grpSpPr>
          <a:xfrm>
            <a:off x="2819991" y="5368364"/>
            <a:ext cx="310712" cy="530385"/>
            <a:chOff x="7729092" y="2226754"/>
            <a:chExt cx="2185223" cy="3730164"/>
          </a:xfrm>
        </p:grpSpPr>
        <p:sp>
          <p:nvSpPr>
            <p:cNvPr id="449" name="Google Shape;449;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1" name="Google Shape;451;p17"/>
            <p:cNvGrpSpPr/>
            <p:nvPr/>
          </p:nvGrpSpPr>
          <p:grpSpPr>
            <a:xfrm rot="507905">
              <a:off x="7839580" y="3799168"/>
              <a:ext cx="669658" cy="1550686"/>
              <a:chOff x="7916671" y="3912471"/>
              <a:chExt cx="669658" cy="1550686"/>
            </a:xfrm>
          </p:grpSpPr>
          <p:sp>
            <p:nvSpPr>
              <p:cNvPr id="452" name="Google Shape;452;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4" name="Google Shape;454;p17"/>
            <p:cNvGrpSpPr/>
            <p:nvPr/>
          </p:nvGrpSpPr>
          <p:grpSpPr>
            <a:xfrm rot="-494171" flipH="1">
              <a:off x="9124058" y="3789398"/>
              <a:ext cx="682707" cy="1550686"/>
              <a:chOff x="7916671" y="3912471"/>
              <a:chExt cx="669658" cy="1550686"/>
            </a:xfrm>
          </p:grpSpPr>
          <p:sp>
            <p:nvSpPr>
              <p:cNvPr id="455" name="Google Shape;455;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57" name="Google Shape;457;p17"/>
          <p:cNvGrpSpPr/>
          <p:nvPr/>
        </p:nvGrpSpPr>
        <p:grpSpPr>
          <a:xfrm>
            <a:off x="2459753" y="5368364"/>
            <a:ext cx="310712" cy="530385"/>
            <a:chOff x="7729092" y="2226754"/>
            <a:chExt cx="2185223" cy="3730164"/>
          </a:xfrm>
        </p:grpSpPr>
        <p:sp>
          <p:nvSpPr>
            <p:cNvPr id="458" name="Google Shape;458;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60" name="Google Shape;460;p17"/>
            <p:cNvGrpSpPr/>
            <p:nvPr/>
          </p:nvGrpSpPr>
          <p:grpSpPr>
            <a:xfrm rot="507905">
              <a:off x="7839580" y="3799168"/>
              <a:ext cx="669658" cy="1550686"/>
              <a:chOff x="7916671" y="3912471"/>
              <a:chExt cx="669658" cy="1550686"/>
            </a:xfrm>
          </p:grpSpPr>
          <p:sp>
            <p:nvSpPr>
              <p:cNvPr id="461" name="Google Shape;461;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3" name="Google Shape;463;p17"/>
            <p:cNvGrpSpPr/>
            <p:nvPr/>
          </p:nvGrpSpPr>
          <p:grpSpPr>
            <a:xfrm rot="-494171" flipH="1">
              <a:off x="9124058" y="3789398"/>
              <a:ext cx="682707" cy="1550686"/>
              <a:chOff x="7916671" y="3912471"/>
              <a:chExt cx="669658" cy="1550686"/>
            </a:xfrm>
          </p:grpSpPr>
          <p:sp>
            <p:nvSpPr>
              <p:cNvPr id="464" name="Google Shape;464;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66" name="Google Shape;466;p17"/>
          <p:cNvGrpSpPr/>
          <p:nvPr/>
        </p:nvGrpSpPr>
        <p:grpSpPr>
          <a:xfrm>
            <a:off x="2092123" y="5368364"/>
            <a:ext cx="310712" cy="530385"/>
            <a:chOff x="7729092" y="2226754"/>
            <a:chExt cx="2185223" cy="3730164"/>
          </a:xfrm>
        </p:grpSpPr>
        <p:sp>
          <p:nvSpPr>
            <p:cNvPr id="467" name="Google Shape;467;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69" name="Google Shape;469;p17"/>
            <p:cNvGrpSpPr/>
            <p:nvPr/>
          </p:nvGrpSpPr>
          <p:grpSpPr>
            <a:xfrm rot="507905">
              <a:off x="7839580" y="3799168"/>
              <a:ext cx="669658" cy="1550686"/>
              <a:chOff x="7916671" y="3912471"/>
              <a:chExt cx="669658" cy="1550686"/>
            </a:xfrm>
          </p:grpSpPr>
          <p:sp>
            <p:nvSpPr>
              <p:cNvPr id="470" name="Google Shape;470;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72" name="Google Shape;472;p17"/>
            <p:cNvGrpSpPr/>
            <p:nvPr/>
          </p:nvGrpSpPr>
          <p:grpSpPr>
            <a:xfrm rot="-494171" flipH="1">
              <a:off x="9124058" y="3789398"/>
              <a:ext cx="682707" cy="1550686"/>
              <a:chOff x="7916671" y="3912471"/>
              <a:chExt cx="669658" cy="1550686"/>
            </a:xfrm>
          </p:grpSpPr>
          <p:sp>
            <p:nvSpPr>
              <p:cNvPr id="473" name="Google Shape;473;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75" name="Google Shape;475;p17"/>
          <p:cNvGrpSpPr/>
          <p:nvPr/>
        </p:nvGrpSpPr>
        <p:grpSpPr>
          <a:xfrm>
            <a:off x="1719121" y="5368364"/>
            <a:ext cx="310712" cy="530385"/>
            <a:chOff x="7729092" y="2226754"/>
            <a:chExt cx="2185223" cy="3730164"/>
          </a:xfrm>
        </p:grpSpPr>
        <p:sp>
          <p:nvSpPr>
            <p:cNvPr id="476" name="Google Shape;476;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8" name="Google Shape;478;p17"/>
            <p:cNvGrpSpPr/>
            <p:nvPr/>
          </p:nvGrpSpPr>
          <p:grpSpPr>
            <a:xfrm rot="507905">
              <a:off x="7839580" y="3799168"/>
              <a:ext cx="669658" cy="1550686"/>
              <a:chOff x="7916671" y="3912471"/>
              <a:chExt cx="669658" cy="1550686"/>
            </a:xfrm>
          </p:grpSpPr>
          <p:sp>
            <p:nvSpPr>
              <p:cNvPr id="479" name="Google Shape;479;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81" name="Google Shape;481;p17"/>
            <p:cNvGrpSpPr/>
            <p:nvPr/>
          </p:nvGrpSpPr>
          <p:grpSpPr>
            <a:xfrm rot="-494171" flipH="1">
              <a:off x="9124058" y="3789398"/>
              <a:ext cx="682707" cy="1550686"/>
              <a:chOff x="7916671" y="3912471"/>
              <a:chExt cx="669658" cy="1550686"/>
            </a:xfrm>
          </p:grpSpPr>
          <p:sp>
            <p:nvSpPr>
              <p:cNvPr id="482" name="Google Shape;482;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84" name="Google Shape;484;p17"/>
          <p:cNvGrpSpPr/>
          <p:nvPr/>
        </p:nvGrpSpPr>
        <p:grpSpPr>
          <a:xfrm>
            <a:off x="1393350" y="5368364"/>
            <a:ext cx="310712" cy="530385"/>
            <a:chOff x="7729092" y="2226754"/>
            <a:chExt cx="2185223" cy="3730164"/>
          </a:xfrm>
        </p:grpSpPr>
        <p:sp>
          <p:nvSpPr>
            <p:cNvPr id="485" name="Google Shape;485;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7" name="Google Shape;487;p17"/>
            <p:cNvGrpSpPr/>
            <p:nvPr/>
          </p:nvGrpSpPr>
          <p:grpSpPr>
            <a:xfrm rot="507905">
              <a:off x="7839580" y="3799168"/>
              <a:ext cx="669658" cy="1550686"/>
              <a:chOff x="7916671" y="3912471"/>
              <a:chExt cx="669658" cy="1550686"/>
            </a:xfrm>
          </p:grpSpPr>
          <p:sp>
            <p:nvSpPr>
              <p:cNvPr id="488" name="Google Shape;488;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0" name="Google Shape;490;p17"/>
            <p:cNvGrpSpPr/>
            <p:nvPr/>
          </p:nvGrpSpPr>
          <p:grpSpPr>
            <a:xfrm rot="-494171" flipH="1">
              <a:off x="9124058" y="3789398"/>
              <a:ext cx="682707" cy="1550686"/>
              <a:chOff x="7916671" y="3912471"/>
              <a:chExt cx="669658" cy="1550686"/>
            </a:xfrm>
          </p:grpSpPr>
          <p:sp>
            <p:nvSpPr>
              <p:cNvPr id="491" name="Google Shape;491;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93" name="Google Shape;493;p17"/>
          <p:cNvGrpSpPr/>
          <p:nvPr/>
        </p:nvGrpSpPr>
        <p:grpSpPr>
          <a:xfrm>
            <a:off x="1033112" y="5368364"/>
            <a:ext cx="310712" cy="530385"/>
            <a:chOff x="7729092" y="2226754"/>
            <a:chExt cx="2185223" cy="3730164"/>
          </a:xfrm>
        </p:grpSpPr>
        <p:sp>
          <p:nvSpPr>
            <p:cNvPr id="494" name="Google Shape;494;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6" name="Google Shape;496;p17"/>
            <p:cNvGrpSpPr/>
            <p:nvPr/>
          </p:nvGrpSpPr>
          <p:grpSpPr>
            <a:xfrm rot="507905">
              <a:off x="7839580" y="3799168"/>
              <a:ext cx="669658" cy="1550686"/>
              <a:chOff x="7916671" y="3912471"/>
              <a:chExt cx="669658" cy="1550686"/>
            </a:xfrm>
          </p:grpSpPr>
          <p:sp>
            <p:nvSpPr>
              <p:cNvPr id="497" name="Google Shape;497;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99" name="Google Shape;499;p17"/>
            <p:cNvGrpSpPr/>
            <p:nvPr/>
          </p:nvGrpSpPr>
          <p:grpSpPr>
            <a:xfrm rot="-494171" flipH="1">
              <a:off x="9124058" y="3789398"/>
              <a:ext cx="682707" cy="1550686"/>
              <a:chOff x="7916671" y="3912471"/>
              <a:chExt cx="669658" cy="1550686"/>
            </a:xfrm>
          </p:grpSpPr>
          <p:sp>
            <p:nvSpPr>
              <p:cNvPr id="500" name="Google Shape;500;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02" name="Google Shape;502;p17"/>
          <p:cNvGrpSpPr/>
          <p:nvPr/>
        </p:nvGrpSpPr>
        <p:grpSpPr>
          <a:xfrm>
            <a:off x="665482" y="5368364"/>
            <a:ext cx="310712" cy="530385"/>
            <a:chOff x="7729092" y="2226754"/>
            <a:chExt cx="2185223" cy="3730164"/>
          </a:xfrm>
        </p:grpSpPr>
        <p:sp>
          <p:nvSpPr>
            <p:cNvPr id="503" name="Google Shape;503;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05" name="Google Shape;505;p17"/>
            <p:cNvGrpSpPr/>
            <p:nvPr/>
          </p:nvGrpSpPr>
          <p:grpSpPr>
            <a:xfrm rot="507905">
              <a:off x="7839580" y="3799168"/>
              <a:ext cx="669658" cy="1550686"/>
              <a:chOff x="7916671" y="3912471"/>
              <a:chExt cx="669658" cy="1550686"/>
            </a:xfrm>
          </p:grpSpPr>
          <p:sp>
            <p:nvSpPr>
              <p:cNvPr id="506" name="Google Shape;506;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8" name="Google Shape;508;p17"/>
            <p:cNvGrpSpPr/>
            <p:nvPr/>
          </p:nvGrpSpPr>
          <p:grpSpPr>
            <a:xfrm rot="-494171" flipH="1">
              <a:off x="9124058" y="3789398"/>
              <a:ext cx="682707" cy="1550686"/>
              <a:chOff x="7916671" y="3912471"/>
              <a:chExt cx="669658" cy="1550686"/>
            </a:xfrm>
          </p:grpSpPr>
          <p:sp>
            <p:nvSpPr>
              <p:cNvPr id="509" name="Google Shape;509;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20" name="Google Shape;520;p17"/>
          <p:cNvGrpSpPr/>
          <p:nvPr/>
        </p:nvGrpSpPr>
        <p:grpSpPr>
          <a:xfrm>
            <a:off x="3210843" y="4192380"/>
            <a:ext cx="310712" cy="530385"/>
            <a:chOff x="7729092" y="2226754"/>
            <a:chExt cx="2185223" cy="3730164"/>
          </a:xfrm>
        </p:grpSpPr>
        <p:sp>
          <p:nvSpPr>
            <p:cNvPr id="521" name="Google Shape;521;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3" name="Google Shape;523;p17"/>
            <p:cNvGrpSpPr/>
            <p:nvPr/>
          </p:nvGrpSpPr>
          <p:grpSpPr>
            <a:xfrm rot="507905">
              <a:off x="7839580" y="3799168"/>
              <a:ext cx="669658" cy="1550686"/>
              <a:chOff x="7916671" y="3912471"/>
              <a:chExt cx="669658" cy="1550686"/>
            </a:xfrm>
          </p:grpSpPr>
          <p:sp>
            <p:nvSpPr>
              <p:cNvPr id="524" name="Google Shape;524;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26" name="Google Shape;526;p17"/>
            <p:cNvGrpSpPr/>
            <p:nvPr/>
          </p:nvGrpSpPr>
          <p:grpSpPr>
            <a:xfrm rot="-494171" flipH="1">
              <a:off x="9124058" y="3789398"/>
              <a:ext cx="682707" cy="1550686"/>
              <a:chOff x="7916671" y="3912471"/>
              <a:chExt cx="669658" cy="1550686"/>
            </a:xfrm>
          </p:grpSpPr>
          <p:sp>
            <p:nvSpPr>
              <p:cNvPr id="527" name="Google Shape;527;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29" name="Google Shape;529;p17"/>
          <p:cNvGrpSpPr/>
          <p:nvPr/>
        </p:nvGrpSpPr>
        <p:grpSpPr>
          <a:xfrm>
            <a:off x="2850605" y="4192380"/>
            <a:ext cx="310712" cy="530385"/>
            <a:chOff x="7729092" y="2226754"/>
            <a:chExt cx="2185223" cy="3730164"/>
          </a:xfrm>
        </p:grpSpPr>
        <p:sp>
          <p:nvSpPr>
            <p:cNvPr id="530" name="Google Shape;530;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2" name="Google Shape;532;p17"/>
            <p:cNvGrpSpPr/>
            <p:nvPr/>
          </p:nvGrpSpPr>
          <p:grpSpPr>
            <a:xfrm rot="507905">
              <a:off x="7839580" y="3799168"/>
              <a:ext cx="669658" cy="1550686"/>
              <a:chOff x="7916671" y="3912471"/>
              <a:chExt cx="669658" cy="1550686"/>
            </a:xfrm>
          </p:grpSpPr>
          <p:sp>
            <p:nvSpPr>
              <p:cNvPr id="533" name="Google Shape;533;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35" name="Google Shape;535;p17"/>
            <p:cNvGrpSpPr/>
            <p:nvPr/>
          </p:nvGrpSpPr>
          <p:grpSpPr>
            <a:xfrm rot="-494171" flipH="1">
              <a:off x="9124058" y="3789398"/>
              <a:ext cx="682707" cy="1550686"/>
              <a:chOff x="7916671" y="3912471"/>
              <a:chExt cx="669658" cy="1550686"/>
            </a:xfrm>
          </p:grpSpPr>
          <p:sp>
            <p:nvSpPr>
              <p:cNvPr id="536" name="Google Shape;536;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38" name="Google Shape;538;p17"/>
          <p:cNvGrpSpPr/>
          <p:nvPr/>
        </p:nvGrpSpPr>
        <p:grpSpPr>
          <a:xfrm>
            <a:off x="2482975" y="4192380"/>
            <a:ext cx="310712" cy="530385"/>
            <a:chOff x="7729092" y="2226754"/>
            <a:chExt cx="2185223" cy="3730164"/>
          </a:xfrm>
        </p:grpSpPr>
        <p:sp>
          <p:nvSpPr>
            <p:cNvPr id="539" name="Google Shape;539;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1" name="Google Shape;541;p17"/>
            <p:cNvGrpSpPr/>
            <p:nvPr/>
          </p:nvGrpSpPr>
          <p:grpSpPr>
            <a:xfrm rot="507905">
              <a:off x="7839580" y="3799168"/>
              <a:ext cx="669658" cy="1550686"/>
              <a:chOff x="7916671" y="3912471"/>
              <a:chExt cx="669658" cy="1550686"/>
            </a:xfrm>
          </p:grpSpPr>
          <p:sp>
            <p:nvSpPr>
              <p:cNvPr id="542" name="Google Shape;542;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4" name="Google Shape;544;p17"/>
            <p:cNvGrpSpPr/>
            <p:nvPr/>
          </p:nvGrpSpPr>
          <p:grpSpPr>
            <a:xfrm rot="-494171" flipH="1">
              <a:off x="9124058" y="3789398"/>
              <a:ext cx="682707" cy="1550686"/>
              <a:chOff x="7916671" y="3912471"/>
              <a:chExt cx="669658" cy="1550686"/>
            </a:xfrm>
          </p:grpSpPr>
          <p:sp>
            <p:nvSpPr>
              <p:cNvPr id="545" name="Google Shape;545;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47" name="Google Shape;547;p17"/>
          <p:cNvGrpSpPr/>
          <p:nvPr/>
        </p:nvGrpSpPr>
        <p:grpSpPr>
          <a:xfrm>
            <a:off x="2109973" y="4192380"/>
            <a:ext cx="310712" cy="530385"/>
            <a:chOff x="7729092" y="2226754"/>
            <a:chExt cx="2185223" cy="3730164"/>
          </a:xfrm>
        </p:grpSpPr>
        <p:sp>
          <p:nvSpPr>
            <p:cNvPr id="548" name="Google Shape;548;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50" name="Google Shape;550;p17"/>
            <p:cNvGrpSpPr/>
            <p:nvPr/>
          </p:nvGrpSpPr>
          <p:grpSpPr>
            <a:xfrm rot="507905">
              <a:off x="7839580" y="3799168"/>
              <a:ext cx="669658" cy="1550686"/>
              <a:chOff x="7916671" y="3912471"/>
              <a:chExt cx="669658" cy="1550686"/>
            </a:xfrm>
          </p:grpSpPr>
          <p:sp>
            <p:nvSpPr>
              <p:cNvPr id="551" name="Google Shape;551;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53" name="Google Shape;553;p17"/>
            <p:cNvGrpSpPr/>
            <p:nvPr/>
          </p:nvGrpSpPr>
          <p:grpSpPr>
            <a:xfrm rot="-494171" flipH="1">
              <a:off x="9124058" y="3789398"/>
              <a:ext cx="682707" cy="1550686"/>
              <a:chOff x="7916671" y="3912471"/>
              <a:chExt cx="669658" cy="1550686"/>
            </a:xfrm>
          </p:grpSpPr>
          <p:sp>
            <p:nvSpPr>
              <p:cNvPr id="554" name="Google Shape;554;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56" name="Google Shape;556;p17"/>
          <p:cNvGrpSpPr/>
          <p:nvPr/>
        </p:nvGrpSpPr>
        <p:grpSpPr>
          <a:xfrm>
            <a:off x="1784202" y="4192380"/>
            <a:ext cx="310712" cy="530385"/>
            <a:chOff x="7729092" y="2226754"/>
            <a:chExt cx="2185223" cy="3730164"/>
          </a:xfrm>
        </p:grpSpPr>
        <p:sp>
          <p:nvSpPr>
            <p:cNvPr id="557" name="Google Shape;557;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59" name="Google Shape;559;p17"/>
            <p:cNvGrpSpPr/>
            <p:nvPr/>
          </p:nvGrpSpPr>
          <p:grpSpPr>
            <a:xfrm rot="507905">
              <a:off x="7839580" y="3799168"/>
              <a:ext cx="669658" cy="1550686"/>
              <a:chOff x="7916671" y="3912471"/>
              <a:chExt cx="669658" cy="1550686"/>
            </a:xfrm>
          </p:grpSpPr>
          <p:sp>
            <p:nvSpPr>
              <p:cNvPr id="560" name="Google Shape;560;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62" name="Google Shape;562;p17"/>
            <p:cNvGrpSpPr/>
            <p:nvPr/>
          </p:nvGrpSpPr>
          <p:grpSpPr>
            <a:xfrm rot="-494171" flipH="1">
              <a:off x="9124058" y="3789398"/>
              <a:ext cx="682707" cy="1550686"/>
              <a:chOff x="7916671" y="3912471"/>
              <a:chExt cx="669658" cy="1550686"/>
            </a:xfrm>
          </p:grpSpPr>
          <p:sp>
            <p:nvSpPr>
              <p:cNvPr id="563" name="Google Shape;563;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65" name="Google Shape;565;p17"/>
          <p:cNvGrpSpPr/>
          <p:nvPr/>
        </p:nvGrpSpPr>
        <p:grpSpPr>
          <a:xfrm>
            <a:off x="3712237" y="2998040"/>
            <a:ext cx="310712" cy="530385"/>
            <a:chOff x="7729092" y="2226754"/>
            <a:chExt cx="2185223" cy="3730164"/>
          </a:xfrm>
        </p:grpSpPr>
        <p:sp>
          <p:nvSpPr>
            <p:cNvPr id="566" name="Google Shape;566;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68" name="Google Shape;568;p17"/>
            <p:cNvGrpSpPr/>
            <p:nvPr/>
          </p:nvGrpSpPr>
          <p:grpSpPr>
            <a:xfrm rot="507905">
              <a:off x="7839580" y="3799168"/>
              <a:ext cx="669658" cy="1550686"/>
              <a:chOff x="7916671" y="3912471"/>
              <a:chExt cx="669658" cy="1550686"/>
            </a:xfrm>
          </p:grpSpPr>
          <p:sp>
            <p:nvSpPr>
              <p:cNvPr id="569" name="Google Shape;569;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71" name="Google Shape;571;p17"/>
            <p:cNvGrpSpPr/>
            <p:nvPr/>
          </p:nvGrpSpPr>
          <p:grpSpPr>
            <a:xfrm rot="-494171" flipH="1">
              <a:off x="9124058" y="3789398"/>
              <a:ext cx="682707" cy="1550686"/>
              <a:chOff x="7916671" y="3912471"/>
              <a:chExt cx="669658" cy="1550686"/>
            </a:xfrm>
          </p:grpSpPr>
          <p:sp>
            <p:nvSpPr>
              <p:cNvPr id="572" name="Google Shape;572;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74" name="Google Shape;574;p17"/>
          <p:cNvGrpSpPr/>
          <p:nvPr/>
        </p:nvGrpSpPr>
        <p:grpSpPr>
          <a:xfrm>
            <a:off x="3351999" y="2998040"/>
            <a:ext cx="310712" cy="530385"/>
            <a:chOff x="7729092" y="2226754"/>
            <a:chExt cx="2185223" cy="3730164"/>
          </a:xfrm>
        </p:grpSpPr>
        <p:sp>
          <p:nvSpPr>
            <p:cNvPr id="575" name="Google Shape;575;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77" name="Google Shape;577;p17"/>
            <p:cNvGrpSpPr/>
            <p:nvPr/>
          </p:nvGrpSpPr>
          <p:grpSpPr>
            <a:xfrm rot="507905">
              <a:off x="7839580" y="3799168"/>
              <a:ext cx="669658" cy="1550686"/>
              <a:chOff x="7916671" y="3912471"/>
              <a:chExt cx="669658" cy="1550686"/>
            </a:xfrm>
          </p:grpSpPr>
          <p:sp>
            <p:nvSpPr>
              <p:cNvPr id="578" name="Google Shape;578;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80" name="Google Shape;580;p17"/>
            <p:cNvGrpSpPr/>
            <p:nvPr/>
          </p:nvGrpSpPr>
          <p:grpSpPr>
            <a:xfrm rot="-494171" flipH="1">
              <a:off x="9124058" y="3789398"/>
              <a:ext cx="682707" cy="1550686"/>
              <a:chOff x="7916671" y="3912471"/>
              <a:chExt cx="669658" cy="1550686"/>
            </a:xfrm>
          </p:grpSpPr>
          <p:sp>
            <p:nvSpPr>
              <p:cNvPr id="581" name="Google Shape;581;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83" name="Google Shape;583;p17"/>
          <p:cNvGrpSpPr/>
          <p:nvPr/>
        </p:nvGrpSpPr>
        <p:grpSpPr>
          <a:xfrm>
            <a:off x="2984369" y="2998040"/>
            <a:ext cx="310712" cy="530385"/>
            <a:chOff x="7729092" y="2226754"/>
            <a:chExt cx="2185223" cy="3730164"/>
          </a:xfrm>
        </p:grpSpPr>
        <p:sp>
          <p:nvSpPr>
            <p:cNvPr id="584" name="Google Shape;584;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86" name="Google Shape;586;p17"/>
            <p:cNvGrpSpPr/>
            <p:nvPr/>
          </p:nvGrpSpPr>
          <p:grpSpPr>
            <a:xfrm rot="507905">
              <a:off x="7839580" y="3799168"/>
              <a:ext cx="669658" cy="1550686"/>
              <a:chOff x="7916671" y="3912471"/>
              <a:chExt cx="669658" cy="1550686"/>
            </a:xfrm>
          </p:grpSpPr>
          <p:sp>
            <p:nvSpPr>
              <p:cNvPr id="587" name="Google Shape;587;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89" name="Google Shape;589;p17"/>
            <p:cNvGrpSpPr/>
            <p:nvPr/>
          </p:nvGrpSpPr>
          <p:grpSpPr>
            <a:xfrm rot="-494171" flipH="1">
              <a:off x="9124058" y="3789398"/>
              <a:ext cx="682707" cy="1550686"/>
              <a:chOff x="7916671" y="3912471"/>
              <a:chExt cx="669658" cy="1550686"/>
            </a:xfrm>
          </p:grpSpPr>
          <p:sp>
            <p:nvSpPr>
              <p:cNvPr id="590" name="Google Shape;590;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92" name="Google Shape;592;p17"/>
          <p:cNvGrpSpPr/>
          <p:nvPr/>
        </p:nvGrpSpPr>
        <p:grpSpPr>
          <a:xfrm>
            <a:off x="3974555" y="1795354"/>
            <a:ext cx="310712" cy="530385"/>
            <a:chOff x="7729092" y="2226754"/>
            <a:chExt cx="2185223" cy="3730164"/>
          </a:xfrm>
        </p:grpSpPr>
        <p:sp>
          <p:nvSpPr>
            <p:cNvPr id="593" name="Google Shape;593;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5" name="Google Shape;595;p17"/>
            <p:cNvGrpSpPr/>
            <p:nvPr/>
          </p:nvGrpSpPr>
          <p:grpSpPr>
            <a:xfrm rot="507905">
              <a:off x="7839580" y="3799168"/>
              <a:ext cx="669658" cy="1550686"/>
              <a:chOff x="7916671" y="3912471"/>
              <a:chExt cx="669658" cy="1550686"/>
            </a:xfrm>
          </p:grpSpPr>
          <p:sp>
            <p:nvSpPr>
              <p:cNvPr id="596" name="Google Shape;596;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98" name="Google Shape;598;p17"/>
            <p:cNvGrpSpPr/>
            <p:nvPr/>
          </p:nvGrpSpPr>
          <p:grpSpPr>
            <a:xfrm rot="-494171" flipH="1">
              <a:off x="9124058" y="3789398"/>
              <a:ext cx="682707" cy="1550686"/>
              <a:chOff x="7916671" y="3912471"/>
              <a:chExt cx="669658" cy="1550686"/>
            </a:xfrm>
          </p:grpSpPr>
          <p:sp>
            <p:nvSpPr>
              <p:cNvPr id="599" name="Google Shape;599;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01" name="Google Shape;601;p17"/>
          <p:cNvGrpSpPr/>
          <p:nvPr/>
        </p:nvGrpSpPr>
        <p:grpSpPr>
          <a:xfrm>
            <a:off x="3600979" y="1795354"/>
            <a:ext cx="310712" cy="530385"/>
            <a:chOff x="7729092" y="2226754"/>
            <a:chExt cx="2185223" cy="3730164"/>
          </a:xfrm>
        </p:grpSpPr>
        <p:sp>
          <p:nvSpPr>
            <p:cNvPr id="602" name="Google Shape;602;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3" name="Google Shape;603;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04" name="Google Shape;604;p17"/>
            <p:cNvGrpSpPr/>
            <p:nvPr/>
          </p:nvGrpSpPr>
          <p:grpSpPr>
            <a:xfrm rot="507905">
              <a:off x="7839580" y="3799168"/>
              <a:ext cx="669658" cy="1550686"/>
              <a:chOff x="7916671" y="3912471"/>
              <a:chExt cx="669658" cy="1550686"/>
            </a:xfrm>
          </p:grpSpPr>
          <p:sp>
            <p:nvSpPr>
              <p:cNvPr id="605" name="Google Shape;605;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07" name="Google Shape;607;p17"/>
            <p:cNvGrpSpPr/>
            <p:nvPr/>
          </p:nvGrpSpPr>
          <p:grpSpPr>
            <a:xfrm rot="-494171" flipH="1">
              <a:off x="9124058" y="3789398"/>
              <a:ext cx="682707" cy="1550686"/>
              <a:chOff x="7916671" y="3912471"/>
              <a:chExt cx="669658" cy="1550686"/>
            </a:xfrm>
          </p:grpSpPr>
          <p:sp>
            <p:nvSpPr>
              <p:cNvPr id="608" name="Google Shape;608;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10" name="Google Shape;610;p17"/>
          <p:cNvGrpSpPr/>
          <p:nvPr/>
        </p:nvGrpSpPr>
        <p:grpSpPr>
          <a:xfrm>
            <a:off x="2596239" y="2998040"/>
            <a:ext cx="310712" cy="530385"/>
            <a:chOff x="7729092" y="2226754"/>
            <a:chExt cx="2185223" cy="3730164"/>
          </a:xfrm>
        </p:grpSpPr>
        <p:sp>
          <p:nvSpPr>
            <p:cNvPr id="611" name="Google Shape;611;p17"/>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2" name="Google Shape;612;p17"/>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3" name="Google Shape;613;p17"/>
            <p:cNvGrpSpPr/>
            <p:nvPr/>
          </p:nvGrpSpPr>
          <p:grpSpPr>
            <a:xfrm rot="507905">
              <a:off x="7839580" y="3799168"/>
              <a:ext cx="669658" cy="1550686"/>
              <a:chOff x="7916671" y="3912471"/>
              <a:chExt cx="669658" cy="1550686"/>
            </a:xfrm>
          </p:grpSpPr>
          <p:sp>
            <p:nvSpPr>
              <p:cNvPr id="614" name="Google Shape;614;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16" name="Google Shape;616;p17"/>
            <p:cNvGrpSpPr/>
            <p:nvPr/>
          </p:nvGrpSpPr>
          <p:grpSpPr>
            <a:xfrm rot="-494171" flipH="1">
              <a:off x="9124058" y="3789398"/>
              <a:ext cx="682707" cy="1550686"/>
              <a:chOff x="7916671" y="3912471"/>
              <a:chExt cx="669658" cy="1550686"/>
            </a:xfrm>
          </p:grpSpPr>
          <p:sp>
            <p:nvSpPr>
              <p:cNvPr id="617" name="Google Shape;617;p17"/>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7"/>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634" name="Google Shape;634;p18"/>
          <p:cNvSpPr txBox="1"/>
          <p:nvPr/>
        </p:nvSpPr>
        <p:spPr>
          <a:xfrm>
            <a:off x="7960317" y="3636735"/>
            <a:ext cx="2924537"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An emergency will affect each child differently, and thus they will feel and react differently. Support services should be tail</a:t>
            </a:r>
            <a:r>
              <a:rPr lang="en-GB" sz="1800" dirty="0">
                <a:solidFill>
                  <a:schemeClr val="dk1"/>
                </a:solidFill>
              </a:rPr>
              <a:t>ored to meet the needs of the individual child. </a:t>
            </a:r>
            <a:endParaRPr sz="1800" dirty="0"/>
          </a:p>
        </p:txBody>
      </p:sp>
      <p:sp>
        <p:nvSpPr>
          <p:cNvPr id="635" name="Google Shape;635;p18"/>
          <p:cNvSpPr/>
          <p:nvPr/>
        </p:nvSpPr>
        <p:spPr>
          <a:xfrm>
            <a:off x="1981562"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6" name="Google Shape;636;p18"/>
          <p:cNvSpPr/>
          <p:nvPr/>
        </p:nvSpPr>
        <p:spPr>
          <a:xfrm>
            <a:off x="5439184"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7" name="Google Shape;637;p18"/>
          <p:cNvSpPr txBox="1"/>
          <p:nvPr/>
        </p:nvSpPr>
        <p:spPr>
          <a:xfrm>
            <a:off x="1102642" y="3708297"/>
            <a:ext cx="2809399"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Humanitarian crises can cause immediate and long-term psychological and social suffering to children and their caregivers. </a:t>
            </a:r>
            <a:endParaRPr sz="1800" dirty="0">
              <a:solidFill>
                <a:schemeClr val="dk1"/>
              </a:solidFill>
              <a:latin typeface="Calibri"/>
              <a:ea typeface="Calibri"/>
              <a:cs typeface="Calibri"/>
              <a:sym typeface="Calibri"/>
            </a:endParaRPr>
          </a:p>
        </p:txBody>
      </p:sp>
      <p:sp>
        <p:nvSpPr>
          <p:cNvPr id="2" name="Google Shape;636;p18">
            <a:extLst>
              <a:ext uri="{FF2B5EF4-FFF2-40B4-BE49-F238E27FC236}">
                <a16:creationId xmlns:a16="http://schemas.microsoft.com/office/drawing/2014/main" id="{AD13E967-FC54-80F9-2E6A-6E2507EC7F54}"/>
              </a:ext>
            </a:extLst>
          </p:cNvPr>
          <p:cNvSpPr/>
          <p:nvPr/>
        </p:nvSpPr>
        <p:spPr>
          <a:xfrm>
            <a:off x="8896806"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133CD018-5D50-C32A-5448-28A79EFC99E5}"/>
              </a:ext>
            </a:extLst>
          </p:cNvPr>
          <p:cNvSpPr txBox="1"/>
          <p:nvPr/>
        </p:nvSpPr>
        <p:spPr>
          <a:xfrm>
            <a:off x="4177199" y="3708297"/>
            <a:ext cx="3443406" cy="2031325"/>
          </a:xfrm>
          <a:prstGeom prst="rect">
            <a:avLst/>
          </a:prstGeom>
          <a:noFill/>
        </p:spPr>
        <p:txBody>
          <a:bodyPr wrap="square">
            <a:spAutoFit/>
          </a:bodyPr>
          <a:lstStyle/>
          <a:p>
            <a:pPr algn="ctr"/>
            <a:r>
              <a:rPr lang="en-GB" sz="1800" dirty="0">
                <a:latin typeface="+mj-lt"/>
              </a:rPr>
              <a:t>M</a:t>
            </a:r>
            <a:r>
              <a:rPr lang="en-GB" sz="1800" dirty="0">
                <a:effectLst/>
                <a:latin typeface="+mj-lt"/>
              </a:rPr>
              <a:t>ost children will cope and recover well following the experience of distressing events if they feel safe, their basic needs are met, and if they have care and attention from loved ones</a:t>
            </a:r>
            <a:endParaRPr lang="en-BE" sz="18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42"/>
        <p:cNvGrpSpPr/>
        <p:nvPr/>
      </p:nvGrpSpPr>
      <p:grpSpPr>
        <a:xfrm>
          <a:off x="0" y="0"/>
          <a:ext cx="0" cy="0"/>
          <a:chOff x="0" y="0"/>
          <a:chExt cx="0" cy="0"/>
        </a:xfrm>
      </p:grpSpPr>
      <p:sp>
        <p:nvSpPr>
          <p:cNvPr id="643" name="Google Shape;643;p19"/>
          <p:cNvSpPr txBox="1"/>
          <p:nvPr/>
        </p:nvSpPr>
        <p:spPr>
          <a:xfrm>
            <a:off x="816706" y="2555686"/>
            <a:ext cx="10126172" cy="17466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dirty="0">
                <a:solidFill>
                  <a:schemeClr val="lt1"/>
                </a:solidFill>
                <a:latin typeface="Garamond"/>
                <a:ea typeface="Garamond"/>
                <a:cs typeface="Garamond"/>
                <a:sym typeface="Garamond"/>
              </a:rPr>
              <a:t>SESSION 3</a:t>
            </a:r>
            <a:endParaRPr dirty="0"/>
          </a:p>
          <a:p>
            <a:pPr marL="0" marR="0" lvl="0" indent="0" algn="l" rtl="0">
              <a:lnSpc>
                <a:spcPct val="90000"/>
              </a:lnSpc>
              <a:spcBef>
                <a:spcPts val="0"/>
              </a:spcBef>
              <a:spcAft>
                <a:spcPts val="0"/>
              </a:spcAft>
              <a:buClr>
                <a:schemeClr val="lt1"/>
              </a:buClr>
              <a:buSzPts val="4400"/>
              <a:buFont typeface="Garamond"/>
              <a:buNone/>
            </a:pPr>
            <a:br>
              <a:rPr lang="en-GB" sz="4400" b="1" dirty="0">
                <a:solidFill>
                  <a:schemeClr val="lt1"/>
                </a:solidFill>
                <a:latin typeface="Garamond"/>
                <a:ea typeface="Garamond"/>
                <a:cs typeface="Garamond"/>
                <a:sym typeface="Garamond"/>
              </a:rPr>
            </a:br>
            <a:r>
              <a:rPr lang="en-GB" sz="5400" b="1" dirty="0">
                <a:solidFill>
                  <a:schemeClr val="lt1"/>
                </a:solidFill>
                <a:latin typeface="Garamond"/>
                <a:ea typeface="Garamond"/>
                <a:cs typeface="Garamond"/>
                <a:sym typeface="Garamond"/>
              </a:rPr>
              <a:t>How can children react to loss </a:t>
            </a:r>
            <a:r>
              <a:rPr lang="en-GB" sz="5400" b="1" dirty="0">
                <a:solidFill>
                  <a:schemeClr val="lt1"/>
                </a:solidFill>
                <a:latin typeface="Garamond"/>
                <a:ea typeface="Garamond"/>
                <a:cs typeface="Garamond"/>
                <a:sym typeface="Garamon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and grief</a:t>
            </a:r>
            <a:r>
              <a:rPr lang="en-GB" sz="5400" b="1" dirty="0">
                <a:solidFill>
                  <a:schemeClr val="lt1"/>
                </a:solidFill>
                <a:latin typeface="Garamond"/>
                <a:ea typeface="Garamond"/>
                <a:cs typeface="Garamond"/>
                <a:sym typeface="Garamond"/>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6"/>
        <p:cNvGrpSpPr/>
        <p:nvPr/>
      </p:nvGrpSpPr>
      <p:grpSpPr>
        <a:xfrm>
          <a:off x="0" y="0"/>
          <a:ext cx="0" cy="0"/>
          <a:chOff x="0" y="0"/>
          <a:chExt cx="0" cy="0"/>
        </a:xfrm>
      </p:grpSpPr>
      <p:sp>
        <p:nvSpPr>
          <p:cNvPr id="107" name="Google Shape;107;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1</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opening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highlight>
                  <a:srgbClr val="FFFF00"/>
                </a:highlight>
                <a:latin typeface="Arial"/>
                <a:ea typeface="Arial"/>
                <a:cs typeface="Arial"/>
                <a:sym typeface="Arial"/>
              </a:rPr>
              <a:t>Case study</a:t>
            </a:r>
            <a:endParaRPr/>
          </a:p>
        </p:txBody>
      </p:sp>
      <p:grpSp>
        <p:nvGrpSpPr>
          <p:cNvPr id="719" name="Google Shape;719;p22"/>
          <p:cNvGrpSpPr/>
          <p:nvPr/>
        </p:nvGrpSpPr>
        <p:grpSpPr>
          <a:xfrm>
            <a:off x="2181400" y="1975956"/>
            <a:ext cx="1022002" cy="2544489"/>
            <a:chOff x="2181400" y="1975956"/>
            <a:chExt cx="1022002" cy="2544489"/>
          </a:xfrm>
        </p:grpSpPr>
        <p:sp>
          <p:nvSpPr>
            <p:cNvPr id="720" name="Google Shape;720;p22"/>
            <p:cNvSpPr/>
            <p:nvPr/>
          </p:nvSpPr>
          <p:spPr>
            <a:xfrm>
              <a:off x="2188895" y="3185670"/>
              <a:ext cx="1010515" cy="133477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1" name="Google Shape;721;p22"/>
            <p:cNvSpPr/>
            <p:nvPr/>
          </p:nvSpPr>
          <p:spPr>
            <a:xfrm>
              <a:off x="2181400" y="1975956"/>
              <a:ext cx="1022002" cy="10324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722" name="Google Shape;722;p22"/>
          <p:cNvSpPr txBox="1"/>
          <p:nvPr/>
        </p:nvSpPr>
        <p:spPr>
          <a:xfrm>
            <a:off x="4274037" y="2312650"/>
            <a:ext cx="64074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My name is Aki and I’m 14 years old </a:t>
            </a:r>
            <a:r>
              <a:rPr lang="en-GB" sz="24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boy</a:t>
            </a:r>
            <a:r>
              <a:rPr lang="en-GB" sz="2400" dirty="0">
                <a:solidFill>
                  <a:schemeClr val="dk1"/>
                </a:solidFill>
                <a:latin typeface="Arial"/>
                <a:ea typeface="Arial"/>
                <a:cs typeface="Arial"/>
                <a:sym typeface="Arial"/>
              </a:rPr>
              <a:t>. My father died last year. He had not paid a dowry, so my mother was chased away by my uncles from my father’s village. I now live with my mother, sister, and brother in a one-room hut in a nearby village. My sister and I dropped out of school after my father died. </a:t>
            </a:r>
            <a:endParaRPr sz="2400" dirty="0">
              <a:solidFill>
                <a:schemeClr val="dk1"/>
              </a:solidFill>
              <a:latin typeface="Arial"/>
              <a:ea typeface="Arial"/>
              <a:cs typeface="Arial"/>
              <a:sym typeface="Arial"/>
            </a:endParaRPr>
          </a:p>
        </p:txBody>
      </p:sp>
      <p:sp>
        <p:nvSpPr>
          <p:cNvPr id="723" name="Google Shape;723;p22"/>
          <p:cNvSpPr txBox="1"/>
          <p:nvPr/>
        </p:nvSpPr>
        <p:spPr>
          <a:xfrm>
            <a:off x="1879600" y="4763456"/>
            <a:ext cx="1625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accent5"/>
                </a:solidFill>
                <a:latin typeface="Arial"/>
                <a:ea typeface="Arial"/>
                <a:cs typeface="Arial"/>
                <a:sym typeface="Arial"/>
              </a:rPr>
              <a:t>AKI</a:t>
            </a:r>
            <a:endParaRPr/>
          </a:p>
        </p:txBody>
      </p:sp>
      <p:grpSp>
        <p:nvGrpSpPr>
          <p:cNvPr id="724" name="Google Shape;724;p22"/>
          <p:cNvGrpSpPr/>
          <p:nvPr/>
        </p:nvGrpSpPr>
        <p:grpSpPr>
          <a:xfrm>
            <a:off x="9994118" y="33917"/>
            <a:ext cx="2057602" cy="1975956"/>
            <a:chOff x="9994118" y="33917"/>
            <a:chExt cx="2057602" cy="1975956"/>
          </a:xfrm>
        </p:grpSpPr>
        <p:sp>
          <p:nvSpPr>
            <p:cNvPr id="725" name="Google Shape;725;p2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26" name="Google Shape;726;p22"/>
            <p:cNvGrpSpPr/>
            <p:nvPr/>
          </p:nvGrpSpPr>
          <p:grpSpPr>
            <a:xfrm>
              <a:off x="10621771" y="762700"/>
              <a:ext cx="562136" cy="634675"/>
              <a:chOff x="760175" y="830142"/>
              <a:chExt cx="867619" cy="979579"/>
            </a:xfrm>
          </p:grpSpPr>
          <p:sp>
            <p:nvSpPr>
              <p:cNvPr id="727" name="Google Shape;727;p2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42</a:t>
                </a:r>
                <a:endParaRPr dirty="0"/>
              </a:p>
            </p:txBody>
          </p:sp>
          <p:sp>
            <p:nvSpPr>
              <p:cNvPr id="728" name="Google Shape;728;p2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9" name="Google Shape;729;p22"/>
            <p:cNvGrpSpPr/>
            <p:nvPr/>
          </p:nvGrpSpPr>
          <p:grpSpPr>
            <a:xfrm>
              <a:off x="11325415" y="762701"/>
              <a:ext cx="182192" cy="634674"/>
              <a:chOff x="2121762" y="2323619"/>
              <a:chExt cx="200378" cy="825210"/>
            </a:xfrm>
          </p:grpSpPr>
          <p:sp>
            <p:nvSpPr>
              <p:cNvPr id="730" name="Google Shape;730;p22"/>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22"/>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736"/>
        <p:cNvGrpSpPr/>
        <p:nvPr/>
      </p:nvGrpSpPr>
      <p:grpSpPr>
        <a:xfrm>
          <a:off x="0" y="0"/>
          <a:ext cx="0" cy="0"/>
          <a:chOff x="0" y="0"/>
          <a:chExt cx="0" cy="0"/>
        </a:xfrm>
      </p:grpSpPr>
      <p:sp>
        <p:nvSpPr>
          <p:cNvPr id="737" name="Google Shape;737;p23"/>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24"/>
          <p:cNvSpPr/>
          <p:nvPr/>
        </p:nvSpPr>
        <p:spPr>
          <a:xfrm>
            <a:off x="5911850" y="1498600"/>
            <a:ext cx="4318000" cy="43180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24"/>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Internal and external loss</a:t>
            </a:r>
            <a:endParaRPr/>
          </a:p>
        </p:txBody>
      </p:sp>
      <p:grpSp>
        <p:nvGrpSpPr>
          <p:cNvPr id="745" name="Google Shape;745;p24"/>
          <p:cNvGrpSpPr/>
          <p:nvPr/>
        </p:nvGrpSpPr>
        <p:grpSpPr>
          <a:xfrm>
            <a:off x="5378155" y="2220255"/>
            <a:ext cx="1022002" cy="2544489"/>
            <a:chOff x="1444800" y="2496656"/>
            <a:chExt cx="1022002" cy="2544489"/>
          </a:xfrm>
        </p:grpSpPr>
        <p:sp>
          <p:nvSpPr>
            <p:cNvPr id="746" name="Google Shape;746;p24"/>
            <p:cNvSpPr/>
            <p:nvPr/>
          </p:nvSpPr>
          <p:spPr>
            <a:xfrm>
              <a:off x="1452295" y="3706370"/>
              <a:ext cx="1010515" cy="1334775"/>
            </a:xfrm>
            <a:prstGeom prst="round2SameRect">
              <a:avLst>
                <a:gd name="adj1" fmla="val 50000"/>
                <a:gd name="adj2" fmla="val 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7" name="Google Shape;747;p24"/>
            <p:cNvSpPr/>
            <p:nvPr/>
          </p:nvSpPr>
          <p:spPr>
            <a:xfrm>
              <a:off x="1444800" y="2496656"/>
              <a:ext cx="1022002" cy="1032401"/>
            </a:xfrm>
            <a:prstGeom prst="ellipse">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748" name="Google Shape;748;p24"/>
          <p:cNvSpPr txBox="1"/>
          <p:nvPr/>
        </p:nvSpPr>
        <p:spPr>
          <a:xfrm>
            <a:off x="6985000" y="2035589"/>
            <a:ext cx="28575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none" strike="noStrike" cap="none">
                <a:solidFill>
                  <a:schemeClr val="dk1"/>
                </a:solidFill>
                <a:latin typeface="Arial"/>
                <a:ea typeface="Arial"/>
                <a:cs typeface="Arial"/>
                <a:sym typeface="Arial"/>
              </a:rPr>
              <a:t>External</a:t>
            </a:r>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Family members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Friends</a:t>
            </a:r>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Home</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Community/country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Work/school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Money and other material possessions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Physical health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Religion </a:t>
            </a:r>
            <a:endParaRPr sz="180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Language</a:t>
            </a:r>
            <a:endParaRPr/>
          </a:p>
          <a:p>
            <a:pPr marL="0" marR="0" lvl="0" indent="0" algn="l" rtl="0">
              <a:spcBef>
                <a:spcPts val="0"/>
              </a:spcBef>
              <a:spcAft>
                <a:spcPts val="0"/>
              </a:spcAft>
              <a:buNone/>
            </a:pPr>
            <a:r>
              <a:rPr lang="en-GB" sz="1800" u="none" strike="noStrike" cap="none">
                <a:solidFill>
                  <a:schemeClr val="dk1"/>
                </a:solidFill>
                <a:latin typeface="Arial"/>
                <a:ea typeface="Arial"/>
                <a:cs typeface="Arial"/>
                <a:sym typeface="Arial"/>
              </a:rPr>
              <a:t>Familiar Life </a:t>
            </a:r>
            <a:endParaRPr sz="1800" u="none" strike="noStrike" cap="none">
              <a:solidFill>
                <a:schemeClr val="dk1"/>
              </a:solidFill>
              <a:latin typeface="Arial"/>
              <a:ea typeface="Arial"/>
              <a:cs typeface="Arial"/>
              <a:sym typeface="Arial"/>
            </a:endParaRPr>
          </a:p>
        </p:txBody>
      </p:sp>
      <p:sp>
        <p:nvSpPr>
          <p:cNvPr id="749" name="Google Shape;749;p24"/>
          <p:cNvSpPr txBox="1"/>
          <p:nvPr/>
        </p:nvSpPr>
        <p:spPr>
          <a:xfrm>
            <a:off x="2496100" y="2035589"/>
            <a:ext cx="2319906" cy="31393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u="none" strike="noStrike" cap="none">
                <a:solidFill>
                  <a:schemeClr val="dk1"/>
                </a:solidFill>
                <a:latin typeface="Arial"/>
                <a:ea typeface="Arial"/>
                <a:cs typeface="Arial"/>
                <a:sym typeface="Arial"/>
              </a:rPr>
              <a:t>Internal</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Control</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Autonomy</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Security</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Identity</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Self-respect </a:t>
            </a:r>
            <a:endParaRPr sz="1800" u="none" strike="noStrike" cap="none">
              <a:solidFill>
                <a:schemeClr val="dk1"/>
              </a:solidFill>
              <a:latin typeface="Arial"/>
              <a:ea typeface="Arial"/>
              <a:cs typeface="Arial"/>
              <a:sym typeface="Arial"/>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Belief in future </a:t>
            </a:r>
            <a:endParaRPr sz="1800" u="none" strike="noStrike" cap="none">
              <a:solidFill>
                <a:schemeClr val="dk1"/>
              </a:solidFill>
              <a:latin typeface="Arial"/>
              <a:ea typeface="Arial"/>
              <a:cs typeface="Arial"/>
              <a:sym typeface="Arial"/>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Sense of belonging </a:t>
            </a:r>
            <a:endParaRPr sz="1800" u="none" strike="noStrike" cap="none">
              <a:solidFill>
                <a:schemeClr val="dk1"/>
              </a:solidFill>
              <a:latin typeface="Arial"/>
              <a:ea typeface="Arial"/>
              <a:cs typeface="Arial"/>
              <a:sym typeface="Arial"/>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Trust</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Past</a:t>
            </a:r>
            <a:endParaRPr/>
          </a:p>
          <a:p>
            <a:pPr marL="0" marR="0" lvl="0" indent="0" algn="r" rtl="0">
              <a:spcBef>
                <a:spcPts val="0"/>
              </a:spcBef>
              <a:spcAft>
                <a:spcPts val="0"/>
              </a:spcAft>
              <a:buNone/>
            </a:pPr>
            <a:r>
              <a:rPr lang="en-GB" sz="1800" u="none" strike="noStrike" cap="none">
                <a:solidFill>
                  <a:schemeClr val="dk1"/>
                </a:solidFill>
                <a:latin typeface="Arial"/>
                <a:ea typeface="Arial"/>
                <a:cs typeface="Arial"/>
                <a:sym typeface="Arial"/>
              </a:rPr>
              <a:t>Meaning of life </a:t>
            </a:r>
            <a:endParaRPr sz="180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5"/>
          <p:cNvSpPr/>
          <p:nvPr/>
        </p:nvSpPr>
        <p:spPr>
          <a:xfrm>
            <a:off x="5663512" y="2073849"/>
            <a:ext cx="5176919" cy="31648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1">
                <a:solidFill>
                  <a:schemeClr val="dk1"/>
                </a:solidFill>
                <a:latin typeface="Arial"/>
                <a:ea typeface="Arial"/>
                <a:cs typeface="Arial"/>
                <a:sym typeface="Arial"/>
              </a:rPr>
              <a:t>What is grief? Can you describe it in your own words? </a:t>
            </a:r>
            <a:endParaRPr sz="4400" b="1">
              <a:solidFill>
                <a:schemeClr val="dk1"/>
              </a:solidFill>
              <a:latin typeface="Arial"/>
              <a:ea typeface="Arial"/>
              <a:cs typeface="Arial"/>
              <a:sym typeface="Arial"/>
            </a:endParaRPr>
          </a:p>
        </p:txBody>
      </p:sp>
      <p:grpSp>
        <p:nvGrpSpPr>
          <p:cNvPr id="756" name="Google Shape;756;p25"/>
          <p:cNvGrpSpPr/>
          <p:nvPr/>
        </p:nvGrpSpPr>
        <p:grpSpPr>
          <a:xfrm>
            <a:off x="1552708" y="2316873"/>
            <a:ext cx="3415887" cy="2678824"/>
            <a:chOff x="1117683" y="2194390"/>
            <a:chExt cx="3415887" cy="2678824"/>
          </a:xfrm>
        </p:grpSpPr>
        <p:sp>
          <p:nvSpPr>
            <p:cNvPr id="757" name="Google Shape;757;p25"/>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8" name="Google Shape;758;p25"/>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25"/>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0" name="Google Shape;760;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Loss and grief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latin typeface="Arial"/>
                <a:ea typeface="Arial"/>
                <a:cs typeface="Arial"/>
                <a:sym typeface="Arial"/>
              </a:rPr>
              <a:t>Reflection on an experience of loss</a:t>
            </a:r>
            <a:endParaRPr/>
          </a:p>
        </p:txBody>
      </p:sp>
      <p:sp>
        <p:nvSpPr>
          <p:cNvPr id="650" name="Google Shape;650;p20"/>
          <p:cNvSpPr txBox="1"/>
          <p:nvPr/>
        </p:nvSpPr>
        <p:spPr>
          <a:xfrm>
            <a:off x="1267241" y="2720002"/>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LOST</a:t>
            </a:r>
            <a:endParaRPr sz="2400">
              <a:solidFill>
                <a:schemeClr val="dk1"/>
              </a:solidFill>
              <a:latin typeface="Calibri"/>
              <a:ea typeface="Calibri"/>
              <a:cs typeface="Calibri"/>
              <a:sym typeface="Calibri"/>
            </a:endParaRPr>
          </a:p>
        </p:txBody>
      </p:sp>
      <p:sp>
        <p:nvSpPr>
          <p:cNvPr id="651" name="Google Shape;651;p20"/>
          <p:cNvSpPr txBox="1"/>
          <p:nvPr/>
        </p:nvSpPr>
        <p:spPr>
          <a:xfrm>
            <a:off x="5038104" y="2720002"/>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CHANGED</a:t>
            </a:r>
            <a:endParaRPr sz="2400">
              <a:solidFill>
                <a:schemeClr val="dk1"/>
              </a:solidFill>
              <a:latin typeface="Calibri"/>
              <a:ea typeface="Calibri"/>
              <a:cs typeface="Calibri"/>
              <a:sym typeface="Calibri"/>
            </a:endParaRPr>
          </a:p>
        </p:txBody>
      </p:sp>
      <p:sp>
        <p:nvSpPr>
          <p:cNvPr id="652" name="Google Shape;652;p20"/>
          <p:cNvSpPr txBox="1"/>
          <p:nvPr/>
        </p:nvSpPr>
        <p:spPr>
          <a:xfrm>
            <a:off x="8415024" y="2720002"/>
            <a:ext cx="2592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GAINED</a:t>
            </a:r>
            <a:endParaRPr sz="2400">
              <a:solidFill>
                <a:schemeClr val="dk1"/>
              </a:solidFill>
              <a:latin typeface="Calibri"/>
              <a:ea typeface="Calibri"/>
              <a:cs typeface="Calibri"/>
              <a:sym typeface="Calibri"/>
            </a:endParaRPr>
          </a:p>
        </p:txBody>
      </p:sp>
      <p:grpSp>
        <p:nvGrpSpPr>
          <p:cNvPr id="653" name="Google Shape;653;p20"/>
          <p:cNvGrpSpPr/>
          <p:nvPr/>
        </p:nvGrpSpPr>
        <p:grpSpPr>
          <a:xfrm>
            <a:off x="1116019" y="3567977"/>
            <a:ext cx="2825634" cy="2240626"/>
            <a:chOff x="6355443" y="2768909"/>
            <a:chExt cx="4819103" cy="3821376"/>
          </a:xfrm>
        </p:grpSpPr>
        <p:grpSp>
          <p:nvGrpSpPr>
            <p:cNvPr id="654" name="Google Shape;654;p20"/>
            <p:cNvGrpSpPr/>
            <p:nvPr/>
          </p:nvGrpSpPr>
          <p:grpSpPr>
            <a:xfrm>
              <a:off x="6355443" y="2768909"/>
              <a:ext cx="4415537" cy="3381803"/>
              <a:chOff x="6250241" y="2615892"/>
              <a:chExt cx="4415537" cy="3381803"/>
            </a:xfrm>
          </p:grpSpPr>
          <p:sp>
            <p:nvSpPr>
              <p:cNvPr id="655" name="Google Shape;655;p20"/>
              <p:cNvSpPr/>
              <p:nvPr/>
            </p:nvSpPr>
            <p:spPr>
              <a:xfrm>
                <a:off x="6250241" y="2707524"/>
                <a:ext cx="2362701" cy="2362701"/>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20"/>
              <p:cNvSpPr/>
              <p:nvPr/>
            </p:nvSpPr>
            <p:spPr>
              <a:xfrm>
                <a:off x="7888912" y="2615892"/>
                <a:ext cx="1938992" cy="193899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20"/>
              <p:cNvSpPr/>
              <p:nvPr/>
            </p:nvSpPr>
            <p:spPr>
              <a:xfrm>
                <a:off x="6543290" y="3634995"/>
                <a:ext cx="2362700" cy="23627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8" name="Google Shape;658;p20"/>
              <p:cNvSpPr/>
              <p:nvPr/>
            </p:nvSpPr>
            <p:spPr>
              <a:xfrm>
                <a:off x="8382566" y="3441827"/>
                <a:ext cx="2283212" cy="228321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9" name="Google Shape;659;p20"/>
            <p:cNvSpPr/>
            <p:nvPr/>
          </p:nvSpPr>
          <p:spPr>
            <a:xfrm>
              <a:off x="10489490" y="5535526"/>
              <a:ext cx="685056" cy="685057"/>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20"/>
            <p:cNvSpPr/>
            <p:nvPr/>
          </p:nvSpPr>
          <p:spPr>
            <a:xfrm>
              <a:off x="10150272" y="6247757"/>
              <a:ext cx="342527" cy="342528"/>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1" name="Google Shape;661;p20"/>
          <p:cNvSpPr txBox="1"/>
          <p:nvPr/>
        </p:nvSpPr>
        <p:spPr>
          <a:xfrm>
            <a:off x="1242055" y="4397380"/>
            <a:ext cx="2264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What was lost?</a:t>
            </a:r>
            <a:endParaRPr sz="2000" i="1">
              <a:solidFill>
                <a:schemeClr val="dk1"/>
              </a:solidFill>
              <a:latin typeface="Arial"/>
              <a:ea typeface="Arial"/>
              <a:cs typeface="Arial"/>
              <a:sym typeface="Arial"/>
            </a:endParaRPr>
          </a:p>
        </p:txBody>
      </p:sp>
      <p:grpSp>
        <p:nvGrpSpPr>
          <p:cNvPr id="662" name="Google Shape;662;p20"/>
          <p:cNvGrpSpPr/>
          <p:nvPr/>
        </p:nvGrpSpPr>
        <p:grpSpPr>
          <a:xfrm>
            <a:off x="4735377" y="3486899"/>
            <a:ext cx="2689422" cy="2119604"/>
            <a:chOff x="6355443" y="2535736"/>
            <a:chExt cx="4586800" cy="3614976"/>
          </a:xfrm>
        </p:grpSpPr>
        <p:grpSp>
          <p:nvGrpSpPr>
            <p:cNvPr id="663" name="Google Shape;663;p20"/>
            <p:cNvGrpSpPr/>
            <p:nvPr/>
          </p:nvGrpSpPr>
          <p:grpSpPr>
            <a:xfrm>
              <a:off x="6355443" y="2768909"/>
              <a:ext cx="4415537" cy="3381803"/>
              <a:chOff x="6250241" y="2615892"/>
              <a:chExt cx="4415537" cy="3381803"/>
            </a:xfrm>
          </p:grpSpPr>
          <p:sp>
            <p:nvSpPr>
              <p:cNvPr id="664" name="Google Shape;664;p20"/>
              <p:cNvSpPr/>
              <p:nvPr/>
            </p:nvSpPr>
            <p:spPr>
              <a:xfrm>
                <a:off x="6250241" y="2707524"/>
                <a:ext cx="2362701" cy="2362701"/>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20"/>
              <p:cNvSpPr/>
              <p:nvPr/>
            </p:nvSpPr>
            <p:spPr>
              <a:xfrm>
                <a:off x="7888912" y="2615892"/>
                <a:ext cx="1938992" cy="193899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20"/>
              <p:cNvSpPr/>
              <p:nvPr/>
            </p:nvSpPr>
            <p:spPr>
              <a:xfrm>
                <a:off x="6543290" y="3634995"/>
                <a:ext cx="2362700" cy="23627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20"/>
              <p:cNvSpPr/>
              <p:nvPr/>
            </p:nvSpPr>
            <p:spPr>
              <a:xfrm>
                <a:off x="8382566" y="3441827"/>
                <a:ext cx="2283212" cy="228321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8" name="Google Shape;668;p20"/>
            <p:cNvSpPr/>
            <p:nvPr/>
          </p:nvSpPr>
          <p:spPr>
            <a:xfrm>
              <a:off x="10053702" y="2979658"/>
              <a:ext cx="685056" cy="685057"/>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20"/>
            <p:cNvSpPr/>
            <p:nvPr/>
          </p:nvSpPr>
          <p:spPr>
            <a:xfrm>
              <a:off x="10599716" y="2535736"/>
              <a:ext cx="342527" cy="342528"/>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0" name="Google Shape;670;p20"/>
          <p:cNvSpPr txBox="1"/>
          <p:nvPr/>
        </p:nvSpPr>
        <p:spPr>
          <a:xfrm>
            <a:off x="4689408" y="4416734"/>
            <a:ext cx="263340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What changed?</a:t>
            </a:r>
            <a:endParaRPr/>
          </a:p>
        </p:txBody>
      </p:sp>
      <p:grpSp>
        <p:nvGrpSpPr>
          <p:cNvPr id="671" name="Google Shape;671;p20"/>
          <p:cNvGrpSpPr/>
          <p:nvPr/>
        </p:nvGrpSpPr>
        <p:grpSpPr>
          <a:xfrm>
            <a:off x="8433913" y="3623508"/>
            <a:ext cx="2589006" cy="2308652"/>
            <a:chOff x="6355443" y="2768909"/>
            <a:chExt cx="4415537" cy="3937392"/>
          </a:xfrm>
        </p:grpSpPr>
        <p:grpSp>
          <p:nvGrpSpPr>
            <p:cNvPr id="672" name="Google Shape;672;p20"/>
            <p:cNvGrpSpPr/>
            <p:nvPr/>
          </p:nvGrpSpPr>
          <p:grpSpPr>
            <a:xfrm>
              <a:off x="6355443" y="2768909"/>
              <a:ext cx="4415537" cy="3381803"/>
              <a:chOff x="6250241" y="2615892"/>
              <a:chExt cx="4415537" cy="3381803"/>
            </a:xfrm>
          </p:grpSpPr>
          <p:sp>
            <p:nvSpPr>
              <p:cNvPr id="673" name="Google Shape;673;p20"/>
              <p:cNvSpPr/>
              <p:nvPr/>
            </p:nvSpPr>
            <p:spPr>
              <a:xfrm>
                <a:off x="6250241" y="2707524"/>
                <a:ext cx="2362701" cy="2362701"/>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20"/>
              <p:cNvSpPr/>
              <p:nvPr/>
            </p:nvSpPr>
            <p:spPr>
              <a:xfrm>
                <a:off x="7888912" y="2615892"/>
                <a:ext cx="1938992" cy="193899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5" name="Google Shape;675;p20"/>
              <p:cNvSpPr/>
              <p:nvPr/>
            </p:nvSpPr>
            <p:spPr>
              <a:xfrm>
                <a:off x="6543290" y="3634995"/>
                <a:ext cx="2362700" cy="23627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20"/>
              <p:cNvSpPr/>
              <p:nvPr/>
            </p:nvSpPr>
            <p:spPr>
              <a:xfrm>
                <a:off x="8382566" y="3441827"/>
                <a:ext cx="2283212" cy="228321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7" name="Google Shape;677;p20"/>
            <p:cNvSpPr/>
            <p:nvPr/>
          </p:nvSpPr>
          <p:spPr>
            <a:xfrm>
              <a:off x="9006719" y="6021244"/>
              <a:ext cx="685056" cy="685057"/>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20"/>
            <p:cNvSpPr/>
            <p:nvPr/>
          </p:nvSpPr>
          <p:spPr>
            <a:xfrm>
              <a:off x="9922970" y="6289551"/>
              <a:ext cx="342527" cy="342528"/>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9" name="Google Shape;679;p20"/>
          <p:cNvSpPr txBox="1"/>
          <p:nvPr/>
        </p:nvSpPr>
        <p:spPr>
          <a:xfrm>
            <a:off x="8431355" y="4122520"/>
            <a:ext cx="259156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Did you also gain something of this experience</a:t>
            </a:r>
            <a:endParaRPr/>
          </a:p>
        </p:txBody>
      </p:sp>
      <p:grpSp>
        <p:nvGrpSpPr>
          <p:cNvPr id="680" name="Google Shape;680;p20"/>
          <p:cNvGrpSpPr/>
          <p:nvPr/>
        </p:nvGrpSpPr>
        <p:grpSpPr>
          <a:xfrm>
            <a:off x="9994118" y="33917"/>
            <a:ext cx="2057602" cy="1975956"/>
            <a:chOff x="9994118" y="33917"/>
            <a:chExt cx="2057602" cy="1975956"/>
          </a:xfrm>
        </p:grpSpPr>
        <p:sp>
          <p:nvSpPr>
            <p:cNvPr id="681" name="Google Shape;681;p2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2" name="Google Shape;682;p20"/>
            <p:cNvGrpSpPr/>
            <p:nvPr/>
          </p:nvGrpSpPr>
          <p:grpSpPr>
            <a:xfrm>
              <a:off x="10621771" y="762700"/>
              <a:ext cx="562136" cy="634675"/>
              <a:chOff x="760175" y="830142"/>
              <a:chExt cx="867619" cy="979579"/>
            </a:xfrm>
          </p:grpSpPr>
          <p:sp>
            <p:nvSpPr>
              <p:cNvPr id="683" name="Google Shape;683;p20"/>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43</a:t>
                </a:r>
                <a:endParaRPr dirty="0"/>
              </a:p>
            </p:txBody>
          </p:sp>
          <p:sp>
            <p:nvSpPr>
              <p:cNvPr id="684" name="Google Shape;684;p20"/>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0"/>
            <p:cNvGrpSpPr/>
            <p:nvPr/>
          </p:nvGrpSpPr>
          <p:grpSpPr>
            <a:xfrm>
              <a:off x="11325415" y="762701"/>
              <a:ext cx="182192" cy="634674"/>
              <a:chOff x="2121762" y="2323619"/>
              <a:chExt cx="200378" cy="825210"/>
            </a:xfrm>
          </p:grpSpPr>
          <p:sp>
            <p:nvSpPr>
              <p:cNvPr id="686" name="Google Shape;686;p20"/>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7" name="Google Shape;687;p20"/>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88" name="Google Shape;688;p20"/>
          <p:cNvSpPr/>
          <p:nvPr/>
        </p:nvSpPr>
        <p:spPr>
          <a:xfrm>
            <a:off x="9250287" y="1652743"/>
            <a:ext cx="922336" cy="922336"/>
          </a:xfrm>
          <a:prstGeom prst="mathPlus">
            <a:avLst>
              <a:gd name="adj1" fmla="val 235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20"/>
          <p:cNvSpPr/>
          <p:nvPr/>
        </p:nvSpPr>
        <p:spPr>
          <a:xfrm>
            <a:off x="1720369" y="1727104"/>
            <a:ext cx="992898" cy="992898"/>
          </a:xfrm>
          <a:prstGeom prst="mathMinus">
            <a:avLst>
              <a:gd name="adj1" fmla="val 235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90" name="Google Shape;690;p20"/>
          <p:cNvGrpSpPr/>
          <p:nvPr/>
        </p:nvGrpSpPr>
        <p:grpSpPr>
          <a:xfrm>
            <a:off x="5590755" y="1813922"/>
            <a:ext cx="720352" cy="725276"/>
            <a:chOff x="5514184" y="1479855"/>
            <a:chExt cx="495470" cy="498857"/>
          </a:xfrm>
        </p:grpSpPr>
        <p:sp>
          <p:nvSpPr>
            <p:cNvPr id="691" name="Google Shape;691;p20"/>
            <p:cNvSpPr/>
            <p:nvPr/>
          </p:nvSpPr>
          <p:spPr>
            <a:xfrm>
              <a:off x="5514184" y="1479855"/>
              <a:ext cx="495470" cy="235594"/>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20"/>
            <p:cNvSpPr/>
            <p:nvPr/>
          </p:nvSpPr>
          <p:spPr>
            <a:xfrm rot="10800000">
              <a:off x="5514184" y="1743118"/>
              <a:ext cx="495470" cy="235594"/>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1"/>
          <p:cNvSpPr/>
          <p:nvPr/>
        </p:nvSpPr>
        <p:spPr>
          <a:xfrm>
            <a:off x="4472827" y="2027852"/>
            <a:ext cx="3073654" cy="2349500"/>
          </a:xfrm>
          <a:prstGeom prst="downArrow">
            <a:avLst>
              <a:gd name="adj1" fmla="val 73652"/>
              <a:gd name="adj2" fmla="val 38272"/>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21"/>
          <p:cNvSpPr/>
          <p:nvPr/>
        </p:nvSpPr>
        <p:spPr>
          <a:xfrm>
            <a:off x="8227820" y="2006601"/>
            <a:ext cx="3073654" cy="2349500"/>
          </a:xfrm>
          <a:prstGeom prst="downArrow">
            <a:avLst>
              <a:gd name="adj1" fmla="val 73652"/>
              <a:gd name="adj2" fmla="val 38272"/>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0" name="Google Shape;700;p21"/>
          <p:cNvSpPr txBox="1"/>
          <p:nvPr/>
        </p:nvSpPr>
        <p:spPr>
          <a:xfrm>
            <a:off x="8970563" y="4839017"/>
            <a:ext cx="158816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Growth</a:t>
            </a:r>
            <a:endParaRPr sz="2400">
              <a:solidFill>
                <a:schemeClr val="dk1"/>
              </a:solidFill>
              <a:latin typeface="Arial"/>
              <a:ea typeface="Arial"/>
              <a:cs typeface="Arial"/>
              <a:sym typeface="Arial"/>
            </a:endParaRPr>
          </a:p>
        </p:txBody>
      </p:sp>
      <p:sp>
        <p:nvSpPr>
          <p:cNvPr id="701" name="Google Shape;701;p21"/>
          <p:cNvSpPr txBox="1"/>
          <p:nvPr/>
        </p:nvSpPr>
        <p:spPr>
          <a:xfrm>
            <a:off x="5038104" y="4839017"/>
            <a:ext cx="198181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Adaptation</a:t>
            </a:r>
            <a:endParaRPr sz="2400">
              <a:solidFill>
                <a:schemeClr val="dk1"/>
              </a:solidFill>
              <a:latin typeface="Arial"/>
              <a:ea typeface="Arial"/>
              <a:cs typeface="Arial"/>
              <a:sym typeface="Arial"/>
            </a:endParaRPr>
          </a:p>
        </p:txBody>
      </p:sp>
      <p:sp>
        <p:nvSpPr>
          <p:cNvPr id="702" name="Google Shape;702;p21"/>
          <p:cNvSpPr/>
          <p:nvPr/>
        </p:nvSpPr>
        <p:spPr>
          <a:xfrm>
            <a:off x="717834" y="2006601"/>
            <a:ext cx="3073654" cy="2349500"/>
          </a:xfrm>
          <a:prstGeom prst="downArrow">
            <a:avLst>
              <a:gd name="adj1" fmla="val 73652"/>
              <a:gd name="adj2" fmla="val 38272"/>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An experience of loss</a:t>
            </a:r>
            <a:endParaRPr/>
          </a:p>
        </p:txBody>
      </p:sp>
      <p:sp>
        <p:nvSpPr>
          <p:cNvPr id="704" name="Google Shape;704;p21"/>
          <p:cNvSpPr txBox="1"/>
          <p:nvPr/>
        </p:nvSpPr>
        <p:spPr>
          <a:xfrm>
            <a:off x="1267241" y="3202602"/>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LOST</a:t>
            </a:r>
            <a:endParaRPr sz="2400">
              <a:solidFill>
                <a:schemeClr val="dk1"/>
              </a:solidFill>
              <a:latin typeface="Calibri"/>
              <a:ea typeface="Calibri"/>
              <a:cs typeface="Calibri"/>
              <a:sym typeface="Calibri"/>
            </a:endParaRPr>
          </a:p>
        </p:txBody>
      </p:sp>
      <p:sp>
        <p:nvSpPr>
          <p:cNvPr id="705" name="Google Shape;705;p21"/>
          <p:cNvSpPr txBox="1"/>
          <p:nvPr/>
        </p:nvSpPr>
        <p:spPr>
          <a:xfrm>
            <a:off x="5038104" y="3202602"/>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CHANGED</a:t>
            </a:r>
            <a:endParaRPr sz="2400">
              <a:solidFill>
                <a:schemeClr val="dk1"/>
              </a:solidFill>
              <a:latin typeface="Calibri"/>
              <a:ea typeface="Calibri"/>
              <a:cs typeface="Calibri"/>
              <a:sym typeface="Calibri"/>
            </a:endParaRPr>
          </a:p>
        </p:txBody>
      </p:sp>
      <p:sp>
        <p:nvSpPr>
          <p:cNvPr id="706" name="Google Shape;706;p21"/>
          <p:cNvSpPr txBox="1"/>
          <p:nvPr/>
        </p:nvSpPr>
        <p:spPr>
          <a:xfrm>
            <a:off x="8415024" y="3202602"/>
            <a:ext cx="2592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GAINED</a:t>
            </a:r>
            <a:endParaRPr sz="2400">
              <a:solidFill>
                <a:schemeClr val="dk1"/>
              </a:solidFill>
              <a:latin typeface="Calibri"/>
              <a:ea typeface="Calibri"/>
              <a:cs typeface="Calibri"/>
              <a:sym typeface="Calibri"/>
            </a:endParaRPr>
          </a:p>
        </p:txBody>
      </p:sp>
      <p:sp>
        <p:nvSpPr>
          <p:cNvPr id="707" name="Google Shape;707;p21"/>
          <p:cNvSpPr/>
          <p:nvPr/>
        </p:nvSpPr>
        <p:spPr>
          <a:xfrm>
            <a:off x="9250287" y="2135343"/>
            <a:ext cx="922336" cy="922336"/>
          </a:xfrm>
          <a:prstGeom prst="mathPlus">
            <a:avLst>
              <a:gd name="adj1" fmla="val 235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21"/>
          <p:cNvSpPr/>
          <p:nvPr/>
        </p:nvSpPr>
        <p:spPr>
          <a:xfrm>
            <a:off x="1720369" y="2209704"/>
            <a:ext cx="992898" cy="992898"/>
          </a:xfrm>
          <a:prstGeom prst="mathMinus">
            <a:avLst>
              <a:gd name="adj1" fmla="val 235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09" name="Google Shape;709;p21"/>
          <p:cNvGrpSpPr/>
          <p:nvPr/>
        </p:nvGrpSpPr>
        <p:grpSpPr>
          <a:xfrm>
            <a:off x="5590755" y="2296522"/>
            <a:ext cx="720352" cy="725276"/>
            <a:chOff x="5514184" y="1479855"/>
            <a:chExt cx="495470" cy="498857"/>
          </a:xfrm>
        </p:grpSpPr>
        <p:sp>
          <p:nvSpPr>
            <p:cNvPr id="710" name="Google Shape;710;p21"/>
            <p:cNvSpPr/>
            <p:nvPr/>
          </p:nvSpPr>
          <p:spPr>
            <a:xfrm>
              <a:off x="5514184" y="1479855"/>
              <a:ext cx="495470" cy="235594"/>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21"/>
            <p:cNvSpPr/>
            <p:nvPr/>
          </p:nvSpPr>
          <p:spPr>
            <a:xfrm rot="10800000">
              <a:off x="5514184" y="1743118"/>
              <a:ext cx="495470" cy="235594"/>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2" name="Google Shape;712;p21"/>
          <p:cNvSpPr txBox="1"/>
          <p:nvPr/>
        </p:nvSpPr>
        <p:spPr>
          <a:xfrm>
            <a:off x="1422734" y="4839017"/>
            <a:ext cx="158816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Grief</a:t>
            </a:r>
            <a:endParaRPr sz="2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54F9-126E-C930-E58F-1570B54F2BF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Why reflect</a:t>
            </a:r>
            <a:endParaRPr lang="en-BE"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924A541-7DB9-3EBC-9F12-9C5AF6930CDF}"/>
              </a:ext>
            </a:extLst>
          </p:cNvPr>
          <p:cNvSpPr txBox="1"/>
          <p:nvPr/>
        </p:nvSpPr>
        <p:spPr>
          <a:xfrm>
            <a:off x="3409790" y="1717991"/>
            <a:ext cx="3920671" cy="3939540"/>
          </a:xfrm>
          <a:prstGeom prst="rect">
            <a:avLst/>
          </a:prstGeom>
          <a:noFill/>
        </p:spPr>
        <p:txBody>
          <a:bodyPr wrap="square" rtlCol="0">
            <a:spAutoFit/>
          </a:bodyPr>
          <a:lstStyle/>
          <a:p>
            <a:pPr marL="342900" indent="-342900">
              <a:spcAft>
                <a:spcPts val="1200"/>
              </a:spcAft>
              <a:buFont typeface="+mj-lt"/>
              <a:buAutoNum type="arabicPeriod"/>
            </a:pPr>
            <a:r>
              <a:rPr lang="en-GB" sz="2200" dirty="0">
                <a:latin typeface="Arial" panose="020B0604020202020204" pitchFamily="34" charset="0"/>
                <a:cs typeface="Arial" panose="020B0604020202020204" pitchFamily="34" charset="0"/>
              </a:rPr>
              <a:t>To better protecting children and to ensure quality of the support provided</a:t>
            </a:r>
          </a:p>
          <a:p>
            <a:pPr marL="342900" indent="-342900">
              <a:spcAft>
                <a:spcPts val="1200"/>
              </a:spcAft>
              <a:buFont typeface="+mj-lt"/>
              <a:buAutoNum type="arabicPeriod"/>
            </a:pPr>
            <a:r>
              <a:rPr lang="en-GB" sz="2200" dirty="0">
                <a:latin typeface="Arial" panose="020B0604020202020204" pitchFamily="34" charset="0"/>
                <a:cs typeface="Arial" panose="020B0604020202020204" pitchFamily="34" charset="0"/>
              </a:rPr>
              <a:t>To find new ways of doing things or approaching concerns</a:t>
            </a:r>
          </a:p>
          <a:p>
            <a:pPr marL="342900" indent="-342900">
              <a:spcAft>
                <a:spcPts val="1200"/>
              </a:spcAft>
              <a:buFont typeface="+mj-lt"/>
              <a:buAutoNum type="arabicPeriod"/>
            </a:pPr>
            <a:r>
              <a:rPr lang="en-GB" sz="2200" dirty="0">
                <a:latin typeface="Arial" panose="020B0604020202020204" pitchFamily="34" charset="0"/>
                <a:cs typeface="Arial" panose="020B0604020202020204" pitchFamily="34" charset="0"/>
              </a:rPr>
              <a:t>To avoid doing harm</a:t>
            </a:r>
          </a:p>
          <a:p>
            <a:pPr marL="342900" indent="-342900">
              <a:spcAft>
                <a:spcPts val="1200"/>
              </a:spcAft>
              <a:buFont typeface="+mj-lt"/>
              <a:buAutoNum type="arabicPeriod"/>
            </a:pPr>
            <a:r>
              <a:rPr lang="en-GB" sz="2200" dirty="0">
                <a:latin typeface="Arial" panose="020B0604020202020204" pitchFamily="34" charset="0"/>
                <a:cs typeface="Arial" panose="020B0604020202020204" pitchFamily="34" charset="0"/>
              </a:rPr>
              <a:t>To be accountable for your responsibilities and actions</a:t>
            </a:r>
          </a:p>
        </p:txBody>
      </p:sp>
      <p:grpSp>
        <p:nvGrpSpPr>
          <p:cNvPr id="5" name="Group 4">
            <a:extLst>
              <a:ext uri="{FF2B5EF4-FFF2-40B4-BE49-F238E27FC236}">
                <a16:creationId xmlns:a16="http://schemas.microsoft.com/office/drawing/2014/main" id="{27CDD582-ABE0-1090-3138-B757F3481682}"/>
              </a:ext>
            </a:extLst>
          </p:cNvPr>
          <p:cNvGrpSpPr/>
          <p:nvPr/>
        </p:nvGrpSpPr>
        <p:grpSpPr>
          <a:xfrm>
            <a:off x="470784" y="1333889"/>
            <a:ext cx="2506537" cy="1642746"/>
            <a:chOff x="5617459" y="2615892"/>
            <a:chExt cx="5048319" cy="3308589"/>
          </a:xfrm>
          <a:solidFill>
            <a:schemeClr val="accent5">
              <a:lumMod val="20000"/>
              <a:lumOff val="80000"/>
            </a:schemeClr>
          </a:solidFill>
        </p:grpSpPr>
        <p:sp>
          <p:nvSpPr>
            <p:cNvPr id="8" name="Oval 7">
              <a:extLst>
                <a:ext uri="{FF2B5EF4-FFF2-40B4-BE49-F238E27FC236}">
                  <a16:creationId xmlns:a16="http://schemas.microsoft.com/office/drawing/2014/main" id="{1CFA5267-EBC8-3C26-9DF2-3EF152FEDD01}"/>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D0331C-6273-CA26-D8E0-3A787E293EC4}"/>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39A017-CE3A-2BC1-DE91-D111F1032AC0}"/>
                </a:ext>
              </a:extLst>
            </p:cNvPr>
            <p:cNvSpPr/>
            <p:nvPr/>
          </p:nvSpPr>
          <p:spPr>
            <a:xfrm>
              <a:off x="6945636" y="3561781"/>
              <a:ext cx="2362699"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755A8B-2C53-1BE1-1D34-8C1845DBB300}"/>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366E521-D65B-343C-D115-BA76009650E0}"/>
                </a:ext>
              </a:extLst>
            </p:cNvPr>
            <p:cNvSpPr/>
            <p:nvPr/>
          </p:nvSpPr>
          <p:spPr>
            <a:xfrm>
              <a:off x="5617459" y="3497615"/>
              <a:ext cx="2362699"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EFD77AC3-D7E3-F3E5-79D5-C4B30CEEF702}"/>
              </a:ext>
            </a:extLst>
          </p:cNvPr>
          <p:cNvSpPr/>
          <p:nvPr/>
        </p:nvSpPr>
        <p:spPr>
          <a:xfrm>
            <a:off x="2572818" y="2970009"/>
            <a:ext cx="301999" cy="30199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8575404-1FA9-D402-232B-5F3B0BB7A2B7}"/>
              </a:ext>
            </a:extLst>
          </p:cNvPr>
          <p:cNvSpPr/>
          <p:nvPr/>
        </p:nvSpPr>
        <p:spPr>
          <a:xfrm>
            <a:off x="2442270" y="3442400"/>
            <a:ext cx="150999" cy="15099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15;p4">
            <a:extLst>
              <a:ext uri="{FF2B5EF4-FFF2-40B4-BE49-F238E27FC236}">
                <a16:creationId xmlns:a16="http://schemas.microsoft.com/office/drawing/2014/main" id="{52D14CB3-E663-D5F7-B0DC-26AE92AC0008}"/>
              </a:ext>
            </a:extLst>
          </p:cNvPr>
          <p:cNvSpPr/>
          <p:nvPr/>
        </p:nvSpPr>
        <p:spPr>
          <a:xfrm>
            <a:off x="1164920" y="3208818"/>
            <a:ext cx="957932" cy="98283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317;p4">
            <a:extLst>
              <a:ext uri="{FF2B5EF4-FFF2-40B4-BE49-F238E27FC236}">
                <a16:creationId xmlns:a16="http://schemas.microsoft.com/office/drawing/2014/main" id="{16470CA6-21E3-451A-6C32-53DCE92683DB}"/>
              </a:ext>
            </a:extLst>
          </p:cNvPr>
          <p:cNvSpPr/>
          <p:nvPr/>
        </p:nvSpPr>
        <p:spPr>
          <a:xfrm>
            <a:off x="1261311" y="4325876"/>
            <a:ext cx="906144" cy="152594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6E06B627-5479-5ABF-ABE7-1B3366B8089E}"/>
              </a:ext>
            </a:extLst>
          </p:cNvPr>
          <p:cNvGrpSpPr/>
          <p:nvPr/>
        </p:nvGrpSpPr>
        <p:grpSpPr>
          <a:xfrm rot="1445007">
            <a:off x="1869514" y="3907026"/>
            <a:ext cx="852540" cy="891094"/>
            <a:chOff x="2072873" y="4154402"/>
            <a:chExt cx="574522" cy="600503"/>
          </a:xfrm>
        </p:grpSpPr>
        <p:sp>
          <p:nvSpPr>
            <p:cNvPr id="14" name="Google Shape;317;p4">
              <a:extLst>
                <a:ext uri="{FF2B5EF4-FFF2-40B4-BE49-F238E27FC236}">
                  <a16:creationId xmlns:a16="http://schemas.microsoft.com/office/drawing/2014/main" id="{330D6F4E-ABC8-E3FB-8909-05DE91AD3AEB}"/>
                </a:ext>
              </a:extLst>
            </p:cNvPr>
            <p:cNvSpPr/>
            <p:nvPr/>
          </p:nvSpPr>
          <p:spPr>
            <a:xfrm rot="5124628">
              <a:off x="2262988" y="4370499"/>
              <a:ext cx="194291" cy="574522"/>
            </a:xfrm>
            <a:prstGeom prst="round2SameRect">
              <a:avLst>
                <a:gd name="adj1" fmla="val 50000"/>
                <a:gd name="adj2" fmla="val 232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317;p4">
              <a:extLst>
                <a:ext uri="{FF2B5EF4-FFF2-40B4-BE49-F238E27FC236}">
                  <a16:creationId xmlns:a16="http://schemas.microsoft.com/office/drawing/2014/main" id="{D3A4AC74-EF0E-BD86-F62B-BFD8267AF77B}"/>
                </a:ext>
              </a:extLst>
            </p:cNvPr>
            <p:cNvSpPr/>
            <p:nvPr/>
          </p:nvSpPr>
          <p:spPr>
            <a:xfrm rot="19846153">
              <a:off x="2338446" y="4154402"/>
              <a:ext cx="194291" cy="574522"/>
            </a:xfrm>
            <a:prstGeom prst="round2SameRect">
              <a:avLst>
                <a:gd name="adj1" fmla="val 50000"/>
                <a:gd name="adj2" fmla="val 232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19" name="TextBox 18">
            <a:extLst>
              <a:ext uri="{FF2B5EF4-FFF2-40B4-BE49-F238E27FC236}">
                <a16:creationId xmlns:a16="http://schemas.microsoft.com/office/drawing/2014/main" id="{2993B098-0A26-54B1-69E7-9730B9E8804A}"/>
              </a:ext>
            </a:extLst>
          </p:cNvPr>
          <p:cNvSpPr txBox="1"/>
          <p:nvPr/>
        </p:nvSpPr>
        <p:spPr>
          <a:xfrm>
            <a:off x="7699828" y="1717991"/>
            <a:ext cx="3920671" cy="3939540"/>
          </a:xfrm>
          <a:prstGeom prst="rect">
            <a:avLst/>
          </a:prstGeom>
          <a:noFill/>
        </p:spPr>
        <p:txBody>
          <a:bodyPr wrap="square" rtlCol="0">
            <a:spAutoFit/>
          </a:bodyPr>
          <a:lstStyle/>
          <a:p>
            <a:pPr marL="355600" indent="-355600">
              <a:spcAft>
                <a:spcPts val="1200"/>
              </a:spcAft>
              <a:buFont typeface="+mj-lt"/>
              <a:buAutoNum type="arabicPeriod" startAt="5"/>
            </a:pPr>
            <a:r>
              <a:rPr lang="en-GB" sz="2200" dirty="0">
                <a:latin typeface="Arial" panose="020B0604020202020204" pitchFamily="34" charset="0"/>
                <a:cs typeface="Arial" panose="020B0604020202020204" pitchFamily="34" charset="0"/>
              </a:rPr>
              <a:t>To use the issues and challenges we face and learn something positive from it</a:t>
            </a:r>
          </a:p>
          <a:p>
            <a:pPr marL="342900" indent="-342900">
              <a:spcAft>
                <a:spcPts val="1200"/>
              </a:spcAft>
              <a:buFont typeface="+mj-lt"/>
              <a:buAutoNum type="arabicPeriod" startAt="5"/>
            </a:pPr>
            <a:r>
              <a:rPr lang="en-GB" sz="2200" dirty="0">
                <a:latin typeface="Arial" panose="020B0604020202020204" pitchFamily="34" charset="0"/>
                <a:cs typeface="Arial" panose="020B0604020202020204" pitchFamily="34" charset="0"/>
              </a:rPr>
              <a:t>To clarify our role and help put boundaries</a:t>
            </a:r>
          </a:p>
          <a:p>
            <a:pPr marL="342900" indent="-342900">
              <a:spcAft>
                <a:spcPts val="1200"/>
              </a:spcAft>
              <a:buFont typeface="+mj-lt"/>
              <a:buAutoNum type="arabicPeriod" startAt="5"/>
            </a:pPr>
            <a:r>
              <a:rPr lang="en-GB" sz="2200" dirty="0">
                <a:latin typeface="Arial" panose="020B0604020202020204" pitchFamily="34" charset="0"/>
                <a:cs typeface="Arial" panose="020B0604020202020204" pitchFamily="34" charset="0"/>
              </a:rPr>
              <a:t>To manage the workload</a:t>
            </a:r>
          </a:p>
          <a:p>
            <a:pPr marL="342900" indent="-342900">
              <a:spcAft>
                <a:spcPts val="1200"/>
              </a:spcAft>
              <a:buFont typeface="+mj-lt"/>
              <a:buAutoNum type="arabicPeriod" startAt="5"/>
            </a:pPr>
            <a:r>
              <a:rPr lang="en-GB" sz="2200" dirty="0">
                <a:latin typeface="Arial" panose="020B0604020202020204" pitchFamily="34" charset="0"/>
                <a:cs typeface="Arial" panose="020B0604020202020204" pitchFamily="34" charset="0"/>
              </a:rPr>
              <a:t>To care for ourselves (to cope with stress, to cope with vicarious trauma,…)</a:t>
            </a:r>
          </a:p>
        </p:txBody>
      </p:sp>
      <p:sp>
        <p:nvSpPr>
          <p:cNvPr id="27" name="Google Shape;317;p4">
            <a:extLst>
              <a:ext uri="{FF2B5EF4-FFF2-40B4-BE49-F238E27FC236}">
                <a16:creationId xmlns:a16="http://schemas.microsoft.com/office/drawing/2014/main" id="{110698CE-B575-501D-B2F2-48D911567DD3}"/>
              </a:ext>
            </a:extLst>
          </p:cNvPr>
          <p:cNvSpPr/>
          <p:nvPr/>
        </p:nvSpPr>
        <p:spPr>
          <a:xfrm rot="14573061">
            <a:off x="1020765" y="4283814"/>
            <a:ext cx="288311" cy="852540"/>
          </a:xfrm>
          <a:prstGeom prst="round2SameRect">
            <a:avLst>
              <a:gd name="adj1" fmla="val 50000"/>
              <a:gd name="adj2" fmla="val 232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317;p4">
            <a:extLst>
              <a:ext uri="{FF2B5EF4-FFF2-40B4-BE49-F238E27FC236}">
                <a16:creationId xmlns:a16="http://schemas.microsoft.com/office/drawing/2014/main" id="{5F1423D6-8391-3A97-1774-4B702D05255E}"/>
              </a:ext>
            </a:extLst>
          </p:cNvPr>
          <p:cNvSpPr/>
          <p:nvPr/>
        </p:nvSpPr>
        <p:spPr>
          <a:xfrm rot="9046153">
            <a:off x="909140" y="4659571"/>
            <a:ext cx="288311" cy="852540"/>
          </a:xfrm>
          <a:prstGeom prst="round2SameRect">
            <a:avLst>
              <a:gd name="adj1" fmla="val 50000"/>
              <a:gd name="adj2" fmla="val 232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4711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highlight>
                  <a:srgbClr val="FFFF00"/>
                </a:highlight>
              </a:rPr>
              <a:t>Reflection on an experience of loss and grief</a:t>
            </a:r>
            <a:endParaRPr dirty="0">
              <a:highlight>
                <a:srgbClr val="FFFF00"/>
              </a:highlight>
            </a:endParaRPr>
          </a:p>
        </p:txBody>
      </p:sp>
      <p:grpSp>
        <p:nvGrpSpPr>
          <p:cNvPr id="767" name="Google Shape;767;p26"/>
          <p:cNvGrpSpPr/>
          <p:nvPr/>
        </p:nvGrpSpPr>
        <p:grpSpPr>
          <a:xfrm>
            <a:off x="4148122" y="1803400"/>
            <a:ext cx="4665678" cy="3573383"/>
            <a:chOff x="6250241" y="2615892"/>
            <a:chExt cx="4415537" cy="3381803"/>
          </a:xfrm>
        </p:grpSpPr>
        <p:sp>
          <p:nvSpPr>
            <p:cNvPr id="768" name="Google Shape;768;p26"/>
            <p:cNvSpPr/>
            <p:nvPr/>
          </p:nvSpPr>
          <p:spPr>
            <a:xfrm>
              <a:off x="6250241" y="2707524"/>
              <a:ext cx="2362701" cy="2362701"/>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26"/>
            <p:cNvSpPr/>
            <p:nvPr/>
          </p:nvSpPr>
          <p:spPr>
            <a:xfrm>
              <a:off x="7888912" y="2615892"/>
              <a:ext cx="1938992" cy="193899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26"/>
            <p:cNvSpPr/>
            <p:nvPr/>
          </p:nvSpPr>
          <p:spPr>
            <a:xfrm>
              <a:off x="6543290" y="3634995"/>
              <a:ext cx="2362700" cy="2362700"/>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26"/>
            <p:cNvSpPr/>
            <p:nvPr/>
          </p:nvSpPr>
          <p:spPr>
            <a:xfrm>
              <a:off x="8382566" y="3441827"/>
              <a:ext cx="2283212" cy="228321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72" name="Google Shape;772;p26"/>
          <p:cNvSpPr/>
          <p:nvPr/>
        </p:nvSpPr>
        <p:spPr>
          <a:xfrm>
            <a:off x="3217150" y="3244867"/>
            <a:ext cx="723865" cy="723866"/>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26"/>
          <p:cNvSpPr/>
          <p:nvPr/>
        </p:nvSpPr>
        <p:spPr>
          <a:xfrm>
            <a:off x="2855219" y="4034840"/>
            <a:ext cx="361931" cy="361932"/>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4" name="Google Shape;774;p26"/>
          <p:cNvGrpSpPr/>
          <p:nvPr/>
        </p:nvGrpSpPr>
        <p:grpSpPr>
          <a:xfrm>
            <a:off x="10134393" y="120517"/>
            <a:ext cx="2057602" cy="1975956"/>
            <a:chOff x="9994118" y="33917"/>
            <a:chExt cx="2057602" cy="1975956"/>
          </a:xfrm>
        </p:grpSpPr>
        <p:sp>
          <p:nvSpPr>
            <p:cNvPr id="775" name="Google Shape;775;p2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6" name="Google Shape;776;p26"/>
            <p:cNvGrpSpPr/>
            <p:nvPr/>
          </p:nvGrpSpPr>
          <p:grpSpPr>
            <a:xfrm>
              <a:off x="10621771" y="762700"/>
              <a:ext cx="562136" cy="634675"/>
              <a:chOff x="760175" y="830142"/>
              <a:chExt cx="867619" cy="979579"/>
            </a:xfrm>
          </p:grpSpPr>
          <p:sp>
            <p:nvSpPr>
              <p:cNvPr id="777" name="Google Shape;777;p2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44</a:t>
                </a:r>
                <a:endParaRPr/>
              </a:p>
            </p:txBody>
          </p:sp>
          <p:sp>
            <p:nvSpPr>
              <p:cNvPr id="778" name="Google Shape;778;p2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9" name="Google Shape;779;p26"/>
            <p:cNvGrpSpPr/>
            <p:nvPr/>
          </p:nvGrpSpPr>
          <p:grpSpPr>
            <a:xfrm>
              <a:off x="11325415" y="762701"/>
              <a:ext cx="182192" cy="634674"/>
              <a:chOff x="2121762" y="2323619"/>
              <a:chExt cx="200378" cy="825210"/>
            </a:xfrm>
          </p:grpSpPr>
          <p:sp>
            <p:nvSpPr>
              <p:cNvPr id="780" name="Google Shape;780;p2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1" name="Google Shape;781;p2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82" name="Google Shape;782;p26"/>
          <p:cNvGrpSpPr/>
          <p:nvPr/>
        </p:nvGrpSpPr>
        <p:grpSpPr>
          <a:xfrm>
            <a:off x="5365379" y="1785821"/>
            <a:ext cx="2953825" cy="3080642"/>
            <a:chOff x="5746379" y="1557229"/>
            <a:chExt cx="2953825" cy="3080642"/>
          </a:xfrm>
        </p:grpSpPr>
        <p:pic>
          <p:nvPicPr>
            <p:cNvPr id="783" name="Google Shape;783;p26"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784" name="Google Shape;784;p26"/>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1206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27"/>
          <p:cNvSpPr txBox="1">
            <a:spLocks noGrp="1"/>
          </p:cNvSpPr>
          <p:nvPr>
            <p:ph type="title"/>
          </p:nvPr>
        </p:nvSpPr>
        <p:spPr>
          <a:xfrm>
            <a:off x="481914"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000"/>
              <a:buFont typeface="Arial"/>
              <a:buNone/>
            </a:pPr>
            <a:r>
              <a:rPr lang="en-GB" sz="3000"/>
              <a:t>Stages of grief</a:t>
            </a:r>
            <a:endParaRPr/>
          </a:p>
        </p:txBody>
      </p:sp>
      <p:grpSp>
        <p:nvGrpSpPr>
          <p:cNvPr id="791" name="Google Shape;791;p27"/>
          <p:cNvGrpSpPr/>
          <p:nvPr/>
        </p:nvGrpSpPr>
        <p:grpSpPr>
          <a:xfrm>
            <a:off x="1447612" y="1397374"/>
            <a:ext cx="2307006" cy="3726180"/>
            <a:chOff x="481914" y="1446983"/>
            <a:chExt cx="2307006" cy="4205051"/>
          </a:xfrm>
        </p:grpSpPr>
        <p:sp>
          <p:nvSpPr>
            <p:cNvPr id="792" name="Google Shape;792;p27"/>
            <p:cNvSpPr txBox="1"/>
            <p:nvPr/>
          </p:nvSpPr>
          <p:spPr>
            <a:xfrm>
              <a:off x="481914" y="1446983"/>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Anger</a:t>
              </a:r>
              <a:endParaRPr sz="2000" dirty="0">
                <a:solidFill>
                  <a:schemeClr val="dk1"/>
                </a:solidFill>
                <a:latin typeface="Arial"/>
                <a:ea typeface="Arial"/>
                <a:cs typeface="Arial"/>
                <a:sym typeface="Arial"/>
              </a:endParaRPr>
            </a:p>
          </p:txBody>
        </p:sp>
        <p:sp>
          <p:nvSpPr>
            <p:cNvPr id="793" name="Google Shape;793;p27"/>
            <p:cNvSpPr txBox="1"/>
            <p:nvPr/>
          </p:nvSpPr>
          <p:spPr>
            <a:xfrm>
              <a:off x="481914" y="2563071"/>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Denial or avoidance</a:t>
              </a:r>
              <a:endParaRPr sz="2000">
                <a:solidFill>
                  <a:schemeClr val="dk1"/>
                </a:solidFill>
                <a:latin typeface="Arial"/>
                <a:ea typeface="Arial"/>
                <a:cs typeface="Arial"/>
                <a:sym typeface="Arial"/>
              </a:endParaRPr>
            </a:p>
          </p:txBody>
        </p:sp>
        <p:sp>
          <p:nvSpPr>
            <p:cNvPr id="794" name="Google Shape;794;p27"/>
            <p:cNvSpPr txBox="1"/>
            <p:nvPr/>
          </p:nvSpPr>
          <p:spPr>
            <a:xfrm>
              <a:off x="481914" y="3679159"/>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Acceptance</a:t>
              </a:r>
              <a:endParaRPr sz="2000">
                <a:solidFill>
                  <a:schemeClr val="dk1"/>
                </a:solidFill>
                <a:latin typeface="Arial"/>
                <a:ea typeface="Arial"/>
                <a:cs typeface="Arial"/>
                <a:sym typeface="Arial"/>
              </a:endParaRPr>
            </a:p>
          </p:txBody>
        </p:sp>
        <p:sp>
          <p:nvSpPr>
            <p:cNvPr id="795" name="Google Shape;795;p27"/>
            <p:cNvSpPr txBox="1"/>
            <p:nvPr/>
          </p:nvSpPr>
          <p:spPr>
            <a:xfrm>
              <a:off x="481914" y="4795247"/>
              <a:ext cx="2307006" cy="85678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Depressive</a:t>
              </a:r>
              <a:endParaRPr sz="2000" dirty="0">
                <a:solidFill>
                  <a:schemeClr val="dk1"/>
                </a:solidFill>
                <a:latin typeface="Arial"/>
                <a:ea typeface="Arial"/>
                <a:cs typeface="Arial"/>
                <a:sym typeface="Arial"/>
              </a:endParaRPr>
            </a:p>
          </p:txBody>
        </p:sp>
      </p:grpSp>
      <p:grpSp>
        <p:nvGrpSpPr>
          <p:cNvPr id="796" name="Google Shape;796;p27"/>
          <p:cNvGrpSpPr/>
          <p:nvPr/>
        </p:nvGrpSpPr>
        <p:grpSpPr>
          <a:xfrm rot="-8991688">
            <a:off x="8055578" y="2206524"/>
            <a:ext cx="354810" cy="1235995"/>
            <a:chOff x="11477815" y="915101"/>
            <a:chExt cx="182192" cy="634674"/>
          </a:xfrm>
        </p:grpSpPr>
        <p:sp>
          <p:nvSpPr>
            <p:cNvPr id="797" name="Google Shape;797;p27"/>
            <p:cNvSpPr/>
            <p:nvPr/>
          </p:nvSpPr>
          <p:spPr>
            <a:xfrm>
              <a:off x="11477816" y="915101"/>
              <a:ext cx="182191" cy="132855"/>
            </a:xfrm>
            <a:prstGeom prst="triangle">
              <a:avLst>
                <a:gd name="adj" fmla="val 50000"/>
              </a:avLst>
            </a:prstGeom>
            <a:solidFill>
              <a:srgbClr val="1A59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27"/>
            <p:cNvSpPr/>
            <p:nvPr/>
          </p:nvSpPr>
          <p:spPr>
            <a:xfrm>
              <a:off x="11477815" y="1047810"/>
              <a:ext cx="182191" cy="501965"/>
            </a:xfrm>
            <a:prstGeom prst="rect">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99" name="Google Shape;799;p27"/>
          <p:cNvSpPr/>
          <p:nvPr/>
        </p:nvSpPr>
        <p:spPr>
          <a:xfrm>
            <a:off x="3960053" y="1647027"/>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0" name="Google Shape;800;p27"/>
          <p:cNvSpPr/>
          <p:nvPr/>
        </p:nvSpPr>
        <p:spPr>
          <a:xfrm>
            <a:off x="3960053" y="2615360"/>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1" name="Google Shape;801;p27"/>
          <p:cNvSpPr/>
          <p:nvPr/>
        </p:nvSpPr>
        <p:spPr>
          <a:xfrm>
            <a:off x="3960053" y="3583693"/>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2" name="Google Shape;802;p27"/>
          <p:cNvSpPr/>
          <p:nvPr/>
        </p:nvSpPr>
        <p:spPr>
          <a:xfrm>
            <a:off x="3960053" y="4605882"/>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3" name="Google Shape;803;p27"/>
          <p:cNvSpPr/>
          <p:nvPr/>
        </p:nvSpPr>
        <p:spPr>
          <a:xfrm>
            <a:off x="4389119" y="2760266"/>
            <a:ext cx="5577840" cy="2011680"/>
          </a:xfrm>
          <a:custGeom>
            <a:avLst/>
            <a:gdLst/>
            <a:ahLst/>
            <a:cxnLst/>
            <a:rect l="l" t="t" r="r" b="b"/>
            <a:pathLst>
              <a:path w="5577840" h="2011680" extrusionOk="0">
                <a:moveTo>
                  <a:pt x="0" y="0"/>
                </a:moveTo>
                <a:cubicBezTo>
                  <a:pt x="739783" y="671563"/>
                  <a:pt x="1437145" y="1163677"/>
                  <a:pt x="2160270" y="1440180"/>
                </a:cubicBezTo>
                <a:cubicBezTo>
                  <a:pt x="2812635" y="1686807"/>
                  <a:pt x="3598205" y="1172622"/>
                  <a:pt x="4091940" y="1211580"/>
                </a:cubicBezTo>
                <a:cubicBezTo>
                  <a:pt x="4693126" y="1316951"/>
                  <a:pt x="5028541" y="1728796"/>
                  <a:pt x="5577840" y="2011680"/>
                </a:cubicBezTo>
              </a:path>
            </a:pathLst>
          </a:custGeom>
          <a:no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4" name="Google Shape;804;p27"/>
          <p:cNvSpPr/>
          <p:nvPr/>
        </p:nvSpPr>
        <p:spPr>
          <a:xfrm>
            <a:off x="4276936" y="2996549"/>
            <a:ext cx="3589020" cy="1603370"/>
          </a:xfrm>
          <a:custGeom>
            <a:avLst/>
            <a:gdLst/>
            <a:ahLst/>
            <a:cxnLst/>
            <a:rect l="l" t="t" r="r" b="b"/>
            <a:pathLst>
              <a:path w="3589020" h="1603370" extrusionOk="0">
                <a:moveTo>
                  <a:pt x="0" y="1603370"/>
                </a:moveTo>
                <a:cubicBezTo>
                  <a:pt x="502323" y="1072559"/>
                  <a:pt x="1079807" y="318288"/>
                  <a:pt x="1588770" y="83180"/>
                </a:cubicBezTo>
                <a:cubicBezTo>
                  <a:pt x="2159962" y="-65571"/>
                  <a:pt x="2877028" y="-36029"/>
                  <a:pt x="3589020" y="334640"/>
                </a:cubicBezTo>
              </a:path>
            </a:pathLst>
          </a:custGeom>
          <a:no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05" name="Google Shape;805;p27"/>
          <p:cNvGrpSpPr/>
          <p:nvPr/>
        </p:nvGrpSpPr>
        <p:grpSpPr>
          <a:xfrm>
            <a:off x="9994118" y="33917"/>
            <a:ext cx="2057602" cy="1975956"/>
            <a:chOff x="9994118" y="33917"/>
            <a:chExt cx="2057602" cy="1975956"/>
          </a:xfrm>
        </p:grpSpPr>
        <p:sp>
          <p:nvSpPr>
            <p:cNvPr id="806" name="Google Shape;806;p2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07" name="Google Shape;807;p27"/>
            <p:cNvGrpSpPr/>
            <p:nvPr/>
          </p:nvGrpSpPr>
          <p:grpSpPr>
            <a:xfrm>
              <a:off x="10621771" y="762700"/>
              <a:ext cx="562136" cy="634675"/>
              <a:chOff x="760175" y="830142"/>
              <a:chExt cx="867619" cy="979579"/>
            </a:xfrm>
          </p:grpSpPr>
          <p:sp>
            <p:nvSpPr>
              <p:cNvPr id="808" name="Google Shape;808;p2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45</a:t>
                </a:r>
                <a:endParaRPr/>
              </a:p>
            </p:txBody>
          </p:sp>
          <p:sp>
            <p:nvSpPr>
              <p:cNvPr id="809" name="Google Shape;809;p2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10" name="Google Shape;810;p27"/>
            <p:cNvGrpSpPr/>
            <p:nvPr/>
          </p:nvGrpSpPr>
          <p:grpSpPr>
            <a:xfrm>
              <a:off x="11325415" y="762701"/>
              <a:ext cx="182192" cy="634674"/>
              <a:chOff x="2121762" y="2323619"/>
              <a:chExt cx="200378" cy="825210"/>
            </a:xfrm>
          </p:grpSpPr>
          <p:sp>
            <p:nvSpPr>
              <p:cNvPr id="811" name="Google Shape;811;p27"/>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2" name="Google Shape;812;p27"/>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 name="Google Shape;795;p27">
            <a:extLst>
              <a:ext uri="{FF2B5EF4-FFF2-40B4-BE49-F238E27FC236}">
                <a16:creationId xmlns:a16="http://schemas.microsoft.com/office/drawing/2014/main" id="{67E20C1F-9F2F-F40B-F982-EBD716303307}"/>
              </a:ext>
            </a:extLst>
          </p:cNvPr>
          <p:cNvSpPr txBox="1"/>
          <p:nvPr/>
        </p:nvSpPr>
        <p:spPr>
          <a:xfrm>
            <a:off x="1447612" y="5347473"/>
            <a:ext cx="2307006" cy="759216"/>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Bargaining</a:t>
            </a:r>
            <a:endParaRPr sz="2000" dirty="0">
              <a:solidFill>
                <a:schemeClr val="dk1"/>
              </a:solidFill>
              <a:latin typeface="Arial"/>
              <a:ea typeface="Arial"/>
              <a:cs typeface="Arial"/>
              <a:sym typeface="Arial"/>
            </a:endParaRPr>
          </a:p>
        </p:txBody>
      </p:sp>
      <p:sp>
        <p:nvSpPr>
          <p:cNvPr id="4" name="Google Shape;799;p27">
            <a:extLst>
              <a:ext uri="{FF2B5EF4-FFF2-40B4-BE49-F238E27FC236}">
                <a16:creationId xmlns:a16="http://schemas.microsoft.com/office/drawing/2014/main" id="{1EA785E0-47B1-FC95-E485-0CF9F8CCB413}"/>
              </a:ext>
            </a:extLst>
          </p:cNvPr>
          <p:cNvSpPr/>
          <p:nvPr/>
        </p:nvSpPr>
        <p:spPr>
          <a:xfrm>
            <a:off x="3960052" y="5589017"/>
            <a:ext cx="276127" cy="276127"/>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8"/>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Stages of grief</a:t>
            </a:r>
            <a:endParaRPr/>
          </a:p>
        </p:txBody>
      </p:sp>
      <p:graphicFrame>
        <p:nvGraphicFramePr>
          <p:cNvPr id="819" name="Google Shape;819;p28"/>
          <p:cNvGraphicFramePr/>
          <p:nvPr>
            <p:extLst>
              <p:ext uri="{D42A27DB-BD31-4B8C-83A1-F6EECF244321}">
                <p14:modId xmlns:p14="http://schemas.microsoft.com/office/powerpoint/2010/main" val="2352859317"/>
              </p:ext>
            </p:extLst>
          </p:nvPr>
        </p:nvGraphicFramePr>
        <p:xfrm>
          <a:off x="949518" y="1146739"/>
          <a:ext cx="10515600" cy="5071132"/>
        </p:xfrm>
        <a:graphic>
          <a:graphicData uri="http://schemas.openxmlformats.org/drawingml/2006/table">
            <a:tbl>
              <a:tblPr firstRow="1" bandRow="1">
                <a:noFill/>
                <a:tableStyleId>{64C793EC-F6BD-4534-A303-76F85CE5D7FB}</a:tableStyleId>
              </a:tblPr>
              <a:tblGrid>
                <a:gridCol w="1814428">
                  <a:extLst>
                    <a:ext uri="{9D8B030D-6E8A-4147-A177-3AD203B41FA5}">
                      <a16:colId xmlns:a16="http://schemas.microsoft.com/office/drawing/2014/main" val="20000"/>
                    </a:ext>
                  </a:extLst>
                </a:gridCol>
                <a:gridCol w="8701172">
                  <a:extLst>
                    <a:ext uri="{9D8B030D-6E8A-4147-A177-3AD203B41FA5}">
                      <a16:colId xmlns:a16="http://schemas.microsoft.com/office/drawing/2014/main" val="20001"/>
                    </a:ext>
                  </a:extLst>
                </a:gridCol>
              </a:tblGrid>
              <a:tr h="248623">
                <a:tc>
                  <a:txBody>
                    <a:bodyPr/>
                    <a:lstStyle/>
                    <a:p>
                      <a:pPr marL="0" marR="0" lvl="0" indent="0" algn="l" rtl="0">
                        <a:spcBef>
                          <a:spcPts val="0"/>
                        </a:spcBef>
                        <a:spcAft>
                          <a:spcPts val="0"/>
                        </a:spcAft>
                        <a:buNone/>
                      </a:pPr>
                      <a:r>
                        <a:rPr lang="en-GB" sz="1600" u="none" strike="noStrike" cap="none">
                          <a:latin typeface="+mn-lt"/>
                          <a:ea typeface="Arial"/>
                          <a:cs typeface="Arial"/>
                          <a:sym typeface="Arial"/>
                        </a:rPr>
                        <a:t>STAGE</a:t>
                      </a:r>
                      <a:endParaRPr sz="1600">
                        <a:latin typeface="+mn-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GB" sz="1600" dirty="0">
                          <a:latin typeface="+mn-lt"/>
                          <a:ea typeface="Arial"/>
                          <a:cs typeface="Arial"/>
                          <a:sym typeface="Arial"/>
                        </a:rPr>
                        <a:t>DESCRIPTION</a:t>
                      </a:r>
                      <a:endParaRPr sz="1600" dirty="0">
                        <a:latin typeface="+mn-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71269">
                <a:tc>
                  <a:txBody>
                    <a:bodyPr/>
                    <a:lstStyle/>
                    <a:p>
                      <a:pPr marL="0" marR="0" lvl="0" indent="0" algn="l" rtl="0">
                        <a:lnSpc>
                          <a:spcPct val="100000"/>
                        </a:lnSpc>
                        <a:spcBef>
                          <a:spcPts val="0"/>
                        </a:spcBef>
                        <a:spcAft>
                          <a:spcPts val="0"/>
                        </a:spcAft>
                        <a:buClr>
                          <a:schemeClr val="dk1"/>
                        </a:buClr>
                        <a:buSzPts val="1400"/>
                        <a:buFont typeface="Arial"/>
                        <a:buNone/>
                      </a:pPr>
                      <a:r>
                        <a:rPr lang="en-GB" sz="1600" b="1" u="none" strike="noStrike" cap="none" dirty="0">
                          <a:latin typeface="+mn-lt"/>
                          <a:ea typeface="Arial"/>
                          <a:cs typeface="Arial"/>
                          <a:sym typeface="Arial"/>
                        </a:rPr>
                        <a:t>Denial or avoidance</a:t>
                      </a:r>
                      <a:endParaRPr sz="1600" b="1"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400" u="none" strike="noStrike" cap="none" dirty="0">
                          <a:latin typeface="+mn-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Our first reaction is not to accept the news, but to refuse it or not believe it to be true</a:t>
                      </a:r>
                      <a:r>
                        <a:rPr lang="en-GB" sz="1400" u="none" strike="noStrike" cap="none" dirty="0">
                          <a:latin typeface="+mn-lt"/>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Denial and avoidance protects us from the intense shock when being initially confronted with the loss. </a:t>
                      </a:r>
                      <a:r>
                        <a:rPr lang="en-GB" sz="1400" u="none" strike="noStrike" cap="none" dirty="0">
                          <a:latin typeface="+mn-lt"/>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For example: “This is not happening” or “This is not true”</a:t>
                      </a:r>
                      <a:endParaRPr sz="1400"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69053">
                <a:tc>
                  <a:txBody>
                    <a:bodyPr/>
                    <a:lstStyle/>
                    <a:p>
                      <a:pPr marL="0" marR="0" lvl="0" indent="0" algn="l" rtl="0">
                        <a:lnSpc>
                          <a:spcPct val="100000"/>
                        </a:lnSpc>
                        <a:spcBef>
                          <a:spcPts val="0"/>
                        </a:spcBef>
                        <a:spcAft>
                          <a:spcPts val="0"/>
                        </a:spcAft>
                        <a:buClr>
                          <a:schemeClr val="dk1"/>
                        </a:buClr>
                        <a:buSzPts val="1400"/>
                        <a:buFont typeface="Arial"/>
                        <a:buNone/>
                      </a:pPr>
                      <a:r>
                        <a:rPr lang="en-GB" sz="1600" b="1" u="none" strike="noStrike" cap="none" dirty="0">
                          <a:latin typeface="+mn-lt"/>
                          <a:ea typeface="Arial"/>
                          <a:cs typeface="Arial"/>
                          <a:sym typeface="Arial"/>
                        </a:rPr>
                        <a:t>Anger</a:t>
                      </a:r>
                      <a:endParaRPr sz="1600" b="1"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20000"/>
                        <a:lumOff val="80000"/>
                      </a:schemeClr>
                    </a:solidFill>
                  </a:tcPr>
                </a:tc>
                <a:tc>
                  <a:txBody>
                    <a:bodyPr/>
                    <a:lstStyle/>
                    <a:p>
                      <a:pPr marL="0" marR="0" lvl="0" indent="0" algn="l" rtl="0">
                        <a:spcBef>
                          <a:spcPts val="0"/>
                        </a:spcBef>
                        <a:spcAft>
                          <a:spcPts val="0"/>
                        </a:spcAft>
                        <a:buNone/>
                      </a:pPr>
                      <a:r>
                        <a:rPr lang="en-GB" sz="1400" dirty="0">
                          <a:latin typeface="+mn-lt"/>
                          <a:ea typeface="Arial"/>
                          <a:cs typeface="Arial"/>
                          <a:sym typeface="Arial"/>
                        </a:rPr>
                        <a:t>When we become more aware of the loss, we might start to feel angry. Anger is a necessary stage of grief and we will feel less angry over time when we allow ourselves to be and feel angry. </a:t>
                      </a:r>
                      <a:r>
                        <a:rPr lang="en-GB" sz="1400" b="0" i="0" u="none" strike="noStrike" cap="none" dirty="0">
                          <a:solidFill>
                            <a:schemeClr val="dk1"/>
                          </a:solidFill>
                          <a:effectLst/>
                          <a:latin typeface="+mn-lt"/>
                          <a:ea typeface="Calibri"/>
                          <a:cs typeface="Calibri"/>
                          <a:sym typeface="Arial"/>
                        </a:rPr>
                        <a:t>It is natural to feel deserted and abandoned. Anger can be an anchor, giving temporary structure to the loss. For example: “Why me?” or “This is not fair!”</a:t>
                      </a:r>
                      <a:endParaRPr sz="1400" dirty="0">
                        <a:latin typeface="+mn-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20000"/>
                        <a:lumOff val="80000"/>
                      </a:schemeClr>
                    </a:solidFill>
                  </a:tcPr>
                </a:tc>
                <a:extLst>
                  <a:ext uri="{0D108BD9-81ED-4DB2-BD59-A6C34878D82A}">
                    <a16:rowId xmlns:a16="http://schemas.microsoft.com/office/drawing/2014/main" val="10002"/>
                  </a:ext>
                </a:extLst>
              </a:tr>
              <a:tr h="921316">
                <a:tc>
                  <a:txBody>
                    <a:bodyPr/>
                    <a:lstStyle/>
                    <a:p>
                      <a:pPr marL="0" marR="0" lvl="0" indent="0" algn="l" rtl="0">
                        <a:lnSpc>
                          <a:spcPct val="100000"/>
                        </a:lnSpc>
                        <a:spcBef>
                          <a:spcPts val="0"/>
                        </a:spcBef>
                        <a:spcAft>
                          <a:spcPts val="0"/>
                        </a:spcAft>
                        <a:buClr>
                          <a:schemeClr val="dk1"/>
                        </a:buClr>
                        <a:buSzPts val="1400"/>
                        <a:buFont typeface="Arial"/>
                        <a:buNone/>
                      </a:pPr>
                      <a:r>
                        <a:rPr lang="en-GB" sz="1600" b="1" dirty="0">
                          <a:latin typeface="+mn-lt"/>
                        </a:rPr>
                        <a:t>Bargaining</a:t>
                      </a:r>
                      <a:endParaRPr sz="1600" b="1"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40000"/>
                        <a:lumOff val="60000"/>
                      </a:schemeClr>
                    </a:solidFill>
                  </a:tcPr>
                </a:tc>
                <a:tc>
                  <a:txBody>
                    <a:bodyPr/>
                    <a:lstStyle/>
                    <a:p>
                      <a:pPr marL="0" marR="0" lvl="0" indent="0" algn="l" rtl="0">
                        <a:spcBef>
                          <a:spcPts val="0"/>
                        </a:spcBef>
                        <a:spcAft>
                          <a:spcPts val="0"/>
                        </a:spcAft>
                        <a:buNone/>
                      </a:pPr>
                      <a:r>
                        <a:rPr lang="en-GB" sz="1400" dirty="0">
                          <a:latin typeface="+mn-lt"/>
                          <a:ea typeface="Arial"/>
                          <a:cs typeface="Arial"/>
                          <a:sym typeface="Arial"/>
                        </a:rPr>
                        <a:t>We want life to return to what it was before the loss and start to bargain for it. </a:t>
                      </a:r>
                      <a:r>
                        <a:rPr lang="en-GB" sz="1400" b="0" i="0" u="none" strike="noStrike" cap="none" dirty="0">
                          <a:solidFill>
                            <a:schemeClr val="dk1"/>
                          </a:solidFill>
                          <a:effectLst/>
                          <a:latin typeface="+mn-lt"/>
                          <a:ea typeface="Calibri"/>
                          <a:cs typeface="Calibri"/>
                          <a:sym typeface="Arial"/>
                        </a:rPr>
                        <a:t>We can get lost in the many “If only…” or “What if…” statements we tell or ask ourselves. We focus on the past and ask ourselves if we could or should have done things differently. This thought may cause us to feel guilty. </a:t>
                      </a:r>
                      <a:endParaRPr sz="1400" dirty="0">
                        <a:latin typeface="+mn-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40000"/>
                        <a:lumOff val="60000"/>
                      </a:schemeClr>
                    </a:solidFill>
                  </a:tcPr>
                </a:tc>
                <a:extLst>
                  <a:ext uri="{0D108BD9-81ED-4DB2-BD59-A6C34878D82A}">
                    <a16:rowId xmlns:a16="http://schemas.microsoft.com/office/drawing/2014/main" val="10003"/>
                  </a:ext>
                </a:extLst>
              </a:tr>
              <a:tr h="1069053">
                <a:tc>
                  <a:txBody>
                    <a:bodyPr/>
                    <a:lstStyle/>
                    <a:p>
                      <a:pPr marL="0" marR="0" lvl="0" indent="0" algn="l" rtl="0">
                        <a:spcBef>
                          <a:spcPts val="0"/>
                        </a:spcBef>
                        <a:spcAft>
                          <a:spcPts val="0"/>
                        </a:spcAft>
                        <a:buNone/>
                      </a:pPr>
                      <a:r>
                        <a:rPr lang="en-GB" sz="1600" b="1" dirty="0">
                          <a:latin typeface="+mn-lt"/>
                        </a:rPr>
                        <a:t>Depressive</a:t>
                      </a:r>
                      <a:endParaRPr sz="1600" b="1"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5">
                        <a:lumMod val="60000"/>
                        <a:lumOff val="40000"/>
                      </a:schemeClr>
                    </a:solidFill>
                  </a:tcPr>
                </a:tc>
                <a:tc>
                  <a:txBody>
                    <a:bodyPr/>
                    <a:lstStyle/>
                    <a:p>
                      <a:pPr marL="0" marR="0" lvl="0" indent="0" algn="l" rtl="0">
                        <a:spcBef>
                          <a:spcPts val="0"/>
                        </a:spcBef>
                        <a:spcAft>
                          <a:spcPts val="0"/>
                        </a:spcAft>
                        <a:buNone/>
                      </a:pPr>
                      <a:r>
                        <a:rPr lang="en-GB" sz="1400" dirty="0">
                          <a:latin typeface="+mn-lt"/>
                          <a:ea typeface="Arial"/>
                          <a:cs typeface="Arial"/>
                          <a:sym typeface="Arial"/>
                        </a:rPr>
                        <a:t>Our attention moves back to the present and our awareness and realization of the loss deepens. This might cause us to feel intensely sad, empty and/or hopeless. At this stage we might easily feel overwhelmed and withdraw from for example social activities. It is normal for a person to react and feel this way after a loss and is no sign of a mental illness or disorder. For example: “What’s the point?”</a:t>
                      </a:r>
                      <a:endParaRPr sz="1400" dirty="0">
                        <a:latin typeface="+mn-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chemeClr val="accent5">
                        <a:lumMod val="60000"/>
                        <a:lumOff val="40000"/>
                      </a:schemeClr>
                    </a:solidFill>
                  </a:tcPr>
                </a:tc>
                <a:extLst>
                  <a:ext uri="{0D108BD9-81ED-4DB2-BD59-A6C34878D82A}">
                    <a16:rowId xmlns:a16="http://schemas.microsoft.com/office/drawing/2014/main" val="10004"/>
                  </a:ext>
                </a:extLst>
              </a:tr>
              <a:tr h="870161">
                <a:tc>
                  <a:txBody>
                    <a:bodyPr/>
                    <a:lstStyle/>
                    <a:p>
                      <a:pPr marL="0" marR="0" lvl="0" indent="0" algn="l" rtl="0">
                        <a:spcBef>
                          <a:spcPts val="0"/>
                        </a:spcBef>
                        <a:spcAft>
                          <a:spcPts val="0"/>
                        </a:spcAft>
                        <a:buNone/>
                      </a:pPr>
                      <a:r>
                        <a:rPr lang="en-GB" sz="1600" b="1" dirty="0">
                          <a:latin typeface="+mn-lt"/>
                        </a:rPr>
                        <a:t>Acceptance</a:t>
                      </a:r>
                      <a:endParaRPr sz="1600" b="1" dirty="0">
                        <a:latin typeface="+mn-lt"/>
                      </a:endParaRPr>
                    </a:p>
                  </a:txBody>
                  <a:tcPr marL="91450" marR="91450" marT="45725" marB="45725">
                    <a:lnL w="38100" cap="flat" cmpd="sng">
                      <a:solidFill>
                        <a:schemeClr val="lt1"/>
                      </a:solidFill>
                      <a:prstDash val="solid"/>
                      <a:round/>
                      <a:headEnd type="none" w="sm" len="sm"/>
                      <a:tailEnd type="none" w="sm" len="sm"/>
                    </a:lnL>
                    <a:lnR w="38100" cap="flat" cmpd="sng" algn="ctr">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r>
                        <a:rPr lang="en-GB" sz="1400" dirty="0">
                          <a:latin typeface="+mn-lt"/>
                          <a:ea typeface="Arial"/>
                          <a:cs typeface="Arial"/>
                          <a:sym typeface="Arial"/>
                        </a:rPr>
                        <a:t>This stage is about accepting the reality of the loss and adjusting to it. This does not mean that we are ‘OK’ with the loss, but that we are slowly learning to live with it. Acceptance through adjusting to the new reality cannot be done at once, it happens step by step. During the stage of acceptance, we might start making plans or start to engage with friends again. </a:t>
                      </a:r>
                      <a:endParaRPr sz="1400" dirty="0">
                        <a:latin typeface="+mn-lt"/>
                        <a:ea typeface="Arial"/>
                        <a:cs typeface="Arial"/>
                        <a:sym typeface="Arial"/>
                      </a:endParaRPr>
                    </a:p>
                  </a:txBody>
                  <a:tcPr marL="91450" marR="91450" marT="45725" marB="45725">
                    <a:lnL w="38100" cap="flat" cmpd="sng" algn="ctr">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3645095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Google Shape;113;p3"/>
          <p:cNvCxnSpPr>
            <a:endCxn id="114" idx="4"/>
          </p:cNvCxnSpPr>
          <p:nvPr/>
        </p:nvCxnSpPr>
        <p:spPr>
          <a:xfrm>
            <a:off x="7378266" y="1002361"/>
            <a:ext cx="8700" cy="1852500"/>
          </a:xfrm>
          <a:prstGeom prst="straightConnector1">
            <a:avLst/>
          </a:prstGeom>
          <a:noFill/>
          <a:ln w="57150" cap="flat" cmpd="sng">
            <a:solidFill>
              <a:srgbClr val="D3F1F2"/>
            </a:solidFill>
            <a:prstDash val="solid"/>
            <a:miter lim="800000"/>
            <a:headEnd type="none" w="sm" len="sm"/>
            <a:tailEnd type="none" w="sm" len="sm"/>
          </a:ln>
        </p:spPr>
      </p:cxnSp>
      <p:cxnSp>
        <p:nvCxnSpPr>
          <p:cNvPr id="115" name="Google Shape;115;p3"/>
          <p:cNvCxnSpPr/>
          <p:nvPr/>
        </p:nvCxnSpPr>
        <p:spPr>
          <a:xfrm>
            <a:off x="1890061" y="2460062"/>
            <a:ext cx="0" cy="3423699"/>
          </a:xfrm>
          <a:prstGeom prst="straightConnector1">
            <a:avLst/>
          </a:prstGeom>
          <a:noFill/>
          <a:ln w="57150" cap="flat" cmpd="sng">
            <a:solidFill>
              <a:srgbClr val="D3F1F2"/>
            </a:solidFill>
            <a:prstDash val="solid"/>
            <a:miter lim="800000"/>
            <a:headEnd type="none" w="sm" len="sm"/>
            <a:tailEnd type="none" w="sm" len="sm"/>
          </a:ln>
        </p:spPr>
      </p:cxnSp>
      <p:sp>
        <p:nvSpPr>
          <p:cNvPr id="116" name="Google Shape;116;p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Training overview</a:t>
            </a:r>
            <a:endParaRPr/>
          </a:p>
        </p:txBody>
      </p:sp>
      <p:sp>
        <p:nvSpPr>
          <p:cNvPr id="117" name="Google Shape;117;p3"/>
          <p:cNvSpPr/>
          <p:nvPr/>
        </p:nvSpPr>
        <p:spPr>
          <a:xfrm rot="1782986">
            <a:off x="1318606" y="1397777"/>
            <a:ext cx="1142910" cy="985264"/>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rot="1782986">
            <a:off x="1318606" y="4531250"/>
            <a:ext cx="1142910" cy="985264"/>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3"/>
          <p:cNvSpPr/>
          <p:nvPr/>
        </p:nvSpPr>
        <p:spPr>
          <a:xfrm rot="1782986">
            <a:off x="6806936" y="1397776"/>
            <a:ext cx="1142910" cy="985264"/>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
          <p:cNvSpPr/>
          <p:nvPr/>
        </p:nvSpPr>
        <p:spPr>
          <a:xfrm rot="1782986">
            <a:off x="6819761" y="2931883"/>
            <a:ext cx="1142910" cy="985264"/>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3"/>
          <p:cNvSpPr txBox="1"/>
          <p:nvPr/>
        </p:nvSpPr>
        <p:spPr>
          <a:xfrm>
            <a:off x="2740603" y="1348694"/>
            <a:ext cx="31439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Module 1: </a:t>
            </a:r>
            <a:r>
              <a:rPr lang="en-GB" sz="1800">
                <a:solidFill>
                  <a:schemeClr val="dk1"/>
                </a:solidFill>
                <a:latin typeface="Arial"/>
                <a:ea typeface="Arial"/>
                <a:cs typeface="Arial"/>
                <a:sym typeface="Arial"/>
              </a:rPr>
              <a:t>Mental health psychosocial support needs – Loss and grief</a:t>
            </a:r>
            <a:endParaRPr/>
          </a:p>
        </p:txBody>
      </p:sp>
      <p:sp>
        <p:nvSpPr>
          <p:cNvPr id="121" name="Google Shape;121;p3"/>
          <p:cNvSpPr/>
          <p:nvPr/>
        </p:nvSpPr>
        <p:spPr>
          <a:xfrm rot="1782986">
            <a:off x="1347721" y="2964514"/>
            <a:ext cx="1084680" cy="985264"/>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3"/>
          <p:cNvSpPr txBox="1"/>
          <p:nvPr/>
        </p:nvSpPr>
        <p:spPr>
          <a:xfrm>
            <a:off x="2740602" y="3037512"/>
            <a:ext cx="314395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Module 2: </a:t>
            </a:r>
            <a:r>
              <a:rPr lang="en-GB" sz="1800" dirty="0">
                <a:solidFill>
                  <a:schemeClr val="dk1"/>
                </a:solidFill>
                <a:latin typeface="Arial"/>
                <a:ea typeface="Arial"/>
                <a:cs typeface="Arial"/>
                <a:sym typeface="Arial"/>
              </a:rPr>
              <a:t>Mental health psychosocial support needs – Distress</a:t>
            </a:r>
            <a:endParaRPr dirty="0"/>
          </a:p>
        </p:txBody>
      </p:sp>
      <p:sp>
        <p:nvSpPr>
          <p:cNvPr id="123" name="Google Shape;123;p3"/>
          <p:cNvSpPr txBox="1"/>
          <p:nvPr/>
        </p:nvSpPr>
        <p:spPr>
          <a:xfrm>
            <a:off x="8132639" y="1397675"/>
            <a:ext cx="302608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Module 4: </a:t>
            </a:r>
            <a:r>
              <a:rPr lang="en-GB" sz="1800">
                <a:solidFill>
                  <a:schemeClr val="dk1"/>
                </a:solidFill>
                <a:latin typeface="Arial"/>
                <a:ea typeface="Arial"/>
                <a:cs typeface="Arial"/>
                <a:sym typeface="Arial"/>
              </a:rPr>
              <a:t>Focused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non-specialized MHPSS activities (part 1)</a:t>
            </a:r>
            <a:endParaRPr/>
          </a:p>
        </p:txBody>
      </p:sp>
      <p:sp>
        <p:nvSpPr>
          <p:cNvPr id="124" name="Google Shape;124;p3"/>
          <p:cNvSpPr txBox="1"/>
          <p:nvPr/>
        </p:nvSpPr>
        <p:spPr>
          <a:xfrm>
            <a:off x="8118893" y="2974829"/>
            <a:ext cx="302608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Module 5: </a:t>
            </a:r>
            <a:r>
              <a:rPr lang="en-GB" sz="1800">
                <a:solidFill>
                  <a:schemeClr val="dk1"/>
                </a:solidFill>
                <a:latin typeface="Arial"/>
                <a:ea typeface="Arial"/>
                <a:cs typeface="Arial"/>
                <a:sym typeface="Arial"/>
              </a:rPr>
              <a:t>Focused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non-specialized MHPSS activities (part 2)</a:t>
            </a:r>
            <a:endParaRPr/>
          </a:p>
        </p:txBody>
      </p:sp>
      <p:sp>
        <p:nvSpPr>
          <p:cNvPr id="125" name="Google Shape;125;p3"/>
          <p:cNvSpPr txBox="1"/>
          <p:nvPr/>
        </p:nvSpPr>
        <p:spPr>
          <a:xfrm>
            <a:off x="2740602" y="4547851"/>
            <a:ext cx="31439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Module 3: </a:t>
            </a:r>
            <a:r>
              <a:rPr lang="en-GB" sz="1800" dirty="0">
                <a:solidFill>
                  <a:schemeClr val="dk1"/>
                </a:solidFill>
                <a:latin typeface="Arial"/>
                <a:ea typeface="Arial"/>
                <a:cs typeface="Arial"/>
                <a:sym typeface="Arial"/>
              </a:rPr>
              <a:t>Mental health psychosocial support needs – Signs of depression, self harm and risk of suicide </a:t>
            </a:r>
            <a:endParaRPr dirty="0"/>
          </a:p>
        </p:txBody>
      </p:sp>
      <p:grpSp>
        <p:nvGrpSpPr>
          <p:cNvPr id="126" name="Google Shape;126;p3"/>
          <p:cNvGrpSpPr/>
          <p:nvPr/>
        </p:nvGrpSpPr>
        <p:grpSpPr>
          <a:xfrm>
            <a:off x="1497810" y="1412540"/>
            <a:ext cx="928208" cy="968058"/>
            <a:chOff x="1580625" y="1606986"/>
            <a:chExt cx="704542" cy="734791"/>
          </a:xfrm>
        </p:grpSpPr>
        <p:pic>
          <p:nvPicPr>
            <p:cNvPr id="127" name="Google Shape;127;p3" descr="Rose with solid fill"/>
            <p:cNvPicPr preferRelativeResize="0"/>
            <p:nvPr/>
          </p:nvPicPr>
          <p:blipFill rotWithShape="1">
            <a:blip r:embed="rId3">
              <a:alphaModFix/>
            </a:blip>
            <a:srcRect/>
            <a:stretch/>
          </p:blipFill>
          <p:spPr>
            <a:xfrm rot="8827914" flipH="1">
              <a:off x="1676121" y="1706048"/>
              <a:ext cx="513550" cy="503403"/>
            </a:xfrm>
            <a:prstGeom prst="rect">
              <a:avLst/>
            </a:prstGeom>
            <a:noFill/>
            <a:ln>
              <a:noFill/>
            </a:ln>
          </p:spPr>
        </p:pic>
        <p:sp>
          <p:nvSpPr>
            <p:cNvPr id="128" name="Google Shape;128;p3"/>
            <p:cNvSpPr/>
            <p:nvPr/>
          </p:nvSpPr>
          <p:spPr>
            <a:xfrm>
              <a:off x="1657958" y="1809532"/>
              <a:ext cx="165654" cy="532245"/>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412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29" name="Google Shape;129;p3" descr="Wave with solid fill"/>
          <p:cNvPicPr preferRelativeResize="0"/>
          <p:nvPr/>
        </p:nvPicPr>
        <p:blipFill rotWithShape="1">
          <a:blip r:embed="rId4">
            <a:alphaModFix/>
          </a:blip>
          <a:srcRect/>
          <a:stretch/>
        </p:blipFill>
        <p:spPr>
          <a:xfrm>
            <a:off x="1525047" y="3037512"/>
            <a:ext cx="798227" cy="798227"/>
          </a:xfrm>
          <a:prstGeom prst="rect">
            <a:avLst/>
          </a:prstGeom>
          <a:noFill/>
          <a:ln>
            <a:noFill/>
          </a:ln>
        </p:spPr>
      </p:pic>
      <p:grpSp>
        <p:nvGrpSpPr>
          <p:cNvPr id="130" name="Google Shape;130;p3"/>
          <p:cNvGrpSpPr/>
          <p:nvPr/>
        </p:nvGrpSpPr>
        <p:grpSpPr>
          <a:xfrm>
            <a:off x="1525047" y="4729116"/>
            <a:ext cx="753810" cy="590818"/>
            <a:chOff x="1030476" y="2741930"/>
            <a:chExt cx="2428669" cy="1903531"/>
          </a:xfrm>
        </p:grpSpPr>
        <p:sp>
          <p:nvSpPr>
            <p:cNvPr id="131" name="Google Shape;131;p3"/>
            <p:cNvSpPr/>
            <p:nvPr/>
          </p:nvSpPr>
          <p:spPr>
            <a:xfrm>
              <a:off x="1588434" y="4284447"/>
              <a:ext cx="262556" cy="361014"/>
            </a:xfrm>
            <a:custGeom>
              <a:avLst/>
              <a:gdLst/>
              <a:ahLst/>
              <a:cxnLst/>
              <a:rect l="l" t="t" r="r" b="b"/>
              <a:pathLst>
                <a:path w="262556" h="361014" extrusionOk="0">
                  <a:moveTo>
                    <a:pt x="0" y="229737"/>
                  </a:moveTo>
                  <a:cubicBezTo>
                    <a:pt x="0" y="302238"/>
                    <a:pt x="58776" y="361015"/>
                    <a:pt x="131278" y="361015"/>
                  </a:cubicBezTo>
                  <a:cubicBezTo>
                    <a:pt x="203780" y="361015"/>
                    <a:pt x="262556" y="302238"/>
                    <a:pt x="262556" y="229737"/>
                  </a:cubicBezTo>
                  <a:lnTo>
                    <a:pt x="262556"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
            <p:cNvSpPr/>
            <p:nvPr/>
          </p:nvSpPr>
          <p:spPr>
            <a:xfrm>
              <a:off x="1030476" y="2741930"/>
              <a:ext cx="2428669" cy="1903531"/>
            </a:xfrm>
            <a:custGeom>
              <a:avLst/>
              <a:gdLst/>
              <a:ahLst/>
              <a:cxnLst/>
              <a:rect l="l" t="t" r="r" b="b"/>
              <a:pathLst>
                <a:path w="2428669" h="1903531" extrusionOk="0">
                  <a:moveTo>
                    <a:pt x="229763" y="1772253"/>
                  </a:moveTo>
                  <a:cubicBezTo>
                    <a:pt x="229763" y="1844755"/>
                    <a:pt x="288539" y="1903531"/>
                    <a:pt x="361041" y="1903531"/>
                  </a:cubicBezTo>
                  <a:cubicBezTo>
                    <a:pt x="433542" y="1903531"/>
                    <a:pt x="492319" y="1844755"/>
                    <a:pt x="492319" y="1772253"/>
                  </a:cubicBezTo>
                  <a:lnTo>
                    <a:pt x="492319" y="1476878"/>
                  </a:lnTo>
                  <a:lnTo>
                    <a:pt x="1083070" y="1476878"/>
                  </a:lnTo>
                  <a:lnTo>
                    <a:pt x="1083070" y="1772253"/>
                  </a:lnTo>
                  <a:cubicBezTo>
                    <a:pt x="1083070" y="1844755"/>
                    <a:pt x="1141846" y="1903531"/>
                    <a:pt x="1214348" y="1903531"/>
                  </a:cubicBezTo>
                  <a:cubicBezTo>
                    <a:pt x="1286849" y="1903531"/>
                    <a:pt x="1345626" y="1844755"/>
                    <a:pt x="1345626" y="1772253"/>
                  </a:cubicBezTo>
                  <a:lnTo>
                    <a:pt x="1345626" y="1476878"/>
                  </a:lnTo>
                  <a:lnTo>
                    <a:pt x="1411265" y="1476878"/>
                  </a:lnTo>
                  <a:lnTo>
                    <a:pt x="1411265" y="1772253"/>
                  </a:lnTo>
                  <a:cubicBezTo>
                    <a:pt x="1411265" y="1844755"/>
                    <a:pt x="1470041" y="1903531"/>
                    <a:pt x="1542543" y="1903531"/>
                  </a:cubicBezTo>
                  <a:cubicBezTo>
                    <a:pt x="1615044" y="1903531"/>
                    <a:pt x="1673821" y="1844755"/>
                    <a:pt x="1673821" y="1772253"/>
                  </a:cubicBezTo>
                  <a:lnTo>
                    <a:pt x="1673821" y="1273397"/>
                  </a:lnTo>
                  <a:cubicBezTo>
                    <a:pt x="1673821" y="1113891"/>
                    <a:pt x="1803126" y="984585"/>
                    <a:pt x="1962633" y="984585"/>
                  </a:cubicBezTo>
                  <a:lnTo>
                    <a:pt x="2117508" y="984585"/>
                  </a:lnTo>
                  <a:cubicBezTo>
                    <a:pt x="2289285" y="984657"/>
                    <a:pt x="2428597" y="845463"/>
                    <a:pt x="2428669" y="673686"/>
                  </a:cubicBezTo>
                  <a:cubicBezTo>
                    <a:pt x="2428669" y="673630"/>
                    <a:pt x="2428669" y="673578"/>
                    <a:pt x="2428669" y="673522"/>
                  </a:cubicBezTo>
                  <a:lnTo>
                    <a:pt x="2428669" y="664857"/>
                  </a:lnTo>
                  <a:cubicBezTo>
                    <a:pt x="2428653" y="587686"/>
                    <a:pt x="2366096" y="525132"/>
                    <a:pt x="2288924" y="525112"/>
                  </a:cubicBezTo>
                  <a:lnTo>
                    <a:pt x="2230932" y="525112"/>
                  </a:lnTo>
                  <a:cubicBezTo>
                    <a:pt x="2224565" y="391110"/>
                    <a:pt x="2141052" y="272963"/>
                    <a:pt x="2016850" y="222254"/>
                  </a:cubicBezTo>
                  <a:cubicBezTo>
                    <a:pt x="1996174" y="126322"/>
                    <a:pt x="1955872" y="0"/>
                    <a:pt x="1887148" y="0"/>
                  </a:cubicBezTo>
                  <a:cubicBezTo>
                    <a:pt x="1819900" y="0"/>
                    <a:pt x="1779926" y="120907"/>
                    <a:pt x="1758823" y="215952"/>
                  </a:cubicBezTo>
                  <a:cubicBezTo>
                    <a:pt x="1675560" y="245021"/>
                    <a:pt x="1601451" y="295559"/>
                    <a:pt x="1543987" y="362459"/>
                  </a:cubicBezTo>
                  <a:lnTo>
                    <a:pt x="1377362" y="524029"/>
                  </a:lnTo>
                  <a:lnTo>
                    <a:pt x="1172208" y="729184"/>
                  </a:lnTo>
                  <a:cubicBezTo>
                    <a:pt x="1113746" y="787635"/>
                    <a:pt x="1034464" y="820478"/>
                    <a:pt x="951792" y="820488"/>
                  </a:cubicBezTo>
                  <a:lnTo>
                    <a:pt x="415423" y="820488"/>
                  </a:lnTo>
                  <a:lnTo>
                    <a:pt x="224151" y="629183"/>
                  </a:lnTo>
                  <a:cubicBezTo>
                    <a:pt x="172873" y="577905"/>
                    <a:pt x="89735" y="577905"/>
                    <a:pt x="38458" y="629183"/>
                  </a:cubicBezTo>
                  <a:cubicBezTo>
                    <a:pt x="-12819" y="680460"/>
                    <a:pt x="-12819" y="763598"/>
                    <a:pt x="38458" y="814875"/>
                  </a:cubicBezTo>
                  <a:lnTo>
                    <a:pt x="229763" y="1006147"/>
                  </a:lnTo>
                  <a:close/>
                  <a:moveTo>
                    <a:pt x="1651339" y="1104147"/>
                  </a:moveTo>
                  <a:lnTo>
                    <a:pt x="1270633" y="723440"/>
                  </a:lnTo>
                  <a:lnTo>
                    <a:pt x="1363447" y="630627"/>
                  </a:lnTo>
                  <a:lnTo>
                    <a:pt x="1734964" y="1002143"/>
                  </a:lnTo>
                  <a:cubicBezTo>
                    <a:pt x="1700986" y="1030647"/>
                    <a:pt x="1672626" y="1065239"/>
                    <a:pt x="1651339" y="1104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3" name="Google Shape;133;p3"/>
          <p:cNvGrpSpPr/>
          <p:nvPr/>
        </p:nvGrpSpPr>
        <p:grpSpPr>
          <a:xfrm>
            <a:off x="7164408" y="1606219"/>
            <a:ext cx="445115" cy="536874"/>
            <a:chOff x="7296119" y="1710817"/>
            <a:chExt cx="373439" cy="450422"/>
          </a:xfrm>
        </p:grpSpPr>
        <p:sp>
          <p:nvSpPr>
            <p:cNvPr id="134" name="Google Shape;134;p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3"/>
          <p:cNvGrpSpPr/>
          <p:nvPr/>
        </p:nvGrpSpPr>
        <p:grpSpPr>
          <a:xfrm>
            <a:off x="7164408" y="3168187"/>
            <a:ext cx="445115" cy="536874"/>
            <a:chOff x="7296119" y="1710817"/>
            <a:chExt cx="373439" cy="450422"/>
          </a:xfrm>
        </p:grpSpPr>
        <p:sp>
          <p:nvSpPr>
            <p:cNvPr id="138" name="Google Shape;138;p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PROCESS OF GRIEF</a:t>
            </a:r>
            <a:endParaRPr/>
          </a:p>
        </p:txBody>
      </p:sp>
      <p:graphicFrame>
        <p:nvGraphicFramePr>
          <p:cNvPr id="826" name="Google Shape;826;p29"/>
          <p:cNvGraphicFramePr/>
          <p:nvPr>
            <p:extLst>
              <p:ext uri="{D42A27DB-BD31-4B8C-83A1-F6EECF244321}">
                <p14:modId xmlns:p14="http://schemas.microsoft.com/office/powerpoint/2010/main" val="201150264"/>
              </p:ext>
            </p:extLst>
          </p:nvPr>
        </p:nvGraphicFramePr>
        <p:xfrm>
          <a:off x="694414" y="1433347"/>
          <a:ext cx="10960100" cy="4497281"/>
        </p:xfrm>
        <a:graphic>
          <a:graphicData uri="http://schemas.openxmlformats.org/drawingml/2006/table">
            <a:tbl>
              <a:tblPr firstRow="1" bandRow="1">
                <a:noFill/>
                <a:tableStyleId>{64C793EC-F6BD-4534-A303-76F85CE5D7FB}</a:tableStyleId>
              </a:tblPr>
              <a:tblGrid>
                <a:gridCol w="1891125">
                  <a:extLst>
                    <a:ext uri="{9D8B030D-6E8A-4147-A177-3AD203B41FA5}">
                      <a16:colId xmlns:a16="http://schemas.microsoft.com/office/drawing/2014/main" val="20000"/>
                    </a:ext>
                  </a:extLst>
                </a:gridCol>
                <a:gridCol w="9068975">
                  <a:extLst>
                    <a:ext uri="{9D8B030D-6E8A-4147-A177-3AD203B41FA5}">
                      <a16:colId xmlns:a16="http://schemas.microsoft.com/office/drawing/2014/main" val="20001"/>
                    </a:ext>
                  </a:extLst>
                </a:gridCol>
              </a:tblGrid>
              <a:tr h="291367">
                <a:tc>
                  <a:txBody>
                    <a:bodyPr/>
                    <a:lstStyle/>
                    <a:p>
                      <a:pPr marL="0" marR="0" lvl="0" indent="0" algn="l" rtl="0">
                        <a:spcBef>
                          <a:spcPts val="0"/>
                        </a:spcBef>
                        <a:spcAft>
                          <a:spcPts val="0"/>
                        </a:spcAft>
                        <a:buNone/>
                      </a:pPr>
                      <a:r>
                        <a:rPr lang="en-GB" sz="1600" dirty="0">
                          <a:latin typeface="+mj-lt"/>
                          <a:ea typeface="Arial"/>
                          <a:cs typeface="Arial"/>
                          <a:sym typeface="Arial"/>
                        </a:rPr>
                        <a:t>STAGE</a:t>
                      </a:r>
                      <a:endParaRPr sz="1600" dirty="0">
                        <a:latin typeface="+mj-lt"/>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75000"/>
                      </a:schemeClr>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lumMod val="75000"/>
                      </a:schemeClr>
                    </a:solidFill>
                  </a:tcPr>
                </a:tc>
                <a:extLst>
                  <a:ext uri="{0D108BD9-81ED-4DB2-BD59-A6C34878D82A}">
                    <a16:rowId xmlns:a16="http://schemas.microsoft.com/office/drawing/2014/main" val="10000"/>
                  </a:ext>
                </a:extLst>
              </a:tr>
              <a:tr h="817939">
                <a:tc>
                  <a:txBody>
                    <a:bodyPr/>
                    <a:lstStyle/>
                    <a:p>
                      <a:pPr marL="0" marR="0" lvl="0" indent="0" algn="l" rtl="0">
                        <a:lnSpc>
                          <a:spcPct val="100000"/>
                        </a:lnSpc>
                        <a:spcBef>
                          <a:spcPts val="0"/>
                        </a:spcBef>
                        <a:spcAft>
                          <a:spcPts val="0"/>
                        </a:spcAft>
                        <a:buClr>
                          <a:schemeClr val="dk1"/>
                        </a:buClr>
                        <a:buSzPts val="1400"/>
                        <a:buFont typeface="Arial"/>
                        <a:buNone/>
                      </a:pPr>
                      <a:r>
                        <a:rPr lang="en-GB" sz="1600" b="1" dirty="0">
                          <a:latin typeface="+mj-lt"/>
                        </a:rPr>
                        <a:t>Denial or avoidance</a:t>
                      </a:r>
                      <a:endParaRPr sz="1600" b="1" dirty="0">
                        <a:latin typeface="+mj-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u="none" strike="noStrike" cap="none">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17939">
                <a:tc>
                  <a:txBody>
                    <a:bodyPr/>
                    <a:lstStyle/>
                    <a:p>
                      <a:pPr marL="0" marR="0" lvl="0" indent="0" algn="l" rtl="0">
                        <a:lnSpc>
                          <a:spcPct val="100000"/>
                        </a:lnSpc>
                        <a:spcBef>
                          <a:spcPts val="0"/>
                        </a:spcBef>
                        <a:spcAft>
                          <a:spcPts val="0"/>
                        </a:spcAft>
                        <a:buClr>
                          <a:schemeClr val="dk1"/>
                        </a:buClr>
                        <a:buSzPts val="1400"/>
                        <a:buFont typeface="Arial"/>
                        <a:buNone/>
                      </a:pPr>
                      <a:r>
                        <a:rPr lang="en-GB" sz="1600" b="1" dirty="0">
                          <a:latin typeface="+mj-lt"/>
                        </a:rPr>
                        <a:t>Anger</a:t>
                      </a:r>
                      <a:endParaRPr sz="1600" b="1" dirty="0">
                        <a:latin typeface="+mj-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3F1F2"/>
                    </a:solidFill>
                  </a:tcPr>
                </a:tc>
                <a:tc>
                  <a:txBody>
                    <a:bodyPr/>
                    <a:lstStyle/>
                    <a:p>
                      <a:pPr marL="0" marR="0" lvl="0" indent="0" algn="l" rtl="0">
                        <a:spcBef>
                          <a:spcPts val="0"/>
                        </a:spcBef>
                        <a:spcAft>
                          <a:spcPts val="0"/>
                        </a:spcAft>
                        <a:buNone/>
                      </a:pPr>
                      <a:endParaRPr sz="140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3F1F2"/>
                    </a:solidFill>
                  </a:tcPr>
                </a:tc>
                <a:extLst>
                  <a:ext uri="{0D108BD9-81ED-4DB2-BD59-A6C34878D82A}">
                    <a16:rowId xmlns:a16="http://schemas.microsoft.com/office/drawing/2014/main" val="10002"/>
                  </a:ext>
                </a:extLst>
              </a:tr>
              <a:tr h="887496">
                <a:tc>
                  <a:txBody>
                    <a:bodyPr/>
                    <a:lstStyle/>
                    <a:p>
                      <a:pPr marL="0" marR="0" lvl="0" indent="0" algn="l" rtl="0">
                        <a:lnSpc>
                          <a:spcPct val="100000"/>
                        </a:lnSpc>
                        <a:spcBef>
                          <a:spcPts val="0"/>
                        </a:spcBef>
                        <a:spcAft>
                          <a:spcPts val="0"/>
                        </a:spcAft>
                        <a:buClr>
                          <a:schemeClr val="dk1"/>
                        </a:buClr>
                        <a:buSzPts val="1400"/>
                        <a:buFont typeface="Arial"/>
                        <a:buNone/>
                      </a:pPr>
                      <a:r>
                        <a:rPr lang="en-GB" sz="1600" b="1" dirty="0">
                          <a:latin typeface="+mj-lt"/>
                        </a:rPr>
                        <a:t>Bargaining</a:t>
                      </a:r>
                      <a:endParaRPr sz="1600" b="1" dirty="0">
                        <a:latin typeface="+mj-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9E4E5"/>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9E4E5"/>
                    </a:solidFill>
                  </a:tcPr>
                </a:tc>
                <a:extLst>
                  <a:ext uri="{0D108BD9-81ED-4DB2-BD59-A6C34878D82A}">
                    <a16:rowId xmlns:a16="http://schemas.microsoft.com/office/drawing/2014/main" val="10003"/>
                  </a:ext>
                </a:extLst>
              </a:tr>
              <a:tr h="820678">
                <a:tc>
                  <a:txBody>
                    <a:bodyPr/>
                    <a:lstStyle/>
                    <a:p>
                      <a:pPr marL="0" marR="0" lvl="0" indent="0" algn="l" rtl="0">
                        <a:spcBef>
                          <a:spcPts val="0"/>
                        </a:spcBef>
                        <a:spcAft>
                          <a:spcPts val="0"/>
                        </a:spcAft>
                        <a:buNone/>
                      </a:pPr>
                      <a:r>
                        <a:rPr lang="en-GB" sz="1600" b="1" dirty="0">
                          <a:latin typeface="+mj-lt"/>
                        </a:rPr>
                        <a:t>Depressive</a:t>
                      </a:r>
                      <a:endParaRPr sz="1600" b="1" dirty="0">
                        <a:latin typeface="+mj-lt"/>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7DD7D9"/>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lgn="ctr">
                      <a:solidFill>
                        <a:schemeClr val="lt1"/>
                      </a:solidFill>
                      <a:prstDash val="solid"/>
                      <a:round/>
                      <a:headEnd type="none" w="sm" len="sm"/>
                      <a:tailEnd type="none" w="sm" len="sm"/>
                    </a:lnB>
                    <a:solidFill>
                      <a:srgbClr val="7DD7D9"/>
                    </a:solidFill>
                  </a:tcPr>
                </a:tc>
                <a:extLst>
                  <a:ext uri="{0D108BD9-81ED-4DB2-BD59-A6C34878D82A}">
                    <a16:rowId xmlns:a16="http://schemas.microsoft.com/office/drawing/2014/main" val="10004"/>
                  </a:ext>
                </a:extLst>
              </a:tr>
              <a:tr h="817939">
                <a:tc>
                  <a:txBody>
                    <a:bodyPr/>
                    <a:lstStyle/>
                    <a:p>
                      <a:pPr marL="0" marR="0" lvl="0" indent="0" algn="l" rtl="0">
                        <a:spcBef>
                          <a:spcPts val="0"/>
                        </a:spcBef>
                        <a:spcAft>
                          <a:spcPts val="0"/>
                        </a:spcAft>
                        <a:buNone/>
                      </a:pPr>
                      <a:r>
                        <a:rPr lang="en-GB" sz="1600" b="1" dirty="0">
                          <a:latin typeface="+mj-lt"/>
                        </a:rPr>
                        <a:t>Acceptance</a:t>
                      </a:r>
                      <a:endParaRPr sz="1600" b="1" dirty="0">
                        <a:latin typeface="+mj-lt"/>
                      </a:endParaRPr>
                    </a:p>
                  </a:txBody>
                  <a:tcPr marL="91450" marR="91450" marT="45725" marB="45725">
                    <a:lnL w="38100" cap="flat" cmpd="sng">
                      <a:solidFill>
                        <a:schemeClr val="lt1"/>
                      </a:solidFill>
                      <a:prstDash val="solid"/>
                      <a:round/>
                      <a:headEnd type="none" w="sm" len="sm"/>
                      <a:tailEnd type="none" w="sm" len="sm"/>
                    </a:lnL>
                    <a:lnR w="38100" cap="flat" cmpd="sng" algn="ctr">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solidFill>
                  </a:tcPr>
                </a:tc>
                <a:tc>
                  <a:txBody>
                    <a:bodyPr/>
                    <a:lstStyle/>
                    <a:p>
                      <a:pPr marL="0" marR="0" lvl="0" indent="0" algn="l" rtl="0">
                        <a:spcBef>
                          <a:spcPts val="0"/>
                        </a:spcBef>
                        <a:spcAft>
                          <a:spcPts val="0"/>
                        </a:spcAft>
                        <a:buNone/>
                      </a:pPr>
                      <a:endParaRPr sz="1400" dirty="0">
                        <a:latin typeface="Arial"/>
                        <a:ea typeface="Arial"/>
                        <a:cs typeface="Arial"/>
                        <a:sym typeface="Arial"/>
                      </a:endParaRPr>
                    </a:p>
                  </a:txBody>
                  <a:tcPr marL="91450" marR="91450" marT="45725" marB="45725">
                    <a:lnL w="38100" cap="flat" cmpd="sng" algn="ctr">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3207665277"/>
                  </a:ext>
                </a:extLst>
              </a:tr>
            </a:tbl>
          </a:graphicData>
        </a:graphic>
      </p:graphicFrame>
      <p:sp>
        <p:nvSpPr>
          <p:cNvPr id="827" name="Google Shape;827;p29"/>
          <p:cNvSpPr/>
          <p:nvPr/>
        </p:nvSpPr>
        <p:spPr>
          <a:xfrm>
            <a:off x="2766778" y="1642887"/>
            <a:ext cx="8810321" cy="4287741"/>
          </a:xfrm>
          <a:custGeom>
            <a:avLst/>
            <a:gdLst/>
            <a:ahLst/>
            <a:cxnLst/>
            <a:rect l="l" t="t" r="r" b="b"/>
            <a:pathLst>
              <a:path w="9017000" h="3458561" extrusionOk="0">
                <a:moveTo>
                  <a:pt x="0" y="0"/>
                </a:moveTo>
                <a:cubicBezTo>
                  <a:pt x="210608" y="537633"/>
                  <a:pt x="421217" y="1075267"/>
                  <a:pt x="685800" y="1092200"/>
                </a:cubicBezTo>
                <a:cubicBezTo>
                  <a:pt x="950383" y="1109133"/>
                  <a:pt x="1246717" y="97367"/>
                  <a:pt x="1587500" y="101600"/>
                </a:cubicBezTo>
                <a:cubicBezTo>
                  <a:pt x="1928283" y="105833"/>
                  <a:pt x="2396067" y="948267"/>
                  <a:pt x="2730500" y="1117600"/>
                </a:cubicBezTo>
                <a:cubicBezTo>
                  <a:pt x="3064933" y="1286933"/>
                  <a:pt x="3323167" y="920750"/>
                  <a:pt x="3594100" y="1117600"/>
                </a:cubicBezTo>
                <a:cubicBezTo>
                  <a:pt x="3865033" y="1314450"/>
                  <a:pt x="4021667" y="2300817"/>
                  <a:pt x="4356100" y="2298700"/>
                </a:cubicBezTo>
                <a:cubicBezTo>
                  <a:pt x="4690533" y="2296583"/>
                  <a:pt x="5192183" y="939800"/>
                  <a:pt x="5600700" y="1104900"/>
                </a:cubicBezTo>
                <a:cubicBezTo>
                  <a:pt x="6009217" y="1270000"/>
                  <a:pt x="6237817" y="2948517"/>
                  <a:pt x="6807200" y="3289300"/>
                </a:cubicBezTo>
                <a:cubicBezTo>
                  <a:pt x="7376583" y="3630083"/>
                  <a:pt x="8196791" y="3389841"/>
                  <a:pt x="9017000" y="3149600"/>
                </a:cubicBezTo>
              </a:path>
            </a:pathLst>
          </a:custGeom>
          <a:noFill/>
          <a:ln w="57150"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Common expression of grief</a:t>
            </a:r>
            <a:endParaRPr dirty="0"/>
          </a:p>
        </p:txBody>
      </p:sp>
      <p:sp>
        <p:nvSpPr>
          <p:cNvPr id="834" name="Google Shape;834;p30"/>
          <p:cNvSpPr txBox="1"/>
          <p:nvPr/>
        </p:nvSpPr>
        <p:spPr>
          <a:xfrm>
            <a:off x="6092318" y="4339403"/>
            <a:ext cx="34269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CHILDREN</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800" dirty="0">
                <a:solidFill>
                  <a:schemeClr val="dk1"/>
                </a:solidFill>
                <a:latin typeface="Arial"/>
                <a:ea typeface="Arial"/>
                <a:cs typeface="Arial"/>
                <a:sym typeface="Arial"/>
              </a:rPr>
              <a:t>Reactions of children on loss and how they gri</a:t>
            </a:r>
            <a:r>
              <a:rPr lang="en-GB" sz="1800" dirty="0">
                <a:solidFill>
                  <a:schemeClr val="dk1"/>
                </a:solidFill>
              </a:rPr>
              <a:t>eve</a:t>
            </a:r>
            <a:endParaRPr sz="1800" dirty="0">
              <a:solidFill>
                <a:schemeClr val="dk1"/>
              </a:solidFill>
              <a:latin typeface="Arial"/>
              <a:ea typeface="Arial"/>
              <a:cs typeface="Arial"/>
              <a:sym typeface="Arial"/>
            </a:endParaRPr>
          </a:p>
        </p:txBody>
      </p:sp>
      <p:sp>
        <p:nvSpPr>
          <p:cNvPr id="835" name="Google Shape;835;p30"/>
          <p:cNvSpPr txBox="1"/>
          <p:nvPr/>
        </p:nvSpPr>
        <p:spPr>
          <a:xfrm>
            <a:off x="2083906" y="4339404"/>
            <a:ext cx="3058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ADULTS</a:t>
            </a:r>
            <a:endParaRPr dirty="0"/>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GB" sz="1800" dirty="0">
                <a:solidFill>
                  <a:schemeClr val="dk1"/>
                </a:solidFill>
                <a:latin typeface="Arial"/>
                <a:ea typeface="Arial"/>
                <a:cs typeface="Arial"/>
                <a:sym typeface="Arial"/>
              </a:rPr>
              <a:t>Reactions of adults on loss and how they gr</a:t>
            </a:r>
            <a:r>
              <a:rPr lang="en-GB" sz="18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i</a:t>
            </a:r>
            <a:r>
              <a:rPr lang="en-GB" sz="18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e</a:t>
            </a:r>
            <a:r>
              <a:rPr lang="en-GB" sz="1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ve</a:t>
            </a:r>
            <a:endParaRPr sz="1800" dirty="0">
              <a:solidFill>
                <a:schemeClr val="dk1"/>
              </a:solidFill>
              <a:latin typeface="Arial"/>
              <a:ea typeface="Arial"/>
              <a:cs typeface="Arial"/>
              <a:sym typeface="Arial"/>
            </a:endParaRPr>
          </a:p>
        </p:txBody>
      </p:sp>
      <p:grpSp>
        <p:nvGrpSpPr>
          <p:cNvPr id="836" name="Google Shape;836;p30"/>
          <p:cNvGrpSpPr/>
          <p:nvPr/>
        </p:nvGrpSpPr>
        <p:grpSpPr>
          <a:xfrm>
            <a:off x="9994118" y="33917"/>
            <a:ext cx="2057602" cy="1975956"/>
            <a:chOff x="9994118" y="33917"/>
            <a:chExt cx="2057602" cy="1975956"/>
          </a:xfrm>
        </p:grpSpPr>
        <p:sp>
          <p:nvSpPr>
            <p:cNvPr id="837" name="Google Shape;837;p3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38" name="Google Shape;838;p30"/>
            <p:cNvGrpSpPr/>
            <p:nvPr/>
          </p:nvGrpSpPr>
          <p:grpSpPr>
            <a:xfrm>
              <a:off x="10621771" y="762700"/>
              <a:ext cx="562136" cy="634675"/>
              <a:chOff x="760175" y="830142"/>
              <a:chExt cx="867619" cy="979579"/>
            </a:xfrm>
          </p:grpSpPr>
          <p:sp>
            <p:nvSpPr>
              <p:cNvPr id="839" name="Google Shape;839;p30"/>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46</a:t>
                </a:r>
                <a:endParaRPr/>
              </a:p>
            </p:txBody>
          </p:sp>
          <p:sp>
            <p:nvSpPr>
              <p:cNvPr id="840" name="Google Shape;840;p30"/>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41" name="Google Shape;841;p30"/>
            <p:cNvGrpSpPr/>
            <p:nvPr/>
          </p:nvGrpSpPr>
          <p:grpSpPr>
            <a:xfrm>
              <a:off x="11325415" y="762701"/>
              <a:ext cx="182192" cy="634674"/>
              <a:chOff x="2121762" y="2323619"/>
              <a:chExt cx="200378" cy="825210"/>
            </a:xfrm>
          </p:grpSpPr>
          <p:sp>
            <p:nvSpPr>
              <p:cNvPr id="842" name="Google Shape;842;p30"/>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0"/>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4" name="Google Shape;844;p30"/>
          <p:cNvGrpSpPr/>
          <p:nvPr/>
        </p:nvGrpSpPr>
        <p:grpSpPr>
          <a:xfrm>
            <a:off x="6838356" y="1841833"/>
            <a:ext cx="2310896" cy="2057066"/>
            <a:chOff x="6838356" y="1841833"/>
            <a:chExt cx="2310896" cy="2057066"/>
          </a:xfrm>
        </p:grpSpPr>
        <p:grpSp>
          <p:nvGrpSpPr>
            <p:cNvPr id="845" name="Google Shape;845;p30"/>
            <p:cNvGrpSpPr/>
            <p:nvPr/>
          </p:nvGrpSpPr>
          <p:grpSpPr>
            <a:xfrm>
              <a:off x="7112906" y="1841833"/>
              <a:ext cx="2036346" cy="2057066"/>
              <a:chOff x="3767554" y="1696043"/>
              <a:chExt cx="2541301" cy="2567159"/>
            </a:xfrm>
          </p:grpSpPr>
          <p:sp>
            <p:nvSpPr>
              <p:cNvPr id="846" name="Google Shape;846;p30"/>
              <p:cNvSpPr/>
              <p:nvPr/>
            </p:nvSpPr>
            <p:spPr>
              <a:xfrm>
                <a:off x="3767554" y="1696043"/>
                <a:ext cx="2541301" cy="25671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847" name="Google Shape;847;p30"/>
              <p:cNvGrpSpPr/>
              <p:nvPr/>
            </p:nvGrpSpPr>
            <p:grpSpPr>
              <a:xfrm>
                <a:off x="4383348" y="1887285"/>
                <a:ext cx="1834276" cy="1913027"/>
                <a:chOff x="5746379" y="1557229"/>
                <a:chExt cx="2953825" cy="3080642"/>
              </a:xfrm>
            </p:grpSpPr>
            <p:pic>
              <p:nvPicPr>
                <p:cNvPr id="848" name="Google Shape;848;p30"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849" name="Google Shape;849;p30"/>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50" name="Google Shape;850;p30"/>
            <p:cNvGrpSpPr/>
            <p:nvPr/>
          </p:nvGrpSpPr>
          <p:grpSpPr>
            <a:xfrm>
              <a:off x="6838356" y="2278844"/>
              <a:ext cx="650700" cy="1620055"/>
              <a:chOff x="2181400" y="1975956"/>
              <a:chExt cx="1022002" cy="2544489"/>
            </a:xfrm>
          </p:grpSpPr>
          <p:sp>
            <p:nvSpPr>
              <p:cNvPr id="851" name="Google Shape;851;p30"/>
              <p:cNvSpPr/>
              <p:nvPr/>
            </p:nvSpPr>
            <p:spPr>
              <a:xfrm>
                <a:off x="2188895" y="3185670"/>
                <a:ext cx="1010515" cy="1334775"/>
              </a:xfrm>
              <a:prstGeom prst="round2SameRect">
                <a:avLst>
                  <a:gd name="adj1" fmla="val 50000"/>
                  <a:gd name="adj2" fmla="val 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2" name="Google Shape;852;p30"/>
              <p:cNvSpPr/>
              <p:nvPr/>
            </p:nvSpPr>
            <p:spPr>
              <a:xfrm>
                <a:off x="2181400" y="1975956"/>
                <a:ext cx="1022002" cy="1032401"/>
              </a:xfrm>
              <a:prstGeom prst="ellipse">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853" name="Google Shape;853;p30"/>
          <p:cNvGrpSpPr/>
          <p:nvPr/>
        </p:nvGrpSpPr>
        <p:grpSpPr>
          <a:xfrm>
            <a:off x="2670402" y="1740116"/>
            <a:ext cx="2324235" cy="2158783"/>
            <a:chOff x="2670402" y="1740116"/>
            <a:chExt cx="2324235" cy="2158783"/>
          </a:xfrm>
        </p:grpSpPr>
        <p:grpSp>
          <p:nvGrpSpPr>
            <p:cNvPr id="854" name="Google Shape;854;p30"/>
            <p:cNvGrpSpPr/>
            <p:nvPr/>
          </p:nvGrpSpPr>
          <p:grpSpPr>
            <a:xfrm>
              <a:off x="2958291" y="1841833"/>
              <a:ext cx="2036346" cy="2057066"/>
              <a:chOff x="3767554" y="1696043"/>
              <a:chExt cx="2541301" cy="2567159"/>
            </a:xfrm>
          </p:grpSpPr>
          <p:sp>
            <p:nvSpPr>
              <p:cNvPr id="855" name="Google Shape;855;p30"/>
              <p:cNvSpPr/>
              <p:nvPr/>
            </p:nvSpPr>
            <p:spPr>
              <a:xfrm>
                <a:off x="3767554" y="1696043"/>
                <a:ext cx="2541301" cy="25671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856" name="Google Shape;856;p30"/>
              <p:cNvGrpSpPr/>
              <p:nvPr/>
            </p:nvGrpSpPr>
            <p:grpSpPr>
              <a:xfrm>
                <a:off x="4383348" y="1887285"/>
                <a:ext cx="1834276" cy="1913027"/>
                <a:chOff x="5746379" y="1557229"/>
                <a:chExt cx="2953825" cy="3080642"/>
              </a:xfrm>
            </p:grpSpPr>
            <p:pic>
              <p:nvPicPr>
                <p:cNvPr id="857" name="Google Shape;857;p30"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858" name="Google Shape;858;p30"/>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59" name="Google Shape;859;p30"/>
            <p:cNvGrpSpPr/>
            <p:nvPr/>
          </p:nvGrpSpPr>
          <p:grpSpPr>
            <a:xfrm>
              <a:off x="2670402" y="1740116"/>
              <a:ext cx="650700" cy="2158783"/>
              <a:chOff x="2181400" y="1975956"/>
              <a:chExt cx="1022002" cy="3390626"/>
            </a:xfrm>
          </p:grpSpPr>
          <p:sp>
            <p:nvSpPr>
              <p:cNvPr id="860" name="Google Shape;860;p30"/>
              <p:cNvSpPr/>
              <p:nvPr/>
            </p:nvSpPr>
            <p:spPr>
              <a:xfrm>
                <a:off x="2188895" y="3185669"/>
                <a:ext cx="1010514" cy="2180913"/>
              </a:xfrm>
              <a:prstGeom prst="round2SameRect">
                <a:avLst>
                  <a:gd name="adj1" fmla="val 50000"/>
                  <a:gd name="adj2" fmla="val 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1" name="Google Shape;861;p30"/>
              <p:cNvSpPr/>
              <p:nvPr/>
            </p:nvSpPr>
            <p:spPr>
              <a:xfrm>
                <a:off x="2181400" y="1975956"/>
                <a:ext cx="1022002" cy="1032401"/>
              </a:xfrm>
              <a:prstGeom prst="ellipse">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31"/>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Common expressions of grief</a:t>
            </a:r>
            <a:endParaRPr dirty="0"/>
          </a:p>
        </p:txBody>
      </p:sp>
      <p:sp>
        <p:nvSpPr>
          <p:cNvPr id="868" name="Google Shape;868;p31"/>
          <p:cNvSpPr txBox="1"/>
          <p:nvPr/>
        </p:nvSpPr>
        <p:spPr>
          <a:xfrm>
            <a:off x="1835575" y="1607774"/>
            <a:ext cx="3778108" cy="3970318"/>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n-GB" sz="1800" b="1" u="none" strike="noStrike" cap="none" dirty="0">
                <a:solidFill>
                  <a:schemeClr val="dk1"/>
                </a:solidFill>
                <a:latin typeface="Arial"/>
                <a:ea typeface="Arial"/>
                <a:cs typeface="Arial"/>
                <a:sym typeface="Arial"/>
              </a:rPr>
              <a:t>Expressions children</a:t>
            </a:r>
            <a:endParaRPr sz="180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Emotional shock</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Regressive/immature </a:t>
            </a:r>
            <a:r>
              <a:rPr lang="en-GB" sz="1800" u="none" strike="noStrike" cap="none" dirty="0" err="1">
                <a:solidFill>
                  <a:schemeClr val="dk1"/>
                </a:solidFill>
                <a:latin typeface="Arial"/>
                <a:ea typeface="Arial"/>
                <a:cs typeface="Arial"/>
                <a:sym typeface="Arial"/>
              </a:rPr>
              <a:t>behavior</a:t>
            </a:r>
            <a:r>
              <a:rPr lang="en-GB" sz="1800" u="none" strike="noStrike" cap="none" dirty="0">
                <a:solidFill>
                  <a:schemeClr val="dk1"/>
                </a:solidFill>
                <a:latin typeface="Arial"/>
                <a:ea typeface="Arial"/>
                <a:cs typeface="Arial"/>
                <a:sym typeface="Arial"/>
              </a:rPr>
              <a:t> </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Explosive emotions and acting out </a:t>
            </a:r>
            <a:r>
              <a:rPr lang="en-GB" sz="1800" u="none" strike="noStrike" cap="none" dirty="0" err="1">
                <a:solidFill>
                  <a:schemeClr val="dk1"/>
                </a:solidFill>
                <a:latin typeface="Arial"/>
                <a:ea typeface="Arial"/>
                <a:cs typeface="Arial"/>
                <a:sym typeface="Arial"/>
              </a:rPr>
              <a:t>behavior</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Asking the same questions over and over again </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Fears about dying and that he/she may have caused the death. </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Do not remain continuously sad, instead they are happy, then sad the next minute then happy again straight after</a:t>
            </a:r>
            <a:endParaRPr sz="1800" i="1" u="none" strike="noStrike" cap="none" dirty="0">
              <a:solidFill>
                <a:schemeClr val="dk1"/>
              </a:solidFill>
              <a:latin typeface="Arial"/>
              <a:ea typeface="Arial"/>
              <a:cs typeface="Arial"/>
              <a:sym typeface="Arial"/>
            </a:endParaRPr>
          </a:p>
        </p:txBody>
      </p:sp>
      <p:sp>
        <p:nvSpPr>
          <p:cNvPr id="869" name="Google Shape;869;p31"/>
          <p:cNvSpPr txBox="1"/>
          <p:nvPr/>
        </p:nvSpPr>
        <p:spPr>
          <a:xfrm>
            <a:off x="7162801" y="1607774"/>
            <a:ext cx="4417313" cy="4247317"/>
          </a:xfrm>
          <a:prstGeom prst="rect">
            <a:avLst/>
          </a:prstGeom>
          <a:noFill/>
          <a:ln>
            <a:noFill/>
          </a:ln>
        </p:spPr>
        <p:txBody>
          <a:bodyPr spcFirstLastPara="1" wrap="square" lIns="91425" tIns="45700" rIns="91425" bIns="45700" anchor="t" anchorCtr="0">
            <a:spAutoFit/>
          </a:bodyPr>
          <a:lstStyle/>
          <a:p>
            <a:pPr marL="114300" marR="0" lvl="0" indent="0" algn="l" rtl="0">
              <a:spcBef>
                <a:spcPts val="0"/>
              </a:spcBef>
              <a:spcAft>
                <a:spcPts val="0"/>
              </a:spcAft>
              <a:buNone/>
            </a:pPr>
            <a:r>
              <a:rPr lang="en-GB" sz="1800" b="1" u="none" strike="noStrike" cap="none" dirty="0">
                <a:solidFill>
                  <a:schemeClr val="dk1"/>
                </a:solidFill>
                <a:latin typeface="Arial"/>
                <a:ea typeface="Arial"/>
                <a:cs typeface="Arial"/>
                <a:sym typeface="Arial"/>
              </a:rPr>
              <a:t>Expressions adults </a:t>
            </a:r>
            <a:endParaRPr sz="180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Feel empty and numb</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Physical changes such as trembling, nausea, trouble breathing, muscle weakness, dry mouth, or trouble sleeping and eating</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Anger</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Guilt</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Bad Sleep: strange dreams or nightmares</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Absent-mindedness</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Lack the desire to return to work</a:t>
            </a:r>
            <a:endParaRPr dirty="0"/>
          </a:p>
          <a:p>
            <a:pPr marL="457200" marR="0" lvl="0" indent="-342900" algn="l" rtl="0">
              <a:lnSpc>
                <a:spcPct val="100000"/>
              </a:lnSpc>
              <a:spcBef>
                <a:spcPts val="0"/>
              </a:spcBef>
              <a:spcAft>
                <a:spcPts val="0"/>
              </a:spcAft>
              <a:buClr>
                <a:srgbClr val="000000"/>
              </a:buClr>
              <a:buSzPts val="1800"/>
              <a:buFont typeface="Arial"/>
              <a:buChar char="•"/>
            </a:pPr>
            <a:r>
              <a:rPr lang="en-GB" sz="1800" u="none" strike="noStrike" cap="none" dirty="0">
                <a:solidFill>
                  <a:schemeClr val="dk1"/>
                </a:solidFill>
                <a:latin typeface="Arial"/>
                <a:ea typeface="Arial"/>
                <a:cs typeface="Arial"/>
                <a:sym typeface="Arial"/>
              </a:rPr>
              <a:t>While these feelings and </a:t>
            </a:r>
            <a:r>
              <a:rPr lang="en-GB" sz="1800" u="none" strike="noStrike" cap="none" dirty="0" err="1">
                <a:solidFill>
                  <a:schemeClr val="dk1"/>
                </a:solidFill>
                <a:latin typeface="Arial"/>
                <a:ea typeface="Arial"/>
                <a:cs typeface="Arial"/>
                <a:sym typeface="Arial"/>
              </a:rPr>
              <a:t>behaviors</a:t>
            </a:r>
            <a:r>
              <a:rPr lang="en-GB" sz="1800" u="none" strike="noStrike" cap="none" dirty="0">
                <a:solidFill>
                  <a:schemeClr val="dk1"/>
                </a:solidFill>
                <a:latin typeface="Arial"/>
                <a:ea typeface="Arial"/>
                <a:cs typeface="Arial"/>
                <a:sym typeface="Arial"/>
              </a:rPr>
              <a:t> are normal during grief, they will pass. </a:t>
            </a:r>
            <a:endParaRPr dirty="0"/>
          </a:p>
        </p:txBody>
      </p:sp>
      <p:grpSp>
        <p:nvGrpSpPr>
          <p:cNvPr id="870" name="Google Shape;870;p31"/>
          <p:cNvGrpSpPr/>
          <p:nvPr/>
        </p:nvGrpSpPr>
        <p:grpSpPr>
          <a:xfrm>
            <a:off x="6010595" y="1467102"/>
            <a:ext cx="1114106" cy="1034798"/>
            <a:chOff x="2670402" y="1740116"/>
            <a:chExt cx="2324235" cy="2158783"/>
          </a:xfrm>
        </p:grpSpPr>
        <p:grpSp>
          <p:nvGrpSpPr>
            <p:cNvPr id="871" name="Google Shape;871;p31"/>
            <p:cNvGrpSpPr/>
            <p:nvPr/>
          </p:nvGrpSpPr>
          <p:grpSpPr>
            <a:xfrm>
              <a:off x="2958291" y="1841833"/>
              <a:ext cx="2036346" cy="2057066"/>
              <a:chOff x="3767554" y="1696043"/>
              <a:chExt cx="2541301" cy="2567159"/>
            </a:xfrm>
          </p:grpSpPr>
          <p:sp>
            <p:nvSpPr>
              <p:cNvPr id="872" name="Google Shape;872;p31"/>
              <p:cNvSpPr/>
              <p:nvPr/>
            </p:nvSpPr>
            <p:spPr>
              <a:xfrm>
                <a:off x="3767554" y="1696043"/>
                <a:ext cx="2541301" cy="25671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873" name="Google Shape;873;p31"/>
              <p:cNvGrpSpPr/>
              <p:nvPr/>
            </p:nvGrpSpPr>
            <p:grpSpPr>
              <a:xfrm>
                <a:off x="4383348" y="1887285"/>
                <a:ext cx="1834276" cy="1913027"/>
                <a:chOff x="5746379" y="1557229"/>
                <a:chExt cx="2953825" cy="3080642"/>
              </a:xfrm>
            </p:grpSpPr>
            <p:pic>
              <p:nvPicPr>
                <p:cNvPr id="874" name="Google Shape;874;p31"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875" name="Google Shape;875;p31"/>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76" name="Google Shape;876;p31"/>
            <p:cNvGrpSpPr/>
            <p:nvPr/>
          </p:nvGrpSpPr>
          <p:grpSpPr>
            <a:xfrm>
              <a:off x="2670402" y="1740116"/>
              <a:ext cx="650700" cy="2158783"/>
              <a:chOff x="2181400" y="1975956"/>
              <a:chExt cx="1022002" cy="3390626"/>
            </a:xfrm>
          </p:grpSpPr>
          <p:sp>
            <p:nvSpPr>
              <p:cNvPr id="877" name="Google Shape;877;p31"/>
              <p:cNvSpPr/>
              <p:nvPr/>
            </p:nvSpPr>
            <p:spPr>
              <a:xfrm>
                <a:off x="2188895" y="3185669"/>
                <a:ext cx="1010514" cy="2180913"/>
              </a:xfrm>
              <a:prstGeom prst="round2SameRect">
                <a:avLst>
                  <a:gd name="adj1" fmla="val 50000"/>
                  <a:gd name="adj2" fmla="val 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8" name="Google Shape;878;p31"/>
              <p:cNvSpPr/>
              <p:nvPr/>
            </p:nvSpPr>
            <p:spPr>
              <a:xfrm>
                <a:off x="2181400" y="1975956"/>
                <a:ext cx="1022002" cy="1032401"/>
              </a:xfrm>
              <a:prstGeom prst="ellipse">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879" name="Google Shape;879;p31"/>
          <p:cNvGrpSpPr/>
          <p:nvPr/>
        </p:nvGrpSpPr>
        <p:grpSpPr>
          <a:xfrm>
            <a:off x="609599" y="1515858"/>
            <a:ext cx="1107713" cy="986041"/>
            <a:chOff x="6838356" y="1841833"/>
            <a:chExt cx="2310896" cy="2057066"/>
          </a:xfrm>
        </p:grpSpPr>
        <p:grpSp>
          <p:nvGrpSpPr>
            <p:cNvPr id="880" name="Google Shape;880;p31"/>
            <p:cNvGrpSpPr/>
            <p:nvPr/>
          </p:nvGrpSpPr>
          <p:grpSpPr>
            <a:xfrm>
              <a:off x="7112906" y="1841833"/>
              <a:ext cx="2036346" cy="2057066"/>
              <a:chOff x="3767554" y="1696043"/>
              <a:chExt cx="2541301" cy="2567159"/>
            </a:xfrm>
          </p:grpSpPr>
          <p:sp>
            <p:nvSpPr>
              <p:cNvPr id="881" name="Google Shape;881;p31"/>
              <p:cNvSpPr/>
              <p:nvPr/>
            </p:nvSpPr>
            <p:spPr>
              <a:xfrm>
                <a:off x="3767554" y="1696043"/>
                <a:ext cx="2541301" cy="25671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882" name="Google Shape;882;p31"/>
              <p:cNvGrpSpPr/>
              <p:nvPr/>
            </p:nvGrpSpPr>
            <p:grpSpPr>
              <a:xfrm>
                <a:off x="4383348" y="1887285"/>
                <a:ext cx="1834276" cy="1913027"/>
                <a:chOff x="5746379" y="1557229"/>
                <a:chExt cx="2953825" cy="3080642"/>
              </a:xfrm>
            </p:grpSpPr>
            <p:pic>
              <p:nvPicPr>
                <p:cNvPr id="883" name="Google Shape;883;p31"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884" name="Google Shape;884;p31"/>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85" name="Google Shape;885;p31"/>
            <p:cNvGrpSpPr/>
            <p:nvPr/>
          </p:nvGrpSpPr>
          <p:grpSpPr>
            <a:xfrm>
              <a:off x="6838356" y="2278844"/>
              <a:ext cx="650700" cy="1620055"/>
              <a:chOff x="2181400" y="1975956"/>
              <a:chExt cx="1022002" cy="2544489"/>
            </a:xfrm>
          </p:grpSpPr>
          <p:sp>
            <p:nvSpPr>
              <p:cNvPr id="886" name="Google Shape;886;p31"/>
              <p:cNvSpPr/>
              <p:nvPr/>
            </p:nvSpPr>
            <p:spPr>
              <a:xfrm>
                <a:off x="2188895" y="3185670"/>
                <a:ext cx="1010515" cy="1334775"/>
              </a:xfrm>
              <a:prstGeom prst="round2SameRect">
                <a:avLst>
                  <a:gd name="adj1" fmla="val 50000"/>
                  <a:gd name="adj2" fmla="val 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7" name="Google Shape;887;p31"/>
              <p:cNvSpPr/>
              <p:nvPr/>
            </p:nvSpPr>
            <p:spPr>
              <a:xfrm>
                <a:off x="2181400" y="1975956"/>
                <a:ext cx="1022002" cy="1032401"/>
              </a:xfrm>
              <a:prstGeom prst="ellipse">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736"/>
        <p:cNvGrpSpPr/>
        <p:nvPr/>
      </p:nvGrpSpPr>
      <p:grpSpPr>
        <a:xfrm>
          <a:off x="0" y="0"/>
          <a:ext cx="0" cy="0"/>
          <a:chOff x="0" y="0"/>
          <a:chExt cx="0" cy="0"/>
        </a:xfrm>
      </p:grpSpPr>
      <p:sp>
        <p:nvSpPr>
          <p:cNvPr id="737" name="Google Shape;737;p23"/>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52401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200"/>
              <a:buFont typeface="Arial"/>
              <a:buNone/>
            </a:pPr>
            <a:r>
              <a:rPr lang="en-GB">
                <a:latin typeface="Arial"/>
                <a:ea typeface="Arial"/>
                <a:cs typeface="Arial"/>
                <a:sym typeface="Arial"/>
              </a:rPr>
              <a:t>Key learning points</a:t>
            </a:r>
            <a:endParaRPr/>
          </a:p>
        </p:txBody>
      </p:sp>
      <p:sp>
        <p:nvSpPr>
          <p:cNvPr id="894" name="Google Shape;894;p32"/>
          <p:cNvSpPr txBox="1"/>
          <p:nvPr/>
        </p:nvSpPr>
        <p:spPr>
          <a:xfrm>
            <a:off x="561984" y="3761946"/>
            <a:ext cx="2588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There many different types of losses</a:t>
            </a:r>
            <a:endParaRPr sz="1200" b="0" i="0" u="none" strike="noStrike" cap="none">
              <a:solidFill>
                <a:schemeClr val="dk1"/>
              </a:solidFill>
              <a:latin typeface="Arial"/>
              <a:ea typeface="Arial"/>
              <a:cs typeface="Arial"/>
              <a:sym typeface="Arial"/>
            </a:endParaRPr>
          </a:p>
        </p:txBody>
      </p:sp>
      <p:sp>
        <p:nvSpPr>
          <p:cNvPr id="895" name="Google Shape;895;p32"/>
          <p:cNvSpPr txBox="1"/>
          <p:nvPr/>
        </p:nvSpPr>
        <p:spPr>
          <a:xfrm>
            <a:off x="6315596" y="3761946"/>
            <a:ext cx="25881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There are </a:t>
            </a:r>
            <a:r>
              <a:rPr lang="en-GB" sz="1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five</a:t>
            </a:r>
            <a:r>
              <a:rPr lang="en-GB"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 stages of grief but everybody experiences them differently</a:t>
            </a:r>
            <a:endParaRPr sz="1800" b="0" i="0" u="none" strike="noStrike" cap="none" dirty="0">
              <a:solidFill>
                <a:schemeClr val="dk1"/>
              </a:solidFill>
              <a:latin typeface="Arial"/>
              <a:ea typeface="Arial"/>
              <a:cs typeface="Arial"/>
              <a:sym typeface="Arial"/>
            </a:endParaRPr>
          </a:p>
        </p:txBody>
      </p:sp>
      <p:sp>
        <p:nvSpPr>
          <p:cNvPr id="896" name="Google Shape;896;p32"/>
          <p:cNvSpPr/>
          <p:nvPr/>
        </p:nvSpPr>
        <p:spPr>
          <a:xfrm>
            <a:off x="1330295" y="2124154"/>
            <a:ext cx="1051500" cy="105150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7" name="Google Shape;897;p32"/>
          <p:cNvSpPr/>
          <p:nvPr/>
        </p:nvSpPr>
        <p:spPr>
          <a:xfrm>
            <a:off x="9838329" y="2124154"/>
            <a:ext cx="1051500" cy="105150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8" name="Google Shape;898;p32"/>
          <p:cNvSpPr/>
          <p:nvPr/>
        </p:nvSpPr>
        <p:spPr>
          <a:xfrm>
            <a:off x="4134899" y="2124154"/>
            <a:ext cx="1051500" cy="105150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9" name="Google Shape;899;p32"/>
          <p:cNvSpPr/>
          <p:nvPr/>
        </p:nvSpPr>
        <p:spPr>
          <a:xfrm>
            <a:off x="7083896" y="2124154"/>
            <a:ext cx="1051500" cy="105150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0" name="Google Shape;900;p32"/>
          <p:cNvSpPr txBox="1"/>
          <p:nvPr/>
        </p:nvSpPr>
        <p:spPr>
          <a:xfrm>
            <a:off x="3342562" y="3761946"/>
            <a:ext cx="2588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It’s important to understand your own reactions to grief and loss in order to help others</a:t>
            </a:r>
            <a:endParaRPr sz="1200" b="0" i="0" u="none" strike="noStrike" cap="none">
              <a:solidFill>
                <a:schemeClr val="dk1"/>
              </a:solidFill>
              <a:latin typeface="Arial"/>
              <a:ea typeface="Arial"/>
              <a:cs typeface="Arial"/>
              <a:sym typeface="Arial"/>
            </a:endParaRPr>
          </a:p>
        </p:txBody>
      </p:sp>
      <p:sp>
        <p:nvSpPr>
          <p:cNvPr id="901" name="Google Shape;901;p32"/>
          <p:cNvSpPr txBox="1"/>
          <p:nvPr/>
        </p:nvSpPr>
        <p:spPr>
          <a:xfrm>
            <a:off x="9374359" y="3761946"/>
            <a:ext cx="1979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Children and adults grieve in both </a:t>
            </a:r>
            <a:r>
              <a:rPr lang="en-GB" sz="1800" dirty="0">
                <a:solidFill>
                  <a:schemeClr val="dk1"/>
                </a:solidFill>
              </a:rPr>
              <a:t>similar and </a:t>
            </a:r>
            <a:r>
              <a:rPr lang="en-GB" sz="1800" b="0" i="0" u="none" strike="noStrike" cap="none" dirty="0">
                <a:solidFill>
                  <a:schemeClr val="dk1"/>
                </a:solidFill>
                <a:latin typeface="Arial"/>
                <a:ea typeface="Arial"/>
                <a:cs typeface="Arial"/>
                <a:sym typeface="Arial"/>
              </a:rPr>
              <a:t>different ways</a:t>
            </a: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06"/>
        <p:cNvGrpSpPr/>
        <p:nvPr/>
      </p:nvGrpSpPr>
      <p:grpSpPr>
        <a:xfrm>
          <a:off x="0" y="0"/>
          <a:ext cx="0" cy="0"/>
          <a:chOff x="0" y="0"/>
          <a:chExt cx="0" cy="0"/>
        </a:xfrm>
      </p:grpSpPr>
      <p:sp>
        <p:nvSpPr>
          <p:cNvPr id="907" name="Google Shape;907;p33"/>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4</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How can I support children who experienced a loss?</a:t>
            </a:r>
            <a:endParaRPr/>
          </a:p>
          <a:p>
            <a:pPr marL="0" marR="0" lvl="0" indent="0" algn="l" rtl="0">
              <a:lnSpc>
                <a:spcPct val="90000"/>
              </a:lnSpc>
              <a:spcBef>
                <a:spcPts val="0"/>
              </a:spcBef>
              <a:spcAft>
                <a:spcPts val="0"/>
              </a:spcAft>
              <a:buClr>
                <a:schemeClr val="dk1"/>
              </a:buClr>
              <a:buSzPts val="5400"/>
              <a:buFont typeface="Helvetica Neue"/>
              <a:buNone/>
            </a:pPr>
            <a:endParaRPr sz="5400" b="1">
              <a:solidFill>
                <a:schemeClr val="lt1"/>
              </a:solidFill>
              <a:latin typeface="Garamond"/>
              <a:ea typeface="Garamond"/>
              <a:cs typeface="Garamond"/>
              <a:sym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34"/>
          <p:cNvSpPr txBox="1"/>
          <p:nvPr/>
        </p:nvSpPr>
        <p:spPr>
          <a:xfrm>
            <a:off x="5203305" y="3429000"/>
            <a:ext cx="2072639" cy="4545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200"/>
              <a:buFont typeface="Helvetica Neue"/>
              <a:buNone/>
            </a:pPr>
            <a:r>
              <a:rPr lang="en-GB" sz="2200" b="1">
                <a:solidFill>
                  <a:schemeClr val="lt1"/>
                </a:solidFill>
                <a:latin typeface="Helvetica Neue"/>
                <a:ea typeface="Helvetica Neue"/>
                <a:cs typeface="Helvetica Neue"/>
                <a:sym typeface="Helvetica Neue"/>
              </a:rPr>
              <a:t>Next steps</a:t>
            </a:r>
            <a:endParaRPr sz="2200" b="1">
              <a:solidFill>
                <a:schemeClr val="lt1"/>
              </a:solidFill>
              <a:latin typeface="Calibri"/>
              <a:ea typeface="Calibri"/>
              <a:cs typeface="Calibri"/>
              <a:sym typeface="Calibri"/>
            </a:endParaRPr>
          </a:p>
        </p:txBody>
      </p:sp>
      <p:sp>
        <p:nvSpPr>
          <p:cNvPr id="914" name="Google Shape;914;p34"/>
          <p:cNvSpPr/>
          <p:nvPr/>
        </p:nvSpPr>
        <p:spPr>
          <a:xfrm>
            <a:off x="5357208" y="2943013"/>
            <a:ext cx="307809" cy="308919"/>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34"/>
          <p:cNvSpPr/>
          <p:nvPr/>
        </p:nvSpPr>
        <p:spPr>
          <a:xfrm>
            <a:off x="6526985" y="2940953"/>
            <a:ext cx="307809" cy="308919"/>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34"/>
          <p:cNvSpPr/>
          <p:nvPr/>
        </p:nvSpPr>
        <p:spPr>
          <a:xfrm>
            <a:off x="5499100" y="2068836"/>
            <a:ext cx="5436731" cy="31648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1" dirty="0">
                <a:solidFill>
                  <a:schemeClr val="dk1"/>
                </a:solidFill>
                <a:latin typeface="Arial"/>
                <a:ea typeface="Arial"/>
                <a:cs typeface="Arial"/>
                <a:sym typeface="Arial"/>
              </a:rPr>
              <a:t>What </a:t>
            </a:r>
            <a:r>
              <a:rPr lang="en-GB" sz="4400" b="1"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c</a:t>
            </a:r>
            <a:r>
              <a:rPr lang="en-GB" sz="4400" b="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an</a:t>
            </a:r>
            <a:r>
              <a:rPr lang="en-GB" sz="4400" b="1"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a:t>
            </a:r>
            <a:r>
              <a:rPr lang="en-GB" sz="4400" b="1" dirty="0">
                <a:solidFill>
                  <a:schemeClr val="dk1"/>
                </a:solidFill>
                <a:latin typeface="Arial"/>
                <a:ea typeface="Arial"/>
                <a:cs typeface="Arial"/>
                <a:sym typeface="Arial"/>
              </a:rPr>
              <a:t>impact or influence the way children react to loss and grieve? </a:t>
            </a:r>
            <a:endParaRPr sz="4400" b="1" dirty="0">
              <a:solidFill>
                <a:schemeClr val="dk1"/>
              </a:solidFill>
              <a:latin typeface="Arial"/>
              <a:ea typeface="Arial"/>
              <a:cs typeface="Arial"/>
              <a:sym typeface="Arial"/>
            </a:endParaRPr>
          </a:p>
        </p:txBody>
      </p:sp>
      <p:grpSp>
        <p:nvGrpSpPr>
          <p:cNvPr id="917" name="Google Shape;917;p34"/>
          <p:cNvGrpSpPr/>
          <p:nvPr/>
        </p:nvGrpSpPr>
        <p:grpSpPr>
          <a:xfrm>
            <a:off x="1440195" y="2311860"/>
            <a:ext cx="3415887" cy="2678824"/>
            <a:chOff x="1117683" y="2194390"/>
            <a:chExt cx="3415887" cy="2678824"/>
          </a:xfrm>
        </p:grpSpPr>
        <p:sp>
          <p:nvSpPr>
            <p:cNvPr id="918" name="Google Shape;918;p34"/>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34"/>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34"/>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21" name="Google Shape;921;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Loss and grief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35"/>
          <p:cNvSpPr/>
          <p:nvPr/>
        </p:nvSpPr>
        <p:spPr>
          <a:xfrm>
            <a:off x="1062569" y="1480789"/>
            <a:ext cx="8506733" cy="4623920"/>
          </a:xfrm>
          <a:prstGeom prst="homePlate">
            <a:avLst>
              <a:gd name="adj" fmla="val 23445"/>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8" name="Google Shape;928;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Factors that impact grief</a:t>
            </a:r>
            <a:endParaRPr/>
          </a:p>
        </p:txBody>
      </p:sp>
      <p:sp>
        <p:nvSpPr>
          <p:cNvPr id="929" name="Google Shape;929;p35"/>
          <p:cNvSpPr txBox="1"/>
          <p:nvPr/>
        </p:nvSpPr>
        <p:spPr>
          <a:xfrm>
            <a:off x="1353840" y="1533041"/>
            <a:ext cx="7467600" cy="4708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Arial"/>
                <a:ea typeface="Arial"/>
                <a:cs typeface="Arial"/>
                <a:sym typeface="Arial"/>
              </a:rPr>
              <a:t>Loss was expected or sudden</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How much change the loss causes in the child’s everyday life</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The availability of care and support</a:t>
            </a:r>
            <a:endParaRPr dirty="0"/>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Parents or caregivers</a:t>
            </a:r>
            <a:endParaRPr dirty="0"/>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Arial"/>
                <a:ea typeface="Arial"/>
                <a:cs typeface="Arial"/>
                <a:sym typeface="Arial"/>
              </a:rPr>
              <a:t>Extended family or community</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Stable environment or ongoing change (displacement, being on the move)</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Age, developmental stage, abilities and maturity of the child</a:t>
            </a:r>
          </a:p>
          <a:p>
            <a:pPr marL="0" marR="0" lvl="0" indent="0" algn="l" rtl="0">
              <a:spcBef>
                <a:spcPts val="0"/>
              </a:spcBef>
              <a:spcAft>
                <a:spcPts val="0"/>
              </a:spcAft>
              <a:buNone/>
            </a:pPr>
            <a:endParaRPr lang="en-GB" sz="2000" dirty="0">
              <a:solidFill>
                <a:schemeClr val="dk1"/>
              </a:solidFil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Context, culture and religious beliefs</a:t>
            </a: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endParaRPr>
          </a:p>
        </p:txBody>
      </p:sp>
      <p:sp>
        <p:nvSpPr>
          <p:cNvPr id="930" name="Google Shape;930;p35"/>
          <p:cNvSpPr/>
          <p:nvPr/>
        </p:nvSpPr>
        <p:spPr>
          <a:xfrm rot="5400000">
            <a:off x="930806" y="1600490"/>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1" name="Google Shape;931;p35"/>
          <p:cNvSpPr/>
          <p:nvPr/>
        </p:nvSpPr>
        <p:spPr>
          <a:xfrm rot="5400000">
            <a:off x="930806" y="2227811"/>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35"/>
          <p:cNvSpPr/>
          <p:nvPr/>
        </p:nvSpPr>
        <p:spPr>
          <a:xfrm rot="5400000">
            <a:off x="930806" y="2837344"/>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35"/>
          <p:cNvSpPr/>
          <p:nvPr/>
        </p:nvSpPr>
        <p:spPr>
          <a:xfrm rot="5400000">
            <a:off x="930806" y="4038823"/>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4" name="Google Shape;934;p35"/>
          <p:cNvSpPr/>
          <p:nvPr/>
        </p:nvSpPr>
        <p:spPr>
          <a:xfrm rot="5400000">
            <a:off x="930806" y="5005411"/>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35"/>
          <p:cNvSpPr txBox="1"/>
          <p:nvPr/>
        </p:nvSpPr>
        <p:spPr>
          <a:xfrm>
            <a:off x="9769337" y="4560471"/>
            <a:ext cx="15718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GRIEF</a:t>
            </a:r>
            <a:endParaRPr/>
          </a:p>
        </p:txBody>
      </p:sp>
      <p:grpSp>
        <p:nvGrpSpPr>
          <p:cNvPr id="936" name="Google Shape;936;p35"/>
          <p:cNvGrpSpPr/>
          <p:nvPr/>
        </p:nvGrpSpPr>
        <p:grpSpPr>
          <a:xfrm>
            <a:off x="8870684" y="1849161"/>
            <a:ext cx="2953825" cy="3080642"/>
            <a:chOff x="5746379" y="1557229"/>
            <a:chExt cx="2953825" cy="3080642"/>
          </a:xfrm>
        </p:grpSpPr>
        <p:pic>
          <p:nvPicPr>
            <p:cNvPr id="937" name="Google Shape;937;p35"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938" name="Google Shape;938;p35"/>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1206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Google Shape;933;p35">
            <a:extLst>
              <a:ext uri="{FF2B5EF4-FFF2-40B4-BE49-F238E27FC236}">
                <a16:creationId xmlns:a16="http://schemas.microsoft.com/office/drawing/2014/main" id="{048D5AE7-E57B-E04D-6026-F9E2494249AC}"/>
              </a:ext>
            </a:extLst>
          </p:cNvPr>
          <p:cNvSpPr/>
          <p:nvPr/>
        </p:nvSpPr>
        <p:spPr>
          <a:xfrm rot="5400000">
            <a:off x="930806" y="5606366"/>
            <a:ext cx="359156" cy="224274"/>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Evolving capacities</a:t>
            </a:r>
            <a:endParaRPr/>
          </a:p>
        </p:txBody>
      </p:sp>
      <p:sp>
        <p:nvSpPr>
          <p:cNvPr id="945" name="Google Shape;945;p36"/>
          <p:cNvSpPr/>
          <p:nvPr/>
        </p:nvSpPr>
        <p:spPr>
          <a:xfrm>
            <a:off x="9190208" y="2309597"/>
            <a:ext cx="1583761"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6" name="Google Shape;946;p36"/>
          <p:cNvSpPr/>
          <p:nvPr/>
        </p:nvSpPr>
        <p:spPr>
          <a:xfrm>
            <a:off x="7324806" y="2309597"/>
            <a:ext cx="1736806"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36"/>
          <p:cNvSpPr/>
          <p:nvPr/>
        </p:nvSpPr>
        <p:spPr>
          <a:xfrm>
            <a:off x="3754610" y="2309597"/>
            <a:ext cx="3449168"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8" name="Google Shape;948;p36"/>
          <p:cNvSpPr/>
          <p:nvPr/>
        </p:nvSpPr>
        <p:spPr>
          <a:xfrm>
            <a:off x="2441416" y="2309597"/>
            <a:ext cx="1192166"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9" name="Google Shape;949;p36"/>
          <p:cNvSpPr/>
          <p:nvPr/>
        </p:nvSpPr>
        <p:spPr>
          <a:xfrm>
            <a:off x="1449223" y="2309597"/>
            <a:ext cx="871165"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36"/>
          <p:cNvSpPr/>
          <p:nvPr/>
        </p:nvSpPr>
        <p:spPr>
          <a:xfrm>
            <a:off x="859760" y="2309597"/>
            <a:ext cx="468435" cy="2568482"/>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51" name="Google Shape;951;p36"/>
          <p:cNvCxnSpPr/>
          <p:nvPr/>
        </p:nvCxnSpPr>
        <p:spPr>
          <a:xfrm>
            <a:off x="1242995" y="2324300"/>
            <a:ext cx="10028733" cy="0"/>
          </a:xfrm>
          <a:prstGeom prst="straightConnector1">
            <a:avLst/>
          </a:prstGeom>
          <a:noFill/>
          <a:ln w="12700" cap="flat" cmpd="sng">
            <a:solidFill>
              <a:schemeClr val="accent5"/>
            </a:solidFill>
            <a:prstDash val="solid"/>
            <a:miter lim="800000"/>
            <a:headEnd type="none" w="sm" len="sm"/>
            <a:tailEnd type="triangle" w="med" len="med"/>
          </a:ln>
        </p:spPr>
      </p:cxnSp>
      <p:sp>
        <p:nvSpPr>
          <p:cNvPr id="952" name="Google Shape;952;p36"/>
          <p:cNvSpPr/>
          <p:nvPr/>
        </p:nvSpPr>
        <p:spPr>
          <a:xfrm>
            <a:off x="859760"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a:t>
            </a:r>
            <a:endParaRPr sz="1400">
              <a:solidFill>
                <a:schemeClr val="accent5"/>
              </a:solidFill>
              <a:latin typeface="Arial"/>
              <a:ea typeface="Arial"/>
              <a:cs typeface="Arial"/>
              <a:sym typeface="Arial"/>
            </a:endParaRPr>
          </a:p>
        </p:txBody>
      </p:sp>
      <p:sp>
        <p:nvSpPr>
          <p:cNvPr id="953" name="Google Shape;953;p36"/>
          <p:cNvSpPr/>
          <p:nvPr/>
        </p:nvSpPr>
        <p:spPr>
          <a:xfrm>
            <a:off x="1454792"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2</a:t>
            </a:r>
            <a:endParaRPr sz="1400">
              <a:solidFill>
                <a:schemeClr val="accent5"/>
              </a:solidFill>
              <a:latin typeface="Arial"/>
              <a:ea typeface="Arial"/>
              <a:cs typeface="Arial"/>
              <a:sym typeface="Arial"/>
            </a:endParaRPr>
          </a:p>
        </p:txBody>
      </p:sp>
      <p:sp>
        <p:nvSpPr>
          <p:cNvPr id="954" name="Google Shape;954;p36"/>
          <p:cNvSpPr/>
          <p:nvPr/>
        </p:nvSpPr>
        <p:spPr>
          <a:xfrm>
            <a:off x="2049824"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3</a:t>
            </a:r>
            <a:endParaRPr sz="1400">
              <a:solidFill>
                <a:schemeClr val="accent5"/>
              </a:solidFill>
              <a:latin typeface="Arial"/>
              <a:ea typeface="Arial"/>
              <a:cs typeface="Arial"/>
              <a:sym typeface="Arial"/>
            </a:endParaRPr>
          </a:p>
        </p:txBody>
      </p:sp>
      <p:sp>
        <p:nvSpPr>
          <p:cNvPr id="955" name="Google Shape;955;p36"/>
          <p:cNvSpPr/>
          <p:nvPr/>
        </p:nvSpPr>
        <p:spPr>
          <a:xfrm>
            <a:off x="2644856"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4</a:t>
            </a:r>
            <a:endParaRPr sz="1400">
              <a:solidFill>
                <a:schemeClr val="accent5"/>
              </a:solidFill>
              <a:latin typeface="Arial"/>
              <a:ea typeface="Arial"/>
              <a:cs typeface="Arial"/>
              <a:sym typeface="Arial"/>
            </a:endParaRPr>
          </a:p>
        </p:txBody>
      </p:sp>
      <p:sp>
        <p:nvSpPr>
          <p:cNvPr id="956" name="Google Shape;956;p36"/>
          <p:cNvSpPr/>
          <p:nvPr/>
        </p:nvSpPr>
        <p:spPr>
          <a:xfrm>
            <a:off x="3239888"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5</a:t>
            </a:r>
            <a:endParaRPr sz="1400">
              <a:solidFill>
                <a:schemeClr val="accent5"/>
              </a:solidFill>
              <a:latin typeface="Arial"/>
              <a:ea typeface="Arial"/>
              <a:cs typeface="Arial"/>
              <a:sym typeface="Arial"/>
            </a:endParaRPr>
          </a:p>
        </p:txBody>
      </p:sp>
      <p:sp>
        <p:nvSpPr>
          <p:cNvPr id="957" name="Google Shape;957;p36"/>
          <p:cNvSpPr/>
          <p:nvPr/>
        </p:nvSpPr>
        <p:spPr>
          <a:xfrm>
            <a:off x="3834920"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6</a:t>
            </a:r>
            <a:endParaRPr sz="1400">
              <a:solidFill>
                <a:schemeClr val="accent5"/>
              </a:solidFill>
              <a:latin typeface="Arial"/>
              <a:ea typeface="Arial"/>
              <a:cs typeface="Arial"/>
              <a:sym typeface="Arial"/>
            </a:endParaRPr>
          </a:p>
        </p:txBody>
      </p:sp>
      <p:sp>
        <p:nvSpPr>
          <p:cNvPr id="958" name="Google Shape;958;p36"/>
          <p:cNvSpPr/>
          <p:nvPr/>
        </p:nvSpPr>
        <p:spPr>
          <a:xfrm>
            <a:off x="4429952"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7</a:t>
            </a:r>
            <a:endParaRPr sz="1400">
              <a:solidFill>
                <a:schemeClr val="accent5"/>
              </a:solidFill>
              <a:latin typeface="Arial"/>
              <a:ea typeface="Arial"/>
              <a:cs typeface="Arial"/>
              <a:sym typeface="Arial"/>
            </a:endParaRPr>
          </a:p>
        </p:txBody>
      </p:sp>
      <p:sp>
        <p:nvSpPr>
          <p:cNvPr id="959" name="Google Shape;959;p36"/>
          <p:cNvSpPr/>
          <p:nvPr/>
        </p:nvSpPr>
        <p:spPr>
          <a:xfrm>
            <a:off x="5024984"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8</a:t>
            </a:r>
            <a:endParaRPr sz="1400">
              <a:solidFill>
                <a:schemeClr val="accent5"/>
              </a:solidFill>
              <a:latin typeface="Arial"/>
              <a:ea typeface="Arial"/>
              <a:cs typeface="Arial"/>
              <a:sym typeface="Arial"/>
            </a:endParaRPr>
          </a:p>
        </p:txBody>
      </p:sp>
      <p:sp>
        <p:nvSpPr>
          <p:cNvPr id="960" name="Google Shape;960;p36"/>
          <p:cNvSpPr/>
          <p:nvPr/>
        </p:nvSpPr>
        <p:spPr>
          <a:xfrm>
            <a:off x="5620016"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9</a:t>
            </a:r>
            <a:endParaRPr sz="1400">
              <a:solidFill>
                <a:schemeClr val="accent5"/>
              </a:solidFill>
              <a:latin typeface="Arial"/>
              <a:ea typeface="Arial"/>
              <a:cs typeface="Arial"/>
              <a:sym typeface="Arial"/>
            </a:endParaRPr>
          </a:p>
        </p:txBody>
      </p:sp>
      <p:sp>
        <p:nvSpPr>
          <p:cNvPr id="961" name="Google Shape;961;p36"/>
          <p:cNvSpPr/>
          <p:nvPr/>
        </p:nvSpPr>
        <p:spPr>
          <a:xfrm>
            <a:off x="6215048"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10</a:t>
            </a:r>
            <a:endParaRPr sz="1400">
              <a:solidFill>
                <a:schemeClr val="accent5"/>
              </a:solidFill>
              <a:latin typeface="Arial"/>
              <a:ea typeface="Arial"/>
              <a:cs typeface="Arial"/>
              <a:sym typeface="Arial"/>
            </a:endParaRPr>
          </a:p>
        </p:txBody>
      </p:sp>
      <p:sp>
        <p:nvSpPr>
          <p:cNvPr id="962" name="Google Shape;962;p36"/>
          <p:cNvSpPr/>
          <p:nvPr/>
        </p:nvSpPr>
        <p:spPr>
          <a:xfrm>
            <a:off x="6810080"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11</a:t>
            </a:r>
            <a:endParaRPr sz="1400">
              <a:solidFill>
                <a:schemeClr val="accent5"/>
              </a:solidFill>
              <a:latin typeface="Arial"/>
              <a:ea typeface="Arial"/>
              <a:cs typeface="Arial"/>
              <a:sym typeface="Arial"/>
            </a:endParaRPr>
          </a:p>
        </p:txBody>
      </p:sp>
      <p:sp>
        <p:nvSpPr>
          <p:cNvPr id="963" name="Google Shape;963;p36"/>
          <p:cNvSpPr/>
          <p:nvPr/>
        </p:nvSpPr>
        <p:spPr>
          <a:xfrm>
            <a:off x="7405112"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12</a:t>
            </a:r>
            <a:endParaRPr sz="1400">
              <a:solidFill>
                <a:schemeClr val="accent5"/>
              </a:solidFill>
              <a:latin typeface="Arial"/>
              <a:ea typeface="Arial"/>
              <a:cs typeface="Arial"/>
              <a:sym typeface="Arial"/>
            </a:endParaRPr>
          </a:p>
        </p:txBody>
      </p:sp>
      <p:sp>
        <p:nvSpPr>
          <p:cNvPr id="964" name="Google Shape;964;p36"/>
          <p:cNvSpPr/>
          <p:nvPr/>
        </p:nvSpPr>
        <p:spPr>
          <a:xfrm>
            <a:off x="8000144"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13</a:t>
            </a:r>
            <a:endParaRPr sz="1400">
              <a:solidFill>
                <a:schemeClr val="accent5"/>
              </a:solidFill>
              <a:latin typeface="Arial"/>
              <a:ea typeface="Arial"/>
              <a:cs typeface="Arial"/>
              <a:sym typeface="Arial"/>
            </a:endParaRPr>
          </a:p>
        </p:txBody>
      </p:sp>
      <p:sp>
        <p:nvSpPr>
          <p:cNvPr id="965" name="Google Shape;965;p36"/>
          <p:cNvSpPr/>
          <p:nvPr/>
        </p:nvSpPr>
        <p:spPr>
          <a:xfrm>
            <a:off x="8595176"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14</a:t>
            </a:r>
            <a:endParaRPr sz="1400">
              <a:solidFill>
                <a:schemeClr val="accent5"/>
              </a:solidFill>
              <a:latin typeface="Arial"/>
              <a:ea typeface="Arial"/>
              <a:cs typeface="Arial"/>
              <a:sym typeface="Arial"/>
            </a:endParaRPr>
          </a:p>
        </p:txBody>
      </p:sp>
      <p:sp>
        <p:nvSpPr>
          <p:cNvPr id="966" name="Google Shape;966;p36"/>
          <p:cNvSpPr/>
          <p:nvPr/>
        </p:nvSpPr>
        <p:spPr>
          <a:xfrm>
            <a:off x="9190208"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15</a:t>
            </a:r>
            <a:endParaRPr sz="1400">
              <a:solidFill>
                <a:schemeClr val="accent5"/>
              </a:solidFill>
              <a:latin typeface="Arial"/>
              <a:ea typeface="Arial"/>
              <a:cs typeface="Arial"/>
              <a:sym typeface="Arial"/>
            </a:endParaRPr>
          </a:p>
        </p:txBody>
      </p:sp>
      <p:sp>
        <p:nvSpPr>
          <p:cNvPr id="967" name="Google Shape;967;p36"/>
          <p:cNvSpPr/>
          <p:nvPr/>
        </p:nvSpPr>
        <p:spPr>
          <a:xfrm>
            <a:off x="9785240"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16</a:t>
            </a:r>
            <a:endParaRPr sz="1400">
              <a:solidFill>
                <a:schemeClr val="accent5"/>
              </a:solidFill>
              <a:latin typeface="Arial"/>
              <a:ea typeface="Arial"/>
              <a:cs typeface="Arial"/>
              <a:sym typeface="Arial"/>
            </a:endParaRPr>
          </a:p>
        </p:txBody>
      </p:sp>
      <p:sp>
        <p:nvSpPr>
          <p:cNvPr id="968" name="Google Shape;968;p36"/>
          <p:cNvSpPr/>
          <p:nvPr/>
        </p:nvSpPr>
        <p:spPr>
          <a:xfrm>
            <a:off x="10380272" y="2132535"/>
            <a:ext cx="393698" cy="393698"/>
          </a:xfrm>
          <a:prstGeom prst="ellipse">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400">
                <a:solidFill>
                  <a:schemeClr val="accent5"/>
                </a:solidFill>
                <a:latin typeface="Arial"/>
                <a:ea typeface="Arial"/>
                <a:cs typeface="Arial"/>
                <a:sym typeface="Arial"/>
              </a:rPr>
              <a:t>17</a:t>
            </a:r>
            <a:endParaRPr sz="1400">
              <a:solidFill>
                <a:schemeClr val="accent5"/>
              </a:solidFill>
              <a:latin typeface="Arial"/>
              <a:ea typeface="Arial"/>
              <a:cs typeface="Arial"/>
              <a:sym typeface="Arial"/>
            </a:endParaRPr>
          </a:p>
        </p:txBody>
      </p:sp>
      <p:grpSp>
        <p:nvGrpSpPr>
          <p:cNvPr id="969" name="Google Shape;969;p36"/>
          <p:cNvGrpSpPr/>
          <p:nvPr/>
        </p:nvGrpSpPr>
        <p:grpSpPr>
          <a:xfrm>
            <a:off x="1693801" y="3579958"/>
            <a:ext cx="539175" cy="1017675"/>
            <a:chOff x="2887168" y="3850995"/>
            <a:chExt cx="1235650" cy="2332250"/>
          </a:xfrm>
        </p:grpSpPr>
        <p:sp>
          <p:nvSpPr>
            <p:cNvPr id="970" name="Google Shape;970;p36"/>
            <p:cNvSpPr/>
            <p:nvPr/>
          </p:nvSpPr>
          <p:spPr>
            <a:xfrm>
              <a:off x="2896229" y="5298868"/>
              <a:ext cx="1221761" cy="88437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1" name="Google Shape;971;p36"/>
            <p:cNvSpPr/>
            <p:nvPr/>
          </p:nvSpPr>
          <p:spPr>
            <a:xfrm>
              <a:off x="2887168" y="3850995"/>
              <a:ext cx="1235650" cy="123564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72" name="Google Shape;972;p36"/>
          <p:cNvGrpSpPr/>
          <p:nvPr/>
        </p:nvGrpSpPr>
        <p:grpSpPr>
          <a:xfrm>
            <a:off x="2787038" y="3432154"/>
            <a:ext cx="539174" cy="1165479"/>
            <a:chOff x="4602265" y="3512265"/>
            <a:chExt cx="1235650" cy="2670980"/>
          </a:xfrm>
        </p:grpSpPr>
        <p:sp>
          <p:nvSpPr>
            <p:cNvPr id="973" name="Google Shape;973;p36"/>
            <p:cNvSpPr/>
            <p:nvPr/>
          </p:nvSpPr>
          <p:spPr>
            <a:xfrm>
              <a:off x="4611326" y="4986810"/>
              <a:ext cx="1221761" cy="119643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4" name="Google Shape;974;p36"/>
            <p:cNvSpPr/>
            <p:nvPr/>
          </p:nvSpPr>
          <p:spPr>
            <a:xfrm>
              <a:off x="4602265" y="3512265"/>
              <a:ext cx="1235650" cy="123564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75" name="Google Shape;975;p36"/>
          <p:cNvGrpSpPr/>
          <p:nvPr/>
        </p:nvGrpSpPr>
        <p:grpSpPr>
          <a:xfrm>
            <a:off x="5182745" y="3216554"/>
            <a:ext cx="539175" cy="1414623"/>
            <a:chOff x="6317362" y="2941294"/>
            <a:chExt cx="1235651" cy="3241951"/>
          </a:xfrm>
        </p:grpSpPr>
        <p:sp>
          <p:nvSpPr>
            <p:cNvPr id="976" name="Google Shape;976;p36"/>
            <p:cNvSpPr/>
            <p:nvPr/>
          </p:nvSpPr>
          <p:spPr>
            <a:xfrm>
              <a:off x="6326423" y="4497686"/>
              <a:ext cx="1221762" cy="1685559"/>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7" name="Google Shape;977;p36"/>
            <p:cNvSpPr/>
            <p:nvPr/>
          </p:nvSpPr>
          <p:spPr>
            <a:xfrm>
              <a:off x="6317362" y="2941294"/>
              <a:ext cx="1235651" cy="123564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78" name="Google Shape;978;p36"/>
          <p:cNvGrpSpPr/>
          <p:nvPr/>
        </p:nvGrpSpPr>
        <p:grpSpPr>
          <a:xfrm>
            <a:off x="7999534" y="3038914"/>
            <a:ext cx="539175" cy="1621261"/>
            <a:chOff x="8032460" y="2467732"/>
            <a:chExt cx="1235651" cy="3715513"/>
          </a:xfrm>
        </p:grpSpPr>
        <p:sp>
          <p:nvSpPr>
            <p:cNvPr id="979" name="Google Shape;979;p36"/>
            <p:cNvSpPr/>
            <p:nvPr/>
          </p:nvSpPr>
          <p:spPr>
            <a:xfrm>
              <a:off x="8032460" y="3981058"/>
              <a:ext cx="1235651" cy="220218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0" name="Google Shape;980;p36"/>
            <p:cNvSpPr/>
            <p:nvPr/>
          </p:nvSpPr>
          <p:spPr>
            <a:xfrm>
              <a:off x="8032460" y="2467732"/>
              <a:ext cx="1235651" cy="123564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1" name="Google Shape;981;p36"/>
          <p:cNvGrpSpPr/>
          <p:nvPr/>
        </p:nvGrpSpPr>
        <p:grpSpPr>
          <a:xfrm>
            <a:off x="9681702" y="2826205"/>
            <a:ext cx="539176" cy="1833970"/>
            <a:chOff x="9771853" y="1980257"/>
            <a:chExt cx="1235652" cy="4202988"/>
          </a:xfrm>
        </p:grpSpPr>
        <p:sp>
          <p:nvSpPr>
            <p:cNvPr id="982" name="Google Shape;982;p36"/>
            <p:cNvSpPr/>
            <p:nvPr/>
          </p:nvSpPr>
          <p:spPr>
            <a:xfrm>
              <a:off x="9771853" y="3488833"/>
              <a:ext cx="1235652" cy="269441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3" name="Google Shape;983;p36"/>
            <p:cNvSpPr/>
            <p:nvPr/>
          </p:nvSpPr>
          <p:spPr>
            <a:xfrm>
              <a:off x="9771853" y="1980257"/>
              <a:ext cx="1235652" cy="123564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4" name="Google Shape;984;p36"/>
          <p:cNvGrpSpPr/>
          <p:nvPr/>
        </p:nvGrpSpPr>
        <p:grpSpPr>
          <a:xfrm>
            <a:off x="822628" y="3796513"/>
            <a:ext cx="542698" cy="801120"/>
            <a:chOff x="1163997" y="4347283"/>
            <a:chExt cx="1243724" cy="1835962"/>
          </a:xfrm>
        </p:grpSpPr>
        <p:sp>
          <p:nvSpPr>
            <p:cNvPr id="985" name="Google Shape;985;p36"/>
            <p:cNvSpPr/>
            <p:nvPr/>
          </p:nvSpPr>
          <p:spPr>
            <a:xfrm>
              <a:off x="1172071" y="4347283"/>
              <a:ext cx="1235650" cy="123565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6" name="Google Shape;986;p36"/>
            <p:cNvSpPr/>
            <p:nvPr/>
          </p:nvSpPr>
          <p:spPr>
            <a:xfrm>
              <a:off x="1163997" y="5793519"/>
              <a:ext cx="1221761" cy="38972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87" name="Google Shape;987;p36"/>
          <p:cNvSpPr txBox="1"/>
          <p:nvPr/>
        </p:nvSpPr>
        <p:spPr>
          <a:xfrm>
            <a:off x="569121" y="5005845"/>
            <a:ext cx="1042743" cy="76713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Infancy</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0 - 18 months</a:t>
            </a:r>
            <a:endParaRPr sz="1400">
              <a:solidFill>
                <a:schemeClr val="dk1"/>
              </a:solidFill>
              <a:latin typeface="Arial"/>
              <a:ea typeface="Arial"/>
              <a:cs typeface="Arial"/>
              <a:sym typeface="Arial"/>
            </a:endParaRPr>
          </a:p>
        </p:txBody>
      </p:sp>
      <p:sp>
        <p:nvSpPr>
          <p:cNvPr id="988" name="Google Shape;988;p36"/>
          <p:cNvSpPr txBox="1"/>
          <p:nvPr/>
        </p:nvSpPr>
        <p:spPr>
          <a:xfrm>
            <a:off x="1483219" y="5005845"/>
            <a:ext cx="1065990" cy="76713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Toddler</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18 months - 3 years</a:t>
            </a:r>
            <a:endParaRPr sz="1400">
              <a:solidFill>
                <a:schemeClr val="dk1"/>
              </a:solidFill>
              <a:latin typeface="Arial"/>
              <a:ea typeface="Arial"/>
              <a:cs typeface="Arial"/>
              <a:sym typeface="Arial"/>
            </a:endParaRPr>
          </a:p>
        </p:txBody>
      </p:sp>
      <p:sp>
        <p:nvSpPr>
          <p:cNvPr id="989" name="Google Shape;989;p36"/>
          <p:cNvSpPr txBox="1"/>
          <p:nvPr/>
        </p:nvSpPr>
        <p:spPr>
          <a:xfrm>
            <a:off x="2661956" y="5005845"/>
            <a:ext cx="1092654" cy="76713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Early childhood</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3 - 5 years</a:t>
            </a:r>
            <a:endParaRPr sz="1400">
              <a:solidFill>
                <a:schemeClr val="dk1"/>
              </a:solidFill>
              <a:latin typeface="Arial"/>
              <a:ea typeface="Arial"/>
              <a:cs typeface="Arial"/>
              <a:sym typeface="Arial"/>
            </a:endParaRPr>
          </a:p>
        </p:txBody>
      </p:sp>
      <p:sp>
        <p:nvSpPr>
          <p:cNvPr id="990" name="Google Shape;990;p36"/>
          <p:cNvSpPr txBox="1"/>
          <p:nvPr/>
        </p:nvSpPr>
        <p:spPr>
          <a:xfrm>
            <a:off x="4563310" y="5005845"/>
            <a:ext cx="1831767" cy="536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Middle childhood</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6 - 11 years</a:t>
            </a:r>
            <a:endParaRPr sz="1400">
              <a:solidFill>
                <a:schemeClr val="dk1"/>
              </a:solidFill>
              <a:latin typeface="Arial"/>
              <a:ea typeface="Arial"/>
              <a:cs typeface="Arial"/>
              <a:sym typeface="Arial"/>
            </a:endParaRPr>
          </a:p>
        </p:txBody>
      </p:sp>
      <p:sp>
        <p:nvSpPr>
          <p:cNvPr id="991" name="Google Shape;991;p36"/>
          <p:cNvSpPr txBox="1"/>
          <p:nvPr/>
        </p:nvSpPr>
        <p:spPr>
          <a:xfrm>
            <a:off x="7324805" y="5005845"/>
            <a:ext cx="1727795" cy="76713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Early adolescence </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12 - 14 years</a:t>
            </a:r>
            <a:endParaRPr sz="1400">
              <a:solidFill>
                <a:schemeClr val="dk1"/>
              </a:solidFill>
              <a:latin typeface="Arial"/>
              <a:ea typeface="Arial"/>
              <a:cs typeface="Arial"/>
              <a:sym typeface="Arial"/>
            </a:endParaRPr>
          </a:p>
        </p:txBody>
      </p:sp>
      <p:sp>
        <p:nvSpPr>
          <p:cNvPr id="992" name="Google Shape;992;p36"/>
          <p:cNvSpPr txBox="1"/>
          <p:nvPr/>
        </p:nvSpPr>
        <p:spPr>
          <a:xfrm>
            <a:off x="9190208" y="5005845"/>
            <a:ext cx="1583761" cy="536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400" b="1">
                <a:solidFill>
                  <a:schemeClr val="dk1"/>
                </a:solidFill>
                <a:latin typeface="Arial"/>
                <a:ea typeface="Arial"/>
                <a:cs typeface="Arial"/>
                <a:sym typeface="Arial"/>
              </a:rPr>
              <a:t>Adolescence</a:t>
            </a:r>
            <a:endParaRPr/>
          </a:p>
          <a:p>
            <a:pPr marL="0" marR="0" lvl="0" indent="0" algn="ctr" rtl="0">
              <a:lnSpc>
                <a:spcPct val="107000"/>
              </a:lnSpc>
              <a:spcBef>
                <a:spcPts val="0"/>
              </a:spcBef>
              <a:spcAft>
                <a:spcPts val="0"/>
              </a:spcAft>
              <a:buNone/>
            </a:pPr>
            <a:r>
              <a:rPr lang="en-GB" sz="1400">
                <a:solidFill>
                  <a:schemeClr val="dk1"/>
                </a:solidFill>
                <a:latin typeface="Arial"/>
                <a:ea typeface="Arial"/>
                <a:cs typeface="Arial"/>
                <a:sym typeface="Arial"/>
              </a:rPr>
              <a:t>15 - 17 years</a:t>
            </a:r>
            <a:endParaRPr sz="1400">
              <a:solidFill>
                <a:schemeClr val="dk1"/>
              </a:solidFill>
              <a:latin typeface="Arial"/>
              <a:ea typeface="Arial"/>
              <a:cs typeface="Arial"/>
              <a:sym typeface="Arial"/>
            </a:endParaRPr>
          </a:p>
        </p:txBody>
      </p:sp>
      <p:grpSp>
        <p:nvGrpSpPr>
          <p:cNvPr id="993" name="Google Shape;993;p36"/>
          <p:cNvGrpSpPr/>
          <p:nvPr/>
        </p:nvGrpSpPr>
        <p:grpSpPr>
          <a:xfrm>
            <a:off x="9994118" y="33917"/>
            <a:ext cx="2057602" cy="1975956"/>
            <a:chOff x="9994118" y="33917"/>
            <a:chExt cx="2057602" cy="1975956"/>
          </a:xfrm>
        </p:grpSpPr>
        <p:sp>
          <p:nvSpPr>
            <p:cNvPr id="994" name="Google Shape;994;p3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5" name="Google Shape;995;p36"/>
            <p:cNvGrpSpPr/>
            <p:nvPr/>
          </p:nvGrpSpPr>
          <p:grpSpPr>
            <a:xfrm>
              <a:off x="10621771" y="762700"/>
              <a:ext cx="562136" cy="634675"/>
              <a:chOff x="760175" y="830142"/>
              <a:chExt cx="867619" cy="979579"/>
            </a:xfrm>
          </p:grpSpPr>
          <p:sp>
            <p:nvSpPr>
              <p:cNvPr id="996" name="Google Shape;996;p3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a:solidFill>
                      <a:schemeClr val="lt1"/>
                    </a:solidFill>
                    <a:latin typeface="Arial"/>
                    <a:ea typeface="Arial"/>
                    <a:cs typeface="Arial"/>
                    <a:sym typeface="Arial"/>
                  </a:rPr>
                  <a:t>47-</a:t>
                </a:r>
                <a:endParaRPr dirty="0"/>
              </a:p>
              <a:p>
                <a:pPr marL="0" marR="0" lvl="0" indent="0" algn="ctr" rtl="0">
                  <a:spcBef>
                    <a:spcPts val="0"/>
                  </a:spcBef>
                  <a:spcAft>
                    <a:spcPts val="0"/>
                  </a:spcAft>
                  <a:buNone/>
                </a:pPr>
                <a:r>
                  <a:rPr lang="en-GB" b="1" dirty="0">
                    <a:solidFill>
                      <a:schemeClr val="lt1"/>
                    </a:solidFill>
                    <a:latin typeface="Arial"/>
                    <a:ea typeface="Arial"/>
                    <a:cs typeface="Arial"/>
                    <a:sym typeface="Arial"/>
                  </a:rPr>
                  <a:t>50</a:t>
                </a:r>
                <a:endParaRPr dirty="0"/>
              </a:p>
            </p:txBody>
          </p:sp>
          <p:sp>
            <p:nvSpPr>
              <p:cNvPr id="997" name="Google Shape;997;p3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8" name="Google Shape;998;p36"/>
            <p:cNvGrpSpPr/>
            <p:nvPr/>
          </p:nvGrpSpPr>
          <p:grpSpPr>
            <a:xfrm>
              <a:off x="11325415" y="762701"/>
              <a:ext cx="182192" cy="634674"/>
              <a:chOff x="2121762" y="2323619"/>
              <a:chExt cx="200378" cy="825210"/>
            </a:xfrm>
          </p:grpSpPr>
          <p:sp>
            <p:nvSpPr>
              <p:cNvPr id="999" name="Google Shape;999;p3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0" name="Google Shape;1000;p3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highlight>
                  <a:srgbClr val="FFFF00"/>
                </a:highlight>
                <a:latin typeface="Arial"/>
                <a:ea typeface="Arial"/>
                <a:cs typeface="Arial"/>
                <a:sym typeface="Arial"/>
              </a:rPr>
              <a:t>Case study</a:t>
            </a:r>
            <a:endParaRPr/>
          </a:p>
        </p:txBody>
      </p:sp>
      <p:sp>
        <p:nvSpPr>
          <p:cNvPr id="1007" name="Google Shape;1007;p37"/>
          <p:cNvSpPr txBox="1"/>
          <p:nvPr/>
        </p:nvSpPr>
        <p:spPr>
          <a:xfrm>
            <a:off x="1279796" y="5158929"/>
            <a:ext cx="16256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MILA</a:t>
            </a:r>
            <a:endParaRPr/>
          </a:p>
        </p:txBody>
      </p:sp>
      <p:sp>
        <p:nvSpPr>
          <p:cNvPr id="1008" name="Google Shape;1008;p37"/>
          <p:cNvSpPr txBox="1"/>
          <p:nvPr/>
        </p:nvSpPr>
        <p:spPr>
          <a:xfrm>
            <a:off x="3824913" y="5158929"/>
            <a:ext cx="16256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LUNA</a:t>
            </a:r>
            <a:endParaRPr/>
          </a:p>
        </p:txBody>
      </p:sp>
      <p:sp>
        <p:nvSpPr>
          <p:cNvPr id="1009" name="Google Shape;1009;p37"/>
          <p:cNvSpPr txBox="1"/>
          <p:nvPr/>
        </p:nvSpPr>
        <p:spPr>
          <a:xfrm>
            <a:off x="6232692" y="5158929"/>
            <a:ext cx="16256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ARTURO</a:t>
            </a:r>
            <a:endParaRPr/>
          </a:p>
        </p:txBody>
      </p:sp>
      <p:sp>
        <p:nvSpPr>
          <p:cNvPr id="1010" name="Google Shape;1010;p37"/>
          <p:cNvSpPr txBox="1"/>
          <p:nvPr/>
        </p:nvSpPr>
        <p:spPr>
          <a:xfrm>
            <a:off x="8797090" y="5158929"/>
            <a:ext cx="16256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OLEKSY</a:t>
            </a:r>
            <a:endParaRPr/>
          </a:p>
        </p:txBody>
      </p:sp>
      <p:grpSp>
        <p:nvGrpSpPr>
          <p:cNvPr id="1011" name="Google Shape;1011;p37"/>
          <p:cNvGrpSpPr/>
          <p:nvPr/>
        </p:nvGrpSpPr>
        <p:grpSpPr>
          <a:xfrm>
            <a:off x="9994118" y="33917"/>
            <a:ext cx="2057602" cy="1975956"/>
            <a:chOff x="9994118" y="33917"/>
            <a:chExt cx="2057602" cy="1975956"/>
          </a:xfrm>
        </p:grpSpPr>
        <p:sp>
          <p:nvSpPr>
            <p:cNvPr id="1012" name="Google Shape;1012;p3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3" name="Google Shape;1013;p37"/>
            <p:cNvGrpSpPr/>
            <p:nvPr/>
          </p:nvGrpSpPr>
          <p:grpSpPr>
            <a:xfrm>
              <a:off x="10621771" y="762700"/>
              <a:ext cx="562136" cy="634675"/>
              <a:chOff x="760175" y="830142"/>
              <a:chExt cx="867619" cy="979579"/>
            </a:xfrm>
          </p:grpSpPr>
          <p:sp>
            <p:nvSpPr>
              <p:cNvPr id="1014" name="Google Shape;1014;p3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a:solidFill>
                      <a:schemeClr val="lt1"/>
                    </a:solidFill>
                    <a:latin typeface="Arial"/>
                    <a:ea typeface="Arial"/>
                    <a:cs typeface="Arial"/>
                    <a:sym typeface="Arial"/>
                  </a:rPr>
                  <a:t>51-</a:t>
                </a:r>
                <a:endParaRPr dirty="0"/>
              </a:p>
              <a:p>
                <a:pPr marL="0" marR="0" lvl="0" indent="0" algn="ctr" rtl="0">
                  <a:spcBef>
                    <a:spcPts val="0"/>
                  </a:spcBef>
                  <a:spcAft>
                    <a:spcPts val="0"/>
                  </a:spcAft>
                  <a:buNone/>
                </a:pPr>
                <a:r>
                  <a:rPr lang="en-GB" b="1" dirty="0">
                    <a:solidFill>
                      <a:schemeClr val="lt1"/>
                    </a:solidFill>
                    <a:latin typeface="Arial"/>
                    <a:ea typeface="Arial"/>
                    <a:cs typeface="Arial"/>
                    <a:sym typeface="Arial"/>
                  </a:rPr>
                  <a:t>52</a:t>
                </a:r>
                <a:endParaRPr dirty="0"/>
              </a:p>
            </p:txBody>
          </p:sp>
          <p:sp>
            <p:nvSpPr>
              <p:cNvPr id="1015" name="Google Shape;1015;p3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6" name="Google Shape;1016;p37"/>
            <p:cNvGrpSpPr/>
            <p:nvPr/>
          </p:nvGrpSpPr>
          <p:grpSpPr>
            <a:xfrm>
              <a:off x="11325415" y="762701"/>
              <a:ext cx="182192" cy="634674"/>
              <a:chOff x="2121762" y="2323619"/>
              <a:chExt cx="200378" cy="825210"/>
            </a:xfrm>
          </p:grpSpPr>
          <p:sp>
            <p:nvSpPr>
              <p:cNvPr id="1017" name="Google Shape;1017;p37"/>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8" name="Google Shape;1018;p37"/>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19" name="Google Shape;1019;p37"/>
          <p:cNvGrpSpPr/>
          <p:nvPr/>
        </p:nvGrpSpPr>
        <p:grpSpPr>
          <a:xfrm>
            <a:off x="6740902" y="2390916"/>
            <a:ext cx="677727" cy="2476480"/>
            <a:chOff x="1109665" y="1619241"/>
            <a:chExt cx="456112" cy="1666678"/>
          </a:xfrm>
        </p:grpSpPr>
        <p:sp>
          <p:nvSpPr>
            <p:cNvPr id="1020" name="Google Shape;1020;p37"/>
            <p:cNvSpPr/>
            <p:nvPr/>
          </p:nvSpPr>
          <p:spPr>
            <a:xfrm>
              <a:off x="1113010" y="2153690"/>
              <a:ext cx="450985" cy="104719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21" name="Google Shape;1021;p37"/>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022" name="Google Shape;1022;p37"/>
            <p:cNvSpPr/>
            <p:nvPr/>
          </p:nvSpPr>
          <p:spPr>
            <a:xfrm>
              <a:off x="1260814" y="2786129"/>
              <a:ext cx="146702" cy="49979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023" name="Google Shape;1023;p37"/>
          <p:cNvGrpSpPr/>
          <p:nvPr/>
        </p:nvGrpSpPr>
        <p:grpSpPr>
          <a:xfrm>
            <a:off x="1719150" y="3556887"/>
            <a:ext cx="746893" cy="1266536"/>
            <a:chOff x="1026208" y="3248786"/>
            <a:chExt cx="623026" cy="1056490"/>
          </a:xfrm>
        </p:grpSpPr>
        <p:sp>
          <p:nvSpPr>
            <p:cNvPr id="1024" name="Google Shape;1024;p37"/>
            <p:cNvSpPr/>
            <p:nvPr/>
          </p:nvSpPr>
          <p:spPr>
            <a:xfrm>
              <a:off x="1113010" y="3783235"/>
              <a:ext cx="450985" cy="5055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25" name="Google Shape;1025;p37"/>
            <p:cNvSpPr/>
            <p:nvPr/>
          </p:nvSpPr>
          <p:spPr>
            <a:xfrm>
              <a:off x="1109665" y="3248786"/>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026" name="Google Shape;1026;p37"/>
            <p:cNvSpPr/>
            <p:nvPr/>
          </p:nvSpPr>
          <p:spPr>
            <a:xfrm>
              <a:off x="1026208" y="3935012"/>
              <a:ext cx="623026" cy="370264"/>
            </a:xfrm>
            <a:prstGeom prst="trapezoid">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7" name="Google Shape;1027;p37"/>
          <p:cNvGrpSpPr/>
          <p:nvPr/>
        </p:nvGrpSpPr>
        <p:grpSpPr>
          <a:xfrm>
            <a:off x="4169581" y="2918100"/>
            <a:ext cx="936265" cy="1855489"/>
            <a:chOff x="1026208" y="3435934"/>
            <a:chExt cx="623026" cy="1234712"/>
          </a:xfrm>
        </p:grpSpPr>
        <p:sp>
          <p:nvSpPr>
            <p:cNvPr id="1028" name="Google Shape;1028;p37"/>
            <p:cNvSpPr/>
            <p:nvPr/>
          </p:nvSpPr>
          <p:spPr>
            <a:xfrm>
              <a:off x="1113010" y="3970383"/>
              <a:ext cx="450985" cy="58970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29" name="Google Shape;1029;p37"/>
            <p:cNvSpPr/>
            <p:nvPr/>
          </p:nvSpPr>
          <p:spPr>
            <a:xfrm>
              <a:off x="1109665" y="3435934"/>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030" name="Google Shape;1030;p37"/>
            <p:cNvSpPr/>
            <p:nvPr/>
          </p:nvSpPr>
          <p:spPr>
            <a:xfrm>
              <a:off x="1026208" y="4165064"/>
              <a:ext cx="623026" cy="505582"/>
            </a:xfrm>
            <a:prstGeom prst="trapezoid">
              <a:avLst>
                <a:gd name="adj" fmla="val 2004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31" name="Google Shape;1031;p37"/>
          <p:cNvGrpSpPr/>
          <p:nvPr/>
        </p:nvGrpSpPr>
        <p:grpSpPr>
          <a:xfrm>
            <a:off x="9271450" y="2009873"/>
            <a:ext cx="722667" cy="2763717"/>
            <a:chOff x="1109665" y="1619241"/>
            <a:chExt cx="456112" cy="1744321"/>
          </a:xfrm>
        </p:grpSpPr>
        <p:sp>
          <p:nvSpPr>
            <p:cNvPr id="1032" name="Google Shape;1032;p37"/>
            <p:cNvSpPr/>
            <p:nvPr/>
          </p:nvSpPr>
          <p:spPr>
            <a:xfrm>
              <a:off x="1113010" y="2153690"/>
              <a:ext cx="450985" cy="12098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033" name="Google Shape;1033;p37"/>
            <p:cNvSpPr/>
            <p:nvPr/>
          </p:nvSpPr>
          <p:spPr>
            <a:xfrm>
              <a:off x="1109665" y="1619241"/>
              <a:ext cx="456112" cy="4561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sp>
          <p:nvSpPr>
            <p:cNvPr id="1034" name="Google Shape;1034;p37"/>
            <p:cNvSpPr/>
            <p:nvPr/>
          </p:nvSpPr>
          <p:spPr>
            <a:xfrm>
              <a:off x="1260814" y="2786128"/>
              <a:ext cx="146702" cy="5774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p:nvPr/>
        </p:nvSpPr>
        <p:spPr>
          <a:xfrm>
            <a:off x="8557260" y="4272359"/>
            <a:ext cx="1485900" cy="370683"/>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p:nvPr/>
        </p:nvSpPr>
        <p:spPr>
          <a:xfrm>
            <a:off x="6638146" y="4706698"/>
            <a:ext cx="2018174" cy="370683"/>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a:off x="6638146" y="2555682"/>
            <a:ext cx="3191654" cy="370683"/>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6638145" y="2990021"/>
            <a:ext cx="3891889" cy="370683"/>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
          <p:cNvSpPr/>
          <p:nvPr/>
        </p:nvSpPr>
        <p:spPr>
          <a:xfrm>
            <a:off x="6638145" y="3423589"/>
            <a:ext cx="1172355" cy="370683"/>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Module aim</a:t>
            </a:r>
            <a:endParaRPr/>
          </a:p>
        </p:txBody>
      </p:sp>
      <p:sp>
        <p:nvSpPr>
          <p:cNvPr id="152" name="Google Shape;152;p4"/>
          <p:cNvSpPr txBox="1"/>
          <p:nvPr/>
        </p:nvSpPr>
        <p:spPr>
          <a:xfrm>
            <a:off x="6638146" y="1638634"/>
            <a:ext cx="3891889"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lt1"/>
                </a:solidFill>
                <a:latin typeface="Arial"/>
                <a:ea typeface="Arial"/>
                <a:cs typeface="Arial"/>
                <a:sym typeface="Arial"/>
              </a:rPr>
              <a:t>Increase understanding on mental health and psychosocial support needs of children and strengthen capacity to support children who grieve</a:t>
            </a:r>
            <a:endParaRPr sz="2800" b="1" dirty="0">
              <a:solidFill>
                <a:schemeClr val="lt1"/>
              </a:solidFill>
              <a:latin typeface="Arial"/>
              <a:ea typeface="Arial"/>
              <a:cs typeface="Arial"/>
              <a:sym typeface="Arial"/>
            </a:endParaRPr>
          </a:p>
        </p:txBody>
      </p:sp>
      <p:pic>
        <p:nvPicPr>
          <p:cNvPr id="153" name="Google Shape;153;p4" descr="Rose with solid fill"/>
          <p:cNvPicPr preferRelativeResize="0"/>
          <p:nvPr/>
        </p:nvPicPr>
        <p:blipFill rotWithShape="1">
          <a:blip r:embed="rId3">
            <a:alphaModFix/>
          </a:blip>
          <a:srcRect/>
          <a:stretch/>
        </p:blipFill>
        <p:spPr>
          <a:xfrm rot="8827914" flipH="1">
            <a:off x="10729258" y="5074096"/>
            <a:ext cx="1071361" cy="1050193"/>
          </a:xfrm>
          <a:prstGeom prst="rect">
            <a:avLst/>
          </a:prstGeom>
          <a:noFill/>
          <a:ln>
            <a:noFill/>
          </a:ln>
        </p:spPr>
      </p:pic>
      <p:sp>
        <p:nvSpPr>
          <p:cNvPr id="154" name="Google Shape;154;p4"/>
          <p:cNvSpPr/>
          <p:nvPr/>
        </p:nvSpPr>
        <p:spPr>
          <a:xfrm>
            <a:off x="10691366" y="5289982"/>
            <a:ext cx="345585" cy="1110363"/>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635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039"/>
        <p:cNvGrpSpPr/>
        <p:nvPr/>
      </p:nvGrpSpPr>
      <p:grpSpPr>
        <a:xfrm>
          <a:off x="0" y="0"/>
          <a:ext cx="0" cy="0"/>
          <a:chOff x="0" y="0"/>
          <a:chExt cx="0" cy="0"/>
        </a:xfrm>
      </p:grpSpPr>
      <p:sp>
        <p:nvSpPr>
          <p:cNvPr id="1040" name="Google Shape;1040;p38"/>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045"/>
        <p:cNvGrpSpPr/>
        <p:nvPr/>
      </p:nvGrpSpPr>
      <p:grpSpPr>
        <a:xfrm>
          <a:off x="0" y="0"/>
          <a:ext cx="0" cy="0"/>
          <a:chOff x="0" y="0"/>
          <a:chExt cx="0" cy="0"/>
        </a:xfrm>
      </p:grpSpPr>
      <p:sp>
        <p:nvSpPr>
          <p:cNvPr id="1046" name="Google Shape;1046;p39"/>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40"/>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Common stages of grief for children</a:t>
            </a:r>
            <a:endParaRPr dirty="0"/>
          </a:p>
        </p:txBody>
      </p:sp>
      <p:graphicFrame>
        <p:nvGraphicFramePr>
          <p:cNvPr id="1053" name="Google Shape;1053;p40"/>
          <p:cNvGraphicFramePr/>
          <p:nvPr>
            <p:extLst>
              <p:ext uri="{D42A27DB-BD31-4B8C-83A1-F6EECF244321}">
                <p14:modId xmlns:p14="http://schemas.microsoft.com/office/powerpoint/2010/main" val="2837889347"/>
              </p:ext>
            </p:extLst>
          </p:nvPr>
        </p:nvGraphicFramePr>
        <p:xfrm>
          <a:off x="615950" y="1368445"/>
          <a:ext cx="10737850" cy="4587815"/>
        </p:xfrm>
        <a:graphic>
          <a:graphicData uri="http://schemas.openxmlformats.org/drawingml/2006/table">
            <a:tbl>
              <a:tblPr firstRow="1" bandRow="1">
                <a:noFill/>
                <a:tableStyleId>{64C793EC-F6BD-4534-A303-76F85CE5D7FB}</a:tableStyleId>
              </a:tblPr>
              <a:tblGrid>
                <a:gridCol w="2070950">
                  <a:extLst>
                    <a:ext uri="{9D8B030D-6E8A-4147-A177-3AD203B41FA5}">
                      <a16:colId xmlns:a16="http://schemas.microsoft.com/office/drawing/2014/main" val="20000"/>
                    </a:ext>
                  </a:extLst>
                </a:gridCol>
                <a:gridCol w="4333450">
                  <a:extLst>
                    <a:ext uri="{9D8B030D-6E8A-4147-A177-3AD203B41FA5}">
                      <a16:colId xmlns:a16="http://schemas.microsoft.com/office/drawing/2014/main" val="20001"/>
                    </a:ext>
                  </a:extLst>
                </a:gridCol>
                <a:gridCol w="4333450">
                  <a:extLst>
                    <a:ext uri="{9D8B030D-6E8A-4147-A177-3AD203B41FA5}">
                      <a16:colId xmlns:a16="http://schemas.microsoft.com/office/drawing/2014/main" val="20002"/>
                    </a:ext>
                  </a:extLst>
                </a:gridCol>
              </a:tblGrid>
              <a:tr h="297250">
                <a:tc>
                  <a:txBody>
                    <a:bodyPr/>
                    <a:lstStyle/>
                    <a:p>
                      <a:pPr marL="0" marR="0" lvl="0" indent="0" algn="l" rtl="0">
                        <a:spcBef>
                          <a:spcPts val="0"/>
                        </a:spcBef>
                        <a:spcAft>
                          <a:spcPts val="0"/>
                        </a:spcAft>
                        <a:buNone/>
                      </a:pPr>
                      <a:r>
                        <a:rPr lang="en-GB" sz="1600">
                          <a:latin typeface="Arial"/>
                          <a:ea typeface="Arial"/>
                          <a:cs typeface="Arial"/>
                          <a:sym typeface="Arial"/>
                        </a:rPr>
                        <a:t>STAGE</a:t>
                      </a:r>
                      <a:endParaRPr sz="160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GB" sz="1600">
                          <a:latin typeface="Arial"/>
                          <a:ea typeface="Arial"/>
                          <a:cs typeface="Arial"/>
                          <a:sym typeface="Arial"/>
                        </a:rPr>
                        <a:t>POSSIBLE FEELINGS</a:t>
                      </a:r>
                      <a:endParaRPr sz="1600">
                        <a:latin typeface="Arial"/>
                        <a:ea typeface="Arial"/>
                        <a:cs typeface="Arial"/>
                        <a:sym typeface="Aria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GB" sz="1600">
                          <a:latin typeface="Arial"/>
                          <a:ea typeface="Arial"/>
                          <a:cs typeface="Arial"/>
                          <a:sym typeface="Arial"/>
                        </a:rPr>
                        <a:t>POSSIBLE BEHAVIOR</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041000">
                <a:tc>
                  <a:txBody>
                    <a:bodyPr/>
                    <a:lstStyle/>
                    <a:p>
                      <a:pPr marL="0" marR="0" lvl="0" indent="0" algn="l" rtl="0">
                        <a:lnSpc>
                          <a:spcPct val="100000"/>
                        </a:lnSpc>
                        <a:spcBef>
                          <a:spcPts val="0"/>
                        </a:spcBef>
                        <a:spcAft>
                          <a:spcPts val="0"/>
                        </a:spcAft>
                        <a:buClr>
                          <a:schemeClr val="dk1"/>
                        </a:buClr>
                        <a:buSzPts val="1600"/>
                        <a:buFont typeface="Arial"/>
                        <a:buNone/>
                      </a:pPr>
                      <a:r>
                        <a:rPr lang="en-GB" sz="1600" b="1" u="none" strike="noStrike" cap="none">
                          <a:latin typeface="Arial"/>
                          <a:ea typeface="Arial"/>
                          <a:cs typeface="Arial"/>
                          <a:sym typeface="Arial"/>
                        </a:rPr>
                        <a:t>Denial / avoidance</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GB" sz="1600" u="none" strike="noStrike" cap="none" dirty="0">
                          <a:latin typeface="Arial"/>
                          <a:ea typeface="Arial"/>
                          <a:cs typeface="Arial"/>
                          <a:sym typeface="Arial"/>
                        </a:rPr>
                        <a:t>Shock, numbness, feelings of disbelief (i.e., feeling that something is not true)</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600" u="none" strike="noStrike" cap="none">
                          <a:latin typeface="Arial"/>
                          <a:ea typeface="Arial"/>
                          <a:cs typeface="Arial"/>
                          <a:sym typeface="Arial"/>
                        </a:rPr>
                        <a:t>Unconcerned or unknowing attitude. May be inactive or overactive or fall ill. </a:t>
                      </a:r>
                      <a:endParaRPr sz="1600" u="none" strike="noStrike" cap="none">
                        <a:latin typeface="Arial"/>
                        <a:ea typeface="Arial"/>
                        <a:cs typeface="Arial"/>
                        <a:sym typeface="Arial"/>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41000">
                <a:tc>
                  <a:txBody>
                    <a:bodyPr/>
                    <a:lstStyle/>
                    <a:p>
                      <a:pPr marL="0" marR="0" lvl="0" indent="0" algn="l" rtl="0">
                        <a:lnSpc>
                          <a:spcPct val="100000"/>
                        </a:lnSpc>
                        <a:spcBef>
                          <a:spcPts val="0"/>
                        </a:spcBef>
                        <a:spcAft>
                          <a:spcPts val="0"/>
                        </a:spcAft>
                        <a:buClr>
                          <a:schemeClr val="dk1"/>
                        </a:buClr>
                        <a:buSzPts val="1600"/>
                        <a:buFont typeface="Arial"/>
                        <a:buNone/>
                      </a:pPr>
                      <a:r>
                        <a:rPr lang="en-GB" sz="1600" b="1" u="none" strike="noStrike" cap="none">
                          <a:latin typeface="Arial"/>
                          <a:ea typeface="Arial"/>
                          <a:cs typeface="Arial"/>
                          <a:sym typeface="Arial"/>
                        </a:rPr>
                        <a:t>Disorganisation</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3F1F2"/>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GB" sz="1600" u="none" strike="noStrike" cap="none" dirty="0">
                          <a:latin typeface="Arial"/>
                          <a:ea typeface="Arial"/>
                          <a:cs typeface="Arial"/>
                          <a:sym typeface="Arial"/>
                        </a:rPr>
                        <a:t>Anger, guilt, shame, longing, anxiety, fear</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3F1F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600" u="none" strike="noStrike" cap="none">
                          <a:latin typeface="Arial"/>
                          <a:ea typeface="Arial"/>
                          <a:cs typeface="Arial"/>
                          <a:sym typeface="Arial"/>
                        </a:rPr>
                        <a:t>Regression to earlier behaviors, exaggerated fears, temper tantrums, physical symptoms, lack of concentration, mood swings</a:t>
                      </a:r>
                      <a:endParaRPr sz="1600" u="none" strike="noStrike" cap="none">
                        <a:latin typeface="Arial"/>
                        <a:ea typeface="Arial"/>
                        <a:cs typeface="Arial"/>
                        <a:sym typeface="Arial"/>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3F1F2"/>
                    </a:solidFill>
                  </a:tcPr>
                </a:tc>
                <a:extLst>
                  <a:ext uri="{0D108BD9-81ED-4DB2-BD59-A6C34878D82A}">
                    <a16:rowId xmlns:a16="http://schemas.microsoft.com/office/drawing/2014/main" val="10002"/>
                  </a:ext>
                </a:extLst>
              </a:tr>
              <a:tr h="1129525">
                <a:tc>
                  <a:txBody>
                    <a:bodyPr/>
                    <a:lstStyle/>
                    <a:p>
                      <a:pPr marL="0" marR="0" lvl="0" indent="0" algn="l" rtl="0">
                        <a:lnSpc>
                          <a:spcPct val="100000"/>
                        </a:lnSpc>
                        <a:spcBef>
                          <a:spcPts val="0"/>
                        </a:spcBef>
                        <a:spcAft>
                          <a:spcPts val="0"/>
                        </a:spcAft>
                        <a:buClr>
                          <a:schemeClr val="dk1"/>
                        </a:buClr>
                        <a:buSzPts val="1600"/>
                        <a:buFont typeface="Arial"/>
                        <a:buNone/>
                      </a:pPr>
                      <a:r>
                        <a:rPr lang="en-GB" sz="1600" b="1" u="none" strike="noStrike" cap="none">
                          <a:latin typeface="Arial"/>
                          <a:ea typeface="Arial"/>
                          <a:cs typeface="Arial"/>
                          <a:sym typeface="Arial"/>
                        </a:rPr>
                        <a:t>Transition</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9E4E5"/>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GB" sz="1600" u="none" strike="noStrike" cap="none">
                          <a:latin typeface="Arial"/>
                          <a:ea typeface="Arial"/>
                          <a:cs typeface="Arial"/>
                          <a:sym typeface="Arial"/>
                        </a:rPr>
                        <a:t>Hopelessness, helplessness, despair</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9E4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600" u="none" strike="noStrike" cap="none">
                          <a:latin typeface="Arial"/>
                          <a:ea typeface="Arial"/>
                          <a:cs typeface="Arial"/>
                          <a:sym typeface="Arial"/>
                        </a:rPr>
                        <a:t>Withdrawal, aggression, giving up in school, depression</a:t>
                      </a:r>
                      <a:endParaRPr sz="1600" u="none" strike="noStrike" cap="none">
                        <a:latin typeface="Arial"/>
                        <a:ea typeface="Arial"/>
                        <a:cs typeface="Arial"/>
                        <a:sym typeface="Arial"/>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9E4E5"/>
                    </a:solidFill>
                  </a:tcPr>
                </a:tc>
                <a:extLst>
                  <a:ext uri="{0D108BD9-81ED-4DB2-BD59-A6C34878D82A}">
                    <a16:rowId xmlns:a16="http://schemas.microsoft.com/office/drawing/2014/main" val="10003"/>
                  </a:ext>
                </a:extLst>
              </a:tr>
              <a:tr h="1041000">
                <a:tc>
                  <a:txBody>
                    <a:bodyPr/>
                    <a:lstStyle/>
                    <a:p>
                      <a:pPr marL="0" marR="0" lvl="0" indent="0" algn="l" rtl="0">
                        <a:spcBef>
                          <a:spcPts val="0"/>
                        </a:spcBef>
                        <a:spcAft>
                          <a:spcPts val="0"/>
                        </a:spcAft>
                        <a:buNone/>
                      </a:pPr>
                      <a:r>
                        <a:rPr lang="en-GB" sz="1600" b="1">
                          <a:latin typeface="Arial"/>
                          <a:ea typeface="Arial"/>
                          <a:cs typeface="Arial"/>
                          <a:sym typeface="Arial"/>
                        </a:rPr>
                        <a:t>Acceptance</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DD7D9"/>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GB" sz="1600" u="none" strike="noStrike" cap="none" dirty="0">
                          <a:latin typeface="Arial"/>
                          <a:ea typeface="Arial"/>
                          <a:cs typeface="Arial"/>
                          <a:sym typeface="Arial"/>
                        </a:rPr>
                        <a:t>Painful acceptance of reality</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DD7D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600" u="none" strike="noStrike" cap="none" dirty="0">
                          <a:latin typeface="Arial"/>
                          <a:ea typeface="Arial"/>
                          <a:cs typeface="Arial"/>
                          <a:sym typeface="Arial"/>
                        </a:rPr>
                        <a:t>Shows interest in life, forms other attachments, better able to concentrate, has energy and motivation to move on. </a:t>
                      </a:r>
                      <a:endParaRPr sz="1600" u="none" strike="noStrike" cap="none" dirty="0">
                        <a:latin typeface="Arial"/>
                        <a:ea typeface="Arial"/>
                        <a:cs typeface="Arial"/>
                        <a:sym typeface="Arial"/>
                      </a:endParaRPr>
                    </a:p>
                  </a:txBody>
                  <a:tcPr marL="91425" marR="91425" marT="91425" marB="914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DD7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Support children in grief</a:t>
            </a:r>
            <a:endParaRPr/>
          </a:p>
        </p:txBody>
      </p:sp>
      <p:sp>
        <p:nvSpPr>
          <p:cNvPr id="1100" name="Google Shape;1100;p42"/>
          <p:cNvSpPr txBox="1"/>
          <p:nvPr/>
        </p:nvSpPr>
        <p:spPr>
          <a:xfrm>
            <a:off x="1160382" y="4321031"/>
            <a:ext cx="269640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Maintain safety and stability</a:t>
            </a:r>
            <a:endParaRPr sz="2400">
              <a:solidFill>
                <a:schemeClr val="dk1"/>
              </a:solidFill>
              <a:latin typeface="Arial"/>
              <a:ea typeface="Arial"/>
              <a:cs typeface="Arial"/>
              <a:sym typeface="Arial"/>
            </a:endParaRPr>
          </a:p>
        </p:txBody>
      </p:sp>
      <p:sp>
        <p:nvSpPr>
          <p:cNvPr id="1101" name="Google Shape;1101;p42"/>
          <p:cNvSpPr txBox="1"/>
          <p:nvPr/>
        </p:nvSpPr>
        <p:spPr>
          <a:xfrm>
            <a:off x="7960895" y="4321031"/>
            <a:ext cx="339290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Comfort and respond with empathy</a:t>
            </a:r>
            <a:endParaRPr sz="2400">
              <a:solidFill>
                <a:schemeClr val="dk1"/>
              </a:solidFill>
              <a:latin typeface="Arial"/>
              <a:ea typeface="Arial"/>
              <a:cs typeface="Arial"/>
              <a:sym typeface="Arial"/>
            </a:endParaRPr>
          </a:p>
        </p:txBody>
      </p:sp>
      <p:sp>
        <p:nvSpPr>
          <p:cNvPr id="1102" name="Google Shape;1102;p42"/>
          <p:cNvSpPr txBox="1"/>
          <p:nvPr/>
        </p:nvSpPr>
        <p:spPr>
          <a:xfrm>
            <a:off x="4212390" y="4321031"/>
            <a:ext cx="339290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Provide opportunities for the child to talk about their loss and their feelings</a:t>
            </a:r>
            <a:endParaRPr sz="2400">
              <a:solidFill>
                <a:schemeClr val="dk1"/>
              </a:solidFill>
              <a:latin typeface="Arial"/>
              <a:ea typeface="Arial"/>
              <a:cs typeface="Arial"/>
              <a:sym typeface="Arial"/>
            </a:endParaRPr>
          </a:p>
        </p:txBody>
      </p:sp>
      <p:grpSp>
        <p:nvGrpSpPr>
          <p:cNvPr id="1103" name="Google Shape;1103;p42"/>
          <p:cNvGrpSpPr/>
          <p:nvPr/>
        </p:nvGrpSpPr>
        <p:grpSpPr>
          <a:xfrm flipH="1">
            <a:off x="5161900" y="1912716"/>
            <a:ext cx="1555382" cy="2068231"/>
            <a:chOff x="5438539" y="7657951"/>
            <a:chExt cx="813551" cy="1081800"/>
          </a:xfrm>
        </p:grpSpPr>
        <p:sp>
          <p:nvSpPr>
            <p:cNvPr id="1104" name="Google Shape;1104;p42"/>
            <p:cNvSpPr/>
            <p:nvPr/>
          </p:nvSpPr>
          <p:spPr>
            <a:xfrm>
              <a:off x="5440940" y="8395605"/>
              <a:ext cx="323729" cy="34414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5" name="Google Shape;1105;p42"/>
            <p:cNvSpPr/>
            <p:nvPr/>
          </p:nvSpPr>
          <p:spPr>
            <a:xfrm>
              <a:off x="5438539" y="8011964"/>
              <a:ext cx="327409" cy="32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6" name="Google Shape;1106;p42"/>
            <p:cNvSpPr/>
            <p:nvPr/>
          </p:nvSpPr>
          <p:spPr>
            <a:xfrm>
              <a:off x="5928360" y="8029758"/>
              <a:ext cx="323730" cy="70999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42"/>
            <p:cNvSpPr/>
            <p:nvPr/>
          </p:nvSpPr>
          <p:spPr>
            <a:xfrm>
              <a:off x="5880873" y="7657951"/>
              <a:ext cx="327410" cy="3274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8" name="Google Shape;1108;p42"/>
          <p:cNvSpPr/>
          <p:nvPr/>
        </p:nvSpPr>
        <p:spPr>
          <a:xfrm flipH="1">
            <a:off x="9811529" y="3322994"/>
            <a:ext cx="618919" cy="65795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9" name="Google Shape;1109;p42"/>
          <p:cNvSpPr/>
          <p:nvPr/>
        </p:nvSpPr>
        <p:spPr>
          <a:xfrm flipH="1">
            <a:off x="9809083" y="2589533"/>
            <a:ext cx="625955" cy="62595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42"/>
          <p:cNvSpPr/>
          <p:nvPr/>
        </p:nvSpPr>
        <p:spPr>
          <a:xfrm flipH="1">
            <a:off x="8879656" y="2623552"/>
            <a:ext cx="618921" cy="135739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1" name="Google Shape;1111;p42"/>
          <p:cNvSpPr/>
          <p:nvPr/>
        </p:nvSpPr>
        <p:spPr>
          <a:xfrm flipH="1">
            <a:off x="9077285" y="1912716"/>
            <a:ext cx="625957" cy="62595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2" name="Google Shape;1112;p42"/>
          <p:cNvSpPr/>
          <p:nvPr/>
        </p:nvSpPr>
        <p:spPr>
          <a:xfrm rot="8740439" flipH="1">
            <a:off x="9427256" y="2807196"/>
            <a:ext cx="193303" cy="466491"/>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3" name="Google Shape;1113;p42"/>
          <p:cNvSpPr/>
          <p:nvPr/>
        </p:nvSpPr>
        <p:spPr>
          <a:xfrm rot="7498798" flipH="1">
            <a:off x="9632632" y="3080926"/>
            <a:ext cx="193303" cy="315791"/>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4" name="Google Shape;1114;p42"/>
          <p:cNvSpPr/>
          <p:nvPr/>
        </p:nvSpPr>
        <p:spPr>
          <a:xfrm>
            <a:off x="9914065" y="1480562"/>
            <a:ext cx="881452" cy="625953"/>
          </a:xfrm>
          <a:prstGeom prst="wedgeRoundRectCallout">
            <a:avLst>
              <a:gd name="adj1" fmla="val -72467"/>
              <a:gd name="adj2" fmla="val 2331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5" name="Google Shape;1115;p42"/>
          <p:cNvSpPr/>
          <p:nvPr/>
        </p:nvSpPr>
        <p:spPr>
          <a:xfrm>
            <a:off x="6289999" y="2122622"/>
            <a:ext cx="422693" cy="283204"/>
          </a:xfrm>
          <a:prstGeom prst="wedgeRoundRectCallout">
            <a:avLst>
              <a:gd name="adj1" fmla="val -20833"/>
              <a:gd name="adj2" fmla="val 62500"/>
              <a:gd name="adj3"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16" name="Google Shape;1116;p42"/>
          <p:cNvGrpSpPr/>
          <p:nvPr/>
        </p:nvGrpSpPr>
        <p:grpSpPr>
          <a:xfrm>
            <a:off x="1550775" y="1912716"/>
            <a:ext cx="2132454" cy="2068231"/>
            <a:chOff x="1448946" y="1912716"/>
            <a:chExt cx="2132454" cy="2068231"/>
          </a:xfrm>
        </p:grpSpPr>
        <p:sp>
          <p:nvSpPr>
            <p:cNvPr id="1117" name="Google Shape;1117;p42"/>
            <p:cNvSpPr/>
            <p:nvPr/>
          </p:nvSpPr>
          <p:spPr>
            <a:xfrm rot="4960671">
              <a:off x="2040987" y="2346134"/>
              <a:ext cx="182446" cy="730237"/>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8" name="Google Shape;1118;p42"/>
            <p:cNvSpPr/>
            <p:nvPr/>
          </p:nvSpPr>
          <p:spPr>
            <a:xfrm>
              <a:off x="2150981" y="2452260"/>
              <a:ext cx="1430419" cy="1430419"/>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42"/>
            <p:cNvSpPr/>
            <p:nvPr/>
          </p:nvSpPr>
          <p:spPr>
            <a:xfrm flipH="1">
              <a:off x="1448946" y="2623552"/>
              <a:ext cx="618921" cy="135739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42"/>
            <p:cNvSpPr/>
            <p:nvPr/>
          </p:nvSpPr>
          <p:spPr>
            <a:xfrm flipH="1">
              <a:off x="1515557" y="1912716"/>
              <a:ext cx="625957" cy="62595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1" name="Google Shape;1121;p42"/>
            <p:cNvGrpSpPr/>
            <p:nvPr/>
          </p:nvGrpSpPr>
          <p:grpSpPr>
            <a:xfrm>
              <a:off x="1881851" y="2823315"/>
              <a:ext cx="601504" cy="615217"/>
              <a:chOff x="2293756" y="2793316"/>
              <a:chExt cx="601504" cy="615217"/>
            </a:xfrm>
          </p:grpSpPr>
          <p:sp>
            <p:nvSpPr>
              <p:cNvPr id="1122" name="Google Shape;1122;p42"/>
              <p:cNvSpPr/>
              <p:nvPr/>
            </p:nvSpPr>
            <p:spPr>
              <a:xfrm rot="8740439" flipH="1">
                <a:off x="2408451" y="2807196"/>
                <a:ext cx="193303" cy="466491"/>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3" name="Google Shape;1123;p42"/>
              <p:cNvSpPr/>
              <p:nvPr/>
            </p:nvSpPr>
            <p:spPr>
              <a:xfrm rot="7498798" flipH="1">
                <a:off x="2613827" y="3080926"/>
                <a:ext cx="193303" cy="315791"/>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24" name="Google Shape;1124;p42"/>
            <p:cNvGrpSpPr/>
            <p:nvPr/>
          </p:nvGrpSpPr>
          <p:grpSpPr>
            <a:xfrm>
              <a:off x="2700778" y="2780173"/>
              <a:ext cx="331962" cy="737908"/>
              <a:chOff x="3137068" y="2741933"/>
              <a:chExt cx="625955" cy="1391414"/>
            </a:xfrm>
          </p:grpSpPr>
          <p:sp>
            <p:nvSpPr>
              <p:cNvPr id="1125" name="Google Shape;1125;p42"/>
              <p:cNvSpPr/>
              <p:nvPr/>
            </p:nvSpPr>
            <p:spPr>
              <a:xfrm flipH="1">
                <a:off x="3139512" y="3475394"/>
                <a:ext cx="618920" cy="65795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6" name="Google Shape;1126;p42"/>
              <p:cNvSpPr/>
              <p:nvPr/>
            </p:nvSpPr>
            <p:spPr>
              <a:xfrm flipH="1">
                <a:off x="3137068" y="2741933"/>
                <a:ext cx="625955" cy="62595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127" name="Google Shape;1127;p42"/>
          <p:cNvSpPr/>
          <p:nvPr/>
        </p:nvSpPr>
        <p:spPr>
          <a:xfrm>
            <a:off x="10098031" y="1752649"/>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28" name="Google Shape;1128;p42"/>
          <p:cNvSpPr/>
          <p:nvPr/>
        </p:nvSpPr>
        <p:spPr>
          <a:xfrm>
            <a:off x="10378006" y="1598757"/>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29" name="Google Shape;1129;p42"/>
          <p:cNvSpPr/>
          <p:nvPr/>
        </p:nvSpPr>
        <p:spPr>
          <a:xfrm rot="1782986">
            <a:off x="10369263" y="167644"/>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0" name="Google Shape;1130;p42"/>
          <p:cNvGrpSpPr/>
          <p:nvPr/>
        </p:nvGrpSpPr>
        <p:grpSpPr>
          <a:xfrm>
            <a:off x="10882131" y="555000"/>
            <a:ext cx="562136" cy="634675"/>
            <a:chOff x="760175" y="830142"/>
            <a:chExt cx="867619" cy="979579"/>
          </a:xfrm>
        </p:grpSpPr>
        <p:sp>
          <p:nvSpPr>
            <p:cNvPr id="1131" name="Google Shape;1131;p4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lt1"/>
                  </a:solidFill>
                  <a:latin typeface="Arial"/>
                  <a:ea typeface="Arial"/>
                  <a:cs typeface="Arial"/>
                  <a:sym typeface="Arial"/>
                </a:rPr>
                <a:t>24-33</a:t>
              </a:r>
              <a:endParaRPr dirty="0"/>
            </a:p>
          </p:txBody>
        </p:sp>
        <p:sp>
          <p:nvSpPr>
            <p:cNvPr id="1132" name="Google Shape;1132;p4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Responding to grief with empathy</a:t>
            </a:r>
            <a:endParaRPr/>
          </a:p>
        </p:txBody>
      </p:sp>
      <p:sp>
        <p:nvSpPr>
          <p:cNvPr id="1139" name="Google Shape;1139;p43"/>
          <p:cNvSpPr txBox="1"/>
          <p:nvPr/>
        </p:nvSpPr>
        <p:spPr>
          <a:xfrm>
            <a:off x="641495" y="4588440"/>
            <a:ext cx="276105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Normalizing</a:t>
            </a:r>
            <a:endParaRPr sz="2000">
              <a:solidFill>
                <a:schemeClr val="dk1"/>
              </a:solidFill>
              <a:latin typeface="Arial"/>
              <a:ea typeface="Arial"/>
              <a:cs typeface="Arial"/>
              <a:sym typeface="Arial"/>
            </a:endParaRPr>
          </a:p>
        </p:txBody>
      </p:sp>
      <p:sp>
        <p:nvSpPr>
          <p:cNvPr id="1140" name="Google Shape;1140;p43"/>
          <p:cNvSpPr txBox="1"/>
          <p:nvPr/>
        </p:nvSpPr>
        <p:spPr>
          <a:xfrm>
            <a:off x="3234016" y="4588440"/>
            <a:ext cx="276105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Validation</a:t>
            </a:r>
            <a:endParaRPr sz="2000">
              <a:solidFill>
                <a:schemeClr val="dk1"/>
              </a:solidFill>
              <a:latin typeface="Arial"/>
              <a:ea typeface="Arial"/>
              <a:cs typeface="Arial"/>
              <a:sym typeface="Arial"/>
            </a:endParaRPr>
          </a:p>
        </p:txBody>
      </p:sp>
      <p:sp>
        <p:nvSpPr>
          <p:cNvPr id="1141" name="Google Shape;1141;p43"/>
          <p:cNvSpPr txBox="1"/>
          <p:nvPr/>
        </p:nvSpPr>
        <p:spPr>
          <a:xfrm>
            <a:off x="5983059" y="4588440"/>
            <a:ext cx="285077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Generalization</a:t>
            </a:r>
            <a:endParaRPr sz="2000">
              <a:solidFill>
                <a:schemeClr val="dk1"/>
              </a:solidFill>
              <a:latin typeface="Arial"/>
              <a:ea typeface="Arial"/>
              <a:cs typeface="Arial"/>
              <a:sym typeface="Arial"/>
            </a:endParaRPr>
          </a:p>
        </p:txBody>
      </p:sp>
      <p:sp>
        <p:nvSpPr>
          <p:cNvPr id="1142" name="Google Shape;1142;p43"/>
          <p:cNvSpPr txBox="1"/>
          <p:nvPr/>
        </p:nvSpPr>
        <p:spPr>
          <a:xfrm>
            <a:off x="8768147" y="4588440"/>
            <a:ext cx="276105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Counter guilt</a:t>
            </a:r>
            <a:endParaRPr sz="2000">
              <a:solidFill>
                <a:schemeClr val="dk1"/>
              </a:solidFill>
              <a:latin typeface="Arial"/>
              <a:ea typeface="Arial"/>
              <a:cs typeface="Arial"/>
              <a:sym typeface="Arial"/>
            </a:endParaRPr>
          </a:p>
        </p:txBody>
      </p:sp>
      <p:grpSp>
        <p:nvGrpSpPr>
          <p:cNvPr id="1143" name="Google Shape;1143;p43"/>
          <p:cNvGrpSpPr/>
          <p:nvPr/>
        </p:nvGrpSpPr>
        <p:grpSpPr>
          <a:xfrm>
            <a:off x="949068" y="2370957"/>
            <a:ext cx="2145912" cy="1523895"/>
            <a:chOff x="9914065" y="1480562"/>
            <a:chExt cx="881452" cy="625953"/>
          </a:xfrm>
        </p:grpSpPr>
        <p:sp>
          <p:nvSpPr>
            <p:cNvPr id="1144" name="Google Shape;1144;p43"/>
            <p:cNvSpPr/>
            <p:nvPr/>
          </p:nvSpPr>
          <p:spPr>
            <a:xfrm>
              <a:off x="9914065" y="1480562"/>
              <a:ext cx="881452" cy="625953"/>
            </a:xfrm>
            <a:prstGeom prst="wedgeRoundRectCallout">
              <a:avLst>
                <a:gd name="adj1" fmla="val -24445"/>
                <a:gd name="adj2" fmla="val 6426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5" name="Google Shape;1145;p43"/>
            <p:cNvSpPr/>
            <p:nvPr/>
          </p:nvSpPr>
          <p:spPr>
            <a:xfrm>
              <a:off x="10098031" y="1752649"/>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46" name="Google Shape;1146;p43"/>
            <p:cNvSpPr/>
            <p:nvPr/>
          </p:nvSpPr>
          <p:spPr>
            <a:xfrm>
              <a:off x="10378006" y="1598757"/>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147" name="Google Shape;1147;p43"/>
          <p:cNvGrpSpPr/>
          <p:nvPr/>
        </p:nvGrpSpPr>
        <p:grpSpPr>
          <a:xfrm>
            <a:off x="3650346" y="2370957"/>
            <a:ext cx="2145912" cy="1523895"/>
            <a:chOff x="9914065" y="1480562"/>
            <a:chExt cx="881452" cy="625953"/>
          </a:xfrm>
        </p:grpSpPr>
        <p:sp>
          <p:nvSpPr>
            <p:cNvPr id="1148" name="Google Shape;1148;p43"/>
            <p:cNvSpPr/>
            <p:nvPr/>
          </p:nvSpPr>
          <p:spPr>
            <a:xfrm>
              <a:off x="9914065" y="1480562"/>
              <a:ext cx="881452" cy="625953"/>
            </a:xfrm>
            <a:prstGeom prst="wedgeRoundRectCallout">
              <a:avLst>
                <a:gd name="adj1" fmla="val -24445"/>
                <a:gd name="adj2" fmla="val 6426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9" name="Google Shape;1149;p43"/>
            <p:cNvSpPr/>
            <p:nvPr/>
          </p:nvSpPr>
          <p:spPr>
            <a:xfrm>
              <a:off x="10098031" y="1752649"/>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50" name="Google Shape;1150;p43"/>
            <p:cNvSpPr/>
            <p:nvPr/>
          </p:nvSpPr>
          <p:spPr>
            <a:xfrm>
              <a:off x="10378006" y="1598757"/>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151" name="Google Shape;1151;p43"/>
          <p:cNvGrpSpPr/>
          <p:nvPr/>
        </p:nvGrpSpPr>
        <p:grpSpPr>
          <a:xfrm>
            <a:off x="6335489" y="2370957"/>
            <a:ext cx="2145912" cy="1523895"/>
            <a:chOff x="9914065" y="1480562"/>
            <a:chExt cx="881452" cy="625953"/>
          </a:xfrm>
        </p:grpSpPr>
        <p:sp>
          <p:nvSpPr>
            <p:cNvPr id="1152" name="Google Shape;1152;p43"/>
            <p:cNvSpPr/>
            <p:nvPr/>
          </p:nvSpPr>
          <p:spPr>
            <a:xfrm>
              <a:off x="9914065" y="1480562"/>
              <a:ext cx="881452" cy="625953"/>
            </a:xfrm>
            <a:prstGeom prst="wedgeRoundRectCallout">
              <a:avLst>
                <a:gd name="adj1" fmla="val -24445"/>
                <a:gd name="adj2" fmla="val 6426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3" name="Google Shape;1153;p43"/>
            <p:cNvSpPr/>
            <p:nvPr/>
          </p:nvSpPr>
          <p:spPr>
            <a:xfrm>
              <a:off x="10098031" y="1752649"/>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54" name="Google Shape;1154;p43"/>
            <p:cNvSpPr/>
            <p:nvPr/>
          </p:nvSpPr>
          <p:spPr>
            <a:xfrm>
              <a:off x="10378006" y="1598757"/>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1155" name="Google Shape;1155;p43"/>
          <p:cNvGrpSpPr/>
          <p:nvPr/>
        </p:nvGrpSpPr>
        <p:grpSpPr>
          <a:xfrm>
            <a:off x="9019203" y="2370957"/>
            <a:ext cx="2145912" cy="1523895"/>
            <a:chOff x="9914065" y="1480562"/>
            <a:chExt cx="881452" cy="625953"/>
          </a:xfrm>
        </p:grpSpPr>
        <p:sp>
          <p:nvSpPr>
            <p:cNvPr id="1156" name="Google Shape;1156;p43"/>
            <p:cNvSpPr/>
            <p:nvPr/>
          </p:nvSpPr>
          <p:spPr>
            <a:xfrm>
              <a:off x="9914065" y="1480562"/>
              <a:ext cx="881452" cy="625953"/>
            </a:xfrm>
            <a:prstGeom prst="wedgeRoundRectCallout">
              <a:avLst>
                <a:gd name="adj1" fmla="val -24445"/>
                <a:gd name="adj2" fmla="val 6426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7" name="Google Shape;1157;p43"/>
            <p:cNvSpPr/>
            <p:nvPr/>
          </p:nvSpPr>
          <p:spPr>
            <a:xfrm>
              <a:off x="10098031" y="1752649"/>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58" name="Google Shape;1158;p43"/>
            <p:cNvSpPr/>
            <p:nvPr/>
          </p:nvSpPr>
          <p:spPr>
            <a:xfrm>
              <a:off x="10378006" y="1598757"/>
              <a:ext cx="256760" cy="229395"/>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Interventions to support the grieving process </a:t>
            </a:r>
            <a:endParaRPr dirty="0"/>
          </a:p>
        </p:txBody>
      </p:sp>
      <p:grpSp>
        <p:nvGrpSpPr>
          <p:cNvPr id="1165" name="Google Shape;1165;p44"/>
          <p:cNvGrpSpPr/>
          <p:nvPr/>
        </p:nvGrpSpPr>
        <p:grpSpPr>
          <a:xfrm>
            <a:off x="1297581" y="2365776"/>
            <a:ext cx="1905573" cy="1548057"/>
            <a:chOff x="6991951" y="4889541"/>
            <a:chExt cx="1095111" cy="881468"/>
          </a:xfrm>
        </p:grpSpPr>
        <p:grpSp>
          <p:nvGrpSpPr>
            <p:cNvPr id="1166" name="Google Shape;1166;p44"/>
            <p:cNvGrpSpPr/>
            <p:nvPr/>
          </p:nvGrpSpPr>
          <p:grpSpPr>
            <a:xfrm>
              <a:off x="6991951" y="4889541"/>
              <a:ext cx="527956" cy="538568"/>
              <a:chOff x="6673904" y="4927635"/>
              <a:chExt cx="864452" cy="881827"/>
            </a:xfrm>
          </p:grpSpPr>
          <p:sp>
            <p:nvSpPr>
              <p:cNvPr id="1167" name="Google Shape;1167;p44"/>
              <p:cNvSpPr/>
              <p:nvPr/>
            </p:nvSpPr>
            <p:spPr>
              <a:xfrm>
                <a:off x="6673904" y="4927635"/>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168" name="Google Shape;1168;p44"/>
              <p:cNvSpPr/>
              <p:nvPr/>
            </p:nvSpPr>
            <p:spPr>
              <a:xfrm rot="10800000">
                <a:off x="6917818" y="5355565"/>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nvGrpSpPr>
            <p:cNvPr id="1169" name="Google Shape;1169;p44"/>
            <p:cNvGrpSpPr/>
            <p:nvPr/>
          </p:nvGrpSpPr>
          <p:grpSpPr>
            <a:xfrm>
              <a:off x="7559106" y="5232441"/>
              <a:ext cx="527956" cy="538568"/>
              <a:chOff x="7662737" y="4933947"/>
              <a:chExt cx="864452" cy="881827"/>
            </a:xfrm>
          </p:grpSpPr>
          <p:sp>
            <p:nvSpPr>
              <p:cNvPr id="1170" name="Google Shape;1170;p44"/>
              <p:cNvSpPr/>
              <p:nvPr/>
            </p:nvSpPr>
            <p:spPr>
              <a:xfrm>
                <a:off x="7662737" y="4933947"/>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1171" name="Google Shape;1171;p44"/>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sp>
        <p:nvSpPr>
          <p:cNvPr id="1172" name="Google Shape;1172;p44"/>
          <p:cNvSpPr txBox="1"/>
          <p:nvPr/>
        </p:nvSpPr>
        <p:spPr>
          <a:xfrm>
            <a:off x="1307381" y="4347861"/>
            <a:ext cx="192169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Expressive activities</a:t>
            </a:r>
            <a:endParaRPr sz="2400">
              <a:solidFill>
                <a:schemeClr val="dk1"/>
              </a:solidFill>
              <a:latin typeface="Arial"/>
              <a:ea typeface="Arial"/>
              <a:cs typeface="Arial"/>
              <a:sym typeface="Arial"/>
            </a:endParaRPr>
          </a:p>
        </p:txBody>
      </p:sp>
      <p:sp>
        <p:nvSpPr>
          <p:cNvPr id="1173" name="Google Shape;1173;p44"/>
          <p:cNvSpPr/>
          <p:nvPr/>
        </p:nvSpPr>
        <p:spPr>
          <a:xfrm>
            <a:off x="7184906" y="1684675"/>
            <a:ext cx="3978606" cy="3849341"/>
          </a:xfrm>
          <a:prstGeom prst="roundRect">
            <a:avLst>
              <a:gd name="adj" fmla="val 16667"/>
            </a:avLst>
          </a:prstGeom>
          <a:solidFill>
            <a:srgbClr val="D3F1F2"/>
          </a:solidFill>
          <a:ln w="12700" cap="flat" cmpd="sng">
            <a:solidFill>
              <a:srgbClr val="D3F1F2"/>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Drawing, artwork</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Storytelling</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Writing</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Drama and imagination</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Music</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Sports and physical activity</a:t>
            </a:r>
            <a:endParaRPr/>
          </a:p>
        </p:txBody>
      </p:sp>
      <p:sp>
        <p:nvSpPr>
          <p:cNvPr id="1174" name="Google Shape;1174;p44"/>
          <p:cNvSpPr txBox="1"/>
          <p:nvPr/>
        </p:nvSpPr>
        <p:spPr>
          <a:xfrm>
            <a:off x="3750570" y="4347861"/>
            <a:ext cx="29128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Emotional regulation activities</a:t>
            </a:r>
            <a:endParaRPr sz="2400">
              <a:solidFill>
                <a:schemeClr val="dk1"/>
              </a:solidFill>
              <a:latin typeface="Arial"/>
              <a:ea typeface="Arial"/>
              <a:cs typeface="Arial"/>
              <a:sym typeface="Arial"/>
            </a:endParaRPr>
          </a:p>
        </p:txBody>
      </p:sp>
      <p:grpSp>
        <p:nvGrpSpPr>
          <p:cNvPr id="1175" name="Google Shape;1175;p44"/>
          <p:cNvGrpSpPr/>
          <p:nvPr/>
        </p:nvGrpSpPr>
        <p:grpSpPr>
          <a:xfrm>
            <a:off x="4186022" y="2247240"/>
            <a:ext cx="1905572" cy="1565306"/>
            <a:chOff x="8886140" y="2128856"/>
            <a:chExt cx="2458554" cy="1946452"/>
          </a:xfrm>
        </p:grpSpPr>
        <p:grpSp>
          <p:nvGrpSpPr>
            <p:cNvPr id="1176" name="Google Shape;1176;p44"/>
            <p:cNvGrpSpPr/>
            <p:nvPr/>
          </p:nvGrpSpPr>
          <p:grpSpPr>
            <a:xfrm>
              <a:off x="9892149" y="2128856"/>
              <a:ext cx="1452545" cy="1452545"/>
              <a:chOff x="9854276" y="2446764"/>
              <a:chExt cx="1691138" cy="1691138"/>
            </a:xfrm>
          </p:grpSpPr>
          <p:pic>
            <p:nvPicPr>
              <p:cNvPr id="1177" name="Google Shape;1177;p44"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1178" name="Google Shape;1178;p44"/>
              <p:cNvSpPr/>
              <p:nvPr/>
            </p:nvSpPr>
            <p:spPr>
              <a:xfrm>
                <a:off x="10149995" y="2618375"/>
                <a:ext cx="927324" cy="9273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1179" name="Google Shape;1179;p44"/>
            <p:cNvSpPr/>
            <p:nvPr/>
          </p:nvSpPr>
          <p:spPr>
            <a:xfrm>
              <a:off x="8886140" y="3141728"/>
              <a:ext cx="1044952" cy="933580"/>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1180" name="Google Shape;1180;p44"/>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solidFill>
              <a:schemeClr val="lt1"/>
            </a:solidFill>
            <a:ln w="381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1185"/>
        <p:cNvGrpSpPr/>
        <p:nvPr/>
      </p:nvGrpSpPr>
      <p:grpSpPr>
        <a:xfrm>
          <a:off x="0" y="0"/>
          <a:ext cx="0" cy="0"/>
          <a:chOff x="0" y="0"/>
          <a:chExt cx="0" cy="0"/>
        </a:xfrm>
      </p:grpSpPr>
      <p:sp>
        <p:nvSpPr>
          <p:cNvPr id="1186" name="Google Shape;1186;p45"/>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6"/>
          <p:cNvSpPr txBox="1">
            <a:spLocks noGrp="1"/>
          </p:cNvSpPr>
          <p:nvPr>
            <p:ph type="title"/>
          </p:nvPr>
        </p:nvSpPr>
        <p:spPr>
          <a:xfrm>
            <a:off x="838200" y="120516"/>
            <a:ext cx="9709743"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t>Interventions to support the grieving process </a:t>
            </a:r>
            <a:endParaRPr dirty="0"/>
          </a:p>
        </p:txBody>
      </p:sp>
      <p:sp>
        <p:nvSpPr>
          <p:cNvPr id="1193" name="Google Shape;1193;p46"/>
          <p:cNvSpPr txBox="1"/>
          <p:nvPr/>
        </p:nvSpPr>
        <p:spPr>
          <a:xfrm>
            <a:off x="1545940" y="4440040"/>
            <a:ext cx="263101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Psychoeducation </a:t>
            </a:r>
            <a:endParaRPr sz="2400">
              <a:solidFill>
                <a:schemeClr val="dk1"/>
              </a:solidFill>
              <a:latin typeface="Arial"/>
              <a:ea typeface="Arial"/>
              <a:cs typeface="Arial"/>
              <a:sym typeface="Arial"/>
            </a:endParaRPr>
          </a:p>
        </p:txBody>
      </p:sp>
      <p:pic>
        <p:nvPicPr>
          <p:cNvPr id="1194" name="Google Shape;1194;p46" descr="Scientific Thought with solid fill"/>
          <p:cNvPicPr preferRelativeResize="0"/>
          <p:nvPr/>
        </p:nvPicPr>
        <p:blipFill rotWithShape="1">
          <a:blip r:embed="rId3">
            <a:alphaModFix/>
          </a:blip>
          <a:srcRect/>
          <a:stretch/>
        </p:blipFill>
        <p:spPr>
          <a:xfrm>
            <a:off x="1908659" y="2096472"/>
            <a:ext cx="1905573" cy="1905573"/>
          </a:xfrm>
          <a:prstGeom prst="rect">
            <a:avLst/>
          </a:prstGeom>
          <a:noFill/>
          <a:ln>
            <a:noFill/>
          </a:ln>
        </p:spPr>
      </p:pic>
      <p:sp>
        <p:nvSpPr>
          <p:cNvPr id="1195" name="Google Shape;1195;p46"/>
          <p:cNvSpPr/>
          <p:nvPr/>
        </p:nvSpPr>
        <p:spPr>
          <a:xfrm>
            <a:off x="4776599" y="2351583"/>
            <a:ext cx="5824433" cy="2550122"/>
          </a:xfrm>
          <a:prstGeom prst="roundRect">
            <a:avLst>
              <a:gd name="adj" fmla="val 16667"/>
            </a:avLst>
          </a:prstGeom>
          <a:solidFill>
            <a:srgbClr val="D3F1F2"/>
          </a:solidFill>
          <a:ln w="12700" cap="flat" cmpd="sng">
            <a:solidFill>
              <a:srgbClr val="D3F1F2"/>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Talk and explain about grief to children and their caregivers</a:t>
            </a:r>
            <a:endParaRPr/>
          </a:p>
          <a:p>
            <a:pPr marL="285750" marR="0" lvl="0" indent="-28575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Help caregivers understand how children grieve and what they can do to support</a:t>
            </a:r>
            <a:endParaRPr sz="2400">
              <a:solidFill>
                <a:schemeClr val="dk1"/>
              </a:solidFill>
              <a:latin typeface="Arial"/>
              <a:ea typeface="Arial"/>
              <a:cs typeface="Arial"/>
              <a:sym typeface="Arial"/>
            </a:endParaRPr>
          </a:p>
        </p:txBody>
      </p:sp>
      <p:grpSp>
        <p:nvGrpSpPr>
          <p:cNvPr id="1196" name="Google Shape;1196;p46"/>
          <p:cNvGrpSpPr/>
          <p:nvPr/>
        </p:nvGrpSpPr>
        <p:grpSpPr>
          <a:xfrm>
            <a:off x="9994118" y="33917"/>
            <a:ext cx="2057602" cy="1975956"/>
            <a:chOff x="9994118" y="33917"/>
            <a:chExt cx="2057602" cy="1975956"/>
          </a:xfrm>
        </p:grpSpPr>
        <p:sp>
          <p:nvSpPr>
            <p:cNvPr id="1197" name="Google Shape;1197;p4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98" name="Google Shape;1198;p46"/>
            <p:cNvGrpSpPr/>
            <p:nvPr/>
          </p:nvGrpSpPr>
          <p:grpSpPr>
            <a:xfrm>
              <a:off x="10621771" y="762700"/>
              <a:ext cx="562136" cy="634675"/>
              <a:chOff x="760175" y="830142"/>
              <a:chExt cx="867619" cy="979579"/>
            </a:xfrm>
          </p:grpSpPr>
          <p:sp>
            <p:nvSpPr>
              <p:cNvPr id="1199" name="Google Shape;1199;p4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53</a:t>
                </a:r>
                <a:endParaRPr dirty="0"/>
              </a:p>
            </p:txBody>
          </p:sp>
          <p:sp>
            <p:nvSpPr>
              <p:cNvPr id="1200" name="Google Shape;1200;p4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01" name="Google Shape;1201;p46"/>
            <p:cNvGrpSpPr/>
            <p:nvPr/>
          </p:nvGrpSpPr>
          <p:grpSpPr>
            <a:xfrm>
              <a:off x="11325415" y="762701"/>
              <a:ext cx="182192" cy="634674"/>
              <a:chOff x="2121762" y="2323619"/>
              <a:chExt cx="200378" cy="825210"/>
            </a:xfrm>
          </p:grpSpPr>
          <p:sp>
            <p:nvSpPr>
              <p:cNvPr id="1202" name="Google Shape;1202;p4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3" name="Google Shape;1203;p4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47"/>
          <p:cNvSpPr txBox="1">
            <a:spLocks noGrp="1"/>
          </p:cNvSpPr>
          <p:nvPr>
            <p:ph type="title"/>
          </p:nvPr>
        </p:nvSpPr>
        <p:spPr>
          <a:xfrm>
            <a:off x="838200" y="108485"/>
            <a:ext cx="10515600" cy="868968"/>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chemeClr val="accent5"/>
              </a:buClr>
              <a:buSzPct val="100000"/>
              <a:buFont typeface="Arial"/>
              <a:buNone/>
            </a:pPr>
            <a:r>
              <a:rPr lang="en-GB" sz="3200" dirty="0">
                <a:highlight>
                  <a:srgbClr val="FFFF00"/>
                </a:highlight>
                <a:latin typeface="Arial"/>
                <a:ea typeface="Arial"/>
                <a:cs typeface="Arial"/>
                <a:sym typeface="Arial"/>
              </a:rPr>
              <a:t>Participate to traditional or religious rituals or ceremonies</a:t>
            </a:r>
            <a:endParaRPr dirty="0">
              <a:highlight>
                <a:srgbClr val="FFFF00"/>
              </a:highlight>
            </a:endParaRPr>
          </a:p>
        </p:txBody>
      </p:sp>
      <p:grpSp>
        <p:nvGrpSpPr>
          <p:cNvPr id="1210" name="Google Shape;1210;p47"/>
          <p:cNvGrpSpPr/>
          <p:nvPr/>
        </p:nvGrpSpPr>
        <p:grpSpPr>
          <a:xfrm>
            <a:off x="1442009" y="2311860"/>
            <a:ext cx="3415887" cy="2678824"/>
            <a:chOff x="1117683" y="2194390"/>
            <a:chExt cx="3415887" cy="2678824"/>
          </a:xfrm>
        </p:grpSpPr>
        <p:sp>
          <p:nvSpPr>
            <p:cNvPr id="1211" name="Google Shape;1211;p47"/>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2" name="Google Shape;1212;p47"/>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3" name="Google Shape;1213;p47"/>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14" name="Google Shape;1214;p47"/>
          <p:cNvSpPr/>
          <p:nvPr/>
        </p:nvSpPr>
        <p:spPr>
          <a:xfrm>
            <a:off x="5727700" y="2068836"/>
            <a:ext cx="5500231" cy="31648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dk1"/>
                </a:solidFill>
                <a:latin typeface="Arial"/>
                <a:ea typeface="Arial"/>
                <a:cs typeface="Arial"/>
                <a:sym typeface="Arial"/>
              </a:rPr>
              <a:t>Which ceremonies do you have in your community when somebody has died? Do children participate? </a:t>
            </a:r>
            <a:endParaRPr sz="3600" b="1">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48"/>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When to worry? </a:t>
            </a:r>
            <a:endParaRPr/>
          </a:p>
        </p:txBody>
      </p:sp>
      <p:sp>
        <p:nvSpPr>
          <p:cNvPr id="1221" name="Google Shape;1221;p48"/>
          <p:cNvSpPr txBox="1"/>
          <p:nvPr/>
        </p:nvSpPr>
        <p:spPr>
          <a:xfrm>
            <a:off x="5438274" y="2195237"/>
            <a:ext cx="5308712" cy="295462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3600" b="1" i="0" u="none" strike="noStrike" cap="none">
                <a:solidFill>
                  <a:srgbClr val="000000"/>
                </a:solidFill>
                <a:latin typeface="Arial"/>
                <a:ea typeface="Arial"/>
                <a:cs typeface="Arial"/>
                <a:sym typeface="Arial"/>
              </a:rPr>
              <a:t>Can you think of reasons why grief would remain unresolved for children? </a:t>
            </a:r>
            <a:endParaRPr sz="3600" b="1" i="0" u="none" strike="noStrike" cap="none">
              <a:solidFill>
                <a:srgbClr val="000000"/>
              </a:solidFill>
              <a:latin typeface="Arial"/>
              <a:ea typeface="Arial"/>
              <a:cs typeface="Arial"/>
              <a:sym typeface="Arial"/>
            </a:endParaRPr>
          </a:p>
        </p:txBody>
      </p:sp>
      <p:grpSp>
        <p:nvGrpSpPr>
          <p:cNvPr id="1222" name="Google Shape;1222;p48"/>
          <p:cNvGrpSpPr/>
          <p:nvPr/>
        </p:nvGrpSpPr>
        <p:grpSpPr>
          <a:xfrm>
            <a:off x="1732295" y="2311860"/>
            <a:ext cx="3415887" cy="2678824"/>
            <a:chOff x="1117683" y="2194390"/>
            <a:chExt cx="3415887" cy="2678824"/>
          </a:xfrm>
        </p:grpSpPr>
        <p:sp>
          <p:nvSpPr>
            <p:cNvPr id="1223" name="Google Shape;1223;p48"/>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4" name="Google Shape;1224;p48"/>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5" name="Google Shape;1225;p48"/>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5"/>
          <p:cNvCxnSpPr>
            <a:stCxn id="161" idx="1"/>
            <a:endCxn id="162" idx="4"/>
          </p:cNvCxnSpPr>
          <p:nvPr/>
        </p:nvCxnSpPr>
        <p:spPr>
          <a:xfrm flipH="1">
            <a:off x="7901559" y="936050"/>
            <a:ext cx="2400" cy="5048100"/>
          </a:xfrm>
          <a:prstGeom prst="straightConnector1">
            <a:avLst/>
          </a:prstGeom>
          <a:noFill/>
          <a:ln w="28575" cap="flat" cmpd="sng">
            <a:solidFill>
              <a:schemeClr val="lt1"/>
            </a:solidFill>
            <a:prstDash val="solid"/>
            <a:miter lim="800000"/>
            <a:headEnd type="none" w="sm" len="sm"/>
            <a:tailEnd type="none" w="sm" len="sm"/>
          </a:ln>
        </p:spPr>
      </p:cxnSp>
      <p:sp>
        <p:nvSpPr>
          <p:cNvPr id="163" name="Google Shape;163;p5"/>
          <p:cNvSpPr txBox="1"/>
          <p:nvPr/>
        </p:nvSpPr>
        <p:spPr>
          <a:xfrm>
            <a:off x="8235730" y="445615"/>
            <a:ext cx="32847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Module opening</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45 minutes</a:t>
            </a:r>
            <a:endParaRPr/>
          </a:p>
        </p:txBody>
      </p:sp>
      <p:sp>
        <p:nvSpPr>
          <p:cNvPr id="164" name="Google Shape;164;p5"/>
          <p:cNvSpPr txBox="1"/>
          <p:nvPr/>
        </p:nvSpPr>
        <p:spPr>
          <a:xfrm>
            <a:off x="8235730" y="1197635"/>
            <a:ext cx="32847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What are possible mental health and psychosocial support needs of children?</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40 minutes</a:t>
            </a:r>
            <a:endParaRPr sz="1800" i="1">
              <a:solidFill>
                <a:schemeClr val="lt1"/>
              </a:solidFill>
              <a:latin typeface="Arial"/>
              <a:ea typeface="Arial"/>
              <a:cs typeface="Arial"/>
              <a:sym typeface="Arial"/>
            </a:endParaRPr>
          </a:p>
        </p:txBody>
      </p:sp>
      <p:sp>
        <p:nvSpPr>
          <p:cNvPr id="165" name="Google Shape;165;p5"/>
          <p:cNvSpPr txBox="1"/>
          <p:nvPr/>
        </p:nvSpPr>
        <p:spPr>
          <a:xfrm>
            <a:off x="6220286" y="2104579"/>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66" name="Google Shape;166;p5"/>
          <p:cNvSpPr txBox="1"/>
          <p:nvPr/>
        </p:nvSpPr>
        <p:spPr>
          <a:xfrm>
            <a:off x="8235730" y="2711382"/>
            <a:ext cx="32822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dirty="0">
                <a:solidFill>
                  <a:schemeClr val="lt1"/>
                </a:solidFill>
                <a:latin typeface="Arial"/>
                <a:ea typeface="Arial"/>
                <a:cs typeface="Arial"/>
                <a:sym typeface="Arial"/>
              </a:rPr>
              <a:t>How can children react to loss and grief? </a:t>
            </a:r>
            <a:endParaRPr dirty="0"/>
          </a:p>
          <a:p>
            <a:pPr marL="0" marR="0" lvl="0" indent="0" algn="l" rtl="0">
              <a:spcBef>
                <a:spcPts val="0"/>
              </a:spcBef>
              <a:spcAft>
                <a:spcPts val="0"/>
              </a:spcAft>
              <a:buClr>
                <a:schemeClr val="lt1"/>
              </a:buClr>
              <a:buSzPts val="1800"/>
              <a:buFont typeface="Arial"/>
              <a:buNone/>
            </a:pPr>
            <a:r>
              <a:rPr lang="en-GB" sz="1800" i="1" dirty="0">
                <a:solidFill>
                  <a:schemeClr val="lt1"/>
                </a:solidFill>
                <a:latin typeface="Arial"/>
                <a:ea typeface="Arial"/>
                <a:cs typeface="Arial"/>
                <a:sym typeface="Arial"/>
              </a:rPr>
              <a:t>2 hours</a:t>
            </a:r>
            <a:endParaRPr sz="1800" i="1" dirty="0">
              <a:solidFill>
                <a:schemeClr val="lt1"/>
              </a:solidFill>
              <a:latin typeface="Arial"/>
              <a:ea typeface="Arial"/>
              <a:cs typeface="Arial"/>
              <a:sym typeface="Arial"/>
            </a:endParaRPr>
          </a:p>
        </p:txBody>
      </p:sp>
      <p:sp>
        <p:nvSpPr>
          <p:cNvPr id="167" name="Google Shape;167;p5"/>
          <p:cNvSpPr txBox="1"/>
          <p:nvPr/>
        </p:nvSpPr>
        <p:spPr>
          <a:xfrm>
            <a:off x="6220286" y="3640853"/>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Lunch</a:t>
            </a:r>
            <a:endParaRPr sz="1800" b="1" i="1">
              <a:solidFill>
                <a:schemeClr val="lt1"/>
              </a:solidFill>
              <a:latin typeface="Arial"/>
              <a:ea typeface="Arial"/>
              <a:cs typeface="Arial"/>
              <a:sym typeface="Arial"/>
            </a:endParaRPr>
          </a:p>
        </p:txBody>
      </p:sp>
      <p:sp>
        <p:nvSpPr>
          <p:cNvPr id="168" name="Google Shape;168;p5"/>
          <p:cNvSpPr txBox="1"/>
          <p:nvPr/>
        </p:nvSpPr>
        <p:spPr>
          <a:xfrm>
            <a:off x="8235730" y="4161446"/>
            <a:ext cx="32822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How can I support children who experienced a loss?</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2 hours 45 minutes</a:t>
            </a:r>
            <a:endParaRPr/>
          </a:p>
        </p:txBody>
      </p:sp>
      <p:sp>
        <p:nvSpPr>
          <p:cNvPr id="169" name="Google Shape;169;p5"/>
          <p:cNvSpPr txBox="1"/>
          <p:nvPr/>
        </p:nvSpPr>
        <p:spPr>
          <a:xfrm>
            <a:off x="6220286" y="5197833"/>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70" name="Google Shape;170;p5"/>
          <p:cNvSpPr txBox="1"/>
          <p:nvPr/>
        </p:nvSpPr>
        <p:spPr>
          <a:xfrm>
            <a:off x="8235730" y="5859859"/>
            <a:ext cx="32797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Module closing</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30 minutes</a:t>
            </a:r>
            <a:endParaRPr sz="1800" i="1">
              <a:solidFill>
                <a:schemeClr val="lt1"/>
              </a:solidFill>
              <a:latin typeface="Arial"/>
              <a:ea typeface="Arial"/>
              <a:cs typeface="Arial"/>
              <a:sym typeface="Arial"/>
            </a:endParaRPr>
          </a:p>
        </p:txBody>
      </p:sp>
      <p:sp>
        <p:nvSpPr>
          <p:cNvPr id="161" name="Google Shape;161;p5"/>
          <p:cNvSpPr/>
          <p:nvPr/>
        </p:nvSpPr>
        <p:spPr>
          <a:xfrm rot="1782986">
            <a:off x="7734914" y="62412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5"/>
          <p:cNvSpPr/>
          <p:nvPr/>
        </p:nvSpPr>
        <p:spPr>
          <a:xfrm rot="1782986">
            <a:off x="7734914" y="139308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
          <p:cNvSpPr/>
          <p:nvPr/>
        </p:nvSpPr>
        <p:spPr>
          <a:xfrm rot="1782986">
            <a:off x="7734914" y="2162034"/>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5"/>
          <p:cNvSpPr/>
          <p:nvPr/>
        </p:nvSpPr>
        <p:spPr>
          <a:xfrm rot="1782986">
            <a:off x="7734914" y="2930987"/>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5"/>
          <p:cNvSpPr/>
          <p:nvPr/>
        </p:nvSpPr>
        <p:spPr>
          <a:xfrm rot="1782986">
            <a:off x="7734914" y="3699940"/>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5"/>
          <p:cNvSpPr/>
          <p:nvPr/>
        </p:nvSpPr>
        <p:spPr>
          <a:xfrm rot="1782986">
            <a:off x="7734914" y="44688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5"/>
          <p:cNvSpPr/>
          <p:nvPr/>
        </p:nvSpPr>
        <p:spPr>
          <a:xfrm rot="1782986">
            <a:off x="7734914" y="5237846"/>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
          <p:cNvSpPr/>
          <p:nvPr/>
        </p:nvSpPr>
        <p:spPr>
          <a:xfrm rot="1782986">
            <a:off x="7734914" y="600680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GB" sz="4400"/>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3205BE-16ED-303D-1027-AC1D2BFF5784}"/>
              </a:ext>
            </a:extLst>
          </p:cNvPr>
          <p:cNvSpPr/>
          <p:nvPr/>
        </p:nvSpPr>
        <p:spPr>
          <a:xfrm>
            <a:off x="3646170" y="2023109"/>
            <a:ext cx="2290173" cy="189178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31" name="Google Shape;1231;p49"/>
          <p:cNvSpPr txBox="1">
            <a:spLocks noGrp="1"/>
          </p:cNvSpPr>
          <p:nvPr>
            <p:ph type="title"/>
          </p:nvPr>
        </p:nvSpPr>
        <p:spPr>
          <a:xfrm>
            <a:off x="838200" y="120516"/>
            <a:ext cx="10515600" cy="868968"/>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rPr>
              <a:t>Reasons why grief can remain unresolved</a:t>
            </a:r>
            <a:endParaRPr dirty="0"/>
          </a:p>
        </p:txBody>
      </p:sp>
      <p:sp>
        <p:nvSpPr>
          <p:cNvPr id="1232" name="Google Shape;1232;p49"/>
          <p:cNvSpPr txBox="1"/>
          <p:nvPr/>
        </p:nvSpPr>
        <p:spPr>
          <a:xfrm>
            <a:off x="3824514" y="2155258"/>
            <a:ext cx="2111829" cy="1477287"/>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18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rPr>
              <a:t>Not provided enough time to grieve because of continuous losses</a:t>
            </a:r>
            <a:endParaRPr sz="1800" b="1" i="0" u="none" strike="noStrike" cap="none" dirty="0">
              <a:solidFill>
                <a:schemeClr val="dk1"/>
              </a:solidFill>
              <a:latin typeface="Arial"/>
              <a:ea typeface="Arial"/>
              <a:cs typeface="Arial"/>
              <a:sym typeface="Arial"/>
            </a:endParaRPr>
          </a:p>
        </p:txBody>
      </p:sp>
      <p:sp>
        <p:nvSpPr>
          <p:cNvPr id="1233" name="Google Shape;1233;p49"/>
          <p:cNvSpPr txBox="1"/>
          <p:nvPr/>
        </p:nvSpPr>
        <p:spPr>
          <a:xfrm>
            <a:off x="3824514" y="4003098"/>
            <a:ext cx="2111829" cy="1200329"/>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1800" b="0" i="0" u="none" strike="noStrike" cap="none" dirty="0">
                <a:solidFill>
                  <a:schemeClr val="dk1"/>
                </a:solidFill>
                <a:latin typeface="Arial"/>
                <a:ea typeface="Arial"/>
                <a:cs typeface="Arial"/>
                <a:sym typeface="Arial"/>
              </a:rPr>
              <a:t>Not provided enough information or was not told the truth</a:t>
            </a:r>
            <a:endParaRPr sz="1800" b="0" i="0" u="none" strike="noStrike" cap="none" dirty="0">
              <a:solidFill>
                <a:schemeClr val="dk1"/>
              </a:solidFill>
              <a:latin typeface="Arial"/>
              <a:ea typeface="Arial"/>
              <a:cs typeface="Arial"/>
              <a:sym typeface="Arial"/>
            </a:endParaRPr>
          </a:p>
        </p:txBody>
      </p:sp>
      <p:sp>
        <p:nvSpPr>
          <p:cNvPr id="1234" name="Google Shape;1234;p49"/>
          <p:cNvSpPr txBox="1"/>
          <p:nvPr/>
        </p:nvSpPr>
        <p:spPr>
          <a:xfrm>
            <a:off x="8784822" y="2372131"/>
            <a:ext cx="2111829" cy="1477328"/>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Not allowed to take part in death rituals in which the family and community mourn</a:t>
            </a:r>
            <a:endParaRPr/>
          </a:p>
        </p:txBody>
      </p:sp>
      <p:sp>
        <p:nvSpPr>
          <p:cNvPr id="1235" name="Google Shape;1235;p49"/>
          <p:cNvSpPr txBox="1"/>
          <p:nvPr/>
        </p:nvSpPr>
        <p:spPr>
          <a:xfrm>
            <a:off x="6349998" y="2372131"/>
            <a:ext cx="2111829" cy="1200329"/>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Not provided enough support during the grieving process</a:t>
            </a:r>
            <a:endParaRPr/>
          </a:p>
        </p:txBody>
      </p:sp>
      <p:sp>
        <p:nvSpPr>
          <p:cNvPr id="1236" name="Google Shape;1236;p49"/>
          <p:cNvSpPr txBox="1"/>
          <p:nvPr/>
        </p:nvSpPr>
        <p:spPr>
          <a:xfrm>
            <a:off x="6354622" y="4003098"/>
            <a:ext cx="2111829" cy="1200329"/>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1800" b="0" i="0" u="none" strike="noStrike" cap="none" dirty="0">
                <a:solidFill>
                  <a:schemeClr val="dk1"/>
                </a:solidFill>
                <a:latin typeface="Arial"/>
                <a:ea typeface="Arial"/>
                <a:cs typeface="Arial"/>
                <a:sym typeface="Arial"/>
              </a:rPr>
              <a:t>No safe place/space to express feelings and act out stress</a:t>
            </a:r>
            <a:endParaRPr dirty="0"/>
          </a:p>
        </p:txBody>
      </p:sp>
      <p:grpSp>
        <p:nvGrpSpPr>
          <p:cNvPr id="1237" name="Google Shape;1237;p49"/>
          <p:cNvGrpSpPr/>
          <p:nvPr/>
        </p:nvGrpSpPr>
        <p:grpSpPr>
          <a:xfrm>
            <a:off x="1823876" y="2158942"/>
            <a:ext cx="1107713" cy="2757884"/>
            <a:chOff x="2181400" y="1975956"/>
            <a:chExt cx="1022002" cy="2544489"/>
          </a:xfrm>
        </p:grpSpPr>
        <p:sp>
          <p:nvSpPr>
            <p:cNvPr id="1238" name="Google Shape;1238;p49"/>
            <p:cNvSpPr/>
            <p:nvPr/>
          </p:nvSpPr>
          <p:spPr>
            <a:xfrm>
              <a:off x="2188895" y="3185670"/>
              <a:ext cx="1010515" cy="133477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9" name="Google Shape;1239;p49"/>
            <p:cNvSpPr/>
            <p:nvPr/>
          </p:nvSpPr>
          <p:spPr>
            <a:xfrm>
              <a:off x="2181400" y="1975956"/>
              <a:ext cx="1022002" cy="10324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240" name="Google Shape;1240;p49"/>
          <p:cNvGrpSpPr/>
          <p:nvPr/>
        </p:nvGrpSpPr>
        <p:grpSpPr>
          <a:xfrm>
            <a:off x="1868480" y="3468669"/>
            <a:ext cx="1224796" cy="1277383"/>
            <a:chOff x="5746379" y="1557229"/>
            <a:chExt cx="2953825" cy="3080642"/>
          </a:xfrm>
        </p:grpSpPr>
        <p:pic>
          <p:nvPicPr>
            <p:cNvPr id="1241" name="Google Shape;1241;p49" descr="Rose with solid fill"/>
            <p:cNvPicPr preferRelativeResize="0"/>
            <p:nvPr/>
          </p:nvPicPr>
          <p:blipFill rotWithShape="1">
            <a:blip r:embed="rId3">
              <a:alphaModFix/>
            </a:blip>
            <a:srcRect/>
            <a:stretch/>
          </p:blipFill>
          <p:spPr>
            <a:xfrm rot="8827914" flipH="1">
              <a:off x="6146751" y="1972550"/>
              <a:ext cx="2153082" cy="2110539"/>
            </a:xfrm>
            <a:prstGeom prst="rect">
              <a:avLst/>
            </a:prstGeom>
            <a:noFill/>
            <a:ln>
              <a:noFill/>
            </a:ln>
          </p:spPr>
        </p:pic>
        <p:sp>
          <p:nvSpPr>
            <p:cNvPr id="1242" name="Google Shape;1242;p49"/>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C15D7102-149A-5053-4477-098E8808E517}"/>
              </a:ext>
            </a:extLst>
          </p:cNvPr>
          <p:cNvSpPr txBox="1"/>
          <p:nvPr/>
        </p:nvSpPr>
        <p:spPr>
          <a:xfrm>
            <a:off x="5180274" y="3145456"/>
            <a:ext cx="762417" cy="769441"/>
          </a:xfrm>
          <a:prstGeom prst="rect">
            <a:avLst/>
          </a:prstGeom>
          <a:noFill/>
        </p:spPr>
        <p:txBody>
          <a:bodyPr wrap="square" rtlCol="0">
            <a:spAutoFit/>
          </a:bodyPr>
          <a:lstStyle/>
          <a:p>
            <a:pPr algn="ctr"/>
            <a:r>
              <a:rPr lang="en-GB" sz="4400" dirty="0">
                <a:solidFill>
                  <a:schemeClr val="accent5"/>
                </a:solidFill>
                <a:latin typeface="Berlin Sans FB" panose="020E0602020502020306" pitchFamily="34" charset="0"/>
              </a:rPr>
              <a:t>!!!</a:t>
            </a:r>
            <a:endParaRPr lang="en-BE" sz="4400" dirty="0">
              <a:solidFill>
                <a:schemeClr val="accent5"/>
              </a:solidFill>
              <a:latin typeface="Berlin Sans FB" panose="020E0602020502020306"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89DC986-06F8-85B3-1F80-DEE08A7FDF8C}"/>
              </a:ext>
            </a:extLst>
          </p:cNvPr>
          <p:cNvPicPr>
            <a:picLocks noChangeAspect="1"/>
          </p:cNvPicPr>
          <p:nvPr/>
        </p:nvPicPr>
        <p:blipFill>
          <a:blip r:embed="rId3"/>
          <a:stretch>
            <a:fillRect/>
          </a:stretch>
        </p:blipFill>
        <p:spPr>
          <a:xfrm>
            <a:off x="3820048" y="3573998"/>
            <a:ext cx="2324100" cy="2409825"/>
          </a:xfrm>
          <a:prstGeom prst="rect">
            <a:avLst/>
          </a:prstGeom>
        </p:spPr>
      </p:pic>
      <p:sp>
        <p:nvSpPr>
          <p:cNvPr id="2" name="Title 1">
            <a:extLst>
              <a:ext uri="{FF2B5EF4-FFF2-40B4-BE49-F238E27FC236}">
                <a16:creationId xmlns:a16="http://schemas.microsoft.com/office/drawing/2014/main" id="{4C77231F-BB05-C378-5A95-678B0BC4C3F3}"/>
              </a:ext>
            </a:extLst>
          </p:cNvPr>
          <p:cNvSpPr>
            <a:spLocks noGrp="1"/>
          </p:cNvSpPr>
          <p:nvPr>
            <p:ph type="title"/>
          </p:nvPr>
        </p:nvSpPr>
        <p:spPr/>
        <p:txBody>
          <a:bodyPr/>
          <a:lstStyle/>
          <a:p>
            <a:r>
              <a:rPr lang="en-GB"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rPr>
              <a:t>Reasons why grief can remain unresolved</a:t>
            </a:r>
            <a:endParaRPr lang="en-BE" dirty="0"/>
          </a:p>
        </p:txBody>
      </p:sp>
      <p:sp>
        <p:nvSpPr>
          <p:cNvPr id="3" name="TextBox 2">
            <a:extLst>
              <a:ext uri="{FF2B5EF4-FFF2-40B4-BE49-F238E27FC236}">
                <a16:creationId xmlns:a16="http://schemas.microsoft.com/office/drawing/2014/main" id="{CED97E34-C51C-5436-6551-16F22533F47E}"/>
              </a:ext>
            </a:extLst>
          </p:cNvPr>
          <p:cNvSpPr txBox="1"/>
          <p:nvPr/>
        </p:nvSpPr>
        <p:spPr>
          <a:xfrm>
            <a:off x="1646038" y="2474893"/>
            <a:ext cx="8996219" cy="954107"/>
          </a:xfrm>
          <a:prstGeom prst="rect">
            <a:avLst/>
          </a:prstGeom>
          <a:noFill/>
        </p:spPr>
        <p:txBody>
          <a:bodyPr wrap="square" rtlCol="0">
            <a:spAutoFit/>
          </a:bodyPr>
          <a:lstStyle/>
          <a:p>
            <a:pPr algn="ctr"/>
            <a:r>
              <a:rPr lang="en-GB" sz="2800" b="1" dirty="0"/>
              <a:t>In emergencies, children are often confronted with multiple losses! </a:t>
            </a:r>
          </a:p>
        </p:txBody>
      </p:sp>
      <p:grpSp>
        <p:nvGrpSpPr>
          <p:cNvPr id="4" name="Google Shape;936;p35">
            <a:extLst>
              <a:ext uri="{FF2B5EF4-FFF2-40B4-BE49-F238E27FC236}">
                <a16:creationId xmlns:a16="http://schemas.microsoft.com/office/drawing/2014/main" id="{086C8414-DA48-B57C-FDE5-D33B755F36B3}"/>
              </a:ext>
            </a:extLst>
          </p:cNvPr>
          <p:cNvGrpSpPr/>
          <p:nvPr/>
        </p:nvGrpSpPr>
        <p:grpSpPr>
          <a:xfrm>
            <a:off x="8117726" y="3595708"/>
            <a:ext cx="2342262" cy="2364190"/>
            <a:chOff x="5746379" y="1557229"/>
            <a:chExt cx="2953825" cy="3080642"/>
          </a:xfrm>
        </p:grpSpPr>
        <p:pic>
          <p:nvPicPr>
            <p:cNvPr id="5" name="Google Shape;937;p35" descr="Rose with solid fill">
              <a:extLst>
                <a:ext uri="{FF2B5EF4-FFF2-40B4-BE49-F238E27FC236}">
                  <a16:creationId xmlns:a16="http://schemas.microsoft.com/office/drawing/2014/main" id="{9C85294D-D14C-2C14-70B4-595EA1E6279C}"/>
                </a:ext>
              </a:extLst>
            </p:cNvPr>
            <p:cNvPicPr preferRelativeResize="0"/>
            <p:nvPr/>
          </p:nvPicPr>
          <p:blipFill rotWithShape="1">
            <a:blip r:embed="rId4">
              <a:alphaModFix/>
            </a:blip>
            <a:srcRect/>
            <a:stretch/>
          </p:blipFill>
          <p:spPr>
            <a:xfrm rot="8827914" flipH="1">
              <a:off x="6146751" y="1972550"/>
              <a:ext cx="2153082" cy="2110539"/>
            </a:xfrm>
            <a:prstGeom prst="rect">
              <a:avLst/>
            </a:prstGeom>
            <a:noFill/>
            <a:ln>
              <a:noFill/>
            </a:ln>
          </p:spPr>
        </p:pic>
        <p:sp>
          <p:nvSpPr>
            <p:cNvPr id="6" name="Google Shape;938;p35">
              <a:extLst>
                <a:ext uri="{FF2B5EF4-FFF2-40B4-BE49-F238E27FC236}">
                  <a16:creationId xmlns:a16="http://schemas.microsoft.com/office/drawing/2014/main" id="{8349E652-80CB-2997-5765-CE27DAD2BF1F}"/>
                </a:ext>
              </a:extLst>
            </p:cNvPr>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1206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 name="Google Shape;936;p35">
            <a:extLst>
              <a:ext uri="{FF2B5EF4-FFF2-40B4-BE49-F238E27FC236}">
                <a16:creationId xmlns:a16="http://schemas.microsoft.com/office/drawing/2014/main" id="{58DE4E3D-FF05-85B8-038C-32F4B93C058A}"/>
              </a:ext>
            </a:extLst>
          </p:cNvPr>
          <p:cNvGrpSpPr/>
          <p:nvPr/>
        </p:nvGrpSpPr>
        <p:grpSpPr>
          <a:xfrm>
            <a:off x="6194705" y="3619633"/>
            <a:ext cx="2342262" cy="2364190"/>
            <a:chOff x="5746379" y="1557229"/>
            <a:chExt cx="2953825" cy="3080642"/>
          </a:xfrm>
        </p:grpSpPr>
        <p:pic>
          <p:nvPicPr>
            <p:cNvPr id="8" name="Google Shape;937;p35" descr="Rose with solid fill">
              <a:extLst>
                <a:ext uri="{FF2B5EF4-FFF2-40B4-BE49-F238E27FC236}">
                  <a16:creationId xmlns:a16="http://schemas.microsoft.com/office/drawing/2014/main" id="{E6A9BCC6-AB9C-C367-DBFF-826D3962B54D}"/>
                </a:ext>
              </a:extLst>
            </p:cNvPr>
            <p:cNvPicPr preferRelativeResize="0"/>
            <p:nvPr/>
          </p:nvPicPr>
          <p:blipFill rotWithShape="1">
            <a:blip r:embed="rId4">
              <a:alphaModFix/>
            </a:blip>
            <a:srcRect/>
            <a:stretch/>
          </p:blipFill>
          <p:spPr>
            <a:xfrm rot="8827914" flipH="1">
              <a:off x="6146751" y="1972550"/>
              <a:ext cx="2153082" cy="2110539"/>
            </a:xfrm>
            <a:prstGeom prst="rect">
              <a:avLst/>
            </a:prstGeom>
            <a:noFill/>
            <a:ln>
              <a:noFill/>
            </a:ln>
          </p:spPr>
        </p:pic>
        <p:sp>
          <p:nvSpPr>
            <p:cNvPr id="9" name="Google Shape;938;p35">
              <a:extLst>
                <a:ext uri="{FF2B5EF4-FFF2-40B4-BE49-F238E27FC236}">
                  <a16:creationId xmlns:a16="http://schemas.microsoft.com/office/drawing/2014/main" id="{03C4CCD2-E834-CA4F-FCEA-2C694EA4730A}"/>
                </a:ext>
              </a:extLst>
            </p:cNvPr>
            <p:cNvSpPr/>
            <p:nvPr/>
          </p:nvSpPr>
          <p:spPr>
            <a:xfrm>
              <a:off x="6070600" y="2406410"/>
              <a:ext cx="694511" cy="2231461"/>
            </a:xfrm>
            <a:custGeom>
              <a:avLst/>
              <a:gdLst/>
              <a:ahLst/>
              <a:cxnLst/>
              <a:rect l="l" t="t" r="r" b="b"/>
              <a:pathLst>
                <a:path w="464417" h="789153" extrusionOk="0">
                  <a:moveTo>
                    <a:pt x="464417" y="27153"/>
                  </a:moveTo>
                  <a:cubicBezTo>
                    <a:pt x="343767" y="1753"/>
                    <a:pt x="223117" y="-23647"/>
                    <a:pt x="146917" y="39853"/>
                  </a:cubicBezTo>
                  <a:cubicBezTo>
                    <a:pt x="70717" y="103353"/>
                    <a:pt x="26267" y="283270"/>
                    <a:pt x="7217" y="408153"/>
                  </a:cubicBezTo>
                  <a:cubicBezTo>
                    <a:pt x="-11833" y="533036"/>
                    <a:pt x="10392" y="661094"/>
                    <a:pt x="32617" y="789153"/>
                  </a:cubicBezTo>
                </a:path>
              </a:pathLst>
            </a:custGeom>
            <a:noFill/>
            <a:ln w="1206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 name="Picture 13">
            <a:extLst>
              <a:ext uri="{FF2B5EF4-FFF2-40B4-BE49-F238E27FC236}">
                <a16:creationId xmlns:a16="http://schemas.microsoft.com/office/drawing/2014/main" id="{6BA426FA-DD2D-4FEC-4A77-A9EA5A2553A7}"/>
              </a:ext>
            </a:extLst>
          </p:cNvPr>
          <p:cNvPicPr>
            <a:picLocks noChangeAspect="1"/>
          </p:cNvPicPr>
          <p:nvPr/>
        </p:nvPicPr>
        <p:blipFill>
          <a:blip r:embed="rId3"/>
          <a:stretch>
            <a:fillRect/>
          </a:stretch>
        </p:blipFill>
        <p:spPr>
          <a:xfrm>
            <a:off x="1874983" y="3538622"/>
            <a:ext cx="2324100" cy="2409825"/>
          </a:xfrm>
          <a:prstGeom prst="rect">
            <a:avLst/>
          </a:prstGeom>
        </p:spPr>
      </p:pic>
    </p:spTree>
    <p:extLst>
      <p:ext uri="{BB962C8B-B14F-4D97-AF65-F5344CB8AC3E}">
        <p14:creationId xmlns:p14="http://schemas.microsoft.com/office/powerpoint/2010/main" val="3322883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50"/>
          <p:cNvSpPr/>
          <p:nvPr/>
        </p:nvSpPr>
        <p:spPr>
          <a:xfrm>
            <a:off x="4412450" y="1462375"/>
            <a:ext cx="7437900" cy="446250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393700" marR="0" lvl="0" indent="-342900" algn="l" rtl="0">
              <a:lnSpc>
                <a:spcPct val="100000"/>
              </a:lnSpc>
              <a:spcBef>
                <a:spcPts val="0"/>
              </a:spcBef>
              <a:spcAft>
                <a:spcPts val="0"/>
              </a:spcAft>
              <a:buClr>
                <a:srgbClr val="000000"/>
              </a:buClr>
              <a:buSzPts val="2800"/>
              <a:buFont typeface="Arial"/>
              <a:buChar char="•"/>
            </a:pPr>
            <a:r>
              <a:rPr lang="en-GB" sz="2000" b="0" u="none" strike="noStrike" cap="none">
                <a:solidFill>
                  <a:srgbClr val="000000"/>
                </a:solidFill>
                <a:latin typeface="Arial"/>
                <a:ea typeface="Arial"/>
                <a:cs typeface="Arial"/>
                <a:sym typeface="Arial"/>
              </a:rPr>
              <a:t>Intense grief </a:t>
            </a:r>
            <a:r>
              <a:rPr lang="en-GB" sz="2000">
                <a:solidFill>
                  <a:srgbClr val="000000"/>
                </a:solidFill>
                <a:latin typeface="Arial"/>
                <a:ea typeface="Arial"/>
                <a:cs typeface="Arial"/>
                <a:sym typeface="Arial"/>
              </a:rPr>
              <a:t>persists for an atypically long period of time </a:t>
            </a:r>
            <a:endParaRPr/>
          </a:p>
          <a:p>
            <a:pPr marL="393700" marR="0" lvl="0" indent="-342900" algn="l" rtl="0">
              <a:lnSpc>
                <a:spcPct val="100000"/>
              </a:lnSpc>
              <a:spcBef>
                <a:spcPts val="0"/>
              </a:spcBef>
              <a:spcAft>
                <a:spcPts val="0"/>
              </a:spcAft>
              <a:buClr>
                <a:srgbClr val="000000"/>
              </a:buClr>
              <a:buSzPts val="2800"/>
              <a:buFont typeface="Arial"/>
              <a:buChar char="•"/>
            </a:pPr>
            <a:r>
              <a:rPr lang="en-GB" sz="2000">
                <a:solidFill>
                  <a:srgbClr val="000000"/>
                </a:solidFill>
                <a:latin typeface="Arial"/>
                <a:ea typeface="Arial"/>
                <a:cs typeface="Arial"/>
                <a:sym typeface="Arial"/>
              </a:rPr>
              <a:t>Extreme and intense </a:t>
            </a:r>
            <a:r>
              <a:rPr lang="en-GB" sz="2000" b="0" u="none" strike="noStrike" cap="none">
                <a:solidFill>
                  <a:srgbClr val="000000"/>
                </a:solidFill>
                <a:latin typeface="Arial"/>
                <a:ea typeface="Arial"/>
                <a:cs typeface="Arial"/>
                <a:sym typeface="Arial"/>
              </a:rPr>
              <a:t>emotions because of persistent and inescapable grief</a:t>
            </a:r>
            <a:endParaRPr/>
          </a:p>
          <a:p>
            <a:pPr marL="850900" marR="0" lvl="1" indent="-342900" algn="l" rtl="0">
              <a:spcBef>
                <a:spcPts val="0"/>
              </a:spcBef>
              <a:spcAft>
                <a:spcPts val="0"/>
              </a:spcAft>
              <a:buClr>
                <a:srgbClr val="000000"/>
              </a:buClr>
              <a:buSzPts val="2800"/>
              <a:buFont typeface="Arial"/>
              <a:buChar char="•"/>
            </a:pPr>
            <a:r>
              <a:rPr lang="en-GB" sz="2000" b="0" i="0" u="none" strike="noStrike" cap="none">
                <a:solidFill>
                  <a:srgbClr val="000000"/>
                </a:solidFill>
                <a:latin typeface="Arial"/>
                <a:ea typeface="Arial"/>
                <a:cs typeface="Arial"/>
                <a:sym typeface="Arial"/>
              </a:rPr>
              <a:t>Emotional numbness and avoidance</a:t>
            </a:r>
            <a:endParaRPr sz="2000" b="0" i="0" u="none" strike="noStrike" cap="none">
              <a:solidFill>
                <a:srgbClr val="000000"/>
              </a:solidFill>
              <a:latin typeface="Arial"/>
              <a:ea typeface="Arial"/>
              <a:cs typeface="Arial"/>
              <a:sym typeface="Arial"/>
            </a:endParaRPr>
          </a:p>
          <a:p>
            <a:pPr marL="850900" marR="0" lvl="1" indent="-342900" algn="l" rtl="0">
              <a:spcBef>
                <a:spcPts val="0"/>
              </a:spcBef>
              <a:spcAft>
                <a:spcPts val="0"/>
              </a:spcAft>
              <a:buClr>
                <a:srgbClr val="000000"/>
              </a:buClr>
              <a:buSzPts val="2800"/>
              <a:buFont typeface="Arial"/>
              <a:buChar char="•"/>
            </a:pPr>
            <a:r>
              <a:rPr lang="en-GB" sz="2000" b="0" i="0" u="none" strike="noStrike" cap="none">
                <a:solidFill>
                  <a:srgbClr val="000000"/>
                </a:solidFill>
                <a:latin typeface="Arial"/>
                <a:ea typeface="Arial"/>
                <a:cs typeface="Arial"/>
                <a:sym typeface="Arial"/>
              </a:rPr>
              <a:t>Hyperarousal</a:t>
            </a:r>
            <a:endParaRPr sz="2000" b="0" i="0" u="none" strike="noStrike" cap="none">
              <a:solidFill>
                <a:srgbClr val="000000"/>
              </a:solidFill>
              <a:latin typeface="Arial"/>
              <a:ea typeface="Arial"/>
              <a:cs typeface="Arial"/>
              <a:sym typeface="Arial"/>
            </a:endParaRPr>
          </a:p>
          <a:p>
            <a:pPr marL="850900" marR="0" lvl="1" indent="-342900" algn="l" rtl="0">
              <a:spcBef>
                <a:spcPts val="0"/>
              </a:spcBef>
              <a:spcAft>
                <a:spcPts val="0"/>
              </a:spcAft>
              <a:buClr>
                <a:srgbClr val="000000"/>
              </a:buClr>
              <a:buSzPts val="2800"/>
              <a:buFont typeface="Arial"/>
              <a:buChar char="•"/>
            </a:pPr>
            <a:r>
              <a:rPr lang="en-GB" sz="2000" b="0" i="0" u="none" strike="noStrike" cap="none">
                <a:solidFill>
                  <a:srgbClr val="000000"/>
                </a:solidFill>
                <a:latin typeface="Arial"/>
                <a:ea typeface="Arial"/>
                <a:cs typeface="Arial"/>
                <a:sym typeface="Arial"/>
              </a:rPr>
              <a:t>Intrusive thoughts/nightmares. </a:t>
            </a:r>
            <a:endParaRPr/>
          </a:p>
          <a:p>
            <a:pPr marL="393700" marR="0" lvl="0" indent="-342900" algn="l" rtl="0">
              <a:lnSpc>
                <a:spcPct val="100000"/>
              </a:lnSpc>
              <a:spcBef>
                <a:spcPts val="0"/>
              </a:spcBef>
              <a:spcAft>
                <a:spcPts val="0"/>
              </a:spcAft>
              <a:buClr>
                <a:srgbClr val="000000"/>
              </a:buClr>
              <a:buSzPts val="2800"/>
              <a:buFont typeface="Arial"/>
              <a:buChar char="•"/>
            </a:pPr>
            <a:r>
              <a:rPr lang="en-GB" sz="2000">
                <a:solidFill>
                  <a:srgbClr val="000000"/>
                </a:solidFill>
                <a:latin typeface="Arial"/>
                <a:ea typeface="Arial"/>
                <a:cs typeface="Arial"/>
                <a:sym typeface="Arial"/>
              </a:rPr>
              <a:t>The grief makes it impossible or extremely difficult for the adult or child to function</a:t>
            </a:r>
            <a:endParaRPr sz="2000" b="0" u="none" strike="noStrike" cap="none">
              <a:solidFill>
                <a:srgbClr val="000000"/>
              </a:solidFill>
              <a:latin typeface="Arial"/>
              <a:ea typeface="Arial"/>
              <a:cs typeface="Arial"/>
              <a:sym typeface="Arial"/>
            </a:endParaRPr>
          </a:p>
        </p:txBody>
      </p:sp>
      <p:sp>
        <p:nvSpPr>
          <p:cNvPr id="1249" name="Google Shape;1249;p50"/>
          <p:cNvSpPr txBox="1">
            <a:spLocks noGrp="1"/>
          </p:cNvSpPr>
          <p:nvPr>
            <p:ph type="title"/>
          </p:nvPr>
        </p:nvSpPr>
        <p:spPr>
          <a:xfrm>
            <a:off x="838200" y="120516"/>
            <a:ext cx="10515600" cy="869100"/>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0"/>
                  </a:ext>
                </a:extLst>
              </a:rPr>
              <a:t>Warning Signs:</a:t>
            </a:r>
            <a:r>
              <a:rPr lang="en-GB" dirty="0"/>
              <a:t> Unresolved grief </a:t>
            </a:r>
            <a:endParaRPr dirty="0"/>
          </a:p>
        </p:txBody>
      </p:sp>
      <p:sp>
        <p:nvSpPr>
          <p:cNvPr id="1250" name="Google Shape;1250;p50"/>
          <p:cNvSpPr txBox="1"/>
          <p:nvPr/>
        </p:nvSpPr>
        <p:spPr>
          <a:xfrm>
            <a:off x="838200" y="4361507"/>
            <a:ext cx="3251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000" b="1" u="none" strike="noStrike" cap="none" dirty="0">
                <a:solidFill>
                  <a:srgbClr val="000000"/>
                </a:solidFill>
                <a:latin typeface="Arial"/>
                <a:ea typeface="Arial"/>
                <a:cs typeface="Arial"/>
                <a:sym typeface="Arial"/>
              </a:rPr>
              <a:t>Signs </a:t>
            </a:r>
            <a:r>
              <a:rPr lang="en-GB" sz="2000" b="1"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1"/>
                  </a:ext>
                </a:extLst>
              </a:rPr>
              <a:t>when additional and/or specialized MHPSS might be required</a:t>
            </a:r>
            <a:endParaRPr dirty="0"/>
          </a:p>
        </p:txBody>
      </p:sp>
      <p:grpSp>
        <p:nvGrpSpPr>
          <p:cNvPr id="1251" name="Google Shape;1251;p50"/>
          <p:cNvGrpSpPr/>
          <p:nvPr/>
        </p:nvGrpSpPr>
        <p:grpSpPr>
          <a:xfrm>
            <a:off x="1944913" y="1949344"/>
            <a:ext cx="1553029" cy="1902023"/>
            <a:chOff x="1698171" y="2129023"/>
            <a:chExt cx="1291772" cy="1582057"/>
          </a:xfrm>
        </p:grpSpPr>
        <p:sp>
          <p:nvSpPr>
            <p:cNvPr id="1252" name="Google Shape;1252;p50"/>
            <p:cNvSpPr/>
            <p:nvPr/>
          </p:nvSpPr>
          <p:spPr>
            <a:xfrm>
              <a:off x="1698171" y="2129023"/>
              <a:ext cx="159658" cy="158205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3" name="Google Shape;1253;p50"/>
            <p:cNvSpPr/>
            <p:nvPr/>
          </p:nvSpPr>
          <p:spPr>
            <a:xfrm>
              <a:off x="1944915" y="2129024"/>
              <a:ext cx="1045028" cy="73029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5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1260" name="Google Shape;1260;p51"/>
          <p:cNvSpPr txBox="1"/>
          <p:nvPr/>
        </p:nvSpPr>
        <p:spPr>
          <a:xfrm>
            <a:off x="999440" y="3351567"/>
            <a:ext cx="3054276"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Multiple factors can influence the impact of the loss and grief, including the age and developmental stage of the child</a:t>
            </a:r>
            <a:endParaRPr/>
          </a:p>
        </p:txBody>
      </p:sp>
      <p:sp>
        <p:nvSpPr>
          <p:cNvPr id="1261" name="Google Shape;1261;p51"/>
          <p:cNvSpPr txBox="1"/>
          <p:nvPr/>
        </p:nvSpPr>
        <p:spPr>
          <a:xfrm>
            <a:off x="4614590" y="3351567"/>
            <a:ext cx="3054276"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A caseworker can support a child and their caregiver through grief, by helping to maintain stability, providing opportunities to talk about their loss and by responding with empathy </a:t>
            </a:r>
            <a:endParaRPr/>
          </a:p>
        </p:txBody>
      </p:sp>
      <p:sp>
        <p:nvSpPr>
          <p:cNvPr id="1262" name="Google Shape;1262;p51"/>
          <p:cNvSpPr txBox="1"/>
          <p:nvPr/>
        </p:nvSpPr>
        <p:spPr>
          <a:xfrm>
            <a:off x="8321181" y="3351567"/>
            <a:ext cx="303261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In case of unresolved or abnormally prolonged and intense grief, a child might need to be referred to specialized MHPSS</a:t>
            </a:r>
            <a:endParaRPr/>
          </a:p>
        </p:txBody>
      </p:sp>
      <p:sp>
        <p:nvSpPr>
          <p:cNvPr id="1263" name="Google Shape;1263;p51"/>
          <p:cNvSpPr/>
          <p:nvPr/>
        </p:nvSpPr>
        <p:spPr>
          <a:xfrm>
            <a:off x="2010505" y="192288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4" name="Google Shape;1264;p51"/>
          <p:cNvSpPr/>
          <p:nvPr/>
        </p:nvSpPr>
        <p:spPr>
          <a:xfrm>
            <a:off x="5615388" y="192288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5" name="Google Shape;1265;p51"/>
          <p:cNvSpPr/>
          <p:nvPr/>
        </p:nvSpPr>
        <p:spPr>
          <a:xfrm>
            <a:off x="9311711" y="192288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70"/>
        <p:cNvGrpSpPr/>
        <p:nvPr/>
      </p:nvGrpSpPr>
      <p:grpSpPr>
        <a:xfrm>
          <a:off x="0" y="0"/>
          <a:ext cx="0" cy="0"/>
          <a:chOff x="0" y="0"/>
          <a:chExt cx="0" cy="0"/>
        </a:xfrm>
      </p:grpSpPr>
      <p:sp>
        <p:nvSpPr>
          <p:cNvPr id="1271" name="Google Shape;1271;p5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5</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4400" b="1">
                <a:solidFill>
                  <a:schemeClr val="lt1"/>
                </a:solidFill>
                <a:latin typeface="Garamond"/>
                <a:ea typeface="Garamond"/>
                <a:cs typeface="Garamond"/>
                <a:sym typeface="Garamond"/>
              </a:rPr>
              <a:t>Module closing</a:t>
            </a:r>
            <a:endParaRPr sz="5400" b="1">
              <a:solidFill>
                <a:schemeClr val="lt1"/>
              </a:solidFill>
              <a:latin typeface="Garamond"/>
              <a:ea typeface="Garamond"/>
              <a:cs typeface="Garamond"/>
              <a:sym typeface="Garamon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53"/>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Self-care exercise: Mindfulness</a:t>
            </a:r>
            <a:endParaRPr/>
          </a:p>
        </p:txBody>
      </p:sp>
      <p:sp>
        <p:nvSpPr>
          <p:cNvPr id="1278" name="Google Shape;1278;p53"/>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53"/>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284"/>
        <p:cNvGrpSpPr/>
        <p:nvPr/>
      </p:nvGrpSpPr>
      <p:grpSpPr>
        <a:xfrm>
          <a:off x="0" y="0"/>
          <a:ext cx="0" cy="0"/>
          <a:chOff x="0" y="0"/>
          <a:chExt cx="0" cy="0"/>
        </a:xfrm>
      </p:grpSpPr>
      <p:sp>
        <p:nvSpPr>
          <p:cNvPr id="1285" name="Google Shape;1285;p54"/>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5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End of Module 1</a:t>
            </a:r>
            <a:endParaRPr/>
          </a:p>
        </p:txBody>
      </p:sp>
      <p:sp>
        <p:nvSpPr>
          <p:cNvPr id="1292" name="Google Shape;1292;p55"/>
          <p:cNvSpPr/>
          <p:nvPr/>
        </p:nvSpPr>
        <p:spPr>
          <a:xfrm>
            <a:off x="1384531" y="2419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Review learning objectives</a:t>
            </a:r>
            <a:endParaRPr sz="2400">
              <a:solidFill>
                <a:schemeClr val="dk1"/>
              </a:solidFill>
              <a:latin typeface="Arial"/>
              <a:ea typeface="Arial"/>
              <a:cs typeface="Arial"/>
              <a:sym typeface="Arial"/>
            </a:endParaRPr>
          </a:p>
        </p:txBody>
      </p:sp>
      <p:sp>
        <p:nvSpPr>
          <p:cNvPr id="1293" name="Google Shape;1293;p55"/>
          <p:cNvSpPr/>
          <p:nvPr/>
        </p:nvSpPr>
        <p:spPr>
          <a:xfrm>
            <a:off x="4828771" y="2419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Reflection and feedback </a:t>
            </a:r>
            <a:endParaRPr/>
          </a:p>
        </p:txBody>
      </p:sp>
      <p:sp>
        <p:nvSpPr>
          <p:cNvPr id="1294" name="Google Shape;1294;p55"/>
          <p:cNvSpPr/>
          <p:nvPr/>
        </p:nvSpPr>
        <p:spPr>
          <a:xfrm>
            <a:off x="8273011" y="2419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Closing</a:t>
            </a:r>
            <a:endParaRPr/>
          </a:p>
        </p:txBody>
      </p:sp>
      <p:grpSp>
        <p:nvGrpSpPr>
          <p:cNvPr id="1295" name="Google Shape;1295;p55"/>
          <p:cNvGrpSpPr/>
          <p:nvPr/>
        </p:nvGrpSpPr>
        <p:grpSpPr>
          <a:xfrm>
            <a:off x="9994118" y="33917"/>
            <a:ext cx="2057602" cy="1975956"/>
            <a:chOff x="9994118" y="33917"/>
            <a:chExt cx="2057602" cy="1975956"/>
          </a:xfrm>
        </p:grpSpPr>
        <p:sp>
          <p:nvSpPr>
            <p:cNvPr id="1296" name="Google Shape;1296;p5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97" name="Google Shape;1297;p55"/>
            <p:cNvGrpSpPr/>
            <p:nvPr/>
          </p:nvGrpSpPr>
          <p:grpSpPr>
            <a:xfrm>
              <a:off x="10621771" y="762700"/>
              <a:ext cx="562136" cy="634675"/>
              <a:chOff x="760175" y="830142"/>
              <a:chExt cx="867619" cy="979579"/>
            </a:xfrm>
          </p:grpSpPr>
          <p:sp>
            <p:nvSpPr>
              <p:cNvPr id="1298" name="Google Shape;1298;p55"/>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54</a:t>
                </a:r>
                <a:endParaRPr dirty="0"/>
              </a:p>
            </p:txBody>
          </p:sp>
          <p:sp>
            <p:nvSpPr>
              <p:cNvPr id="1299" name="Google Shape;1299;p55"/>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00" name="Google Shape;1300;p55"/>
            <p:cNvGrpSpPr/>
            <p:nvPr/>
          </p:nvGrpSpPr>
          <p:grpSpPr>
            <a:xfrm>
              <a:off x="11325415" y="762701"/>
              <a:ext cx="182192" cy="634674"/>
              <a:chOff x="2121762" y="2323619"/>
              <a:chExt cx="200378" cy="825210"/>
            </a:xfrm>
          </p:grpSpPr>
          <p:sp>
            <p:nvSpPr>
              <p:cNvPr id="1301" name="Google Shape;1301;p55"/>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2" name="Google Shape;1302;p55"/>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6"/>
          <p:cNvGrpSpPr/>
          <p:nvPr/>
        </p:nvGrpSpPr>
        <p:grpSpPr>
          <a:xfrm>
            <a:off x="3476678" y="1979002"/>
            <a:ext cx="5318750" cy="3224369"/>
            <a:chOff x="3400707" y="1772174"/>
            <a:chExt cx="5758105" cy="3737192"/>
          </a:xfrm>
        </p:grpSpPr>
        <p:sp>
          <p:nvSpPr>
            <p:cNvPr id="184" name="Google Shape;184;p6"/>
            <p:cNvSpPr/>
            <p:nvPr/>
          </p:nvSpPr>
          <p:spPr>
            <a:xfrm>
              <a:off x="3400707" y="2359766"/>
              <a:ext cx="1412240" cy="141224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7746572" y="2359766"/>
              <a:ext cx="1412240" cy="141224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3400707" y="4048152"/>
              <a:ext cx="1335891" cy="146121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7822921" y="4048152"/>
              <a:ext cx="1335891" cy="146121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6"/>
            <p:cNvSpPr/>
            <p:nvPr/>
          </p:nvSpPr>
          <p:spPr>
            <a:xfrm>
              <a:off x="4351095" y="2702772"/>
              <a:ext cx="771005" cy="771005"/>
            </a:xfrm>
            <a:prstGeom prst="chord">
              <a:avLst>
                <a:gd name="adj1" fmla="val 2700000"/>
                <a:gd name="adj2" fmla="val 973434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6"/>
            <p:cNvSpPr/>
            <p:nvPr/>
          </p:nvSpPr>
          <p:spPr>
            <a:xfrm flipH="1">
              <a:off x="7347577" y="2785543"/>
              <a:ext cx="950687" cy="771005"/>
            </a:xfrm>
            <a:prstGeom prst="chord">
              <a:avLst>
                <a:gd name="adj1" fmla="val 2700000"/>
                <a:gd name="adj2" fmla="val 973434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
            <p:cNvSpPr/>
            <p:nvPr/>
          </p:nvSpPr>
          <p:spPr>
            <a:xfrm>
              <a:off x="5001335" y="1772174"/>
              <a:ext cx="1524000" cy="1175183"/>
            </a:xfrm>
            <a:prstGeom prst="wedgeRoundRectCallout">
              <a:avLst>
                <a:gd name="adj1" fmla="val -20833"/>
                <a:gd name="adj2" fmla="val 62500"/>
                <a:gd name="adj3"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6"/>
            <p:cNvSpPr/>
            <p:nvPr/>
          </p:nvSpPr>
          <p:spPr>
            <a:xfrm>
              <a:off x="6034184" y="2500682"/>
              <a:ext cx="1524000" cy="1175183"/>
            </a:xfrm>
            <a:prstGeom prst="wedgeRoundRectCallout">
              <a:avLst>
                <a:gd name="adj1" fmla="val 59833"/>
                <a:gd name="adj2" fmla="val 21866"/>
                <a:gd name="adj3" fmla="val 16667"/>
              </a:avLst>
            </a:prstGeom>
            <a:solidFill>
              <a:schemeClr val="accent5"/>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2" name="Google Shape;192;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highlight>
                  <a:srgbClr val="FFFF00"/>
                </a:highlight>
                <a:latin typeface="Arial"/>
                <a:ea typeface="Arial"/>
                <a:cs typeface="Arial"/>
                <a:sym typeface="Arial"/>
              </a:rPr>
              <a:t>Getting to know each other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latin typeface="Arial"/>
                <a:ea typeface="Arial"/>
                <a:cs typeface="Arial"/>
                <a:sym typeface="Arial"/>
              </a:rPr>
              <a:t>Learning agreement</a:t>
            </a:r>
            <a:endParaRPr/>
          </a:p>
        </p:txBody>
      </p:sp>
      <p:sp>
        <p:nvSpPr>
          <p:cNvPr id="199" name="Google Shape;199;p7"/>
          <p:cNvSpPr txBox="1"/>
          <p:nvPr/>
        </p:nvSpPr>
        <p:spPr>
          <a:xfrm>
            <a:off x="859018" y="1949230"/>
            <a:ext cx="3361556"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It’s important to feel</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safe</a:t>
            </a:r>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comfortable</a:t>
            </a:r>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accepted and respected</a:t>
            </a:r>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interested and focused</a:t>
            </a:r>
            <a:endParaRPr/>
          </a:p>
        </p:txBody>
      </p:sp>
      <p:sp>
        <p:nvSpPr>
          <p:cNvPr id="200" name="Google Shape;200;p7"/>
          <p:cNvSpPr/>
          <p:nvPr/>
        </p:nvSpPr>
        <p:spPr>
          <a:xfrm>
            <a:off x="7317515" y="2656722"/>
            <a:ext cx="2109840" cy="131025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flipH="1">
            <a:off x="7849615" y="2738974"/>
            <a:ext cx="1685326" cy="1964551"/>
          </a:xfrm>
          <a:prstGeom prst="flowChartPunchedCard">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2" name="Google Shape;202;p7"/>
          <p:cNvGrpSpPr/>
          <p:nvPr/>
        </p:nvGrpSpPr>
        <p:grpSpPr>
          <a:xfrm rot="3724370">
            <a:off x="10254015" y="2834610"/>
            <a:ext cx="206091" cy="1265255"/>
            <a:chOff x="1282700" y="1709132"/>
            <a:chExt cx="165100" cy="1013598"/>
          </a:xfrm>
        </p:grpSpPr>
        <p:sp>
          <p:nvSpPr>
            <p:cNvPr id="203" name="Google Shape;203;p7"/>
            <p:cNvSpPr/>
            <p:nvPr/>
          </p:nvSpPr>
          <p:spPr>
            <a:xfrm>
              <a:off x="1282700" y="1709132"/>
              <a:ext cx="16510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p:nvPr/>
          </p:nvSpPr>
          <p:spPr>
            <a:xfrm rot="10800000">
              <a:off x="1282700" y="2578100"/>
              <a:ext cx="165100" cy="14463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5" name="Google Shape;205;p7"/>
          <p:cNvSpPr/>
          <p:nvPr/>
        </p:nvSpPr>
        <p:spPr>
          <a:xfrm rot="1924370">
            <a:off x="10085881" y="3144737"/>
            <a:ext cx="722338" cy="722338"/>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6" name="Google Shape;206;p7"/>
          <p:cNvGrpSpPr/>
          <p:nvPr/>
        </p:nvGrpSpPr>
        <p:grpSpPr>
          <a:xfrm>
            <a:off x="5189372" y="1650239"/>
            <a:ext cx="2182943" cy="1269664"/>
            <a:chOff x="4870082" y="2127136"/>
            <a:chExt cx="2182943" cy="1269664"/>
          </a:xfrm>
        </p:grpSpPr>
        <p:grpSp>
          <p:nvGrpSpPr>
            <p:cNvPr id="207" name="Google Shape;207;p7"/>
            <p:cNvGrpSpPr/>
            <p:nvPr/>
          </p:nvGrpSpPr>
          <p:grpSpPr>
            <a:xfrm rot="-2466152">
              <a:off x="6456436" y="2219723"/>
              <a:ext cx="206091" cy="1265255"/>
              <a:chOff x="1282700" y="1709132"/>
              <a:chExt cx="165100" cy="1013598"/>
            </a:xfrm>
          </p:grpSpPr>
          <p:sp>
            <p:nvSpPr>
              <p:cNvPr id="208" name="Google Shape;208;p7"/>
              <p:cNvSpPr/>
              <p:nvPr/>
            </p:nvSpPr>
            <p:spPr>
              <a:xfrm>
                <a:off x="1282700" y="1709132"/>
                <a:ext cx="16510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7"/>
              <p:cNvSpPr/>
              <p:nvPr/>
            </p:nvSpPr>
            <p:spPr>
              <a:xfrm rot="10800000">
                <a:off x="1282700" y="2578100"/>
                <a:ext cx="165100" cy="144630"/>
              </a:xfrm>
              <a:prstGeom prst="triangle">
                <a:avLst>
                  <a:gd name="adj" fmla="val 50000"/>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p:nvPr/>
          </p:nvSpPr>
          <p:spPr>
            <a:xfrm>
              <a:off x="6068745" y="2515998"/>
              <a:ext cx="722338" cy="722338"/>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7"/>
            <p:cNvSpPr/>
            <p:nvPr/>
          </p:nvSpPr>
          <p:spPr>
            <a:xfrm rot="1207745">
              <a:off x="4926899" y="2294327"/>
              <a:ext cx="1063775" cy="519009"/>
            </a:xfrm>
            <a:prstGeom prst="roundRect">
              <a:avLst>
                <a:gd name="adj" fmla="val 50000"/>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2" name="Google Shape;212;p7"/>
          <p:cNvSpPr/>
          <p:nvPr/>
        </p:nvSpPr>
        <p:spPr>
          <a:xfrm rot="1853661">
            <a:off x="10787594" y="3744985"/>
            <a:ext cx="1063775" cy="519009"/>
          </a:xfrm>
          <a:prstGeom prst="roundRect">
            <a:avLst>
              <a:gd name="adj" fmla="val 50000"/>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3" name="Google Shape;213;p7"/>
          <p:cNvGrpSpPr/>
          <p:nvPr/>
        </p:nvGrpSpPr>
        <p:grpSpPr>
          <a:xfrm rot="-1679895">
            <a:off x="5595348" y="4947037"/>
            <a:ext cx="2239368" cy="865546"/>
            <a:chOff x="5721739" y="4945534"/>
            <a:chExt cx="2239368" cy="865546"/>
          </a:xfrm>
        </p:grpSpPr>
        <p:sp>
          <p:nvSpPr>
            <p:cNvPr id="214" name="Google Shape;214;p7"/>
            <p:cNvSpPr/>
            <p:nvPr/>
          </p:nvSpPr>
          <p:spPr>
            <a:xfrm rot="-584799">
              <a:off x="5757994" y="5205772"/>
              <a:ext cx="1063775" cy="519009"/>
            </a:xfrm>
            <a:prstGeom prst="roundRect">
              <a:avLst>
                <a:gd name="adj" fmla="val 50000"/>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5" name="Google Shape;215;p7"/>
            <p:cNvGrpSpPr/>
            <p:nvPr/>
          </p:nvGrpSpPr>
          <p:grpSpPr>
            <a:xfrm rot="-4837148">
              <a:off x="7217099" y="4587492"/>
              <a:ext cx="206091" cy="1265255"/>
              <a:chOff x="1282700" y="1709132"/>
              <a:chExt cx="165100" cy="1013598"/>
            </a:xfrm>
          </p:grpSpPr>
          <p:sp>
            <p:nvSpPr>
              <p:cNvPr id="216" name="Google Shape;216;p7"/>
              <p:cNvSpPr/>
              <p:nvPr/>
            </p:nvSpPr>
            <p:spPr>
              <a:xfrm>
                <a:off x="1282700" y="1709132"/>
                <a:ext cx="16510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7"/>
              <p:cNvSpPr/>
              <p:nvPr/>
            </p:nvSpPr>
            <p:spPr>
              <a:xfrm rot="10800000">
                <a:off x="1282700" y="2578100"/>
                <a:ext cx="165100" cy="14463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8" name="Google Shape;218;p7"/>
            <p:cNvSpPr/>
            <p:nvPr/>
          </p:nvSpPr>
          <p:spPr>
            <a:xfrm>
              <a:off x="6912142" y="4945534"/>
              <a:ext cx="722338" cy="722338"/>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9" name="Google Shape;219;p7"/>
          <p:cNvSpPr/>
          <p:nvPr/>
        </p:nvSpPr>
        <p:spPr>
          <a:xfrm>
            <a:off x="8203372" y="3345727"/>
            <a:ext cx="989984" cy="158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
          <p:cNvSpPr/>
          <p:nvPr/>
        </p:nvSpPr>
        <p:spPr>
          <a:xfrm>
            <a:off x="8203372" y="3718945"/>
            <a:ext cx="989984" cy="158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p:nvPr/>
        </p:nvSpPr>
        <p:spPr>
          <a:xfrm>
            <a:off x="8203372" y="4111123"/>
            <a:ext cx="989984" cy="158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8"/>
          <p:cNvCxnSpPr/>
          <p:nvPr/>
        </p:nvCxnSpPr>
        <p:spPr>
          <a:xfrm rot="10800000" flipH="1">
            <a:off x="3533166" y="2244148"/>
            <a:ext cx="1481799" cy="845704"/>
          </a:xfrm>
          <a:prstGeom prst="straightConnector1">
            <a:avLst/>
          </a:prstGeom>
          <a:noFill/>
          <a:ln w="76200" cap="flat" cmpd="sng">
            <a:solidFill>
              <a:schemeClr val="accent5"/>
            </a:solidFill>
            <a:prstDash val="solid"/>
            <a:miter lim="800000"/>
            <a:headEnd type="none" w="sm" len="sm"/>
            <a:tailEnd type="none" w="sm" len="sm"/>
          </a:ln>
        </p:spPr>
      </p:cxnSp>
      <p:sp>
        <p:nvSpPr>
          <p:cNvPr id="228" name="Google Shape;228;p8"/>
          <p:cNvSpPr/>
          <p:nvPr/>
        </p:nvSpPr>
        <p:spPr>
          <a:xfrm>
            <a:off x="3908816" y="3089852"/>
            <a:ext cx="1622793" cy="1622793"/>
          </a:xfrm>
          <a:prstGeom prst="ellipse">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8"/>
          <p:cNvSpPr/>
          <p:nvPr/>
        </p:nvSpPr>
        <p:spPr>
          <a:xfrm>
            <a:off x="5531609" y="2220371"/>
            <a:ext cx="590227" cy="590227"/>
          </a:xfrm>
          <a:prstGeom prst="rect">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Recap exercise</a:t>
            </a:r>
            <a:endParaRPr/>
          </a:p>
        </p:txBody>
      </p:sp>
      <p:sp>
        <p:nvSpPr>
          <p:cNvPr id="231" name="Google Shape;231;p8"/>
          <p:cNvSpPr/>
          <p:nvPr/>
        </p:nvSpPr>
        <p:spPr>
          <a:xfrm>
            <a:off x="838200" y="5867400"/>
            <a:ext cx="4506687" cy="468086"/>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8"/>
          <p:cNvSpPr txBox="1"/>
          <p:nvPr/>
        </p:nvSpPr>
        <p:spPr>
          <a:xfrm>
            <a:off x="6792624" y="3232467"/>
            <a:ext cx="42800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Draw what you remember of the pre-training reading</a:t>
            </a:r>
            <a:endParaRPr sz="2800">
              <a:solidFill>
                <a:schemeClr val="dk1"/>
              </a:solidFill>
              <a:latin typeface="Arial"/>
              <a:ea typeface="Arial"/>
              <a:cs typeface="Arial"/>
              <a:sym typeface="Arial"/>
            </a:endParaRPr>
          </a:p>
        </p:txBody>
      </p:sp>
      <p:grpSp>
        <p:nvGrpSpPr>
          <p:cNvPr id="233" name="Google Shape;233;p8"/>
          <p:cNvGrpSpPr/>
          <p:nvPr/>
        </p:nvGrpSpPr>
        <p:grpSpPr>
          <a:xfrm rot="571891">
            <a:off x="3300382" y="3200408"/>
            <a:ext cx="179388" cy="624906"/>
            <a:chOff x="11477815" y="915101"/>
            <a:chExt cx="182192" cy="634674"/>
          </a:xfrm>
        </p:grpSpPr>
        <p:sp>
          <p:nvSpPr>
            <p:cNvPr id="234" name="Google Shape;234;p8"/>
            <p:cNvSpPr/>
            <p:nvPr/>
          </p:nvSpPr>
          <p:spPr>
            <a:xfrm>
              <a:off x="11477816" y="915101"/>
              <a:ext cx="182191" cy="132855"/>
            </a:xfrm>
            <a:prstGeom prst="triangle">
              <a:avLst>
                <a:gd name="adj" fmla="val 50000"/>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8"/>
            <p:cNvSpPr/>
            <p:nvPr/>
          </p:nvSpPr>
          <p:spPr>
            <a:xfrm>
              <a:off x="11477815" y="1047810"/>
              <a:ext cx="182191" cy="501965"/>
            </a:xfrm>
            <a:prstGeom prst="rect">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6" name="Google Shape;236;p8"/>
          <p:cNvSpPr/>
          <p:nvPr/>
        </p:nvSpPr>
        <p:spPr>
          <a:xfrm>
            <a:off x="1709755" y="2195282"/>
            <a:ext cx="1139942" cy="116957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7" name="Google Shape;237;p8"/>
          <p:cNvSpPr/>
          <p:nvPr/>
        </p:nvSpPr>
        <p:spPr>
          <a:xfrm>
            <a:off x="1709755" y="3593554"/>
            <a:ext cx="1078314" cy="1815881"/>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8" name="Google Shape;238;p8"/>
          <p:cNvSpPr/>
          <p:nvPr/>
        </p:nvSpPr>
        <p:spPr>
          <a:xfrm rot="3817069">
            <a:off x="2902182" y="3168731"/>
            <a:ext cx="346286" cy="1081580"/>
          </a:xfrm>
          <a:prstGeom prst="round2SameRect">
            <a:avLst>
              <a:gd name="adj1" fmla="val 50000"/>
              <a:gd name="adj2" fmla="val 232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Learning objectives</a:t>
            </a:r>
            <a:endParaRPr/>
          </a:p>
        </p:txBody>
      </p:sp>
      <p:sp>
        <p:nvSpPr>
          <p:cNvPr id="245" name="Google Shape;245;p9"/>
          <p:cNvSpPr txBox="1"/>
          <p:nvPr/>
        </p:nvSpPr>
        <p:spPr>
          <a:xfrm>
            <a:off x="1220328" y="3535181"/>
            <a:ext cx="2739183" cy="1409576"/>
          </a:xfrm>
          <a:prstGeom prst="rect">
            <a:avLst/>
          </a:prstGeom>
          <a:noFill/>
          <a:ln>
            <a:noFill/>
          </a:ln>
        </p:spPr>
        <p:txBody>
          <a:bodyPr spcFirstLastPara="1" wrap="square" lIns="91425" tIns="45700" rIns="91425" bIns="45700" anchor="t" anchorCtr="0">
            <a:spAutoFit/>
          </a:bodyPr>
          <a:lstStyle/>
          <a:p>
            <a:pPr marL="0" marR="0" lvl="1" indent="0" algn="ctr" rtl="0">
              <a:lnSpc>
                <a:spcPct val="107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List common </a:t>
            </a:r>
            <a:r>
              <a:rPr lang="en-GB" sz="2000" dirty="0">
                <a:solidFill>
                  <a:schemeClr val="dk1"/>
                </a:solidFill>
              </a:rPr>
              <a:t>psychological reactions </a:t>
            </a:r>
            <a:r>
              <a:rPr lang="en-GB" sz="2000" b="0" i="0" u="none" strike="noStrike" cap="none" dirty="0">
                <a:solidFill>
                  <a:schemeClr val="dk1"/>
                </a:solidFill>
                <a:latin typeface="Arial"/>
                <a:ea typeface="Arial"/>
                <a:cs typeface="Arial"/>
                <a:sym typeface="Arial"/>
              </a:rPr>
              <a:t>of children in humanitarian settings</a:t>
            </a:r>
            <a:endParaRPr sz="2000" b="0" i="0" u="none" strike="noStrike" cap="none" dirty="0">
              <a:solidFill>
                <a:schemeClr val="dk1"/>
              </a:solidFill>
              <a:latin typeface="Arial"/>
              <a:ea typeface="Arial"/>
              <a:cs typeface="Arial"/>
              <a:sym typeface="Arial"/>
            </a:endParaRPr>
          </a:p>
        </p:txBody>
      </p:sp>
      <p:grpSp>
        <p:nvGrpSpPr>
          <p:cNvPr id="246" name="Google Shape;246;p9"/>
          <p:cNvGrpSpPr/>
          <p:nvPr/>
        </p:nvGrpSpPr>
        <p:grpSpPr>
          <a:xfrm>
            <a:off x="2015538" y="2261381"/>
            <a:ext cx="1196375" cy="868968"/>
            <a:chOff x="6878053" y="1156317"/>
            <a:chExt cx="1431178" cy="1039513"/>
          </a:xfrm>
        </p:grpSpPr>
        <p:grpSp>
          <p:nvGrpSpPr>
            <p:cNvPr id="247" name="Google Shape;247;p9"/>
            <p:cNvGrpSpPr/>
            <p:nvPr/>
          </p:nvGrpSpPr>
          <p:grpSpPr>
            <a:xfrm>
              <a:off x="7672978" y="1156317"/>
              <a:ext cx="412941" cy="436880"/>
              <a:chOff x="243840" y="1676400"/>
              <a:chExt cx="701040" cy="741680"/>
            </a:xfrm>
          </p:grpSpPr>
          <p:sp>
            <p:nvSpPr>
              <p:cNvPr id="248" name="Google Shape;248;p9"/>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9" name="Google Shape;249;p9"/>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50" name="Google Shape;250;p9"/>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1" name="Google Shape;251;p9"/>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252" name="Google Shape;252;p9"/>
          <p:cNvGrpSpPr/>
          <p:nvPr/>
        </p:nvGrpSpPr>
        <p:grpSpPr>
          <a:xfrm>
            <a:off x="5143932" y="2155200"/>
            <a:ext cx="1196375" cy="868968"/>
            <a:chOff x="6878053" y="1156317"/>
            <a:chExt cx="1431178" cy="1039513"/>
          </a:xfrm>
        </p:grpSpPr>
        <p:grpSp>
          <p:nvGrpSpPr>
            <p:cNvPr id="253" name="Google Shape;253;p9"/>
            <p:cNvGrpSpPr/>
            <p:nvPr/>
          </p:nvGrpSpPr>
          <p:grpSpPr>
            <a:xfrm>
              <a:off x="7672978" y="1156317"/>
              <a:ext cx="412941" cy="436880"/>
              <a:chOff x="243840" y="1676400"/>
              <a:chExt cx="701040" cy="741680"/>
            </a:xfrm>
          </p:grpSpPr>
          <p:sp>
            <p:nvSpPr>
              <p:cNvPr id="254" name="Google Shape;254;p9"/>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5" name="Google Shape;255;p9"/>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56" name="Google Shape;256;p9"/>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7" name="Google Shape;257;p9"/>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264" name="Google Shape;264;p9"/>
          <p:cNvGrpSpPr/>
          <p:nvPr/>
        </p:nvGrpSpPr>
        <p:grpSpPr>
          <a:xfrm>
            <a:off x="8439863" y="2155200"/>
            <a:ext cx="1196375" cy="868968"/>
            <a:chOff x="6878053" y="1156317"/>
            <a:chExt cx="1431178" cy="1039513"/>
          </a:xfrm>
        </p:grpSpPr>
        <p:grpSp>
          <p:nvGrpSpPr>
            <p:cNvPr id="265" name="Google Shape;265;p9"/>
            <p:cNvGrpSpPr/>
            <p:nvPr/>
          </p:nvGrpSpPr>
          <p:grpSpPr>
            <a:xfrm>
              <a:off x="7672978" y="1156317"/>
              <a:ext cx="412941" cy="436880"/>
              <a:chOff x="243840" y="1676400"/>
              <a:chExt cx="701040" cy="741680"/>
            </a:xfrm>
          </p:grpSpPr>
          <p:sp>
            <p:nvSpPr>
              <p:cNvPr id="266" name="Google Shape;266;p9"/>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7" name="Google Shape;267;p9"/>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68" name="Google Shape;268;p9"/>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9" name="Google Shape;269;p9"/>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70" name="Google Shape;270;p9"/>
          <p:cNvSpPr txBox="1"/>
          <p:nvPr/>
        </p:nvSpPr>
        <p:spPr>
          <a:xfrm>
            <a:off x="7803175" y="3429000"/>
            <a:ext cx="2490293"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chemeClr val="dk1"/>
                </a:solidFill>
                <a:latin typeface="Arial"/>
                <a:ea typeface="Arial"/>
                <a:cs typeface="Arial"/>
                <a:sym typeface="Arial"/>
              </a:rPr>
              <a:t>Identify strategies to support children of different ages experiencing grief and loss</a:t>
            </a:r>
            <a:endParaRPr sz="2000" b="0" i="0" u="none" strike="noStrike" cap="none" dirty="0">
              <a:solidFill>
                <a:schemeClr val="dk1"/>
              </a:solidFill>
              <a:latin typeface="Arial"/>
              <a:ea typeface="Arial"/>
              <a:cs typeface="Arial"/>
              <a:sym typeface="Arial"/>
            </a:endParaRPr>
          </a:p>
        </p:txBody>
      </p:sp>
      <p:sp>
        <p:nvSpPr>
          <p:cNvPr id="272" name="Google Shape;272;p9"/>
          <p:cNvSpPr txBox="1"/>
          <p:nvPr/>
        </p:nvSpPr>
        <p:spPr>
          <a:xfrm>
            <a:off x="4708089" y="3429000"/>
            <a:ext cx="2200700" cy="2068218"/>
          </a:xfrm>
          <a:prstGeom prst="rect">
            <a:avLst/>
          </a:prstGeom>
          <a:noFill/>
          <a:ln>
            <a:noFill/>
          </a:ln>
        </p:spPr>
        <p:txBody>
          <a:bodyPr spcFirstLastPara="1" wrap="square" lIns="91425" tIns="45700" rIns="91425" bIns="45700" anchor="t" anchorCtr="0">
            <a:spAutoFit/>
          </a:bodyPr>
          <a:lstStyle/>
          <a:p>
            <a:pPr marL="0" marR="0" lvl="1" indent="0" algn="ctr" rtl="0">
              <a:lnSpc>
                <a:spcPct val="107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Explain grief and common reactions for each age and developmental stage</a:t>
            </a:r>
            <a:endParaRPr sz="2000" b="0" i="0" u="none" strike="noStrike" cap="none" dirty="0">
              <a:solidFill>
                <a:schemeClr val="dk1"/>
              </a:solidFill>
              <a:latin typeface="Arial"/>
              <a:ea typeface="Arial"/>
              <a:cs typeface="Arial"/>
              <a:sym typeface="Arial"/>
            </a:endParaRPr>
          </a:p>
        </p:txBody>
      </p:sp>
      <p:sp>
        <p:nvSpPr>
          <p:cNvPr id="273" name="Google Shape;273;p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4" name="Google Shape;274;p9"/>
          <p:cNvGrpSpPr/>
          <p:nvPr/>
        </p:nvGrpSpPr>
        <p:grpSpPr>
          <a:xfrm>
            <a:off x="10741851" y="704557"/>
            <a:ext cx="562136" cy="634675"/>
            <a:chOff x="760175" y="830142"/>
            <a:chExt cx="867619" cy="979579"/>
          </a:xfrm>
        </p:grpSpPr>
        <p:sp>
          <p:nvSpPr>
            <p:cNvPr id="275" name="Google Shape;275;p9"/>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40</a:t>
              </a:r>
              <a:endParaRPr/>
            </a:p>
          </p:txBody>
        </p:sp>
        <p:sp>
          <p:nvSpPr>
            <p:cNvPr id="276" name="Google Shape;276;p9"/>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11776</Words>
  <Application>Microsoft Office PowerPoint</Application>
  <PresentationFormat>Widescreen</PresentationFormat>
  <Paragraphs>1211</Paragraphs>
  <Slides>57</Slides>
  <Notes>57</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Berlin Sans FB</vt:lpstr>
      <vt:lpstr>Garamond</vt:lpstr>
      <vt:lpstr>Segoe UI</vt:lpstr>
      <vt:lpstr>Overlock</vt:lpstr>
      <vt:lpstr>Arial</vt:lpstr>
      <vt:lpstr>Calibri</vt:lpstr>
      <vt:lpstr>Roboto</vt:lpstr>
      <vt:lpstr>Helvetica Neue</vt:lpstr>
      <vt:lpstr>Office Theme</vt:lpstr>
      <vt:lpstr>PowerPoint Presentation</vt:lpstr>
      <vt:lpstr>PowerPoint Presentation</vt:lpstr>
      <vt:lpstr>Training overview</vt:lpstr>
      <vt:lpstr>Module aim</vt:lpstr>
      <vt:lpstr>Agenda</vt:lpstr>
      <vt:lpstr>Getting to know each other</vt:lpstr>
      <vt:lpstr>Learning agreement</vt:lpstr>
      <vt:lpstr>Recap exercise</vt:lpstr>
      <vt:lpstr>Learning objectives</vt:lpstr>
      <vt:lpstr>PowerPoint Presentation</vt:lpstr>
      <vt:lpstr>Impact of emergencies</vt:lpstr>
      <vt:lpstr>PowerPoint Presentation</vt:lpstr>
      <vt:lpstr>Mental health and psychological distress</vt:lpstr>
      <vt:lpstr>Impact of emergencies</vt:lpstr>
      <vt:lpstr>Applying a socio-ecological approach</vt:lpstr>
      <vt:lpstr>Different emotions and feelings</vt:lpstr>
      <vt:lpstr>Mental Health Psychosocial Support needs</vt:lpstr>
      <vt:lpstr>Key learning points</vt:lpstr>
      <vt:lpstr>PowerPoint Presentation</vt:lpstr>
      <vt:lpstr>Case study</vt:lpstr>
      <vt:lpstr>PowerPoint Presentation</vt:lpstr>
      <vt:lpstr>Internal and external loss</vt:lpstr>
      <vt:lpstr>Loss and grief </vt:lpstr>
      <vt:lpstr>Reflection on an experience of loss</vt:lpstr>
      <vt:lpstr>An experience of loss</vt:lpstr>
      <vt:lpstr>Why reflect</vt:lpstr>
      <vt:lpstr>Reflection on an experience of loss and grief</vt:lpstr>
      <vt:lpstr>Stages of grief</vt:lpstr>
      <vt:lpstr>Stages of grief</vt:lpstr>
      <vt:lpstr>PROCESS OF GRIEF</vt:lpstr>
      <vt:lpstr>Common expression of grief</vt:lpstr>
      <vt:lpstr>Common expressions of grief</vt:lpstr>
      <vt:lpstr>PowerPoint Presentation</vt:lpstr>
      <vt:lpstr>Key learning points</vt:lpstr>
      <vt:lpstr>PowerPoint Presentation</vt:lpstr>
      <vt:lpstr>Loss and grief </vt:lpstr>
      <vt:lpstr>Factors that impact grief</vt:lpstr>
      <vt:lpstr>Evolving capacities</vt:lpstr>
      <vt:lpstr>Case study</vt:lpstr>
      <vt:lpstr>PowerPoint Presentation</vt:lpstr>
      <vt:lpstr>PowerPoint Presentation</vt:lpstr>
      <vt:lpstr>Common stages of grief for children</vt:lpstr>
      <vt:lpstr>Support children in grief</vt:lpstr>
      <vt:lpstr>Responding to grief with empathy</vt:lpstr>
      <vt:lpstr>Interventions to support the grieving process </vt:lpstr>
      <vt:lpstr>PowerPoint Presentation</vt:lpstr>
      <vt:lpstr>Interventions to support the grieving process </vt:lpstr>
      <vt:lpstr>Participate to traditional or religious rituals or ceremonies</vt:lpstr>
      <vt:lpstr>When to worry? </vt:lpstr>
      <vt:lpstr>Reasons why grief can remain unresolved</vt:lpstr>
      <vt:lpstr>Reasons why grief can remain unresolved</vt:lpstr>
      <vt:lpstr>Warning Signs: Unresolved grief </vt:lpstr>
      <vt:lpstr>Key learning points</vt:lpstr>
      <vt:lpstr>PowerPoint Presentation</vt:lpstr>
      <vt:lpstr>Self-care exercise: Mindfulness</vt:lpstr>
      <vt:lpstr>PowerPoint Presentation</vt:lpstr>
      <vt:lpstr>End of Module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35</cp:revision>
  <dcterms:created xsi:type="dcterms:W3CDTF">2023-02-13T10:26:01Z</dcterms:created>
  <dcterms:modified xsi:type="dcterms:W3CDTF">2023-05-26T09:54:33Z</dcterms:modified>
</cp:coreProperties>
</file>