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7"/>
  </p:notesMasterIdLst>
  <p:handoutMasterIdLst>
    <p:handoutMasterId r:id="rId118"/>
  </p:handoutMasterIdLst>
  <p:sldIdLst>
    <p:sldId id="256" r:id="rId2"/>
    <p:sldId id="257" r:id="rId3"/>
    <p:sldId id="860" r:id="rId4"/>
    <p:sldId id="861" r:id="rId5"/>
    <p:sldId id="856" r:id="rId6"/>
    <p:sldId id="258" r:id="rId7"/>
    <p:sldId id="262" r:id="rId8"/>
    <p:sldId id="259" r:id="rId9"/>
    <p:sldId id="855" r:id="rId10"/>
    <p:sldId id="810" r:id="rId11"/>
    <p:sldId id="811" r:id="rId12"/>
    <p:sldId id="281" r:id="rId13"/>
    <p:sldId id="301" r:id="rId14"/>
    <p:sldId id="819" r:id="rId15"/>
    <p:sldId id="821" r:id="rId16"/>
    <p:sldId id="822" r:id="rId17"/>
    <p:sldId id="823" r:id="rId18"/>
    <p:sldId id="824" r:id="rId19"/>
    <p:sldId id="839" r:id="rId20"/>
    <p:sldId id="840" r:id="rId21"/>
    <p:sldId id="862" r:id="rId22"/>
    <p:sldId id="829" r:id="rId23"/>
    <p:sldId id="841" r:id="rId24"/>
    <p:sldId id="746" r:id="rId25"/>
    <p:sldId id="766" r:id="rId26"/>
    <p:sldId id="767" r:id="rId27"/>
    <p:sldId id="770" r:id="rId28"/>
    <p:sldId id="768" r:id="rId29"/>
    <p:sldId id="771" r:id="rId30"/>
    <p:sldId id="772" r:id="rId31"/>
    <p:sldId id="773" r:id="rId32"/>
    <p:sldId id="863" r:id="rId33"/>
    <p:sldId id="776" r:id="rId34"/>
    <p:sldId id="774" r:id="rId35"/>
    <p:sldId id="775" r:id="rId36"/>
    <p:sldId id="864" r:id="rId37"/>
    <p:sldId id="826" r:id="rId38"/>
    <p:sldId id="842" r:id="rId39"/>
    <p:sldId id="813" r:id="rId40"/>
    <p:sldId id="827" r:id="rId41"/>
    <p:sldId id="831" r:id="rId42"/>
    <p:sldId id="747" r:id="rId43"/>
    <p:sldId id="843" r:id="rId44"/>
    <p:sldId id="778" r:id="rId45"/>
    <p:sldId id="844" r:id="rId46"/>
    <p:sldId id="781" r:id="rId47"/>
    <p:sldId id="865" r:id="rId48"/>
    <p:sldId id="782" r:id="rId49"/>
    <p:sldId id="784" r:id="rId50"/>
    <p:sldId id="783" r:id="rId51"/>
    <p:sldId id="858" r:id="rId52"/>
    <p:sldId id="830" r:id="rId53"/>
    <p:sldId id="748" r:id="rId54"/>
    <p:sldId id="796" r:id="rId55"/>
    <p:sldId id="806" r:id="rId56"/>
    <p:sldId id="797" r:id="rId57"/>
    <p:sldId id="799" r:id="rId58"/>
    <p:sldId id="868" r:id="rId59"/>
    <p:sldId id="798" r:id="rId60"/>
    <p:sldId id="846" r:id="rId61"/>
    <p:sldId id="801" r:id="rId62"/>
    <p:sldId id="800" r:id="rId63"/>
    <p:sldId id="803" r:id="rId64"/>
    <p:sldId id="804" r:id="rId65"/>
    <p:sldId id="805" r:id="rId66"/>
    <p:sldId id="845" r:id="rId67"/>
    <p:sldId id="807" r:id="rId68"/>
    <p:sldId id="749" r:id="rId69"/>
    <p:sldId id="795" r:id="rId70"/>
    <p:sldId id="785" r:id="rId71"/>
    <p:sldId id="787" r:id="rId72"/>
    <p:sldId id="789" r:id="rId73"/>
    <p:sldId id="790" r:id="rId74"/>
    <p:sldId id="791" r:id="rId75"/>
    <p:sldId id="792" r:id="rId76"/>
    <p:sldId id="793" r:id="rId77"/>
    <p:sldId id="794" r:id="rId78"/>
    <p:sldId id="808" r:id="rId79"/>
    <p:sldId id="848" r:id="rId80"/>
    <p:sldId id="833" r:id="rId81"/>
    <p:sldId id="834" r:id="rId82"/>
    <p:sldId id="818" r:id="rId83"/>
    <p:sldId id="835" r:id="rId84"/>
    <p:sldId id="820" r:id="rId85"/>
    <p:sldId id="837" r:id="rId86"/>
    <p:sldId id="847" r:id="rId87"/>
    <p:sldId id="849" r:id="rId88"/>
    <p:sldId id="745" r:id="rId89"/>
    <p:sldId id="809" r:id="rId90"/>
    <p:sldId id="751" r:id="rId91"/>
    <p:sldId id="752" r:id="rId92"/>
    <p:sldId id="750" r:id="rId93"/>
    <p:sldId id="812" r:id="rId94"/>
    <p:sldId id="859" r:id="rId95"/>
    <p:sldId id="870" r:id="rId96"/>
    <p:sldId id="753" r:id="rId97"/>
    <p:sldId id="754" r:id="rId98"/>
    <p:sldId id="755" r:id="rId99"/>
    <p:sldId id="761" r:id="rId100"/>
    <p:sldId id="762" r:id="rId101"/>
    <p:sldId id="763" r:id="rId102"/>
    <p:sldId id="764" r:id="rId103"/>
    <p:sldId id="871" r:id="rId104"/>
    <p:sldId id="765" r:id="rId105"/>
    <p:sldId id="850" r:id="rId106"/>
    <p:sldId id="744" r:id="rId107"/>
    <p:sldId id="851" r:id="rId108"/>
    <p:sldId id="852" r:id="rId109"/>
    <p:sldId id="853" r:id="rId110"/>
    <p:sldId id="854" r:id="rId111"/>
    <p:sldId id="757" r:id="rId112"/>
    <p:sldId id="760" r:id="rId113"/>
    <p:sldId id="273" r:id="rId114"/>
    <p:sldId id="857" r:id="rId115"/>
    <p:sldId id="280" r:id="rId116"/>
  </p:sldIdLst>
  <p:sldSz cx="12192000" cy="6858000"/>
  <p:notesSz cx="7099300" cy="10234613"/>
  <p:embeddedFontLst>
    <p:embeddedFont>
      <p:font typeface="Britannic Bold" panose="020B0903060703020204" pitchFamily="34" charset="0"/>
      <p:regular r:id="rId119"/>
    </p:embeddedFont>
    <p:embeddedFont>
      <p:font typeface="Calibri" panose="020F0502020204030204" pitchFamily="34" charset="0"/>
      <p:regular r:id="rId120"/>
      <p:bold r:id="rId121"/>
      <p:italic r:id="rId122"/>
      <p:boldItalic r:id="rId123"/>
    </p:embeddedFont>
    <p:embeddedFont>
      <p:font typeface="Garamond" panose="02020404030301010803" pitchFamily="18" charset="0"/>
      <p:regular r:id="rId124"/>
      <p:bold r:id="rId125"/>
      <p:italic r:id="rId126"/>
      <p:boldItalic r:id="rId127"/>
    </p:embeddedFont>
    <p:embeddedFont>
      <p:font typeface="Helvetica Neue" panose="020B0604020202020204" charset="0"/>
      <p:regular r:id="rId128"/>
      <p:bold r:id="rId129"/>
      <p:italic r:id="rId130"/>
      <p:boldItalic r:id="rId1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Title" id="{15380DDA-6747-4F77-92B1-12A89DAEB4B8}">
          <p14:sldIdLst>
            <p14:sldId id="256"/>
            <p14:sldId id="257"/>
            <p14:sldId id="860"/>
            <p14:sldId id="861"/>
          </p14:sldIdLst>
        </p14:section>
        <p14:section name="Sesión 1" id="{77F4C328-2E2D-4548-A3B5-1120AA1CB339}">
          <p14:sldIdLst>
            <p14:sldId id="856"/>
            <p14:sldId id="258"/>
            <p14:sldId id="262"/>
            <p14:sldId id="259"/>
            <p14:sldId id="855"/>
          </p14:sldIdLst>
        </p14:section>
        <p14:section name="Sesión 2" id="{CC3D140F-1037-4AE4-A577-95BDD4697745}">
          <p14:sldIdLst>
            <p14:sldId id="810"/>
            <p14:sldId id="811"/>
            <p14:sldId id="281"/>
            <p14:sldId id="301"/>
            <p14:sldId id="819"/>
            <p14:sldId id="821"/>
            <p14:sldId id="822"/>
            <p14:sldId id="823"/>
            <p14:sldId id="824"/>
            <p14:sldId id="839"/>
            <p14:sldId id="840"/>
            <p14:sldId id="862"/>
            <p14:sldId id="829"/>
            <p14:sldId id="841"/>
          </p14:sldIdLst>
        </p14:section>
        <p14:section name="Sesión 3" id="{74979632-A0C1-494F-BD11-E2D911B69E0A}">
          <p14:sldIdLst>
            <p14:sldId id="746"/>
            <p14:sldId id="766"/>
            <p14:sldId id="767"/>
            <p14:sldId id="770"/>
            <p14:sldId id="768"/>
            <p14:sldId id="771"/>
            <p14:sldId id="772"/>
            <p14:sldId id="773"/>
            <p14:sldId id="863"/>
            <p14:sldId id="776"/>
            <p14:sldId id="774"/>
            <p14:sldId id="775"/>
            <p14:sldId id="864"/>
            <p14:sldId id="826"/>
            <p14:sldId id="842"/>
            <p14:sldId id="813"/>
            <p14:sldId id="827"/>
            <p14:sldId id="831"/>
          </p14:sldIdLst>
        </p14:section>
        <p14:section name="Sesión 4" id="{B44181C2-0732-4522-AE88-7482D21311E8}">
          <p14:sldIdLst>
            <p14:sldId id="747"/>
            <p14:sldId id="843"/>
            <p14:sldId id="778"/>
            <p14:sldId id="844"/>
            <p14:sldId id="781"/>
            <p14:sldId id="865"/>
            <p14:sldId id="782"/>
            <p14:sldId id="784"/>
            <p14:sldId id="783"/>
            <p14:sldId id="858"/>
            <p14:sldId id="830"/>
          </p14:sldIdLst>
        </p14:section>
        <p14:section name="Sesión 5" id="{FB7764B8-E99B-4228-BD78-B1F3AC6BF174}">
          <p14:sldIdLst>
            <p14:sldId id="748"/>
            <p14:sldId id="796"/>
            <p14:sldId id="806"/>
            <p14:sldId id="797"/>
            <p14:sldId id="799"/>
            <p14:sldId id="868"/>
            <p14:sldId id="798"/>
            <p14:sldId id="846"/>
            <p14:sldId id="801"/>
            <p14:sldId id="800"/>
            <p14:sldId id="803"/>
            <p14:sldId id="804"/>
            <p14:sldId id="805"/>
            <p14:sldId id="845"/>
            <p14:sldId id="807"/>
          </p14:sldIdLst>
        </p14:section>
        <p14:section name="Sesión 6" id="{2CD13B3E-DA6F-4796-84BE-2E27A148076E}">
          <p14:sldIdLst>
            <p14:sldId id="749"/>
            <p14:sldId id="795"/>
            <p14:sldId id="785"/>
            <p14:sldId id="787"/>
            <p14:sldId id="789"/>
            <p14:sldId id="790"/>
            <p14:sldId id="791"/>
            <p14:sldId id="792"/>
            <p14:sldId id="793"/>
            <p14:sldId id="794"/>
            <p14:sldId id="808"/>
            <p14:sldId id="848"/>
          </p14:sldIdLst>
        </p14:section>
        <p14:section name="Sesión 7" id="{4E242E42-4307-4EAE-A2B6-19D25DF5B8DF}">
          <p14:sldIdLst>
            <p14:sldId id="833"/>
            <p14:sldId id="834"/>
            <p14:sldId id="818"/>
            <p14:sldId id="835"/>
            <p14:sldId id="820"/>
            <p14:sldId id="837"/>
            <p14:sldId id="847"/>
            <p14:sldId id="849"/>
          </p14:sldIdLst>
        </p14:section>
        <p14:section name="Sesión 8" id="{F6A94B07-8CF1-4529-8BB9-F4BA71BBAE1A}">
          <p14:sldIdLst>
            <p14:sldId id="745"/>
            <p14:sldId id="809"/>
            <p14:sldId id="751"/>
            <p14:sldId id="752"/>
            <p14:sldId id="750"/>
            <p14:sldId id="812"/>
            <p14:sldId id="859"/>
            <p14:sldId id="870"/>
            <p14:sldId id="753"/>
            <p14:sldId id="754"/>
            <p14:sldId id="755"/>
            <p14:sldId id="761"/>
            <p14:sldId id="762"/>
            <p14:sldId id="763"/>
            <p14:sldId id="764"/>
            <p14:sldId id="871"/>
            <p14:sldId id="765"/>
            <p14:sldId id="850"/>
          </p14:sldIdLst>
        </p14:section>
        <p14:section name="Sesión 9" id="{152CF19B-EC8C-48DA-8F31-61F7F1C33AE1}">
          <p14:sldIdLst>
            <p14:sldId id="744"/>
            <p14:sldId id="851"/>
            <p14:sldId id="852"/>
            <p14:sldId id="853"/>
            <p14:sldId id="854"/>
            <p14:sldId id="757"/>
            <p14:sldId id="760"/>
            <p14:sldId id="273"/>
          </p14:sldIdLst>
        </p14:section>
        <p14:section name="Sesión 10" id="{9DF9ECD0-0AFD-42BA-A0F8-26D6999DBE1E}">
          <p14:sldIdLst>
            <p14:sldId id="857"/>
            <p14:sldId id="28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35" roundtripDataSignature="AMtx7mh6qvjhOvG99ulgLzKiQ1j+NXrJw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EC1317-ED4B-3651-3741-C9C6FC8C0C6C}" name="Justina Ojom" initials="JO" userId="S::justina.ojom@little-fish.co::cbdaed7d-8d45-4372-a16a-f3f8900c2f45" providerId="AD"/>
  <p188:author id="{0027B4F2-1383-E369-CA03-AA29E1613B29}" name="Clare Back" initials="CB" userId="7ca9c63e0bec638d"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M Training" initials="" lastIdx="9" clrIdx="0"/>
  <p:cmAuthor id="1" name="Case Management Task Force" initials="" lastIdx="3" clrIdx="1"/>
  <p:cmAuthor id="2" name="Elena Giannini" initial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1A62024-7AD7-412F-9226-13D92B83C7F1}">
  <a:tblStyle styleId="{91A62024-7AD7-412F-9226-13D92B83C7F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EE8EC"/>
          </a:solidFill>
        </a:fill>
      </a:tcStyle>
    </a:wholeTbl>
    <a:band1H>
      <a:tcTxStyle/>
      <a:tcStyle>
        <a:tcBdr/>
        <a:fill>
          <a:solidFill>
            <a:srgbClr val="DCCFD8"/>
          </a:solidFill>
        </a:fill>
      </a:tcStyle>
    </a:band1H>
    <a:band2H>
      <a:tcTxStyle/>
      <a:tcStyle>
        <a:tcBdr/>
      </a:tcStyle>
    </a:band2H>
    <a:band1V>
      <a:tcTxStyle/>
      <a:tcStyle>
        <a:tcBdr/>
        <a:fill>
          <a:solidFill>
            <a:srgbClr val="DCCFD8"/>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4" autoAdjust="0"/>
    <p:restoredTop sz="72374" autoAdjust="0"/>
  </p:normalViewPr>
  <p:slideViewPr>
    <p:cSldViewPr snapToGrid="0">
      <p:cViewPr varScale="1">
        <p:scale>
          <a:sx n="50" d="100"/>
          <a:sy n="50" d="100"/>
        </p:scale>
        <p:origin x="1296" y="36"/>
      </p:cViewPr>
      <p:guideLst/>
    </p:cSldViewPr>
  </p:slideViewPr>
  <p:outlineViewPr>
    <p:cViewPr>
      <p:scale>
        <a:sx n="33" d="100"/>
        <a:sy n="33" d="100"/>
      </p:scale>
      <p:origin x="0" y="-12466"/>
    </p:cViewPr>
  </p:outlineViewPr>
  <p:notesTextViewPr>
    <p:cViewPr>
      <p:scale>
        <a:sx n="100" d="100"/>
        <a:sy n="100" d="100"/>
      </p:scale>
      <p:origin x="0" y="0"/>
    </p:cViewPr>
  </p:notesTextViewPr>
  <p:sorterViewPr>
    <p:cViewPr>
      <p:scale>
        <a:sx n="66" d="100"/>
        <a:sy n="66" d="100"/>
      </p:scale>
      <p:origin x="0" y="-19440"/>
    </p:cViewPr>
  </p:sorterViewPr>
  <p:notesViewPr>
    <p:cSldViewPr snapToGrid="0">
      <p:cViewPr varScale="1">
        <p:scale>
          <a:sx n="70" d="100"/>
          <a:sy n="70" d="100"/>
        </p:scale>
        <p:origin x="4068" y="60"/>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font" Target="fonts/font5.fntdata"/><Relationship Id="rId128" Type="http://schemas.openxmlformats.org/officeDocument/2006/relationships/font" Target="fonts/font10.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handoutMaster" Target="handoutMasters/handoutMaster1.xml"/><Relationship Id="rId139"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font" Target="fonts/font6.fntdata"/><Relationship Id="rId129" Type="http://schemas.openxmlformats.org/officeDocument/2006/relationships/font" Target="fonts/font11.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font" Target="fonts/font1.fntdata"/><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font" Target="fonts/font12.fntdata"/><Relationship Id="rId135" Type="http://customschemas.google.com/relationships/presentationmetadata" Target="metadata"/><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2.fntdata"/><Relationship Id="rId125" Type="http://schemas.openxmlformats.org/officeDocument/2006/relationships/font" Target="fonts/font7.fntdata"/><Relationship Id="rId141" Type="http://schemas.microsoft.com/office/2018/10/relationships/authors" Targe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font" Target="fonts/font13.fntdata"/><Relationship Id="rId136"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3.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501BC7-7035-FD2E-62C1-019EE8475232}"/>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B5786B4-5CD4-5A05-74C3-1B12698C797E}"/>
              </a:ext>
            </a:extLst>
          </p:cNvPr>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3404DACD-0188-416F-9EA4-044490BC8A0A}" type="datetimeFigureOut">
              <a:rPr lang="en-US" smtClean="0"/>
              <a:t>5/4/2023</a:t>
            </a:fld>
            <a:endParaRPr lang="en-US"/>
          </a:p>
        </p:txBody>
      </p:sp>
      <p:sp>
        <p:nvSpPr>
          <p:cNvPr id="4" name="Footer Placeholder 3">
            <a:extLst>
              <a:ext uri="{FF2B5EF4-FFF2-40B4-BE49-F238E27FC236}">
                <a16:creationId xmlns:a16="http://schemas.microsoft.com/office/drawing/2014/main" id="{20C2DFD7-F240-3C8F-FA4F-C63F19A65040}"/>
              </a:ext>
            </a:extLst>
          </p:cNvPr>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37C8A65-F6C2-1AB5-53B4-AED7BB3C82CF}"/>
              </a:ext>
            </a:extLst>
          </p:cNvPr>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2179632D-5ED6-4666-BD3B-E53DDF09FEFC}" type="slidenum">
              <a:rPr lang="en-US" smtClean="0"/>
              <a:t>‹#›</a:t>
            </a:fld>
            <a:endParaRPr lang="en-US"/>
          </a:p>
        </p:txBody>
      </p:sp>
    </p:spTree>
    <p:extLst>
      <p:ext uri="{BB962C8B-B14F-4D97-AF65-F5344CB8AC3E}">
        <p14:creationId xmlns:p14="http://schemas.microsoft.com/office/powerpoint/2010/main" val="2021937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12" name="Slide Image Placeholder 4">
            <a:extLst>
              <a:ext uri="{FF2B5EF4-FFF2-40B4-BE49-F238E27FC236}">
                <a16:creationId xmlns:a16="http://schemas.microsoft.com/office/drawing/2014/main" id="{1B62C902-BD5E-4236-A347-2A3480C8F4D6}"/>
              </a:ext>
            </a:extLst>
          </p:cNvPr>
          <p:cNvSpPr>
            <a:spLocks noGrp="1" noRot="1" noChangeAspect="1"/>
          </p:cNvSpPr>
          <p:nvPr>
            <p:ph type="sldImg" idx="2"/>
          </p:nvPr>
        </p:nvSpPr>
        <p:spPr>
          <a:xfrm>
            <a:off x="477838" y="460375"/>
            <a:ext cx="6143625" cy="3455988"/>
          </a:xfrm>
          <a:prstGeom prst="rect">
            <a:avLst/>
          </a:prstGeom>
          <a:noFill/>
          <a:ln w="12700">
            <a:solidFill>
              <a:prstClr val="black"/>
            </a:solidFill>
          </a:ln>
        </p:spPr>
        <p:txBody>
          <a:bodyPr vert="horz" lIns="99048" tIns="49524" rIns="99048" bIns="49524" rtlCol="0" anchor="ctr"/>
          <a:lstStyle/>
          <a:p>
            <a:endParaRPr lang="en-CA"/>
          </a:p>
        </p:txBody>
      </p:sp>
      <p:sp>
        <p:nvSpPr>
          <p:cNvPr id="21" name="Notes Placeholder 4">
            <a:extLst>
              <a:ext uri="{FF2B5EF4-FFF2-40B4-BE49-F238E27FC236}">
                <a16:creationId xmlns:a16="http://schemas.microsoft.com/office/drawing/2014/main" id="{39134334-3222-C45E-CAA7-E14DB029EAB0}"/>
              </a:ext>
            </a:extLst>
          </p:cNvPr>
          <p:cNvSpPr>
            <a:spLocks noGrp="1"/>
          </p:cNvSpPr>
          <p:nvPr>
            <p:ph type="body" sz="quarter" idx="3"/>
          </p:nvPr>
        </p:nvSpPr>
        <p:spPr>
          <a:xfrm>
            <a:off x="477839" y="4229101"/>
            <a:ext cx="6143624" cy="5442607"/>
          </a:xfrm>
          <a:prstGeom prst="rect">
            <a:avLst/>
          </a:prstGeom>
        </p:spPr>
        <p:txBody>
          <a:bodyPr vert="horz" lIns="94640" tIns="47320" rIns="94640" bIns="47320" rtlCol="0"/>
          <a:lstStyle/>
          <a:p>
            <a:pPr lvl="0"/>
            <a:r>
              <a:rPr lang="en-US" dirty="0"/>
              <a:t>Haga clic para editar los estilos de texto maestro</a:t>
            </a:r>
          </a:p>
          <a:p>
            <a:pPr lvl="1"/>
            <a:r>
              <a:rPr lang="en-US" dirty="0"/>
              <a:t>Segundo nivel</a:t>
            </a:r>
          </a:p>
          <a:p>
            <a:pPr lvl="2"/>
            <a:r>
              <a:rPr lang="en-US" dirty="0"/>
              <a:t>Tercer nivel</a:t>
            </a:r>
          </a:p>
          <a:p>
            <a:pPr lvl="3"/>
            <a:r>
              <a:rPr lang="en-US" dirty="0"/>
              <a:t>Cuarto nivel</a:t>
            </a:r>
          </a:p>
          <a:p>
            <a:pPr lvl="4"/>
            <a:r>
              <a:rPr lang="en-US" dirty="0"/>
              <a:t>Quinto nivel</a:t>
            </a: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171450" marR="0" lvl="0" indent="-171450" algn="l" rtl="0">
      <a:lnSpc>
        <a:spcPct val="100000"/>
      </a:lnSpc>
      <a:spcBef>
        <a:spcPts val="0"/>
      </a:spcBef>
      <a:spcAft>
        <a:spcPts val="0"/>
      </a:spcAft>
      <a:buClr>
        <a:srgbClr val="000000"/>
      </a:buClr>
      <a:buFont typeface="Arial" panose="020B0604020202020204" pitchFamily="34" charset="0"/>
      <a:buChar char="•"/>
      <a:defRPr sz="1200" b="0" i="0" u="none" strike="noStrike" cap="none">
        <a:solidFill>
          <a:srgbClr val="000000"/>
        </a:solidFill>
        <a:latin typeface="+mn-lt"/>
        <a:ea typeface="Arial"/>
        <a:cs typeface="Arial"/>
        <a:sym typeface="Arial"/>
      </a:defRPr>
    </a:lvl1pPr>
    <a:lvl2pPr marL="625475" marR="0" lvl="1" indent="-171450" algn="l" rtl="0">
      <a:lnSpc>
        <a:spcPct val="100000"/>
      </a:lnSpc>
      <a:spcBef>
        <a:spcPts val="0"/>
      </a:spcBef>
      <a:spcAft>
        <a:spcPts val="0"/>
      </a:spcAft>
      <a:buClr>
        <a:srgbClr val="000000"/>
      </a:buClr>
      <a:buFont typeface="Arial" panose="020B0604020202020204" pitchFamily="34" charset="0"/>
      <a:buChar char="•"/>
      <a:defRPr sz="1200" b="0" i="0" u="none" strike="noStrike" cap="none">
        <a:solidFill>
          <a:srgbClr val="000000"/>
        </a:solidFill>
        <a:latin typeface="+mn-lt"/>
        <a:ea typeface="Arial"/>
        <a:cs typeface="Arial"/>
        <a:sym typeface="Arial"/>
      </a:defRPr>
    </a:lvl2pPr>
    <a:lvl3pPr marL="1082675" marR="0" lvl="2" indent="-171450" algn="l" rtl="0">
      <a:lnSpc>
        <a:spcPct val="100000"/>
      </a:lnSpc>
      <a:spcBef>
        <a:spcPts val="0"/>
      </a:spcBef>
      <a:spcAft>
        <a:spcPts val="0"/>
      </a:spcAft>
      <a:buClr>
        <a:srgbClr val="000000"/>
      </a:buClr>
      <a:buFont typeface="Arial" panose="020B0604020202020204" pitchFamily="34" charset="0"/>
      <a:buChar char="•"/>
      <a:defRPr sz="1200" b="0" i="0" u="none" strike="noStrike" cap="none">
        <a:solidFill>
          <a:srgbClr val="000000"/>
        </a:solidFill>
        <a:latin typeface="+mn-lt"/>
        <a:ea typeface="Arial"/>
        <a:cs typeface="Arial"/>
        <a:sym typeface="Arial"/>
      </a:defRPr>
    </a:lvl3pPr>
    <a:lvl4pPr marL="1524000" marR="0" lvl="3" indent="-171450" algn="l" rtl="0">
      <a:lnSpc>
        <a:spcPct val="100000"/>
      </a:lnSpc>
      <a:spcBef>
        <a:spcPts val="0"/>
      </a:spcBef>
      <a:spcAft>
        <a:spcPts val="0"/>
      </a:spcAft>
      <a:buClr>
        <a:srgbClr val="000000"/>
      </a:buClr>
      <a:buFont typeface="Arial" panose="020B0604020202020204" pitchFamily="34" charset="0"/>
      <a:buChar char="•"/>
      <a:defRPr sz="1200" b="0" i="0" u="none" strike="noStrike" cap="none">
        <a:solidFill>
          <a:srgbClr val="000000"/>
        </a:solidFill>
        <a:latin typeface="+mn-lt"/>
        <a:ea typeface="Arial"/>
        <a:cs typeface="Arial"/>
        <a:sym typeface="Arial"/>
      </a:defRPr>
    </a:lvl4pPr>
    <a:lvl5pPr marL="1965325" marR="0" lvl="4" indent="-171450" algn="l" rtl="0">
      <a:lnSpc>
        <a:spcPct val="100000"/>
      </a:lnSpc>
      <a:spcBef>
        <a:spcPts val="0"/>
      </a:spcBef>
      <a:spcAft>
        <a:spcPts val="0"/>
      </a:spcAft>
      <a:buClr>
        <a:srgbClr val="000000"/>
      </a:buClr>
      <a:buFont typeface="Arial" panose="020B0604020202020204" pitchFamily="34" charset="0"/>
      <a:buChar char="•"/>
      <a:defRPr sz="1200" b="0" i="0" u="none" strike="noStrike" cap="none">
        <a:solidFill>
          <a:srgbClr val="000000"/>
        </a:solidFill>
        <a:latin typeface="+mn-lt"/>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3" Type="http://schemas.openxmlformats.org/officeDocument/2006/relationships/hyperlink" Target="https://resourcecentre.savethechildren.net/pdf/Money-Matters-Toolkit-Word.docx/" TargetMode="External"/><Relationship Id="rId2" Type="http://schemas.openxmlformats.org/officeDocument/2006/relationships/slide" Target="../slides/slide100.xml"/><Relationship Id="rId1" Type="http://schemas.openxmlformats.org/officeDocument/2006/relationships/notesMaster" Target="../notesMasters/notesMaster1.xml"/><Relationship Id="rId4" Type="http://schemas.openxmlformats.org/officeDocument/2006/relationships/hyperlink" Target="https://resourcecentre.savethechildren.net/document/money-matters-toolkit-caseworkers-support-adult-and-adolescent-clients-basic-money/" TargetMode="External"/></Relationships>
</file>

<file path=ppt/notesSlides/_rels/notesSlide101.xml.rels><?xml version="1.0" encoding="UTF-8" standalone="yes"?>
<Relationships xmlns="http://schemas.openxmlformats.org/package/2006/relationships"><Relationship Id="rId3" Type="http://schemas.openxmlformats.org/officeDocument/2006/relationships/hyperlink" Target="https://resourcecentre.savethechildren.net/pdf/Money-Matters-Toolkit-Word.docx/" TargetMode="External"/><Relationship Id="rId2" Type="http://schemas.openxmlformats.org/officeDocument/2006/relationships/slide" Target="../slides/slide101.xml"/><Relationship Id="rId1" Type="http://schemas.openxmlformats.org/officeDocument/2006/relationships/notesMaster" Target="../notesMasters/notesMaster1.xml"/><Relationship Id="rId4" Type="http://schemas.openxmlformats.org/officeDocument/2006/relationships/hyperlink" Target="https://resourcecentre.savethechildren.net/document/money-matters-toolkit-caseworkers-support-adult-and-adolescent-clients-basic-money/" TargetMode="External"/></Relationships>
</file>

<file path=ppt/notesSlides/_rels/notesSlide102.xml.rels><?xml version="1.0" encoding="UTF-8" standalone="yes"?>
<Relationships xmlns="http://schemas.openxmlformats.org/package/2006/relationships"><Relationship Id="rId3" Type="http://schemas.openxmlformats.org/officeDocument/2006/relationships/hyperlink" Target="https://resourcecentre.savethechildren.net/pdf/Money-Matters-Toolkit-Word.docx/" TargetMode="External"/><Relationship Id="rId2" Type="http://schemas.openxmlformats.org/officeDocument/2006/relationships/slide" Target="../slides/slide102.xml"/><Relationship Id="rId1" Type="http://schemas.openxmlformats.org/officeDocument/2006/relationships/notesMaster" Target="../notesMasters/notesMaster1.xml"/><Relationship Id="rId4" Type="http://schemas.openxmlformats.org/officeDocument/2006/relationships/hyperlink" Target="https://resourcecentre.savethechildren.net/document/money-matters-toolkit-caseworkers-support-adult-and-adolescent-clients-basic-money/" TargetMode="Externa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KNrnZag17Ek&amp;t=1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resourcecentre.savethechildren.net/document/money-matters-toolkit-caseworkers-support-adult-and-adolescent-clients-basic-mone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3" Type="http://schemas.openxmlformats.org/officeDocument/2006/relationships/hyperlink" Target="https://www.youtube.com/watch?v=xTjrkFneXr8" TargetMode="External"/><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3" Type="http://schemas.openxmlformats.org/officeDocument/2006/relationships/hyperlink" Target="https://resourcecentre.savethechildren.net/pdf/Money-Matters-Toolkit-Word.docx/" TargetMode="External"/><Relationship Id="rId2" Type="http://schemas.openxmlformats.org/officeDocument/2006/relationships/slide" Target="../slides/slide99.xml"/><Relationship Id="rId1" Type="http://schemas.openxmlformats.org/officeDocument/2006/relationships/notesMaster" Target="../notesMasters/notesMaster1.xml"/><Relationship Id="rId4" Type="http://schemas.openxmlformats.org/officeDocument/2006/relationships/hyperlink" Target="https://resourcecentre.savethechildren.net/document/money-matters-toolkit-caseworkers-support-adult-and-adolescent-clients-basic-money/"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5" name="Slide Image Placeholder 4">
            <a:extLst>
              <a:ext uri="{FF2B5EF4-FFF2-40B4-BE49-F238E27FC236}">
                <a16:creationId xmlns:a16="http://schemas.microsoft.com/office/drawing/2014/main" id="{B9401A10-21E0-8023-1C8B-96455A4626E6}"/>
              </a:ext>
            </a:extLst>
          </p:cNvPr>
          <p:cNvSpPr>
            <a:spLocks noGrp="1" noRot="1" noChangeAspect="1"/>
          </p:cNvSpPr>
          <p:nvPr>
            <p:ph type="sldImg"/>
          </p:nvPr>
        </p:nvSpPr>
        <p:spPr/>
      </p:sp>
      <p:sp>
        <p:nvSpPr>
          <p:cNvPr id="6" name="Notes Placeholder 5">
            <a:extLst>
              <a:ext uri="{FF2B5EF4-FFF2-40B4-BE49-F238E27FC236}">
                <a16:creationId xmlns:a16="http://schemas.microsoft.com/office/drawing/2014/main" id="{36711948-7941-EEBF-9D97-2CF6853D7743}"/>
              </a:ext>
            </a:extLst>
          </p:cNvPr>
          <p:cNvSpPr>
            <a:spLocks noGrp="1"/>
          </p:cNvSpPr>
          <p:nvPr>
            <p:ph type="body" idx="1"/>
          </p:nvPr>
        </p:nvSpPr>
        <p:spPr>
          <a:xfrm>
            <a:off x="477838" y="4229101"/>
            <a:ext cx="6143625" cy="5442607"/>
          </a:xfrm>
          <a:prstGeom prst="rect">
            <a:avLst/>
          </a:prstGeom>
        </p:spPr>
        <p:txBody>
          <a:bodyPr/>
          <a:lstStyle/>
          <a:p>
            <a:pPr marL="0" indent="0">
              <a:buNone/>
            </a:pPr>
            <a:r>
              <a:rPr lang="en-US" b="1" dirty="0"/>
              <a:t>BIENVENIDA</a:t>
            </a:r>
          </a:p>
          <a:p>
            <a:r>
              <a:rPr lang="en-US" dirty="0" err="1"/>
              <a:t>Dé</a:t>
            </a:r>
            <a:r>
              <a:rPr lang="en-US" dirty="0"/>
              <a:t> la </a:t>
            </a:r>
            <a:r>
              <a:rPr lang="en-US" dirty="0" err="1"/>
              <a:t>bienvenida</a:t>
            </a:r>
            <a:r>
              <a:rPr lang="en-US" dirty="0"/>
              <a:t> a </a:t>
            </a:r>
            <a:r>
              <a:rPr lang="en-US" dirty="0" err="1"/>
              <a:t>los</a:t>
            </a:r>
            <a:r>
              <a:rPr lang="en-US" dirty="0"/>
              <a:t>/as </a:t>
            </a:r>
            <a:r>
              <a:rPr lang="en-US" dirty="0" err="1"/>
              <a:t>participantes</a:t>
            </a:r>
            <a:r>
              <a:rPr lang="en-US" dirty="0"/>
              <a:t>.</a:t>
            </a:r>
            <a:endParaRPr lang="en-US" b="1" dirty="0"/>
          </a:p>
          <a:p>
            <a:endParaRPr lang="en-US" dirty="0"/>
          </a:p>
        </p:txBody>
      </p:sp>
      <p:sp>
        <p:nvSpPr>
          <p:cNvPr id="7" name="Google Shape;725;p48:notes">
            <a:extLst>
              <a:ext uri="{FF2B5EF4-FFF2-40B4-BE49-F238E27FC236}">
                <a16:creationId xmlns:a16="http://schemas.microsoft.com/office/drawing/2014/main" id="{DACBE91B-60DE-84C7-DFC3-F1EFCA238AD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a:t>
            </a:fld>
            <a:endParaRPr lang="en-US" sz="1200">
              <a:latin typeface="+mn-l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9" name="Google Shape;539;p19:notes"/>
          <p:cNvSpPr txBox="1">
            <a:spLocks noGrp="1"/>
          </p:cNvSpPr>
          <p:nvPr>
            <p:ph type="body" idx="1"/>
          </p:nvPr>
        </p:nvSpPr>
        <p:spPr>
          <a:xfrm>
            <a:off x="477838" y="4229100"/>
            <a:ext cx="6143625" cy="54419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CA" b="1" dirty="0"/>
              <a:t>SESIÓN 2 </a:t>
            </a:r>
            <a:br>
              <a:rPr lang="en-CA" b="1" dirty="0"/>
            </a:br>
            <a:r>
              <a:rPr lang="en-CA" b="1" dirty="0"/>
              <a:t>DURACIÓN: 1h30</a:t>
            </a:r>
            <a:endParaRPr lang="en-US" b="1" dirty="0"/>
          </a:p>
          <a:p>
            <a:pPr marL="0" indent="0">
              <a:buNone/>
            </a:pPr>
            <a:r>
              <a:rPr lang="en-US" dirty="0"/>
              <a:t>______________________________________________________________________________</a:t>
            </a:r>
          </a:p>
          <a:p>
            <a:pPr marL="0" indent="0">
              <a:buNone/>
            </a:pPr>
            <a:endParaRPr lang="en-US" b="1" dirty="0"/>
          </a:p>
          <a:p>
            <a:pPr marL="0" indent="0">
              <a:buNone/>
            </a:pPr>
            <a:r>
              <a:rPr lang="en-US" b="1" dirty="0"/>
              <a:t>EXPLICAR</a:t>
            </a:r>
            <a:endParaRPr lang="en-US" dirty="0"/>
          </a:p>
          <a:p>
            <a:r>
              <a:rPr lang="en-US" i="1" dirty="0"/>
              <a:t>En esta sesión veremos cómo se puede ayudar a </a:t>
            </a:r>
            <a:r>
              <a:rPr lang="en-US" i="1" dirty="0" err="1"/>
              <a:t>los</a:t>
            </a:r>
            <a:r>
              <a:rPr lang="en-US" i="1" dirty="0"/>
              <a:t>/as </a:t>
            </a:r>
            <a:r>
              <a:rPr lang="en-US" i="1" dirty="0" err="1"/>
              <a:t>cuidadores</a:t>
            </a:r>
            <a:r>
              <a:rPr lang="en-US" i="1" dirty="0"/>
              <a:t> y a los bebés y </a:t>
            </a:r>
            <a:r>
              <a:rPr lang="en-US" i="1" dirty="0" err="1"/>
              <a:t>niños</a:t>
            </a:r>
            <a:r>
              <a:rPr lang="en-US" i="1" dirty="0"/>
              <a:t> y </a:t>
            </a:r>
            <a:r>
              <a:rPr lang="en-US" i="1" dirty="0" err="1"/>
              <a:t>niñas</a:t>
            </a:r>
            <a:r>
              <a:rPr lang="en-US" i="1" dirty="0"/>
              <a:t> </a:t>
            </a:r>
            <a:r>
              <a:rPr lang="en-US" i="1" dirty="0" err="1"/>
              <a:t>más</a:t>
            </a:r>
            <a:r>
              <a:rPr lang="en-US" i="1" dirty="0"/>
              <a:t> </a:t>
            </a:r>
            <a:r>
              <a:rPr lang="en-US" i="1" dirty="0" err="1"/>
              <a:t>pequeños</a:t>
            </a:r>
            <a:r>
              <a:rPr lang="en-US" i="1" dirty="0"/>
              <a:t>/as </a:t>
            </a:r>
            <a:r>
              <a:rPr lang="en-US" i="1" dirty="0" err="1"/>
              <a:t>en</a:t>
            </a:r>
            <a:r>
              <a:rPr lang="en-US" i="1" dirty="0"/>
              <a:t> el proceso de creación de vínculos afectivos.</a:t>
            </a:r>
          </a:p>
          <a:p>
            <a:r>
              <a:rPr lang="en-US" i="1" dirty="0"/>
              <a:t>Esto podría reforzar potencialmente dos de los factores de protección que analizamos durante el módulo 1:</a:t>
            </a:r>
          </a:p>
          <a:p>
            <a:pPr lvl="1"/>
            <a:r>
              <a:rPr lang="en-US" i="1" dirty="0" err="1"/>
              <a:t>relaciones</a:t>
            </a:r>
            <a:r>
              <a:rPr lang="en-US" i="1" dirty="0"/>
              <a:t> sanas entre el cuidador y </a:t>
            </a:r>
            <a:r>
              <a:rPr lang="en-US" i="1" dirty="0" err="1"/>
              <a:t>el</a:t>
            </a:r>
            <a:r>
              <a:rPr lang="en-US" i="1" dirty="0"/>
              <a:t>/la </a:t>
            </a:r>
            <a:r>
              <a:rPr lang="en-US" i="1" dirty="0" err="1"/>
              <a:t>menor</a:t>
            </a:r>
            <a:r>
              <a:rPr lang="en-US" i="1" dirty="0"/>
              <a:t>.</a:t>
            </a:r>
          </a:p>
          <a:p>
            <a:pPr lvl="1"/>
            <a:r>
              <a:rPr lang="en-US" i="1" dirty="0" err="1"/>
              <a:t>cuidadores</a:t>
            </a:r>
            <a:r>
              <a:rPr lang="en-US" i="1" dirty="0"/>
              <a:t> atentos y </a:t>
            </a:r>
            <a:r>
              <a:rPr lang="en-US" i="1" dirty="0" err="1"/>
              <a:t>solidarios</a:t>
            </a:r>
            <a:r>
              <a:rPr lang="en-US" i="1" dirty="0"/>
              <a:t>/as.</a:t>
            </a:r>
          </a:p>
        </p:txBody>
      </p:sp>
      <p:sp>
        <p:nvSpPr>
          <p:cNvPr id="3" name="Slide Image Placeholder 2">
            <a:extLst>
              <a:ext uri="{FF2B5EF4-FFF2-40B4-BE49-F238E27FC236}">
                <a16:creationId xmlns:a16="http://schemas.microsoft.com/office/drawing/2014/main" id="{68431F7A-E06B-359E-0CD6-DF6545C6DFEC}"/>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4CAEED4E-D29E-D679-A165-A3518AEE9F9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10</a:t>
            </a:fld>
            <a:endParaRPr lang="en-US" sz="1200" dirty="0">
              <a:latin typeface="+mn-lt"/>
            </a:endParaRPr>
          </a:p>
        </p:txBody>
      </p:sp>
    </p:spTree>
    <p:extLst>
      <p:ext uri="{BB962C8B-B14F-4D97-AF65-F5344CB8AC3E}">
        <p14:creationId xmlns:p14="http://schemas.microsoft.com/office/powerpoint/2010/main" val="380306276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ADAPTAR AL CONTEXTO</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effectLst/>
              </a:rPr>
              <a:t>Para la traducción, la imagen puede editarse en la versión Word del la </a:t>
            </a:r>
            <a:r>
              <a:rPr lang="en-US" dirty="0" err="1">
                <a:effectLst/>
              </a:rPr>
              <a:t>caja</a:t>
            </a:r>
            <a:r>
              <a:rPr lang="en-US" dirty="0">
                <a:effectLst/>
              </a:rPr>
              <a:t> de </a:t>
            </a:r>
            <a:r>
              <a:rPr lang="en-US" dirty="0" err="1">
                <a:effectLst/>
              </a:rPr>
              <a:t>herramientas</a:t>
            </a:r>
            <a:r>
              <a:rPr lang="en-US" dirty="0">
                <a:effectLst/>
              </a:rPr>
              <a:t> del Money Matters y transferirse de nuevo al PPT.</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effectLst/>
              </a:rPr>
              <a:t>Consulte aquí la página 31: </a:t>
            </a:r>
            <a:r>
              <a:rPr lang="en-US" dirty="0">
                <a:effectLst/>
                <a:hlinkClick r:id="rId3"/>
              </a:rPr>
              <a:t>https:</a:t>
            </a:r>
            <a:r>
              <a:rPr lang="en-US" dirty="0">
                <a:effectLst/>
              </a:rPr>
              <a:t>//resourcecentre.savethechildren.net/pdf/Money-Matters-Toolkit-Word.docx/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effectLst/>
              </a:rPr>
              <a:t>Aquí ya existen versiones en árabe, español, francés y ucraniano: </a:t>
            </a:r>
            <a:br>
              <a:rPr lang="en-US" dirty="0">
                <a:effectLst/>
              </a:rPr>
            </a:br>
            <a:r>
              <a:rPr lang="en-US" dirty="0">
                <a:effectLst/>
                <a:hlinkClick r:id="rId4"/>
              </a:rPr>
              <a:t>https://resourcecentre.savethechildren.net/document/money-matters-toolkit-caseworkers-support-adult-and-adolescent-clients-basic-money/ </a:t>
            </a:r>
            <a:endParaRPr lang="en-US" b="0" dirty="0">
              <a:effectLst/>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______________________________________________________________________________</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b="1" noProof="0"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EXPLICAR</a:t>
            </a:r>
            <a:endParaRPr lang="en-US" dirty="0"/>
          </a:p>
          <a:p>
            <a:r>
              <a:rPr lang="en-US" i="1" dirty="0"/>
              <a:t>La herramienta 2 le </a:t>
            </a:r>
            <a:r>
              <a:rPr lang="en-US" i="1" dirty="0" err="1"/>
              <a:t>ayuda</a:t>
            </a:r>
            <a:r>
              <a:rPr lang="en-US" i="1" dirty="0"/>
              <a:t> al asistente social y al cliente a tomar conciencia de los distintos gastos en los que incurre el hogar a lo largo del tiempo.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0" dirty="0"/>
              <a:t>Guíe a </a:t>
            </a:r>
            <a:r>
              <a:rPr lang="en-US" i="0" dirty="0" err="1"/>
              <a:t>los</a:t>
            </a:r>
            <a:r>
              <a:rPr lang="en-US" i="0" dirty="0"/>
              <a:t>/as </a:t>
            </a:r>
            <a:r>
              <a:rPr lang="en-US" i="0" dirty="0" err="1"/>
              <a:t>participantes</a:t>
            </a:r>
            <a:r>
              <a:rPr lang="en-US" i="0" dirty="0"/>
              <a:t> a la </a:t>
            </a:r>
            <a:r>
              <a:rPr lang="en-US" b="1" i="0" dirty="0"/>
              <a:t>página 50-51 del Cuaderno de ejercicios: Herramienta 2 - Priorizar los gastos del </a:t>
            </a:r>
            <a:r>
              <a:rPr lang="en-US" b="1" i="0" dirty="0" err="1"/>
              <a:t>hogar</a:t>
            </a:r>
            <a:r>
              <a:rPr lang="en-US" b="1" i="0" dirty="0"/>
              <a:t>.</a:t>
            </a:r>
            <a:endParaRPr lang="en-US" i="1" dirty="0"/>
          </a:p>
          <a:p>
            <a:r>
              <a:rPr lang="en-US" i="1" dirty="0"/>
              <a:t>Ayuda en el proceso de priorización.</a:t>
            </a:r>
          </a:p>
          <a:p>
            <a:r>
              <a:rPr lang="en-US" i="1" dirty="0"/>
              <a:t>Niveles de </a:t>
            </a:r>
            <a:r>
              <a:rPr lang="en-US" i="1" dirty="0" err="1"/>
              <a:t>prioridad</a:t>
            </a:r>
            <a:r>
              <a:rPr lang="en-US" i="1" dirty="0"/>
              <a:t>:</a:t>
            </a:r>
          </a:p>
          <a:p>
            <a:pPr lvl="1"/>
            <a:r>
              <a:rPr lang="en-US" b="1" i="1" dirty="0"/>
              <a:t>1 - Muy esencial: </a:t>
            </a:r>
            <a:r>
              <a:rPr lang="en-US" i="1" dirty="0"/>
              <a:t>El artículo es necesario para el desarrollo, el bienestar y la salud de las personas del hogar.</a:t>
            </a:r>
          </a:p>
          <a:p>
            <a:pPr lvl="1"/>
            <a:r>
              <a:rPr lang="en-US" b="1" i="1" dirty="0"/>
              <a:t>2 – </a:t>
            </a:r>
            <a:r>
              <a:rPr lang="en-US" b="1" i="1" dirty="0" err="1"/>
              <a:t>Imprescindible</a:t>
            </a:r>
            <a:r>
              <a:rPr lang="en-US" b="1" i="1" dirty="0"/>
              <a:t>.</a:t>
            </a:r>
          </a:p>
          <a:p>
            <a:pPr lvl="1"/>
            <a:r>
              <a:rPr lang="en-US" b="1" i="1" dirty="0"/>
              <a:t>3 - </a:t>
            </a:r>
            <a:r>
              <a:rPr lang="en-US" b="1" i="1" dirty="0" err="1"/>
              <a:t>Útil</a:t>
            </a:r>
            <a:r>
              <a:rPr lang="en-US" b="1" i="1" dirty="0"/>
              <a:t> y/o bueno </a:t>
            </a:r>
            <a:r>
              <a:rPr lang="en-US" b="1" i="1" dirty="0" err="1"/>
              <a:t>tener</a:t>
            </a:r>
            <a:r>
              <a:rPr lang="en-US" b="1" i="1" dirty="0"/>
              <a:t>.</a:t>
            </a:r>
          </a:p>
          <a:p>
            <a:pPr lvl="1"/>
            <a:r>
              <a:rPr lang="en-US" b="1" i="1" dirty="0"/>
              <a:t>4 - Es bueno tenerlo, pero no se necesita inmediatamente: l</a:t>
            </a:r>
            <a:r>
              <a:rPr lang="en-US" i="1" dirty="0"/>
              <a:t>a compra del </a:t>
            </a:r>
            <a:r>
              <a:rPr lang="en-US" i="1" dirty="0" err="1"/>
              <a:t>artículo</a:t>
            </a:r>
            <a:r>
              <a:rPr lang="en-US" i="1" dirty="0"/>
              <a:t> se </a:t>
            </a:r>
            <a:r>
              <a:rPr lang="en-US" i="1" dirty="0" err="1"/>
              <a:t>puede</a:t>
            </a:r>
            <a:r>
              <a:rPr lang="en-US" i="1" dirty="0"/>
              <a:t> </a:t>
            </a:r>
            <a:r>
              <a:rPr lang="en-US" i="1" dirty="0" err="1"/>
              <a:t>posponer</a:t>
            </a:r>
            <a:r>
              <a:rPr lang="en-US" i="1" dirty="0"/>
              <a:t>.</a:t>
            </a:r>
          </a:p>
          <a:p>
            <a:pPr lvl="1"/>
            <a:r>
              <a:rPr lang="en-US" b="1" i="1" dirty="0"/>
              <a:t>5 - No esencial: </a:t>
            </a:r>
            <a:r>
              <a:rPr lang="en-US" b="0" i="1" dirty="0"/>
              <a:t>u</a:t>
            </a:r>
            <a:r>
              <a:rPr lang="en-US" i="1" dirty="0"/>
              <a:t>n artículo que se desea o se quiere, pero que no es esencial para el desarrollo, el bienestar o la salud de ninguno de los miembros del hogar.</a:t>
            </a:r>
          </a:p>
        </p:txBody>
      </p:sp>
      <p:sp>
        <p:nvSpPr>
          <p:cNvPr id="6" name="Slide Image Placeholder 5">
            <a:extLst>
              <a:ext uri="{FF2B5EF4-FFF2-40B4-BE49-F238E27FC236}">
                <a16:creationId xmlns:a16="http://schemas.microsoft.com/office/drawing/2014/main" id="{647726E3-4BDD-19AB-E426-9F959055902C}"/>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8ED1CD04-4D73-6CA0-3831-6DD708D106F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100</a:t>
            </a:fld>
            <a:endParaRPr lang="en-US" sz="1200" dirty="0">
              <a:latin typeface="+mn-lt"/>
            </a:endParaRPr>
          </a:p>
        </p:txBody>
      </p:sp>
    </p:spTree>
    <p:extLst>
      <p:ext uri="{BB962C8B-B14F-4D97-AF65-F5344CB8AC3E}">
        <p14:creationId xmlns:p14="http://schemas.microsoft.com/office/powerpoint/2010/main" val="401885511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ADAPTAR AL CONTEXTO</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effectLst/>
              </a:rPr>
              <a:t>Para la traducción, la imagen puede editarse en la versión Word </a:t>
            </a:r>
            <a:r>
              <a:rPr lang="es-ES" dirty="0">
                <a:effectLst/>
              </a:rPr>
              <a:t>de la caja de herramientas del Money </a:t>
            </a:r>
            <a:r>
              <a:rPr lang="es-ES" dirty="0" err="1">
                <a:effectLst/>
              </a:rPr>
              <a:t>Matters</a:t>
            </a:r>
            <a:r>
              <a:rPr lang="es-ES" dirty="0">
                <a:effectLst/>
              </a:rPr>
              <a:t> </a:t>
            </a:r>
            <a:r>
              <a:rPr lang="en-US" dirty="0">
                <a:effectLst/>
              </a:rPr>
              <a:t>y transferirse de nuevo al PPT.</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effectLst/>
              </a:rPr>
              <a:t>Consulte aquí la página 33: </a:t>
            </a:r>
            <a:r>
              <a:rPr lang="en-US" dirty="0">
                <a:effectLst/>
                <a:hlinkClick r:id="rId3"/>
              </a:rPr>
              <a:t>https:</a:t>
            </a:r>
            <a:r>
              <a:rPr lang="en-US" dirty="0">
                <a:effectLst/>
              </a:rPr>
              <a:t>//resourcecentre.savethechildren.net/pdf/Money-Matters-Toolkit-Word.docx/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effectLst/>
              </a:rPr>
              <a:t>Aquí ya existen versiones en árabe, español, francés y ucraniano: </a:t>
            </a:r>
            <a:br>
              <a:rPr lang="en-US" dirty="0">
                <a:effectLst/>
              </a:rPr>
            </a:br>
            <a:r>
              <a:rPr lang="en-US" dirty="0">
                <a:effectLst/>
                <a:hlinkClick r:id="rId4"/>
              </a:rPr>
              <a:t>https://resourcecentre.savethechildren.net/document/money-matters-toolkit-caseworkers-support-adult-and-adolescent-clients-basic-money/ </a:t>
            </a:r>
            <a:endParaRPr lang="en-US" b="0" dirty="0">
              <a:effectLst/>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______________________________________________________________________________</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b="1" noProof="0"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EXPLICAR</a:t>
            </a:r>
          </a:p>
          <a:p>
            <a:r>
              <a:rPr lang="en-US" i="1" dirty="0" err="1"/>
              <a:t>Completen</a:t>
            </a:r>
            <a:r>
              <a:rPr lang="en-US" i="1" dirty="0"/>
              <a:t> esta tabla de la Herramienta 3 que les </a:t>
            </a:r>
            <a:r>
              <a:rPr lang="en-US" i="1" dirty="0" err="1"/>
              <a:t>permitirá</a:t>
            </a:r>
            <a:r>
              <a:rPr lang="en-US" i="1" dirty="0"/>
              <a:t> </a:t>
            </a:r>
            <a:r>
              <a:rPr lang="en-US" i="1" dirty="0" err="1"/>
              <a:t>ver</a:t>
            </a:r>
            <a:r>
              <a:rPr lang="en-US" i="1" dirty="0"/>
              <a:t> </a:t>
            </a:r>
            <a:r>
              <a:rPr lang="en-US" i="1" dirty="0" err="1"/>
              <a:t>juntos</a:t>
            </a:r>
            <a:r>
              <a:rPr lang="en-US" i="1" dirty="0"/>
              <a:t>/as cuánto dinero </a:t>
            </a:r>
            <a:r>
              <a:rPr lang="en-US" i="1" dirty="0" err="1"/>
              <a:t>recibe</a:t>
            </a:r>
            <a:r>
              <a:rPr lang="en-US" i="1" dirty="0"/>
              <a:t> el cliente y su hogar a lo largo de un día, una semana y un mes.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0" dirty="0"/>
              <a:t>Guíe a </a:t>
            </a:r>
            <a:r>
              <a:rPr lang="en-US" i="0" dirty="0" err="1"/>
              <a:t>los</a:t>
            </a:r>
            <a:r>
              <a:rPr lang="en-US" i="0" dirty="0"/>
              <a:t>/as </a:t>
            </a:r>
            <a:r>
              <a:rPr lang="en-US" i="0" dirty="0" err="1"/>
              <a:t>participantes</a:t>
            </a:r>
            <a:r>
              <a:rPr lang="en-US" i="0" dirty="0"/>
              <a:t> a la </a:t>
            </a:r>
            <a:r>
              <a:rPr lang="en-US" b="1" i="0" dirty="0"/>
              <a:t>página 52 del Cuaderno de ejercicios: Herramienta 3 - Tabla de seguimiento de </a:t>
            </a:r>
            <a:r>
              <a:rPr lang="en-US" b="1" i="0" dirty="0" err="1"/>
              <a:t>los</a:t>
            </a:r>
            <a:r>
              <a:rPr lang="en-US" b="1" i="0" dirty="0"/>
              <a:t> </a:t>
            </a:r>
            <a:r>
              <a:rPr lang="en-US" b="1" i="0" dirty="0" err="1"/>
              <a:t>ingresos</a:t>
            </a:r>
            <a:r>
              <a:rPr lang="en-US" b="1" i="0" dirty="0"/>
              <a:t>.</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1" dirty="0" err="1"/>
              <a:t>Esto</a:t>
            </a:r>
            <a:r>
              <a:rPr lang="en-US" i="1" dirty="0"/>
              <a:t> le </a:t>
            </a:r>
            <a:r>
              <a:rPr lang="en-US" i="1" dirty="0" err="1"/>
              <a:t>ayudará</a:t>
            </a:r>
            <a:r>
              <a:rPr lang="en-US" i="1" dirty="0"/>
              <a:t> al cliente a ver si puede permitirse cubrir todos sus gastos.</a:t>
            </a:r>
          </a:p>
          <a:p>
            <a:r>
              <a:rPr lang="en-US" i="1" dirty="0" err="1"/>
              <a:t>Pregúntele</a:t>
            </a:r>
            <a:r>
              <a:rPr lang="en-US" i="1" dirty="0"/>
              <a:t> al cliente:</a:t>
            </a:r>
          </a:p>
          <a:p>
            <a:pPr lvl="1"/>
            <a:r>
              <a:rPr lang="en-US" i="1" dirty="0"/>
              <a:t>"¿Qué ingresos tienen usted y su familia?"</a:t>
            </a:r>
          </a:p>
          <a:p>
            <a:pPr lvl="1"/>
            <a:r>
              <a:rPr lang="en-US" i="1" dirty="0"/>
              <a:t>"¿Ha tenido nuevas fuentes de ingresos desde la última vez que nos </a:t>
            </a:r>
            <a:r>
              <a:rPr lang="en-US" i="1" dirty="0" err="1"/>
              <a:t>vimos</a:t>
            </a:r>
            <a:r>
              <a:rPr lang="en-US" i="1" dirty="0"/>
              <a:t>?"</a:t>
            </a:r>
          </a:p>
          <a:p>
            <a:pPr lvl="1"/>
            <a:r>
              <a:rPr lang="en-US" i="1" dirty="0" err="1"/>
              <a:t>Completen</a:t>
            </a:r>
            <a:r>
              <a:rPr lang="en-US" i="1" dirty="0"/>
              <a:t> la tabla a medida que el cliente responde a las preguntas o </a:t>
            </a:r>
            <a:r>
              <a:rPr lang="en-US" i="1" dirty="0" err="1"/>
              <a:t>pídanle</a:t>
            </a:r>
            <a:r>
              <a:rPr lang="en-US" i="1" dirty="0"/>
              <a:t> que la complete si se </a:t>
            </a:r>
            <a:r>
              <a:rPr lang="en-US" i="1" dirty="0" err="1"/>
              <a:t>siente</a:t>
            </a:r>
            <a:r>
              <a:rPr lang="en-US" i="1" dirty="0"/>
              <a:t> </a:t>
            </a:r>
            <a:r>
              <a:rPr lang="en-US" i="1" dirty="0" err="1"/>
              <a:t>cómodo</a:t>
            </a:r>
            <a:r>
              <a:rPr lang="en-US" i="1" dirty="0"/>
              <a:t>/a escribiendo.</a:t>
            </a:r>
          </a:p>
          <a:p>
            <a:r>
              <a:rPr lang="en-US" i="1" dirty="0" err="1"/>
              <a:t>Cómo</a:t>
            </a:r>
            <a:r>
              <a:rPr lang="en-US" i="1" dirty="0"/>
              <a:t> </a:t>
            </a:r>
            <a:r>
              <a:rPr lang="en-US" i="1" dirty="0" err="1"/>
              <a:t>completar</a:t>
            </a:r>
            <a:r>
              <a:rPr lang="en-US" i="1" dirty="0"/>
              <a:t> el cuadro de seguimiento de </a:t>
            </a:r>
            <a:r>
              <a:rPr lang="en-US" i="1" dirty="0" err="1"/>
              <a:t>los</a:t>
            </a:r>
            <a:r>
              <a:rPr lang="en-US" i="1" dirty="0"/>
              <a:t> </a:t>
            </a:r>
            <a:r>
              <a:rPr lang="en-US" i="1" dirty="0" err="1"/>
              <a:t>ingresos</a:t>
            </a:r>
            <a:r>
              <a:rPr lang="en-US" i="1" dirty="0"/>
              <a:t>:</a:t>
            </a:r>
          </a:p>
          <a:p>
            <a:pPr lvl="1"/>
            <a:r>
              <a:rPr lang="en-US" i="1" dirty="0"/>
              <a:t>para la fila A, la fila B, la fila C, etc.... </a:t>
            </a:r>
            <a:r>
              <a:rPr lang="en-US" i="1" dirty="0" err="1"/>
              <a:t>Completen</a:t>
            </a:r>
            <a:r>
              <a:rPr lang="en-US" i="1" dirty="0"/>
              <a:t> cada fila con una fuente de ingresos diferente.</a:t>
            </a:r>
          </a:p>
          <a:p>
            <a:pPr lvl="1"/>
            <a:r>
              <a:rPr lang="en-US" i="1" dirty="0" err="1"/>
              <a:t>explíquenle</a:t>
            </a:r>
            <a:r>
              <a:rPr lang="en-US" i="1" dirty="0"/>
              <a:t> al </a:t>
            </a:r>
            <a:r>
              <a:rPr lang="en-US" i="1" dirty="0" err="1"/>
              <a:t>cliente</a:t>
            </a:r>
            <a:r>
              <a:rPr lang="en-US" i="1" dirty="0"/>
              <a:t> </a:t>
            </a:r>
            <a:r>
              <a:rPr lang="en-US" i="1" dirty="0" err="1"/>
              <a:t>cada</a:t>
            </a:r>
            <a:r>
              <a:rPr lang="en-US" i="1" dirty="0"/>
              <a:t> una de las </a:t>
            </a:r>
            <a:r>
              <a:rPr lang="en-US" i="1" dirty="0" err="1"/>
              <a:t>columnas</a:t>
            </a:r>
            <a:r>
              <a:rPr lang="en-US" i="1" dirty="0"/>
              <a:t> </a:t>
            </a:r>
            <a:r>
              <a:rPr lang="en-US" i="1" dirty="0" err="1"/>
              <a:t>una</a:t>
            </a:r>
            <a:r>
              <a:rPr lang="en-US" i="1" dirty="0"/>
              <a:t> </a:t>
            </a:r>
            <a:r>
              <a:rPr lang="en-US" i="1" dirty="0" err="1"/>
              <a:t>por</a:t>
            </a:r>
            <a:r>
              <a:rPr lang="en-US" i="1" dirty="0"/>
              <a:t> </a:t>
            </a:r>
            <a:r>
              <a:rPr lang="en-US" i="1" dirty="0" err="1"/>
              <a:t>una</a:t>
            </a:r>
            <a:r>
              <a:rPr lang="en-US" i="1" dirty="0"/>
              <a:t>.</a:t>
            </a:r>
          </a:p>
          <a:p>
            <a:pPr lvl="1"/>
            <a:r>
              <a:rPr lang="en-US" i="1" dirty="0"/>
              <a:t>"Fuente de ingresos": de dónde procede </a:t>
            </a:r>
            <a:r>
              <a:rPr lang="en-US" i="1" dirty="0" err="1"/>
              <a:t>el</a:t>
            </a:r>
            <a:r>
              <a:rPr lang="en-US" i="1" dirty="0"/>
              <a:t> dinero.</a:t>
            </a:r>
          </a:p>
          <a:p>
            <a:pPr lvl="1"/>
            <a:r>
              <a:rPr lang="en-US" i="1" dirty="0"/>
              <a:t>"Fecha en que se recibió el ingreso": la fecha en que ya se ha percibido el ingreso o cuándo se percibirá en el futuro.</a:t>
            </a:r>
          </a:p>
          <a:p>
            <a:pPr lvl="1"/>
            <a:r>
              <a:rPr lang="en-US" i="1" dirty="0"/>
              <a:t>"Frecuencia de los ingresos": </a:t>
            </a:r>
            <a:r>
              <a:rPr lang="en-US" i="1" dirty="0" err="1"/>
              <a:t>frecuencia</a:t>
            </a:r>
            <a:r>
              <a:rPr lang="en-US" i="1" dirty="0"/>
              <a:t> con la que se espera que el hogar reciba estos ingresos. Es diaria, semanal, mensual, anual o de frecuencia desconocida.</a:t>
            </a:r>
          </a:p>
          <a:p>
            <a:pPr lvl="1"/>
            <a:r>
              <a:rPr lang="en-US" i="1" dirty="0"/>
              <a:t>"Condiciones": </a:t>
            </a:r>
            <a:r>
              <a:rPr lang="en-US" i="1" dirty="0" err="1"/>
              <a:t>detalles</a:t>
            </a:r>
            <a:r>
              <a:rPr lang="en-US" i="1" dirty="0"/>
              <a:t> de cualquier condición relativa a cómo deben gastarse los ingresos.</a:t>
            </a:r>
          </a:p>
        </p:txBody>
      </p:sp>
      <p:sp>
        <p:nvSpPr>
          <p:cNvPr id="6" name="Slide Image Placeholder 5">
            <a:extLst>
              <a:ext uri="{FF2B5EF4-FFF2-40B4-BE49-F238E27FC236}">
                <a16:creationId xmlns:a16="http://schemas.microsoft.com/office/drawing/2014/main" id="{E5F6C9F6-97B7-5EA7-DEFF-7CEED8C6A8C3}"/>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4E9FBDA2-C89E-B53A-D852-18604ADC38A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101</a:t>
            </a:fld>
            <a:endParaRPr lang="en-US" sz="1200" dirty="0">
              <a:latin typeface="+mn-lt"/>
            </a:endParaRPr>
          </a:p>
        </p:txBody>
      </p:sp>
    </p:spTree>
    <p:extLst>
      <p:ext uri="{BB962C8B-B14F-4D97-AF65-F5344CB8AC3E}">
        <p14:creationId xmlns:p14="http://schemas.microsoft.com/office/powerpoint/2010/main" val="22510502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ADAPTAR AL CONTEXTO</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effectLst/>
              </a:rPr>
              <a:t>Para la traducción, la imagen puede editarse en la versión Word </a:t>
            </a:r>
            <a:r>
              <a:rPr lang="es-ES" dirty="0">
                <a:effectLst/>
              </a:rPr>
              <a:t>de la caja de herramientas del Money </a:t>
            </a:r>
            <a:r>
              <a:rPr lang="es-ES" dirty="0" err="1">
                <a:effectLst/>
              </a:rPr>
              <a:t>Matters</a:t>
            </a:r>
            <a:r>
              <a:rPr lang="es-ES" dirty="0">
                <a:effectLst/>
              </a:rPr>
              <a:t> </a:t>
            </a:r>
            <a:r>
              <a:rPr lang="en-US" dirty="0">
                <a:effectLst/>
              </a:rPr>
              <a:t>y transferirse de nuevo al PPT.</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effectLst/>
              </a:rPr>
              <a:t>Consulte aquí la página 34: </a:t>
            </a:r>
            <a:r>
              <a:rPr lang="en-US" dirty="0">
                <a:effectLst/>
                <a:hlinkClick r:id="rId3"/>
              </a:rPr>
              <a:t>https:</a:t>
            </a:r>
            <a:r>
              <a:rPr lang="en-US" dirty="0">
                <a:effectLst/>
              </a:rPr>
              <a:t>//resourcecentre.savethechildren.net/pdf/Money-Matters-Toolkit-Word.docx/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effectLst/>
              </a:rPr>
              <a:t>Aquí ya existen versiones en árabe, español, francés y ucraniano: </a:t>
            </a:r>
            <a:br>
              <a:rPr lang="en-US" dirty="0">
                <a:effectLst/>
              </a:rPr>
            </a:br>
            <a:r>
              <a:rPr lang="en-US" dirty="0">
                <a:effectLst/>
                <a:hlinkClick r:id="rId4"/>
              </a:rPr>
              <a:t>https://resourcecentre.savethechildren.net/document/money-matters-toolkit-caseworkers-support-adult-and-adolescent-clients-basic-money/ </a:t>
            </a:r>
            <a:endParaRPr lang="en-US" b="0" dirty="0">
              <a:effectLst/>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______________________________________________________________________________</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b="1" noProof="0"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EXPLICAR</a:t>
            </a:r>
            <a:endParaRPr lang="en-US" dirty="0"/>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0" dirty="0"/>
              <a:t>Guíe a </a:t>
            </a:r>
            <a:r>
              <a:rPr lang="en-US" i="0" dirty="0" err="1"/>
              <a:t>los</a:t>
            </a:r>
            <a:r>
              <a:rPr lang="en-US" i="0" dirty="0"/>
              <a:t>/as </a:t>
            </a:r>
            <a:r>
              <a:rPr lang="en-US" i="0" dirty="0" err="1"/>
              <a:t>participantes</a:t>
            </a:r>
            <a:r>
              <a:rPr lang="en-US" i="0" dirty="0"/>
              <a:t> a la </a:t>
            </a:r>
            <a:r>
              <a:rPr lang="en-US" b="1" i="0" dirty="0"/>
              <a:t>página 52 del Cuaderno de ejercicios: Herramienta 4: </a:t>
            </a:r>
            <a:r>
              <a:rPr lang="en-US" b="1" i="0" dirty="0" err="1"/>
              <a:t>Tabla</a:t>
            </a:r>
            <a:r>
              <a:rPr lang="en-US" b="1" i="0" dirty="0"/>
              <a:t> de seguimiento de </a:t>
            </a:r>
            <a:r>
              <a:rPr lang="en-US" b="1" i="0" dirty="0" err="1"/>
              <a:t>gastos</a:t>
            </a:r>
            <a:r>
              <a:rPr lang="en-US" b="1" i="0" dirty="0"/>
              <a:t>.</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1" dirty="0" err="1"/>
              <a:t>Completar</a:t>
            </a:r>
            <a:r>
              <a:rPr lang="en-US" i="1" dirty="0"/>
              <a:t> </a:t>
            </a:r>
            <a:r>
              <a:rPr lang="en-US" i="1" dirty="0" err="1"/>
              <a:t>esta</a:t>
            </a:r>
            <a:r>
              <a:rPr lang="en-US" i="1" dirty="0"/>
              <a:t> </a:t>
            </a:r>
            <a:r>
              <a:rPr lang="en-US" i="1" dirty="0" err="1"/>
              <a:t>tabla</a:t>
            </a:r>
            <a:r>
              <a:rPr lang="en-US" i="1" dirty="0"/>
              <a:t> de la </a:t>
            </a:r>
            <a:r>
              <a:rPr lang="en-US" i="1" dirty="0" err="1"/>
              <a:t>Herramienta</a:t>
            </a:r>
            <a:r>
              <a:rPr lang="en-US" i="1" dirty="0"/>
              <a:t> 4 </a:t>
            </a:r>
            <a:r>
              <a:rPr lang="en-US" i="1" dirty="0" err="1"/>
              <a:t>permitirá</a:t>
            </a:r>
            <a:r>
              <a:rPr lang="en-US" i="1" dirty="0"/>
              <a:t>:</a:t>
            </a:r>
          </a:p>
          <a:p>
            <a:pPr lvl="1"/>
            <a:r>
              <a:rPr lang="en-US" i="1" dirty="0" err="1"/>
              <a:t>ayudarles</a:t>
            </a:r>
            <a:r>
              <a:rPr lang="en-US" i="1" dirty="0"/>
              <a:t> a </a:t>
            </a:r>
            <a:r>
              <a:rPr lang="en-US" i="1" dirty="0" err="1"/>
              <a:t>ver</a:t>
            </a:r>
            <a:r>
              <a:rPr lang="en-US" i="1" dirty="0"/>
              <a:t> </a:t>
            </a:r>
            <a:r>
              <a:rPr lang="en-US" i="1" dirty="0" err="1"/>
              <a:t>juntos</a:t>
            </a:r>
            <a:r>
              <a:rPr lang="en-US" i="1" dirty="0"/>
              <a:t>/as cuánto dinero gasta el cliente a lo largo de un día, una semana y un mes.</a:t>
            </a:r>
          </a:p>
          <a:p>
            <a:pPr lvl="1"/>
            <a:r>
              <a:rPr lang="en-US" i="1" dirty="0" err="1"/>
              <a:t>ayudar</a:t>
            </a:r>
            <a:r>
              <a:rPr lang="en-US" i="1" dirty="0"/>
              <a:t> al cliente a </a:t>
            </a:r>
            <a:r>
              <a:rPr lang="en-US" i="1" dirty="0" err="1"/>
              <a:t>ver</a:t>
            </a:r>
            <a:r>
              <a:rPr lang="en-US" i="1" dirty="0"/>
              <a:t> </a:t>
            </a:r>
            <a:r>
              <a:rPr lang="en-US" i="1" dirty="0" err="1"/>
              <a:t>adónde</a:t>
            </a:r>
            <a:r>
              <a:rPr lang="en-US" i="1" dirty="0"/>
              <a:t> se </a:t>
            </a:r>
            <a:r>
              <a:rPr lang="en-US" i="1" dirty="0" err="1"/>
              <a:t>va</a:t>
            </a:r>
            <a:r>
              <a:rPr lang="en-US" i="1" dirty="0"/>
              <a:t> la mayor parte de su dinero.</a:t>
            </a:r>
          </a:p>
          <a:p>
            <a:r>
              <a:rPr lang="en-US" i="1" dirty="0"/>
              <a:t>Explíqueselo al cliente:</a:t>
            </a:r>
          </a:p>
          <a:p>
            <a:pPr lvl="1"/>
            <a:r>
              <a:rPr lang="en-US" i="1" dirty="0" err="1"/>
              <a:t>el</a:t>
            </a:r>
            <a:r>
              <a:rPr lang="en-US" i="1" dirty="0"/>
              <a:t> formulario no </a:t>
            </a:r>
            <a:r>
              <a:rPr lang="en-US" i="1" dirty="0" err="1"/>
              <a:t>debe</a:t>
            </a:r>
            <a:r>
              <a:rPr lang="en-US" i="1" dirty="0"/>
              <a:t> </a:t>
            </a:r>
            <a:r>
              <a:rPr lang="en-US" i="1" dirty="0" err="1"/>
              <a:t>completarse</a:t>
            </a:r>
            <a:r>
              <a:rPr lang="en-US" i="1" dirty="0"/>
              <a:t> </a:t>
            </a:r>
            <a:r>
              <a:rPr lang="en-US" i="1" dirty="0" err="1"/>
              <a:t>ahora</a:t>
            </a:r>
            <a:r>
              <a:rPr lang="en-US" i="1" dirty="0"/>
              <a:t> </a:t>
            </a:r>
            <a:r>
              <a:rPr lang="en-US" i="1" dirty="0" err="1"/>
              <a:t>mismo</a:t>
            </a:r>
            <a:r>
              <a:rPr lang="en-US" i="1" dirty="0"/>
              <a:t>, </a:t>
            </a:r>
            <a:r>
              <a:rPr lang="en-US" i="1" dirty="0" err="1"/>
              <a:t>juntos</a:t>
            </a:r>
            <a:r>
              <a:rPr lang="en-US" i="1" dirty="0"/>
              <a:t>/as.</a:t>
            </a:r>
          </a:p>
          <a:p>
            <a:pPr lvl="1"/>
            <a:r>
              <a:rPr lang="en-US" i="1" dirty="0" err="1"/>
              <a:t>más</a:t>
            </a:r>
            <a:r>
              <a:rPr lang="en-US" i="1" dirty="0"/>
              <a:t> bien, </a:t>
            </a:r>
            <a:r>
              <a:rPr lang="en-US" i="1" dirty="0" err="1"/>
              <a:t>debe</a:t>
            </a:r>
            <a:r>
              <a:rPr lang="en-US" i="1" dirty="0"/>
              <a:t> </a:t>
            </a:r>
            <a:r>
              <a:rPr lang="en-US" i="1" dirty="0" err="1"/>
              <a:t>completarse</a:t>
            </a:r>
            <a:r>
              <a:rPr lang="en-US" i="1" dirty="0"/>
              <a:t> a medida que el cliente gasta dinero a lo largo del </a:t>
            </a:r>
            <a:r>
              <a:rPr lang="en-US" i="1" dirty="0" err="1"/>
              <a:t>tiempo</a:t>
            </a:r>
            <a:r>
              <a:rPr lang="en-US" i="1" dirty="0"/>
              <a:t>.</a:t>
            </a:r>
          </a:p>
          <a:p>
            <a:pPr lvl="1"/>
            <a:r>
              <a:rPr lang="en-US" i="1" dirty="0" err="1"/>
              <a:t>los</a:t>
            </a:r>
            <a:r>
              <a:rPr lang="en-US" i="1" dirty="0"/>
              <a:t> detalles se </a:t>
            </a:r>
            <a:r>
              <a:rPr lang="en-US" i="1" dirty="0" err="1"/>
              <a:t>revisarán</a:t>
            </a:r>
            <a:r>
              <a:rPr lang="en-US" i="1" dirty="0"/>
              <a:t> de forma </a:t>
            </a:r>
            <a:r>
              <a:rPr lang="en-US" i="1" dirty="0" err="1"/>
              <a:t>conjunta</a:t>
            </a:r>
            <a:r>
              <a:rPr lang="en-US" i="1" dirty="0"/>
              <a:t> en la próxima reunión.</a:t>
            </a:r>
          </a:p>
          <a:p>
            <a:pPr marL="0" indent="0">
              <a:buNone/>
            </a:pPr>
            <a:endParaRPr lang="en-US" b="1" dirty="0"/>
          </a:p>
          <a:p>
            <a:pPr marL="0" indent="0">
              <a:buNone/>
            </a:pPr>
            <a:r>
              <a:rPr lang="es-ES" b="1" dirty="0"/>
              <a:t>CONTINÚA EN LA SIGUIENTE DIAPOSITIVA</a:t>
            </a:r>
            <a:r>
              <a:rPr lang="en-US" b="1" dirty="0"/>
              <a:t> </a:t>
            </a:r>
            <a:r>
              <a:rPr lang="en-US" b="1" dirty="0">
                <a:sym typeface="Wingdings" panose="05000000000000000000" pitchFamily="2" charset="2"/>
              </a:rPr>
              <a:t></a:t>
            </a:r>
            <a:endParaRPr lang="en-US" b="1" dirty="0"/>
          </a:p>
        </p:txBody>
      </p:sp>
      <p:sp>
        <p:nvSpPr>
          <p:cNvPr id="6" name="Slide Image Placeholder 5">
            <a:extLst>
              <a:ext uri="{FF2B5EF4-FFF2-40B4-BE49-F238E27FC236}">
                <a16:creationId xmlns:a16="http://schemas.microsoft.com/office/drawing/2014/main" id="{C94F6009-573E-20D9-129B-E4C623815301}"/>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CDECE7C8-5987-3138-7C3E-976359A598D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102</a:t>
            </a:fld>
            <a:endParaRPr lang="en-US" sz="1200" dirty="0">
              <a:latin typeface="+mn-lt"/>
            </a:endParaRPr>
          </a:p>
        </p:txBody>
      </p:sp>
    </p:spTree>
    <p:extLst>
      <p:ext uri="{BB962C8B-B14F-4D97-AF65-F5344CB8AC3E}">
        <p14:creationId xmlns:p14="http://schemas.microsoft.com/office/powerpoint/2010/main" val="321592117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9" y="460375"/>
            <a:ext cx="6143624" cy="9211333"/>
          </a:xfrm>
        </p:spPr>
        <p:txBody>
          <a:bodyPr/>
          <a:lstStyle/>
          <a:p>
            <a:r>
              <a:rPr lang="en-US" i="1" dirty="0" err="1"/>
              <a:t>Explicarle</a:t>
            </a:r>
            <a:r>
              <a:rPr lang="en-US" i="1" dirty="0"/>
              <a:t> al </a:t>
            </a:r>
            <a:r>
              <a:rPr lang="en-US" i="1" dirty="0" err="1"/>
              <a:t>cliente</a:t>
            </a:r>
            <a:r>
              <a:rPr lang="en-US" i="1" dirty="0"/>
              <a:t> las columnas del cuadro de seguimiento de </a:t>
            </a:r>
            <a:r>
              <a:rPr lang="en-US" i="1" dirty="0" err="1"/>
              <a:t>gastos</a:t>
            </a:r>
            <a:r>
              <a:rPr lang="en-US" i="1" dirty="0"/>
              <a:t>, </a:t>
            </a:r>
            <a:r>
              <a:rPr lang="en-US" i="1" dirty="0" err="1"/>
              <a:t>una</a:t>
            </a:r>
            <a:r>
              <a:rPr lang="en-US" i="1" dirty="0"/>
              <a:t> </a:t>
            </a:r>
            <a:r>
              <a:rPr lang="en-US" i="1" dirty="0" err="1"/>
              <a:t>por</a:t>
            </a:r>
            <a:r>
              <a:rPr lang="en-US" i="1" dirty="0"/>
              <a:t> </a:t>
            </a:r>
            <a:r>
              <a:rPr lang="en-US" i="1" dirty="0" err="1"/>
              <a:t>una</a:t>
            </a:r>
            <a:r>
              <a:rPr lang="en-US" i="1" dirty="0"/>
              <a:t>:</a:t>
            </a:r>
          </a:p>
          <a:p>
            <a:pPr lvl="1"/>
            <a:r>
              <a:rPr lang="en-US" b="1" i="1" dirty="0"/>
              <a:t>"Columna A: </a:t>
            </a:r>
            <a:r>
              <a:rPr lang="en-US" b="1" i="1" dirty="0" err="1"/>
              <a:t>fecha</a:t>
            </a:r>
            <a:r>
              <a:rPr lang="en-US" b="1" i="1" dirty="0"/>
              <a:t>": </a:t>
            </a:r>
            <a:r>
              <a:rPr lang="en-US" i="1" dirty="0" err="1"/>
              <a:t>anote</a:t>
            </a:r>
            <a:r>
              <a:rPr lang="en-US" i="1" dirty="0"/>
              <a:t> </a:t>
            </a:r>
            <a:r>
              <a:rPr lang="en-US" i="1" dirty="0" err="1"/>
              <a:t>el</a:t>
            </a:r>
            <a:r>
              <a:rPr lang="en-US" i="1" dirty="0"/>
              <a:t> día o la fecha en que gastaron el dinero.</a:t>
            </a:r>
          </a:p>
          <a:p>
            <a:pPr lvl="1"/>
            <a:r>
              <a:rPr lang="en-US" b="1" i="1" dirty="0"/>
              <a:t>"Columna B: </a:t>
            </a:r>
            <a:r>
              <a:rPr lang="en-US" b="1" i="1" dirty="0" err="1"/>
              <a:t>artículo</a:t>
            </a:r>
            <a:r>
              <a:rPr lang="en-US" b="1" i="1" dirty="0"/>
              <a:t> que se </a:t>
            </a:r>
            <a:r>
              <a:rPr lang="en-US" b="1" i="1" dirty="0" err="1"/>
              <a:t>compró</a:t>
            </a:r>
            <a:r>
              <a:rPr lang="en-US" b="1" i="1" dirty="0"/>
              <a:t>": </a:t>
            </a:r>
            <a:r>
              <a:rPr lang="en-US" b="0" i="1" dirty="0" err="1"/>
              <a:t>n</a:t>
            </a:r>
            <a:r>
              <a:rPr lang="en-US" i="1" dirty="0" err="1"/>
              <a:t>ombre</a:t>
            </a:r>
            <a:r>
              <a:rPr lang="en-US" i="1" dirty="0"/>
              <a:t> del artículo comprado.</a:t>
            </a:r>
          </a:p>
          <a:p>
            <a:pPr lvl="1"/>
            <a:r>
              <a:rPr lang="en-US" b="1" i="1" dirty="0"/>
              <a:t>"Columna C: </a:t>
            </a:r>
            <a:r>
              <a:rPr lang="en-US" b="1" i="1" dirty="0" err="1"/>
              <a:t>precio</a:t>
            </a:r>
            <a:r>
              <a:rPr lang="en-US" b="1" i="1" dirty="0"/>
              <a:t> que se </a:t>
            </a:r>
            <a:r>
              <a:rPr lang="en-US" b="1" i="1" dirty="0" err="1"/>
              <a:t>pagó</a:t>
            </a:r>
            <a:r>
              <a:rPr lang="en-US" b="1" i="1" dirty="0"/>
              <a:t> </a:t>
            </a:r>
            <a:r>
              <a:rPr lang="en-US" b="1" i="1" dirty="0" err="1"/>
              <a:t>por</a:t>
            </a:r>
            <a:r>
              <a:rPr lang="en-US" b="1" i="1" dirty="0"/>
              <a:t> el artículo": </a:t>
            </a:r>
            <a:r>
              <a:rPr lang="en-US" i="1" dirty="0" err="1"/>
              <a:t>escriba</a:t>
            </a:r>
            <a:r>
              <a:rPr lang="en-US" i="1" dirty="0"/>
              <a:t> </a:t>
            </a:r>
            <a:r>
              <a:rPr lang="en-US" i="1" dirty="0" err="1"/>
              <a:t>el</a:t>
            </a:r>
            <a:r>
              <a:rPr lang="en-US" i="1" dirty="0"/>
              <a:t> coste total del artículo.</a:t>
            </a:r>
          </a:p>
          <a:p>
            <a:pPr lvl="1"/>
            <a:r>
              <a:rPr lang="en-US" b="1" i="1" dirty="0"/>
              <a:t>"Columna D: </a:t>
            </a:r>
            <a:r>
              <a:rPr lang="en-US" b="1" i="1" dirty="0" err="1"/>
              <a:t>lugar</a:t>
            </a:r>
            <a:r>
              <a:rPr lang="en-US" b="1" i="1" dirty="0"/>
              <a:t> </a:t>
            </a:r>
            <a:r>
              <a:rPr lang="en-US" b="1" i="1" dirty="0" err="1"/>
              <a:t>dónde</a:t>
            </a:r>
            <a:r>
              <a:rPr lang="en-US" b="1" i="1" dirty="0"/>
              <a:t> se </a:t>
            </a:r>
            <a:r>
              <a:rPr lang="en-US" b="1" i="1" dirty="0" err="1"/>
              <a:t>compró</a:t>
            </a:r>
            <a:r>
              <a:rPr lang="en-US" b="1" i="1" dirty="0"/>
              <a:t> </a:t>
            </a:r>
            <a:r>
              <a:rPr lang="en-US" b="1" i="1" dirty="0" err="1"/>
              <a:t>el</a:t>
            </a:r>
            <a:r>
              <a:rPr lang="en-US" b="1" i="1" dirty="0"/>
              <a:t> </a:t>
            </a:r>
            <a:r>
              <a:rPr lang="en-US" b="1" i="1" dirty="0" err="1"/>
              <a:t>artículo</a:t>
            </a:r>
            <a:r>
              <a:rPr lang="en-US" b="1" i="1" dirty="0"/>
              <a:t> (</a:t>
            </a:r>
            <a:r>
              <a:rPr lang="en-US" b="1" i="1" dirty="0" err="1"/>
              <a:t>opcional</a:t>
            </a:r>
            <a:r>
              <a:rPr lang="en-US" b="1" i="1" dirty="0"/>
              <a:t>)": </a:t>
            </a:r>
            <a:r>
              <a:rPr lang="en-US" b="0" i="1" dirty="0" err="1"/>
              <a:t>e</a:t>
            </a:r>
            <a:r>
              <a:rPr lang="en-US" i="1" dirty="0" err="1"/>
              <a:t>sto</a:t>
            </a:r>
            <a:r>
              <a:rPr lang="en-US" i="1" dirty="0"/>
              <a:t> es opcional. Anote el nombre de la tienda donde compraron el artículo. Esto puede ayudar a averiguar si algunos lugares </a:t>
            </a:r>
            <a:r>
              <a:rPr lang="en-US" i="1" dirty="0" err="1"/>
              <a:t>cobran</a:t>
            </a:r>
            <a:r>
              <a:rPr lang="en-US" i="1" dirty="0"/>
              <a:t> </a:t>
            </a:r>
            <a:r>
              <a:rPr lang="en-US" i="1" dirty="0" err="1"/>
              <a:t>precios</a:t>
            </a:r>
            <a:r>
              <a:rPr lang="en-US" i="1" dirty="0"/>
              <a:t> más altos que </a:t>
            </a:r>
            <a:r>
              <a:rPr lang="en-US" i="1" dirty="0" err="1"/>
              <a:t>otros</a:t>
            </a:r>
            <a:r>
              <a:rPr lang="en-US" i="1" dirty="0"/>
              <a:t> de </a:t>
            </a:r>
            <a:r>
              <a:rPr lang="en-US" i="1" dirty="0" err="1"/>
              <a:t>manera</a:t>
            </a:r>
            <a:r>
              <a:rPr lang="en-US" i="1" dirty="0"/>
              <a:t> </a:t>
            </a:r>
            <a:r>
              <a:rPr lang="en-US" i="1" dirty="0" err="1"/>
              <a:t>sistemática</a:t>
            </a:r>
            <a:r>
              <a:rPr lang="en-US" i="1" dirty="0"/>
              <a:t>.</a:t>
            </a:r>
          </a:p>
          <a:p>
            <a:pPr lvl="1"/>
            <a:r>
              <a:rPr lang="en-US" b="1" i="1" dirty="0"/>
              <a:t>"Columna E: ¿</a:t>
            </a:r>
            <a:r>
              <a:rPr lang="en-US" b="1" i="1" dirty="0" err="1"/>
              <a:t>quién</a:t>
            </a:r>
            <a:r>
              <a:rPr lang="en-US" b="1" i="1" dirty="0"/>
              <a:t> se beneficia de este artículo en el hogar?": </a:t>
            </a:r>
            <a:r>
              <a:rPr lang="en-US" b="0" i="1" dirty="0" err="1"/>
              <a:t>es</a:t>
            </a:r>
            <a:r>
              <a:rPr lang="en-US" i="1" dirty="0" err="1"/>
              <a:t>to</a:t>
            </a:r>
            <a:r>
              <a:rPr lang="en-US" i="1" dirty="0"/>
              <a:t> puede ayudar a identificar qué necesidades se consideran prioritarias dentro del hogar.</a:t>
            </a:r>
          </a:p>
          <a:p>
            <a:r>
              <a:rPr lang="en-US" i="1" dirty="0" err="1"/>
              <a:t>Explicarle</a:t>
            </a:r>
            <a:r>
              <a:rPr lang="en-US" i="1" dirty="0"/>
              <a:t> al cliente lo que sucederá en la siguiente sesión:</a:t>
            </a:r>
          </a:p>
          <a:p>
            <a:pPr lvl="1"/>
            <a:r>
              <a:rPr lang="en-US" i="1" dirty="0" err="1"/>
              <a:t>en</a:t>
            </a:r>
            <a:r>
              <a:rPr lang="en-US" i="1" dirty="0"/>
              <a:t> la próxima sesión </a:t>
            </a:r>
            <a:r>
              <a:rPr lang="en-US" i="1" dirty="0" err="1"/>
              <a:t>revisarán</a:t>
            </a:r>
            <a:r>
              <a:rPr lang="en-US" i="1" dirty="0"/>
              <a:t> </a:t>
            </a:r>
            <a:r>
              <a:rPr lang="en-US" i="1" dirty="0" err="1"/>
              <a:t>juntos</a:t>
            </a:r>
            <a:r>
              <a:rPr lang="en-US" i="1" dirty="0"/>
              <a:t>/as la tabla. </a:t>
            </a:r>
          </a:p>
          <a:p>
            <a:pPr lvl="1"/>
            <a:r>
              <a:rPr lang="en-US" i="1" dirty="0" err="1"/>
              <a:t>si</a:t>
            </a:r>
            <a:r>
              <a:rPr lang="en-US" i="1" dirty="0"/>
              <a:t> el cliente se ha dado cuenta de que no tiene ingresos suficientes, </a:t>
            </a:r>
            <a:r>
              <a:rPr lang="en-US" i="1" dirty="0" err="1"/>
              <a:t>pueden</a:t>
            </a:r>
            <a:r>
              <a:rPr lang="en-US" i="1" dirty="0"/>
              <a:t> </a:t>
            </a:r>
            <a:r>
              <a:rPr lang="en-US" i="1" dirty="0" err="1"/>
              <a:t>identificarl</a:t>
            </a:r>
            <a:r>
              <a:rPr lang="en-US" i="1" dirty="0"/>
              <a:t> </a:t>
            </a:r>
            <a:r>
              <a:rPr lang="en-US" i="1" dirty="0" err="1"/>
              <a:t>juntos</a:t>
            </a:r>
            <a:r>
              <a:rPr lang="en-US" i="1" dirty="0"/>
              <a:t>/as:</a:t>
            </a:r>
          </a:p>
          <a:p>
            <a:pPr lvl="2"/>
            <a:r>
              <a:rPr lang="en-US" i="1" dirty="0" err="1"/>
              <a:t>en</a:t>
            </a:r>
            <a:r>
              <a:rPr lang="en-US" i="1" dirty="0"/>
              <a:t> </a:t>
            </a:r>
            <a:r>
              <a:rPr lang="en-US" i="1" dirty="0" err="1"/>
              <a:t>qué</a:t>
            </a:r>
            <a:r>
              <a:rPr lang="en-US" i="1" dirty="0"/>
              <a:t> se puede </a:t>
            </a:r>
            <a:r>
              <a:rPr lang="en-US" i="1" dirty="0" err="1"/>
              <a:t>ahorrar</a:t>
            </a:r>
            <a:r>
              <a:rPr lang="en-US" i="1" dirty="0"/>
              <a:t> dinero.</a:t>
            </a:r>
          </a:p>
          <a:p>
            <a:pPr lvl="2"/>
            <a:r>
              <a:rPr lang="en-US" i="1" dirty="0" err="1"/>
              <a:t>qué</a:t>
            </a:r>
            <a:r>
              <a:rPr lang="en-US" i="1" dirty="0"/>
              <a:t> </a:t>
            </a:r>
            <a:r>
              <a:rPr lang="en-US" i="1" dirty="0" err="1"/>
              <a:t>costos</a:t>
            </a:r>
            <a:r>
              <a:rPr lang="en-US" i="1" dirty="0"/>
              <a:t> se </a:t>
            </a:r>
            <a:r>
              <a:rPr lang="en-US" i="1" dirty="0" err="1"/>
              <a:t>pueden</a:t>
            </a:r>
            <a:r>
              <a:rPr lang="en-US" i="1" dirty="0"/>
              <a:t> </a:t>
            </a:r>
            <a:r>
              <a:rPr lang="en-US" i="1" dirty="0" err="1"/>
              <a:t>posponer</a:t>
            </a:r>
            <a:r>
              <a:rPr lang="en-US" i="1" dirty="0"/>
              <a:t>.</a:t>
            </a:r>
          </a:p>
          <a:p>
            <a:pPr lvl="2"/>
            <a:r>
              <a:rPr lang="en-US" i="1" dirty="0" err="1"/>
              <a:t>qué</a:t>
            </a:r>
            <a:r>
              <a:rPr lang="en-US" i="1" dirty="0"/>
              <a:t> </a:t>
            </a:r>
            <a:r>
              <a:rPr lang="en-US" i="1" dirty="0" err="1"/>
              <a:t>gastos</a:t>
            </a:r>
            <a:r>
              <a:rPr lang="en-US" i="1" dirty="0"/>
              <a:t> se </a:t>
            </a:r>
            <a:r>
              <a:rPr lang="en-US" i="1" dirty="0" err="1"/>
              <a:t>pueden</a:t>
            </a:r>
            <a:r>
              <a:rPr lang="en-US" i="1" dirty="0"/>
              <a:t> </a:t>
            </a:r>
            <a:r>
              <a:rPr lang="en-US" i="1" dirty="0" err="1"/>
              <a:t>priorizar</a:t>
            </a:r>
            <a:r>
              <a:rPr lang="en-US" i="1" dirty="0"/>
              <a:t>.</a:t>
            </a:r>
          </a:p>
          <a:p>
            <a:pPr lvl="0"/>
            <a:r>
              <a:rPr lang="en-US" i="1" dirty="0"/>
              <a:t>Hagan </a:t>
            </a:r>
            <a:r>
              <a:rPr lang="en-US" i="1" dirty="0" err="1"/>
              <a:t>el</a:t>
            </a:r>
            <a:r>
              <a:rPr lang="en-US" i="1" dirty="0"/>
              <a:t> </a:t>
            </a:r>
            <a:r>
              <a:rPr lang="en-US" i="1" dirty="0" err="1"/>
              <a:t>cliente</a:t>
            </a:r>
            <a:r>
              <a:rPr lang="en-US" i="1" dirty="0"/>
              <a:t> </a:t>
            </a:r>
            <a:r>
              <a:rPr lang="en-US" i="1" dirty="0" err="1"/>
              <a:t>vaya</a:t>
            </a:r>
            <a:r>
              <a:rPr lang="en-US" i="1" dirty="0"/>
              <a:t> a casa con la </a:t>
            </a:r>
            <a:r>
              <a:rPr lang="en-US" i="1" dirty="0" err="1"/>
              <a:t>tabla</a:t>
            </a:r>
            <a:r>
              <a:rPr lang="en-US" i="1" dirty="0"/>
              <a:t>:</a:t>
            </a:r>
          </a:p>
          <a:p>
            <a:pPr lvl="1"/>
            <a:r>
              <a:rPr lang="en-US" i="1" dirty="0" err="1"/>
              <a:t>aconsejen</a:t>
            </a:r>
            <a:r>
              <a:rPr lang="en-US" i="1" dirty="0"/>
              <a:t> al cliente que complete </a:t>
            </a:r>
            <a:r>
              <a:rPr lang="en-US" i="1" dirty="0" err="1"/>
              <a:t>todos</a:t>
            </a:r>
            <a:r>
              <a:rPr lang="en-US" i="1" dirty="0"/>
              <a:t> los datos que pueda en la tabla de </a:t>
            </a:r>
            <a:r>
              <a:rPr lang="en-US" i="1" dirty="0" err="1"/>
              <a:t>seguimiento</a:t>
            </a:r>
            <a:r>
              <a:rPr lang="en-US" i="1" dirty="0"/>
              <a:t> con la mayor </a:t>
            </a:r>
            <a:r>
              <a:rPr lang="en-US" i="1" dirty="0" err="1"/>
              <a:t>frecuencia</a:t>
            </a:r>
            <a:r>
              <a:rPr lang="en-US" i="1" dirty="0"/>
              <a:t> </a:t>
            </a:r>
            <a:r>
              <a:rPr lang="en-US" i="1" dirty="0" err="1"/>
              <a:t>posible</a:t>
            </a:r>
            <a:r>
              <a:rPr lang="en-US" i="1" dirty="0"/>
              <a:t>.</a:t>
            </a:r>
          </a:p>
          <a:p>
            <a:pPr lvl="1"/>
            <a:r>
              <a:rPr lang="en-US" i="1" dirty="0" err="1"/>
              <a:t>aconsejen</a:t>
            </a:r>
            <a:r>
              <a:rPr lang="en-US" i="1" dirty="0"/>
              <a:t> al cliente que enumere los gastos realizados con la AEC y todas las demás fuentes de ingresos que perciba.</a:t>
            </a:r>
          </a:p>
          <a:p>
            <a:pPr lvl="1"/>
            <a:r>
              <a:rPr lang="en-US" i="1" dirty="0" err="1"/>
              <a:t>permitan</a:t>
            </a:r>
            <a:r>
              <a:rPr lang="en-US" i="1" dirty="0"/>
              <a:t> que el cliente haga preguntas </a:t>
            </a:r>
            <a:r>
              <a:rPr lang="en-US" i="1" dirty="0" err="1"/>
              <a:t>sobre</a:t>
            </a:r>
            <a:r>
              <a:rPr lang="en-US" i="1" dirty="0"/>
              <a:t> </a:t>
            </a:r>
            <a:r>
              <a:rPr lang="en-US" i="1" dirty="0" err="1"/>
              <a:t>cómo</a:t>
            </a:r>
            <a:r>
              <a:rPr lang="en-US" i="1" dirty="0"/>
              <a:t> </a:t>
            </a:r>
            <a:r>
              <a:rPr lang="en-US" i="1" dirty="0" err="1"/>
              <a:t>completar</a:t>
            </a:r>
            <a:r>
              <a:rPr lang="en-US" i="1" dirty="0"/>
              <a:t> </a:t>
            </a:r>
            <a:r>
              <a:rPr lang="en-US" i="1" dirty="0" err="1"/>
              <a:t>el</a:t>
            </a:r>
            <a:r>
              <a:rPr lang="en-US" i="1" dirty="0"/>
              <a:t> </a:t>
            </a:r>
            <a:r>
              <a:rPr lang="en-US" i="1" dirty="0" err="1"/>
              <a:t>formulario</a:t>
            </a:r>
            <a:r>
              <a:rPr lang="en-US" i="1" dirty="0"/>
              <a:t>.</a:t>
            </a:r>
          </a:p>
        </p:txBody>
      </p:sp>
      <p:sp>
        <p:nvSpPr>
          <p:cNvPr id="7" name="Google Shape;725;p48:notes">
            <a:extLst>
              <a:ext uri="{FF2B5EF4-FFF2-40B4-BE49-F238E27FC236}">
                <a16:creationId xmlns:a16="http://schemas.microsoft.com/office/drawing/2014/main" id="{CDECE7C8-5987-3138-7C3E-976359A598D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103</a:t>
            </a:fld>
            <a:endParaRPr lang="en-US" sz="1200" dirty="0">
              <a:latin typeface="+mn-lt"/>
            </a:endParaRPr>
          </a:p>
        </p:txBody>
      </p:sp>
    </p:spTree>
    <p:extLst>
      <p:ext uri="{BB962C8B-B14F-4D97-AF65-F5344CB8AC3E}">
        <p14:creationId xmlns:p14="http://schemas.microsoft.com/office/powerpoint/2010/main" val="28868696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ADAPTAR AL CONTEXTO</a:t>
            </a:r>
          </a:p>
          <a:p>
            <a:r>
              <a:rPr lang="en-US" dirty="0" err="1"/>
              <a:t>Actualice</a:t>
            </a:r>
            <a:r>
              <a:rPr lang="en-US" dirty="0"/>
              <a:t> las cantidades del escenario en función de lo que sería realista en el contexto (no es necesario que sea muy exacto; pueden ser estimaciones </a:t>
            </a:r>
            <a:r>
              <a:rPr lang="en-US" dirty="0" err="1"/>
              <a:t>aproximadas</a:t>
            </a:r>
            <a:r>
              <a:rPr lang="en-US" dirty="0"/>
              <a:t>).</a:t>
            </a:r>
          </a:p>
          <a:p>
            <a:pPr marL="0" indent="0">
              <a:buNone/>
            </a:pPr>
            <a:r>
              <a:rPr lang="en-US" dirty="0"/>
              <a:t>______________________________________________________________________________</a:t>
            </a:r>
          </a:p>
          <a:p>
            <a:endParaRPr lang="en-US"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INTRODUCCIÓN</a:t>
            </a:r>
          </a:p>
          <a:p>
            <a:pPr marL="171450" marR="0" lvl="0" indent="-171450" algn="l" defTabSz="914400" rtl="0" eaLnBrk="1" fontAlgn="auto" latinLnBrk="0" hangingPunct="1">
              <a:lnSpc>
                <a:spcPct val="100000"/>
              </a:lnSpc>
              <a:spcBef>
                <a:spcPts val="0"/>
              </a:spcBef>
              <a:spcAft>
                <a:spcPts val="0"/>
              </a:spcAft>
              <a:buClr>
                <a:srgbClr val="000000"/>
              </a:buClr>
              <a:buSzTx/>
              <a:tabLst/>
              <a:defRPr/>
            </a:pPr>
            <a:r>
              <a:rPr lang="en-US" i="1" dirty="0" err="1"/>
              <a:t>Ahora</a:t>
            </a:r>
            <a:r>
              <a:rPr lang="en-US" i="1" dirty="0"/>
              <a:t> </a:t>
            </a:r>
            <a:r>
              <a:rPr lang="en-US" i="1" dirty="0" err="1"/>
              <a:t>vamos</a:t>
            </a:r>
            <a:r>
              <a:rPr lang="en-US" i="1" dirty="0"/>
              <a:t> a </a:t>
            </a:r>
            <a:r>
              <a:rPr lang="en-US" i="1" dirty="0" err="1"/>
              <a:t>practicar</a:t>
            </a:r>
            <a:r>
              <a:rPr lang="en-US" i="1" dirty="0"/>
              <a:t> el uso de tres de las herramientas.</a:t>
            </a:r>
          </a:p>
          <a:p>
            <a:pPr marL="171450" marR="0" lvl="0" indent="-171450" algn="l" defTabSz="914400" rtl="0" eaLnBrk="1" fontAlgn="auto" latinLnBrk="0" hangingPunct="1">
              <a:lnSpc>
                <a:spcPct val="100000"/>
              </a:lnSpc>
              <a:spcBef>
                <a:spcPts val="0"/>
              </a:spcBef>
              <a:spcAft>
                <a:spcPts val="0"/>
              </a:spcAft>
              <a:buClr>
                <a:srgbClr val="000000"/>
              </a:buClr>
              <a:buSzTx/>
              <a:tabLst/>
              <a:defRPr/>
            </a:pPr>
            <a:r>
              <a:rPr lang="en-US" b="0" noProof="0" dirty="0"/>
              <a:t>Divida a </a:t>
            </a:r>
            <a:r>
              <a:rPr lang="en-US" b="0" noProof="0" dirty="0" err="1"/>
              <a:t>los</a:t>
            </a:r>
            <a:r>
              <a:rPr lang="en-US" b="0" noProof="0" dirty="0"/>
              <a:t>/as </a:t>
            </a:r>
            <a:r>
              <a:rPr lang="en-US" b="0" noProof="0" dirty="0" err="1"/>
              <a:t>participantes</a:t>
            </a:r>
            <a:r>
              <a:rPr lang="en-US" b="0" noProof="0" dirty="0"/>
              <a:t> en grupos de 2-3 personas.</a:t>
            </a:r>
          </a:p>
          <a:p>
            <a:pPr marL="171450" marR="0" lvl="0" indent="-171450" algn="l" defTabSz="914400" rtl="0" eaLnBrk="1" fontAlgn="auto" latinLnBrk="0" hangingPunct="1">
              <a:lnSpc>
                <a:spcPct val="100000"/>
              </a:lnSpc>
              <a:spcBef>
                <a:spcPts val="0"/>
              </a:spcBef>
              <a:spcAft>
                <a:spcPts val="0"/>
              </a:spcAft>
              <a:buClr>
                <a:srgbClr val="000000"/>
              </a:buClr>
              <a:buSzTx/>
              <a:tabLst/>
              <a:defRPr/>
            </a:pPr>
            <a:r>
              <a:rPr lang="en-US" b="0" noProof="0" dirty="0" err="1"/>
              <a:t>Guíe</a:t>
            </a:r>
            <a:r>
              <a:rPr lang="en-US" b="0" noProof="0" dirty="0"/>
              <a:t> a </a:t>
            </a:r>
            <a:r>
              <a:rPr lang="en-US" b="0" noProof="0" dirty="0" err="1"/>
              <a:t>los</a:t>
            </a:r>
            <a:r>
              <a:rPr lang="en-US" b="0" noProof="0" dirty="0"/>
              <a:t>/as </a:t>
            </a:r>
            <a:r>
              <a:rPr lang="en-US" b="0" noProof="0" dirty="0" err="1"/>
              <a:t>participantes</a:t>
            </a:r>
            <a:r>
              <a:rPr lang="en-US" b="0" noProof="0" dirty="0"/>
              <a:t>:</a:t>
            </a:r>
          </a:p>
          <a:p>
            <a:pPr marL="625475" marR="0" lvl="1" indent="-171450" algn="l" defTabSz="914400" rtl="0" eaLnBrk="1" fontAlgn="auto" latinLnBrk="0" hangingPunct="1">
              <a:lnSpc>
                <a:spcPct val="100000"/>
              </a:lnSpc>
              <a:spcBef>
                <a:spcPts val="0"/>
              </a:spcBef>
              <a:spcAft>
                <a:spcPts val="0"/>
              </a:spcAft>
              <a:buClr>
                <a:srgbClr val="000000"/>
              </a:buClr>
              <a:buSzTx/>
              <a:tabLst/>
              <a:defRPr/>
            </a:pPr>
            <a:r>
              <a:rPr lang="en-US" b="1" i="0" dirty="0" err="1"/>
              <a:t>cuaderno</a:t>
            </a:r>
            <a:r>
              <a:rPr lang="en-US" b="1" i="0" dirty="0"/>
              <a:t> de ejercicios página 50-51: Herramienta 2 - Priorización de los </a:t>
            </a:r>
            <a:r>
              <a:rPr lang="en-US" b="1" i="0" dirty="0" err="1"/>
              <a:t>gastos</a:t>
            </a:r>
            <a:r>
              <a:rPr lang="en-US" b="1" i="0" dirty="0"/>
              <a:t> del </a:t>
            </a:r>
            <a:r>
              <a:rPr lang="en-US" b="1" i="0" dirty="0" err="1"/>
              <a:t>hogar</a:t>
            </a:r>
            <a:r>
              <a:rPr lang="en-US" b="1" i="0" dirty="0"/>
              <a:t>. </a:t>
            </a:r>
            <a:r>
              <a:rPr lang="en-US" b="0" i="1" dirty="0"/>
              <a:t>En </a:t>
            </a:r>
            <a:r>
              <a:rPr lang="en-US" b="0" i="1" noProof="0" dirty="0"/>
              <a:t>sus grupos, </a:t>
            </a:r>
            <a:r>
              <a:rPr lang="en-US" b="0" i="1" noProof="0" dirty="0" err="1"/>
              <a:t>practiquen</a:t>
            </a:r>
            <a:r>
              <a:rPr lang="en-US" b="0" i="1" noProof="0" dirty="0"/>
              <a:t> </a:t>
            </a:r>
            <a:r>
              <a:rPr lang="en-US" b="0" i="1" noProof="0" dirty="0" err="1"/>
              <a:t>completando</a:t>
            </a:r>
            <a:r>
              <a:rPr lang="en-US" b="0" i="1" noProof="0" dirty="0"/>
              <a:t> las </a:t>
            </a:r>
            <a:r>
              <a:rPr lang="en-US" b="0" i="1" noProof="0" dirty="0" err="1"/>
              <a:t>herramientas</a:t>
            </a:r>
            <a:r>
              <a:rPr lang="en-US" b="0" i="1" noProof="0" dirty="0"/>
              <a:t> 2-4.</a:t>
            </a:r>
          </a:p>
          <a:p>
            <a:pPr marL="625475"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b="1" i="0" dirty="0" err="1"/>
              <a:t>cuaderno</a:t>
            </a:r>
            <a:r>
              <a:rPr lang="en-US" b="1" i="0" dirty="0"/>
              <a:t> de </a:t>
            </a:r>
            <a:r>
              <a:rPr lang="en-US" b="1" i="0" dirty="0" err="1"/>
              <a:t>ejercicios</a:t>
            </a:r>
            <a:r>
              <a:rPr lang="en-US" b="1" i="0" dirty="0"/>
              <a:t> página 52: Herramienta 3 - Tabla de seguimiento de </a:t>
            </a:r>
            <a:r>
              <a:rPr lang="en-US" b="1" i="0" dirty="0" err="1"/>
              <a:t>los</a:t>
            </a:r>
            <a:r>
              <a:rPr lang="en-US" b="1" i="0" dirty="0"/>
              <a:t> </a:t>
            </a:r>
            <a:r>
              <a:rPr lang="en-US" b="1" i="0" dirty="0" err="1"/>
              <a:t>ingresos</a:t>
            </a:r>
            <a:r>
              <a:rPr lang="en-US" b="1" i="0" dirty="0"/>
              <a:t>.</a:t>
            </a:r>
          </a:p>
          <a:p>
            <a:pPr marL="625475"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b="1" i="0" dirty="0" err="1"/>
              <a:t>cuaderno</a:t>
            </a:r>
            <a:r>
              <a:rPr lang="en-US" b="1" i="0" dirty="0"/>
              <a:t> de </a:t>
            </a:r>
            <a:r>
              <a:rPr lang="en-US" b="1" i="0" dirty="0" err="1"/>
              <a:t>ejercicios</a:t>
            </a:r>
            <a:r>
              <a:rPr lang="en-US" b="1" i="0" dirty="0"/>
              <a:t> página 52: Herramienta 4: Tabla de seguimiento de </a:t>
            </a:r>
            <a:r>
              <a:rPr lang="en-US" b="1" i="0" dirty="0" err="1"/>
              <a:t>gastos</a:t>
            </a:r>
            <a:r>
              <a:rPr lang="en-US" b="1" i="0" dirty="0"/>
              <a:t>.</a:t>
            </a:r>
          </a:p>
          <a:p>
            <a:pPr marL="454025" marR="0" lvl="1" indent="0" algn="l" defTabSz="914400" rtl="0" eaLnBrk="1" fontAlgn="auto" latinLnBrk="0" hangingPunct="1">
              <a:lnSpc>
                <a:spcPct val="100000"/>
              </a:lnSpc>
              <a:spcBef>
                <a:spcPts val="0"/>
              </a:spcBef>
              <a:spcAft>
                <a:spcPts val="0"/>
              </a:spcAft>
              <a:buClr>
                <a:srgbClr val="000000"/>
              </a:buClr>
              <a:buSzTx/>
              <a:buNone/>
              <a:tabLst/>
              <a:defRPr/>
            </a:pPr>
            <a:endParaRPr lang="en-US" b="1" noProof="0"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ACTIVIDAD EN GRUPO (20 minutos)</a:t>
            </a:r>
          </a:p>
          <a:p>
            <a:pPr marL="171450" marR="0" lvl="0" indent="-171450" algn="l" defTabSz="914400" rtl="0" eaLnBrk="1" fontAlgn="auto" latinLnBrk="0" hangingPunct="1">
              <a:lnSpc>
                <a:spcPct val="100000"/>
              </a:lnSpc>
              <a:spcBef>
                <a:spcPts val="0"/>
              </a:spcBef>
              <a:spcAft>
                <a:spcPts val="0"/>
              </a:spcAft>
              <a:buClr>
                <a:srgbClr val="000000"/>
              </a:buClr>
              <a:buSzTx/>
              <a:tabLst/>
              <a:defRPr/>
            </a:pPr>
            <a:r>
              <a:rPr lang="en-US" b="0" noProof="0" dirty="0" err="1"/>
              <a:t>Dé</a:t>
            </a:r>
            <a:r>
              <a:rPr lang="en-US" b="0" noProof="0" dirty="0"/>
              <a:t> 20 minutos a </a:t>
            </a:r>
            <a:r>
              <a:rPr lang="en-US" b="0" noProof="0" dirty="0" err="1"/>
              <a:t>los</a:t>
            </a:r>
            <a:r>
              <a:rPr lang="en-US" b="0" noProof="0" dirty="0"/>
              <a:t>/as </a:t>
            </a:r>
            <a:r>
              <a:rPr lang="en-US" b="0" noProof="0" dirty="0" err="1"/>
              <a:t>participantes</a:t>
            </a:r>
            <a:r>
              <a:rPr lang="en-US" b="0" noProof="0" dirty="0"/>
              <a:t> para </a:t>
            </a:r>
            <a:r>
              <a:rPr lang="en-US" b="0" noProof="0" dirty="0" err="1"/>
              <a:t>completar</a:t>
            </a:r>
            <a:r>
              <a:rPr lang="en-US" b="0" noProof="0" dirty="0"/>
              <a:t>.</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b="1" noProof="0"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DEBATE EN GRUPO</a:t>
            </a:r>
            <a:endParaRPr lang="en-US" dirty="0"/>
          </a:p>
          <a:p>
            <a:r>
              <a:rPr lang="en-US" i="1" dirty="0"/>
              <a:t>¿</a:t>
            </a:r>
            <a:r>
              <a:rPr lang="en-US" i="1" dirty="0" err="1"/>
              <a:t>Qué</a:t>
            </a:r>
            <a:r>
              <a:rPr lang="en-US" i="1" dirty="0"/>
              <a:t> les ha parecido el ejercicio? </a:t>
            </a:r>
          </a:p>
          <a:p>
            <a:r>
              <a:rPr lang="en-US" i="1" dirty="0"/>
              <a:t>¿</a:t>
            </a:r>
            <a:r>
              <a:rPr lang="en-US" i="1" dirty="0" err="1"/>
              <a:t>Creen</a:t>
            </a:r>
            <a:r>
              <a:rPr lang="en-US" i="1" dirty="0"/>
              <a:t> que estas herramientas podrían ser útiles con los clientes? </a:t>
            </a:r>
          </a:p>
        </p:txBody>
      </p:sp>
      <p:sp>
        <p:nvSpPr>
          <p:cNvPr id="6" name="Slide Image Placeholder 5">
            <a:extLst>
              <a:ext uri="{FF2B5EF4-FFF2-40B4-BE49-F238E27FC236}">
                <a16:creationId xmlns:a16="http://schemas.microsoft.com/office/drawing/2014/main" id="{8B47AA70-D9F6-2917-00BC-6774AC26227E}"/>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5A92A978-9B0E-046E-57AF-9DA55AB7F8BC}"/>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104</a:t>
            </a:fld>
            <a:endParaRPr lang="en-US" sz="1200" dirty="0">
              <a:latin typeface="+mn-lt"/>
            </a:endParaRPr>
          </a:p>
        </p:txBody>
      </p:sp>
    </p:spTree>
    <p:extLst>
      <p:ext uri="{BB962C8B-B14F-4D97-AF65-F5344CB8AC3E}">
        <p14:creationId xmlns:p14="http://schemas.microsoft.com/office/powerpoint/2010/main" val="371440853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9" name="Google Shape;529;p18:notes"/>
          <p:cNvSpPr txBox="1">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EXPLICAR</a:t>
            </a:r>
          </a:p>
          <a:p>
            <a:pPr marL="171450" indent="-171450"/>
            <a:r>
              <a:rPr lang="en-US" noProof="0" dirty="0" err="1"/>
              <a:t>Presente</a:t>
            </a:r>
            <a:r>
              <a:rPr lang="en-US" noProof="0" dirty="0"/>
              <a:t> </a:t>
            </a:r>
            <a:r>
              <a:rPr lang="en-US" noProof="0" dirty="0" err="1"/>
              <a:t>el</a:t>
            </a:r>
            <a:r>
              <a:rPr lang="en-US" noProof="0" dirty="0"/>
              <a:t> </a:t>
            </a:r>
            <a:r>
              <a:rPr lang="en-US" noProof="0" dirty="0" err="1"/>
              <a:t>contenido</a:t>
            </a:r>
            <a:r>
              <a:rPr lang="en-US" noProof="0" dirty="0"/>
              <a:t> de la </a:t>
            </a:r>
            <a:r>
              <a:rPr lang="en-US" noProof="0" dirty="0" err="1"/>
              <a:t>diapositiva</a:t>
            </a:r>
            <a:r>
              <a:rPr lang="en-US" noProof="0" dirty="0"/>
              <a:t>.</a:t>
            </a:r>
          </a:p>
        </p:txBody>
      </p:sp>
      <p:sp>
        <p:nvSpPr>
          <p:cNvPr id="3" name="Slide Image Placeholder 2">
            <a:extLst>
              <a:ext uri="{FF2B5EF4-FFF2-40B4-BE49-F238E27FC236}">
                <a16:creationId xmlns:a16="http://schemas.microsoft.com/office/drawing/2014/main" id="{3D5184D2-757F-297F-3F4E-BEBCCEA1F951}"/>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1C1D1E2D-21D9-275A-B5ED-4B72700D1E4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105</a:t>
            </a:fld>
            <a:endParaRPr lang="en-US" sz="1200" dirty="0">
              <a:latin typeface="+mn-lt"/>
            </a:endParaRPr>
          </a:p>
        </p:txBody>
      </p:sp>
    </p:spTree>
    <p:extLst>
      <p:ext uri="{BB962C8B-B14F-4D97-AF65-F5344CB8AC3E}">
        <p14:creationId xmlns:p14="http://schemas.microsoft.com/office/powerpoint/2010/main" val="215660733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9" name="Google Shape;539;p19:notes"/>
          <p:cNvSpPr txBox="1">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CA" b="1" dirty="0"/>
              <a:t>SESIÓN 9 DURACIÓN: 1h20</a:t>
            </a:r>
            <a:endParaRPr lang="en-US" b="1" dirty="0"/>
          </a:p>
          <a:p>
            <a:pPr marL="0" indent="0">
              <a:buNone/>
            </a:pPr>
            <a:r>
              <a:rPr lang="en-US" dirty="0"/>
              <a:t>______________________________________________________________________________</a:t>
            </a:r>
          </a:p>
          <a:p>
            <a:pPr marL="0" indent="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EXPLICAR</a:t>
            </a:r>
            <a:endParaRPr lang="en-US" dirty="0"/>
          </a:p>
          <a:p>
            <a:r>
              <a:rPr lang="en-US" i="1" dirty="0"/>
              <a:t>Comenzaremos ahora nuestra última sesión, que se centra en técnicas de autocuidado y relajación para apoyar a </a:t>
            </a:r>
            <a:r>
              <a:rPr lang="en-US" i="1" dirty="0" err="1"/>
              <a:t>los</a:t>
            </a:r>
            <a:r>
              <a:rPr lang="en-US" i="1" dirty="0"/>
              <a:t> padres, </a:t>
            </a:r>
            <a:r>
              <a:rPr lang="en-US" i="1" dirty="0" err="1"/>
              <a:t>madres</a:t>
            </a:r>
            <a:r>
              <a:rPr lang="en-US" i="1" dirty="0"/>
              <a:t> o </a:t>
            </a:r>
            <a:r>
              <a:rPr lang="en-US" i="1" dirty="0" err="1"/>
              <a:t>cuidadores</a:t>
            </a:r>
            <a:r>
              <a:rPr lang="en-US" i="1" dirty="0"/>
              <a:t>.</a:t>
            </a:r>
            <a:endParaRPr lang="en-US" i="1" noProof="0" dirty="0"/>
          </a:p>
          <a:p>
            <a:endParaRPr lang="en-US" noProof="0" dirty="0"/>
          </a:p>
        </p:txBody>
      </p:sp>
      <p:sp>
        <p:nvSpPr>
          <p:cNvPr id="3" name="Slide Image Placeholder 2">
            <a:extLst>
              <a:ext uri="{FF2B5EF4-FFF2-40B4-BE49-F238E27FC236}">
                <a16:creationId xmlns:a16="http://schemas.microsoft.com/office/drawing/2014/main" id="{60E38F30-DC87-030E-6771-223E8ECE8509}"/>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271596A8-599C-1E3B-464D-B533A7C1262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106</a:t>
            </a:fld>
            <a:endParaRPr lang="en-US" sz="1200" dirty="0">
              <a:latin typeface="+mn-lt"/>
            </a:endParaRPr>
          </a:p>
        </p:txBody>
      </p:sp>
    </p:spTree>
    <p:extLst>
      <p:ext uri="{BB962C8B-B14F-4D97-AF65-F5344CB8AC3E}">
        <p14:creationId xmlns:p14="http://schemas.microsoft.com/office/powerpoint/2010/main" val="52612916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ADAPTAR AL CONTEXTO</a:t>
            </a:r>
          </a:p>
          <a:p>
            <a:r>
              <a:rPr lang="en-US" dirty="0"/>
              <a:t>Esta </a:t>
            </a:r>
            <a:r>
              <a:rPr lang="en-US" dirty="0" err="1"/>
              <a:t>historia</a:t>
            </a:r>
            <a:r>
              <a:rPr lang="en-US" dirty="0"/>
              <a:t> se </a:t>
            </a:r>
            <a:r>
              <a:rPr lang="en-US" dirty="0" err="1"/>
              <a:t>puede</a:t>
            </a:r>
            <a:r>
              <a:rPr lang="en-US" dirty="0"/>
              <a:t> </a:t>
            </a:r>
            <a:r>
              <a:rPr lang="en-US" dirty="0" err="1"/>
              <a:t>adaptar</a:t>
            </a:r>
            <a:r>
              <a:rPr lang="en-US" dirty="0"/>
              <a:t> al </a:t>
            </a:r>
            <a:r>
              <a:rPr lang="en-US" dirty="0" err="1"/>
              <a:t>contexto</a:t>
            </a:r>
            <a:r>
              <a:rPr lang="en-US" dirty="0"/>
              <a:t>.</a:t>
            </a:r>
          </a:p>
          <a:p>
            <a:pPr marL="0" indent="0">
              <a:buNone/>
            </a:pPr>
            <a:r>
              <a:rPr lang="en-US" dirty="0"/>
              <a:t>______________________________________________________________________________</a:t>
            </a:r>
          </a:p>
          <a:p>
            <a:pPr marL="0" indent="0">
              <a:buNone/>
            </a:pPr>
            <a:endParaRPr lang="en-US" dirty="0"/>
          </a:p>
          <a:p>
            <a:pPr marL="0" indent="0">
              <a:buNone/>
            </a:pPr>
            <a:r>
              <a:rPr lang="en-US" b="1" dirty="0"/>
              <a:t>DEBATE EN GRUPO</a:t>
            </a:r>
          </a:p>
          <a:p>
            <a:r>
              <a:rPr lang="en-US" dirty="0" err="1"/>
              <a:t>Pídale</a:t>
            </a:r>
            <a:r>
              <a:rPr lang="en-US" dirty="0"/>
              <a:t> a un participante que lea la historia de la diapositiva. </a:t>
            </a:r>
          </a:p>
          <a:p>
            <a:r>
              <a:rPr lang="en-US" i="1" dirty="0"/>
              <a:t>¿</a:t>
            </a:r>
            <a:r>
              <a:rPr lang="en-US" i="1" dirty="0" err="1"/>
              <a:t>Cómo</a:t>
            </a:r>
            <a:r>
              <a:rPr lang="en-US" i="1" dirty="0"/>
              <a:t> </a:t>
            </a:r>
            <a:r>
              <a:rPr lang="en-US" i="1" dirty="0" err="1"/>
              <a:t>creen</a:t>
            </a:r>
            <a:r>
              <a:rPr lang="en-US" i="1" dirty="0"/>
              <a:t> que se siente Anousheh? </a:t>
            </a:r>
          </a:p>
          <a:p>
            <a:pPr lvl="1"/>
            <a:r>
              <a:rPr lang="en-US" i="1" dirty="0"/>
              <a:t>¿Qué emociones </a:t>
            </a:r>
            <a:r>
              <a:rPr lang="en-US" i="1" dirty="0" err="1"/>
              <a:t>está</a:t>
            </a:r>
            <a:r>
              <a:rPr lang="en-US" i="1" dirty="0"/>
              <a:t> </a:t>
            </a:r>
            <a:r>
              <a:rPr lang="en-US" i="1" dirty="0" err="1"/>
              <a:t>probablemente</a:t>
            </a:r>
            <a:r>
              <a:rPr lang="en-US" i="1" dirty="0"/>
              <a:t> </a:t>
            </a:r>
            <a:r>
              <a:rPr lang="en-US" i="1" dirty="0" err="1"/>
              <a:t>experimentando</a:t>
            </a:r>
            <a:r>
              <a:rPr lang="en-US" i="1" dirty="0"/>
              <a:t>? </a:t>
            </a:r>
          </a:p>
          <a:p>
            <a:pPr lvl="1"/>
            <a:r>
              <a:rPr lang="en-US" i="1" dirty="0"/>
              <a:t>¿Por </a:t>
            </a:r>
            <a:r>
              <a:rPr lang="en-US" i="1" dirty="0" err="1"/>
              <a:t>qué</a:t>
            </a:r>
            <a:r>
              <a:rPr lang="en-US" i="1" dirty="0"/>
              <a:t> </a:t>
            </a:r>
            <a:r>
              <a:rPr lang="en-US" i="1" dirty="0" err="1"/>
              <a:t>han</a:t>
            </a:r>
            <a:r>
              <a:rPr lang="en-US" i="1" dirty="0"/>
              <a:t> </a:t>
            </a:r>
            <a:r>
              <a:rPr lang="en-US" i="1" dirty="0" err="1"/>
              <a:t>elegido</a:t>
            </a:r>
            <a:r>
              <a:rPr lang="en-US" i="1" dirty="0"/>
              <a:t> esta emoción? ¿</a:t>
            </a:r>
            <a:r>
              <a:rPr lang="en-US" i="1" dirty="0" err="1"/>
              <a:t>Qué</a:t>
            </a:r>
            <a:r>
              <a:rPr lang="en-US" i="1" dirty="0"/>
              <a:t> les hace pensar que Anousheh siente eso? </a:t>
            </a:r>
          </a:p>
          <a:p>
            <a:pPr lvl="1"/>
            <a:r>
              <a:rPr lang="en-US" i="1" dirty="0"/>
              <a:t>¿En qué otras situaciones se podría sentir una emoción similar? </a:t>
            </a:r>
          </a:p>
          <a:p>
            <a:r>
              <a:rPr lang="en-US" dirty="0"/>
              <a:t>Escriba las emociones </a:t>
            </a:r>
            <a:r>
              <a:rPr lang="en-US" dirty="0" err="1"/>
              <a:t>en</a:t>
            </a:r>
            <a:r>
              <a:rPr lang="en-US" dirty="0"/>
              <a:t> un </a:t>
            </a:r>
            <a:r>
              <a:rPr lang="en-US" dirty="0" err="1"/>
              <a:t>tablero</a:t>
            </a:r>
            <a:r>
              <a:rPr lang="en-US" dirty="0"/>
              <a:t>.</a:t>
            </a:r>
          </a:p>
          <a:p>
            <a:endParaRPr lang="en-US" dirty="0"/>
          </a:p>
          <a:p>
            <a:pPr marL="0" indent="0">
              <a:buNone/>
            </a:pPr>
            <a:r>
              <a:rPr lang="en-US" b="1" dirty="0"/>
              <a:t>CONCLUSIÓN</a:t>
            </a:r>
          </a:p>
          <a:p>
            <a:r>
              <a:rPr lang="en-US" i="1" dirty="0"/>
              <a:t>Anousheh probablemente está sintiendo una serie de </a:t>
            </a:r>
            <a:r>
              <a:rPr lang="en-US" i="1" dirty="0" err="1"/>
              <a:t>emociones</a:t>
            </a:r>
            <a:r>
              <a:rPr lang="en-US" i="1" dirty="0"/>
              <a:t> </a:t>
            </a:r>
            <a:r>
              <a:rPr lang="en-US" i="1" dirty="0" err="1"/>
              <a:t>diferentes</a:t>
            </a:r>
            <a:r>
              <a:rPr lang="en-US" i="1" dirty="0"/>
              <a:t>:</a:t>
            </a:r>
          </a:p>
          <a:p>
            <a:pPr lvl="1"/>
            <a:r>
              <a:rPr lang="en-US" i="1" dirty="0" err="1"/>
              <a:t>algunos</a:t>
            </a:r>
            <a:r>
              <a:rPr lang="en-US" i="1" dirty="0"/>
              <a:t> días puede sentirse </a:t>
            </a:r>
            <a:r>
              <a:rPr lang="en-US" i="1" dirty="0" err="1"/>
              <a:t>más</a:t>
            </a:r>
            <a:r>
              <a:rPr lang="en-US" i="1" dirty="0"/>
              <a:t> </a:t>
            </a:r>
            <a:r>
              <a:rPr lang="en-US" i="1" dirty="0" err="1"/>
              <a:t>enojado</a:t>
            </a:r>
            <a:r>
              <a:rPr lang="en-US" i="1" dirty="0"/>
              <a:t>.</a:t>
            </a:r>
          </a:p>
          <a:p>
            <a:pPr lvl="1"/>
            <a:r>
              <a:rPr lang="en-US" i="1" dirty="0" err="1"/>
              <a:t>otros</a:t>
            </a:r>
            <a:r>
              <a:rPr lang="en-US" i="1" dirty="0"/>
              <a:t> días puede sentirse más estresado o más inseguro.</a:t>
            </a:r>
          </a:p>
          <a:p>
            <a:pPr lvl="1"/>
            <a:r>
              <a:rPr lang="en-US" i="1" dirty="0" err="1"/>
              <a:t>otras</a:t>
            </a:r>
            <a:r>
              <a:rPr lang="en-US" i="1" dirty="0"/>
              <a:t> veces incluso puede estar contento, a pesar de la situación. </a:t>
            </a:r>
          </a:p>
          <a:p>
            <a:r>
              <a:rPr lang="en-US" i="1" dirty="0"/>
              <a:t>A veces le cuesta entender lo que siente. </a:t>
            </a:r>
          </a:p>
          <a:p>
            <a:r>
              <a:rPr lang="en-US" i="1" dirty="0"/>
              <a:t>Esto es completamente normal. </a:t>
            </a:r>
          </a:p>
        </p:txBody>
      </p:sp>
      <p:sp>
        <p:nvSpPr>
          <p:cNvPr id="6" name="Slide Image Placeholder 5">
            <a:extLst>
              <a:ext uri="{FF2B5EF4-FFF2-40B4-BE49-F238E27FC236}">
                <a16:creationId xmlns:a16="http://schemas.microsoft.com/office/drawing/2014/main" id="{0C582EF1-BD4E-26B1-1FFC-1D3FD616EB17}"/>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26855673-2153-894E-C510-97692BE97B1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107</a:t>
            </a:fld>
            <a:endParaRPr lang="en-US" sz="1200" dirty="0">
              <a:latin typeface="+mn-lt"/>
            </a:endParaRPr>
          </a:p>
        </p:txBody>
      </p:sp>
    </p:spTree>
    <p:extLst>
      <p:ext uri="{BB962C8B-B14F-4D97-AF65-F5344CB8AC3E}">
        <p14:creationId xmlns:p14="http://schemas.microsoft.com/office/powerpoint/2010/main" val="93418619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DEBATE EN GRUPO</a:t>
            </a:r>
            <a:endParaRPr lang="en-US" dirty="0"/>
          </a:p>
          <a:p>
            <a:r>
              <a:rPr lang="en-US" i="1" dirty="0"/>
              <a:t>¿Qué </a:t>
            </a:r>
            <a:r>
              <a:rPr lang="en-US" i="1" dirty="0" err="1"/>
              <a:t>consecuencias</a:t>
            </a:r>
            <a:r>
              <a:rPr lang="en-US" i="1" dirty="0"/>
              <a:t> </a:t>
            </a:r>
            <a:r>
              <a:rPr lang="en-US" i="1" dirty="0" err="1"/>
              <a:t>creen</a:t>
            </a:r>
            <a:r>
              <a:rPr lang="en-US" i="1" dirty="0"/>
              <a:t> que puede tener en su bienestar la situación que vive Anousheh?</a:t>
            </a:r>
          </a:p>
          <a:p>
            <a:pPr lvl="1"/>
            <a:r>
              <a:rPr lang="en-US" i="1" dirty="0"/>
              <a:t>¿Duerme bien? </a:t>
            </a:r>
          </a:p>
          <a:p>
            <a:pPr lvl="1"/>
            <a:r>
              <a:rPr lang="en-US" i="1" dirty="0"/>
              <a:t>¿Qué tal come? </a:t>
            </a:r>
          </a:p>
          <a:p>
            <a:pPr lvl="1"/>
            <a:r>
              <a:rPr lang="en-US" i="1" dirty="0"/>
              <a:t>¿Qué hace durante el día? </a:t>
            </a:r>
          </a:p>
          <a:p>
            <a:pPr marL="0" lvl="0" indent="0">
              <a:buNone/>
            </a:pPr>
            <a:endParaRPr lang="en-US" i="1" dirty="0"/>
          </a:p>
          <a:p>
            <a:pPr marL="0" lvl="0" indent="0">
              <a:buNone/>
            </a:pPr>
            <a:r>
              <a:rPr lang="en-US" b="1" i="0" dirty="0"/>
              <a:t>EXPLICAR</a:t>
            </a:r>
          </a:p>
          <a:p>
            <a:r>
              <a:rPr lang="en-US" i="1" dirty="0"/>
              <a:t>Situaciones como en las que se encuentra Anousheh pueden causar mucho estrés y tener consecuencias duraderas para el bienestar de una persona. </a:t>
            </a:r>
          </a:p>
          <a:p>
            <a:r>
              <a:rPr lang="en-US" i="1" dirty="0"/>
              <a:t>Ser padres es muy duro y hay muchos casos en los que </a:t>
            </a:r>
            <a:r>
              <a:rPr lang="en-US" i="1" dirty="0" err="1"/>
              <a:t>los</a:t>
            </a:r>
            <a:r>
              <a:rPr lang="en-US" i="1" dirty="0"/>
              <a:t> padres, </a:t>
            </a:r>
            <a:r>
              <a:rPr lang="en-US" i="1" dirty="0" err="1"/>
              <a:t>madres</a:t>
            </a:r>
            <a:r>
              <a:rPr lang="en-US" i="1" dirty="0"/>
              <a:t> o </a:t>
            </a:r>
            <a:r>
              <a:rPr lang="en-US" i="1" dirty="0" err="1"/>
              <a:t>cuidadores</a:t>
            </a:r>
            <a:r>
              <a:rPr lang="en-US" i="1" dirty="0"/>
              <a:t> pueden </a:t>
            </a:r>
            <a:r>
              <a:rPr lang="en-US" i="1" dirty="0" err="1"/>
              <a:t>sentirse</a:t>
            </a:r>
            <a:r>
              <a:rPr lang="en-US" i="1" dirty="0"/>
              <a:t> </a:t>
            </a:r>
            <a:r>
              <a:rPr lang="en-US" i="1" dirty="0" err="1"/>
              <a:t>abrumados</a:t>
            </a:r>
            <a:r>
              <a:rPr lang="en-US" i="1" dirty="0"/>
              <a:t>/as e </a:t>
            </a:r>
            <a:r>
              <a:rPr lang="en-US" i="1" dirty="0" err="1"/>
              <a:t>inseguros</a:t>
            </a:r>
            <a:r>
              <a:rPr lang="en-US" i="1" dirty="0"/>
              <a:t>/as. </a:t>
            </a:r>
          </a:p>
          <a:p>
            <a:r>
              <a:rPr lang="en-US" i="1" dirty="0"/>
              <a:t>El entorno externo puede añadirles presión adicional, como en el caso de Anousheh. Por ejemplo:</a:t>
            </a:r>
          </a:p>
          <a:p>
            <a:pPr lvl="1"/>
            <a:r>
              <a:rPr lang="en-US" i="1" dirty="0" err="1"/>
              <a:t>retos</a:t>
            </a:r>
            <a:r>
              <a:rPr lang="en-US" i="1" dirty="0"/>
              <a:t> </a:t>
            </a:r>
            <a:r>
              <a:rPr lang="en-US" i="1" dirty="0" err="1"/>
              <a:t>económicos</a:t>
            </a:r>
            <a:r>
              <a:rPr lang="en-US" i="1" dirty="0"/>
              <a:t>.</a:t>
            </a:r>
          </a:p>
          <a:p>
            <a:pPr lvl="1"/>
            <a:r>
              <a:rPr lang="en-US" i="1" dirty="0"/>
              <a:t>un </a:t>
            </a:r>
            <a:r>
              <a:rPr lang="en-US" i="1" dirty="0" err="1"/>
              <a:t>entorno</a:t>
            </a:r>
            <a:r>
              <a:rPr lang="en-US" i="1" dirty="0"/>
              <a:t> </a:t>
            </a:r>
            <a:r>
              <a:rPr lang="en-US" i="1" dirty="0" err="1"/>
              <a:t>inestable</a:t>
            </a:r>
            <a:r>
              <a:rPr lang="en-US" i="1" dirty="0"/>
              <a:t>.</a:t>
            </a:r>
          </a:p>
          <a:p>
            <a:pPr lvl="1"/>
            <a:r>
              <a:rPr lang="en-US" i="1" dirty="0" err="1"/>
              <a:t>guerra</a:t>
            </a:r>
            <a:r>
              <a:rPr lang="en-US" i="1" dirty="0"/>
              <a:t>.</a:t>
            </a:r>
          </a:p>
          <a:p>
            <a:pPr lvl="1"/>
            <a:r>
              <a:rPr lang="en-US" i="1" dirty="0" err="1"/>
              <a:t>tensiones</a:t>
            </a:r>
            <a:r>
              <a:rPr lang="en-US" i="1" dirty="0"/>
              <a:t> </a:t>
            </a:r>
            <a:r>
              <a:rPr lang="en-US" i="1" dirty="0" err="1"/>
              <a:t>familiares</a:t>
            </a:r>
            <a:r>
              <a:rPr lang="en-US" i="1" dirty="0"/>
              <a:t>.</a:t>
            </a:r>
          </a:p>
          <a:p>
            <a:r>
              <a:rPr lang="en-US" i="1" dirty="0"/>
              <a:t>Estos factores externos pueden generar estrés y el cuerpo reacciona con respuestas físicas, mentales y emocionales. </a:t>
            </a:r>
          </a:p>
          <a:p>
            <a:pPr lvl="0"/>
            <a:r>
              <a:rPr lang="en-US" i="1" dirty="0"/>
              <a:t>El estrés es una parte normal de la vida, pero es peligroso cuando continúa sin alivio. </a:t>
            </a:r>
          </a:p>
          <a:p>
            <a:pPr lvl="0"/>
            <a:r>
              <a:rPr lang="en-US" i="1" dirty="0"/>
              <a:t>En algunos casos, el estrés puede llegar a formar parte de nuestra vida hasta tal punto que dejamos de darnos </a:t>
            </a:r>
            <a:r>
              <a:rPr lang="en-US" i="1" dirty="0" err="1"/>
              <a:t>cuenta</a:t>
            </a:r>
            <a:r>
              <a:rPr lang="en-US" i="1" dirty="0"/>
              <a:t> que está ahí. </a:t>
            </a:r>
          </a:p>
        </p:txBody>
      </p:sp>
      <p:sp>
        <p:nvSpPr>
          <p:cNvPr id="6" name="Slide Image Placeholder 5">
            <a:extLst>
              <a:ext uri="{FF2B5EF4-FFF2-40B4-BE49-F238E27FC236}">
                <a16:creationId xmlns:a16="http://schemas.microsoft.com/office/drawing/2014/main" id="{28B4A963-C38B-2EF0-5436-AEC2BA948276}"/>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7A2C4668-E7CA-5211-8FD5-AB4A38C0CF8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108</a:t>
            </a:fld>
            <a:endParaRPr lang="en-US" sz="1200" dirty="0">
              <a:latin typeface="+mn-lt"/>
            </a:endParaRPr>
          </a:p>
        </p:txBody>
      </p:sp>
    </p:spTree>
    <p:extLst>
      <p:ext uri="{BB962C8B-B14F-4D97-AF65-F5344CB8AC3E}">
        <p14:creationId xmlns:p14="http://schemas.microsoft.com/office/powerpoint/2010/main" val="419431777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DEBATE EN GRUPO</a:t>
            </a:r>
          </a:p>
          <a:p>
            <a:r>
              <a:rPr lang="en-US" dirty="0"/>
              <a:t>Guíe un debate </a:t>
            </a:r>
            <a:r>
              <a:rPr lang="en-US" dirty="0" err="1"/>
              <a:t>basándose</a:t>
            </a:r>
            <a:r>
              <a:rPr lang="en-US" dirty="0"/>
              <a:t> </a:t>
            </a:r>
            <a:r>
              <a:rPr lang="en-US" dirty="0" err="1"/>
              <a:t>en</a:t>
            </a:r>
            <a:r>
              <a:rPr lang="en-US" dirty="0"/>
              <a:t> las preguntas de la </a:t>
            </a:r>
            <a:r>
              <a:rPr lang="en-US" dirty="0" err="1"/>
              <a:t>diapositiva</a:t>
            </a:r>
            <a:r>
              <a:rPr lang="en-US" dirty="0"/>
              <a:t>.</a:t>
            </a:r>
          </a:p>
          <a:p>
            <a:endParaRPr lang="en-US"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EXPLICAR</a:t>
            </a:r>
            <a:endParaRPr lang="en-US" dirty="0"/>
          </a:p>
          <a:p>
            <a:r>
              <a:rPr lang="en-US" i="1" dirty="0" err="1"/>
              <a:t>Cuando</a:t>
            </a:r>
            <a:r>
              <a:rPr lang="en-US" i="1" dirty="0"/>
              <a:t> </a:t>
            </a:r>
            <a:r>
              <a:rPr lang="en-US" i="1" dirty="0" err="1"/>
              <a:t>los</a:t>
            </a:r>
            <a:r>
              <a:rPr lang="en-US" i="1" dirty="0"/>
              <a:t>/as </a:t>
            </a:r>
            <a:r>
              <a:rPr lang="en-US" i="1" dirty="0" err="1"/>
              <a:t>cuidadores</a:t>
            </a:r>
            <a:r>
              <a:rPr lang="en-US" i="1" dirty="0"/>
              <a:t>, padres o </a:t>
            </a:r>
            <a:r>
              <a:rPr lang="en-US" i="1" dirty="0" err="1"/>
              <a:t>madres</a:t>
            </a:r>
            <a:r>
              <a:rPr lang="en-US" i="1" dirty="0"/>
              <a:t> </a:t>
            </a:r>
            <a:r>
              <a:rPr lang="en-US" i="1" dirty="0" err="1"/>
              <a:t>sienten</a:t>
            </a:r>
            <a:r>
              <a:rPr lang="en-US" i="1" dirty="0"/>
              <a:t> </a:t>
            </a:r>
            <a:r>
              <a:rPr lang="en-US" i="1" dirty="0" err="1"/>
              <a:t>preocupación</a:t>
            </a:r>
            <a:r>
              <a:rPr lang="en-US" i="1" dirty="0"/>
              <a:t> o </a:t>
            </a:r>
            <a:r>
              <a:rPr lang="en-US" i="1" dirty="0" err="1"/>
              <a:t>estrés</a:t>
            </a:r>
            <a:r>
              <a:rPr lang="en-US" i="1" dirty="0"/>
              <a:t>, eso afecta a </a:t>
            </a:r>
            <a:r>
              <a:rPr lang="en-US" i="1" dirty="0" err="1"/>
              <a:t>los</a:t>
            </a:r>
            <a:r>
              <a:rPr lang="en-US" i="1" dirty="0"/>
              <a:t>/as </a:t>
            </a:r>
            <a:r>
              <a:rPr lang="en-US" i="1" dirty="0" err="1"/>
              <a:t>menores</a:t>
            </a:r>
            <a:r>
              <a:rPr lang="en-US" i="1" dirty="0"/>
              <a:t>:</a:t>
            </a:r>
          </a:p>
          <a:p>
            <a:pPr lvl="1"/>
            <a:r>
              <a:rPr lang="en-US" i="1" dirty="0" err="1"/>
              <a:t>los</a:t>
            </a:r>
            <a:r>
              <a:rPr lang="en-US" i="1" dirty="0"/>
              <a:t>/as </a:t>
            </a:r>
            <a:r>
              <a:rPr lang="en-US" i="1" dirty="0" err="1"/>
              <a:t>menores</a:t>
            </a:r>
            <a:r>
              <a:rPr lang="en-US" i="1" dirty="0"/>
              <a:t>, sobre todo </a:t>
            </a:r>
            <a:r>
              <a:rPr lang="en-US" i="1" dirty="0" err="1"/>
              <a:t>los</a:t>
            </a:r>
            <a:r>
              <a:rPr lang="en-US" i="1" dirty="0"/>
              <a:t> </a:t>
            </a:r>
            <a:r>
              <a:rPr lang="en-US" i="1" dirty="0" err="1"/>
              <a:t>niños</a:t>
            </a:r>
            <a:r>
              <a:rPr lang="en-US" i="1" dirty="0"/>
              <a:t> y </a:t>
            </a:r>
            <a:r>
              <a:rPr lang="en-US" i="1" dirty="0" err="1"/>
              <a:t>niñas</a:t>
            </a:r>
            <a:r>
              <a:rPr lang="en-US" i="1" dirty="0"/>
              <a:t> </a:t>
            </a:r>
            <a:r>
              <a:rPr lang="en-US" i="1" dirty="0" err="1"/>
              <a:t>más</a:t>
            </a:r>
            <a:r>
              <a:rPr lang="en-US" i="1" dirty="0"/>
              <a:t> </a:t>
            </a:r>
            <a:r>
              <a:rPr lang="en-US" i="1" dirty="0" err="1"/>
              <a:t>pequeños</a:t>
            </a:r>
            <a:r>
              <a:rPr lang="en-US" i="1" dirty="0"/>
              <a:t>/as, reflejan las emociones de </a:t>
            </a:r>
            <a:r>
              <a:rPr lang="en-US" i="1" dirty="0" err="1"/>
              <a:t>los</a:t>
            </a:r>
            <a:r>
              <a:rPr lang="en-US" i="1" dirty="0"/>
              <a:t> padres y </a:t>
            </a:r>
            <a:r>
              <a:rPr lang="en-US" i="1" dirty="0" err="1"/>
              <a:t>madres</a:t>
            </a:r>
            <a:r>
              <a:rPr lang="en-US" i="1" dirty="0"/>
              <a:t>. Si </a:t>
            </a:r>
            <a:r>
              <a:rPr lang="en-US" i="1" dirty="0" err="1"/>
              <a:t>los</a:t>
            </a:r>
            <a:r>
              <a:rPr lang="en-US" i="1" dirty="0"/>
              <a:t> padres o </a:t>
            </a:r>
            <a:r>
              <a:rPr lang="en-US" i="1" dirty="0" err="1"/>
              <a:t>madres</a:t>
            </a:r>
            <a:r>
              <a:rPr lang="en-US" i="1" dirty="0"/>
              <a:t> </a:t>
            </a:r>
            <a:r>
              <a:rPr lang="en-US" i="1" dirty="0" err="1"/>
              <a:t>están</a:t>
            </a:r>
            <a:r>
              <a:rPr lang="en-US" i="1" dirty="0"/>
              <a:t> </a:t>
            </a:r>
            <a:r>
              <a:rPr lang="en-US" i="1" dirty="0" err="1"/>
              <a:t>estresados</a:t>
            </a:r>
            <a:r>
              <a:rPr lang="en-US" i="1" dirty="0"/>
              <a:t>/as y se comportan de forma agresiva, ellos pueden ser </a:t>
            </a:r>
            <a:r>
              <a:rPr lang="en-US" i="1" dirty="0" err="1"/>
              <a:t>agresivos</a:t>
            </a:r>
            <a:r>
              <a:rPr lang="en-US" i="1" dirty="0"/>
              <a:t>/as. </a:t>
            </a:r>
          </a:p>
          <a:p>
            <a:pPr lvl="1"/>
            <a:r>
              <a:rPr lang="en-US" i="1" dirty="0" err="1"/>
              <a:t>cuando</a:t>
            </a:r>
            <a:r>
              <a:rPr lang="en-US" i="1" dirty="0"/>
              <a:t> </a:t>
            </a:r>
            <a:r>
              <a:rPr lang="en-US" i="1" dirty="0" err="1"/>
              <a:t>los</a:t>
            </a:r>
            <a:r>
              <a:rPr lang="en-US" i="1" dirty="0"/>
              <a:t>/as </a:t>
            </a:r>
            <a:r>
              <a:rPr lang="en-US" i="1" dirty="0" err="1"/>
              <a:t>cuidadores</a:t>
            </a:r>
            <a:r>
              <a:rPr lang="en-US" i="1" dirty="0"/>
              <a:t>, padres o </a:t>
            </a:r>
            <a:r>
              <a:rPr lang="en-US" i="1" dirty="0" err="1"/>
              <a:t>madres</a:t>
            </a:r>
            <a:r>
              <a:rPr lang="en-US" i="1" dirty="0"/>
              <a:t> </a:t>
            </a:r>
            <a:r>
              <a:rPr lang="en-US" i="1" dirty="0" err="1"/>
              <a:t>sienten</a:t>
            </a:r>
            <a:r>
              <a:rPr lang="en-US" i="1" dirty="0"/>
              <a:t> </a:t>
            </a:r>
            <a:r>
              <a:rPr lang="en-US" i="1" dirty="0" err="1"/>
              <a:t>preocupación</a:t>
            </a:r>
            <a:r>
              <a:rPr lang="en-US" i="1" dirty="0"/>
              <a:t> o </a:t>
            </a:r>
            <a:r>
              <a:rPr lang="en-US" i="1" dirty="0" err="1"/>
              <a:t>estrés</a:t>
            </a:r>
            <a:r>
              <a:rPr lang="en-US" i="1" dirty="0"/>
              <a:t>, </a:t>
            </a:r>
            <a:r>
              <a:rPr lang="en-US" i="1" dirty="0" err="1"/>
              <a:t>los</a:t>
            </a:r>
            <a:r>
              <a:rPr lang="en-US" i="1" dirty="0"/>
              <a:t>/as </a:t>
            </a:r>
            <a:r>
              <a:rPr lang="en-US" i="1" dirty="0" err="1"/>
              <a:t>menores</a:t>
            </a:r>
            <a:r>
              <a:rPr lang="en-US" i="1" dirty="0"/>
              <a:t> pueden adoptar comportamientos no deseados o hacer cosas que creen que ayudarán en la situación, lo que puede tener consecuencias negativas. </a:t>
            </a:r>
          </a:p>
          <a:p>
            <a:pPr lvl="1"/>
            <a:r>
              <a:rPr lang="en-US" i="1" dirty="0" err="1"/>
              <a:t>incluso</a:t>
            </a:r>
            <a:r>
              <a:rPr lang="en-US" i="1" dirty="0"/>
              <a:t> </a:t>
            </a:r>
            <a:r>
              <a:rPr lang="en-US" i="1" dirty="0" err="1"/>
              <a:t>cuando</a:t>
            </a:r>
            <a:r>
              <a:rPr lang="en-US" i="1" dirty="0"/>
              <a:t> </a:t>
            </a:r>
            <a:r>
              <a:rPr lang="en-US" i="1" dirty="0" err="1"/>
              <a:t>los</a:t>
            </a:r>
            <a:r>
              <a:rPr lang="en-US" i="1" dirty="0"/>
              <a:t>/as </a:t>
            </a:r>
            <a:r>
              <a:rPr lang="en-US" i="1" dirty="0" err="1"/>
              <a:t>cuidadores</a:t>
            </a:r>
            <a:r>
              <a:rPr lang="en-US" i="1" dirty="0"/>
              <a:t>, padres o </a:t>
            </a:r>
            <a:r>
              <a:rPr lang="en-US" i="1" dirty="0" err="1"/>
              <a:t>madres</a:t>
            </a:r>
            <a:r>
              <a:rPr lang="en-US" i="1" dirty="0"/>
              <a:t> no gritan </a:t>
            </a:r>
            <a:r>
              <a:rPr lang="en-US" i="1" dirty="0" err="1"/>
              <a:t>cuando</a:t>
            </a:r>
            <a:r>
              <a:rPr lang="en-US" i="1" dirty="0"/>
              <a:t> </a:t>
            </a:r>
            <a:r>
              <a:rPr lang="en-US" i="1" dirty="0" err="1"/>
              <a:t>sienten</a:t>
            </a:r>
            <a:r>
              <a:rPr lang="en-US" i="1" dirty="0"/>
              <a:t> </a:t>
            </a:r>
            <a:r>
              <a:rPr lang="en-US" i="1" dirty="0" err="1"/>
              <a:t>estrés</a:t>
            </a:r>
            <a:r>
              <a:rPr lang="en-US" i="1" dirty="0"/>
              <a:t>, </a:t>
            </a:r>
            <a:r>
              <a:rPr lang="en-US" i="1" dirty="0" err="1"/>
              <a:t>los</a:t>
            </a:r>
            <a:r>
              <a:rPr lang="en-US" i="1" dirty="0"/>
              <a:t>/as </a:t>
            </a:r>
            <a:r>
              <a:rPr lang="en-US" i="1" dirty="0" err="1"/>
              <a:t>menores</a:t>
            </a:r>
            <a:r>
              <a:rPr lang="en-US" i="1" dirty="0"/>
              <a:t> sienten la tensión, lo que </a:t>
            </a:r>
            <a:r>
              <a:rPr lang="en-US" i="1" dirty="0" err="1"/>
              <a:t>puede</a:t>
            </a:r>
            <a:r>
              <a:rPr lang="en-US" i="1" dirty="0"/>
              <a:t> </a:t>
            </a:r>
            <a:r>
              <a:rPr lang="en-US" i="1" dirty="0" err="1"/>
              <a:t>situarlos</a:t>
            </a:r>
            <a:r>
              <a:rPr lang="en-US" i="1" dirty="0"/>
              <a:t>/as en una constante sensación de peligro. Esto es muy poco saludable para su desarrollo cerebral.</a:t>
            </a:r>
          </a:p>
          <a:p>
            <a:r>
              <a:rPr lang="en-US" i="1" dirty="0"/>
              <a:t>Por lo tanto, aprender a afrontar el estrés es importante para:</a:t>
            </a:r>
          </a:p>
          <a:p>
            <a:pPr lvl="1"/>
            <a:r>
              <a:rPr lang="en-US" i="1" dirty="0" err="1"/>
              <a:t>nuestro</a:t>
            </a:r>
            <a:r>
              <a:rPr lang="en-US" i="1" dirty="0"/>
              <a:t> </a:t>
            </a:r>
            <a:r>
              <a:rPr lang="en-US" i="1" dirty="0" err="1"/>
              <a:t>propio</a:t>
            </a:r>
            <a:r>
              <a:rPr lang="en-US" i="1" dirty="0"/>
              <a:t> </a:t>
            </a:r>
            <a:r>
              <a:rPr lang="en-US" i="1" dirty="0" err="1"/>
              <a:t>bienestar</a:t>
            </a:r>
            <a:r>
              <a:rPr lang="en-US" i="1" dirty="0"/>
              <a:t>.</a:t>
            </a:r>
          </a:p>
          <a:p>
            <a:pPr lvl="1"/>
            <a:r>
              <a:rPr lang="en-US" i="1" dirty="0"/>
              <a:t>la creación de un entorno familiar positivo y </a:t>
            </a:r>
            <a:r>
              <a:rPr lang="en-US" i="1" dirty="0" err="1"/>
              <a:t>estable</a:t>
            </a:r>
            <a:r>
              <a:rPr lang="en-US" i="1" dirty="0"/>
              <a:t>.</a:t>
            </a:r>
          </a:p>
          <a:p>
            <a:pPr lvl="0"/>
            <a:r>
              <a:rPr lang="en-US" i="1" dirty="0"/>
              <a:t>Los padres, </a:t>
            </a:r>
            <a:r>
              <a:rPr lang="en-US" i="1" dirty="0" err="1"/>
              <a:t>madres</a:t>
            </a:r>
            <a:r>
              <a:rPr lang="en-US" i="1" dirty="0"/>
              <a:t> o cuidadores deben ser capaces de cuidar de </a:t>
            </a:r>
            <a:r>
              <a:rPr lang="en-US" i="1" dirty="0" err="1"/>
              <a:t>sí</a:t>
            </a:r>
            <a:r>
              <a:rPr lang="en-US" i="1" dirty="0"/>
              <a:t> </a:t>
            </a:r>
            <a:r>
              <a:rPr lang="en-US" i="1" dirty="0" err="1"/>
              <a:t>mismos</a:t>
            </a:r>
            <a:r>
              <a:rPr lang="en-US" i="1" dirty="0"/>
              <a:t>/as para poder </a:t>
            </a:r>
            <a:r>
              <a:rPr lang="en-US" i="1" dirty="0" err="1"/>
              <a:t>cuidar</a:t>
            </a:r>
            <a:r>
              <a:rPr lang="en-US" i="1" dirty="0"/>
              <a:t> a los demás.</a:t>
            </a:r>
          </a:p>
        </p:txBody>
      </p:sp>
      <p:sp>
        <p:nvSpPr>
          <p:cNvPr id="6" name="Slide Image Placeholder 5">
            <a:extLst>
              <a:ext uri="{FF2B5EF4-FFF2-40B4-BE49-F238E27FC236}">
                <a16:creationId xmlns:a16="http://schemas.microsoft.com/office/drawing/2014/main" id="{C6773533-8389-037D-2B84-559A7F8B20ED}"/>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75F679D6-09DD-2722-9FCA-6FA7FA14634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109</a:t>
            </a:fld>
            <a:endParaRPr lang="en-US" sz="1200" dirty="0">
              <a:latin typeface="+mn-lt"/>
            </a:endParaRPr>
          </a:p>
        </p:txBody>
      </p:sp>
    </p:spTree>
    <p:extLst>
      <p:ext uri="{BB962C8B-B14F-4D97-AF65-F5344CB8AC3E}">
        <p14:creationId xmlns:p14="http://schemas.microsoft.com/office/powerpoint/2010/main" val="1219729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8" y="4229100"/>
            <a:ext cx="6143625" cy="54419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t>EXPLICAR</a:t>
            </a:r>
            <a:endParaRPr lang="en-US" noProof="0" dirty="0"/>
          </a:p>
          <a:p>
            <a:r>
              <a:rPr lang="en-US" i="1" noProof="0" dirty="0"/>
              <a:t>El </a:t>
            </a:r>
            <a:r>
              <a:rPr lang="en-US" i="1" noProof="0" dirty="0" err="1"/>
              <a:t>apego</a:t>
            </a:r>
            <a:r>
              <a:rPr lang="en-US" i="1" noProof="0" dirty="0"/>
              <a:t> se menciona al principio de </a:t>
            </a:r>
            <a:r>
              <a:rPr lang="en-US" i="1" noProof="0" dirty="0" err="1"/>
              <a:t>los</a:t>
            </a:r>
            <a:r>
              <a:rPr lang="en-US" i="1" noProof="0" dirty="0"/>
              <a:t> </a:t>
            </a:r>
            <a:r>
              <a:rPr lang="en-US" i="1" noProof="0" dirty="0" err="1"/>
              <a:t>Estándares</a:t>
            </a:r>
            <a:r>
              <a:rPr lang="en-US" i="1" noProof="0" dirty="0"/>
              <a:t> </a:t>
            </a:r>
            <a:r>
              <a:rPr lang="en-US" i="1" noProof="0" dirty="0" err="1"/>
              <a:t>mínimos</a:t>
            </a:r>
            <a:r>
              <a:rPr lang="en-US" i="1" noProof="0" dirty="0"/>
              <a:t> para la protección de la infancia en la acción humanitaria, en la primera frase del primer principio. </a:t>
            </a:r>
          </a:p>
          <a:p>
            <a:r>
              <a:rPr lang="en-US" noProof="0" dirty="0" err="1"/>
              <a:t>Presente</a:t>
            </a:r>
            <a:r>
              <a:rPr lang="en-US" noProof="0" dirty="0"/>
              <a:t> </a:t>
            </a:r>
            <a:r>
              <a:rPr lang="en-US" noProof="0" dirty="0" err="1"/>
              <a:t>el</a:t>
            </a:r>
            <a:r>
              <a:rPr lang="en-US" noProof="0" dirty="0"/>
              <a:t> </a:t>
            </a:r>
            <a:r>
              <a:rPr lang="en-US" noProof="0" dirty="0" err="1"/>
              <a:t>contenido</a:t>
            </a:r>
            <a:r>
              <a:rPr lang="en-US" noProof="0" dirty="0"/>
              <a:t> de la </a:t>
            </a:r>
            <a:r>
              <a:rPr lang="en-US" noProof="0" dirty="0" err="1"/>
              <a:t>diapositiva</a:t>
            </a:r>
            <a:r>
              <a:rPr lang="en-US" noProof="0" dirty="0"/>
              <a:t>.</a:t>
            </a:r>
          </a:p>
          <a:p>
            <a:r>
              <a:rPr lang="en-US" i="1" noProof="0" dirty="0"/>
              <a:t>¿Alguien puede explicar qué entendemos </a:t>
            </a:r>
            <a:r>
              <a:rPr lang="en-US" i="1" noProof="0" dirty="0" err="1"/>
              <a:t>por</a:t>
            </a:r>
            <a:r>
              <a:rPr lang="en-US" i="1" noProof="0" dirty="0"/>
              <a:t> </a:t>
            </a:r>
            <a:r>
              <a:rPr lang="en-US" i="1" noProof="0" dirty="0" err="1"/>
              <a:t>apego</a:t>
            </a:r>
            <a:r>
              <a:rPr lang="en-US" i="1" noProof="0" dirty="0"/>
              <a:t>? </a:t>
            </a:r>
          </a:p>
        </p:txBody>
      </p:sp>
      <p:sp>
        <p:nvSpPr>
          <p:cNvPr id="6" name="Slide Image Placeholder 5">
            <a:extLst>
              <a:ext uri="{FF2B5EF4-FFF2-40B4-BE49-F238E27FC236}">
                <a16:creationId xmlns:a16="http://schemas.microsoft.com/office/drawing/2014/main" id="{9CF97EF3-BD12-5A71-2EFA-74626F29824A}"/>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FEF65B98-1B24-6899-5F6E-64CC8A2B9AA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11</a:t>
            </a:fld>
            <a:endParaRPr lang="en-US" sz="1200" dirty="0">
              <a:latin typeface="+mn-lt"/>
            </a:endParaRPr>
          </a:p>
        </p:txBody>
      </p:sp>
    </p:spTree>
    <p:extLst>
      <p:ext uri="{BB962C8B-B14F-4D97-AF65-F5344CB8AC3E}">
        <p14:creationId xmlns:p14="http://schemas.microsoft.com/office/powerpoint/2010/main" val="388892574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ADAPTAR AL CONTEXTO</a:t>
            </a:r>
          </a:p>
          <a:p>
            <a:r>
              <a:rPr lang="en-US" dirty="0"/>
              <a:t>Esto puede adaptarse en función de las normas y prácticas locales.</a:t>
            </a:r>
          </a:p>
          <a:p>
            <a:pPr marL="0" indent="0">
              <a:buNone/>
            </a:pPr>
            <a:r>
              <a:rPr lang="en-US" dirty="0"/>
              <a:t>______________________________________________________________________________</a:t>
            </a:r>
          </a:p>
          <a:p>
            <a:pPr marL="0" indent="0">
              <a:buNone/>
            </a:pPr>
            <a:endParaRPr lang="en-US" dirty="0"/>
          </a:p>
          <a:p>
            <a:pPr marL="0" indent="0">
              <a:buNone/>
            </a:pPr>
            <a:r>
              <a:rPr lang="en-US" b="1" dirty="0"/>
              <a:t>DEBATE EN GRUPO</a:t>
            </a:r>
          </a:p>
          <a:p>
            <a:r>
              <a:rPr lang="en-US" i="1" dirty="0"/>
              <a:t>Las personas pueden </a:t>
            </a:r>
            <a:r>
              <a:rPr lang="en-US" i="1" dirty="0" err="1"/>
              <a:t>utilizar</a:t>
            </a:r>
            <a:r>
              <a:rPr lang="en-US" i="1" dirty="0"/>
              <a:t> </a:t>
            </a:r>
            <a:r>
              <a:rPr lang="en-US" i="1" dirty="0" err="1"/>
              <a:t>métodos</a:t>
            </a:r>
            <a:r>
              <a:rPr lang="en-US" i="1" dirty="0"/>
              <a:t> </a:t>
            </a:r>
            <a:r>
              <a:rPr lang="en-US" i="1" dirty="0" err="1"/>
              <a:t>positivos</a:t>
            </a:r>
            <a:r>
              <a:rPr lang="en-US" i="1" dirty="0"/>
              <a:t> o </a:t>
            </a:r>
            <a:r>
              <a:rPr lang="en-US" i="1" dirty="0" err="1"/>
              <a:t>negativos</a:t>
            </a:r>
            <a:r>
              <a:rPr lang="en-US" i="1" dirty="0"/>
              <a:t> para afrontar el estrés.</a:t>
            </a:r>
          </a:p>
          <a:p>
            <a:r>
              <a:rPr lang="en-US" i="1" dirty="0"/>
              <a:t>¿</a:t>
            </a:r>
            <a:r>
              <a:rPr lang="en-US" i="1" dirty="0" err="1"/>
              <a:t>Cuáles</a:t>
            </a:r>
            <a:r>
              <a:rPr lang="en-US" i="1" dirty="0"/>
              <a:t> </a:t>
            </a:r>
            <a:r>
              <a:rPr lang="en-US" i="1" dirty="0" err="1"/>
              <a:t>creen</a:t>
            </a:r>
            <a:r>
              <a:rPr lang="en-US" i="1" dirty="0"/>
              <a:t> que son </a:t>
            </a:r>
            <a:r>
              <a:rPr lang="en-US" i="1" dirty="0" err="1"/>
              <a:t>algunos</a:t>
            </a:r>
            <a:r>
              <a:rPr lang="en-US" i="1" dirty="0"/>
              <a:t> de </a:t>
            </a:r>
            <a:r>
              <a:rPr lang="en-US" i="1" dirty="0" err="1"/>
              <a:t>los</a:t>
            </a:r>
            <a:r>
              <a:rPr lang="en-US" i="1" dirty="0"/>
              <a:t> </a:t>
            </a:r>
            <a:r>
              <a:rPr lang="en-US" i="1" dirty="0" err="1"/>
              <a:t>métodos</a:t>
            </a:r>
            <a:r>
              <a:rPr lang="en-US" i="1" dirty="0"/>
              <a:t> negativas que Anousheh podría utilizar para afrontar el estrés? </a:t>
            </a:r>
          </a:p>
          <a:p>
            <a:pPr lvl="1"/>
            <a:r>
              <a:rPr lang="en-US" dirty="0" err="1"/>
              <a:t>Podría</a:t>
            </a:r>
            <a:r>
              <a:rPr lang="en-US" dirty="0"/>
              <a:t> </a:t>
            </a:r>
            <a:r>
              <a:rPr lang="en-US" dirty="0" err="1"/>
              <a:t>pegarle</a:t>
            </a:r>
            <a:r>
              <a:rPr lang="en-US" dirty="0"/>
              <a:t> o </a:t>
            </a:r>
            <a:r>
              <a:rPr lang="en-US" dirty="0" err="1"/>
              <a:t>gritarle</a:t>
            </a:r>
            <a:r>
              <a:rPr lang="en-US" dirty="0"/>
              <a:t> a sus </a:t>
            </a:r>
            <a:r>
              <a:rPr lang="en-US" dirty="0" err="1"/>
              <a:t>hijos</a:t>
            </a:r>
            <a:r>
              <a:rPr lang="en-US" dirty="0"/>
              <a:t>/as para que se </a:t>
            </a:r>
            <a:r>
              <a:rPr lang="en-US" dirty="0" err="1"/>
              <a:t>porten</a:t>
            </a:r>
            <a:r>
              <a:rPr lang="en-US" dirty="0"/>
              <a:t> bien. </a:t>
            </a:r>
          </a:p>
          <a:p>
            <a:pPr lvl="1"/>
            <a:r>
              <a:rPr lang="en-US" dirty="0" err="1"/>
              <a:t>Podría</a:t>
            </a:r>
            <a:r>
              <a:rPr lang="en-US" dirty="0"/>
              <a:t> </a:t>
            </a:r>
            <a:r>
              <a:rPr lang="en-US" dirty="0" err="1"/>
              <a:t>fumar</a:t>
            </a:r>
            <a:r>
              <a:rPr lang="en-US" dirty="0"/>
              <a:t>.</a:t>
            </a:r>
          </a:p>
          <a:p>
            <a:pPr lvl="0"/>
            <a:r>
              <a:rPr lang="en-US" i="1" dirty="0"/>
              <a:t>¿Cuáles podrían ser </a:t>
            </a:r>
            <a:r>
              <a:rPr lang="en-US" i="1" dirty="0" err="1"/>
              <a:t>algunos</a:t>
            </a:r>
            <a:r>
              <a:rPr lang="en-US" i="1" dirty="0"/>
              <a:t> </a:t>
            </a:r>
            <a:r>
              <a:rPr lang="en-US" i="1" dirty="0" err="1"/>
              <a:t>métodos</a:t>
            </a:r>
            <a:r>
              <a:rPr lang="en-US" i="1" dirty="0"/>
              <a:t> de </a:t>
            </a:r>
            <a:r>
              <a:rPr lang="en-US" i="1" dirty="0" err="1"/>
              <a:t>afrontamiento</a:t>
            </a:r>
            <a:r>
              <a:rPr lang="en-US" i="1" dirty="0"/>
              <a:t> </a:t>
            </a:r>
            <a:r>
              <a:rPr lang="en-US" i="1" dirty="0" err="1"/>
              <a:t>positivos</a:t>
            </a:r>
            <a:r>
              <a:rPr lang="en-US" i="1" dirty="0"/>
              <a:t>? </a:t>
            </a:r>
          </a:p>
          <a:p>
            <a:pPr lvl="1"/>
            <a:r>
              <a:rPr lang="en-US" dirty="0"/>
              <a:t>Haga clic para mostrar la diapositive.</a:t>
            </a:r>
          </a:p>
          <a:p>
            <a:pPr lvl="1"/>
            <a:r>
              <a:rPr lang="en-US" dirty="0" err="1"/>
              <a:t>Presente</a:t>
            </a:r>
            <a:r>
              <a:rPr lang="en-US" dirty="0"/>
              <a:t> </a:t>
            </a:r>
            <a:r>
              <a:rPr lang="en-US" dirty="0" err="1"/>
              <a:t>el</a:t>
            </a:r>
            <a:r>
              <a:rPr lang="en-US" dirty="0"/>
              <a:t> </a:t>
            </a:r>
            <a:r>
              <a:rPr lang="en-US" dirty="0" err="1"/>
              <a:t>contenido</a:t>
            </a:r>
            <a:r>
              <a:rPr lang="en-US" dirty="0"/>
              <a:t> de la </a:t>
            </a:r>
            <a:r>
              <a:rPr lang="en-US" dirty="0" err="1"/>
              <a:t>diapositiva</a:t>
            </a:r>
            <a:r>
              <a:rPr lang="en-US" dirty="0"/>
              <a:t>.</a:t>
            </a:r>
          </a:p>
          <a:p>
            <a:pPr lvl="0"/>
            <a:r>
              <a:rPr lang="en-US" i="1" dirty="0"/>
              <a:t>¿Cómo ayudan a Anousheh </a:t>
            </a:r>
            <a:r>
              <a:rPr lang="en-US" i="1" dirty="0" err="1"/>
              <a:t>los</a:t>
            </a:r>
            <a:r>
              <a:rPr lang="en-US" i="1" dirty="0"/>
              <a:t> </a:t>
            </a:r>
            <a:r>
              <a:rPr lang="en-US" i="1" dirty="0" err="1"/>
              <a:t>métodos</a:t>
            </a:r>
            <a:r>
              <a:rPr lang="en-US" i="1" dirty="0"/>
              <a:t> de </a:t>
            </a:r>
            <a:r>
              <a:rPr lang="en-US" i="1" dirty="0" err="1"/>
              <a:t>afrontamiento</a:t>
            </a:r>
            <a:r>
              <a:rPr lang="en-US" i="1" dirty="0"/>
              <a:t> </a:t>
            </a:r>
            <a:r>
              <a:rPr lang="en-US" i="1" dirty="0" err="1"/>
              <a:t>positivos</a:t>
            </a:r>
            <a:r>
              <a:rPr lang="en-US" i="1" dirty="0"/>
              <a:t>? </a:t>
            </a:r>
          </a:p>
          <a:p>
            <a:pPr lvl="1"/>
            <a:r>
              <a:rPr lang="en-US" dirty="0"/>
              <a:t>Los </a:t>
            </a:r>
            <a:r>
              <a:rPr lang="en-US" dirty="0" err="1"/>
              <a:t>métodos</a:t>
            </a:r>
            <a:r>
              <a:rPr lang="en-US" dirty="0"/>
              <a:t> de </a:t>
            </a:r>
            <a:r>
              <a:rPr lang="en-US" dirty="0" err="1"/>
              <a:t>afrontamiento</a:t>
            </a:r>
            <a:r>
              <a:rPr lang="en-US" dirty="0"/>
              <a:t> no cambiarán la situación de Anousheh: los problemas que causan el estrés no desaparecen, pero estas estrategias pueden ayudarle a mantener la calma. </a:t>
            </a:r>
          </a:p>
          <a:p>
            <a:pPr lvl="1"/>
            <a:r>
              <a:rPr lang="en-US" dirty="0"/>
              <a:t>Cuando </a:t>
            </a:r>
            <a:r>
              <a:rPr lang="en-US" dirty="0" err="1"/>
              <a:t>estamos</a:t>
            </a:r>
            <a:r>
              <a:rPr lang="en-US" dirty="0"/>
              <a:t> </a:t>
            </a:r>
            <a:r>
              <a:rPr lang="en-US" dirty="0" err="1"/>
              <a:t>tranquilos</a:t>
            </a:r>
            <a:r>
              <a:rPr lang="en-US" dirty="0"/>
              <a:t>/as, reaccionamos mejor ante los problemas que nos causan estrés y podemos tomar mejores decisiones. </a:t>
            </a:r>
          </a:p>
          <a:p>
            <a:pPr lvl="1"/>
            <a:r>
              <a:rPr lang="en-US" dirty="0"/>
              <a:t>Podemos reflexionar mejor sobre las causas de nuestro estrés e intentar encontrar formas de solucionarlo, o pedir ayuda a familiares, amigos/as u organismos especializados cuando sea necesario. </a:t>
            </a:r>
          </a:p>
          <a:p>
            <a:pPr lvl="0"/>
            <a:r>
              <a:rPr lang="en-US" i="1" dirty="0"/>
              <a:t>¿Qué </a:t>
            </a:r>
            <a:r>
              <a:rPr lang="en-US" i="1" dirty="0" err="1"/>
              <a:t>estrategias</a:t>
            </a:r>
            <a:r>
              <a:rPr lang="en-US" i="1" dirty="0"/>
              <a:t> </a:t>
            </a:r>
            <a:r>
              <a:rPr lang="en-US" i="1" dirty="0" err="1"/>
              <a:t>utilizan</a:t>
            </a:r>
            <a:r>
              <a:rPr lang="en-US" i="1" dirty="0"/>
              <a:t> para </a:t>
            </a:r>
            <a:r>
              <a:rPr lang="en-US" i="1" dirty="0" err="1"/>
              <a:t>calmarse</a:t>
            </a:r>
            <a:r>
              <a:rPr lang="en-US" i="1" dirty="0"/>
              <a:t> </a:t>
            </a:r>
            <a:r>
              <a:rPr lang="en-US" i="1" dirty="0" err="1"/>
              <a:t>cuando</a:t>
            </a:r>
            <a:r>
              <a:rPr lang="en-US" i="1" dirty="0"/>
              <a:t> se </a:t>
            </a:r>
            <a:r>
              <a:rPr lang="en-US" i="1" dirty="0" err="1"/>
              <a:t>sienten</a:t>
            </a:r>
            <a:r>
              <a:rPr lang="en-US" i="1" dirty="0"/>
              <a:t> </a:t>
            </a:r>
            <a:r>
              <a:rPr lang="en-US" i="1" dirty="0" err="1"/>
              <a:t>estresados</a:t>
            </a:r>
            <a:r>
              <a:rPr lang="en-US" i="1" dirty="0"/>
              <a:t>/as o </a:t>
            </a:r>
            <a:r>
              <a:rPr lang="en-US" i="1" dirty="0" err="1"/>
              <a:t>abrumado</a:t>
            </a:r>
            <a:r>
              <a:rPr lang="en-US" i="1" dirty="0"/>
              <a:t>/as? </a:t>
            </a:r>
          </a:p>
          <a:p>
            <a:endParaRPr lang="en-US" dirty="0"/>
          </a:p>
          <a:p>
            <a:endParaRPr lang="en-US" dirty="0"/>
          </a:p>
        </p:txBody>
      </p:sp>
      <p:sp>
        <p:nvSpPr>
          <p:cNvPr id="6" name="Slide Image Placeholder 5">
            <a:extLst>
              <a:ext uri="{FF2B5EF4-FFF2-40B4-BE49-F238E27FC236}">
                <a16:creationId xmlns:a16="http://schemas.microsoft.com/office/drawing/2014/main" id="{2508AB30-1A65-B4A5-9AB9-127EA3192173}"/>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0297A3EE-A69E-6CEC-B33B-97AC9019EE4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110</a:t>
            </a:fld>
            <a:endParaRPr lang="en-US" sz="1200" dirty="0">
              <a:latin typeface="+mn-lt"/>
            </a:endParaRPr>
          </a:p>
        </p:txBody>
      </p:sp>
    </p:spTree>
    <p:extLst>
      <p:ext uri="{BB962C8B-B14F-4D97-AF65-F5344CB8AC3E}">
        <p14:creationId xmlns:p14="http://schemas.microsoft.com/office/powerpoint/2010/main" val="134878199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EXPLICAR</a:t>
            </a:r>
            <a:endParaRPr lang="en-US" dirty="0"/>
          </a:p>
          <a:p>
            <a:r>
              <a:rPr lang="en-US" i="1" dirty="0"/>
              <a:t>A continuación veremos la relajación y algunas técnicas de </a:t>
            </a:r>
            <a:r>
              <a:rPr lang="en-US" i="1" dirty="0" err="1"/>
              <a:t>relajación</a:t>
            </a:r>
            <a:r>
              <a:rPr lang="en-US" i="1" dirty="0"/>
              <a:t> y/o </a:t>
            </a:r>
            <a:r>
              <a:rPr lang="en-US" i="1" dirty="0" err="1"/>
              <a:t>autocuidado</a:t>
            </a:r>
            <a:r>
              <a:rPr lang="en-US" i="1" dirty="0"/>
              <a:t> que podemos compartir con </a:t>
            </a:r>
            <a:r>
              <a:rPr lang="en-US" i="1" dirty="0" err="1"/>
              <a:t>los</a:t>
            </a:r>
            <a:r>
              <a:rPr lang="en-US" i="1" dirty="0"/>
              <a:t> padres, </a:t>
            </a:r>
            <a:r>
              <a:rPr lang="en-US" i="1" dirty="0" err="1"/>
              <a:t>madres</a:t>
            </a:r>
            <a:r>
              <a:rPr lang="en-US" i="1" dirty="0"/>
              <a:t> o </a:t>
            </a:r>
            <a:r>
              <a:rPr lang="en-US" i="1" dirty="0" err="1"/>
              <a:t>cuidadores</a:t>
            </a:r>
            <a:r>
              <a:rPr lang="en-US" i="1" dirty="0"/>
              <a:t>.</a:t>
            </a:r>
          </a:p>
          <a:p>
            <a:r>
              <a:rPr lang="en-US" i="0" dirty="0" err="1"/>
              <a:t>Presente</a:t>
            </a:r>
            <a:r>
              <a:rPr lang="en-US" i="0" dirty="0"/>
              <a:t> </a:t>
            </a:r>
            <a:r>
              <a:rPr lang="en-US" i="0" dirty="0" err="1"/>
              <a:t>el</a:t>
            </a:r>
            <a:r>
              <a:rPr lang="en-US" i="0" dirty="0"/>
              <a:t> </a:t>
            </a:r>
            <a:r>
              <a:rPr lang="en-US" i="0" dirty="0" err="1"/>
              <a:t>contenido</a:t>
            </a:r>
            <a:r>
              <a:rPr lang="en-US" i="0" dirty="0"/>
              <a:t> de la </a:t>
            </a:r>
            <a:r>
              <a:rPr lang="en-US" i="0" dirty="0" err="1"/>
              <a:t>diapositiva</a:t>
            </a:r>
            <a:r>
              <a:rPr lang="en-US" i="0" dirty="0"/>
              <a:t>.</a:t>
            </a:r>
          </a:p>
          <a:p>
            <a:pPr lvl="1"/>
            <a:r>
              <a:rPr lang="en-US" i="1" dirty="0"/>
              <a:t>Alcanzar un estado de relajación significa llevar nuestras emociones a un estado más tranquilo y pacífico.</a:t>
            </a:r>
          </a:p>
          <a:p>
            <a:pPr lvl="1"/>
            <a:r>
              <a:rPr lang="en-US" i="1" dirty="0"/>
              <a:t>Cuando el estrés </a:t>
            </a:r>
            <a:r>
              <a:rPr lang="en-US" i="1" dirty="0" err="1"/>
              <a:t>afecta</a:t>
            </a:r>
            <a:r>
              <a:rPr lang="en-US" i="1" dirty="0"/>
              <a:t> </a:t>
            </a:r>
            <a:r>
              <a:rPr lang="en-US" i="1" dirty="0" err="1"/>
              <a:t>el</a:t>
            </a:r>
            <a:r>
              <a:rPr lang="en-US" i="1" dirty="0"/>
              <a:t> funcionamiento normal de una persona, la relajación ha demostrado su eficacia para reducirlo.</a:t>
            </a:r>
          </a:p>
          <a:p>
            <a:pPr lvl="0"/>
            <a:r>
              <a:rPr lang="en-US" i="1" dirty="0"/>
              <a:t>Vamos a experimentar con algunos ejercicios de relajación que </a:t>
            </a:r>
            <a:r>
              <a:rPr lang="en-US" i="1" dirty="0" err="1"/>
              <a:t>pueden</a:t>
            </a:r>
            <a:r>
              <a:rPr lang="en-US" i="1" dirty="0"/>
              <a:t> </a:t>
            </a:r>
            <a:r>
              <a:rPr lang="en-US" i="1" dirty="0" err="1"/>
              <a:t>enseñarle</a:t>
            </a:r>
            <a:r>
              <a:rPr lang="en-US" i="1" dirty="0"/>
              <a:t> a padres, </a:t>
            </a:r>
            <a:r>
              <a:rPr lang="en-US" i="1" dirty="0" err="1"/>
              <a:t>madres</a:t>
            </a:r>
            <a:r>
              <a:rPr lang="en-US" i="1" dirty="0"/>
              <a:t> o </a:t>
            </a:r>
            <a:r>
              <a:rPr lang="en-US" i="1" dirty="0" err="1"/>
              <a:t>cuidadores</a:t>
            </a:r>
            <a:r>
              <a:rPr lang="en-US" i="1" dirty="0"/>
              <a:t>.</a:t>
            </a:r>
          </a:p>
        </p:txBody>
      </p:sp>
      <p:sp>
        <p:nvSpPr>
          <p:cNvPr id="6" name="Slide Image Placeholder 5">
            <a:extLst>
              <a:ext uri="{FF2B5EF4-FFF2-40B4-BE49-F238E27FC236}">
                <a16:creationId xmlns:a16="http://schemas.microsoft.com/office/drawing/2014/main" id="{7C957D9D-96A2-BB9E-EECE-10AE6D947BC1}"/>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A7D2FB71-359A-2B59-6C2B-B6C3AA8712A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111</a:t>
            </a:fld>
            <a:endParaRPr lang="en-US" sz="1200" dirty="0">
              <a:latin typeface="+mn-lt"/>
            </a:endParaRPr>
          </a:p>
        </p:txBody>
      </p:sp>
    </p:spTree>
    <p:extLst>
      <p:ext uri="{BB962C8B-B14F-4D97-AF65-F5344CB8AC3E}">
        <p14:creationId xmlns:p14="http://schemas.microsoft.com/office/powerpoint/2010/main" val="380672578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ADAPTAR AL CONTEXTO</a:t>
            </a:r>
          </a:p>
          <a:p>
            <a:r>
              <a:rPr lang="en-US" dirty="0"/>
              <a:t>Las técnicas del </a:t>
            </a:r>
            <a:r>
              <a:rPr lang="en-US" dirty="0" err="1"/>
              <a:t>cuaderno</a:t>
            </a:r>
            <a:r>
              <a:rPr lang="en-US" dirty="0"/>
              <a:t> de </a:t>
            </a:r>
            <a:r>
              <a:rPr lang="en-US" dirty="0" err="1"/>
              <a:t>ejercicios</a:t>
            </a:r>
            <a:r>
              <a:rPr lang="en-US" dirty="0"/>
              <a:t> del participante </a:t>
            </a:r>
            <a:r>
              <a:rPr lang="en-US" dirty="0" err="1"/>
              <a:t>deben</a:t>
            </a:r>
            <a:r>
              <a:rPr lang="en-US" dirty="0"/>
              <a:t> </a:t>
            </a:r>
            <a:r>
              <a:rPr lang="en-US" dirty="0" err="1"/>
              <a:t>adaptarse</a:t>
            </a:r>
            <a:r>
              <a:rPr lang="en-US" dirty="0"/>
              <a:t> al </a:t>
            </a:r>
            <a:r>
              <a:rPr lang="en-US" dirty="0" err="1"/>
              <a:t>contexto</a:t>
            </a:r>
            <a:r>
              <a:rPr lang="en-US" dirty="0"/>
              <a:t>.  </a:t>
            </a:r>
          </a:p>
          <a:p>
            <a:pPr marL="0" indent="0">
              <a:buNone/>
            </a:pPr>
            <a:r>
              <a:rPr lang="en-US" dirty="0"/>
              <a:t>______________________________________________________________________________</a:t>
            </a:r>
          </a:p>
          <a:p>
            <a:pPr marL="0" indent="0">
              <a:buNone/>
            </a:pPr>
            <a:endParaRPr lang="en-US" dirty="0"/>
          </a:p>
          <a:p>
            <a:pPr marL="0" indent="0">
              <a:buNone/>
            </a:pPr>
            <a:r>
              <a:rPr lang="en-US" b="1" dirty="0"/>
              <a:t>INTRODUCCIÓN</a:t>
            </a:r>
          </a:p>
          <a:p>
            <a:pPr marL="171450" indent="-171450"/>
            <a:r>
              <a:rPr lang="en-US" b="0" dirty="0"/>
              <a:t>Divida a </a:t>
            </a:r>
            <a:r>
              <a:rPr lang="en-US" b="0" dirty="0" err="1"/>
              <a:t>los</a:t>
            </a:r>
            <a:r>
              <a:rPr lang="en-US" b="0" dirty="0"/>
              <a:t>/as </a:t>
            </a:r>
            <a:r>
              <a:rPr lang="en-US" b="0" dirty="0" err="1"/>
              <a:t>participantes</a:t>
            </a:r>
            <a:r>
              <a:rPr lang="en-US" b="0" dirty="0"/>
              <a:t> en grupos de 3 personas.</a:t>
            </a:r>
          </a:p>
          <a:p>
            <a:pPr marL="171450" indent="-171450"/>
            <a:r>
              <a:rPr lang="en-US" b="0" dirty="0" err="1"/>
              <a:t>Guíe</a:t>
            </a:r>
            <a:r>
              <a:rPr lang="en-US" b="0" dirty="0"/>
              <a:t> a </a:t>
            </a:r>
            <a:r>
              <a:rPr lang="en-US" b="0" dirty="0" err="1"/>
              <a:t>los</a:t>
            </a:r>
            <a:r>
              <a:rPr lang="en-US" b="0" dirty="0"/>
              <a:t>/as </a:t>
            </a:r>
            <a:r>
              <a:rPr lang="en-US" b="0" dirty="0" err="1"/>
              <a:t>participantes</a:t>
            </a:r>
            <a:r>
              <a:rPr lang="en-US" b="0" dirty="0"/>
              <a:t> a la </a:t>
            </a:r>
            <a:r>
              <a:rPr lang="en-US" b="1" dirty="0"/>
              <a:t>página 53-57 del Cuaderno de ejercicios: Caja de herramientas de técnicas de relajación y </a:t>
            </a:r>
            <a:r>
              <a:rPr lang="en-US" b="1" dirty="0" err="1"/>
              <a:t>autocuidado</a:t>
            </a:r>
            <a:r>
              <a:rPr lang="en-US" b="1" dirty="0"/>
              <a:t>.</a:t>
            </a:r>
          </a:p>
          <a:p>
            <a:pPr marL="625475"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1" dirty="0"/>
              <a:t>Se trata de una "caja de herramientas" de técnicas de relajación y </a:t>
            </a:r>
            <a:r>
              <a:rPr lang="en-US" i="1" dirty="0" err="1"/>
              <a:t>autocuidado</a:t>
            </a:r>
            <a:r>
              <a:rPr lang="en-US" i="1" dirty="0"/>
              <a:t>. </a:t>
            </a:r>
          </a:p>
          <a:p>
            <a:pPr marL="625475"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1" dirty="0" err="1"/>
              <a:t>Pueden</a:t>
            </a:r>
            <a:r>
              <a:rPr lang="en-US" i="1" dirty="0"/>
              <a:t> </a:t>
            </a:r>
            <a:r>
              <a:rPr lang="en-US" i="1" dirty="0" err="1"/>
              <a:t>compartirla</a:t>
            </a:r>
            <a:r>
              <a:rPr lang="en-US" i="1" dirty="0"/>
              <a:t> con padres, </a:t>
            </a:r>
            <a:r>
              <a:rPr lang="en-US" i="1" dirty="0" err="1"/>
              <a:t>madres</a:t>
            </a:r>
            <a:r>
              <a:rPr lang="en-US" i="1" dirty="0"/>
              <a:t> o cuidadores. </a:t>
            </a:r>
          </a:p>
          <a:p>
            <a:pPr marL="625475"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1" dirty="0"/>
              <a:t>Es posible que las </a:t>
            </a:r>
            <a:r>
              <a:rPr lang="en-US" i="1" dirty="0" err="1"/>
              <a:t>reconozcan</a:t>
            </a:r>
            <a:r>
              <a:rPr lang="en-US" i="1" dirty="0"/>
              <a:t>, ya que muchas de ellas también eran técnicas de autocuidado para </a:t>
            </a:r>
            <a:r>
              <a:rPr lang="en-US" i="1" dirty="0" err="1"/>
              <a:t>asistentes</a:t>
            </a:r>
            <a:r>
              <a:rPr lang="en-US" i="1" dirty="0"/>
              <a:t> </a:t>
            </a:r>
            <a:r>
              <a:rPr lang="en-US" i="1" dirty="0" err="1"/>
              <a:t>sociales</a:t>
            </a:r>
            <a:r>
              <a:rPr lang="en-US" i="1" dirty="0"/>
              <a:t> que se </a:t>
            </a:r>
            <a:r>
              <a:rPr lang="en-US" i="1" dirty="0" err="1"/>
              <a:t>compartieron</a:t>
            </a:r>
            <a:r>
              <a:rPr lang="en-US" i="1" dirty="0"/>
              <a:t> </a:t>
            </a:r>
            <a:r>
              <a:rPr lang="en-US" i="1" dirty="0" err="1"/>
              <a:t>durante</a:t>
            </a:r>
            <a:r>
              <a:rPr lang="en-US" i="1" dirty="0"/>
              <a:t> </a:t>
            </a:r>
            <a:r>
              <a:rPr lang="en-US" i="1" dirty="0" err="1"/>
              <a:t>los</a:t>
            </a:r>
            <a:r>
              <a:rPr lang="en-US" i="1" dirty="0"/>
              <a:t> </a:t>
            </a:r>
            <a:r>
              <a:rPr lang="en-US" i="1" dirty="0" err="1"/>
              <a:t>niveles</a:t>
            </a:r>
            <a:r>
              <a:rPr lang="en-US" i="1" dirty="0"/>
              <a:t> 1 y 2 de </a:t>
            </a:r>
            <a:r>
              <a:rPr lang="en-US" i="1" dirty="0" err="1"/>
              <a:t>los</a:t>
            </a:r>
            <a:r>
              <a:rPr lang="en-US" i="1" dirty="0"/>
              <a:t> módulos de formación de gestión de </a:t>
            </a:r>
            <a:r>
              <a:rPr lang="en-US" i="1" dirty="0" err="1"/>
              <a:t>casos</a:t>
            </a:r>
            <a:r>
              <a:rPr lang="en-US" i="1" dirty="0"/>
              <a:t>..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1" dirty="0"/>
              <a:t>En sus grupos:</a:t>
            </a:r>
          </a:p>
          <a:p>
            <a:pPr marL="625475"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1" dirty="0" err="1"/>
              <a:t>seleccionen</a:t>
            </a:r>
            <a:r>
              <a:rPr lang="en-US" i="1" dirty="0"/>
              <a:t> 1 o 2 </a:t>
            </a:r>
            <a:r>
              <a:rPr lang="en-US" i="1" dirty="0" err="1"/>
              <a:t>técnicas</a:t>
            </a:r>
            <a:r>
              <a:rPr lang="en-US" i="1" dirty="0"/>
              <a:t> de relajación para </a:t>
            </a:r>
            <a:r>
              <a:rPr lang="en-US" i="1" dirty="0" err="1"/>
              <a:t>enseñarse</a:t>
            </a:r>
            <a:r>
              <a:rPr lang="en-US" i="1" dirty="0"/>
              <a:t> </a:t>
            </a:r>
            <a:r>
              <a:rPr lang="en-US" i="1" dirty="0" err="1"/>
              <a:t>mutuamente</a:t>
            </a:r>
            <a:r>
              <a:rPr lang="en-US" i="1" dirty="0"/>
              <a:t>.</a:t>
            </a:r>
          </a:p>
          <a:p>
            <a:pPr marL="625475"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1" dirty="0" err="1"/>
              <a:t>por</a:t>
            </a:r>
            <a:r>
              <a:rPr lang="en-US" i="1" dirty="0"/>
              <a:t> turnos, </a:t>
            </a:r>
            <a:r>
              <a:rPr lang="en-US" i="1" dirty="0" err="1"/>
              <a:t>enséñenle</a:t>
            </a:r>
            <a:r>
              <a:rPr lang="en-US" i="1" dirty="0"/>
              <a:t> las técnicas a los miembros de su equipo, que simularán ser cuidadores. </a:t>
            </a:r>
          </a:p>
          <a:p>
            <a:pPr marL="171450" indent="-171450"/>
            <a:endParaRPr lang="en-US" b="1" dirty="0"/>
          </a:p>
          <a:p>
            <a:pPr marL="0" indent="0">
              <a:buNone/>
            </a:pPr>
            <a:endParaRPr lang="en-US" b="1" dirty="0"/>
          </a:p>
          <a:p>
            <a:pPr marL="0" indent="0">
              <a:buNone/>
            </a:pPr>
            <a:r>
              <a:rPr lang="en-US" b="1" dirty="0"/>
              <a:t>ACTIVIDAD EN GRUPO (15 minutos)</a:t>
            </a:r>
          </a:p>
          <a:p>
            <a:pPr marL="171450" indent="-171450"/>
            <a:r>
              <a:rPr lang="en-US" b="0" dirty="0" err="1"/>
              <a:t>Dé</a:t>
            </a:r>
            <a:r>
              <a:rPr lang="en-US" b="0" dirty="0"/>
              <a:t> 15 minutos a </a:t>
            </a:r>
            <a:r>
              <a:rPr lang="en-US" b="0" dirty="0" err="1"/>
              <a:t>los</a:t>
            </a:r>
            <a:r>
              <a:rPr lang="en-US" b="0" dirty="0"/>
              <a:t>/as </a:t>
            </a:r>
            <a:r>
              <a:rPr lang="en-US" b="0" dirty="0" err="1"/>
              <a:t>participantes</a:t>
            </a:r>
            <a:r>
              <a:rPr lang="en-US" b="0" dirty="0"/>
              <a:t> para </a:t>
            </a:r>
            <a:r>
              <a:rPr lang="en-US" b="0" dirty="0" err="1"/>
              <a:t>completar</a:t>
            </a:r>
            <a:r>
              <a:rPr lang="en-US" b="0" dirty="0"/>
              <a:t>.</a:t>
            </a:r>
          </a:p>
          <a:p>
            <a:pPr marL="0" indent="0">
              <a:buNone/>
            </a:pPr>
            <a:endParaRPr lang="en-US" b="1" dirty="0"/>
          </a:p>
          <a:p>
            <a:pPr marL="0" indent="0">
              <a:buNone/>
            </a:pPr>
            <a:r>
              <a:rPr lang="en-US" b="1" dirty="0"/>
              <a:t>DEBATE EN GRUPO</a:t>
            </a:r>
          </a:p>
          <a:p>
            <a:r>
              <a:rPr lang="en-US" i="1" dirty="0"/>
              <a:t>¿</a:t>
            </a:r>
            <a:r>
              <a:rPr lang="en-US" i="1" dirty="0" err="1"/>
              <a:t>Qué</a:t>
            </a:r>
            <a:r>
              <a:rPr lang="en-US" i="1" dirty="0"/>
              <a:t> les han parecido las técnicas de relajación y autocuidado? </a:t>
            </a:r>
          </a:p>
          <a:p>
            <a:r>
              <a:rPr lang="en-US" i="1" dirty="0"/>
              <a:t>¿Han encontrado alguna que </a:t>
            </a:r>
            <a:r>
              <a:rPr lang="en-US" i="1" dirty="0" err="1"/>
              <a:t>consideren</a:t>
            </a:r>
            <a:r>
              <a:rPr lang="en-US" i="1" dirty="0"/>
              <a:t> útil para </a:t>
            </a:r>
            <a:r>
              <a:rPr lang="en-US" i="1" dirty="0" err="1"/>
              <a:t>los</a:t>
            </a:r>
            <a:r>
              <a:rPr lang="en-US" i="1" dirty="0"/>
              <a:t>/as </a:t>
            </a:r>
            <a:r>
              <a:rPr lang="en-US" i="1" dirty="0" err="1"/>
              <a:t>cuidadores</a:t>
            </a:r>
            <a:r>
              <a:rPr lang="en-US" i="1" dirty="0"/>
              <a:t>? </a:t>
            </a:r>
          </a:p>
          <a:p>
            <a:r>
              <a:rPr lang="en-US" i="1" dirty="0"/>
              <a:t>¿Alguien </a:t>
            </a:r>
            <a:r>
              <a:rPr lang="en-US" i="1" dirty="0" err="1"/>
              <a:t>conoce</a:t>
            </a:r>
            <a:r>
              <a:rPr lang="en-US" i="1" dirty="0"/>
              <a:t> </a:t>
            </a:r>
            <a:r>
              <a:rPr lang="en-US" i="1" dirty="0" err="1"/>
              <a:t>otras</a:t>
            </a:r>
            <a:r>
              <a:rPr lang="en-US" i="1" dirty="0"/>
              <a:t> que falten? </a:t>
            </a:r>
          </a:p>
        </p:txBody>
      </p:sp>
      <p:sp>
        <p:nvSpPr>
          <p:cNvPr id="6" name="Slide Image Placeholder 5">
            <a:extLst>
              <a:ext uri="{FF2B5EF4-FFF2-40B4-BE49-F238E27FC236}">
                <a16:creationId xmlns:a16="http://schemas.microsoft.com/office/drawing/2014/main" id="{6FAE88F8-AF80-6876-3F28-C67FC9E7D276}"/>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6EE7EE62-F4EF-54D8-A59F-24CC89F9A59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112</a:t>
            </a:fld>
            <a:endParaRPr lang="en-US" sz="1200" dirty="0">
              <a:latin typeface="+mn-lt"/>
            </a:endParaRPr>
          </a:p>
        </p:txBody>
      </p:sp>
    </p:spTree>
    <p:extLst>
      <p:ext uri="{BB962C8B-B14F-4D97-AF65-F5344CB8AC3E}">
        <p14:creationId xmlns:p14="http://schemas.microsoft.com/office/powerpoint/2010/main" val="173386017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9" name="Google Shape;529;p18:notes"/>
          <p:cNvSpPr txBox="1">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EXPLICAR</a:t>
            </a:r>
            <a:endParaRPr lang="en-US" dirty="0"/>
          </a:p>
          <a:p>
            <a:r>
              <a:rPr lang="en-US" noProof="0" dirty="0" err="1"/>
              <a:t>Presente</a:t>
            </a:r>
            <a:r>
              <a:rPr lang="en-US" noProof="0" dirty="0"/>
              <a:t> </a:t>
            </a:r>
            <a:r>
              <a:rPr lang="en-US" noProof="0" dirty="0" err="1"/>
              <a:t>el</a:t>
            </a:r>
            <a:r>
              <a:rPr lang="en-US" noProof="0" dirty="0"/>
              <a:t> </a:t>
            </a:r>
            <a:r>
              <a:rPr lang="en-US" noProof="0" dirty="0" err="1"/>
              <a:t>contenido</a:t>
            </a:r>
            <a:r>
              <a:rPr lang="en-US" noProof="0" dirty="0"/>
              <a:t> de la </a:t>
            </a:r>
            <a:r>
              <a:rPr lang="en-US" noProof="0" dirty="0" err="1"/>
              <a:t>diapositiva</a:t>
            </a:r>
            <a:r>
              <a:rPr lang="en-US" noProof="0" dirty="0"/>
              <a:t>.</a:t>
            </a:r>
          </a:p>
          <a:p>
            <a:r>
              <a:rPr lang="es-ES" i="1" dirty="0">
                <a:sym typeface="Helvetica Neue"/>
              </a:rPr>
              <a:t>¿Hay preguntas o alguien necesita una aclaración?</a:t>
            </a:r>
            <a:endParaRPr lang="en-US" i="1" dirty="0"/>
          </a:p>
        </p:txBody>
      </p:sp>
      <p:sp>
        <p:nvSpPr>
          <p:cNvPr id="3" name="Slide Image Placeholder 2">
            <a:extLst>
              <a:ext uri="{FF2B5EF4-FFF2-40B4-BE49-F238E27FC236}">
                <a16:creationId xmlns:a16="http://schemas.microsoft.com/office/drawing/2014/main" id="{D2EDA585-B4DA-7579-913C-918DB5A8434B}"/>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74B5D49B-40F9-A3C4-B903-A11F903C29D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113</a:t>
            </a:fld>
            <a:endParaRPr lang="en-US" sz="1200" dirty="0">
              <a:latin typeface="+mn-lt"/>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CA" b="1" dirty="0"/>
              <a:t>SESIÓN 10 </a:t>
            </a:r>
            <a:br>
              <a:rPr lang="en-CA" b="1" dirty="0"/>
            </a:br>
            <a:r>
              <a:rPr lang="en-CA" b="1" dirty="0"/>
              <a:t>DURACIÓN: 0h30</a:t>
            </a:r>
            <a:endParaRPr lang="en-US" b="1" dirty="0"/>
          </a:p>
        </p:txBody>
      </p:sp>
      <p:sp>
        <p:nvSpPr>
          <p:cNvPr id="4" name="Google Shape;725;p48:notes">
            <a:extLst>
              <a:ext uri="{FF2B5EF4-FFF2-40B4-BE49-F238E27FC236}">
                <a16:creationId xmlns:a16="http://schemas.microsoft.com/office/drawing/2014/main" id="{6E06DDCC-98AC-3E83-FA27-D70FE56E927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114</a:t>
            </a:fld>
            <a:endParaRPr lang="en-US" sz="1200" dirty="0">
              <a:latin typeface="+mn-lt"/>
            </a:endParaRPr>
          </a:p>
        </p:txBody>
      </p:sp>
    </p:spTree>
    <p:extLst>
      <p:ext uri="{BB962C8B-B14F-4D97-AF65-F5344CB8AC3E}">
        <p14:creationId xmlns:p14="http://schemas.microsoft.com/office/powerpoint/2010/main" val="219146670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9" name="Google Shape;639;p25:notes"/>
          <p:cNvSpPr txBox="1">
            <a:spLocks noGrp="1"/>
          </p:cNvSpPr>
          <p:nvPr>
            <p:ph type="body" idx="1"/>
          </p:nvPr>
        </p:nvSpPr>
        <p:spPr/>
        <p:txBody>
          <a:bodyPr/>
          <a:lstStyle/>
          <a:p>
            <a:pPr marL="0" indent="0">
              <a:buNone/>
            </a:pPr>
            <a:r>
              <a:rPr lang="es-ES_tradnl" b="1" noProof="0" dirty="0">
                <a:sym typeface="Arial"/>
              </a:rPr>
              <a:t>INTRODUCCIÓN</a:t>
            </a:r>
          </a:p>
          <a:p>
            <a:r>
              <a:rPr lang="es-ES_tradnl" dirty="0">
                <a:sym typeface="Arial"/>
              </a:rPr>
              <a:t>Guíe a los/as participantes a la </a:t>
            </a:r>
            <a:r>
              <a:rPr lang="es-ES_tradnl" b="1" dirty="0">
                <a:sym typeface="Arial"/>
              </a:rPr>
              <a:t>página 58 del Cuaderno de ejercicios: Objetivos de aprendizaje</a:t>
            </a:r>
          </a:p>
          <a:p>
            <a:r>
              <a:rPr lang="es-ES_tradnl" sz="1200" i="1" noProof="0" dirty="0">
                <a:sym typeface="Arial"/>
              </a:rPr>
              <a:t>Ahora nos dedicaremos a repasar los objetivos de aprendizaje (Consultar la </a:t>
            </a:r>
            <a:r>
              <a:rPr lang="es-ES_tradnl" sz="1200" b="1" i="1" noProof="0" dirty="0">
                <a:sym typeface="Arial"/>
              </a:rPr>
              <a:t>página 38 del</a:t>
            </a:r>
            <a:r>
              <a:rPr lang="es-ES_tradnl" sz="1200" i="1" noProof="0" dirty="0">
                <a:sym typeface="Arial"/>
              </a:rPr>
              <a:t> </a:t>
            </a:r>
            <a:r>
              <a:rPr lang="es-ES_tradnl" sz="1200" b="1" i="1" noProof="0" dirty="0">
                <a:sym typeface="Arial"/>
              </a:rPr>
              <a:t>Cuaderno de ejercicios</a:t>
            </a:r>
            <a:r>
              <a:rPr lang="es-ES_tradnl" sz="1200" i="1" noProof="0" dirty="0">
                <a:sym typeface="Arial"/>
              </a:rPr>
              <a:t>) y a reflexionar sobre los logros alcanzados al final de esta formación.</a:t>
            </a:r>
          </a:p>
          <a:p>
            <a:r>
              <a:rPr lang="es-ES_tradnl" sz="1200" i="1" noProof="0" dirty="0">
                <a:sym typeface="Arial"/>
              </a:rPr>
              <a:t>Es posible que para alcanzar todos los objetivos de aprendizaje necesitemos más información, más apoyo del supervisor o más tiempo para poner en práctica lo aprendido.</a:t>
            </a:r>
          </a:p>
          <a:p>
            <a:r>
              <a:rPr lang="es-ES_tradnl" sz="1200" i="1" noProof="0" dirty="0">
                <a:sym typeface="Arial"/>
              </a:rPr>
              <a:t>Piensen en la formación y respondan a las preguntas sobre los objetivos de aprendizaje en su cuaderno de ejercicios</a:t>
            </a:r>
            <a:r>
              <a:rPr lang="es-ES_tradnl" i="1" dirty="0">
                <a:sym typeface="Arial"/>
              </a:rPr>
              <a:t>. </a:t>
            </a:r>
          </a:p>
          <a:p>
            <a:pPr marL="0" indent="0">
              <a:buNone/>
            </a:pPr>
            <a:endParaRPr lang="es-ES_tradnl" b="1" dirty="0">
              <a:sym typeface="Arial"/>
            </a:endParaRPr>
          </a:p>
          <a:p>
            <a:pPr marL="0" indent="0">
              <a:buNone/>
            </a:pPr>
            <a:r>
              <a:rPr lang="es-ES_tradnl" b="1" dirty="0">
                <a:sym typeface="Arial"/>
              </a:rPr>
              <a:t>ACTIVIDAD INDIVIDUAL (5 minutos)</a:t>
            </a:r>
            <a:endParaRPr lang="es-ES_tradnl" i="1" dirty="0">
              <a:sym typeface="Arial"/>
            </a:endParaRPr>
          </a:p>
          <a:p>
            <a:pPr>
              <a:defRPr/>
            </a:pPr>
            <a:r>
              <a:rPr lang="es-ES_tradnl" dirty="0">
                <a:sym typeface="Arial"/>
              </a:rPr>
              <a:t>Dé 5 minutos a los/as participantes para hacer la actividad.</a:t>
            </a:r>
          </a:p>
          <a:p>
            <a:pPr marL="0" marR="0" lvl="0" indent="0" algn="l" defTabSz="914400" rtl="0" eaLnBrk="1" fontAlgn="auto" latinLnBrk="0" hangingPunct="1">
              <a:lnSpc>
                <a:spcPct val="100000"/>
              </a:lnSpc>
              <a:spcBef>
                <a:spcPts val="0"/>
              </a:spcBef>
              <a:spcAft>
                <a:spcPts val="0"/>
              </a:spcAft>
              <a:buClrTx/>
              <a:buSzTx/>
              <a:buNone/>
              <a:tabLst/>
              <a:defRPr/>
            </a:pPr>
            <a:endParaRPr lang="es-ES_tradnl" dirty="0">
              <a:sym typeface="Arial"/>
            </a:endParaRPr>
          </a:p>
          <a:p>
            <a:pPr marL="0" marR="0" lvl="0" indent="0" algn="l" defTabSz="914400" rtl="0" eaLnBrk="1" fontAlgn="auto" latinLnBrk="0" hangingPunct="1">
              <a:lnSpc>
                <a:spcPct val="100000"/>
              </a:lnSpc>
              <a:spcBef>
                <a:spcPts val="0"/>
              </a:spcBef>
              <a:spcAft>
                <a:spcPts val="0"/>
              </a:spcAft>
              <a:buClrTx/>
              <a:buSzTx/>
              <a:buNone/>
              <a:tabLst/>
              <a:defRPr/>
            </a:pPr>
            <a:r>
              <a:rPr lang="es-ES_tradnl" b="1" dirty="0">
                <a:sym typeface="Arial"/>
              </a:rPr>
              <a:t>DEBATE GENERAL (5 minutos)</a:t>
            </a:r>
          </a:p>
          <a:p>
            <a:r>
              <a:rPr lang="es-ES_tradnl" dirty="0">
                <a:sym typeface="Arial"/>
              </a:rPr>
              <a:t>Invite a varios/as voluntarios/as a compartir su reflexión.</a:t>
            </a:r>
          </a:p>
          <a:p>
            <a:endParaRPr lang="es-ES_tradnl" i="1" dirty="0">
              <a:sym typeface="Arial"/>
            </a:endParaRPr>
          </a:p>
          <a:p>
            <a:pPr marL="0" indent="0">
              <a:buNone/>
            </a:pPr>
            <a:r>
              <a:rPr lang="es-ES_tradnl" b="1" dirty="0">
                <a:sym typeface="Arial"/>
              </a:rPr>
              <a:t>INTRODUCCIÓN</a:t>
            </a:r>
          </a:p>
          <a:p>
            <a:r>
              <a:rPr lang="es-ES_tradnl" dirty="0">
                <a:sym typeface="Arial"/>
              </a:rPr>
              <a:t>Continúe en la </a:t>
            </a:r>
            <a:r>
              <a:rPr lang="es-ES_tradnl" b="1" dirty="0">
                <a:sym typeface="Arial"/>
              </a:rPr>
              <a:t>página 58 del Cuaderno de ejercicios: Reflexión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i="1" noProof="0" dirty="0">
                <a:sym typeface="Arial"/>
              </a:rPr>
              <a:t>¿Qué ha llamado su atención</a:t>
            </a:r>
            <a:r>
              <a:rPr lang="es-ES_tradnl" i="1" dirty="0">
                <a:sym typeface="Arial"/>
              </a:rPr>
              <a:t>? ¿Qué ha sido difícil? ¿Sobre qué le gustaría aprender más?</a:t>
            </a:r>
          </a:p>
          <a:p>
            <a:r>
              <a:rPr lang="es-ES_tradnl" i="1" dirty="0">
                <a:sym typeface="Arial"/>
              </a:rPr>
              <a:t>Escriban sus reflexiones.</a:t>
            </a:r>
          </a:p>
          <a:p>
            <a:pPr marL="0" indent="0">
              <a:buNone/>
            </a:pPr>
            <a:endParaRPr lang="es-ES_tradnl" dirty="0">
              <a:sym typeface="Arial"/>
            </a:endParaRPr>
          </a:p>
          <a:p>
            <a:pPr marL="0" indent="0">
              <a:buNone/>
            </a:pPr>
            <a:r>
              <a:rPr lang="es-ES_tradnl" b="1" dirty="0">
                <a:sym typeface="Arial"/>
              </a:rPr>
              <a:t>ACTIVIDAD INDIVIDUAL (5 minutos)</a:t>
            </a:r>
          </a:p>
          <a:p>
            <a:r>
              <a:rPr lang="es-ES_tradnl" dirty="0">
                <a:sym typeface="Arial"/>
              </a:rPr>
              <a:t>Dé 5 minutos a los/as participantes para hacer la actividad.</a:t>
            </a:r>
            <a:endParaRPr lang="es-ES_tradnl" b="1" dirty="0">
              <a:sym typeface="Arial"/>
            </a:endParaRPr>
          </a:p>
          <a:p>
            <a:pPr marL="0" indent="0">
              <a:buNone/>
            </a:pPr>
            <a:endParaRPr lang="es-ES_tradnl" dirty="0">
              <a:sym typeface="Arial"/>
            </a:endParaRPr>
          </a:p>
          <a:p>
            <a:pPr marL="0" indent="0">
              <a:buNone/>
            </a:pPr>
            <a:r>
              <a:rPr lang="es-ES_tradnl" b="1" dirty="0">
                <a:sym typeface="Arial"/>
              </a:rPr>
              <a:t>DEBATE GENERAL (5 minutos)</a:t>
            </a:r>
          </a:p>
          <a:p>
            <a:r>
              <a:rPr lang="es-ES_tradnl" dirty="0">
                <a:sym typeface="Arial"/>
              </a:rPr>
              <a:t>Invite a varios/as voluntarios/as a compartir su reflexión.</a:t>
            </a:r>
          </a:p>
          <a:p>
            <a:r>
              <a:rPr lang="es-ES_tradnl" i="0" noProof="0" dirty="0">
                <a:sym typeface="Arial"/>
              </a:rPr>
              <a:t>Agradezca a los/as participantes su participación.</a:t>
            </a:r>
            <a:endParaRPr lang="es-ES_tradnl" sz="1100" noProof="0" dirty="0">
              <a:sym typeface="Arial"/>
            </a:endParaRPr>
          </a:p>
        </p:txBody>
      </p:sp>
      <p:sp>
        <p:nvSpPr>
          <p:cNvPr id="3" name="Slide Image Placeholder 2">
            <a:extLst>
              <a:ext uri="{FF2B5EF4-FFF2-40B4-BE49-F238E27FC236}">
                <a16:creationId xmlns:a16="http://schemas.microsoft.com/office/drawing/2014/main" id="{02FF7F51-1FCD-6553-7D37-5CF756E73A9C}"/>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4E417C75-9115-B0AE-FE9B-D7AC80FFDE1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115</a:t>
            </a:fld>
            <a:endParaRPr lang="en-US" sz="1200" dirty="0">
              <a:latin typeface="+mn-l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type="body" idx="1"/>
          </p:nvPr>
        </p:nvSpPr>
        <p:spPr>
          <a:xfrm>
            <a:off x="477838" y="4229100"/>
            <a:ext cx="6143625" cy="54419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solidFill>
                  <a:schemeClr val="tx1"/>
                </a:solidFill>
              </a:rPr>
              <a:t>EXPLICAR</a:t>
            </a:r>
            <a:endParaRPr lang="en-US" noProof="0" dirty="0">
              <a:solidFill>
                <a:schemeClr val="tx1"/>
              </a:solidFill>
            </a:endParaRPr>
          </a:p>
          <a:p>
            <a:pPr>
              <a:lnSpc>
                <a:spcPct val="100000"/>
              </a:lnSpc>
            </a:pPr>
            <a:r>
              <a:rPr lang="en-AU" i="1" dirty="0">
                <a:solidFill>
                  <a:schemeClr val="tx1"/>
                </a:solidFill>
                <a:latin typeface="Calibri" panose="020F0502020204030204" pitchFamily="34" charset="0"/>
                <a:cs typeface="Calibri" panose="020F0502020204030204" pitchFamily="34" charset="0"/>
              </a:rPr>
              <a:t>La fuerte y duradera conexión emocional entre un bebé y </a:t>
            </a:r>
            <a:r>
              <a:rPr lang="en-AU" i="1" dirty="0" err="1">
                <a:solidFill>
                  <a:schemeClr val="tx1"/>
                </a:solidFill>
                <a:latin typeface="Calibri" panose="020F0502020204030204" pitchFamily="34" charset="0"/>
                <a:cs typeface="Calibri" panose="020F0502020204030204" pitchFamily="34" charset="0"/>
              </a:rPr>
              <a:t>su</a:t>
            </a:r>
            <a:r>
              <a:rPr lang="en-AU" i="1" dirty="0">
                <a:solidFill>
                  <a:schemeClr val="tx1"/>
                </a:solidFill>
                <a:latin typeface="Calibri" panose="020F0502020204030204" pitchFamily="34" charset="0"/>
                <a:cs typeface="Calibri" panose="020F0502020204030204" pitchFamily="34" charset="0"/>
              </a:rPr>
              <a:t> </a:t>
            </a:r>
            <a:r>
              <a:rPr lang="en-AU" i="1" dirty="0" err="1">
                <a:solidFill>
                  <a:schemeClr val="tx1"/>
                </a:solidFill>
                <a:latin typeface="Calibri" panose="020F0502020204030204" pitchFamily="34" charset="0"/>
                <a:cs typeface="Calibri" panose="020F0502020204030204" pitchFamily="34" charset="0"/>
              </a:rPr>
              <a:t>cuidador</a:t>
            </a:r>
            <a:r>
              <a:rPr lang="en-AU" i="1" dirty="0">
                <a:solidFill>
                  <a:schemeClr val="tx1"/>
                </a:solidFill>
                <a:latin typeface="Calibri" panose="020F0502020204030204" pitchFamily="34" charset="0"/>
                <a:cs typeface="Calibri" panose="020F0502020204030204" pitchFamily="34" charset="0"/>
              </a:rPr>
              <a:t>/a durante los primeros años de vida. </a:t>
            </a:r>
          </a:p>
          <a:p>
            <a:pPr>
              <a:lnSpc>
                <a:spcPct val="100000"/>
              </a:lnSpc>
            </a:pPr>
            <a:r>
              <a:rPr lang="en-AU" i="1" dirty="0">
                <a:solidFill>
                  <a:schemeClr val="tx1"/>
                </a:solidFill>
                <a:latin typeface="Calibri" panose="020F0502020204030204" pitchFamily="34" charset="0"/>
                <a:cs typeface="Calibri" panose="020F0502020204030204" pitchFamily="34" charset="0"/>
              </a:rPr>
              <a:t>El </a:t>
            </a:r>
            <a:r>
              <a:rPr lang="en-AU" i="1" dirty="0" err="1">
                <a:solidFill>
                  <a:schemeClr val="tx1"/>
                </a:solidFill>
                <a:latin typeface="Calibri" panose="020F0502020204030204" pitchFamily="34" charset="0"/>
                <a:cs typeface="Calibri" panose="020F0502020204030204" pitchFamily="34" charset="0"/>
              </a:rPr>
              <a:t>apego</a:t>
            </a:r>
            <a:r>
              <a:rPr lang="en-AU" i="1" dirty="0">
                <a:solidFill>
                  <a:schemeClr val="tx1"/>
                </a:solidFill>
                <a:latin typeface="Calibri" panose="020F0502020204030204" pitchFamily="34" charset="0"/>
                <a:cs typeface="Calibri" panose="020F0502020204030204" pitchFamily="34" charset="0"/>
              </a:rPr>
              <a:t> se </a:t>
            </a:r>
            <a:r>
              <a:rPr lang="en-AU" i="1" dirty="0" err="1">
                <a:solidFill>
                  <a:schemeClr val="tx1"/>
                </a:solidFill>
                <a:latin typeface="Calibri" panose="020F0502020204030204" pitchFamily="34" charset="0"/>
                <a:cs typeface="Calibri" panose="020F0502020204030204" pitchFamily="34" charset="0"/>
              </a:rPr>
              <a:t>caracteriza</a:t>
            </a:r>
            <a:r>
              <a:rPr lang="en-AU" i="1" dirty="0">
                <a:solidFill>
                  <a:schemeClr val="tx1"/>
                </a:solidFill>
                <a:latin typeface="Calibri" panose="020F0502020204030204" pitchFamily="34" charset="0"/>
                <a:cs typeface="Calibri" panose="020F0502020204030204" pitchFamily="34" charset="0"/>
              </a:rPr>
              <a:t> </a:t>
            </a:r>
            <a:r>
              <a:rPr lang="en-AU" i="1" dirty="0" err="1">
                <a:solidFill>
                  <a:schemeClr val="tx1"/>
                </a:solidFill>
                <a:latin typeface="Calibri" panose="020F0502020204030204" pitchFamily="34" charset="0"/>
                <a:cs typeface="Calibri" panose="020F0502020204030204" pitchFamily="34" charset="0"/>
              </a:rPr>
              <a:t>por</a:t>
            </a:r>
            <a:r>
              <a:rPr lang="en-AU" i="1" dirty="0">
                <a:solidFill>
                  <a:schemeClr val="tx1"/>
                </a:solidFill>
                <a:latin typeface="Calibri" panose="020F0502020204030204" pitchFamily="34" charset="0"/>
                <a:cs typeface="Calibri" panose="020F0502020204030204" pitchFamily="34" charset="0"/>
              </a:rPr>
              <a:t> </a:t>
            </a:r>
            <a:r>
              <a:rPr lang="en-AU" i="1" dirty="0" err="1">
                <a:solidFill>
                  <a:schemeClr val="tx1"/>
                </a:solidFill>
                <a:latin typeface="Calibri" panose="020F0502020204030204" pitchFamily="34" charset="0"/>
                <a:cs typeface="Calibri" panose="020F0502020204030204" pitchFamily="34" charset="0"/>
              </a:rPr>
              <a:t>el</a:t>
            </a:r>
            <a:r>
              <a:rPr lang="en-AU" i="1" dirty="0">
                <a:solidFill>
                  <a:schemeClr val="tx1"/>
                </a:solidFill>
                <a:latin typeface="Calibri" panose="020F0502020204030204" pitchFamily="34" charset="0"/>
                <a:cs typeface="Calibri" panose="020F0502020204030204" pitchFamily="34" charset="0"/>
              </a:rPr>
              <a:t> </a:t>
            </a:r>
            <a:r>
              <a:rPr lang="en-AU" i="1" dirty="0" err="1">
                <a:solidFill>
                  <a:schemeClr val="tx1"/>
                </a:solidFill>
                <a:latin typeface="Calibri" panose="020F0502020204030204" pitchFamily="34" charset="0"/>
                <a:cs typeface="Calibri" panose="020F0502020204030204" pitchFamily="34" charset="0"/>
              </a:rPr>
              <a:t>afecto</a:t>
            </a:r>
            <a:r>
              <a:rPr lang="en-AU" i="1" dirty="0">
                <a:solidFill>
                  <a:schemeClr val="tx1"/>
                </a:solidFill>
                <a:latin typeface="Calibri" panose="020F0502020204030204" pitchFamily="34" charset="0"/>
                <a:cs typeface="Calibri" panose="020F0502020204030204" pitchFamily="34" charset="0"/>
              </a:rPr>
              <a:t> </a:t>
            </a:r>
            <a:r>
              <a:rPr lang="en-AU" i="1" dirty="0" err="1">
                <a:solidFill>
                  <a:schemeClr val="tx1"/>
                </a:solidFill>
                <a:latin typeface="Calibri" panose="020F0502020204030204" pitchFamily="34" charset="0"/>
                <a:cs typeface="Calibri" panose="020F0502020204030204" pitchFamily="34" charset="0"/>
              </a:rPr>
              <a:t>recíproco</a:t>
            </a:r>
            <a:r>
              <a:rPr lang="en-AU" i="1" dirty="0">
                <a:solidFill>
                  <a:schemeClr val="tx1"/>
                </a:solidFill>
                <a:latin typeface="Calibri" panose="020F0502020204030204" pitchFamily="34" charset="0"/>
                <a:cs typeface="Calibri" panose="020F0502020204030204" pitchFamily="34" charset="0"/>
              </a:rPr>
              <a:t> y la tendencia de </a:t>
            </a:r>
            <a:r>
              <a:rPr lang="en-AU" i="1" dirty="0" err="1">
                <a:solidFill>
                  <a:schemeClr val="tx1"/>
                </a:solidFill>
                <a:latin typeface="Calibri" panose="020F0502020204030204" pitchFamily="34" charset="0"/>
                <a:cs typeface="Calibri" panose="020F0502020204030204" pitchFamily="34" charset="0"/>
              </a:rPr>
              <a:t>los</a:t>
            </a:r>
            <a:r>
              <a:rPr lang="en-AU" i="1" dirty="0">
                <a:solidFill>
                  <a:schemeClr val="tx1"/>
                </a:solidFill>
                <a:latin typeface="Calibri" panose="020F0502020204030204" pitchFamily="34" charset="0"/>
                <a:cs typeface="Calibri" panose="020F0502020204030204" pitchFamily="34" charset="0"/>
              </a:rPr>
              <a:t>/as </a:t>
            </a:r>
            <a:r>
              <a:rPr lang="en-AU" i="1" dirty="0" err="1">
                <a:solidFill>
                  <a:schemeClr val="tx1"/>
                </a:solidFill>
                <a:latin typeface="Calibri" panose="020F0502020204030204" pitchFamily="34" charset="0"/>
                <a:cs typeface="Calibri" panose="020F0502020204030204" pitchFamily="34" charset="0"/>
              </a:rPr>
              <a:t>niños</a:t>
            </a:r>
            <a:r>
              <a:rPr lang="en-AU" i="1" dirty="0">
                <a:solidFill>
                  <a:schemeClr val="tx1"/>
                </a:solidFill>
                <a:latin typeface="Calibri" panose="020F0502020204030204" pitchFamily="34" charset="0"/>
                <a:cs typeface="Calibri" panose="020F0502020204030204" pitchFamily="34" charset="0"/>
              </a:rPr>
              <a:t> y </a:t>
            </a:r>
            <a:r>
              <a:rPr lang="en-AU" i="1" dirty="0" err="1">
                <a:solidFill>
                  <a:schemeClr val="tx1"/>
                </a:solidFill>
                <a:latin typeface="Calibri" panose="020F0502020204030204" pitchFamily="34" charset="0"/>
                <a:cs typeface="Calibri" panose="020F0502020204030204" pitchFamily="34" charset="0"/>
              </a:rPr>
              <a:t>niñas</a:t>
            </a:r>
            <a:r>
              <a:rPr lang="en-AU" i="1" dirty="0">
                <a:solidFill>
                  <a:schemeClr val="tx1"/>
                </a:solidFill>
                <a:latin typeface="Calibri" panose="020F0502020204030204" pitchFamily="34" charset="0"/>
                <a:cs typeface="Calibri" panose="020F0502020204030204" pitchFamily="34" charset="0"/>
              </a:rPr>
              <a:t> </a:t>
            </a:r>
            <a:r>
              <a:rPr lang="en-AU" i="1" dirty="0" err="1">
                <a:solidFill>
                  <a:schemeClr val="tx1"/>
                </a:solidFill>
                <a:latin typeface="Calibri" panose="020F0502020204030204" pitchFamily="34" charset="0"/>
                <a:cs typeface="Calibri" panose="020F0502020204030204" pitchFamily="34" charset="0"/>
              </a:rPr>
              <a:t>pequeños</a:t>
            </a:r>
            <a:r>
              <a:rPr lang="en-AU" i="1" dirty="0">
                <a:solidFill>
                  <a:schemeClr val="tx1"/>
                </a:solidFill>
                <a:latin typeface="Calibri" panose="020F0502020204030204" pitchFamily="34" charset="0"/>
                <a:cs typeface="Calibri" panose="020F0502020204030204" pitchFamily="34" charset="0"/>
              </a:rPr>
              <a:t>/as a buscar la proximidad física de </a:t>
            </a:r>
            <a:r>
              <a:rPr lang="en-AU" i="1" dirty="0" err="1">
                <a:solidFill>
                  <a:schemeClr val="tx1"/>
                </a:solidFill>
                <a:latin typeface="Calibri" panose="020F0502020204030204" pitchFamily="34" charset="0"/>
                <a:cs typeface="Calibri" panose="020F0502020204030204" pitchFamily="34" charset="0"/>
              </a:rPr>
              <a:t>su</a:t>
            </a:r>
            <a:r>
              <a:rPr lang="en-AU" i="1" dirty="0">
                <a:solidFill>
                  <a:schemeClr val="tx1"/>
                </a:solidFill>
                <a:latin typeface="Calibri" panose="020F0502020204030204" pitchFamily="34" charset="0"/>
                <a:cs typeface="Calibri" panose="020F0502020204030204" pitchFamily="34" charset="0"/>
              </a:rPr>
              <a:t> </a:t>
            </a:r>
            <a:r>
              <a:rPr lang="en-AU" i="1" dirty="0" err="1">
                <a:solidFill>
                  <a:schemeClr val="tx1"/>
                </a:solidFill>
                <a:latin typeface="Calibri" panose="020F0502020204030204" pitchFamily="34" charset="0"/>
                <a:cs typeface="Calibri" panose="020F0502020204030204" pitchFamily="34" charset="0"/>
              </a:rPr>
              <a:t>cuidador</a:t>
            </a:r>
            <a:r>
              <a:rPr lang="en-AU" i="1" dirty="0">
                <a:solidFill>
                  <a:schemeClr val="tx1"/>
                </a:solidFill>
                <a:latin typeface="Calibri" panose="020F0502020204030204" pitchFamily="34" charset="0"/>
                <a:cs typeface="Calibri" panose="020F0502020204030204" pitchFamily="34" charset="0"/>
              </a:rPr>
              <a:t>/a principal. </a:t>
            </a:r>
          </a:p>
        </p:txBody>
      </p:sp>
      <p:sp>
        <p:nvSpPr>
          <p:cNvPr id="3" name="Slide Image Placeholder 2">
            <a:extLst>
              <a:ext uri="{FF2B5EF4-FFF2-40B4-BE49-F238E27FC236}">
                <a16:creationId xmlns:a16="http://schemas.microsoft.com/office/drawing/2014/main" id="{3F84E4A9-ECF8-6DA2-99B3-15E191EAA4DE}"/>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252E7441-8BF4-68E1-7A76-72993F47C83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12</a:t>
            </a:fld>
            <a:endParaRPr lang="en-US" sz="1200" dirty="0">
              <a:latin typeface="+mn-l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8" y="4229100"/>
            <a:ext cx="6143625" cy="54419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t>EXPLICAR</a:t>
            </a:r>
            <a:endParaRPr lang="en-US" noProof="0" dirty="0"/>
          </a:p>
          <a:p>
            <a:r>
              <a:rPr lang="en-US" i="1" noProof="0" dirty="0"/>
              <a:t>¿</a:t>
            </a:r>
            <a:r>
              <a:rPr lang="en-US" i="1" noProof="0" dirty="0" err="1"/>
              <a:t>Alguien</a:t>
            </a:r>
            <a:r>
              <a:rPr lang="en-US" i="1" noProof="0" dirty="0"/>
              <a:t> </a:t>
            </a:r>
            <a:r>
              <a:rPr lang="en-US" i="1" noProof="0" dirty="0" err="1"/>
              <a:t>puede</a:t>
            </a:r>
            <a:r>
              <a:rPr lang="en-US" i="1" noProof="0" dirty="0"/>
              <a:t> </a:t>
            </a:r>
            <a:r>
              <a:rPr lang="en-US" i="1" noProof="0" dirty="0" err="1"/>
              <a:t>explicarnos</a:t>
            </a:r>
            <a:r>
              <a:rPr lang="en-US" i="1" noProof="0" dirty="0"/>
              <a:t> </a:t>
            </a:r>
            <a:r>
              <a:rPr lang="en-US" i="1" noProof="0" dirty="0" err="1"/>
              <a:t>por</a:t>
            </a:r>
            <a:r>
              <a:rPr lang="en-US" i="1" noProof="0" dirty="0"/>
              <a:t> qué </a:t>
            </a:r>
            <a:r>
              <a:rPr lang="en-US" i="1" noProof="0" dirty="0" err="1"/>
              <a:t>el</a:t>
            </a:r>
            <a:r>
              <a:rPr lang="en-US" i="1" noProof="0" dirty="0"/>
              <a:t> </a:t>
            </a:r>
            <a:r>
              <a:rPr lang="en-US" i="1" noProof="0" dirty="0" err="1"/>
              <a:t>apego</a:t>
            </a:r>
            <a:r>
              <a:rPr lang="en-US" i="1" noProof="0" dirty="0"/>
              <a:t> y el vínculo afectivo de </a:t>
            </a:r>
            <a:r>
              <a:rPr lang="en-US" i="1" noProof="0" dirty="0" err="1"/>
              <a:t>los</a:t>
            </a:r>
            <a:r>
              <a:rPr lang="en-US" i="1" noProof="0" dirty="0"/>
              <a:t>/as </a:t>
            </a:r>
            <a:r>
              <a:rPr lang="en-US" i="1" noProof="0" dirty="0" err="1"/>
              <a:t>cuidadores</a:t>
            </a:r>
            <a:r>
              <a:rPr lang="en-US" i="1" noProof="0" dirty="0"/>
              <a:t> con </a:t>
            </a:r>
            <a:r>
              <a:rPr lang="en-US" i="1" noProof="0" dirty="0" err="1"/>
              <a:t>los</a:t>
            </a:r>
            <a:r>
              <a:rPr lang="en-US" i="1" noProof="0" dirty="0"/>
              <a:t> </a:t>
            </a:r>
            <a:r>
              <a:rPr lang="en-US" i="1" noProof="0" dirty="0" err="1"/>
              <a:t>niños</a:t>
            </a:r>
            <a:r>
              <a:rPr lang="en-US" i="1" noProof="0" dirty="0"/>
              <a:t> y </a:t>
            </a:r>
            <a:r>
              <a:rPr lang="en-US" i="1" noProof="0" dirty="0" err="1"/>
              <a:t>niñas</a:t>
            </a:r>
            <a:r>
              <a:rPr lang="en-US" i="1" noProof="0" dirty="0"/>
              <a:t> </a:t>
            </a:r>
            <a:r>
              <a:rPr lang="en-US" i="1" noProof="0" dirty="0" err="1"/>
              <a:t>pequeños</a:t>
            </a:r>
            <a:r>
              <a:rPr lang="en-US" i="1" noProof="0" dirty="0"/>
              <a:t>/as son relevantes para la </a:t>
            </a:r>
            <a:r>
              <a:rPr lang="en-US" i="1" noProof="0" dirty="0">
                <a:solidFill>
                  <a:schemeClr val="tx1"/>
                </a:solidFill>
                <a:latin typeface="+mn-lt"/>
              </a:rPr>
              <a:t>protección de </a:t>
            </a:r>
            <a:r>
              <a:rPr lang="en-US" i="1" noProof="0" dirty="0"/>
              <a:t>la infancia</a:t>
            </a:r>
            <a:r>
              <a:rPr lang="en-US" i="1" noProof="0" dirty="0">
                <a:solidFill>
                  <a:schemeClr val="tx1"/>
                </a:solidFill>
                <a:latin typeface="+mn-lt"/>
              </a:rPr>
              <a:t>? </a:t>
            </a:r>
          </a:p>
          <a:p>
            <a:pPr lvl="1"/>
            <a:r>
              <a:rPr lang="en-AU" i="1" dirty="0">
                <a:solidFill>
                  <a:schemeClr val="tx1"/>
                </a:solidFill>
                <a:latin typeface="+mn-lt"/>
                <a:cs typeface="Calibri" panose="020F0502020204030204" pitchFamily="34" charset="0"/>
              </a:rPr>
              <a:t>El </a:t>
            </a:r>
            <a:r>
              <a:rPr lang="en-AU" i="1" dirty="0" err="1">
                <a:solidFill>
                  <a:schemeClr val="tx1"/>
                </a:solidFill>
                <a:latin typeface="+mn-lt"/>
                <a:cs typeface="Calibri" panose="020F0502020204030204" pitchFamily="34" charset="0"/>
              </a:rPr>
              <a:t>apego</a:t>
            </a:r>
            <a:r>
              <a:rPr lang="en-AU" i="1" dirty="0">
                <a:solidFill>
                  <a:schemeClr val="tx1"/>
                </a:solidFill>
                <a:latin typeface="+mn-lt"/>
                <a:cs typeface="Calibri" panose="020F0502020204030204" pitchFamily="34" charset="0"/>
              </a:rPr>
              <a:t> nos proporciona estrategias de por vida para poder responder a amenazas y </a:t>
            </a:r>
            <a:r>
              <a:rPr lang="en-AU" i="1" dirty="0" err="1">
                <a:solidFill>
                  <a:schemeClr val="tx1"/>
                </a:solidFill>
                <a:latin typeface="+mn-lt"/>
                <a:cs typeface="Calibri" panose="020F0502020204030204" pitchFamily="34" charset="0"/>
              </a:rPr>
              <a:t>peligros</a:t>
            </a:r>
            <a:r>
              <a:rPr lang="en-AU" i="1" dirty="0">
                <a:solidFill>
                  <a:schemeClr val="tx1"/>
                </a:solidFill>
                <a:latin typeface="+mn-lt"/>
                <a:cs typeface="Calibri" panose="020F0502020204030204" pitchFamily="34" charset="0"/>
              </a:rPr>
              <a:t>.</a:t>
            </a:r>
          </a:p>
          <a:p>
            <a:pPr marL="625475"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i="1" dirty="0">
                <a:solidFill>
                  <a:schemeClr val="tx1"/>
                </a:solidFill>
                <a:latin typeface="+mn-lt"/>
                <a:cs typeface="Calibri" panose="020F0502020204030204" pitchFamily="34" charset="0"/>
                <a:sym typeface="Arial"/>
              </a:rPr>
              <a:t>El </a:t>
            </a:r>
            <a:r>
              <a:rPr lang="en-GB" i="1" dirty="0" err="1">
                <a:solidFill>
                  <a:schemeClr val="tx1"/>
                </a:solidFill>
                <a:latin typeface="+mn-lt"/>
                <a:cs typeface="Calibri" panose="020F0502020204030204" pitchFamily="34" charset="0"/>
                <a:sym typeface="Arial"/>
              </a:rPr>
              <a:t>apego</a:t>
            </a:r>
            <a:r>
              <a:rPr lang="en-GB" i="1" dirty="0">
                <a:solidFill>
                  <a:schemeClr val="tx1"/>
                </a:solidFill>
                <a:latin typeface="+mn-lt"/>
                <a:cs typeface="Calibri" panose="020F0502020204030204" pitchFamily="34" charset="0"/>
                <a:sym typeface="Arial"/>
              </a:rPr>
              <a:t> es un aspecto específico y circunscrito de la relación entre un/a </a:t>
            </a:r>
            <a:r>
              <a:rPr lang="en-GB" i="1" dirty="0" err="1">
                <a:solidFill>
                  <a:schemeClr val="tx1"/>
                </a:solidFill>
                <a:latin typeface="+mn-lt"/>
                <a:cs typeface="Calibri" panose="020F0502020204030204" pitchFamily="34" charset="0"/>
                <a:sym typeface="Arial"/>
              </a:rPr>
              <a:t>menor</a:t>
            </a:r>
            <a:r>
              <a:rPr lang="en-GB" i="1" dirty="0">
                <a:solidFill>
                  <a:schemeClr val="tx1"/>
                </a:solidFill>
                <a:latin typeface="+mn-lt"/>
                <a:cs typeface="Calibri" panose="020F0502020204030204" pitchFamily="34" charset="0"/>
                <a:sym typeface="Arial"/>
              </a:rPr>
              <a:t> y </a:t>
            </a:r>
            <a:r>
              <a:rPr lang="en-GB" i="1" dirty="0" err="1">
                <a:solidFill>
                  <a:schemeClr val="tx1"/>
                </a:solidFill>
                <a:latin typeface="+mn-lt"/>
                <a:cs typeface="Calibri" panose="020F0502020204030204" pitchFamily="34" charset="0"/>
                <a:sym typeface="Arial"/>
              </a:rPr>
              <a:t>su</a:t>
            </a:r>
            <a:r>
              <a:rPr lang="en-GB" i="1" dirty="0">
                <a:solidFill>
                  <a:schemeClr val="tx1"/>
                </a:solidFill>
                <a:latin typeface="+mn-lt"/>
                <a:cs typeface="Calibri" panose="020F0502020204030204" pitchFamily="34" charset="0"/>
                <a:sym typeface="Arial"/>
              </a:rPr>
              <a:t> </a:t>
            </a:r>
            <a:r>
              <a:rPr lang="en-GB" i="1" dirty="0" err="1">
                <a:solidFill>
                  <a:schemeClr val="tx1"/>
                </a:solidFill>
                <a:latin typeface="+mn-lt"/>
                <a:cs typeface="Calibri" panose="020F0502020204030204" pitchFamily="34" charset="0"/>
                <a:sym typeface="Arial"/>
              </a:rPr>
              <a:t>cuidador</a:t>
            </a:r>
            <a:r>
              <a:rPr lang="en-GB" i="1" dirty="0">
                <a:solidFill>
                  <a:schemeClr val="tx1"/>
                </a:solidFill>
                <a:latin typeface="+mn-lt"/>
                <a:cs typeface="Calibri" panose="020F0502020204030204" pitchFamily="34" charset="0"/>
                <a:sym typeface="Arial"/>
              </a:rPr>
              <a:t>/a que tiene que ver con la seguridad y </a:t>
            </a:r>
            <a:r>
              <a:rPr lang="en-GB" i="1" dirty="0" err="1">
                <a:solidFill>
                  <a:schemeClr val="tx1"/>
                </a:solidFill>
                <a:latin typeface="+mn-lt"/>
                <a:cs typeface="Calibri" panose="020F0502020204030204" pitchFamily="34" charset="0"/>
                <a:sym typeface="Arial"/>
              </a:rPr>
              <a:t>protección</a:t>
            </a:r>
            <a:r>
              <a:rPr lang="en-GB" i="1" dirty="0">
                <a:solidFill>
                  <a:schemeClr val="tx1"/>
                </a:solidFill>
                <a:latin typeface="+mn-lt"/>
                <a:cs typeface="Calibri" panose="020F0502020204030204" pitchFamily="34" charset="0"/>
                <a:sym typeface="Arial"/>
              </a:rPr>
              <a:t> del/la </a:t>
            </a:r>
            <a:r>
              <a:rPr lang="en-GB" i="1" dirty="0" err="1">
                <a:solidFill>
                  <a:schemeClr val="tx1"/>
                </a:solidFill>
                <a:latin typeface="+mn-lt"/>
                <a:cs typeface="Calibri" panose="020F0502020204030204" pitchFamily="34" charset="0"/>
                <a:sym typeface="Arial"/>
              </a:rPr>
              <a:t>menor</a:t>
            </a:r>
            <a:r>
              <a:rPr lang="en-GB" i="1" dirty="0">
                <a:solidFill>
                  <a:schemeClr val="tx1"/>
                </a:solidFill>
                <a:latin typeface="+mn-lt"/>
                <a:cs typeface="Calibri" panose="020F0502020204030204" pitchFamily="34" charset="0"/>
                <a:sym typeface="Arial"/>
              </a:rPr>
              <a:t>. </a:t>
            </a:r>
            <a:endParaRPr lang="en-AU" i="1" dirty="0">
              <a:solidFill>
                <a:schemeClr val="tx1"/>
              </a:solidFill>
              <a:latin typeface="+mn-lt"/>
              <a:cs typeface="Calibri" panose="020F0502020204030204" pitchFamily="34" charset="0"/>
            </a:endParaRPr>
          </a:p>
          <a:p>
            <a:pPr lvl="0"/>
            <a:r>
              <a:rPr lang="en-US" i="1" noProof="0" dirty="0">
                <a:solidFill>
                  <a:schemeClr val="tx1"/>
                </a:solidFill>
                <a:latin typeface="+mn-lt"/>
              </a:rPr>
              <a:t>El </a:t>
            </a:r>
            <a:r>
              <a:rPr lang="en-US" i="1" noProof="0" dirty="0" err="1">
                <a:solidFill>
                  <a:schemeClr val="tx1"/>
                </a:solidFill>
                <a:latin typeface="+mn-lt"/>
              </a:rPr>
              <a:t>apego</a:t>
            </a:r>
            <a:r>
              <a:rPr lang="en-US" i="1" noProof="0" dirty="0">
                <a:solidFill>
                  <a:schemeClr val="tx1"/>
                </a:solidFill>
                <a:latin typeface="+mn-lt"/>
              </a:rPr>
              <a:t> puede influir a largo plazo en el bienestar, el desarrollo y la </a:t>
            </a:r>
            <a:r>
              <a:rPr lang="en-US" i="1" noProof="0" dirty="0" err="1">
                <a:solidFill>
                  <a:schemeClr val="tx1"/>
                </a:solidFill>
                <a:latin typeface="+mn-lt"/>
              </a:rPr>
              <a:t>relación</a:t>
            </a:r>
            <a:r>
              <a:rPr lang="en-US" i="1" noProof="0" dirty="0">
                <a:solidFill>
                  <a:schemeClr val="tx1"/>
                </a:solidFill>
                <a:latin typeface="+mn-lt"/>
              </a:rPr>
              <a:t> del/la </a:t>
            </a:r>
            <a:r>
              <a:rPr lang="en-US" i="1" noProof="0" dirty="0" err="1">
                <a:solidFill>
                  <a:schemeClr val="tx1"/>
                </a:solidFill>
                <a:latin typeface="+mn-lt"/>
              </a:rPr>
              <a:t>menor</a:t>
            </a:r>
            <a:r>
              <a:rPr lang="en-US" i="1" noProof="0" dirty="0">
                <a:solidFill>
                  <a:schemeClr val="tx1"/>
                </a:solidFill>
                <a:latin typeface="+mn-lt"/>
              </a:rPr>
              <a:t> con sus cuidadores.</a:t>
            </a:r>
          </a:p>
          <a:p>
            <a:r>
              <a:rPr lang="en-US" i="1" noProof="0" dirty="0"/>
              <a:t>Por lo tanto, trabajar en </a:t>
            </a:r>
            <a:r>
              <a:rPr lang="en-US" i="1" noProof="0" dirty="0" err="1"/>
              <a:t>el</a:t>
            </a:r>
            <a:r>
              <a:rPr lang="en-US" i="1" noProof="0" dirty="0"/>
              <a:t> </a:t>
            </a:r>
            <a:r>
              <a:rPr lang="en-US" i="1" noProof="0" dirty="0" err="1"/>
              <a:t>apego</a:t>
            </a:r>
            <a:r>
              <a:rPr lang="en-US" i="1" noProof="0" dirty="0"/>
              <a:t> infantil sienta las bases para el fortalecimiento de la familia a largo plazo y la protección de la infancia en el futuro.</a:t>
            </a:r>
          </a:p>
        </p:txBody>
      </p:sp>
      <p:sp>
        <p:nvSpPr>
          <p:cNvPr id="6" name="Slide Image Placeholder 5">
            <a:extLst>
              <a:ext uri="{FF2B5EF4-FFF2-40B4-BE49-F238E27FC236}">
                <a16:creationId xmlns:a16="http://schemas.microsoft.com/office/drawing/2014/main" id="{56AB1A69-CBCF-7999-BB10-74738F852AA2}"/>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AAA632D9-D531-4575-C0B3-D333B7F39D7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13</a:t>
            </a:fld>
            <a:endParaRPr lang="en-US" sz="1200" dirty="0">
              <a:latin typeface="+mn-lt"/>
            </a:endParaRPr>
          </a:p>
        </p:txBody>
      </p:sp>
    </p:spTree>
    <p:extLst>
      <p:ext uri="{BB962C8B-B14F-4D97-AF65-F5344CB8AC3E}">
        <p14:creationId xmlns:p14="http://schemas.microsoft.com/office/powerpoint/2010/main" val="800591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8" y="4229100"/>
            <a:ext cx="6143625" cy="54419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t>EXPLICAR</a:t>
            </a:r>
            <a:endParaRPr lang="en-US" dirty="0"/>
          </a:p>
          <a:p>
            <a:r>
              <a:rPr lang="en-US" i="1" dirty="0"/>
              <a:t>Los bebés y </a:t>
            </a:r>
            <a:r>
              <a:rPr lang="es-ES" i="1" dirty="0"/>
              <a:t>los niños y niñas pequeños/as</a:t>
            </a:r>
            <a:r>
              <a:rPr lang="en-US" i="1" dirty="0"/>
              <a:t> pueden desarrollar diferentes relaciones de </a:t>
            </a:r>
            <a:r>
              <a:rPr lang="en-US" i="1" dirty="0" err="1"/>
              <a:t>apego</a:t>
            </a:r>
            <a:r>
              <a:rPr lang="en-US" i="1" dirty="0"/>
              <a:t> con las personas importantes de su vida, incluido su padre. </a:t>
            </a:r>
          </a:p>
          <a:p>
            <a:r>
              <a:rPr lang="en-US" i="1" dirty="0"/>
              <a:t>La seguridad de estas relaciones de </a:t>
            </a:r>
            <a:r>
              <a:rPr lang="en-US" i="1" dirty="0" err="1"/>
              <a:t>apego</a:t>
            </a:r>
            <a:r>
              <a:rPr lang="en-US" i="1" dirty="0"/>
              <a:t> </a:t>
            </a:r>
            <a:r>
              <a:rPr lang="en-US" i="1" dirty="0" err="1"/>
              <a:t>repercute</a:t>
            </a:r>
            <a:r>
              <a:rPr lang="en-US" i="1" dirty="0"/>
              <a:t> de forma </a:t>
            </a:r>
            <a:r>
              <a:rPr lang="en-US" i="1" dirty="0" err="1"/>
              <a:t>simultánea</a:t>
            </a:r>
            <a:r>
              <a:rPr lang="en-US" i="1" dirty="0"/>
              <a:t> </a:t>
            </a:r>
            <a:r>
              <a:rPr lang="en-US" i="1" dirty="0" err="1"/>
              <a:t>en</a:t>
            </a:r>
            <a:r>
              <a:rPr lang="en-US" i="1" dirty="0"/>
              <a:t> el bebé o </a:t>
            </a:r>
            <a:r>
              <a:rPr lang="en-US" i="1" dirty="0" err="1"/>
              <a:t>el</a:t>
            </a:r>
            <a:r>
              <a:rPr lang="en-US" i="1" dirty="0"/>
              <a:t>/la </a:t>
            </a:r>
            <a:r>
              <a:rPr lang="en-US" i="1" dirty="0" err="1"/>
              <a:t>menor</a:t>
            </a:r>
            <a:r>
              <a:rPr lang="en-US" i="1" dirty="0"/>
              <a:t>: las relaciones de apego seguras generan alegría; las inseguras, angustia. Por ejemplo, se ha observado que las </a:t>
            </a:r>
            <a:r>
              <a:rPr lang="en-US" i="1" dirty="0" err="1"/>
              <a:t>interacciones</a:t>
            </a:r>
            <a:r>
              <a:rPr lang="en-US" i="1" dirty="0"/>
              <a:t> padre-</a:t>
            </a:r>
            <a:r>
              <a:rPr lang="en-US" i="1" dirty="0" err="1"/>
              <a:t>hijo</a:t>
            </a:r>
            <a:r>
              <a:rPr lang="en-US" i="1" dirty="0"/>
              <a:t>/a/a </a:t>
            </a:r>
            <a:r>
              <a:rPr lang="en-US" i="1" dirty="0" err="1"/>
              <a:t>distantes</a:t>
            </a:r>
            <a:r>
              <a:rPr lang="en-US" i="1" dirty="0"/>
              <a:t> y poco comprometidas ya en el tercer mes de vida predicen problemas de conducta </a:t>
            </a:r>
            <a:r>
              <a:rPr lang="en-US" i="1" dirty="0" err="1"/>
              <a:t>en</a:t>
            </a:r>
            <a:r>
              <a:rPr lang="en-US" i="1" dirty="0"/>
              <a:t> </a:t>
            </a:r>
            <a:r>
              <a:rPr lang="en-US" i="1" dirty="0" err="1"/>
              <a:t>los</a:t>
            </a:r>
            <a:r>
              <a:rPr lang="en-US" i="1" dirty="0"/>
              <a:t>/as </a:t>
            </a:r>
            <a:r>
              <a:rPr lang="en-US" i="1" dirty="0" err="1"/>
              <a:t>menores</a:t>
            </a:r>
            <a:r>
              <a:rPr lang="en-US" i="1" dirty="0"/>
              <a:t> cuando son mayores.</a:t>
            </a:r>
          </a:p>
          <a:p>
            <a:r>
              <a:rPr lang="en-US" i="1" dirty="0"/>
              <a:t>A menudo, un/a </a:t>
            </a:r>
            <a:r>
              <a:rPr lang="en-US" i="1" dirty="0" err="1"/>
              <a:t>menor</a:t>
            </a:r>
            <a:r>
              <a:rPr lang="en-US" i="1" dirty="0"/>
              <a:t> tiene un vínculo seguro con uno de sus progenitores, pero no con el otro. En algunas circunstancias, un apego seguro con uno de los progenitores puede "amortiguar" al </a:t>
            </a:r>
            <a:r>
              <a:rPr lang="en-US" i="1" dirty="0" err="1"/>
              <a:t>menor</a:t>
            </a:r>
            <a:r>
              <a:rPr lang="en-US" i="1" dirty="0"/>
              <a:t> frente a un apego inseguro con el otro; y mientras que a </a:t>
            </a:r>
            <a:r>
              <a:rPr lang="en-US" i="1" dirty="0" err="1"/>
              <a:t>los</a:t>
            </a:r>
            <a:r>
              <a:rPr lang="en-US" i="1" dirty="0"/>
              <a:t>/as </a:t>
            </a:r>
            <a:r>
              <a:rPr lang="en-US" i="1" dirty="0" err="1"/>
              <a:t>menores</a:t>
            </a:r>
            <a:r>
              <a:rPr lang="en-US" i="1" dirty="0"/>
              <a:t> con apegos inseguros con ambos progenitores les va peor, a </a:t>
            </a:r>
            <a:r>
              <a:rPr lang="en-US" i="1" dirty="0" err="1"/>
              <a:t>los</a:t>
            </a:r>
            <a:r>
              <a:rPr lang="en-US" i="1" dirty="0"/>
              <a:t>/as </a:t>
            </a:r>
            <a:r>
              <a:rPr lang="en-US" i="1" dirty="0" err="1"/>
              <a:t>menores</a:t>
            </a:r>
            <a:r>
              <a:rPr lang="en-US" i="1" dirty="0"/>
              <a:t> con dos apegos seguros les va mejor.</a:t>
            </a:r>
          </a:p>
          <a:p>
            <a:endParaRPr lang="en-US" noProof="0" dirty="0"/>
          </a:p>
        </p:txBody>
      </p:sp>
      <p:sp>
        <p:nvSpPr>
          <p:cNvPr id="6" name="Slide Image Placeholder 5">
            <a:extLst>
              <a:ext uri="{FF2B5EF4-FFF2-40B4-BE49-F238E27FC236}">
                <a16:creationId xmlns:a16="http://schemas.microsoft.com/office/drawing/2014/main" id="{A10173E6-56D7-EFEC-DA9C-FCFE30AE3CBE}"/>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481F72BC-E9BF-48B4-0E40-6CD149C804F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14</a:t>
            </a:fld>
            <a:endParaRPr lang="en-US" sz="1200" dirty="0">
              <a:latin typeface="+mn-lt"/>
            </a:endParaRPr>
          </a:p>
        </p:txBody>
      </p:sp>
    </p:spTree>
    <p:extLst>
      <p:ext uri="{BB962C8B-B14F-4D97-AF65-F5344CB8AC3E}">
        <p14:creationId xmlns:p14="http://schemas.microsoft.com/office/powerpoint/2010/main" val="4289770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8" y="4229100"/>
            <a:ext cx="6143625" cy="5441950"/>
          </a:xfrm>
          <a:prstGeom prst="rect">
            <a:avLst/>
          </a:prstGeom>
        </p:spPr>
        <p:txBody>
          <a:bodyPr/>
          <a:lstStyle/>
          <a:p>
            <a:pPr marL="0" indent="0">
              <a:buNone/>
            </a:pPr>
            <a:r>
              <a:rPr lang="en-US" b="1" noProof="0" dirty="0"/>
              <a:t>INTRODUCCIÓN</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1" noProof="0" dirty="0"/>
              <a:t>A </a:t>
            </a:r>
            <a:r>
              <a:rPr lang="en-US" i="1" noProof="0" dirty="0" err="1"/>
              <a:t>continuación</a:t>
            </a:r>
            <a:r>
              <a:rPr lang="en-US" i="1" noProof="0" dirty="0"/>
              <a:t>, examinaremos el apego y el vínculo en el contexto de las familias con las que </a:t>
            </a:r>
            <a:r>
              <a:rPr lang="en-US" i="1" noProof="0" dirty="0" err="1"/>
              <a:t>trabajamos</a:t>
            </a:r>
            <a:r>
              <a:rPr lang="en-US" i="1" noProof="0" dirty="0"/>
              <a:t>. </a:t>
            </a:r>
          </a:p>
          <a:p>
            <a:r>
              <a:rPr lang="en-US" i="0" noProof="0" dirty="0"/>
              <a:t>Divida a </a:t>
            </a:r>
            <a:r>
              <a:rPr lang="en-US" i="0" noProof="0" dirty="0" err="1"/>
              <a:t>los</a:t>
            </a:r>
            <a:r>
              <a:rPr lang="en-US" i="0" noProof="0" dirty="0"/>
              <a:t>/as </a:t>
            </a:r>
            <a:r>
              <a:rPr lang="en-US" i="0" noProof="0" dirty="0" err="1"/>
              <a:t>participantes</a:t>
            </a:r>
            <a:r>
              <a:rPr lang="en-US" i="0" noProof="0" dirty="0"/>
              <a:t> en grupos de 3-5 personas.</a:t>
            </a:r>
          </a:p>
          <a:p>
            <a:r>
              <a:rPr lang="en-US" i="1" noProof="0" dirty="0"/>
              <a:t>En sus grupos, </a:t>
            </a:r>
            <a:r>
              <a:rPr lang="en-US" i="1" noProof="0" dirty="0" err="1"/>
              <a:t>conversen</a:t>
            </a:r>
            <a:r>
              <a:rPr lang="en-US" i="1" noProof="0" dirty="0"/>
              <a:t> </a:t>
            </a:r>
            <a:r>
              <a:rPr lang="en-US" i="1" noProof="0" dirty="0" err="1"/>
              <a:t>sobre</a:t>
            </a:r>
            <a:r>
              <a:rPr lang="en-US" i="1" noProof="0" dirty="0"/>
              <a:t> las preguntas de la diapositiva.</a:t>
            </a:r>
          </a:p>
          <a:p>
            <a:endParaRPr lang="en-US" i="0" noProof="0" dirty="0"/>
          </a:p>
          <a:p>
            <a:pPr marL="0" indent="0">
              <a:buNone/>
            </a:pPr>
            <a:r>
              <a:rPr lang="en-US" b="1" noProof="0" dirty="0"/>
              <a:t>DEBATE EN GRUPO (10-15 minutos)</a:t>
            </a:r>
          </a:p>
          <a:p>
            <a:pPr marL="171450" indent="-171450"/>
            <a:r>
              <a:rPr lang="en-US" b="0" noProof="0" dirty="0"/>
              <a:t>Dé 10-15 minutos a </a:t>
            </a:r>
            <a:r>
              <a:rPr lang="en-US" b="0" noProof="0" dirty="0" err="1"/>
              <a:t>los</a:t>
            </a:r>
            <a:r>
              <a:rPr lang="en-US" b="0" noProof="0" dirty="0"/>
              <a:t>/as </a:t>
            </a:r>
            <a:r>
              <a:rPr lang="en-US" b="0" noProof="0" dirty="0" err="1"/>
              <a:t>participantes</a:t>
            </a:r>
            <a:r>
              <a:rPr lang="en-US" b="0" noProof="0" dirty="0"/>
              <a:t> para </a:t>
            </a:r>
            <a:r>
              <a:rPr lang="en-US" b="0" noProof="0" dirty="0" err="1"/>
              <a:t>completar</a:t>
            </a:r>
            <a:r>
              <a:rPr lang="en-US" b="0" noProof="0" dirty="0"/>
              <a:t>.</a:t>
            </a:r>
          </a:p>
          <a:p>
            <a:pPr marL="0" indent="0">
              <a:buNone/>
            </a:pPr>
            <a:endParaRPr lang="en-US" b="1" noProof="0" dirty="0"/>
          </a:p>
          <a:p>
            <a:pPr marL="0" indent="0">
              <a:buNone/>
            </a:pPr>
            <a:r>
              <a:rPr lang="en-US" b="1" noProof="0" dirty="0"/>
              <a:t>DEBATE EN GRUPO</a:t>
            </a:r>
          </a:p>
          <a:p>
            <a:pPr lvl="0"/>
            <a:r>
              <a:rPr lang="en-US" i="0" dirty="0" err="1"/>
              <a:t>Pídale</a:t>
            </a:r>
            <a:r>
              <a:rPr lang="en-US" i="0" dirty="0"/>
              <a:t> a las personas </a:t>
            </a:r>
            <a:r>
              <a:rPr lang="en-US" i="0" dirty="0" err="1"/>
              <a:t>voluntarias</a:t>
            </a:r>
            <a:r>
              <a:rPr lang="en-US" i="0" dirty="0"/>
              <a:t> que </a:t>
            </a:r>
            <a:r>
              <a:rPr lang="en-US" i="0" dirty="0" err="1"/>
              <a:t>compartan</a:t>
            </a:r>
            <a:r>
              <a:rPr lang="en-US" i="0" dirty="0"/>
              <a:t> sus </a:t>
            </a:r>
            <a:r>
              <a:rPr lang="en-US" i="0" dirty="0" err="1"/>
              <a:t>respuestas</a:t>
            </a:r>
            <a:r>
              <a:rPr lang="en-US" i="0" dirty="0"/>
              <a:t>.</a:t>
            </a:r>
          </a:p>
          <a:p>
            <a:pPr lvl="0"/>
            <a:r>
              <a:rPr lang="en-US" i="0" dirty="0"/>
              <a:t>Anote las respuestas en un </a:t>
            </a:r>
            <a:r>
              <a:rPr lang="en-US" i="0" dirty="0" err="1"/>
              <a:t>papelógrafo</a:t>
            </a:r>
            <a:r>
              <a:rPr lang="en-US" i="0" dirty="0"/>
              <a:t>.</a:t>
            </a:r>
          </a:p>
          <a:p>
            <a:pPr lvl="0"/>
            <a:r>
              <a:rPr lang="en-US" i="1" dirty="0"/>
              <a:t>A </a:t>
            </a:r>
            <a:r>
              <a:rPr lang="en-US" i="1" dirty="0" err="1"/>
              <a:t>continuación</a:t>
            </a:r>
            <a:r>
              <a:rPr lang="en-US" i="1" dirty="0"/>
              <a:t>, vamos a examinar con más detalle algunas de las formas en que podemos fomentar </a:t>
            </a:r>
            <a:r>
              <a:rPr lang="en-US" i="1" dirty="0" err="1"/>
              <a:t>el</a:t>
            </a:r>
            <a:r>
              <a:rPr lang="en-US" i="1" dirty="0"/>
              <a:t> </a:t>
            </a:r>
            <a:r>
              <a:rPr lang="en-US" i="1" dirty="0" err="1"/>
              <a:t>vínculo</a:t>
            </a:r>
            <a:r>
              <a:rPr lang="en-US" i="1" dirty="0"/>
              <a:t> </a:t>
            </a:r>
            <a:r>
              <a:rPr lang="en-US" i="1" dirty="0" err="1"/>
              <a:t>afectivo</a:t>
            </a:r>
            <a:r>
              <a:rPr lang="en-US" i="1" dirty="0"/>
              <a:t> y el apego. </a:t>
            </a:r>
            <a:endParaRPr lang="en-US" i="1" noProof="0" dirty="0"/>
          </a:p>
        </p:txBody>
      </p:sp>
      <p:sp>
        <p:nvSpPr>
          <p:cNvPr id="6" name="Slide Image Placeholder 5">
            <a:extLst>
              <a:ext uri="{FF2B5EF4-FFF2-40B4-BE49-F238E27FC236}">
                <a16:creationId xmlns:a16="http://schemas.microsoft.com/office/drawing/2014/main" id="{20B4A16F-8D19-8621-A2E2-A25CC35E70D0}"/>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006EA855-4DD9-193B-C36E-5371CB6D483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15</a:t>
            </a:fld>
            <a:endParaRPr lang="en-US" sz="1200" dirty="0">
              <a:latin typeface="+mn-lt"/>
            </a:endParaRPr>
          </a:p>
        </p:txBody>
      </p:sp>
    </p:spTree>
    <p:extLst>
      <p:ext uri="{BB962C8B-B14F-4D97-AF65-F5344CB8AC3E}">
        <p14:creationId xmlns:p14="http://schemas.microsoft.com/office/powerpoint/2010/main" val="4099219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sz="1150" b="1" dirty="0"/>
              <a:t>ADAPTAR AL CONTEXTO</a:t>
            </a:r>
          </a:p>
          <a:p>
            <a:r>
              <a:rPr lang="en-US" sz="1150" dirty="0"/>
              <a:t>Las prácticas locales y culturales pueden añadirse a esta diapositiva cuando sea pertinente.</a:t>
            </a:r>
          </a:p>
          <a:p>
            <a:pPr marL="0" indent="0">
              <a:buNone/>
            </a:pPr>
            <a:r>
              <a:rPr lang="en-US" sz="1150" dirty="0"/>
              <a:t>______________________________________________________________________________</a:t>
            </a:r>
          </a:p>
          <a:p>
            <a:pPr marL="0" indent="0">
              <a:buNone/>
            </a:pPr>
            <a:endParaRPr lang="en-US" sz="1150"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150" b="1" dirty="0"/>
              <a:t>EXPLICAR</a:t>
            </a:r>
            <a:endParaRPr lang="en-US" sz="1150" dirty="0"/>
          </a:p>
          <a:p>
            <a:r>
              <a:rPr lang="en-US" sz="1150" i="1" dirty="0"/>
              <a:t>Es posible que </a:t>
            </a:r>
            <a:r>
              <a:rPr lang="en-US" sz="1150" i="1" dirty="0" err="1"/>
              <a:t>trabajemos</a:t>
            </a:r>
            <a:r>
              <a:rPr lang="en-US" sz="1150" i="1" dirty="0"/>
              <a:t> con mujeres embarazadas y sus parejas, incluidas las más vulnerables (por ejemplo, las adolescentes).</a:t>
            </a:r>
          </a:p>
          <a:p>
            <a:r>
              <a:rPr lang="en-US" sz="1150" i="1" dirty="0" err="1"/>
              <a:t>Pueden</a:t>
            </a:r>
            <a:r>
              <a:rPr lang="en-US" sz="1150" i="1" dirty="0"/>
              <a:t> compartir algunos consejos básicos para ayudar a sentar algunas de las bases del apego durante </a:t>
            </a:r>
            <a:r>
              <a:rPr lang="en-US" sz="1150" i="1" dirty="0" err="1"/>
              <a:t>el</a:t>
            </a:r>
            <a:r>
              <a:rPr lang="en-US" sz="1150" i="1" dirty="0"/>
              <a:t> </a:t>
            </a:r>
            <a:r>
              <a:rPr lang="en-US" sz="1150" i="1" dirty="0" err="1"/>
              <a:t>embarazo</a:t>
            </a:r>
            <a:r>
              <a:rPr lang="en-US" sz="1150" i="1" dirty="0"/>
              <a:t>.</a:t>
            </a:r>
          </a:p>
          <a:p>
            <a:r>
              <a:rPr lang="en-US" sz="1150" i="0" dirty="0" err="1"/>
              <a:t>Presente</a:t>
            </a:r>
            <a:r>
              <a:rPr lang="en-US" sz="1150" i="0" dirty="0"/>
              <a:t> </a:t>
            </a:r>
            <a:r>
              <a:rPr lang="en-US" sz="1150" i="0" dirty="0" err="1"/>
              <a:t>el</a:t>
            </a:r>
            <a:r>
              <a:rPr lang="en-US" sz="1150" i="0" dirty="0"/>
              <a:t> </a:t>
            </a:r>
            <a:r>
              <a:rPr lang="en-US" sz="1150" i="0" dirty="0" err="1"/>
              <a:t>contenido</a:t>
            </a:r>
            <a:r>
              <a:rPr lang="en-US" sz="1150" i="0" dirty="0"/>
              <a:t> de la </a:t>
            </a:r>
            <a:r>
              <a:rPr lang="en-US" sz="1150" i="0" dirty="0" err="1"/>
              <a:t>diapositiva</a:t>
            </a:r>
            <a:r>
              <a:rPr lang="en-US" sz="1150" i="0" dirty="0"/>
              <a:t>.</a:t>
            </a:r>
          </a:p>
          <a:p>
            <a:pPr lvl="1"/>
            <a:r>
              <a:rPr lang="en-US" sz="1150" i="1" dirty="0"/>
              <a:t>Hablar y cantar al </a:t>
            </a:r>
            <a:r>
              <a:rPr lang="en-US" sz="1150" i="1" dirty="0" err="1"/>
              <a:t>bebé</a:t>
            </a:r>
            <a:r>
              <a:rPr lang="en-US" sz="1150" i="1" dirty="0"/>
              <a:t>:</a:t>
            </a:r>
          </a:p>
          <a:p>
            <a:pPr lvl="2"/>
            <a:r>
              <a:rPr lang="en-US" sz="1150" i="1" dirty="0" err="1"/>
              <a:t>los</a:t>
            </a:r>
            <a:r>
              <a:rPr lang="en-US" sz="1150" i="1" dirty="0"/>
              <a:t> bebés empiezan a escuchar sonidos en el útero y pueden reconocer tanto la voz de su madre como la de su padre. </a:t>
            </a:r>
          </a:p>
          <a:p>
            <a:pPr lvl="1"/>
            <a:r>
              <a:rPr lang="en-US" sz="1150" i="1" dirty="0"/>
              <a:t>Contacto piel con </a:t>
            </a:r>
            <a:r>
              <a:rPr lang="en-US" sz="1150" i="1" dirty="0" err="1"/>
              <a:t>piel</a:t>
            </a:r>
            <a:r>
              <a:rPr lang="en-US" sz="1150" i="1" dirty="0"/>
              <a:t>:</a:t>
            </a:r>
          </a:p>
          <a:p>
            <a:pPr lvl="2"/>
            <a:r>
              <a:rPr lang="en-US" sz="1150" i="1" dirty="0" err="1"/>
              <a:t>el</a:t>
            </a:r>
            <a:r>
              <a:rPr lang="en-US" sz="1150" i="1" dirty="0"/>
              <a:t> contacto piel con piel es la práctica que consiste en secar al bebé y </a:t>
            </a:r>
            <a:r>
              <a:rPr lang="en-US" sz="1150" i="1" dirty="0" err="1"/>
              <a:t>ponerlo</a:t>
            </a:r>
            <a:r>
              <a:rPr lang="en-US" sz="1150" i="1" dirty="0"/>
              <a:t>/a </a:t>
            </a:r>
            <a:r>
              <a:rPr lang="en-US" sz="1150" i="1" dirty="0" err="1"/>
              <a:t>directamente</a:t>
            </a:r>
            <a:r>
              <a:rPr lang="en-US" sz="1150" i="1" dirty="0"/>
              <a:t> sobre el pecho desnudo de la madre tras el parto, </a:t>
            </a:r>
            <a:r>
              <a:rPr lang="en-US" sz="1150" i="1" dirty="0" err="1"/>
              <a:t>tapados</a:t>
            </a:r>
            <a:r>
              <a:rPr lang="en-US" sz="1150" i="1" dirty="0"/>
              <a:t>/as ambos con una manta caliente y dejándolo al menos una hora o hasta después de </a:t>
            </a:r>
            <a:r>
              <a:rPr lang="en-US" sz="1150" i="1" dirty="0" err="1"/>
              <a:t>darle</a:t>
            </a:r>
            <a:r>
              <a:rPr lang="en-US" sz="1150" i="1" dirty="0"/>
              <a:t> </a:t>
            </a:r>
            <a:r>
              <a:rPr lang="en-US" sz="1150" i="1" dirty="0" err="1"/>
              <a:t>pecho</a:t>
            </a:r>
            <a:r>
              <a:rPr lang="en-US" sz="1150" i="1" dirty="0"/>
              <a:t> </a:t>
            </a:r>
            <a:r>
              <a:rPr lang="en-US" sz="1150" i="1" dirty="0" err="1"/>
              <a:t>por</a:t>
            </a:r>
            <a:r>
              <a:rPr lang="en-US" sz="1150" i="1" dirty="0"/>
              <a:t> </a:t>
            </a:r>
            <a:r>
              <a:rPr lang="en-US" sz="1150" i="1" dirty="0" err="1"/>
              <a:t>primera</a:t>
            </a:r>
            <a:r>
              <a:rPr lang="en-US" sz="1150" i="1" dirty="0"/>
              <a:t> </a:t>
            </a:r>
            <a:r>
              <a:rPr lang="en-US" sz="1150" i="1" dirty="0" err="1"/>
              <a:t>vez</a:t>
            </a:r>
            <a:r>
              <a:rPr lang="en-US" sz="1150" i="1" dirty="0"/>
              <a:t>. </a:t>
            </a:r>
          </a:p>
          <a:p>
            <a:pPr lvl="2"/>
            <a:r>
              <a:rPr lang="en-US" sz="1150" i="1" dirty="0" err="1"/>
              <a:t>el</a:t>
            </a:r>
            <a:r>
              <a:rPr lang="en-US" sz="1150" i="1" dirty="0"/>
              <a:t> contacto piel con piel también puede tener lugar en cualquier momento en que el bebé necesite consuelo o </a:t>
            </a:r>
            <a:r>
              <a:rPr lang="en-US" sz="1150" i="1" dirty="0" err="1"/>
              <a:t>calma</a:t>
            </a:r>
            <a:r>
              <a:rPr lang="en-US" sz="1150" i="1" dirty="0"/>
              <a:t>.</a:t>
            </a:r>
          </a:p>
          <a:p>
            <a:pPr lvl="2"/>
            <a:r>
              <a:rPr lang="en-US" sz="1150" i="1" dirty="0" err="1"/>
              <a:t>el</a:t>
            </a:r>
            <a:r>
              <a:rPr lang="en-US" sz="1150" i="1" dirty="0"/>
              <a:t> contacto piel con piel calma y relaja tanto a la madre como al bebé, regula su ritmo cardiaco y su respiración, estimula la liberación de hormonas que favorecen la lactancia y ayuda al bebé a adaptarse mejor a la vida fuera del útero. </a:t>
            </a:r>
          </a:p>
          <a:p>
            <a:pPr lvl="2"/>
            <a:r>
              <a:rPr lang="en-US" sz="1150" i="1" dirty="0" err="1"/>
              <a:t>el</a:t>
            </a:r>
            <a:r>
              <a:rPr lang="en-US" sz="1150" i="1" dirty="0"/>
              <a:t> contacto piel con piel con </a:t>
            </a:r>
            <a:r>
              <a:rPr lang="en-US" sz="1150" i="1" dirty="0" err="1"/>
              <a:t>el</a:t>
            </a:r>
            <a:r>
              <a:rPr lang="en-US" sz="1150" i="1" dirty="0"/>
              <a:t> padre, la </a:t>
            </a:r>
            <a:r>
              <a:rPr lang="en-US" sz="1150" i="1" dirty="0" err="1"/>
              <a:t>madre</a:t>
            </a:r>
            <a:r>
              <a:rPr lang="en-US" sz="1150" i="1" dirty="0"/>
              <a:t> u otros cuidadores inmediatos también puede favorecer el vínculo afectivo y tiene las mismas ventajas de regular la temperatura y los latidos del corazón del bebé.</a:t>
            </a:r>
          </a:p>
          <a:p>
            <a:pPr marL="0" lvl="0" indent="0">
              <a:buNone/>
            </a:pPr>
            <a:endParaRPr lang="en-US" sz="1150" i="1" dirty="0"/>
          </a:p>
          <a:p>
            <a:pPr marL="0" lvl="0" indent="0">
              <a:buNone/>
            </a:pPr>
            <a:r>
              <a:rPr lang="en-US" sz="1150" b="1" i="0" dirty="0"/>
              <a:t>DEBATE EN GRUPO</a:t>
            </a:r>
          </a:p>
          <a:p>
            <a:pPr lvl="0"/>
            <a:r>
              <a:rPr lang="en-US" sz="1150" i="1" dirty="0"/>
              <a:t>¿</a:t>
            </a:r>
            <a:r>
              <a:rPr lang="en-US" sz="1150" i="1" dirty="0" err="1"/>
              <a:t>Qué</a:t>
            </a:r>
            <a:r>
              <a:rPr lang="en-US" sz="1150" i="1" dirty="0"/>
              <a:t> les parecen estos consejos?</a:t>
            </a:r>
          </a:p>
          <a:p>
            <a:pPr lvl="0"/>
            <a:r>
              <a:rPr lang="en-US" sz="1150" i="1" dirty="0"/>
              <a:t>¿Son cosas que </a:t>
            </a:r>
            <a:r>
              <a:rPr lang="en-US" sz="1150" i="1" dirty="0" err="1"/>
              <a:t>podríamos</a:t>
            </a:r>
            <a:r>
              <a:rPr lang="en-US" sz="1150" i="1" dirty="0"/>
              <a:t> compartir con las madres embarazadas y sus parejas? </a:t>
            </a:r>
          </a:p>
          <a:p>
            <a:pPr lvl="0"/>
            <a:r>
              <a:rPr lang="en-US" sz="1150" i="1" dirty="0"/>
              <a:t>¿Se les ocurre alguna otra que falte?</a:t>
            </a:r>
          </a:p>
        </p:txBody>
      </p:sp>
      <p:sp>
        <p:nvSpPr>
          <p:cNvPr id="12" name="Slide Image Placeholder 11">
            <a:extLst>
              <a:ext uri="{FF2B5EF4-FFF2-40B4-BE49-F238E27FC236}">
                <a16:creationId xmlns:a16="http://schemas.microsoft.com/office/drawing/2014/main" id="{05341A34-9BE4-B83D-6044-CE55FA479B30}"/>
              </a:ext>
            </a:extLst>
          </p:cNvPr>
          <p:cNvSpPr>
            <a:spLocks noGrp="1" noRot="1" noChangeAspect="1"/>
          </p:cNvSpPr>
          <p:nvPr>
            <p:ph type="sldImg"/>
          </p:nvPr>
        </p:nvSpPr>
        <p:spPr/>
      </p:sp>
      <p:sp>
        <p:nvSpPr>
          <p:cNvPr id="13" name="Google Shape;725;p48:notes">
            <a:extLst>
              <a:ext uri="{FF2B5EF4-FFF2-40B4-BE49-F238E27FC236}">
                <a16:creationId xmlns:a16="http://schemas.microsoft.com/office/drawing/2014/main" id="{76606506-E339-B087-8F95-EA28F8044A6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16</a:t>
            </a:fld>
            <a:endParaRPr lang="en-US" sz="1200" dirty="0">
              <a:latin typeface="+mn-lt"/>
            </a:endParaRPr>
          </a:p>
        </p:txBody>
      </p:sp>
    </p:spTree>
    <p:extLst>
      <p:ext uri="{BB962C8B-B14F-4D97-AF65-F5344CB8AC3E}">
        <p14:creationId xmlns:p14="http://schemas.microsoft.com/office/powerpoint/2010/main" val="4066556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ADAPTAR AL CONTEXTO</a:t>
            </a:r>
          </a:p>
          <a:p>
            <a:r>
              <a:rPr lang="en-US" noProof="0" dirty="0"/>
              <a:t>Las prácticas locales y culturales pueden añadirse a esta diapositiva cuando sea pertinente.</a:t>
            </a:r>
          </a:p>
          <a:p>
            <a:pPr marL="0" indent="0">
              <a:buNone/>
            </a:pPr>
            <a:r>
              <a:rPr lang="en-US" dirty="0"/>
              <a:t>______________________________________________________________________________</a:t>
            </a:r>
          </a:p>
          <a:p>
            <a:pPr marL="0" indent="0">
              <a:buNone/>
            </a:pPr>
            <a:endParaRPr lang="en-US" noProof="0"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t>EXPLICAR</a:t>
            </a:r>
            <a:endParaRPr lang="en-US" noProof="0" dirty="0"/>
          </a:p>
          <a:p>
            <a:r>
              <a:rPr lang="en-US" i="1" noProof="0" dirty="0" err="1"/>
              <a:t>Pueden</a:t>
            </a:r>
            <a:r>
              <a:rPr lang="en-US" i="1" noProof="0" dirty="0"/>
              <a:t> compartir con </a:t>
            </a:r>
            <a:r>
              <a:rPr lang="en-US" i="1" noProof="0" dirty="0" err="1"/>
              <a:t>los</a:t>
            </a:r>
            <a:r>
              <a:rPr lang="en-US" i="1" noProof="0" dirty="0"/>
              <a:t>/as </a:t>
            </a:r>
            <a:r>
              <a:rPr lang="en-US" i="1" noProof="0" dirty="0" err="1"/>
              <a:t>cuidadores</a:t>
            </a:r>
            <a:r>
              <a:rPr lang="en-US" i="1" noProof="0" dirty="0"/>
              <a:t> estos consejos que pueden favorecer el apego con </a:t>
            </a:r>
            <a:r>
              <a:rPr lang="en-US" i="1" noProof="0" dirty="0" err="1"/>
              <a:t>el</a:t>
            </a:r>
            <a:r>
              <a:rPr lang="en-US" i="1" noProof="0" dirty="0"/>
              <a:t> bebé </a:t>
            </a:r>
            <a:r>
              <a:rPr lang="en-US" i="1" noProof="0" dirty="0" err="1"/>
              <a:t>cuando</a:t>
            </a:r>
            <a:r>
              <a:rPr lang="en-US" i="1" noProof="0" dirty="0"/>
              <a:t> </a:t>
            </a:r>
            <a:r>
              <a:rPr lang="en-US" i="1" noProof="0" dirty="0" err="1"/>
              <a:t>nazca</a:t>
            </a:r>
            <a:r>
              <a:rPr lang="en-US" i="1" noProof="0" dirty="0"/>
              <a:t>.</a:t>
            </a:r>
          </a:p>
          <a:p>
            <a:r>
              <a:rPr lang="en-US" i="0" noProof="0" dirty="0" err="1"/>
              <a:t>Presente</a:t>
            </a:r>
            <a:r>
              <a:rPr lang="en-US" i="0" noProof="0" dirty="0"/>
              <a:t> </a:t>
            </a:r>
            <a:r>
              <a:rPr lang="en-US" i="0" noProof="0" dirty="0" err="1"/>
              <a:t>el</a:t>
            </a:r>
            <a:r>
              <a:rPr lang="en-US" i="0" noProof="0" dirty="0"/>
              <a:t> </a:t>
            </a:r>
            <a:r>
              <a:rPr lang="en-US" i="0" noProof="0" dirty="0" err="1"/>
              <a:t>contenido</a:t>
            </a:r>
            <a:r>
              <a:rPr lang="en-US" i="0" noProof="0" dirty="0"/>
              <a:t> de la </a:t>
            </a:r>
            <a:r>
              <a:rPr lang="en-US" i="0" noProof="0" dirty="0" err="1"/>
              <a:t>diapositiva</a:t>
            </a:r>
            <a:r>
              <a:rPr lang="en-US" i="0" noProof="0" dirty="0"/>
              <a:t>.</a:t>
            </a:r>
          </a:p>
          <a:p>
            <a:pPr lvl="1"/>
            <a:r>
              <a:rPr lang="en-US" i="1" dirty="0"/>
              <a:t>Hablar y </a:t>
            </a:r>
            <a:r>
              <a:rPr lang="en-US" i="1" dirty="0" err="1"/>
              <a:t>balbucear</a:t>
            </a:r>
            <a:r>
              <a:rPr lang="en-US" i="1" dirty="0"/>
              <a:t> con </a:t>
            </a:r>
            <a:r>
              <a:rPr lang="en-US" i="1" dirty="0" err="1"/>
              <a:t>el</a:t>
            </a:r>
            <a:r>
              <a:rPr lang="en-US" i="1" dirty="0"/>
              <a:t> </a:t>
            </a:r>
            <a:r>
              <a:rPr lang="en-US" i="1" dirty="0" err="1"/>
              <a:t>bebé</a:t>
            </a:r>
            <a:r>
              <a:rPr lang="en-US" i="1" dirty="0"/>
              <a:t>:</a:t>
            </a:r>
          </a:p>
          <a:p>
            <a:pPr lvl="2"/>
            <a:r>
              <a:rPr lang="en-US" i="1" dirty="0" err="1"/>
              <a:t>utilizando</a:t>
            </a:r>
            <a:r>
              <a:rPr lang="en-US" i="1" dirty="0"/>
              <a:t> una variedad de tonos altos y bajos y de suaves a fuertes.</a:t>
            </a:r>
          </a:p>
          <a:p>
            <a:pPr lvl="1"/>
            <a:r>
              <a:rPr lang="en-US" i="1" dirty="0"/>
              <a:t>Utilizar diferentes </a:t>
            </a:r>
            <a:r>
              <a:rPr lang="en-US" i="1" dirty="0" err="1"/>
              <a:t>expresiones</a:t>
            </a:r>
            <a:r>
              <a:rPr lang="en-US" i="1" dirty="0"/>
              <a:t> </a:t>
            </a:r>
            <a:r>
              <a:rPr lang="en-US" i="1" dirty="0" err="1"/>
              <a:t>faciales</a:t>
            </a:r>
            <a:r>
              <a:rPr lang="en-US" i="1" dirty="0"/>
              <a:t>: </a:t>
            </a:r>
          </a:p>
          <a:p>
            <a:pPr lvl="2"/>
            <a:r>
              <a:rPr lang="en-US" i="1" dirty="0" err="1"/>
              <a:t>hacer</a:t>
            </a:r>
            <a:r>
              <a:rPr lang="en-US" i="1" dirty="0"/>
              <a:t> expresiones faciales </a:t>
            </a:r>
            <a:r>
              <a:rPr lang="en-US" i="1" dirty="0" err="1"/>
              <a:t>mientras</a:t>
            </a:r>
            <a:r>
              <a:rPr lang="en-US" i="1" dirty="0"/>
              <a:t> se </a:t>
            </a:r>
            <a:r>
              <a:rPr lang="en-US" i="1" dirty="0" err="1"/>
              <a:t>habla</a:t>
            </a:r>
            <a:r>
              <a:rPr lang="en-US" i="1" dirty="0"/>
              <a:t> y </a:t>
            </a:r>
            <a:r>
              <a:rPr lang="en-US" i="1" dirty="0" err="1"/>
              <a:t>balbucea</a:t>
            </a:r>
            <a:r>
              <a:rPr lang="en-US" i="1" dirty="0"/>
              <a:t>.</a:t>
            </a:r>
          </a:p>
          <a:p>
            <a:pPr lvl="2"/>
            <a:r>
              <a:rPr lang="en-US" i="1" dirty="0" err="1"/>
              <a:t>copiando</a:t>
            </a:r>
            <a:r>
              <a:rPr lang="en-US" i="1" dirty="0"/>
              <a:t> sus </a:t>
            </a:r>
            <a:r>
              <a:rPr lang="en-US" i="1" dirty="0" err="1"/>
              <a:t>expresiones</a:t>
            </a:r>
            <a:r>
              <a:rPr lang="en-US" i="1" dirty="0"/>
              <a:t> </a:t>
            </a:r>
            <a:r>
              <a:rPr lang="en-US" i="1" dirty="0" err="1"/>
              <a:t>faciales</a:t>
            </a:r>
            <a:r>
              <a:rPr lang="en-US" i="1" dirty="0"/>
              <a:t>.</a:t>
            </a:r>
          </a:p>
          <a:p>
            <a:pPr lvl="1"/>
            <a:r>
              <a:rPr lang="en-US" i="1" dirty="0"/>
              <a:t>Tocar o masajear al </a:t>
            </a:r>
            <a:r>
              <a:rPr lang="en-US" i="1" dirty="0" err="1"/>
              <a:t>bebé</a:t>
            </a:r>
            <a:r>
              <a:rPr lang="en-US" i="1" dirty="0"/>
              <a:t>:</a:t>
            </a:r>
          </a:p>
          <a:p>
            <a:pPr lvl="2"/>
            <a:r>
              <a:rPr lang="en-US" i="1" dirty="0"/>
              <a:t>usar un tacto suave mientras le </a:t>
            </a:r>
            <a:r>
              <a:rPr lang="en-US" i="1" dirty="0" err="1"/>
              <a:t>dicen</a:t>
            </a:r>
            <a:r>
              <a:rPr lang="en-US" i="1" dirty="0"/>
              <a:t> lo que </a:t>
            </a:r>
            <a:r>
              <a:rPr lang="en-US" i="1" dirty="0" err="1"/>
              <a:t>están</a:t>
            </a:r>
            <a:r>
              <a:rPr lang="en-US" i="1" dirty="0"/>
              <a:t> haciendo.</a:t>
            </a:r>
          </a:p>
          <a:p>
            <a:r>
              <a:rPr lang="en-US" i="1" dirty="0"/>
              <a:t>Es importante tranquilizar a </a:t>
            </a:r>
            <a:r>
              <a:rPr lang="en-US" i="1" dirty="0" err="1"/>
              <a:t>los</a:t>
            </a:r>
            <a:r>
              <a:rPr lang="en-US" i="1" dirty="0"/>
              <a:t> padres y/o </a:t>
            </a:r>
            <a:r>
              <a:rPr lang="en-US" i="1" dirty="0" err="1"/>
              <a:t>cuidadores</a:t>
            </a:r>
            <a:r>
              <a:rPr lang="en-US" i="1" dirty="0"/>
              <a:t> diciéndoles que el establecimiento de vínculos puede llevar tiempo y que no pasa nada si no se siente una conexión instantánea. </a:t>
            </a:r>
          </a:p>
          <a:p>
            <a:r>
              <a:rPr lang="en-US" i="1" dirty="0"/>
              <a:t>Estas actividades ayudarán a desarrollar ese vínculo y apego. </a:t>
            </a:r>
          </a:p>
        </p:txBody>
      </p:sp>
      <p:sp>
        <p:nvSpPr>
          <p:cNvPr id="8" name="Slide Image Placeholder 7">
            <a:extLst>
              <a:ext uri="{FF2B5EF4-FFF2-40B4-BE49-F238E27FC236}">
                <a16:creationId xmlns:a16="http://schemas.microsoft.com/office/drawing/2014/main" id="{30C466EE-C297-306B-3C99-B10E8D3DDBBE}"/>
              </a:ext>
            </a:extLst>
          </p:cNvPr>
          <p:cNvSpPr>
            <a:spLocks noGrp="1" noRot="1" noChangeAspect="1"/>
          </p:cNvSpPr>
          <p:nvPr>
            <p:ph type="sldImg"/>
          </p:nvPr>
        </p:nvSpPr>
        <p:spPr/>
      </p:sp>
      <p:sp>
        <p:nvSpPr>
          <p:cNvPr id="9" name="Google Shape;725;p48:notes">
            <a:extLst>
              <a:ext uri="{FF2B5EF4-FFF2-40B4-BE49-F238E27FC236}">
                <a16:creationId xmlns:a16="http://schemas.microsoft.com/office/drawing/2014/main" id="{63470638-B3DD-B5DC-D442-D206DD108FA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17</a:t>
            </a:fld>
            <a:endParaRPr lang="en-US" sz="1200" dirty="0">
              <a:latin typeface="+mn-lt"/>
            </a:endParaRPr>
          </a:p>
        </p:txBody>
      </p:sp>
    </p:spTree>
    <p:extLst>
      <p:ext uri="{BB962C8B-B14F-4D97-AF65-F5344CB8AC3E}">
        <p14:creationId xmlns:p14="http://schemas.microsoft.com/office/powerpoint/2010/main" val="1691259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ADAPTAR AL CONTEXTO</a:t>
            </a:r>
          </a:p>
          <a:p>
            <a:r>
              <a:rPr lang="en-US" noProof="0" dirty="0"/>
              <a:t>Añada juegos locales al </a:t>
            </a:r>
            <a:r>
              <a:rPr lang="en-US" noProof="0" dirty="0" err="1"/>
              <a:t>cuaderno</a:t>
            </a:r>
            <a:r>
              <a:rPr lang="en-US" noProof="0" dirty="0"/>
              <a:t> de </a:t>
            </a:r>
            <a:r>
              <a:rPr lang="en-US" noProof="0" dirty="0" err="1"/>
              <a:t>ejercicios</a:t>
            </a:r>
            <a:r>
              <a:rPr lang="en-US" noProof="0" dirty="0"/>
              <a:t> del participante cuando sea pertinente. </a:t>
            </a:r>
          </a:p>
          <a:p>
            <a:pPr marL="0" indent="0">
              <a:buNone/>
            </a:pPr>
            <a:r>
              <a:rPr lang="en-US" dirty="0"/>
              <a:t>______________________________________________________________________________</a:t>
            </a:r>
            <a:endParaRPr lang="en-US" noProof="0" dirty="0"/>
          </a:p>
          <a:p>
            <a:pPr marL="0" indent="0">
              <a:buNone/>
            </a:pPr>
            <a:endParaRPr lang="en-US" noProof="0"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t>EXPLICAR</a:t>
            </a:r>
            <a:endParaRPr lang="en-US" noProof="0" dirty="0"/>
          </a:p>
          <a:p>
            <a:r>
              <a:rPr lang="en-US" i="1" dirty="0"/>
              <a:t>A medida que el bebé crece, </a:t>
            </a:r>
            <a:r>
              <a:rPr lang="en-US" i="1" dirty="0" err="1"/>
              <a:t>los</a:t>
            </a:r>
            <a:r>
              <a:rPr lang="en-US" i="1" dirty="0"/>
              <a:t> padres y/o </a:t>
            </a:r>
            <a:r>
              <a:rPr lang="en-US" i="1" dirty="0" err="1"/>
              <a:t>cuidadores</a:t>
            </a:r>
            <a:r>
              <a:rPr lang="en-US" i="1" dirty="0"/>
              <a:t> pueden empezar a jugar a más juegos.</a:t>
            </a:r>
          </a:p>
          <a:p>
            <a:r>
              <a:rPr lang="en-US" i="1" dirty="0"/>
              <a:t>Esto favorece el desarrollo del vínculo afectivo y del cerebro del bebé.</a:t>
            </a:r>
          </a:p>
          <a:p>
            <a:r>
              <a:rPr lang="en-US" dirty="0" err="1"/>
              <a:t>Guíe</a:t>
            </a:r>
            <a:r>
              <a:rPr lang="en-US" dirty="0"/>
              <a:t> a </a:t>
            </a:r>
            <a:r>
              <a:rPr lang="en-US" dirty="0" err="1"/>
              <a:t>los</a:t>
            </a:r>
            <a:r>
              <a:rPr lang="en-US" dirty="0"/>
              <a:t>/as </a:t>
            </a:r>
            <a:r>
              <a:rPr lang="en-US" dirty="0" err="1"/>
              <a:t>participantes</a:t>
            </a:r>
            <a:r>
              <a:rPr lang="en-US" dirty="0"/>
              <a:t> a la </a:t>
            </a:r>
            <a:r>
              <a:rPr lang="en-US" b="1" dirty="0"/>
              <a:t>página 39-42 del Cuaderno de ejercicios: Juegos para bebés y </a:t>
            </a:r>
            <a:r>
              <a:rPr lang="en-US" b="1" dirty="0" err="1"/>
              <a:t>niños</a:t>
            </a:r>
            <a:r>
              <a:rPr lang="en-US" b="1" dirty="0"/>
              <a:t> y </a:t>
            </a:r>
            <a:r>
              <a:rPr lang="en-US" b="1" dirty="0" err="1"/>
              <a:t>niñas</a:t>
            </a:r>
            <a:r>
              <a:rPr lang="en-US" b="1" dirty="0"/>
              <a:t> </a:t>
            </a:r>
            <a:r>
              <a:rPr lang="en-US" b="1" dirty="0" err="1"/>
              <a:t>pequeños</a:t>
            </a:r>
            <a:r>
              <a:rPr lang="en-US" b="1" dirty="0"/>
              <a:t>.</a:t>
            </a:r>
          </a:p>
          <a:p>
            <a:pPr lvl="0"/>
            <a:r>
              <a:rPr lang="en-US" i="0" dirty="0"/>
              <a:t>Divida a </a:t>
            </a:r>
            <a:r>
              <a:rPr lang="en-US" i="0" dirty="0" err="1"/>
              <a:t>los</a:t>
            </a:r>
            <a:r>
              <a:rPr lang="en-US" i="0" dirty="0"/>
              <a:t>/as </a:t>
            </a:r>
            <a:r>
              <a:rPr lang="en-US" i="0" dirty="0" err="1"/>
              <a:t>participantes</a:t>
            </a:r>
            <a:r>
              <a:rPr lang="en-US" i="0" dirty="0"/>
              <a:t> </a:t>
            </a:r>
            <a:r>
              <a:rPr lang="en-US" i="0" dirty="0" err="1"/>
              <a:t>en</a:t>
            </a:r>
            <a:r>
              <a:rPr lang="en-US" i="0" dirty="0"/>
              <a:t> parejas.</a:t>
            </a:r>
          </a:p>
          <a:p>
            <a:pPr lvl="0"/>
            <a:r>
              <a:rPr lang="en-US" i="1" dirty="0"/>
              <a:t>Con </a:t>
            </a:r>
            <a:r>
              <a:rPr lang="en-US" i="1" dirty="0" err="1"/>
              <a:t>su</a:t>
            </a:r>
            <a:r>
              <a:rPr lang="en-US" i="1" dirty="0"/>
              <a:t> pareja:</a:t>
            </a:r>
          </a:p>
          <a:p>
            <a:pPr lvl="1"/>
            <a:r>
              <a:rPr lang="en-US" i="1" dirty="0" err="1"/>
              <a:t>elijan</a:t>
            </a:r>
            <a:r>
              <a:rPr lang="en-US" i="1" dirty="0"/>
              <a:t> un juego para enseñárselo a </a:t>
            </a:r>
            <a:r>
              <a:rPr lang="en-US" i="1" dirty="0" err="1"/>
              <a:t>los</a:t>
            </a:r>
            <a:r>
              <a:rPr lang="en-US" i="1" dirty="0"/>
              <a:t> </a:t>
            </a:r>
            <a:r>
              <a:rPr lang="en-US" i="1" dirty="0" err="1"/>
              <a:t>demás</a:t>
            </a:r>
            <a:r>
              <a:rPr lang="en-US" i="1" dirty="0"/>
              <a:t>.</a:t>
            </a:r>
          </a:p>
          <a:p>
            <a:pPr lvl="1"/>
            <a:r>
              <a:rPr lang="en-US" i="1" dirty="0" err="1"/>
              <a:t>enséñenle</a:t>
            </a:r>
            <a:r>
              <a:rPr lang="en-US" i="1" dirty="0"/>
              <a:t> a la otra persona como </a:t>
            </a:r>
            <a:r>
              <a:rPr lang="en-US" i="1" dirty="0" err="1"/>
              <a:t>si</a:t>
            </a:r>
            <a:r>
              <a:rPr lang="en-US" i="1" dirty="0"/>
              <a:t> </a:t>
            </a:r>
            <a:r>
              <a:rPr lang="en-US" i="1" dirty="0" err="1"/>
              <a:t>estuvieran</a:t>
            </a:r>
            <a:r>
              <a:rPr lang="en-US" i="1" dirty="0"/>
              <a:t> </a:t>
            </a:r>
            <a:r>
              <a:rPr lang="en-US" i="1" dirty="0" err="1"/>
              <a:t>enseñándole</a:t>
            </a:r>
            <a:r>
              <a:rPr lang="en-US" i="1" dirty="0"/>
              <a:t> el juego a un/a cuidador. (10 minutos)</a:t>
            </a:r>
          </a:p>
          <a:p>
            <a:pPr lvl="1"/>
            <a:r>
              <a:rPr lang="en-US" i="1" dirty="0" err="1"/>
              <a:t>coméntense</a:t>
            </a:r>
            <a:r>
              <a:rPr lang="en-US" i="1" dirty="0"/>
              <a:t> mutuamente </a:t>
            </a:r>
            <a:r>
              <a:rPr lang="en-US" i="1" dirty="0" err="1"/>
              <a:t>si</a:t>
            </a:r>
            <a:r>
              <a:rPr lang="en-US" i="1" dirty="0"/>
              <a:t> les ha ido bien, si ha sido fácil de entender y si hay alguna forma de mejorar.  </a:t>
            </a:r>
          </a:p>
          <a:p>
            <a:pPr marL="0" indent="0">
              <a:buNone/>
            </a:pPr>
            <a:endParaRPr lang="en-US" dirty="0"/>
          </a:p>
          <a:p>
            <a:pPr marL="0" indent="0">
              <a:buNone/>
            </a:pPr>
            <a:r>
              <a:rPr lang="en-US" b="1" dirty="0"/>
              <a:t>ACTIVIDAD EN GRUPO (10 minutos)</a:t>
            </a:r>
          </a:p>
          <a:p>
            <a:pPr marL="171450" indent="-171450"/>
            <a:r>
              <a:rPr lang="en-US" dirty="0" err="1"/>
              <a:t>Dé</a:t>
            </a:r>
            <a:r>
              <a:rPr lang="en-US" dirty="0"/>
              <a:t> 10 minutos a </a:t>
            </a:r>
            <a:r>
              <a:rPr lang="en-US" dirty="0" err="1"/>
              <a:t>los</a:t>
            </a:r>
            <a:r>
              <a:rPr lang="en-US" dirty="0"/>
              <a:t>/as </a:t>
            </a:r>
            <a:r>
              <a:rPr lang="en-US" dirty="0" err="1"/>
              <a:t>participantes</a:t>
            </a:r>
            <a:r>
              <a:rPr lang="en-US" dirty="0"/>
              <a:t> para </a:t>
            </a:r>
            <a:r>
              <a:rPr lang="en-US" dirty="0" err="1"/>
              <a:t>completar</a:t>
            </a:r>
            <a:r>
              <a:rPr lang="en-US" dirty="0"/>
              <a:t>.</a:t>
            </a:r>
          </a:p>
          <a:p>
            <a:pPr marL="171450" indent="-171450"/>
            <a:endParaRPr lang="en-US" dirty="0"/>
          </a:p>
          <a:p>
            <a:pPr marL="0" indent="0">
              <a:buNone/>
            </a:pPr>
            <a:r>
              <a:rPr lang="en-US" b="1" dirty="0"/>
              <a:t>DEBATE EN GRUPO</a:t>
            </a:r>
          </a:p>
          <a:p>
            <a:r>
              <a:rPr lang="en-US" i="1" dirty="0"/>
              <a:t>¿</a:t>
            </a:r>
            <a:r>
              <a:rPr lang="en-US" i="1" dirty="0" err="1"/>
              <a:t>Qué</a:t>
            </a:r>
            <a:r>
              <a:rPr lang="en-US" i="1" dirty="0"/>
              <a:t> les han parecido los juegos que </a:t>
            </a:r>
            <a:r>
              <a:rPr lang="en-US" i="1" dirty="0" err="1"/>
              <a:t>han</a:t>
            </a:r>
            <a:r>
              <a:rPr lang="en-US" i="1" dirty="0"/>
              <a:t> leído? </a:t>
            </a:r>
          </a:p>
          <a:p>
            <a:r>
              <a:rPr lang="en-US" i="1" dirty="0"/>
              <a:t>¿Existen otros juegos locales que, en su opinión, también podrían favorecer el vínculo afectivo entre el cuidador y los bebés y </a:t>
            </a:r>
            <a:r>
              <a:rPr lang="en-US" i="1" dirty="0" err="1"/>
              <a:t>niños</a:t>
            </a:r>
            <a:r>
              <a:rPr lang="en-US" i="1" dirty="0"/>
              <a:t> y </a:t>
            </a:r>
            <a:r>
              <a:rPr lang="en-US" i="1" dirty="0" err="1"/>
              <a:t>niñas</a:t>
            </a:r>
            <a:r>
              <a:rPr lang="en-US" i="1" dirty="0"/>
              <a:t> </a:t>
            </a:r>
            <a:r>
              <a:rPr lang="en-US" i="1" dirty="0" err="1"/>
              <a:t>pequeños</a:t>
            </a:r>
            <a:r>
              <a:rPr lang="en-US" i="1" dirty="0"/>
              <a:t>/as? ¿Y canciones o rimas locales? </a:t>
            </a:r>
          </a:p>
          <a:p>
            <a:r>
              <a:rPr lang="en-US" i="1" dirty="0" err="1"/>
              <a:t>Pueden</a:t>
            </a:r>
            <a:r>
              <a:rPr lang="en-US" i="1" dirty="0"/>
              <a:t> consultar esta lista de juegos cada vez que </a:t>
            </a:r>
            <a:r>
              <a:rPr lang="en-US" i="1" dirty="0" err="1"/>
              <a:t>trabajen</a:t>
            </a:r>
            <a:r>
              <a:rPr lang="en-US" i="1" dirty="0"/>
              <a:t> con un/a cuidador de un/a </a:t>
            </a:r>
            <a:r>
              <a:rPr lang="en-US" i="1" dirty="0" err="1"/>
              <a:t>niño</a:t>
            </a:r>
            <a:r>
              <a:rPr lang="en-US" i="1" dirty="0"/>
              <a:t> o </a:t>
            </a:r>
            <a:r>
              <a:rPr lang="en-US" i="1" dirty="0" err="1"/>
              <a:t>niña</a:t>
            </a:r>
            <a:r>
              <a:rPr lang="en-US" i="1" dirty="0"/>
              <a:t> </a:t>
            </a:r>
            <a:r>
              <a:rPr lang="en-US" i="1" dirty="0" err="1"/>
              <a:t>pequeños</a:t>
            </a:r>
            <a:r>
              <a:rPr lang="en-US" i="1" dirty="0"/>
              <a:t>/as.</a:t>
            </a:r>
          </a:p>
          <a:p>
            <a:r>
              <a:rPr lang="en-US" i="1" dirty="0"/>
              <a:t>Esto puede ser especialmente útil en los casos en que el cuidador y </a:t>
            </a:r>
            <a:r>
              <a:rPr lang="en-US" i="1" dirty="0" err="1"/>
              <a:t>el</a:t>
            </a:r>
            <a:r>
              <a:rPr lang="en-US" i="1" dirty="0"/>
              <a:t>/la </a:t>
            </a:r>
            <a:r>
              <a:rPr lang="en-US" i="1" dirty="0" err="1"/>
              <a:t>menor</a:t>
            </a:r>
            <a:r>
              <a:rPr lang="en-US" i="1" dirty="0"/>
              <a:t> puedan beneficiarse de un apoyo adicional para establecer un vínculo y formar una relación de apego. </a:t>
            </a:r>
          </a:p>
        </p:txBody>
      </p:sp>
      <p:sp>
        <p:nvSpPr>
          <p:cNvPr id="6" name="Slide Image Placeholder 5">
            <a:extLst>
              <a:ext uri="{FF2B5EF4-FFF2-40B4-BE49-F238E27FC236}">
                <a16:creationId xmlns:a16="http://schemas.microsoft.com/office/drawing/2014/main" id="{55C2C192-2579-7C97-39FF-7B2107E4709E}"/>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5B80F588-405F-CE38-57FE-313AEEF0736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18</a:t>
            </a:fld>
            <a:endParaRPr lang="en-US" sz="1200" dirty="0">
              <a:latin typeface="+mn-lt"/>
            </a:endParaRPr>
          </a:p>
        </p:txBody>
      </p:sp>
    </p:spTree>
    <p:extLst>
      <p:ext uri="{BB962C8B-B14F-4D97-AF65-F5344CB8AC3E}">
        <p14:creationId xmlns:p14="http://schemas.microsoft.com/office/powerpoint/2010/main" val="1737154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NOTA PARA EL FACILITADOR</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noProof="0" dirty="0"/>
              <a:t>El video se puede reproducir con subtítulos </a:t>
            </a:r>
            <a:r>
              <a:rPr lang="en-US" noProof="0" dirty="0" err="1"/>
              <a:t>traducidos</a:t>
            </a:r>
            <a:r>
              <a:rPr lang="en-US" noProof="0" dirty="0"/>
              <a:t> de forma </a:t>
            </a:r>
            <a:r>
              <a:rPr lang="en-US" noProof="0" dirty="0" err="1"/>
              <a:t>automática</a:t>
            </a:r>
            <a:r>
              <a:rPr lang="en-US" noProof="0" dirty="0"/>
              <a:t>, o se puede descargar la transcripción del video, traducirla y leerla junto con </a:t>
            </a:r>
            <a:r>
              <a:rPr lang="en-US" noProof="0" dirty="0" err="1"/>
              <a:t>el</a:t>
            </a:r>
            <a:r>
              <a:rPr lang="en-US" noProof="0" dirty="0"/>
              <a:t> video.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noProof="0" dirty="0"/>
              <a:t>En los casos en los que no sea posible jugar, </a:t>
            </a:r>
            <a:r>
              <a:rPr lang="en-US" noProof="0" dirty="0" err="1"/>
              <a:t>puede</a:t>
            </a:r>
            <a:r>
              <a:rPr lang="en-US" noProof="0" dirty="0"/>
              <a:t> explicarlo utilizando la siguiente diapositiva.</a:t>
            </a:r>
          </a:p>
          <a:p>
            <a:pPr marL="0" indent="0">
              <a:buNone/>
            </a:pPr>
            <a:r>
              <a:rPr lang="en-US" dirty="0"/>
              <a:t>______________________________________________________________________________</a:t>
            </a:r>
          </a:p>
          <a:p>
            <a:pPr marL="0" indent="0">
              <a:buNone/>
            </a:pPr>
            <a:endParaRPr lang="en-US" b="1" noProof="0" dirty="0"/>
          </a:p>
          <a:p>
            <a:pPr marL="0" indent="0">
              <a:buNone/>
            </a:pPr>
            <a:r>
              <a:rPr lang="en-US" b="1" noProof="0" dirty="0"/>
              <a:t>VIDEO</a:t>
            </a:r>
          </a:p>
          <a:p>
            <a:r>
              <a:rPr lang="en-US" i="1" noProof="0" dirty="0"/>
              <a:t>Ahora vamos a ver una técnica para interactuar con </a:t>
            </a:r>
            <a:r>
              <a:rPr lang="en-US" i="1" noProof="0" dirty="0" err="1"/>
              <a:t>los</a:t>
            </a:r>
            <a:r>
              <a:rPr lang="en-US" i="1" noProof="0" dirty="0"/>
              <a:t>/as </a:t>
            </a:r>
            <a:r>
              <a:rPr lang="en-US" i="1" noProof="0" dirty="0" err="1"/>
              <a:t>menores</a:t>
            </a:r>
            <a:r>
              <a:rPr lang="en-US" i="1" noProof="0" dirty="0"/>
              <a:t> llamada servir y devolver. </a:t>
            </a:r>
          </a:p>
          <a:p>
            <a:r>
              <a:rPr lang="en-US" noProof="0" dirty="0"/>
              <a:t>Reproducir </a:t>
            </a:r>
            <a:r>
              <a:rPr lang="en-US" noProof="0" dirty="0" err="1"/>
              <a:t>el</a:t>
            </a:r>
            <a:r>
              <a:rPr lang="en-US" noProof="0" dirty="0"/>
              <a:t> video: </a:t>
            </a:r>
            <a:r>
              <a:rPr lang="en-US" noProof="0" dirty="0">
                <a:hlinkClick r:id="rId3"/>
              </a:rPr>
              <a:t>https:</a:t>
            </a:r>
            <a:r>
              <a:rPr lang="en-US" noProof="0" dirty="0"/>
              <a:t>//www.youtube.com/watch?v=KNrnZag17Ek&amp;t=1s </a:t>
            </a:r>
          </a:p>
        </p:txBody>
      </p:sp>
      <p:sp>
        <p:nvSpPr>
          <p:cNvPr id="6" name="Slide Image Placeholder 5">
            <a:extLst>
              <a:ext uri="{FF2B5EF4-FFF2-40B4-BE49-F238E27FC236}">
                <a16:creationId xmlns:a16="http://schemas.microsoft.com/office/drawing/2014/main" id="{D451E9AB-7254-B90F-38CD-D0FF4B981F3D}"/>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387D0F85-9EEC-4535-E5ED-F255972F975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19</a:t>
            </a:fld>
            <a:endParaRPr lang="en-US" sz="1200" dirty="0">
              <a:latin typeface="+mn-lt"/>
            </a:endParaRPr>
          </a:p>
        </p:txBody>
      </p:sp>
    </p:spTree>
    <p:extLst>
      <p:ext uri="{BB962C8B-B14F-4D97-AF65-F5344CB8AC3E}">
        <p14:creationId xmlns:p14="http://schemas.microsoft.com/office/powerpoint/2010/main" val="1776515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2" name="Google Shape;242;p2:notes"/>
          <p:cNvSpPr txBox="1">
            <a:spLocks noGrp="1"/>
          </p:cNvSpPr>
          <p:nvPr>
            <p:ph type="body" idx="1"/>
          </p:nvPr>
        </p:nvSpPr>
        <p:spPr>
          <a:xfrm>
            <a:off x="477838" y="460375"/>
            <a:ext cx="6143625" cy="9210675"/>
          </a:xfrm>
          <a:prstGeom prst="rect">
            <a:avLst/>
          </a:prstGeom>
        </p:spPr>
        <p:txBody>
          <a:bodyPr/>
          <a:lstStyle/>
          <a:p>
            <a:pPr marL="0" indent="0">
              <a:buNone/>
            </a:pPr>
            <a:r>
              <a:rPr lang="es-ES_tradnl" b="1" noProof="0" dirty="0">
                <a:sym typeface="Arial"/>
              </a:rPr>
              <a:t>INTRODUCCIÓN</a:t>
            </a:r>
          </a:p>
          <a:p>
            <a:r>
              <a:rPr lang="es-ES_tradnl" noProof="0" dirty="0">
                <a:sym typeface="Arial"/>
              </a:rPr>
              <a:t>Este módulo se centra en las herramientas y técnicas que los/as asistentes sociales pueden utilizar para apoyar el fortalecimiento de la familia, y es el tercero de los tres módulos de la formación sobre el fortalecimiento de la familia en la gestión de casos. Esta formación forma parte del Nivel 3 de la Formación interinstitucional en gestión de casos de protección infantil. Antes de participar en esta formación, los/as participantes deben haber completado los módulos de Nivel 1 y Nivel 2. </a:t>
            </a:r>
          </a:p>
          <a:p>
            <a:r>
              <a:rPr lang="es-ES_tradnl" noProof="0" dirty="0">
                <a:sym typeface="Arial"/>
              </a:rPr>
              <a:t>Este módulo explora los siguientes temas clave:</a:t>
            </a:r>
          </a:p>
          <a:p>
            <a:pPr lvl="1"/>
            <a:r>
              <a:rPr lang="es-ES_tradnl" noProof="0" dirty="0">
                <a:sym typeface="Arial"/>
              </a:rPr>
              <a:t>apoyar el apego y el establecimiento de vínculos afectivos con los niños y niñas más pequeños/as.</a:t>
            </a:r>
          </a:p>
          <a:p>
            <a:pPr lvl="1"/>
            <a:r>
              <a:rPr lang="es-ES_tradnl" noProof="0" dirty="0">
                <a:sym typeface="Arial"/>
              </a:rPr>
              <a:t>establecer relaciones positivas con los/as menores.</a:t>
            </a:r>
          </a:p>
          <a:p>
            <a:pPr lvl="1"/>
            <a:r>
              <a:rPr lang="es-ES_tradnl" noProof="0" dirty="0">
                <a:sym typeface="Arial"/>
              </a:rPr>
              <a:t>desarrollar las capacidades emocionales y empáticas de los padres y cuidadores.</a:t>
            </a:r>
          </a:p>
          <a:p>
            <a:pPr lvl="1"/>
            <a:r>
              <a:rPr lang="es-ES_tradnl" noProof="0" dirty="0">
                <a:sym typeface="Arial"/>
              </a:rPr>
              <a:t>crear un entorno predecible y seguro mediante normas y rutinas familiares. </a:t>
            </a:r>
          </a:p>
          <a:p>
            <a:pPr lvl="1"/>
            <a:r>
              <a:rPr lang="es-ES_tradnl" noProof="0" dirty="0">
                <a:sym typeface="Arial"/>
              </a:rPr>
              <a:t>reforzar las redes de apoyo social.</a:t>
            </a:r>
          </a:p>
          <a:p>
            <a:pPr lvl="1"/>
            <a:r>
              <a:rPr lang="es-ES_tradnl" noProof="0" dirty="0">
                <a:sym typeface="Arial"/>
              </a:rPr>
              <a:t>herramientas básicas de gestión monetaria.</a:t>
            </a:r>
          </a:p>
          <a:p>
            <a:pPr lvl="1"/>
            <a:r>
              <a:rPr lang="es-ES_tradnl" noProof="0" dirty="0">
                <a:sym typeface="Arial"/>
              </a:rPr>
              <a:t>técnicas de relajación y autocuidado para ayudar a los/as cuidadores.</a:t>
            </a:r>
          </a:p>
          <a:p>
            <a:pPr lvl="0"/>
            <a:r>
              <a:rPr lang="es-ES_tradnl" noProof="0" dirty="0">
                <a:sym typeface="Arial"/>
              </a:rPr>
              <a:t>La guía del facilitador/a figura en las notas de cada diapositiva.</a:t>
            </a:r>
          </a:p>
          <a:p>
            <a:pPr marL="0" indent="0">
              <a:buNone/>
            </a:pPr>
            <a:endParaRPr lang="es-ES_tradnl" b="0" noProof="0" dirty="0">
              <a:sym typeface="Arial"/>
            </a:endParaRPr>
          </a:p>
          <a:p>
            <a:pPr marL="0" indent="0">
              <a:buNone/>
            </a:pPr>
            <a:r>
              <a:rPr lang="es-ES_tradnl" b="1" noProof="0" dirty="0">
                <a:sym typeface="Arial"/>
              </a:rPr>
              <a:t>ADAPTAR AL CONTEXTO</a:t>
            </a:r>
          </a:p>
          <a:p>
            <a:r>
              <a:rPr lang="es-ES_tradnl" noProof="0" dirty="0">
                <a:sym typeface="Arial"/>
              </a:rPr>
              <a:t>Es importante seguir los siguientes pasos para adaptar este módulo antes de impartirlo.</a:t>
            </a:r>
          </a:p>
          <a:p>
            <a:pPr lvl="1"/>
            <a:r>
              <a:rPr lang="es-ES_tradnl" noProof="0" dirty="0">
                <a:sym typeface="Arial"/>
              </a:rPr>
              <a:t>Sesión 2 Diapositiva 16 "Formas de promover el apego antes de que nazca el bebé" - Se pueden añadir prácticas locales y culturales a esta diapositiva cuando sea pertinente.</a:t>
            </a:r>
          </a:p>
          <a:p>
            <a:pPr lvl="1"/>
            <a:r>
              <a:rPr lang="es-ES_tradnl" noProof="0" dirty="0">
                <a:sym typeface="Arial"/>
              </a:rPr>
              <a:t>Sesión 2 Diapositiva 17 "Formas de promover el apego una vez nacido el bebé" - Se pueden añadir prácticas locales y culturales a esta diapositiva cuando sea pertinente.</a:t>
            </a:r>
          </a:p>
          <a:p>
            <a:pPr lvl="1"/>
            <a:r>
              <a:rPr lang="es-ES_tradnl" noProof="0" dirty="0">
                <a:sym typeface="Arial"/>
              </a:rPr>
              <a:t>Sesión 2 Diapositiva 18 "Juegos para bebés y niños y niñas pequeños/as" - Añada juegos locales al cuaderno de ejercicios del participante cuando sea pertinente. </a:t>
            </a:r>
          </a:p>
          <a:p>
            <a:pPr lvl="1"/>
            <a:r>
              <a:rPr lang="es-ES_tradnl" noProof="0" dirty="0">
                <a:sym typeface="Arial"/>
              </a:rPr>
              <a:t>Sesión 2 Diapositiva 22 "Cuándo remitir" - Actualice las notas basándose en las rutas de remisión y los procedimientos operativos estándares (POE) locales.</a:t>
            </a:r>
          </a:p>
          <a:p>
            <a:pPr lvl="1"/>
            <a:r>
              <a:rPr lang="es-ES_tradnl" noProof="0" dirty="0">
                <a:sym typeface="Arial"/>
              </a:rPr>
              <a:t>Sesión 3 Diapositiva 26 "Atención positiva" - Se pueden añadir actividades locales a las notas. </a:t>
            </a:r>
          </a:p>
          <a:p>
            <a:pPr lvl="1"/>
            <a:r>
              <a:rPr lang="es-ES_tradnl" noProof="0" dirty="0">
                <a:sym typeface="Arial"/>
              </a:rPr>
              <a:t>Sesión 3 Diapositiva 31 "Juego de roles: juego dirigido por menores" - El guion puede ser adaptado al contexto.</a:t>
            </a:r>
          </a:p>
          <a:p>
            <a:pPr lvl="1"/>
            <a:r>
              <a:rPr lang="es-ES_tradnl" noProof="0" dirty="0">
                <a:sym typeface="Arial"/>
              </a:rPr>
              <a:t>Sesión 4 Diapositiva 43 "DEBATE EN GRUPO" Elimine una imagen, la que sea menos representativa en su contexto. </a:t>
            </a:r>
          </a:p>
          <a:p>
            <a:pPr lvl="1"/>
            <a:r>
              <a:rPr lang="es-ES_tradnl" noProof="0" dirty="0">
                <a:sym typeface="Arial"/>
              </a:rPr>
              <a:t>Sesión 4 Diapositiva 48 "Juego de rol de los 4 pasos de la empatía" - El escenario puede ser adaptado al contexto..</a:t>
            </a:r>
          </a:p>
          <a:p>
            <a:pPr lvl="1"/>
            <a:r>
              <a:rPr lang="es-ES_tradnl" noProof="0" dirty="0">
                <a:sym typeface="Arial"/>
              </a:rPr>
              <a:t>Sesión 4 Diapositiva 49 "Piense y comparta" - Adapte al contexto las situaciones sugeridas en las notas del facilitador.</a:t>
            </a:r>
          </a:p>
          <a:p>
            <a:pPr lvl="1"/>
            <a:r>
              <a:rPr lang="es-ES_tradnl" noProof="0" dirty="0">
                <a:sym typeface="Arial"/>
              </a:rPr>
              <a:t>Sesión 4 Diapositiva 51 "Empatía para todos los/as menores" - El guion puede ser adaptado al contexto.</a:t>
            </a:r>
          </a:p>
          <a:p>
            <a:pPr lvl="1"/>
            <a:r>
              <a:rPr lang="es-ES_tradnl" noProof="0" dirty="0">
                <a:sym typeface="Arial"/>
              </a:rPr>
              <a:t>Sesión 7 Diapositiva 84 "Herramienta: Ecomapa" - Edite los nombres y roles en el ecomapa en función del contexto.</a:t>
            </a:r>
          </a:p>
          <a:p>
            <a:pPr lvl="1"/>
            <a:r>
              <a:rPr lang="es-ES_tradnl" noProof="0" dirty="0">
                <a:sym typeface="Arial"/>
              </a:rPr>
              <a:t>Sesión 7 Diapositiva 86 "Grupos de apoyo" - Adapte en función de si existen grupos de apoyo o un equivalente en su contexto.</a:t>
            </a:r>
          </a:p>
          <a:p>
            <a:pPr marL="0" indent="0">
              <a:buNone/>
            </a:pPr>
            <a:endParaRPr lang="es-ES_tradnl" noProof="0" dirty="0">
              <a:sym typeface="Arial"/>
            </a:endParaRPr>
          </a:p>
          <a:p>
            <a:pPr marL="0" indent="0">
              <a:buNone/>
            </a:pPr>
            <a:r>
              <a:rPr lang="es-ES_tradnl" b="1" noProof="0" dirty="0"/>
              <a:t>CONTINÚA EN LA SIGUIENTE DIAPOSITIVA </a:t>
            </a:r>
            <a:r>
              <a:rPr lang="es-ES_tradnl" b="1" noProof="0" dirty="0">
                <a:sym typeface="Wingdings" panose="05000000000000000000" pitchFamily="2" charset="2"/>
              </a:rPr>
              <a:t></a:t>
            </a:r>
            <a:endParaRPr lang="es-ES_tradnl" b="1" noProof="0" dirty="0">
              <a:sym typeface="Arial"/>
            </a:endParaRPr>
          </a:p>
        </p:txBody>
      </p:sp>
      <p:sp>
        <p:nvSpPr>
          <p:cNvPr id="4" name="Google Shape;725;p48:notes">
            <a:extLst>
              <a:ext uri="{FF2B5EF4-FFF2-40B4-BE49-F238E27FC236}">
                <a16:creationId xmlns:a16="http://schemas.microsoft.com/office/drawing/2014/main" id="{A2DD463F-97B8-B432-4E99-247F6391A5C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a:t>
            </a:fld>
            <a:endParaRPr lang="en-US" sz="1200" dirty="0">
              <a:latin typeface="+mn-l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t>EXPLICAR</a:t>
            </a:r>
          </a:p>
          <a:p>
            <a:pPr lvl="0"/>
            <a:r>
              <a:rPr lang="en-US" i="1" noProof="0" dirty="0"/>
              <a:t>Fijarse en el saque y compartir el foco de </a:t>
            </a:r>
            <a:r>
              <a:rPr lang="en-US" i="1" noProof="0" dirty="0" err="1"/>
              <a:t>atención</a:t>
            </a:r>
            <a:r>
              <a:rPr lang="en-US" i="1" noProof="0" dirty="0"/>
              <a:t> del/la </a:t>
            </a:r>
            <a:r>
              <a:rPr lang="en-US" i="1" noProof="0" dirty="0" err="1"/>
              <a:t>menor</a:t>
            </a:r>
            <a:r>
              <a:rPr lang="en-US" i="1" noProof="0" dirty="0"/>
              <a:t>:</a:t>
            </a:r>
          </a:p>
          <a:p>
            <a:pPr lvl="1"/>
            <a:r>
              <a:rPr lang="en-US" i="1" noProof="0" dirty="0"/>
              <a:t>¿Está mirando o señalando algo? ¿Hace algún sonido o expresión facial? ¿Mueve los bracitos y las piernecitas? Eso es un saque. </a:t>
            </a:r>
          </a:p>
          <a:p>
            <a:pPr lvl="1"/>
            <a:r>
              <a:rPr lang="en-US" i="1" noProof="0" dirty="0"/>
              <a:t>La clave está en prestar atención a aquello en lo que se centra </a:t>
            </a:r>
            <a:r>
              <a:rPr lang="en-US" i="1" noProof="0" dirty="0" err="1"/>
              <a:t>el</a:t>
            </a:r>
            <a:r>
              <a:rPr lang="en-US" i="1" noProof="0" dirty="0"/>
              <a:t>/la </a:t>
            </a:r>
            <a:r>
              <a:rPr lang="en-US" i="1" noProof="0" dirty="0" err="1"/>
              <a:t>menor</a:t>
            </a:r>
            <a:r>
              <a:rPr lang="en-US" i="1" noProof="0" dirty="0"/>
              <a:t>. </a:t>
            </a:r>
          </a:p>
          <a:p>
            <a:pPr lvl="1"/>
            <a:r>
              <a:rPr lang="en-US" i="1" noProof="0" dirty="0"/>
              <a:t>No </a:t>
            </a:r>
            <a:r>
              <a:rPr lang="en-US" i="1" noProof="0" dirty="0" err="1"/>
              <a:t>puede</a:t>
            </a:r>
            <a:r>
              <a:rPr lang="en-US" i="1" noProof="0" dirty="0"/>
              <a:t> </a:t>
            </a:r>
            <a:r>
              <a:rPr lang="en-US" i="1" noProof="0" dirty="0" err="1"/>
              <a:t>dedicarle</a:t>
            </a:r>
            <a:r>
              <a:rPr lang="en-US" i="1" noProof="0" dirty="0"/>
              <a:t> todo su tiempo a esto, así que busque pequeñas oportunidades a lo largo del día, por ejemplo, </a:t>
            </a:r>
            <a:r>
              <a:rPr lang="en-US" i="1" noProof="0" dirty="0" err="1"/>
              <a:t>mientras</a:t>
            </a:r>
            <a:r>
              <a:rPr lang="en-US" i="1" noProof="0" dirty="0"/>
              <a:t> </a:t>
            </a:r>
            <a:r>
              <a:rPr lang="en-US" i="1" noProof="0" dirty="0" err="1"/>
              <a:t>los</a:t>
            </a:r>
            <a:r>
              <a:rPr lang="en-US" i="1" noProof="0" dirty="0"/>
              <a:t>/as </a:t>
            </a:r>
            <a:r>
              <a:rPr lang="en-US" i="1" noProof="0" dirty="0" err="1"/>
              <a:t>está</a:t>
            </a:r>
            <a:r>
              <a:rPr lang="en-US" i="1" noProof="0" dirty="0"/>
              <a:t> </a:t>
            </a:r>
            <a:r>
              <a:rPr lang="en-US" i="1" noProof="0" dirty="0" err="1"/>
              <a:t>vistiendo</a:t>
            </a:r>
            <a:r>
              <a:rPr lang="en-US" i="1" noProof="0" dirty="0"/>
              <a:t> o </a:t>
            </a:r>
            <a:r>
              <a:rPr lang="en-US" i="1" noProof="0" dirty="0" err="1"/>
              <a:t>mientras</a:t>
            </a:r>
            <a:r>
              <a:rPr lang="en-US" i="1" noProof="0" dirty="0"/>
              <a:t> </a:t>
            </a:r>
            <a:r>
              <a:rPr lang="en-US" i="1" noProof="0" dirty="0" err="1"/>
              <a:t>esperan</a:t>
            </a:r>
            <a:r>
              <a:rPr lang="en-US" i="1" noProof="0" dirty="0"/>
              <a:t> </a:t>
            </a:r>
            <a:r>
              <a:rPr lang="en-US" i="1" noProof="0" dirty="0" err="1"/>
              <a:t>en</a:t>
            </a:r>
            <a:r>
              <a:rPr lang="en-US" i="1" noProof="0" dirty="0"/>
              <a:t> la cola de la tienda.</a:t>
            </a:r>
          </a:p>
          <a:p>
            <a:pPr lvl="0"/>
            <a:r>
              <a:rPr lang="en-US" i="1" noProof="0" dirty="0"/>
              <a:t>Devuelve el servicio apoyando y animando: </a:t>
            </a:r>
          </a:p>
          <a:p>
            <a:pPr lvl="1"/>
            <a:r>
              <a:rPr lang="en-US" i="1" noProof="0" dirty="0" err="1"/>
              <a:t>puede</a:t>
            </a:r>
            <a:r>
              <a:rPr lang="en-US" i="1" noProof="0" dirty="0"/>
              <a:t> ofrecer consuelo a </a:t>
            </a:r>
            <a:r>
              <a:rPr lang="en-US" i="1" noProof="0" dirty="0" err="1"/>
              <a:t>los</a:t>
            </a:r>
            <a:r>
              <a:rPr lang="en-US" i="1" noProof="0" dirty="0"/>
              <a:t>/as </a:t>
            </a:r>
            <a:r>
              <a:rPr lang="en-US" i="1" noProof="0" dirty="0" err="1"/>
              <a:t>menores</a:t>
            </a:r>
            <a:r>
              <a:rPr lang="en-US" i="1" noProof="0" dirty="0"/>
              <a:t> con un abrazo y palabras amables, </a:t>
            </a:r>
            <a:r>
              <a:rPr lang="en-US" i="1" noProof="0" dirty="0" err="1"/>
              <a:t>ayudarlos</a:t>
            </a:r>
            <a:r>
              <a:rPr lang="en-US" i="1" noProof="0" dirty="0"/>
              <a:t>/as, jugar con </a:t>
            </a:r>
            <a:r>
              <a:rPr lang="en-US" i="1" noProof="0" dirty="0" err="1"/>
              <a:t>ellos</a:t>
            </a:r>
            <a:r>
              <a:rPr lang="en-US" i="1" noProof="0" dirty="0"/>
              <a:t>/as o darles las gracias. </a:t>
            </a:r>
          </a:p>
          <a:p>
            <a:pPr lvl="1"/>
            <a:r>
              <a:rPr lang="en-US" i="1" noProof="0" dirty="0" err="1"/>
              <a:t>puede</a:t>
            </a:r>
            <a:r>
              <a:rPr lang="en-US" i="1" noProof="0" dirty="0"/>
              <a:t> hacer un sonido o una expresión facial, como </a:t>
            </a:r>
            <a:r>
              <a:rPr lang="en-US" i="1" noProof="0" dirty="0" err="1"/>
              <a:t>decir</a:t>
            </a:r>
            <a:r>
              <a:rPr lang="en-US" i="1" noProof="0" dirty="0"/>
              <a:t> "¡</a:t>
            </a:r>
            <a:r>
              <a:rPr lang="en-US" i="1" noProof="0" dirty="0" err="1"/>
              <a:t>ya</a:t>
            </a:r>
            <a:r>
              <a:rPr lang="en-US" i="1" noProof="0" dirty="0"/>
              <a:t> veo!" o sonreír y asentir con la cabeza para que </a:t>
            </a:r>
            <a:r>
              <a:rPr lang="en-US" i="1" noProof="0" dirty="0" err="1"/>
              <a:t>el</a:t>
            </a:r>
            <a:r>
              <a:rPr lang="en-US" i="1" noProof="0" dirty="0"/>
              <a:t>/la </a:t>
            </a:r>
            <a:r>
              <a:rPr lang="en-US" i="1" noProof="0" dirty="0" err="1"/>
              <a:t>menor</a:t>
            </a:r>
            <a:r>
              <a:rPr lang="en-US" i="1" noProof="0" dirty="0"/>
              <a:t> sepa que </a:t>
            </a:r>
            <a:r>
              <a:rPr lang="en-US" i="1" noProof="0" dirty="0" err="1"/>
              <a:t>usted</a:t>
            </a:r>
            <a:r>
              <a:rPr lang="en-US" i="1" noProof="0" dirty="0"/>
              <a:t> </a:t>
            </a:r>
            <a:r>
              <a:rPr lang="en-US" i="1" noProof="0" dirty="0" err="1"/>
              <a:t>ambién</a:t>
            </a:r>
            <a:r>
              <a:rPr lang="en-US" i="1" noProof="0" dirty="0"/>
              <a:t> se ha dado cuenta. </a:t>
            </a:r>
          </a:p>
          <a:p>
            <a:pPr lvl="1"/>
            <a:r>
              <a:rPr lang="en-US" i="1" noProof="0" dirty="0" err="1"/>
              <a:t>también</a:t>
            </a:r>
            <a:r>
              <a:rPr lang="en-US" i="1" noProof="0" dirty="0"/>
              <a:t> puede coger un objeto que </a:t>
            </a:r>
            <a:r>
              <a:rPr lang="en-US" i="1" noProof="0" dirty="0" err="1"/>
              <a:t>el</a:t>
            </a:r>
            <a:r>
              <a:rPr lang="en-US" i="1" noProof="0" dirty="0"/>
              <a:t>/la </a:t>
            </a:r>
            <a:r>
              <a:rPr lang="en-US" i="1" noProof="0" dirty="0" err="1"/>
              <a:t>menor</a:t>
            </a:r>
            <a:r>
              <a:rPr lang="en-US" i="1" noProof="0" dirty="0"/>
              <a:t> esté señalando y acercarlo.</a:t>
            </a:r>
          </a:p>
          <a:p>
            <a:pPr lvl="0"/>
            <a:r>
              <a:rPr lang="en-US" i="1" noProof="0" dirty="0"/>
              <a:t>Ponle un </a:t>
            </a:r>
            <a:r>
              <a:rPr lang="en-US" i="1" noProof="0" dirty="0" err="1"/>
              <a:t>nombre</a:t>
            </a:r>
            <a:r>
              <a:rPr lang="en-US" i="1" noProof="0" dirty="0"/>
              <a:t>:</a:t>
            </a:r>
          </a:p>
          <a:p>
            <a:pPr lvl="1"/>
            <a:r>
              <a:rPr lang="en-US" i="1" noProof="0" dirty="0" err="1"/>
              <a:t>cuando</a:t>
            </a:r>
            <a:r>
              <a:rPr lang="en-US" i="1" noProof="0" dirty="0"/>
              <a:t> </a:t>
            </a:r>
            <a:r>
              <a:rPr lang="en-US" i="1" noProof="0" dirty="0" err="1"/>
              <a:t>devuelve</a:t>
            </a:r>
            <a:r>
              <a:rPr lang="en-US" i="1" noProof="0" dirty="0"/>
              <a:t> un saque nombrando lo que un/a </a:t>
            </a:r>
            <a:r>
              <a:rPr lang="en-US" i="1" noProof="0" dirty="0" err="1"/>
              <a:t>menor</a:t>
            </a:r>
            <a:r>
              <a:rPr lang="en-US" i="1" noProof="0" dirty="0"/>
              <a:t> está viendo, haciendo o sintiendo, establece importantes conexiones lingüísticas en su cerebro, incluso antes de que </a:t>
            </a:r>
            <a:r>
              <a:rPr lang="en-US" i="1" noProof="0" dirty="0" err="1"/>
              <a:t>el</a:t>
            </a:r>
            <a:r>
              <a:rPr lang="en-US" i="1" noProof="0" dirty="0"/>
              <a:t>/la </a:t>
            </a:r>
            <a:r>
              <a:rPr lang="en-US" i="1" noProof="0" dirty="0" err="1"/>
              <a:t>menor</a:t>
            </a:r>
            <a:r>
              <a:rPr lang="en-US" i="1" noProof="0" dirty="0"/>
              <a:t> pueda hablar o entender sus palabras. </a:t>
            </a:r>
          </a:p>
          <a:p>
            <a:pPr lvl="1"/>
            <a:r>
              <a:rPr lang="en-US" i="1" noProof="0" dirty="0" err="1"/>
              <a:t>puede</a:t>
            </a:r>
            <a:r>
              <a:rPr lang="en-US" i="1" noProof="0" dirty="0"/>
              <a:t> nombrar cualquier cosa: una persona, una cosa, una acción, un sentimiento o una combinación. </a:t>
            </a:r>
          </a:p>
          <a:p>
            <a:pPr lvl="1"/>
            <a:r>
              <a:rPr lang="en-US" i="1" noProof="0" dirty="0" err="1"/>
              <a:t>si</a:t>
            </a:r>
            <a:r>
              <a:rPr lang="en-US" i="1" noProof="0" dirty="0"/>
              <a:t> un/a </a:t>
            </a:r>
            <a:r>
              <a:rPr lang="en-US" i="1" noProof="0" dirty="0" err="1"/>
              <a:t>menor</a:t>
            </a:r>
            <a:r>
              <a:rPr lang="en-US" i="1" noProof="0" dirty="0"/>
              <a:t> señala sus pies, </a:t>
            </a:r>
            <a:r>
              <a:rPr lang="en-US" i="1" noProof="0" dirty="0" err="1"/>
              <a:t>también</a:t>
            </a:r>
            <a:r>
              <a:rPr lang="en-US" i="1" noProof="0" dirty="0"/>
              <a:t> </a:t>
            </a:r>
            <a:r>
              <a:rPr lang="en-US" i="1" noProof="0" dirty="0" err="1"/>
              <a:t>puede</a:t>
            </a:r>
            <a:r>
              <a:rPr lang="en-US" i="1" noProof="0" dirty="0"/>
              <a:t> señalarlos y decir: "¡</a:t>
            </a:r>
            <a:r>
              <a:rPr lang="en-US" i="1" noProof="0" dirty="0" err="1"/>
              <a:t>sí</a:t>
            </a:r>
            <a:r>
              <a:rPr lang="en-US" i="1" noProof="0" dirty="0"/>
              <a:t>, esos son tus pies!". </a:t>
            </a:r>
          </a:p>
          <a:p>
            <a:pPr lvl="0"/>
            <a:r>
              <a:rPr lang="en-US" i="1" noProof="0" dirty="0"/>
              <a:t>Tomen turnos... y </a:t>
            </a:r>
            <a:r>
              <a:rPr lang="en-US" i="1" noProof="0" dirty="0" err="1"/>
              <a:t>esperen</a:t>
            </a:r>
            <a:r>
              <a:rPr lang="en-US" i="1" noProof="0" dirty="0"/>
              <a:t>:</a:t>
            </a:r>
          </a:p>
          <a:p>
            <a:pPr lvl="1"/>
            <a:r>
              <a:rPr lang="en-US" i="1" noProof="0" dirty="0" err="1"/>
              <a:t>mantenga</a:t>
            </a:r>
            <a:r>
              <a:rPr lang="en-US" i="1" noProof="0" dirty="0"/>
              <a:t> la interacción de ida y vuelta. </a:t>
            </a:r>
          </a:p>
          <a:p>
            <a:pPr lvl="1"/>
            <a:r>
              <a:rPr lang="en-US" i="1" noProof="0" dirty="0" err="1"/>
              <a:t>cada</a:t>
            </a:r>
            <a:r>
              <a:rPr lang="en-US" i="1" noProof="0" dirty="0"/>
              <a:t> vez que devuelva un saque, </a:t>
            </a:r>
            <a:r>
              <a:rPr lang="en-US" i="1" noProof="0" dirty="0" err="1"/>
              <a:t>dé</a:t>
            </a:r>
            <a:r>
              <a:rPr lang="en-US" i="1" noProof="0" dirty="0"/>
              <a:t> al </a:t>
            </a:r>
            <a:r>
              <a:rPr lang="en-US" i="1" noProof="0" dirty="0" err="1"/>
              <a:t>menor</a:t>
            </a:r>
            <a:r>
              <a:rPr lang="en-US" i="1" noProof="0" dirty="0"/>
              <a:t> la oportunidad de responder. </a:t>
            </a:r>
          </a:p>
          <a:p>
            <a:pPr lvl="1"/>
            <a:r>
              <a:rPr lang="en-US" i="1" noProof="0" dirty="0" err="1"/>
              <a:t>los</a:t>
            </a:r>
            <a:r>
              <a:rPr lang="en-US" i="1" noProof="0" dirty="0"/>
              <a:t> turnos pueden ser rápidos (del/la </a:t>
            </a:r>
            <a:r>
              <a:rPr lang="en-US" i="1" noProof="0" dirty="0" err="1"/>
              <a:t>menor</a:t>
            </a:r>
            <a:r>
              <a:rPr lang="en-US" i="1" noProof="0" dirty="0"/>
              <a:t> a </a:t>
            </a:r>
            <a:r>
              <a:rPr lang="en-US" i="1" noProof="0" dirty="0" err="1"/>
              <a:t>usted</a:t>
            </a:r>
            <a:r>
              <a:rPr lang="en-US" i="1" noProof="0" dirty="0"/>
              <a:t> y viceversa) o prolongarse durante muchos turnos. </a:t>
            </a:r>
          </a:p>
          <a:p>
            <a:pPr lvl="1"/>
            <a:r>
              <a:rPr lang="en-US" i="1" noProof="0" dirty="0"/>
              <a:t>la espera es crucial. Los/as </a:t>
            </a:r>
            <a:r>
              <a:rPr lang="en-US" i="1" noProof="0" dirty="0" err="1"/>
              <a:t>menores</a:t>
            </a:r>
            <a:r>
              <a:rPr lang="en-US" i="1" noProof="0" dirty="0"/>
              <a:t> necesitan tiempo para formar sus respuestas, sobre todo cuando están aprendiendo tantas cosas a la vez. Esperar ayuda a mantener los turnos.</a:t>
            </a:r>
          </a:p>
          <a:p>
            <a:pPr marL="0" indent="0">
              <a:buNone/>
            </a:pPr>
            <a:endParaRPr lang="en-US" i="1" dirty="0"/>
          </a:p>
          <a:p>
            <a:pPr marL="0" indent="0">
              <a:buNone/>
            </a:pPr>
            <a:r>
              <a:rPr lang="es-ES" b="1" noProof="0" dirty="0"/>
              <a:t>CONTINÚA EN LA SIGUIENTE DIAPOSITIVA</a:t>
            </a:r>
            <a:r>
              <a:rPr lang="en-US" b="1" noProof="0" dirty="0"/>
              <a:t> </a:t>
            </a:r>
            <a:r>
              <a:rPr lang="en-US" b="1" noProof="0" dirty="0">
                <a:sym typeface="Wingdings" panose="05000000000000000000" pitchFamily="2" charset="2"/>
              </a:rPr>
              <a:t></a:t>
            </a:r>
            <a:endParaRPr lang="en-US" b="1" noProof="0" dirty="0"/>
          </a:p>
        </p:txBody>
      </p:sp>
      <p:sp>
        <p:nvSpPr>
          <p:cNvPr id="6" name="Slide Image Placeholder 5">
            <a:extLst>
              <a:ext uri="{FF2B5EF4-FFF2-40B4-BE49-F238E27FC236}">
                <a16:creationId xmlns:a16="http://schemas.microsoft.com/office/drawing/2014/main" id="{5E28BB97-2DF0-0923-90A5-5B4EE001E7B5}"/>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C98173D4-14E3-63D5-1F58-D756ECF16E0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20</a:t>
            </a:fld>
            <a:endParaRPr lang="en-US" sz="1200" dirty="0">
              <a:latin typeface="+mn-lt"/>
            </a:endParaRPr>
          </a:p>
        </p:txBody>
      </p:sp>
    </p:spTree>
    <p:extLst>
      <p:ext uri="{BB962C8B-B14F-4D97-AF65-F5344CB8AC3E}">
        <p14:creationId xmlns:p14="http://schemas.microsoft.com/office/powerpoint/2010/main" val="2986010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9" y="460375"/>
            <a:ext cx="6143624" cy="9211333"/>
          </a:xfrm>
        </p:spPr>
        <p:txBody>
          <a:bodyPr/>
          <a:lstStyle/>
          <a:p>
            <a:pPr lvl="0"/>
            <a:r>
              <a:rPr lang="en-US" i="1" noProof="0" dirty="0"/>
              <a:t>Practique los finales y </a:t>
            </a:r>
            <a:r>
              <a:rPr lang="en-US" i="1" noProof="0" dirty="0" err="1"/>
              <a:t>los</a:t>
            </a:r>
            <a:r>
              <a:rPr lang="en-US" i="1" noProof="0" dirty="0"/>
              <a:t> </a:t>
            </a:r>
            <a:r>
              <a:rPr lang="en-US" i="1" noProof="0" dirty="0" err="1"/>
              <a:t>principios</a:t>
            </a:r>
            <a:r>
              <a:rPr lang="en-US" i="1" noProof="0" dirty="0"/>
              <a:t>:</a:t>
            </a:r>
          </a:p>
          <a:p>
            <a:pPr lvl="1"/>
            <a:r>
              <a:rPr lang="en-US" i="1" noProof="0" dirty="0" err="1"/>
              <a:t>los</a:t>
            </a:r>
            <a:r>
              <a:rPr lang="en-US" i="1" noProof="0" dirty="0"/>
              <a:t>/as </a:t>
            </a:r>
            <a:r>
              <a:rPr lang="en-US" i="1" noProof="0" dirty="0" err="1"/>
              <a:t>menores</a:t>
            </a:r>
            <a:r>
              <a:rPr lang="en-US" i="1" noProof="0" dirty="0"/>
              <a:t> señalan cuándo han terminado o </a:t>
            </a:r>
            <a:r>
              <a:rPr lang="en-US" i="1" noProof="0" dirty="0" err="1"/>
              <a:t>están</a:t>
            </a:r>
            <a:r>
              <a:rPr lang="en-US" i="1" noProof="0" dirty="0"/>
              <a:t> </a:t>
            </a:r>
            <a:r>
              <a:rPr lang="en-US" i="1" noProof="0" dirty="0" err="1"/>
              <a:t>listos</a:t>
            </a:r>
            <a:r>
              <a:rPr lang="en-US" i="1" noProof="0" dirty="0"/>
              <a:t>/as para pasar a una nueva actividad. </a:t>
            </a:r>
          </a:p>
          <a:p>
            <a:pPr lvl="1"/>
            <a:r>
              <a:rPr lang="en-US" i="1" noProof="0" dirty="0" err="1"/>
              <a:t>pueden</a:t>
            </a:r>
            <a:r>
              <a:rPr lang="en-US" i="1" noProof="0" dirty="0"/>
              <a:t> soltar un juguete, coger otro o girarse para mirar otra cosa. </a:t>
            </a:r>
          </a:p>
          <a:p>
            <a:pPr lvl="1"/>
            <a:r>
              <a:rPr lang="en-US" i="1" noProof="0" dirty="0"/>
              <a:t>o puede que se alejen, empiecen a alborotarse o digan: "¡</a:t>
            </a:r>
            <a:r>
              <a:rPr lang="en-US" i="1" noProof="0" dirty="0" err="1"/>
              <a:t>ya</a:t>
            </a:r>
            <a:r>
              <a:rPr lang="en-US" i="1" noProof="0" dirty="0"/>
              <a:t> está!". </a:t>
            </a:r>
          </a:p>
          <a:p>
            <a:pPr lvl="1"/>
            <a:r>
              <a:rPr lang="en-US" i="1" noProof="0" dirty="0" err="1"/>
              <a:t>cuando</a:t>
            </a:r>
            <a:r>
              <a:rPr lang="en-US" i="1" noProof="0" dirty="0"/>
              <a:t> </a:t>
            </a:r>
            <a:r>
              <a:rPr lang="en-US" i="1" noProof="0" dirty="0" err="1"/>
              <a:t>comparta</a:t>
            </a:r>
            <a:r>
              <a:rPr lang="en-US" i="1" noProof="0" dirty="0"/>
              <a:t> la atención de un/a </a:t>
            </a:r>
            <a:r>
              <a:rPr lang="en-US" i="1" noProof="0" dirty="0" err="1"/>
              <a:t>menor</a:t>
            </a:r>
            <a:r>
              <a:rPr lang="en-US" i="1" noProof="0" dirty="0"/>
              <a:t>, se </a:t>
            </a:r>
            <a:r>
              <a:rPr lang="en-US" i="1" noProof="0" dirty="0" err="1"/>
              <a:t>dará</a:t>
            </a:r>
            <a:r>
              <a:rPr lang="en-US" i="1" noProof="0" dirty="0"/>
              <a:t> </a:t>
            </a:r>
            <a:r>
              <a:rPr lang="en-US" i="1" noProof="0" dirty="0" err="1"/>
              <a:t>cuenta</a:t>
            </a:r>
            <a:r>
              <a:rPr lang="en-US" i="1" noProof="0" dirty="0"/>
              <a:t> de cuándo </a:t>
            </a:r>
            <a:r>
              <a:rPr lang="en-US" i="1" noProof="0" dirty="0" err="1"/>
              <a:t>está</a:t>
            </a:r>
            <a:r>
              <a:rPr lang="en-US" i="1" noProof="0" dirty="0"/>
              <a:t> </a:t>
            </a:r>
            <a:r>
              <a:rPr lang="en-US" i="1" noProof="0" dirty="0" err="1"/>
              <a:t>listo</a:t>
            </a:r>
            <a:r>
              <a:rPr lang="en-US" i="1" noProof="0" dirty="0"/>
              <a:t>/a para terminar la actividad y empezar algo nuevo.</a:t>
            </a:r>
          </a:p>
          <a:p>
            <a:endParaRPr lang="en-US" noProof="0" dirty="0"/>
          </a:p>
          <a:p>
            <a:pPr marL="0" indent="0">
              <a:buNone/>
            </a:pPr>
            <a:r>
              <a:rPr lang="en-US" b="1" noProof="0" dirty="0"/>
              <a:t>DEBATE EN GRUPO</a:t>
            </a:r>
          </a:p>
          <a:p>
            <a:r>
              <a:rPr lang="en-US" i="1" noProof="0" dirty="0" err="1"/>
              <a:t>Pregunten</a:t>
            </a:r>
            <a:r>
              <a:rPr lang="en-US" i="1" noProof="0" dirty="0"/>
              <a:t> </a:t>
            </a:r>
            <a:r>
              <a:rPr lang="en-US" i="1" noProof="0" dirty="0" err="1"/>
              <a:t>qué</a:t>
            </a:r>
            <a:r>
              <a:rPr lang="en-US" i="1" noProof="0" dirty="0"/>
              <a:t> les parece esta técnica. </a:t>
            </a:r>
          </a:p>
          <a:p>
            <a:r>
              <a:rPr lang="en-US" i="1" noProof="0" dirty="0"/>
              <a:t>¿</a:t>
            </a:r>
            <a:r>
              <a:rPr lang="en-US" i="1" noProof="0"/>
              <a:t>Se sentiría </a:t>
            </a:r>
            <a:r>
              <a:rPr lang="en-US" i="1" noProof="0" dirty="0" err="1"/>
              <a:t>seguros</a:t>
            </a:r>
            <a:r>
              <a:rPr lang="en-US" i="1" noProof="0" dirty="0"/>
              <a:t>/as explicándoselo a </a:t>
            </a:r>
            <a:r>
              <a:rPr lang="en-US" i="1" noProof="0" dirty="0" err="1"/>
              <a:t>los</a:t>
            </a:r>
            <a:r>
              <a:rPr lang="en-US" i="1" noProof="0" dirty="0"/>
              <a:t>/as </a:t>
            </a:r>
            <a:r>
              <a:rPr lang="en-US" i="1" noProof="0" dirty="0" err="1"/>
              <a:t>cuidadores</a:t>
            </a:r>
            <a:r>
              <a:rPr lang="en-US" i="1" noProof="0" dirty="0"/>
              <a:t>?</a:t>
            </a:r>
          </a:p>
        </p:txBody>
      </p:sp>
      <p:sp>
        <p:nvSpPr>
          <p:cNvPr id="7" name="Google Shape;725;p48:notes">
            <a:extLst>
              <a:ext uri="{FF2B5EF4-FFF2-40B4-BE49-F238E27FC236}">
                <a16:creationId xmlns:a16="http://schemas.microsoft.com/office/drawing/2014/main" id="{C98173D4-14E3-63D5-1F58-D756ECF16E0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21</a:t>
            </a:fld>
            <a:endParaRPr lang="en-US" sz="1200" dirty="0">
              <a:latin typeface="+mn-lt"/>
            </a:endParaRPr>
          </a:p>
        </p:txBody>
      </p:sp>
    </p:spTree>
    <p:extLst>
      <p:ext uri="{BB962C8B-B14F-4D97-AF65-F5344CB8AC3E}">
        <p14:creationId xmlns:p14="http://schemas.microsoft.com/office/powerpoint/2010/main" val="393467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ADAPTAR AL CONTEXTO</a:t>
            </a:r>
          </a:p>
          <a:p>
            <a:r>
              <a:rPr lang="en-US" noProof="0" dirty="0" err="1"/>
              <a:t>Actualice</a:t>
            </a:r>
            <a:r>
              <a:rPr lang="en-US" noProof="0" dirty="0"/>
              <a:t> las notas en función de las </a:t>
            </a:r>
            <a:r>
              <a:rPr lang="en-US" noProof="0" dirty="0" err="1"/>
              <a:t>rutas</a:t>
            </a:r>
            <a:r>
              <a:rPr lang="en-US" noProof="0" dirty="0"/>
              <a:t> de </a:t>
            </a:r>
            <a:r>
              <a:rPr lang="en-US" noProof="0" dirty="0" err="1"/>
              <a:t>remisión</a:t>
            </a:r>
            <a:r>
              <a:rPr lang="en-US" noProof="0" dirty="0"/>
              <a:t> locales y </a:t>
            </a:r>
            <a:r>
              <a:rPr lang="en-US" noProof="0" dirty="0" err="1"/>
              <a:t>los</a:t>
            </a:r>
            <a:r>
              <a:rPr lang="en-US" noProof="0" dirty="0"/>
              <a:t> </a:t>
            </a:r>
            <a:r>
              <a:rPr lang="en-US" noProof="0" dirty="0" err="1"/>
              <a:t>procedimientos</a:t>
            </a:r>
            <a:r>
              <a:rPr lang="en-US" noProof="0" dirty="0"/>
              <a:t> </a:t>
            </a:r>
            <a:r>
              <a:rPr lang="en-US" noProof="0" dirty="0" err="1"/>
              <a:t>operativos</a:t>
            </a:r>
            <a:r>
              <a:rPr lang="en-US" noProof="0" dirty="0"/>
              <a:t> </a:t>
            </a:r>
            <a:r>
              <a:rPr lang="en-US" noProof="0" dirty="0" err="1"/>
              <a:t>estándares</a:t>
            </a:r>
            <a:r>
              <a:rPr lang="en-US" noProof="0" dirty="0"/>
              <a:t>.</a:t>
            </a:r>
          </a:p>
          <a:p>
            <a:pPr marL="0" indent="0">
              <a:buNone/>
            </a:pPr>
            <a:r>
              <a:rPr lang="en-US" dirty="0"/>
              <a:t>______________________________________________________________________________</a:t>
            </a:r>
          </a:p>
          <a:p>
            <a:pPr marL="0" indent="0">
              <a:buNone/>
            </a:pPr>
            <a:endParaRPr lang="en-US" noProof="0"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t>EXPLICAR</a:t>
            </a:r>
            <a:endParaRPr lang="en-US" dirty="0"/>
          </a:p>
          <a:p>
            <a:r>
              <a:rPr lang="en-US" i="1" dirty="0"/>
              <a:t>En algunos casos, puede trabajar con nuevos padres o cuidadores que tienen dificultades para establecer un vínculo afectivo con </a:t>
            </a:r>
            <a:r>
              <a:rPr lang="en-US" i="1" dirty="0" err="1"/>
              <a:t>niños</a:t>
            </a:r>
            <a:r>
              <a:rPr lang="en-US" i="1" dirty="0"/>
              <a:t> y </a:t>
            </a:r>
            <a:r>
              <a:rPr lang="en-US" i="1" dirty="0" err="1"/>
              <a:t>niñas</a:t>
            </a:r>
            <a:r>
              <a:rPr lang="en-US" i="1" dirty="0"/>
              <a:t> </a:t>
            </a:r>
            <a:r>
              <a:rPr lang="en-US" i="1" dirty="0" err="1"/>
              <a:t>pequeños</a:t>
            </a:r>
            <a:r>
              <a:rPr lang="en-US" i="1" dirty="0"/>
              <a:t>/as o que muestran signos de problemas de salud mental, como depresión o ansiedad posparto.</a:t>
            </a:r>
          </a:p>
          <a:p>
            <a:r>
              <a:rPr lang="en-US" i="1" dirty="0"/>
              <a:t>En los casos que les </a:t>
            </a:r>
            <a:r>
              <a:rPr lang="en-US" i="1" dirty="0" err="1"/>
              <a:t>preocupen</a:t>
            </a:r>
            <a:r>
              <a:rPr lang="en-US" i="1" dirty="0"/>
              <a:t>, es importante buscar apoyo más especializado, ya sea a </a:t>
            </a:r>
            <a:r>
              <a:rPr lang="en-US" i="1" dirty="0" err="1"/>
              <a:t>través</a:t>
            </a:r>
            <a:r>
              <a:rPr lang="en-US" i="1" dirty="0"/>
              <a:t> de SMAPS o de los servicios médicos. Esto es aún más urgente </a:t>
            </a:r>
            <a:r>
              <a:rPr lang="en-US" i="1" dirty="0" err="1"/>
              <a:t>si</a:t>
            </a:r>
            <a:r>
              <a:rPr lang="en-US" i="1" dirty="0"/>
              <a:t> </a:t>
            </a:r>
            <a:r>
              <a:rPr lang="en-US" i="1" dirty="0" err="1"/>
              <a:t>creen</a:t>
            </a:r>
            <a:r>
              <a:rPr lang="en-US" i="1" dirty="0"/>
              <a:t> que </a:t>
            </a:r>
            <a:r>
              <a:rPr lang="en-US" i="1" dirty="0" err="1"/>
              <a:t>el</a:t>
            </a:r>
            <a:r>
              <a:rPr lang="en-US" i="1" dirty="0"/>
              <a:t>/la </a:t>
            </a:r>
            <a:r>
              <a:rPr lang="en-US" i="1" dirty="0" err="1"/>
              <a:t>menor</a:t>
            </a:r>
            <a:r>
              <a:rPr lang="en-US" i="1" dirty="0"/>
              <a:t> está en peligro. </a:t>
            </a:r>
          </a:p>
          <a:p>
            <a:pPr marL="0" indent="0">
              <a:buNone/>
            </a:pPr>
            <a:endParaRPr lang="en-US" dirty="0"/>
          </a:p>
          <a:p>
            <a:pPr marL="0" indent="0">
              <a:buNone/>
            </a:pPr>
            <a:r>
              <a:rPr lang="en-US" b="1" dirty="0"/>
              <a:t>DEBATE EN GRUPO</a:t>
            </a:r>
          </a:p>
          <a:p>
            <a:r>
              <a:rPr lang="en-US" i="1" dirty="0"/>
              <a:t>¿Qué tipo de </a:t>
            </a:r>
            <a:r>
              <a:rPr lang="en-US" i="1" dirty="0" err="1"/>
              <a:t>señales</a:t>
            </a:r>
            <a:r>
              <a:rPr lang="en-US" i="1" dirty="0"/>
              <a:t> </a:t>
            </a:r>
            <a:r>
              <a:rPr lang="en-US" i="1" dirty="0" err="1"/>
              <a:t>creen</a:t>
            </a:r>
            <a:r>
              <a:rPr lang="en-US" i="1" dirty="0"/>
              <a:t> que podrían indicar que hay un problema? </a:t>
            </a:r>
          </a:p>
          <a:p>
            <a:r>
              <a:rPr lang="en-US" i="1" dirty="0"/>
              <a:t>Los síntomas de mala salud mental durante el periodo perinatal pueden incluir...</a:t>
            </a:r>
          </a:p>
          <a:p>
            <a:pPr lvl="1"/>
            <a:r>
              <a:rPr lang="en-US" i="0" dirty="0"/>
              <a:t>Haga clic para ver la </a:t>
            </a:r>
            <a:r>
              <a:rPr lang="en-US" i="0" dirty="0" err="1"/>
              <a:t>diapositiva</a:t>
            </a:r>
            <a:r>
              <a:rPr lang="en-US" i="0" dirty="0"/>
              <a:t>.</a:t>
            </a:r>
          </a:p>
          <a:p>
            <a:pPr lvl="1"/>
            <a:r>
              <a:rPr lang="en-US" i="0" dirty="0" err="1"/>
              <a:t>Presente</a:t>
            </a:r>
            <a:r>
              <a:rPr lang="en-US" i="0" dirty="0"/>
              <a:t> </a:t>
            </a:r>
            <a:r>
              <a:rPr lang="en-US" i="0" dirty="0" err="1"/>
              <a:t>el</a:t>
            </a:r>
            <a:r>
              <a:rPr lang="en-US" i="0" dirty="0"/>
              <a:t> </a:t>
            </a:r>
            <a:r>
              <a:rPr lang="en-US" i="0" dirty="0" err="1"/>
              <a:t>contenido</a:t>
            </a:r>
            <a:r>
              <a:rPr lang="en-US" i="0" dirty="0"/>
              <a:t> de la </a:t>
            </a:r>
            <a:r>
              <a:rPr lang="en-US" i="0" dirty="0" err="1"/>
              <a:t>diapositiva</a:t>
            </a:r>
            <a:r>
              <a:rPr lang="en-US" i="0" dirty="0"/>
              <a:t>.</a:t>
            </a:r>
          </a:p>
          <a:p>
            <a:pPr lvl="0"/>
            <a:r>
              <a:rPr lang="en-US" i="1" dirty="0"/>
              <a:t>En los casos en que </a:t>
            </a:r>
            <a:r>
              <a:rPr lang="en-US" i="1" dirty="0" err="1"/>
              <a:t>reconozcan</a:t>
            </a:r>
            <a:r>
              <a:rPr lang="en-US" i="1" dirty="0"/>
              <a:t> estos signos, lo mejor es que </a:t>
            </a:r>
            <a:r>
              <a:rPr lang="en-US" i="1" dirty="0" err="1"/>
              <a:t>hablen</a:t>
            </a:r>
            <a:r>
              <a:rPr lang="en-US" i="1" dirty="0"/>
              <a:t> con </a:t>
            </a:r>
            <a:r>
              <a:rPr lang="en-US" i="1" dirty="0" err="1"/>
              <a:t>su</a:t>
            </a:r>
            <a:r>
              <a:rPr lang="en-US" i="1" dirty="0"/>
              <a:t> supervisor/a y/o </a:t>
            </a:r>
            <a:r>
              <a:rPr lang="en-US" i="1" dirty="0" err="1"/>
              <a:t>hablen</a:t>
            </a:r>
            <a:r>
              <a:rPr lang="en-US" i="1" dirty="0"/>
              <a:t> con el cuidador </a:t>
            </a:r>
            <a:r>
              <a:rPr lang="en-US" i="1" dirty="0" err="1"/>
              <a:t>sobre</a:t>
            </a:r>
            <a:r>
              <a:rPr lang="en-US" i="1" dirty="0"/>
              <a:t> sus preocupaciones (</a:t>
            </a:r>
            <a:r>
              <a:rPr lang="en-US" i="1" dirty="0" err="1"/>
              <a:t>si</a:t>
            </a:r>
            <a:r>
              <a:rPr lang="en-US" i="1" dirty="0"/>
              <a:t> es seguro y apropiado) para luego </a:t>
            </a:r>
            <a:r>
              <a:rPr lang="en-US" i="1" dirty="0" err="1"/>
              <a:t>remitirlo</a:t>
            </a:r>
            <a:r>
              <a:rPr lang="en-US" i="1" dirty="0"/>
              <a:t> a un profesional de la salud mental, si está disponible. </a:t>
            </a:r>
          </a:p>
        </p:txBody>
      </p:sp>
      <p:sp>
        <p:nvSpPr>
          <p:cNvPr id="6" name="Slide Image Placeholder 5">
            <a:extLst>
              <a:ext uri="{FF2B5EF4-FFF2-40B4-BE49-F238E27FC236}">
                <a16:creationId xmlns:a16="http://schemas.microsoft.com/office/drawing/2014/main" id="{5A2F6D0D-1923-E021-5D9F-D2369B37638A}"/>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57411843-7657-069E-0060-3ADFBD02113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22</a:t>
            </a:fld>
            <a:endParaRPr lang="en-US" sz="1200" dirty="0">
              <a:latin typeface="+mn-lt"/>
            </a:endParaRPr>
          </a:p>
        </p:txBody>
      </p:sp>
    </p:spTree>
    <p:extLst>
      <p:ext uri="{BB962C8B-B14F-4D97-AF65-F5344CB8AC3E}">
        <p14:creationId xmlns:p14="http://schemas.microsoft.com/office/powerpoint/2010/main" val="788317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9" name="Google Shape;529;p18:notes"/>
          <p:cNvSpPr txBox="1">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t>EXPLICAR</a:t>
            </a:r>
            <a:endParaRPr lang="en-US" noProof="0" dirty="0"/>
          </a:p>
          <a:p>
            <a:r>
              <a:rPr lang="en-US" noProof="0" dirty="0" err="1"/>
              <a:t>Presente</a:t>
            </a:r>
            <a:r>
              <a:rPr lang="en-US" noProof="0" dirty="0"/>
              <a:t> </a:t>
            </a:r>
            <a:r>
              <a:rPr lang="en-US" noProof="0" dirty="0" err="1"/>
              <a:t>el</a:t>
            </a:r>
            <a:r>
              <a:rPr lang="en-US" noProof="0" dirty="0"/>
              <a:t> </a:t>
            </a:r>
            <a:r>
              <a:rPr lang="en-US" noProof="0" dirty="0" err="1"/>
              <a:t>contenido</a:t>
            </a:r>
            <a:r>
              <a:rPr lang="en-US" noProof="0" dirty="0"/>
              <a:t> de la </a:t>
            </a:r>
            <a:r>
              <a:rPr lang="en-US" noProof="0" dirty="0" err="1"/>
              <a:t>diapositiva</a:t>
            </a:r>
            <a:r>
              <a:rPr lang="en-US" noProof="0" dirty="0"/>
              <a:t>.</a:t>
            </a:r>
          </a:p>
          <a:p>
            <a:r>
              <a:rPr lang="es-ES" i="1" dirty="0">
                <a:sym typeface="Helvetica Neue"/>
              </a:rPr>
              <a:t>¿Hay preguntas o alguien necesita una aclaración?</a:t>
            </a:r>
            <a:endParaRPr lang="en-US" i="1" dirty="0"/>
          </a:p>
        </p:txBody>
      </p:sp>
      <p:sp>
        <p:nvSpPr>
          <p:cNvPr id="3" name="Slide Image Placeholder 2">
            <a:extLst>
              <a:ext uri="{FF2B5EF4-FFF2-40B4-BE49-F238E27FC236}">
                <a16:creationId xmlns:a16="http://schemas.microsoft.com/office/drawing/2014/main" id="{4C303BCF-D3B2-363A-31D1-BE77F1A760BA}"/>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AAA0F9E9-6F8B-0203-943E-419FA4110B2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23</a:t>
            </a:fld>
            <a:endParaRPr lang="en-US" sz="1200" dirty="0">
              <a:latin typeface="+mn-lt"/>
            </a:endParaRPr>
          </a:p>
        </p:txBody>
      </p:sp>
    </p:spTree>
    <p:extLst>
      <p:ext uri="{BB962C8B-B14F-4D97-AF65-F5344CB8AC3E}">
        <p14:creationId xmlns:p14="http://schemas.microsoft.com/office/powerpoint/2010/main" val="1851832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9" name="Google Shape;539;p19:notes"/>
          <p:cNvSpPr txBox="1">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CA" b="1" dirty="0"/>
              <a:t>SESIÓN 3 DURACIÓN: 2h</a:t>
            </a:r>
            <a:endParaRPr lang="en-US" dirty="0"/>
          </a:p>
          <a:p>
            <a:pPr marL="0" indent="0">
              <a:buNone/>
            </a:pPr>
            <a:r>
              <a:rPr lang="en-US" dirty="0"/>
              <a:t>______________________________________________________________________________</a:t>
            </a:r>
          </a:p>
          <a:p>
            <a:pPr marL="0" indent="0">
              <a:buNone/>
            </a:pPr>
            <a:endParaRPr lang="en-US" noProof="0"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t>EXPLICAR</a:t>
            </a:r>
            <a:endParaRPr lang="en-US" noProof="0" dirty="0"/>
          </a:p>
          <a:p>
            <a:r>
              <a:rPr lang="en-US" i="1" noProof="0" dirty="0"/>
              <a:t>Este módulo trata sobre la construcción de relaciones positivas con </a:t>
            </a:r>
            <a:r>
              <a:rPr lang="en-US" i="1" noProof="0" dirty="0" err="1"/>
              <a:t>los</a:t>
            </a:r>
            <a:r>
              <a:rPr lang="en-US" i="1" noProof="0" dirty="0"/>
              <a:t>/as </a:t>
            </a:r>
            <a:r>
              <a:rPr lang="en-US" i="1" noProof="0" dirty="0" err="1"/>
              <a:t>menores</a:t>
            </a:r>
            <a:r>
              <a:rPr lang="en-US" i="1" noProof="0" dirty="0"/>
              <a:t>, principalmente mediante el uso de tres herramientas de crianza. </a:t>
            </a:r>
          </a:p>
          <a:p>
            <a:r>
              <a:rPr lang="en-US" i="1" noProof="0" dirty="0"/>
              <a:t>Mientras que la sesión anterior se centró principalmente en los lactantes y </a:t>
            </a:r>
            <a:r>
              <a:rPr lang="es-ES" i="1" noProof="0" dirty="0"/>
              <a:t>los niños y niñas pequeños/as</a:t>
            </a:r>
            <a:r>
              <a:rPr lang="en-US" i="1" noProof="0" dirty="0"/>
              <a:t>, esta sesión se centra </a:t>
            </a:r>
            <a:r>
              <a:rPr lang="en-US" i="1" noProof="0" dirty="0" err="1"/>
              <a:t>en</a:t>
            </a:r>
            <a:r>
              <a:rPr lang="en-US" i="1" noProof="0" dirty="0"/>
              <a:t> </a:t>
            </a:r>
            <a:r>
              <a:rPr lang="en-US" i="1" noProof="0" dirty="0" err="1"/>
              <a:t>los</a:t>
            </a:r>
            <a:r>
              <a:rPr lang="en-US" i="1" noProof="0" dirty="0"/>
              <a:t>/as </a:t>
            </a:r>
            <a:r>
              <a:rPr lang="en-US" i="1" noProof="0" dirty="0" err="1"/>
              <a:t>menores</a:t>
            </a:r>
            <a:r>
              <a:rPr lang="en-US" i="1" noProof="0" dirty="0"/>
              <a:t> de todas las edades. </a:t>
            </a:r>
          </a:p>
          <a:p>
            <a:r>
              <a:rPr lang="en-US" i="1" noProof="0" dirty="0"/>
              <a:t>Esta sesión también apoya dos de los factores de protección de los que hablamos en el módulo 1:</a:t>
            </a:r>
          </a:p>
          <a:p>
            <a:pPr lvl="1"/>
            <a:r>
              <a:rPr lang="en-US" i="1" noProof="0" dirty="0" err="1"/>
              <a:t>relaciones</a:t>
            </a:r>
            <a:r>
              <a:rPr lang="en-US" i="1" noProof="0" dirty="0"/>
              <a:t> sanas entre el cuidador y </a:t>
            </a:r>
            <a:r>
              <a:rPr lang="en-US" i="1" noProof="0" dirty="0" err="1"/>
              <a:t>el</a:t>
            </a:r>
            <a:r>
              <a:rPr lang="en-US" i="1" noProof="0" dirty="0"/>
              <a:t>/la </a:t>
            </a:r>
            <a:r>
              <a:rPr lang="en-US" i="1" noProof="0" dirty="0" err="1"/>
              <a:t>menor</a:t>
            </a:r>
            <a:r>
              <a:rPr lang="en-US" i="1" noProof="0" dirty="0"/>
              <a:t>.</a:t>
            </a:r>
          </a:p>
          <a:p>
            <a:pPr lvl="1"/>
            <a:r>
              <a:rPr lang="en-US" i="1" noProof="0" dirty="0" err="1"/>
              <a:t>cuidadores</a:t>
            </a:r>
            <a:r>
              <a:rPr lang="en-US" i="1" noProof="0" dirty="0"/>
              <a:t> atentos y </a:t>
            </a:r>
            <a:r>
              <a:rPr lang="en-US" i="1" noProof="0" dirty="0" err="1"/>
              <a:t>solidarios</a:t>
            </a:r>
            <a:r>
              <a:rPr lang="en-US" i="1" noProof="0" dirty="0"/>
              <a:t>/as.</a:t>
            </a:r>
          </a:p>
        </p:txBody>
      </p:sp>
      <p:sp>
        <p:nvSpPr>
          <p:cNvPr id="3" name="Slide Image Placeholder 2">
            <a:extLst>
              <a:ext uri="{FF2B5EF4-FFF2-40B4-BE49-F238E27FC236}">
                <a16:creationId xmlns:a16="http://schemas.microsoft.com/office/drawing/2014/main" id="{0E64714C-3916-6476-3BE8-C2F12FD93917}"/>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9CFBD39B-A7CC-E6D8-9C77-2959F02AC31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24</a:t>
            </a:fld>
            <a:endParaRPr lang="en-US" sz="1200" dirty="0">
              <a:latin typeface="+mn-lt"/>
            </a:endParaRPr>
          </a:p>
        </p:txBody>
      </p:sp>
    </p:spTree>
    <p:extLst>
      <p:ext uri="{BB962C8B-B14F-4D97-AF65-F5344CB8AC3E}">
        <p14:creationId xmlns:p14="http://schemas.microsoft.com/office/powerpoint/2010/main" val="2874091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t>EXPLICAR</a:t>
            </a:r>
            <a:endParaRPr lang="en-US" dirty="0"/>
          </a:p>
          <a:p>
            <a:r>
              <a:rPr lang="en-US" i="1" dirty="0" err="1"/>
              <a:t>Todos</a:t>
            </a:r>
            <a:r>
              <a:rPr lang="en-US" i="1" dirty="0"/>
              <a:t> </a:t>
            </a:r>
            <a:r>
              <a:rPr lang="en-US" i="1" dirty="0" err="1"/>
              <a:t>los</a:t>
            </a:r>
            <a:r>
              <a:rPr lang="en-US" i="1" dirty="0"/>
              <a:t>/as </a:t>
            </a:r>
            <a:r>
              <a:rPr lang="en-US" i="1" dirty="0" err="1"/>
              <a:t>menores</a:t>
            </a:r>
            <a:r>
              <a:rPr lang="en-US" i="1" dirty="0"/>
              <a:t> quieren la atención de sus padres y de </a:t>
            </a:r>
            <a:r>
              <a:rPr lang="en-US" i="1" dirty="0" err="1"/>
              <a:t>otros</a:t>
            </a:r>
            <a:r>
              <a:rPr lang="en-US" i="1" dirty="0"/>
              <a:t> </a:t>
            </a:r>
            <a:r>
              <a:rPr lang="en-US" i="1" dirty="0" err="1"/>
              <a:t>adultos</a:t>
            </a:r>
            <a:r>
              <a:rPr lang="en-US" i="1" dirty="0"/>
              <a:t>/as a los que quieren y respetan.</a:t>
            </a:r>
          </a:p>
          <a:p>
            <a:r>
              <a:rPr lang="en-US" i="1" dirty="0"/>
              <a:t>Los/as </a:t>
            </a:r>
            <a:r>
              <a:rPr lang="en-US" i="1" dirty="0" err="1"/>
              <a:t>menores</a:t>
            </a:r>
            <a:r>
              <a:rPr lang="en-US" i="1" dirty="0"/>
              <a:t> pueden aprender a llamar la atención tanto de forma positiva como negativa, y la atención puede reforzar tanto los comportamientos positivos como </a:t>
            </a:r>
            <a:r>
              <a:rPr lang="en-US" i="1" dirty="0" err="1"/>
              <a:t>los</a:t>
            </a:r>
            <a:r>
              <a:rPr lang="en-US" i="1" dirty="0"/>
              <a:t> </a:t>
            </a:r>
            <a:r>
              <a:rPr lang="en-US" i="1" dirty="0" err="1"/>
              <a:t>negativos</a:t>
            </a:r>
            <a:r>
              <a:rPr lang="en-US" i="1" dirty="0"/>
              <a:t>:</a:t>
            </a:r>
          </a:p>
          <a:p>
            <a:pPr lvl="1"/>
            <a:r>
              <a:rPr lang="en-US" i="1" dirty="0" err="1"/>
              <a:t>cuando</a:t>
            </a:r>
            <a:r>
              <a:rPr lang="en-US" i="1" dirty="0"/>
              <a:t> un padre o </a:t>
            </a:r>
            <a:r>
              <a:rPr lang="en-US" i="1" dirty="0" err="1"/>
              <a:t>madre</a:t>
            </a:r>
            <a:r>
              <a:rPr lang="en-US" i="1" dirty="0"/>
              <a:t> </a:t>
            </a:r>
            <a:r>
              <a:rPr lang="en-US" i="1" dirty="0" err="1"/>
              <a:t>elogia</a:t>
            </a:r>
            <a:r>
              <a:rPr lang="en-US" i="1" dirty="0"/>
              <a:t> a </a:t>
            </a:r>
            <a:r>
              <a:rPr lang="en-US" i="1" dirty="0" err="1"/>
              <a:t>su</a:t>
            </a:r>
            <a:r>
              <a:rPr lang="en-US" i="1" dirty="0"/>
              <a:t> </a:t>
            </a:r>
            <a:r>
              <a:rPr lang="en-US" i="1" dirty="0" err="1"/>
              <a:t>hijo</a:t>
            </a:r>
            <a:r>
              <a:rPr lang="en-US" i="1" dirty="0"/>
              <a:t>/a/a por un buen comportamiento -como compartir-, ese comportamiento es fomentado por </a:t>
            </a:r>
            <a:r>
              <a:rPr lang="en-US" i="1" dirty="0" err="1"/>
              <a:t>el</a:t>
            </a:r>
            <a:r>
              <a:rPr lang="en-US" i="1" dirty="0"/>
              <a:t> padre o </a:t>
            </a:r>
            <a:r>
              <a:rPr lang="en-US" i="1" dirty="0" err="1"/>
              <a:t>madre</a:t>
            </a:r>
            <a:r>
              <a:rPr lang="en-US" i="1" dirty="0"/>
              <a:t>.</a:t>
            </a:r>
          </a:p>
          <a:p>
            <a:pPr lvl="1"/>
            <a:r>
              <a:rPr lang="en-US" i="1" dirty="0" err="1"/>
              <a:t>los</a:t>
            </a:r>
            <a:r>
              <a:rPr lang="en-US" i="1" dirty="0"/>
              <a:t> comportamientos negativos -como pegar- también pueden reforzarse con la atención (ya sea negativa o positiva). </a:t>
            </a:r>
          </a:p>
          <a:p>
            <a:pPr lvl="1"/>
            <a:r>
              <a:rPr lang="en-US" i="1" dirty="0" err="1"/>
              <a:t>si</a:t>
            </a:r>
            <a:r>
              <a:rPr lang="en-US" i="1" dirty="0"/>
              <a:t> un padre o </a:t>
            </a:r>
            <a:r>
              <a:rPr lang="en-US" i="1" dirty="0" err="1"/>
              <a:t>madre</a:t>
            </a:r>
            <a:r>
              <a:rPr lang="en-US" i="1" dirty="0"/>
              <a:t> </a:t>
            </a:r>
            <a:r>
              <a:rPr lang="en-US" i="1" dirty="0" err="1"/>
              <a:t>presta</a:t>
            </a:r>
            <a:r>
              <a:rPr lang="en-US" i="1" dirty="0"/>
              <a:t> más atención </a:t>
            </a:r>
            <a:r>
              <a:rPr lang="en-US" i="1" dirty="0" err="1"/>
              <a:t>cuando</a:t>
            </a:r>
            <a:r>
              <a:rPr lang="en-US" i="1" dirty="0"/>
              <a:t> </a:t>
            </a:r>
            <a:r>
              <a:rPr lang="en-US" i="1" dirty="0" err="1"/>
              <a:t>los</a:t>
            </a:r>
            <a:r>
              <a:rPr lang="en-US" i="1" dirty="0"/>
              <a:t>/as </a:t>
            </a:r>
            <a:r>
              <a:rPr lang="en-US" i="1" dirty="0" err="1"/>
              <a:t>menores</a:t>
            </a:r>
            <a:r>
              <a:rPr lang="en-US" i="1" dirty="0"/>
              <a:t> se portan mal, entonces son los comportamientos negativos los que se refuerzan. </a:t>
            </a:r>
          </a:p>
          <a:p>
            <a:pPr lvl="1"/>
            <a:r>
              <a:rPr lang="en-US" i="1" dirty="0" err="1"/>
              <a:t>si</a:t>
            </a:r>
            <a:r>
              <a:rPr lang="en-US" i="1" dirty="0"/>
              <a:t> un/a </a:t>
            </a:r>
            <a:r>
              <a:rPr lang="en-US" i="1" dirty="0" err="1"/>
              <a:t>menor</a:t>
            </a:r>
            <a:r>
              <a:rPr lang="en-US" i="1" dirty="0"/>
              <a:t> se queja y llora porque sus padres no le compran un caramelo, y los padres siguen discutiendo con </a:t>
            </a:r>
            <a:r>
              <a:rPr lang="en-US" i="1" dirty="0" err="1"/>
              <a:t>el</a:t>
            </a:r>
            <a:r>
              <a:rPr lang="en-US" i="1" dirty="0"/>
              <a:t>/la </a:t>
            </a:r>
            <a:r>
              <a:rPr lang="en-US" i="1" dirty="0" err="1"/>
              <a:t>menor</a:t>
            </a:r>
            <a:r>
              <a:rPr lang="en-US" i="1" dirty="0"/>
              <a:t>, ¡esto es atención negativa y refuerza el </a:t>
            </a:r>
            <a:r>
              <a:rPr lang="en-US" i="1" dirty="0" err="1"/>
              <a:t>lloriqueo</a:t>
            </a:r>
            <a:r>
              <a:rPr lang="en-US" i="1" dirty="0"/>
              <a:t> del/la </a:t>
            </a:r>
            <a:r>
              <a:rPr lang="en-US" i="1" dirty="0" err="1"/>
              <a:t>menor</a:t>
            </a:r>
            <a:r>
              <a:rPr lang="en-US" i="1" dirty="0"/>
              <a:t>!</a:t>
            </a:r>
          </a:p>
          <a:p>
            <a:pPr marL="625475"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1" dirty="0" err="1"/>
              <a:t>cuanta</a:t>
            </a:r>
            <a:r>
              <a:rPr lang="en-US" i="1" dirty="0"/>
              <a:t> más atención positiva presten los padres a los comportamientos positivos, menos </a:t>
            </a:r>
            <a:r>
              <a:rPr lang="en-US" i="1" dirty="0" err="1"/>
              <a:t>buscarán</a:t>
            </a:r>
            <a:r>
              <a:rPr lang="en-US" i="1" dirty="0"/>
              <a:t> </a:t>
            </a:r>
            <a:r>
              <a:rPr lang="en-US" i="1" dirty="0" err="1"/>
              <a:t>los</a:t>
            </a:r>
            <a:r>
              <a:rPr lang="en-US" i="1" dirty="0"/>
              <a:t>/as </a:t>
            </a:r>
            <a:r>
              <a:rPr lang="en-US" i="1" dirty="0" err="1"/>
              <a:t>menores</a:t>
            </a:r>
            <a:r>
              <a:rPr lang="en-US" i="1" dirty="0"/>
              <a:t> atención a través de comportamientos negativos.</a:t>
            </a:r>
          </a:p>
          <a:p>
            <a:pPr lvl="0"/>
            <a:r>
              <a:rPr lang="en-US" i="1" dirty="0"/>
              <a:t>Los padres deben ser estratégicos en cuanto a los comportamientos a los que prestan atención.</a:t>
            </a:r>
          </a:p>
          <a:p>
            <a:endParaRPr lang="en-US" dirty="0"/>
          </a:p>
          <a:p>
            <a:endParaRPr lang="en-US" dirty="0"/>
          </a:p>
        </p:txBody>
      </p:sp>
      <p:sp>
        <p:nvSpPr>
          <p:cNvPr id="6" name="Slide Image Placeholder 5">
            <a:extLst>
              <a:ext uri="{FF2B5EF4-FFF2-40B4-BE49-F238E27FC236}">
                <a16:creationId xmlns:a16="http://schemas.microsoft.com/office/drawing/2014/main" id="{3481D110-A857-42FF-9978-4E1B0154C7D0}"/>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378DC896-5F51-D86D-A7AB-688D2F0C7DBC}"/>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25</a:t>
            </a:fld>
            <a:endParaRPr lang="en-US" sz="1200" dirty="0">
              <a:latin typeface="+mn-lt"/>
            </a:endParaRPr>
          </a:p>
        </p:txBody>
      </p:sp>
    </p:spTree>
    <p:extLst>
      <p:ext uri="{BB962C8B-B14F-4D97-AF65-F5344CB8AC3E}">
        <p14:creationId xmlns:p14="http://schemas.microsoft.com/office/powerpoint/2010/main" val="207610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ADAPTAR AL CONTEXTO</a:t>
            </a:r>
          </a:p>
          <a:p>
            <a:r>
              <a:rPr lang="en-US" dirty="0"/>
              <a:t>Las actividades locales pueden añadirse a las notas. </a:t>
            </a:r>
          </a:p>
          <a:p>
            <a:pPr marL="0" indent="0">
              <a:buNone/>
            </a:pPr>
            <a:r>
              <a:rPr lang="en-US" dirty="0"/>
              <a:t>______________________________________________________________________________</a:t>
            </a:r>
          </a:p>
          <a:p>
            <a:pPr marL="0" indent="0">
              <a:buNone/>
            </a:pPr>
            <a:endParaRPr lang="en-US" dirty="0"/>
          </a:p>
          <a:p>
            <a:pPr marL="0" indent="0">
              <a:buNone/>
            </a:pPr>
            <a:r>
              <a:rPr lang="en-US" b="1" dirty="0"/>
              <a:t>DEBATE EN GRUPO</a:t>
            </a:r>
          </a:p>
          <a:p>
            <a:r>
              <a:rPr lang="en-US" dirty="0"/>
              <a:t>Facilite un debate con las preguntas de la </a:t>
            </a:r>
            <a:r>
              <a:rPr lang="en-US" dirty="0" err="1"/>
              <a:t>diapositiva</a:t>
            </a:r>
            <a:r>
              <a:rPr lang="en-US" dirty="0"/>
              <a:t>.</a:t>
            </a:r>
          </a:p>
          <a:p>
            <a:r>
              <a:rPr lang="en-US" dirty="0"/>
              <a:t>Complete las respuestas con los siguientes ejemplos:</a:t>
            </a:r>
          </a:p>
          <a:p>
            <a:pPr lvl="1"/>
            <a:r>
              <a:rPr lang="en-US" dirty="0" err="1"/>
              <a:t>jugar</a:t>
            </a:r>
            <a:r>
              <a:rPr lang="en-US" dirty="0"/>
              <a:t> con sus </a:t>
            </a:r>
            <a:r>
              <a:rPr lang="en-US" dirty="0" err="1"/>
              <a:t>hijos</a:t>
            </a:r>
            <a:r>
              <a:rPr lang="en-US" dirty="0"/>
              <a:t>/as.</a:t>
            </a:r>
          </a:p>
          <a:p>
            <a:pPr lvl="1"/>
            <a:r>
              <a:rPr lang="en-US" dirty="0" err="1"/>
              <a:t>cenar</a:t>
            </a:r>
            <a:r>
              <a:rPr lang="en-US" dirty="0"/>
              <a:t> o </a:t>
            </a:r>
            <a:r>
              <a:rPr lang="en-US" dirty="0" err="1"/>
              <a:t>desayunar</a:t>
            </a:r>
            <a:r>
              <a:rPr lang="en-US" dirty="0"/>
              <a:t> </a:t>
            </a:r>
            <a:r>
              <a:rPr lang="en-US" dirty="0" err="1"/>
              <a:t>juntos</a:t>
            </a:r>
            <a:r>
              <a:rPr lang="en-US" dirty="0"/>
              <a:t>/as.</a:t>
            </a:r>
          </a:p>
          <a:p>
            <a:pPr lvl="1"/>
            <a:r>
              <a:rPr lang="en-US" dirty="0" err="1"/>
              <a:t>elogiarlos</a:t>
            </a:r>
            <a:r>
              <a:rPr lang="en-US" dirty="0"/>
              <a:t>/as por hacer las tareas o los deberes.</a:t>
            </a:r>
          </a:p>
          <a:p>
            <a:pPr lvl="1"/>
            <a:r>
              <a:rPr lang="en-US" dirty="0" err="1"/>
              <a:t>pasear</a:t>
            </a:r>
            <a:r>
              <a:rPr lang="en-US" dirty="0"/>
              <a:t> y </a:t>
            </a:r>
            <a:r>
              <a:rPr lang="en-US" dirty="0" err="1"/>
              <a:t>charlar</a:t>
            </a:r>
            <a:r>
              <a:rPr lang="en-US" dirty="0"/>
              <a:t>.</a:t>
            </a:r>
          </a:p>
          <a:p>
            <a:r>
              <a:rPr lang="en-US" dirty="0"/>
              <a:t>Son preguntas que también puede comentar con </a:t>
            </a:r>
            <a:r>
              <a:rPr lang="en-US" dirty="0" err="1"/>
              <a:t>los</a:t>
            </a:r>
            <a:r>
              <a:rPr lang="en-US" dirty="0"/>
              <a:t>/as </a:t>
            </a:r>
            <a:r>
              <a:rPr lang="en-US" dirty="0" err="1"/>
              <a:t>cuidadores</a:t>
            </a:r>
            <a:r>
              <a:rPr lang="en-US" dirty="0"/>
              <a:t>. </a:t>
            </a:r>
          </a:p>
          <a:p>
            <a:r>
              <a:rPr lang="en-US" i="1" dirty="0"/>
              <a:t>Los padres también deben ser estratégicos a la hora de </a:t>
            </a:r>
            <a:r>
              <a:rPr lang="en-US" i="1" dirty="0" err="1"/>
              <a:t>prestar</a:t>
            </a:r>
            <a:r>
              <a:rPr lang="en-US" i="1" dirty="0"/>
              <a:t> </a:t>
            </a:r>
            <a:r>
              <a:rPr lang="en-US" i="1" dirty="0" err="1"/>
              <a:t>atención</a:t>
            </a:r>
            <a:r>
              <a:rPr lang="en-US" i="1" dirty="0"/>
              <a:t>:</a:t>
            </a:r>
          </a:p>
          <a:p>
            <a:pPr lvl="1"/>
            <a:r>
              <a:rPr lang="en-US" i="1" dirty="0" err="1"/>
              <a:t>cuando</a:t>
            </a:r>
            <a:r>
              <a:rPr lang="en-US" i="1" dirty="0"/>
              <a:t> </a:t>
            </a:r>
            <a:r>
              <a:rPr lang="en-US" i="1" dirty="0" err="1"/>
              <a:t>los</a:t>
            </a:r>
            <a:r>
              <a:rPr lang="en-US" i="1" dirty="0"/>
              <a:t>/as </a:t>
            </a:r>
            <a:r>
              <a:rPr lang="en-US" i="1" dirty="0" err="1"/>
              <a:t>menores</a:t>
            </a:r>
            <a:r>
              <a:rPr lang="en-US" i="1" dirty="0"/>
              <a:t> se portan mal de forma molesta, pero no perjudicial para </a:t>
            </a:r>
            <a:r>
              <a:rPr lang="en-US" i="1" dirty="0" err="1"/>
              <a:t>sí</a:t>
            </a:r>
            <a:r>
              <a:rPr lang="en-US" i="1" dirty="0"/>
              <a:t> </a:t>
            </a:r>
            <a:r>
              <a:rPr lang="en-US" i="1" dirty="0" err="1"/>
              <a:t>mismos</a:t>
            </a:r>
            <a:r>
              <a:rPr lang="en-US" i="1" dirty="0"/>
              <a:t>/as o para los demás, los padres pueden ignorar ese mal comportamiento.</a:t>
            </a:r>
          </a:p>
          <a:p>
            <a:pPr lvl="1"/>
            <a:r>
              <a:rPr lang="en-US" i="1" dirty="0" err="1"/>
              <a:t>si</a:t>
            </a:r>
            <a:r>
              <a:rPr lang="en-US" i="1" dirty="0"/>
              <a:t> nadie escucha a un/a </a:t>
            </a:r>
            <a:r>
              <a:rPr lang="en-US" i="1" dirty="0" err="1"/>
              <a:t>menor</a:t>
            </a:r>
            <a:r>
              <a:rPr lang="en-US" i="1" dirty="0"/>
              <a:t> que lloriquea, entonces no tiene sentido que siga lloriqueando.</a:t>
            </a:r>
          </a:p>
          <a:p>
            <a:pPr lvl="1"/>
            <a:r>
              <a:rPr lang="en-US" i="1" dirty="0" err="1"/>
              <a:t>cuando</a:t>
            </a:r>
            <a:r>
              <a:rPr lang="en-US" i="1" dirty="0"/>
              <a:t> los padres le </a:t>
            </a:r>
            <a:r>
              <a:rPr lang="en-US" i="1" dirty="0" err="1"/>
              <a:t>gritan</a:t>
            </a:r>
            <a:r>
              <a:rPr lang="en-US" i="1" dirty="0"/>
              <a:t> o le </a:t>
            </a:r>
            <a:r>
              <a:rPr lang="en-US" i="1" dirty="0" err="1"/>
              <a:t>pegan</a:t>
            </a:r>
            <a:r>
              <a:rPr lang="en-US" i="1" dirty="0"/>
              <a:t> a </a:t>
            </a:r>
            <a:r>
              <a:rPr lang="en-US" i="1" dirty="0" err="1"/>
              <a:t>los</a:t>
            </a:r>
            <a:r>
              <a:rPr lang="en-US" i="1" dirty="0"/>
              <a:t>/as </a:t>
            </a:r>
            <a:r>
              <a:rPr lang="en-US" i="1" dirty="0" err="1"/>
              <a:t>menores</a:t>
            </a:r>
            <a:r>
              <a:rPr lang="en-US" i="1" dirty="0"/>
              <a:t> que lloriquean, les están proporcionando una atención negativa y reforzando así ese comportamiento negativo.</a:t>
            </a:r>
          </a:p>
          <a:p>
            <a:r>
              <a:rPr lang="en-US" i="1" dirty="0"/>
              <a:t>Trataremos este tema con más detalle en la sesión sobre estrategias disciplinarias. </a:t>
            </a:r>
          </a:p>
        </p:txBody>
      </p:sp>
      <p:sp>
        <p:nvSpPr>
          <p:cNvPr id="6" name="Slide Image Placeholder 5">
            <a:extLst>
              <a:ext uri="{FF2B5EF4-FFF2-40B4-BE49-F238E27FC236}">
                <a16:creationId xmlns:a16="http://schemas.microsoft.com/office/drawing/2014/main" id="{496F1ACA-221C-25AC-75FE-284F95A59FEE}"/>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C3DD00E4-28AC-69A6-70A5-515092EA15C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26</a:t>
            </a:fld>
            <a:endParaRPr lang="en-US" sz="1200" dirty="0">
              <a:latin typeface="+mn-lt"/>
            </a:endParaRPr>
          </a:p>
        </p:txBody>
      </p:sp>
    </p:spTree>
    <p:extLst>
      <p:ext uri="{BB962C8B-B14F-4D97-AF65-F5344CB8AC3E}">
        <p14:creationId xmlns:p14="http://schemas.microsoft.com/office/powerpoint/2010/main" val="2124745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t>EXPLICAR</a:t>
            </a:r>
            <a:endParaRPr lang="en-US" dirty="0"/>
          </a:p>
          <a:p>
            <a:r>
              <a:rPr lang="en-US" i="1" dirty="0"/>
              <a:t>Vamos a hablar de 3 herramientas de crianza diferentes que </a:t>
            </a:r>
            <a:r>
              <a:rPr lang="en-US" i="1" dirty="0" err="1"/>
              <a:t>pueden</a:t>
            </a:r>
            <a:r>
              <a:rPr lang="en-US" i="1" dirty="0"/>
              <a:t> compartir con padres, </a:t>
            </a:r>
            <a:r>
              <a:rPr lang="en-US" i="1" dirty="0" err="1"/>
              <a:t>madres</a:t>
            </a:r>
            <a:r>
              <a:rPr lang="en-US" i="1" dirty="0"/>
              <a:t> y </a:t>
            </a:r>
            <a:r>
              <a:rPr lang="en-US" i="1" dirty="0" err="1">
                <a:latin typeface="+mn-lt"/>
              </a:rPr>
              <a:t>cuidadores</a:t>
            </a:r>
            <a:r>
              <a:rPr lang="en-US" i="1" dirty="0">
                <a:latin typeface="+mn-lt"/>
              </a:rPr>
              <a:t>. </a:t>
            </a:r>
          </a:p>
          <a:p>
            <a:r>
              <a:rPr lang="en-US" i="1" dirty="0">
                <a:latin typeface="+mn-lt"/>
              </a:rPr>
              <a:t>Esto </a:t>
            </a:r>
            <a:r>
              <a:rPr lang="en-US" i="1" dirty="0" err="1">
                <a:latin typeface="+mn-lt"/>
              </a:rPr>
              <a:t>puede</a:t>
            </a:r>
            <a:r>
              <a:rPr lang="en-US" i="1" dirty="0">
                <a:latin typeface="+mn-lt"/>
              </a:rPr>
              <a:t> </a:t>
            </a:r>
            <a:r>
              <a:rPr lang="en-US" i="1" dirty="0" err="1">
                <a:latin typeface="+mn-lt"/>
              </a:rPr>
              <a:t>ayudarlos</a:t>
            </a:r>
            <a:r>
              <a:rPr lang="en-US" i="1" dirty="0">
                <a:latin typeface="+mn-lt"/>
              </a:rPr>
              <a:t>/as a fomentar comportamientos más positivos en sus </a:t>
            </a:r>
            <a:r>
              <a:rPr lang="en-US" i="1" dirty="0" err="1">
                <a:latin typeface="+mn-lt"/>
              </a:rPr>
              <a:t>hijos</a:t>
            </a:r>
            <a:r>
              <a:rPr lang="en-US" i="1" dirty="0">
                <a:latin typeface="+mn-lt"/>
              </a:rPr>
              <a:t>/as y a disminuir los negativos.</a:t>
            </a:r>
          </a:p>
          <a:p>
            <a:r>
              <a:rPr lang="en-US" i="1" dirty="0">
                <a:latin typeface="+mn-lt"/>
              </a:rPr>
              <a:t>Las herramientas son...</a:t>
            </a:r>
          </a:p>
          <a:p>
            <a:pPr lvl="1"/>
            <a:r>
              <a:rPr lang="en-US" dirty="0" err="1">
                <a:latin typeface="+mn-lt"/>
              </a:rPr>
              <a:t>Presente</a:t>
            </a:r>
            <a:r>
              <a:rPr lang="en-US" dirty="0">
                <a:latin typeface="+mn-lt"/>
              </a:rPr>
              <a:t> </a:t>
            </a:r>
            <a:r>
              <a:rPr lang="en-US" dirty="0" err="1">
                <a:latin typeface="+mn-lt"/>
              </a:rPr>
              <a:t>el</a:t>
            </a:r>
            <a:r>
              <a:rPr lang="en-US" dirty="0">
                <a:latin typeface="+mn-lt"/>
              </a:rPr>
              <a:t> </a:t>
            </a:r>
            <a:r>
              <a:rPr lang="en-US" dirty="0" err="1">
                <a:latin typeface="+mn-lt"/>
              </a:rPr>
              <a:t>contenido</a:t>
            </a:r>
            <a:r>
              <a:rPr lang="en-US" dirty="0">
                <a:latin typeface="+mn-lt"/>
              </a:rPr>
              <a:t> de la </a:t>
            </a:r>
            <a:r>
              <a:rPr lang="en-US" dirty="0" err="1">
                <a:latin typeface="+mn-lt"/>
              </a:rPr>
              <a:t>diapositiva</a:t>
            </a:r>
            <a:r>
              <a:rPr lang="en-US" dirty="0">
                <a:latin typeface="+mn-lt"/>
              </a:rPr>
              <a:t>.</a:t>
            </a:r>
          </a:p>
        </p:txBody>
      </p:sp>
      <p:sp>
        <p:nvSpPr>
          <p:cNvPr id="6" name="Slide Image Placeholder 5">
            <a:extLst>
              <a:ext uri="{FF2B5EF4-FFF2-40B4-BE49-F238E27FC236}">
                <a16:creationId xmlns:a16="http://schemas.microsoft.com/office/drawing/2014/main" id="{14CEFF91-3780-7859-9781-3DB4E8A847E5}"/>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F73F9E51-9FC6-1096-CBAB-5BCC4A6F9A6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27</a:t>
            </a:fld>
            <a:endParaRPr lang="en-US" sz="1200" dirty="0">
              <a:latin typeface="+mn-lt"/>
            </a:endParaRPr>
          </a:p>
        </p:txBody>
      </p:sp>
    </p:spTree>
    <p:extLst>
      <p:ext uri="{BB962C8B-B14F-4D97-AF65-F5344CB8AC3E}">
        <p14:creationId xmlns:p14="http://schemas.microsoft.com/office/powerpoint/2010/main" val="1624225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DEBATE EN GRUPO</a:t>
            </a:r>
            <a:endParaRPr lang="en-US" dirty="0"/>
          </a:p>
          <a:p>
            <a:r>
              <a:rPr lang="en-US" i="1" dirty="0"/>
              <a:t>¿Cómo puede el juego con </a:t>
            </a:r>
            <a:r>
              <a:rPr lang="en-US" i="1" dirty="0" err="1"/>
              <a:t>los</a:t>
            </a:r>
            <a:r>
              <a:rPr lang="en-US" i="1" dirty="0"/>
              <a:t>/as </a:t>
            </a:r>
            <a:r>
              <a:rPr lang="en-US" i="1" dirty="0" err="1"/>
              <a:t>menores</a:t>
            </a:r>
            <a:r>
              <a:rPr lang="en-US" i="1" dirty="0"/>
              <a:t> fomentar su desarrollo y comportamiento positivos?</a:t>
            </a:r>
          </a:p>
          <a:p>
            <a:r>
              <a:rPr lang="en-US" dirty="0"/>
              <a:t>Complete las respuestas con la </a:t>
            </a:r>
            <a:r>
              <a:rPr lang="en-US" dirty="0" err="1"/>
              <a:t>siguiente</a:t>
            </a:r>
            <a:r>
              <a:rPr lang="en-US" dirty="0"/>
              <a:t> </a:t>
            </a:r>
            <a:r>
              <a:rPr lang="en-US" dirty="0" err="1"/>
              <a:t>diapositiva</a:t>
            </a:r>
            <a:r>
              <a:rPr lang="en-US" dirty="0"/>
              <a:t>.</a:t>
            </a:r>
          </a:p>
        </p:txBody>
      </p:sp>
      <p:sp>
        <p:nvSpPr>
          <p:cNvPr id="6" name="Slide Image Placeholder 5">
            <a:extLst>
              <a:ext uri="{FF2B5EF4-FFF2-40B4-BE49-F238E27FC236}">
                <a16:creationId xmlns:a16="http://schemas.microsoft.com/office/drawing/2014/main" id="{9B81751D-EFA5-D764-D06D-0D9A7E96FB35}"/>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8675C52A-6FC5-D818-A577-17A4A82DE27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28</a:t>
            </a:fld>
            <a:endParaRPr lang="en-US" sz="1200" dirty="0">
              <a:latin typeface="+mn-lt"/>
            </a:endParaRPr>
          </a:p>
        </p:txBody>
      </p:sp>
    </p:spTree>
    <p:extLst>
      <p:ext uri="{BB962C8B-B14F-4D97-AF65-F5344CB8AC3E}">
        <p14:creationId xmlns:p14="http://schemas.microsoft.com/office/powerpoint/2010/main" val="14456659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EXPLICAR</a:t>
            </a:r>
          </a:p>
          <a:p>
            <a:r>
              <a:rPr lang="en-US" dirty="0" err="1"/>
              <a:t>Presente</a:t>
            </a:r>
            <a:r>
              <a:rPr lang="en-US" dirty="0"/>
              <a:t> </a:t>
            </a:r>
            <a:r>
              <a:rPr lang="en-US" dirty="0" err="1"/>
              <a:t>el</a:t>
            </a:r>
            <a:r>
              <a:rPr lang="en-US" dirty="0"/>
              <a:t> </a:t>
            </a:r>
            <a:r>
              <a:rPr lang="en-US" dirty="0" err="1"/>
              <a:t>contenido</a:t>
            </a:r>
            <a:r>
              <a:rPr lang="en-US" dirty="0"/>
              <a:t> de la </a:t>
            </a:r>
            <a:r>
              <a:rPr lang="en-US" dirty="0" err="1"/>
              <a:t>diapositiva</a:t>
            </a:r>
            <a:r>
              <a:rPr lang="en-US" dirty="0"/>
              <a:t>.</a:t>
            </a:r>
          </a:p>
        </p:txBody>
      </p:sp>
      <p:sp>
        <p:nvSpPr>
          <p:cNvPr id="6" name="Slide Image Placeholder 5">
            <a:extLst>
              <a:ext uri="{FF2B5EF4-FFF2-40B4-BE49-F238E27FC236}">
                <a16:creationId xmlns:a16="http://schemas.microsoft.com/office/drawing/2014/main" id="{BCD80F47-4A20-E0FB-5E2F-176503F9CA6C}"/>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18673847-B614-E2AA-D5BD-78125BB5F16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29</a:t>
            </a:fld>
            <a:endParaRPr lang="en-US" sz="1200" dirty="0">
              <a:latin typeface="+mn-lt"/>
            </a:endParaRPr>
          </a:p>
        </p:txBody>
      </p:sp>
    </p:spTree>
    <p:extLst>
      <p:ext uri="{BB962C8B-B14F-4D97-AF65-F5344CB8AC3E}">
        <p14:creationId xmlns:p14="http://schemas.microsoft.com/office/powerpoint/2010/main" val="1847010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2" name="Google Shape;242;p2:notes"/>
          <p:cNvSpPr txBox="1">
            <a:spLocks noGrp="1"/>
          </p:cNvSpPr>
          <p:nvPr>
            <p:ph type="body" idx="1"/>
          </p:nvPr>
        </p:nvSpPr>
        <p:spPr>
          <a:xfrm>
            <a:off x="477838" y="460375"/>
            <a:ext cx="6143625" cy="9210675"/>
          </a:xfrm>
          <a:prstGeom prst="rect">
            <a:avLst/>
          </a:prstGeom>
        </p:spPr>
        <p:txBody>
          <a:bodyPr/>
          <a:lstStyle/>
          <a:p>
            <a:pPr lvl="1"/>
            <a:r>
              <a:rPr lang="es-ES_tradnl" noProof="0" dirty="0">
                <a:sym typeface="Arial"/>
              </a:rPr>
              <a:t>Sesión 8: Herramientas básicas de gestión del dinero - Esta sesión debe contextualizarse en función de si se dispone o no de asistencia en efectivo y cupones (AEC) en su contexto, ya que las herramientas deben utilizarse en consonancia con los procesos y plazos de AEC en contextos en los que este sea el caso, o pueden utilizarse de forma más flexible en contextos en los que las herramientas de gestión del dinero se estén utilizando para apoyar a las familias en la gestión del dinero sin AEC. </a:t>
            </a:r>
          </a:p>
          <a:p>
            <a:pPr lvl="1"/>
            <a:r>
              <a:rPr lang="es-ES_tradnl" noProof="0" dirty="0">
                <a:sym typeface="Arial"/>
              </a:rPr>
              <a:t>Sesión 8 Diapositiva 92 "Tipos de gastos domésticos" - Los ejemplos deben contextualizarse. </a:t>
            </a:r>
          </a:p>
          <a:p>
            <a:pPr lvl="1"/>
            <a:r>
              <a:rPr lang="es-ES_tradnl" noProof="0" dirty="0">
                <a:sym typeface="Arial"/>
              </a:rPr>
              <a:t>Sesión 8 Diapositiva 93, "¿Cuándo y dónde debe utilizar estas herramientas?" - Adapte la sección "cuándo" en función de si los clientes acceden o accederán al AEC en el contexto.</a:t>
            </a:r>
          </a:p>
          <a:p>
            <a:pPr lvl="1"/>
            <a:r>
              <a:rPr lang="es-ES_tradnl" noProof="0" dirty="0">
                <a:sym typeface="Arial"/>
              </a:rPr>
              <a:t>Sesión 8 Diapositiva 97 Eliminar esta diapositiva en contextos en los que las familias no reciben AEC". </a:t>
            </a:r>
          </a:p>
          <a:p>
            <a:pPr lvl="1"/>
            <a:r>
              <a:rPr lang="es-ES_tradnl" noProof="0" dirty="0">
                <a:sym typeface="Arial"/>
              </a:rPr>
              <a:t>Sesión 8 Diapositiva 99-102 "Money matters tools" – Actualice las cantidades en el escenario basándose en lo que sería realista en el contexto (no es necesario que sea muy exacto; pueden ser estimaciones aproximadas).</a:t>
            </a:r>
          </a:p>
          <a:p>
            <a:pPr lvl="1"/>
            <a:r>
              <a:rPr lang="es-ES_tradnl" noProof="0" dirty="0">
                <a:sym typeface="Arial"/>
              </a:rPr>
              <a:t>Sesión 9 Diapositiva 107 "El estrés del cuidador" - Esta historia puede adaptarse al contexto. </a:t>
            </a:r>
          </a:p>
          <a:p>
            <a:pPr lvl="1"/>
            <a:r>
              <a:rPr lang="es-ES_tradnl" noProof="0" dirty="0">
                <a:sym typeface="Arial"/>
              </a:rPr>
              <a:t>Sesión 9 Diapositiva 110 “Métodos de afrontamiento" – Se puede adaptar en función de las normas y prácticas locales.</a:t>
            </a:r>
          </a:p>
          <a:p>
            <a:pPr lvl="1"/>
            <a:r>
              <a:rPr lang="es-ES_tradnl" noProof="0" dirty="0">
                <a:sym typeface="Arial"/>
              </a:rPr>
              <a:t>Sesión 9 Diapositiva 112 "Caja de herramientas de técnicas de relajación y autocuidado" - Las técnicas del cuaderno de ejercicios del participante deben adaptarse al contexto. </a:t>
            </a:r>
          </a:p>
          <a:p>
            <a:endParaRPr lang="es-ES_tradnl" noProof="0" dirty="0">
              <a:sym typeface="Arial"/>
            </a:endParaRPr>
          </a:p>
          <a:p>
            <a:pPr marL="0" indent="0">
              <a:buNone/>
            </a:pPr>
            <a:r>
              <a:rPr lang="es-ES_tradnl" b="1" noProof="0" dirty="0">
                <a:sym typeface="Arial"/>
              </a:rPr>
              <a:t>PREPARACIÓN</a:t>
            </a:r>
          </a:p>
          <a:p>
            <a:r>
              <a:rPr lang="es-ES_tradnl" noProof="0" dirty="0">
                <a:sym typeface="Arial"/>
              </a:rPr>
              <a:t>Los siguientes elementos son necesarios para impartir este módulo en un entorno de formación presencial: </a:t>
            </a:r>
          </a:p>
          <a:p>
            <a:r>
              <a:rPr lang="es-ES_tradnl" noProof="0" dirty="0">
                <a:sym typeface="Arial"/>
              </a:rPr>
              <a:t>un cuaderno por participante.</a:t>
            </a:r>
          </a:p>
          <a:p>
            <a:r>
              <a:rPr lang="es-ES_tradnl" noProof="0" dirty="0">
                <a:sym typeface="Arial"/>
              </a:rPr>
              <a:t>un formulario por participante.</a:t>
            </a:r>
          </a:p>
          <a:p>
            <a:r>
              <a:rPr lang="es-ES_tradnl" noProof="0" dirty="0">
                <a:sym typeface="Arial"/>
              </a:rPr>
              <a:t>proyector y computador portátil.</a:t>
            </a:r>
          </a:p>
          <a:p>
            <a:r>
              <a:rPr lang="es-ES_tradnl" noProof="0" dirty="0">
                <a:sym typeface="Arial"/>
              </a:rPr>
              <a:t>papelógrafos, cinta adhesiva y bolígrafos.</a:t>
            </a:r>
          </a:p>
          <a:p>
            <a:endParaRPr lang="es-ES_tradnl" noProof="0" dirty="0">
              <a:sym typeface="Arial"/>
            </a:endParaRPr>
          </a:p>
          <a:p>
            <a:pPr marL="0" indent="0">
              <a:buNone/>
            </a:pPr>
            <a:r>
              <a:rPr lang="es-ES_tradnl" b="1" noProof="0" dirty="0">
                <a:sym typeface="Arial"/>
              </a:rPr>
              <a:t>VISIÓN GENERAL</a:t>
            </a:r>
          </a:p>
          <a:p>
            <a:r>
              <a:rPr lang="es-ES_tradnl" b="1" noProof="0" dirty="0">
                <a:sym typeface="Arial"/>
              </a:rPr>
              <a:t>Duración: </a:t>
            </a:r>
            <a:r>
              <a:rPr lang="es-ES_tradnl" noProof="0" dirty="0">
                <a:sym typeface="Arial"/>
              </a:rPr>
              <a:t>POR CONFIRMAR.</a:t>
            </a:r>
          </a:p>
          <a:p>
            <a:r>
              <a:rPr lang="es-ES_tradnl" b="1" noProof="0" dirty="0">
                <a:sym typeface="Arial"/>
              </a:rPr>
              <a:t>Objetivo del módulo: </a:t>
            </a:r>
            <a:r>
              <a:rPr lang="es-ES_tradnl" noProof="0" dirty="0">
                <a:sym typeface="Helvetica Neue"/>
              </a:rPr>
              <a:t>ofrecerle herramientas y técnicas a los/as participantes para proporcionar apoyo directo de fortalecimiento familiar a los/as cuidadores y a las familias.</a:t>
            </a:r>
            <a:endParaRPr lang="es-ES_tradnl" noProof="0" dirty="0"/>
          </a:p>
          <a:p>
            <a:r>
              <a:rPr lang="es-ES_tradnl" b="1" noProof="0" dirty="0">
                <a:sym typeface="Arial"/>
              </a:rPr>
              <a:t>Objetivos de aprendizaje del modulo: </a:t>
            </a:r>
            <a:r>
              <a:rPr lang="es-ES_tradnl" noProof="0" dirty="0">
                <a:sym typeface="Arial"/>
              </a:rPr>
              <a:t>al final de estas sesiones, los/as participantes serán capaces de:</a:t>
            </a:r>
          </a:p>
          <a:p>
            <a:pPr lvl="1"/>
            <a:r>
              <a:rPr lang="es-ES_tradnl" noProof="0" dirty="0">
                <a:sym typeface="Arial"/>
              </a:rPr>
              <a:t>demostrar técnicas y herramientas de crianza que puedan utilizarse con padres, cuidadores y menores para apoyar el fortalecimiento familiar.</a:t>
            </a:r>
          </a:p>
          <a:p>
            <a:pPr lvl="1"/>
            <a:r>
              <a:rPr lang="es-ES_tradnl" noProof="0" dirty="0">
                <a:sym typeface="Arial"/>
              </a:rPr>
              <a:t>describir cómo los/as cuidadores pueden utilizar técnicas de relajación y autocuidado para controlar el estrés.</a:t>
            </a:r>
          </a:p>
          <a:p>
            <a:pPr lvl="1"/>
            <a:r>
              <a:rPr lang="es-ES_tradnl" noProof="0" dirty="0">
                <a:sym typeface="Arial"/>
              </a:rPr>
              <a:t>explicar formas de trabajar con las familias para trazar y reforzar las redes de apoyo social.</a:t>
            </a:r>
          </a:p>
          <a:p>
            <a:pPr lvl="1"/>
            <a:r>
              <a:rPr lang="es-ES_tradnl" noProof="0" dirty="0">
                <a:sym typeface="Arial"/>
              </a:rPr>
              <a:t>describir cómo pueden utilizarse las herramientas para apoyar la gestión del dinero con las familias.</a:t>
            </a:r>
          </a:p>
          <a:p>
            <a:r>
              <a:rPr lang="es-ES_tradnl" b="1" noProof="0" dirty="0">
                <a:sym typeface="Arial"/>
              </a:rPr>
              <a:t>Sesiones:</a:t>
            </a:r>
          </a:p>
          <a:p>
            <a:pPr lvl="1"/>
            <a:r>
              <a:rPr lang="es-ES_tradnl" noProof="0" dirty="0">
                <a:sym typeface="Arial"/>
              </a:rPr>
              <a:t>apoyar el apego y el establecimiento de vínculos afectivos con los niños y niñas más pequeños/as.</a:t>
            </a:r>
          </a:p>
          <a:p>
            <a:pPr lvl="1"/>
            <a:r>
              <a:rPr lang="es-ES_tradnl" noProof="0" dirty="0">
                <a:sym typeface="Arial"/>
              </a:rPr>
              <a:t>establecer relaciones positivas con los/as menores.</a:t>
            </a:r>
          </a:p>
          <a:p>
            <a:pPr lvl="1"/>
            <a:r>
              <a:rPr lang="es-ES_tradnl" noProof="0" dirty="0">
                <a:sym typeface="Arial"/>
              </a:rPr>
              <a:t>desarrollar las capacidades emocionales y empáticas de los padres y cuidadores.</a:t>
            </a:r>
          </a:p>
          <a:p>
            <a:pPr lvl="1"/>
            <a:r>
              <a:rPr lang="es-ES_tradnl" noProof="0" dirty="0">
                <a:sym typeface="Arial"/>
              </a:rPr>
              <a:t>crear un entorno predecible y seguro mediante normas y rutinas familiares. </a:t>
            </a:r>
          </a:p>
          <a:p>
            <a:pPr lvl="1"/>
            <a:r>
              <a:rPr lang="es-ES_tradnl" noProof="0" dirty="0">
                <a:sym typeface="Arial"/>
              </a:rPr>
              <a:t>reforzar las redes de apoyo social.</a:t>
            </a:r>
          </a:p>
          <a:p>
            <a:pPr lvl="1"/>
            <a:r>
              <a:rPr lang="es-ES_tradnl" noProof="0" dirty="0">
                <a:sym typeface="Arial"/>
              </a:rPr>
              <a:t>herramientas básicas de gestión monetaria.</a:t>
            </a:r>
          </a:p>
          <a:p>
            <a:pPr lvl="1"/>
            <a:r>
              <a:rPr lang="es-ES_tradnl" noProof="0" dirty="0">
                <a:sym typeface="Arial"/>
              </a:rPr>
              <a:t>técnicas de relajación y autocuidado para ayudar a los/as cuidadores.</a:t>
            </a:r>
          </a:p>
          <a:p>
            <a:pPr lvl="1"/>
            <a:endParaRPr lang="es-ES_tradnl" noProof="0" dirty="0"/>
          </a:p>
          <a:p>
            <a:pPr marL="0" indent="0">
              <a:buNone/>
            </a:pPr>
            <a:r>
              <a:rPr lang="es-ES_tradnl" b="1" noProof="0" dirty="0">
                <a:sym typeface="Arial"/>
              </a:rPr>
              <a:t>CONTINÚA EN LA SIGUIENTE DIAPOSITIVA </a:t>
            </a:r>
            <a:r>
              <a:rPr lang="es-ES_tradnl" b="1" noProof="0" dirty="0">
                <a:sym typeface="Wingdings" panose="05000000000000000000" pitchFamily="2" charset="2"/>
              </a:rPr>
              <a:t></a:t>
            </a:r>
            <a:endParaRPr lang="es-ES_tradnl" noProof="0" dirty="0">
              <a:sym typeface="Arial"/>
            </a:endParaRPr>
          </a:p>
        </p:txBody>
      </p:sp>
      <p:sp>
        <p:nvSpPr>
          <p:cNvPr id="4" name="Google Shape;725;p48:notes">
            <a:extLst>
              <a:ext uri="{FF2B5EF4-FFF2-40B4-BE49-F238E27FC236}">
                <a16:creationId xmlns:a16="http://schemas.microsoft.com/office/drawing/2014/main" id="{A2DD463F-97B8-B432-4E99-247F6391A5C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a:t>
            </a:fld>
            <a:endParaRPr lang="en-US" sz="1200" dirty="0">
              <a:latin typeface="+mn-lt"/>
            </a:endParaRPr>
          </a:p>
        </p:txBody>
      </p:sp>
    </p:spTree>
    <p:extLst>
      <p:ext uri="{BB962C8B-B14F-4D97-AF65-F5344CB8AC3E}">
        <p14:creationId xmlns:p14="http://schemas.microsoft.com/office/powerpoint/2010/main" val="5402388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t>EXPLICAR</a:t>
            </a:r>
            <a:endParaRPr lang="en-US" dirty="0"/>
          </a:p>
          <a:p>
            <a:r>
              <a:rPr lang="en-US" i="1" dirty="0" err="1"/>
              <a:t>Aquí</a:t>
            </a:r>
            <a:r>
              <a:rPr lang="en-US" i="1" dirty="0"/>
              <a:t> </a:t>
            </a:r>
            <a:r>
              <a:rPr lang="en-US" i="1" dirty="0" err="1"/>
              <a:t>tienen</a:t>
            </a:r>
            <a:r>
              <a:rPr lang="en-US" i="1" dirty="0"/>
              <a:t> </a:t>
            </a:r>
            <a:r>
              <a:rPr lang="en-US" i="1" dirty="0" err="1"/>
              <a:t>algunas</a:t>
            </a:r>
            <a:r>
              <a:rPr lang="en-US" i="1" dirty="0"/>
              <a:t> pautas que </a:t>
            </a:r>
            <a:r>
              <a:rPr lang="en-US" i="1" dirty="0" err="1"/>
              <a:t>pueden</a:t>
            </a:r>
            <a:r>
              <a:rPr lang="en-US" i="1" dirty="0"/>
              <a:t> compartir con los padres sobre cómo pueden </a:t>
            </a:r>
            <a:r>
              <a:rPr lang="en-US" i="1" dirty="0" err="1"/>
              <a:t>jugar</a:t>
            </a:r>
            <a:r>
              <a:rPr lang="en-US" i="1" dirty="0"/>
              <a:t> </a:t>
            </a:r>
            <a:r>
              <a:rPr lang="en-US" i="1" dirty="0" err="1"/>
              <a:t>los</a:t>
            </a:r>
            <a:r>
              <a:rPr lang="en-US" i="1" dirty="0"/>
              <a:t>/as </a:t>
            </a:r>
            <a:r>
              <a:rPr lang="en-US" i="1" dirty="0" err="1"/>
              <a:t>menores</a:t>
            </a:r>
            <a:r>
              <a:rPr lang="en-US" i="1" dirty="0"/>
              <a:t>. </a:t>
            </a:r>
          </a:p>
          <a:p>
            <a:r>
              <a:rPr lang="en-US" dirty="0" err="1"/>
              <a:t>Presente</a:t>
            </a:r>
            <a:r>
              <a:rPr lang="en-US" dirty="0"/>
              <a:t> </a:t>
            </a:r>
            <a:r>
              <a:rPr lang="en-US" dirty="0" err="1"/>
              <a:t>el</a:t>
            </a:r>
            <a:r>
              <a:rPr lang="en-US" dirty="0"/>
              <a:t> </a:t>
            </a:r>
            <a:r>
              <a:rPr lang="en-US" dirty="0" err="1"/>
              <a:t>contenido</a:t>
            </a:r>
            <a:r>
              <a:rPr lang="en-US" dirty="0"/>
              <a:t> de la </a:t>
            </a:r>
            <a:r>
              <a:rPr lang="en-US" dirty="0" err="1"/>
              <a:t>diapositiva</a:t>
            </a:r>
            <a:r>
              <a:rPr lang="en-US" dirty="0"/>
              <a:t>.</a:t>
            </a:r>
          </a:p>
          <a:p>
            <a:pPr lvl="1"/>
            <a:r>
              <a:rPr lang="en-US" i="1" dirty="0"/>
              <a:t>Evitar las luchas de </a:t>
            </a:r>
            <a:r>
              <a:rPr lang="en-US" i="1" dirty="0" err="1"/>
              <a:t>poder</a:t>
            </a:r>
            <a:r>
              <a:rPr lang="en-US" i="1" dirty="0"/>
              <a:t>:</a:t>
            </a:r>
          </a:p>
          <a:p>
            <a:pPr lvl="2"/>
            <a:r>
              <a:rPr lang="en-US" i="1" dirty="0" err="1"/>
              <a:t>una</a:t>
            </a:r>
            <a:r>
              <a:rPr lang="en-US" i="1" dirty="0"/>
              <a:t> lucha de poder es una discusión que tiene lugar porque las personas implicadas se pelean por quién controlará y dominará la relación.</a:t>
            </a:r>
          </a:p>
          <a:p>
            <a:pPr lvl="2"/>
            <a:r>
              <a:rPr lang="en-US" i="1" dirty="0" err="1"/>
              <a:t>por</a:t>
            </a:r>
            <a:r>
              <a:rPr lang="en-US" i="1" dirty="0"/>
              <a:t> ejemplo:</a:t>
            </a:r>
          </a:p>
          <a:p>
            <a:pPr lvl="3"/>
            <a:r>
              <a:rPr lang="en-US" i="1" dirty="0"/>
              <a:t>un/a </a:t>
            </a:r>
            <a:r>
              <a:rPr lang="en-US" i="1" dirty="0" err="1"/>
              <a:t>niño</a:t>
            </a:r>
            <a:r>
              <a:rPr lang="en-US" i="1" dirty="0"/>
              <a:t>/a de 7 años juega a un juego con sus padres.</a:t>
            </a:r>
          </a:p>
          <a:p>
            <a:pPr lvl="3"/>
            <a:r>
              <a:rPr lang="en-US" i="1" dirty="0" err="1"/>
              <a:t>el</a:t>
            </a:r>
            <a:r>
              <a:rPr lang="en-US" i="1" dirty="0"/>
              <a:t>/la </a:t>
            </a:r>
            <a:r>
              <a:rPr lang="en-US" i="1" dirty="0" err="1"/>
              <a:t>niño</a:t>
            </a:r>
            <a:r>
              <a:rPr lang="en-US" i="1" dirty="0"/>
              <a:t>/a decide que quiere jugar a </a:t>
            </a:r>
            <a:r>
              <a:rPr lang="en-US" i="1" dirty="0" err="1"/>
              <a:t>otro</a:t>
            </a:r>
            <a:r>
              <a:rPr lang="en-US" i="1" dirty="0"/>
              <a:t> </a:t>
            </a:r>
            <a:r>
              <a:rPr lang="en-US" i="1" dirty="0" err="1"/>
              <a:t>juego</a:t>
            </a:r>
            <a:r>
              <a:rPr lang="en-US" i="1" dirty="0"/>
              <a:t>.</a:t>
            </a:r>
          </a:p>
          <a:p>
            <a:pPr lvl="3"/>
            <a:r>
              <a:rPr lang="en-US" i="1" dirty="0" err="1"/>
              <a:t>el</a:t>
            </a:r>
            <a:r>
              <a:rPr lang="en-US" i="1" dirty="0"/>
              <a:t> padre o </a:t>
            </a:r>
            <a:r>
              <a:rPr lang="en-US" i="1" dirty="0" err="1"/>
              <a:t>madre</a:t>
            </a:r>
            <a:r>
              <a:rPr lang="en-US" i="1" dirty="0"/>
              <a:t> le dice al </a:t>
            </a:r>
            <a:r>
              <a:rPr lang="en-US" i="1" dirty="0" err="1"/>
              <a:t>menor</a:t>
            </a:r>
            <a:r>
              <a:rPr lang="en-US" i="1" dirty="0"/>
              <a:t> que primero tiene que terminar </a:t>
            </a:r>
            <a:r>
              <a:rPr lang="en-US" i="1" dirty="0" err="1"/>
              <a:t>este</a:t>
            </a:r>
            <a:r>
              <a:rPr lang="en-US" i="1" dirty="0"/>
              <a:t> </a:t>
            </a:r>
            <a:r>
              <a:rPr lang="en-US" i="1" dirty="0" err="1"/>
              <a:t>juego</a:t>
            </a:r>
            <a:r>
              <a:rPr lang="en-US" i="1" dirty="0"/>
              <a:t>.</a:t>
            </a:r>
          </a:p>
          <a:p>
            <a:pPr lvl="3"/>
            <a:r>
              <a:rPr lang="en-US" i="1" dirty="0" err="1"/>
              <a:t>el</a:t>
            </a:r>
            <a:r>
              <a:rPr lang="en-US" i="1" dirty="0"/>
              <a:t>/la </a:t>
            </a:r>
            <a:r>
              <a:rPr lang="en-US" i="1" dirty="0" err="1"/>
              <a:t>niño</a:t>
            </a:r>
            <a:r>
              <a:rPr lang="en-US" i="1" dirty="0"/>
              <a:t>/a argumenta que quiere jugar al nuevo </a:t>
            </a:r>
            <a:r>
              <a:rPr lang="en-US" i="1" dirty="0" err="1"/>
              <a:t>juego</a:t>
            </a:r>
            <a:r>
              <a:rPr lang="en-US" i="1" dirty="0"/>
              <a:t>.</a:t>
            </a:r>
          </a:p>
          <a:p>
            <a:pPr lvl="3"/>
            <a:r>
              <a:rPr lang="en-US" i="1" dirty="0" err="1"/>
              <a:t>el</a:t>
            </a:r>
            <a:r>
              <a:rPr lang="en-US" i="1" dirty="0"/>
              <a:t> padre o </a:t>
            </a:r>
            <a:r>
              <a:rPr lang="en-US" i="1" dirty="0" err="1"/>
              <a:t>madre</a:t>
            </a:r>
            <a:r>
              <a:rPr lang="en-US" i="1" dirty="0"/>
              <a:t> </a:t>
            </a:r>
            <a:r>
              <a:rPr lang="en-US" i="1" dirty="0" err="1"/>
              <a:t>responde</a:t>
            </a:r>
            <a:r>
              <a:rPr lang="en-US" i="1" dirty="0"/>
              <a:t> argumentando que deberían terminar de jugar la primera partida.</a:t>
            </a:r>
          </a:p>
          <a:p>
            <a:pPr lvl="2"/>
            <a:r>
              <a:rPr lang="en-US" i="1" dirty="0"/>
              <a:t>Si el objetivo del juego es divertirse, aprender y entablar relaciones con </a:t>
            </a:r>
            <a:r>
              <a:rPr lang="en-US" i="1" dirty="0" err="1"/>
              <a:t>los</a:t>
            </a:r>
            <a:r>
              <a:rPr lang="en-US" i="1" dirty="0"/>
              <a:t>/as </a:t>
            </a:r>
            <a:r>
              <a:rPr lang="en-US" i="1" dirty="0" err="1"/>
              <a:t>menores</a:t>
            </a:r>
            <a:r>
              <a:rPr lang="en-US" i="1" dirty="0"/>
              <a:t>, ¡hay que evitar las discusiones siempre que sea posible!</a:t>
            </a:r>
          </a:p>
          <a:p>
            <a:pPr marL="0" lvl="0" indent="0">
              <a:buNone/>
            </a:pPr>
            <a:endParaRPr lang="en-US" dirty="0"/>
          </a:p>
          <a:p>
            <a:pPr marL="0" lvl="0" indent="0">
              <a:buNone/>
            </a:pPr>
            <a:r>
              <a:rPr lang="en-US" b="1" dirty="0"/>
              <a:t>DEBATE EN GRUPO</a:t>
            </a:r>
          </a:p>
          <a:p>
            <a:r>
              <a:rPr lang="en-US" i="1" dirty="0"/>
              <a:t>¿Se les ocurren cuidadores con los que </a:t>
            </a:r>
            <a:r>
              <a:rPr lang="en-US" i="1" dirty="0" err="1"/>
              <a:t>trabajen</a:t>
            </a:r>
            <a:r>
              <a:rPr lang="en-US" i="1" dirty="0"/>
              <a:t> que se beneficiarían de estos consejos? </a:t>
            </a:r>
          </a:p>
          <a:p>
            <a:r>
              <a:rPr lang="en-US" i="1" dirty="0"/>
              <a:t>¿Qué tipo de cuidadores y familias son? </a:t>
            </a:r>
          </a:p>
        </p:txBody>
      </p:sp>
      <p:sp>
        <p:nvSpPr>
          <p:cNvPr id="6" name="Slide Image Placeholder 5">
            <a:extLst>
              <a:ext uri="{FF2B5EF4-FFF2-40B4-BE49-F238E27FC236}">
                <a16:creationId xmlns:a16="http://schemas.microsoft.com/office/drawing/2014/main" id="{CDD4E379-4CAB-E673-0926-BF9051D88495}"/>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0F7B7C95-DF43-CB48-3A01-1FF65EAE631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30</a:t>
            </a:fld>
            <a:endParaRPr lang="en-US" sz="1200" dirty="0">
              <a:latin typeface="+mn-lt"/>
            </a:endParaRPr>
          </a:p>
        </p:txBody>
      </p:sp>
    </p:spTree>
    <p:extLst>
      <p:ext uri="{BB962C8B-B14F-4D97-AF65-F5344CB8AC3E}">
        <p14:creationId xmlns:p14="http://schemas.microsoft.com/office/powerpoint/2010/main" val="13572118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ADAPTAR AL CONTEXTO</a:t>
            </a:r>
          </a:p>
          <a:p>
            <a:r>
              <a:rPr lang="en-US" dirty="0"/>
              <a:t>El </a:t>
            </a:r>
            <a:r>
              <a:rPr lang="en-US" dirty="0" err="1"/>
              <a:t>guion</a:t>
            </a:r>
            <a:r>
              <a:rPr lang="en-US" dirty="0"/>
              <a:t> </a:t>
            </a:r>
            <a:r>
              <a:rPr lang="en-US" dirty="0" err="1"/>
              <a:t>proporcionado</a:t>
            </a:r>
            <a:r>
              <a:rPr lang="en-US" dirty="0"/>
              <a:t> en el libro de trabajo es un </a:t>
            </a:r>
            <a:r>
              <a:rPr lang="en-US" dirty="0" err="1"/>
              <a:t>guion</a:t>
            </a:r>
            <a:r>
              <a:rPr lang="en-US" dirty="0"/>
              <a:t> de </a:t>
            </a:r>
            <a:r>
              <a:rPr lang="en-US" dirty="0" err="1"/>
              <a:t>ejemplo</a:t>
            </a:r>
            <a:r>
              <a:rPr lang="en-US" dirty="0"/>
              <a:t>:</a:t>
            </a:r>
          </a:p>
          <a:p>
            <a:pPr lvl="1"/>
            <a:r>
              <a:rPr lang="en-US" dirty="0" err="1"/>
              <a:t>adáptelo</a:t>
            </a:r>
            <a:r>
              <a:rPr lang="en-US" dirty="0"/>
              <a:t> a su contexto o </a:t>
            </a:r>
            <a:r>
              <a:rPr lang="en-US" dirty="0" err="1"/>
              <a:t>cree</a:t>
            </a:r>
            <a:r>
              <a:rPr lang="en-US" dirty="0"/>
              <a:t> </a:t>
            </a:r>
            <a:r>
              <a:rPr lang="en-US" dirty="0" err="1"/>
              <a:t>el</a:t>
            </a:r>
            <a:r>
              <a:rPr lang="en-US" dirty="0"/>
              <a:t> </a:t>
            </a:r>
            <a:r>
              <a:rPr lang="en-US" dirty="0" err="1"/>
              <a:t>suyo</a:t>
            </a:r>
            <a:r>
              <a:rPr lang="en-US" dirty="0"/>
              <a:t>.</a:t>
            </a:r>
          </a:p>
          <a:p>
            <a:pPr lvl="1"/>
            <a:r>
              <a:rPr lang="en-US" dirty="0" err="1"/>
              <a:t>cambie</a:t>
            </a:r>
            <a:r>
              <a:rPr lang="en-US" dirty="0"/>
              <a:t> </a:t>
            </a:r>
            <a:r>
              <a:rPr lang="en-US" dirty="0" err="1"/>
              <a:t>los</a:t>
            </a:r>
            <a:r>
              <a:rPr lang="en-US" dirty="0"/>
              <a:t> nombres por otros que le resulten familiares </a:t>
            </a:r>
            <a:r>
              <a:rPr lang="en-US" dirty="0" err="1"/>
              <a:t>en</a:t>
            </a:r>
            <a:r>
              <a:rPr lang="en-US" dirty="0"/>
              <a:t> </a:t>
            </a:r>
            <a:r>
              <a:rPr lang="en-US" dirty="0" err="1"/>
              <a:t>su</a:t>
            </a:r>
            <a:r>
              <a:rPr lang="en-US" dirty="0"/>
              <a:t> </a:t>
            </a:r>
            <a:r>
              <a:rPr lang="en-US" dirty="0" err="1"/>
              <a:t>contexto</a:t>
            </a:r>
            <a:r>
              <a:rPr lang="en-US" dirty="0"/>
              <a:t>.</a:t>
            </a:r>
          </a:p>
          <a:p>
            <a:pPr marL="0" indent="0">
              <a:buNone/>
            </a:pPr>
            <a:r>
              <a:rPr lang="en-US" dirty="0"/>
              <a:t>______________________________________________________________________________</a:t>
            </a:r>
          </a:p>
          <a:p>
            <a:pPr marL="0" indent="0">
              <a:buNone/>
            </a:pPr>
            <a:endParaRPr lang="en-US" dirty="0"/>
          </a:p>
          <a:p>
            <a:pPr marL="0" indent="0">
              <a:buNone/>
            </a:pPr>
            <a:r>
              <a:rPr lang="en-US" b="1" dirty="0"/>
              <a:t>INTRODUCCIÓN</a:t>
            </a:r>
          </a:p>
          <a:p>
            <a:r>
              <a:rPr lang="en-US" i="1" dirty="0"/>
              <a:t>Ahora haremos un juego de </a:t>
            </a:r>
            <a:r>
              <a:rPr lang="en-US" i="1" dirty="0" err="1"/>
              <a:t>rol</a:t>
            </a:r>
            <a:r>
              <a:rPr lang="en-US" i="1" dirty="0"/>
              <a:t>.</a:t>
            </a:r>
          </a:p>
          <a:p>
            <a:r>
              <a:rPr lang="en-US" dirty="0" err="1"/>
              <a:t>Pida</a:t>
            </a:r>
            <a:r>
              <a:rPr lang="en-US" dirty="0"/>
              <a:t> 2 personas </a:t>
            </a:r>
            <a:r>
              <a:rPr lang="en-US" dirty="0" err="1"/>
              <a:t>voluntarias</a:t>
            </a:r>
            <a:r>
              <a:rPr lang="en-US" dirty="0"/>
              <a:t>, </a:t>
            </a:r>
            <a:r>
              <a:rPr lang="en-US" dirty="0" err="1"/>
              <a:t>preferiblemente</a:t>
            </a:r>
            <a:r>
              <a:rPr lang="en-US" dirty="0"/>
              <a:t> un hombre y una mujer. </a:t>
            </a:r>
          </a:p>
          <a:p>
            <a:r>
              <a:rPr lang="en-US" dirty="0"/>
              <a:t>Guíe a las personas </a:t>
            </a:r>
            <a:r>
              <a:rPr lang="en-US" dirty="0" err="1"/>
              <a:t>voluntarias</a:t>
            </a:r>
            <a:r>
              <a:rPr lang="en-US" dirty="0"/>
              <a:t> a la </a:t>
            </a:r>
            <a:r>
              <a:rPr lang="en-US" b="1" dirty="0"/>
              <a:t>página 43 del Cuaderno de ejercicios: Juego de rol - </a:t>
            </a:r>
            <a:r>
              <a:rPr lang="en-US" b="1" dirty="0" err="1"/>
              <a:t>juego</a:t>
            </a:r>
            <a:r>
              <a:rPr lang="en-US" b="1" dirty="0"/>
              <a:t> </a:t>
            </a:r>
            <a:r>
              <a:rPr lang="en-US" b="1" dirty="0" err="1"/>
              <a:t>liderado</a:t>
            </a:r>
            <a:r>
              <a:rPr lang="en-US" b="1" dirty="0"/>
              <a:t> </a:t>
            </a:r>
            <a:r>
              <a:rPr lang="en-US" b="1" dirty="0" err="1"/>
              <a:t>por</a:t>
            </a:r>
            <a:r>
              <a:rPr lang="en-US" b="1" dirty="0"/>
              <a:t> </a:t>
            </a:r>
            <a:r>
              <a:rPr lang="en-US" b="1" dirty="0" err="1"/>
              <a:t>menores</a:t>
            </a:r>
            <a:r>
              <a:rPr lang="en-US" b="1" dirty="0"/>
              <a:t>.</a:t>
            </a:r>
          </a:p>
          <a:p>
            <a:r>
              <a:rPr lang="en-US" dirty="0"/>
              <a:t>Instruya a los actores en privado:</a:t>
            </a:r>
          </a:p>
          <a:p>
            <a:pPr lvl="1"/>
            <a:r>
              <a:rPr lang="en-US" i="1" dirty="0" err="1"/>
              <a:t>en</a:t>
            </a:r>
            <a:r>
              <a:rPr lang="en-US" i="1" dirty="0"/>
              <a:t> este juego de rol, la persona que hace de "padre" tiene que ser muy mandona y dirigir todo lo que hace el "</a:t>
            </a:r>
            <a:r>
              <a:rPr lang="en-US" i="1" dirty="0" err="1"/>
              <a:t>niño</a:t>
            </a:r>
            <a:r>
              <a:rPr lang="en-US" i="1" dirty="0"/>
              <a:t>/a“:</a:t>
            </a:r>
          </a:p>
          <a:p>
            <a:pPr lvl="2"/>
            <a:r>
              <a:rPr lang="en-US" i="1" dirty="0" err="1"/>
              <a:t>por</a:t>
            </a:r>
            <a:r>
              <a:rPr lang="en-US" i="1" dirty="0"/>
              <a:t> ejemplo, si están jugando con una pelota en el juego de rol, el progenitor puede insistir en que </a:t>
            </a:r>
            <a:r>
              <a:rPr lang="en-US" i="1" dirty="0" err="1"/>
              <a:t>el</a:t>
            </a:r>
            <a:r>
              <a:rPr lang="en-US" i="1" dirty="0"/>
              <a:t>/la </a:t>
            </a:r>
            <a:r>
              <a:rPr lang="en-US" i="1" dirty="0" err="1"/>
              <a:t>menor</a:t>
            </a:r>
            <a:r>
              <a:rPr lang="en-US" i="1" dirty="0"/>
              <a:t> la lance o la patee de una determinada manera durante un número concreto de veces; o, si están jugando a las canicas, el progenitor le </a:t>
            </a:r>
            <a:r>
              <a:rPr lang="en-US" i="1" dirty="0" err="1"/>
              <a:t>dirá</a:t>
            </a:r>
            <a:r>
              <a:rPr lang="en-US" i="1" dirty="0"/>
              <a:t> al </a:t>
            </a:r>
            <a:r>
              <a:rPr lang="en-US" i="1" dirty="0" err="1"/>
              <a:t>menor</a:t>
            </a:r>
            <a:r>
              <a:rPr lang="en-US" i="1" dirty="0"/>
              <a:t> que lo está haciendo mal e insistirá en que lo haga correctamente.</a:t>
            </a:r>
          </a:p>
          <a:p>
            <a:pPr lvl="1"/>
            <a:r>
              <a:rPr lang="en-US" i="1" dirty="0"/>
              <a:t>Me quedaré cerca para ayudar en caso de que </a:t>
            </a:r>
            <a:r>
              <a:rPr lang="en-US" i="1" dirty="0" err="1"/>
              <a:t>tengan</a:t>
            </a:r>
            <a:r>
              <a:rPr lang="en-US" i="1" dirty="0"/>
              <a:t> </a:t>
            </a:r>
            <a:r>
              <a:rPr lang="en-US" i="1" dirty="0" err="1"/>
              <a:t>algún</a:t>
            </a:r>
            <a:r>
              <a:rPr lang="en-US" i="1" dirty="0"/>
              <a:t> </a:t>
            </a:r>
            <a:r>
              <a:rPr lang="en-US" i="1" dirty="0" err="1"/>
              <a:t>bloqueo</a:t>
            </a:r>
            <a:r>
              <a:rPr lang="en-US" i="1" dirty="0"/>
              <a:t>..</a:t>
            </a:r>
          </a:p>
          <a:p>
            <a:endParaRPr lang="en-US" i="1" dirty="0"/>
          </a:p>
          <a:p>
            <a:pPr marL="0" indent="0">
              <a:buNone/>
            </a:pPr>
            <a:r>
              <a:rPr lang="en-US" b="1" dirty="0"/>
              <a:t>JUEGO DE ROLES</a:t>
            </a:r>
            <a:endParaRPr lang="en-US" dirty="0"/>
          </a:p>
          <a:p>
            <a:r>
              <a:rPr lang="en-US" dirty="0" err="1"/>
              <a:t>Dé</a:t>
            </a:r>
            <a:r>
              <a:rPr lang="en-US" dirty="0"/>
              <a:t> de 5 a 10 minutos para que las personas </a:t>
            </a:r>
            <a:r>
              <a:rPr lang="en-US" dirty="0" err="1"/>
              <a:t>voluntarias</a:t>
            </a:r>
            <a:r>
              <a:rPr lang="en-US" dirty="0"/>
              <a:t> se </a:t>
            </a:r>
            <a:r>
              <a:rPr lang="en-US" dirty="0" err="1"/>
              <a:t>preparen</a:t>
            </a:r>
            <a:r>
              <a:rPr lang="en-US" dirty="0"/>
              <a:t>.</a:t>
            </a:r>
          </a:p>
          <a:p>
            <a:r>
              <a:rPr lang="en-US" dirty="0" err="1"/>
              <a:t>Pídale</a:t>
            </a:r>
            <a:r>
              <a:rPr lang="en-US" dirty="0"/>
              <a:t> a las personas </a:t>
            </a:r>
            <a:r>
              <a:rPr lang="en-US" dirty="0" err="1"/>
              <a:t>voluntarias</a:t>
            </a:r>
            <a:r>
              <a:rPr lang="en-US" dirty="0"/>
              <a:t> que presenten el juego de </a:t>
            </a:r>
            <a:r>
              <a:rPr lang="en-US" dirty="0" err="1"/>
              <a:t>rol</a:t>
            </a:r>
            <a:r>
              <a:rPr lang="en-US" dirty="0"/>
              <a:t>.</a:t>
            </a:r>
          </a:p>
          <a:p>
            <a:pPr marL="0" indent="0">
              <a:buNone/>
            </a:pPr>
            <a:endParaRPr lang="en-US" b="1" dirty="0"/>
          </a:p>
          <a:p>
            <a:pPr marL="0" indent="0">
              <a:buNone/>
            </a:pPr>
            <a:r>
              <a:rPr lang="es-ES" b="1" dirty="0"/>
              <a:t>CONTINÚA EN LA SIGUIENTE DIAPOSITIVA</a:t>
            </a:r>
            <a:r>
              <a:rPr lang="en-US" b="1" dirty="0"/>
              <a:t> </a:t>
            </a:r>
            <a:r>
              <a:rPr lang="en-US" b="1" dirty="0">
                <a:sym typeface="Wingdings" panose="05000000000000000000" pitchFamily="2" charset="2"/>
              </a:rPr>
              <a:t></a:t>
            </a:r>
            <a:endParaRPr lang="en-US" dirty="0"/>
          </a:p>
        </p:txBody>
      </p:sp>
      <p:sp>
        <p:nvSpPr>
          <p:cNvPr id="6" name="Slide Image Placeholder 5">
            <a:extLst>
              <a:ext uri="{FF2B5EF4-FFF2-40B4-BE49-F238E27FC236}">
                <a16:creationId xmlns:a16="http://schemas.microsoft.com/office/drawing/2014/main" id="{D0577312-C9A4-D438-ED64-83B98BEB2578}"/>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AA769493-76FA-BEE6-68DD-742D84CB076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31</a:t>
            </a:fld>
            <a:endParaRPr lang="en-US" sz="1200" dirty="0">
              <a:latin typeface="+mn-lt"/>
            </a:endParaRPr>
          </a:p>
        </p:txBody>
      </p:sp>
    </p:spTree>
    <p:extLst>
      <p:ext uri="{BB962C8B-B14F-4D97-AF65-F5344CB8AC3E}">
        <p14:creationId xmlns:p14="http://schemas.microsoft.com/office/powerpoint/2010/main" val="4463717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9" y="460375"/>
            <a:ext cx="6143624" cy="9211333"/>
          </a:xfrm>
        </p:spPr>
        <p:txBody>
          <a:bodyPr/>
          <a:lstStyle/>
          <a:p>
            <a:pPr marL="0" indent="0">
              <a:buNone/>
            </a:pPr>
            <a:r>
              <a:rPr lang="en-US" sz="1100" b="1" dirty="0"/>
              <a:t>DEBATE EN GRUPO</a:t>
            </a:r>
            <a:endParaRPr lang="en-US" sz="1100" dirty="0"/>
          </a:p>
          <a:p>
            <a:r>
              <a:rPr lang="en-US" sz="1100" dirty="0" err="1"/>
              <a:t>Pregúntele</a:t>
            </a:r>
            <a:r>
              <a:rPr lang="en-US" sz="1100" dirty="0"/>
              <a:t> a los actores: "</a:t>
            </a:r>
            <a:r>
              <a:rPr lang="en-US" sz="1100" i="1" dirty="0"/>
              <a:t>¿</a:t>
            </a:r>
            <a:r>
              <a:rPr lang="en-US" sz="1100" i="1" dirty="0" err="1"/>
              <a:t>Qué</a:t>
            </a:r>
            <a:r>
              <a:rPr lang="en-US" sz="1100" i="1" dirty="0"/>
              <a:t> has </a:t>
            </a:r>
            <a:r>
              <a:rPr lang="en-US" sz="1100" i="1" dirty="0" err="1"/>
              <a:t>sentido</a:t>
            </a:r>
            <a:r>
              <a:rPr lang="en-US" sz="1100" i="1" dirty="0"/>
              <a:t>?”</a:t>
            </a:r>
          </a:p>
          <a:p>
            <a:r>
              <a:rPr lang="en-US" sz="1100" i="1" dirty="0"/>
              <a:t>Volveremos a realizar esta práctica.</a:t>
            </a:r>
          </a:p>
          <a:p>
            <a:r>
              <a:rPr lang="en-US" sz="1100" dirty="0"/>
              <a:t>Instruir a los actores en privado:</a:t>
            </a:r>
          </a:p>
          <a:p>
            <a:pPr lvl="1"/>
            <a:r>
              <a:rPr lang="en-US" sz="1100" i="1" dirty="0"/>
              <a:t>Esta vez, el padre debe seguir el </a:t>
            </a:r>
            <a:r>
              <a:rPr lang="en-US" sz="1100" i="1" dirty="0" err="1"/>
              <a:t>ejemplo</a:t>
            </a:r>
            <a:r>
              <a:rPr lang="en-US" sz="1100" i="1" dirty="0"/>
              <a:t> del/la </a:t>
            </a:r>
            <a:r>
              <a:rPr lang="en-US" sz="1100" i="1" dirty="0" err="1"/>
              <a:t>menor</a:t>
            </a:r>
            <a:r>
              <a:rPr lang="en-US" sz="1100" i="1" dirty="0"/>
              <a:t> y jugar a lo que </a:t>
            </a:r>
            <a:r>
              <a:rPr lang="en-US" sz="1100" i="1" dirty="0" err="1"/>
              <a:t>él</a:t>
            </a:r>
            <a:r>
              <a:rPr lang="en-US" sz="1100" i="1" dirty="0"/>
              <a:t> o </a:t>
            </a:r>
            <a:r>
              <a:rPr lang="en-US" sz="1100" i="1" dirty="0" err="1"/>
              <a:t>ella</a:t>
            </a:r>
            <a:r>
              <a:rPr lang="en-US" sz="1100" i="1" dirty="0"/>
              <a:t> </a:t>
            </a:r>
            <a:r>
              <a:rPr lang="en-US" sz="1100" i="1" dirty="0" err="1"/>
              <a:t>quiera</a:t>
            </a:r>
            <a:r>
              <a:rPr lang="en-US" sz="1100" i="1" dirty="0"/>
              <a:t> jugar. </a:t>
            </a:r>
          </a:p>
          <a:p>
            <a:pPr lvl="1"/>
            <a:r>
              <a:rPr lang="en-US" sz="1100" i="1" dirty="0"/>
              <a:t>Los padres deben dirigir palabras amables a </a:t>
            </a:r>
            <a:r>
              <a:rPr lang="en-US" sz="1100" i="1" dirty="0" err="1"/>
              <a:t>los</a:t>
            </a:r>
            <a:r>
              <a:rPr lang="en-US" sz="1100" i="1" dirty="0"/>
              <a:t>/as </a:t>
            </a:r>
            <a:r>
              <a:rPr lang="en-US" sz="1100" i="1" dirty="0" err="1"/>
              <a:t>menores</a:t>
            </a:r>
            <a:r>
              <a:rPr lang="en-US" sz="1100" i="1" dirty="0"/>
              <a:t> mientras juegan. Por ejemplo:</a:t>
            </a:r>
          </a:p>
          <a:p>
            <a:pPr lvl="2"/>
            <a:r>
              <a:rPr lang="en-US" sz="1100" i="1" dirty="0"/>
              <a:t>¡Wow </a:t>
            </a:r>
            <a:r>
              <a:rPr lang="en-US" sz="1100" i="1" dirty="0" err="1"/>
              <a:t>hijo</a:t>
            </a:r>
            <a:r>
              <a:rPr lang="en-US" sz="1100" i="1" dirty="0"/>
              <a:t>/a! ¡Mírate pateando esa pelota!</a:t>
            </a:r>
          </a:p>
          <a:p>
            <a:pPr lvl="2"/>
            <a:r>
              <a:rPr lang="en-US" sz="1100" i="1" dirty="0"/>
              <a:t>Algún día serás un gran jugador de fútbol.</a:t>
            </a:r>
          </a:p>
          <a:p>
            <a:pPr lvl="2"/>
            <a:r>
              <a:rPr lang="en-US" sz="1100" i="1" dirty="0"/>
              <a:t>¡Me encanta jugar contigo y estoy muy contento de que seas mi </a:t>
            </a:r>
            <a:r>
              <a:rPr lang="en-US" sz="1100" i="1" dirty="0" err="1"/>
              <a:t>hijo</a:t>
            </a:r>
            <a:r>
              <a:rPr lang="en-US" sz="1100" i="1" dirty="0"/>
              <a:t>/a!</a:t>
            </a:r>
          </a:p>
          <a:p>
            <a:pPr lvl="2"/>
            <a:r>
              <a:rPr lang="en-US" sz="1100" i="1" dirty="0"/>
              <a:t>Gracias por jugar conmigo y compartir la pelota por turnos.</a:t>
            </a:r>
          </a:p>
          <a:p>
            <a:pPr marL="0" indent="0">
              <a:buNone/>
            </a:pPr>
            <a:endParaRPr lang="en-US" sz="1100" b="1" dirty="0"/>
          </a:p>
          <a:p>
            <a:pPr marL="0" indent="0">
              <a:buNone/>
            </a:pPr>
            <a:r>
              <a:rPr lang="en-US" sz="1100" b="1" dirty="0"/>
              <a:t>JUEGO DE ROLES</a:t>
            </a:r>
            <a:endParaRPr lang="en-US" sz="1100" i="1" dirty="0"/>
          </a:p>
          <a:p>
            <a:r>
              <a:rPr lang="en-US" sz="1100" dirty="0" err="1"/>
              <a:t>Pídale</a:t>
            </a:r>
            <a:r>
              <a:rPr lang="en-US" sz="1100" dirty="0"/>
              <a:t> a las personas </a:t>
            </a:r>
            <a:r>
              <a:rPr lang="en-US" sz="1100" dirty="0" err="1"/>
              <a:t>voluntarias</a:t>
            </a:r>
            <a:r>
              <a:rPr lang="en-US" sz="1100" dirty="0"/>
              <a:t> que presenten el juego de </a:t>
            </a:r>
            <a:r>
              <a:rPr lang="en-US" sz="1100" dirty="0" err="1"/>
              <a:t>rol</a:t>
            </a:r>
            <a:r>
              <a:rPr lang="en-US" sz="1100" dirty="0"/>
              <a:t> </a:t>
            </a:r>
            <a:r>
              <a:rPr lang="en-US" sz="1100" dirty="0" err="1"/>
              <a:t>en</a:t>
            </a:r>
            <a:r>
              <a:rPr lang="en-US" sz="1100" dirty="0"/>
              <a:t> </a:t>
            </a:r>
            <a:r>
              <a:rPr lang="en-US" sz="1100" dirty="0" err="1"/>
              <a:t>frente</a:t>
            </a:r>
            <a:r>
              <a:rPr lang="en-US" sz="1100" dirty="0"/>
              <a:t> del grupo.</a:t>
            </a:r>
          </a:p>
          <a:p>
            <a:endParaRPr lang="en-US" sz="1100" i="1" dirty="0"/>
          </a:p>
          <a:p>
            <a:pPr marL="0" indent="0">
              <a:buNone/>
            </a:pPr>
            <a:r>
              <a:rPr lang="en-US" sz="1100" b="1" dirty="0"/>
              <a:t>DEBATE EN GRUPO</a:t>
            </a:r>
            <a:endParaRPr lang="en-US" sz="1100" dirty="0"/>
          </a:p>
          <a:p>
            <a:r>
              <a:rPr lang="en-US" sz="1100" dirty="0" err="1"/>
              <a:t>Pregúntele</a:t>
            </a:r>
            <a:r>
              <a:rPr lang="en-US" sz="1100" dirty="0"/>
              <a:t> a los actores: "</a:t>
            </a:r>
            <a:r>
              <a:rPr lang="en-US" sz="1100" i="1" dirty="0"/>
              <a:t>¿Qué has sentido?</a:t>
            </a:r>
          </a:p>
          <a:p>
            <a:r>
              <a:rPr lang="en-US" sz="1100" dirty="0" err="1"/>
              <a:t>Pregúntele</a:t>
            </a:r>
            <a:r>
              <a:rPr lang="en-US" sz="1100" dirty="0"/>
              <a:t> a los demás participantes: “</a:t>
            </a:r>
            <a:r>
              <a:rPr lang="en-US" sz="1100" i="1" dirty="0"/>
              <a:t>¿Pueden hacer comentarios positivos a los actores por su </a:t>
            </a:r>
            <a:r>
              <a:rPr lang="en-US" sz="1100" i="1" dirty="0" err="1"/>
              <a:t>participación</a:t>
            </a:r>
            <a:r>
              <a:rPr lang="en-US" sz="1100" i="1" dirty="0"/>
              <a:t>?”</a:t>
            </a:r>
          </a:p>
          <a:p>
            <a:r>
              <a:rPr lang="en-US" sz="1100" dirty="0"/>
              <a:t>Los facilitadores también deben elogiarlos.</a:t>
            </a:r>
            <a:endParaRPr lang="en-US" sz="1100" i="1" dirty="0"/>
          </a:p>
          <a:p>
            <a:pPr marL="0" indent="0">
              <a:buNone/>
            </a:pPr>
            <a:endParaRPr lang="en-US" sz="1100" b="1" dirty="0"/>
          </a:p>
          <a:p>
            <a:pPr marL="0" indent="0">
              <a:buNone/>
            </a:pPr>
            <a:r>
              <a:rPr lang="en-US" sz="1100" b="1" dirty="0"/>
              <a:t>INTRODUCCIÓN</a:t>
            </a:r>
          </a:p>
          <a:p>
            <a:r>
              <a:rPr lang="en-US" sz="1100" dirty="0"/>
              <a:t>Divida a </a:t>
            </a:r>
            <a:r>
              <a:rPr lang="en-US" sz="1100" dirty="0" err="1"/>
              <a:t>los</a:t>
            </a:r>
            <a:r>
              <a:rPr lang="en-US" sz="1100" dirty="0"/>
              <a:t>/as </a:t>
            </a:r>
            <a:r>
              <a:rPr lang="en-US" sz="1100" dirty="0" err="1"/>
              <a:t>participantes</a:t>
            </a:r>
            <a:r>
              <a:rPr lang="en-US" sz="1100" dirty="0"/>
              <a:t> en grupos de 3 personas.</a:t>
            </a:r>
          </a:p>
          <a:p>
            <a:r>
              <a:rPr lang="en-US" sz="1100" dirty="0"/>
              <a:t>Con </a:t>
            </a:r>
            <a:r>
              <a:rPr lang="en-US" sz="1100" dirty="0" err="1"/>
              <a:t>su</a:t>
            </a:r>
            <a:r>
              <a:rPr lang="en-US" sz="1100" dirty="0"/>
              <a:t> grupo:</a:t>
            </a:r>
          </a:p>
          <a:p>
            <a:pPr lvl="1"/>
            <a:r>
              <a:rPr lang="en-US" sz="1100" i="1" dirty="0" err="1"/>
              <a:t>busquen</a:t>
            </a:r>
            <a:r>
              <a:rPr lang="en-US" sz="1100" i="1" dirty="0"/>
              <a:t> algunos materiales </a:t>
            </a:r>
            <a:r>
              <a:rPr lang="en-US" sz="1100" i="1" dirty="0" err="1"/>
              <a:t>en</a:t>
            </a:r>
            <a:r>
              <a:rPr lang="en-US" sz="1100" i="1" dirty="0"/>
              <a:t> </a:t>
            </a:r>
            <a:r>
              <a:rPr lang="en-US" sz="1100" i="1" dirty="0" err="1"/>
              <a:t>este</a:t>
            </a:r>
            <a:r>
              <a:rPr lang="en-US" sz="1100" i="1" dirty="0"/>
              <a:t> </a:t>
            </a:r>
            <a:r>
              <a:rPr lang="en-US" sz="1100" i="1" dirty="0" err="1"/>
              <a:t>reciento</a:t>
            </a:r>
            <a:r>
              <a:rPr lang="en-US" sz="1100" i="1" dirty="0"/>
              <a:t> o al aire libre para crear algún tipo de juego o algo para jugar con un/a </a:t>
            </a:r>
            <a:r>
              <a:rPr lang="en-US" sz="1100" i="1" dirty="0" err="1"/>
              <a:t>menor</a:t>
            </a:r>
            <a:r>
              <a:rPr lang="en-US" sz="1100" i="1" dirty="0"/>
              <a:t>.</a:t>
            </a:r>
          </a:p>
          <a:p>
            <a:pPr lvl="1"/>
            <a:r>
              <a:rPr lang="en-US" sz="1100" i="1" dirty="0" err="1"/>
              <a:t>practiquen</a:t>
            </a:r>
            <a:r>
              <a:rPr lang="en-US" sz="1100" i="1" dirty="0"/>
              <a:t> </a:t>
            </a:r>
            <a:r>
              <a:rPr lang="en-US" sz="1100" i="1" dirty="0" err="1"/>
              <a:t>el</a:t>
            </a:r>
            <a:r>
              <a:rPr lang="en-US" sz="1100" i="1" dirty="0"/>
              <a:t> </a:t>
            </a:r>
            <a:r>
              <a:rPr lang="en-US" sz="1100" i="1" dirty="0" err="1"/>
              <a:t>juego</a:t>
            </a:r>
            <a:r>
              <a:rPr lang="en-US" sz="1100" i="1" dirty="0"/>
              <a:t> </a:t>
            </a:r>
            <a:r>
              <a:rPr lang="en-US" sz="1100" i="1" dirty="0" err="1"/>
              <a:t>liderado</a:t>
            </a:r>
            <a:r>
              <a:rPr lang="en-US" sz="1100" i="1" dirty="0"/>
              <a:t> </a:t>
            </a:r>
            <a:r>
              <a:rPr lang="en-US" sz="1100" i="1" dirty="0" err="1"/>
              <a:t>por</a:t>
            </a:r>
            <a:r>
              <a:rPr lang="en-US" sz="1100" i="1" dirty="0"/>
              <a:t> </a:t>
            </a:r>
            <a:r>
              <a:rPr lang="en-US" sz="1100" i="1" dirty="0" err="1"/>
              <a:t>el</a:t>
            </a:r>
            <a:r>
              <a:rPr lang="en-US" sz="1100" i="1" dirty="0"/>
              <a:t>/la </a:t>
            </a:r>
            <a:r>
              <a:rPr lang="en-US" sz="1100" i="1" dirty="0" err="1"/>
              <a:t>menor</a:t>
            </a:r>
            <a:r>
              <a:rPr lang="en-US" sz="1100" i="1" dirty="0"/>
              <a:t>.</a:t>
            </a:r>
          </a:p>
          <a:p>
            <a:pPr lvl="1"/>
            <a:r>
              <a:rPr lang="en-US" sz="1100" i="1" dirty="0" err="1"/>
              <a:t>hagan</a:t>
            </a:r>
            <a:r>
              <a:rPr lang="en-US" sz="1100" i="1" dirty="0"/>
              <a:t> de "padre", "</a:t>
            </a:r>
            <a:r>
              <a:rPr lang="en-US" sz="1100" i="1" dirty="0" err="1"/>
              <a:t>hijo</a:t>
            </a:r>
            <a:r>
              <a:rPr lang="en-US" sz="1100" i="1" dirty="0"/>
              <a:t>/a" y "entrenador" por turnos.</a:t>
            </a:r>
          </a:p>
          <a:p>
            <a:pPr lvl="1"/>
            <a:r>
              <a:rPr lang="en-US" sz="1100" i="1" dirty="0" err="1"/>
              <a:t>concéntrense</a:t>
            </a:r>
            <a:r>
              <a:rPr lang="en-US" sz="1100" i="1" dirty="0"/>
              <a:t> en el </a:t>
            </a:r>
            <a:r>
              <a:rPr lang="en-US" sz="1100" i="1" dirty="0" err="1"/>
              <a:t>juego</a:t>
            </a:r>
            <a:r>
              <a:rPr lang="en-US" sz="1100" i="1" dirty="0"/>
              <a:t> </a:t>
            </a:r>
            <a:r>
              <a:rPr lang="en-US" sz="1100" i="1" dirty="0" err="1"/>
              <a:t>liderado</a:t>
            </a:r>
            <a:r>
              <a:rPr lang="en-US" sz="1100" i="1" dirty="0"/>
              <a:t> </a:t>
            </a:r>
            <a:r>
              <a:rPr lang="en-US" sz="1100" i="1" dirty="0" err="1"/>
              <a:t>por</a:t>
            </a:r>
            <a:r>
              <a:rPr lang="en-US" sz="1100" i="1" dirty="0"/>
              <a:t> </a:t>
            </a:r>
            <a:r>
              <a:rPr lang="en-US" sz="1100" i="1" dirty="0" err="1"/>
              <a:t>el</a:t>
            </a:r>
            <a:r>
              <a:rPr lang="en-US" sz="1100" i="1" dirty="0"/>
              <a:t>/la </a:t>
            </a:r>
            <a:r>
              <a:rPr lang="en-US" sz="1100" i="1" dirty="0" err="1"/>
              <a:t>menor</a:t>
            </a:r>
            <a:r>
              <a:rPr lang="en-US" sz="1100" i="1" dirty="0"/>
              <a:t>. </a:t>
            </a:r>
            <a:r>
              <a:rPr lang="en-US" sz="1100" i="1" dirty="0" err="1"/>
              <a:t>Practiquen</a:t>
            </a:r>
            <a:r>
              <a:rPr lang="en-US" sz="1100" i="1" dirty="0"/>
              <a:t> solo las interacciones positivas entre padres e </a:t>
            </a:r>
            <a:r>
              <a:rPr lang="en-US" sz="1100" i="1" dirty="0" err="1"/>
              <a:t>hijos</a:t>
            </a:r>
            <a:r>
              <a:rPr lang="en-US" sz="1100" i="1" dirty="0"/>
              <a:t>/as en este juego de rol.</a:t>
            </a:r>
          </a:p>
          <a:p>
            <a:endParaRPr lang="en-US" sz="1100" dirty="0"/>
          </a:p>
          <a:p>
            <a:pPr marL="0" indent="0">
              <a:buNone/>
            </a:pPr>
            <a:r>
              <a:rPr lang="en-US" sz="1100" b="1" dirty="0"/>
              <a:t>ACTIVIDAD EN GRUPO (15-20 minutos)</a:t>
            </a:r>
          </a:p>
          <a:p>
            <a:r>
              <a:rPr lang="en-US" sz="1100" dirty="0" err="1"/>
              <a:t>Dé</a:t>
            </a:r>
            <a:r>
              <a:rPr lang="en-US" sz="1100" dirty="0"/>
              <a:t> 15-20 minutos a </a:t>
            </a:r>
            <a:r>
              <a:rPr lang="en-US" sz="1100" dirty="0" err="1"/>
              <a:t>los</a:t>
            </a:r>
            <a:r>
              <a:rPr lang="en-US" sz="1100" dirty="0"/>
              <a:t>/as </a:t>
            </a:r>
            <a:r>
              <a:rPr lang="en-US" sz="1100" dirty="0" err="1"/>
              <a:t>participantes</a:t>
            </a:r>
            <a:r>
              <a:rPr lang="en-US" sz="1100" dirty="0"/>
              <a:t> para completar </a:t>
            </a:r>
            <a:r>
              <a:rPr lang="en-US" sz="1100" dirty="0" err="1"/>
              <a:t>el</a:t>
            </a:r>
            <a:r>
              <a:rPr lang="en-US" sz="1100" dirty="0"/>
              <a:t> </a:t>
            </a:r>
            <a:r>
              <a:rPr lang="en-US" sz="1100" dirty="0" err="1"/>
              <a:t>ejercicio</a:t>
            </a:r>
            <a:r>
              <a:rPr lang="en-US" sz="1100" dirty="0"/>
              <a:t>.</a:t>
            </a:r>
          </a:p>
          <a:p>
            <a:pPr marL="0" indent="0">
              <a:buNone/>
            </a:pPr>
            <a:endParaRPr lang="en-US" sz="1100" b="1" dirty="0"/>
          </a:p>
          <a:p>
            <a:pPr marL="0" indent="0">
              <a:buNone/>
            </a:pPr>
            <a:r>
              <a:rPr lang="en-US" sz="1100" b="1" dirty="0"/>
              <a:t>DEBATE EN GRUPO</a:t>
            </a:r>
          </a:p>
          <a:p>
            <a:r>
              <a:rPr lang="en-US" sz="1100" i="1" dirty="0"/>
              <a:t>¿</a:t>
            </a:r>
            <a:r>
              <a:rPr lang="en-US" sz="1100" i="1" dirty="0" err="1"/>
              <a:t>Qué</a:t>
            </a:r>
            <a:r>
              <a:rPr lang="en-US" sz="1100" i="1" dirty="0"/>
              <a:t> les ha gustado de este tipo de </a:t>
            </a:r>
            <a:r>
              <a:rPr lang="en-US" sz="1100" i="1" dirty="0" err="1"/>
              <a:t>juego</a:t>
            </a:r>
            <a:r>
              <a:rPr lang="en-US" sz="1100" i="1" dirty="0"/>
              <a:t>?</a:t>
            </a:r>
          </a:p>
          <a:p>
            <a:r>
              <a:rPr lang="en-US" sz="1100" i="1" dirty="0"/>
              <a:t>¿</a:t>
            </a:r>
            <a:r>
              <a:rPr lang="en-US" sz="1100" i="1" dirty="0" err="1"/>
              <a:t>Qué</a:t>
            </a:r>
            <a:r>
              <a:rPr lang="en-US" sz="1100" i="1" dirty="0"/>
              <a:t> les ha resultado difícil?</a:t>
            </a:r>
          </a:p>
          <a:p>
            <a:r>
              <a:rPr lang="en-US" sz="1100" i="1" dirty="0"/>
              <a:t>Cuando lo </a:t>
            </a:r>
            <a:r>
              <a:rPr lang="en-US" sz="1100" i="1" dirty="0" err="1"/>
              <a:t>compartan</a:t>
            </a:r>
            <a:r>
              <a:rPr lang="en-US" sz="1100" i="1" dirty="0"/>
              <a:t> con los padres o cuidadores:</a:t>
            </a:r>
          </a:p>
          <a:p>
            <a:pPr lvl="1"/>
            <a:r>
              <a:rPr lang="en-US" sz="1100" i="1" dirty="0" err="1"/>
              <a:t>pueden</a:t>
            </a:r>
            <a:r>
              <a:rPr lang="en-US" sz="1100" i="1" dirty="0"/>
              <a:t> </a:t>
            </a:r>
            <a:r>
              <a:rPr lang="en-US" sz="1100" i="1" dirty="0" err="1"/>
              <a:t>representar</a:t>
            </a:r>
            <a:r>
              <a:rPr lang="en-US" sz="1100" i="1" dirty="0"/>
              <a:t> estos dos juegos de rol con ellos </a:t>
            </a:r>
            <a:r>
              <a:rPr lang="en-US" sz="1100" i="1" dirty="0" err="1"/>
              <a:t>como</a:t>
            </a:r>
            <a:r>
              <a:rPr lang="en-US" sz="1100" i="1" dirty="0"/>
              <a:t> </a:t>
            </a:r>
            <a:r>
              <a:rPr lang="en-US" sz="1100" i="1" dirty="0" err="1"/>
              <a:t>menores</a:t>
            </a:r>
            <a:r>
              <a:rPr lang="en-US" sz="1100" i="1" dirty="0"/>
              <a:t> y </a:t>
            </a:r>
            <a:r>
              <a:rPr lang="en-US" sz="1100" i="1" dirty="0" err="1"/>
              <a:t>ustedes</a:t>
            </a:r>
            <a:r>
              <a:rPr lang="en-US" sz="1100" i="1" dirty="0"/>
              <a:t> </a:t>
            </a:r>
            <a:r>
              <a:rPr lang="en-US" sz="1100" i="1" dirty="0" err="1"/>
              <a:t>como</a:t>
            </a:r>
            <a:r>
              <a:rPr lang="en-US" sz="1100" i="1" dirty="0"/>
              <a:t> </a:t>
            </a:r>
            <a:r>
              <a:rPr lang="en-US" sz="1100" i="1" dirty="0" err="1"/>
              <a:t>adultos</a:t>
            </a:r>
            <a:r>
              <a:rPr lang="en-US" sz="1100" i="1" dirty="0"/>
              <a:t>/as.</a:t>
            </a:r>
          </a:p>
          <a:p>
            <a:pPr lvl="1"/>
            <a:r>
              <a:rPr lang="en-US" sz="1100" i="1" dirty="0" err="1"/>
              <a:t>también</a:t>
            </a:r>
            <a:r>
              <a:rPr lang="en-US" sz="1100" i="1" dirty="0"/>
              <a:t> </a:t>
            </a:r>
            <a:r>
              <a:rPr lang="en-US" sz="1100" i="1" dirty="0" err="1"/>
              <a:t>pueden</a:t>
            </a:r>
            <a:r>
              <a:rPr lang="en-US" sz="1100" i="1" dirty="0"/>
              <a:t> explicarles los escenarios y preguntarles cómo creen que se </a:t>
            </a:r>
            <a:r>
              <a:rPr lang="en-US" sz="1100" i="1" dirty="0" err="1"/>
              <a:t>sienten</a:t>
            </a:r>
            <a:r>
              <a:rPr lang="en-US" sz="1100" i="1" dirty="0"/>
              <a:t> </a:t>
            </a:r>
            <a:r>
              <a:rPr lang="en-US" sz="1100" i="1" dirty="0" err="1"/>
              <a:t>el</a:t>
            </a:r>
            <a:r>
              <a:rPr lang="en-US" sz="1100" i="1" dirty="0"/>
              <a:t>/la </a:t>
            </a:r>
            <a:r>
              <a:rPr lang="en-US" sz="1100" i="1" dirty="0" err="1"/>
              <a:t>menor</a:t>
            </a:r>
            <a:r>
              <a:rPr lang="en-US" sz="1100" i="1" dirty="0"/>
              <a:t> y el padre en cada uno de ellos. </a:t>
            </a:r>
            <a:endParaRPr lang="en-US" sz="1100" b="1" dirty="0"/>
          </a:p>
        </p:txBody>
      </p:sp>
      <p:sp>
        <p:nvSpPr>
          <p:cNvPr id="7" name="Google Shape;725;p48:notes">
            <a:extLst>
              <a:ext uri="{FF2B5EF4-FFF2-40B4-BE49-F238E27FC236}">
                <a16:creationId xmlns:a16="http://schemas.microsoft.com/office/drawing/2014/main" id="{AA769493-76FA-BEE6-68DD-742D84CB076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32</a:t>
            </a:fld>
            <a:endParaRPr lang="en-US" sz="1200" dirty="0">
              <a:latin typeface="+mn-lt"/>
            </a:endParaRPr>
          </a:p>
        </p:txBody>
      </p:sp>
    </p:spTree>
    <p:extLst>
      <p:ext uri="{BB962C8B-B14F-4D97-AF65-F5344CB8AC3E}">
        <p14:creationId xmlns:p14="http://schemas.microsoft.com/office/powerpoint/2010/main" val="4417050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DEBATE EN GRUPO</a:t>
            </a:r>
          </a:p>
          <a:p>
            <a:r>
              <a:rPr lang="en-US" i="1" dirty="0"/>
              <a:t>¿Qué es el elogio y por qué es bueno para </a:t>
            </a:r>
            <a:r>
              <a:rPr lang="en-US" i="1" dirty="0" err="1"/>
              <a:t>los</a:t>
            </a:r>
            <a:r>
              <a:rPr lang="en-US" i="1" dirty="0"/>
              <a:t>/as </a:t>
            </a:r>
            <a:r>
              <a:rPr lang="en-US" i="1" dirty="0" err="1"/>
              <a:t>menores</a:t>
            </a:r>
            <a:r>
              <a:rPr lang="en-US" i="1" dirty="0"/>
              <a:t>?</a:t>
            </a:r>
          </a:p>
          <a:p>
            <a:pPr lvl="1"/>
            <a:r>
              <a:rPr lang="en-US" i="1" dirty="0"/>
              <a:t>Elogiar es decirle a un/a </a:t>
            </a:r>
            <a:r>
              <a:rPr lang="en-US" i="1" dirty="0" err="1"/>
              <a:t>menor</a:t>
            </a:r>
            <a:r>
              <a:rPr lang="en-US" i="1" dirty="0"/>
              <a:t> que </a:t>
            </a:r>
            <a:r>
              <a:rPr lang="en-US" i="1" dirty="0" err="1"/>
              <a:t>nos</a:t>
            </a:r>
            <a:r>
              <a:rPr lang="en-US" i="1" dirty="0"/>
              <a:t> gusta algo que está haciendo.</a:t>
            </a:r>
          </a:p>
          <a:p>
            <a:pPr lvl="1"/>
            <a:r>
              <a:rPr lang="en-US" i="1" dirty="0"/>
              <a:t>Los elogios demuestran amor y </a:t>
            </a:r>
            <a:r>
              <a:rPr lang="en-US" i="1" dirty="0" err="1"/>
              <a:t>apego</a:t>
            </a:r>
            <a:r>
              <a:rPr lang="en-US" i="1" dirty="0"/>
              <a:t>.</a:t>
            </a:r>
          </a:p>
          <a:p>
            <a:pPr lvl="1"/>
            <a:r>
              <a:rPr lang="en-US" i="1" dirty="0"/>
              <a:t>Los elogios ayudan a </a:t>
            </a:r>
            <a:r>
              <a:rPr lang="en-US" i="1" dirty="0" err="1"/>
              <a:t>los</a:t>
            </a:r>
            <a:r>
              <a:rPr lang="en-US" i="1" dirty="0"/>
              <a:t>/as </a:t>
            </a:r>
            <a:r>
              <a:rPr lang="en-US" i="1" dirty="0" err="1"/>
              <a:t>menores</a:t>
            </a:r>
            <a:r>
              <a:rPr lang="en-US" i="1" dirty="0"/>
              <a:t> a desarrollar la autoestima y la confianza en </a:t>
            </a:r>
            <a:r>
              <a:rPr lang="en-US" i="1" dirty="0" err="1"/>
              <a:t>sí</a:t>
            </a:r>
            <a:r>
              <a:rPr lang="en-US" i="1" dirty="0"/>
              <a:t> </a:t>
            </a:r>
            <a:r>
              <a:rPr lang="en-US" i="1" dirty="0" err="1"/>
              <a:t>mismos</a:t>
            </a:r>
            <a:r>
              <a:rPr lang="en-US" i="1" dirty="0"/>
              <a:t>/as.</a:t>
            </a:r>
          </a:p>
          <a:p>
            <a:pPr lvl="1"/>
            <a:r>
              <a:rPr lang="en-US" i="1" dirty="0"/>
              <a:t>Los elogios ayudan a </a:t>
            </a:r>
            <a:r>
              <a:rPr lang="en-US" i="1" dirty="0" err="1"/>
              <a:t>los</a:t>
            </a:r>
            <a:r>
              <a:rPr lang="en-US" i="1" dirty="0"/>
              <a:t>/as </a:t>
            </a:r>
            <a:r>
              <a:rPr lang="en-US" i="1" dirty="0" err="1"/>
              <a:t>menores</a:t>
            </a:r>
            <a:r>
              <a:rPr lang="en-US" i="1" dirty="0"/>
              <a:t> a establecer vínculos sociales y emocionales saludables.</a:t>
            </a:r>
            <a:endParaRPr lang="en-US" dirty="0"/>
          </a:p>
          <a:p>
            <a:r>
              <a:rPr lang="en-US" i="1" dirty="0"/>
              <a:t>¿Cómo hace sentir a los padres el elogio de sus </a:t>
            </a:r>
            <a:r>
              <a:rPr lang="en-US" i="1" dirty="0" err="1"/>
              <a:t>hijos</a:t>
            </a:r>
            <a:r>
              <a:rPr lang="en-US" i="1" dirty="0"/>
              <a:t>/as?</a:t>
            </a:r>
          </a:p>
          <a:p>
            <a:pPr lvl="1"/>
            <a:r>
              <a:rPr lang="en-US" i="1" dirty="0"/>
              <a:t>Los elogios ayudan a los padres a sentirse bien con sus </a:t>
            </a:r>
            <a:r>
              <a:rPr lang="en-US" i="1" dirty="0" err="1"/>
              <a:t>hijos</a:t>
            </a:r>
            <a:r>
              <a:rPr lang="en-US" i="1" dirty="0"/>
              <a:t>/as y construyen relaciones positivas.</a:t>
            </a:r>
          </a:p>
          <a:p>
            <a:pPr lvl="1"/>
            <a:r>
              <a:rPr lang="en-US" i="1" dirty="0"/>
              <a:t>Los elogios refuerzan los comportamientos deseables: los padres pasan menos tiempo castigando o disciplinando a sus </a:t>
            </a:r>
            <a:r>
              <a:rPr lang="en-US" i="1" dirty="0" err="1"/>
              <a:t>hijos</a:t>
            </a:r>
            <a:r>
              <a:rPr lang="en-US" i="1" dirty="0"/>
              <a:t>/as </a:t>
            </a:r>
            <a:r>
              <a:rPr lang="en-US" i="1" dirty="0" err="1"/>
              <a:t>porque</a:t>
            </a:r>
            <a:r>
              <a:rPr lang="en-US" i="1" dirty="0"/>
              <a:t> </a:t>
            </a:r>
            <a:r>
              <a:rPr lang="en-US" i="1" dirty="0" err="1"/>
              <a:t>estos</a:t>
            </a:r>
            <a:r>
              <a:rPr lang="en-US" i="1" dirty="0"/>
              <a:t> pasan más tiempo buscando la atención positiva de los padres.</a:t>
            </a:r>
          </a:p>
          <a:p>
            <a:r>
              <a:rPr lang="en-US" i="1" dirty="0"/>
              <a:t>Ejemplos de frases de elogio:</a:t>
            </a:r>
          </a:p>
          <a:p>
            <a:pPr lvl="1"/>
            <a:r>
              <a:rPr lang="en-US" i="1" dirty="0" err="1"/>
              <a:t>estoy</a:t>
            </a:r>
            <a:r>
              <a:rPr lang="en-US" i="1" dirty="0"/>
              <a:t> muy orgullosa de la forma tan cuidadosa en que estás haciendo tus deberes.</a:t>
            </a:r>
          </a:p>
          <a:p>
            <a:pPr lvl="1"/>
            <a:r>
              <a:rPr lang="en-US" i="1" dirty="0"/>
              <a:t>gracias por completar tu tarea y ser tan responsable.</a:t>
            </a:r>
          </a:p>
          <a:p>
            <a:pPr lvl="1"/>
            <a:r>
              <a:rPr lang="en-US" i="1" dirty="0" err="1"/>
              <a:t>eso</a:t>
            </a:r>
            <a:r>
              <a:rPr lang="en-US" i="1" dirty="0"/>
              <a:t> es muy educado.</a:t>
            </a:r>
          </a:p>
          <a:p>
            <a:pPr lvl="1"/>
            <a:r>
              <a:rPr lang="en-US" i="1" dirty="0"/>
              <a:t>me alegro mucho de que seas mi </a:t>
            </a:r>
            <a:r>
              <a:rPr lang="en-US" i="1" dirty="0" err="1"/>
              <a:t>hijo</a:t>
            </a:r>
            <a:r>
              <a:rPr lang="en-US" i="1" dirty="0"/>
              <a:t>/a.</a:t>
            </a:r>
          </a:p>
        </p:txBody>
      </p:sp>
      <p:sp>
        <p:nvSpPr>
          <p:cNvPr id="6" name="Slide Image Placeholder 5">
            <a:extLst>
              <a:ext uri="{FF2B5EF4-FFF2-40B4-BE49-F238E27FC236}">
                <a16:creationId xmlns:a16="http://schemas.microsoft.com/office/drawing/2014/main" id="{DAD7F1F1-E3F6-AE17-B219-1AF749F384BC}"/>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D6E6A64B-0F52-2B3F-CFE3-25B75CD82B7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33</a:t>
            </a:fld>
            <a:endParaRPr lang="en-US" sz="1200" dirty="0">
              <a:latin typeface="+mn-lt"/>
            </a:endParaRPr>
          </a:p>
        </p:txBody>
      </p:sp>
    </p:spTree>
    <p:extLst>
      <p:ext uri="{BB962C8B-B14F-4D97-AF65-F5344CB8AC3E}">
        <p14:creationId xmlns:p14="http://schemas.microsoft.com/office/powerpoint/2010/main" val="41067331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150" b="1" dirty="0"/>
              <a:t>EXPLICAR</a:t>
            </a:r>
            <a:endParaRPr lang="en-US" sz="1150" dirty="0"/>
          </a:p>
          <a:p>
            <a:r>
              <a:rPr lang="en-US" sz="1150" dirty="0" err="1"/>
              <a:t>Presente</a:t>
            </a:r>
            <a:r>
              <a:rPr lang="en-US" sz="1150" dirty="0"/>
              <a:t> </a:t>
            </a:r>
            <a:r>
              <a:rPr lang="en-US" sz="1150" dirty="0" err="1"/>
              <a:t>el</a:t>
            </a:r>
            <a:r>
              <a:rPr lang="en-US" sz="1150" dirty="0"/>
              <a:t> </a:t>
            </a:r>
            <a:r>
              <a:rPr lang="en-US" sz="1150" dirty="0" err="1"/>
              <a:t>contenido</a:t>
            </a:r>
            <a:r>
              <a:rPr lang="en-US" sz="1150" dirty="0"/>
              <a:t> de la </a:t>
            </a:r>
            <a:r>
              <a:rPr lang="en-US" sz="1150" dirty="0" err="1"/>
              <a:t>diapositiva</a:t>
            </a:r>
            <a:r>
              <a:rPr lang="en-US" sz="1150" dirty="0"/>
              <a:t>.</a:t>
            </a:r>
          </a:p>
          <a:p>
            <a:pPr marL="0" lvl="0" indent="0">
              <a:buNone/>
            </a:pPr>
            <a:endParaRPr lang="en-US" sz="1150" dirty="0"/>
          </a:p>
          <a:p>
            <a:pPr marL="0" lvl="0" indent="0">
              <a:buNone/>
            </a:pPr>
            <a:r>
              <a:rPr lang="en-US" sz="1150" b="1" dirty="0"/>
              <a:t>DEBATE EN GRUPO</a:t>
            </a:r>
          </a:p>
          <a:p>
            <a:r>
              <a:rPr lang="en-US" sz="1150" i="1" dirty="0"/>
              <a:t>¿Cuáles son otras formas de elogiar a </a:t>
            </a:r>
            <a:r>
              <a:rPr lang="en-US" sz="1150" i="1" dirty="0" err="1"/>
              <a:t>los</a:t>
            </a:r>
            <a:r>
              <a:rPr lang="en-US" sz="1150" i="1" dirty="0"/>
              <a:t>/as </a:t>
            </a:r>
            <a:r>
              <a:rPr lang="en-US" sz="1150" i="1" dirty="0" err="1"/>
              <a:t>menores</a:t>
            </a:r>
            <a:r>
              <a:rPr lang="en-US" sz="1150" i="1" dirty="0"/>
              <a:t> de forma no verbal?</a:t>
            </a:r>
          </a:p>
          <a:p>
            <a:r>
              <a:rPr lang="en-US" sz="1150" i="1" dirty="0"/>
              <a:t>¿Cuáles son algunas de las </a:t>
            </a:r>
            <a:r>
              <a:rPr lang="en-US" sz="1150" i="1" dirty="0" err="1"/>
              <a:t>declaraciones</a:t>
            </a:r>
            <a:r>
              <a:rPr lang="en-US" sz="1150" i="1" dirty="0"/>
              <a:t> </a:t>
            </a:r>
            <a:r>
              <a:rPr lang="en-US" sz="1150" i="1" dirty="0" err="1"/>
              <a:t>elogiosas</a:t>
            </a:r>
            <a:r>
              <a:rPr lang="en-US" sz="1150" i="1" dirty="0"/>
              <a:t>?</a:t>
            </a:r>
          </a:p>
          <a:p>
            <a:r>
              <a:rPr lang="en-US" sz="1150" dirty="0"/>
              <a:t>Escriba las respuestas en un </a:t>
            </a:r>
            <a:r>
              <a:rPr lang="en-US" sz="1150" dirty="0" err="1"/>
              <a:t>papelógrafo</a:t>
            </a:r>
            <a:r>
              <a:rPr lang="en-US" sz="1150" dirty="0"/>
              <a:t>.</a:t>
            </a:r>
          </a:p>
          <a:p>
            <a:pPr marL="0" indent="0">
              <a:buNone/>
            </a:pPr>
            <a:endParaRPr lang="en-US" sz="1150" dirty="0"/>
          </a:p>
          <a:p>
            <a:pPr marL="0" indent="0">
              <a:buNone/>
            </a:pPr>
            <a:r>
              <a:rPr lang="en-US" sz="1150" b="1" dirty="0"/>
              <a:t>INTRODUCCIÓN</a:t>
            </a:r>
          </a:p>
          <a:p>
            <a:r>
              <a:rPr lang="en-US" sz="1150" dirty="0"/>
              <a:t>Divida a </a:t>
            </a:r>
            <a:r>
              <a:rPr lang="en-US" sz="1150" dirty="0" err="1"/>
              <a:t>los</a:t>
            </a:r>
            <a:r>
              <a:rPr lang="en-US" sz="1150" dirty="0"/>
              <a:t>/as </a:t>
            </a:r>
            <a:r>
              <a:rPr lang="en-US" sz="1150" dirty="0" err="1"/>
              <a:t>participantes</a:t>
            </a:r>
            <a:r>
              <a:rPr lang="en-US" sz="1150" dirty="0"/>
              <a:t> </a:t>
            </a:r>
            <a:r>
              <a:rPr lang="en-US" sz="1150" dirty="0" err="1"/>
              <a:t>en</a:t>
            </a:r>
            <a:r>
              <a:rPr lang="en-US" sz="1150" dirty="0"/>
              <a:t> parejas.</a:t>
            </a:r>
          </a:p>
          <a:p>
            <a:r>
              <a:rPr lang="en-US" sz="1150" dirty="0"/>
              <a:t>Guíe a </a:t>
            </a:r>
            <a:r>
              <a:rPr lang="en-US" sz="1150" dirty="0" err="1"/>
              <a:t>los</a:t>
            </a:r>
            <a:r>
              <a:rPr lang="en-US" sz="1150" dirty="0"/>
              <a:t>/as </a:t>
            </a:r>
            <a:r>
              <a:rPr lang="en-US" sz="1150" dirty="0" err="1"/>
              <a:t>participantes</a:t>
            </a:r>
            <a:r>
              <a:rPr lang="en-US" sz="1150" dirty="0"/>
              <a:t> a la </a:t>
            </a:r>
            <a:r>
              <a:rPr lang="en-US" sz="1150" b="1" dirty="0"/>
              <a:t>página 43 del Cuaderno de ejercicios: Declaraciones de comportamiento y </a:t>
            </a:r>
            <a:r>
              <a:rPr lang="en-US" sz="1150" b="1" dirty="0" err="1"/>
              <a:t>elogios</a:t>
            </a:r>
            <a:r>
              <a:rPr lang="en-US" sz="1150" b="1" dirty="0"/>
              <a:t>.</a:t>
            </a:r>
          </a:p>
          <a:p>
            <a:r>
              <a:rPr lang="en-US" sz="1150" i="1" dirty="0" err="1"/>
              <a:t>Piensen</a:t>
            </a:r>
            <a:r>
              <a:rPr lang="en-US" sz="1150" i="1" dirty="0"/>
              <a:t> con </a:t>
            </a:r>
            <a:r>
              <a:rPr lang="en-US" sz="1150" i="1" dirty="0" err="1"/>
              <a:t>su</a:t>
            </a:r>
            <a:r>
              <a:rPr lang="en-US" sz="1150" i="1" dirty="0"/>
              <a:t> </a:t>
            </a:r>
            <a:r>
              <a:rPr lang="en-US" sz="1150" i="1" dirty="0" err="1"/>
              <a:t>compañero</a:t>
            </a:r>
            <a:r>
              <a:rPr lang="en-US" sz="1150" i="1" dirty="0"/>
              <a:t> en una frase de elogio específica para cada uno de los comportamientos de la </a:t>
            </a:r>
            <a:r>
              <a:rPr lang="en-US" sz="1150" i="1" dirty="0" err="1"/>
              <a:t>lista</a:t>
            </a:r>
            <a:r>
              <a:rPr lang="en-US" sz="1150" i="1" dirty="0"/>
              <a:t>.</a:t>
            </a:r>
          </a:p>
          <a:p>
            <a:pPr marL="0" indent="0">
              <a:buNone/>
            </a:pPr>
            <a:endParaRPr lang="en-US" sz="1150" dirty="0"/>
          </a:p>
          <a:p>
            <a:pPr marL="0" indent="0">
              <a:buNone/>
            </a:pPr>
            <a:r>
              <a:rPr lang="en-US" sz="1150" b="1" dirty="0"/>
              <a:t>ACTIVIDAD EN GRUPO (15 minutos)</a:t>
            </a:r>
          </a:p>
          <a:p>
            <a:r>
              <a:rPr lang="en-US" sz="1150" dirty="0" err="1"/>
              <a:t>Dé</a:t>
            </a:r>
            <a:r>
              <a:rPr lang="en-US" sz="1150" dirty="0"/>
              <a:t> 15 minutos a </a:t>
            </a:r>
            <a:r>
              <a:rPr lang="en-US" sz="1150" dirty="0" err="1"/>
              <a:t>los</a:t>
            </a:r>
            <a:r>
              <a:rPr lang="en-US" sz="1150" dirty="0"/>
              <a:t>/as </a:t>
            </a:r>
            <a:r>
              <a:rPr lang="en-US" sz="1150" dirty="0" err="1"/>
              <a:t>participantes</a:t>
            </a:r>
            <a:r>
              <a:rPr lang="en-US" sz="1150" dirty="0"/>
              <a:t> para </a:t>
            </a:r>
            <a:r>
              <a:rPr lang="en-US" sz="1150" dirty="0" err="1"/>
              <a:t>completar</a:t>
            </a:r>
            <a:r>
              <a:rPr lang="en-US" sz="1150" dirty="0"/>
              <a:t>.</a:t>
            </a:r>
          </a:p>
          <a:p>
            <a:endParaRPr lang="en-US" sz="1150" dirty="0"/>
          </a:p>
          <a:p>
            <a:pPr marL="0" lvl="0" indent="0">
              <a:buNone/>
            </a:pPr>
            <a:r>
              <a:rPr lang="en-US" sz="1150" b="1" dirty="0"/>
              <a:t>DEBATE EN GRUPO</a:t>
            </a:r>
          </a:p>
          <a:p>
            <a:r>
              <a:rPr lang="en-US" sz="1150" i="0" dirty="0"/>
              <a:t>Invite a las personas </a:t>
            </a:r>
            <a:r>
              <a:rPr lang="en-US" sz="1150" i="0" dirty="0" err="1"/>
              <a:t>voluntarias</a:t>
            </a:r>
            <a:r>
              <a:rPr lang="en-US" sz="1150" i="0" dirty="0"/>
              <a:t> a compartir sus </a:t>
            </a:r>
            <a:r>
              <a:rPr lang="en-US" sz="1150" i="0" dirty="0" err="1"/>
              <a:t>respuestas</a:t>
            </a:r>
            <a:r>
              <a:rPr lang="en-US" sz="1150" i="0" dirty="0"/>
              <a:t>.</a:t>
            </a:r>
          </a:p>
          <a:p>
            <a:r>
              <a:rPr lang="en-US" sz="1150" i="0" dirty="0"/>
              <a:t>Complemente con las posibles respuestas a </a:t>
            </a:r>
            <a:r>
              <a:rPr lang="en-US" sz="1150" i="0" dirty="0" err="1"/>
              <a:t>continuación</a:t>
            </a:r>
            <a:r>
              <a:rPr lang="en-US" sz="1150" i="0" dirty="0"/>
              <a:t>.</a:t>
            </a:r>
          </a:p>
          <a:p>
            <a:pPr marL="0" indent="0">
              <a:buNone/>
            </a:pPr>
            <a:r>
              <a:rPr lang="en-US" sz="1150" dirty="0"/>
              <a:t>______________________________________________________________________________</a:t>
            </a:r>
          </a:p>
          <a:p>
            <a:pPr marL="0" indent="0">
              <a:buNone/>
            </a:pPr>
            <a:endParaRPr lang="en-US" sz="1150" b="1" dirty="0"/>
          </a:p>
          <a:p>
            <a:pPr marL="0" indent="0">
              <a:buNone/>
            </a:pPr>
            <a:r>
              <a:rPr lang="en-US" sz="1150" b="1" dirty="0"/>
              <a:t>POSIBLES RESPUESTAS</a:t>
            </a:r>
          </a:p>
          <a:p>
            <a:r>
              <a:rPr lang="en-US" sz="1150" dirty="0"/>
              <a:t>Ir bien en la escuela.</a:t>
            </a:r>
          </a:p>
          <a:p>
            <a:pPr lvl="1"/>
            <a:r>
              <a:rPr lang="en-US" sz="1150" dirty="0"/>
              <a:t>"Estoy muy orgullosa de que trabajes duro y te vaya bien en la escuela".</a:t>
            </a:r>
          </a:p>
          <a:p>
            <a:pPr lvl="0"/>
            <a:r>
              <a:rPr lang="en-US" sz="1150" dirty="0"/>
              <a:t>Ser amable con </a:t>
            </a:r>
            <a:r>
              <a:rPr lang="en-US" sz="1150" dirty="0" err="1"/>
              <a:t>los</a:t>
            </a:r>
            <a:r>
              <a:rPr lang="en-US" sz="1150" dirty="0"/>
              <a:t> </a:t>
            </a:r>
            <a:r>
              <a:rPr lang="en-US" sz="1150" dirty="0" err="1"/>
              <a:t>hermanos</a:t>
            </a:r>
            <a:r>
              <a:rPr lang="en-US" sz="1150" dirty="0"/>
              <a:t>/as.</a:t>
            </a:r>
          </a:p>
          <a:p>
            <a:pPr lvl="1"/>
            <a:r>
              <a:rPr lang="en-US" sz="1150" dirty="0"/>
              <a:t>"Me hace muy feliz verte pasar tiempo con tu hermana pequeña".</a:t>
            </a:r>
          </a:p>
          <a:p>
            <a:pPr lvl="0"/>
            <a:r>
              <a:rPr lang="en-US" sz="1150" dirty="0" err="1"/>
              <a:t>Hacer</a:t>
            </a:r>
            <a:r>
              <a:rPr lang="en-US" sz="1150" dirty="0"/>
              <a:t> las </a:t>
            </a:r>
            <a:r>
              <a:rPr lang="en-US" sz="1150" dirty="0" err="1"/>
              <a:t>tareas</a:t>
            </a:r>
            <a:r>
              <a:rPr lang="en-US" sz="1150" dirty="0"/>
              <a:t> de la </a:t>
            </a:r>
            <a:r>
              <a:rPr lang="en-US" sz="1150" dirty="0" err="1"/>
              <a:t>escuela</a:t>
            </a:r>
            <a:r>
              <a:rPr lang="en-US" sz="1150" dirty="0"/>
              <a:t>.</a:t>
            </a:r>
          </a:p>
          <a:p>
            <a:pPr lvl="1"/>
            <a:r>
              <a:rPr lang="en-US" sz="1150" dirty="0"/>
              <a:t>"Buen trabajo </a:t>
            </a:r>
            <a:r>
              <a:rPr lang="en-US" sz="1150" dirty="0" err="1"/>
              <a:t>por</a:t>
            </a:r>
            <a:r>
              <a:rPr lang="en-US" sz="1150" dirty="0"/>
              <a:t> </a:t>
            </a:r>
            <a:r>
              <a:rPr lang="en-US" sz="1150" dirty="0" err="1"/>
              <a:t>hacer</a:t>
            </a:r>
            <a:r>
              <a:rPr lang="en-US" sz="1150" dirty="0"/>
              <a:t> </a:t>
            </a:r>
            <a:r>
              <a:rPr lang="en-US" sz="1150" dirty="0" err="1"/>
              <a:t>tus</a:t>
            </a:r>
            <a:r>
              <a:rPr lang="en-US" sz="1150" dirty="0"/>
              <a:t> </a:t>
            </a:r>
            <a:r>
              <a:rPr lang="en-US" sz="1150" dirty="0" err="1"/>
              <a:t>tareas</a:t>
            </a:r>
            <a:r>
              <a:rPr lang="en-US" sz="1150" dirty="0"/>
              <a:t>. ¡Eres </a:t>
            </a:r>
            <a:r>
              <a:rPr lang="en-US" sz="1150" dirty="0" err="1"/>
              <a:t>muy</a:t>
            </a:r>
            <a:r>
              <a:rPr lang="en-US" sz="1150" dirty="0"/>
              <a:t> </a:t>
            </a:r>
            <a:r>
              <a:rPr lang="en-US" sz="1150" dirty="0" err="1"/>
              <a:t>inteligente</a:t>
            </a:r>
            <a:r>
              <a:rPr lang="en-US" sz="1150" dirty="0"/>
              <a:t>!".</a:t>
            </a:r>
          </a:p>
          <a:p>
            <a:pPr lvl="0"/>
            <a:r>
              <a:rPr lang="en-US" sz="1150" dirty="0"/>
              <a:t>Realizar tareas domésticas.</a:t>
            </a:r>
          </a:p>
          <a:p>
            <a:pPr lvl="1"/>
            <a:r>
              <a:rPr lang="en-US" sz="1150" dirty="0"/>
              <a:t>"Gracias </a:t>
            </a:r>
            <a:r>
              <a:rPr lang="en-US" sz="1150" dirty="0" err="1"/>
              <a:t>por</a:t>
            </a:r>
            <a:r>
              <a:rPr lang="en-US" sz="1150" dirty="0"/>
              <a:t> </a:t>
            </a:r>
            <a:r>
              <a:rPr lang="en-US" sz="1150" dirty="0" err="1"/>
              <a:t>hacer</a:t>
            </a:r>
            <a:r>
              <a:rPr lang="en-US" sz="1150" dirty="0"/>
              <a:t> tu tarea. Realmente ayuda a nuestra familia cuando ayudas".</a:t>
            </a:r>
          </a:p>
        </p:txBody>
      </p:sp>
      <p:sp>
        <p:nvSpPr>
          <p:cNvPr id="6" name="Slide Image Placeholder 5">
            <a:extLst>
              <a:ext uri="{FF2B5EF4-FFF2-40B4-BE49-F238E27FC236}">
                <a16:creationId xmlns:a16="http://schemas.microsoft.com/office/drawing/2014/main" id="{4241A3DD-36FB-99A3-47EA-3A48A46B8CCB}"/>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CE757EDB-A613-9795-719C-77885589B03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34</a:t>
            </a:fld>
            <a:endParaRPr lang="en-US" sz="1200" dirty="0">
              <a:latin typeface="+mn-lt"/>
            </a:endParaRPr>
          </a:p>
        </p:txBody>
      </p:sp>
    </p:spTree>
    <p:extLst>
      <p:ext uri="{BB962C8B-B14F-4D97-AF65-F5344CB8AC3E}">
        <p14:creationId xmlns:p14="http://schemas.microsoft.com/office/powerpoint/2010/main" val="31675527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sz="1100" b="1" dirty="0"/>
              <a:t>INTRODUCCIÓN</a:t>
            </a:r>
          </a:p>
          <a:p>
            <a:r>
              <a:rPr lang="en-US" sz="1100" dirty="0" err="1"/>
              <a:t>Pida</a:t>
            </a:r>
            <a:r>
              <a:rPr lang="en-US" sz="1100" dirty="0"/>
              <a:t> 3 personas </a:t>
            </a:r>
            <a:r>
              <a:rPr lang="en-US" sz="1100" dirty="0" err="1"/>
              <a:t>voluntarias</a:t>
            </a:r>
            <a:r>
              <a:rPr lang="en-US" sz="1100" dirty="0"/>
              <a:t> - 1 hombre y 2 mujeres si es posible, o 2 hombres y 1 mujer. </a:t>
            </a:r>
          </a:p>
          <a:p>
            <a:r>
              <a:rPr lang="en-US" sz="1100" dirty="0"/>
              <a:t>Dé instrucciones a las personas </a:t>
            </a:r>
            <a:r>
              <a:rPr lang="en-US" sz="1100" dirty="0" err="1"/>
              <a:t>voluntarias</a:t>
            </a:r>
            <a:r>
              <a:rPr lang="en-US" sz="1100" dirty="0"/>
              <a:t> en voz alta:</a:t>
            </a:r>
          </a:p>
          <a:p>
            <a:pPr lvl="1"/>
            <a:r>
              <a:rPr lang="en-US" sz="1100" i="1" dirty="0"/>
              <a:t>dos harán de "</a:t>
            </a:r>
            <a:r>
              <a:rPr lang="en-US" sz="1100" i="1" dirty="0" err="1"/>
              <a:t>menores</a:t>
            </a:r>
            <a:r>
              <a:rPr lang="en-US" sz="1100" i="1" dirty="0"/>
              <a:t>" (de 7 y 8 años). </a:t>
            </a:r>
          </a:p>
          <a:p>
            <a:pPr lvl="1"/>
            <a:r>
              <a:rPr lang="en-US" sz="1100" i="1" dirty="0" err="1"/>
              <a:t>los</a:t>
            </a:r>
            <a:r>
              <a:rPr lang="en-US" sz="1100" i="1" dirty="0"/>
              <a:t>/as "</a:t>
            </a:r>
            <a:r>
              <a:rPr lang="en-US" sz="1100" i="1" dirty="0" err="1"/>
              <a:t>menores</a:t>
            </a:r>
            <a:r>
              <a:rPr lang="en-US" sz="1100" i="1" dirty="0"/>
              <a:t>" </a:t>
            </a:r>
            <a:r>
              <a:rPr lang="en-US" sz="1100" i="1" dirty="0" err="1"/>
              <a:t>jugarán</a:t>
            </a:r>
            <a:r>
              <a:rPr lang="en-US" sz="1100" i="1" dirty="0"/>
              <a:t> </a:t>
            </a:r>
            <a:r>
              <a:rPr lang="en-US" sz="1100" i="1" dirty="0" err="1"/>
              <a:t>cooperativamente</a:t>
            </a:r>
            <a:r>
              <a:rPr lang="en-US" sz="1100" i="1" dirty="0"/>
              <a:t>.</a:t>
            </a:r>
          </a:p>
          <a:p>
            <a:pPr lvl="1"/>
            <a:r>
              <a:rPr lang="en-US" sz="1100" i="1" dirty="0"/>
              <a:t>la persona que hace de "padre" hará </a:t>
            </a:r>
            <a:r>
              <a:rPr lang="en-US" sz="1100" i="1" dirty="0" err="1"/>
              <a:t>declaraciones</a:t>
            </a:r>
            <a:r>
              <a:rPr lang="en-US" sz="1100" i="1" dirty="0"/>
              <a:t> </a:t>
            </a:r>
            <a:r>
              <a:rPr lang="en-US" sz="1100" i="1" dirty="0" err="1"/>
              <a:t>elogiosas</a:t>
            </a:r>
            <a:r>
              <a:rPr lang="en-US" sz="1100" i="1" dirty="0"/>
              <a:t>.</a:t>
            </a:r>
          </a:p>
          <a:p>
            <a:pPr lvl="1"/>
            <a:r>
              <a:rPr lang="en-US" sz="1100" i="1" dirty="0" err="1"/>
              <a:t>estaré</a:t>
            </a:r>
            <a:r>
              <a:rPr lang="en-US" sz="1100" i="1" dirty="0"/>
              <a:t> disponible para ayudar, si es </a:t>
            </a:r>
            <a:r>
              <a:rPr lang="en-US" sz="1100" i="1" dirty="0" err="1"/>
              <a:t>necesario</a:t>
            </a:r>
            <a:r>
              <a:rPr lang="en-US" sz="1100" i="1" dirty="0"/>
              <a:t>.</a:t>
            </a:r>
          </a:p>
          <a:p>
            <a:r>
              <a:rPr lang="en-US" sz="1100" dirty="0"/>
              <a:t>Puede modelar esto primero, </a:t>
            </a:r>
            <a:r>
              <a:rPr lang="en-US" sz="1100" dirty="0" err="1"/>
              <a:t>si</a:t>
            </a:r>
            <a:r>
              <a:rPr lang="en-US" sz="1100" dirty="0"/>
              <a:t> las personas </a:t>
            </a:r>
            <a:r>
              <a:rPr lang="en-US" sz="1100" dirty="0" err="1"/>
              <a:t>voluntarias</a:t>
            </a:r>
            <a:r>
              <a:rPr lang="en-US" sz="1100" dirty="0"/>
              <a:t> necesitan un ejemplo.</a:t>
            </a:r>
          </a:p>
          <a:p>
            <a:pPr marL="0" indent="0">
              <a:buNone/>
            </a:pPr>
            <a:endParaRPr lang="en-US" sz="1100" b="1" dirty="0"/>
          </a:p>
          <a:p>
            <a:pPr marL="0" indent="0">
              <a:buNone/>
            </a:pPr>
            <a:r>
              <a:rPr lang="en-US" sz="1100" b="1" dirty="0"/>
              <a:t>JUEGO DE ROLES (3 minutos)</a:t>
            </a:r>
          </a:p>
          <a:p>
            <a:r>
              <a:rPr lang="en-US" sz="1100" dirty="0" err="1"/>
              <a:t>Pídale</a:t>
            </a:r>
            <a:r>
              <a:rPr lang="en-US" sz="1100" dirty="0"/>
              <a:t> a las personas </a:t>
            </a:r>
            <a:r>
              <a:rPr lang="en-US" sz="1100" dirty="0" err="1"/>
              <a:t>voluntarias</a:t>
            </a:r>
            <a:r>
              <a:rPr lang="en-US" sz="1100" dirty="0"/>
              <a:t> que presenten el juego de </a:t>
            </a:r>
            <a:r>
              <a:rPr lang="en-US" sz="1100" dirty="0" err="1"/>
              <a:t>rol</a:t>
            </a:r>
            <a:r>
              <a:rPr lang="en-US" sz="1100" dirty="0"/>
              <a:t>.</a:t>
            </a:r>
          </a:p>
          <a:p>
            <a:pPr marL="0" indent="0">
              <a:buNone/>
            </a:pPr>
            <a:endParaRPr lang="en-US" sz="1100" b="1" dirty="0"/>
          </a:p>
          <a:p>
            <a:pPr marL="0" indent="0">
              <a:buNone/>
            </a:pPr>
            <a:r>
              <a:rPr lang="en-US" sz="1100" b="1" dirty="0"/>
              <a:t>DEBATE EN GRUPO</a:t>
            </a:r>
          </a:p>
          <a:p>
            <a:r>
              <a:rPr lang="en-US" sz="1100" dirty="0"/>
              <a:t>Después de unos 3 minutos, </a:t>
            </a:r>
            <a:r>
              <a:rPr lang="en-US" sz="1100" dirty="0" err="1"/>
              <a:t>interrumpa</a:t>
            </a:r>
            <a:r>
              <a:rPr lang="en-US" sz="1100" dirty="0"/>
              <a:t> el juego de rol. </a:t>
            </a:r>
          </a:p>
          <a:p>
            <a:r>
              <a:rPr lang="en-US" sz="1100" dirty="0" err="1"/>
              <a:t>Pregúntele</a:t>
            </a:r>
            <a:r>
              <a:rPr lang="en-US" sz="1100" dirty="0"/>
              <a:t> a </a:t>
            </a:r>
            <a:r>
              <a:rPr lang="en-US" sz="1100" dirty="0" err="1"/>
              <a:t>los</a:t>
            </a:r>
            <a:r>
              <a:rPr lang="en-US" sz="1100" dirty="0"/>
              <a:t>/as "</a:t>
            </a:r>
            <a:r>
              <a:rPr lang="en-US" sz="1100" dirty="0" err="1"/>
              <a:t>menores</a:t>
            </a:r>
            <a:r>
              <a:rPr lang="en-US" sz="1100" dirty="0"/>
              <a:t>": </a:t>
            </a:r>
            <a:r>
              <a:rPr lang="en-US" sz="1100" i="1" dirty="0"/>
              <a:t>¿Qué sintieron al ser </a:t>
            </a:r>
            <a:r>
              <a:rPr lang="en-US" sz="1100" i="1" dirty="0" err="1"/>
              <a:t>elogiados</a:t>
            </a:r>
            <a:r>
              <a:rPr lang="en-US" sz="1100" i="1" dirty="0"/>
              <a:t>/as?</a:t>
            </a:r>
          </a:p>
          <a:p>
            <a:r>
              <a:rPr lang="en-US" sz="1100" dirty="0" err="1"/>
              <a:t>Pregúntele</a:t>
            </a:r>
            <a:r>
              <a:rPr lang="en-US" sz="1100" dirty="0"/>
              <a:t> al "padre": </a:t>
            </a:r>
            <a:r>
              <a:rPr lang="en-US" sz="1100" i="1" dirty="0"/>
              <a:t>¿Cómo se </a:t>
            </a:r>
            <a:r>
              <a:rPr lang="en-US" sz="1100" i="1" dirty="0" err="1"/>
              <a:t>sintió</a:t>
            </a:r>
            <a:r>
              <a:rPr lang="en-US" sz="1100" i="1" dirty="0"/>
              <a:t> </a:t>
            </a:r>
            <a:r>
              <a:rPr lang="en-US" sz="1100" i="1" dirty="0" err="1"/>
              <a:t>elogiando</a:t>
            </a:r>
            <a:r>
              <a:rPr lang="en-US" sz="1100" i="1" dirty="0"/>
              <a:t>?</a:t>
            </a:r>
          </a:p>
          <a:p>
            <a:r>
              <a:rPr lang="en-US" sz="1100" dirty="0" err="1"/>
              <a:t>Pregúntele</a:t>
            </a:r>
            <a:r>
              <a:rPr lang="en-US" sz="1100" dirty="0"/>
              <a:t> al grupo - </a:t>
            </a:r>
            <a:r>
              <a:rPr lang="en-US" sz="1100" i="1" dirty="0" err="1"/>
              <a:t>Ofrezca</a:t>
            </a:r>
            <a:r>
              <a:rPr lang="en-US" sz="1100" i="1" dirty="0"/>
              <a:t> comentarios positivos a los actores por </a:t>
            </a:r>
            <a:r>
              <a:rPr lang="en-US" sz="1100" i="1" dirty="0" err="1"/>
              <a:t>su</a:t>
            </a:r>
            <a:r>
              <a:rPr lang="en-US" sz="1100" i="1" dirty="0"/>
              <a:t> </a:t>
            </a:r>
            <a:r>
              <a:rPr lang="en-US" sz="1100" i="1" dirty="0" err="1"/>
              <a:t>participación</a:t>
            </a:r>
            <a:r>
              <a:rPr lang="en-US" sz="1100" i="1" dirty="0"/>
              <a:t>.</a:t>
            </a:r>
          </a:p>
          <a:p>
            <a:r>
              <a:rPr lang="en-US" sz="1100" dirty="0"/>
              <a:t>Los/as facilitadores también </a:t>
            </a:r>
            <a:r>
              <a:rPr lang="en-US" sz="1100" dirty="0" err="1"/>
              <a:t>deben</a:t>
            </a:r>
            <a:r>
              <a:rPr lang="en-US" sz="1100" dirty="0"/>
              <a:t> </a:t>
            </a:r>
            <a:r>
              <a:rPr lang="en-US" sz="1100" dirty="0" err="1"/>
              <a:t>elogiarlos</a:t>
            </a:r>
            <a:r>
              <a:rPr lang="en-US" sz="1100" dirty="0"/>
              <a:t>/as.</a:t>
            </a:r>
          </a:p>
          <a:p>
            <a:endParaRPr lang="en-US" sz="1100" dirty="0"/>
          </a:p>
          <a:p>
            <a:pPr marL="0" indent="0">
              <a:buNone/>
            </a:pPr>
            <a:r>
              <a:rPr lang="en-US" sz="1100" b="1" dirty="0"/>
              <a:t>INTRODUCCIÓN</a:t>
            </a:r>
          </a:p>
          <a:p>
            <a:r>
              <a:rPr lang="en-US" sz="1100" dirty="0"/>
              <a:t>Divida a </a:t>
            </a:r>
            <a:r>
              <a:rPr lang="en-US" sz="1100" dirty="0" err="1"/>
              <a:t>los</a:t>
            </a:r>
            <a:r>
              <a:rPr lang="en-US" sz="1100" dirty="0"/>
              <a:t>/as </a:t>
            </a:r>
            <a:r>
              <a:rPr lang="en-US" sz="1100" dirty="0" err="1"/>
              <a:t>participantes</a:t>
            </a:r>
            <a:r>
              <a:rPr lang="en-US" sz="1100" dirty="0"/>
              <a:t> </a:t>
            </a:r>
            <a:r>
              <a:rPr lang="en-US" sz="1100" dirty="0" err="1"/>
              <a:t>en</a:t>
            </a:r>
            <a:r>
              <a:rPr lang="en-US" sz="1100" dirty="0"/>
              <a:t> parejas.</a:t>
            </a:r>
          </a:p>
          <a:p>
            <a:r>
              <a:rPr lang="en-US" sz="1100" i="1" dirty="0"/>
              <a:t>Con </a:t>
            </a:r>
            <a:r>
              <a:rPr lang="en-US" sz="1100" i="1" dirty="0" err="1"/>
              <a:t>su</a:t>
            </a:r>
            <a:r>
              <a:rPr lang="en-US" sz="1100" i="1" dirty="0"/>
              <a:t> pareja:</a:t>
            </a:r>
          </a:p>
          <a:p>
            <a:pPr lvl="1"/>
            <a:r>
              <a:rPr lang="en-US" sz="1100" i="1" dirty="0" err="1"/>
              <a:t>practiquen</a:t>
            </a:r>
            <a:r>
              <a:rPr lang="en-US" sz="1100" i="1" dirty="0"/>
              <a:t> la siguiente situación: un padre supervisa a </a:t>
            </a:r>
            <a:r>
              <a:rPr lang="en-US" sz="1100" i="1" dirty="0" err="1"/>
              <a:t>su</a:t>
            </a:r>
            <a:r>
              <a:rPr lang="en-US" sz="1100" i="1" dirty="0"/>
              <a:t> </a:t>
            </a:r>
            <a:r>
              <a:rPr lang="en-US" sz="1100" i="1" dirty="0" err="1"/>
              <a:t>hijo</a:t>
            </a:r>
            <a:r>
              <a:rPr lang="en-US" sz="1100" i="1" dirty="0"/>
              <a:t>/a mientras </a:t>
            </a:r>
            <a:r>
              <a:rPr lang="en-US" sz="1100" i="1" dirty="0" err="1"/>
              <a:t>hace</a:t>
            </a:r>
            <a:r>
              <a:rPr lang="en-US" sz="1100" i="1" dirty="0"/>
              <a:t> las </a:t>
            </a:r>
            <a:r>
              <a:rPr lang="en-US" sz="1100" i="1" dirty="0" err="1"/>
              <a:t>tareas</a:t>
            </a:r>
            <a:r>
              <a:rPr lang="en-US" sz="1100" i="1" dirty="0"/>
              <a:t>. </a:t>
            </a:r>
          </a:p>
          <a:p>
            <a:pPr lvl="1"/>
            <a:r>
              <a:rPr lang="en-US" sz="1100" i="1" dirty="0" err="1"/>
              <a:t>el</a:t>
            </a:r>
            <a:r>
              <a:rPr lang="en-US" sz="1100" i="1" dirty="0"/>
              <a:t> padre puede hacer afirmaciones como:</a:t>
            </a:r>
          </a:p>
          <a:p>
            <a:pPr lvl="2"/>
            <a:r>
              <a:rPr lang="en-US" sz="1100" i="1" dirty="0"/>
              <a:t>¡Vaya, sí que estás concentrado!</a:t>
            </a:r>
          </a:p>
          <a:p>
            <a:pPr lvl="2"/>
            <a:r>
              <a:rPr lang="en-US" sz="1100" i="1" dirty="0"/>
              <a:t>Eres muy inteligente.</a:t>
            </a:r>
          </a:p>
          <a:p>
            <a:pPr lvl="2"/>
            <a:r>
              <a:rPr lang="en-US" sz="1100" i="1" dirty="0" err="1"/>
              <a:t>Estoy</a:t>
            </a:r>
            <a:r>
              <a:rPr lang="en-US" sz="1100" i="1" dirty="0"/>
              <a:t> </a:t>
            </a:r>
            <a:r>
              <a:rPr lang="en-US" sz="1100" i="1" dirty="0" err="1"/>
              <a:t>orgulloso</a:t>
            </a:r>
            <a:r>
              <a:rPr lang="en-US" sz="1100" i="1" dirty="0"/>
              <a:t>/a de que hagas tu trabajo con tanto esmero.</a:t>
            </a:r>
          </a:p>
          <a:p>
            <a:pPr lvl="1"/>
            <a:r>
              <a:rPr lang="en-US" sz="1100" i="1" dirty="0" err="1"/>
              <a:t>Disponen</a:t>
            </a:r>
            <a:r>
              <a:rPr lang="en-US" sz="1100" i="1" dirty="0"/>
              <a:t> de 15 minutos para realizar esta práctica</a:t>
            </a:r>
          </a:p>
          <a:p>
            <a:pPr lvl="1"/>
            <a:r>
              <a:rPr lang="en-US" sz="1100" i="1" dirty="0" err="1"/>
              <a:t>Asegúrense</a:t>
            </a:r>
            <a:r>
              <a:rPr lang="en-US" sz="1100" i="1" dirty="0"/>
              <a:t> de tener la oportunidad de desempeñar ambos roles.</a:t>
            </a:r>
          </a:p>
          <a:p>
            <a:pPr lvl="1"/>
            <a:endParaRPr lang="en-US" sz="1100" i="1" dirty="0"/>
          </a:p>
          <a:p>
            <a:pPr marL="0" indent="0">
              <a:buNone/>
            </a:pPr>
            <a:r>
              <a:rPr lang="es-ES" sz="1100" b="1" dirty="0"/>
              <a:t>CONTINÚA EN LA SIGUIENTE DIAPOSITIVA</a:t>
            </a:r>
            <a:r>
              <a:rPr lang="en-US" sz="1100" b="1" dirty="0"/>
              <a:t> </a:t>
            </a:r>
            <a:r>
              <a:rPr lang="en-US" sz="1100" b="1" dirty="0">
                <a:sym typeface="Wingdings" panose="05000000000000000000" pitchFamily="2" charset="2"/>
              </a:rPr>
              <a:t></a:t>
            </a:r>
            <a:endParaRPr lang="en-US" sz="1100" i="1" dirty="0"/>
          </a:p>
        </p:txBody>
      </p:sp>
      <p:sp>
        <p:nvSpPr>
          <p:cNvPr id="6" name="Slide Image Placeholder 5">
            <a:extLst>
              <a:ext uri="{FF2B5EF4-FFF2-40B4-BE49-F238E27FC236}">
                <a16:creationId xmlns:a16="http://schemas.microsoft.com/office/drawing/2014/main" id="{E2EBB2AC-8929-9ED3-30C4-722C1334B863}"/>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BB35DD23-49B2-5488-EBCD-9FFCE19E975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35</a:t>
            </a:fld>
            <a:endParaRPr lang="en-US" sz="1200" dirty="0">
              <a:latin typeface="+mn-lt"/>
            </a:endParaRPr>
          </a:p>
        </p:txBody>
      </p:sp>
    </p:spTree>
    <p:extLst>
      <p:ext uri="{BB962C8B-B14F-4D97-AF65-F5344CB8AC3E}">
        <p14:creationId xmlns:p14="http://schemas.microsoft.com/office/powerpoint/2010/main" val="17152113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9" y="460375"/>
            <a:ext cx="6143624" cy="9211333"/>
          </a:xfrm>
        </p:spPr>
        <p:txBody>
          <a:bodyPr/>
          <a:lstStyle/>
          <a:p>
            <a:pPr marL="0" indent="0">
              <a:buNone/>
            </a:pPr>
            <a:r>
              <a:rPr lang="en-US" b="1" dirty="0"/>
              <a:t>ACTIVIDAD EN GRUPO (15 minutos)</a:t>
            </a:r>
          </a:p>
          <a:p>
            <a:r>
              <a:rPr lang="en-US" dirty="0" err="1"/>
              <a:t>Dé</a:t>
            </a:r>
            <a:r>
              <a:rPr lang="en-US" dirty="0"/>
              <a:t> 15 minutos a </a:t>
            </a:r>
            <a:r>
              <a:rPr lang="en-US" dirty="0" err="1"/>
              <a:t>los</a:t>
            </a:r>
            <a:r>
              <a:rPr lang="en-US" dirty="0"/>
              <a:t>/as </a:t>
            </a:r>
            <a:r>
              <a:rPr lang="en-US" dirty="0" err="1"/>
              <a:t>participantes</a:t>
            </a:r>
            <a:r>
              <a:rPr lang="en-US" dirty="0"/>
              <a:t> para </a:t>
            </a:r>
            <a:r>
              <a:rPr lang="en-US" dirty="0" err="1"/>
              <a:t>completar</a:t>
            </a:r>
            <a:r>
              <a:rPr lang="en-US" dirty="0"/>
              <a:t>.</a:t>
            </a:r>
          </a:p>
          <a:p>
            <a:pPr marL="0" lvl="0" indent="0">
              <a:buNone/>
            </a:pPr>
            <a:endParaRPr lang="en-US" dirty="0"/>
          </a:p>
          <a:p>
            <a:pPr marL="0" lvl="0" indent="0">
              <a:buNone/>
            </a:pPr>
            <a:r>
              <a:rPr lang="en-US" b="1" dirty="0"/>
              <a:t>DEBATE EN GRUPO</a:t>
            </a:r>
          </a:p>
          <a:p>
            <a:r>
              <a:rPr lang="en-US" i="1" dirty="0"/>
              <a:t>¿</a:t>
            </a:r>
            <a:r>
              <a:rPr lang="en-US" i="1" dirty="0" err="1"/>
              <a:t>Qué</a:t>
            </a:r>
            <a:r>
              <a:rPr lang="en-US" i="1" dirty="0"/>
              <a:t> </a:t>
            </a:r>
            <a:r>
              <a:rPr lang="en-US" i="1" dirty="0" err="1"/>
              <a:t>sentían</a:t>
            </a:r>
            <a:r>
              <a:rPr lang="en-US" i="1" dirty="0"/>
              <a:t> </a:t>
            </a:r>
            <a:r>
              <a:rPr lang="en-US" i="1" dirty="0" err="1"/>
              <a:t>cuando</a:t>
            </a:r>
            <a:r>
              <a:rPr lang="en-US" i="1" dirty="0"/>
              <a:t> </a:t>
            </a:r>
            <a:r>
              <a:rPr lang="en-US" i="1" dirty="0" err="1"/>
              <a:t>eran</a:t>
            </a:r>
            <a:r>
              <a:rPr lang="en-US" i="1" dirty="0"/>
              <a:t> </a:t>
            </a:r>
            <a:r>
              <a:rPr lang="en-US" i="1" dirty="0" err="1"/>
              <a:t>el</a:t>
            </a:r>
            <a:r>
              <a:rPr lang="en-US" i="1" dirty="0"/>
              <a:t>/la </a:t>
            </a:r>
            <a:r>
              <a:rPr lang="en-US" i="1" dirty="0" err="1"/>
              <a:t>menor</a:t>
            </a:r>
            <a:r>
              <a:rPr lang="en-US" i="1" dirty="0"/>
              <a:t> que recibía los elogios?</a:t>
            </a:r>
          </a:p>
          <a:p>
            <a:r>
              <a:rPr lang="en-US" i="1" dirty="0"/>
              <a:t>¿</a:t>
            </a:r>
            <a:r>
              <a:rPr lang="en-US" i="1" dirty="0" err="1"/>
              <a:t>Qué</a:t>
            </a:r>
            <a:r>
              <a:rPr lang="en-US" i="1" dirty="0"/>
              <a:t> le </a:t>
            </a:r>
            <a:r>
              <a:rPr lang="en-US" i="1" dirty="0" err="1"/>
              <a:t>pareció</a:t>
            </a:r>
            <a:r>
              <a:rPr lang="en-US" i="1" dirty="0"/>
              <a:t> </a:t>
            </a:r>
            <a:r>
              <a:rPr lang="en-US" i="1" dirty="0" err="1"/>
              <a:t>difícil</a:t>
            </a:r>
            <a:r>
              <a:rPr lang="en-US" i="1" dirty="0"/>
              <a:t> al padre de </a:t>
            </a:r>
            <a:r>
              <a:rPr lang="en-US" i="1" dirty="0" err="1"/>
              <a:t>elogiar</a:t>
            </a:r>
            <a:r>
              <a:rPr lang="en-US" i="1" dirty="0"/>
              <a:t>?</a:t>
            </a:r>
          </a:p>
          <a:p>
            <a:r>
              <a:rPr lang="en-US" i="1" dirty="0"/>
              <a:t>¿Qué </a:t>
            </a:r>
            <a:r>
              <a:rPr lang="en-US" i="1" dirty="0" err="1"/>
              <a:t>enfoques</a:t>
            </a:r>
            <a:r>
              <a:rPr lang="en-US" i="1" dirty="0"/>
              <a:t> </a:t>
            </a:r>
            <a:r>
              <a:rPr lang="en-US" i="1" dirty="0" err="1"/>
              <a:t>podrían</a:t>
            </a:r>
            <a:r>
              <a:rPr lang="en-US" i="1" dirty="0"/>
              <a:t> utilizar para hablar de elogios con </a:t>
            </a:r>
            <a:r>
              <a:rPr lang="en-US" i="1" dirty="0" err="1"/>
              <a:t>los</a:t>
            </a:r>
            <a:r>
              <a:rPr lang="en-US" i="1" dirty="0"/>
              <a:t>/as </a:t>
            </a:r>
            <a:r>
              <a:rPr lang="en-US" i="1" dirty="0" err="1"/>
              <a:t>cuidadores</a:t>
            </a:r>
            <a:r>
              <a:rPr lang="en-US" i="1" dirty="0"/>
              <a:t>? </a:t>
            </a:r>
          </a:p>
          <a:p>
            <a:pPr lvl="1"/>
            <a:r>
              <a:rPr lang="en-US" i="1" dirty="0"/>
              <a:t>¿</a:t>
            </a:r>
            <a:r>
              <a:rPr lang="en-US" i="1" dirty="0" err="1"/>
              <a:t>Podrían</a:t>
            </a:r>
            <a:r>
              <a:rPr lang="en-US" i="1" dirty="0"/>
              <a:t> representar un escenario con ellos? </a:t>
            </a:r>
          </a:p>
          <a:p>
            <a:pPr lvl="1"/>
            <a:r>
              <a:rPr lang="en-US" i="1" dirty="0"/>
              <a:t>¿O </a:t>
            </a:r>
            <a:r>
              <a:rPr lang="en-US" i="1" dirty="0" err="1"/>
              <a:t>hablar</a:t>
            </a:r>
            <a:r>
              <a:rPr lang="en-US" i="1" dirty="0"/>
              <a:t> </a:t>
            </a:r>
            <a:r>
              <a:rPr lang="en-US" i="1" dirty="0" err="1"/>
              <a:t>acerca</a:t>
            </a:r>
            <a:r>
              <a:rPr lang="en-US" i="1" dirty="0"/>
              <a:t> de </a:t>
            </a:r>
            <a:r>
              <a:rPr lang="en-US" i="1" dirty="0" err="1"/>
              <a:t>algunos</a:t>
            </a:r>
            <a:r>
              <a:rPr lang="en-US" i="1" dirty="0"/>
              <a:t> de los valores y rasgos que les gustaría reforzar y </a:t>
            </a:r>
            <a:r>
              <a:rPr lang="en-US" i="1" dirty="0" err="1"/>
              <a:t>encontrar</a:t>
            </a:r>
            <a:r>
              <a:rPr lang="en-US" i="1" dirty="0"/>
              <a:t> </a:t>
            </a:r>
            <a:r>
              <a:rPr lang="en-US" i="1" dirty="0" err="1"/>
              <a:t>juntos</a:t>
            </a:r>
            <a:r>
              <a:rPr lang="en-US" i="1" dirty="0"/>
              <a:t>/as oportunidades de cómo y cuándo podrían reforzarlos mediante el elogio?  </a:t>
            </a:r>
          </a:p>
        </p:txBody>
      </p:sp>
      <p:sp>
        <p:nvSpPr>
          <p:cNvPr id="7" name="Google Shape;725;p48:notes">
            <a:extLst>
              <a:ext uri="{FF2B5EF4-FFF2-40B4-BE49-F238E27FC236}">
                <a16:creationId xmlns:a16="http://schemas.microsoft.com/office/drawing/2014/main" id="{BB35DD23-49B2-5488-EBCD-9FFCE19E975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36</a:t>
            </a:fld>
            <a:endParaRPr lang="en-US" sz="1200" dirty="0">
              <a:latin typeface="+mn-lt"/>
            </a:endParaRPr>
          </a:p>
        </p:txBody>
      </p:sp>
    </p:spTree>
    <p:extLst>
      <p:ext uri="{BB962C8B-B14F-4D97-AF65-F5344CB8AC3E}">
        <p14:creationId xmlns:p14="http://schemas.microsoft.com/office/powerpoint/2010/main" val="21938604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DEBATE CON COMPAÑEROS/AS</a:t>
            </a:r>
            <a:endParaRPr lang="en-US" dirty="0"/>
          </a:p>
          <a:p>
            <a:r>
              <a:rPr lang="en-US" i="1" noProof="0" dirty="0" err="1"/>
              <a:t>Gírense</a:t>
            </a:r>
            <a:r>
              <a:rPr lang="en-US" i="1" noProof="0" dirty="0"/>
              <a:t> hacia la persona que está a </a:t>
            </a:r>
            <a:r>
              <a:rPr lang="en-US" i="1" noProof="0" dirty="0" err="1"/>
              <a:t>su</a:t>
            </a:r>
            <a:r>
              <a:rPr lang="en-US" i="1" noProof="0" dirty="0"/>
              <a:t> lado y </a:t>
            </a:r>
            <a:r>
              <a:rPr lang="en-US" i="1" noProof="0" dirty="0" err="1"/>
              <a:t>comente</a:t>
            </a:r>
            <a:r>
              <a:rPr lang="en-US" i="1" noProof="0" dirty="0"/>
              <a:t> las preguntas de la </a:t>
            </a:r>
            <a:r>
              <a:rPr lang="en-US" i="1" noProof="0" dirty="0" err="1"/>
              <a:t>diapositiva</a:t>
            </a:r>
            <a:r>
              <a:rPr lang="en-US" i="1" noProof="0" dirty="0"/>
              <a:t>.</a:t>
            </a:r>
          </a:p>
        </p:txBody>
      </p:sp>
      <p:sp>
        <p:nvSpPr>
          <p:cNvPr id="6" name="Slide Image Placeholder 5">
            <a:extLst>
              <a:ext uri="{FF2B5EF4-FFF2-40B4-BE49-F238E27FC236}">
                <a16:creationId xmlns:a16="http://schemas.microsoft.com/office/drawing/2014/main" id="{1E5F2320-8D05-5976-2AC5-D91ED1D73995}"/>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18649E06-AEC1-860D-29FF-F6AFA19F65B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37</a:t>
            </a:fld>
            <a:endParaRPr lang="en-US" sz="1200" dirty="0">
              <a:latin typeface="+mn-lt"/>
            </a:endParaRPr>
          </a:p>
        </p:txBody>
      </p:sp>
    </p:spTree>
    <p:extLst>
      <p:ext uri="{BB962C8B-B14F-4D97-AF65-F5344CB8AC3E}">
        <p14:creationId xmlns:p14="http://schemas.microsoft.com/office/powerpoint/2010/main" val="11401103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t>EXPLICAR</a:t>
            </a:r>
            <a:endParaRPr lang="en-US" dirty="0"/>
          </a:p>
          <a:p>
            <a:r>
              <a:rPr lang="en-US" i="1" noProof="0" dirty="0" err="1"/>
              <a:t>Cuando</a:t>
            </a:r>
            <a:r>
              <a:rPr lang="en-US" i="1" noProof="0" dirty="0"/>
              <a:t> </a:t>
            </a:r>
            <a:r>
              <a:rPr lang="en-US" i="1" noProof="0" dirty="0" err="1"/>
              <a:t>hablen</a:t>
            </a:r>
            <a:r>
              <a:rPr lang="en-US" i="1" noProof="0" dirty="0"/>
              <a:t> de tiempo de calidad con las familias, </a:t>
            </a:r>
            <a:r>
              <a:rPr lang="en-US" i="1" noProof="0" dirty="0" err="1"/>
              <a:t>pueden</a:t>
            </a:r>
            <a:r>
              <a:rPr lang="en-US" i="1" noProof="0" dirty="0"/>
              <a:t> destacar algunos de los siguientes beneficios...</a:t>
            </a:r>
          </a:p>
          <a:p>
            <a:r>
              <a:rPr lang="en-US" dirty="0" err="1"/>
              <a:t>Presente</a:t>
            </a:r>
            <a:r>
              <a:rPr lang="en-US" dirty="0"/>
              <a:t> </a:t>
            </a:r>
            <a:r>
              <a:rPr lang="en-US" dirty="0" err="1"/>
              <a:t>el</a:t>
            </a:r>
            <a:r>
              <a:rPr lang="en-US" dirty="0"/>
              <a:t> </a:t>
            </a:r>
            <a:r>
              <a:rPr lang="en-US" dirty="0" err="1"/>
              <a:t>contenido</a:t>
            </a:r>
            <a:r>
              <a:rPr lang="en-US" dirty="0"/>
              <a:t> de la </a:t>
            </a:r>
            <a:r>
              <a:rPr lang="en-US" dirty="0" err="1"/>
              <a:t>diapositiva</a:t>
            </a:r>
            <a:r>
              <a:rPr lang="en-US" dirty="0"/>
              <a:t>.</a:t>
            </a:r>
            <a:endParaRPr lang="en-US" noProof="0" dirty="0"/>
          </a:p>
        </p:txBody>
      </p:sp>
      <p:sp>
        <p:nvSpPr>
          <p:cNvPr id="6" name="Slide Image Placeholder 5">
            <a:extLst>
              <a:ext uri="{FF2B5EF4-FFF2-40B4-BE49-F238E27FC236}">
                <a16:creationId xmlns:a16="http://schemas.microsoft.com/office/drawing/2014/main" id="{C9955FE0-15DA-4E7B-014D-8762345D033B}"/>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33CC1E62-6BD2-AB5C-7C31-384574E73F2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38</a:t>
            </a:fld>
            <a:endParaRPr lang="en-US" sz="1200" dirty="0">
              <a:latin typeface="+mn-lt"/>
            </a:endParaRPr>
          </a:p>
        </p:txBody>
      </p:sp>
    </p:spTree>
    <p:extLst>
      <p:ext uri="{BB962C8B-B14F-4D97-AF65-F5344CB8AC3E}">
        <p14:creationId xmlns:p14="http://schemas.microsoft.com/office/powerpoint/2010/main" val="28212249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sz="1100" b="1" noProof="0" dirty="0"/>
              <a:t>INTRODUCCIÓN</a:t>
            </a:r>
          </a:p>
          <a:p>
            <a:r>
              <a:rPr lang="en-US" sz="1100" i="1" noProof="0" dirty="0"/>
              <a:t>Pensemos en </a:t>
            </a:r>
            <a:r>
              <a:rPr lang="en-US" sz="1100" i="1" noProof="0" dirty="0" err="1"/>
              <a:t>cómo</a:t>
            </a:r>
            <a:r>
              <a:rPr lang="en-US" sz="1100" i="1" noProof="0" dirty="0"/>
              <a:t> </a:t>
            </a:r>
            <a:r>
              <a:rPr lang="en-US" sz="1100" i="1" noProof="0" dirty="0" err="1"/>
              <a:t>podría</a:t>
            </a:r>
            <a:r>
              <a:rPr lang="en-US" sz="1100" i="1" noProof="0" dirty="0"/>
              <a:t> ser en la práctica el tiempo de calidad.</a:t>
            </a:r>
          </a:p>
          <a:p>
            <a:r>
              <a:rPr lang="en-US" sz="1100" noProof="0" dirty="0"/>
              <a:t>Divida a </a:t>
            </a:r>
            <a:r>
              <a:rPr lang="en-US" sz="1100" dirty="0" err="1"/>
              <a:t>los</a:t>
            </a:r>
            <a:r>
              <a:rPr lang="en-US" sz="1100" dirty="0"/>
              <a:t>/as </a:t>
            </a:r>
            <a:r>
              <a:rPr lang="en-US" sz="1100" dirty="0" err="1"/>
              <a:t>participantes</a:t>
            </a:r>
            <a:r>
              <a:rPr lang="en-US" sz="1100" dirty="0"/>
              <a:t> </a:t>
            </a:r>
            <a:r>
              <a:rPr lang="en-US" sz="1100" dirty="0" err="1"/>
              <a:t>en</a:t>
            </a:r>
            <a:r>
              <a:rPr lang="en-US" sz="1100" dirty="0"/>
              <a:t> parejas.</a:t>
            </a:r>
          </a:p>
          <a:p>
            <a:r>
              <a:rPr lang="en-US" sz="1100" i="1" noProof="0" dirty="0" err="1"/>
              <a:t>Elaboren</a:t>
            </a:r>
            <a:r>
              <a:rPr lang="en-US" sz="1100" i="1" noProof="0" dirty="0"/>
              <a:t> con tu pareja una lista de 5 o 6 actividades que </a:t>
            </a:r>
            <a:r>
              <a:rPr lang="en-US" sz="1100" i="1" noProof="0" dirty="0" err="1"/>
              <a:t>los</a:t>
            </a:r>
            <a:r>
              <a:rPr lang="en-US" sz="1100" i="1" noProof="0" dirty="0"/>
              <a:t> padres y/o </a:t>
            </a:r>
            <a:r>
              <a:rPr lang="en-US" sz="1100" i="1" noProof="0" dirty="0" err="1"/>
              <a:t>cuidadores</a:t>
            </a:r>
            <a:r>
              <a:rPr lang="en-US" sz="1100" i="1" noProof="0" dirty="0"/>
              <a:t> </a:t>
            </a:r>
            <a:r>
              <a:rPr lang="en-US" sz="1100" i="1" noProof="0" dirty="0" err="1"/>
              <a:t>puedan</a:t>
            </a:r>
            <a:r>
              <a:rPr lang="en-US" sz="1100" i="1" noProof="0" dirty="0"/>
              <a:t> </a:t>
            </a:r>
            <a:r>
              <a:rPr lang="en-US" sz="1100" i="1" noProof="0" dirty="0" err="1"/>
              <a:t>llevar</a:t>
            </a:r>
            <a:r>
              <a:rPr lang="en-US" sz="1100" i="1" noProof="0" dirty="0"/>
              <a:t> a </a:t>
            </a:r>
            <a:r>
              <a:rPr lang="en-US" sz="1100" i="1" noProof="0" dirty="0" err="1"/>
              <a:t>cabo</a:t>
            </a:r>
            <a:r>
              <a:rPr lang="en-US" sz="1100" i="1" noProof="0" dirty="0"/>
              <a:t> con sus </a:t>
            </a:r>
            <a:r>
              <a:rPr lang="en-US" sz="1100" i="1" noProof="0" dirty="0" err="1"/>
              <a:t>hijos</a:t>
            </a:r>
            <a:r>
              <a:rPr lang="en-US" sz="1100" i="1" noProof="0" dirty="0"/>
              <a:t>/as y </a:t>
            </a:r>
            <a:r>
              <a:rPr lang="en-US" sz="1100" i="1" noProof="0" dirty="0" err="1"/>
              <a:t>hacer</a:t>
            </a:r>
            <a:r>
              <a:rPr lang="en-US" sz="1100" i="1" noProof="0" dirty="0"/>
              <a:t> </a:t>
            </a:r>
            <a:r>
              <a:rPr lang="en-US" sz="1100" i="1" noProof="0" dirty="0" err="1"/>
              <a:t>juntos</a:t>
            </a:r>
            <a:r>
              <a:rPr lang="en-US" sz="1100" i="1" noProof="0" dirty="0"/>
              <a:t>/as en familia.</a:t>
            </a:r>
          </a:p>
          <a:p>
            <a:pPr marL="0" indent="0">
              <a:buNone/>
            </a:pPr>
            <a:endParaRPr lang="en-US" sz="1100" noProof="0" dirty="0"/>
          </a:p>
          <a:p>
            <a:pPr marL="0" indent="0">
              <a:buNone/>
            </a:pPr>
            <a:r>
              <a:rPr lang="en-US" sz="1100" b="1" noProof="0" dirty="0"/>
              <a:t>TRABAJO EN COLABORACIÓN (5 minutos)</a:t>
            </a:r>
          </a:p>
          <a:p>
            <a:r>
              <a:rPr lang="en-US" sz="1100" dirty="0"/>
              <a:t>Dé 5 minutos a </a:t>
            </a:r>
            <a:r>
              <a:rPr lang="en-US" sz="1100" dirty="0" err="1"/>
              <a:t>los</a:t>
            </a:r>
            <a:r>
              <a:rPr lang="en-US" sz="1100" dirty="0"/>
              <a:t>/as </a:t>
            </a:r>
            <a:r>
              <a:rPr lang="en-US" sz="1100" dirty="0" err="1"/>
              <a:t>participantes</a:t>
            </a:r>
            <a:r>
              <a:rPr lang="en-US" sz="1100" dirty="0"/>
              <a:t> para </a:t>
            </a:r>
            <a:r>
              <a:rPr lang="en-US" sz="1100" dirty="0" err="1"/>
              <a:t>completar</a:t>
            </a:r>
            <a:r>
              <a:rPr lang="en-US" sz="1100" dirty="0"/>
              <a:t>.</a:t>
            </a:r>
          </a:p>
          <a:p>
            <a:pPr marL="0" indent="0">
              <a:buNone/>
            </a:pPr>
            <a:endParaRPr lang="en-US" sz="1100" b="1" noProof="0" dirty="0"/>
          </a:p>
          <a:p>
            <a:pPr marL="0" indent="0">
              <a:buNone/>
            </a:pPr>
            <a:r>
              <a:rPr lang="en-US" sz="1100" b="1" noProof="0" dirty="0"/>
              <a:t>DEBATE EN GRUPO</a:t>
            </a:r>
          </a:p>
          <a:p>
            <a:r>
              <a:rPr lang="en-US" sz="1100" noProof="0" dirty="0"/>
              <a:t>Invite a las personas </a:t>
            </a:r>
            <a:r>
              <a:rPr lang="en-US" sz="1100" noProof="0" dirty="0" err="1"/>
              <a:t>voluntarias</a:t>
            </a:r>
            <a:r>
              <a:rPr lang="en-US" sz="1100" noProof="0" dirty="0"/>
              <a:t> a compartir sus </a:t>
            </a:r>
            <a:r>
              <a:rPr lang="en-US" sz="1100" noProof="0" dirty="0" err="1"/>
              <a:t>respuestas</a:t>
            </a:r>
            <a:r>
              <a:rPr lang="en-US" sz="1100" noProof="0" dirty="0"/>
              <a:t>.</a:t>
            </a:r>
          </a:p>
          <a:p>
            <a:r>
              <a:rPr lang="en-US" sz="1100" dirty="0"/>
              <a:t>Complemente con las posibles </a:t>
            </a:r>
            <a:r>
              <a:rPr lang="en-US" sz="1100" dirty="0" err="1"/>
              <a:t>respuestas</a:t>
            </a:r>
            <a:r>
              <a:rPr lang="en-US" sz="1100" dirty="0"/>
              <a:t> a </a:t>
            </a:r>
            <a:r>
              <a:rPr lang="en-US" sz="1100" dirty="0" err="1"/>
              <a:t>continuación</a:t>
            </a:r>
            <a:r>
              <a:rPr lang="en-US" sz="1100" dirty="0"/>
              <a:t>.</a:t>
            </a:r>
          </a:p>
          <a:p>
            <a:r>
              <a:rPr lang="en-US" sz="1100" i="1" dirty="0" err="1"/>
              <a:t>Cuando</a:t>
            </a:r>
            <a:r>
              <a:rPr lang="en-US" sz="1100" i="1" dirty="0"/>
              <a:t> </a:t>
            </a:r>
            <a:r>
              <a:rPr lang="en-US" sz="1100" i="1" dirty="0" err="1"/>
              <a:t>hablen</a:t>
            </a:r>
            <a:r>
              <a:rPr lang="en-US" sz="1100" i="1" dirty="0"/>
              <a:t> de los beneficios del tiempo de calidad con </a:t>
            </a:r>
            <a:r>
              <a:rPr lang="en-US" sz="1100" i="1" dirty="0" err="1"/>
              <a:t>los</a:t>
            </a:r>
            <a:r>
              <a:rPr lang="en-US" sz="1100" i="1" dirty="0"/>
              <a:t>/as </a:t>
            </a:r>
            <a:r>
              <a:rPr lang="en-US" sz="1100" i="1" dirty="0" err="1"/>
              <a:t>cuidadores</a:t>
            </a:r>
            <a:r>
              <a:rPr lang="en-US" sz="1100" i="1" dirty="0"/>
              <a:t> y </a:t>
            </a:r>
            <a:r>
              <a:rPr lang="en-US" sz="1100" i="1" dirty="0" err="1"/>
              <a:t>los</a:t>
            </a:r>
            <a:r>
              <a:rPr lang="en-US" sz="1100" i="1" dirty="0"/>
              <a:t>/as ayude a incluirlo en su rutina, ¿</a:t>
            </a:r>
            <a:r>
              <a:rPr lang="en-US" sz="1100" i="1" dirty="0" err="1"/>
              <a:t>creen</a:t>
            </a:r>
            <a:r>
              <a:rPr lang="en-US" sz="1100" i="1" dirty="0"/>
              <a:t> que podría hacer este mismo ejercicio de lluvia de ideas con </a:t>
            </a:r>
            <a:r>
              <a:rPr lang="en-US" sz="1100" i="1" dirty="0" err="1"/>
              <a:t>los</a:t>
            </a:r>
            <a:r>
              <a:rPr lang="en-US" sz="1100" i="1" dirty="0"/>
              <a:t>/as </a:t>
            </a:r>
            <a:r>
              <a:rPr lang="en-US" sz="1100" i="1" dirty="0" err="1"/>
              <a:t>cuidadores</a:t>
            </a:r>
            <a:r>
              <a:rPr lang="en-US" sz="1100" i="1" dirty="0"/>
              <a:t>? </a:t>
            </a:r>
          </a:p>
          <a:p>
            <a:r>
              <a:rPr lang="en-US" sz="1100" i="1" dirty="0"/>
              <a:t>En caso afirmativo, ¿cuáles de las sugerencias que </a:t>
            </a:r>
            <a:r>
              <a:rPr lang="en-US" sz="1100" i="1" dirty="0" err="1"/>
              <a:t>hemos</a:t>
            </a:r>
            <a:r>
              <a:rPr lang="en-US" sz="1100" i="1" dirty="0"/>
              <a:t> </a:t>
            </a:r>
            <a:r>
              <a:rPr lang="en-US" sz="1100" i="1" dirty="0" err="1"/>
              <a:t>abordado</a:t>
            </a:r>
            <a:r>
              <a:rPr lang="en-US" sz="1100" i="1" dirty="0"/>
              <a:t> </a:t>
            </a:r>
            <a:r>
              <a:rPr lang="en-US" sz="1100" i="1" dirty="0" err="1"/>
              <a:t>aquí</a:t>
            </a:r>
            <a:r>
              <a:rPr lang="en-US" sz="1100" i="1" dirty="0"/>
              <a:t> </a:t>
            </a:r>
            <a:r>
              <a:rPr lang="en-US" sz="1100" i="1" dirty="0" err="1"/>
              <a:t>creen</a:t>
            </a:r>
            <a:r>
              <a:rPr lang="en-US" sz="1100" i="1" dirty="0"/>
              <a:t> que </a:t>
            </a:r>
            <a:r>
              <a:rPr lang="en-US" sz="1100" i="1" dirty="0" err="1"/>
              <a:t>llevarían</a:t>
            </a:r>
            <a:r>
              <a:rPr lang="en-US" sz="1100" i="1" dirty="0"/>
              <a:t> adelante en esas conversaciones? </a:t>
            </a:r>
          </a:p>
          <a:p>
            <a:r>
              <a:rPr lang="en-US" sz="1100" i="1" dirty="0"/>
              <a:t>Otros consejos que </a:t>
            </a:r>
            <a:r>
              <a:rPr lang="en-US" sz="1100" i="1" dirty="0" err="1"/>
              <a:t>pueden</a:t>
            </a:r>
            <a:r>
              <a:rPr lang="en-US" sz="1100" i="1" dirty="0"/>
              <a:t> compartir con </a:t>
            </a:r>
            <a:r>
              <a:rPr lang="en-US" sz="1100" i="1" dirty="0" err="1"/>
              <a:t>los</a:t>
            </a:r>
            <a:r>
              <a:rPr lang="en-US" sz="1100" i="1" dirty="0"/>
              <a:t>/as </a:t>
            </a:r>
            <a:r>
              <a:rPr lang="en-US" sz="1100" i="1" dirty="0" err="1"/>
              <a:t>cuidadores</a:t>
            </a:r>
            <a:r>
              <a:rPr lang="en-US" sz="1100" i="1" dirty="0"/>
              <a:t>:</a:t>
            </a:r>
          </a:p>
          <a:p>
            <a:pPr lvl="1"/>
            <a:r>
              <a:rPr lang="en-US" sz="1100" i="1" noProof="0" dirty="0"/>
              <a:t>Pasar tiempo con sus </a:t>
            </a:r>
            <a:r>
              <a:rPr lang="en-US" sz="1100" i="1" noProof="0" dirty="0" err="1"/>
              <a:t>hijos</a:t>
            </a:r>
            <a:r>
              <a:rPr lang="en-US" sz="1100" i="1" noProof="0" dirty="0"/>
              <a:t>/as no significa hacerles muchas preguntas sobre cómo se sienten o esperar algo de </a:t>
            </a:r>
            <a:r>
              <a:rPr lang="en-US" sz="1100" i="1" noProof="0" dirty="0" err="1"/>
              <a:t>ellos</a:t>
            </a:r>
            <a:r>
              <a:rPr lang="en-US" sz="1100" i="1" noProof="0" dirty="0"/>
              <a:t>/as.</a:t>
            </a:r>
          </a:p>
          <a:p>
            <a:pPr lvl="1"/>
            <a:r>
              <a:rPr lang="en-US" sz="1100" i="1" noProof="0" dirty="0"/>
              <a:t>Si </a:t>
            </a:r>
            <a:r>
              <a:rPr lang="en-US" sz="1100" i="1" noProof="0" dirty="0" err="1"/>
              <a:t>los</a:t>
            </a:r>
            <a:r>
              <a:rPr lang="en-US" sz="1100" i="1" noProof="0" dirty="0"/>
              <a:t>/as </a:t>
            </a:r>
            <a:r>
              <a:rPr lang="en-US" sz="1100" i="1" noProof="0" dirty="0" err="1"/>
              <a:t>menores</a:t>
            </a:r>
            <a:r>
              <a:rPr lang="en-US" sz="1100" i="1" noProof="0" dirty="0"/>
              <a:t> quieren hablar, </a:t>
            </a:r>
            <a:r>
              <a:rPr lang="en-US" sz="1100" i="1" noProof="0" dirty="0" err="1"/>
              <a:t>aproveche</a:t>
            </a:r>
            <a:r>
              <a:rPr lang="en-US" sz="1100" i="1" noProof="0" dirty="0"/>
              <a:t> la oportunidad. Pero no sea usted el primero en preguntar. Deles tiempo para que se abran a </a:t>
            </a:r>
            <a:r>
              <a:rPr lang="en-US" sz="1100" i="1" noProof="0" dirty="0" err="1"/>
              <a:t>usted</a:t>
            </a:r>
            <a:r>
              <a:rPr lang="en-US" sz="1100" i="1" noProof="0" dirty="0"/>
              <a:t>, a menos que note que están </a:t>
            </a:r>
            <a:r>
              <a:rPr lang="en-US" sz="1100" i="1" noProof="0" dirty="0" err="1"/>
              <a:t>visiblemente</a:t>
            </a:r>
            <a:r>
              <a:rPr lang="en-US" sz="1100" i="1" noProof="0" dirty="0"/>
              <a:t> </a:t>
            </a:r>
            <a:r>
              <a:rPr lang="en-US" sz="1100" i="1" noProof="0" dirty="0" err="1"/>
              <a:t>molestos</a:t>
            </a:r>
            <a:r>
              <a:rPr lang="en-US" sz="1100" i="1" noProof="0" dirty="0"/>
              <a:t>/as por algo.</a:t>
            </a:r>
          </a:p>
          <a:p>
            <a:pPr lvl="1"/>
            <a:r>
              <a:rPr lang="en-US" sz="1100" i="1" noProof="0" dirty="0"/>
              <a:t>Dedicar tiempo de calidad es una práctica cariñosa y enriquecedora. Significa estar totalmente disponible y </a:t>
            </a:r>
            <a:r>
              <a:rPr lang="en-US" sz="1100" i="1" noProof="0" dirty="0" err="1"/>
              <a:t>darle</a:t>
            </a:r>
            <a:r>
              <a:rPr lang="en-US" sz="1100" i="1" noProof="0" dirty="0"/>
              <a:t> a </a:t>
            </a:r>
            <a:r>
              <a:rPr lang="en-US" sz="1100" i="1" noProof="0" dirty="0" err="1"/>
              <a:t>los</a:t>
            </a:r>
            <a:r>
              <a:rPr lang="en-US" sz="1100" i="1" noProof="0" dirty="0"/>
              <a:t>/as </a:t>
            </a:r>
            <a:r>
              <a:rPr lang="en-US" sz="1100" i="1" noProof="0" dirty="0" err="1"/>
              <a:t>menores</a:t>
            </a:r>
            <a:r>
              <a:rPr lang="en-US" sz="1100" i="1" noProof="0" dirty="0"/>
              <a:t> la sensación de que son la prioridad </a:t>
            </a:r>
            <a:r>
              <a:rPr lang="en-US" sz="1100" i="1" noProof="0" dirty="0" err="1"/>
              <a:t>en</a:t>
            </a:r>
            <a:r>
              <a:rPr lang="en-US" sz="1100" i="1" noProof="0" dirty="0"/>
              <a:t> </a:t>
            </a:r>
            <a:r>
              <a:rPr lang="en-US" sz="1100" i="1" noProof="0" dirty="0" err="1"/>
              <a:t>su</a:t>
            </a:r>
            <a:r>
              <a:rPr lang="en-US" sz="1100" i="1" noProof="0" dirty="0"/>
              <a:t> vida.</a:t>
            </a:r>
          </a:p>
          <a:p>
            <a:endParaRPr lang="en-US" sz="1100" noProof="0" dirty="0"/>
          </a:p>
          <a:p>
            <a:pPr marL="0" indent="0">
              <a:buNone/>
            </a:pPr>
            <a:r>
              <a:rPr lang="en-US" sz="1100" dirty="0"/>
              <a:t>______________________________________________________________________________</a:t>
            </a:r>
          </a:p>
          <a:p>
            <a:pPr marL="0" indent="0">
              <a:buNone/>
            </a:pPr>
            <a:endParaRPr lang="en-US" sz="1100" noProof="0" dirty="0"/>
          </a:p>
          <a:p>
            <a:pPr marL="0" indent="0">
              <a:buNone/>
            </a:pPr>
            <a:r>
              <a:rPr lang="en-US" sz="1100" b="1" noProof="0" dirty="0"/>
              <a:t>POSIBLES RESPUESTAS</a:t>
            </a:r>
          </a:p>
          <a:p>
            <a:r>
              <a:rPr lang="en-US" sz="1100" noProof="0" dirty="0"/>
              <a:t>Cocinar y </a:t>
            </a:r>
            <a:r>
              <a:rPr lang="en-US" sz="1100" noProof="0" dirty="0" err="1"/>
              <a:t>cenar</a:t>
            </a:r>
            <a:r>
              <a:rPr lang="en-US" sz="1100" noProof="0" dirty="0"/>
              <a:t> </a:t>
            </a:r>
            <a:r>
              <a:rPr lang="en-US" sz="1100" noProof="0" dirty="0" err="1"/>
              <a:t>juntos</a:t>
            </a:r>
            <a:r>
              <a:rPr lang="en-US" sz="1100" noProof="0" dirty="0"/>
              <a:t>/as.</a:t>
            </a:r>
          </a:p>
          <a:p>
            <a:r>
              <a:rPr lang="en-US" sz="1100" noProof="0" dirty="0" err="1"/>
              <a:t>Pasear</a:t>
            </a:r>
            <a:r>
              <a:rPr lang="en-US" sz="1100" noProof="0" dirty="0"/>
              <a:t>.</a:t>
            </a:r>
          </a:p>
          <a:p>
            <a:r>
              <a:rPr lang="en-US" sz="1100" noProof="0" dirty="0" err="1"/>
              <a:t>Ir</a:t>
            </a:r>
            <a:r>
              <a:rPr lang="en-US" sz="1100" noProof="0" dirty="0"/>
              <a:t> </a:t>
            </a:r>
            <a:r>
              <a:rPr lang="en-US" sz="1100" noProof="0" dirty="0" err="1"/>
              <a:t>juntos</a:t>
            </a:r>
            <a:r>
              <a:rPr lang="en-US" sz="1100" noProof="0" dirty="0"/>
              <a:t>/as de compras al mercado.</a:t>
            </a:r>
          </a:p>
          <a:p>
            <a:r>
              <a:rPr lang="en-US" sz="1100" noProof="0" dirty="0"/>
              <a:t>Contar o leer </a:t>
            </a:r>
            <a:r>
              <a:rPr lang="en-US" sz="1100" noProof="0" dirty="0" err="1"/>
              <a:t>cuentos</a:t>
            </a:r>
            <a:r>
              <a:rPr lang="en-US" sz="1100" noProof="0" dirty="0"/>
              <a:t>.</a:t>
            </a:r>
          </a:p>
        </p:txBody>
      </p:sp>
      <p:sp>
        <p:nvSpPr>
          <p:cNvPr id="6" name="Slide Image Placeholder 5">
            <a:extLst>
              <a:ext uri="{FF2B5EF4-FFF2-40B4-BE49-F238E27FC236}">
                <a16:creationId xmlns:a16="http://schemas.microsoft.com/office/drawing/2014/main" id="{34449EB7-5163-5015-B33C-B62B9408C486}"/>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33AEA875-7567-24AF-91FF-72D261896A6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39</a:t>
            </a:fld>
            <a:endParaRPr lang="en-US" sz="1200" dirty="0">
              <a:latin typeface="+mn-lt"/>
            </a:endParaRPr>
          </a:p>
        </p:txBody>
      </p:sp>
    </p:spTree>
    <p:extLst>
      <p:ext uri="{BB962C8B-B14F-4D97-AF65-F5344CB8AC3E}">
        <p14:creationId xmlns:p14="http://schemas.microsoft.com/office/powerpoint/2010/main" val="3141195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2" name="Google Shape;242;p2:notes"/>
          <p:cNvSpPr txBox="1">
            <a:spLocks noGrp="1"/>
          </p:cNvSpPr>
          <p:nvPr>
            <p:ph type="body" idx="1"/>
          </p:nvPr>
        </p:nvSpPr>
        <p:spPr>
          <a:xfrm>
            <a:off x="477838" y="460375"/>
            <a:ext cx="6143625" cy="9210675"/>
          </a:xfrm>
          <a:prstGeom prst="rect">
            <a:avLst/>
          </a:prstGeom>
        </p:spPr>
        <p:txBody>
          <a:bodyPr/>
          <a:lstStyle/>
          <a:p>
            <a:r>
              <a:rPr lang="en-US" b="1" dirty="0" err="1">
                <a:sym typeface="Arial"/>
              </a:rPr>
              <a:t>Estándares</a:t>
            </a:r>
            <a:r>
              <a:rPr lang="en-US" b="1" dirty="0">
                <a:sym typeface="Arial"/>
              </a:rPr>
              <a:t> </a:t>
            </a:r>
            <a:r>
              <a:rPr lang="en-US" b="1" dirty="0" err="1">
                <a:sym typeface="Arial"/>
              </a:rPr>
              <a:t>mínimos</a:t>
            </a:r>
            <a:r>
              <a:rPr lang="en-US" b="1" dirty="0">
                <a:sym typeface="Arial"/>
              </a:rPr>
              <a:t> de </a:t>
            </a:r>
            <a:r>
              <a:rPr lang="en-US" b="1" dirty="0" err="1">
                <a:sym typeface="Arial"/>
              </a:rPr>
              <a:t>protección</a:t>
            </a:r>
            <a:r>
              <a:rPr lang="en-US" b="1" dirty="0">
                <a:sym typeface="Arial"/>
              </a:rPr>
              <a:t> de la </a:t>
            </a:r>
            <a:r>
              <a:rPr lang="en-US" b="1" dirty="0" err="1">
                <a:sym typeface="Arial"/>
              </a:rPr>
              <a:t>infancia</a:t>
            </a:r>
            <a:r>
              <a:rPr lang="en-US" b="1" dirty="0">
                <a:sym typeface="Arial"/>
              </a:rPr>
              <a:t>:</a:t>
            </a:r>
          </a:p>
          <a:p>
            <a:pPr lvl="1"/>
            <a:r>
              <a:rPr lang="en-US" dirty="0" err="1"/>
              <a:t>Estándar</a:t>
            </a:r>
            <a:r>
              <a:rPr lang="en-US" dirty="0"/>
              <a:t> 16: </a:t>
            </a:r>
            <a:r>
              <a:rPr lang="en-US" dirty="0" err="1"/>
              <a:t>Reforzar</a:t>
            </a:r>
            <a:r>
              <a:rPr lang="en-US" dirty="0"/>
              <a:t> </a:t>
            </a:r>
            <a:r>
              <a:rPr lang="en-US" dirty="0" err="1"/>
              <a:t>los</a:t>
            </a:r>
            <a:r>
              <a:rPr lang="en-US" dirty="0"/>
              <a:t> </a:t>
            </a:r>
            <a:r>
              <a:rPr lang="en-US" dirty="0" err="1"/>
              <a:t>entornos</a:t>
            </a:r>
            <a:r>
              <a:rPr lang="en-US" dirty="0"/>
              <a:t> </a:t>
            </a:r>
            <a:r>
              <a:rPr lang="en-US" dirty="0" err="1"/>
              <a:t>familiares</a:t>
            </a:r>
            <a:r>
              <a:rPr lang="en-US" dirty="0"/>
              <a:t> y de </a:t>
            </a:r>
            <a:r>
              <a:rPr lang="en-US" dirty="0" err="1"/>
              <a:t>cuidados</a:t>
            </a:r>
            <a:r>
              <a:rPr lang="en-US" dirty="0"/>
              <a:t>.</a:t>
            </a:r>
          </a:p>
          <a:p>
            <a:pPr lvl="1"/>
            <a:r>
              <a:rPr lang="en-US" dirty="0" err="1"/>
              <a:t>Estándar</a:t>
            </a:r>
            <a:r>
              <a:rPr lang="en-US" dirty="0"/>
              <a:t> 14: </a:t>
            </a:r>
            <a:r>
              <a:rPr lang="en-US" dirty="0" err="1"/>
              <a:t>Aplicación</a:t>
            </a:r>
            <a:r>
              <a:rPr lang="en-US" dirty="0"/>
              <a:t> de un </a:t>
            </a:r>
            <a:r>
              <a:rPr lang="en-US" dirty="0" err="1"/>
              <a:t>enfoque</a:t>
            </a:r>
            <a:r>
              <a:rPr lang="en-US" dirty="0"/>
              <a:t> </a:t>
            </a:r>
            <a:r>
              <a:rPr lang="en-US" dirty="0" err="1"/>
              <a:t>socioecológico</a:t>
            </a:r>
            <a:r>
              <a:rPr lang="en-US" dirty="0"/>
              <a:t> a la </a:t>
            </a:r>
            <a:r>
              <a:rPr lang="en-US" dirty="0" err="1"/>
              <a:t>programación</a:t>
            </a:r>
            <a:r>
              <a:rPr lang="en-US" dirty="0"/>
              <a:t> de la </a:t>
            </a:r>
            <a:r>
              <a:rPr lang="en-US" dirty="0" err="1"/>
              <a:t>protección</a:t>
            </a:r>
            <a:r>
              <a:rPr lang="en-US" dirty="0"/>
              <a:t> de la </a:t>
            </a:r>
            <a:r>
              <a:rPr lang="en-US" dirty="0" err="1"/>
              <a:t>infancia</a:t>
            </a:r>
            <a:r>
              <a:rPr lang="en-US" dirty="0"/>
              <a:t>.</a:t>
            </a:r>
          </a:p>
          <a:p>
            <a:pPr lvl="1"/>
            <a:r>
              <a:rPr lang="en-US" dirty="0" err="1"/>
              <a:t>Estándar</a:t>
            </a:r>
            <a:r>
              <a:rPr lang="en-US" dirty="0"/>
              <a:t> 17: </a:t>
            </a:r>
            <a:r>
              <a:rPr lang="en-US" dirty="0" err="1"/>
              <a:t>Enfoques</a:t>
            </a:r>
            <a:r>
              <a:rPr lang="en-US" dirty="0"/>
              <a:t> </a:t>
            </a:r>
            <a:r>
              <a:rPr lang="en-US" dirty="0" err="1"/>
              <a:t>comunitarios</a:t>
            </a:r>
            <a:r>
              <a:rPr lang="en-US" dirty="0"/>
              <a:t>.</a:t>
            </a:r>
          </a:p>
          <a:p>
            <a:pPr lvl="1"/>
            <a:r>
              <a:rPr lang="en-US" dirty="0" err="1"/>
              <a:t>Estándar</a:t>
            </a:r>
            <a:r>
              <a:rPr lang="en-US" dirty="0"/>
              <a:t> 18: </a:t>
            </a:r>
            <a:r>
              <a:rPr lang="en-US" dirty="0" err="1"/>
              <a:t>Gestión</a:t>
            </a:r>
            <a:r>
              <a:rPr lang="en-US" dirty="0"/>
              <a:t> de </a:t>
            </a:r>
            <a:r>
              <a:rPr lang="en-US" dirty="0" err="1"/>
              <a:t>casos</a:t>
            </a:r>
            <a:r>
              <a:rPr lang="en-US" dirty="0"/>
              <a:t>.</a:t>
            </a:r>
          </a:p>
          <a:p>
            <a:pPr lvl="1"/>
            <a:r>
              <a:rPr lang="en-US" dirty="0" err="1"/>
              <a:t>Estándar</a:t>
            </a:r>
            <a:r>
              <a:rPr lang="en-US" dirty="0"/>
              <a:t> 19: </a:t>
            </a:r>
            <a:r>
              <a:rPr lang="en-US" dirty="0" err="1"/>
              <a:t>Cuidados</a:t>
            </a:r>
            <a:r>
              <a:rPr lang="en-US" dirty="0"/>
              <a:t> alternativos.</a:t>
            </a:r>
          </a:p>
          <a:p>
            <a:pPr lvl="1"/>
            <a:endParaRPr lang="en-US" dirty="0"/>
          </a:p>
          <a:p>
            <a:pPr marL="0" indent="0">
              <a:buNone/>
            </a:pPr>
            <a:r>
              <a:rPr lang="en-US" b="1" dirty="0"/>
              <a:t>FUENTES</a:t>
            </a:r>
          </a:p>
          <a:p>
            <a:r>
              <a:rPr lang="en-US" dirty="0">
                <a:sym typeface="Arial"/>
              </a:rPr>
              <a:t>CPWG (2014). </a:t>
            </a:r>
            <a:r>
              <a:rPr lang="en-US" i="1" dirty="0" err="1">
                <a:sym typeface="Arial"/>
              </a:rPr>
              <a:t>Paquete</a:t>
            </a:r>
            <a:r>
              <a:rPr lang="en-US" i="1" dirty="0">
                <a:sym typeface="Arial"/>
              </a:rPr>
              <a:t> de </a:t>
            </a:r>
            <a:r>
              <a:rPr lang="en-US" i="1" dirty="0" err="1">
                <a:sym typeface="Arial"/>
              </a:rPr>
              <a:t>formación</a:t>
            </a:r>
            <a:r>
              <a:rPr lang="en-US" i="1" dirty="0">
                <a:sym typeface="Arial"/>
              </a:rPr>
              <a:t> </a:t>
            </a:r>
            <a:r>
              <a:rPr lang="en-US" i="1" dirty="0" err="1">
                <a:sym typeface="Arial"/>
              </a:rPr>
              <a:t>sobre</a:t>
            </a:r>
            <a:r>
              <a:rPr lang="en-US" i="1" dirty="0">
                <a:sym typeface="Arial"/>
              </a:rPr>
              <a:t> </a:t>
            </a:r>
            <a:r>
              <a:rPr lang="en-US" i="1" dirty="0" err="1">
                <a:sym typeface="Arial"/>
              </a:rPr>
              <a:t>espacios</a:t>
            </a:r>
            <a:r>
              <a:rPr lang="en-US" i="1" dirty="0">
                <a:sym typeface="Arial"/>
              </a:rPr>
              <a:t> </a:t>
            </a:r>
            <a:r>
              <a:rPr lang="en-US" i="1" dirty="0" err="1">
                <a:sym typeface="Arial"/>
              </a:rPr>
              <a:t>adaptados</a:t>
            </a:r>
            <a:r>
              <a:rPr lang="en-US" i="1" dirty="0">
                <a:sym typeface="Arial"/>
              </a:rPr>
              <a:t> a la </a:t>
            </a:r>
            <a:r>
              <a:rPr lang="en-US" i="1" dirty="0" err="1">
                <a:sym typeface="Arial"/>
              </a:rPr>
              <a:t>infancia</a:t>
            </a:r>
            <a:r>
              <a:rPr lang="en-US" i="1" dirty="0">
                <a:sym typeface="Arial"/>
              </a:rPr>
              <a:t>.</a:t>
            </a:r>
          </a:p>
          <a:p>
            <a:r>
              <a:rPr lang="en-US" dirty="0">
                <a:sym typeface="Arial"/>
              </a:rPr>
              <a:t>UNICEF </a:t>
            </a:r>
            <a:r>
              <a:rPr lang="en-US" i="1" dirty="0" err="1">
                <a:sym typeface="Arial"/>
              </a:rPr>
              <a:t>Enamorarse</a:t>
            </a:r>
            <a:r>
              <a:rPr lang="en-US" i="1" dirty="0">
                <a:sym typeface="Arial"/>
              </a:rPr>
              <a:t>: </a:t>
            </a:r>
            <a:r>
              <a:rPr lang="en-US" i="1" dirty="0" err="1">
                <a:sym typeface="Arial"/>
              </a:rPr>
              <a:t>Promover</a:t>
            </a:r>
            <a:r>
              <a:rPr lang="en-US" i="1" dirty="0">
                <a:sym typeface="Arial"/>
              </a:rPr>
              <a:t> </a:t>
            </a:r>
            <a:r>
              <a:rPr lang="en-US" i="1" dirty="0" err="1">
                <a:sym typeface="Arial"/>
              </a:rPr>
              <a:t>el</a:t>
            </a:r>
            <a:r>
              <a:rPr lang="en-US" i="1" dirty="0">
                <a:sym typeface="Arial"/>
              </a:rPr>
              <a:t> </a:t>
            </a:r>
            <a:r>
              <a:rPr lang="en-US" i="1" dirty="0" err="1">
                <a:sym typeface="Arial"/>
              </a:rPr>
              <a:t>apego</a:t>
            </a:r>
            <a:r>
              <a:rPr lang="en-US" i="1" dirty="0">
                <a:sym typeface="Arial"/>
              </a:rPr>
              <a:t> entre padres e </a:t>
            </a:r>
            <a:r>
              <a:rPr lang="en-US" i="1" dirty="0" err="1">
                <a:sym typeface="Arial"/>
              </a:rPr>
              <a:t>hijos</a:t>
            </a:r>
            <a:r>
              <a:rPr lang="en-US" i="1" dirty="0">
                <a:sym typeface="Arial"/>
              </a:rPr>
              <a:t>/as.</a:t>
            </a:r>
            <a:r>
              <a:rPr lang="en-US" dirty="0">
                <a:sym typeface="Arial"/>
              </a:rPr>
              <a:t> </a:t>
            </a:r>
            <a:r>
              <a:rPr lang="en-US" dirty="0" err="1">
                <a:sym typeface="Arial"/>
              </a:rPr>
              <a:t>Curso</a:t>
            </a:r>
            <a:r>
              <a:rPr lang="en-US" dirty="0">
                <a:sym typeface="Arial"/>
              </a:rPr>
              <a:t> </a:t>
            </a:r>
            <a:r>
              <a:rPr lang="en-US" dirty="0" err="1">
                <a:sym typeface="Arial"/>
              </a:rPr>
              <a:t>electrónico</a:t>
            </a:r>
            <a:r>
              <a:rPr lang="en-US" dirty="0">
                <a:sym typeface="Arial"/>
              </a:rPr>
              <a:t> breve.</a:t>
            </a:r>
          </a:p>
          <a:p>
            <a:r>
              <a:rPr lang="en-US" dirty="0">
                <a:sym typeface="Arial"/>
              </a:rPr>
              <a:t>Universidad de Harvard </a:t>
            </a:r>
            <a:r>
              <a:rPr lang="en-US" i="1" dirty="0">
                <a:sym typeface="Arial"/>
              </a:rPr>
              <a:t>5 Steps for Brain-Building Serve and Return. </a:t>
            </a:r>
            <a:r>
              <a:rPr lang="en-US" dirty="0">
                <a:sym typeface="Arial"/>
              </a:rPr>
              <a:t>Centro del Niño </a:t>
            </a:r>
            <a:r>
              <a:rPr lang="en-US" dirty="0" err="1">
                <a:sym typeface="Arial"/>
              </a:rPr>
              <a:t>en</a:t>
            </a:r>
            <a:r>
              <a:rPr lang="en-US" dirty="0">
                <a:sym typeface="Arial"/>
              </a:rPr>
              <a:t> Desarrollo.</a:t>
            </a:r>
          </a:p>
          <a:p>
            <a:r>
              <a:rPr lang="en-US" dirty="0" err="1">
                <a:sym typeface="Arial"/>
              </a:rPr>
              <a:t>Organización</a:t>
            </a:r>
            <a:r>
              <a:rPr lang="en-US" dirty="0">
                <a:sym typeface="Arial"/>
              </a:rPr>
              <a:t> Mundial de la </a:t>
            </a:r>
            <a:r>
              <a:rPr lang="en-US" dirty="0" err="1">
                <a:sym typeface="Arial"/>
              </a:rPr>
              <a:t>Salud</a:t>
            </a:r>
            <a:r>
              <a:rPr lang="en-US" dirty="0">
                <a:sym typeface="Arial"/>
              </a:rPr>
              <a:t> </a:t>
            </a:r>
            <a:r>
              <a:rPr lang="en-US" dirty="0"/>
              <a:t>(2022). </a:t>
            </a:r>
            <a:r>
              <a:rPr lang="en-US" i="1" dirty="0" err="1">
                <a:sym typeface="Arial"/>
              </a:rPr>
              <a:t>Guía</a:t>
            </a:r>
            <a:r>
              <a:rPr lang="en-US" i="1" dirty="0">
                <a:sym typeface="Arial"/>
              </a:rPr>
              <a:t> para la </a:t>
            </a:r>
            <a:r>
              <a:rPr lang="en-US" i="1" dirty="0" err="1">
                <a:sym typeface="Arial"/>
              </a:rPr>
              <a:t>integración</a:t>
            </a:r>
            <a:r>
              <a:rPr lang="en-US" i="1" dirty="0">
                <a:sym typeface="Arial"/>
              </a:rPr>
              <a:t> de la </a:t>
            </a:r>
            <a:r>
              <a:rPr lang="en-US" i="1" dirty="0" err="1">
                <a:sym typeface="Arial"/>
              </a:rPr>
              <a:t>salud</a:t>
            </a:r>
            <a:r>
              <a:rPr lang="en-US" i="1" dirty="0">
                <a:sym typeface="Arial"/>
              </a:rPr>
              <a:t> mental perinatal </a:t>
            </a:r>
            <a:r>
              <a:rPr lang="en-US" i="1" dirty="0" err="1">
                <a:sym typeface="Arial"/>
              </a:rPr>
              <a:t>en</a:t>
            </a:r>
            <a:r>
              <a:rPr lang="en-US" i="1" dirty="0">
                <a:sym typeface="Arial"/>
              </a:rPr>
              <a:t> </a:t>
            </a:r>
            <a:r>
              <a:rPr lang="en-US" i="1" dirty="0" err="1">
                <a:sym typeface="Arial"/>
              </a:rPr>
              <a:t>los</a:t>
            </a:r>
            <a:r>
              <a:rPr lang="en-US" i="1" dirty="0">
                <a:sym typeface="Arial"/>
              </a:rPr>
              <a:t> </a:t>
            </a:r>
            <a:r>
              <a:rPr lang="en-US" i="1" dirty="0" err="1">
                <a:sym typeface="Arial"/>
              </a:rPr>
              <a:t>servicios</a:t>
            </a:r>
            <a:r>
              <a:rPr lang="en-US" i="1" dirty="0">
                <a:sym typeface="Arial"/>
              </a:rPr>
              <a:t> de </a:t>
            </a:r>
            <a:r>
              <a:rPr lang="en-US" i="1" dirty="0" err="1">
                <a:sym typeface="Arial"/>
              </a:rPr>
              <a:t>salud</a:t>
            </a:r>
            <a:r>
              <a:rPr lang="en-US" i="1" dirty="0">
                <a:sym typeface="Arial"/>
              </a:rPr>
              <a:t> </a:t>
            </a:r>
            <a:r>
              <a:rPr lang="en-US" i="1" dirty="0" err="1">
                <a:sym typeface="Arial"/>
              </a:rPr>
              <a:t>maternoinfantil</a:t>
            </a:r>
            <a:r>
              <a:rPr lang="en-US" dirty="0">
                <a:sym typeface="Arial"/>
              </a:rPr>
              <a:t>.</a:t>
            </a:r>
          </a:p>
          <a:p>
            <a:r>
              <a:rPr lang="en-US" dirty="0" err="1">
                <a:sym typeface="Arial"/>
              </a:rPr>
              <a:t>Comité</a:t>
            </a:r>
            <a:r>
              <a:rPr lang="en-US" dirty="0">
                <a:sym typeface="Arial"/>
              </a:rPr>
              <a:t> </a:t>
            </a:r>
            <a:r>
              <a:rPr lang="en-US" dirty="0" err="1">
                <a:sym typeface="Arial"/>
              </a:rPr>
              <a:t>Internacional</a:t>
            </a:r>
            <a:r>
              <a:rPr lang="en-US" dirty="0">
                <a:sym typeface="Arial"/>
              </a:rPr>
              <a:t> de </a:t>
            </a:r>
            <a:r>
              <a:rPr lang="en-US" dirty="0" err="1">
                <a:sym typeface="Arial"/>
              </a:rPr>
              <a:t>Rescate</a:t>
            </a:r>
            <a:r>
              <a:rPr lang="en-US" dirty="0">
                <a:sym typeface="Arial"/>
              </a:rPr>
              <a:t> (2016). </a:t>
            </a:r>
            <a:r>
              <a:rPr lang="en-US" i="1" dirty="0" err="1">
                <a:sym typeface="Arial"/>
              </a:rPr>
              <a:t>Caja</a:t>
            </a:r>
            <a:r>
              <a:rPr lang="en-US" i="1" dirty="0">
                <a:sym typeface="Arial"/>
              </a:rPr>
              <a:t> de </a:t>
            </a:r>
            <a:r>
              <a:rPr lang="en-US" i="1" dirty="0" err="1">
                <a:sym typeface="Arial"/>
              </a:rPr>
              <a:t>herramientas</a:t>
            </a:r>
            <a:r>
              <a:rPr lang="en-US" i="1" dirty="0">
                <a:sym typeface="Arial"/>
              </a:rPr>
              <a:t> de </a:t>
            </a:r>
            <a:r>
              <a:rPr lang="en-US" i="1" dirty="0" err="1">
                <a:sym typeface="Arial"/>
              </a:rPr>
              <a:t>espacios</a:t>
            </a:r>
            <a:r>
              <a:rPr lang="en-US" i="1" dirty="0">
                <a:sym typeface="Arial"/>
              </a:rPr>
              <a:t> </a:t>
            </a:r>
            <a:r>
              <a:rPr lang="en-US" i="1" dirty="0" err="1">
                <a:sym typeface="Arial"/>
              </a:rPr>
              <a:t>seguros</a:t>
            </a:r>
            <a:r>
              <a:rPr lang="en-US" i="1" dirty="0">
                <a:sym typeface="Arial"/>
              </a:rPr>
              <a:t> de </a:t>
            </a:r>
            <a:r>
              <a:rPr lang="en-US" i="1" dirty="0" err="1">
                <a:sym typeface="Arial"/>
              </a:rPr>
              <a:t>curación</a:t>
            </a:r>
            <a:r>
              <a:rPr lang="en-US" i="1" dirty="0">
                <a:sym typeface="Arial"/>
              </a:rPr>
              <a:t> y </a:t>
            </a:r>
            <a:r>
              <a:rPr lang="en-US" i="1" dirty="0" err="1">
                <a:sym typeface="Arial"/>
              </a:rPr>
              <a:t>aprendizaje</a:t>
            </a:r>
            <a:r>
              <a:rPr lang="en-US" i="1" dirty="0">
                <a:sym typeface="Arial"/>
              </a:rPr>
              <a:t>: Manual para </a:t>
            </a:r>
            <a:r>
              <a:rPr lang="en-US" i="1" dirty="0" err="1">
                <a:sym typeface="Arial"/>
              </a:rPr>
              <a:t>formadores</a:t>
            </a:r>
            <a:r>
              <a:rPr lang="en-US" i="1" dirty="0">
                <a:sym typeface="Arial"/>
              </a:rPr>
              <a:t> de </a:t>
            </a:r>
            <a:r>
              <a:rPr lang="en-US" i="1" dirty="0" err="1">
                <a:sym typeface="Arial"/>
              </a:rPr>
              <a:t>intervención</a:t>
            </a:r>
            <a:r>
              <a:rPr lang="en-US" i="1" dirty="0">
                <a:sym typeface="Arial"/>
              </a:rPr>
              <a:t> </a:t>
            </a:r>
            <a:r>
              <a:rPr lang="en-US" i="1" dirty="0" err="1">
                <a:sym typeface="Arial"/>
              </a:rPr>
              <a:t>en</a:t>
            </a:r>
            <a:r>
              <a:rPr lang="en-US" i="1" dirty="0">
                <a:sym typeface="Arial"/>
              </a:rPr>
              <a:t> </a:t>
            </a:r>
            <a:r>
              <a:rPr lang="en-US" i="1" dirty="0" err="1">
                <a:sym typeface="Arial"/>
              </a:rPr>
              <a:t>habilidades</a:t>
            </a:r>
            <a:r>
              <a:rPr lang="en-US" i="1" dirty="0">
                <a:sym typeface="Arial"/>
              </a:rPr>
              <a:t> </a:t>
            </a:r>
            <a:r>
              <a:rPr lang="en-US" i="1" dirty="0" err="1">
                <a:sym typeface="Arial"/>
              </a:rPr>
              <a:t>parentales</a:t>
            </a:r>
            <a:r>
              <a:rPr lang="en-US" dirty="0">
                <a:sym typeface="Arial"/>
              </a:rPr>
              <a:t>.</a:t>
            </a:r>
          </a:p>
          <a:p>
            <a:r>
              <a:rPr lang="en-US" dirty="0" err="1">
                <a:sym typeface="Arial"/>
              </a:rPr>
              <a:t>Comité</a:t>
            </a:r>
            <a:r>
              <a:rPr lang="en-US" dirty="0">
                <a:sym typeface="Arial"/>
              </a:rPr>
              <a:t> </a:t>
            </a:r>
            <a:r>
              <a:rPr lang="en-US" dirty="0" err="1">
                <a:sym typeface="Arial"/>
              </a:rPr>
              <a:t>Internacional</a:t>
            </a:r>
            <a:r>
              <a:rPr lang="en-US" dirty="0">
                <a:sym typeface="Arial"/>
              </a:rPr>
              <a:t> de </a:t>
            </a:r>
            <a:r>
              <a:rPr lang="en-US" dirty="0" err="1">
                <a:sym typeface="Arial"/>
              </a:rPr>
              <a:t>Rescate</a:t>
            </a:r>
            <a:r>
              <a:rPr lang="en-US" dirty="0">
                <a:sym typeface="Arial"/>
              </a:rPr>
              <a:t> </a:t>
            </a:r>
            <a:r>
              <a:rPr lang="en-US" dirty="0"/>
              <a:t>(2016). </a:t>
            </a:r>
            <a:r>
              <a:rPr lang="en-US" i="1" dirty="0" err="1">
                <a:sym typeface="Arial"/>
              </a:rPr>
              <a:t>Caja</a:t>
            </a:r>
            <a:r>
              <a:rPr lang="en-US" i="1" dirty="0">
                <a:sym typeface="Arial"/>
              </a:rPr>
              <a:t> de </a:t>
            </a:r>
            <a:r>
              <a:rPr lang="en-US" i="1" dirty="0" err="1">
                <a:sym typeface="Arial"/>
              </a:rPr>
              <a:t>herramientas</a:t>
            </a:r>
            <a:r>
              <a:rPr lang="en-US" i="1" dirty="0">
                <a:sym typeface="Arial"/>
              </a:rPr>
              <a:t> de </a:t>
            </a:r>
            <a:r>
              <a:rPr lang="en-US" i="1" dirty="0" err="1">
                <a:sym typeface="Arial"/>
              </a:rPr>
              <a:t>espacios</a:t>
            </a:r>
            <a:r>
              <a:rPr lang="en-US" i="1" dirty="0">
                <a:sym typeface="Arial"/>
              </a:rPr>
              <a:t> </a:t>
            </a:r>
            <a:r>
              <a:rPr lang="en-US" i="1" dirty="0" err="1">
                <a:sym typeface="Arial"/>
              </a:rPr>
              <a:t>seguros</a:t>
            </a:r>
            <a:r>
              <a:rPr lang="en-US" i="1" dirty="0">
                <a:sym typeface="Arial"/>
              </a:rPr>
              <a:t> de </a:t>
            </a:r>
            <a:r>
              <a:rPr lang="en-US" i="1" dirty="0" err="1">
                <a:sym typeface="Arial"/>
              </a:rPr>
              <a:t>curación</a:t>
            </a:r>
            <a:r>
              <a:rPr lang="en-US" i="1" dirty="0">
                <a:sym typeface="Arial"/>
              </a:rPr>
              <a:t> y </a:t>
            </a:r>
            <a:r>
              <a:rPr lang="en-US" i="1" dirty="0" err="1">
                <a:sym typeface="Arial"/>
              </a:rPr>
              <a:t>aprendizaje</a:t>
            </a:r>
            <a:r>
              <a:rPr lang="en-US" i="1" dirty="0">
                <a:sym typeface="Arial"/>
              </a:rPr>
              <a:t>: </a:t>
            </a:r>
            <a:r>
              <a:rPr lang="en-US" i="1" dirty="0" err="1">
                <a:sym typeface="Arial"/>
              </a:rPr>
              <a:t>Currículo</a:t>
            </a:r>
            <a:r>
              <a:rPr lang="en-US" i="1" dirty="0">
                <a:sym typeface="Arial"/>
              </a:rPr>
              <a:t> de </a:t>
            </a:r>
            <a:r>
              <a:rPr lang="en-US" i="1" dirty="0" err="1">
                <a:sym typeface="Arial"/>
              </a:rPr>
              <a:t>crianza</a:t>
            </a:r>
            <a:r>
              <a:rPr lang="en-US" i="1" dirty="0">
                <a:sym typeface="Arial"/>
              </a:rPr>
              <a:t> para </a:t>
            </a:r>
            <a:r>
              <a:rPr lang="en-US" i="1" dirty="0" err="1">
                <a:sym typeface="Arial"/>
              </a:rPr>
              <a:t>niños</a:t>
            </a:r>
            <a:r>
              <a:rPr lang="en-US" i="1" dirty="0">
                <a:sym typeface="Arial"/>
              </a:rPr>
              <a:t>/as.</a:t>
            </a:r>
            <a:endParaRPr lang="en-US" dirty="0">
              <a:sym typeface="Arial"/>
            </a:endParaRPr>
          </a:p>
          <a:p>
            <a:r>
              <a:rPr lang="en-US" dirty="0">
                <a:sym typeface="Arial"/>
              </a:rPr>
              <a:t>Save the Children (2021). </a:t>
            </a:r>
            <a:r>
              <a:rPr lang="en-US" i="1" dirty="0">
                <a:sym typeface="Arial"/>
              </a:rPr>
              <a:t>El dinero </a:t>
            </a:r>
            <a:r>
              <a:rPr lang="en-US" i="1" dirty="0" err="1">
                <a:sym typeface="Arial"/>
              </a:rPr>
              <a:t>importa</a:t>
            </a:r>
            <a:r>
              <a:rPr lang="en-US" i="1" dirty="0">
                <a:sym typeface="Arial"/>
              </a:rPr>
              <a:t>: A toolkit for caseworkers to support adult and adolescent clients with basic money management. </a:t>
            </a:r>
            <a:r>
              <a:rPr lang="en-US" dirty="0">
                <a:sym typeface="Arial"/>
                <a:hlinkClick r:id="rId3"/>
              </a:rPr>
              <a:t>https://</a:t>
            </a:r>
            <a:r>
              <a:rPr lang="en-US" dirty="0" err="1">
                <a:sym typeface="Arial"/>
                <a:hlinkClick r:id="rId3"/>
              </a:rPr>
              <a:t>resourcecentre.</a:t>
            </a:r>
            <a:r>
              <a:rPr lang="en-US" dirty="0" err="1">
                <a:sym typeface="Arial"/>
              </a:rPr>
              <a:t>savethechildren.net</a:t>
            </a:r>
            <a:r>
              <a:rPr lang="en-US" dirty="0">
                <a:sym typeface="Arial"/>
              </a:rPr>
              <a:t>/document/money-matters-toolkit-caseworkers-support-adult-and-adolescent-clients-basic-money/ </a:t>
            </a:r>
          </a:p>
          <a:p>
            <a:r>
              <a:rPr lang="en-US" dirty="0">
                <a:sym typeface="Arial"/>
              </a:rPr>
              <a:t>OMS </a:t>
            </a:r>
            <a:r>
              <a:rPr lang="en-US" dirty="0"/>
              <a:t>(2016). </a:t>
            </a:r>
            <a:r>
              <a:rPr lang="en-US" i="1" dirty="0">
                <a:sym typeface="Arial"/>
              </a:rPr>
              <a:t>INSPIRE: </a:t>
            </a:r>
            <a:r>
              <a:rPr lang="en-US" i="1" dirty="0" err="1">
                <a:sym typeface="Arial"/>
              </a:rPr>
              <a:t>Siete</a:t>
            </a:r>
            <a:r>
              <a:rPr lang="en-US" i="1" dirty="0">
                <a:sym typeface="Arial"/>
              </a:rPr>
              <a:t> </a:t>
            </a:r>
            <a:r>
              <a:rPr lang="en-US" i="1" dirty="0" err="1">
                <a:sym typeface="Arial"/>
              </a:rPr>
              <a:t>estrategias</a:t>
            </a:r>
            <a:r>
              <a:rPr lang="en-US" i="1" dirty="0">
                <a:sym typeface="Arial"/>
              </a:rPr>
              <a:t> para </a:t>
            </a:r>
            <a:r>
              <a:rPr lang="en-US" i="1" dirty="0" err="1">
                <a:sym typeface="Arial"/>
              </a:rPr>
              <a:t>poner</a:t>
            </a:r>
            <a:r>
              <a:rPr lang="en-US" i="1" dirty="0">
                <a:sym typeface="Arial"/>
              </a:rPr>
              <a:t> fin a la </a:t>
            </a:r>
            <a:r>
              <a:rPr lang="en-US" i="1" dirty="0" err="1">
                <a:sym typeface="Arial"/>
              </a:rPr>
              <a:t>violencia</a:t>
            </a:r>
            <a:r>
              <a:rPr lang="en-US" i="1" dirty="0">
                <a:sym typeface="Arial"/>
              </a:rPr>
              <a:t> contra </a:t>
            </a:r>
            <a:r>
              <a:rPr lang="en-US" i="1" dirty="0" err="1">
                <a:sym typeface="Arial"/>
              </a:rPr>
              <a:t>los</a:t>
            </a:r>
            <a:r>
              <a:rPr lang="en-US" i="1" dirty="0">
                <a:sym typeface="Arial"/>
              </a:rPr>
              <a:t> </a:t>
            </a:r>
            <a:r>
              <a:rPr lang="en-US" i="1" dirty="0" err="1">
                <a:sym typeface="Arial"/>
              </a:rPr>
              <a:t>niños</a:t>
            </a:r>
            <a:r>
              <a:rPr lang="en-US" i="1" dirty="0">
                <a:sym typeface="Arial"/>
              </a:rPr>
              <a:t>/as.</a:t>
            </a:r>
          </a:p>
          <a:p>
            <a:r>
              <a:rPr lang="en-US" dirty="0" err="1">
                <a:sym typeface="Arial"/>
              </a:rPr>
              <a:t>Alianza</a:t>
            </a:r>
            <a:r>
              <a:rPr lang="en-US" dirty="0">
                <a:sym typeface="Arial"/>
              </a:rPr>
              <a:t> para la </a:t>
            </a:r>
            <a:r>
              <a:rPr lang="en-US" dirty="0" err="1">
                <a:sym typeface="Arial"/>
              </a:rPr>
              <a:t>Protección</a:t>
            </a:r>
            <a:r>
              <a:rPr lang="en-US" dirty="0">
                <a:sym typeface="Arial"/>
              </a:rPr>
              <a:t> de la </a:t>
            </a:r>
            <a:r>
              <a:rPr lang="en-US" dirty="0" err="1">
                <a:sym typeface="Arial"/>
              </a:rPr>
              <a:t>Infancia</a:t>
            </a:r>
            <a:r>
              <a:rPr lang="en-US" dirty="0">
                <a:sym typeface="Arial"/>
              </a:rPr>
              <a:t> </a:t>
            </a:r>
            <a:r>
              <a:rPr lang="en-US" dirty="0" err="1">
                <a:sym typeface="Arial"/>
              </a:rPr>
              <a:t>en</a:t>
            </a:r>
            <a:r>
              <a:rPr lang="en-US" dirty="0">
                <a:sym typeface="Arial"/>
              </a:rPr>
              <a:t> la </a:t>
            </a:r>
            <a:r>
              <a:rPr lang="en-US" dirty="0" err="1">
                <a:sym typeface="Arial"/>
              </a:rPr>
              <a:t>Acción</a:t>
            </a:r>
            <a:r>
              <a:rPr lang="en-US" dirty="0">
                <a:sym typeface="Arial"/>
              </a:rPr>
              <a:t> </a:t>
            </a:r>
            <a:r>
              <a:rPr lang="en-US" dirty="0" err="1">
                <a:sym typeface="Arial"/>
              </a:rPr>
              <a:t>Humanitaria</a:t>
            </a:r>
            <a:r>
              <a:rPr lang="en-US" dirty="0">
                <a:sym typeface="Arial"/>
              </a:rPr>
              <a:t> (2021). </a:t>
            </a:r>
            <a:r>
              <a:rPr lang="en-US" i="1" dirty="0" err="1">
                <a:sym typeface="Arial"/>
              </a:rPr>
              <a:t>Creciendo</a:t>
            </a:r>
            <a:r>
              <a:rPr lang="en-US" i="1" dirty="0">
                <a:sym typeface="Arial"/>
              </a:rPr>
              <a:t> </a:t>
            </a:r>
            <a:r>
              <a:rPr lang="en-US" i="1" dirty="0" err="1">
                <a:sym typeface="Arial"/>
              </a:rPr>
              <a:t>fuertes</a:t>
            </a:r>
            <a:r>
              <a:rPr lang="en-US" i="1" dirty="0">
                <a:sym typeface="Arial"/>
              </a:rPr>
              <a:t> </a:t>
            </a:r>
            <a:r>
              <a:rPr lang="en-US" i="1" dirty="0" err="1">
                <a:sym typeface="Arial"/>
              </a:rPr>
              <a:t>juntos</a:t>
            </a:r>
            <a:r>
              <a:rPr lang="en-US" i="1" dirty="0">
                <a:sym typeface="Arial"/>
              </a:rPr>
              <a:t>/as: A Parenting Support Program to Support the Reintegration of Children and Prevent Their Recruitment.</a:t>
            </a:r>
          </a:p>
          <a:p>
            <a:endParaRPr lang="en-US" dirty="0">
              <a:sym typeface="Arial"/>
            </a:endParaRPr>
          </a:p>
          <a:p>
            <a:endParaRPr lang="en-US" dirty="0">
              <a:sym typeface="Arial"/>
            </a:endParaRPr>
          </a:p>
        </p:txBody>
      </p:sp>
      <p:sp>
        <p:nvSpPr>
          <p:cNvPr id="4" name="Google Shape;725;p48:notes">
            <a:extLst>
              <a:ext uri="{FF2B5EF4-FFF2-40B4-BE49-F238E27FC236}">
                <a16:creationId xmlns:a16="http://schemas.microsoft.com/office/drawing/2014/main" id="{A2DD463F-97B8-B432-4E99-247F6391A5C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a:t>
            </a:fld>
            <a:endParaRPr lang="en-US" sz="1200">
              <a:latin typeface="+mn-lt"/>
            </a:endParaRPr>
          </a:p>
        </p:txBody>
      </p:sp>
    </p:spTree>
    <p:extLst>
      <p:ext uri="{BB962C8B-B14F-4D97-AF65-F5344CB8AC3E}">
        <p14:creationId xmlns:p14="http://schemas.microsoft.com/office/powerpoint/2010/main" val="39754868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DEBATE CON COMPAÑEROS/AS</a:t>
            </a:r>
          </a:p>
          <a:p>
            <a:r>
              <a:rPr lang="en-US" i="1" noProof="0" dirty="0" err="1"/>
              <a:t>Gírense</a:t>
            </a:r>
            <a:r>
              <a:rPr lang="en-US" i="1" noProof="0" dirty="0"/>
              <a:t> hacia la persona que está a </a:t>
            </a:r>
            <a:r>
              <a:rPr lang="en-US" i="1" noProof="0" dirty="0" err="1"/>
              <a:t>su</a:t>
            </a:r>
            <a:r>
              <a:rPr lang="en-US" i="1" noProof="0" dirty="0"/>
              <a:t> lado y </a:t>
            </a:r>
            <a:r>
              <a:rPr lang="en-US" i="1" noProof="0" dirty="0" err="1"/>
              <a:t>comenten</a:t>
            </a:r>
            <a:r>
              <a:rPr lang="en-US" i="1" noProof="0" dirty="0"/>
              <a:t> las preguntas de la </a:t>
            </a:r>
            <a:r>
              <a:rPr lang="en-US" i="1" noProof="0" dirty="0" err="1"/>
              <a:t>diapositiva</a:t>
            </a:r>
            <a:r>
              <a:rPr lang="en-US" i="1" noProof="0" dirty="0"/>
              <a:t>.</a:t>
            </a:r>
          </a:p>
          <a:p>
            <a:endParaRPr lang="en-US" i="1" dirty="0"/>
          </a:p>
          <a:p>
            <a:pPr marL="0" indent="0">
              <a:buNone/>
            </a:pPr>
            <a:r>
              <a:rPr lang="en-US" b="1" noProof="0" dirty="0"/>
              <a:t>DEBATE EN GRUPO</a:t>
            </a:r>
          </a:p>
          <a:p>
            <a:r>
              <a:rPr lang="en-US" dirty="0"/>
              <a:t>Invite a las personas </a:t>
            </a:r>
            <a:r>
              <a:rPr lang="en-US" dirty="0" err="1"/>
              <a:t>voluntarias</a:t>
            </a:r>
            <a:r>
              <a:rPr lang="en-US" dirty="0"/>
              <a:t> a compartir sus </a:t>
            </a:r>
            <a:r>
              <a:rPr lang="en-US" dirty="0" err="1"/>
              <a:t>respuestas</a:t>
            </a:r>
            <a:r>
              <a:rPr lang="en-US" dirty="0"/>
              <a:t>.</a:t>
            </a:r>
          </a:p>
          <a:p>
            <a:r>
              <a:rPr lang="en-US" noProof="0" dirty="0"/>
              <a:t>Complemente con las posibles respuestas a </a:t>
            </a:r>
            <a:r>
              <a:rPr lang="en-US" noProof="0" dirty="0" err="1"/>
              <a:t>continuación</a:t>
            </a:r>
            <a:r>
              <a:rPr lang="en-US" noProof="0" dirty="0"/>
              <a:t>.</a:t>
            </a:r>
          </a:p>
          <a:p>
            <a:pPr marL="0" indent="0">
              <a:buNone/>
            </a:pPr>
            <a:r>
              <a:rPr lang="en-US" dirty="0"/>
              <a:t>______________________________________________________________________________</a:t>
            </a:r>
          </a:p>
          <a:p>
            <a:pPr marL="0" indent="0">
              <a:buNone/>
            </a:pPr>
            <a:endParaRPr lang="en-US" dirty="0"/>
          </a:p>
          <a:p>
            <a:pPr marL="0" lvl="0" indent="0">
              <a:buNone/>
            </a:pPr>
            <a:r>
              <a:rPr lang="en-US" b="1" dirty="0"/>
              <a:t>POSIBLES RESPUESTAS</a:t>
            </a:r>
          </a:p>
          <a:p>
            <a:r>
              <a:rPr lang="en-US" dirty="0"/>
              <a:t>Familias en las que </a:t>
            </a:r>
            <a:r>
              <a:rPr lang="en-US" dirty="0" err="1"/>
              <a:t>los</a:t>
            </a:r>
            <a:r>
              <a:rPr lang="en-US" dirty="0"/>
              <a:t>/as </a:t>
            </a:r>
            <a:r>
              <a:rPr lang="en-US" dirty="0" err="1"/>
              <a:t>cuidadores</a:t>
            </a:r>
            <a:r>
              <a:rPr lang="en-US" dirty="0"/>
              <a:t> tienen problemas de conducta.</a:t>
            </a:r>
          </a:p>
          <a:p>
            <a:r>
              <a:rPr lang="en-US" dirty="0"/>
              <a:t>Familias en las que uno o ambos cuidadores están </a:t>
            </a:r>
            <a:r>
              <a:rPr lang="en-US" dirty="0" err="1"/>
              <a:t>menos</a:t>
            </a:r>
            <a:r>
              <a:rPr lang="en-US" dirty="0"/>
              <a:t> </a:t>
            </a:r>
            <a:r>
              <a:rPr lang="en-US" dirty="0" err="1"/>
              <a:t>implicados</a:t>
            </a:r>
            <a:r>
              <a:rPr lang="en-US" dirty="0"/>
              <a:t>/as en la crianza y se beneficiarían de un apoyo sobre cómo implicarse más.</a:t>
            </a:r>
          </a:p>
          <a:p>
            <a:r>
              <a:rPr lang="en-US" dirty="0"/>
              <a:t>Familias en las que las relaciones entre cuidadores y </a:t>
            </a:r>
            <a:r>
              <a:rPr lang="en-US" dirty="0" err="1"/>
              <a:t>menores</a:t>
            </a:r>
            <a:r>
              <a:rPr lang="en-US" dirty="0"/>
              <a:t> podrían mejorar.</a:t>
            </a:r>
          </a:p>
          <a:p>
            <a:r>
              <a:rPr lang="en-US" dirty="0"/>
              <a:t>Familias en las que </a:t>
            </a:r>
            <a:r>
              <a:rPr lang="en-US" dirty="0" err="1"/>
              <a:t>los</a:t>
            </a:r>
            <a:r>
              <a:rPr lang="en-US" dirty="0"/>
              <a:t>/as </a:t>
            </a:r>
            <a:r>
              <a:rPr lang="en-US" dirty="0" err="1"/>
              <a:t>menores</a:t>
            </a:r>
            <a:r>
              <a:rPr lang="en-US" dirty="0"/>
              <a:t> necesitan apoyo psicosocial.</a:t>
            </a:r>
          </a:p>
          <a:p>
            <a:r>
              <a:rPr lang="en-US" dirty="0"/>
              <a:t>Cualquier familia en la que </a:t>
            </a:r>
            <a:r>
              <a:rPr lang="en-US" dirty="0" err="1"/>
              <a:t>los</a:t>
            </a:r>
            <a:r>
              <a:rPr lang="en-US" dirty="0"/>
              <a:t>/as </a:t>
            </a:r>
            <a:r>
              <a:rPr lang="en-US" dirty="0" err="1"/>
              <a:t>cuidadores</a:t>
            </a:r>
            <a:r>
              <a:rPr lang="en-US" dirty="0"/>
              <a:t> deseen aprender más sobre estas técnicas u obtener nuevas ideas para relacionarse con sus </a:t>
            </a:r>
            <a:r>
              <a:rPr lang="en-US" dirty="0" err="1"/>
              <a:t>hijos</a:t>
            </a:r>
            <a:r>
              <a:rPr lang="en-US" dirty="0"/>
              <a:t>/as.</a:t>
            </a:r>
            <a:endParaRPr lang="en-US" noProof="0" dirty="0"/>
          </a:p>
        </p:txBody>
      </p:sp>
      <p:sp>
        <p:nvSpPr>
          <p:cNvPr id="6" name="Slide Image Placeholder 5">
            <a:extLst>
              <a:ext uri="{FF2B5EF4-FFF2-40B4-BE49-F238E27FC236}">
                <a16:creationId xmlns:a16="http://schemas.microsoft.com/office/drawing/2014/main" id="{63D1E489-5000-AE8A-EBDC-32A282007889}"/>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C9920630-EADE-43C2-F035-BBA921B09EF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40</a:t>
            </a:fld>
            <a:endParaRPr lang="en-US" sz="1200" dirty="0">
              <a:latin typeface="+mn-lt"/>
            </a:endParaRPr>
          </a:p>
        </p:txBody>
      </p:sp>
    </p:spTree>
    <p:extLst>
      <p:ext uri="{BB962C8B-B14F-4D97-AF65-F5344CB8AC3E}">
        <p14:creationId xmlns:p14="http://schemas.microsoft.com/office/powerpoint/2010/main" val="149116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9" name="Google Shape;529;p18:notes"/>
          <p:cNvSpPr txBox="1">
            <a:spLocks noGrp="1"/>
          </p:cNvSpPr>
          <p:nvPr>
            <p:ph type="body" idx="1"/>
          </p:nvPr>
        </p:nvSpPr>
        <p:spPr/>
        <p:txBody>
          <a:bodyPr/>
          <a:lstStyle/>
          <a:p>
            <a:pPr marL="0" indent="0">
              <a:buNone/>
            </a:pPr>
            <a:r>
              <a:rPr lang="en-US" b="1" noProof="0" dirty="0"/>
              <a:t>EXPLICAR</a:t>
            </a:r>
          </a:p>
          <a:p>
            <a:r>
              <a:rPr lang="en-US" noProof="0" dirty="0" err="1"/>
              <a:t>Presente</a:t>
            </a:r>
            <a:r>
              <a:rPr lang="en-US" noProof="0" dirty="0"/>
              <a:t> </a:t>
            </a:r>
            <a:r>
              <a:rPr lang="en-US" noProof="0" dirty="0" err="1"/>
              <a:t>el</a:t>
            </a:r>
            <a:r>
              <a:rPr lang="en-US" noProof="0" dirty="0"/>
              <a:t> </a:t>
            </a:r>
            <a:r>
              <a:rPr lang="en-US" noProof="0" dirty="0" err="1"/>
              <a:t>contenido</a:t>
            </a:r>
            <a:r>
              <a:rPr lang="en-US" noProof="0" dirty="0"/>
              <a:t> de la </a:t>
            </a:r>
            <a:r>
              <a:rPr lang="en-US" noProof="0" dirty="0" err="1"/>
              <a:t>diapositiva</a:t>
            </a:r>
            <a:r>
              <a:rPr lang="en-US" noProof="0" dirty="0"/>
              <a:t>.</a:t>
            </a:r>
          </a:p>
        </p:txBody>
      </p:sp>
      <p:sp>
        <p:nvSpPr>
          <p:cNvPr id="3" name="Slide Image Placeholder 2">
            <a:extLst>
              <a:ext uri="{FF2B5EF4-FFF2-40B4-BE49-F238E27FC236}">
                <a16:creationId xmlns:a16="http://schemas.microsoft.com/office/drawing/2014/main" id="{7CD45ED4-A0BE-C64A-9D9C-D993174DBF2C}"/>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0E5D14C8-A13E-AD38-B259-5DC34F70555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41</a:t>
            </a:fld>
            <a:endParaRPr lang="en-US" sz="1200" dirty="0">
              <a:latin typeface="+mn-lt"/>
            </a:endParaRPr>
          </a:p>
        </p:txBody>
      </p:sp>
    </p:spTree>
    <p:extLst>
      <p:ext uri="{BB962C8B-B14F-4D97-AF65-F5344CB8AC3E}">
        <p14:creationId xmlns:p14="http://schemas.microsoft.com/office/powerpoint/2010/main" val="4043965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9" name="Google Shape;539;p19:notes"/>
          <p:cNvSpPr txBox="1">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CA" b="1" dirty="0"/>
              <a:t>SESIÓN 4 DURACIÓN: 1h</a:t>
            </a:r>
            <a:endParaRPr lang="en-US" b="1" dirty="0"/>
          </a:p>
          <a:p>
            <a:pPr marL="0" indent="0">
              <a:buNone/>
            </a:pPr>
            <a:r>
              <a:rPr lang="en-US" dirty="0"/>
              <a:t>______________________________________________________________________________</a:t>
            </a:r>
          </a:p>
          <a:p>
            <a:pPr marL="0" indent="0">
              <a:buNone/>
            </a:pPr>
            <a:endParaRPr lang="en-US" noProof="0" dirty="0"/>
          </a:p>
          <a:p>
            <a:pPr marL="0" indent="0">
              <a:buNone/>
            </a:pPr>
            <a:r>
              <a:rPr lang="en-US" b="1" noProof="0" dirty="0"/>
              <a:t>EXPLICAR</a:t>
            </a:r>
          </a:p>
          <a:p>
            <a:r>
              <a:rPr lang="en-US" i="1" noProof="0" dirty="0"/>
              <a:t>Esta sesión trata de ayudar a </a:t>
            </a:r>
            <a:r>
              <a:rPr lang="en-US" i="1" noProof="0" dirty="0" err="1"/>
              <a:t>los</a:t>
            </a:r>
            <a:r>
              <a:rPr lang="en-US" i="1" noProof="0" dirty="0"/>
              <a:t> padres, </a:t>
            </a:r>
            <a:r>
              <a:rPr lang="en-US" i="1" noProof="0" dirty="0" err="1"/>
              <a:t>madres</a:t>
            </a:r>
            <a:r>
              <a:rPr lang="en-US" i="1" noProof="0" dirty="0"/>
              <a:t> y cuidadores a desarrollar habilidades de comunicación emocional y empática.</a:t>
            </a:r>
          </a:p>
          <a:p>
            <a:r>
              <a:rPr lang="en-US" i="1" noProof="0" dirty="0"/>
              <a:t>¿Con cuál de los factores de </a:t>
            </a:r>
            <a:r>
              <a:rPr lang="en-US" i="1" noProof="0" dirty="0" err="1"/>
              <a:t>protección</a:t>
            </a:r>
            <a:r>
              <a:rPr lang="en-US" i="1" noProof="0" dirty="0"/>
              <a:t> </a:t>
            </a:r>
            <a:r>
              <a:rPr lang="en-US" i="1" noProof="0" dirty="0" err="1"/>
              <a:t>creen</a:t>
            </a:r>
            <a:r>
              <a:rPr lang="en-US" i="1" noProof="0" dirty="0"/>
              <a:t> que está relacionado? </a:t>
            </a:r>
          </a:p>
          <a:p>
            <a:pPr lvl="1"/>
            <a:r>
              <a:rPr lang="en-US" i="1" noProof="0" dirty="0"/>
              <a:t>Cuidadores atentos y </a:t>
            </a:r>
            <a:r>
              <a:rPr lang="en-US" i="1" noProof="0" dirty="0" err="1"/>
              <a:t>solidarios</a:t>
            </a:r>
            <a:r>
              <a:rPr lang="en-US" i="1" noProof="0" dirty="0"/>
              <a:t>/as.</a:t>
            </a:r>
          </a:p>
          <a:p>
            <a:pPr lvl="1"/>
            <a:r>
              <a:rPr lang="en-US" i="1" noProof="0" dirty="0"/>
              <a:t>Relaciones sanas entre el cuidador y </a:t>
            </a:r>
            <a:r>
              <a:rPr lang="en-US" i="1" noProof="0" dirty="0" err="1"/>
              <a:t>el</a:t>
            </a:r>
            <a:r>
              <a:rPr lang="en-US" i="1" noProof="0" dirty="0"/>
              <a:t>/la </a:t>
            </a:r>
            <a:r>
              <a:rPr lang="en-US" i="1" noProof="0" dirty="0" err="1"/>
              <a:t>menor</a:t>
            </a:r>
            <a:r>
              <a:rPr lang="en-US" i="1" noProof="0" dirty="0"/>
              <a:t>.</a:t>
            </a:r>
          </a:p>
        </p:txBody>
      </p:sp>
      <p:sp>
        <p:nvSpPr>
          <p:cNvPr id="3" name="Slide Image Placeholder 2">
            <a:extLst>
              <a:ext uri="{FF2B5EF4-FFF2-40B4-BE49-F238E27FC236}">
                <a16:creationId xmlns:a16="http://schemas.microsoft.com/office/drawing/2014/main" id="{571BE6A6-0B1D-5E28-323A-FA0BAD23933D}"/>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C2AE235D-CE41-8C49-A413-2F00383531F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42</a:t>
            </a:fld>
            <a:endParaRPr lang="en-US" sz="1200" dirty="0">
              <a:latin typeface="+mn-lt"/>
            </a:endParaRPr>
          </a:p>
        </p:txBody>
      </p:sp>
    </p:spTree>
    <p:extLst>
      <p:ext uri="{BB962C8B-B14F-4D97-AF65-F5344CB8AC3E}">
        <p14:creationId xmlns:p14="http://schemas.microsoft.com/office/powerpoint/2010/main" val="3580658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ADAPTAR AL CONTEXTO</a:t>
            </a:r>
          </a:p>
          <a:p>
            <a:r>
              <a:rPr lang="en-US" noProof="0" dirty="0"/>
              <a:t>Elimine una imagen, la que sea menos representativa de su contexto. </a:t>
            </a:r>
          </a:p>
          <a:p>
            <a:pPr marL="0" indent="0">
              <a:buNone/>
            </a:pPr>
            <a:r>
              <a:rPr lang="en-US" dirty="0"/>
              <a:t>______________________________________________________________________________</a:t>
            </a:r>
          </a:p>
          <a:p>
            <a:pPr marL="0" indent="0">
              <a:buNone/>
            </a:pPr>
            <a:endParaRPr lang="en-US" noProof="0" dirty="0"/>
          </a:p>
          <a:p>
            <a:pPr marL="0" indent="0">
              <a:buNone/>
            </a:pPr>
            <a:r>
              <a:rPr lang="en-US" b="1" noProof="0" dirty="0"/>
              <a:t>DEBATE EN GRUPO</a:t>
            </a:r>
          </a:p>
          <a:p>
            <a:r>
              <a:rPr lang="en-US" i="1" noProof="0" dirty="0"/>
              <a:t>En esta foto se ve a una madre abrazando a </a:t>
            </a:r>
            <a:r>
              <a:rPr lang="en-US" i="1" noProof="0" dirty="0" err="1"/>
              <a:t>su</a:t>
            </a:r>
            <a:r>
              <a:rPr lang="en-US" i="1" noProof="0" dirty="0"/>
              <a:t> </a:t>
            </a:r>
            <a:r>
              <a:rPr lang="en-US" i="1" noProof="0" dirty="0" err="1"/>
              <a:t>hijo</a:t>
            </a:r>
            <a:r>
              <a:rPr lang="en-US" i="1" noProof="0" dirty="0"/>
              <a:t>/a. </a:t>
            </a:r>
          </a:p>
          <a:p>
            <a:pPr lvl="1"/>
            <a:r>
              <a:rPr lang="en-US" i="1" noProof="0" dirty="0"/>
              <a:t>¿</a:t>
            </a:r>
            <a:r>
              <a:rPr lang="en-US" i="1" noProof="0" dirty="0" err="1"/>
              <a:t>Qué</a:t>
            </a:r>
            <a:r>
              <a:rPr lang="en-US" i="1" noProof="0" dirty="0"/>
              <a:t> </a:t>
            </a:r>
            <a:r>
              <a:rPr lang="en-US" i="1" noProof="0" dirty="0" err="1"/>
              <a:t>creen</a:t>
            </a:r>
            <a:r>
              <a:rPr lang="en-US" i="1" noProof="0" dirty="0"/>
              <a:t> que le ha pasado a </a:t>
            </a:r>
            <a:r>
              <a:rPr lang="en-US" i="1" noProof="0" dirty="0" err="1"/>
              <a:t>este</a:t>
            </a:r>
            <a:r>
              <a:rPr lang="en-US" i="1" noProof="0" dirty="0"/>
              <a:t> </a:t>
            </a:r>
            <a:r>
              <a:rPr lang="en-US" i="1" noProof="0" dirty="0" err="1"/>
              <a:t>niño</a:t>
            </a:r>
            <a:r>
              <a:rPr lang="en-US" i="1" noProof="0" dirty="0"/>
              <a:t>/a? </a:t>
            </a:r>
          </a:p>
          <a:p>
            <a:pPr lvl="1"/>
            <a:r>
              <a:rPr lang="en-US" i="1" noProof="0" dirty="0"/>
              <a:t>¿</a:t>
            </a:r>
            <a:r>
              <a:rPr lang="en-US" i="1" noProof="0" dirty="0" err="1"/>
              <a:t>Qué</a:t>
            </a:r>
            <a:r>
              <a:rPr lang="en-US" i="1" noProof="0" dirty="0"/>
              <a:t> </a:t>
            </a:r>
            <a:r>
              <a:rPr lang="en-US" i="1" noProof="0" dirty="0" err="1"/>
              <a:t>creen</a:t>
            </a:r>
            <a:r>
              <a:rPr lang="en-US" i="1" noProof="0" dirty="0"/>
              <a:t> que le está diciendo la madre a </a:t>
            </a:r>
            <a:r>
              <a:rPr lang="en-US" i="1" noProof="0" dirty="0" err="1"/>
              <a:t>su</a:t>
            </a:r>
            <a:r>
              <a:rPr lang="en-US" i="1" noProof="0" dirty="0"/>
              <a:t> </a:t>
            </a:r>
            <a:r>
              <a:rPr lang="en-US" i="1" noProof="0" dirty="0" err="1"/>
              <a:t>hijo</a:t>
            </a:r>
            <a:r>
              <a:rPr lang="en-US" i="1" noProof="0" dirty="0"/>
              <a:t>/a?</a:t>
            </a:r>
          </a:p>
          <a:p>
            <a:r>
              <a:rPr lang="en-US" i="1" noProof="0" dirty="0"/>
              <a:t>Los amigos se burlan de la niña. Su madre la consuela.</a:t>
            </a:r>
          </a:p>
          <a:p>
            <a:pPr lvl="1"/>
            <a:r>
              <a:rPr lang="en-US" i="1" noProof="0" dirty="0"/>
              <a:t>¿Cuál </a:t>
            </a:r>
            <a:r>
              <a:rPr lang="en-US" i="1" noProof="0" dirty="0" err="1"/>
              <a:t>sería</a:t>
            </a:r>
            <a:r>
              <a:rPr lang="en-US" i="1" noProof="0" dirty="0"/>
              <a:t> </a:t>
            </a:r>
            <a:r>
              <a:rPr lang="en-US" i="1" noProof="0" dirty="0" err="1"/>
              <a:t>su</a:t>
            </a:r>
            <a:r>
              <a:rPr lang="en-US" i="1" noProof="0" dirty="0"/>
              <a:t> reacción si </a:t>
            </a:r>
            <a:r>
              <a:rPr lang="en-US" i="1" noProof="0" dirty="0" err="1"/>
              <a:t>fuera</a:t>
            </a:r>
            <a:r>
              <a:rPr lang="en-US" i="1" noProof="0" dirty="0"/>
              <a:t> un </a:t>
            </a:r>
            <a:r>
              <a:rPr lang="en-US" i="1" noProof="0" dirty="0" err="1"/>
              <a:t>niño</a:t>
            </a:r>
            <a:r>
              <a:rPr lang="en-US" i="1" noProof="0" dirty="0"/>
              <a:t>? </a:t>
            </a:r>
          </a:p>
          <a:p>
            <a:pPr lvl="1"/>
            <a:r>
              <a:rPr lang="en-US" i="1" noProof="0" dirty="0"/>
              <a:t>¿Sería diferente?</a:t>
            </a:r>
          </a:p>
        </p:txBody>
      </p:sp>
      <p:sp>
        <p:nvSpPr>
          <p:cNvPr id="6" name="Slide Image Placeholder 5">
            <a:extLst>
              <a:ext uri="{FF2B5EF4-FFF2-40B4-BE49-F238E27FC236}">
                <a16:creationId xmlns:a16="http://schemas.microsoft.com/office/drawing/2014/main" id="{AA4CC1A2-008C-BEF8-072A-8BDFBC9CA573}"/>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FADA0D0C-30C7-46FE-3602-489A1945532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43</a:t>
            </a:fld>
            <a:endParaRPr lang="en-US" sz="1200" dirty="0">
              <a:latin typeface="+mn-lt"/>
            </a:endParaRPr>
          </a:p>
        </p:txBody>
      </p:sp>
    </p:spTree>
    <p:extLst>
      <p:ext uri="{BB962C8B-B14F-4D97-AF65-F5344CB8AC3E}">
        <p14:creationId xmlns:p14="http://schemas.microsoft.com/office/powerpoint/2010/main" val="19336404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DEBATE EN GRUPO</a:t>
            </a:r>
          </a:p>
          <a:p>
            <a:r>
              <a:rPr lang="en-US" dirty="0"/>
              <a:t>Escriba la palabra "empatía" en un </a:t>
            </a:r>
            <a:r>
              <a:rPr lang="en-US" dirty="0" err="1"/>
              <a:t>papelógrafo</a:t>
            </a:r>
            <a:r>
              <a:rPr lang="en-US" dirty="0"/>
              <a:t>.</a:t>
            </a:r>
          </a:p>
          <a:p>
            <a:r>
              <a:rPr lang="en-US" i="1" dirty="0"/>
              <a:t>¿</a:t>
            </a:r>
            <a:r>
              <a:rPr lang="en-US" i="1" dirty="0" err="1"/>
              <a:t>Qué</a:t>
            </a:r>
            <a:r>
              <a:rPr lang="en-US" i="1" dirty="0"/>
              <a:t> </a:t>
            </a:r>
            <a:r>
              <a:rPr lang="en-US" i="1" dirty="0" err="1"/>
              <a:t>creen</a:t>
            </a:r>
            <a:r>
              <a:rPr lang="en-US" i="1" dirty="0"/>
              <a:t> que significa la empatía</a:t>
            </a:r>
            <a:r>
              <a:rPr lang="en-US" dirty="0"/>
              <a:t>? </a:t>
            </a:r>
          </a:p>
          <a:p>
            <a:r>
              <a:rPr lang="en-US" dirty="0"/>
              <a:t>Escriba las palabras clave de las respuestas de </a:t>
            </a:r>
            <a:r>
              <a:rPr lang="en-US" dirty="0" err="1"/>
              <a:t>los</a:t>
            </a:r>
            <a:r>
              <a:rPr lang="en-US" dirty="0"/>
              <a:t>/as </a:t>
            </a:r>
            <a:r>
              <a:rPr lang="en-US" dirty="0" err="1"/>
              <a:t>participantes</a:t>
            </a:r>
            <a:r>
              <a:rPr lang="en-US" dirty="0"/>
              <a:t> en </a:t>
            </a:r>
            <a:r>
              <a:rPr lang="en-US" dirty="0" err="1"/>
              <a:t>el</a:t>
            </a:r>
            <a:r>
              <a:rPr lang="en-US" dirty="0"/>
              <a:t> </a:t>
            </a:r>
            <a:r>
              <a:rPr lang="en-US" dirty="0" err="1"/>
              <a:t>papelógrafo</a:t>
            </a:r>
            <a:r>
              <a:rPr lang="en-US" dirty="0"/>
              <a:t>.</a:t>
            </a:r>
          </a:p>
          <a:p>
            <a:r>
              <a:rPr lang="en-US" dirty="0"/>
              <a:t>Haga clic para ver la </a:t>
            </a:r>
            <a:r>
              <a:rPr lang="en-US" dirty="0" err="1"/>
              <a:t>diapositiva</a:t>
            </a:r>
            <a:r>
              <a:rPr lang="en-US" dirty="0"/>
              <a:t>.</a:t>
            </a:r>
          </a:p>
          <a:p>
            <a:r>
              <a:rPr lang="en-US" dirty="0" err="1"/>
              <a:t>Presente</a:t>
            </a:r>
            <a:r>
              <a:rPr lang="en-US" dirty="0"/>
              <a:t> </a:t>
            </a:r>
            <a:r>
              <a:rPr lang="en-US" dirty="0" err="1"/>
              <a:t>el</a:t>
            </a:r>
            <a:r>
              <a:rPr lang="en-US" dirty="0"/>
              <a:t> </a:t>
            </a:r>
            <a:r>
              <a:rPr lang="en-US" dirty="0" err="1"/>
              <a:t>contenido</a:t>
            </a:r>
            <a:r>
              <a:rPr lang="en-US" dirty="0"/>
              <a:t> de la </a:t>
            </a:r>
            <a:r>
              <a:rPr lang="en-US" dirty="0" err="1"/>
              <a:t>diapositiva</a:t>
            </a:r>
            <a:r>
              <a:rPr lang="en-US" dirty="0"/>
              <a:t>.</a:t>
            </a:r>
          </a:p>
        </p:txBody>
      </p:sp>
      <p:sp>
        <p:nvSpPr>
          <p:cNvPr id="6" name="Slide Image Placeholder 5">
            <a:extLst>
              <a:ext uri="{FF2B5EF4-FFF2-40B4-BE49-F238E27FC236}">
                <a16:creationId xmlns:a16="http://schemas.microsoft.com/office/drawing/2014/main" id="{A70C4FE4-EB9B-B254-F166-291B5B904EC2}"/>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97991F77-C452-9274-886B-0293B4D70AF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44</a:t>
            </a:fld>
            <a:endParaRPr lang="en-US" sz="1200" dirty="0">
              <a:latin typeface="+mn-lt"/>
            </a:endParaRPr>
          </a:p>
        </p:txBody>
      </p:sp>
    </p:spTree>
    <p:extLst>
      <p:ext uri="{BB962C8B-B14F-4D97-AF65-F5344CB8AC3E}">
        <p14:creationId xmlns:p14="http://schemas.microsoft.com/office/powerpoint/2010/main" val="8612070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EXPLICAR</a:t>
            </a:r>
          </a:p>
          <a:p>
            <a:r>
              <a:rPr lang="en-US" i="1" noProof="0" dirty="0"/>
              <a:t>¿Por qué es necesaria la empatía para ser padre o </a:t>
            </a:r>
            <a:r>
              <a:rPr lang="en-US" i="1" noProof="0" dirty="0" err="1"/>
              <a:t>madre</a:t>
            </a:r>
            <a:r>
              <a:rPr lang="en-US" i="1" noProof="0" dirty="0"/>
              <a:t> o </a:t>
            </a:r>
            <a:r>
              <a:rPr lang="en-US" i="1" noProof="0" dirty="0" err="1"/>
              <a:t>cuidador</a:t>
            </a:r>
            <a:r>
              <a:rPr lang="en-US" i="1" noProof="0" dirty="0"/>
              <a:t>?</a:t>
            </a:r>
          </a:p>
          <a:p>
            <a:r>
              <a:rPr lang="en-US" noProof="0" dirty="0"/>
              <a:t>Haga clic para ver las </a:t>
            </a:r>
            <a:r>
              <a:rPr lang="en-US" noProof="0" dirty="0" err="1"/>
              <a:t>respuestas</a:t>
            </a:r>
            <a:r>
              <a:rPr lang="en-US" noProof="0" dirty="0"/>
              <a:t>.</a:t>
            </a:r>
          </a:p>
          <a:p>
            <a:r>
              <a:rPr lang="en-US" dirty="0" err="1"/>
              <a:t>Presente</a:t>
            </a:r>
            <a:r>
              <a:rPr lang="en-US" dirty="0"/>
              <a:t> </a:t>
            </a:r>
            <a:r>
              <a:rPr lang="en-US" dirty="0" err="1"/>
              <a:t>el</a:t>
            </a:r>
            <a:r>
              <a:rPr lang="en-US" dirty="0"/>
              <a:t> </a:t>
            </a:r>
            <a:r>
              <a:rPr lang="en-US" dirty="0" err="1"/>
              <a:t>contenido</a:t>
            </a:r>
            <a:r>
              <a:rPr lang="en-US" dirty="0"/>
              <a:t> de la </a:t>
            </a:r>
            <a:r>
              <a:rPr lang="en-US" dirty="0" err="1"/>
              <a:t>diapositiva</a:t>
            </a:r>
            <a:r>
              <a:rPr lang="en-US" dirty="0"/>
              <a:t>.</a:t>
            </a:r>
            <a:endParaRPr lang="en-US" noProof="0" dirty="0"/>
          </a:p>
        </p:txBody>
      </p:sp>
      <p:sp>
        <p:nvSpPr>
          <p:cNvPr id="6" name="Slide Image Placeholder 5">
            <a:extLst>
              <a:ext uri="{FF2B5EF4-FFF2-40B4-BE49-F238E27FC236}">
                <a16:creationId xmlns:a16="http://schemas.microsoft.com/office/drawing/2014/main" id="{6821D3DD-D8F1-B3BA-4ECD-88BA76292A24}"/>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1E66C686-6F05-014E-3C2D-00408A30548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45</a:t>
            </a:fld>
            <a:endParaRPr lang="en-US" sz="1200" dirty="0">
              <a:latin typeface="+mn-lt"/>
            </a:endParaRPr>
          </a:p>
        </p:txBody>
      </p:sp>
    </p:spTree>
    <p:extLst>
      <p:ext uri="{BB962C8B-B14F-4D97-AF65-F5344CB8AC3E}">
        <p14:creationId xmlns:p14="http://schemas.microsoft.com/office/powerpoint/2010/main" val="31033389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EXPLICAR</a:t>
            </a:r>
          </a:p>
          <a:p>
            <a:r>
              <a:rPr lang="en-US" i="1" dirty="0"/>
              <a:t>Van a aprender una técnica para aumentar las </a:t>
            </a:r>
            <a:r>
              <a:rPr lang="en-US" i="1" dirty="0" err="1"/>
              <a:t>respuestas</a:t>
            </a:r>
            <a:r>
              <a:rPr lang="en-US" i="1" dirty="0"/>
              <a:t> </a:t>
            </a:r>
            <a:r>
              <a:rPr lang="en-US" i="1" dirty="0" err="1"/>
              <a:t>empáticas</a:t>
            </a:r>
            <a:r>
              <a:rPr lang="en-US" i="1" dirty="0"/>
              <a:t>.</a:t>
            </a:r>
          </a:p>
          <a:p>
            <a:r>
              <a:rPr lang="en-US" i="1" dirty="0"/>
              <a:t>Esto ayudará a </a:t>
            </a:r>
            <a:r>
              <a:rPr lang="en-US" i="1" dirty="0" err="1"/>
              <a:t>los</a:t>
            </a:r>
            <a:r>
              <a:rPr lang="en-US" i="1" dirty="0"/>
              <a:t> </a:t>
            </a:r>
            <a:r>
              <a:rPr lang="en-US" i="1" dirty="0" err="1"/>
              <a:t>niños</a:t>
            </a:r>
            <a:r>
              <a:rPr lang="en-US" i="1" dirty="0"/>
              <a:t>, </a:t>
            </a:r>
            <a:r>
              <a:rPr lang="en-US" i="1" dirty="0" err="1"/>
              <a:t>niñas</a:t>
            </a:r>
            <a:r>
              <a:rPr lang="en-US" i="1" dirty="0"/>
              <a:t> y adolescentes a manejar sentimientos difíciles y a aprender a resolver problemas. </a:t>
            </a:r>
          </a:p>
          <a:p>
            <a:r>
              <a:rPr lang="en-US" i="1" dirty="0"/>
              <a:t>Esto es algo que </a:t>
            </a:r>
            <a:r>
              <a:rPr lang="en-US" i="1" dirty="0" err="1"/>
              <a:t>pueden</a:t>
            </a:r>
            <a:r>
              <a:rPr lang="en-US" i="1" dirty="0"/>
              <a:t> compartir con </a:t>
            </a:r>
            <a:r>
              <a:rPr lang="en-US" i="1" dirty="0" err="1"/>
              <a:t>los</a:t>
            </a:r>
            <a:r>
              <a:rPr lang="en-US" i="1" dirty="0"/>
              <a:t> padres, </a:t>
            </a:r>
            <a:r>
              <a:rPr lang="en-US" i="1" dirty="0" err="1"/>
              <a:t>madres</a:t>
            </a:r>
            <a:r>
              <a:rPr lang="en-US" i="1" dirty="0"/>
              <a:t> y cuidadores para </a:t>
            </a:r>
            <a:r>
              <a:rPr lang="en-US" i="1" dirty="0" err="1"/>
              <a:t>ayudarlos</a:t>
            </a:r>
            <a:r>
              <a:rPr lang="en-US" i="1" dirty="0"/>
              <a:t>/as:</a:t>
            </a:r>
          </a:p>
          <a:p>
            <a:pPr lvl="1"/>
            <a:r>
              <a:rPr lang="en-US" i="1" dirty="0" err="1"/>
              <a:t>comprender</a:t>
            </a:r>
            <a:r>
              <a:rPr lang="en-US" i="1" dirty="0"/>
              <a:t> </a:t>
            </a:r>
            <a:r>
              <a:rPr lang="en-US" i="1" noProof="0" dirty="0"/>
              <a:t>por </a:t>
            </a:r>
            <a:r>
              <a:rPr lang="en-US" i="1" noProof="0" dirty="0" err="1"/>
              <a:t>qué</a:t>
            </a:r>
            <a:r>
              <a:rPr lang="en-US" i="1" noProof="0" dirty="0"/>
              <a:t> </a:t>
            </a:r>
            <a:r>
              <a:rPr lang="en-US" i="1" noProof="0" dirty="0" err="1"/>
              <a:t>los</a:t>
            </a:r>
            <a:r>
              <a:rPr lang="en-US" i="1" noProof="0" dirty="0"/>
              <a:t>/as </a:t>
            </a:r>
            <a:r>
              <a:rPr lang="en-US" i="1" noProof="0" dirty="0" err="1"/>
              <a:t>menores</a:t>
            </a:r>
            <a:r>
              <a:rPr lang="en-US" i="1" noProof="0" dirty="0"/>
              <a:t> se comportan de </a:t>
            </a:r>
            <a:r>
              <a:rPr lang="en-US" i="1" noProof="0" dirty="0" err="1"/>
              <a:t>determinada</a:t>
            </a:r>
            <a:r>
              <a:rPr lang="en-US" i="1" noProof="0" dirty="0"/>
              <a:t> </a:t>
            </a:r>
            <a:r>
              <a:rPr lang="en-US" i="1" noProof="0" dirty="0" err="1"/>
              <a:t>manera</a:t>
            </a:r>
            <a:r>
              <a:rPr lang="en-US" i="1" noProof="0" dirty="0"/>
              <a:t>. </a:t>
            </a:r>
          </a:p>
          <a:p>
            <a:pPr lvl="1"/>
            <a:r>
              <a:rPr lang="en-US" i="1" noProof="0" dirty="0" err="1"/>
              <a:t>reaccionar</a:t>
            </a:r>
            <a:r>
              <a:rPr lang="en-US" i="1" noProof="0" dirty="0"/>
              <a:t> de forma sana y </a:t>
            </a:r>
            <a:r>
              <a:rPr lang="en-US" i="1" noProof="0" dirty="0" err="1"/>
              <a:t>constructiva</a:t>
            </a:r>
            <a:r>
              <a:rPr lang="en-US" i="1" noProof="0" dirty="0"/>
              <a:t>.</a:t>
            </a:r>
            <a:endParaRPr lang="en-US" i="1" dirty="0"/>
          </a:p>
          <a:p>
            <a:r>
              <a:rPr lang="en-US" b="1" i="1" dirty="0"/>
              <a:t>Paso 1. Identificar </a:t>
            </a:r>
            <a:r>
              <a:rPr lang="en-US" b="1" i="1" dirty="0" err="1"/>
              <a:t>el</a:t>
            </a:r>
            <a:r>
              <a:rPr lang="en-US" b="1" i="1" dirty="0"/>
              <a:t> </a:t>
            </a:r>
            <a:r>
              <a:rPr lang="en-US" b="1" i="1" dirty="0" err="1"/>
              <a:t>sentimiento</a:t>
            </a:r>
            <a:r>
              <a:rPr lang="en-US" b="1" i="1" dirty="0"/>
              <a:t>.</a:t>
            </a:r>
          </a:p>
          <a:p>
            <a:pPr lvl="1"/>
            <a:r>
              <a:rPr lang="en-US" i="1" noProof="0" dirty="0"/>
              <a:t>El primer paso consiste en intentar identificar o etiquetar lo que alguien siente. </a:t>
            </a:r>
          </a:p>
          <a:p>
            <a:pPr lvl="1"/>
            <a:r>
              <a:rPr lang="en-US" i="1" noProof="0" dirty="0"/>
              <a:t>Cuando los padres validan un sentimiento, primero deben identificarlo o etiquetarlo. </a:t>
            </a:r>
          </a:p>
          <a:p>
            <a:pPr lvl="1"/>
            <a:r>
              <a:rPr lang="en-US" i="1" noProof="0" dirty="0"/>
              <a:t>Nombrar el </a:t>
            </a:r>
            <a:r>
              <a:rPr lang="en-US" i="1" noProof="0" dirty="0" err="1"/>
              <a:t>sentimiento</a:t>
            </a:r>
            <a:r>
              <a:rPr lang="en-US" i="1" noProof="0" dirty="0"/>
              <a:t> del/la </a:t>
            </a:r>
            <a:r>
              <a:rPr lang="en-US" i="1" noProof="0" dirty="0" err="1"/>
              <a:t>menor</a:t>
            </a:r>
            <a:r>
              <a:rPr lang="en-US" i="1" noProof="0" dirty="0"/>
              <a:t> le ayuda a identificar sus propias emociones.</a:t>
            </a:r>
          </a:p>
          <a:p>
            <a:pPr lvl="1"/>
            <a:r>
              <a:rPr lang="en-US" i="1" noProof="0" dirty="0"/>
              <a:t>Por ejemplo, </a:t>
            </a:r>
            <a:r>
              <a:rPr lang="en-US" i="1" noProof="0" dirty="0" err="1"/>
              <a:t>el</a:t>
            </a:r>
            <a:r>
              <a:rPr lang="en-US" i="1" noProof="0" dirty="0"/>
              <a:t> padre, </a:t>
            </a:r>
            <a:r>
              <a:rPr lang="en-US" i="1" noProof="0" dirty="0" err="1"/>
              <a:t>madre</a:t>
            </a:r>
            <a:r>
              <a:rPr lang="en-US" i="1" noProof="0" dirty="0"/>
              <a:t> o </a:t>
            </a:r>
            <a:r>
              <a:rPr lang="en-US" i="1" noProof="0" dirty="0" err="1"/>
              <a:t>cuidador</a:t>
            </a:r>
            <a:r>
              <a:rPr lang="en-US" i="1" noProof="0" dirty="0"/>
              <a:t> podría decir: "Sarah, parece que estás triste ahora mismo, ¿lo estás?".</a:t>
            </a:r>
            <a:endParaRPr lang="en-US" i="1" dirty="0"/>
          </a:p>
          <a:p>
            <a:r>
              <a:rPr lang="en-US" b="1" i="1" dirty="0"/>
              <a:t>Segundo paso. Determinar </a:t>
            </a:r>
            <a:r>
              <a:rPr lang="en-US" b="1" i="1" dirty="0" err="1"/>
              <a:t>el</a:t>
            </a:r>
            <a:r>
              <a:rPr lang="en-US" b="1" i="1" dirty="0"/>
              <a:t> </a:t>
            </a:r>
            <a:r>
              <a:rPr lang="en-US" b="1" i="1" dirty="0" err="1"/>
              <a:t>motivo</a:t>
            </a:r>
            <a:r>
              <a:rPr lang="en-US" b="1" i="1" dirty="0"/>
              <a:t>.</a:t>
            </a:r>
          </a:p>
          <a:p>
            <a:pPr lvl="1"/>
            <a:r>
              <a:rPr lang="en-US" i="1" noProof="0" dirty="0"/>
              <a:t>Por ejemplo, </a:t>
            </a:r>
            <a:r>
              <a:rPr lang="en-US" i="1" noProof="0" dirty="0" err="1"/>
              <a:t>el</a:t>
            </a:r>
            <a:r>
              <a:rPr lang="en-US" i="1" noProof="0" dirty="0"/>
              <a:t> padre, </a:t>
            </a:r>
            <a:r>
              <a:rPr lang="en-US" i="1" noProof="0" dirty="0" err="1"/>
              <a:t>madre</a:t>
            </a:r>
            <a:r>
              <a:rPr lang="en-US" i="1" noProof="0" dirty="0"/>
              <a:t> o </a:t>
            </a:r>
            <a:r>
              <a:rPr lang="en-US" i="1" noProof="0" dirty="0" err="1"/>
              <a:t>cuidador</a:t>
            </a:r>
            <a:r>
              <a:rPr lang="en-US" i="1" noProof="0" dirty="0"/>
              <a:t> podría decir: "¿Por qué estás triste? Me gustaría mucho ayudar si puedo". </a:t>
            </a:r>
          </a:p>
          <a:p>
            <a:pPr lvl="1"/>
            <a:r>
              <a:rPr lang="en-US" i="1" noProof="0" dirty="0"/>
              <a:t>Sarah puede decírselo al padre, </a:t>
            </a:r>
            <a:r>
              <a:rPr lang="en-US" i="1" noProof="0" dirty="0" err="1"/>
              <a:t>madre</a:t>
            </a:r>
            <a:r>
              <a:rPr lang="en-US" i="1" noProof="0" dirty="0"/>
              <a:t> o </a:t>
            </a:r>
            <a:r>
              <a:rPr lang="en-US" i="1" noProof="0" dirty="0" err="1"/>
              <a:t>cuidador</a:t>
            </a:r>
            <a:r>
              <a:rPr lang="en-US" i="1" noProof="0" dirty="0"/>
              <a:t> o puede optar por no hacerlo </a:t>
            </a:r>
            <a:r>
              <a:rPr lang="en-US" i="1" noProof="0" dirty="0" err="1"/>
              <a:t>en</a:t>
            </a:r>
            <a:r>
              <a:rPr lang="en-US" i="1" noProof="0" dirty="0"/>
              <a:t> ese momento. </a:t>
            </a:r>
          </a:p>
          <a:p>
            <a:pPr lvl="1"/>
            <a:r>
              <a:rPr lang="en-US" i="1" noProof="0" dirty="0"/>
              <a:t>Pueden decirle a Sarah: "No dudes en venir a hablar conmigo cuando estés lista".</a:t>
            </a:r>
            <a:endParaRPr lang="en-US" i="1" dirty="0"/>
          </a:p>
          <a:p>
            <a:r>
              <a:rPr lang="en-US" b="1" i="1" dirty="0"/>
              <a:t>Paso 3. Validar u honrar </a:t>
            </a:r>
            <a:r>
              <a:rPr lang="en-US" b="1" i="1" dirty="0" err="1"/>
              <a:t>el</a:t>
            </a:r>
            <a:r>
              <a:rPr lang="en-US" b="1" i="1" dirty="0"/>
              <a:t> </a:t>
            </a:r>
            <a:r>
              <a:rPr lang="en-US" b="1" i="1" dirty="0" err="1"/>
              <a:t>sentimiento</a:t>
            </a:r>
            <a:r>
              <a:rPr lang="en-US" b="1" i="1" dirty="0"/>
              <a:t>.</a:t>
            </a:r>
          </a:p>
          <a:p>
            <a:pPr lvl="1"/>
            <a:r>
              <a:rPr lang="en-US" i="1" noProof="0" dirty="0"/>
              <a:t>Puede que Sarah haya tenido una discusión con un amigo o se haya sentido rechazada por sus compañeros de clase. </a:t>
            </a:r>
          </a:p>
          <a:p>
            <a:pPr lvl="1"/>
            <a:r>
              <a:rPr lang="en-US" i="1" noProof="0" dirty="0"/>
              <a:t>El padre, </a:t>
            </a:r>
            <a:r>
              <a:rPr lang="en-US" i="1" noProof="0" dirty="0" err="1"/>
              <a:t>madre</a:t>
            </a:r>
            <a:r>
              <a:rPr lang="en-US" i="1" noProof="0" dirty="0"/>
              <a:t> o </a:t>
            </a:r>
            <a:r>
              <a:rPr lang="en-US" i="1" noProof="0" dirty="0" err="1"/>
              <a:t>cuidador</a:t>
            </a:r>
            <a:r>
              <a:rPr lang="en-US" i="1" noProof="0" dirty="0"/>
              <a:t> no debe descartar ese motivo. </a:t>
            </a:r>
          </a:p>
          <a:p>
            <a:pPr lvl="1"/>
            <a:r>
              <a:rPr lang="en-US" i="1" noProof="0" dirty="0"/>
              <a:t>Deben reconocer y respetar el "por qué". </a:t>
            </a:r>
          </a:p>
          <a:p>
            <a:pPr lvl="1"/>
            <a:r>
              <a:rPr lang="en-US" i="1" noProof="0" dirty="0"/>
              <a:t>Si menosprecian a su hija o </a:t>
            </a:r>
            <a:r>
              <a:rPr lang="en-US" i="1" noProof="0" dirty="0" err="1"/>
              <a:t>hijo</a:t>
            </a:r>
            <a:r>
              <a:rPr lang="en-US" i="1" noProof="0" dirty="0"/>
              <a:t>, es posible que no vuelvan a hablar con </a:t>
            </a:r>
            <a:r>
              <a:rPr lang="en-US" i="1" noProof="0" dirty="0" err="1"/>
              <a:t>el</a:t>
            </a:r>
            <a:r>
              <a:rPr lang="en-US" i="1" noProof="0" dirty="0"/>
              <a:t> padre, </a:t>
            </a:r>
            <a:r>
              <a:rPr lang="en-US" i="1" noProof="0" dirty="0" err="1"/>
              <a:t>madre</a:t>
            </a:r>
            <a:r>
              <a:rPr lang="en-US" i="1" noProof="0" dirty="0"/>
              <a:t> o </a:t>
            </a:r>
            <a:r>
              <a:rPr lang="en-US" i="1" noProof="0" dirty="0" err="1"/>
              <a:t>cuidador</a:t>
            </a:r>
            <a:r>
              <a:rPr lang="en-US" i="1" noProof="0" dirty="0"/>
              <a:t> sobre sus sentimientos.</a:t>
            </a:r>
          </a:p>
          <a:p>
            <a:pPr marL="0" indent="0">
              <a:buNone/>
            </a:pPr>
            <a:endParaRPr lang="en-US" b="1" dirty="0"/>
          </a:p>
          <a:p>
            <a:pPr marL="0" indent="0">
              <a:buNone/>
            </a:pPr>
            <a:r>
              <a:rPr lang="es-ES" b="1" dirty="0"/>
              <a:t>CONTINÚA EN LA SIGUIENTE DIAPOSITIVA</a:t>
            </a:r>
            <a:r>
              <a:rPr lang="en-US" b="1" dirty="0"/>
              <a:t> </a:t>
            </a:r>
            <a:r>
              <a:rPr lang="en-US" b="1" dirty="0">
                <a:sym typeface="Wingdings" panose="05000000000000000000" pitchFamily="2" charset="2"/>
              </a:rPr>
              <a:t></a:t>
            </a:r>
            <a:endParaRPr lang="en-US" i="1" dirty="0"/>
          </a:p>
        </p:txBody>
      </p:sp>
      <p:sp>
        <p:nvSpPr>
          <p:cNvPr id="6" name="Slide Image Placeholder 5">
            <a:extLst>
              <a:ext uri="{FF2B5EF4-FFF2-40B4-BE49-F238E27FC236}">
                <a16:creationId xmlns:a16="http://schemas.microsoft.com/office/drawing/2014/main" id="{DC6B6B61-0452-9F96-5650-3958F17EC3A3}"/>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9D092828-56E7-39CA-B295-56E247E36A1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46</a:t>
            </a:fld>
            <a:endParaRPr lang="en-US" sz="1200" dirty="0">
              <a:latin typeface="+mn-lt"/>
            </a:endParaRPr>
          </a:p>
        </p:txBody>
      </p:sp>
    </p:spTree>
    <p:extLst>
      <p:ext uri="{BB962C8B-B14F-4D97-AF65-F5344CB8AC3E}">
        <p14:creationId xmlns:p14="http://schemas.microsoft.com/office/powerpoint/2010/main" val="9719494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9" y="460375"/>
            <a:ext cx="6143624" cy="9211333"/>
          </a:xfrm>
        </p:spPr>
        <p:txBody>
          <a:bodyPr/>
          <a:lstStyle/>
          <a:p>
            <a:r>
              <a:rPr lang="en-US" b="1" i="1" dirty="0"/>
              <a:t>Paso 4. </a:t>
            </a:r>
            <a:r>
              <a:rPr lang="en-US" b="1" i="1" dirty="0" err="1"/>
              <a:t>Ayudar</a:t>
            </a:r>
            <a:r>
              <a:rPr lang="en-US" b="1" i="1" dirty="0"/>
              <a:t> al </a:t>
            </a:r>
            <a:r>
              <a:rPr lang="en-US" b="1" i="1" dirty="0" err="1"/>
              <a:t>menor</a:t>
            </a:r>
            <a:r>
              <a:rPr lang="en-US" b="1" i="1" dirty="0"/>
              <a:t> con sus sentimientos. Actúa y encuentra una solución si procede.</a:t>
            </a:r>
          </a:p>
          <a:p>
            <a:pPr lvl="1"/>
            <a:r>
              <a:rPr lang="en-US" i="1" noProof="0" dirty="0"/>
              <a:t>Pueden hacer una lluvia de ideas con </a:t>
            </a:r>
            <a:r>
              <a:rPr lang="en-US" i="1" noProof="0" dirty="0" err="1"/>
              <a:t>su</a:t>
            </a:r>
            <a:r>
              <a:rPr lang="en-US" i="1" noProof="0" dirty="0"/>
              <a:t> </a:t>
            </a:r>
            <a:r>
              <a:rPr lang="en-US" i="1" noProof="0" dirty="0" err="1"/>
              <a:t>hijo</a:t>
            </a:r>
            <a:r>
              <a:rPr lang="en-US" i="1" noProof="0" dirty="0"/>
              <a:t>/a sobre lo que hay que hacer, si es que hay que hacer algo. </a:t>
            </a:r>
          </a:p>
          <a:p>
            <a:pPr lvl="1"/>
            <a:r>
              <a:rPr lang="en-US" i="1" noProof="0" dirty="0"/>
              <a:t>A veces, la situación puede </a:t>
            </a:r>
            <a:r>
              <a:rPr lang="en-US" i="1" noProof="0" dirty="0" err="1"/>
              <a:t>requerir</a:t>
            </a:r>
            <a:r>
              <a:rPr lang="en-US" i="1" noProof="0" dirty="0"/>
              <a:t> que </a:t>
            </a:r>
            <a:r>
              <a:rPr lang="en-US" i="1" noProof="0" dirty="0" err="1"/>
              <a:t>el</a:t>
            </a:r>
            <a:r>
              <a:rPr lang="en-US" i="1" noProof="0" dirty="0"/>
              <a:t> padre, </a:t>
            </a:r>
            <a:r>
              <a:rPr lang="en-US" i="1" noProof="0" dirty="0" err="1"/>
              <a:t>madre</a:t>
            </a:r>
            <a:r>
              <a:rPr lang="en-US" i="1" noProof="0" dirty="0"/>
              <a:t> o </a:t>
            </a:r>
            <a:r>
              <a:rPr lang="en-US" i="1" noProof="0" dirty="0" err="1"/>
              <a:t>cuidador</a:t>
            </a:r>
            <a:r>
              <a:rPr lang="en-US" i="1" noProof="0" dirty="0"/>
              <a:t> y </a:t>
            </a:r>
            <a:r>
              <a:rPr lang="en-US" i="1" noProof="0" dirty="0" err="1"/>
              <a:t>el</a:t>
            </a:r>
            <a:r>
              <a:rPr lang="en-US" i="1" noProof="0" dirty="0"/>
              <a:t>/la </a:t>
            </a:r>
            <a:r>
              <a:rPr lang="en-US" i="1" noProof="0" dirty="0" err="1"/>
              <a:t>menor</a:t>
            </a:r>
            <a:r>
              <a:rPr lang="en-US" i="1" noProof="0" dirty="0"/>
              <a:t> </a:t>
            </a:r>
            <a:r>
              <a:rPr lang="en-US" i="1" noProof="0" dirty="0" err="1"/>
              <a:t>piensen</a:t>
            </a:r>
            <a:r>
              <a:rPr lang="en-US" i="1" noProof="0" dirty="0"/>
              <a:t> </a:t>
            </a:r>
            <a:r>
              <a:rPr lang="en-US" i="1" noProof="0" dirty="0" err="1"/>
              <a:t>en</a:t>
            </a:r>
            <a:r>
              <a:rPr lang="en-US" i="1" noProof="0" dirty="0"/>
              <a:t> </a:t>
            </a:r>
            <a:r>
              <a:rPr lang="en-US" i="1" noProof="0" dirty="0" err="1"/>
              <a:t>posibles</a:t>
            </a:r>
            <a:r>
              <a:rPr lang="en-US" i="1" noProof="0" dirty="0"/>
              <a:t> acciones que ayuden a remediar la situación. </a:t>
            </a:r>
          </a:p>
          <a:p>
            <a:pPr lvl="1"/>
            <a:r>
              <a:rPr lang="en-US" i="1" noProof="0" dirty="0" err="1"/>
              <a:t>Pueden</a:t>
            </a:r>
            <a:r>
              <a:rPr lang="en-US" i="1" noProof="0" dirty="0"/>
              <a:t> </a:t>
            </a:r>
            <a:r>
              <a:rPr lang="en-US" i="1" noProof="0" dirty="0" err="1"/>
              <a:t>ayudar</a:t>
            </a:r>
            <a:r>
              <a:rPr lang="en-US" i="1" noProof="0" dirty="0"/>
              <a:t> al </a:t>
            </a:r>
            <a:r>
              <a:rPr lang="en-US" i="1" noProof="0" dirty="0" err="1"/>
              <a:t>menor</a:t>
            </a:r>
            <a:r>
              <a:rPr lang="en-US" i="1" noProof="0" dirty="0"/>
              <a:t> a encontrar una solución adecuada, pero deben abstenerse de dar opciones de inmediato. </a:t>
            </a:r>
          </a:p>
          <a:p>
            <a:pPr lvl="1"/>
            <a:r>
              <a:rPr lang="en-US" i="1" noProof="0" dirty="0"/>
              <a:t>Esto </a:t>
            </a:r>
            <a:r>
              <a:rPr lang="en-US" i="1" noProof="0" dirty="0" err="1"/>
              <a:t>ayudará</a:t>
            </a:r>
            <a:r>
              <a:rPr lang="en-US" i="1" noProof="0" dirty="0"/>
              <a:t> al </a:t>
            </a:r>
            <a:r>
              <a:rPr lang="en-US" i="1" noProof="0" dirty="0" err="1"/>
              <a:t>menor</a:t>
            </a:r>
            <a:r>
              <a:rPr lang="en-US" i="1" noProof="0" dirty="0"/>
              <a:t> a desarrollar su capacidad para resolver problemas. </a:t>
            </a:r>
          </a:p>
          <a:p>
            <a:pPr lvl="1"/>
            <a:r>
              <a:rPr lang="en-US" i="1" noProof="0" dirty="0"/>
              <a:t>A veces la situación no requiere otra acción que consolar a </a:t>
            </a:r>
            <a:r>
              <a:rPr lang="en-US" i="1" noProof="0" dirty="0" err="1"/>
              <a:t>su</a:t>
            </a:r>
            <a:r>
              <a:rPr lang="en-US" i="1" noProof="0" dirty="0"/>
              <a:t> </a:t>
            </a:r>
            <a:r>
              <a:rPr lang="en-US" i="1" noProof="0" dirty="0" err="1"/>
              <a:t>hijo</a:t>
            </a:r>
            <a:r>
              <a:rPr lang="en-US" i="1" noProof="0" dirty="0"/>
              <a:t>/a o compartir su alegría.</a:t>
            </a:r>
          </a:p>
          <a:p>
            <a:pPr lvl="1"/>
            <a:r>
              <a:rPr lang="en-US" i="1" dirty="0" err="1"/>
              <a:t>Recuerden</a:t>
            </a:r>
            <a:r>
              <a:rPr lang="en-US" i="1" dirty="0"/>
              <a:t> que actuar con </a:t>
            </a:r>
            <a:r>
              <a:rPr lang="en-US" i="1" dirty="0" err="1"/>
              <a:t>menores</a:t>
            </a:r>
            <a:r>
              <a:rPr lang="en-US" i="1" dirty="0"/>
              <a:t> mayores y adolescentes puede significar a menudo </a:t>
            </a:r>
            <a:r>
              <a:rPr lang="en-US" i="1" dirty="0" err="1"/>
              <a:t>simplemente</a:t>
            </a:r>
            <a:r>
              <a:rPr lang="en-US" i="1" dirty="0"/>
              <a:t> </a:t>
            </a:r>
            <a:r>
              <a:rPr lang="en-US" i="1" dirty="0" err="1"/>
              <a:t>escucharlos</a:t>
            </a:r>
            <a:r>
              <a:rPr lang="en-US" i="1" dirty="0"/>
              <a:t>/as.</a:t>
            </a:r>
          </a:p>
          <a:p>
            <a:r>
              <a:rPr lang="en-US" i="1" dirty="0"/>
              <a:t>¿</a:t>
            </a:r>
            <a:r>
              <a:rPr lang="en-US" i="1" dirty="0" err="1"/>
              <a:t>Qué</a:t>
            </a:r>
            <a:r>
              <a:rPr lang="en-US" i="1" dirty="0"/>
              <a:t> les </a:t>
            </a:r>
            <a:r>
              <a:rPr lang="en-US" i="1" dirty="0" err="1"/>
              <a:t>parecen</a:t>
            </a:r>
            <a:r>
              <a:rPr lang="en-US" i="1" dirty="0"/>
              <a:t> estos pasos? ¿Les parecen pasos útiles para algunos de </a:t>
            </a:r>
            <a:r>
              <a:rPr lang="en-US" i="1" dirty="0" err="1"/>
              <a:t>los</a:t>
            </a:r>
            <a:r>
              <a:rPr lang="en-US" i="1" dirty="0"/>
              <a:t> padres, </a:t>
            </a:r>
            <a:r>
              <a:rPr lang="en-US" i="1" dirty="0" err="1"/>
              <a:t>madres</a:t>
            </a:r>
            <a:r>
              <a:rPr lang="en-US" i="1" dirty="0"/>
              <a:t> o </a:t>
            </a:r>
            <a:r>
              <a:rPr lang="en-US" i="1" dirty="0" err="1"/>
              <a:t>cuidadores</a:t>
            </a:r>
            <a:r>
              <a:rPr lang="en-US" i="1" dirty="0"/>
              <a:t> con los que </a:t>
            </a:r>
            <a:r>
              <a:rPr lang="en-US" i="1" dirty="0" err="1"/>
              <a:t>trabajan</a:t>
            </a:r>
            <a:r>
              <a:rPr lang="en-US" i="1" dirty="0"/>
              <a:t>? </a:t>
            </a:r>
          </a:p>
        </p:txBody>
      </p:sp>
      <p:sp>
        <p:nvSpPr>
          <p:cNvPr id="7" name="Google Shape;725;p48:notes">
            <a:extLst>
              <a:ext uri="{FF2B5EF4-FFF2-40B4-BE49-F238E27FC236}">
                <a16:creationId xmlns:a16="http://schemas.microsoft.com/office/drawing/2014/main" id="{9D092828-56E7-39CA-B295-56E247E36A1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47</a:t>
            </a:fld>
            <a:endParaRPr lang="en-US" sz="1200" dirty="0">
              <a:latin typeface="+mn-lt"/>
            </a:endParaRPr>
          </a:p>
        </p:txBody>
      </p:sp>
    </p:spTree>
    <p:extLst>
      <p:ext uri="{BB962C8B-B14F-4D97-AF65-F5344CB8AC3E}">
        <p14:creationId xmlns:p14="http://schemas.microsoft.com/office/powerpoint/2010/main" val="15154727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ADAPTAR AL CONTEXTO</a:t>
            </a:r>
          </a:p>
          <a:p>
            <a:r>
              <a:rPr lang="en-US" dirty="0"/>
              <a:t>El </a:t>
            </a:r>
            <a:r>
              <a:rPr lang="en-US" dirty="0" err="1"/>
              <a:t>guion</a:t>
            </a:r>
            <a:r>
              <a:rPr lang="en-US" dirty="0"/>
              <a:t> proporcionado en el libro de trabajo es un </a:t>
            </a:r>
            <a:r>
              <a:rPr lang="en-US" dirty="0" err="1"/>
              <a:t>guion</a:t>
            </a:r>
            <a:r>
              <a:rPr lang="en-US" dirty="0"/>
              <a:t> de </a:t>
            </a:r>
            <a:r>
              <a:rPr lang="en-US" dirty="0" err="1"/>
              <a:t>ejemplo</a:t>
            </a:r>
            <a:r>
              <a:rPr lang="en-US" dirty="0"/>
              <a:t>:</a:t>
            </a:r>
          </a:p>
          <a:p>
            <a:pPr lvl="1"/>
            <a:r>
              <a:rPr lang="en-US" dirty="0" err="1"/>
              <a:t>adáptelo</a:t>
            </a:r>
            <a:r>
              <a:rPr lang="en-US" dirty="0"/>
              <a:t> a su contexto o </a:t>
            </a:r>
            <a:r>
              <a:rPr lang="en-US" dirty="0" err="1"/>
              <a:t>cree</a:t>
            </a:r>
            <a:r>
              <a:rPr lang="en-US" dirty="0"/>
              <a:t> </a:t>
            </a:r>
            <a:r>
              <a:rPr lang="en-US" dirty="0" err="1"/>
              <a:t>el</a:t>
            </a:r>
            <a:r>
              <a:rPr lang="en-US" dirty="0"/>
              <a:t> </a:t>
            </a:r>
            <a:r>
              <a:rPr lang="en-US" dirty="0" err="1"/>
              <a:t>suyo</a:t>
            </a:r>
            <a:r>
              <a:rPr lang="en-US" dirty="0"/>
              <a:t> </a:t>
            </a:r>
            <a:r>
              <a:rPr lang="en-US" dirty="0" err="1"/>
              <a:t>propio</a:t>
            </a:r>
            <a:r>
              <a:rPr lang="en-US" dirty="0"/>
              <a:t>.</a:t>
            </a:r>
          </a:p>
          <a:p>
            <a:pPr lvl="1"/>
            <a:r>
              <a:rPr lang="en-US" dirty="0" err="1"/>
              <a:t>cambie</a:t>
            </a:r>
            <a:r>
              <a:rPr lang="en-US" dirty="0"/>
              <a:t> </a:t>
            </a:r>
            <a:r>
              <a:rPr lang="en-US" dirty="0" err="1"/>
              <a:t>los</a:t>
            </a:r>
            <a:r>
              <a:rPr lang="en-US" dirty="0"/>
              <a:t> nombres por otros que le </a:t>
            </a:r>
            <a:r>
              <a:rPr lang="en-US" dirty="0" err="1"/>
              <a:t>resulten</a:t>
            </a:r>
            <a:r>
              <a:rPr lang="en-US" dirty="0"/>
              <a:t> familiares </a:t>
            </a:r>
            <a:r>
              <a:rPr lang="en-US" dirty="0" err="1"/>
              <a:t>en</a:t>
            </a:r>
            <a:r>
              <a:rPr lang="en-US" dirty="0"/>
              <a:t> </a:t>
            </a:r>
            <a:r>
              <a:rPr lang="en-US" dirty="0" err="1"/>
              <a:t>su</a:t>
            </a:r>
            <a:r>
              <a:rPr lang="en-US" dirty="0"/>
              <a:t> </a:t>
            </a:r>
            <a:r>
              <a:rPr lang="en-US" dirty="0" err="1"/>
              <a:t>contexto</a:t>
            </a:r>
            <a:r>
              <a:rPr lang="en-US" dirty="0"/>
              <a:t>.</a:t>
            </a:r>
          </a:p>
          <a:p>
            <a:pPr marL="0" indent="0">
              <a:buNone/>
            </a:pPr>
            <a:r>
              <a:rPr lang="en-US" dirty="0"/>
              <a:t>______________________________________________________________________________</a:t>
            </a:r>
          </a:p>
          <a:p>
            <a:pPr marL="0" indent="0">
              <a:buNone/>
            </a:pPr>
            <a:endParaRPr lang="en-US" dirty="0"/>
          </a:p>
          <a:p>
            <a:pPr marL="0" indent="0">
              <a:buNone/>
            </a:pPr>
            <a:r>
              <a:rPr lang="en-US" b="1" dirty="0"/>
              <a:t>INTRODUCCIÓN</a:t>
            </a:r>
          </a:p>
          <a:p>
            <a:r>
              <a:rPr lang="en-US" i="1" dirty="0"/>
              <a:t>Practiquemos los 4 pasos.</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dirty="0"/>
              <a:t>Guíe a </a:t>
            </a:r>
            <a:r>
              <a:rPr lang="en-US" sz="1200" dirty="0" err="1"/>
              <a:t>los</a:t>
            </a:r>
            <a:r>
              <a:rPr lang="en-US" sz="1200" dirty="0"/>
              <a:t>/as </a:t>
            </a:r>
            <a:r>
              <a:rPr lang="en-US" sz="1200" dirty="0" err="1"/>
              <a:t>participantes</a:t>
            </a:r>
            <a:r>
              <a:rPr lang="en-US" sz="1200" dirty="0"/>
              <a:t> a la </a:t>
            </a:r>
            <a:r>
              <a:rPr lang="en-US" sz="1200" b="1" dirty="0"/>
              <a:t>página 44 del Cuaderno de ejercicios: Juego de rol - 4 pasos de la </a:t>
            </a:r>
            <a:r>
              <a:rPr lang="en-US" sz="1200" b="1" dirty="0" err="1"/>
              <a:t>empatía</a:t>
            </a:r>
            <a:r>
              <a:rPr lang="en-US" sz="1200" b="1" dirty="0"/>
              <a:t>.</a:t>
            </a:r>
          </a:p>
          <a:p>
            <a:r>
              <a:rPr lang="en-US" dirty="0" err="1"/>
              <a:t>Pida</a:t>
            </a:r>
            <a:r>
              <a:rPr lang="en-US" dirty="0"/>
              <a:t> 2 personas </a:t>
            </a:r>
            <a:r>
              <a:rPr lang="en-US" dirty="0" err="1"/>
              <a:t>voluntarias</a:t>
            </a:r>
            <a:r>
              <a:rPr lang="en-US" dirty="0"/>
              <a:t> para hacer un juego de rol:</a:t>
            </a:r>
          </a:p>
          <a:p>
            <a:pPr lvl="1"/>
            <a:r>
              <a:rPr lang="en-US" dirty="0"/>
              <a:t>uno hará de “padre, </a:t>
            </a:r>
            <a:r>
              <a:rPr lang="en-US" dirty="0" err="1"/>
              <a:t>madre</a:t>
            </a:r>
            <a:r>
              <a:rPr lang="en-US" dirty="0"/>
              <a:t> o </a:t>
            </a:r>
            <a:r>
              <a:rPr lang="en-US" dirty="0" err="1"/>
              <a:t>cuidador</a:t>
            </a:r>
            <a:r>
              <a:rPr lang="en-US" dirty="0"/>
              <a:t>”.</a:t>
            </a:r>
          </a:p>
          <a:p>
            <a:pPr lvl="1"/>
            <a:r>
              <a:rPr lang="en-US" dirty="0"/>
              <a:t>uno interpretará a la "hija de 13 </a:t>
            </a:r>
            <a:r>
              <a:rPr lang="en-US" dirty="0" err="1"/>
              <a:t>años</a:t>
            </a:r>
            <a:r>
              <a:rPr lang="en-US" dirty="0"/>
              <a:t>”.</a:t>
            </a:r>
          </a:p>
          <a:p>
            <a:pPr lvl="0"/>
            <a:r>
              <a:rPr lang="en-US" dirty="0"/>
              <a:t>El </a:t>
            </a:r>
            <a:r>
              <a:rPr lang="en-US" dirty="0" err="1"/>
              <a:t>escenario</a:t>
            </a:r>
            <a:r>
              <a:rPr lang="en-US" dirty="0"/>
              <a:t>:</a:t>
            </a:r>
          </a:p>
          <a:p>
            <a:pPr lvl="1"/>
            <a:r>
              <a:rPr lang="en-US" i="0" dirty="0"/>
              <a:t>la hija de 13 años es acosada sexualmente en la comunidad por adolescentes mucho mayores que ella.</a:t>
            </a:r>
          </a:p>
          <a:p>
            <a:pPr lvl="1"/>
            <a:r>
              <a:rPr lang="en-US" i="0" dirty="0"/>
              <a:t>las personas </a:t>
            </a:r>
            <a:r>
              <a:rPr lang="en-US" i="0" dirty="0" err="1"/>
              <a:t>voluntarias</a:t>
            </a:r>
            <a:r>
              <a:rPr lang="en-US" i="0" dirty="0"/>
              <a:t> pueden seguir </a:t>
            </a:r>
            <a:r>
              <a:rPr lang="en-US" i="0" dirty="0" err="1"/>
              <a:t>el</a:t>
            </a:r>
            <a:r>
              <a:rPr lang="en-US" i="0" dirty="0"/>
              <a:t> </a:t>
            </a:r>
            <a:r>
              <a:rPr lang="en-US" i="0" dirty="0" err="1"/>
              <a:t>guion</a:t>
            </a:r>
            <a:r>
              <a:rPr lang="en-US" i="0" dirty="0"/>
              <a:t> o crear el suyo propio.</a:t>
            </a:r>
          </a:p>
          <a:p>
            <a:pPr marL="0" indent="0">
              <a:buNone/>
            </a:pPr>
            <a:endParaRPr lang="en-US" dirty="0"/>
          </a:p>
          <a:p>
            <a:pPr marL="0" indent="0">
              <a:buNone/>
            </a:pPr>
            <a:r>
              <a:rPr lang="en-US" b="1" dirty="0"/>
              <a:t>JUEGO DE ROLES</a:t>
            </a:r>
          </a:p>
          <a:p>
            <a:r>
              <a:rPr lang="en-US" dirty="0"/>
              <a:t>Que las personas </a:t>
            </a:r>
            <a:r>
              <a:rPr lang="en-US" dirty="0" err="1"/>
              <a:t>voluntarias</a:t>
            </a:r>
            <a:r>
              <a:rPr lang="en-US" dirty="0"/>
              <a:t> presenten el juego de </a:t>
            </a:r>
            <a:r>
              <a:rPr lang="en-US" dirty="0" err="1"/>
              <a:t>rol</a:t>
            </a:r>
            <a:r>
              <a:rPr lang="en-US" dirty="0"/>
              <a:t>.</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t>Entrenar a los jugadores de rol frente al </a:t>
            </a:r>
            <a:r>
              <a:rPr lang="en-US" dirty="0" err="1"/>
              <a:t>grupo</a:t>
            </a:r>
            <a:r>
              <a:rPr lang="en-US" dirty="0"/>
              <a:t> </a:t>
            </a:r>
            <a:r>
              <a:rPr lang="en-US" dirty="0" err="1"/>
              <a:t>grande</a:t>
            </a:r>
            <a:r>
              <a:rPr lang="en-US" dirty="0"/>
              <a:t>.</a:t>
            </a:r>
          </a:p>
          <a:p>
            <a:endParaRPr lang="en-US" dirty="0"/>
          </a:p>
          <a:p>
            <a:pPr marL="0" indent="0">
              <a:buNone/>
            </a:pPr>
            <a:r>
              <a:rPr lang="en-US" b="1" dirty="0"/>
              <a:t>DEBATE EN GRUPO</a:t>
            </a:r>
          </a:p>
          <a:p>
            <a:r>
              <a:rPr lang="en-US" dirty="0" err="1"/>
              <a:t>Pregúntele</a:t>
            </a:r>
            <a:r>
              <a:rPr lang="en-US" dirty="0"/>
              <a:t> a la "hija de 13 años":</a:t>
            </a:r>
          </a:p>
          <a:p>
            <a:pPr lvl="1"/>
            <a:r>
              <a:rPr lang="en-US" i="1" dirty="0"/>
              <a:t>¿Cómo te sentiste al ver tus sentimientos reconocidos y validados?</a:t>
            </a:r>
          </a:p>
          <a:p>
            <a:pPr lvl="1"/>
            <a:r>
              <a:rPr lang="en-US" i="1" dirty="0"/>
              <a:t>¿Cómo te sentiste al saber que tu "padre" iba a ayudarte?</a:t>
            </a:r>
          </a:p>
          <a:p>
            <a:r>
              <a:rPr lang="en-US" dirty="0"/>
              <a:t>Pregunta al "padre":</a:t>
            </a:r>
          </a:p>
          <a:p>
            <a:pPr lvl="1"/>
            <a:r>
              <a:rPr lang="en-US" i="1" dirty="0"/>
              <a:t>¿Qué sintió al responder así a su "hija"?</a:t>
            </a:r>
          </a:p>
        </p:txBody>
      </p:sp>
      <p:sp>
        <p:nvSpPr>
          <p:cNvPr id="6" name="Slide Image Placeholder 5">
            <a:extLst>
              <a:ext uri="{FF2B5EF4-FFF2-40B4-BE49-F238E27FC236}">
                <a16:creationId xmlns:a16="http://schemas.microsoft.com/office/drawing/2014/main" id="{C9C87152-868D-2C41-78DE-C41330BC494B}"/>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F19B5259-95CC-4F3B-9D68-6D3296B9307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48</a:t>
            </a:fld>
            <a:endParaRPr lang="en-US" sz="1200" dirty="0">
              <a:latin typeface="+mn-lt"/>
            </a:endParaRPr>
          </a:p>
        </p:txBody>
      </p:sp>
    </p:spTree>
    <p:extLst>
      <p:ext uri="{BB962C8B-B14F-4D97-AF65-F5344CB8AC3E}">
        <p14:creationId xmlns:p14="http://schemas.microsoft.com/office/powerpoint/2010/main" val="9859299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ADAPTAR AL CONTEXTO</a:t>
            </a:r>
          </a:p>
          <a:p>
            <a:r>
              <a:rPr lang="en-US" dirty="0" err="1"/>
              <a:t>Adapte</a:t>
            </a:r>
            <a:r>
              <a:rPr lang="en-US" dirty="0"/>
              <a:t> al contexto las situaciones sugeridas en las notas del facilitador.</a:t>
            </a:r>
          </a:p>
          <a:p>
            <a:pPr marL="0" indent="0">
              <a:buNone/>
            </a:pPr>
            <a:r>
              <a:rPr lang="en-US" dirty="0"/>
              <a:t>______________________________________________________________________________</a:t>
            </a:r>
          </a:p>
          <a:p>
            <a:pPr marL="0" indent="0">
              <a:buNone/>
            </a:pPr>
            <a:endParaRPr lang="en-US" dirty="0"/>
          </a:p>
          <a:p>
            <a:pPr marL="0" indent="0">
              <a:buNone/>
            </a:pPr>
            <a:r>
              <a:rPr lang="en-US" b="1" dirty="0"/>
              <a:t>DEBATE EN GRUPO</a:t>
            </a:r>
          </a:p>
          <a:p>
            <a:r>
              <a:rPr lang="en-US" i="1" dirty="0"/>
              <a:t>¿Cuáles son las situaciones para </a:t>
            </a:r>
            <a:r>
              <a:rPr lang="en-US" i="1" dirty="0" err="1"/>
              <a:t>los</a:t>
            </a:r>
            <a:r>
              <a:rPr lang="en-US" i="1" dirty="0"/>
              <a:t>/as </a:t>
            </a:r>
            <a:r>
              <a:rPr lang="en-US" i="1" dirty="0" err="1"/>
              <a:t>menores</a:t>
            </a:r>
            <a:r>
              <a:rPr lang="en-US" i="1" dirty="0"/>
              <a:t> que requerirían la ayuda de </a:t>
            </a:r>
            <a:r>
              <a:rPr lang="en-US" i="1" dirty="0" err="1"/>
              <a:t>una</a:t>
            </a:r>
            <a:r>
              <a:rPr lang="en-US" i="1" dirty="0"/>
              <a:t> persona </a:t>
            </a:r>
            <a:r>
              <a:rPr lang="en-US" i="1" dirty="0" err="1"/>
              <a:t>adulta</a:t>
            </a:r>
            <a:r>
              <a:rPr lang="en-US" i="1" dirty="0"/>
              <a:t>, y las situaciones que solo requerirían escuchar?</a:t>
            </a:r>
          </a:p>
          <a:p>
            <a:r>
              <a:rPr lang="en-US" dirty="0"/>
              <a:t>Complete con las siguientes </a:t>
            </a:r>
            <a:r>
              <a:rPr lang="en-US" dirty="0" err="1"/>
              <a:t>respuestas</a:t>
            </a:r>
            <a:r>
              <a:rPr lang="en-US" dirty="0"/>
              <a:t> </a:t>
            </a:r>
            <a:r>
              <a:rPr lang="en-US" dirty="0" err="1"/>
              <a:t>posibles</a:t>
            </a:r>
            <a:r>
              <a:rPr lang="en-US" dirty="0"/>
              <a:t>.</a:t>
            </a:r>
          </a:p>
          <a:p>
            <a:pPr lvl="1"/>
            <a:r>
              <a:rPr lang="en-US" dirty="0"/>
              <a:t>Situaciones que </a:t>
            </a:r>
            <a:r>
              <a:rPr lang="en-US" dirty="0" err="1"/>
              <a:t>requieren</a:t>
            </a:r>
            <a:r>
              <a:rPr lang="en-US" dirty="0"/>
              <a:t> </a:t>
            </a:r>
            <a:r>
              <a:rPr lang="en-US" dirty="0" err="1"/>
              <a:t>ayuda</a:t>
            </a:r>
            <a:r>
              <a:rPr lang="en-US" dirty="0"/>
              <a:t>:</a:t>
            </a:r>
          </a:p>
          <a:p>
            <a:pPr lvl="2"/>
            <a:r>
              <a:rPr lang="en-US" dirty="0" err="1"/>
              <a:t>problemas</a:t>
            </a:r>
            <a:r>
              <a:rPr lang="en-US" dirty="0"/>
              <a:t> en la </a:t>
            </a:r>
            <a:r>
              <a:rPr lang="en-US" dirty="0" err="1"/>
              <a:t>escuela</a:t>
            </a:r>
            <a:r>
              <a:rPr lang="en-US" dirty="0"/>
              <a:t>.</a:t>
            </a:r>
          </a:p>
          <a:p>
            <a:pPr lvl="2"/>
            <a:r>
              <a:rPr lang="en-US" dirty="0" err="1"/>
              <a:t>consumo</a:t>
            </a:r>
            <a:r>
              <a:rPr lang="en-US" dirty="0"/>
              <a:t> de drogas o alcohol.</a:t>
            </a:r>
          </a:p>
          <a:p>
            <a:pPr lvl="2"/>
            <a:r>
              <a:rPr lang="en-US" dirty="0" err="1"/>
              <a:t>acoso</a:t>
            </a:r>
            <a:r>
              <a:rPr lang="en-US" dirty="0"/>
              <a:t> sexual.</a:t>
            </a:r>
          </a:p>
          <a:p>
            <a:pPr lvl="2"/>
            <a:r>
              <a:rPr lang="en-US" dirty="0" err="1"/>
              <a:t>actividad</a:t>
            </a:r>
            <a:r>
              <a:rPr lang="en-US" dirty="0"/>
              <a:t> sexual, enfermedades de </a:t>
            </a:r>
            <a:r>
              <a:rPr lang="en-US" dirty="0" err="1"/>
              <a:t>transmisión</a:t>
            </a:r>
            <a:r>
              <a:rPr lang="en-US" dirty="0"/>
              <a:t> sexual.</a:t>
            </a:r>
          </a:p>
          <a:p>
            <a:pPr lvl="1"/>
            <a:r>
              <a:rPr lang="en-US" dirty="0"/>
              <a:t>Situaciones que pueden requerir ayuda o simplemente escucha:</a:t>
            </a:r>
          </a:p>
          <a:p>
            <a:pPr lvl="2"/>
            <a:r>
              <a:rPr lang="en-US" dirty="0" err="1"/>
              <a:t>discusión</a:t>
            </a:r>
            <a:r>
              <a:rPr lang="en-US" dirty="0"/>
              <a:t> con un amigo/a.</a:t>
            </a:r>
          </a:p>
          <a:p>
            <a:pPr lvl="2"/>
            <a:r>
              <a:rPr lang="en-US" dirty="0" err="1"/>
              <a:t>problemas</a:t>
            </a:r>
            <a:r>
              <a:rPr lang="en-US" dirty="0"/>
              <a:t> en la escuela con </a:t>
            </a:r>
            <a:r>
              <a:rPr lang="en-US" dirty="0" err="1"/>
              <a:t>los</a:t>
            </a:r>
            <a:r>
              <a:rPr lang="en-US" dirty="0"/>
              <a:t> </a:t>
            </a:r>
            <a:r>
              <a:rPr lang="en-US" dirty="0" err="1"/>
              <a:t>compañeros</a:t>
            </a:r>
            <a:r>
              <a:rPr lang="en-US" dirty="0"/>
              <a:t>/as.</a:t>
            </a:r>
          </a:p>
          <a:p>
            <a:pPr lvl="2"/>
            <a:r>
              <a:rPr lang="en-US" dirty="0"/>
              <a:t>tristeza </a:t>
            </a:r>
            <a:r>
              <a:rPr lang="en-US" dirty="0" err="1"/>
              <a:t>por</a:t>
            </a:r>
            <a:r>
              <a:rPr lang="en-US" dirty="0"/>
              <a:t> </a:t>
            </a:r>
            <a:r>
              <a:rPr lang="en-US" dirty="0" err="1"/>
              <a:t>extrañar</a:t>
            </a:r>
            <a:r>
              <a:rPr lang="en-US" dirty="0"/>
              <a:t> </a:t>
            </a:r>
            <a:r>
              <a:rPr lang="en-US" dirty="0" err="1"/>
              <a:t>el</a:t>
            </a:r>
            <a:r>
              <a:rPr lang="en-US" dirty="0"/>
              <a:t> </a:t>
            </a:r>
            <a:r>
              <a:rPr lang="en-US" dirty="0" err="1"/>
              <a:t>hogar</a:t>
            </a:r>
            <a:r>
              <a:rPr lang="en-US" dirty="0"/>
              <a:t>.</a:t>
            </a:r>
          </a:p>
        </p:txBody>
      </p:sp>
      <p:sp>
        <p:nvSpPr>
          <p:cNvPr id="6" name="Slide Image Placeholder 5">
            <a:extLst>
              <a:ext uri="{FF2B5EF4-FFF2-40B4-BE49-F238E27FC236}">
                <a16:creationId xmlns:a16="http://schemas.microsoft.com/office/drawing/2014/main" id="{04E4996B-4C02-D4E8-7A59-58B40C20F9F2}"/>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5234050B-4C73-7747-5624-4D4A26338F1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49</a:t>
            </a:fld>
            <a:endParaRPr lang="en-US" sz="1200" dirty="0">
              <a:latin typeface="+mn-lt"/>
            </a:endParaRPr>
          </a:p>
        </p:txBody>
      </p:sp>
    </p:spTree>
    <p:extLst>
      <p:ext uri="{BB962C8B-B14F-4D97-AF65-F5344CB8AC3E}">
        <p14:creationId xmlns:p14="http://schemas.microsoft.com/office/powerpoint/2010/main" val="2809069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b="1"/>
              <a:t>SESIÓN 1 DURACIÓN: 0h15</a:t>
            </a:r>
          </a:p>
        </p:txBody>
      </p:sp>
      <p:sp>
        <p:nvSpPr>
          <p:cNvPr id="4" name="Google Shape;725;p48:notes">
            <a:extLst>
              <a:ext uri="{FF2B5EF4-FFF2-40B4-BE49-F238E27FC236}">
                <a16:creationId xmlns:a16="http://schemas.microsoft.com/office/drawing/2014/main" id="{509207D1-7E2E-7A10-844A-E7E2DF01FD0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5</a:t>
            </a:fld>
            <a:endParaRPr lang="en-US" sz="1200">
              <a:latin typeface="+mn-lt"/>
            </a:endParaRPr>
          </a:p>
        </p:txBody>
      </p:sp>
    </p:spTree>
    <p:extLst>
      <p:ext uri="{BB962C8B-B14F-4D97-AF65-F5344CB8AC3E}">
        <p14:creationId xmlns:p14="http://schemas.microsoft.com/office/powerpoint/2010/main" val="7358477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DEBATE EN GRUPO</a:t>
            </a:r>
          </a:p>
          <a:p>
            <a:r>
              <a:rPr lang="en-US" i="1" dirty="0"/>
              <a:t>Hemos hablado un poco de </a:t>
            </a:r>
            <a:r>
              <a:rPr lang="en-US" i="1" dirty="0" err="1"/>
              <a:t>los</a:t>
            </a:r>
            <a:r>
              <a:rPr lang="en-US" i="1" dirty="0"/>
              <a:t>/as </a:t>
            </a:r>
            <a:r>
              <a:rPr lang="en-US" i="1" dirty="0" err="1"/>
              <a:t>menores</a:t>
            </a:r>
            <a:r>
              <a:rPr lang="en-US" i="1" dirty="0"/>
              <a:t> con un desarrollo típico y de los problemas a los que pueden enfrentarse, pero ¿</a:t>
            </a:r>
            <a:r>
              <a:rPr lang="en-US" i="1" dirty="0" err="1"/>
              <a:t>qué</a:t>
            </a:r>
            <a:r>
              <a:rPr lang="en-US" i="1" dirty="0"/>
              <a:t> </a:t>
            </a:r>
            <a:r>
              <a:rPr lang="en-US" i="1" dirty="0" err="1"/>
              <a:t>sucede</a:t>
            </a:r>
            <a:r>
              <a:rPr lang="en-US" i="1" dirty="0"/>
              <a:t> con </a:t>
            </a:r>
            <a:r>
              <a:rPr lang="en-US" i="1" dirty="0" err="1"/>
              <a:t>los</a:t>
            </a:r>
            <a:r>
              <a:rPr lang="en-US" i="1" dirty="0"/>
              <a:t>/as </a:t>
            </a:r>
            <a:r>
              <a:rPr lang="en-US" i="1" dirty="0" err="1"/>
              <a:t>menores</a:t>
            </a:r>
            <a:r>
              <a:rPr lang="en-US" i="1" dirty="0"/>
              <a:t> que </a:t>
            </a:r>
            <a:r>
              <a:rPr lang="en-US" i="1" dirty="0" err="1"/>
              <a:t>experimentan</a:t>
            </a:r>
            <a:r>
              <a:rPr lang="en-US" i="1" dirty="0"/>
              <a:t> </a:t>
            </a:r>
            <a:r>
              <a:rPr lang="en-US" i="1" dirty="0" err="1"/>
              <a:t>una</a:t>
            </a:r>
            <a:r>
              <a:rPr lang="en-US" i="1" dirty="0"/>
              <a:t> discapacidad mental o física?</a:t>
            </a:r>
          </a:p>
          <a:p>
            <a:r>
              <a:rPr lang="en-US" i="1" dirty="0"/>
              <a:t>Los/as </a:t>
            </a:r>
            <a:r>
              <a:rPr lang="en-US" i="1" dirty="0" err="1"/>
              <a:t>menores</a:t>
            </a:r>
            <a:r>
              <a:rPr lang="en-US" i="1" dirty="0"/>
              <a:t> con </a:t>
            </a:r>
            <a:r>
              <a:rPr lang="en-US" i="1" dirty="0" err="1"/>
              <a:t>discapacidad</a:t>
            </a:r>
            <a:r>
              <a:rPr lang="en-US" i="1" dirty="0"/>
              <a:t>-es necesitan cuidados y apoyo como cualquier </a:t>
            </a:r>
            <a:r>
              <a:rPr lang="en-US" i="1" dirty="0" err="1"/>
              <a:t>otro</a:t>
            </a:r>
            <a:r>
              <a:rPr lang="en-US" i="1" dirty="0"/>
              <a:t> </a:t>
            </a:r>
            <a:r>
              <a:rPr lang="en-US" i="1" dirty="0" err="1"/>
              <a:t>niño</a:t>
            </a:r>
            <a:r>
              <a:rPr lang="en-US" i="1" dirty="0"/>
              <a:t>/a.</a:t>
            </a:r>
          </a:p>
          <a:p>
            <a:r>
              <a:rPr lang="en-US" i="1" dirty="0"/>
              <a:t>Imaginemos por un momento cómo </a:t>
            </a:r>
            <a:r>
              <a:rPr lang="en-US" i="1" dirty="0" err="1"/>
              <a:t>sería</a:t>
            </a:r>
            <a:r>
              <a:rPr lang="en-US" i="1" dirty="0"/>
              <a:t> un/a </a:t>
            </a:r>
            <a:r>
              <a:rPr lang="en-US" i="1" dirty="0" err="1"/>
              <a:t>menor</a:t>
            </a:r>
            <a:r>
              <a:rPr lang="en-US" i="1" dirty="0"/>
              <a:t> que aprende más despacio que los demás, que no </a:t>
            </a:r>
            <a:r>
              <a:rPr lang="en-US" i="1" dirty="0" err="1"/>
              <a:t>puede</a:t>
            </a:r>
            <a:r>
              <a:rPr lang="en-US" i="1" dirty="0"/>
              <a:t> </a:t>
            </a:r>
            <a:r>
              <a:rPr lang="en-US" i="1" dirty="0" err="1"/>
              <a:t>caminar</a:t>
            </a:r>
            <a:r>
              <a:rPr lang="en-US" i="1" dirty="0"/>
              <a:t> o no </a:t>
            </a:r>
            <a:r>
              <a:rPr lang="en-US" i="1" dirty="0" err="1"/>
              <a:t>puede</a:t>
            </a:r>
            <a:r>
              <a:rPr lang="en-US" i="1" dirty="0"/>
              <a:t> </a:t>
            </a:r>
            <a:r>
              <a:rPr lang="en-US" i="1" dirty="0" err="1"/>
              <a:t>oír</a:t>
            </a:r>
            <a:r>
              <a:rPr lang="en-US" i="1" dirty="0"/>
              <a:t>. </a:t>
            </a:r>
          </a:p>
          <a:p>
            <a:r>
              <a:rPr lang="en-US" i="1" dirty="0"/>
              <a:t>¿Qué ayuda o comprensión querríamos de nuestros cuidadores?</a:t>
            </a:r>
          </a:p>
          <a:p>
            <a:r>
              <a:rPr lang="en-US" i="1" dirty="0"/>
              <a:t>Hay distintos tipos de barreras en las familias y comunidades que pueden obstaculizar la oferta de oportunidades educativas, sociales y físicas adecuadas a </a:t>
            </a:r>
            <a:r>
              <a:rPr lang="en-US" i="1" dirty="0" err="1"/>
              <a:t>los</a:t>
            </a:r>
            <a:r>
              <a:rPr lang="en-US" i="1" dirty="0"/>
              <a:t>/as </a:t>
            </a:r>
            <a:r>
              <a:rPr lang="en-US" i="1" dirty="0" err="1"/>
              <a:t>menores</a:t>
            </a:r>
            <a:r>
              <a:rPr lang="en-US" i="1" dirty="0"/>
              <a:t> con </a:t>
            </a:r>
            <a:r>
              <a:rPr lang="en-US" i="1" dirty="0" err="1"/>
              <a:t>discapacidad</a:t>
            </a:r>
            <a:r>
              <a:rPr lang="en-US" i="1" dirty="0"/>
              <a:t>-es. </a:t>
            </a:r>
          </a:p>
          <a:p>
            <a:r>
              <a:rPr lang="en-US" i="1" dirty="0"/>
              <a:t>¿Se les </a:t>
            </a:r>
            <a:r>
              <a:rPr lang="en-US" i="1" dirty="0" err="1"/>
              <a:t>ocurren</a:t>
            </a:r>
            <a:r>
              <a:rPr lang="en-US" i="1" dirty="0"/>
              <a:t> </a:t>
            </a:r>
            <a:r>
              <a:rPr lang="en-US" i="1" dirty="0" err="1"/>
              <a:t>algunas</a:t>
            </a:r>
            <a:r>
              <a:rPr lang="en-US" i="1" dirty="0"/>
              <a:t> de estas barreras?</a:t>
            </a:r>
          </a:p>
          <a:p>
            <a:pPr lvl="1"/>
            <a:r>
              <a:rPr lang="en-US" dirty="0"/>
              <a:t>Ayuda para llevar a pie al colegio a un/a </a:t>
            </a:r>
            <a:r>
              <a:rPr lang="en-US" dirty="0" err="1"/>
              <a:t>menor</a:t>
            </a:r>
            <a:r>
              <a:rPr lang="en-US" dirty="0"/>
              <a:t> </a:t>
            </a:r>
            <a:r>
              <a:rPr lang="en-US" dirty="0" err="1"/>
              <a:t>ciego</a:t>
            </a:r>
            <a:r>
              <a:rPr lang="en-US" dirty="0"/>
              <a:t>/a.</a:t>
            </a:r>
          </a:p>
          <a:p>
            <a:pPr lvl="1"/>
            <a:r>
              <a:rPr lang="en-US" dirty="0"/>
              <a:t>La posibilidad de jugar con </a:t>
            </a:r>
            <a:r>
              <a:rPr lang="en-US" dirty="0" err="1"/>
              <a:t>otros</a:t>
            </a:r>
            <a:r>
              <a:rPr lang="en-US" dirty="0"/>
              <a:t> </a:t>
            </a:r>
            <a:r>
              <a:rPr lang="en-US" dirty="0" err="1"/>
              <a:t>niños</a:t>
            </a:r>
            <a:r>
              <a:rPr lang="en-US" dirty="0"/>
              <a:t>/as para un/a </a:t>
            </a:r>
            <a:r>
              <a:rPr lang="en-US" dirty="0" err="1"/>
              <a:t>menor</a:t>
            </a:r>
            <a:r>
              <a:rPr lang="en-US" dirty="0"/>
              <a:t> que no </a:t>
            </a:r>
            <a:r>
              <a:rPr lang="en-US" dirty="0" err="1"/>
              <a:t>puede</a:t>
            </a:r>
            <a:r>
              <a:rPr lang="en-US" dirty="0"/>
              <a:t> </a:t>
            </a:r>
            <a:r>
              <a:rPr lang="en-US" dirty="0" err="1"/>
              <a:t>caminar</a:t>
            </a:r>
            <a:r>
              <a:rPr lang="en-US" dirty="0"/>
              <a:t>.</a:t>
            </a:r>
          </a:p>
          <a:p>
            <a:pPr lvl="1"/>
            <a:r>
              <a:rPr lang="en-US" dirty="0"/>
              <a:t>Actitudes de </a:t>
            </a:r>
            <a:r>
              <a:rPr lang="en-US" dirty="0" err="1"/>
              <a:t>otros</a:t>
            </a:r>
            <a:r>
              <a:rPr lang="en-US" dirty="0"/>
              <a:t> </a:t>
            </a:r>
            <a:r>
              <a:rPr lang="en-US" dirty="0" err="1"/>
              <a:t>niños</a:t>
            </a:r>
            <a:r>
              <a:rPr lang="en-US" dirty="0"/>
              <a:t>/as </a:t>
            </a:r>
            <a:r>
              <a:rPr lang="en-US" dirty="0" err="1"/>
              <a:t>hacia</a:t>
            </a:r>
            <a:r>
              <a:rPr lang="en-US" dirty="0"/>
              <a:t> </a:t>
            </a:r>
            <a:r>
              <a:rPr lang="en-US" dirty="0" err="1"/>
              <a:t>los</a:t>
            </a:r>
            <a:r>
              <a:rPr lang="en-US" dirty="0"/>
              <a:t>/as </a:t>
            </a:r>
            <a:r>
              <a:rPr lang="en-US" dirty="0" err="1"/>
              <a:t>niños</a:t>
            </a:r>
            <a:r>
              <a:rPr lang="en-US" dirty="0"/>
              <a:t> y niñas con </a:t>
            </a:r>
            <a:r>
              <a:rPr lang="en-US" dirty="0" err="1"/>
              <a:t>discapacidad</a:t>
            </a:r>
            <a:r>
              <a:rPr lang="en-US" dirty="0"/>
              <a:t>-es.</a:t>
            </a:r>
          </a:p>
          <a:p>
            <a:r>
              <a:rPr lang="en-US" i="1" dirty="0"/>
              <a:t>Los/as </a:t>
            </a:r>
            <a:r>
              <a:rPr lang="en-US" i="1" dirty="0" err="1"/>
              <a:t>menores</a:t>
            </a:r>
            <a:r>
              <a:rPr lang="en-US" i="1" dirty="0"/>
              <a:t> con </a:t>
            </a:r>
            <a:r>
              <a:rPr lang="en-US" i="1" dirty="0" err="1"/>
              <a:t>discapacidad</a:t>
            </a:r>
            <a:r>
              <a:rPr lang="en-US" i="1" dirty="0"/>
              <a:t>-es necesitan que sus cuidadores sean empáticos, cariñosos y afectuosos para comprender y ayudar a superar las barreras que les impiden participar </a:t>
            </a:r>
            <a:r>
              <a:rPr lang="en-US" i="1" dirty="0" err="1"/>
              <a:t>en</a:t>
            </a:r>
            <a:r>
              <a:rPr lang="en-US" i="1" dirty="0"/>
              <a:t> </a:t>
            </a:r>
            <a:r>
              <a:rPr lang="en-US" i="1" dirty="0" err="1"/>
              <a:t>actividades</a:t>
            </a:r>
            <a:r>
              <a:rPr lang="en-US" i="1" dirty="0"/>
              <a:t> familiares y </a:t>
            </a:r>
            <a:r>
              <a:rPr lang="en-US" i="1" dirty="0" err="1"/>
              <a:t>comunitarias</a:t>
            </a:r>
            <a:r>
              <a:rPr lang="en-US" i="1" dirty="0"/>
              <a:t> </a:t>
            </a:r>
            <a:r>
              <a:rPr lang="en-US" i="1" dirty="0" err="1"/>
              <a:t>importantes</a:t>
            </a:r>
            <a:r>
              <a:rPr lang="en-US" i="1" dirty="0"/>
              <a:t> que nos hacen </a:t>
            </a:r>
            <a:r>
              <a:rPr lang="en-US" i="1" dirty="0" err="1"/>
              <a:t>sentir</a:t>
            </a:r>
            <a:r>
              <a:rPr lang="en-US" i="1" dirty="0"/>
              <a:t> </a:t>
            </a:r>
            <a:r>
              <a:rPr lang="en-US" i="1" dirty="0" err="1"/>
              <a:t>conectados</a:t>
            </a:r>
            <a:r>
              <a:rPr lang="en-US" i="1" dirty="0"/>
              <a:t>/as con las personas y el mundo que nos rodea.</a:t>
            </a:r>
          </a:p>
        </p:txBody>
      </p:sp>
      <p:sp>
        <p:nvSpPr>
          <p:cNvPr id="6" name="Slide Image Placeholder 5">
            <a:extLst>
              <a:ext uri="{FF2B5EF4-FFF2-40B4-BE49-F238E27FC236}">
                <a16:creationId xmlns:a16="http://schemas.microsoft.com/office/drawing/2014/main" id="{2E2E7B48-1FC6-3672-9319-2CD9317AE64F}"/>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F5FC7237-ED19-41D0-3BFD-60EBA68476A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50</a:t>
            </a:fld>
            <a:endParaRPr lang="en-US" sz="1200" dirty="0">
              <a:latin typeface="+mn-lt"/>
            </a:endParaRPr>
          </a:p>
        </p:txBody>
      </p:sp>
    </p:spTree>
    <p:extLst>
      <p:ext uri="{BB962C8B-B14F-4D97-AF65-F5344CB8AC3E}">
        <p14:creationId xmlns:p14="http://schemas.microsoft.com/office/powerpoint/2010/main" val="8330367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ADAPTAR AL CONTEXTO</a:t>
            </a:r>
          </a:p>
          <a:p>
            <a:r>
              <a:rPr lang="en-US" dirty="0" err="1"/>
              <a:t>Adapte</a:t>
            </a:r>
            <a:r>
              <a:rPr lang="en-US" dirty="0"/>
              <a:t> </a:t>
            </a:r>
            <a:r>
              <a:rPr lang="en-US" dirty="0" err="1"/>
              <a:t>el</a:t>
            </a:r>
            <a:r>
              <a:rPr lang="en-US" dirty="0"/>
              <a:t> </a:t>
            </a:r>
            <a:r>
              <a:rPr lang="en-US" dirty="0" err="1"/>
              <a:t>guion</a:t>
            </a:r>
            <a:r>
              <a:rPr lang="en-US" dirty="0"/>
              <a:t> al </a:t>
            </a:r>
            <a:r>
              <a:rPr lang="en-US" dirty="0" err="1"/>
              <a:t>contexto</a:t>
            </a:r>
            <a:r>
              <a:rPr lang="en-US" dirty="0"/>
              <a:t>. </a:t>
            </a:r>
          </a:p>
          <a:p>
            <a:pPr marL="0" indent="0">
              <a:buNone/>
            </a:pPr>
            <a:r>
              <a:rPr lang="en-US" dirty="0"/>
              <a:t>______________________________________________________________________________</a:t>
            </a:r>
          </a:p>
          <a:p>
            <a:pPr marL="0" lvl="0" indent="0">
              <a:buNone/>
            </a:pPr>
            <a:endParaRPr lang="en-US" dirty="0"/>
          </a:p>
          <a:p>
            <a:pPr marL="0" lvl="0" indent="0">
              <a:buNone/>
            </a:pPr>
            <a:r>
              <a:rPr lang="en-US" b="1" dirty="0"/>
              <a:t>INTRODUCCIÓN</a:t>
            </a:r>
          </a:p>
          <a:p>
            <a:pPr lvl="0"/>
            <a:r>
              <a:rPr lang="en-US" dirty="0"/>
              <a:t>Divida a </a:t>
            </a:r>
            <a:r>
              <a:rPr lang="en-US" dirty="0" err="1"/>
              <a:t>los</a:t>
            </a:r>
            <a:r>
              <a:rPr lang="en-US" dirty="0"/>
              <a:t>/as </a:t>
            </a:r>
            <a:r>
              <a:rPr lang="en-US" dirty="0" err="1"/>
              <a:t>participantes</a:t>
            </a:r>
            <a:r>
              <a:rPr lang="en-US" dirty="0"/>
              <a:t> </a:t>
            </a:r>
            <a:r>
              <a:rPr lang="en-US" dirty="0" err="1"/>
              <a:t>en</a:t>
            </a:r>
            <a:r>
              <a:rPr lang="en-US" dirty="0"/>
              <a:t> parejas.</a:t>
            </a:r>
          </a:p>
          <a:p>
            <a:pPr lvl="0"/>
            <a:r>
              <a:rPr lang="en-US" dirty="0"/>
              <a:t>Guíe a </a:t>
            </a:r>
            <a:r>
              <a:rPr lang="en-US" dirty="0" err="1"/>
              <a:t>los</a:t>
            </a:r>
            <a:r>
              <a:rPr lang="en-US" dirty="0"/>
              <a:t>/as </a:t>
            </a:r>
            <a:r>
              <a:rPr lang="en-US" dirty="0" err="1"/>
              <a:t>participantes</a:t>
            </a:r>
            <a:r>
              <a:rPr lang="en-US" dirty="0"/>
              <a:t> a la </a:t>
            </a:r>
            <a:r>
              <a:rPr lang="en-US" b="1" dirty="0"/>
              <a:t>página 44 del Cuaderno de ejercicios: Juego de rol - Empatía para </a:t>
            </a:r>
            <a:r>
              <a:rPr lang="en-US" b="1" dirty="0" err="1"/>
              <a:t>todos</a:t>
            </a:r>
            <a:r>
              <a:rPr lang="en-US" b="1" dirty="0"/>
              <a:t> </a:t>
            </a:r>
            <a:r>
              <a:rPr lang="en-US" b="1" dirty="0" err="1"/>
              <a:t>los</a:t>
            </a:r>
            <a:r>
              <a:rPr lang="en-US" b="1" dirty="0"/>
              <a:t>/as </a:t>
            </a:r>
            <a:r>
              <a:rPr lang="en-US" b="1" dirty="0" err="1"/>
              <a:t>menores</a:t>
            </a:r>
            <a:r>
              <a:rPr lang="en-US" b="1" dirty="0"/>
              <a:t>.</a:t>
            </a:r>
          </a:p>
          <a:p>
            <a:pPr lvl="0"/>
            <a:r>
              <a:rPr lang="en-US" i="1" dirty="0" err="1"/>
              <a:t>Interpreten</a:t>
            </a:r>
            <a:r>
              <a:rPr lang="en-US" i="1" dirty="0"/>
              <a:t> el escenario con </a:t>
            </a:r>
            <a:r>
              <a:rPr lang="en-US" i="1" dirty="0" err="1"/>
              <a:t>su</a:t>
            </a:r>
            <a:r>
              <a:rPr lang="en-US" i="1" dirty="0"/>
              <a:t> compañero o </a:t>
            </a:r>
            <a:r>
              <a:rPr lang="en-US" i="1" dirty="0" err="1"/>
              <a:t>creen</a:t>
            </a:r>
            <a:r>
              <a:rPr lang="en-US" i="1" dirty="0"/>
              <a:t> el tuyo propio.</a:t>
            </a:r>
          </a:p>
          <a:p>
            <a:pPr lvl="0"/>
            <a:endParaRPr lang="en-US" b="1" dirty="0"/>
          </a:p>
          <a:p>
            <a:pPr marL="0" lvl="0" indent="0">
              <a:buNone/>
            </a:pPr>
            <a:r>
              <a:rPr lang="en-US" b="1" dirty="0"/>
              <a:t>ACTIVIDAD EN GRUPO (5 minutos)</a:t>
            </a:r>
          </a:p>
          <a:p>
            <a:r>
              <a:rPr lang="en-US" dirty="0"/>
              <a:t>Dé 5 minutos a </a:t>
            </a:r>
            <a:r>
              <a:rPr lang="en-US" dirty="0" err="1"/>
              <a:t>los</a:t>
            </a:r>
            <a:r>
              <a:rPr lang="en-US" dirty="0"/>
              <a:t>/as </a:t>
            </a:r>
            <a:r>
              <a:rPr lang="en-US" dirty="0" err="1"/>
              <a:t>participantes</a:t>
            </a:r>
            <a:r>
              <a:rPr lang="en-US" dirty="0"/>
              <a:t> para </a:t>
            </a:r>
            <a:r>
              <a:rPr lang="en-US" dirty="0" err="1"/>
              <a:t>completar</a:t>
            </a:r>
            <a:r>
              <a:rPr lang="en-US" dirty="0"/>
              <a:t>.</a:t>
            </a:r>
          </a:p>
          <a:p>
            <a:r>
              <a:rPr lang="en-US" dirty="0"/>
              <a:t>Camine alrededor y observe y/o </a:t>
            </a:r>
            <a:r>
              <a:rPr lang="en-US" dirty="0" err="1"/>
              <a:t>enseñe</a:t>
            </a:r>
            <a:r>
              <a:rPr lang="en-US" dirty="0"/>
              <a:t> a </a:t>
            </a:r>
            <a:r>
              <a:rPr lang="en-US" dirty="0" err="1"/>
              <a:t>los</a:t>
            </a:r>
            <a:r>
              <a:rPr lang="en-US" dirty="0"/>
              <a:t>/as </a:t>
            </a:r>
            <a:r>
              <a:rPr lang="en-US" dirty="0" err="1"/>
              <a:t>participantes</a:t>
            </a:r>
            <a:r>
              <a:rPr lang="en-US" dirty="0"/>
              <a:t> mientras lo hacen. </a:t>
            </a:r>
          </a:p>
          <a:p>
            <a:r>
              <a:rPr lang="en-US" dirty="0"/>
              <a:t>Esta será una habilidad nueva para </a:t>
            </a:r>
            <a:r>
              <a:rPr lang="en-US" dirty="0" err="1"/>
              <a:t>muchos</a:t>
            </a:r>
            <a:r>
              <a:rPr lang="en-US" dirty="0"/>
              <a:t>/as de ellos. No dude en hacerles practicar tanto como sea necesario. Es una sesión muy importante.</a:t>
            </a:r>
          </a:p>
          <a:p>
            <a:pPr marL="0" indent="0">
              <a:buNone/>
            </a:pPr>
            <a:endParaRPr lang="en-US" dirty="0"/>
          </a:p>
          <a:p>
            <a:pPr marL="0" indent="0">
              <a:buNone/>
            </a:pPr>
            <a:r>
              <a:rPr lang="en-US" b="1" dirty="0"/>
              <a:t>DEBATE EN GRUPO</a:t>
            </a:r>
          </a:p>
          <a:p>
            <a:r>
              <a:rPr lang="en-US" i="1" dirty="0"/>
              <a:t>¿</a:t>
            </a:r>
            <a:r>
              <a:rPr lang="en-US" i="1" dirty="0" err="1"/>
              <a:t>Cómo</a:t>
            </a:r>
            <a:r>
              <a:rPr lang="en-US" i="1" dirty="0"/>
              <a:t> </a:t>
            </a:r>
            <a:r>
              <a:rPr lang="en-US" i="1" dirty="0" err="1"/>
              <a:t>utilizarían</a:t>
            </a:r>
            <a:r>
              <a:rPr lang="en-US" i="1" dirty="0"/>
              <a:t> los 4 pasos de la empatía con un </a:t>
            </a:r>
            <a:r>
              <a:rPr lang="en-US" i="1" dirty="0" err="1"/>
              <a:t>niño</a:t>
            </a:r>
            <a:r>
              <a:rPr lang="en-US" i="1" dirty="0"/>
              <a:t> con </a:t>
            </a:r>
            <a:r>
              <a:rPr lang="en-US" i="1" dirty="0" err="1"/>
              <a:t>discapacidad</a:t>
            </a:r>
            <a:r>
              <a:rPr lang="en-US" i="1" dirty="0"/>
              <a:t>?</a:t>
            </a:r>
          </a:p>
          <a:p>
            <a:r>
              <a:rPr lang="en-US" i="0" dirty="0"/>
              <a:t>Invite a </a:t>
            </a:r>
            <a:r>
              <a:rPr lang="en-US" i="0" dirty="0" err="1"/>
              <a:t>los</a:t>
            </a:r>
            <a:r>
              <a:rPr lang="en-US" i="0" dirty="0"/>
              <a:t>/as </a:t>
            </a:r>
            <a:r>
              <a:rPr lang="en-US" i="0" dirty="0" err="1"/>
              <a:t>participantes</a:t>
            </a:r>
            <a:r>
              <a:rPr lang="en-US" i="0" dirty="0"/>
              <a:t> a </a:t>
            </a:r>
            <a:r>
              <a:rPr lang="en-US" i="0" dirty="0" err="1"/>
              <a:t>hacer</a:t>
            </a:r>
            <a:r>
              <a:rPr lang="en-US" i="0" dirty="0"/>
              <a:t> </a:t>
            </a:r>
            <a:r>
              <a:rPr lang="en-US" i="0" dirty="0" err="1"/>
              <a:t>una</a:t>
            </a:r>
            <a:r>
              <a:rPr lang="en-US" i="0" dirty="0"/>
              <a:t> lluvia de ideas </a:t>
            </a:r>
            <a:r>
              <a:rPr lang="en-US" i="0" dirty="0" err="1"/>
              <a:t>en</a:t>
            </a:r>
            <a:r>
              <a:rPr lang="en-US" i="0" dirty="0"/>
              <a:t> </a:t>
            </a:r>
            <a:r>
              <a:rPr lang="en-US" i="0" dirty="0" err="1"/>
              <a:t>sesión</a:t>
            </a:r>
            <a:r>
              <a:rPr lang="en-US" i="0" dirty="0"/>
              <a:t> </a:t>
            </a:r>
            <a:r>
              <a:rPr lang="en-US" i="0" dirty="0" err="1"/>
              <a:t>grupal</a:t>
            </a:r>
            <a:r>
              <a:rPr lang="en-US" i="0" dirty="0"/>
              <a:t>.</a:t>
            </a:r>
          </a:p>
          <a:p>
            <a:r>
              <a:rPr lang="en-US" i="1" dirty="0"/>
              <a:t>Con </a:t>
            </a:r>
            <a:r>
              <a:rPr lang="en-US" i="1" dirty="0" err="1"/>
              <a:t>su</a:t>
            </a:r>
            <a:r>
              <a:rPr lang="en-US" i="1" dirty="0"/>
              <a:t> pareja, </a:t>
            </a:r>
            <a:r>
              <a:rPr lang="en-US" i="1" dirty="0" err="1"/>
              <a:t>repita</a:t>
            </a:r>
            <a:r>
              <a:rPr lang="en-US" i="1" dirty="0"/>
              <a:t> la situación con un </a:t>
            </a:r>
            <a:r>
              <a:rPr lang="en-US" i="1" dirty="0" err="1"/>
              <a:t>niño</a:t>
            </a:r>
            <a:r>
              <a:rPr lang="en-US" i="1" dirty="0"/>
              <a:t> con </a:t>
            </a:r>
            <a:r>
              <a:rPr lang="en-US" i="1" dirty="0" err="1"/>
              <a:t>discapacidad</a:t>
            </a:r>
            <a:r>
              <a:rPr lang="en-US" i="1" dirty="0"/>
              <a:t>.</a:t>
            </a:r>
          </a:p>
          <a:p>
            <a:endParaRPr lang="en-US" dirty="0"/>
          </a:p>
          <a:p>
            <a:pPr marL="0" indent="0">
              <a:buNone/>
            </a:pPr>
            <a:r>
              <a:rPr lang="en-US" b="1" dirty="0"/>
              <a:t>ACTIVIDAD EN GRUPO (5 minutos)</a:t>
            </a:r>
          </a:p>
          <a:p>
            <a:pPr marL="171450" marR="0" lvl="0" indent="-171450" algn="l" defTabSz="914400" rtl="0" eaLnBrk="1" fontAlgn="auto" latinLnBrk="0" hangingPunct="1">
              <a:lnSpc>
                <a:spcPct val="100000"/>
              </a:lnSpc>
              <a:spcBef>
                <a:spcPts val="0"/>
              </a:spcBef>
              <a:spcAft>
                <a:spcPts val="0"/>
              </a:spcAft>
              <a:buClr>
                <a:srgbClr val="000000"/>
              </a:buClr>
              <a:buSzTx/>
              <a:tabLst/>
              <a:defRPr/>
            </a:pPr>
            <a:r>
              <a:rPr lang="en-US" dirty="0"/>
              <a:t>Dé 5 minutos a </a:t>
            </a:r>
            <a:r>
              <a:rPr lang="en-US" dirty="0" err="1"/>
              <a:t>los</a:t>
            </a:r>
            <a:r>
              <a:rPr lang="en-US" dirty="0"/>
              <a:t>/as </a:t>
            </a:r>
            <a:r>
              <a:rPr lang="en-US" dirty="0" err="1"/>
              <a:t>participantes</a:t>
            </a:r>
            <a:r>
              <a:rPr lang="en-US" dirty="0"/>
              <a:t> para </a:t>
            </a:r>
            <a:r>
              <a:rPr lang="en-US" dirty="0" err="1"/>
              <a:t>completar</a:t>
            </a:r>
            <a:r>
              <a:rPr lang="en-US" dirty="0"/>
              <a:t>.</a:t>
            </a:r>
          </a:p>
          <a:p>
            <a:pPr marL="0" indent="0">
              <a:buNone/>
            </a:pPr>
            <a:endParaRPr lang="en-US" b="1" dirty="0"/>
          </a:p>
          <a:p>
            <a:pPr marL="0" indent="0">
              <a:buNone/>
            </a:pPr>
            <a:r>
              <a:rPr lang="en-US" b="1" dirty="0"/>
              <a:t>DEBATE EN GRUPO</a:t>
            </a:r>
          </a:p>
          <a:p>
            <a:r>
              <a:rPr lang="en-US" i="1" dirty="0"/>
              <a:t>¿Qué sintió como "padre" al responder así a </a:t>
            </a:r>
            <a:r>
              <a:rPr lang="en-US" i="1" dirty="0" err="1"/>
              <a:t>su</a:t>
            </a:r>
            <a:r>
              <a:rPr lang="en-US" i="1" dirty="0"/>
              <a:t> "</a:t>
            </a:r>
            <a:r>
              <a:rPr lang="en-US" i="1" dirty="0" err="1"/>
              <a:t>hijo</a:t>
            </a:r>
            <a:r>
              <a:rPr lang="en-US" i="1" dirty="0"/>
              <a:t>/a"?</a:t>
            </a:r>
          </a:p>
          <a:p>
            <a:r>
              <a:rPr lang="en-US" i="1" dirty="0"/>
              <a:t>¿Qué sintió como "niño" cuando su "padre" le respondió así?</a:t>
            </a:r>
            <a:endParaRPr lang="en-US" dirty="0"/>
          </a:p>
        </p:txBody>
      </p:sp>
      <p:sp>
        <p:nvSpPr>
          <p:cNvPr id="6" name="Slide Image Placeholder 5">
            <a:extLst>
              <a:ext uri="{FF2B5EF4-FFF2-40B4-BE49-F238E27FC236}">
                <a16:creationId xmlns:a16="http://schemas.microsoft.com/office/drawing/2014/main" id="{2E2E7B48-1FC6-3672-9319-2CD9317AE64F}"/>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F5FC7237-ED19-41D0-3BFD-60EBA68476A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51</a:t>
            </a:fld>
            <a:endParaRPr lang="en-US" sz="1200" dirty="0">
              <a:latin typeface="+mn-lt"/>
            </a:endParaRPr>
          </a:p>
        </p:txBody>
      </p:sp>
    </p:spTree>
    <p:extLst>
      <p:ext uri="{BB962C8B-B14F-4D97-AF65-F5344CB8AC3E}">
        <p14:creationId xmlns:p14="http://schemas.microsoft.com/office/powerpoint/2010/main" val="4180468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9" name="Google Shape;529;p18:notes"/>
          <p:cNvSpPr txBox="1">
            <a:spLocks noGrp="1"/>
          </p:cNvSpPr>
          <p:nvPr>
            <p:ph type="body" idx="1"/>
          </p:nvPr>
        </p:nvSpPr>
        <p:spPr/>
        <p:txBody>
          <a:bodyPr/>
          <a:lstStyle/>
          <a:p>
            <a:pPr marL="0" indent="0">
              <a:buNone/>
            </a:pPr>
            <a:r>
              <a:rPr lang="en-US" b="1" noProof="0" dirty="0"/>
              <a:t>EXPLICAR</a:t>
            </a:r>
          </a:p>
          <a:p>
            <a:r>
              <a:rPr lang="en-US" noProof="0" dirty="0" err="1"/>
              <a:t>Presente</a:t>
            </a:r>
            <a:r>
              <a:rPr lang="en-US" noProof="0" dirty="0"/>
              <a:t> </a:t>
            </a:r>
            <a:r>
              <a:rPr lang="en-US" noProof="0" dirty="0" err="1"/>
              <a:t>el</a:t>
            </a:r>
            <a:r>
              <a:rPr lang="en-US" noProof="0" dirty="0"/>
              <a:t> </a:t>
            </a:r>
            <a:r>
              <a:rPr lang="en-US" noProof="0" dirty="0" err="1"/>
              <a:t>contenido</a:t>
            </a:r>
            <a:r>
              <a:rPr lang="en-US" noProof="0" dirty="0"/>
              <a:t> de la </a:t>
            </a:r>
            <a:r>
              <a:rPr lang="en-US" noProof="0" dirty="0" err="1"/>
              <a:t>diapositiva</a:t>
            </a:r>
            <a:r>
              <a:rPr lang="en-US" noProof="0" dirty="0"/>
              <a:t>.</a:t>
            </a:r>
          </a:p>
          <a:p>
            <a:endParaRPr lang="en-US" noProof="0" dirty="0"/>
          </a:p>
        </p:txBody>
      </p:sp>
      <p:sp>
        <p:nvSpPr>
          <p:cNvPr id="3" name="Slide Image Placeholder 2">
            <a:extLst>
              <a:ext uri="{FF2B5EF4-FFF2-40B4-BE49-F238E27FC236}">
                <a16:creationId xmlns:a16="http://schemas.microsoft.com/office/drawing/2014/main" id="{7FE7C108-7A1E-2F67-CCEA-6C0F70E8FAF2}"/>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1EE4FB6A-2547-2762-B157-15709504078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52</a:t>
            </a:fld>
            <a:endParaRPr lang="en-US" sz="1200" dirty="0">
              <a:latin typeface="+mn-lt"/>
            </a:endParaRPr>
          </a:p>
        </p:txBody>
      </p:sp>
    </p:spTree>
    <p:extLst>
      <p:ext uri="{BB962C8B-B14F-4D97-AF65-F5344CB8AC3E}">
        <p14:creationId xmlns:p14="http://schemas.microsoft.com/office/powerpoint/2010/main" val="8054911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9" name="Google Shape;539;p19:notes"/>
          <p:cNvSpPr txBox="1">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CA" b="1" dirty="0"/>
              <a:t>SESIÓN 5 DURACIÓN: 1h30</a:t>
            </a:r>
          </a:p>
          <a:p>
            <a:pPr marL="0" indent="0">
              <a:buNone/>
            </a:pPr>
            <a:r>
              <a:rPr lang="en-US" dirty="0"/>
              <a:t>______________________________________________________________________________</a:t>
            </a:r>
            <a:endParaRPr lang="en-US" noProof="0" dirty="0"/>
          </a:p>
          <a:p>
            <a:endParaRPr lang="en-US" noProof="0" dirty="0"/>
          </a:p>
          <a:p>
            <a:pPr marL="0" indent="0">
              <a:buNone/>
            </a:pPr>
            <a:r>
              <a:rPr lang="en-US" b="1" noProof="0" dirty="0"/>
              <a:t>EXPLICAR</a:t>
            </a:r>
          </a:p>
          <a:p>
            <a:r>
              <a:rPr lang="en-US" i="1" noProof="0" dirty="0"/>
              <a:t>En esta sesión, veremos cómo podemos ayudar a </a:t>
            </a:r>
            <a:r>
              <a:rPr lang="en-US" i="1" noProof="0" dirty="0" err="1"/>
              <a:t>los</a:t>
            </a:r>
            <a:r>
              <a:rPr lang="en-US" i="1" noProof="0" dirty="0"/>
              <a:t> padres, </a:t>
            </a:r>
            <a:r>
              <a:rPr lang="en-US" i="1" noProof="0" dirty="0" err="1"/>
              <a:t>madres</a:t>
            </a:r>
            <a:r>
              <a:rPr lang="en-US" i="1" noProof="0" dirty="0"/>
              <a:t> o </a:t>
            </a:r>
            <a:r>
              <a:rPr lang="en-US" i="1" noProof="0" dirty="0" err="1"/>
              <a:t>cuidadores</a:t>
            </a:r>
            <a:r>
              <a:rPr lang="en-US" i="1" noProof="0" dirty="0"/>
              <a:t> a crear un entorno predecible y seguro mediante normas y rutinas familiares. </a:t>
            </a:r>
          </a:p>
          <a:p>
            <a:r>
              <a:rPr lang="en-US" i="1" noProof="0" dirty="0"/>
              <a:t>¿</a:t>
            </a:r>
            <a:r>
              <a:rPr lang="en-US" i="1" noProof="0" dirty="0" err="1"/>
              <a:t>Alguien</a:t>
            </a:r>
            <a:r>
              <a:rPr lang="en-US" i="1" noProof="0" dirty="0"/>
              <a:t> </a:t>
            </a:r>
            <a:r>
              <a:rPr lang="en-US" i="1" noProof="0" dirty="0" err="1"/>
              <a:t>puede</a:t>
            </a:r>
            <a:r>
              <a:rPr lang="en-US" i="1" noProof="0" dirty="0"/>
              <a:t> </a:t>
            </a:r>
            <a:r>
              <a:rPr lang="en-US" i="1" noProof="0" dirty="0" err="1"/>
              <a:t>recordarnos</a:t>
            </a:r>
            <a:r>
              <a:rPr lang="en-US" i="1" noProof="0" dirty="0"/>
              <a:t> qué factor de </a:t>
            </a:r>
            <a:r>
              <a:rPr lang="en-US" i="1" noProof="0" dirty="0" err="1"/>
              <a:t>protección</a:t>
            </a:r>
            <a:r>
              <a:rPr lang="en-US" i="1" noProof="0" dirty="0"/>
              <a:t> </a:t>
            </a:r>
            <a:r>
              <a:rPr lang="en-US" i="1" noProof="0" dirty="0" err="1"/>
              <a:t>apoya</a:t>
            </a:r>
            <a:r>
              <a:rPr lang="en-US" i="1" noProof="0" dirty="0"/>
              <a:t> </a:t>
            </a:r>
            <a:r>
              <a:rPr lang="en-US" i="1" noProof="0" dirty="0" err="1"/>
              <a:t>esto</a:t>
            </a:r>
            <a:r>
              <a:rPr lang="en-US" i="1" noProof="0" dirty="0"/>
              <a:t>? </a:t>
            </a:r>
          </a:p>
          <a:p>
            <a:pPr lvl="1"/>
            <a:r>
              <a:rPr lang="en-US" i="1" noProof="0" dirty="0"/>
              <a:t>Entornos afectuosos y </a:t>
            </a:r>
            <a:r>
              <a:rPr lang="en-US" i="1" noProof="0" dirty="0" err="1"/>
              <a:t>protectores</a:t>
            </a:r>
            <a:r>
              <a:rPr lang="en-US" i="1" noProof="0" dirty="0"/>
              <a:t>.</a:t>
            </a:r>
          </a:p>
          <a:p>
            <a:pPr lvl="1"/>
            <a:r>
              <a:rPr lang="en-US" i="1" noProof="0" dirty="0"/>
              <a:t>Relaciones sanas entre el cuidador y </a:t>
            </a:r>
            <a:r>
              <a:rPr lang="en-US" i="1" noProof="0" dirty="0" err="1"/>
              <a:t>el</a:t>
            </a:r>
            <a:r>
              <a:rPr lang="en-US" i="1" noProof="0" dirty="0"/>
              <a:t>/la </a:t>
            </a:r>
            <a:r>
              <a:rPr lang="en-US" i="1" noProof="0" dirty="0" err="1"/>
              <a:t>menor</a:t>
            </a:r>
            <a:r>
              <a:rPr lang="en-US" i="1" noProof="0" dirty="0"/>
              <a:t>.</a:t>
            </a:r>
          </a:p>
        </p:txBody>
      </p:sp>
      <p:sp>
        <p:nvSpPr>
          <p:cNvPr id="3" name="Slide Image Placeholder 2">
            <a:extLst>
              <a:ext uri="{FF2B5EF4-FFF2-40B4-BE49-F238E27FC236}">
                <a16:creationId xmlns:a16="http://schemas.microsoft.com/office/drawing/2014/main" id="{A7771267-F59A-127A-26CB-E7F7316C62F7}"/>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5DD8DC82-2E82-91B8-84CA-E2A02D0828D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53</a:t>
            </a:fld>
            <a:endParaRPr lang="en-US" sz="1200" dirty="0">
              <a:latin typeface="+mn-lt"/>
            </a:endParaRPr>
          </a:p>
        </p:txBody>
      </p:sp>
    </p:spTree>
    <p:extLst>
      <p:ext uri="{BB962C8B-B14F-4D97-AF65-F5344CB8AC3E}">
        <p14:creationId xmlns:p14="http://schemas.microsoft.com/office/powerpoint/2010/main" val="14932378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EXPLICAR</a:t>
            </a:r>
            <a:endParaRPr lang="en-US" dirty="0"/>
          </a:p>
          <a:p>
            <a:r>
              <a:rPr lang="en-US" i="1" dirty="0"/>
              <a:t>Parte de la creación de un </a:t>
            </a:r>
            <a:r>
              <a:rPr lang="en-US" i="1" dirty="0" err="1"/>
              <a:t>entorno</a:t>
            </a:r>
            <a:r>
              <a:rPr lang="en-US" i="1" dirty="0"/>
              <a:t> </a:t>
            </a:r>
            <a:r>
              <a:rPr lang="en-US" i="1" dirty="0" err="1"/>
              <a:t>predecible</a:t>
            </a:r>
            <a:r>
              <a:rPr lang="en-US" i="1" dirty="0"/>
              <a:t> y seguro consiste en garantizar que todos los miembros del hogar tengan claras sus funciones y expectativas.</a:t>
            </a:r>
          </a:p>
          <a:p>
            <a:r>
              <a:rPr lang="en-US" i="1" dirty="0"/>
              <a:t>Cuando todos los miembros del hogar tienen funciones y expectativas adecuadas y claras:</a:t>
            </a:r>
          </a:p>
          <a:p>
            <a:r>
              <a:rPr lang="en-US" dirty="0" err="1"/>
              <a:t>Presente</a:t>
            </a:r>
            <a:r>
              <a:rPr lang="en-US" dirty="0"/>
              <a:t> </a:t>
            </a:r>
            <a:r>
              <a:rPr lang="en-US" dirty="0" err="1"/>
              <a:t>el</a:t>
            </a:r>
            <a:r>
              <a:rPr lang="en-US" dirty="0"/>
              <a:t> </a:t>
            </a:r>
            <a:r>
              <a:rPr lang="en-US" dirty="0" err="1"/>
              <a:t>contenido</a:t>
            </a:r>
            <a:r>
              <a:rPr lang="en-US" dirty="0"/>
              <a:t> de la </a:t>
            </a:r>
            <a:r>
              <a:rPr lang="en-US" dirty="0" err="1"/>
              <a:t>diapositiva</a:t>
            </a:r>
            <a:r>
              <a:rPr lang="en-US" dirty="0"/>
              <a:t>.</a:t>
            </a:r>
          </a:p>
          <a:p>
            <a:endParaRPr lang="en-US" dirty="0"/>
          </a:p>
          <a:p>
            <a:pPr marL="0" indent="0">
              <a:buNone/>
            </a:pPr>
            <a:r>
              <a:rPr lang="en-US" b="1" dirty="0"/>
              <a:t>DEBATE EN GRUPO</a:t>
            </a:r>
          </a:p>
          <a:p>
            <a:r>
              <a:rPr lang="en-US" i="1" dirty="0"/>
              <a:t>¿</a:t>
            </a:r>
            <a:r>
              <a:rPr lang="en-US" i="1" dirty="0" err="1"/>
              <a:t>Alguien</a:t>
            </a:r>
            <a:r>
              <a:rPr lang="en-US" i="1" dirty="0"/>
              <a:t> </a:t>
            </a:r>
            <a:r>
              <a:rPr lang="en-US" i="1" dirty="0" err="1"/>
              <a:t>puede</a:t>
            </a:r>
            <a:r>
              <a:rPr lang="en-US" i="1" dirty="0"/>
              <a:t> </a:t>
            </a:r>
            <a:r>
              <a:rPr lang="en-US" i="1" dirty="0" err="1"/>
              <a:t>compartir</a:t>
            </a:r>
            <a:r>
              <a:rPr lang="en-US" i="1" dirty="0"/>
              <a:t> ejemplos de lo que se espera de </a:t>
            </a:r>
            <a:r>
              <a:rPr lang="en-US" i="1" dirty="0" err="1"/>
              <a:t>los</a:t>
            </a:r>
            <a:r>
              <a:rPr lang="en-US" i="1" dirty="0"/>
              <a:t>/as </a:t>
            </a:r>
            <a:r>
              <a:rPr lang="en-US" i="1" dirty="0" err="1"/>
              <a:t>menores</a:t>
            </a:r>
            <a:r>
              <a:rPr lang="en-US" i="1" dirty="0"/>
              <a:t> y </a:t>
            </a:r>
            <a:r>
              <a:rPr lang="en-US" i="1" dirty="0" err="1"/>
              <a:t>los</a:t>
            </a:r>
            <a:r>
              <a:rPr lang="en-US" i="1" dirty="0"/>
              <a:t> </a:t>
            </a:r>
            <a:r>
              <a:rPr lang="en-US" i="1" dirty="0" err="1"/>
              <a:t>adultos</a:t>
            </a:r>
            <a:r>
              <a:rPr lang="en-US" i="1" dirty="0"/>
              <a:t>/as en su casa?</a:t>
            </a:r>
          </a:p>
        </p:txBody>
      </p:sp>
      <p:sp>
        <p:nvSpPr>
          <p:cNvPr id="6" name="Slide Image Placeholder 5">
            <a:extLst>
              <a:ext uri="{FF2B5EF4-FFF2-40B4-BE49-F238E27FC236}">
                <a16:creationId xmlns:a16="http://schemas.microsoft.com/office/drawing/2014/main" id="{F0D005B1-12C5-1B3B-D966-CAD9EA7C5EE4}"/>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D37DE7C7-9B05-A0D8-B9BD-A1B92AFA19E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54</a:t>
            </a:fld>
            <a:endParaRPr lang="en-US" sz="1200" dirty="0">
              <a:latin typeface="+mn-lt"/>
            </a:endParaRPr>
          </a:p>
        </p:txBody>
      </p:sp>
    </p:spTree>
    <p:extLst>
      <p:ext uri="{BB962C8B-B14F-4D97-AF65-F5344CB8AC3E}">
        <p14:creationId xmlns:p14="http://schemas.microsoft.com/office/powerpoint/2010/main" val="9434089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EXPLICAR</a:t>
            </a:r>
            <a:endParaRPr lang="en-US" dirty="0"/>
          </a:p>
          <a:p>
            <a:r>
              <a:rPr lang="en-US" i="1" dirty="0"/>
              <a:t>Ahora que hemos examinado las funciones y las expectativas, vamos a ver dos </a:t>
            </a:r>
            <a:r>
              <a:rPr lang="en-US" i="1" dirty="0" err="1"/>
              <a:t>herramientas</a:t>
            </a:r>
            <a:r>
              <a:rPr lang="en-US" i="1" dirty="0"/>
              <a:t> y/o </a:t>
            </a:r>
            <a:r>
              <a:rPr lang="en-US" i="1" dirty="0" err="1"/>
              <a:t>técnicas</a:t>
            </a:r>
            <a:r>
              <a:rPr lang="en-US" i="1" dirty="0"/>
              <a:t> específicas para </a:t>
            </a:r>
            <a:r>
              <a:rPr lang="en-US" i="1" dirty="0" err="1"/>
              <a:t>apoyarlas</a:t>
            </a:r>
            <a:r>
              <a:rPr lang="en-US" i="1" dirty="0"/>
              <a:t>:</a:t>
            </a:r>
          </a:p>
          <a:p>
            <a:pPr lvl="1"/>
            <a:r>
              <a:rPr lang="en-US" i="1" dirty="0" err="1"/>
              <a:t>normas</a:t>
            </a:r>
            <a:r>
              <a:rPr lang="en-US" i="1" dirty="0"/>
              <a:t> </a:t>
            </a:r>
            <a:r>
              <a:rPr lang="en-US" i="1" dirty="0" err="1"/>
              <a:t>familiares</a:t>
            </a:r>
            <a:r>
              <a:rPr lang="en-US" i="1" dirty="0"/>
              <a:t>.</a:t>
            </a:r>
          </a:p>
          <a:p>
            <a:pPr lvl="1"/>
            <a:r>
              <a:rPr lang="en-US" i="1" dirty="0" err="1"/>
              <a:t>reuniones</a:t>
            </a:r>
            <a:r>
              <a:rPr lang="en-US" i="1" dirty="0"/>
              <a:t> </a:t>
            </a:r>
            <a:r>
              <a:rPr lang="en-US" i="1" dirty="0" err="1"/>
              <a:t>familiares</a:t>
            </a:r>
            <a:r>
              <a:rPr lang="en-US" i="1" dirty="0"/>
              <a:t>.</a:t>
            </a:r>
          </a:p>
          <a:p>
            <a:r>
              <a:rPr lang="en-US" i="1" dirty="0" err="1"/>
              <a:t>Normas</a:t>
            </a:r>
            <a:r>
              <a:rPr lang="en-US" i="1" dirty="0"/>
              <a:t> </a:t>
            </a:r>
            <a:r>
              <a:rPr lang="en-US" i="1" dirty="0" err="1"/>
              <a:t>familiares</a:t>
            </a:r>
            <a:r>
              <a:rPr lang="en-US" i="1" dirty="0"/>
              <a:t>:</a:t>
            </a:r>
          </a:p>
          <a:p>
            <a:pPr lvl="1"/>
            <a:r>
              <a:rPr lang="en-US" i="1" dirty="0" err="1"/>
              <a:t>crear</a:t>
            </a:r>
            <a:r>
              <a:rPr lang="en-US" i="1" dirty="0"/>
              <a:t> normas y acuerdos familiares fomentará un </a:t>
            </a:r>
            <a:r>
              <a:rPr lang="en-US" i="1" dirty="0" err="1"/>
              <a:t>entorno</a:t>
            </a:r>
            <a:r>
              <a:rPr lang="en-US" i="1" dirty="0"/>
              <a:t> </a:t>
            </a:r>
            <a:r>
              <a:rPr lang="en-US" i="1" dirty="0" err="1"/>
              <a:t>predecible</a:t>
            </a:r>
            <a:r>
              <a:rPr lang="en-US" i="1" dirty="0"/>
              <a:t> y seguro para </a:t>
            </a:r>
            <a:r>
              <a:rPr lang="en-US" i="1" dirty="0" err="1"/>
              <a:t>los</a:t>
            </a:r>
            <a:r>
              <a:rPr lang="en-US" i="1" dirty="0"/>
              <a:t>/as </a:t>
            </a:r>
            <a:r>
              <a:rPr lang="en-US" i="1" dirty="0" err="1"/>
              <a:t>menores</a:t>
            </a:r>
            <a:r>
              <a:rPr lang="en-US" i="1" dirty="0"/>
              <a:t>.</a:t>
            </a:r>
          </a:p>
          <a:p>
            <a:pPr lvl="1"/>
            <a:r>
              <a:rPr lang="en-US" i="1" dirty="0" err="1"/>
              <a:t>los</a:t>
            </a:r>
            <a:r>
              <a:rPr lang="en-US" i="1" dirty="0"/>
              <a:t>/as </a:t>
            </a:r>
            <a:r>
              <a:rPr lang="en-US" i="1" dirty="0" err="1"/>
              <a:t>menores</a:t>
            </a:r>
            <a:r>
              <a:rPr lang="en-US" i="1" dirty="0"/>
              <a:t> tienen una sensación de control y seguridad cuando saben lo que se espera de </a:t>
            </a:r>
            <a:r>
              <a:rPr lang="en-US" i="1" dirty="0" err="1"/>
              <a:t>ellos</a:t>
            </a:r>
            <a:r>
              <a:rPr lang="en-US" i="1" dirty="0"/>
              <a:t>/as.</a:t>
            </a:r>
          </a:p>
          <a:p>
            <a:r>
              <a:rPr lang="en-US" i="1" dirty="0" err="1"/>
              <a:t>Reuniones</a:t>
            </a:r>
            <a:r>
              <a:rPr lang="en-US" i="1" dirty="0"/>
              <a:t> </a:t>
            </a:r>
            <a:r>
              <a:rPr lang="en-US" i="1" dirty="0" err="1"/>
              <a:t>familiares</a:t>
            </a:r>
            <a:r>
              <a:rPr lang="en-US" i="1" dirty="0"/>
              <a:t>:</a:t>
            </a:r>
          </a:p>
          <a:p>
            <a:pPr lvl="1"/>
            <a:r>
              <a:rPr lang="en-US" i="1" dirty="0"/>
              <a:t>las reuniones familiares mantendrán abiertas las líneas de comunicación y favorecerán la colaboración en la resolución de problemas.</a:t>
            </a:r>
          </a:p>
        </p:txBody>
      </p:sp>
      <p:sp>
        <p:nvSpPr>
          <p:cNvPr id="6" name="Slide Image Placeholder 5">
            <a:extLst>
              <a:ext uri="{FF2B5EF4-FFF2-40B4-BE49-F238E27FC236}">
                <a16:creationId xmlns:a16="http://schemas.microsoft.com/office/drawing/2014/main" id="{A3ACF75D-E6DD-CA15-7114-CFBA317F7FFB}"/>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71CEEAA9-1505-0649-0FBC-72E54329F3A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55</a:t>
            </a:fld>
            <a:endParaRPr lang="en-US" sz="1200" dirty="0">
              <a:latin typeface="+mn-lt"/>
            </a:endParaRPr>
          </a:p>
        </p:txBody>
      </p:sp>
    </p:spTree>
    <p:extLst>
      <p:ext uri="{BB962C8B-B14F-4D97-AF65-F5344CB8AC3E}">
        <p14:creationId xmlns:p14="http://schemas.microsoft.com/office/powerpoint/2010/main" val="20536858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EXPLICAR</a:t>
            </a:r>
          </a:p>
          <a:p>
            <a:r>
              <a:rPr lang="en-US" i="1" dirty="0"/>
              <a:t>A partir de </a:t>
            </a:r>
            <a:r>
              <a:rPr lang="en-US" i="1" dirty="0" err="1"/>
              <a:t>los</a:t>
            </a:r>
            <a:r>
              <a:rPr lang="en-US" i="1" dirty="0"/>
              <a:t> 3 </a:t>
            </a:r>
            <a:r>
              <a:rPr lang="en-US" i="1" dirty="0" err="1"/>
              <a:t>años</a:t>
            </a:r>
            <a:r>
              <a:rPr lang="en-US" i="1" dirty="0"/>
              <a:t>, </a:t>
            </a:r>
            <a:r>
              <a:rPr lang="en-US" i="1" dirty="0" err="1"/>
              <a:t>los</a:t>
            </a:r>
            <a:r>
              <a:rPr lang="en-US" i="1" dirty="0"/>
              <a:t> </a:t>
            </a:r>
            <a:r>
              <a:rPr lang="en-US" i="1" dirty="0" err="1"/>
              <a:t>niños</a:t>
            </a:r>
            <a:r>
              <a:rPr lang="en-US" i="1" dirty="0"/>
              <a:t> y </a:t>
            </a:r>
            <a:r>
              <a:rPr lang="en-US" i="1" dirty="0" err="1"/>
              <a:t>niñas</a:t>
            </a:r>
            <a:r>
              <a:rPr lang="en-US" i="1" dirty="0"/>
              <a:t> </a:t>
            </a:r>
            <a:r>
              <a:rPr lang="en-US" i="1" dirty="0" err="1"/>
              <a:t>deben</a:t>
            </a:r>
            <a:r>
              <a:rPr lang="en-US" i="1" dirty="0"/>
              <a:t> ser informados de las normas familiares. </a:t>
            </a:r>
          </a:p>
          <a:p>
            <a:r>
              <a:rPr lang="en-US" i="1" dirty="0"/>
              <a:t>Los/as adolescentes necesitan orientación y libertad para desarrollar </a:t>
            </a:r>
            <a:r>
              <a:rPr lang="en-US" i="1" dirty="0" err="1"/>
              <a:t>hábitos</a:t>
            </a:r>
            <a:r>
              <a:rPr lang="en-US" i="1" dirty="0"/>
              <a:t> </a:t>
            </a:r>
            <a:r>
              <a:rPr lang="en-US" i="1" dirty="0" err="1"/>
              <a:t>adultos</a:t>
            </a:r>
            <a:r>
              <a:rPr lang="en-US" i="1" dirty="0"/>
              <a:t> saludables.</a:t>
            </a:r>
          </a:p>
          <a:p>
            <a:r>
              <a:rPr lang="en-US" dirty="0" err="1"/>
              <a:t>Presente</a:t>
            </a:r>
            <a:r>
              <a:rPr lang="en-US" dirty="0"/>
              <a:t> </a:t>
            </a:r>
            <a:r>
              <a:rPr lang="en-US" dirty="0" err="1"/>
              <a:t>el</a:t>
            </a:r>
            <a:r>
              <a:rPr lang="en-US" dirty="0"/>
              <a:t> </a:t>
            </a:r>
            <a:r>
              <a:rPr lang="en-US" dirty="0" err="1"/>
              <a:t>contenido</a:t>
            </a:r>
            <a:r>
              <a:rPr lang="en-US" dirty="0"/>
              <a:t> de la </a:t>
            </a:r>
            <a:r>
              <a:rPr lang="en-US" dirty="0" err="1"/>
              <a:t>diapositiva</a:t>
            </a:r>
            <a:r>
              <a:rPr lang="en-US" dirty="0"/>
              <a:t>.</a:t>
            </a:r>
          </a:p>
          <a:p>
            <a:r>
              <a:rPr lang="en-US" i="1" dirty="0"/>
              <a:t>Co-crear las </a:t>
            </a:r>
            <a:r>
              <a:rPr lang="en-US" i="1" dirty="0" err="1"/>
              <a:t>reglas</a:t>
            </a:r>
            <a:r>
              <a:rPr lang="en-US" i="1" dirty="0"/>
              <a:t>:</a:t>
            </a:r>
          </a:p>
          <a:p>
            <a:pPr lvl="1"/>
            <a:r>
              <a:rPr lang="en-US" i="1" dirty="0" err="1"/>
              <a:t>en</a:t>
            </a:r>
            <a:r>
              <a:rPr lang="en-US" i="1" dirty="0"/>
              <a:t> </a:t>
            </a:r>
            <a:r>
              <a:rPr lang="en-US" i="1" dirty="0" err="1"/>
              <a:t>el</a:t>
            </a:r>
            <a:r>
              <a:rPr lang="en-US" i="1" dirty="0"/>
              <a:t> </a:t>
            </a:r>
            <a:r>
              <a:rPr lang="en-US" i="1" dirty="0" err="1"/>
              <a:t>caso</a:t>
            </a:r>
            <a:r>
              <a:rPr lang="en-US" i="1" dirty="0"/>
              <a:t> de </a:t>
            </a:r>
            <a:r>
              <a:rPr lang="en-US" i="1" dirty="0" err="1"/>
              <a:t>los</a:t>
            </a:r>
            <a:r>
              <a:rPr lang="en-US" i="1" dirty="0"/>
              <a:t>/as </a:t>
            </a:r>
            <a:r>
              <a:rPr lang="en-US" i="1" dirty="0" err="1"/>
              <a:t>adolescentes</a:t>
            </a:r>
            <a:r>
              <a:rPr lang="en-US" i="1" dirty="0"/>
              <a:t>, será más </a:t>
            </a:r>
            <a:r>
              <a:rPr lang="en-US" i="1" dirty="0" err="1"/>
              <a:t>eficaz</a:t>
            </a:r>
            <a:r>
              <a:rPr lang="en-US" i="1" dirty="0"/>
              <a:t> </a:t>
            </a:r>
            <a:r>
              <a:rPr lang="en-US" i="1" dirty="0" err="1"/>
              <a:t>implicarlos</a:t>
            </a:r>
            <a:r>
              <a:rPr lang="en-US" i="1" dirty="0"/>
              <a:t>/as en la creación de las normas familiares. </a:t>
            </a:r>
          </a:p>
          <a:p>
            <a:r>
              <a:rPr lang="en-US" i="1" dirty="0"/>
              <a:t>Si </a:t>
            </a:r>
            <a:r>
              <a:rPr lang="en-US" i="1" dirty="0" err="1"/>
              <a:t>el</a:t>
            </a:r>
            <a:r>
              <a:rPr lang="en-US" i="1" dirty="0"/>
              <a:t>/la </a:t>
            </a:r>
            <a:r>
              <a:rPr lang="en-US" i="1" dirty="0" err="1"/>
              <a:t>menor</a:t>
            </a:r>
            <a:r>
              <a:rPr lang="en-US" i="1" dirty="0"/>
              <a:t> o adolescente sigue una norma o una petición, </a:t>
            </a:r>
            <a:r>
              <a:rPr lang="en-US" i="1" dirty="0" err="1"/>
              <a:t>el</a:t>
            </a:r>
            <a:r>
              <a:rPr lang="en-US" i="1" dirty="0"/>
              <a:t> padre o </a:t>
            </a:r>
            <a:r>
              <a:rPr lang="en-US" i="1" dirty="0" err="1"/>
              <a:t>madre</a:t>
            </a:r>
            <a:r>
              <a:rPr lang="en-US" i="1" dirty="0"/>
              <a:t> </a:t>
            </a:r>
            <a:r>
              <a:rPr lang="en-US" i="1" dirty="0" err="1"/>
              <a:t>debe</a:t>
            </a:r>
            <a:r>
              <a:rPr lang="en-US" i="1" dirty="0"/>
              <a:t> agradecérselo y </a:t>
            </a:r>
            <a:r>
              <a:rPr lang="en-US" i="1" dirty="0" err="1"/>
              <a:t>elogiarlo</a:t>
            </a:r>
            <a:r>
              <a:rPr lang="en-US" i="1" dirty="0"/>
              <a:t>/a:</a:t>
            </a:r>
          </a:p>
          <a:p>
            <a:pPr lvl="1"/>
            <a:r>
              <a:rPr lang="en-US" i="1" dirty="0"/>
              <a:t>de este modo, </a:t>
            </a:r>
            <a:r>
              <a:rPr lang="en-US" i="1" dirty="0" err="1"/>
              <a:t>el</a:t>
            </a:r>
            <a:r>
              <a:rPr lang="en-US" i="1" dirty="0"/>
              <a:t>/la </a:t>
            </a:r>
            <a:r>
              <a:rPr lang="en-US" i="1" dirty="0" err="1"/>
              <a:t>menor</a:t>
            </a:r>
            <a:r>
              <a:rPr lang="en-US" i="1" dirty="0"/>
              <a:t> sabrá qué tipo de comportamiento se espera de </a:t>
            </a:r>
            <a:r>
              <a:rPr lang="en-US" i="1" dirty="0" err="1"/>
              <a:t>él</a:t>
            </a:r>
            <a:r>
              <a:rPr lang="en-US" i="1" dirty="0"/>
              <a:t> o </a:t>
            </a:r>
            <a:r>
              <a:rPr lang="en-US" i="1" dirty="0" err="1"/>
              <a:t>ella</a:t>
            </a:r>
            <a:r>
              <a:rPr lang="en-US" i="1" dirty="0"/>
              <a:t>.</a:t>
            </a:r>
          </a:p>
          <a:p>
            <a:r>
              <a:rPr lang="en-US" i="1" dirty="0"/>
              <a:t>Los </a:t>
            </a:r>
            <a:r>
              <a:rPr lang="en-US" i="1" dirty="0" err="1"/>
              <a:t>adultos</a:t>
            </a:r>
            <a:r>
              <a:rPr lang="en-US" i="1" dirty="0"/>
              <a:t>/as del hogar también deben seguir las </a:t>
            </a:r>
            <a:r>
              <a:rPr lang="en-US" i="1" dirty="0" err="1"/>
              <a:t>normas</a:t>
            </a:r>
            <a:r>
              <a:rPr lang="en-US" i="1" dirty="0"/>
              <a:t> </a:t>
            </a:r>
            <a:r>
              <a:rPr lang="en-US" i="1" dirty="0" err="1"/>
              <a:t>familiares</a:t>
            </a:r>
            <a:r>
              <a:rPr lang="en-US" i="1" dirty="0"/>
              <a:t>:</a:t>
            </a:r>
          </a:p>
          <a:p>
            <a:pPr lvl="1"/>
            <a:r>
              <a:rPr lang="en-US" i="1" dirty="0" err="1"/>
              <a:t>por</a:t>
            </a:r>
            <a:r>
              <a:rPr lang="en-US" i="1" dirty="0"/>
              <a:t> ejemplo, si existe una norma sobre el uso de palabras amables con los miembros de la familia, entonces </a:t>
            </a:r>
            <a:r>
              <a:rPr lang="en-US" i="1" dirty="0" err="1"/>
              <a:t>los</a:t>
            </a:r>
            <a:r>
              <a:rPr lang="en-US" i="1" dirty="0"/>
              <a:t> </a:t>
            </a:r>
            <a:r>
              <a:rPr lang="en-US" i="1" dirty="0" err="1"/>
              <a:t>adultos</a:t>
            </a:r>
            <a:r>
              <a:rPr lang="en-US" i="1" dirty="0"/>
              <a:t>/as deben ser buenos modelos y utilizar también palabras amables.</a:t>
            </a:r>
          </a:p>
        </p:txBody>
      </p:sp>
      <p:sp>
        <p:nvSpPr>
          <p:cNvPr id="6" name="Slide Image Placeholder 5">
            <a:extLst>
              <a:ext uri="{FF2B5EF4-FFF2-40B4-BE49-F238E27FC236}">
                <a16:creationId xmlns:a16="http://schemas.microsoft.com/office/drawing/2014/main" id="{37A892BB-44AF-F32F-27CC-1283949CAC2E}"/>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4C68861E-72CD-2ECA-60F8-C625E75DFB9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56</a:t>
            </a:fld>
            <a:endParaRPr lang="en-US" sz="1200" dirty="0">
              <a:latin typeface="+mn-lt"/>
            </a:endParaRPr>
          </a:p>
        </p:txBody>
      </p:sp>
    </p:spTree>
    <p:extLst>
      <p:ext uri="{BB962C8B-B14F-4D97-AF65-F5344CB8AC3E}">
        <p14:creationId xmlns:p14="http://schemas.microsoft.com/office/powerpoint/2010/main" val="34094250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INTRODUCCIÓN</a:t>
            </a:r>
          </a:p>
          <a:p>
            <a:r>
              <a:rPr lang="en-US" dirty="0" err="1"/>
              <a:t>Presente</a:t>
            </a:r>
            <a:r>
              <a:rPr lang="en-US" dirty="0"/>
              <a:t> </a:t>
            </a:r>
            <a:r>
              <a:rPr lang="en-US" dirty="0" err="1"/>
              <a:t>el</a:t>
            </a:r>
            <a:r>
              <a:rPr lang="en-US" dirty="0"/>
              <a:t> </a:t>
            </a:r>
            <a:r>
              <a:rPr lang="en-US" dirty="0" err="1"/>
              <a:t>contenido</a:t>
            </a:r>
            <a:r>
              <a:rPr lang="en-US" dirty="0"/>
              <a:t> de la </a:t>
            </a:r>
            <a:r>
              <a:rPr lang="en-US" dirty="0" err="1"/>
              <a:t>diapositiva</a:t>
            </a:r>
            <a:r>
              <a:rPr lang="en-US" dirty="0"/>
              <a:t>.</a:t>
            </a:r>
          </a:p>
          <a:p>
            <a:r>
              <a:rPr lang="en-US" i="1" dirty="0"/>
              <a:t>¿Qué normas serían apropiadas para un </a:t>
            </a:r>
            <a:r>
              <a:rPr lang="en-US" i="1" dirty="0" err="1"/>
              <a:t>niño</a:t>
            </a:r>
            <a:r>
              <a:rPr lang="en-US" i="1" dirty="0"/>
              <a:t> o </a:t>
            </a:r>
            <a:r>
              <a:rPr lang="en-US" i="1" dirty="0" err="1"/>
              <a:t>niña</a:t>
            </a:r>
            <a:r>
              <a:rPr lang="en-US" i="1" dirty="0"/>
              <a:t> de 7 años?</a:t>
            </a:r>
          </a:p>
          <a:p>
            <a:pPr lvl="1"/>
            <a:r>
              <a:rPr lang="en-US" dirty="0"/>
              <a:t>Si </a:t>
            </a:r>
            <a:r>
              <a:rPr lang="en-US" dirty="0" err="1"/>
              <a:t>los</a:t>
            </a:r>
            <a:r>
              <a:rPr lang="en-US" dirty="0"/>
              <a:t>/as </a:t>
            </a:r>
            <a:r>
              <a:rPr lang="en-US" dirty="0" err="1"/>
              <a:t>participantes</a:t>
            </a:r>
            <a:r>
              <a:rPr lang="en-US" dirty="0"/>
              <a:t> generan reglas que no son adecuadas para su desarrollo, invite a todo el grupo a </a:t>
            </a:r>
            <a:r>
              <a:rPr lang="en-US" dirty="0" err="1"/>
              <a:t>conversarlo</a:t>
            </a:r>
            <a:r>
              <a:rPr lang="en-US" dirty="0"/>
              <a:t> y a crear otras que sí lo sean.</a:t>
            </a:r>
          </a:p>
          <a:p>
            <a:pPr lvl="1"/>
            <a:r>
              <a:rPr lang="en-US" dirty="0"/>
              <a:t>Escriba las reglas </a:t>
            </a:r>
            <a:r>
              <a:rPr lang="en-US" dirty="0" err="1"/>
              <a:t>en</a:t>
            </a:r>
            <a:r>
              <a:rPr lang="en-US" dirty="0"/>
              <a:t> un </a:t>
            </a:r>
            <a:r>
              <a:rPr lang="en-US" dirty="0" err="1"/>
              <a:t>tablero</a:t>
            </a:r>
            <a:r>
              <a:rPr lang="en-US" dirty="0"/>
              <a:t>.</a:t>
            </a:r>
            <a:endParaRPr lang="en-US" b="1" dirty="0"/>
          </a:p>
          <a:p>
            <a:r>
              <a:rPr lang="en-US" dirty="0" err="1"/>
              <a:t>Pida</a:t>
            </a:r>
            <a:r>
              <a:rPr lang="en-US" dirty="0"/>
              <a:t> 2 personas </a:t>
            </a:r>
            <a:r>
              <a:rPr lang="en-US" dirty="0" err="1"/>
              <a:t>voluntarias</a:t>
            </a:r>
            <a:r>
              <a:rPr lang="en-US" dirty="0"/>
              <a:t> para hacer un juego de </a:t>
            </a:r>
            <a:r>
              <a:rPr lang="en-US" dirty="0" err="1"/>
              <a:t>rol</a:t>
            </a:r>
            <a:r>
              <a:rPr lang="en-US" dirty="0"/>
              <a:t>:</a:t>
            </a:r>
          </a:p>
          <a:p>
            <a:pPr lvl="1"/>
            <a:r>
              <a:rPr lang="en-US" dirty="0"/>
              <a:t>uno hará de "padre” o “</a:t>
            </a:r>
            <a:r>
              <a:rPr lang="en-US" dirty="0" err="1"/>
              <a:t>madre</a:t>
            </a:r>
            <a:r>
              <a:rPr lang="en-US" dirty="0"/>
              <a:t>”.</a:t>
            </a:r>
          </a:p>
          <a:p>
            <a:pPr lvl="1"/>
            <a:r>
              <a:rPr lang="en-US" dirty="0"/>
              <a:t>uno interpretará al "niño de 7 años".</a:t>
            </a:r>
          </a:p>
          <a:p>
            <a:pPr lvl="0"/>
            <a:r>
              <a:rPr lang="en-US" dirty="0"/>
              <a:t>El </a:t>
            </a:r>
            <a:r>
              <a:rPr lang="en-US" dirty="0" err="1"/>
              <a:t>escenario</a:t>
            </a:r>
            <a:r>
              <a:rPr lang="en-US" dirty="0"/>
              <a:t>:</a:t>
            </a:r>
          </a:p>
          <a:p>
            <a:pPr lvl="1"/>
            <a:r>
              <a:rPr lang="en-US" dirty="0" err="1"/>
              <a:t>el</a:t>
            </a:r>
            <a:r>
              <a:rPr lang="en-US" dirty="0"/>
              <a:t> padre o </a:t>
            </a:r>
            <a:r>
              <a:rPr lang="en-US" dirty="0" err="1"/>
              <a:t>madre</a:t>
            </a:r>
            <a:r>
              <a:rPr lang="en-US" dirty="0"/>
              <a:t> </a:t>
            </a:r>
            <a:r>
              <a:rPr lang="en-US" dirty="0" err="1"/>
              <a:t>explica</a:t>
            </a:r>
            <a:r>
              <a:rPr lang="en-US" dirty="0"/>
              <a:t> las normas a un </a:t>
            </a:r>
            <a:r>
              <a:rPr lang="en-US" dirty="0" err="1"/>
              <a:t>niño</a:t>
            </a:r>
            <a:r>
              <a:rPr lang="en-US" dirty="0"/>
              <a:t> o </a:t>
            </a:r>
            <a:r>
              <a:rPr lang="en-US" dirty="0" err="1"/>
              <a:t>niña</a:t>
            </a:r>
            <a:r>
              <a:rPr lang="en-US" dirty="0"/>
              <a:t> de 7 años.</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b="1"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t>JUEGO DE ROLES</a:t>
            </a:r>
            <a:endParaRPr lang="en-US" dirty="0"/>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err="1"/>
              <a:t>Dé</a:t>
            </a:r>
            <a:r>
              <a:rPr lang="en-US" dirty="0"/>
              <a:t> </a:t>
            </a:r>
            <a:r>
              <a:rPr lang="en-US" dirty="0" err="1"/>
              <a:t>unos</a:t>
            </a:r>
            <a:r>
              <a:rPr lang="en-US" dirty="0"/>
              <a:t> minutos a las personas </a:t>
            </a:r>
            <a:r>
              <a:rPr lang="en-US" dirty="0" err="1"/>
              <a:t>voluntarias</a:t>
            </a:r>
            <a:r>
              <a:rPr lang="en-US" dirty="0"/>
              <a:t> para que se </a:t>
            </a:r>
            <a:r>
              <a:rPr lang="en-US" dirty="0" err="1"/>
              <a:t>preparen</a:t>
            </a:r>
            <a:r>
              <a:rPr lang="en-US" dirty="0"/>
              <a:t>.</a:t>
            </a:r>
          </a:p>
          <a:p>
            <a:pPr marL="171450" marR="0" lvl="0" indent="-171450" algn="l" defTabSz="914400" rtl="0" eaLnBrk="1" fontAlgn="auto" latinLnBrk="0" hangingPunct="1">
              <a:lnSpc>
                <a:spcPct val="100000"/>
              </a:lnSpc>
              <a:spcBef>
                <a:spcPts val="0"/>
              </a:spcBef>
              <a:spcAft>
                <a:spcPts val="0"/>
              </a:spcAft>
              <a:buClr>
                <a:srgbClr val="000000"/>
              </a:buClr>
              <a:buSzTx/>
              <a:tabLst/>
              <a:defRPr/>
            </a:pPr>
            <a:r>
              <a:rPr lang="en-US" dirty="0"/>
              <a:t>Invite a las personas </a:t>
            </a:r>
            <a:r>
              <a:rPr lang="en-US" dirty="0" err="1"/>
              <a:t>voluntarias</a:t>
            </a:r>
            <a:r>
              <a:rPr lang="en-US" dirty="0"/>
              <a:t> a presentar el juego de </a:t>
            </a:r>
            <a:r>
              <a:rPr lang="en-US" dirty="0" err="1"/>
              <a:t>rol</a:t>
            </a:r>
            <a:r>
              <a:rPr lang="en-US" dirty="0"/>
              <a:t>.</a:t>
            </a:r>
          </a:p>
          <a:p>
            <a:pPr marL="171450" marR="0" lvl="0" indent="-171450" algn="l" defTabSz="914400" rtl="0" eaLnBrk="1" fontAlgn="auto" latinLnBrk="0" hangingPunct="1">
              <a:lnSpc>
                <a:spcPct val="100000"/>
              </a:lnSpc>
              <a:spcBef>
                <a:spcPts val="0"/>
              </a:spcBef>
              <a:spcAft>
                <a:spcPts val="0"/>
              </a:spcAft>
              <a:buClr>
                <a:srgbClr val="000000"/>
              </a:buClr>
              <a:buSzTx/>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t>DEBATE EN GRUPO</a:t>
            </a:r>
            <a:endParaRPr lang="en-US" dirty="0"/>
          </a:p>
          <a:p>
            <a:pPr marL="171450" marR="0" lvl="0" indent="-171450" algn="l" defTabSz="914400" rtl="0" eaLnBrk="1" fontAlgn="auto" latinLnBrk="0" hangingPunct="1">
              <a:lnSpc>
                <a:spcPct val="100000"/>
              </a:lnSpc>
              <a:spcBef>
                <a:spcPts val="0"/>
              </a:spcBef>
              <a:spcAft>
                <a:spcPts val="0"/>
              </a:spcAft>
              <a:buClr>
                <a:srgbClr val="000000"/>
              </a:buClr>
              <a:buSzTx/>
              <a:tabLst/>
              <a:defRPr/>
            </a:pPr>
            <a:r>
              <a:rPr lang="en-US" i="0" dirty="0" err="1"/>
              <a:t>Pregúntele</a:t>
            </a:r>
            <a:r>
              <a:rPr lang="en-US" i="0" dirty="0"/>
              <a:t> al "padre“ o “</a:t>
            </a:r>
            <a:r>
              <a:rPr lang="en-US" i="0" dirty="0" err="1"/>
              <a:t>madre</a:t>
            </a:r>
            <a:r>
              <a:rPr lang="en-US" i="0" dirty="0"/>
              <a:t>”: </a:t>
            </a:r>
            <a:r>
              <a:rPr lang="en-US" i="1" dirty="0"/>
              <a:t>¿qué sintió al dar las normas?</a:t>
            </a:r>
          </a:p>
          <a:p>
            <a:pPr marL="171450" marR="0" lvl="0" indent="-171450" algn="l" defTabSz="914400" rtl="0" eaLnBrk="1" fontAlgn="auto" latinLnBrk="0" hangingPunct="1">
              <a:lnSpc>
                <a:spcPct val="100000"/>
              </a:lnSpc>
              <a:spcBef>
                <a:spcPts val="0"/>
              </a:spcBef>
              <a:spcAft>
                <a:spcPts val="0"/>
              </a:spcAft>
              <a:buClr>
                <a:srgbClr val="000000"/>
              </a:buClr>
              <a:buSzTx/>
              <a:tabLst/>
              <a:defRPr/>
            </a:pPr>
            <a:r>
              <a:rPr lang="en-US" i="0" dirty="0" err="1"/>
              <a:t>Pregúntele</a:t>
            </a:r>
            <a:r>
              <a:rPr lang="en-US" i="0" dirty="0"/>
              <a:t> al "</a:t>
            </a:r>
            <a:r>
              <a:rPr lang="en-US" i="0" dirty="0" err="1"/>
              <a:t>niño</a:t>
            </a:r>
            <a:r>
              <a:rPr lang="en-US" i="0" dirty="0"/>
              <a:t>/a": </a:t>
            </a:r>
            <a:r>
              <a:rPr lang="en-US" i="1" dirty="0"/>
              <a:t>¿qué sintió cuando le explicaron las normas?</a:t>
            </a:r>
          </a:p>
          <a:p>
            <a:pPr marL="0" lvl="0" indent="0">
              <a:buNone/>
            </a:pPr>
            <a:endParaRPr lang="en-US" dirty="0"/>
          </a:p>
          <a:p>
            <a:pPr marL="0" lvl="0" indent="0">
              <a:buNone/>
            </a:pPr>
            <a:r>
              <a:rPr lang="es-ES" b="1" dirty="0"/>
              <a:t>CONTINÚA EN LA SIGUIENTE DIAPOSITIVA</a:t>
            </a:r>
            <a:r>
              <a:rPr lang="en-US" b="1" dirty="0"/>
              <a:t> </a:t>
            </a:r>
            <a:r>
              <a:rPr lang="en-US" b="1" dirty="0">
                <a:sym typeface="Wingdings" panose="05000000000000000000" pitchFamily="2" charset="2"/>
              </a:rPr>
              <a:t></a:t>
            </a:r>
            <a:endParaRPr lang="en-US" b="1" dirty="0"/>
          </a:p>
        </p:txBody>
      </p:sp>
      <p:sp>
        <p:nvSpPr>
          <p:cNvPr id="6" name="Slide Image Placeholder 5">
            <a:extLst>
              <a:ext uri="{FF2B5EF4-FFF2-40B4-BE49-F238E27FC236}">
                <a16:creationId xmlns:a16="http://schemas.microsoft.com/office/drawing/2014/main" id="{B7CBDC69-F932-E264-1711-FE55072D2C0F}"/>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2CBD399F-CC43-6246-C399-961EC8E9494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57</a:t>
            </a:fld>
            <a:endParaRPr lang="en-US" sz="1200" dirty="0">
              <a:latin typeface="+mn-lt"/>
            </a:endParaRPr>
          </a:p>
        </p:txBody>
      </p:sp>
    </p:spTree>
    <p:extLst>
      <p:ext uri="{BB962C8B-B14F-4D97-AF65-F5344CB8AC3E}">
        <p14:creationId xmlns:p14="http://schemas.microsoft.com/office/powerpoint/2010/main" val="11886325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9" y="460375"/>
            <a:ext cx="6143624" cy="9211333"/>
          </a:xfrm>
        </p:spPr>
        <p:txBody>
          <a:bodyPr/>
          <a:lstStyle/>
          <a:p>
            <a:pPr marL="0" lvl="0" indent="0">
              <a:buNone/>
            </a:pPr>
            <a:r>
              <a:rPr lang="en-US" b="1" dirty="0"/>
              <a:t>EXPLICAR</a:t>
            </a:r>
          </a:p>
          <a:p>
            <a:pPr lvl="0"/>
            <a:r>
              <a:rPr lang="en-US" i="1" dirty="0"/>
              <a:t>El "padre“ o “</a:t>
            </a:r>
            <a:r>
              <a:rPr lang="en-US" i="1" dirty="0" err="1"/>
              <a:t>madre</a:t>
            </a:r>
            <a:r>
              <a:rPr lang="en-US" i="1" dirty="0"/>
              <a:t>” debe explicar las normas de la casa de forma clara, positiva y educada. Por ejemplo, un padre podría decir lo siguiente:</a:t>
            </a:r>
          </a:p>
          <a:p>
            <a:pPr lvl="1"/>
            <a:r>
              <a:rPr lang="en-US" i="1" dirty="0"/>
              <a:t>"Estoy </a:t>
            </a:r>
            <a:r>
              <a:rPr lang="en-US" i="1" dirty="0" err="1"/>
              <a:t>muy</a:t>
            </a:r>
            <a:r>
              <a:rPr lang="en-US" i="1" dirty="0"/>
              <a:t> </a:t>
            </a:r>
            <a:r>
              <a:rPr lang="en-US" i="1" dirty="0" err="1"/>
              <a:t>orgulloso</a:t>
            </a:r>
            <a:r>
              <a:rPr lang="en-US" i="1" dirty="0"/>
              <a:t> de ti y quiero seguir ayudándote a que te vaya bien en casa y con </a:t>
            </a:r>
            <a:r>
              <a:rPr lang="en-US" i="1" dirty="0" err="1"/>
              <a:t>tus</a:t>
            </a:r>
            <a:r>
              <a:rPr lang="en-US" i="1" dirty="0"/>
              <a:t> amigos/as, por eso quiero contarte nuestras normas familiares. Hay 3 reglas importantes en nuestra casa - ¡son reglas para </a:t>
            </a:r>
            <a:r>
              <a:rPr lang="en-US" i="1" dirty="0" err="1"/>
              <a:t>todos</a:t>
            </a:r>
            <a:r>
              <a:rPr lang="en-US" i="1" dirty="0"/>
              <a:t>/as en la casa, no solo para ti!".</a:t>
            </a:r>
          </a:p>
          <a:p>
            <a:pPr lvl="1"/>
            <a:r>
              <a:rPr lang="en-US" i="1" dirty="0" err="1"/>
              <a:t>Especifiquen</a:t>
            </a:r>
            <a:r>
              <a:rPr lang="en-US" i="1" dirty="0"/>
              <a:t> si algunas normas son diferentes para </a:t>
            </a:r>
            <a:r>
              <a:rPr lang="en-US" i="1" dirty="0" err="1"/>
              <a:t>niños</a:t>
            </a:r>
            <a:r>
              <a:rPr lang="en-US" i="1" dirty="0"/>
              <a:t> y </a:t>
            </a:r>
            <a:r>
              <a:rPr lang="en-US" i="1" dirty="0" err="1"/>
              <a:t>niñas</a:t>
            </a:r>
            <a:r>
              <a:rPr lang="en-US" i="1" dirty="0"/>
              <a:t>.</a:t>
            </a:r>
          </a:p>
          <a:p>
            <a:pPr lvl="1"/>
            <a:r>
              <a:rPr lang="en-US" i="1" dirty="0"/>
              <a:t>"La primera regla es tratar a </a:t>
            </a:r>
            <a:r>
              <a:rPr lang="en-US" i="1" dirty="0" err="1"/>
              <a:t>todos</a:t>
            </a:r>
            <a:r>
              <a:rPr lang="en-US" i="1" dirty="0"/>
              <a:t>/as en casa con respeto usando palabras amables, la segunda es que </a:t>
            </a:r>
            <a:r>
              <a:rPr lang="en-US" i="1" dirty="0" err="1"/>
              <a:t>todos</a:t>
            </a:r>
            <a:r>
              <a:rPr lang="en-US" i="1" dirty="0"/>
              <a:t>/as hagan sus </a:t>
            </a:r>
            <a:r>
              <a:rPr lang="en-US" i="1" dirty="0" err="1"/>
              <a:t>tareas</a:t>
            </a:r>
            <a:r>
              <a:rPr lang="en-US" i="1" dirty="0"/>
              <a:t> </a:t>
            </a:r>
            <a:r>
              <a:rPr lang="en-US" i="1" dirty="0" err="1"/>
              <a:t>domésticas</a:t>
            </a:r>
            <a:r>
              <a:rPr lang="en-US" i="1" dirty="0"/>
              <a:t> y la tercera es que </a:t>
            </a:r>
            <a:r>
              <a:rPr lang="en-US" i="1" dirty="0" err="1"/>
              <a:t>todos</a:t>
            </a:r>
            <a:r>
              <a:rPr lang="en-US" i="1" dirty="0"/>
              <a:t>/as se laven las manos antes de comer".</a:t>
            </a:r>
          </a:p>
          <a:p>
            <a:pPr lvl="0"/>
            <a:r>
              <a:rPr lang="en-US" i="1" dirty="0" err="1"/>
              <a:t>Establecer</a:t>
            </a:r>
            <a:r>
              <a:rPr lang="en-US" i="1" dirty="0"/>
              <a:t> </a:t>
            </a:r>
            <a:r>
              <a:rPr lang="en-US" i="1" dirty="0" err="1"/>
              <a:t>consecuencias</a:t>
            </a:r>
            <a:r>
              <a:rPr lang="en-US" i="1" dirty="0"/>
              <a:t>:</a:t>
            </a:r>
          </a:p>
          <a:p>
            <a:pPr lvl="1"/>
            <a:r>
              <a:rPr lang="en-US" i="1" dirty="0" err="1"/>
              <a:t>cuando</a:t>
            </a:r>
            <a:r>
              <a:rPr lang="en-US" i="1" dirty="0"/>
              <a:t> las normas están establecidas y consensuadas, </a:t>
            </a:r>
            <a:r>
              <a:rPr lang="en-US" i="1" dirty="0" err="1"/>
              <a:t>los</a:t>
            </a:r>
            <a:r>
              <a:rPr lang="en-US" i="1" dirty="0"/>
              <a:t> padres y </a:t>
            </a:r>
            <a:r>
              <a:rPr lang="en-US" i="1" dirty="0" err="1"/>
              <a:t>madres</a:t>
            </a:r>
            <a:r>
              <a:rPr lang="en-US" i="1" dirty="0"/>
              <a:t> no necesitan amenazar a </a:t>
            </a:r>
            <a:r>
              <a:rPr lang="en-US" i="1" dirty="0" err="1"/>
              <a:t>los</a:t>
            </a:r>
            <a:r>
              <a:rPr lang="en-US" i="1" dirty="0"/>
              <a:t>/as </a:t>
            </a:r>
            <a:r>
              <a:rPr lang="en-US" i="1" dirty="0" err="1"/>
              <a:t>menores</a:t>
            </a:r>
            <a:r>
              <a:rPr lang="en-US" i="1" dirty="0"/>
              <a:t> con castigos, </a:t>
            </a:r>
            <a:r>
              <a:rPr lang="en-US" i="1" dirty="0" err="1"/>
              <a:t>porque</a:t>
            </a:r>
            <a:r>
              <a:rPr lang="en-US" i="1" dirty="0"/>
              <a:t> </a:t>
            </a:r>
            <a:r>
              <a:rPr lang="en-US" i="1" dirty="0" err="1"/>
              <a:t>los</a:t>
            </a:r>
            <a:r>
              <a:rPr lang="en-US" i="1" dirty="0"/>
              <a:t>/as </a:t>
            </a:r>
            <a:r>
              <a:rPr lang="en-US" i="1" dirty="0" err="1"/>
              <a:t>menores</a:t>
            </a:r>
            <a:r>
              <a:rPr lang="en-US" i="1" dirty="0"/>
              <a:t> conocerán las consecuencias predeterminadas.</a:t>
            </a:r>
          </a:p>
          <a:p>
            <a:pPr lvl="1"/>
            <a:r>
              <a:rPr lang="en-US" i="1" dirty="0" err="1"/>
              <a:t>por</a:t>
            </a:r>
            <a:r>
              <a:rPr lang="en-US" i="1" dirty="0"/>
              <a:t> ejemplo, los padres pueden establecer la norma de que </a:t>
            </a:r>
            <a:r>
              <a:rPr lang="en-US" i="1" dirty="0" err="1"/>
              <a:t>los</a:t>
            </a:r>
            <a:r>
              <a:rPr lang="en-US" i="1" dirty="0"/>
              <a:t>/as </a:t>
            </a:r>
            <a:r>
              <a:rPr lang="en-US" i="1" dirty="0" err="1"/>
              <a:t>menores</a:t>
            </a:r>
            <a:r>
              <a:rPr lang="en-US" i="1" dirty="0"/>
              <a:t> se irán a la cama a las 8 en punto. Si no cumplen esta norma, no podrán </a:t>
            </a:r>
            <a:r>
              <a:rPr lang="en-US" i="1" dirty="0" err="1"/>
              <a:t>jugar</a:t>
            </a:r>
            <a:r>
              <a:rPr lang="en-US" i="1" dirty="0"/>
              <a:t> </a:t>
            </a:r>
            <a:r>
              <a:rPr lang="en-US" i="1" dirty="0" err="1"/>
              <a:t>afuera</a:t>
            </a:r>
            <a:r>
              <a:rPr lang="en-US" i="1" dirty="0"/>
              <a:t> al día siguiente (o deberán acostarse incluso antes la noche siguiente).</a:t>
            </a:r>
          </a:p>
          <a:p>
            <a:pPr lvl="1"/>
            <a:r>
              <a:rPr lang="en-US" i="1" dirty="0"/>
              <a:t>Los padres y </a:t>
            </a:r>
            <a:r>
              <a:rPr lang="en-US" i="1" dirty="0" err="1"/>
              <a:t>madres</a:t>
            </a:r>
            <a:r>
              <a:rPr lang="en-US" i="1" dirty="0"/>
              <a:t> deben asegurarse de cumplir las consecuencias para que </a:t>
            </a:r>
            <a:r>
              <a:rPr lang="en-US" i="1" dirty="0" err="1"/>
              <a:t>el</a:t>
            </a:r>
            <a:r>
              <a:rPr lang="en-US" i="1" dirty="0"/>
              <a:t>/la </a:t>
            </a:r>
            <a:r>
              <a:rPr lang="en-US" i="1" dirty="0" err="1"/>
              <a:t>menor</a:t>
            </a:r>
            <a:r>
              <a:rPr lang="en-US" i="1" dirty="0"/>
              <a:t> aprenda que es mejor seguir las normas que no hacerlo.</a:t>
            </a:r>
          </a:p>
          <a:p>
            <a:pPr lvl="1"/>
            <a:r>
              <a:rPr lang="en-US" i="1" dirty="0"/>
              <a:t>Las consecuencias para </a:t>
            </a:r>
            <a:r>
              <a:rPr lang="en-US" i="1" dirty="0" err="1"/>
              <a:t>los</a:t>
            </a:r>
            <a:r>
              <a:rPr lang="en-US" i="1" dirty="0"/>
              <a:t>/as </a:t>
            </a:r>
            <a:r>
              <a:rPr lang="en-US" i="1" dirty="0" err="1"/>
              <a:t>menores</a:t>
            </a:r>
            <a:r>
              <a:rPr lang="en-US" i="1" dirty="0"/>
              <a:t> son más eficaces cuando se aplican inmediatamente y son de corta duración.</a:t>
            </a:r>
          </a:p>
          <a:p>
            <a:r>
              <a:rPr lang="en-US" i="1" dirty="0"/>
              <a:t>Recompensar el </a:t>
            </a:r>
            <a:r>
              <a:rPr lang="en-US" i="1" dirty="0" err="1"/>
              <a:t>buen</a:t>
            </a:r>
            <a:r>
              <a:rPr lang="en-US" i="1" dirty="0"/>
              <a:t> </a:t>
            </a:r>
            <a:r>
              <a:rPr lang="en-US" i="1" dirty="0" err="1"/>
              <a:t>comportamiento</a:t>
            </a:r>
            <a:r>
              <a:rPr lang="en-US" i="1" dirty="0"/>
              <a:t>:</a:t>
            </a:r>
          </a:p>
          <a:p>
            <a:pPr lvl="1"/>
            <a:r>
              <a:rPr lang="en-US" i="1" dirty="0" err="1"/>
              <a:t>si</a:t>
            </a:r>
            <a:r>
              <a:rPr lang="en-US" i="1" dirty="0"/>
              <a:t> </a:t>
            </a:r>
            <a:r>
              <a:rPr lang="en-US" i="1" dirty="0" err="1"/>
              <a:t>los</a:t>
            </a:r>
            <a:r>
              <a:rPr lang="en-US" i="1" dirty="0"/>
              <a:t>/as </a:t>
            </a:r>
            <a:r>
              <a:rPr lang="en-US" i="1" dirty="0" err="1"/>
              <a:t>menores</a:t>
            </a:r>
            <a:r>
              <a:rPr lang="en-US" i="1" dirty="0"/>
              <a:t> cumplen las normas, </a:t>
            </a:r>
            <a:r>
              <a:rPr lang="en-US" i="1" dirty="0" err="1"/>
              <a:t>los</a:t>
            </a:r>
            <a:r>
              <a:rPr lang="en-US" i="1" dirty="0"/>
              <a:t> padres y </a:t>
            </a:r>
            <a:r>
              <a:rPr lang="en-US" i="1" dirty="0" err="1"/>
              <a:t>madres</a:t>
            </a:r>
            <a:r>
              <a:rPr lang="en-US" i="1" dirty="0"/>
              <a:t> deben mostrar su agradecimiento por el buen </a:t>
            </a:r>
            <a:r>
              <a:rPr lang="en-US" i="1" dirty="0" err="1"/>
              <a:t>comportamiento</a:t>
            </a:r>
            <a:r>
              <a:rPr lang="en-US" i="1" dirty="0"/>
              <a:t> </a:t>
            </a:r>
            <a:r>
              <a:rPr lang="en-US" i="1" dirty="0" err="1"/>
              <a:t>recompensándolos</a:t>
            </a:r>
            <a:r>
              <a:rPr lang="en-US" i="1" dirty="0"/>
              <a:t>/as con juegos al aire libre con los padres y </a:t>
            </a:r>
            <a:r>
              <a:rPr lang="en-US" i="1" dirty="0" err="1"/>
              <a:t>madres</a:t>
            </a:r>
            <a:r>
              <a:rPr lang="en-US" i="1" dirty="0"/>
              <a:t> o eligiendo lo que la familia va a cenar.</a:t>
            </a:r>
          </a:p>
          <a:p>
            <a:pPr lvl="1"/>
            <a:r>
              <a:rPr lang="en-US" i="1" dirty="0" err="1"/>
              <a:t>los</a:t>
            </a:r>
            <a:r>
              <a:rPr lang="en-US" i="1" dirty="0"/>
              <a:t> padres y </a:t>
            </a:r>
            <a:r>
              <a:rPr lang="en-US" i="1" dirty="0" err="1"/>
              <a:t>madres</a:t>
            </a:r>
            <a:r>
              <a:rPr lang="en-US" i="1" dirty="0"/>
              <a:t> no necesitan recompensar a sus </a:t>
            </a:r>
            <a:r>
              <a:rPr lang="en-US" i="1" dirty="0" err="1"/>
              <a:t>hijos</a:t>
            </a:r>
            <a:r>
              <a:rPr lang="en-US" i="1" dirty="0"/>
              <a:t>/as siempre, pero las recompensas ocasionales ayudan mucho a reforzar su buen comportamiento.</a:t>
            </a:r>
          </a:p>
        </p:txBody>
      </p:sp>
      <p:sp>
        <p:nvSpPr>
          <p:cNvPr id="7" name="Google Shape;725;p48:notes">
            <a:extLst>
              <a:ext uri="{FF2B5EF4-FFF2-40B4-BE49-F238E27FC236}">
                <a16:creationId xmlns:a16="http://schemas.microsoft.com/office/drawing/2014/main" id="{2CBD399F-CC43-6246-C399-961EC8E9494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58</a:t>
            </a:fld>
            <a:endParaRPr lang="en-US" sz="1200" dirty="0">
              <a:latin typeface="+mn-lt"/>
            </a:endParaRPr>
          </a:p>
        </p:txBody>
      </p:sp>
    </p:spTree>
    <p:extLst>
      <p:ext uri="{BB962C8B-B14F-4D97-AF65-F5344CB8AC3E}">
        <p14:creationId xmlns:p14="http://schemas.microsoft.com/office/powerpoint/2010/main" val="9241783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INTRODUCCIÓN</a:t>
            </a:r>
          </a:p>
          <a:p>
            <a:pPr marL="171450" indent="-171450"/>
            <a:r>
              <a:rPr lang="en-US" b="0" dirty="0"/>
              <a:t>Divida a </a:t>
            </a:r>
            <a:r>
              <a:rPr lang="en-US" b="0" dirty="0" err="1"/>
              <a:t>los</a:t>
            </a:r>
            <a:r>
              <a:rPr lang="en-US" b="0" dirty="0"/>
              <a:t>/as </a:t>
            </a:r>
            <a:r>
              <a:rPr lang="en-US" b="0" dirty="0" err="1"/>
              <a:t>participantes</a:t>
            </a:r>
            <a:r>
              <a:rPr lang="en-US" b="0" dirty="0"/>
              <a:t> en 4 </a:t>
            </a:r>
            <a:r>
              <a:rPr lang="en-US" b="0" dirty="0" err="1"/>
              <a:t>grupos</a:t>
            </a:r>
            <a:r>
              <a:rPr lang="en-US" b="0" dirty="0"/>
              <a:t>.</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t>Asigne una franja de edad a cada grupo:</a:t>
            </a:r>
          </a:p>
          <a:p>
            <a:pPr marL="625475"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t>3-5 </a:t>
            </a:r>
            <a:r>
              <a:rPr lang="en-US" dirty="0" err="1"/>
              <a:t>años</a:t>
            </a:r>
            <a:r>
              <a:rPr lang="en-US" dirty="0"/>
              <a:t>.</a:t>
            </a:r>
          </a:p>
          <a:p>
            <a:pPr marL="625475"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t>6-9 </a:t>
            </a:r>
            <a:r>
              <a:rPr lang="en-US" dirty="0" err="1"/>
              <a:t>años</a:t>
            </a:r>
            <a:r>
              <a:rPr lang="en-US" dirty="0"/>
              <a:t>. </a:t>
            </a:r>
          </a:p>
          <a:p>
            <a:pPr marL="625475"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t>10-13 </a:t>
            </a:r>
            <a:r>
              <a:rPr lang="en-US" dirty="0" err="1"/>
              <a:t>años</a:t>
            </a:r>
            <a:r>
              <a:rPr lang="en-US" dirty="0"/>
              <a:t>.</a:t>
            </a:r>
          </a:p>
          <a:p>
            <a:pPr marL="625475"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t>14-15 </a:t>
            </a:r>
            <a:r>
              <a:rPr lang="en-US" dirty="0" err="1"/>
              <a:t>años</a:t>
            </a:r>
            <a:r>
              <a:rPr lang="en-US" dirty="0"/>
              <a:t>.</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b="0" i="1" dirty="0"/>
              <a:t>Con </a:t>
            </a:r>
            <a:r>
              <a:rPr lang="en-US" b="0" i="1" dirty="0" err="1"/>
              <a:t>su</a:t>
            </a:r>
            <a:r>
              <a:rPr lang="en-US" b="0" i="1" dirty="0"/>
              <a:t> grupo, </a:t>
            </a:r>
            <a:r>
              <a:rPr lang="en-US" b="0" i="1" dirty="0" err="1"/>
              <a:t>generen</a:t>
            </a:r>
            <a:r>
              <a:rPr lang="en-US" b="0" i="1" dirty="0"/>
              <a:t> de 3 a 5 reglas para el rango de </a:t>
            </a:r>
            <a:r>
              <a:rPr lang="en-US" b="0" i="1" dirty="0" err="1"/>
              <a:t>edad</a:t>
            </a:r>
            <a:r>
              <a:rPr lang="en-US" b="0" i="1" dirty="0"/>
              <a:t> </a:t>
            </a:r>
            <a:r>
              <a:rPr lang="en-US" b="0" i="1" dirty="0" err="1"/>
              <a:t>asignado</a:t>
            </a:r>
            <a:r>
              <a:rPr lang="en-US" b="0" i="1" dirty="0"/>
              <a:t>.</a:t>
            </a:r>
          </a:p>
          <a:p>
            <a:pPr marL="0" indent="0">
              <a:buNone/>
            </a:pPr>
            <a:endParaRPr lang="en-US" b="1" dirty="0"/>
          </a:p>
          <a:p>
            <a:pPr marL="0" indent="0">
              <a:buNone/>
            </a:pPr>
            <a:r>
              <a:rPr lang="en-US" b="1" dirty="0"/>
              <a:t>ACTIVIDAD EN GRUPO (15 minutos)</a:t>
            </a:r>
          </a:p>
          <a:p>
            <a:pPr marL="171450" indent="-171450"/>
            <a:r>
              <a:rPr lang="en-US" b="0" dirty="0" err="1"/>
              <a:t>Dé</a:t>
            </a:r>
            <a:r>
              <a:rPr lang="en-US" b="0" dirty="0"/>
              <a:t> 15 minutos a </a:t>
            </a:r>
            <a:r>
              <a:rPr lang="en-US" b="0" dirty="0" err="1"/>
              <a:t>los</a:t>
            </a:r>
            <a:r>
              <a:rPr lang="en-US" b="0" dirty="0"/>
              <a:t>/as </a:t>
            </a:r>
            <a:r>
              <a:rPr lang="en-US" b="0" dirty="0" err="1"/>
              <a:t>participantes</a:t>
            </a:r>
            <a:r>
              <a:rPr lang="en-US" b="0" dirty="0"/>
              <a:t> para </a:t>
            </a:r>
            <a:r>
              <a:rPr lang="en-US" b="0" dirty="0" err="1"/>
              <a:t>completar</a:t>
            </a:r>
            <a:r>
              <a:rPr lang="en-US" b="0" dirty="0"/>
              <a:t>.</a:t>
            </a:r>
          </a:p>
          <a:p>
            <a:pPr marL="0" indent="0">
              <a:buNone/>
            </a:pPr>
            <a:endParaRPr lang="en-US" b="1" dirty="0"/>
          </a:p>
          <a:p>
            <a:pPr marL="0" indent="0">
              <a:buNone/>
            </a:pPr>
            <a:r>
              <a:rPr lang="en-US" b="1" dirty="0"/>
              <a:t>DEBATE EN GRUPO</a:t>
            </a:r>
          </a:p>
          <a:p>
            <a:r>
              <a:rPr lang="en-US" dirty="0"/>
              <a:t>Invite a los grupos a compartir sus respuestas y a complementarlas con las de </a:t>
            </a:r>
            <a:r>
              <a:rPr lang="en-US" dirty="0" err="1"/>
              <a:t>otros</a:t>
            </a:r>
            <a:r>
              <a:rPr lang="en-US" dirty="0"/>
              <a:t> </a:t>
            </a:r>
            <a:r>
              <a:rPr lang="en-US" dirty="0" err="1"/>
              <a:t>grupos</a:t>
            </a:r>
            <a:r>
              <a:rPr lang="en-US" dirty="0"/>
              <a:t>.</a:t>
            </a:r>
          </a:p>
        </p:txBody>
      </p:sp>
      <p:sp>
        <p:nvSpPr>
          <p:cNvPr id="6" name="Slide Image Placeholder 5">
            <a:extLst>
              <a:ext uri="{FF2B5EF4-FFF2-40B4-BE49-F238E27FC236}">
                <a16:creationId xmlns:a16="http://schemas.microsoft.com/office/drawing/2014/main" id="{2415467E-0B47-0F16-F1E2-7AD8603BD188}"/>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70E23100-9B48-28FC-0232-167D3DB9E9B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59</a:t>
            </a:fld>
            <a:endParaRPr lang="en-US" sz="1200" dirty="0">
              <a:latin typeface="+mn-lt"/>
            </a:endParaRPr>
          </a:p>
        </p:txBody>
      </p:sp>
    </p:spTree>
    <p:extLst>
      <p:ext uri="{BB962C8B-B14F-4D97-AF65-F5344CB8AC3E}">
        <p14:creationId xmlns:p14="http://schemas.microsoft.com/office/powerpoint/2010/main" val="954346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9" name="Google Shape;249;p3:notes"/>
          <p:cNvSpPr txBox="1">
            <a:spLocks noGrp="1"/>
          </p:cNvSpPr>
          <p:nvPr>
            <p:ph type="body" idx="1"/>
          </p:nvPr>
        </p:nvSpPr>
        <p:spPr>
          <a:xfrm>
            <a:off x="477838" y="4229100"/>
            <a:ext cx="6143625" cy="5441950"/>
          </a:xfrm>
          <a:prstGeom prst="rect">
            <a:avLst/>
          </a:prstGeom>
        </p:spPr>
        <p:txBody>
          <a:bodyPr/>
          <a:lstStyle/>
          <a:p>
            <a:pPr marL="0" indent="0">
              <a:buNone/>
            </a:pPr>
            <a:r>
              <a:rPr lang="en-US" b="1" dirty="0"/>
              <a:t>EXPLICAR</a:t>
            </a:r>
          </a:p>
          <a:p>
            <a:r>
              <a:rPr lang="en-US" dirty="0" err="1"/>
              <a:t>Presente</a:t>
            </a:r>
            <a:r>
              <a:rPr lang="en-US" dirty="0"/>
              <a:t> </a:t>
            </a:r>
            <a:r>
              <a:rPr lang="en-US" dirty="0" err="1"/>
              <a:t>el</a:t>
            </a:r>
            <a:r>
              <a:rPr lang="en-US" dirty="0"/>
              <a:t> </a:t>
            </a:r>
            <a:r>
              <a:rPr lang="en-US" dirty="0" err="1"/>
              <a:t>contenido</a:t>
            </a:r>
            <a:r>
              <a:rPr lang="en-US" dirty="0"/>
              <a:t> de la </a:t>
            </a:r>
            <a:r>
              <a:rPr lang="en-US" dirty="0" err="1"/>
              <a:t>diapositiva</a:t>
            </a:r>
            <a:r>
              <a:rPr lang="en-US" dirty="0"/>
              <a:t>.</a:t>
            </a:r>
          </a:p>
        </p:txBody>
      </p:sp>
      <p:sp>
        <p:nvSpPr>
          <p:cNvPr id="3" name="Slide Image Placeholder 2">
            <a:extLst>
              <a:ext uri="{FF2B5EF4-FFF2-40B4-BE49-F238E27FC236}">
                <a16:creationId xmlns:a16="http://schemas.microsoft.com/office/drawing/2014/main" id="{C4448ECA-846D-EC01-5606-1B377F4B7DCF}"/>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A2BA6B90-C8FD-62C1-B7C6-9EE4E7F4EBB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6</a:t>
            </a:fld>
            <a:endParaRPr lang="en-US" sz="1200">
              <a:latin typeface="+mn-lt"/>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INTRODUCCIÓN</a:t>
            </a:r>
          </a:p>
          <a:p>
            <a:r>
              <a:rPr lang="en-US" i="1" noProof="0" dirty="0"/>
              <a:t>Cuando las normas familiares están establecidas y consensuadas, </a:t>
            </a:r>
            <a:r>
              <a:rPr lang="en-US" i="1" noProof="0" dirty="0" err="1"/>
              <a:t>los</a:t>
            </a:r>
            <a:r>
              <a:rPr lang="en-US" i="1" noProof="0" dirty="0"/>
              <a:t> padres, </a:t>
            </a:r>
            <a:r>
              <a:rPr lang="en-US" i="1" noProof="0" dirty="0" err="1"/>
              <a:t>madres</a:t>
            </a:r>
            <a:r>
              <a:rPr lang="en-US" i="1" noProof="0" dirty="0"/>
              <a:t> o </a:t>
            </a:r>
            <a:r>
              <a:rPr lang="en-US" i="1" noProof="0" dirty="0" err="1"/>
              <a:t>cuidadores</a:t>
            </a:r>
            <a:r>
              <a:rPr lang="en-US" i="1" noProof="0" dirty="0"/>
              <a:t> no necesitan amenazar, gritar o </a:t>
            </a:r>
            <a:r>
              <a:rPr lang="en-US" i="1" noProof="0" dirty="0" err="1"/>
              <a:t>emplear</a:t>
            </a:r>
            <a:r>
              <a:rPr lang="en-US" i="1" noProof="0" dirty="0"/>
              <a:t> </a:t>
            </a:r>
            <a:r>
              <a:rPr lang="en-US" i="1" noProof="0" dirty="0" err="1"/>
              <a:t>una</a:t>
            </a:r>
            <a:r>
              <a:rPr lang="en-US" i="1" noProof="0" dirty="0"/>
              <a:t> disciplina física severa </a:t>
            </a:r>
            <a:r>
              <a:rPr lang="en-US" i="1" noProof="0" dirty="0" err="1"/>
              <a:t>porque</a:t>
            </a:r>
            <a:r>
              <a:rPr lang="en-US" i="1" noProof="0" dirty="0"/>
              <a:t> un/a </a:t>
            </a:r>
            <a:r>
              <a:rPr lang="en-US" i="1" noProof="0" dirty="0" err="1"/>
              <a:t>menor</a:t>
            </a:r>
            <a:r>
              <a:rPr lang="en-US" i="1" noProof="0" dirty="0"/>
              <a:t> haya infringido las normas o cometido un error. </a:t>
            </a:r>
          </a:p>
          <a:p>
            <a:pPr lvl="1"/>
            <a:r>
              <a:rPr lang="en-US" i="1" noProof="0" dirty="0"/>
              <a:t>Es algo normal en la infancia. Forma parte del proceso de aprendizaje.</a:t>
            </a:r>
          </a:p>
          <a:p>
            <a:pPr lvl="1"/>
            <a:r>
              <a:rPr lang="en-US" i="1" noProof="0" dirty="0"/>
              <a:t>Los errores son oportunidades para aprender, así que </a:t>
            </a:r>
            <a:r>
              <a:rPr lang="en-US" i="1" noProof="0" dirty="0" err="1"/>
              <a:t>cuando</a:t>
            </a:r>
            <a:r>
              <a:rPr lang="en-US" i="1" noProof="0" dirty="0"/>
              <a:t> </a:t>
            </a:r>
            <a:r>
              <a:rPr lang="en-US" i="1" noProof="0" dirty="0" err="1"/>
              <a:t>los</a:t>
            </a:r>
            <a:r>
              <a:rPr lang="en-US" i="1" noProof="0" dirty="0"/>
              <a:t>/as </a:t>
            </a:r>
            <a:r>
              <a:rPr lang="en-US" i="1" noProof="0" dirty="0" err="1"/>
              <a:t>cuidadores</a:t>
            </a:r>
            <a:r>
              <a:rPr lang="en-US" i="1" noProof="0" dirty="0"/>
              <a:t> o padres mantienen la calma pueden ayudar a </a:t>
            </a:r>
            <a:r>
              <a:rPr lang="en-US" i="1" noProof="0" dirty="0" err="1"/>
              <a:t>los</a:t>
            </a:r>
            <a:r>
              <a:rPr lang="en-US" i="1" noProof="0" dirty="0"/>
              <a:t>/as </a:t>
            </a:r>
            <a:r>
              <a:rPr lang="en-US" i="1" noProof="0" dirty="0" err="1"/>
              <a:t>menores</a:t>
            </a:r>
            <a:r>
              <a:rPr lang="en-US" i="1" noProof="0" dirty="0"/>
              <a:t> a aprender de sus errores. </a:t>
            </a:r>
          </a:p>
          <a:p>
            <a:r>
              <a:rPr lang="en-US" i="1" noProof="0" dirty="0"/>
              <a:t>Practiquemos ayudar a </a:t>
            </a:r>
            <a:r>
              <a:rPr lang="en-US" i="1" noProof="0" dirty="0" err="1"/>
              <a:t>los</a:t>
            </a:r>
            <a:r>
              <a:rPr lang="en-US" i="1" noProof="0" dirty="0"/>
              <a:t>/as </a:t>
            </a:r>
            <a:r>
              <a:rPr lang="en-US" i="1" noProof="0" dirty="0" err="1"/>
              <a:t>menores</a:t>
            </a:r>
            <a:r>
              <a:rPr lang="en-US" i="1" noProof="0" dirty="0"/>
              <a:t> a aprender de sus errores.</a:t>
            </a:r>
          </a:p>
          <a:p>
            <a:r>
              <a:rPr lang="en-US" dirty="0" err="1"/>
              <a:t>Pida</a:t>
            </a:r>
            <a:r>
              <a:rPr lang="en-US" dirty="0"/>
              <a:t> 2 personas </a:t>
            </a:r>
            <a:r>
              <a:rPr lang="en-US" dirty="0" err="1"/>
              <a:t>voluntarias</a:t>
            </a:r>
            <a:r>
              <a:rPr lang="en-US" dirty="0"/>
              <a:t> para hacer un juego de </a:t>
            </a:r>
            <a:r>
              <a:rPr lang="en-US" dirty="0" err="1"/>
              <a:t>rol</a:t>
            </a:r>
            <a:r>
              <a:rPr lang="en-US" dirty="0"/>
              <a:t>:</a:t>
            </a:r>
          </a:p>
          <a:p>
            <a:pPr lvl="1"/>
            <a:r>
              <a:rPr lang="en-US" dirty="0"/>
              <a:t>uno hará de "padre” </a:t>
            </a:r>
            <a:r>
              <a:rPr lang="en-US" dirty="0" err="1"/>
              <a:t>o”madre</a:t>
            </a:r>
            <a:r>
              <a:rPr lang="en-US" dirty="0"/>
              <a:t>”.</a:t>
            </a:r>
          </a:p>
          <a:p>
            <a:pPr lvl="1"/>
            <a:r>
              <a:rPr lang="en-US" dirty="0"/>
              <a:t>uno interpretará al "</a:t>
            </a:r>
            <a:r>
              <a:rPr lang="en-US" dirty="0" err="1"/>
              <a:t>niño</a:t>
            </a:r>
            <a:r>
              <a:rPr lang="en-US" dirty="0"/>
              <a:t>/a de 11 años".</a:t>
            </a:r>
          </a:p>
          <a:p>
            <a:pPr lvl="0"/>
            <a:r>
              <a:rPr lang="en-US" b="0" dirty="0"/>
              <a:t>Guíe a las personas </a:t>
            </a:r>
            <a:r>
              <a:rPr lang="en-US" b="0" dirty="0" err="1"/>
              <a:t>voluntarias</a:t>
            </a:r>
            <a:r>
              <a:rPr lang="en-US" b="0" dirty="0"/>
              <a:t> a la </a:t>
            </a:r>
            <a:r>
              <a:rPr lang="en-US" b="1" dirty="0"/>
              <a:t>página 45 del Cuaderno de ejercicios: Juego de rol - Ayudar a </a:t>
            </a:r>
            <a:r>
              <a:rPr lang="en-US" b="1" dirty="0" err="1"/>
              <a:t>los</a:t>
            </a:r>
            <a:r>
              <a:rPr lang="en-US" b="1" dirty="0"/>
              <a:t>/as </a:t>
            </a:r>
            <a:r>
              <a:rPr lang="en-US" b="1" dirty="0" err="1"/>
              <a:t>menores</a:t>
            </a:r>
            <a:r>
              <a:rPr lang="en-US" b="1" dirty="0"/>
              <a:t> a aprender de </a:t>
            </a:r>
            <a:r>
              <a:rPr lang="en-US" b="1" dirty="0" err="1"/>
              <a:t>los</a:t>
            </a:r>
            <a:r>
              <a:rPr lang="en-US" b="1" dirty="0"/>
              <a:t> </a:t>
            </a:r>
            <a:r>
              <a:rPr lang="en-US" b="1" dirty="0" err="1"/>
              <a:t>errores</a:t>
            </a:r>
            <a:r>
              <a:rPr lang="en-US" b="1" dirty="0"/>
              <a:t>.</a:t>
            </a:r>
          </a:p>
          <a:p>
            <a:pPr lvl="0"/>
            <a:r>
              <a:rPr lang="en-US" dirty="0"/>
              <a:t>El </a:t>
            </a:r>
            <a:r>
              <a:rPr lang="en-US" dirty="0" err="1"/>
              <a:t>escenario</a:t>
            </a:r>
            <a:r>
              <a:rPr lang="en-US" dirty="0"/>
              <a:t>:</a:t>
            </a:r>
          </a:p>
          <a:p>
            <a:pPr lvl="1"/>
            <a:r>
              <a:rPr lang="en-US" noProof="0" dirty="0"/>
              <a:t>uno de los padres le dice al </a:t>
            </a:r>
            <a:r>
              <a:rPr lang="en-US" noProof="0" dirty="0" err="1"/>
              <a:t>menor</a:t>
            </a:r>
            <a:r>
              <a:rPr lang="en-US" noProof="0" dirty="0"/>
              <a:t> que se ha dado cuenta de que ha incumplido un acuerdo. </a:t>
            </a:r>
          </a:p>
          <a:p>
            <a:pPr lvl="1"/>
            <a:r>
              <a:rPr lang="en-US" noProof="0" dirty="0" err="1"/>
              <a:t>el</a:t>
            </a:r>
            <a:r>
              <a:rPr lang="en-US" noProof="0" dirty="0"/>
              <a:t> </a:t>
            </a:r>
            <a:r>
              <a:rPr lang="en-US" noProof="0" dirty="0" err="1"/>
              <a:t>niño</a:t>
            </a:r>
            <a:r>
              <a:rPr lang="en-US" noProof="0" dirty="0"/>
              <a:t> explica por qué rompió el acuerdo. </a:t>
            </a:r>
          </a:p>
          <a:p>
            <a:pPr lvl="1"/>
            <a:r>
              <a:rPr lang="en-US" noProof="0" dirty="0" err="1"/>
              <a:t>el</a:t>
            </a:r>
            <a:r>
              <a:rPr lang="en-US" noProof="0" dirty="0"/>
              <a:t> padre o </a:t>
            </a:r>
            <a:r>
              <a:rPr lang="en-US" noProof="0" dirty="0" err="1"/>
              <a:t>madre</a:t>
            </a:r>
            <a:r>
              <a:rPr lang="en-US" noProof="0" dirty="0"/>
              <a:t> le recuerda al </a:t>
            </a:r>
            <a:r>
              <a:rPr lang="en-US" noProof="0" dirty="0" err="1"/>
              <a:t>niño</a:t>
            </a:r>
            <a:r>
              <a:rPr lang="en-US" noProof="0" dirty="0"/>
              <a:t> </a:t>
            </a:r>
            <a:r>
              <a:rPr lang="en-US" noProof="0" dirty="0" err="1"/>
              <a:t>por</a:t>
            </a:r>
            <a:r>
              <a:rPr lang="en-US" noProof="0" dirty="0"/>
              <a:t> qué es importante cumplir su acuerdo. </a:t>
            </a:r>
          </a:p>
          <a:p>
            <a:pPr lvl="1"/>
            <a:r>
              <a:rPr lang="en-US" noProof="0" dirty="0" err="1"/>
              <a:t>el</a:t>
            </a:r>
            <a:r>
              <a:rPr lang="en-US" noProof="0" dirty="0"/>
              <a:t> </a:t>
            </a:r>
            <a:r>
              <a:rPr lang="en-US" noProof="0" dirty="0" err="1"/>
              <a:t>niño</a:t>
            </a:r>
            <a:r>
              <a:rPr lang="en-US" noProof="0" dirty="0"/>
              <a:t> explica cómo cumplirá el acuerdo. </a:t>
            </a:r>
          </a:p>
          <a:p>
            <a:pPr lvl="1"/>
            <a:r>
              <a:rPr lang="en-US" noProof="0" dirty="0" err="1"/>
              <a:t>el</a:t>
            </a:r>
            <a:r>
              <a:rPr lang="en-US" noProof="0" dirty="0"/>
              <a:t> padre elogia al </a:t>
            </a:r>
            <a:r>
              <a:rPr lang="en-US" noProof="0" dirty="0" err="1"/>
              <a:t>niño</a:t>
            </a:r>
            <a:r>
              <a:rPr lang="en-US" noProof="0" dirty="0"/>
              <a:t> y dice que verán cómo cumple su acuerdo la semana siguiente. </a:t>
            </a:r>
          </a:p>
          <a:p>
            <a:pPr lvl="0"/>
            <a:r>
              <a:rPr lang="en-US" noProof="0" dirty="0"/>
              <a:t>Los jugadores de rol pueden utilizar </a:t>
            </a:r>
            <a:r>
              <a:rPr lang="en-US" noProof="0" dirty="0" err="1"/>
              <a:t>el</a:t>
            </a:r>
            <a:r>
              <a:rPr lang="en-US" noProof="0" dirty="0"/>
              <a:t> </a:t>
            </a:r>
            <a:r>
              <a:rPr lang="en-US" noProof="0" dirty="0" err="1"/>
              <a:t>guion</a:t>
            </a:r>
            <a:r>
              <a:rPr lang="en-US" noProof="0" dirty="0"/>
              <a:t> o crear el </a:t>
            </a:r>
            <a:r>
              <a:rPr lang="en-US" noProof="0" dirty="0" err="1"/>
              <a:t>suyo</a:t>
            </a:r>
            <a:r>
              <a:rPr lang="en-US" noProof="0" dirty="0"/>
              <a:t> </a:t>
            </a:r>
            <a:r>
              <a:rPr lang="en-US" noProof="0" dirty="0" err="1"/>
              <a:t>propio</a:t>
            </a:r>
            <a:r>
              <a:rPr lang="en-US" noProof="0" dirty="0"/>
              <a:t>.</a:t>
            </a:r>
          </a:p>
          <a:p>
            <a:pPr marL="0" indent="0">
              <a:buNone/>
            </a:pPr>
            <a:endParaRPr lang="en-US" noProof="0"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t>JUEGO DE ROLES</a:t>
            </a:r>
            <a:endParaRPr lang="en-US" dirty="0"/>
          </a:p>
          <a:p>
            <a:pPr marL="171450" marR="0" lvl="0" indent="-171450" algn="l" defTabSz="914400" rtl="0" eaLnBrk="1" fontAlgn="auto" latinLnBrk="0" hangingPunct="1">
              <a:lnSpc>
                <a:spcPct val="100000"/>
              </a:lnSpc>
              <a:spcBef>
                <a:spcPts val="0"/>
              </a:spcBef>
              <a:spcAft>
                <a:spcPts val="0"/>
              </a:spcAft>
              <a:buClr>
                <a:srgbClr val="000000"/>
              </a:buClr>
              <a:buSzTx/>
              <a:tabLst/>
              <a:defRPr/>
            </a:pPr>
            <a:r>
              <a:rPr lang="en-US" dirty="0" err="1"/>
              <a:t>Dé</a:t>
            </a:r>
            <a:r>
              <a:rPr lang="en-US" dirty="0"/>
              <a:t> unos minutos a las personas </a:t>
            </a:r>
            <a:r>
              <a:rPr lang="en-US" dirty="0" err="1"/>
              <a:t>voluntarias</a:t>
            </a:r>
            <a:r>
              <a:rPr lang="en-US" dirty="0"/>
              <a:t> para que se </a:t>
            </a:r>
            <a:r>
              <a:rPr lang="en-US" dirty="0" err="1"/>
              <a:t>preparen</a:t>
            </a:r>
            <a:r>
              <a:rPr lang="en-US" dirty="0"/>
              <a:t>.</a:t>
            </a:r>
          </a:p>
          <a:p>
            <a:pPr marL="171450" marR="0" lvl="0" indent="-171450" algn="l" defTabSz="914400" rtl="0" eaLnBrk="1" fontAlgn="auto" latinLnBrk="0" hangingPunct="1">
              <a:lnSpc>
                <a:spcPct val="100000"/>
              </a:lnSpc>
              <a:spcBef>
                <a:spcPts val="0"/>
              </a:spcBef>
              <a:spcAft>
                <a:spcPts val="0"/>
              </a:spcAft>
              <a:buClr>
                <a:srgbClr val="000000"/>
              </a:buClr>
              <a:buSzTx/>
              <a:tabLst/>
              <a:defRPr/>
            </a:pPr>
            <a:r>
              <a:rPr lang="en-US" dirty="0"/>
              <a:t>Invite a las personas </a:t>
            </a:r>
            <a:r>
              <a:rPr lang="en-US" dirty="0" err="1"/>
              <a:t>voluntarias</a:t>
            </a:r>
            <a:r>
              <a:rPr lang="en-US" dirty="0"/>
              <a:t> a presentar el juego de </a:t>
            </a:r>
            <a:r>
              <a:rPr lang="en-US" dirty="0" err="1"/>
              <a:t>rol</a:t>
            </a:r>
            <a:r>
              <a:rPr lang="en-US" dirty="0"/>
              <a:t>.</a:t>
            </a:r>
          </a:p>
        </p:txBody>
      </p:sp>
      <p:sp>
        <p:nvSpPr>
          <p:cNvPr id="6" name="Slide Image Placeholder 5">
            <a:extLst>
              <a:ext uri="{FF2B5EF4-FFF2-40B4-BE49-F238E27FC236}">
                <a16:creationId xmlns:a16="http://schemas.microsoft.com/office/drawing/2014/main" id="{C7B63E9A-C1F3-212D-45B1-EBFBD5C92DC0}"/>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D31C603D-4435-3DF8-1FEB-6BDA26FFF51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60</a:t>
            </a:fld>
            <a:endParaRPr lang="en-US" sz="1200" dirty="0">
              <a:latin typeface="+mn-lt"/>
            </a:endParaRPr>
          </a:p>
        </p:txBody>
      </p:sp>
    </p:spTree>
    <p:extLst>
      <p:ext uri="{BB962C8B-B14F-4D97-AF65-F5344CB8AC3E}">
        <p14:creationId xmlns:p14="http://schemas.microsoft.com/office/powerpoint/2010/main" val="25986314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EXPLICAR</a:t>
            </a:r>
          </a:p>
          <a:p>
            <a:r>
              <a:rPr lang="en-US" i="1" dirty="0"/>
              <a:t>En algunos casos, puede ser necesario aplicar consecuencias para reforzar una norma. </a:t>
            </a:r>
          </a:p>
          <a:p>
            <a:r>
              <a:rPr lang="en-US" dirty="0" err="1"/>
              <a:t>Presente</a:t>
            </a:r>
            <a:r>
              <a:rPr lang="en-US" dirty="0"/>
              <a:t> </a:t>
            </a:r>
            <a:r>
              <a:rPr lang="en-US" dirty="0" err="1"/>
              <a:t>el</a:t>
            </a:r>
            <a:r>
              <a:rPr lang="en-US" dirty="0"/>
              <a:t> </a:t>
            </a:r>
            <a:r>
              <a:rPr lang="en-US" dirty="0" err="1"/>
              <a:t>contenido</a:t>
            </a:r>
            <a:r>
              <a:rPr lang="en-US" dirty="0"/>
              <a:t> de la </a:t>
            </a:r>
            <a:r>
              <a:rPr lang="en-US" dirty="0" err="1"/>
              <a:t>diapositiva</a:t>
            </a:r>
            <a:r>
              <a:rPr lang="en-US" dirty="0"/>
              <a:t>.</a:t>
            </a:r>
          </a:p>
          <a:p>
            <a:r>
              <a:rPr lang="es-ES" i="1" dirty="0">
                <a:sym typeface="Helvetica Neue"/>
              </a:rPr>
              <a:t>¿Hay preguntas o alguien necesita una aclaración?</a:t>
            </a:r>
            <a:endParaRPr lang="en-US" i="1" dirty="0"/>
          </a:p>
        </p:txBody>
      </p:sp>
      <p:sp>
        <p:nvSpPr>
          <p:cNvPr id="6" name="Slide Image Placeholder 5">
            <a:extLst>
              <a:ext uri="{FF2B5EF4-FFF2-40B4-BE49-F238E27FC236}">
                <a16:creationId xmlns:a16="http://schemas.microsoft.com/office/drawing/2014/main" id="{A5EEAFD4-279D-BF69-7FD3-4F5373B18E86}"/>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7153D8CA-5B14-D5BA-6AE5-D12674F0891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61</a:t>
            </a:fld>
            <a:endParaRPr lang="en-US" sz="1200" dirty="0">
              <a:latin typeface="+mn-lt"/>
            </a:endParaRPr>
          </a:p>
        </p:txBody>
      </p:sp>
    </p:spTree>
    <p:extLst>
      <p:ext uri="{BB962C8B-B14F-4D97-AF65-F5344CB8AC3E}">
        <p14:creationId xmlns:p14="http://schemas.microsoft.com/office/powerpoint/2010/main" val="15679510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DEBATE EN GRUPO</a:t>
            </a:r>
          </a:p>
          <a:p>
            <a:r>
              <a:rPr lang="en-US" i="1" dirty="0"/>
              <a:t>¿Cuáles son las consecuencias que </a:t>
            </a:r>
            <a:r>
              <a:rPr lang="en-US" i="1" dirty="0" err="1"/>
              <a:t>sugerirían</a:t>
            </a:r>
            <a:r>
              <a:rPr lang="en-US" i="1" dirty="0"/>
              <a:t> </a:t>
            </a:r>
            <a:r>
              <a:rPr lang="en-US" i="1" dirty="0" err="1"/>
              <a:t>si</a:t>
            </a:r>
            <a:r>
              <a:rPr lang="en-US" i="1" dirty="0"/>
              <a:t> </a:t>
            </a:r>
            <a:r>
              <a:rPr lang="en-US" i="1" dirty="0" err="1"/>
              <a:t>los</a:t>
            </a:r>
            <a:r>
              <a:rPr lang="en-US" i="1" dirty="0"/>
              <a:t>/as </a:t>
            </a:r>
            <a:r>
              <a:rPr lang="en-US" i="1" dirty="0" err="1"/>
              <a:t>menores</a:t>
            </a:r>
            <a:r>
              <a:rPr lang="en-US" i="1" dirty="0"/>
              <a:t> infringen las normas para cada uno de los grupos de edad?</a:t>
            </a:r>
          </a:p>
          <a:p>
            <a:r>
              <a:rPr lang="en-US" dirty="0"/>
              <a:t>Escriba las respuestas </a:t>
            </a:r>
            <a:r>
              <a:rPr lang="en-US" dirty="0" err="1"/>
              <a:t>en</a:t>
            </a:r>
            <a:r>
              <a:rPr lang="en-US" dirty="0"/>
              <a:t> un </a:t>
            </a:r>
            <a:r>
              <a:rPr lang="en-US" dirty="0" err="1"/>
              <a:t>tablero</a:t>
            </a:r>
            <a:r>
              <a:rPr lang="en-US" dirty="0"/>
              <a:t>.</a:t>
            </a:r>
          </a:p>
          <a:p>
            <a:r>
              <a:rPr lang="en-US" dirty="0"/>
              <a:t>Complemente con las posibles respuestas a </a:t>
            </a:r>
            <a:r>
              <a:rPr lang="en-US" dirty="0" err="1"/>
              <a:t>continuación</a:t>
            </a:r>
            <a:r>
              <a:rPr lang="en-US" dirty="0"/>
              <a:t>.</a:t>
            </a:r>
          </a:p>
          <a:p>
            <a:pPr marL="0" indent="0">
              <a:buNone/>
            </a:pPr>
            <a:r>
              <a:rPr lang="en-US" dirty="0"/>
              <a:t>______________________________________________________________________________</a:t>
            </a:r>
          </a:p>
          <a:p>
            <a:pPr marL="0" indent="0">
              <a:buNone/>
            </a:pPr>
            <a:endParaRPr lang="en-US" dirty="0"/>
          </a:p>
          <a:p>
            <a:pPr marL="0" indent="0">
              <a:buNone/>
            </a:pPr>
            <a:r>
              <a:rPr lang="en-US" b="1" dirty="0"/>
              <a:t>POSIBLES RESPUESTAS</a:t>
            </a:r>
          </a:p>
          <a:p>
            <a:pPr lvl="0"/>
            <a:r>
              <a:rPr lang="en-US" dirty="0"/>
              <a:t>Para </a:t>
            </a:r>
            <a:r>
              <a:rPr lang="en-US" dirty="0" err="1"/>
              <a:t>menores</a:t>
            </a:r>
            <a:r>
              <a:rPr lang="en-US" dirty="0"/>
              <a:t> mayores:</a:t>
            </a:r>
          </a:p>
          <a:p>
            <a:pPr lvl="1"/>
            <a:r>
              <a:rPr lang="en-US" dirty="0" err="1"/>
              <a:t>retirada</a:t>
            </a:r>
            <a:r>
              <a:rPr lang="en-US" dirty="0"/>
              <a:t> de privilegios (como no poder salir con </a:t>
            </a:r>
            <a:r>
              <a:rPr lang="en-US" dirty="0" err="1"/>
              <a:t>los</a:t>
            </a:r>
            <a:r>
              <a:rPr lang="en-US" dirty="0"/>
              <a:t> amigos/as).</a:t>
            </a:r>
          </a:p>
          <a:p>
            <a:pPr lvl="1"/>
            <a:r>
              <a:rPr lang="en-US" dirty="0" err="1"/>
              <a:t>tareas</a:t>
            </a:r>
            <a:r>
              <a:rPr lang="en-US" dirty="0"/>
              <a:t> </a:t>
            </a:r>
            <a:r>
              <a:rPr lang="en-US" dirty="0" err="1"/>
              <a:t>domésticas</a:t>
            </a:r>
            <a:r>
              <a:rPr lang="en-US" dirty="0"/>
              <a:t> </a:t>
            </a:r>
            <a:r>
              <a:rPr lang="en-US" dirty="0" err="1"/>
              <a:t>adicionales</a:t>
            </a:r>
            <a:r>
              <a:rPr lang="en-US" dirty="0"/>
              <a:t>.</a:t>
            </a:r>
          </a:p>
          <a:p>
            <a:pPr lvl="0"/>
            <a:r>
              <a:rPr lang="en-US" dirty="0"/>
              <a:t>Ejemplo concreto para un </a:t>
            </a:r>
            <a:r>
              <a:rPr lang="en-US" dirty="0" err="1"/>
              <a:t>niño</a:t>
            </a:r>
            <a:r>
              <a:rPr lang="en-US" dirty="0"/>
              <a:t> o </a:t>
            </a:r>
            <a:r>
              <a:rPr lang="en-US" dirty="0" err="1"/>
              <a:t>niña</a:t>
            </a:r>
            <a:r>
              <a:rPr lang="en-US" dirty="0"/>
              <a:t> </a:t>
            </a:r>
            <a:r>
              <a:rPr lang="en-US" dirty="0" err="1"/>
              <a:t>más</a:t>
            </a:r>
            <a:r>
              <a:rPr lang="en-US" dirty="0"/>
              <a:t> </a:t>
            </a:r>
            <a:r>
              <a:rPr lang="en-US" dirty="0" err="1"/>
              <a:t>pequeño</a:t>
            </a:r>
            <a:r>
              <a:rPr lang="en-US" dirty="0"/>
              <a:t>/a:</a:t>
            </a:r>
          </a:p>
          <a:p>
            <a:pPr lvl="1"/>
            <a:r>
              <a:rPr lang="en-US" dirty="0" err="1"/>
              <a:t>si</a:t>
            </a:r>
            <a:r>
              <a:rPr lang="en-US" dirty="0"/>
              <a:t> </a:t>
            </a:r>
            <a:r>
              <a:rPr lang="en-US" dirty="0" err="1"/>
              <a:t>el</a:t>
            </a:r>
            <a:r>
              <a:rPr lang="en-US" dirty="0"/>
              <a:t> </a:t>
            </a:r>
            <a:r>
              <a:rPr lang="en-US" dirty="0" err="1"/>
              <a:t>niño</a:t>
            </a:r>
            <a:r>
              <a:rPr lang="en-US" dirty="0"/>
              <a:t> o </a:t>
            </a:r>
            <a:r>
              <a:rPr lang="en-US" dirty="0" err="1"/>
              <a:t>niña</a:t>
            </a:r>
            <a:r>
              <a:rPr lang="en-US" dirty="0"/>
              <a:t> se niega a lavarse las manos, no puede cenar hasta que se las lave.</a:t>
            </a:r>
          </a:p>
          <a:p>
            <a:pPr lvl="1"/>
            <a:r>
              <a:rPr lang="en-US" dirty="0" err="1"/>
              <a:t>si</a:t>
            </a:r>
            <a:r>
              <a:rPr lang="en-US" dirty="0"/>
              <a:t> </a:t>
            </a:r>
            <a:r>
              <a:rPr lang="en-US" dirty="0" err="1"/>
              <a:t>el</a:t>
            </a:r>
            <a:r>
              <a:rPr lang="en-US" dirty="0"/>
              <a:t> </a:t>
            </a:r>
            <a:r>
              <a:rPr lang="en-US" dirty="0" err="1"/>
              <a:t>niño</a:t>
            </a:r>
            <a:r>
              <a:rPr lang="en-US" dirty="0"/>
              <a:t> o </a:t>
            </a:r>
            <a:r>
              <a:rPr lang="en-US" dirty="0" err="1"/>
              <a:t>niña</a:t>
            </a:r>
            <a:r>
              <a:rPr lang="en-US" dirty="0"/>
              <a:t> no juega bien con un juguete, se le quita temporalmente.</a:t>
            </a:r>
          </a:p>
        </p:txBody>
      </p:sp>
      <p:sp>
        <p:nvSpPr>
          <p:cNvPr id="6" name="Slide Image Placeholder 5">
            <a:extLst>
              <a:ext uri="{FF2B5EF4-FFF2-40B4-BE49-F238E27FC236}">
                <a16:creationId xmlns:a16="http://schemas.microsoft.com/office/drawing/2014/main" id="{2DF0A9DD-A3B8-7C3A-39D3-BCBE46136B81}"/>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8A1FFE16-E675-A511-33D7-E6D270DFD8A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62</a:t>
            </a:fld>
            <a:endParaRPr lang="en-US" sz="1200" dirty="0">
              <a:latin typeface="+mn-lt"/>
            </a:endParaRPr>
          </a:p>
        </p:txBody>
      </p:sp>
    </p:spTree>
    <p:extLst>
      <p:ext uri="{BB962C8B-B14F-4D97-AF65-F5344CB8AC3E}">
        <p14:creationId xmlns:p14="http://schemas.microsoft.com/office/powerpoint/2010/main" val="34970062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EXPLICAR</a:t>
            </a:r>
          </a:p>
          <a:p>
            <a:r>
              <a:rPr lang="en-US" i="1" dirty="0"/>
              <a:t>Ahora pasaremos a examinar la segunda técnica: las reuniones familiares.</a:t>
            </a:r>
          </a:p>
          <a:p>
            <a:r>
              <a:rPr lang="en-US" dirty="0" err="1"/>
              <a:t>Presente</a:t>
            </a:r>
            <a:r>
              <a:rPr lang="en-US" dirty="0"/>
              <a:t> </a:t>
            </a:r>
            <a:r>
              <a:rPr lang="en-US" dirty="0" err="1"/>
              <a:t>el</a:t>
            </a:r>
            <a:r>
              <a:rPr lang="en-US" dirty="0"/>
              <a:t> </a:t>
            </a:r>
            <a:r>
              <a:rPr lang="en-US" dirty="0" err="1"/>
              <a:t>contenido</a:t>
            </a:r>
            <a:r>
              <a:rPr lang="en-US" dirty="0"/>
              <a:t> de la </a:t>
            </a:r>
            <a:r>
              <a:rPr lang="en-US" dirty="0" err="1"/>
              <a:t>diapositiva</a:t>
            </a:r>
            <a:r>
              <a:rPr lang="en-US" dirty="0"/>
              <a:t>.</a:t>
            </a:r>
          </a:p>
          <a:p>
            <a:endParaRPr lang="en-US" dirty="0"/>
          </a:p>
          <a:p>
            <a:pPr marL="0" indent="0">
              <a:buNone/>
            </a:pPr>
            <a:r>
              <a:rPr lang="en-US" b="1" dirty="0"/>
              <a:t>DEBATE EN GRUPO</a:t>
            </a:r>
          </a:p>
          <a:p>
            <a:r>
              <a:rPr lang="en-US" i="1" dirty="0"/>
              <a:t>¿Por qué es importante crear tiempo para reunirse en familia?</a:t>
            </a:r>
          </a:p>
          <a:p>
            <a:r>
              <a:rPr lang="en-US" i="0" dirty="0"/>
              <a:t>Complemente las respuestas de </a:t>
            </a:r>
            <a:r>
              <a:rPr lang="en-US" i="0" dirty="0" err="1"/>
              <a:t>los</a:t>
            </a:r>
            <a:r>
              <a:rPr lang="en-US" i="0" dirty="0"/>
              <a:t>/as </a:t>
            </a:r>
            <a:r>
              <a:rPr lang="en-US" i="0" dirty="0" err="1"/>
              <a:t>participantes</a:t>
            </a:r>
            <a:r>
              <a:rPr lang="en-US" i="0" dirty="0"/>
              <a:t> con las posibles respuestas que figuran a continuación.</a:t>
            </a:r>
          </a:p>
          <a:p>
            <a:pPr marL="0" indent="0">
              <a:buNone/>
            </a:pPr>
            <a:r>
              <a:rPr lang="en-US" dirty="0"/>
              <a:t>______________________________________________________________________________</a:t>
            </a:r>
          </a:p>
          <a:p>
            <a:pPr marL="0" indent="0">
              <a:buNone/>
            </a:pPr>
            <a:endParaRPr lang="en-US" dirty="0"/>
          </a:p>
          <a:p>
            <a:pPr marL="0" indent="0">
              <a:buNone/>
            </a:pPr>
            <a:r>
              <a:rPr lang="en-US" b="1" dirty="0"/>
              <a:t>POSIBLES RESPUESTAS</a:t>
            </a:r>
          </a:p>
          <a:p>
            <a:pPr lvl="0"/>
            <a:r>
              <a:rPr lang="en-US" dirty="0"/>
              <a:t>Refuerza el sentimiento de pertenencia a una familia.</a:t>
            </a:r>
          </a:p>
          <a:p>
            <a:pPr lvl="0"/>
            <a:r>
              <a:rPr lang="en-US" dirty="0"/>
              <a:t>Hace que </a:t>
            </a:r>
            <a:r>
              <a:rPr lang="en-US" dirty="0" err="1"/>
              <a:t>los</a:t>
            </a:r>
            <a:r>
              <a:rPr lang="en-US" dirty="0"/>
              <a:t>/as </a:t>
            </a:r>
            <a:r>
              <a:rPr lang="en-US" dirty="0" err="1"/>
              <a:t>menores</a:t>
            </a:r>
            <a:r>
              <a:rPr lang="en-US" dirty="0"/>
              <a:t> se sientan valorados y queridos.</a:t>
            </a:r>
          </a:p>
          <a:p>
            <a:pPr lvl="0"/>
            <a:r>
              <a:rPr lang="en-US" dirty="0"/>
              <a:t>Crea y mantiene relaciones positivas entre padres e </a:t>
            </a:r>
            <a:r>
              <a:rPr lang="en-US" dirty="0" err="1"/>
              <a:t>hijos</a:t>
            </a:r>
            <a:r>
              <a:rPr lang="en-US" dirty="0"/>
              <a:t>/as.</a:t>
            </a:r>
          </a:p>
          <a:p>
            <a:pPr lvl="0"/>
            <a:r>
              <a:rPr lang="en-US" dirty="0"/>
              <a:t>Anima a </a:t>
            </a:r>
            <a:r>
              <a:rPr lang="en-US" dirty="0" err="1"/>
              <a:t>los</a:t>
            </a:r>
            <a:r>
              <a:rPr lang="en-US" dirty="0"/>
              <a:t>/as </a:t>
            </a:r>
            <a:r>
              <a:rPr lang="en-US" dirty="0" err="1"/>
              <a:t>menores</a:t>
            </a:r>
            <a:r>
              <a:rPr lang="en-US" dirty="0"/>
              <a:t> a expresar sus puntos de vista, sus frustraciones y sus preocupaciones de forma positiva. Esto hace que se </a:t>
            </a:r>
            <a:r>
              <a:rPr lang="en-US" dirty="0" err="1"/>
              <a:t>sientan</a:t>
            </a:r>
            <a:r>
              <a:rPr lang="en-US" dirty="0"/>
              <a:t> </a:t>
            </a:r>
            <a:r>
              <a:rPr lang="en-US" dirty="0" err="1"/>
              <a:t>escuchados</a:t>
            </a:r>
            <a:r>
              <a:rPr lang="en-US" dirty="0"/>
              <a:t>/as.</a:t>
            </a:r>
          </a:p>
          <a:p>
            <a:pPr lvl="0"/>
            <a:r>
              <a:rPr lang="en-US" dirty="0"/>
              <a:t>Fomenta la igualdad entre los miembros de la familia y reduce las luchas de poder.</a:t>
            </a:r>
          </a:p>
        </p:txBody>
      </p:sp>
      <p:sp>
        <p:nvSpPr>
          <p:cNvPr id="6" name="Slide Image Placeholder 5">
            <a:extLst>
              <a:ext uri="{FF2B5EF4-FFF2-40B4-BE49-F238E27FC236}">
                <a16:creationId xmlns:a16="http://schemas.microsoft.com/office/drawing/2014/main" id="{5DEF3E2A-7379-6325-2C8E-8FAA5FB2661A}"/>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9D1E1E5D-AF44-9710-7033-4A191AE150D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63</a:t>
            </a:fld>
            <a:endParaRPr lang="en-US" sz="1200" dirty="0">
              <a:latin typeface="+mn-lt"/>
            </a:endParaRPr>
          </a:p>
        </p:txBody>
      </p:sp>
    </p:spTree>
    <p:extLst>
      <p:ext uri="{BB962C8B-B14F-4D97-AF65-F5344CB8AC3E}">
        <p14:creationId xmlns:p14="http://schemas.microsoft.com/office/powerpoint/2010/main" val="84267256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EXPLICAR</a:t>
            </a:r>
          </a:p>
          <a:p>
            <a:r>
              <a:rPr lang="en-US" dirty="0" err="1"/>
              <a:t>Presente</a:t>
            </a:r>
            <a:r>
              <a:rPr lang="en-US" dirty="0"/>
              <a:t> </a:t>
            </a:r>
            <a:r>
              <a:rPr lang="en-US" dirty="0" err="1"/>
              <a:t>el</a:t>
            </a:r>
            <a:r>
              <a:rPr lang="en-US" dirty="0"/>
              <a:t> </a:t>
            </a:r>
            <a:r>
              <a:rPr lang="en-US" dirty="0" err="1"/>
              <a:t>contenido</a:t>
            </a:r>
            <a:r>
              <a:rPr lang="en-US" dirty="0"/>
              <a:t> de la </a:t>
            </a:r>
            <a:r>
              <a:rPr lang="en-US" dirty="0" err="1"/>
              <a:t>diapositiva</a:t>
            </a:r>
            <a:r>
              <a:rPr lang="en-US" dirty="0"/>
              <a:t>.</a:t>
            </a:r>
          </a:p>
          <a:p>
            <a:r>
              <a:rPr lang="en-US" i="1" dirty="0"/>
              <a:t>Es importante, sobre todo para </a:t>
            </a:r>
            <a:r>
              <a:rPr lang="en-US" i="1" dirty="0" err="1"/>
              <a:t>los</a:t>
            </a:r>
            <a:r>
              <a:rPr lang="en-US" i="1" dirty="0"/>
              <a:t>/as </a:t>
            </a:r>
            <a:r>
              <a:rPr lang="en-US" i="1" dirty="0" err="1"/>
              <a:t>niños</a:t>
            </a:r>
            <a:r>
              <a:rPr lang="en-US" i="1" dirty="0"/>
              <a:t> y </a:t>
            </a:r>
            <a:r>
              <a:rPr lang="en-US" i="1" dirty="0" err="1"/>
              <a:t>niñas</a:t>
            </a:r>
            <a:r>
              <a:rPr lang="en-US" i="1" dirty="0"/>
              <a:t> </a:t>
            </a:r>
            <a:r>
              <a:rPr lang="en-US" i="1" dirty="0" err="1"/>
              <a:t>mayores</a:t>
            </a:r>
            <a:r>
              <a:rPr lang="en-US" i="1" dirty="0"/>
              <a:t>, que tengan la oportunidad de hablar y expresar sus pensamientos e ideas.</a:t>
            </a:r>
          </a:p>
        </p:txBody>
      </p:sp>
      <p:sp>
        <p:nvSpPr>
          <p:cNvPr id="6" name="Slide Image Placeholder 5">
            <a:extLst>
              <a:ext uri="{FF2B5EF4-FFF2-40B4-BE49-F238E27FC236}">
                <a16:creationId xmlns:a16="http://schemas.microsoft.com/office/drawing/2014/main" id="{E5CBA63C-DA6C-9116-91CA-5DFE844F399E}"/>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1EA0C00D-B039-C818-9E35-D4F326CFB1B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64</a:t>
            </a:fld>
            <a:endParaRPr lang="en-US" sz="1200" dirty="0">
              <a:latin typeface="+mn-lt"/>
            </a:endParaRPr>
          </a:p>
        </p:txBody>
      </p:sp>
    </p:spTree>
    <p:extLst>
      <p:ext uri="{BB962C8B-B14F-4D97-AF65-F5344CB8AC3E}">
        <p14:creationId xmlns:p14="http://schemas.microsoft.com/office/powerpoint/2010/main" val="28137628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sz="1150" b="1" dirty="0"/>
              <a:t>EXPLICAR</a:t>
            </a:r>
          </a:p>
          <a:p>
            <a:r>
              <a:rPr lang="en-US" sz="1150" b="1" i="1" dirty="0"/>
              <a:t>Primer paso</a:t>
            </a:r>
          </a:p>
          <a:p>
            <a:pPr lvl="1"/>
            <a:r>
              <a:rPr lang="en-US" sz="1150" i="1" dirty="0"/>
              <a:t>Las reuniones familiares siempre empiezan mejor con una ronda de comentarios positivos sobre la vida familiar. </a:t>
            </a:r>
          </a:p>
          <a:p>
            <a:pPr lvl="1"/>
            <a:r>
              <a:rPr lang="en-US" sz="1150" i="1" dirty="0"/>
              <a:t>Lo ideal es que cada miembro de la familia tenga la oportunidad de decir algo positivo sobre los demás. </a:t>
            </a:r>
          </a:p>
          <a:p>
            <a:pPr lvl="1"/>
            <a:r>
              <a:rPr lang="en-US" sz="1150" i="1" dirty="0"/>
              <a:t>Esto anima a </a:t>
            </a:r>
            <a:r>
              <a:rPr lang="en-US" sz="1150" i="1" dirty="0" err="1"/>
              <a:t>niños</a:t>
            </a:r>
            <a:r>
              <a:rPr lang="en-US" sz="1150" i="1" dirty="0"/>
              <a:t>, </a:t>
            </a:r>
            <a:r>
              <a:rPr lang="en-US" sz="1150" i="1" dirty="0" err="1"/>
              <a:t>niñas</a:t>
            </a:r>
            <a:r>
              <a:rPr lang="en-US" sz="1150" i="1" dirty="0"/>
              <a:t> y adolescentes a valorar los buenos momentos que </a:t>
            </a:r>
            <a:r>
              <a:rPr lang="en-US" sz="1150" i="1" dirty="0" err="1"/>
              <a:t>pasan</a:t>
            </a:r>
            <a:r>
              <a:rPr lang="en-US" sz="1150" i="1" dirty="0"/>
              <a:t> </a:t>
            </a:r>
            <a:r>
              <a:rPr lang="en-US" sz="1150" i="1" dirty="0" err="1"/>
              <a:t>juntos</a:t>
            </a:r>
            <a:r>
              <a:rPr lang="en-US" sz="1150" i="1" dirty="0"/>
              <a:t>/as, a expresar gratitud y a apreciar a otros miembros de la familia. </a:t>
            </a:r>
          </a:p>
          <a:p>
            <a:pPr lvl="1"/>
            <a:r>
              <a:rPr lang="en-US" sz="1150" i="1" dirty="0"/>
              <a:t>Por ejemplo: "Esther, gracias por preparar la cena ayer y Juan, te agradezco que </a:t>
            </a:r>
            <a:r>
              <a:rPr lang="en-US" sz="1150" i="1" dirty="0" err="1"/>
              <a:t>cuidaras</a:t>
            </a:r>
            <a:r>
              <a:rPr lang="en-US" sz="1150" i="1" dirty="0"/>
              <a:t> a </a:t>
            </a:r>
            <a:r>
              <a:rPr lang="en-US" sz="1150" i="1" dirty="0" err="1"/>
              <a:t>tus</a:t>
            </a:r>
            <a:r>
              <a:rPr lang="en-US" sz="1150" i="1" dirty="0"/>
              <a:t> </a:t>
            </a:r>
            <a:r>
              <a:rPr lang="en-US" sz="1150" i="1" dirty="0" err="1"/>
              <a:t>hermanos</a:t>
            </a:r>
            <a:r>
              <a:rPr lang="en-US" sz="1150" i="1" dirty="0"/>
              <a:t>/as </a:t>
            </a:r>
            <a:r>
              <a:rPr lang="en-US" sz="1150" i="1" dirty="0" err="1"/>
              <a:t>pequeños</a:t>
            </a:r>
            <a:r>
              <a:rPr lang="en-US" sz="1150" i="1" dirty="0"/>
              <a:t>/as mientras yo estaba en el mercado".</a:t>
            </a:r>
          </a:p>
          <a:p>
            <a:r>
              <a:rPr lang="en-US" sz="1150" b="1" i="1" dirty="0"/>
              <a:t>Paso 2</a:t>
            </a:r>
          </a:p>
          <a:p>
            <a:pPr lvl="1"/>
            <a:r>
              <a:rPr lang="en-US" sz="1150" i="1" dirty="0"/>
              <a:t>La familia hace un seguimiento de las soluciones adoptadas en la última reunión. </a:t>
            </a:r>
          </a:p>
          <a:p>
            <a:pPr lvl="1"/>
            <a:r>
              <a:rPr lang="en-US" sz="1150" i="1" dirty="0"/>
              <a:t>Por ejemplo: "En nuestra última reunión acordamos que todo el mundo debería estar en casa a las 6". ¿Qué tal ha ido esta semana? ¿</a:t>
            </a:r>
            <a:r>
              <a:rPr lang="en-US" sz="1150" i="1" dirty="0" err="1"/>
              <a:t>Todo</a:t>
            </a:r>
            <a:r>
              <a:rPr lang="en-US" sz="1150" i="1" dirty="0"/>
              <a:t> el </a:t>
            </a:r>
            <a:r>
              <a:rPr lang="en-US" sz="1150" i="1" dirty="0" err="1"/>
              <a:t>mundo</a:t>
            </a:r>
            <a:r>
              <a:rPr lang="en-US" sz="1150" i="1" dirty="0"/>
              <a:t> </a:t>
            </a:r>
            <a:r>
              <a:rPr lang="en-US" sz="1150" i="1" dirty="0" err="1"/>
              <a:t>llegó</a:t>
            </a:r>
            <a:r>
              <a:rPr lang="en-US" sz="1150" i="1" dirty="0"/>
              <a:t> a casa a tiempo?".</a:t>
            </a:r>
          </a:p>
          <a:p>
            <a:r>
              <a:rPr lang="en-US" sz="1150" b="1" i="1" dirty="0"/>
              <a:t>Paso 3</a:t>
            </a:r>
          </a:p>
          <a:p>
            <a:pPr lvl="1"/>
            <a:r>
              <a:rPr lang="en-US" sz="1150" i="1" dirty="0"/>
              <a:t>Todos los puntos del orden del día están identificados. </a:t>
            </a:r>
          </a:p>
          <a:p>
            <a:pPr lvl="1"/>
            <a:r>
              <a:rPr lang="en-US" sz="1150" i="1" dirty="0" err="1"/>
              <a:t>Todos</a:t>
            </a:r>
            <a:r>
              <a:rPr lang="en-US" sz="1150" i="1" dirty="0"/>
              <a:t>/as tienen la oportunidad de decir de qué les gustaría hablar. </a:t>
            </a:r>
          </a:p>
          <a:p>
            <a:pPr lvl="1"/>
            <a:r>
              <a:rPr lang="en-US" sz="1150" i="1" dirty="0"/>
              <a:t>No se resolverán todos los conflictos y problemas, pero se trata de dar la oportunidad a cualquiera de compartir sus pensamientos y escuchar. </a:t>
            </a:r>
          </a:p>
          <a:p>
            <a:pPr lvl="1"/>
            <a:r>
              <a:rPr lang="en-US" sz="1150" i="1" dirty="0"/>
              <a:t>Escuchar no significa que estemos de acuerdo, sino que es una oportunidad para comprender mejor las perspectivas de los demás. </a:t>
            </a:r>
          </a:p>
          <a:p>
            <a:pPr lvl="1"/>
            <a:r>
              <a:rPr lang="en-US" sz="1150" i="1" dirty="0"/>
              <a:t>Los puntos del orden del día no son necesariamente asuntos; también pueden ser proyectos familiares. </a:t>
            </a:r>
          </a:p>
          <a:p>
            <a:pPr lvl="1"/>
            <a:r>
              <a:rPr lang="en-US" sz="1150" i="1" dirty="0"/>
              <a:t>Por ejemplo: "Gertrude, has expresado tu frustración por no poder venir al mercado conmigo. Como sabes, por razones de seguridad, no podemos dejarte ir. ¿Hay alguna otra cosa que te gustaría hacer que fuera más segura? ¿Te gustaría asistir a clases semanales en el Espacio </a:t>
            </a:r>
            <a:r>
              <a:rPr lang="en-US" sz="1150" i="1" dirty="0" err="1"/>
              <a:t>seguro</a:t>
            </a:r>
            <a:r>
              <a:rPr lang="en-US" sz="1150" i="1" dirty="0"/>
              <a:t> de </a:t>
            </a:r>
            <a:r>
              <a:rPr lang="en-US" sz="1150" i="1" dirty="0" err="1"/>
              <a:t>curación</a:t>
            </a:r>
            <a:r>
              <a:rPr lang="en-US" sz="1150" i="1" dirty="0"/>
              <a:t> y </a:t>
            </a:r>
            <a:r>
              <a:rPr lang="en-US" sz="1150" i="1" dirty="0" err="1"/>
              <a:t>aprendizaje</a:t>
            </a:r>
            <a:r>
              <a:rPr lang="en-US" sz="1150" i="1" dirty="0"/>
              <a:t>?".</a:t>
            </a:r>
          </a:p>
          <a:p>
            <a:r>
              <a:rPr lang="en-US" sz="1150" b="1" i="1" dirty="0"/>
              <a:t>Paso 4</a:t>
            </a:r>
          </a:p>
          <a:p>
            <a:pPr lvl="1"/>
            <a:r>
              <a:rPr lang="en-US" sz="1150" i="1" dirty="0" err="1"/>
              <a:t>Disfruten</a:t>
            </a:r>
            <a:r>
              <a:rPr lang="en-US" sz="1150" i="1" dirty="0"/>
              <a:t> del tiempo en familia. </a:t>
            </a:r>
          </a:p>
          <a:p>
            <a:pPr lvl="1"/>
            <a:r>
              <a:rPr lang="en-US" sz="1150" i="1" dirty="0"/>
              <a:t>Diviértanse, </a:t>
            </a:r>
            <a:r>
              <a:rPr lang="en-US" sz="1150" i="1" dirty="0" err="1"/>
              <a:t>planifiquen</a:t>
            </a:r>
            <a:r>
              <a:rPr lang="en-US" sz="1150" i="1" dirty="0"/>
              <a:t> </a:t>
            </a:r>
            <a:r>
              <a:rPr lang="en-US" sz="1150" i="1" dirty="0" err="1"/>
              <a:t>juntos</a:t>
            </a:r>
            <a:r>
              <a:rPr lang="en-US" sz="1150" i="1" dirty="0"/>
              <a:t>/as eventos familiares. </a:t>
            </a:r>
          </a:p>
          <a:p>
            <a:pPr lvl="1"/>
            <a:r>
              <a:rPr lang="en-US" sz="1150" i="1" dirty="0"/>
              <a:t>Por ejemplo: "¿A quién se le ocurre algo divertido que podamos </a:t>
            </a:r>
            <a:r>
              <a:rPr lang="en-US" sz="1150" i="1" dirty="0" err="1"/>
              <a:t>hacer</a:t>
            </a:r>
            <a:r>
              <a:rPr lang="en-US" sz="1150" i="1" dirty="0"/>
              <a:t> </a:t>
            </a:r>
            <a:r>
              <a:rPr lang="en-US" sz="1150" i="1" dirty="0" err="1"/>
              <a:t>juntos</a:t>
            </a:r>
            <a:r>
              <a:rPr lang="en-US" sz="1150" i="1" dirty="0"/>
              <a:t>/as? ¿Qué tal dar un paseo y hacer un picnic </a:t>
            </a:r>
            <a:r>
              <a:rPr lang="en-US" sz="1150" i="1" dirty="0" err="1"/>
              <a:t>juntos</a:t>
            </a:r>
            <a:r>
              <a:rPr lang="en-US" sz="1150" i="1" dirty="0"/>
              <a:t>/as el próximo </a:t>
            </a:r>
            <a:r>
              <a:rPr lang="en-US" sz="1150" i="1" dirty="0" err="1"/>
              <a:t>sábado</a:t>
            </a:r>
            <a:r>
              <a:rPr lang="en-US" sz="1150" i="1" dirty="0"/>
              <a:t>?”.</a:t>
            </a:r>
          </a:p>
        </p:txBody>
      </p:sp>
      <p:sp>
        <p:nvSpPr>
          <p:cNvPr id="6" name="Slide Image Placeholder 5">
            <a:extLst>
              <a:ext uri="{FF2B5EF4-FFF2-40B4-BE49-F238E27FC236}">
                <a16:creationId xmlns:a16="http://schemas.microsoft.com/office/drawing/2014/main" id="{DE2BB5B7-5C6C-158E-3ADE-446065E6F928}"/>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510F3497-D21B-6883-F5F6-EEAEF36B950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65</a:t>
            </a:fld>
            <a:endParaRPr lang="en-US" sz="1200" dirty="0">
              <a:latin typeface="+mn-lt"/>
            </a:endParaRPr>
          </a:p>
        </p:txBody>
      </p:sp>
    </p:spTree>
    <p:extLst>
      <p:ext uri="{BB962C8B-B14F-4D97-AF65-F5344CB8AC3E}">
        <p14:creationId xmlns:p14="http://schemas.microsoft.com/office/powerpoint/2010/main" val="24967187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DEBATE EN GRUPO (5 minutos)</a:t>
            </a:r>
          </a:p>
          <a:p>
            <a:r>
              <a:rPr lang="en-US" dirty="0" err="1"/>
              <a:t>Póngase</a:t>
            </a:r>
            <a:r>
              <a:rPr lang="en-US" dirty="0"/>
              <a:t> en contacto con la persona que tiene al lado y comenten las preguntas de la </a:t>
            </a:r>
            <a:r>
              <a:rPr lang="en-US" dirty="0" err="1"/>
              <a:t>diapositiva</a:t>
            </a:r>
            <a:r>
              <a:rPr lang="en-US" dirty="0"/>
              <a:t>.</a:t>
            </a:r>
          </a:p>
          <a:p>
            <a:r>
              <a:rPr lang="en-US" dirty="0"/>
              <a:t>Dé 5 minutos a </a:t>
            </a:r>
            <a:r>
              <a:rPr lang="en-US" dirty="0" err="1"/>
              <a:t>los</a:t>
            </a:r>
            <a:r>
              <a:rPr lang="en-US" dirty="0"/>
              <a:t>/as </a:t>
            </a:r>
            <a:r>
              <a:rPr lang="en-US" dirty="0" err="1"/>
              <a:t>participantes</a:t>
            </a:r>
            <a:r>
              <a:rPr lang="en-US" dirty="0"/>
              <a:t> para </a:t>
            </a:r>
            <a:r>
              <a:rPr lang="en-US" dirty="0" err="1"/>
              <a:t>completar</a:t>
            </a:r>
            <a:r>
              <a:rPr lang="en-US" dirty="0"/>
              <a:t>.</a:t>
            </a:r>
          </a:p>
          <a:p>
            <a:endParaRPr lang="en-US" dirty="0"/>
          </a:p>
          <a:p>
            <a:pPr marL="0" indent="0">
              <a:buNone/>
            </a:pPr>
            <a:r>
              <a:rPr lang="en-US" b="1" dirty="0"/>
              <a:t>DEBATE EN GRUPO</a:t>
            </a:r>
          </a:p>
          <a:p>
            <a:r>
              <a:rPr lang="en-US" dirty="0"/>
              <a:t>Invite a las personas </a:t>
            </a:r>
            <a:r>
              <a:rPr lang="en-US" dirty="0" err="1"/>
              <a:t>voluntarias</a:t>
            </a:r>
            <a:r>
              <a:rPr lang="en-US" dirty="0"/>
              <a:t> a compartir sus </a:t>
            </a:r>
            <a:r>
              <a:rPr lang="en-US" dirty="0" err="1"/>
              <a:t>respuestas</a:t>
            </a:r>
            <a:r>
              <a:rPr lang="en-US" dirty="0"/>
              <a:t>.</a:t>
            </a:r>
          </a:p>
        </p:txBody>
      </p:sp>
      <p:sp>
        <p:nvSpPr>
          <p:cNvPr id="6" name="Slide Image Placeholder 5">
            <a:extLst>
              <a:ext uri="{FF2B5EF4-FFF2-40B4-BE49-F238E27FC236}">
                <a16:creationId xmlns:a16="http://schemas.microsoft.com/office/drawing/2014/main" id="{B0FF71FA-B65E-E169-82A8-9DBFD74169F7}"/>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C601EC4A-F03F-3715-0A28-599F33CE1FA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66</a:t>
            </a:fld>
            <a:endParaRPr lang="en-US" sz="1200" dirty="0">
              <a:latin typeface="+mn-lt"/>
            </a:endParaRPr>
          </a:p>
        </p:txBody>
      </p:sp>
    </p:spTree>
    <p:extLst>
      <p:ext uri="{BB962C8B-B14F-4D97-AF65-F5344CB8AC3E}">
        <p14:creationId xmlns:p14="http://schemas.microsoft.com/office/powerpoint/2010/main" val="30196507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9" name="Google Shape;529;p18:notes"/>
          <p:cNvSpPr txBox="1">
            <a:spLocks noGrp="1"/>
          </p:cNvSpPr>
          <p:nvPr>
            <p:ph type="body" idx="1"/>
          </p:nvPr>
        </p:nvSpPr>
        <p:spPr/>
        <p:txBody>
          <a:bodyPr/>
          <a:lstStyle/>
          <a:p>
            <a:pPr marL="0" indent="0">
              <a:buNone/>
            </a:pPr>
            <a:r>
              <a:rPr lang="en-US" b="1" noProof="0" dirty="0"/>
              <a:t>EXPLICAR</a:t>
            </a:r>
          </a:p>
          <a:p>
            <a:pPr marL="171450" indent="-171450"/>
            <a:r>
              <a:rPr lang="en-US" b="0" noProof="0" dirty="0" err="1"/>
              <a:t>Presente</a:t>
            </a:r>
            <a:r>
              <a:rPr lang="en-US" b="0" noProof="0" dirty="0"/>
              <a:t> </a:t>
            </a:r>
            <a:r>
              <a:rPr lang="en-US" b="0" noProof="0" dirty="0" err="1"/>
              <a:t>el</a:t>
            </a:r>
            <a:r>
              <a:rPr lang="en-US" b="0" noProof="0" dirty="0"/>
              <a:t> </a:t>
            </a:r>
            <a:r>
              <a:rPr lang="en-US" b="0" noProof="0" dirty="0" err="1"/>
              <a:t>contenido</a:t>
            </a:r>
            <a:r>
              <a:rPr lang="en-US" b="0" noProof="0" dirty="0"/>
              <a:t> de la </a:t>
            </a:r>
            <a:r>
              <a:rPr lang="en-US" b="0" noProof="0" dirty="0" err="1"/>
              <a:t>diapositiva</a:t>
            </a:r>
            <a:r>
              <a:rPr lang="en-US" b="0" noProof="0" dirty="0"/>
              <a:t>.</a:t>
            </a:r>
          </a:p>
        </p:txBody>
      </p:sp>
      <p:sp>
        <p:nvSpPr>
          <p:cNvPr id="3" name="Slide Image Placeholder 2">
            <a:extLst>
              <a:ext uri="{FF2B5EF4-FFF2-40B4-BE49-F238E27FC236}">
                <a16:creationId xmlns:a16="http://schemas.microsoft.com/office/drawing/2014/main" id="{A7845B38-559C-4D02-29D9-C40D7C8A5541}"/>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F84A4D55-22C8-09CF-B65C-CFA4A58A0A9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67</a:t>
            </a:fld>
            <a:endParaRPr lang="en-US" sz="1200" dirty="0">
              <a:latin typeface="+mn-lt"/>
            </a:endParaRPr>
          </a:p>
        </p:txBody>
      </p:sp>
    </p:spTree>
    <p:extLst>
      <p:ext uri="{BB962C8B-B14F-4D97-AF65-F5344CB8AC3E}">
        <p14:creationId xmlns:p14="http://schemas.microsoft.com/office/powerpoint/2010/main" val="34000722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9" name="Google Shape;539;p19:notes"/>
          <p:cNvSpPr txBox="1">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CA" b="1" dirty="0"/>
              <a:t>SESIÓN 5 DURACIÓN: 1h10</a:t>
            </a:r>
            <a:endParaRPr lang="en-US" noProof="0" dirty="0"/>
          </a:p>
          <a:p>
            <a:pPr marL="0" indent="0">
              <a:buNone/>
            </a:pPr>
            <a:r>
              <a:rPr lang="en-US" dirty="0"/>
              <a:t>______________________________________________________________________________</a:t>
            </a:r>
          </a:p>
          <a:p>
            <a:pPr marL="0" indent="0">
              <a:buNone/>
            </a:pPr>
            <a:endParaRPr lang="en-US" noProof="0" dirty="0"/>
          </a:p>
          <a:p>
            <a:pPr marL="0" indent="0">
              <a:buNone/>
            </a:pPr>
            <a:r>
              <a:rPr lang="en-US" b="1" noProof="0" dirty="0"/>
              <a:t>EXPLICAR</a:t>
            </a:r>
          </a:p>
          <a:p>
            <a:r>
              <a:rPr lang="en-US" i="1" noProof="0" dirty="0"/>
              <a:t>Vamos a ver estrategias de disciplina no violenta para </a:t>
            </a:r>
            <a:r>
              <a:rPr lang="en-US" i="1" noProof="0" dirty="0" err="1"/>
              <a:t>los</a:t>
            </a:r>
            <a:r>
              <a:rPr lang="en-US" i="1" noProof="0" dirty="0"/>
              <a:t>/as </a:t>
            </a:r>
            <a:r>
              <a:rPr lang="en-US" i="1" noProof="0" dirty="0" err="1"/>
              <a:t>cuidadores</a:t>
            </a:r>
            <a:r>
              <a:rPr lang="en-US" i="1" noProof="0" dirty="0"/>
              <a:t>. </a:t>
            </a:r>
          </a:p>
        </p:txBody>
      </p:sp>
      <p:sp>
        <p:nvSpPr>
          <p:cNvPr id="3" name="Slide Image Placeholder 2">
            <a:extLst>
              <a:ext uri="{FF2B5EF4-FFF2-40B4-BE49-F238E27FC236}">
                <a16:creationId xmlns:a16="http://schemas.microsoft.com/office/drawing/2014/main" id="{DD4D1ECB-2853-4D43-2936-2EF1968CECC9}"/>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1801EDE0-036E-9D24-0B6E-A1D4B9C973C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68</a:t>
            </a:fld>
            <a:endParaRPr lang="en-US" sz="1200" dirty="0">
              <a:latin typeface="+mn-lt"/>
            </a:endParaRPr>
          </a:p>
        </p:txBody>
      </p:sp>
    </p:spTree>
    <p:extLst>
      <p:ext uri="{BB962C8B-B14F-4D97-AF65-F5344CB8AC3E}">
        <p14:creationId xmlns:p14="http://schemas.microsoft.com/office/powerpoint/2010/main" val="416286728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DEBATE EN GRUPO</a:t>
            </a:r>
            <a:endParaRPr lang="en-US" b="1" dirty="0"/>
          </a:p>
          <a:p>
            <a:r>
              <a:rPr lang="en-US" i="1" dirty="0"/>
              <a:t>¿Qué es la disciplina?</a:t>
            </a:r>
          </a:p>
          <a:p>
            <a:r>
              <a:rPr lang="en-US" i="1" dirty="0"/>
              <a:t>¿</a:t>
            </a:r>
            <a:r>
              <a:rPr lang="en-US" i="1" dirty="0" err="1"/>
              <a:t>Pueden</a:t>
            </a:r>
            <a:r>
              <a:rPr lang="en-US" i="1" dirty="0"/>
              <a:t> describir su idea de disciplina?</a:t>
            </a:r>
          </a:p>
          <a:p>
            <a:endParaRPr lang="en-US" dirty="0"/>
          </a:p>
          <a:p>
            <a:pPr marL="0" indent="0">
              <a:buNone/>
            </a:pPr>
            <a:r>
              <a:rPr lang="en-US" b="1" dirty="0"/>
              <a:t>EXPLICAR</a:t>
            </a:r>
            <a:endParaRPr lang="en-US" i="0" dirty="0"/>
          </a:p>
          <a:p>
            <a:r>
              <a:rPr lang="en-US" i="0" dirty="0" err="1"/>
              <a:t>Haga</a:t>
            </a:r>
            <a:r>
              <a:rPr lang="en-US" i="0" dirty="0"/>
              <a:t> clic para revelar la definición de </a:t>
            </a:r>
            <a:r>
              <a:rPr lang="en-US" i="0" dirty="0" err="1"/>
              <a:t>disciplina</a:t>
            </a:r>
            <a:r>
              <a:rPr lang="en-US" i="0" dirty="0"/>
              <a:t>.</a:t>
            </a:r>
          </a:p>
          <a:p>
            <a:r>
              <a:rPr lang="en-US" i="0" dirty="0" err="1"/>
              <a:t>Presente</a:t>
            </a:r>
            <a:r>
              <a:rPr lang="en-US" i="0" dirty="0"/>
              <a:t> </a:t>
            </a:r>
            <a:r>
              <a:rPr lang="en-US" i="0" dirty="0" err="1"/>
              <a:t>el</a:t>
            </a:r>
            <a:r>
              <a:rPr lang="en-US" i="0" dirty="0"/>
              <a:t> </a:t>
            </a:r>
            <a:r>
              <a:rPr lang="en-US" i="0" dirty="0" err="1"/>
              <a:t>contenido</a:t>
            </a:r>
            <a:r>
              <a:rPr lang="en-US" i="0" dirty="0"/>
              <a:t> de la </a:t>
            </a:r>
            <a:r>
              <a:rPr lang="en-US" i="0" dirty="0" err="1"/>
              <a:t>diapositiva</a:t>
            </a:r>
            <a:r>
              <a:rPr lang="en-US" i="0" dirty="0"/>
              <a:t>.</a:t>
            </a:r>
          </a:p>
          <a:p>
            <a:r>
              <a:rPr lang="en-US" i="1" dirty="0"/>
              <a:t>Los/as </a:t>
            </a:r>
            <a:r>
              <a:rPr lang="en-US" i="1" dirty="0" err="1"/>
              <a:t>menores</a:t>
            </a:r>
            <a:r>
              <a:rPr lang="en-US" i="1" dirty="0"/>
              <a:t> necesitan ser guiados por sus padres y </a:t>
            </a:r>
            <a:r>
              <a:rPr lang="en-US" i="1" dirty="0" err="1"/>
              <a:t>madres</a:t>
            </a:r>
            <a:r>
              <a:rPr lang="en-US" i="1" dirty="0"/>
              <a:t> para convertirse en buenos miembros de la comunidad y la familia.</a:t>
            </a:r>
          </a:p>
          <a:p>
            <a:r>
              <a:rPr lang="en-US" i="1" dirty="0"/>
              <a:t>Los padres y </a:t>
            </a:r>
            <a:r>
              <a:rPr lang="en-US" i="1" dirty="0" err="1"/>
              <a:t>madres</a:t>
            </a:r>
            <a:r>
              <a:rPr lang="en-US" i="1" dirty="0"/>
              <a:t> </a:t>
            </a:r>
            <a:r>
              <a:rPr lang="en-US" i="1" dirty="0" err="1"/>
              <a:t>deben</a:t>
            </a:r>
            <a:r>
              <a:rPr lang="en-US" i="1" dirty="0"/>
              <a:t>:</a:t>
            </a:r>
          </a:p>
          <a:p>
            <a:pPr lvl="1"/>
            <a:r>
              <a:rPr lang="en-US" i="1" dirty="0" err="1"/>
              <a:t>orientar</a:t>
            </a:r>
            <a:r>
              <a:rPr lang="en-US" i="1" dirty="0"/>
              <a:t> el comportamiento de sus </a:t>
            </a:r>
            <a:r>
              <a:rPr lang="en-US" i="1" dirty="0" err="1"/>
              <a:t>hijos</a:t>
            </a:r>
            <a:r>
              <a:rPr lang="en-US" i="1" dirty="0"/>
              <a:t>/as mediante rutinas diarias y normas domésticas.</a:t>
            </a:r>
          </a:p>
          <a:p>
            <a:pPr lvl="1"/>
            <a:r>
              <a:rPr lang="en-US" i="1" dirty="0" err="1"/>
              <a:t>establecer</a:t>
            </a:r>
            <a:r>
              <a:rPr lang="en-US" i="1" dirty="0"/>
              <a:t> normas domésticas, utilizar su atención de forma estratégica y aplicar consecuencias coherentes a los comportamientos negativos.</a:t>
            </a:r>
          </a:p>
          <a:p>
            <a:pPr lvl="1"/>
            <a:r>
              <a:rPr lang="en-US" i="1" dirty="0" err="1"/>
              <a:t>dejar</a:t>
            </a:r>
            <a:r>
              <a:rPr lang="en-US" i="1" dirty="0"/>
              <a:t> claro a </a:t>
            </a:r>
            <a:r>
              <a:rPr lang="en-US" i="1" dirty="0" err="1"/>
              <a:t>los</a:t>
            </a:r>
            <a:r>
              <a:rPr lang="en-US" i="1" dirty="0"/>
              <a:t>/as </a:t>
            </a:r>
            <a:r>
              <a:rPr lang="en-US" i="1" dirty="0" err="1"/>
              <a:t>menores</a:t>
            </a:r>
            <a:r>
              <a:rPr lang="en-US" i="1" dirty="0"/>
              <a:t> lo que se espera de </a:t>
            </a:r>
            <a:r>
              <a:rPr lang="en-US" i="1" dirty="0" err="1"/>
              <a:t>ellos</a:t>
            </a:r>
            <a:r>
              <a:rPr lang="en-US" i="1" dirty="0"/>
              <a:t>/as.</a:t>
            </a:r>
          </a:p>
          <a:p>
            <a:pPr lvl="0"/>
            <a:r>
              <a:rPr lang="en-US" i="1" dirty="0"/>
              <a:t>Los/as </a:t>
            </a:r>
            <a:r>
              <a:rPr lang="en-US" i="1" dirty="0" err="1"/>
              <a:t>menores</a:t>
            </a:r>
            <a:r>
              <a:rPr lang="en-US" i="1" dirty="0"/>
              <a:t> deben:</a:t>
            </a:r>
          </a:p>
          <a:p>
            <a:pPr lvl="1"/>
            <a:r>
              <a:rPr lang="en-US" i="1" dirty="0" err="1"/>
              <a:t>sentirse</a:t>
            </a:r>
            <a:r>
              <a:rPr lang="en-US" i="1" dirty="0"/>
              <a:t> </a:t>
            </a:r>
            <a:r>
              <a:rPr lang="en-US" i="1" dirty="0" err="1"/>
              <a:t>seguros</a:t>
            </a:r>
            <a:r>
              <a:rPr lang="en-US" i="1" dirty="0"/>
              <a:t>/as de que pueden pedir orientación a sus padres y </a:t>
            </a:r>
            <a:r>
              <a:rPr lang="en-US" i="1" dirty="0" err="1"/>
              <a:t>madres</a:t>
            </a:r>
            <a:r>
              <a:rPr lang="en-US" i="1" dirty="0"/>
              <a:t>.</a:t>
            </a:r>
          </a:p>
          <a:p>
            <a:pPr lvl="1"/>
            <a:r>
              <a:rPr lang="en-US" i="1" dirty="0"/>
              <a:t>saber </a:t>
            </a:r>
            <a:r>
              <a:rPr lang="en-US" i="1" dirty="0" err="1"/>
              <a:t>qué</a:t>
            </a:r>
            <a:r>
              <a:rPr lang="en-US" i="1" dirty="0"/>
              <a:t> </a:t>
            </a:r>
            <a:r>
              <a:rPr lang="en-US" i="1" dirty="0" err="1"/>
              <a:t>valores</a:t>
            </a:r>
            <a:r>
              <a:rPr lang="en-US" i="1" dirty="0"/>
              <a:t> y/o </a:t>
            </a:r>
            <a:r>
              <a:rPr lang="en-US" i="1" dirty="0" err="1"/>
              <a:t>principios</a:t>
            </a:r>
            <a:r>
              <a:rPr lang="en-US" i="1" dirty="0"/>
              <a:t> </a:t>
            </a:r>
            <a:r>
              <a:rPr lang="en-US" i="1" dirty="0" err="1"/>
              <a:t>los</a:t>
            </a:r>
            <a:r>
              <a:rPr lang="en-US" i="1" dirty="0"/>
              <a:t>/as ayudarán a prosperar, por ejemplo:</a:t>
            </a:r>
          </a:p>
          <a:p>
            <a:pPr lvl="2"/>
            <a:r>
              <a:rPr lang="en-US" i="1" dirty="0" err="1"/>
              <a:t>respeto</a:t>
            </a:r>
            <a:r>
              <a:rPr lang="en-US" i="1" dirty="0"/>
              <a:t> a </a:t>
            </a:r>
            <a:r>
              <a:rPr lang="en-US" i="1" dirty="0" err="1"/>
              <a:t>los</a:t>
            </a:r>
            <a:r>
              <a:rPr lang="en-US" i="1" dirty="0"/>
              <a:t> </a:t>
            </a:r>
            <a:r>
              <a:rPr lang="en-US" i="1" dirty="0" err="1"/>
              <a:t>demás</a:t>
            </a:r>
            <a:r>
              <a:rPr lang="en-US" i="1" dirty="0"/>
              <a:t>.</a:t>
            </a:r>
          </a:p>
          <a:p>
            <a:pPr lvl="2"/>
            <a:r>
              <a:rPr lang="en-US" i="1" dirty="0" err="1"/>
              <a:t>atención</a:t>
            </a:r>
            <a:r>
              <a:rPr lang="en-US" i="1" dirty="0"/>
              <a:t> a las personas </a:t>
            </a:r>
            <a:r>
              <a:rPr lang="en-US" i="1" dirty="0" err="1"/>
              <a:t>más</a:t>
            </a:r>
            <a:r>
              <a:rPr lang="en-US" i="1" dirty="0"/>
              <a:t> </a:t>
            </a:r>
            <a:r>
              <a:rPr lang="en-US" i="1" dirty="0" err="1"/>
              <a:t>vulnerables</a:t>
            </a:r>
            <a:r>
              <a:rPr lang="en-US" i="1" dirty="0"/>
              <a:t>.</a:t>
            </a:r>
          </a:p>
          <a:p>
            <a:pPr lvl="2"/>
            <a:r>
              <a:rPr lang="en-US" i="1" dirty="0" err="1"/>
              <a:t>amar</a:t>
            </a:r>
            <a:r>
              <a:rPr lang="en-US" i="1" dirty="0"/>
              <a:t> a la familia y a la </a:t>
            </a:r>
            <a:r>
              <a:rPr lang="en-US" i="1" dirty="0" err="1"/>
              <a:t>comunidad</a:t>
            </a:r>
            <a:r>
              <a:rPr lang="en-US" i="1" dirty="0"/>
              <a:t>.</a:t>
            </a:r>
          </a:p>
          <a:p>
            <a:pPr lvl="2"/>
            <a:r>
              <a:rPr lang="en-US" i="1" dirty="0" err="1"/>
              <a:t>respetarse</a:t>
            </a:r>
            <a:r>
              <a:rPr lang="en-US" i="1" dirty="0"/>
              <a:t> a </a:t>
            </a:r>
            <a:r>
              <a:rPr lang="en-US" i="1" dirty="0" err="1"/>
              <a:t>sí</a:t>
            </a:r>
            <a:r>
              <a:rPr lang="en-US" i="1" dirty="0"/>
              <a:t> </a:t>
            </a:r>
            <a:r>
              <a:rPr lang="en-US" i="1" dirty="0" err="1"/>
              <a:t>mismos</a:t>
            </a:r>
            <a:r>
              <a:rPr lang="en-US" i="1" dirty="0"/>
              <a:t>/as.</a:t>
            </a:r>
          </a:p>
          <a:p>
            <a:pPr lvl="2"/>
            <a:r>
              <a:rPr lang="en-US" i="1" dirty="0" err="1"/>
              <a:t>aprender</a:t>
            </a:r>
            <a:r>
              <a:rPr lang="en-US" i="1" dirty="0"/>
              <a:t> a ser </a:t>
            </a:r>
            <a:r>
              <a:rPr lang="en-US" i="1" dirty="0" err="1"/>
              <a:t>felices</a:t>
            </a:r>
            <a:r>
              <a:rPr lang="en-US" i="1" dirty="0"/>
              <a:t>.</a:t>
            </a:r>
          </a:p>
        </p:txBody>
      </p:sp>
      <p:sp>
        <p:nvSpPr>
          <p:cNvPr id="6" name="Slide Image Placeholder 5">
            <a:extLst>
              <a:ext uri="{FF2B5EF4-FFF2-40B4-BE49-F238E27FC236}">
                <a16:creationId xmlns:a16="http://schemas.microsoft.com/office/drawing/2014/main" id="{8FDB7069-630E-122F-05B4-ABE30C255DDD}"/>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A642D0C3-E831-0640-D49B-D8A2C350860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69</a:t>
            </a:fld>
            <a:endParaRPr lang="en-US" sz="1200" dirty="0">
              <a:latin typeface="+mn-lt"/>
            </a:endParaRPr>
          </a:p>
        </p:txBody>
      </p:sp>
    </p:spTree>
    <p:extLst>
      <p:ext uri="{BB962C8B-B14F-4D97-AF65-F5344CB8AC3E}">
        <p14:creationId xmlns:p14="http://schemas.microsoft.com/office/powerpoint/2010/main" val="1547605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2" name="Google Shape;332;p7:notes"/>
          <p:cNvSpPr txBox="1">
            <a:spLocks noGrp="1"/>
          </p:cNvSpPr>
          <p:nvPr>
            <p:ph type="body" idx="1"/>
          </p:nvPr>
        </p:nvSpPr>
        <p:spPr>
          <a:xfrm>
            <a:off x="477838" y="4229100"/>
            <a:ext cx="6143625" cy="5441950"/>
          </a:xfrm>
          <a:prstGeom prst="rect">
            <a:avLst/>
          </a:prstGeom>
        </p:spPr>
        <p:txBody>
          <a:bodyPr/>
          <a:lstStyle/>
          <a:p>
            <a:pPr marL="0" indent="0">
              <a:buNone/>
            </a:pPr>
            <a:r>
              <a:rPr lang="es-ES_tradnl" b="1" dirty="0"/>
              <a:t>EXPLICAR</a:t>
            </a:r>
            <a:endParaRPr lang="es-ES_tradnl" dirty="0"/>
          </a:p>
          <a:p>
            <a:r>
              <a:rPr lang="es-ES_tradnl" i="1" dirty="0">
                <a:sym typeface="Helvetica Neue"/>
              </a:rPr>
              <a:t>Este módulo trata sobre el uso de herramientas y técnicas de apoyo a cuidadores y menores para fortalecer a las familias como parte del apoyo directo a la gestión de casos.</a:t>
            </a:r>
          </a:p>
          <a:p>
            <a:r>
              <a:rPr lang="es-ES_tradnl" i="1" dirty="0">
                <a:sym typeface="Helvetica Neue"/>
              </a:rPr>
              <a:t>Al final de estas sesiones, los/as participantes serán capaces de...</a:t>
            </a:r>
          </a:p>
          <a:p>
            <a:pPr lvl="1"/>
            <a:r>
              <a:rPr lang="es-ES_tradnl" dirty="0">
                <a:sym typeface="Helvetica Neue"/>
              </a:rPr>
              <a:t>Presente el contenido de la diapositiva.</a:t>
            </a:r>
          </a:p>
          <a:p>
            <a:r>
              <a:rPr lang="es-ES_tradnl" i="1" dirty="0">
                <a:sym typeface="Helvetica Neue"/>
              </a:rPr>
              <a:t>¿Hay preguntas o alguien necesita una aclaración?</a:t>
            </a:r>
            <a:endParaRPr lang="es-ES_tradnl" i="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i="1" noProof="0" dirty="0"/>
              <a:t>Pueden consultar los objetivos de aprendizaje en</a:t>
            </a:r>
            <a:r>
              <a:rPr lang="es-ES_tradnl" i="1" noProof="0" dirty="0">
                <a:sym typeface="Arial"/>
              </a:rPr>
              <a:t> </a:t>
            </a:r>
            <a:r>
              <a:rPr lang="es-ES_tradnl" b="1" i="1" dirty="0">
                <a:sym typeface="Arial"/>
              </a:rPr>
              <a:t>la página 38 del Cuaderno de ejercicios: Objetivos de aprendizaje</a:t>
            </a:r>
            <a:endParaRPr lang="es-ES_tradnl" dirty="0"/>
          </a:p>
          <a:p>
            <a:endParaRPr lang="es-ES_tradnl" dirty="0"/>
          </a:p>
        </p:txBody>
      </p:sp>
      <p:sp>
        <p:nvSpPr>
          <p:cNvPr id="3" name="Slide Image Placeholder 2">
            <a:extLst>
              <a:ext uri="{FF2B5EF4-FFF2-40B4-BE49-F238E27FC236}">
                <a16:creationId xmlns:a16="http://schemas.microsoft.com/office/drawing/2014/main" id="{6FC2289E-F875-A761-2DEE-BB07090C0534}"/>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2F62DC40-36E2-3A6C-B2AD-B89953F0139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7</a:t>
            </a:fld>
            <a:endParaRPr lang="en-US" sz="1200" dirty="0">
              <a:latin typeface="+mn-lt"/>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EXPLICAR</a:t>
            </a:r>
          </a:p>
          <a:p>
            <a:r>
              <a:rPr lang="en-US" i="1" dirty="0"/>
              <a:t>La disciplina física severa enseña el uso de la violencia y crea miedo </a:t>
            </a:r>
            <a:r>
              <a:rPr lang="en-US" i="1" dirty="0" err="1"/>
              <a:t>en</a:t>
            </a:r>
            <a:r>
              <a:rPr lang="en-US" i="1" dirty="0"/>
              <a:t> </a:t>
            </a:r>
            <a:r>
              <a:rPr lang="en-US" i="1" dirty="0" err="1"/>
              <a:t>los</a:t>
            </a:r>
            <a:r>
              <a:rPr lang="en-US" i="1" dirty="0"/>
              <a:t>/as </a:t>
            </a:r>
            <a:r>
              <a:rPr lang="en-US" i="1" dirty="0" err="1"/>
              <a:t>menores</a:t>
            </a:r>
            <a:r>
              <a:rPr lang="en-US" i="1" dirty="0"/>
              <a:t>.</a:t>
            </a:r>
          </a:p>
          <a:p>
            <a:r>
              <a:rPr lang="en-US" i="1" dirty="0"/>
              <a:t>La disciplina con dignidad respeta a </a:t>
            </a:r>
            <a:r>
              <a:rPr lang="en-US" i="1" dirty="0" err="1"/>
              <a:t>los</a:t>
            </a:r>
            <a:r>
              <a:rPr lang="en-US" i="1" dirty="0"/>
              <a:t>/as </a:t>
            </a:r>
            <a:r>
              <a:rPr lang="en-US" i="1" dirty="0" err="1"/>
              <a:t>menores</a:t>
            </a:r>
            <a:r>
              <a:rPr lang="en-US" i="1" dirty="0"/>
              <a:t> y les enseña lecciones de </a:t>
            </a:r>
            <a:r>
              <a:rPr lang="en-US" i="1" dirty="0" err="1"/>
              <a:t>vida</a:t>
            </a:r>
            <a:r>
              <a:rPr lang="en-US" i="1" dirty="0"/>
              <a:t>.</a:t>
            </a:r>
          </a:p>
        </p:txBody>
      </p:sp>
      <p:sp>
        <p:nvSpPr>
          <p:cNvPr id="6" name="Slide Image Placeholder 5">
            <a:extLst>
              <a:ext uri="{FF2B5EF4-FFF2-40B4-BE49-F238E27FC236}">
                <a16:creationId xmlns:a16="http://schemas.microsoft.com/office/drawing/2014/main" id="{A4E7BE0A-3240-632D-780D-6FBAE9585D74}"/>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8F47F38A-408C-E0FF-6A45-F5062AA26EA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70</a:t>
            </a:fld>
            <a:endParaRPr lang="en-US" sz="1200" dirty="0">
              <a:latin typeface="+mn-lt"/>
            </a:endParaRPr>
          </a:p>
        </p:txBody>
      </p:sp>
    </p:spTree>
    <p:extLst>
      <p:ext uri="{BB962C8B-B14F-4D97-AF65-F5344CB8AC3E}">
        <p14:creationId xmlns:p14="http://schemas.microsoft.com/office/powerpoint/2010/main" val="79085797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EXPLICAR</a:t>
            </a:r>
          </a:p>
          <a:p>
            <a:r>
              <a:rPr lang="en-US" i="1" dirty="0"/>
              <a:t>En esta sesión abordaremos dos estrategias de disciplina:</a:t>
            </a:r>
          </a:p>
          <a:p>
            <a:pPr lvl="1"/>
            <a:r>
              <a:rPr lang="en-US" i="1" dirty="0" err="1"/>
              <a:t>ignorar</a:t>
            </a:r>
            <a:r>
              <a:rPr lang="en-US" i="1" dirty="0"/>
              <a:t>.</a:t>
            </a:r>
          </a:p>
          <a:p>
            <a:pPr lvl="1"/>
            <a:r>
              <a:rPr lang="en-US" i="1" dirty="0" err="1"/>
              <a:t>tiempo</a:t>
            </a:r>
            <a:r>
              <a:rPr lang="en-US" i="1" dirty="0"/>
              <a:t> </a:t>
            </a:r>
            <a:r>
              <a:rPr lang="en-US" i="1" dirty="0" err="1"/>
              <a:t>fuera</a:t>
            </a:r>
            <a:r>
              <a:rPr lang="en-US" i="1" dirty="0"/>
              <a:t>.</a:t>
            </a:r>
          </a:p>
          <a:p>
            <a:r>
              <a:rPr lang="en-US" i="1" dirty="0"/>
              <a:t>El objetivo de la actividad es animar a </a:t>
            </a:r>
            <a:r>
              <a:rPr lang="en-US" i="1" dirty="0" err="1"/>
              <a:t>los</a:t>
            </a:r>
            <a:r>
              <a:rPr lang="en-US" i="1" dirty="0"/>
              <a:t> padres, </a:t>
            </a:r>
            <a:r>
              <a:rPr lang="en-US" i="1" dirty="0" err="1"/>
              <a:t>madres</a:t>
            </a:r>
            <a:r>
              <a:rPr lang="en-US" i="1" dirty="0"/>
              <a:t> y cuidadores a reflexionar sobre los efectos duraderos que sus acciones (cuidar y no cuidar) tienen </a:t>
            </a:r>
            <a:r>
              <a:rPr lang="en-US" i="1" dirty="0" err="1"/>
              <a:t>en</a:t>
            </a:r>
            <a:r>
              <a:rPr lang="en-US" i="1" dirty="0"/>
              <a:t> </a:t>
            </a:r>
            <a:r>
              <a:rPr lang="en-US" i="1" dirty="0" err="1"/>
              <a:t>los</a:t>
            </a:r>
            <a:r>
              <a:rPr lang="en-US" i="1" dirty="0"/>
              <a:t>/as </a:t>
            </a:r>
            <a:r>
              <a:rPr lang="en-US" i="1" dirty="0" err="1"/>
              <a:t>menores</a:t>
            </a:r>
            <a:r>
              <a:rPr lang="en-US" i="1" dirty="0"/>
              <a:t>.</a:t>
            </a:r>
          </a:p>
          <a:p>
            <a:r>
              <a:rPr lang="en-US" i="1" dirty="0"/>
              <a:t>Al aplicar estas estrategias, </a:t>
            </a:r>
            <a:r>
              <a:rPr lang="en-US" i="1" dirty="0" err="1"/>
              <a:t>los</a:t>
            </a:r>
            <a:r>
              <a:rPr lang="en-US" i="1" dirty="0"/>
              <a:t> padres, </a:t>
            </a:r>
            <a:r>
              <a:rPr lang="en-US" i="1" dirty="0" err="1"/>
              <a:t>madres</a:t>
            </a:r>
            <a:r>
              <a:rPr lang="en-US" i="1" dirty="0"/>
              <a:t> o </a:t>
            </a:r>
            <a:r>
              <a:rPr lang="en-US" i="1" dirty="0" err="1"/>
              <a:t>cuidadores</a:t>
            </a:r>
            <a:r>
              <a:rPr lang="en-US" i="1" dirty="0"/>
              <a:t> también </a:t>
            </a:r>
            <a:r>
              <a:rPr lang="en-US" i="1" dirty="0" err="1"/>
              <a:t>pueden</a:t>
            </a:r>
            <a:r>
              <a:rPr lang="en-US" i="1" dirty="0"/>
              <a:t> </a:t>
            </a:r>
            <a:r>
              <a:rPr lang="en-US" i="1" dirty="0" err="1"/>
              <a:t>enseñarle</a:t>
            </a:r>
            <a:r>
              <a:rPr lang="en-US" i="1" dirty="0"/>
              <a:t> </a:t>
            </a:r>
            <a:r>
              <a:rPr lang="en-US" i="1" dirty="0" err="1"/>
              <a:t>el</a:t>
            </a:r>
            <a:r>
              <a:rPr lang="en-US" i="1" dirty="0"/>
              <a:t> autocontrol y una reacción </a:t>
            </a:r>
            <a:r>
              <a:rPr lang="en-US" i="1" dirty="0" err="1"/>
              <a:t>calmada</a:t>
            </a:r>
            <a:r>
              <a:rPr lang="en-US" i="1" dirty="0"/>
              <a:t> a </a:t>
            </a:r>
            <a:r>
              <a:rPr lang="en-US" i="1" dirty="0" err="1"/>
              <a:t>los</a:t>
            </a:r>
            <a:r>
              <a:rPr lang="en-US" i="1" dirty="0"/>
              <a:t>/as </a:t>
            </a:r>
            <a:r>
              <a:rPr lang="en-US" i="1" dirty="0" err="1"/>
              <a:t>menores</a:t>
            </a:r>
            <a:r>
              <a:rPr lang="en-US" i="1" dirty="0"/>
              <a:t> </a:t>
            </a:r>
            <a:r>
              <a:rPr lang="en-US" i="1" dirty="0" err="1"/>
              <a:t>mediante</a:t>
            </a:r>
            <a:r>
              <a:rPr lang="en-US" i="1" dirty="0"/>
              <a:t> </a:t>
            </a:r>
            <a:r>
              <a:rPr lang="en-US" i="1" dirty="0" err="1"/>
              <a:t>modelos</a:t>
            </a:r>
            <a:r>
              <a:rPr lang="en-US" i="1" dirty="0"/>
              <a:t>.</a:t>
            </a:r>
          </a:p>
        </p:txBody>
      </p:sp>
      <p:sp>
        <p:nvSpPr>
          <p:cNvPr id="6" name="Slide Image Placeholder 5">
            <a:extLst>
              <a:ext uri="{FF2B5EF4-FFF2-40B4-BE49-F238E27FC236}">
                <a16:creationId xmlns:a16="http://schemas.microsoft.com/office/drawing/2014/main" id="{7A636DF3-BBDC-2E86-7E78-9B53A712F95E}"/>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7A5E9640-1EAC-5424-BE02-8B17DA6488C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71</a:t>
            </a:fld>
            <a:endParaRPr lang="en-US" sz="1200" dirty="0">
              <a:latin typeface="+mn-lt"/>
            </a:endParaRPr>
          </a:p>
        </p:txBody>
      </p:sp>
    </p:spTree>
    <p:extLst>
      <p:ext uri="{BB962C8B-B14F-4D97-AF65-F5344CB8AC3E}">
        <p14:creationId xmlns:p14="http://schemas.microsoft.com/office/powerpoint/2010/main" val="321688350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DEBATE EN GRUPO</a:t>
            </a:r>
          </a:p>
          <a:p>
            <a:r>
              <a:rPr lang="en-US" i="1" dirty="0"/>
              <a:t>Empezaremos por la estrategia de ignorar. </a:t>
            </a:r>
          </a:p>
          <a:p>
            <a:r>
              <a:rPr lang="en-US" i="1" dirty="0"/>
              <a:t>¿Cuáles son los tipos de mal comportamiento que los padres pueden ignorar?</a:t>
            </a:r>
          </a:p>
          <a:p>
            <a:r>
              <a:rPr lang="en-US" noProof="0" dirty="0"/>
              <a:t>Complete las respuestas con la </a:t>
            </a:r>
            <a:r>
              <a:rPr lang="en-US" noProof="0" dirty="0" err="1"/>
              <a:t>siguiente</a:t>
            </a:r>
            <a:r>
              <a:rPr lang="en-US" noProof="0" dirty="0"/>
              <a:t> </a:t>
            </a:r>
            <a:r>
              <a:rPr lang="en-US" noProof="0" dirty="0" err="1"/>
              <a:t>diapositiva</a:t>
            </a:r>
            <a:r>
              <a:rPr lang="en-US" noProof="0" dirty="0"/>
              <a:t>.</a:t>
            </a:r>
          </a:p>
        </p:txBody>
      </p:sp>
      <p:sp>
        <p:nvSpPr>
          <p:cNvPr id="6" name="Slide Image Placeholder 5">
            <a:extLst>
              <a:ext uri="{FF2B5EF4-FFF2-40B4-BE49-F238E27FC236}">
                <a16:creationId xmlns:a16="http://schemas.microsoft.com/office/drawing/2014/main" id="{F5536BA6-9BFC-1A8E-1872-53B974CBEE8A}"/>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7CCFEEA4-B907-930C-3E5C-5074A66B74B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72</a:t>
            </a:fld>
            <a:endParaRPr lang="en-US" sz="1200" dirty="0">
              <a:latin typeface="+mn-lt"/>
            </a:endParaRPr>
          </a:p>
        </p:txBody>
      </p:sp>
    </p:spTree>
    <p:extLst>
      <p:ext uri="{BB962C8B-B14F-4D97-AF65-F5344CB8AC3E}">
        <p14:creationId xmlns:p14="http://schemas.microsoft.com/office/powerpoint/2010/main" val="187030469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EXPLICAR</a:t>
            </a:r>
          </a:p>
          <a:p>
            <a:r>
              <a:rPr lang="en-US" i="1" dirty="0"/>
              <a:t>Los padres o </a:t>
            </a:r>
            <a:r>
              <a:rPr lang="en-US" i="1" dirty="0" err="1"/>
              <a:t>madres</a:t>
            </a:r>
            <a:r>
              <a:rPr lang="en-US" i="1" dirty="0"/>
              <a:t> </a:t>
            </a:r>
            <a:r>
              <a:rPr lang="en-US" i="1" dirty="0" err="1"/>
              <a:t>pueden</a:t>
            </a:r>
            <a:r>
              <a:rPr lang="en-US" i="1" dirty="0"/>
              <a:t> ignorar un mal comportamiento que no sea perjudicial para </a:t>
            </a:r>
            <a:r>
              <a:rPr lang="en-US" i="1" dirty="0" err="1"/>
              <a:t>los</a:t>
            </a:r>
            <a:r>
              <a:rPr lang="en-US" i="1" dirty="0"/>
              <a:t>/as </a:t>
            </a:r>
            <a:r>
              <a:rPr lang="en-US" i="1" dirty="0" err="1"/>
              <a:t>menores</a:t>
            </a:r>
            <a:r>
              <a:rPr lang="en-US" i="1" dirty="0"/>
              <a:t> ni para los demás. Normalmente, los padres pueden ignorar una rabieta. </a:t>
            </a:r>
          </a:p>
          <a:p>
            <a:r>
              <a:rPr lang="en-US" i="0" dirty="0" err="1"/>
              <a:t>Presente</a:t>
            </a:r>
            <a:r>
              <a:rPr lang="en-US" i="0" dirty="0"/>
              <a:t> </a:t>
            </a:r>
            <a:r>
              <a:rPr lang="en-US" i="0" dirty="0" err="1"/>
              <a:t>el</a:t>
            </a:r>
            <a:r>
              <a:rPr lang="en-US" i="0" dirty="0"/>
              <a:t> </a:t>
            </a:r>
            <a:r>
              <a:rPr lang="en-US" i="0" dirty="0" err="1"/>
              <a:t>contenido</a:t>
            </a:r>
            <a:r>
              <a:rPr lang="en-US" i="0" dirty="0"/>
              <a:t> de la </a:t>
            </a:r>
            <a:r>
              <a:rPr lang="en-US" i="0" dirty="0" err="1"/>
              <a:t>diapositiva</a:t>
            </a:r>
            <a:r>
              <a:rPr lang="en-US" i="0" dirty="0"/>
              <a:t>.</a:t>
            </a:r>
          </a:p>
        </p:txBody>
      </p:sp>
      <p:sp>
        <p:nvSpPr>
          <p:cNvPr id="6" name="Slide Image Placeholder 5">
            <a:extLst>
              <a:ext uri="{FF2B5EF4-FFF2-40B4-BE49-F238E27FC236}">
                <a16:creationId xmlns:a16="http://schemas.microsoft.com/office/drawing/2014/main" id="{E62444E1-504C-3E21-B655-D71AC2E684A4}"/>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F3642F23-C280-705D-F8AB-FA5BA1BDA4C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73</a:t>
            </a:fld>
            <a:endParaRPr lang="en-US" sz="1200" dirty="0">
              <a:latin typeface="+mn-lt"/>
            </a:endParaRPr>
          </a:p>
        </p:txBody>
      </p:sp>
    </p:spTree>
    <p:extLst>
      <p:ext uri="{BB962C8B-B14F-4D97-AF65-F5344CB8AC3E}">
        <p14:creationId xmlns:p14="http://schemas.microsoft.com/office/powerpoint/2010/main" val="194331770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EXPLICAR</a:t>
            </a:r>
            <a:endParaRPr lang="en-US" dirty="0"/>
          </a:p>
          <a:p>
            <a:r>
              <a:rPr lang="en-US" i="1" dirty="0" err="1"/>
              <a:t>Ignorar</a:t>
            </a:r>
            <a:r>
              <a:rPr lang="en-US" i="1" dirty="0"/>
              <a:t> </a:t>
            </a:r>
            <a:r>
              <a:rPr lang="en-US" i="1" dirty="0" err="1"/>
              <a:t>inmediatamente</a:t>
            </a:r>
            <a:r>
              <a:rPr lang="en-US" i="1" dirty="0"/>
              <a:t> el comportamiento negativo.</a:t>
            </a:r>
          </a:p>
          <a:p>
            <a:pPr lvl="1"/>
            <a:r>
              <a:rPr lang="en-US" i="1" dirty="0"/>
              <a:t>Por ejemplo, si </a:t>
            </a:r>
            <a:r>
              <a:rPr lang="en-US" i="1" dirty="0" err="1"/>
              <a:t>tu</a:t>
            </a:r>
            <a:r>
              <a:rPr lang="en-US" i="1" dirty="0"/>
              <a:t> </a:t>
            </a:r>
            <a:r>
              <a:rPr lang="en-US" i="1" dirty="0" err="1"/>
              <a:t>hijo</a:t>
            </a:r>
            <a:r>
              <a:rPr lang="en-US" i="1" dirty="0"/>
              <a:t>/a empieza a quejarse porque quiere un caramelo y no tienes dinero para un caramel.</a:t>
            </a:r>
          </a:p>
          <a:p>
            <a:pPr lvl="1"/>
            <a:r>
              <a:rPr lang="en-US" i="1" dirty="0"/>
              <a:t>Después de haberle explicado que </a:t>
            </a:r>
            <a:r>
              <a:rPr lang="en-US" i="1" dirty="0" err="1"/>
              <a:t>el</a:t>
            </a:r>
            <a:r>
              <a:rPr lang="en-US" i="1" dirty="0"/>
              <a:t> </a:t>
            </a:r>
            <a:r>
              <a:rPr lang="en-US" i="1" dirty="0" err="1"/>
              <a:t>niño</a:t>
            </a:r>
            <a:r>
              <a:rPr lang="en-US" i="1" dirty="0"/>
              <a:t> o </a:t>
            </a:r>
            <a:r>
              <a:rPr lang="en-US" i="1" dirty="0" err="1"/>
              <a:t>niña</a:t>
            </a:r>
            <a:r>
              <a:rPr lang="en-US" i="1" dirty="0"/>
              <a:t> no puede tener uno, no hagas caso de las </a:t>
            </a:r>
            <a:r>
              <a:rPr lang="en-US" i="1" dirty="0" err="1"/>
              <a:t>quejas</a:t>
            </a:r>
            <a:r>
              <a:rPr lang="en-US" i="1" dirty="0"/>
              <a:t>.</a:t>
            </a:r>
          </a:p>
          <a:p>
            <a:pPr lvl="1"/>
            <a:r>
              <a:rPr lang="en-US" i="1" dirty="0"/>
              <a:t>No digas nada, no mires al </a:t>
            </a:r>
            <a:r>
              <a:rPr lang="en-US" i="1" dirty="0" err="1"/>
              <a:t>menor</a:t>
            </a:r>
            <a:r>
              <a:rPr lang="en-US" i="1" dirty="0"/>
              <a:t>, ni siquiera sonrías.</a:t>
            </a:r>
          </a:p>
          <a:p>
            <a:pPr lvl="1"/>
            <a:r>
              <a:rPr lang="en-US" i="1" dirty="0"/>
              <a:t>Puede que incluso le des la espalda y te pongas a hacer alguna tarea de la casa.</a:t>
            </a:r>
          </a:p>
          <a:p>
            <a:pPr lvl="1"/>
            <a:r>
              <a:rPr lang="en-US" i="1" dirty="0"/>
              <a:t>No es </a:t>
            </a:r>
            <a:r>
              <a:rPr lang="en-US" i="1" dirty="0" err="1"/>
              <a:t>necesario</a:t>
            </a:r>
            <a:r>
              <a:rPr lang="en-US" i="1" dirty="0"/>
              <a:t> </a:t>
            </a:r>
            <a:r>
              <a:rPr lang="en-US" i="1" dirty="0" err="1"/>
              <a:t>pegarle</a:t>
            </a:r>
            <a:r>
              <a:rPr lang="en-US" i="1" dirty="0"/>
              <a:t> o </a:t>
            </a:r>
            <a:r>
              <a:rPr lang="en-US" i="1" dirty="0" err="1"/>
              <a:t>gritarle</a:t>
            </a:r>
            <a:r>
              <a:rPr lang="en-US" i="1" dirty="0"/>
              <a:t> al </a:t>
            </a:r>
            <a:r>
              <a:rPr lang="en-US" i="1" dirty="0" err="1"/>
              <a:t>menor</a:t>
            </a:r>
            <a:r>
              <a:rPr lang="en-US" i="1" dirty="0"/>
              <a:t>.</a:t>
            </a:r>
          </a:p>
          <a:p>
            <a:pPr lvl="1"/>
            <a:r>
              <a:rPr lang="en-US" i="1" dirty="0" err="1"/>
              <a:t>Ignorarlos</a:t>
            </a:r>
            <a:r>
              <a:rPr lang="en-US" i="1" dirty="0"/>
              <a:t>/as les enviará el mensaje de que su llanto no servirá para conseguir el caramelo y finalmente dejarán de hacerlo.</a:t>
            </a:r>
          </a:p>
          <a:p>
            <a:r>
              <a:rPr lang="en-US" i="1" dirty="0" err="1"/>
              <a:t>Ignorar</a:t>
            </a:r>
            <a:r>
              <a:rPr lang="en-US" i="1" dirty="0"/>
              <a:t> </a:t>
            </a:r>
            <a:r>
              <a:rPr lang="en-US" i="1" dirty="0" err="1"/>
              <a:t>sistemáticamente</a:t>
            </a:r>
            <a:r>
              <a:rPr lang="en-US" i="1" dirty="0"/>
              <a:t>.</a:t>
            </a:r>
          </a:p>
          <a:p>
            <a:pPr lvl="1"/>
            <a:r>
              <a:rPr lang="en-US" i="1" dirty="0"/>
              <a:t>Ignorar puede parecer fácil, pero en realidad puede ser </a:t>
            </a:r>
            <a:r>
              <a:rPr lang="en-US" i="1" dirty="0" err="1"/>
              <a:t>muy</a:t>
            </a:r>
            <a:r>
              <a:rPr lang="en-US" i="1" dirty="0"/>
              <a:t> </a:t>
            </a:r>
            <a:r>
              <a:rPr lang="en-US" i="1" dirty="0" err="1"/>
              <a:t>difícil</a:t>
            </a:r>
            <a:r>
              <a:rPr lang="en-US" i="1" dirty="0"/>
              <a:t>.</a:t>
            </a:r>
          </a:p>
          <a:p>
            <a:pPr lvl="1"/>
            <a:r>
              <a:rPr lang="en-US" i="1" dirty="0"/>
              <a:t>A </a:t>
            </a:r>
            <a:r>
              <a:rPr lang="en-US" i="1" dirty="0" err="1"/>
              <a:t>niños</a:t>
            </a:r>
            <a:r>
              <a:rPr lang="en-US" i="1" dirty="0"/>
              <a:t> y </a:t>
            </a:r>
            <a:r>
              <a:rPr lang="en-US" i="1" dirty="0" err="1"/>
              <a:t>niiñas</a:t>
            </a:r>
            <a:r>
              <a:rPr lang="en-US" i="1" dirty="0"/>
              <a:t> no les gusta que los ignoren y, a veces, cuando empiezas a </a:t>
            </a:r>
            <a:r>
              <a:rPr lang="en-US" i="1" dirty="0" err="1"/>
              <a:t>ignorarlos</a:t>
            </a:r>
            <a:r>
              <a:rPr lang="en-US" i="1" dirty="0"/>
              <a:t>/as, ¡se portan aún peor!</a:t>
            </a:r>
          </a:p>
          <a:p>
            <a:pPr lvl="1"/>
            <a:r>
              <a:rPr lang="en-US" i="1" dirty="0"/>
              <a:t>Intentarán diferentes cosas para ver si consiguen llamar tu atención. Por ejemplo, pueden empezar a llorar o a gritar aún más fuerte.</a:t>
            </a:r>
          </a:p>
          <a:p>
            <a:pPr lvl="1"/>
            <a:r>
              <a:rPr lang="en-US" i="1" dirty="0"/>
              <a:t>Asegúrate de seguir ignorando esos comportamientos negativos.</a:t>
            </a:r>
          </a:p>
          <a:p>
            <a:pPr lvl="1"/>
            <a:r>
              <a:rPr lang="en-US" i="1" dirty="0"/>
              <a:t>No quieras empezar ignorando y luego prestarle atención cuando empiece a gritar más fuerte. Eso </a:t>
            </a:r>
            <a:r>
              <a:rPr lang="en-US" i="1" dirty="0" err="1"/>
              <a:t>enseñará</a:t>
            </a:r>
            <a:r>
              <a:rPr lang="en-US" i="1" dirty="0"/>
              <a:t> al </a:t>
            </a:r>
            <a:r>
              <a:rPr lang="en-US" i="1" dirty="0" err="1"/>
              <a:t>menor</a:t>
            </a:r>
            <a:r>
              <a:rPr lang="en-US" i="1" dirty="0"/>
              <a:t> a llamar tu atención a través de un comportamiento negativo, como gritar o chillar fuerte.</a:t>
            </a:r>
          </a:p>
          <a:p>
            <a:r>
              <a:rPr lang="en-US" i="1" dirty="0"/>
              <a:t>La parte más importante de ignorar: </a:t>
            </a:r>
            <a:r>
              <a:rPr lang="en-US" i="1" dirty="0" err="1"/>
              <a:t>elogia</a:t>
            </a:r>
            <a:r>
              <a:rPr lang="en-US" i="1" dirty="0"/>
              <a:t> a </a:t>
            </a:r>
            <a:r>
              <a:rPr lang="en-US" i="1" dirty="0" err="1"/>
              <a:t>su</a:t>
            </a:r>
            <a:r>
              <a:rPr lang="en-US" i="1" dirty="0"/>
              <a:t> </a:t>
            </a:r>
            <a:r>
              <a:rPr lang="en-US" i="1" dirty="0" err="1"/>
              <a:t>hijo</a:t>
            </a:r>
            <a:r>
              <a:rPr lang="en-US" i="1" dirty="0"/>
              <a:t>/a una vez que cese el comportamiento negativo.</a:t>
            </a:r>
          </a:p>
          <a:p>
            <a:pPr lvl="1"/>
            <a:r>
              <a:rPr lang="en-US" i="1" dirty="0"/>
              <a:t>Así que si está gritando, en cuanto pare, dile: "Me gusta </a:t>
            </a:r>
            <a:r>
              <a:rPr lang="en-US" i="1" dirty="0" err="1"/>
              <a:t>mucho</a:t>
            </a:r>
            <a:r>
              <a:rPr lang="en-US" i="1" dirty="0"/>
              <a:t> </a:t>
            </a:r>
            <a:r>
              <a:rPr lang="en-US" i="1" dirty="0" err="1"/>
              <a:t>cuando</a:t>
            </a:r>
            <a:r>
              <a:rPr lang="en-US" i="1" dirty="0"/>
              <a:t> </a:t>
            </a:r>
            <a:r>
              <a:rPr lang="en-US" i="1" dirty="0" err="1"/>
              <a:t>estás</a:t>
            </a:r>
            <a:r>
              <a:rPr lang="en-US" i="1" dirty="0"/>
              <a:t> </a:t>
            </a:r>
            <a:r>
              <a:rPr lang="en-US" i="1" dirty="0" err="1"/>
              <a:t>tranquilo</a:t>
            </a:r>
            <a:r>
              <a:rPr lang="en-US" i="1" dirty="0"/>
              <a:t>/a y eres amable" o "Gracias por calmarte".</a:t>
            </a:r>
          </a:p>
          <a:p>
            <a:pPr lvl="1"/>
            <a:r>
              <a:rPr lang="en-US" i="1" dirty="0"/>
              <a:t>Esto enseñará a </a:t>
            </a:r>
            <a:r>
              <a:rPr lang="en-US" i="1" dirty="0" err="1"/>
              <a:t>tu</a:t>
            </a:r>
            <a:r>
              <a:rPr lang="en-US" i="1" dirty="0"/>
              <a:t> </a:t>
            </a:r>
            <a:r>
              <a:rPr lang="en-US" i="1" dirty="0" err="1"/>
              <a:t>hijo</a:t>
            </a:r>
            <a:r>
              <a:rPr lang="en-US" i="1" dirty="0"/>
              <a:t>/a que el comportamiento negativo no recibe atención, pero el positivo sí.</a:t>
            </a:r>
          </a:p>
          <a:p>
            <a:pPr lvl="0"/>
            <a:r>
              <a:rPr lang="en-US" i="1" dirty="0"/>
              <a:t>Algunos comportamientos no pueden ignorarse, por ejemplo, </a:t>
            </a:r>
            <a:r>
              <a:rPr lang="en-US" i="1" dirty="0" err="1"/>
              <a:t>cuando</a:t>
            </a:r>
            <a:r>
              <a:rPr lang="en-US" i="1" dirty="0"/>
              <a:t> </a:t>
            </a:r>
            <a:r>
              <a:rPr lang="en-US" i="1" dirty="0" err="1"/>
              <a:t>el</a:t>
            </a:r>
            <a:r>
              <a:rPr lang="en-US" i="1" dirty="0"/>
              <a:t>/la </a:t>
            </a:r>
            <a:r>
              <a:rPr lang="en-US" i="1" dirty="0" err="1"/>
              <a:t>menor</a:t>
            </a:r>
            <a:r>
              <a:rPr lang="en-US" i="1" dirty="0"/>
              <a:t> le </a:t>
            </a:r>
            <a:r>
              <a:rPr lang="en-US" i="1" dirty="0" err="1"/>
              <a:t>hace</a:t>
            </a:r>
            <a:r>
              <a:rPr lang="en-US" i="1" dirty="0"/>
              <a:t> daño a otra persona o a </a:t>
            </a:r>
            <a:r>
              <a:rPr lang="en-US" i="1" dirty="0" err="1"/>
              <a:t>sí</a:t>
            </a:r>
            <a:r>
              <a:rPr lang="en-US" i="1" dirty="0"/>
              <a:t> </a:t>
            </a:r>
            <a:r>
              <a:rPr lang="en-US" i="1" dirty="0" err="1"/>
              <a:t>mismo</a:t>
            </a:r>
            <a:r>
              <a:rPr lang="en-US" i="1" dirty="0"/>
              <a:t>/a. </a:t>
            </a:r>
          </a:p>
          <a:p>
            <a:pPr lvl="0"/>
            <a:r>
              <a:rPr lang="en-US" i="1" dirty="0"/>
              <a:t>Este tipo de comportamiento puede requerir otras técnicas, como un tiempo fuera, la pérdida de un privilegio, etc.</a:t>
            </a:r>
          </a:p>
        </p:txBody>
      </p:sp>
      <p:sp>
        <p:nvSpPr>
          <p:cNvPr id="6" name="Slide Image Placeholder 5">
            <a:extLst>
              <a:ext uri="{FF2B5EF4-FFF2-40B4-BE49-F238E27FC236}">
                <a16:creationId xmlns:a16="http://schemas.microsoft.com/office/drawing/2014/main" id="{79FAB6AB-46F1-C7C0-F17B-DC5B8E6B0F74}"/>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5737241A-4D88-D662-D258-12D5AB90A02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74</a:t>
            </a:fld>
            <a:endParaRPr lang="en-US" sz="1200" dirty="0">
              <a:latin typeface="+mn-lt"/>
            </a:endParaRPr>
          </a:p>
        </p:txBody>
      </p:sp>
    </p:spTree>
    <p:extLst>
      <p:ext uri="{BB962C8B-B14F-4D97-AF65-F5344CB8AC3E}">
        <p14:creationId xmlns:p14="http://schemas.microsoft.com/office/powerpoint/2010/main" val="328285878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EXPLICAR</a:t>
            </a:r>
          </a:p>
          <a:p>
            <a:r>
              <a:rPr lang="en-US" i="1" dirty="0" err="1"/>
              <a:t>Cuando</a:t>
            </a:r>
            <a:r>
              <a:rPr lang="en-US" i="1" dirty="0"/>
              <a:t> un/a </a:t>
            </a:r>
            <a:r>
              <a:rPr lang="en-US" i="1" dirty="0" err="1"/>
              <a:t>menor</a:t>
            </a:r>
            <a:r>
              <a:rPr lang="en-US" i="1" dirty="0"/>
              <a:t> muestra un comportamiento negativo (especialmente agresivo, como pegar, dar patadas o morder), los padres y </a:t>
            </a:r>
            <a:r>
              <a:rPr lang="en-US" i="1" dirty="0" err="1"/>
              <a:t>madres</a:t>
            </a:r>
            <a:r>
              <a:rPr lang="en-US" i="1" dirty="0"/>
              <a:t> </a:t>
            </a:r>
            <a:r>
              <a:rPr lang="en-US" i="1" dirty="0" err="1"/>
              <a:t>pueden</a:t>
            </a:r>
            <a:r>
              <a:rPr lang="en-US" i="1" dirty="0"/>
              <a:t> </a:t>
            </a:r>
            <a:r>
              <a:rPr lang="en-US" i="1" dirty="0" err="1"/>
              <a:t>ubicarlo</a:t>
            </a:r>
            <a:r>
              <a:rPr lang="en-US" i="1" dirty="0"/>
              <a:t> </a:t>
            </a:r>
            <a:r>
              <a:rPr lang="en-US" i="1" dirty="0" err="1"/>
              <a:t>en</a:t>
            </a:r>
            <a:r>
              <a:rPr lang="en-US" i="1" dirty="0"/>
              <a:t> un "espacio de tiempo fuera".</a:t>
            </a:r>
          </a:p>
          <a:p>
            <a:r>
              <a:rPr lang="en-US" i="1" dirty="0"/>
              <a:t>Un espacio de tiempo fuera es un área separada sin contacto ni comunicación con </a:t>
            </a:r>
            <a:r>
              <a:rPr lang="en-US" i="1" dirty="0" err="1"/>
              <a:t>adultos</a:t>
            </a:r>
            <a:r>
              <a:rPr lang="en-US" i="1" dirty="0"/>
              <a:t>/as u </a:t>
            </a:r>
            <a:r>
              <a:rPr lang="en-US" i="1" dirty="0" err="1"/>
              <a:t>otros</a:t>
            </a:r>
            <a:r>
              <a:rPr lang="en-US" i="1" dirty="0"/>
              <a:t> </a:t>
            </a:r>
            <a:r>
              <a:rPr lang="en-US" i="1" dirty="0" err="1"/>
              <a:t>menores</a:t>
            </a:r>
            <a:r>
              <a:rPr lang="en-US" i="1" dirty="0"/>
              <a:t>.</a:t>
            </a:r>
          </a:p>
          <a:p>
            <a:r>
              <a:rPr lang="en-US" i="1" dirty="0"/>
              <a:t>Los padres y </a:t>
            </a:r>
            <a:r>
              <a:rPr lang="en-US" i="1" dirty="0" err="1"/>
              <a:t>madres</a:t>
            </a:r>
            <a:r>
              <a:rPr lang="en-US" i="1" dirty="0"/>
              <a:t> deben </a:t>
            </a:r>
            <a:r>
              <a:rPr lang="en-US" i="1" dirty="0" err="1"/>
              <a:t>mantener</a:t>
            </a:r>
            <a:r>
              <a:rPr lang="en-US" i="1" dirty="0"/>
              <a:t> al </a:t>
            </a:r>
            <a:r>
              <a:rPr lang="en-US" i="1" dirty="0" err="1"/>
              <a:t>menor</a:t>
            </a:r>
            <a:r>
              <a:rPr lang="en-US" i="1" dirty="0"/>
              <a:t> en tiempo fuera hasta que se haya calmado.</a:t>
            </a:r>
          </a:p>
          <a:p>
            <a:r>
              <a:rPr lang="en-US" i="1" dirty="0" err="1"/>
              <a:t>Recuerden</a:t>
            </a:r>
            <a:r>
              <a:rPr lang="en-US" i="1" dirty="0"/>
              <a:t> que a </a:t>
            </a:r>
            <a:r>
              <a:rPr lang="es-ES" i="1" dirty="0"/>
              <a:t>los niños y niñas pequeños/as</a:t>
            </a:r>
            <a:r>
              <a:rPr lang="en-US" i="1" dirty="0"/>
              <a:t> les encanta llamar la atención y, en un tiempo fuera, los padres les quitan toda la atención.</a:t>
            </a:r>
          </a:p>
          <a:p>
            <a:r>
              <a:rPr lang="en-US" i="1" dirty="0"/>
              <a:t>El "tiempo fuera" solo funcionará si el "</a:t>
            </a:r>
            <a:r>
              <a:rPr lang="en-US" i="1" dirty="0" err="1"/>
              <a:t>tiempo</a:t>
            </a:r>
            <a:r>
              <a:rPr lang="en-US" i="1" dirty="0"/>
              <a:t> </a:t>
            </a:r>
            <a:r>
              <a:rPr lang="en-US" i="1" dirty="0" err="1"/>
              <a:t>dentro</a:t>
            </a:r>
            <a:r>
              <a:rPr lang="en-US" i="1" dirty="0"/>
              <a:t>" es tiempo de calidad.</a:t>
            </a:r>
          </a:p>
        </p:txBody>
      </p:sp>
      <p:sp>
        <p:nvSpPr>
          <p:cNvPr id="6" name="Slide Image Placeholder 5">
            <a:extLst>
              <a:ext uri="{FF2B5EF4-FFF2-40B4-BE49-F238E27FC236}">
                <a16:creationId xmlns:a16="http://schemas.microsoft.com/office/drawing/2014/main" id="{19D16A01-008A-B134-019E-8C882A3CA379}"/>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0C795480-04E8-EA68-4339-C50DF611C19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75</a:t>
            </a:fld>
            <a:endParaRPr lang="en-US" sz="1200" dirty="0">
              <a:latin typeface="+mn-lt"/>
            </a:endParaRPr>
          </a:p>
        </p:txBody>
      </p:sp>
    </p:spTree>
    <p:extLst>
      <p:ext uri="{BB962C8B-B14F-4D97-AF65-F5344CB8AC3E}">
        <p14:creationId xmlns:p14="http://schemas.microsoft.com/office/powerpoint/2010/main" val="304946295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EXPLICAR</a:t>
            </a:r>
          </a:p>
          <a:p>
            <a:r>
              <a:rPr lang="en-US" i="1" dirty="0"/>
              <a:t>Antes de utilizar un tiempo de espera, deben darse </a:t>
            </a:r>
            <a:r>
              <a:rPr lang="en-US" i="1" dirty="0" err="1"/>
              <a:t>ciertas</a:t>
            </a:r>
            <a:r>
              <a:rPr lang="en-US" i="1" dirty="0"/>
              <a:t> </a:t>
            </a:r>
            <a:r>
              <a:rPr lang="en-US" i="1" dirty="0" err="1"/>
              <a:t>condiciones</a:t>
            </a:r>
            <a:r>
              <a:rPr lang="en-US" i="1" dirty="0"/>
              <a:t>.</a:t>
            </a:r>
          </a:p>
          <a:p>
            <a:r>
              <a:rPr lang="en-US" dirty="0" err="1"/>
              <a:t>Presente</a:t>
            </a:r>
            <a:r>
              <a:rPr lang="en-US" dirty="0"/>
              <a:t> </a:t>
            </a:r>
            <a:r>
              <a:rPr lang="en-US" dirty="0" err="1"/>
              <a:t>el</a:t>
            </a:r>
            <a:r>
              <a:rPr lang="en-US" dirty="0"/>
              <a:t> </a:t>
            </a:r>
            <a:r>
              <a:rPr lang="en-US" dirty="0" err="1"/>
              <a:t>contenido</a:t>
            </a:r>
            <a:r>
              <a:rPr lang="en-US" dirty="0"/>
              <a:t> de la </a:t>
            </a:r>
            <a:r>
              <a:rPr lang="en-US" dirty="0" err="1"/>
              <a:t>diapositiva</a:t>
            </a:r>
            <a:r>
              <a:rPr lang="en-US" dirty="0"/>
              <a:t>.</a:t>
            </a:r>
          </a:p>
          <a:p>
            <a:pPr marL="625475"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b="1" i="1" dirty="0"/>
              <a:t>Explicar el motivo del </a:t>
            </a:r>
            <a:r>
              <a:rPr lang="en-US" b="1" i="1" dirty="0" err="1"/>
              <a:t>tiempo</a:t>
            </a:r>
            <a:r>
              <a:rPr lang="en-US" b="1" i="1" dirty="0"/>
              <a:t> </a:t>
            </a:r>
            <a:r>
              <a:rPr lang="en-US" b="1" i="1" dirty="0" err="1"/>
              <a:t>fuera</a:t>
            </a:r>
            <a:r>
              <a:rPr lang="en-US" b="1" i="1" dirty="0"/>
              <a:t>:</a:t>
            </a:r>
          </a:p>
          <a:p>
            <a:pPr marL="1082675" marR="0" lvl="2"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1" dirty="0" err="1"/>
              <a:t>por</a:t>
            </a:r>
            <a:r>
              <a:rPr lang="en-US" i="1" dirty="0"/>
              <a:t> ejemplo: “Le </a:t>
            </a:r>
            <a:r>
              <a:rPr lang="en-US" i="1" dirty="0" err="1"/>
              <a:t>pegaste</a:t>
            </a:r>
            <a:r>
              <a:rPr lang="en-US" i="1" dirty="0"/>
              <a:t> a </a:t>
            </a:r>
            <a:r>
              <a:rPr lang="en-US" i="1" dirty="0" err="1"/>
              <a:t>tu</a:t>
            </a:r>
            <a:r>
              <a:rPr lang="en-US" i="1" dirty="0"/>
              <a:t> </a:t>
            </a:r>
            <a:r>
              <a:rPr lang="en-US" i="1" dirty="0" err="1"/>
              <a:t>hermano</a:t>
            </a:r>
            <a:r>
              <a:rPr lang="en-US" i="1" dirty="0"/>
              <a:t>/a y eso no es aceptable, así que tienes que ir a tiempo fuera". </a:t>
            </a:r>
          </a:p>
          <a:p>
            <a:pPr marL="1082675" marR="0" lvl="2"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1" dirty="0" err="1"/>
              <a:t>por</a:t>
            </a:r>
            <a:r>
              <a:rPr lang="en-US" i="1" dirty="0"/>
              <a:t> ejemplo: "A partir de ahora, </a:t>
            </a:r>
            <a:r>
              <a:rPr lang="en-US" i="1" dirty="0" err="1"/>
              <a:t>cuando</a:t>
            </a:r>
            <a:r>
              <a:rPr lang="en-US" i="1" dirty="0"/>
              <a:t> le </a:t>
            </a:r>
            <a:r>
              <a:rPr lang="en-US" i="1" dirty="0" err="1"/>
              <a:t>pegues</a:t>
            </a:r>
            <a:r>
              <a:rPr lang="en-US" i="1" dirty="0"/>
              <a:t> o hagas daño a otra persona, tendrás que tomarte un </a:t>
            </a:r>
            <a:r>
              <a:rPr lang="en-US" i="1" dirty="0" err="1"/>
              <a:t>tiempo</a:t>
            </a:r>
            <a:r>
              <a:rPr lang="en-US" i="1" dirty="0"/>
              <a:t> </a:t>
            </a:r>
            <a:r>
              <a:rPr lang="en-US" i="1" dirty="0" err="1"/>
              <a:t>fuera</a:t>
            </a:r>
            <a:r>
              <a:rPr lang="en-US" i="1" dirty="0"/>
              <a:t> para calmarte".</a:t>
            </a:r>
          </a:p>
          <a:p>
            <a:pPr marL="625475"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b="1" i="1" dirty="0"/>
              <a:t>Cumplir el </a:t>
            </a:r>
            <a:r>
              <a:rPr lang="en-US" b="1" i="1" dirty="0" err="1"/>
              <a:t>tiempo</a:t>
            </a:r>
            <a:r>
              <a:rPr lang="en-US" b="1" i="1" dirty="0"/>
              <a:t> </a:t>
            </a:r>
            <a:r>
              <a:rPr lang="en-US" b="1" i="1" dirty="0" err="1"/>
              <a:t>fuera</a:t>
            </a:r>
            <a:r>
              <a:rPr lang="en-US" b="1" i="1" dirty="0"/>
              <a:t>:</a:t>
            </a:r>
          </a:p>
          <a:p>
            <a:pPr lvl="2"/>
            <a:r>
              <a:rPr lang="en-US" i="1" dirty="0" err="1"/>
              <a:t>una</a:t>
            </a:r>
            <a:r>
              <a:rPr lang="en-US" i="1" dirty="0"/>
              <a:t> vez que </a:t>
            </a:r>
            <a:r>
              <a:rPr lang="en-US" i="1" dirty="0" err="1"/>
              <a:t>el</a:t>
            </a:r>
            <a:r>
              <a:rPr lang="en-US" i="1" dirty="0"/>
              <a:t>/la </a:t>
            </a:r>
            <a:r>
              <a:rPr lang="en-US" i="1" dirty="0" err="1"/>
              <a:t>menor</a:t>
            </a:r>
            <a:r>
              <a:rPr lang="en-US" i="1" dirty="0"/>
              <a:t> </a:t>
            </a:r>
            <a:r>
              <a:rPr lang="en-US" i="1" dirty="0" err="1"/>
              <a:t>haya</a:t>
            </a:r>
            <a:r>
              <a:rPr lang="en-US" i="1" dirty="0"/>
              <a:t> </a:t>
            </a:r>
            <a:r>
              <a:rPr lang="en-US" i="1" dirty="0" err="1"/>
              <a:t>sido</a:t>
            </a:r>
            <a:r>
              <a:rPr lang="en-US" i="1" dirty="0"/>
              <a:t> </a:t>
            </a:r>
            <a:r>
              <a:rPr lang="en-US" i="1" dirty="0" err="1"/>
              <a:t>informado</a:t>
            </a:r>
            <a:r>
              <a:rPr lang="en-US" i="1" dirty="0"/>
              <a:t>/a del tiempo fuera, debe ir, haga lo que haga o diga lo que diga. </a:t>
            </a:r>
          </a:p>
          <a:p>
            <a:pPr lvl="2"/>
            <a:r>
              <a:rPr lang="en-US" i="1" dirty="0" err="1"/>
              <a:t>el</a:t>
            </a:r>
            <a:r>
              <a:rPr lang="en-US" i="1" dirty="0"/>
              <a:t>/la </a:t>
            </a:r>
            <a:r>
              <a:rPr lang="en-US" i="1" dirty="0" err="1"/>
              <a:t>menor</a:t>
            </a:r>
            <a:r>
              <a:rPr lang="en-US" i="1" dirty="0"/>
              <a:t> puede decir: "Prometo portarme bien ahora" o "¡Pero </a:t>
            </a:r>
            <a:r>
              <a:rPr lang="en-US" i="1" dirty="0" err="1"/>
              <a:t>te</a:t>
            </a:r>
            <a:r>
              <a:rPr lang="en-US" i="1" dirty="0"/>
              <a:t> quiero!". </a:t>
            </a:r>
          </a:p>
          <a:p>
            <a:pPr lvl="2"/>
            <a:r>
              <a:rPr lang="en-US" i="1" dirty="0" err="1"/>
              <a:t>el</a:t>
            </a:r>
            <a:r>
              <a:rPr lang="en-US" i="1" dirty="0"/>
              <a:t> cuidador debe hacer caso omiso de tales afirmaciones y </a:t>
            </a:r>
            <a:r>
              <a:rPr lang="en-US" i="1" dirty="0" err="1"/>
              <a:t>conducir</a:t>
            </a:r>
            <a:r>
              <a:rPr lang="en-US" i="1" dirty="0"/>
              <a:t> al </a:t>
            </a:r>
            <a:r>
              <a:rPr lang="en-US" i="1" dirty="0" err="1"/>
              <a:t>menor</a:t>
            </a:r>
            <a:r>
              <a:rPr lang="en-US" i="1" dirty="0"/>
              <a:t> al lugar de tiempo fuera de forma pacífica (o con un mínimo de fuerza, como cogerle tranquilamente del brazo o </a:t>
            </a:r>
            <a:r>
              <a:rPr lang="en-US" i="1" dirty="0" err="1"/>
              <a:t>llevarlo</a:t>
            </a:r>
            <a:r>
              <a:rPr lang="en-US" i="1" dirty="0"/>
              <a:t>/a </a:t>
            </a:r>
            <a:r>
              <a:rPr lang="en-US" i="1" dirty="0" err="1"/>
              <a:t>en</a:t>
            </a:r>
            <a:r>
              <a:rPr lang="en-US" i="1" dirty="0"/>
              <a:t> brazos).</a:t>
            </a:r>
            <a:endParaRPr lang="en-US" b="1" i="1" dirty="0"/>
          </a:p>
          <a:p>
            <a:pPr lvl="1"/>
            <a:r>
              <a:rPr lang="en-US" b="1" i="1" dirty="0"/>
              <a:t>Una zona adecuada para los </a:t>
            </a:r>
            <a:r>
              <a:rPr lang="en-US" b="1" i="1" dirty="0" err="1"/>
              <a:t>tiempos</a:t>
            </a:r>
            <a:r>
              <a:rPr lang="en-US" b="1" i="1" dirty="0"/>
              <a:t> </a:t>
            </a:r>
            <a:r>
              <a:rPr lang="en-US" b="1" i="1" dirty="0" err="1"/>
              <a:t>fuera</a:t>
            </a:r>
            <a:r>
              <a:rPr lang="en-US" b="1" i="1" dirty="0"/>
              <a:t>:</a:t>
            </a:r>
          </a:p>
          <a:p>
            <a:pPr lvl="2"/>
            <a:r>
              <a:rPr lang="en-US" i="1" dirty="0"/>
              <a:t>la zona debe ser tranquila y estar alejada de otras personas que realicen actividades divertidas. </a:t>
            </a:r>
          </a:p>
          <a:p>
            <a:pPr lvl="1"/>
            <a:r>
              <a:rPr lang="en-US" b="1" i="1" dirty="0"/>
              <a:t>Respetar las normas del </a:t>
            </a:r>
            <a:r>
              <a:rPr lang="en-US" b="1" i="1" dirty="0" err="1"/>
              <a:t>tiempo</a:t>
            </a:r>
            <a:r>
              <a:rPr lang="en-US" b="1" i="1" dirty="0"/>
              <a:t> </a:t>
            </a:r>
            <a:r>
              <a:rPr lang="en-US" b="1" i="1" dirty="0" err="1"/>
              <a:t>fuera</a:t>
            </a:r>
            <a:r>
              <a:rPr lang="en-US" b="1" i="1" dirty="0"/>
              <a:t>:</a:t>
            </a:r>
          </a:p>
          <a:p>
            <a:pPr lvl="2"/>
            <a:r>
              <a:rPr lang="en-US" i="1" dirty="0" err="1"/>
              <a:t>nadie</a:t>
            </a:r>
            <a:r>
              <a:rPr lang="en-US" i="1" dirty="0"/>
              <a:t> debe hablar ni interactuar con </a:t>
            </a:r>
            <a:r>
              <a:rPr lang="en-US" i="1" dirty="0" err="1"/>
              <a:t>el</a:t>
            </a:r>
            <a:r>
              <a:rPr lang="en-US" i="1" dirty="0"/>
              <a:t>/la </a:t>
            </a:r>
            <a:r>
              <a:rPr lang="en-US" i="1" dirty="0" err="1"/>
              <a:t>menor</a:t>
            </a:r>
            <a:r>
              <a:rPr lang="en-US" i="1" dirty="0"/>
              <a:t> hasta que el tiempo fuera haya terminado y </a:t>
            </a:r>
            <a:r>
              <a:rPr lang="en-US" i="1" dirty="0" err="1"/>
              <a:t>el</a:t>
            </a:r>
            <a:r>
              <a:rPr lang="en-US" i="1" dirty="0"/>
              <a:t>/la </a:t>
            </a:r>
            <a:r>
              <a:rPr lang="en-US" i="1" dirty="0" err="1"/>
              <a:t>menor</a:t>
            </a:r>
            <a:r>
              <a:rPr lang="en-US" i="1" dirty="0"/>
              <a:t> se haya calmado.</a:t>
            </a:r>
          </a:p>
          <a:p>
            <a:pPr lvl="1"/>
            <a:r>
              <a:rPr lang="en-US" b="1" i="1" dirty="0"/>
              <a:t>Volver a </a:t>
            </a:r>
            <a:r>
              <a:rPr lang="en-US" b="1" i="1" dirty="0" err="1"/>
              <a:t>involucrar</a:t>
            </a:r>
            <a:r>
              <a:rPr lang="en-US" b="1" i="1" dirty="0"/>
              <a:t> al </a:t>
            </a:r>
            <a:r>
              <a:rPr lang="en-US" b="1" i="1" dirty="0" err="1"/>
              <a:t>menor</a:t>
            </a:r>
            <a:r>
              <a:rPr lang="en-US" b="1" i="1" dirty="0"/>
              <a:t>:</a:t>
            </a:r>
          </a:p>
          <a:p>
            <a:pPr lvl="2"/>
            <a:r>
              <a:rPr lang="en-US" i="1" dirty="0" err="1"/>
              <a:t>los</a:t>
            </a:r>
            <a:r>
              <a:rPr lang="en-US" i="1" dirty="0"/>
              <a:t> padres y </a:t>
            </a:r>
            <a:r>
              <a:rPr lang="en-US" i="1" dirty="0" err="1"/>
              <a:t>madres</a:t>
            </a:r>
            <a:r>
              <a:rPr lang="en-US" i="1" dirty="0"/>
              <a:t> </a:t>
            </a:r>
            <a:r>
              <a:rPr lang="en-US" i="1" dirty="0" err="1"/>
              <a:t>deben</a:t>
            </a:r>
            <a:r>
              <a:rPr lang="en-US" i="1" dirty="0"/>
              <a:t> prestar atención positiva a cualquier buen comportamiento que observen una vez finalizado el tiempo fuera.</a:t>
            </a:r>
          </a:p>
        </p:txBody>
      </p:sp>
      <p:sp>
        <p:nvSpPr>
          <p:cNvPr id="6" name="Slide Image Placeholder 5">
            <a:extLst>
              <a:ext uri="{FF2B5EF4-FFF2-40B4-BE49-F238E27FC236}">
                <a16:creationId xmlns:a16="http://schemas.microsoft.com/office/drawing/2014/main" id="{026D3D0B-B2A4-0640-F708-1CED6F85C78B}"/>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FC45FE96-5466-88D6-7AC8-F519F68A0F2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76</a:t>
            </a:fld>
            <a:endParaRPr lang="en-US" sz="1200" dirty="0">
              <a:latin typeface="+mn-lt"/>
            </a:endParaRPr>
          </a:p>
        </p:txBody>
      </p:sp>
    </p:spTree>
    <p:extLst>
      <p:ext uri="{BB962C8B-B14F-4D97-AF65-F5344CB8AC3E}">
        <p14:creationId xmlns:p14="http://schemas.microsoft.com/office/powerpoint/2010/main" val="339892240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EXPLICAR</a:t>
            </a:r>
            <a:endParaRPr lang="en-US" i="1" dirty="0"/>
          </a:p>
          <a:p>
            <a:r>
              <a:rPr lang="en-US" i="1" dirty="0"/>
              <a:t>El cuidador debe establecer (si es posible) la duración del tiempo fuera.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1" dirty="0"/>
              <a:t>El cuidador </a:t>
            </a:r>
            <a:r>
              <a:rPr lang="en-US" i="1" dirty="0" err="1"/>
              <a:t>debe</a:t>
            </a:r>
            <a:r>
              <a:rPr lang="en-US" i="1" dirty="0"/>
              <a:t> </a:t>
            </a:r>
            <a:r>
              <a:rPr lang="en-US" i="1" dirty="0" err="1"/>
              <a:t>recordarle</a:t>
            </a:r>
            <a:r>
              <a:rPr lang="en-US" i="1" dirty="0"/>
              <a:t> al </a:t>
            </a:r>
            <a:r>
              <a:rPr lang="en-US" i="1" dirty="0" err="1"/>
              <a:t>menor</a:t>
            </a:r>
            <a:r>
              <a:rPr lang="en-US" i="1" dirty="0"/>
              <a:t> que el tiempo fuera empieza cuando se </a:t>
            </a:r>
            <a:r>
              <a:rPr lang="en-US" i="1" dirty="0" err="1"/>
              <a:t>calman</a:t>
            </a:r>
            <a:r>
              <a:rPr lang="en-US" i="1" dirty="0"/>
              <a:t>. </a:t>
            </a:r>
            <a:r>
              <a:rPr lang="en-US" i="1" dirty="0" err="1"/>
              <a:t>Ayudar</a:t>
            </a:r>
            <a:r>
              <a:rPr lang="en-US" i="1" dirty="0"/>
              <a:t> al </a:t>
            </a:r>
            <a:r>
              <a:rPr lang="en-US" i="1" dirty="0" err="1"/>
              <a:t>menor</a:t>
            </a:r>
            <a:r>
              <a:rPr lang="en-US" i="1" dirty="0"/>
              <a:t> a respirar hondo para calmarse.</a:t>
            </a:r>
          </a:p>
          <a:p>
            <a:r>
              <a:rPr lang="en-US" i="0" dirty="0" err="1"/>
              <a:t>Presente</a:t>
            </a:r>
            <a:r>
              <a:rPr lang="en-US" i="0" dirty="0"/>
              <a:t> </a:t>
            </a:r>
            <a:r>
              <a:rPr lang="en-US" i="0" dirty="0" err="1"/>
              <a:t>el</a:t>
            </a:r>
            <a:r>
              <a:rPr lang="en-US" i="0" dirty="0"/>
              <a:t> </a:t>
            </a:r>
            <a:r>
              <a:rPr lang="en-US" i="0" dirty="0" err="1"/>
              <a:t>contenido</a:t>
            </a:r>
            <a:r>
              <a:rPr lang="en-US" i="0" dirty="0"/>
              <a:t> de la </a:t>
            </a:r>
            <a:r>
              <a:rPr lang="en-US" i="0" dirty="0" err="1"/>
              <a:t>diapositiva</a:t>
            </a:r>
            <a:r>
              <a:rPr lang="en-US" i="0" dirty="0"/>
              <a:t>.</a:t>
            </a:r>
          </a:p>
          <a:p>
            <a:r>
              <a:rPr lang="en-US" i="1" dirty="0"/>
              <a:t>Después del tiempo fuera, el cuidador debe </a:t>
            </a:r>
            <a:r>
              <a:rPr lang="en-US" i="1" dirty="0" err="1"/>
              <a:t>elogiar</a:t>
            </a:r>
            <a:r>
              <a:rPr lang="en-US" i="1" dirty="0"/>
              <a:t> al </a:t>
            </a:r>
            <a:r>
              <a:rPr lang="en-US" i="1" dirty="0" err="1"/>
              <a:t>menor</a:t>
            </a:r>
            <a:r>
              <a:rPr lang="en-US" i="1" dirty="0"/>
              <a:t> por haberse calmado y reorientar sus </a:t>
            </a:r>
            <a:r>
              <a:rPr lang="en-US" i="1" dirty="0" err="1"/>
              <a:t>actividades</a:t>
            </a:r>
            <a:r>
              <a:rPr lang="en-US" i="1" dirty="0"/>
              <a:t> de </a:t>
            </a:r>
            <a:r>
              <a:rPr lang="en-US" i="1" dirty="0" err="1"/>
              <a:t>manera</a:t>
            </a:r>
            <a:r>
              <a:rPr lang="en-US" i="1" dirty="0"/>
              <a:t> </a:t>
            </a:r>
            <a:r>
              <a:rPr lang="en-US" i="1" dirty="0" err="1"/>
              <a:t>adecuada</a:t>
            </a:r>
            <a:r>
              <a:rPr lang="en-US" i="1" dirty="0"/>
              <a:t>.</a:t>
            </a:r>
          </a:p>
        </p:txBody>
      </p:sp>
      <p:sp>
        <p:nvSpPr>
          <p:cNvPr id="6" name="Slide Image Placeholder 5">
            <a:extLst>
              <a:ext uri="{FF2B5EF4-FFF2-40B4-BE49-F238E27FC236}">
                <a16:creationId xmlns:a16="http://schemas.microsoft.com/office/drawing/2014/main" id="{F1665D61-12CF-8E21-F528-9DDEC9085705}"/>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D80A5900-4198-A1E9-8749-918CC537B60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77</a:t>
            </a:fld>
            <a:endParaRPr lang="en-US" sz="1200" dirty="0">
              <a:latin typeface="+mn-lt"/>
            </a:endParaRPr>
          </a:p>
        </p:txBody>
      </p:sp>
    </p:spTree>
    <p:extLst>
      <p:ext uri="{BB962C8B-B14F-4D97-AF65-F5344CB8AC3E}">
        <p14:creationId xmlns:p14="http://schemas.microsoft.com/office/powerpoint/2010/main" val="3942391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INTRODUCCIÓN</a:t>
            </a:r>
          </a:p>
          <a:p>
            <a:r>
              <a:rPr lang="en-US" dirty="0" err="1"/>
              <a:t>Pida</a:t>
            </a:r>
            <a:r>
              <a:rPr lang="en-US" dirty="0"/>
              <a:t> 2 personas </a:t>
            </a:r>
            <a:r>
              <a:rPr lang="en-US" dirty="0" err="1"/>
              <a:t>voluntarias</a:t>
            </a:r>
            <a:r>
              <a:rPr lang="en-US" dirty="0"/>
              <a:t> para hacer un juego de </a:t>
            </a:r>
            <a:r>
              <a:rPr lang="en-US" dirty="0" err="1"/>
              <a:t>rol</a:t>
            </a:r>
            <a:r>
              <a:rPr lang="en-US" dirty="0"/>
              <a:t>:</a:t>
            </a:r>
          </a:p>
          <a:p>
            <a:pPr lvl="1"/>
            <a:r>
              <a:rPr lang="en-US" dirty="0"/>
              <a:t>uno hará de "padre“ o “</a:t>
            </a:r>
            <a:r>
              <a:rPr lang="en-US" dirty="0" err="1"/>
              <a:t>madre</a:t>
            </a:r>
            <a:r>
              <a:rPr lang="en-US" dirty="0"/>
              <a:t>”. </a:t>
            </a:r>
          </a:p>
          <a:p>
            <a:pPr lvl="1"/>
            <a:r>
              <a:rPr lang="en-US" dirty="0"/>
              <a:t>uno hará de "</a:t>
            </a:r>
            <a:r>
              <a:rPr lang="en-US" dirty="0" err="1"/>
              <a:t>niño</a:t>
            </a:r>
            <a:r>
              <a:rPr lang="en-US" dirty="0"/>
              <a:t>/a".</a:t>
            </a:r>
          </a:p>
          <a:p>
            <a:pPr lvl="0"/>
            <a:r>
              <a:rPr lang="en-US" dirty="0" err="1"/>
              <a:t>Escenario</a:t>
            </a:r>
            <a:r>
              <a:rPr lang="en-US" dirty="0"/>
              <a:t>:</a:t>
            </a:r>
          </a:p>
          <a:p>
            <a:pPr lvl="1"/>
            <a:r>
              <a:rPr lang="en-US" dirty="0" err="1"/>
              <a:t>el</a:t>
            </a:r>
            <a:r>
              <a:rPr lang="en-US" dirty="0"/>
              <a:t> "padre" o “</a:t>
            </a:r>
            <a:r>
              <a:rPr lang="en-US" dirty="0" err="1"/>
              <a:t>madre</a:t>
            </a:r>
            <a:r>
              <a:rPr lang="en-US" dirty="0"/>
              <a:t>” </a:t>
            </a:r>
            <a:r>
              <a:rPr lang="en-US" dirty="0" err="1"/>
              <a:t>inicia</a:t>
            </a:r>
            <a:r>
              <a:rPr lang="en-US" dirty="0"/>
              <a:t> un </a:t>
            </a:r>
            <a:r>
              <a:rPr lang="en-US" dirty="0" err="1"/>
              <a:t>tiempo</a:t>
            </a:r>
            <a:r>
              <a:rPr lang="en-US" dirty="0"/>
              <a:t> </a:t>
            </a:r>
            <a:r>
              <a:rPr lang="en-US" dirty="0" err="1"/>
              <a:t>fuera</a:t>
            </a:r>
            <a:r>
              <a:rPr lang="en-US" dirty="0"/>
              <a:t> para </a:t>
            </a:r>
            <a:r>
              <a:rPr lang="en-US" dirty="0" err="1"/>
              <a:t>el</a:t>
            </a:r>
            <a:r>
              <a:rPr lang="en-US" dirty="0"/>
              <a:t> "</a:t>
            </a:r>
            <a:r>
              <a:rPr lang="en-US" dirty="0" err="1"/>
              <a:t>hijo</a:t>
            </a:r>
            <a:r>
              <a:rPr lang="en-US" dirty="0"/>
              <a:t>/a".</a:t>
            </a:r>
          </a:p>
          <a:p>
            <a:pPr lvl="1"/>
            <a:r>
              <a:rPr lang="en-US" dirty="0" err="1"/>
              <a:t>el</a:t>
            </a:r>
            <a:r>
              <a:rPr lang="en-US" dirty="0"/>
              <a:t> "</a:t>
            </a:r>
            <a:r>
              <a:rPr lang="en-US" dirty="0" err="1"/>
              <a:t>niño</a:t>
            </a:r>
            <a:r>
              <a:rPr lang="en-US" dirty="0"/>
              <a:t>/a" intenta evitar el tiempo fuera: puede quejarse, protestar, enfurruñarse, culpar a los demás, prometer que se portará bien, quejarse de una enfermedad... </a:t>
            </a:r>
            <a:r>
              <a:rPr lang="en-US" dirty="0" err="1"/>
              <a:t>Cualquier</a:t>
            </a:r>
            <a:r>
              <a:rPr lang="en-US" dirty="0"/>
              <a:t> cosa con tal de evitar el tiempo fuera.</a:t>
            </a:r>
          </a:p>
          <a:p>
            <a:pPr lvl="1"/>
            <a:r>
              <a:rPr lang="en-US" dirty="0" err="1"/>
              <a:t>el</a:t>
            </a:r>
            <a:r>
              <a:rPr lang="en-US" dirty="0"/>
              <a:t> "padre“ o “</a:t>
            </a:r>
            <a:r>
              <a:rPr lang="en-US" dirty="0" err="1"/>
              <a:t>madre</a:t>
            </a:r>
            <a:r>
              <a:rPr lang="en-US" dirty="0"/>
              <a:t>” conduce al "</a:t>
            </a:r>
            <a:r>
              <a:rPr lang="en-US" dirty="0" err="1"/>
              <a:t>niño</a:t>
            </a:r>
            <a:r>
              <a:rPr lang="en-US" dirty="0"/>
              <a:t>/a" con suavidad pero con firmeza hasta el lugar del tiempo fuera.</a:t>
            </a:r>
          </a:p>
          <a:p>
            <a:pPr marL="0" lvl="0" indent="0">
              <a:buNone/>
            </a:pPr>
            <a:endParaRPr lang="en-US" dirty="0"/>
          </a:p>
          <a:p>
            <a:pPr marL="0" lvl="0" indent="0">
              <a:buNone/>
            </a:pPr>
            <a:r>
              <a:rPr lang="en-US" b="1" dirty="0"/>
              <a:t>JUEGO DE ROLES (15-20 minutos)</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err="1"/>
              <a:t>Dé</a:t>
            </a:r>
            <a:r>
              <a:rPr lang="en-US" dirty="0"/>
              <a:t> unos minutos a las personas </a:t>
            </a:r>
            <a:r>
              <a:rPr lang="en-US" dirty="0" err="1"/>
              <a:t>voluntarias</a:t>
            </a:r>
            <a:r>
              <a:rPr lang="en-US" dirty="0"/>
              <a:t> para que se </a:t>
            </a:r>
            <a:r>
              <a:rPr lang="en-US" dirty="0" err="1"/>
              <a:t>preparen</a:t>
            </a:r>
            <a:r>
              <a:rPr lang="en-US" dirty="0"/>
              <a:t>.</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t>Invite a las personas </a:t>
            </a:r>
            <a:r>
              <a:rPr lang="en-US" dirty="0" err="1"/>
              <a:t>voluntarias</a:t>
            </a:r>
            <a:r>
              <a:rPr lang="en-US" dirty="0"/>
              <a:t> a presentar el juego de </a:t>
            </a:r>
            <a:r>
              <a:rPr lang="en-US" dirty="0" err="1"/>
              <a:t>rol</a:t>
            </a:r>
            <a:r>
              <a:rPr lang="en-US" dirty="0"/>
              <a:t>.</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t>Entrenar a las personas </a:t>
            </a:r>
            <a:r>
              <a:rPr lang="en-US" dirty="0" err="1"/>
              <a:t>voluntarias</a:t>
            </a:r>
            <a:r>
              <a:rPr lang="en-US" dirty="0"/>
              <a:t> durante el juego de rol delante de todo el grupo.</a:t>
            </a:r>
          </a:p>
          <a:p>
            <a:pPr marL="0" lvl="0" indent="0">
              <a:buNone/>
            </a:pPr>
            <a:endParaRPr lang="en-US" dirty="0"/>
          </a:p>
          <a:p>
            <a:pPr marL="0" lvl="0" indent="0">
              <a:buNone/>
            </a:pPr>
            <a:r>
              <a:rPr lang="en-US" b="1" dirty="0"/>
              <a:t>DEBATE EN GRUPO</a:t>
            </a:r>
          </a:p>
          <a:p>
            <a:r>
              <a:rPr lang="en-US" dirty="0" err="1"/>
              <a:t>Pídale</a:t>
            </a:r>
            <a:r>
              <a:rPr lang="en-US" dirty="0"/>
              <a:t> a los demás participantes que elogien y hagan comentarios constructivos </a:t>
            </a:r>
            <a:r>
              <a:rPr lang="en-US" dirty="0" err="1"/>
              <a:t>después</a:t>
            </a:r>
            <a:r>
              <a:rPr lang="en-US" dirty="0"/>
              <a:t> de </a:t>
            </a:r>
            <a:r>
              <a:rPr lang="en-US" dirty="0" err="1"/>
              <a:t>juegp</a:t>
            </a:r>
            <a:r>
              <a:rPr lang="en-US" dirty="0"/>
              <a:t> de </a:t>
            </a:r>
            <a:r>
              <a:rPr lang="en-US" dirty="0" err="1"/>
              <a:t>rol</a:t>
            </a:r>
            <a:r>
              <a:rPr lang="en-US" dirty="0"/>
              <a:t>. </a:t>
            </a:r>
          </a:p>
          <a:p>
            <a:r>
              <a:rPr lang="en-US" dirty="0" err="1"/>
              <a:t>Pregúntele</a:t>
            </a:r>
            <a:r>
              <a:rPr lang="en-US" dirty="0"/>
              <a:t> al "padre“ 0 “</a:t>
            </a:r>
            <a:r>
              <a:rPr lang="en-US" dirty="0" err="1"/>
              <a:t>madre</a:t>
            </a:r>
            <a:r>
              <a:rPr lang="en-US" dirty="0"/>
              <a:t>”: </a:t>
            </a:r>
            <a:r>
              <a:rPr lang="en-US" i="1" dirty="0"/>
              <a:t>¿</a:t>
            </a:r>
            <a:r>
              <a:rPr lang="en-US" i="1" dirty="0" err="1"/>
              <a:t>cómo</a:t>
            </a:r>
            <a:r>
              <a:rPr lang="en-US" i="1" dirty="0"/>
              <a:t> se </a:t>
            </a:r>
            <a:r>
              <a:rPr lang="en-US" i="1" dirty="0" err="1"/>
              <a:t>sintió</a:t>
            </a:r>
            <a:r>
              <a:rPr lang="en-US" i="1" dirty="0"/>
              <a:t> </a:t>
            </a:r>
            <a:r>
              <a:rPr lang="en-US" i="1" dirty="0" err="1"/>
              <a:t>dar</a:t>
            </a:r>
            <a:r>
              <a:rPr lang="en-US" i="1" dirty="0"/>
              <a:t> </a:t>
            </a:r>
            <a:r>
              <a:rPr lang="en-US" i="1" dirty="0" err="1"/>
              <a:t>el</a:t>
            </a:r>
            <a:r>
              <a:rPr lang="en-US" i="1" dirty="0"/>
              <a:t> </a:t>
            </a:r>
            <a:r>
              <a:rPr lang="en-US" i="1" dirty="0" err="1"/>
              <a:t>tiempo</a:t>
            </a:r>
            <a:r>
              <a:rPr lang="en-US" i="1" dirty="0"/>
              <a:t> </a:t>
            </a:r>
            <a:r>
              <a:rPr lang="en-US" i="1" dirty="0" err="1"/>
              <a:t>fuera</a:t>
            </a:r>
            <a:r>
              <a:rPr lang="en-US" i="1" dirty="0"/>
              <a:t>?</a:t>
            </a:r>
          </a:p>
          <a:p>
            <a:r>
              <a:rPr lang="en-US" dirty="0" err="1"/>
              <a:t>Pregúntele</a:t>
            </a:r>
            <a:r>
              <a:rPr lang="en-US" dirty="0"/>
              <a:t> al "</a:t>
            </a:r>
            <a:r>
              <a:rPr lang="en-US" dirty="0" err="1"/>
              <a:t>niño</a:t>
            </a:r>
            <a:r>
              <a:rPr lang="en-US" dirty="0"/>
              <a:t>/a": </a:t>
            </a:r>
            <a:r>
              <a:rPr lang="en-US" i="1" dirty="0"/>
              <a:t>¿</a:t>
            </a:r>
            <a:r>
              <a:rPr lang="en-US" i="1" dirty="0" err="1"/>
              <a:t>cómo</a:t>
            </a:r>
            <a:r>
              <a:rPr lang="en-US" i="1" dirty="0"/>
              <a:t> </a:t>
            </a:r>
            <a:r>
              <a:rPr lang="en-US" i="1" dirty="0" err="1"/>
              <a:t>te</a:t>
            </a:r>
            <a:r>
              <a:rPr lang="en-US" i="1" dirty="0"/>
              <a:t> </a:t>
            </a:r>
            <a:r>
              <a:rPr lang="en-US" i="1" dirty="0" err="1"/>
              <a:t>sentiste</a:t>
            </a:r>
            <a:r>
              <a:rPr lang="en-US" i="1" dirty="0"/>
              <a:t> </a:t>
            </a:r>
            <a:r>
              <a:rPr lang="en-US" i="1" dirty="0" err="1"/>
              <a:t>después</a:t>
            </a:r>
            <a:r>
              <a:rPr lang="en-US" i="1" dirty="0"/>
              <a:t> del tiempo fuera? </a:t>
            </a:r>
          </a:p>
          <a:p>
            <a:r>
              <a:rPr lang="en-US" i="1" dirty="0"/>
              <a:t>Cuando comparta esta estrategia con </a:t>
            </a:r>
            <a:r>
              <a:rPr lang="en-US" i="1" dirty="0" err="1"/>
              <a:t>los</a:t>
            </a:r>
            <a:r>
              <a:rPr lang="en-US" i="1" dirty="0"/>
              <a:t>/as </a:t>
            </a:r>
            <a:r>
              <a:rPr lang="en-US" i="1" dirty="0" err="1"/>
              <a:t>cuidadores</a:t>
            </a:r>
            <a:r>
              <a:rPr lang="en-US" i="1" dirty="0"/>
              <a:t>, pídales que piensen en un buen espacio de tiempo fuera que puedan utilizar en sus casas.</a:t>
            </a:r>
          </a:p>
          <a:p>
            <a:r>
              <a:rPr lang="es-ES" i="1" dirty="0">
                <a:sym typeface="Helvetica Neue"/>
              </a:rPr>
              <a:t>¿Hay preguntas o alguien necesita una aclaración?</a:t>
            </a:r>
            <a:endParaRPr lang="en-US" dirty="0"/>
          </a:p>
        </p:txBody>
      </p:sp>
      <p:sp>
        <p:nvSpPr>
          <p:cNvPr id="6" name="Slide Image Placeholder 5">
            <a:extLst>
              <a:ext uri="{FF2B5EF4-FFF2-40B4-BE49-F238E27FC236}">
                <a16:creationId xmlns:a16="http://schemas.microsoft.com/office/drawing/2014/main" id="{9934BFAE-D128-250F-D861-4F3DD15F0693}"/>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A910A1AB-A294-C1C0-C91B-F17EAE9F9D7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78</a:t>
            </a:fld>
            <a:endParaRPr lang="en-US" sz="1200" dirty="0">
              <a:latin typeface="+mn-lt"/>
            </a:endParaRPr>
          </a:p>
        </p:txBody>
      </p:sp>
    </p:spTree>
    <p:extLst>
      <p:ext uri="{BB962C8B-B14F-4D97-AF65-F5344CB8AC3E}">
        <p14:creationId xmlns:p14="http://schemas.microsoft.com/office/powerpoint/2010/main" val="294225381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9" name="Google Shape;529;p18:notes"/>
          <p:cNvSpPr txBox="1">
            <a:spLocks noGrp="1"/>
          </p:cNvSpPr>
          <p:nvPr>
            <p:ph type="body" idx="1"/>
          </p:nvPr>
        </p:nvSpPr>
        <p:spPr/>
        <p:txBody>
          <a:bodyPr/>
          <a:lstStyle/>
          <a:p>
            <a:pPr marL="0" indent="0">
              <a:buNone/>
            </a:pPr>
            <a:r>
              <a:rPr lang="en-US" b="1" noProof="0" dirty="0"/>
              <a:t>EXPLICAR</a:t>
            </a:r>
          </a:p>
          <a:p>
            <a:pPr marL="171450" indent="-171450"/>
            <a:r>
              <a:rPr lang="en-US" noProof="0" dirty="0" err="1"/>
              <a:t>Presente</a:t>
            </a:r>
            <a:r>
              <a:rPr lang="en-US" noProof="0" dirty="0"/>
              <a:t> </a:t>
            </a:r>
            <a:r>
              <a:rPr lang="en-US" noProof="0" dirty="0" err="1"/>
              <a:t>el</a:t>
            </a:r>
            <a:r>
              <a:rPr lang="en-US" noProof="0" dirty="0"/>
              <a:t> </a:t>
            </a:r>
            <a:r>
              <a:rPr lang="en-US" noProof="0" dirty="0" err="1"/>
              <a:t>contenido</a:t>
            </a:r>
            <a:r>
              <a:rPr lang="en-US" noProof="0" dirty="0"/>
              <a:t> de la </a:t>
            </a:r>
            <a:r>
              <a:rPr lang="en-US" noProof="0" dirty="0" err="1"/>
              <a:t>diapositiva</a:t>
            </a:r>
            <a:r>
              <a:rPr lang="en-US" noProof="0" dirty="0"/>
              <a:t>.</a:t>
            </a:r>
          </a:p>
          <a:p>
            <a:endParaRPr lang="en-US" noProof="0" dirty="0"/>
          </a:p>
        </p:txBody>
      </p:sp>
      <p:sp>
        <p:nvSpPr>
          <p:cNvPr id="3" name="Slide Image Placeholder 2">
            <a:extLst>
              <a:ext uri="{FF2B5EF4-FFF2-40B4-BE49-F238E27FC236}">
                <a16:creationId xmlns:a16="http://schemas.microsoft.com/office/drawing/2014/main" id="{279B1338-DF71-C33A-E75B-CBB95BA044C6}"/>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B78EE99B-CD52-C8EE-1E9E-C638D9B82B2C}"/>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79</a:t>
            </a:fld>
            <a:endParaRPr lang="en-US" sz="1200" dirty="0">
              <a:latin typeface="+mn-lt"/>
            </a:endParaRPr>
          </a:p>
        </p:txBody>
      </p:sp>
    </p:spTree>
    <p:extLst>
      <p:ext uri="{BB962C8B-B14F-4D97-AF65-F5344CB8AC3E}">
        <p14:creationId xmlns:p14="http://schemas.microsoft.com/office/powerpoint/2010/main" val="3303323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6" name="Google Shape;256;p4:notes"/>
          <p:cNvSpPr txBox="1">
            <a:spLocks noGrp="1"/>
          </p:cNvSpPr>
          <p:nvPr>
            <p:ph type="body" idx="1"/>
          </p:nvPr>
        </p:nvSpPr>
        <p:spPr>
          <a:xfrm>
            <a:off x="477838" y="4229100"/>
            <a:ext cx="6143625" cy="54419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t>EXPLICAR</a:t>
            </a:r>
            <a:endParaRPr lang="en-US" dirty="0"/>
          </a:p>
          <a:p>
            <a:r>
              <a:rPr lang="en-US" dirty="0" err="1">
                <a:sym typeface="Helvetica Neue"/>
              </a:rPr>
              <a:t>Presente</a:t>
            </a:r>
            <a:r>
              <a:rPr lang="en-US" dirty="0">
                <a:sym typeface="Helvetica Neue"/>
              </a:rPr>
              <a:t> </a:t>
            </a:r>
            <a:r>
              <a:rPr lang="en-US" dirty="0" err="1">
                <a:sym typeface="Helvetica Neue"/>
              </a:rPr>
              <a:t>el</a:t>
            </a:r>
            <a:r>
              <a:rPr lang="en-US" dirty="0">
                <a:sym typeface="Helvetica Neue"/>
              </a:rPr>
              <a:t> </a:t>
            </a:r>
            <a:r>
              <a:rPr lang="en-US" dirty="0" err="1">
                <a:sym typeface="Helvetica Neue"/>
              </a:rPr>
              <a:t>contenido</a:t>
            </a:r>
            <a:r>
              <a:rPr lang="en-US" dirty="0">
                <a:sym typeface="Helvetica Neue"/>
              </a:rPr>
              <a:t> de la </a:t>
            </a:r>
            <a:r>
              <a:rPr lang="en-US" dirty="0" err="1">
                <a:sym typeface="Helvetica Neue"/>
              </a:rPr>
              <a:t>diapositiva</a:t>
            </a:r>
            <a:r>
              <a:rPr lang="en-US" dirty="0">
                <a:sym typeface="Helvetica Neue"/>
              </a:rPr>
              <a:t>.</a:t>
            </a:r>
            <a:endParaRPr lang="en-US" dirty="0"/>
          </a:p>
          <a:p>
            <a:endParaRPr lang="en-US" dirty="0"/>
          </a:p>
          <a:p>
            <a:endParaRPr lang="en-US" dirty="0"/>
          </a:p>
        </p:txBody>
      </p:sp>
      <p:sp>
        <p:nvSpPr>
          <p:cNvPr id="3" name="Slide Image Placeholder 2">
            <a:extLst>
              <a:ext uri="{FF2B5EF4-FFF2-40B4-BE49-F238E27FC236}">
                <a16:creationId xmlns:a16="http://schemas.microsoft.com/office/drawing/2014/main" id="{8B11A219-EF27-E1EB-45A8-6EFD2ACD284D}"/>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4D25099E-E7CA-1BFD-0C96-2A8B32D3D42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8</a:t>
            </a:fld>
            <a:endParaRPr lang="en-US" sz="1200" dirty="0">
              <a:latin typeface="+mn-lt"/>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Image Placeholder 4">
            <a:extLst>
              <a:ext uri="{FF2B5EF4-FFF2-40B4-BE49-F238E27FC236}">
                <a16:creationId xmlns:a16="http://schemas.microsoft.com/office/drawing/2014/main" id="{A072EA5A-5899-75E4-BF4B-260BE42CFF60}"/>
              </a:ext>
            </a:extLst>
          </p:cNvPr>
          <p:cNvSpPr>
            <a:spLocks noGrp="1" noRot="1" noChangeAspect="1"/>
          </p:cNvSpPr>
          <p:nvPr>
            <p:ph type="sldImg"/>
          </p:nvPr>
        </p:nvSpPr>
        <p:spPr/>
      </p:sp>
      <p:sp>
        <p:nvSpPr>
          <p:cNvPr id="6" name="Notes Placeholder 5">
            <a:extLst>
              <a:ext uri="{FF2B5EF4-FFF2-40B4-BE49-F238E27FC236}">
                <a16:creationId xmlns:a16="http://schemas.microsoft.com/office/drawing/2014/main" id="{7F40CE25-1654-D82D-F921-B1D1D25C0C6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CA" b="1" dirty="0"/>
              <a:t>SESIÓN 7 DURACIÓN: 1h</a:t>
            </a:r>
            <a:endParaRPr lang="en-US" b="1" dirty="0"/>
          </a:p>
        </p:txBody>
      </p:sp>
      <p:sp>
        <p:nvSpPr>
          <p:cNvPr id="7" name="Google Shape;725;p48:notes">
            <a:extLst>
              <a:ext uri="{FF2B5EF4-FFF2-40B4-BE49-F238E27FC236}">
                <a16:creationId xmlns:a16="http://schemas.microsoft.com/office/drawing/2014/main" id="{294CB907-7A8C-F216-E3C6-F8C5CEBA6EA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80</a:t>
            </a:fld>
            <a:endParaRPr lang="en-US" sz="1200" dirty="0">
              <a:latin typeface="+mn-lt"/>
            </a:endParaRPr>
          </a:p>
        </p:txBody>
      </p:sp>
    </p:spTree>
    <p:extLst>
      <p:ext uri="{BB962C8B-B14F-4D97-AF65-F5344CB8AC3E}">
        <p14:creationId xmlns:p14="http://schemas.microsoft.com/office/powerpoint/2010/main" val="227375777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ote 2"/>
          <p:cNvSpPr>
            <a:spLocks noGrp="1"/>
          </p:cNvSpPr>
          <p:nvPr>
            <p:ph type="body" idx="1"/>
          </p:nvPr>
        </p:nvSpPr>
        <p:spPr/>
        <p:txBody>
          <a:bodyPr/>
          <a:lstStyle/>
          <a:p>
            <a:pPr marL="0" indent="0">
              <a:buNone/>
            </a:pPr>
            <a:r>
              <a:rPr lang="en-US" b="1" dirty="0"/>
              <a:t>DEBATE EN GRUPO</a:t>
            </a:r>
          </a:p>
          <a:p>
            <a:r>
              <a:rPr lang="en-US" i="1" dirty="0"/>
              <a:t>¿Qué significa para </a:t>
            </a:r>
            <a:r>
              <a:rPr lang="en-US" i="1" dirty="0" err="1"/>
              <a:t>ustedes</a:t>
            </a:r>
            <a:r>
              <a:rPr lang="en-US" i="1" dirty="0"/>
              <a:t> el apoyo social?</a:t>
            </a:r>
          </a:p>
          <a:p>
            <a:r>
              <a:rPr lang="en-US" dirty="0"/>
              <a:t>Escriba las respuestas en un </a:t>
            </a:r>
            <a:r>
              <a:rPr lang="en-US" dirty="0" err="1"/>
              <a:t>papelógrafo</a:t>
            </a:r>
            <a:r>
              <a:rPr lang="en-US" dirty="0"/>
              <a:t>.</a:t>
            </a:r>
          </a:p>
          <a:p>
            <a:endParaRPr lang="en-US" dirty="0"/>
          </a:p>
          <a:p>
            <a:pPr marL="0" indent="0">
              <a:buNone/>
            </a:pPr>
            <a:r>
              <a:rPr lang="en-US" b="1" dirty="0"/>
              <a:t>EXPLICAR</a:t>
            </a:r>
          </a:p>
          <a:p>
            <a:r>
              <a:rPr lang="en-US" i="1" dirty="0"/>
              <a:t>No disponemos de una definición interinstitucional de </a:t>
            </a:r>
            <a:r>
              <a:rPr lang="en-US" i="1" dirty="0" err="1"/>
              <a:t>apoyo</a:t>
            </a:r>
            <a:r>
              <a:rPr lang="en-US" i="1" dirty="0"/>
              <a:t> social.</a:t>
            </a:r>
          </a:p>
          <a:p>
            <a:r>
              <a:rPr lang="en-US" i="1" dirty="0"/>
              <a:t>Sin embargo, la Asociación Americana de Psicología define el apoyo social como: </a:t>
            </a:r>
          </a:p>
          <a:p>
            <a:pPr lvl="1"/>
            <a:r>
              <a:rPr lang="en-US" i="1" dirty="0"/>
              <a:t>la prestación de asistencia o consuelo a otras personas, normalmente para </a:t>
            </a:r>
            <a:r>
              <a:rPr lang="en-US" i="1" dirty="0" err="1"/>
              <a:t>ayudarlas</a:t>
            </a:r>
            <a:r>
              <a:rPr lang="en-US" i="1" dirty="0"/>
              <a:t> a hacer frente a factores de estrés biológicos, psicológicos y sociales. </a:t>
            </a:r>
          </a:p>
          <a:p>
            <a:pPr lvl="1"/>
            <a:r>
              <a:rPr lang="en-US" i="1" dirty="0" err="1"/>
              <a:t>el</a:t>
            </a:r>
            <a:r>
              <a:rPr lang="en-US" i="1" dirty="0"/>
              <a:t> apoyo puede surgir de cualquier relación interpersonal de la red social de un individuo, en la que participen familiares, amigos/as, </a:t>
            </a:r>
            <a:r>
              <a:rPr lang="en-US" i="1" dirty="0" err="1"/>
              <a:t>vecinos</a:t>
            </a:r>
            <a:r>
              <a:rPr lang="en-US" i="1" dirty="0"/>
              <a:t>/as, instituciones religiosas, colegas, cuidadores o grupos de apoyo.</a:t>
            </a:r>
          </a:p>
          <a:p>
            <a:pPr lvl="1"/>
            <a:r>
              <a:rPr lang="en-US" i="1" dirty="0" err="1"/>
              <a:t>puede</a:t>
            </a:r>
            <a:r>
              <a:rPr lang="en-US" i="1" dirty="0"/>
              <a:t> adoptar la forma de ayuda práctica (por ejemplo, hacer las tareas domésticas, ofrecer consejo), apoyo tangible que implica dar dinero u otra ayuda material directa, y apoyo emocional que permite a la persona sentirse valorada, aceptada y comprendida. </a:t>
            </a:r>
          </a:p>
        </p:txBody>
      </p:sp>
      <p:sp>
        <p:nvSpPr>
          <p:cNvPr id="6" name="Slide Image Placeholder 5">
            <a:extLst>
              <a:ext uri="{FF2B5EF4-FFF2-40B4-BE49-F238E27FC236}">
                <a16:creationId xmlns:a16="http://schemas.microsoft.com/office/drawing/2014/main" id="{B79EE77A-6EEE-8637-92FB-9781C379D60B}"/>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75A2C502-AA57-7B46-A3AA-F7ADB5643A1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81</a:t>
            </a:fld>
            <a:endParaRPr lang="en-US" sz="1200" dirty="0">
              <a:latin typeface="+mn-lt"/>
            </a:endParaRPr>
          </a:p>
        </p:txBody>
      </p:sp>
    </p:spTree>
    <p:extLst>
      <p:ext uri="{BB962C8B-B14F-4D97-AF65-F5344CB8AC3E}">
        <p14:creationId xmlns:p14="http://schemas.microsoft.com/office/powerpoint/2010/main" val="323291585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ote 2"/>
          <p:cNvSpPr>
            <a:spLocks noGrp="1"/>
          </p:cNvSpPr>
          <p:nvPr>
            <p:ph type="body" idx="1"/>
          </p:nvPr>
        </p:nvSpPr>
        <p:spPr/>
        <p:txBody>
          <a:bodyPr/>
          <a:lstStyle/>
          <a:p>
            <a:pPr marL="0" indent="0">
              <a:buNone/>
            </a:pPr>
            <a:r>
              <a:rPr lang="en-US" b="1" dirty="0"/>
              <a:t>EXPLICAR</a:t>
            </a:r>
          </a:p>
          <a:p>
            <a:r>
              <a:rPr lang="en-US" dirty="0" err="1"/>
              <a:t>Presente</a:t>
            </a:r>
            <a:r>
              <a:rPr lang="en-US" dirty="0"/>
              <a:t> </a:t>
            </a:r>
            <a:r>
              <a:rPr lang="en-US" dirty="0" err="1"/>
              <a:t>el</a:t>
            </a:r>
            <a:r>
              <a:rPr lang="en-US" dirty="0"/>
              <a:t> </a:t>
            </a:r>
            <a:r>
              <a:rPr lang="en-US" dirty="0" err="1"/>
              <a:t>contenido</a:t>
            </a:r>
            <a:r>
              <a:rPr lang="en-US" dirty="0"/>
              <a:t> de la </a:t>
            </a:r>
            <a:r>
              <a:rPr lang="en-US" dirty="0" err="1"/>
              <a:t>diapositiva</a:t>
            </a:r>
            <a:r>
              <a:rPr lang="en-US" dirty="0"/>
              <a:t>.</a:t>
            </a:r>
          </a:p>
          <a:p>
            <a:r>
              <a:rPr lang="en-US" i="1" dirty="0"/>
              <a:t>¿Por </a:t>
            </a:r>
            <a:r>
              <a:rPr lang="en-US" i="1" dirty="0" err="1"/>
              <a:t>qué</a:t>
            </a:r>
            <a:r>
              <a:rPr lang="en-US" i="1" dirty="0"/>
              <a:t> </a:t>
            </a:r>
            <a:r>
              <a:rPr lang="en-US" i="1" dirty="0" err="1"/>
              <a:t>creen</a:t>
            </a:r>
            <a:r>
              <a:rPr lang="en-US" i="1" dirty="0"/>
              <a:t> que el apoyo social puede ser importante para padres, </a:t>
            </a:r>
            <a:r>
              <a:rPr lang="en-US" i="1" dirty="0" err="1"/>
              <a:t>madres</a:t>
            </a:r>
            <a:r>
              <a:rPr lang="en-US" i="1" dirty="0"/>
              <a:t> y cuidadores?</a:t>
            </a:r>
          </a:p>
          <a:p>
            <a:r>
              <a:rPr lang="en-US" i="1" dirty="0"/>
              <a:t>Todas estas formas de apoyo social pueden ser muy poderosas para reducir las dificultades y la angustia.</a:t>
            </a:r>
          </a:p>
          <a:p>
            <a:endParaRPr lang="en-US" dirty="0"/>
          </a:p>
        </p:txBody>
      </p:sp>
      <p:sp>
        <p:nvSpPr>
          <p:cNvPr id="6" name="Slide Image Placeholder 5">
            <a:extLst>
              <a:ext uri="{FF2B5EF4-FFF2-40B4-BE49-F238E27FC236}">
                <a16:creationId xmlns:a16="http://schemas.microsoft.com/office/drawing/2014/main" id="{1E8C16CA-2437-90CC-14A4-C82BE3811B8B}"/>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6163DE15-EF77-13CD-D96B-CE6BCDE1CBA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82</a:t>
            </a:fld>
            <a:endParaRPr lang="en-US" sz="1200" dirty="0">
              <a:latin typeface="+mn-lt"/>
            </a:endParaRPr>
          </a:p>
        </p:txBody>
      </p:sp>
    </p:spTree>
    <p:extLst>
      <p:ext uri="{BB962C8B-B14F-4D97-AF65-F5344CB8AC3E}">
        <p14:creationId xmlns:p14="http://schemas.microsoft.com/office/powerpoint/2010/main" val="381670423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ote 2"/>
          <p:cNvSpPr>
            <a:spLocks noGrp="1"/>
          </p:cNvSpPr>
          <p:nvPr>
            <p:ph type="body" idx="1"/>
          </p:nvPr>
        </p:nvSpPr>
        <p:spPr/>
        <p:txBody>
          <a:bodyPr/>
          <a:lstStyle/>
          <a:p>
            <a:pPr marL="0" indent="0">
              <a:buNone/>
            </a:pPr>
            <a:r>
              <a:rPr lang="en-US" b="1" dirty="0"/>
              <a:t>INTRODUCCIÓN</a:t>
            </a:r>
          </a:p>
          <a:p>
            <a:r>
              <a:rPr lang="en-US" i="1" dirty="0"/>
              <a:t>Ahora vamos a intentar un ejercicio </a:t>
            </a:r>
            <a:r>
              <a:rPr lang="en-US" i="1" dirty="0" err="1"/>
              <a:t>muy</a:t>
            </a:r>
            <a:r>
              <a:rPr lang="en-US" i="1" dirty="0"/>
              <a:t> </a:t>
            </a:r>
            <a:r>
              <a:rPr lang="en-US" i="1" dirty="0" err="1"/>
              <a:t>sencillo</a:t>
            </a:r>
            <a:r>
              <a:rPr lang="en-US" i="1" dirty="0"/>
              <a:t>. </a:t>
            </a:r>
          </a:p>
          <a:p>
            <a:r>
              <a:rPr lang="en-US" i="1" dirty="0"/>
              <a:t>Esto puede hacerse con </a:t>
            </a:r>
            <a:r>
              <a:rPr lang="en-US" i="1" dirty="0" err="1"/>
              <a:t>los</a:t>
            </a:r>
            <a:r>
              <a:rPr lang="en-US" i="1" dirty="0"/>
              <a:t>/as </a:t>
            </a:r>
            <a:r>
              <a:rPr lang="en-US" i="1" dirty="0" err="1"/>
              <a:t>cuidadores</a:t>
            </a:r>
            <a:r>
              <a:rPr lang="en-US" i="1" dirty="0"/>
              <a:t> para explorar su sistema de </a:t>
            </a:r>
            <a:r>
              <a:rPr lang="en-US" i="1" dirty="0" err="1"/>
              <a:t>apoyo</a:t>
            </a:r>
            <a:r>
              <a:rPr lang="en-US" i="1" dirty="0"/>
              <a:t> social.</a:t>
            </a:r>
          </a:p>
          <a:p>
            <a:r>
              <a:rPr lang="en-US" i="1" dirty="0"/>
              <a:t>Nos ayuda a comprender a las personas que tenemos en nuestra vida y que pueden apoyarnos. </a:t>
            </a:r>
          </a:p>
          <a:p>
            <a:r>
              <a:rPr lang="en-US" dirty="0"/>
              <a:t>Guíe a </a:t>
            </a:r>
            <a:r>
              <a:rPr lang="en-US" dirty="0" err="1"/>
              <a:t>los</a:t>
            </a:r>
            <a:r>
              <a:rPr lang="en-US" dirty="0"/>
              <a:t>/as </a:t>
            </a:r>
            <a:r>
              <a:rPr lang="en-US" dirty="0" err="1"/>
              <a:t>participantes</a:t>
            </a:r>
            <a:r>
              <a:rPr lang="en-US" dirty="0"/>
              <a:t> a la </a:t>
            </a:r>
            <a:r>
              <a:rPr lang="en-US" b="1" dirty="0"/>
              <a:t>página 47 del Cuaderno de ejercicios: Herramienta: quién está en </a:t>
            </a:r>
            <a:r>
              <a:rPr lang="en-US" b="1" dirty="0" err="1"/>
              <a:t>tu</a:t>
            </a:r>
            <a:r>
              <a:rPr lang="en-US" b="1" dirty="0"/>
              <a:t> </a:t>
            </a:r>
            <a:r>
              <a:rPr lang="en-US" b="1" dirty="0" err="1"/>
              <a:t>círculo</a:t>
            </a:r>
            <a:r>
              <a:rPr lang="en-US" b="1" dirty="0"/>
              <a:t>.</a:t>
            </a:r>
          </a:p>
          <a:p>
            <a:r>
              <a:rPr lang="en-US" i="1" dirty="0"/>
              <a:t>En </a:t>
            </a:r>
            <a:r>
              <a:rPr lang="en-US" i="1" dirty="0" err="1"/>
              <a:t>su</a:t>
            </a:r>
            <a:r>
              <a:rPr lang="en-US" i="1" dirty="0"/>
              <a:t> </a:t>
            </a:r>
            <a:r>
              <a:rPr lang="en-US" i="1" dirty="0" err="1"/>
              <a:t>cuaderno</a:t>
            </a:r>
            <a:r>
              <a:rPr lang="en-US" i="1" dirty="0"/>
              <a:t> de </a:t>
            </a:r>
            <a:r>
              <a:rPr lang="en-US" i="1" dirty="0" err="1"/>
              <a:t>ejercicios</a:t>
            </a:r>
            <a:r>
              <a:rPr lang="en-US" i="1" dirty="0"/>
              <a:t>:</a:t>
            </a:r>
          </a:p>
          <a:p>
            <a:pPr lvl="1"/>
            <a:r>
              <a:rPr lang="en-US" i="1" dirty="0" err="1"/>
              <a:t>dibujen</a:t>
            </a:r>
            <a:r>
              <a:rPr lang="en-US" i="1" dirty="0"/>
              <a:t> o </a:t>
            </a:r>
            <a:r>
              <a:rPr lang="en-US" i="1" dirty="0" err="1"/>
              <a:t>escriban</a:t>
            </a:r>
            <a:r>
              <a:rPr lang="en-US" i="1" dirty="0"/>
              <a:t> las personas que forman parte de su círculo de apoyo. </a:t>
            </a:r>
          </a:p>
          <a:p>
            <a:pPr lvl="1"/>
            <a:r>
              <a:rPr lang="en-US" i="1" dirty="0"/>
              <a:t>las personas a incluir podrían ser: familiares, amigos/as, </a:t>
            </a:r>
            <a:r>
              <a:rPr lang="en-US" i="1" dirty="0" err="1"/>
              <a:t>vecinos</a:t>
            </a:r>
            <a:r>
              <a:rPr lang="en-US" i="1" dirty="0"/>
              <a:t>/as, personas de apoyo en la comunidad, trabajadores clave en la comunidad con los que interactúan (por ejemplo, un </a:t>
            </a:r>
            <a:r>
              <a:rPr lang="en-US" i="1" dirty="0" err="1"/>
              <a:t>profesor</a:t>
            </a:r>
            <a:r>
              <a:rPr lang="en-US" i="1" dirty="0"/>
              <a:t>/a en la escuela de </a:t>
            </a:r>
            <a:r>
              <a:rPr lang="en-US" i="1" dirty="0" err="1"/>
              <a:t>su</a:t>
            </a:r>
            <a:r>
              <a:rPr lang="en-US" i="1" dirty="0"/>
              <a:t> </a:t>
            </a:r>
            <a:r>
              <a:rPr lang="en-US" i="1" dirty="0" err="1"/>
              <a:t>hijo</a:t>
            </a:r>
            <a:r>
              <a:rPr lang="en-US" i="1" dirty="0"/>
              <a:t>/a).</a:t>
            </a:r>
          </a:p>
          <a:p>
            <a:pPr lvl="1"/>
            <a:r>
              <a:rPr lang="en-US" i="1" dirty="0" err="1"/>
              <a:t>fuera</a:t>
            </a:r>
            <a:r>
              <a:rPr lang="en-US" i="1" dirty="0"/>
              <a:t> del círculo, </a:t>
            </a:r>
            <a:r>
              <a:rPr lang="en-US" i="1" dirty="0" err="1"/>
              <a:t>dibuje</a:t>
            </a:r>
            <a:r>
              <a:rPr lang="en-US" i="1" dirty="0"/>
              <a:t> o </a:t>
            </a:r>
            <a:r>
              <a:rPr lang="en-US" i="1" dirty="0" err="1"/>
              <a:t>escriba</a:t>
            </a:r>
            <a:r>
              <a:rPr lang="en-US" i="1" dirty="0"/>
              <a:t> una conexión que les </a:t>
            </a:r>
            <a:r>
              <a:rPr lang="en-US" i="1" dirty="0" err="1"/>
              <a:t>gustaría</a:t>
            </a:r>
            <a:r>
              <a:rPr lang="en-US" i="1" dirty="0"/>
              <a:t> </a:t>
            </a:r>
            <a:r>
              <a:rPr lang="en-US" i="1" dirty="0" err="1"/>
              <a:t>establecer</a:t>
            </a:r>
            <a:r>
              <a:rPr lang="en-US" i="1" dirty="0"/>
              <a:t>. (Por ejemplo, </a:t>
            </a:r>
            <a:r>
              <a:rPr lang="en-US" i="1" dirty="0" err="1"/>
              <a:t>si</a:t>
            </a:r>
            <a:r>
              <a:rPr lang="en-US" i="1" dirty="0"/>
              <a:t> les gustaría hacer amistad con más padres y </a:t>
            </a:r>
            <a:r>
              <a:rPr lang="en-US" i="1" dirty="0" err="1"/>
              <a:t>madres</a:t>
            </a:r>
            <a:r>
              <a:rPr lang="en-US" i="1" dirty="0"/>
              <a:t> de </a:t>
            </a:r>
            <a:r>
              <a:rPr lang="en-US" i="1" dirty="0" err="1"/>
              <a:t>niños</a:t>
            </a:r>
            <a:r>
              <a:rPr lang="en-US" i="1" dirty="0"/>
              <a:t> y </a:t>
            </a:r>
            <a:r>
              <a:rPr lang="en-US" i="1" dirty="0" err="1"/>
              <a:t>niñas</a:t>
            </a:r>
            <a:r>
              <a:rPr lang="en-US" i="1" dirty="0"/>
              <a:t> </a:t>
            </a:r>
            <a:r>
              <a:rPr lang="en-US" i="1" dirty="0" err="1"/>
              <a:t>pequeños</a:t>
            </a:r>
            <a:r>
              <a:rPr lang="en-US" i="1" dirty="0"/>
              <a:t>/as).</a:t>
            </a:r>
          </a:p>
          <a:p>
            <a:endParaRPr lang="en-US" dirty="0"/>
          </a:p>
          <a:p>
            <a:pPr marL="0" indent="0">
              <a:buNone/>
            </a:pPr>
            <a:r>
              <a:rPr lang="en-US" b="1" dirty="0"/>
              <a:t>ACTIVIDAD INDIVIDUAL (5 minutos)</a:t>
            </a:r>
          </a:p>
          <a:p>
            <a:r>
              <a:rPr lang="en-US" dirty="0"/>
              <a:t>Dé a </a:t>
            </a:r>
            <a:r>
              <a:rPr lang="en-US" dirty="0" err="1"/>
              <a:t>los</a:t>
            </a:r>
            <a:r>
              <a:rPr lang="en-US" dirty="0"/>
              <a:t>/as </a:t>
            </a:r>
            <a:r>
              <a:rPr lang="en-US" dirty="0" err="1"/>
              <a:t>participantes</a:t>
            </a:r>
            <a:r>
              <a:rPr lang="en-US" dirty="0"/>
              <a:t> 5 minutos para completar el ejercicio. </a:t>
            </a:r>
          </a:p>
          <a:p>
            <a:endParaRPr lang="en-US" dirty="0"/>
          </a:p>
          <a:p>
            <a:pPr marL="0" indent="0">
              <a:buNone/>
            </a:pPr>
            <a:r>
              <a:rPr lang="en-US" b="1" dirty="0"/>
              <a:t>DEBATE EN GRUPO</a:t>
            </a:r>
          </a:p>
          <a:p>
            <a:r>
              <a:rPr lang="en-US" i="1" dirty="0"/>
              <a:t>¿Alguien quiere compartir su círculo de personas como ejemplo?</a:t>
            </a:r>
          </a:p>
          <a:p>
            <a:r>
              <a:rPr lang="en-US" i="1" dirty="0"/>
              <a:t>Puede utilizarse para:</a:t>
            </a:r>
          </a:p>
          <a:p>
            <a:pPr lvl="1"/>
            <a:r>
              <a:rPr lang="en-US" i="1" dirty="0" err="1"/>
              <a:t>facilitar</a:t>
            </a:r>
            <a:r>
              <a:rPr lang="en-US" i="1" dirty="0"/>
              <a:t> un debate sobre dónde pueden </a:t>
            </a:r>
            <a:r>
              <a:rPr lang="en-US" i="1" dirty="0" err="1"/>
              <a:t>acudir</a:t>
            </a:r>
            <a:r>
              <a:rPr lang="en-US" i="1" dirty="0"/>
              <a:t> </a:t>
            </a:r>
            <a:r>
              <a:rPr lang="en-US" i="1" dirty="0" err="1"/>
              <a:t>los</a:t>
            </a:r>
            <a:r>
              <a:rPr lang="en-US" i="1" dirty="0"/>
              <a:t>/as </a:t>
            </a:r>
            <a:r>
              <a:rPr lang="en-US" i="1" dirty="0" err="1"/>
              <a:t>cuidadores</a:t>
            </a:r>
            <a:r>
              <a:rPr lang="en-US" i="1" dirty="0"/>
              <a:t> en busca de apoyo.</a:t>
            </a:r>
          </a:p>
          <a:p>
            <a:pPr lvl="1"/>
            <a:r>
              <a:rPr lang="en-US" i="1" dirty="0" err="1"/>
              <a:t>planificar</a:t>
            </a:r>
            <a:r>
              <a:rPr lang="en-US" i="1" dirty="0"/>
              <a:t> </a:t>
            </a:r>
            <a:r>
              <a:rPr lang="en-US" i="1" dirty="0" err="1"/>
              <a:t>cómo</a:t>
            </a:r>
            <a:r>
              <a:rPr lang="en-US" i="1" dirty="0"/>
              <a:t> </a:t>
            </a:r>
            <a:r>
              <a:rPr lang="en-US" i="1" dirty="0" err="1"/>
              <a:t>los</a:t>
            </a:r>
            <a:r>
              <a:rPr lang="en-US" i="1" dirty="0"/>
              <a:t>/as </a:t>
            </a:r>
            <a:r>
              <a:rPr lang="en-US" i="1" dirty="0" err="1"/>
              <a:t>cuidadores</a:t>
            </a:r>
            <a:r>
              <a:rPr lang="en-US" i="1" dirty="0"/>
              <a:t> pueden ponerse en contacto con personas que </a:t>
            </a:r>
            <a:r>
              <a:rPr lang="en-US" i="1" dirty="0" err="1"/>
              <a:t>los</a:t>
            </a:r>
            <a:r>
              <a:rPr lang="en-US" i="1" dirty="0"/>
              <a:t>/as apoyen si hay un vacío.</a:t>
            </a:r>
          </a:p>
        </p:txBody>
      </p:sp>
      <p:sp>
        <p:nvSpPr>
          <p:cNvPr id="6" name="Slide Image Placeholder 5">
            <a:extLst>
              <a:ext uri="{FF2B5EF4-FFF2-40B4-BE49-F238E27FC236}">
                <a16:creationId xmlns:a16="http://schemas.microsoft.com/office/drawing/2014/main" id="{857BF1B2-34D9-6D57-B4C2-D908659885C0}"/>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FBD260DC-698F-91CB-399A-57DB523454A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83</a:t>
            </a:fld>
            <a:endParaRPr lang="en-US" sz="1200" dirty="0">
              <a:latin typeface="+mn-lt"/>
            </a:endParaRPr>
          </a:p>
        </p:txBody>
      </p:sp>
    </p:spTree>
    <p:extLst>
      <p:ext uri="{BB962C8B-B14F-4D97-AF65-F5344CB8AC3E}">
        <p14:creationId xmlns:p14="http://schemas.microsoft.com/office/powerpoint/2010/main" val="68276974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ote 2"/>
          <p:cNvSpPr>
            <a:spLocks noGrp="1"/>
          </p:cNvSpPr>
          <p:nvPr>
            <p:ph type="body" idx="1"/>
          </p:nvPr>
        </p:nvSpPr>
        <p:spPr/>
        <p:txBody>
          <a:bodyPr/>
          <a:lstStyle/>
          <a:p>
            <a:pPr marL="0" indent="0">
              <a:buNone/>
            </a:pPr>
            <a:r>
              <a:rPr lang="en-US" b="1" dirty="0"/>
              <a:t>ADAPTAR AL CONTEXTO</a:t>
            </a:r>
          </a:p>
          <a:p>
            <a:r>
              <a:rPr lang="en-US" dirty="0"/>
              <a:t>Edite los nombres y </a:t>
            </a:r>
            <a:r>
              <a:rPr lang="en-US" dirty="0" err="1"/>
              <a:t>funciones</a:t>
            </a:r>
            <a:r>
              <a:rPr lang="en-US" dirty="0"/>
              <a:t> del </a:t>
            </a:r>
            <a:r>
              <a:rPr lang="en-US" dirty="0" err="1"/>
              <a:t>ecomapa</a:t>
            </a:r>
            <a:r>
              <a:rPr lang="en-US" dirty="0"/>
              <a:t> en función del contexto.</a:t>
            </a:r>
          </a:p>
          <a:p>
            <a:r>
              <a:rPr lang="en-US" dirty="0"/>
              <a:t>Para la reproducción del video, se pueden traducir automáticamente los subtítulos o descargar la transcripción y traducirla para que la lea </a:t>
            </a:r>
            <a:r>
              <a:rPr lang="en-US" dirty="0" err="1"/>
              <a:t>el</a:t>
            </a:r>
            <a:r>
              <a:rPr lang="en-US" dirty="0"/>
              <a:t> </a:t>
            </a:r>
            <a:r>
              <a:rPr lang="en-US" dirty="0" err="1"/>
              <a:t>facilitador</a:t>
            </a:r>
            <a:r>
              <a:rPr lang="en-US" dirty="0"/>
              <a:t>/a. </a:t>
            </a:r>
          </a:p>
          <a:p>
            <a:pPr marL="0" indent="0">
              <a:buNone/>
            </a:pPr>
            <a:r>
              <a:rPr lang="en-US" dirty="0"/>
              <a:t>______________________________________________________________________________</a:t>
            </a:r>
          </a:p>
          <a:p>
            <a:pPr marL="0" indent="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EXPLICAR</a:t>
            </a:r>
            <a:endParaRPr lang="en-US" dirty="0"/>
          </a:p>
          <a:p>
            <a:r>
              <a:rPr lang="en-US" i="1" dirty="0"/>
              <a:t>Un ecomapa es </a:t>
            </a:r>
            <a:r>
              <a:rPr lang="en-US" i="1" dirty="0" err="1"/>
              <a:t>otra</a:t>
            </a:r>
            <a:r>
              <a:rPr lang="en-US" i="1" dirty="0"/>
              <a:t> </a:t>
            </a:r>
            <a:r>
              <a:rPr lang="en-US" i="1" dirty="0" err="1"/>
              <a:t>herramienta</a:t>
            </a:r>
            <a:r>
              <a:rPr lang="en-US" i="1" dirty="0"/>
              <a:t>:</a:t>
            </a:r>
          </a:p>
          <a:p>
            <a:pPr lvl="1"/>
            <a:r>
              <a:rPr lang="en-US" i="1" dirty="0" err="1"/>
              <a:t>traza</a:t>
            </a:r>
            <a:r>
              <a:rPr lang="en-US" i="1" dirty="0"/>
              <a:t> el mapa de la red de apoyo de una persona, pero también explora todos los vínculos de la red de apoyo.</a:t>
            </a:r>
          </a:p>
          <a:p>
            <a:pPr lvl="1"/>
            <a:r>
              <a:rPr lang="en-US" i="1" dirty="0" err="1"/>
              <a:t>nos</a:t>
            </a:r>
            <a:r>
              <a:rPr lang="en-US" i="1" dirty="0"/>
              <a:t> ayuda a analizar cuáles son las relaciones fuertes y </a:t>
            </a:r>
            <a:r>
              <a:rPr lang="en-US" i="1" dirty="0" err="1"/>
              <a:t>débiles</a:t>
            </a:r>
            <a:r>
              <a:rPr lang="en-US" i="1" dirty="0"/>
              <a:t>.</a:t>
            </a:r>
          </a:p>
          <a:p>
            <a:pPr lvl="1"/>
            <a:r>
              <a:rPr lang="en-US" i="1" dirty="0" err="1"/>
              <a:t>nos</a:t>
            </a:r>
            <a:r>
              <a:rPr lang="en-US" i="1" dirty="0"/>
              <a:t> ayuda a identificar qué relaciones queremos reforzar que puedan ser un recurso positivo para el bienestar, el cuidado y el crecimiento.</a:t>
            </a:r>
          </a:p>
          <a:p>
            <a:pPr marL="0" indent="0">
              <a:buNone/>
            </a:pPr>
            <a:endParaRPr lang="en-US" dirty="0"/>
          </a:p>
          <a:p>
            <a:pPr marL="0" indent="0">
              <a:buNone/>
            </a:pPr>
            <a:r>
              <a:rPr lang="en-US" b="1" dirty="0"/>
              <a:t>Video</a:t>
            </a:r>
          </a:p>
          <a:p>
            <a:r>
              <a:rPr lang="en-US" dirty="0"/>
              <a:t>Reproducir </a:t>
            </a:r>
            <a:r>
              <a:rPr lang="en-US" dirty="0" err="1"/>
              <a:t>el</a:t>
            </a:r>
            <a:r>
              <a:rPr lang="en-US" dirty="0"/>
              <a:t> video: </a:t>
            </a:r>
            <a:r>
              <a:rPr lang="en-US" dirty="0">
                <a:hlinkClick r:id="rId3"/>
              </a:rPr>
              <a:t>https:</a:t>
            </a:r>
            <a:r>
              <a:rPr lang="en-US" dirty="0"/>
              <a:t>//www.youtube.com/watch?v=xTjrkFneXr8 </a:t>
            </a:r>
          </a:p>
          <a:p>
            <a:endParaRPr lang="en-US" dirty="0"/>
          </a:p>
          <a:p>
            <a:endParaRPr lang="en-US" dirty="0"/>
          </a:p>
          <a:p>
            <a:endParaRPr lang="en-US" dirty="0"/>
          </a:p>
        </p:txBody>
      </p:sp>
      <p:sp>
        <p:nvSpPr>
          <p:cNvPr id="6" name="Slide Image Placeholder 5">
            <a:extLst>
              <a:ext uri="{FF2B5EF4-FFF2-40B4-BE49-F238E27FC236}">
                <a16:creationId xmlns:a16="http://schemas.microsoft.com/office/drawing/2014/main" id="{3629D4B6-67A1-063C-E560-7299F57564FD}"/>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BE545DFC-8AFF-B450-CF59-253D2151804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84</a:t>
            </a:fld>
            <a:endParaRPr lang="en-US" sz="1200" dirty="0">
              <a:latin typeface="+mn-lt"/>
            </a:endParaRPr>
          </a:p>
        </p:txBody>
      </p:sp>
    </p:spTree>
    <p:extLst>
      <p:ext uri="{BB962C8B-B14F-4D97-AF65-F5344CB8AC3E}">
        <p14:creationId xmlns:p14="http://schemas.microsoft.com/office/powerpoint/2010/main" val="186548331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ote 2"/>
          <p:cNvSpPr>
            <a:spLocks noGrp="1"/>
          </p:cNvSpPr>
          <p:nvPr>
            <p:ph type="body" idx="1"/>
          </p:nvPr>
        </p:nvSpPr>
        <p:spPr/>
        <p:txBody>
          <a:bodyPr/>
          <a:lstStyle/>
          <a:p>
            <a:pPr marL="0" indent="0">
              <a:buNone/>
            </a:pPr>
            <a:r>
              <a:rPr lang="en-US" b="1" dirty="0"/>
              <a:t>INTRODUCCIÓN</a:t>
            </a:r>
          </a:p>
          <a:p>
            <a:r>
              <a:rPr lang="en-US" dirty="0"/>
              <a:t>Guíe a </a:t>
            </a:r>
            <a:r>
              <a:rPr lang="en-US" dirty="0" err="1"/>
              <a:t>los</a:t>
            </a:r>
            <a:r>
              <a:rPr lang="en-US" dirty="0"/>
              <a:t>/as </a:t>
            </a:r>
            <a:r>
              <a:rPr lang="en-US" dirty="0" err="1"/>
              <a:t>participantes</a:t>
            </a:r>
            <a:r>
              <a:rPr lang="en-US" dirty="0"/>
              <a:t> a la </a:t>
            </a:r>
            <a:r>
              <a:rPr lang="en-US" b="1" dirty="0"/>
              <a:t>página 48 del cuaderno de ejercicios: </a:t>
            </a:r>
            <a:r>
              <a:rPr lang="en-US" b="1" dirty="0" err="1"/>
              <a:t>Herramienta</a:t>
            </a:r>
            <a:r>
              <a:rPr lang="en-US" b="1" dirty="0"/>
              <a:t> – </a:t>
            </a:r>
            <a:r>
              <a:rPr lang="en-US" b="1" dirty="0" err="1"/>
              <a:t>ecomapa</a:t>
            </a:r>
            <a:r>
              <a:rPr lang="en-US" b="1" dirty="0"/>
              <a:t>.</a:t>
            </a:r>
          </a:p>
          <a:p>
            <a:r>
              <a:rPr lang="en-US" i="1" dirty="0"/>
              <a:t>En </a:t>
            </a:r>
            <a:r>
              <a:rPr lang="en-US" i="1" dirty="0" err="1"/>
              <a:t>su</a:t>
            </a:r>
            <a:r>
              <a:rPr lang="en-US" i="1" dirty="0"/>
              <a:t> </a:t>
            </a:r>
            <a:r>
              <a:rPr lang="en-US" i="1" dirty="0" err="1"/>
              <a:t>cuaderno</a:t>
            </a:r>
            <a:r>
              <a:rPr lang="en-US" i="1" dirty="0"/>
              <a:t> de </a:t>
            </a:r>
            <a:r>
              <a:rPr lang="en-US" i="1" dirty="0" err="1"/>
              <a:t>ejercicios</a:t>
            </a:r>
            <a:r>
              <a:rPr lang="en-US" i="1" dirty="0"/>
              <a:t>, </a:t>
            </a:r>
            <a:r>
              <a:rPr lang="en-US" i="1" dirty="0" err="1"/>
              <a:t>dibujen</a:t>
            </a:r>
            <a:r>
              <a:rPr lang="en-US" i="1" dirty="0"/>
              <a:t> </a:t>
            </a:r>
            <a:r>
              <a:rPr lang="en-US" i="1" dirty="0" err="1"/>
              <a:t>su</a:t>
            </a:r>
            <a:r>
              <a:rPr lang="en-US" i="1" dirty="0"/>
              <a:t> </a:t>
            </a:r>
            <a:r>
              <a:rPr lang="en-US" i="1" dirty="0" err="1"/>
              <a:t>propio</a:t>
            </a:r>
            <a:r>
              <a:rPr lang="en-US" i="1" dirty="0"/>
              <a:t> ecomapa en la </a:t>
            </a:r>
            <a:r>
              <a:rPr lang="en-US" i="1" dirty="0" err="1"/>
              <a:t>plantilla</a:t>
            </a:r>
            <a:r>
              <a:rPr lang="en-US" i="1" dirty="0"/>
              <a:t> </a:t>
            </a:r>
            <a:r>
              <a:rPr lang="en-US" i="1" dirty="0" err="1"/>
              <a:t>proporcionada</a:t>
            </a:r>
            <a:r>
              <a:rPr lang="en-US" i="1" dirty="0"/>
              <a:t>.</a:t>
            </a:r>
          </a:p>
          <a:p>
            <a:pPr marL="0" indent="0">
              <a:buNone/>
            </a:pPr>
            <a:endParaRPr lang="en-US" b="1" dirty="0"/>
          </a:p>
          <a:p>
            <a:pPr marL="0" indent="0">
              <a:buNone/>
            </a:pPr>
            <a:r>
              <a:rPr lang="en-US" b="1" dirty="0"/>
              <a:t>ACTIVIDAD INDIVIDUAL (10 minutos)</a:t>
            </a:r>
          </a:p>
          <a:p>
            <a:r>
              <a:rPr lang="en-US" dirty="0" err="1"/>
              <a:t>Dé</a:t>
            </a:r>
            <a:r>
              <a:rPr lang="en-US" dirty="0"/>
              <a:t> 10 minutos a </a:t>
            </a:r>
            <a:r>
              <a:rPr lang="en-US" dirty="0" err="1"/>
              <a:t>los</a:t>
            </a:r>
            <a:r>
              <a:rPr lang="en-US" dirty="0"/>
              <a:t>/as </a:t>
            </a:r>
            <a:r>
              <a:rPr lang="en-US" dirty="0" err="1"/>
              <a:t>participantes</a:t>
            </a:r>
            <a:r>
              <a:rPr lang="en-US" dirty="0"/>
              <a:t> para </a:t>
            </a:r>
            <a:r>
              <a:rPr lang="en-US" dirty="0" err="1"/>
              <a:t>completar</a:t>
            </a:r>
            <a:r>
              <a:rPr lang="en-US" dirty="0"/>
              <a:t>.</a:t>
            </a:r>
          </a:p>
          <a:p>
            <a:pPr marL="0" indent="0">
              <a:buNone/>
            </a:pPr>
            <a:endParaRPr lang="en-US" b="1" dirty="0"/>
          </a:p>
          <a:p>
            <a:pPr marL="0" indent="0">
              <a:buNone/>
            </a:pPr>
            <a:r>
              <a:rPr lang="en-US" b="1" dirty="0"/>
              <a:t>DEBATE EN GRUPO</a:t>
            </a:r>
          </a:p>
          <a:p>
            <a:r>
              <a:rPr lang="en-US" i="1" dirty="0"/>
              <a:t>¿Cómo se </a:t>
            </a:r>
            <a:r>
              <a:rPr lang="en-US" i="1" dirty="0" err="1"/>
              <a:t>sintieron</a:t>
            </a:r>
            <a:r>
              <a:rPr lang="en-US" i="1" dirty="0"/>
              <a:t> al dibujar su red de apoyo social?</a:t>
            </a:r>
          </a:p>
          <a:p>
            <a:r>
              <a:rPr lang="en-US" i="1" dirty="0"/>
              <a:t>¿Hubo algo que les sorprendiera? </a:t>
            </a:r>
          </a:p>
          <a:p>
            <a:r>
              <a:rPr lang="en-US" i="1" dirty="0"/>
              <a:t>¿Podría ser útil?</a:t>
            </a:r>
          </a:p>
          <a:p>
            <a:r>
              <a:rPr lang="en-US" i="1" dirty="0"/>
              <a:t>Es posible que a </a:t>
            </a:r>
            <a:r>
              <a:rPr lang="en-US" i="1" dirty="0" err="1"/>
              <a:t>los</a:t>
            </a:r>
            <a:r>
              <a:rPr lang="en-US" i="1" dirty="0"/>
              <a:t>/as </a:t>
            </a:r>
            <a:r>
              <a:rPr lang="en-US" i="1" dirty="0" err="1"/>
              <a:t>cuidadores</a:t>
            </a:r>
            <a:r>
              <a:rPr lang="en-US" i="1" dirty="0"/>
              <a:t> les resulte difícil revelar las relaciones difíciles o problemáticas, así como el motivo de las </a:t>
            </a:r>
            <a:r>
              <a:rPr lang="en-US" i="1" dirty="0" err="1"/>
              <a:t>mismas</a:t>
            </a:r>
            <a:r>
              <a:rPr lang="en-US" i="1" dirty="0"/>
              <a:t>:</a:t>
            </a:r>
          </a:p>
          <a:p>
            <a:pPr lvl="1"/>
            <a:r>
              <a:rPr lang="en-US" i="1" dirty="0" err="1"/>
              <a:t>puede</a:t>
            </a:r>
            <a:r>
              <a:rPr lang="en-US" i="1" dirty="0"/>
              <a:t> desencadenar </a:t>
            </a:r>
            <a:r>
              <a:rPr lang="en-US" i="1" dirty="0" err="1"/>
              <a:t>sentimientos</a:t>
            </a:r>
            <a:r>
              <a:rPr lang="en-US" i="1" dirty="0"/>
              <a:t> </a:t>
            </a:r>
            <a:r>
              <a:rPr lang="en-US" i="1" dirty="0" err="1"/>
              <a:t>negativos</a:t>
            </a:r>
            <a:r>
              <a:rPr lang="en-US" i="1" dirty="0"/>
              <a:t>.</a:t>
            </a:r>
          </a:p>
          <a:p>
            <a:pPr lvl="1"/>
            <a:r>
              <a:rPr lang="en-US" i="1" dirty="0" err="1"/>
              <a:t>recuerden</a:t>
            </a:r>
            <a:r>
              <a:rPr lang="en-US" i="1" dirty="0"/>
              <a:t> </a:t>
            </a:r>
            <a:r>
              <a:rPr lang="en-US" i="1" dirty="0" err="1"/>
              <a:t>tranquilizarlos</a:t>
            </a:r>
            <a:r>
              <a:rPr lang="en-US" i="1" dirty="0"/>
              <a:t>/as reafirmando la confidencialidad, </a:t>
            </a:r>
            <a:r>
              <a:rPr lang="en-US" i="1" dirty="0" err="1"/>
              <a:t>su</a:t>
            </a:r>
            <a:r>
              <a:rPr lang="en-US" i="1" dirty="0"/>
              <a:t> </a:t>
            </a:r>
            <a:r>
              <a:rPr lang="en-US" i="1" dirty="0" err="1"/>
              <a:t>rol</a:t>
            </a:r>
            <a:r>
              <a:rPr lang="en-US" i="1" dirty="0"/>
              <a:t> </a:t>
            </a:r>
            <a:r>
              <a:rPr lang="en-US" i="1" dirty="0" err="1"/>
              <a:t>como</a:t>
            </a:r>
            <a:r>
              <a:rPr lang="en-US" i="1" dirty="0"/>
              <a:t> </a:t>
            </a:r>
            <a:r>
              <a:rPr lang="en-US" i="1" dirty="0" err="1"/>
              <a:t>asistentes</a:t>
            </a:r>
            <a:r>
              <a:rPr lang="en-US" i="1" dirty="0"/>
              <a:t> </a:t>
            </a:r>
            <a:r>
              <a:rPr lang="en-US" i="1" dirty="0" err="1"/>
              <a:t>sociales</a:t>
            </a:r>
            <a:r>
              <a:rPr lang="en-US" i="1" dirty="0"/>
              <a:t> y el propósito del fortalecimiento familiar. </a:t>
            </a:r>
          </a:p>
          <a:p>
            <a:pPr lvl="1"/>
            <a:r>
              <a:rPr lang="en-US" i="1" dirty="0" err="1"/>
              <a:t>asegúrense</a:t>
            </a:r>
            <a:r>
              <a:rPr lang="en-US" i="1" dirty="0"/>
              <a:t> de generar confianza y adoptar una comunicación positiva.</a:t>
            </a:r>
          </a:p>
          <a:p>
            <a:endParaRPr lang="en-US" dirty="0"/>
          </a:p>
          <a:p>
            <a:endParaRPr lang="en-US" dirty="0"/>
          </a:p>
        </p:txBody>
      </p:sp>
      <p:sp>
        <p:nvSpPr>
          <p:cNvPr id="6" name="Slide Image Placeholder 5">
            <a:extLst>
              <a:ext uri="{FF2B5EF4-FFF2-40B4-BE49-F238E27FC236}">
                <a16:creationId xmlns:a16="http://schemas.microsoft.com/office/drawing/2014/main" id="{4373B517-CA05-DA71-524D-43AA48641705}"/>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79851492-13C6-0D83-65C1-4FD6A43814B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85</a:t>
            </a:fld>
            <a:endParaRPr lang="en-US" sz="1200" dirty="0">
              <a:latin typeface="+mn-lt"/>
            </a:endParaRPr>
          </a:p>
        </p:txBody>
      </p:sp>
    </p:spTree>
    <p:extLst>
      <p:ext uri="{BB962C8B-B14F-4D97-AF65-F5344CB8AC3E}">
        <p14:creationId xmlns:p14="http://schemas.microsoft.com/office/powerpoint/2010/main" val="80160759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ADAPTAR AL CONTEXTO</a:t>
            </a:r>
          </a:p>
          <a:p>
            <a:r>
              <a:rPr lang="en-US" noProof="0" dirty="0" err="1"/>
              <a:t>Adapte</a:t>
            </a:r>
            <a:r>
              <a:rPr lang="en-US" noProof="0" dirty="0"/>
              <a:t> en función de si existen grupos de apoyo o equivalentes en su contexto.</a:t>
            </a:r>
          </a:p>
          <a:p>
            <a:pPr marL="0" indent="0">
              <a:buNone/>
            </a:pPr>
            <a:r>
              <a:rPr lang="en-US" dirty="0"/>
              <a:t>______________________________________________________________________________</a:t>
            </a:r>
          </a:p>
          <a:p>
            <a:pPr marL="0" indent="0">
              <a:buNone/>
            </a:pPr>
            <a:endParaRPr lang="en-US" noProof="0"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EXPLICAR</a:t>
            </a:r>
            <a:endParaRPr lang="en-US" noProof="0" dirty="0"/>
          </a:p>
          <a:p>
            <a:r>
              <a:rPr lang="en-US" i="1" noProof="0" dirty="0"/>
              <a:t>Una de las acciones recomendadas </a:t>
            </a:r>
            <a:r>
              <a:rPr lang="en-US" i="1" noProof="0" dirty="0" err="1"/>
              <a:t>en</a:t>
            </a:r>
            <a:r>
              <a:rPr lang="en-US" i="1" noProof="0" dirty="0"/>
              <a:t> </a:t>
            </a:r>
            <a:r>
              <a:rPr lang="en-US" i="1" noProof="0" dirty="0" err="1"/>
              <a:t>el</a:t>
            </a:r>
            <a:r>
              <a:rPr lang="en-US" i="1" noProof="0" dirty="0"/>
              <a:t> </a:t>
            </a:r>
            <a:r>
              <a:rPr lang="en-US" i="1" noProof="0" dirty="0" err="1"/>
              <a:t>Estándar</a:t>
            </a:r>
            <a:r>
              <a:rPr lang="en-US" i="1" noProof="0" dirty="0"/>
              <a:t> 16 de </a:t>
            </a:r>
            <a:r>
              <a:rPr lang="en-US" i="1" noProof="0" dirty="0" err="1"/>
              <a:t>los</a:t>
            </a:r>
            <a:r>
              <a:rPr lang="en-US" i="1" noProof="0" dirty="0"/>
              <a:t> </a:t>
            </a:r>
            <a:r>
              <a:rPr lang="en-US" i="1" noProof="0" dirty="0" err="1"/>
              <a:t>Estándares</a:t>
            </a:r>
            <a:r>
              <a:rPr lang="en-US" i="1" noProof="0" dirty="0"/>
              <a:t> </a:t>
            </a:r>
            <a:r>
              <a:rPr lang="en-US" i="1" noProof="0" dirty="0" err="1"/>
              <a:t>mínimos</a:t>
            </a:r>
            <a:r>
              <a:rPr lang="en-US" i="1" noProof="0" dirty="0"/>
              <a:t> para la protección de la infancia en la acción humanitaria es </a:t>
            </a:r>
            <a:r>
              <a:rPr lang="en-US" b="1" i="1" dirty="0"/>
              <a:t>reforzar las redes sociales de </a:t>
            </a:r>
            <a:r>
              <a:rPr lang="en-US" b="1" i="1" dirty="0" err="1"/>
              <a:t>los</a:t>
            </a:r>
            <a:r>
              <a:rPr lang="en-US" b="1" i="1" dirty="0"/>
              <a:t>/as </a:t>
            </a:r>
            <a:r>
              <a:rPr lang="en-US" b="1" i="1" dirty="0" err="1"/>
              <a:t>cuidadores</a:t>
            </a:r>
            <a:r>
              <a:rPr lang="en-US" b="1" i="1" dirty="0"/>
              <a:t> apoyando o estableciendo grupos sociales, grupos de apoyo entre pares, grupos de autoayuda o métodos de comunicación alternativos.</a:t>
            </a:r>
          </a:p>
          <a:p>
            <a:pPr lvl="0"/>
            <a:r>
              <a:rPr lang="en-US" i="1" dirty="0"/>
              <a:t>En algunos casos, puede que no sea función de los </a:t>
            </a:r>
            <a:r>
              <a:rPr lang="en-US" i="1" dirty="0" err="1"/>
              <a:t>propios</a:t>
            </a:r>
            <a:r>
              <a:rPr lang="en-US" i="1" dirty="0"/>
              <a:t> </a:t>
            </a:r>
            <a:r>
              <a:rPr lang="en-US" i="1" dirty="0" err="1"/>
              <a:t>asistentes</a:t>
            </a:r>
            <a:r>
              <a:rPr lang="en-US" i="1" dirty="0"/>
              <a:t> </a:t>
            </a:r>
            <a:r>
              <a:rPr lang="en-US" i="1" dirty="0" err="1"/>
              <a:t>sociales</a:t>
            </a:r>
            <a:r>
              <a:rPr lang="en-US" i="1" dirty="0"/>
              <a:t> crear </a:t>
            </a:r>
            <a:r>
              <a:rPr lang="en-US" i="1" dirty="0" err="1"/>
              <a:t>estos</a:t>
            </a:r>
            <a:r>
              <a:rPr lang="en-US" i="1" dirty="0"/>
              <a:t> </a:t>
            </a:r>
            <a:r>
              <a:rPr lang="en-US" i="1" dirty="0" err="1"/>
              <a:t>grupos</a:t>
            </a:r>
            <a:r>
              <a:rPr lang="en-US" i="1" dirty="0"/>
              <a:t>: </a:t>
            </a:r>
          </a:p>
          <a:p>
            <a:pPr lvl="1"/>
            <a:r>
              <a:rPr lang="en-US" i="1" dirty="0"/>
              <a:t>no obstante, </a:t>
            </a:r>
            <a:r>
              <a:rPr lang="en-US" i="1" dirty="0" err="1"/>
              <a:t>los</a:t>
            </a:r>
            <a:r>
              <a:rPr lang="en-US" i="1" dirty="0"/>
              <a:t>/as </a:t>
            </a:r>
            <a:r>
              <a:rPr lang="en-US" i="1" dirty="0" err="1"/>
              <a:t>asistentes</a:t>
            </a:r>
            <a:r>
              <a:rPr lang="en-US" i="1" dirty="0"/>
              <a:t> </a:t>
            </a:r>
            <a:r>
              <a:rPr lang="en-US" i="1" dirty="0" err="1"/>
              <a:t>sociales</a:t>
            </a:r>
            <a:r>
              <a:rPr lang="en-US" i="1" dirty="0"/>
              <a:t> pueden remitir a </a:t>
            </a:r>
            <a:r>
              <a:rPr lang="en-US" i="1" dirty="0" err="1"/>
              <a:t>los</a:t>
            </a:r>
            <a:r>
              <a:rPr lang="en-US" i="1" dirty="0"/>
              <a:t> padres, </a:t>
            </a:r>
            <a:r>
              <a:rPr lang="en-US" i="1" dirty="0" err="1"/>
              <a:t>madres</a:t>
            </a:r>
            <a:r>
              <a:rPr lang="en-US" i="1" dirty="0"/>
              <a:t> o </a:t>
            </a:r>
            <a:r>
              <a:rPr lang="en-US" i="1" dirty="0" err="1"/>
              <a:t>cuidadores</a:t>
            </a:r>
            <a:r>
              <a:rPr lang="en-US" i="1" dirty="0"/>
              <a:t> a estos grupos </a:t>
            </a:r>
            <a:r>
              <a:rPr lang="en-US" i="1" dirty="0" err="1"/>
              <a:t>cuando</a:t>
            </a:r>
            <a:r>
              <a:rPr lang="en-US" i="1" dirty="0"/>
              <a:t> </a:t>
            </a:r>
            <a:r>
              <a:rPr lang="en-US" i="1" dirty="0" err="1"/>
              <a:t>existan</a:t>
            </a:r>
            <a:r>
              <a:rPr lang="en-US" i="1" dirty="0"/>
              <a:t>.</a:t>
            </a:r>
          </a:p>
          <a:p>
            <a:r>
              <a:rPr lang="en-US" i="1" dirty="0"/>
              <a:t>Cuando proceda, </a:t>
            </a:r>
            <a:r>
              <a:rPr lang="en-US" i="1" dirty="0" err="1"/>
              <a:t>los</a:t>
            </a:r>
            <a:r>
              <a:rPr lang="en-US" i="1" dirty="0"/>
              <a:t>/as </a:t>
            </a:r>
            <a:r>
              <a:rPr lang="en-US" i="1" dirty="0" err="1"/>
              <a:t>asistentes</a:t>
            </a:r>
            <a:r>
              <a:rPr lang="en-US" i="1" dirty="0"/>
              <a:t> </a:t>
            </a:r>
            <a:r>
              <a:rPr lang="en-US" i="1" dirty="0" err="1"/>
              <a:t>sociales</a:t>
            </a:r>
            <a:r>
              <a:rPr lang="en-US" i="1" dirty="0"/>
              <a:t> pueden crear grupos de </a:t>
            </a:r>
            <a:r>
              <a:rPr lang="en-US" i="1" dirty="0" err="1"/>
              <a:t>apoyo</a:t>
            </a:r>
            <a:r>
              <a:rPr lang="en-US" i="1" dirty="0"/>
              <a:t>.</a:t>
            </a:r>
          </a:p>
          <a:p>
            <a:pPr lvl="1"/>
            <a:r>
              <a:rPr lang="en-US" i="1" dirty="0"/>
              <a:t>En la respuesta a la crisis de las personas </a:t>
            </a:r>
            <a:r>
              <a:rPr lang="en-US" i="1" dirty="0" err="1"/>
              <a:t>refugiadas</a:t>
            </a:r>
            <a:r>
              <a:rPr lang="en-US" i="1" dirty="0"/>
              <a:t> </a:t>
            </a:r>
            <a:r>
              <a:rPr lang="en-US" i="1" dirty="0" err="1"/>
              <a:t>sirias</a:t>
            </a:r>
            <a:r>
              <a:rPr lang="en-US" i="1" dirty="0"/>
              <a:t> </a:t>
            </a:r>
            <a:r>
              <a:rPr lang="en-US" i="1" dirty="0" err="1"/>
              <a:t>en</a:t>
            </a:r>
            <a:r>
              <a:rPr lang="en-US" i="1" dirty="0"/>
              <a:t> Irak, </a:t>
            </a:r>
            <a:r>
              <a:rPr lang="en-US" i="1" dirty="0" err="1"/>
              <a:t>los</a:t>
            </a:r>
            <a:r>
              <a:rPr lang="en-US" i="1" dirty="0"/>
              <a:t>/as supervisores de gestión de casos dirigieron grupos de apoyo para casos de protección de menores que se enfrentaban a riesgos o </a:t>
            </a:r>
            <a:r>
              <a:rPr lang="en-US" i="1" dirty="0" err="1"/>
              <a:t>vulnerabilidades</a:t>
            </a:r>
            <a:r>
              <a:rPr lang="en-US" i="1" dirty="0"/>
              <a:t> communes:</a:t>
            </a:r>
          </a:p>
          <a:p>
            <a:pPr lvl="2"/>
            <a:r>
              <a:rPr lang="en-US" i="1" dirty="0"/>
              <a:t>un ejemplo fue un grupo de apoyo a </a:t>
            </a:r>
            <a:r>
              <a:rPr lang="en-US" i="1" dirty="0" err="1"/>
              <a:t>madres</a:t>
            </a:r>
            <a:r>
              <a:rPr lang="en-US" i="1" dirty="0"/>
              <a:t> </a:t>
            </a:r>
            <a:r>
              <a:rPr lang="en-US" i="1" dirty="0" err="1"/>
              <a:t>adolescentes</a:t>
            </a:r>
            <a:r>
              <a:rPr lang="en-US" i="1" dirty="0"/>
              <a:t>.</a:t>
            </a:r>
          </a:p>
          <a:p>
            <a:pPr lvl="2"/>
            <a:r>
              <a:rPr lang="en-US" i="1" dirty="0" err="1"/>
              <a:t>tengan</a:t>
            </a:r>
            <a:r>
              <a:rPr lang="en-US" i="1" dirty="0"/>
              <a:t> </a:t>
            </a:r>
            <a:r>
              <a:rPr lang="en-US" i="1" dirty="0" err="1"/>
              <a:t>en</a:t>
            </a:r>
            <a:r>
              <a:rPr lang="en-US" i="1" dirty="0"/>
              <a:t> cuenta que se aseguraron de seguir los protocolos de </a:t>
            </a:r>
            <a:r>
              <a:rPr lang="en-US" i="1" dirty="0" err="1"/>
              <a:t>confidencialidad</a:t>
            </a:r>
            <a:r>
              <a:rPr lang="en-US" i="1" dirty="0"/>
              <a:t>.</a:t>
            </a:r>
          </a:p>
          <a:p>
            <a:pPr lvl="1"/>
            <a:r>
              <a:rPr lang="en-US" i="1" dirty="0"/>
              <a:t>Los grupos de apoyo podrían ser especialmente beneficiosos para </a:t>
            </a:r>
            <a:r>
              <a:rPr lang="en-US" i="1" dirty="0" err="1"/>
              <a:t>los</a:t>
            </a:r>
            <a:r>
              <a:rPr lang="en-US" i="1" dirty="0"/>
              <a:t> padres, </a:t>
            </a:r>
            <a:r>
              <a:rPr lang="en-US" i="1" dirty="0" err="1"/>
              <a:t>madres</a:t>
            </a:r>
            <a:r>
              <a:rPr lang="en-US" i="1" dirty="0"/>
              <a:t> y cuidadores que:</a:t>
            </a:r>
          </a:p>
          <a:p>
            <a:pPr lvl="2"/>
            <a:r>
              <a:rPr lang="en-US" i="1" dirty="0" err="1"/>
              <a:t>tienen</a:t>
            </a:r>
            <a:r>
              <a:rPr lang="en-US" i="1" dirty="0"/>
              <a:t> redes de apoyo limitadas (que pueden descubrirse mediante los dos ejercicios </a:t>
            </a:r>
            <a:r>
              <a:rPr lang="en-US" i="1" dirty="0" err="1"/>
              <a:t>anteriores</a:t>
            </a:r>
            <a:r>
              <a:rPr lang="en-US" i="1" dirty="0"/>
              <a:t>). </a:t>
            </a:r>
          </a:p>
          <a:p>
            <a:pPr lvl="2"/>
            <a:r>
              <a:rPr lang="en-US" i="1" dirty="0"/>
              <a:t>se enfrentan a retos particulares.  </a:t>
            </a:r>
          </a:p>
          <a:p>
            <a:pPr marL="0" indent="0">
              <a:buNone/>
            </a:pPr>
            <a:endParaRPr lang="en-US" i="1" dirty="0"/>
          </a:p>
          <a:p>
            <a:pPr marL="0" indent="0">
              <a:buNone/>
            </a:pPr>
            <a:r>
              <a:rPr lang="en-US" b="1" i="0" dirty="0"/>
              <a:t>DEBATE EN GRUPO</a:t>
            </a:r>
          </a:p>
          <a:p>
            <a:r>
              <a:rPr lang="en-US" i="1" dirty="0"/>
              <a:t>¿Hay algo parecido </a:t>
            </a:r>
            <a:r>
              <a:rPr lang="en-US" i="1" dirty="0" err="1"/>
              <a:t>en</a:t>
            </a:r>
            <a:r>
              <a:rPr lang="en-US" i="1" dirty="0"/>
              <a:t> sus </a:t>
            </a:r>
            <a:r>
              <a:rPr lang="en-US" i="1" dirty="0" err="1"/>
              <a:t>contextos</a:t>
            </a:r>
            <a:r>
              <a:rPr lang="en-US" i="1" dirty="0"/>
              <a:t>? </a:t>
            </a:r>
          </a:p>
          <a:p>
            <a:r>
              <a:rPr lang="en-US" i="1" dirty="0"/>
              <a:t>¿</a:t>
            </a:r>
            <a:r>
              <a:rPr lang="en-US" i="1" dirty="0" err="1"/>
              <a:t>Creen</a:t>
            </a:r>
            <a:r>
              <a:rPr lang="en-US" i="1" dirty="0"/>
              <a:t> que alguno de </a:t>
            </a:r>
            <a:r>
              <a:rPr lang="en-US" i="1" dirty="0" err="1"/>
              <a:t>los</a:t>
            </a:r>
            <a:r>
              <a:rPr lang="en-US" i="1" dirty="0"/>
              <a:t> padres, </a:t>
            </a:r>
            <a:r>
              <a:rPr lang="en-US" i="1" dirty="0" err="1"/>
              <a:t>madres</a:t>
            </a:r>
            <a:r>
              <a:rPr lang="en-US" i="1" dirty="0"/>
              <a:t> o cuidadores con los que </a:t>
            </a:r>
            <a:r>
              <a:rPr lang="en-US" i="1" dirty="0" err="1"/>
              <a:t>trabajan</a:t>
            </a:r>
            <a:r>
              <a:rPr lang="en-US" i="1" dirty="0"/>
              <a:t> podría beneficiarse de esta iniciativa? </a:t>
            </a:r>
          </a:p>
        </p:txBody>
      </p:sp>
      <p:sp>
        <p:nvSpPr>
          <p:cNvPr id="6" name="Slide Image Placeholder 5">
            <a:extLst>
              <a:ext uri="{FF2B5EF4-FFF2-40B4-BE49-F238E27FC236}">
                <a16:creationId xmlns:a16="http://schemas.microsoft.com/office/drawing/2014/main" id="{FF95701E-3A95-4C7E-359A-B6D237C16315}"/>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97483EF0-9344-301C-C387-69F753E6614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86</a:t>
            </a:fld>
            <a:endParaRPr lang="en-US" sz="1200" dirty="0">
              <a:latin typeface="+mn-lt"/>
            </a:endParaRPr>
          </a:p>
        </p:txBody>
      </p:sp>
    </p:spTree>
    <p:extLst>
      <p:ext uri="{BB962C8B-B14F-4D97-AF65-F5344CB8AC3E}">
        <p14:creationId xmlns:p14="http://schemas.microsoft.com/office/powerpoint/2010/main" val="27626791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9" name="Google Shape;529;p18:notes"/>
          <p:cNvSpPr txBox="1">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EXPLICAR</a:t>
            </a:r>
          </a:p>
          <a:p>
            <a:pPr marL="171450" indent="-171450"/>
            <a:r>
              <a:rPr lang="en-US" noProof="0" dirty="0" err="1"/>
              <a:t>Presente</a:t>
            </a:r>
            <a:r>
              <a:rPr lang="en-US" noProof="0" dirty="0"/>
              <a:t> </a:t>
            </a:r>
            <a:r>
              <a:rPr lang="en-US" noProof="0" dirty="0" err="1"/>
              <a:t>el</a:t>
            </a:r>
            <a:r>
              <a:rPr lang="en-US" noProof="0" dirty="0"/>
              <a:t> </a:t>
            </a:r>
            <a:r>
              <a:rPr lang="en-US" noProof="0" dirty="0" err="1"/>
              <a:t>contenido</a:t>
            </a:r>
            <a:r>
              <a:rPr lang="en-US" noProof="0" dirty="0"/>
              <a:t> de la </a:t>
            </a:r>
            <a:r>
              <a:rPr lang="en-US" noProof="0" dirty="0" err="1"/>
              <a:t>diapositiva</a:t>
            </a:r>
            <a:r>
              <a:rPr lang="en-US" noProof="0" dirty="0"/>
              <a:t>.</a:t>
            </a:r>
          </a:p>
          <a:p>
            <a:endParaRPr lang="en-US" noProof="0" dirty="0"/>
          </a:p>
          <a:p>
            <a:endParaRPr lang="en-US" noProof="0" dirty="0"/>
          </a:p>
        </p:txBody>
      </p:sp>
      <p:sp>
        <p:nvSpPr>
          <p:cNvPr id="3" name="Slide Image Placeholder 2">
            <a:extLst>
              <a:ext uri="{FF2B5EF4-FFF2-40B4-BE49-F238E27FC236}">
                <a16:creationId xmlns:a16="http://schemas.microsoft.com/office/drawing/2014/main" id="{76B6EEDA-5D77-E72A-DF00-E35F842CE52F}"/>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F61DBC24-295A-C1B3-0A11-C1FA6ADCF73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87</a:t>
            </a:fld>
            <a:endParaRPr lang="en-US" sz="1200" dirty="0">
              <a:latin typeface="+mn-lt"/>
            </a:endParaRPr>
          </a:p>
        </p:txBody>
      </p:sp>
    </p:spTree>
    <p:extLst>
      <p:ext uri="{BB962C8B-B14F-4D97-AF65-F5344CB8AC3E}">
        <p14:creationId xmlns:p14="http://schemas.microsoft.com/office/powerpoint/2010/main" val="210047329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9" name="Google Shape;539;p19:notes"/>
          <p:cNvSpPr txBox="1">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CA" b="1" dirty="0"/>
              <a:t>SESIÓN 8 DURACIÓN: 1h30</a:t>
            </a:r>
            <a:endParaRPr lang="en-US" b="1" dirty="0"/>
          </a:p>
          <a:p>
            <a:pPr marL="0" indent="0">
              <a:buNone/>
            </a:pPr>
            <a:r>
              <a:rPr lang="en-US" dirty="0"/>
              <a:t>______________________________________________________________________________</a:t>
            </a:r>
          </a:p>
          <a:p>
            <a:pPr marL="0" indent="0">
              <a:buNone/>
            </a:pPr>
            <a:endParaRPr lang="en-US" dirty="0"/>
          </a:p>
          <a:p>
            <a:pPr marL="0" indent="0">
              <a:buNone/>
            </a:pPr>
            <a:r>
              <a:rPr lang="en-US" b="1" dirty="0"/>
              <a:t>PREPARACIÓN</a:t>
            </a:r>
          </a:p>
          <a:p>
            <a:r>
              <a:rPr lang="en-US" dirty="0"/>
              <a:t>Se recomienda imprimir el kit de herramientas de </a:t>
            </a:r>
            <a:r>
              <a:rPr lang="en-US" i="1" dirty="0"/>
              <a:t>Money Matters </a:t>
            </a:r>
            <a:r>
              <a:rPr lang="en-US" dirty="0"/>
              <a:t>para </a:t>
            </a:r>
            <a:r>
              <a:rPr lang="en-US" dirty="0" err="1"/>
              <a:t>todos</a:t>
            </a:r>
            <a:r>
              <a:rPr lang="en-US" dirty="0"/>
              <a:t> </a:t>
            </a:r>
            <a:r>
              <a:rPr lang="en-US" dirty="0" err="1"/>
              <a:t>los</a:t>
            </a:r>
            <a:r>
              <a:rPr lang="en-US" dirty="0"/>
              <a:t>/as </a:t>
            </a:r>
            <a:r>
              <a:rPr lang="en-US" dirty="0" err="1"/>
              <a:t>participantes</a:t>
            </a:r>
            <a:r>
              <a:rPr lang="en-US" dirty="0"/>
              <a:t>. </a:t>
            </a:r>
          </a:p>
          <a:p>
            <a:pPr lvl="1"/>
            <a:r>
              <a:rPr lang="en-US" dirty="0"/>
              <a:t>Está disponible en inglés, árabe, francés, español y ucraniano.</a:t>
            </a:r>
          </a:p>
          <a:p>
            <a:pPr marL="625475"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t>También está disponible una versión en Word para que pueda traducirse a otros idiomas, según las necesidades. </a:t>
            </a:r>
          </a:p>
          <a:p>
            <a:pPr lvl="1"/>
            <a:r>
              <a:rPr lang="en-US" dirty="0"/>
              <a:t>https://resourcecentre.savethechildren.net/document/money-matters-toolkit-caseworkers-support-adult-and-adolescent-clients-basic-money/ </a:t>
            </a:r>
          </a:p>
          <a:p>
            <a:endParaRPr lang="en-US" dirty="0"/>
          </a:p>
          <a:p>
            <a:pPr marL="0" indent="0">
              <a:buNone/>
            </a:pPr>
            <a:r>
              <a:rPr lang="en-US" b="1" dirty="0"/>
              <a:t>ADAPTAR AL CONTEXTO</a:t>
            </a:r>
          </a:p>
          <a:p>
            <a:r>
              <a:rPr lang="en-US" dirty="0"/>
              <a:t>Esta </a:t>
            </a:r>
            <a:r>
              <a:rPr lang="en-US" dirty="0" err="1"/>
              <a:t>sesión</a:t>
            </a:r>
            <a:r>
              <a:rPr lang="en-US" dirty="0"/>
              <a:t> </a:t>
            </a:r>
            <a:r>
              <a:rPr lang="en-US" dirty="0" err="1"/>
              <a:t>debe</a:t>
            </a:r>
            <a:r>
              <a:rPr lang="en-US" dirty="0"/>
              <a:t> </a:t>
            </a:r>
            <a:r>
              <a:rPr lang="en-US" dirty="0" err="1"/>
              <a:t>contextualizarse</a:t>
            </a:r>
            <a:r>
              <a:rPr lang="en-US" dirty="0"/>
              <a:t> en función de si en su país se dispone o no de </a:t>
            </a:r>
            <a:r>
              <a:rPr lang="en-US" dirty="0" err="1"/>
              <a:t>asistencia</a:t>
            </a:r>
            <a:r>
              <a:rPr lang="en-US" dirty="0"/>
              <a:t> </a:t>
            </a:r>
            <a:r>
              <a:rPr lang="en-US" dirty="0" err="1"/>
              <a:t>en</a:t>
            </a:r>
            <a:r>
              <a:rPr lang="en-US" dirty="0"/>
              <a:t> </a:t>
            </a:r>
            <a:r>
              <a:rPr lang="en-US" dirty="0" err="1"/>
              <a:t>efectivo</a:t>
            </a:r>
            <a:r>
              <a:rPr lang="en-US" dirty="0"/>
              <a:t> y </a:t>
            </a:r>
            <a:r>
              <a:rPr lang="en-US" dirty="0" err="1"/>
              <a:t>cupones</a:t>
            </a:r>
            <a:r>
              <a:rPr lang="en-US" dirty="0"/>
              <a:t> (AEC):</a:t>
            </a:r>
          </a:p>
          <a:p>
            <a:pPr lvl="1"/>
            <a:r>
              <a:rPr lang="en-US" dirty="0" err="1"/>
              <a:t>si</a:t>
            </a:r>
            <a:r>
              <a:rPr lang="en-US" dirty="0"/>
              <a:t> se dispone de AEC, las herramientas deben utilizarse de acuerdo con los procesos y plazos de AEC. </a:t>
            </a:r>
          </a:p>
          <a:p>
            <a:pPr lvl="1"/>
            <a:r>
              <a:rPr lang="en-US" dirty="0" err="1"/>
              <a:t>si</a:t>
            </a:r>
            <a:r>
              <a:rPr lang="en-US" dirty="0"/>
              <a:t> no se dispone de AEC, las herramientas pueden utilizarse de forma más flexible en contextos en los que se utilizan herramientas de gestión del dinero para apoyar a las familias en la gestión del dinero sin AEC.</a:t>
            </a:r>
          </a:p>
          <a:p>
            <a:pPr marL="0" indent="0">
              <a:buNone/>
            </a:pPr>
            <a:r>
              <a:rPr lang="en-US" dirty="0"/>
              <a:t>______________________________________________________________________________</a:t>
            </a:r>
          </a:p>
          <a:p>
            <a:pPr marL="0" indent="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EXPLICAR</a:t>
            </a:r>
            <a:endParaRPr lang="en-US" dirty="0"/>
          </a:p>
          <a:p>
            <a:r>
              <a:rPr lang="en-US" i="1" dirty="0"/>
              <a:t>En esta sesión veremos cómo </a:t>
            </a:r>
            <a:r>
              <a:rPr lang="en-US" i="1" dirty="0" err="1"/>
              <a:t>utilizar</a:t>
            </a:r>
            <a:r>
              <a:rPr lang="en-US" i="1" dirty="0"/>
              <a:t> la </a:t>
            </a:r>
            <a:r>
              <a:rPr lang="en-US" i="1" dirty="0" err="1"/>
              <a:t>caja</a:t>
            </a:r>
            <a:r>
              <a:rPr lang="en-US" i="1" dirty="0"/>
              <a:t> de </a:t>
            </a:r>
            <a:r>
              <a:rPr lang="en-US" i="1" dirty="0" err="1"/>
              <a:t>herramientas</a:t>
            </a:r>
            <a:r>
              <a:rPr lang="en-US" i="1" dirty="0"/>
              <a:t> de Money Matters para ayudar a </a:t>
            </a:r>
            <a:r>
              <a:rPr lang="en-US" i="1" dirty="0" err="1"/>
              <a:t>los</a:t>
            </a:r>
            <a:r>
              <a:rPr lang="en-US" i="1" dirty="0"/>
              <a:t>/as </a:t>
            </a:r>
            <a:r>
              <a:rPr lang="en-US" i="1" dirty="0" err="1"/>
              <a:t>cuidadores</a:t>
            </a:r>
            <a:r>
              <a:rPr lang="en-US" i="1" dirty="0"/>
              <a:t> y a las familias en la gestión básica del dinero. </a:t>
            </a:r>
          </a:p>
          <a:p>
            <a:r>
              <a:rPr lang="en-US" i="1" dirty="0"/>
              <a:t>¿Por </a:t>
            </a:r>
            <a:r>
              <a:rPr lang="en-US" i="1" dirty="0" err="1"/>
              <a:t>qué</a:t>
            </a:r>
            <a:r>
              <a:rPr lang="en-US" i="1" dirty="0"/>
              <a:t> </a:t>
            </a:r>
            <a:r>
              <a:rPr lang="en-US" i="1" dirty="0" err="1"/>
              <a:t>creen</a:t>
            </a:r>
            <a:r>
              <a:rPr lang="en-US" i="1" dirty="0"/>
              <a:t> que este tema es relevante para el fortalecimiento de la familia en la gestión de casos?</a:t>
            </a:r>
          </a:p>
          <a:p>
            <a:endParaRPr lang="en-US" dirty="0"/>
          </a:p>
          <a:p>
            <a:endParaRPr lang="en-US" dirty="0"/>
          </a:p>
        </p:txBody>
      </p:sp>
      <p:sp>
        <p:nvSpPr>
          <p:cNvPr id="3" name="Slide Image Placeholder 2">
            <a:extLst>
              <a:ext uri="{FF2B5EF4-FFF2-40B4-BE49-F238E27FC236}">
                <a16:creationId xmlns:a16="http://schemas.microsoft.com/office/drawing/2014/main" id="{21EB61BF-078B-43F6-891C-BBD22027F92D}"/>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BC0EB8D9-1465-CFDA-0853-36482EFA40D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88</a:t>
            </a:fld>
            <a:endParaRPr lang="en-US" sz="1200" dirty="0">
              <a:latin typeface="+mn-lt"/>
            </a:endParaRPr>
          </a:p>
        </p:txBody>
      </p:sp>
    </p:spTree>
    <p:extLst>
      <p:ext uri="{BB962C8B-B14F-4D97-AF65-F5344CB8AC3E}">
        <p14:creationId xmlns:p14="http://schemas.microsoft.com/office/powerpoint/2010/main" val="220513693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EXPLICAR</a:t>
            </a:r>
            <a:endParaRPr lang="en-US" dirty="0"/>
          </a:p>
          <a:p>
            <a:r>
              <a:rPr lang="en-US" i="0" dirty="0" err="1"/>
              <a:t>Presente</a:t>
            </a:r>
            <a:r>
              <a:rPr lang="en-US" i="0" dirty="0"/>
              <a:t> </a:t>
            </a:r>
            <a:r>
              <a:rPr lang="en-US" i="0" dirty="0" err="1"/>
              <a:t>el</a:t>
            </a:r>
            <a:r>
              <a:rPr lang="en-US" i="0" dirty="0"/>
              <a:t> </a:t>
            </a:r>
            <a:r>
              <a:rPr lang="en-US" i="0" dirty="0" err="1"/>
              <a:t>contenido</a:t>
            </a:r>
            <a:r>
              <a:rPr lang="en-US" i="0" dirty="0"/>
              <a:t> de la </a:t>
            </a:r>
            <a:r>
              <a:rPr lang="en-US" i="0" dirty="0" err="1"/>
              <a:t>diapositiva</a:t>
            </a:r>
            <a:r>
              <a:rPr lang="en-US" i="0" dirty="0"/>
              <a:t>.</a:t>
            </a:r>
          </a:p>
          <a:p>
            <a:r>
              <a:rPr lang="en-US" i="1" dirty="0"/>
              <a:t>Las intervenciones de fortalecimiento económico y de los ingresos pueden beneficiar a </a:t>
            </a:r>
            <a:r>
              <a:rPr lang="en-US" i="1" dirty="0" err="1"/>
              <a:t>los</a:t>
            </a:r>
            <a:r>
              <a:rPr lang="en-US" i="1" dirty="0"/>
              <a:t>/as </a:t>
            </a:r>
            <a:r>
              <a:rPr lang="en-US" i="1" dirty="0" err="1"/>
              <a:t>menores</a:t>
            </a:r>
            <a:r>
              <a:rPr lang="en-US" i="1" dirty="0"/>
              <a:t> de las siguientes maneras:</a:t>
            </a:r>
          </a:p>
          <a:p>
            <a:pPr lvl="1"/>
            <a:r>
              <a:rPr lang="en-US" i="1" dirty="0" err="1"/>
              <a:t>reducción</a:t>
            </a:r>
            <a:r>
              <a:rPr lang="en-US" i="1" dirty="0"/>
              <a:t> del </a:t>
            </a:r>
            <a:r>
              <a:rPr lang="en-US" i="1" dirty="0" err="1"/>
              <a:t>maltrato</a:t>
            </a:r>
            <a:r>
              <a:rPr lang="en-US" i="1" dirty="0"/>
              <a:t> </a:t>
            </a:r>
            <a:r>
              <a:rPr lang="en-US" i="1" dirty="0" err="1"/>
              <a:t>infantil</a:t>
            </a:r>
            <a:r>
              <a:rPr lang="en-US" i="1" dirty="0"/>
              <a:t>:</a:t>
            </a:r>
          </a:p>
          <a:p>
            <a:pPr marL="1082675" marR="0" lvl="2"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1" dirty="0" err="1"/>
              <a:t>aumenta</a:t>
            </a:r>
            <a:r>
              <a:rPr lang="en-US" i="1" dirty="0"/>
              <a:t> </a:t>
            </a:r>
            <a:r>
              <a:rPr lang="en-US" i="1" dirty="0" err="1"/>
              <a:t>el</a:t>
            </a:r>
            <a:r>
              <a:rPr lang="en-US" i="1" dirty="0"/>
              <a:t> acceso de las mujeres a los </a:t>
            </a:r>
            <a:r>
              <a:rPr lang="en-US" i="1" dirty="0" err="1"/>
              <a:t>recursos</a:t>
            </a:r>
            <a:r>
              <a:rPr lang="en-US" i="1" dirty="0"/>
              <a:t> </a:t>
            </a:r>
            <a:r>
              <a:rPr lang="en-US" i="1" dirty="0" err="1"/>
              <a:t>económicos</a:t>
            </a:r>
            <a:r>
              <a:rPr lang="en-US" i="1" dirty="0"/>
              <a:t>; refuerza la situación económica del hogar de forma que puede prevenir el maltrato y el abandono de </a:t>
            </a:r>
            <a:r>
              <a:rPr lang="en-US" i="1" dirty="0" err="1"/>
              <a:t>los</a:t>
            </a:r>
            <a:r>
              <a:rPr lang="en-US" i="1" dirty="0"/>
              <a:t>/as </a:t>
            </a:r>
            <a:r>
              <a:rPr lang="en-US" i="1" dirty="0" err="1"/>
              <a:t>menores</a:t>
            </a:r>
            <a:r>
              <a:rPr lang="en-US" i="1" dirty="0"/>
              <a:t>. </a:t>
            </a:r>
          </a:p>
          <a:p>
            <a:pPr marL="1082675" marR="0" lvl="2"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1" dirty="0" err="1"/>
              <a:t>por</a:t>
            </a:r>
            <a:r>
              <a:rPr lang="en-US" i="1" dirty="0"/>
              <a:t> ejemplo, permite a las mujeres aumentar las inversiones en la educación de sus </a:t>
            </a:r>
            <a:r>
              <a:rPr lang="en-US" i="1" dirty="0" err="1"/>
              <a:t>hijos</a:t>
            </a:r>
            <a:r>
              <a:rPr lang="en-US" i="1" dirty="0"/>
              <a:t>/as, mejorando así la asistencia a la escuela, un factor de protección frente a la violencia contra </a:t>
            </a:r>
            <a:r>
              <a:rPr lang="en-US" i="1" dirty="0" err="1"/>
              <a:t>los</a:t>
            </a:r>
            <a:r>
              <a:rPr lang="en-US" i="1" dirty="0"/>
              <a:t>/as </a:t>
            </a:r>
            <a:r>
              <a:rPr lang="en-US" i="1" dirty="0" err="1"/>
              <a:t>menores</a:t>
            </a:r>
            <a:r>
              <a:rPr lang="en-US" i="1" dirty="0"/>
              <a:t>.</a:t>
            </a:r>
          </a:p>
          <a:p>
            <a:pPr lvl="1"/>
            <a:r>
              <a:rPr lang="en-US" i="1" dirty="0" err="1"/>
              <a:t>reducción</a:t>
            </a:r>
            <a:r>
              <a:rPr lang="en-US" i="1" dirty="0"/>
              <a:t> de la </a:t>
            </a:r>
            <a:r>
              <a:rPr lang="en-US" i="1" dirty="0" err="1"/>
              <a:t>violencia</a:t>
            </a:r>
            <a:r>
              <a:rPr lang="en-US" i="1" dirty="0"/>
              <a:t> de pareja (</a:t>
            </a:r>
            <a:r>
              <a:rPr lang="en-US" i="1" dirty="0" err="1"/>
              <a:t>violencia</a:t>
            </a:r>
            <a:r>
              <a:rPr lang="en-US" i="1" dirty="0"/>
              <a:t> </a:t>
            </a:r>
            <a:r>
              <a:rPr lang="en-US" i="1" dirty="0" err="1"/>
              <a:t>íntima</a:t>
            </a:r>
            <a:r>
              <a:rPr lang="en-US" i="1" dirty="0"/>
              <a:t> de pareja):</a:t>
            </a:r>
          </a:p>
          <a:p>
            <a:pPr lvl="2"/>
            <a:r>
              <a:rPr lang="en-US" i="1" dirty="0"/>
              <a:t>de este modo se minimiza la probabilidad de que </a:t>
            </a:r>
            <a:r>
              <a:rPr lang="en-US" i="1" dirty="0" err="1"/>
              <a:t>los</a:t>
            </a:r>
            <a:r>
              <a:rPr lang="en-US" i="1" dirty="0"/>
              <a:t>/as </a:t>
            </a:r>
            <a:r>
              <a:rPr lang="en-US" i="1" dirty="0" err="1"/>
              <a:t>menores</a:t>
            </a:r>
            <a:r>
              <a:rPr lang="en-US" i="1" dirty="0"/>
              <a:t> presencien este tipo de violencia y sufran sus consecuencias, incluida la posibilidad de que </a:t>
            </a:r>
            <a:r>
              <a:rPr lang="en-US" i="1" dirty="0" err="1"/>
              <a:t>ellos</a:t>
            </a:r>
            <a:r>
              <a:rPr lang="en-US" i="1" dirty="0"/>
              <a:t>/as </a:t>
            </a:r>
            <a:r>
              <a:rPr lang="en-US" i="1" dirty="0" err="1"/>
              <a:t>mismos</a:t>
            </a:r>
            <a:r>
              <a:rPr lang="en-US" i="1" dirty="0"/>
              <a:t>/as se conviertan en víctimas o autores de actos violentos. </a:t>
            </a:r>
          </a:p>
        </p:txBody>
      </p:sp>
      <p:sp>
        <p:nvSpPr>
          <p:cNvPr id="6" name="Slide Image Placeholder 5">
            <a:extLst>
              <a:ext uri="{FF2B5EF4-FFF2-40B4-BE49-F238E27FC236}">
                <a16:creationId xmlns:a16="http://schemas.microsoft.com/office/drawing/2014/main" id="{CC7ED857-A188-69AC-DFBE-B6DD09A055F3}"/>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E34C382A-AC0A-4420-9EA9-106D1FBFE5F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89</a:t>
            </a:fld>
            <a:endParaRPr lang="en-US" sz="1200" dirty="0">
              <a:latin typeface="+mn-lt"/>
            </a:endParaRPr>
          </a:p>
        </p:txBody>
      </p:sp>
    </p:spTree>
    <p:extLst>
      <p:ext uri="{BB962C8B-B14F-4D97-AF65-F5344CB8AC3E}">
        <p14:creationId xmlns:p14="http://schemas.microsoft.com/office/powerpoint/2010/main" val="2006081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6" name="Google Shape;256;p4:notes"/>
          <p:cNvSpPr txBox="1">
            <a:spLocks noGrp="1"/>
          </p:cNvSpPr>
          <p:nvPr>
            <p:ph type="body" idx="1"/>
          </p:nvPr>
        </p:nvSpPr>
        <p:spPr>
          <a:xfrm>
            <a:off x="477838" y="4229100"/>
            <a:ext cx="6143625" cy="54419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t>EXPLICAR</a:t>
            </a:r>
            <a:endParaRPr lang="en-US" dirty="0"/>
          </a:p>
          <a:p>
            <a:r>
              <a:rPr lang="en-US" dirty="0" err="1">
                <a:sym typeface="Helvetica Neue"/>
              </a:rPr>
              <a:t>Presente</a:t>
            </a:r>
            <a:r>
              <a:rPr lang="en-US" dirty="0">
                <a:sym typeface="Helvetica Neue"/>
              </a:rPr>
              <a:t> </a:t>
            </a:r>
            <a:r>
              <a:rPr lang="en-US" dirty="0" err="1">
                <a:sym typeface="Helvetica Neue"/>
              </a:rPr>
              <a:t>el</a:t>
            </a:r>
            <a:r>
              <a:rPr lang="en-US" dirty="0">
                <a:sym typeface="Helvetica Neue"/>
              </a:rPr>
              <a:t> </a:t>
            </a:r>
            <a:r>
              <a:rPr lang="en-US" dirty="0" err="1">
                <a:sym typeface="Helvetica Neue"/>
              </a:rPr>
              <a:t>contenido</a:t>
            </a:r>
            <a:r>
              <a:rPr lang="en-US" dirty="0">
                <a:sym typeface="Helvetica Neue"/>
              </a:rPr>
              <a:t> de la </a:t>
            </a:r>
            <a:r>
              <a:rPr lang="en-US" dirty="0" err="1">
                <a:sym typeface="Helvetica Neue"/>
              </a:rPr>
              <a:t>diapositiva</a:t>
            </a:r>
            <a:r>
              <a:rPr lang="en-US" dirty="0">
                <a:sym typeface="Helvetica Neue"/>
              </a:rPr>
              <a:t>.</a:t>
            </a:r>
          </a:p>
          <a:p>
            <a:r>
              <a:rPr lang="en-US" dirty="0" err="1">
                <a:sym typeface="Helvetica Neue"/>
              </a:rPr>
              <a:t>Ofrezca</a:t>
            </a:r>
            <a:r>
              <a:rPr lang="en-US" dirty="0">
                <a:sym typeface="Helvetica Neue"/>
              </a:rPr>
              <a:t> orientación sobre el módulo, </a:t>
            </a:r>
            <a:r>
              <a:rPr lang="en-US" dirty="0" err="1">
                <a:sym typeface="Helvetica Neue"/>
              </a:rPr>
              <a:t>incluida</a:t>
            </a:r>
            <a:r>
              <a:rPr lang="en-US" dirty="0">
                <a:sym typeface="Helvetica Neue"/>
              </a:rPr>
              <a:t> la </a:t>
            </a:r>
            <a:r>
              <a:rPr lang="en-US" dirty="0" err="1">
                <a:sym typeface="Helvetica Neue"/>
              </a:rPr>
              <a:t>información</a:t>
            </a:r>
            <a:r>
              <a:rPr lang="en-US" dirty="0">
                <a:sym typeface="Helvetica Neue"/>
              </a:rPr>
              <a:t> </a:t>
            </a:r>
            <a:r>
              <a:rPr lang="en-US" dirty="0" err="1">
                <a:sym typeface="Helvetica Neue"/>
              </a:rPr>
              <a:t>práctica</a:t>
            </a:r>
            <a:r>
              <a:rPr lang="en-US" dirty="0">
                <a:sym typeface="Helvetica Neue"/>
              </a:rPr>
              <a:t> (por ejemplo, </a:t>
            </a:r>
            <a:r>
              <a:rPr lang="en-US" dirty="0" err="1">
                <a:sym typeface="Helvetica Neue"/>
              </a:rPr>
              <a:t>los</a:t>
            </a:r>
            <a:r>
              <a:rPr lang="en-US" dirty="0">
                <a:sym typeface="Helvetica Neue"/>
              </a:rPr>
              <a:t> </a:t>
            </a:r>
            <a:r>
              <a:rPr lang="en-US" dirty="0" err="1">
                <a:sym typeface="Helvetica Neue"/>
              </a:rPr>
              <a:t>descansos</a:t>
            </a:r>
            <a:r>
              <a:rPr lang="en-US" dirty="0">
                <a:sym typeface="Helvetica Neue"/>
              </a:rPr>
              <a:t>, ubicación de </a:t>
            </a:r>
            <a:r>
              <a:rPr lang="en-US" dirty="0" err="1">
                <a:sym typeface="Helvetica Neue"/>
              </a:rPr>
              <a:t>los</a:t>
            </a:r>
            <a:r>
              <a:rPr lang="en-US" dirty="0">
                <a:sym typeface="Helvetica Neue"/>
              </a:rPr>
              <a:t> </a:t>
            </a:r>
            <a:r>
              <a:rPr lang="en-US" dirty="0" err="1">
                <a:sym typeface="Helvetica Neue"/>
              </a:rPr>
              <a:t>baños</a:t>
            </a:r>
            <a:r>
              <a:rPr lang="en-US" dirty="0">
                <a:sym typeface="Helvetica Neue"/>
              </a:rPr>
              <a:t>, etc.).</a:t>
            </a:r>
            <a:endParaRPr lang="en-US" dirty="0"/>
          </a:p>
          <a:p>
            <a:endParaRPr lang="en-US" dirty="0"/>
          </a:p>
          <a:p>
            <a:endParaRPr lang="en-US" dirty="0"/>
          </a:p>
          <a:p>
            <a:endParaRPr lang="en-US" dirty="0"/>
          </a:p>
        </p:txBody>
      </p:sp>
      <p:sp>
        <p:nvSpPr>
          <p:cNvPr id="3" name="Slide Image Placeholder 2">
            <a:extLst>
              <a:ext uri="{FF2B5EF4-FFF2-40B4-BE49-F238E27FC236}">
                <a16:creationId xmlns:a16="http://schemas.microsoft.com/office/drawing/2014/main" id="{F0ACA1EF-CCAF-86C8-BAFE-F4C292023451}"/>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FA8BADF2-EABD-A5DC-A929-EC3AF08E5C5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9</a:t>
            </a:fld>
            <a:endParaRPr lang="en-US" sz="1200" dirty="0">
              <a:latin typeface="+mn-lt"/>
            </a:endParaRPr>
          </a:p>
        </p:txBody>
      </p:sp>
    </p:spTree>
    <p:extLst>
      <p:ext uri="{BB962C8B-B14F-4D97-AF65-F5344CB8AC3E}">
        <p14:creationId xmlns:p14="http://schemas.microsoft.com/office/powerpoint/2010/main" val="350038704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EXPLICAR</a:t>
            </a:r>
            <a:endParaRPr lang="en-US" dirty="0"/>
          </a:p>
          <a:p>
            <a:r>
              <a:rPr lang="en-US" i="1" u="none" dirty="0"/>
              <a:t>Esta herramienta debe utilizarse cuando los clientes de la gestión de casos de protección infantil reciben asistencia en efectivo y </a:t>
            </a:r>
            <a:r>
              <a:rPr lang="en-US" i="1" u="none" dirty="0" err="1"/>
              <a:t>cupones</a:t>
            </a:r>
            <a:r>
              <a:rPr lang="en-US" i="1" u="none" dirty="0"/>
              <a:t> (AEC) como parte de su respuesta de gestión de casos de protección infantil.</a:t>
            </a:r>
          </a:p>
          <a:p>
            <a:r>
              <a:rPr lang="en-US" i="1" u="none" dirty="0"/>
              <a:t>La herramienta también puede ser utilizada </a:t>
            </a:r>
            <a:r>
              <a:rPr lang="en-US" i="1" u="none" dirty="0" err="1"/>
              <a:t>por</a:t>
            </a:r>
            <a:r>
              <a:rPr lang="en-US" i="1" u="none" dirty="0"/>
              <a:t> </a:t>
            </a:r>
            <a:r>
              <a:rPr lang="en-US" i="1" u="none" dirty="0" err="1"/>
              <a:t>los</a:t>
            </a:r>
            <a:r>
              <a:rPr lang="en-US" i="1" u="none" dirty="0"/>
              <a:t>/as </a:t>
            </a:r>
            <a:r>
              <a:rPr lang="en-US" i="1" u="none" dirty="0" err="1"/>
              <a:t>asistentes</a:t>
            </a:r>
            <a:r>
              <a:rPr lang="en-US" i="1" u="none" dirty="0"/>
              <a:t> </a:t>
            </a:r>
            <a:r>
              <a:rPr lang="en-US" i="1" u="none" dirty="0" err="1"/>
              <a:t>sociales</a:t>
            </a:r>
            <a:r>
              <a:rPr lang="en-US" i="1" u="none" dirty="0"/>
              <a:t> para ayudar a los clientes que no </a:t>
            </a:r>
            <a:r>
              <a:rPr lang="en-US" i="1" u="none" dirty="0" err="1"/>
              <a:t>reciben</a:t>
            </a:r>
            <a:r>
              <a:rPr lang="en-US" i="1" u="none" dirty="0"/>
              <a:t> AEC con la gestión básica del dinero. </a:t>
            </a:r>
          </a:p>
          <a:p>
            <a:r>
              <a:rPr lang="en-US" i="1" u="none" dirty="0"/>
              <a:t>La </a:t>
            </a:r>
            <a:r>
              <a:rPr lang="en-US" i="1" u="none" dirty="0" err="1"/>
              <a:t>caja</a:t>
            </a:r>
            <a:r>
              <a:rPr lang="en-US" i="1" u="none" dirty="0"/>
              <a:t> de herramientas </a:t>
            </a:r>
            <a:r>
              <a:rPr lang="en-US" i="1" u="none" dirty="0" err="1"/>
              <a:t>proporciona</a:t>
            </a:r>
            <a:r>
              <a:rPr lang="en-US" i="1" u="none" dirty="0"/>
              <a:t> </a:t>
            </a:r>
            <a:r>
              <a:rPr lang="en-US" i="1" u="none" dirty="0" err="1"/>
              <a:t>ejemplos</a:t>
            </a:r>
            <a:r>
              <a:rPr lang="en-US" i="1" u="none" dirty="0"/>
              <a:t> de </a:t>
            </a:r>
            <a:r>
              <a:rPr lang="en-US" i="1" u="none" dirty="0" err="1"/>
              <a:t>guiones</a:t>
            </a:r>
            <a:r>
              <a:rPr lang="en-US" i="1" u="none" dirty="0"/>
              <a:t> y herramientas que estudiaremos en detalle durante esta sesión. </a:t>
            </a:r>
          </a:p>
        </p:txBody>
      </p:sp>
      <p:sp>
        <p:nvSpPr>
          <p:cNvPr id="6" name="Slide Image Placeholder 5">
            <a:extLst>
              <a:ext uri="{FF2B5EF4-FFF2-40B4-BE49-F238E27FC236}">
                <a16:creationId xmlns:a16="http://schemas.microsoft.com/office/drawing/2014/main" id="{2F085D46-D802-CD59-66E7-55565744B3AE}"/>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03EDEE20-0C3A-417F-8C4D-1ED522E8F1F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90</a:t>
            </a:fld>
            <a:endParaRPr lang="en-US" sz="1200" dirty="0">
              <a:latin typeface="+mn-lt"/>
            </a:endParaRPr>
          </a:p>
        </p:txBody>
      </p:sp>
    </p:spTree>
    <p:extLst>
      <p:ext uri="{BB962C8B-B14F-4D97-AF65-F5344CB8AC3E}">
        <p14:creationId xmlns:p14="http://schemas.microsoft.com/office/powerpoint/2010/main" val="61429064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EXPLICAR</a:t>
            </a:r>
            <a:endParaRPr lang="en-US" dirty="0"/>
          </a:p>
          <a:p>
            <a:r>
              <a:rPr lang="en-US" i="1" dirty="0"/>
              <a:t>El conjunto de herramientas ayuda a </a:t>
            </a:r>
            <a:r>
              <a:rPr lang="en-US" i="1" dirty="0" err="1"/>
              <a:t>los</a:t>
            </a:r>
            <a:r>
              <a:rPr lang="en-US" i="1" dirty="0"/>
              <a:t>/as </a:t>
            </a:r>
            <a:r>
              <a:rPr lang="en-US" i="1" dirty="0" err="1"/>
              <a:t>asistentes</a:t>
            </a:r>
            <a:r>
              <a:rPr lang="en-US" i="1" dirty="0"/>
              <a:t> </a:t>
            </a:r>
            <a:r>
              <a:rPr lang="en-US" i="1" dirty="0" err="1"/>
              <a:t>sociales</a:t>
            </a:r>
            <a:r>
              <a:rPr lang="en-US" i="1" dirty="0"/>
              <a:t> a ayudar a sus clientes a:</a:t>
            </a:r>
          </a:p>
          <a:p>
            <a:pPr lvl="1"/>
            <a:r>
              <a:rPr lang="en-US" i="1" dirty="0" err="1"/>
              <a:t>reflexionar</a:t>
            </a:r>
            <a:r>
              <a:rPr lang="en-US" i="1" dirty="0"/>
              <a:t> </a:t>
            </a:r>
            <a:r>
              <a:rPr lang="en-US" i="1" dirty="0" err="1"/>
              <a:t>sobre</a:t>
            </a:r>
            <a:r>
              <a:rPr lang="en-US" i="1" dirty="0"/>
              <a:t>: </a:t>
            </a:r>
          </a:p>
          <a:p>
            <a:pPr lvl="2"/>
            <a:r>
              <a:rPr lang="en-US" i="1" dirty="0"/>
              <a:t>las diferentes necesidades de los distintos miembros del hogar para fomentar decisiones que puedan beneficiar a </a:t>
            </a:r>
            <a:r>
              <a:rPr lang="en-US" i="1" dirty="0" err="1"/>
              <a:t>los</a:t>
            </a:r>
            <a:r>
              <a:rPr lang="en-US" i="1" dirty="0"/>
              <a:t>/as que corren más riesgo o están </a:t>
            </a:r>
            <a:r>
              <a:rPr lang="en-US" i="1" dirty="0" err="1"/>
              <a:t>más</a:t>
            </a:r>
            <a:r>
              <a:rPr lang="en-US" i="1" dirty="0"/>
              <a:t> </a:t>
            </a:r>
            <a:r>
              <a:rPr lang="en-US" i="1" dirty="0" err="1"/>
              <a:t>marginados</a:t>
            </a:r>
            <a:r>
              <a:rPr lang="en-US" i="1" dirty="0"/>
              <a:t>/as dentro del hogar.</a:t>
            </a:r>
          </a:p>
          <a:p>
            <a:pPr lvl="2"/>
            <a:r>
              <a:rPr lang="en-US" i="1" dirty="0" err="1"/>
              <a:t>cómo</a:t>
            </a:r>
            <a:r>
              <a:rPr lang="en-US" i="1" dirty="0"/>
              <a:t> se toman las decisiones sobre el dinero que se gasta, quién toma las decisiones y por qué se toman esas decisiones.</a:t>
            </a:r>
          </a:p>
          <a:p>
            <a:pPr lvl="2"/>
            <a:r>
              <a:rPr lang="en-US" i="1" dirty="0" err="1"/>
              <a:t>qué</a:t>
            </a:r>
            <a:r>
              <a:rPr lang="en-US" i="1" dirty="0"/>
              <a:t> </a:t>
            </a:r>
            <a:r>
              <a:rPr lang="en-US" i="1" dirty="0" err="1"/>
              <a:t>los</a:t>
            </a:r>
            <a:r>
              <a:rPr lang="en-US" i="1" dirty="0"/>
              <a:t> gastos incurridos son necesidades básicas y deben priorizarse en interés de todos los miembros del hogar.</a:t>
            </a:r>
          </a:p>
          <a:p>
            <a:pPr lvl="1"/>
            <a:r>
              <a:rPr lang="en-US" i="1" dirty="0"/>
              <a:t>ser </a:t>
            </a:r>
            <a:r>
              <a:rPr lang="en-US" i="1" dirty="0" err="1"/>
              <a:t>más</a:t>
            </a:r>
            <a:r>
              <a:rPr lang="en-US" i="1" dirty="0"/>
              <a:t> </a:t>
            </a:r>
            <a:r>
              <a:rPr lang="en-US" i="1" dirty="0" err="1"/>
              <a:t>conscientes</a:t>
            </a:r>
            <a:r>
              <a:rPr lang="en-US" i="1" dirty="0"/>
              <a:t> de sus gastos periódicos e intermitentes y llevar un registro de los mismos.</a:t>
            </a:r>
          </a:p>
          <a:p>
            <a:pPr lvl="1"/>
            <a:r>
              <a:rPr lang="en-US" i="1" dirty="0" err="1"/>
              <a:t>priorizar</a:t>
            </a:r>
            <a:r>
              <a:rPr lang="en-US" i="1" dirty="0"/>
              <a:t> los gastos y gastar dentro de los límites de sus </a:t>
            </a:r>
            <a:r>
              <a:rPr lang="en-US" i="1" dirty="0" err="1"/>
              <a:t>ingresos</a:t>
            </a:r>
            <a:r>
              <a:rPr lang="en-US" i="1" dirty="0"/>
              <a:t>.</a:t>
            </a:r>
          </a:p>
          <a:p>
            <a:pPr lvl="1"/>
            <a:r>
              <a:rPr lang="en-US" i="1" dirty="0" err="1"/>
              <a:t>identificar</a:t>
            </a:r>
            <a:r>
              <a:rPr lang="en-US" i="1" dirty="0"/>
              <a:t> hábitos de gasto </a:t>
            </a:r>
            <a:r>
              <a:rPr lang="en-US" i="1" dirty="0" err="1"/>
              <a:t>más</a:t>
            </a:r>
            <a:r>
              <a:rPr lang="en-US" i="1" dirty="0"/>
              <a:t> </a:t>
            </a:r>
            <a:r>
              <a:rPr lang="en-US" i="1" dirty="0" err="1"/>
              <a:t>rentables</a:t>
            </a:r>
            <a:r>
              <a:rPr lang="en-US" i="1" dirty="0"/>
              <a:t>.</a:t>
            </a:r>
          </a:p>
          <a:p>
            <a:pPr lvl="1"/>
            <a:r>
              <a:rPr lang="en-US" i="1" dirty="0" err="1"/>
              <a:t>ahorrar</a:t>
            </a:r>
            <a:r>
              <a:rPr lang="en-US" i="1" dirty="0"/>
              <a:t> fondos de contingencia para hacer frente a posibles sobresaltos financieros.</a:t>
            </a:r>
          </a:p>
        </p:txBody>
      </p:sp>
      <p:sp>
        <p:nvSpPr>
          <p:cNvPr id="6" name="Slide Image Placeholder 5">
            <a:extLst>
              <a:ext uri="{FF2B5EF4-FFF2-40B4-BE49-F238E27FC236}">
                <a16:creationId xmlns:a16="http://schemas.microsoft.com/office/drawing/2014/main" id="{BCCE9791-187C-7E86-B120-FC97E64A0351}"/>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981B8E7F-FFB9-7EE3-3281-A0BF2E3934C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91</a:t>
            </a:fld>
            <a:endParaRPr lang="en-US" sz="1200" dirty="0">
              <a:latin typeface="+mn-lt"/>
            </a:endParaRPr>
          </a:p>
        </p:txBody>
      </p:sp>
    </p:spTree>
    <p:extLst>
      <p:ext uri="{BB962C8B-B14F-4D97-AF65-F5344CB8AC3E}">
        <p14:creationId xmlns:p14="http://schemas.microsoft.com/office/powerpoint/2010/main" val="232274073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ADAPTAR AL CONTEXTO</a:t>
            </a:r>
          </a:p>
          <a:p>
            <a:r>
              <a:rPr lang="en-US" dirty="0"/>
              <a:t>Los ejemplos </a:t>
            </a:r>
            <a:r>
              <a:rPr lang="en-US" dirty="0" err="1"/>
              <a:t>deben</a:t>
            </a:r>
            <a:r>
              <a:rPr lang="en-US" dirty="0"/>
              <a:t> </a:t>
            </a:r>
            <a:r>
              <a:rPr lang="en-US" dirty="0" err="1"/>
              <a:t>contextualizarse</a:t>
            </a:r>
            <a:r>
              <a:rPr lang="en-US" dirty="0"/>
              <a:t>.</a:t>
            </a:r>
          </a:p>
          <a:p>
            <a:pPr marL="0" indent="0">
              <a:buNone/>
            </a:pPr>
            <a:r>
              <a:rPr lang="en-US" dirty="0"/>
              <a:t>______________________________________________________________________________</a:t>
            </a:r>
          </a:p>
          <a:p>
            <a:pPr marL="0" indent="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EXPLICAR</a:t>
            </a:r>
            <a:endParaRPr lang="en-US" dirty="0"/>
          </a:p>
          <a:p>
            <a:r>
              <a:rPr lang="en-US" i="1" noProof="0" dirty="0"/>
              <a:t>Existen distintos tipos de gastos que un hogar necesita cubrir y que las herramientas analizarán.</a:t>
            </a:r>
          </a:p>
          <a:p>
            <a:pPr lvl="0"/>
            <a:r>
              <a:rPr lang="en-US" b="1" i="1" noProof="0" dirty="0"/>
              <a:t>Gastos ordinarios y </a:t>
            </a:r>
            <a:r>
              <a:rPr lang="en-US" b="1" i="1" noProof="0" dirty="0" err="1"/>
              <a:t>fijos</a:t>
            </a:r>
            <a:r>
              <a:rPr lang="en-US" b="1" i="1" noProof="0" dirty="0"/>
              <a:t>:</a:t>
            </a:r>
          </a:p>
          <a:p>
            <a:pPr lvl="1"/>
            <a:r>
              <a:rPr lang="en-US" i="1" noProof="0" dirty="0"/>
              <a:t>son fáciles de planificar. </a:t>
            </a:r>
          </a:p>
          <a:p>
            <a:pPr lvl="1"/>
            <a:r>
              <a:rPr lang="en-US" i="1" noProof="0" dirty="0" err="1"/>
              <a:t>incluyen</a:t>
            </a:r>
            <a:r>
              <a:rPr lang="en-US" i="1" noProof="0" dirty="0"/>
              <a:t> gastos como el alquiler y la </a:t>
            </a:r>
            <a:r>
              <a:rPr lang="en-US" i="1" noProof="0" dirty="0" err="1"/>
              <a:t>matrícula</a:t>
            </a:r>
            <a:r>
              <a:rPr lang="en-US" i="1" noProof="0" dirty="0"/>
              <a:t> escolar.</a:t>
            </a:r>
          </a:p>
          <a:p>
            <a:pPr lvl="0"/>
            <a:r>
              <a:rPr lang="en-US" b="1" i="1" noProof="0" dirty="0"/>
              <a:t>Gastos ordinarios y variables:</a:t>
            </a:r>
          </a:p>
          <a:p>
            <a:pPr lvl="1"/>
            <a:r>
              <a:rPr lang="en-US" i="1" noProof="0" dirty="0"/>
              <a:t>se trata de gastos que sabemos que se producirán, pero no podemos </a:t>
            </a:r>
            <a:r>
              <a:rPr lang="en-US" i="1" noProof="0" dirty="0" err="1"/>
              <a:t>estar</a:t>
            </a:r>
            <a:r>
              <a:rPr lang="en-US" i="1" noProof="0" dirty="0"/>
              <a:t> </a:t>
            </a:r>
            <a:r>
              <a:rPr lang="en-US" i="1" noProof="0" dirty="0" err="1"/>
              <a:t>seguros</a:t>
            </a:r>
            <a:r>
              <a:rPr lang="en-US" i="1" noProof="0" dirty="0"/>
              <a:t>/as de cuánto costarán ni de cuándo se cobrarán. </a:t>
            </a:r>
          </a:p>
          <a:p>
            <a:pPr lvl="1"/>
            <a:r>
              <a:rPr lang="en-US" i="1" noProof="0" dirty="0" err="1"/>
              <a:t>esto</a:t>
            </a:r>
            <a:r>
              <a:rPr lang="en-US" i="1" noProof="0" dirty="0"/>
              <a:t> incluye alimentos, facturas de electricidad, teléfono, material escolar, etc. </a:t>
            </a:r>
          </a:p>
          <a:p>
            <a:pPr lvl="0"/>
            <a:r>
              <a:rPr lang="en-US" b="1" i="1" noProof="0" dirty="0"/>
              <a:t>Ocurren con poca frecuencia pero son </a:t>
            </a:r>
            <a:r>
              <a:rPr lang="en-US" b="1" i="1" noProof="0" dirty="0" err="1"/>
              <a:t>predecibles</a:t>
            </a:r>
            <a:r>
              <a:rPr lang="en-US" b="1" i="1" noProof="0" dirty="0"/>
              <a:t>:</a:t>
            </a:r>
          </a:p>
          <a:p>
            <a:pPr lvl="1"/>
            <a:r>
              <a:rPr lang="en-US" i="1" noProof="0" dirty="0" err="1"/>
              <a:t>por</a:t>
            </a:r>
            <a:r>
              <a:rPr lang="en-US" i="1" noProof="0" dirty="0"/>
              <a:t> ejemplo, impuestos, seguros, etc. </a:t>
            </a:r>
          </a:p>
          <a:p>
            <a:pPr lvl="0"/>
            <a:r>
              <a:rPr lang="en-US" b="1" i="1" noProof="0" dirty="0" err="1"/>
              <a:t>Gastos</a:t>
            </a:r>
            <a:r>
              <a:rPr lang="en-US" b="1" i="1" noProof="0" dirty="0"/>
              <a:t> </a:t>
            </a:r>
            <a:r>
              <a:rPr lang="en-US" b="1" i="1" noProof="0" dirty="0" err="1"/>
              <a:t>extraordinarios</a:t>
            </a:r>
            <a:r>
              <a:rPr lang="en-US" b="1" i="1" noProof="0" dirty="0"/>
              <a:t> y </a:t>
            </a:r>
            <a:r>
              <a:rPr lang="en-US" b="1" i="1" noProof="0" dirty="0" err="1"/>
              <a:t>gastos</a:t>
            </a:r>
            <a:r>
              <a:rPr lang="en-US" b="1" i="1" noProof="0" dirty="0"/>
              <a:t> </a:t>
            </a:r>
            <a:r>
              <a:rPr lang="en-US" b="1" i="1" noProof="0" dirty="0" err="1"/>
              <a:t>imprevistos</a:t>
            </a:r>
            <a:r>
              <a:rPr lang="en-US" b="1" i="1" noProof="0" dirty="0"/>
              <a:t>: </a:t>
            </a:r>
          </a:p>
          <a:p>
            <a:pPr lvl="1"/>
            <a:r>
              <a:rPr lang="en-US" i="1" noProof="0" dirty="0"/>
              <a:t>son </a:t>
            </a:r>
            <a:r>
              <a:rPr lang="en-US" i="1" noProof="0" dirty="0" err="1"/>
              <a:t>gastos</a:t>
            </a:r>
            <a:r>
              <a:rPr lang="en-US" i="1" noProof="0" dirty="0"/>
              <a:t> </a:t>
            </a:r>
            <a:r>
              <a:rPr lang="en-US" i="1" noProof="0" dirty="0" err="1"/>
              <a:t>sorpresa</a:t>
            </a:r>
            <a:r>
              <a:rPr lang="en-US" i="1" noProof="0" dirty="0"/>
              <a:t> que no se </a:t>
            </a:r>
            <a:r>
              <a:rPr lang="en-US" i="1" noProof="0" dirty="0" err="1"/>
              <a:t>esperaban</a:t>
            </a:r>
            <a:r>
              <a:rPr lang="en-US" i="1" noProof="0" dirty="0"/>
              <a:t>. </a:t>
            </a:r>
          </a:p>
          <a:p>
            <a:pPr lvl="1"/>
            <a:r>
              <a:rPr lang="en-US" i="1" noProof="0" dirty="0" err="1"/>
              <a:t>por</a:t>
            </a:r>
            <a:r>
              <a:rPr lang="en-US" i="1" noProof="0" dirty="0"/>
              <a:t> lo tanto, no </a:t>
            </a:r>
            <a:r>
              <a:rPr lang="en-US" i="1" noProof="0" dirty="0" err="1"/>
              <a:t>pueden</a:t>
            </a:r>
            <a:r>
              <a:rPr lang="en-US" i="1" noProof="0" dirty="0"/>
              <a:t> </a:t>
            </a:r>
            <a:r>
              <a:rPr lang="en-US" i="1" noProof="0" dirty="0" err="1"/>
              <a:t>planificarse</a:t>
            </a:r>
            <a:r>
              <a:rPr lang="en-US" i="1" noProof="0" dirty="0"/>
              <a:t> y no se sabe a cuánto ascenderán. </a:t>
            </a:r>
          </a:p>
          <a:p>
            <a:pPr lvl="1"/>
            <a:r>
              <a:rPr lang="en-US" i="1" noProof="0" dirty="0"/>
              <a:t>es necesario reservar dinero para gastos imprevistos. </a:t>
            </a:r>
          </a:p>
          <a:p>
            <a:pPr lvl="1"/>
            <a:r>
              <a:rPr lang="en-US" i="1" noProof="0" dirty="0" err="1"/>
              <a:t>puede</a:t>
            </a:r>
            <a:r>
              <a:rPr lang="en-US" i="1" noProof="0" dirty="0"/>
              <a:t> tratarse de nuevos problemas de salud, daños en la vivienda, pérdida de cosechas, etc. </a:t>
            </a:r>
            <a:endParaRPr lang="en-US" i="1" dirty="0"/>
          </a:p>
        </p:txBody>
      </p:sp>
      <p:sp>
        <p:nvSpPr>
          <p:cNvPr id="6" name="Slide Image Placeholder 5">
            <a:extLst>
              <a:ext uri="{FF2B5EF4-FFF2-40B4-BE49-F238E27FC236}">
                <a16:creationId xmlns:a16="http://schemas.microsoft.com/office/drawing/2014/main" id="{DC0CD6EA-9FC6-CC49-0571-7A259E986743}"/>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03B2CD9A-FEB2-19CE-181B-9B318897357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92</a:t>
            </a:fld>
            <a:endParaRPr lang="en-US" sz="1200" dirty="0">
              <a:latin typeface="+mn-lt"/>
            </a:endParaRPr>
          </a:p>
        </p:txBody>
      </p:sp>
    </p:spTree>
    <p:extLst>
      <p:ext uri="{BB962C8B-B14F-4D97-AF65-F5344CB8AC3E}">
        <p14:creationId xmlns:p14="http://schemas.microsoft.com/office/powerpoint/2010/main" val="52755302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ADAPTAR AL CONTEXTO</a:t>
            </a:r>
            <a:endParaRPr lang="en-US" dirty="0"/>
          </a:p>
          <a:p>
            <a:pPr marL="171450" indent="-171450"/>
            <a:r>
              <a:rPr lang="en-US" dirty="0" err="1"/>
              <a:t>Adapte</a:t>
            </a:r>
            <a:r>
              <a:rPr lang="en-US" dirty="0"/>
              <a:t> en función de si los clientes acceden o </a:t>
            </a:r>
            <a:r>
              <a:rPr lang="en-US" dirty="0" err="1"/>
              <a:t>accederán</a:t>
            </a:r>
            <a:r>
              <a:rPr lang="en-US" dirty="0"/>
              <a:t> a la AEC en el contexto.</a:t>
            </a:r>
          </a:p>
          <a:p>
            <a:pPr marL="0" indent="0">
              <a:buNone/>
            </a:pPr>
            <a:r>
              <a:rPr lang="en-US" dirty="0"/>
              <a:t>______________________________________________________________________________</a:t>
            </a:r>
          </a:p>
          <a:p>
            <a:pPr marL="0" indent="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EXPLICAR</a:t>
            </a:r>
            <a:endParaRPr lang="en-US" dirty="0"/>
          </a:p>
          <a:p>
            <a:pPr lvl="0"/>
            <a:r>
              <a:rPr lang="en-US" dirty="0" err="1"/>
              <a:t>Presente</a:t>
            </a:r>
            <a:r>
              <a:rPr lang="en-US" dirty="0"/>
              <a:t> </a:t>
            </a:r>
            <a:r>
              <a:rPr lang="en-US" dirty="0" err="1"/>
              <a:t>el</a:t>
            </a:r>
            <a:r>
              <a:rPr lang="en-US" dirty="0"/>
              <a:t> </a:t>
            </a:r>
            <a:r>
              <a:rPr lang="en-US" dirty="0" err="1"/>
              <a:t>contenido</a:t>
            </a:r>
            <a:r>
              <a:rPr lang="en-US" dirty="0"/>
              <a:t> de la </a:t>
            </a:r>
            <a:r>
              <a:rPr lang="en-US" dirty="0" err="1"/>
              <a:t>diapositiva</a:t>
            </a:r>
            <a:r>
              <a:rPr lang="en-US" dirty="0"/>
              <a:t>.</a:t>
            </a:r>
          </a:p>
        </p:txBody>
      </p:sp>
      <p:sp>
        <p:nvSpPr>
          <p:cNvPr id="6" name="Slide Image Placeholder 5">
            <a:extLst>
              <a:ext uri="{FF2B5EF4-FFF2-40B4-BE49-F238E27FC236}">
                <a16:creationId xmlns:a16="http://schemas.microsoft.com/office/drawing/2014/main" id="{529B1BF7-F84A-F9A3-F10F-CA108F1E0B33}"/>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22ADF3D9-5AD6-F29A-08F5-EE039047EDB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93</a:t>
            </a:fld>
            <a:endParaRPr lang="en-US" sz="1200" dirty="0">
              <a:latin typeface="+mn-lt"/>
            </a:endParaRPr>
          </a:p>
        </p:txBody>
      </p:sp>
    </p:spTree>
    <p:extLst>
      <p:ext uri="{BB962C8B-B14F-4D97-AF65-F5344CB8AC3E}">
        <p14:creationId xmlns:p14="http://schemas.microsoft.com/office/powerpoint/2010/main" val="228344725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EXPLICAR</a:t>
            </a:r>
            <a:endParaRPr lang="en-US" dirty="0"/>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s-ES" i="1" dirty="0">
                <a:solidFill>
                  <a:schemeClr val="tx1"/>
                </a:solidFill>
                <a:cs typeface="Calibri" panose="020F0502020204030204" pitchFamily="34" charset="0"/>
              </a:rPr>
              <a:t>El o la asistente social</a:t>
            </a:r>
            <a:r>
              <a:rPr lang="en-GB" i="1" dirty="0">
                <a:solidFill>
                  <a:schemeClr val="tx1"/>
                </a:solidFill>
                <a:cs typeface="Calibri" panose="020F0502020204030204" pitchFamily="34" charset="0"/>
              </a:rPr>
              <a:t> debe utilizar esta herramienta con sus clientes en el mismo espacio en el que siempre lleva a cabo las reuniones del caso con su cliente.</a:t>
            </a:r>
            <a:endParaRPr lang="en-US" i="1" dirty="0"/>
          </a:p>
          <a:p>
            <a:pPr lvl="0"/>
            <a:r>
              <a:rPr lang="en-US" i="1" dirty="0"/>
              <a:t>Lo más probable es que la ubicación sea:</a:t>
            </a:r>
          </a:p>
          <a:p>
            <a:pPr lvl="1"/>
            <a:r>
              <a:rPr lang="en-US" i="1" dirty="0" err="1"/>
              <a:t>en</a:t>
            </a:r>
            <a:r>
              <a:rPr lang="en-US" i="1" dirty="0"/>
              <a:t> las oficinas de la propia </a:t>
            </a:r>
            <a:r>
              <a:rPr lang="en-US" i="1" dirty="0" err="1"/>
              <a:t>organización</a:t>
            </a:r>
            <a:r>
              <a:rPr lang="en-US" i="1" dirty="0"/>
              <a:t> d</a:t>
            </a:r>
            <a:r>
              <a:rPr lang="es-ES" i="1" dirty="0"/>
              <a:t>el o la asistente social.</a:t>
            </a:r>
            <a:endParaRPr lang="en-US" i="1" dirty="0"/>
          </a:p>
          <a:p>
            <a:pPr lvl="1"/>
            <a:r>
              <a:rPr lang="en-US" i="1" dirty="0" err="1"/>
              <a:t>en</a:t>
            </a:r>
            <a:r>
              <a:rPr lang="en-US" i="1" dirty="0"/>
              <a:t> las oficinas de una </a:t>
            </a:r>
            <a:r>
              <a:rPr lang="en-US" i="1" dirty="0" err="1"/>
              <a:t>organización</a:t>
            </a:r>
            <a:r>
              <a:rPr lang="en-US" i="1" dirty="0"/>
              <a:t> </a:t>
            </a:r>
            <a:r>
              <a:rPr lang="en-US" i="1" dirty="0" err="1"/>
              <a:t>asociada</a:t>
            </a:r>
            <a:r>
              <a:rPr lang="en-US" i="1" dirty="0"/>
              <a:t>.</a:t>
            </a:r>
          </a:p>
          <a:p>
            <a:pPr lvl="1"/>
            <a:r>
              <a:rPr lang="en-US" i="1" dirty="0" err="1"/>
              <a:t>en</a:t>
            </a:r>
            <a:r>
              <a:rPr lang="en-US" i="1" dirty="0"/>
              <a:t> casa del </a:t>
            </a:r>
            <a:r>
              <a:rPr lang="en-US" i="1" dirty="0" err="1"/>
              <a:t>cliente</a:t>
            </a:r>
            <a:r>
              <a:rPr lang="en-US" i="1" dirty="0"/>
              <a:t>.</a:t>
            </a:r>
          </a:p>
          <a:p>
            <a:pPr lvl="0"/>
            <a:r>
              <a:rPr lang="en-US" i="1" dirty="0"/>
              <a:t>Los clientes deben participar en la elección del lugar de las conversaciones. Cada cliente puede tener una preferencia diferente. </a:t>
            </a:r>
          </a:p>
          <a:p>
            <a:pPr lvl="0"/>
            <a:r>
              <a:rPr lang="en-US" i="1" dirty="0"/>
              <a:t>En la localización deben tenerse en cuenta cuatro </a:t>
            </a:r>
            <a:r>
              <a:rPr lang="en-US" i="1" dirty="0" err="1"/>
              <a:t>factores</a:t>
            </a:r>
            <a:r>
              <a:rPr lang="en-US" i="1" dirty="0"/>
              <a:t> </a:t>
            </a:r>
            <a:r>
              <a:rPr lang="en-US" i="1" dirty="0" err="1"/>
              <a:t>principales</a:t>
            </a:r>
            <a:r>
              <a:rPr lang="en-US" i="1" dirty="0"/>
              <a:t>.</a:t>
            </a:r>
          </a:p>
          <a:p>
            <a:pPr lvl="1"/>
            <a:r>
              <a:rPr lang="en-US" b="1" i="1" dirty="0"/>
              <a:t>Cumplimiento de las normas de </a:t>
            </a:r>
            <a:r>
              <a:rPr lang="en-US" b="1" i="1" dirty="0" err="1"/>
              <a:t>salvaguarda</a:t>
            </a:r>
            <a:r>
              <a:rPr lang="en-US" b="1" i="1" dirty="0"/>
              <a:t>:</a:t>
            </a:r>
          </a:p>
          <a:p>
            <a:pPr lvl="2"/>
            <a:r>
              <a:rPr lang="en-US" i="1" dirty="0" err="1"/>
              <a:t>el</a:t>
            </a:r>
            <a:r>
              <a:rPr lang="en-US" i="1" dirty="0"/>
              <a:t> espacio debe permitir el cumplimiento de los procedimientos de </a:t>
            </a:r>
            <a:r>
              <a:rPr lang="en-US" i="1" dirty="0" err="1"/>
              <a:t>salvaguarda</a:t>
            </a:r>
            <a:r>
              <a:rPr lang="en-US" i="1" dirty="0"/>
              <a:t> de la organización. </a:t>
            </a:r>
          </a:p>
          <a:p>
            <a:pPr lvl="2"/>
            <a:r>
              <a:rPr lang="en-US" i="1" dirty="0" err="1"/>
              <a:t>cuando</a:t>
            </a:r>
            <a:r>
              <a:rPr lang="en-US" i="1" dirty="0"/>
              <a:t> </a:t>
            </a:r>
            <a:r>
              <a:rPr lang="en-US" i="1" dirty="0" err="1"/>
              <a:t>haya</a:t>
            </a:r>
            <a:r>
              <a:rPr lang="en-US" i="1" dirty="0"/>
              <a:t> </a:t>
            </a:r>
            <a:r>
              <a:rPr lang="en-US" i="1" dirty="0" err="1"/>
              <a:t>menores</a:t>
            </a:r>
            <a:r>
              <a:rPr lang="en-US" i="1" dirty="0"/>
              <a:t> implicados en la reunión, </a:t>
            </a:r>
            <a:r>
              <a:rPr lang="es-ES" i="1" dirty="0"/>
              <a:t>el o la asistente social</a:t>
            </a:r>
            <a:r>
              <a:rPr lang="en-US" i="1" dirty="0"/>
              <a:t> debe ser visible para los demás, de modo que no sea posible ningún comportamiento inaceptable sin ser observado.  </a:t>
            </a:r>
          </a:p>
          <a:p>
            <a:pPr lvl="1"/>
            <a:r>
              <a:rPr lang="en-US" b="1" i="1" dirty="0" err="1"/>
              <a:t>Accesibilidad</a:t>
            </a:r>
            <a:r>
              <a:rPr lang="en-US" b="1" i="1" dirty="0"/>
              <a:t>:</a:t>
            </a:r>
          </a:p>
          <a:p>
            <a:pPr lvl="2"/>
            <a:r>
              <a:rPr lang="en-US" i="1" dirty="0" err="1"/>
              <a:t>deben</a:t>
            </a:r>
            <a:r>
              <a:rPr lang="en-US" i="1" dirty="0"/>
              <a:t> elegirse entornos a los que el cliente y sus acompañantes puedan acceder de forma fácil, segura y confidencial. </a:t>
            </a:r>
          </a:p>
          <a:p>
            <a:pPr lvl="2"/>
            <a:r>
              <a:rPr lang="en-US" i="1" dirty="0"/>
              <a:t>para </a:t>
            </a:r>
            <a:r>
              <a:rPr lang="en-US" i="1" dirty="0" err="1"/>
              <a:t>eso</a:t>
            </a:r>
            <a:r>
              <a:rPr lang="en-US" i="1" dirty="0"/>
              <a:t> </a:t>
            </a:r>
            <a:r>
              <a:rPr lang="en-US" i="1" dirty="0" err="1"/>
              <a:t>debe</a:t>
            </a:r>
            <a:r>
              <a:rPr lang="en-US" i="1" dirty="0"/>
              <a:t> tenerse en cuenta tanto el espacio físico como el itinerario que se seguiría para ir y volver de ese espacio. </a:t>
            </a:r>
          </a:p>
          <a:p>
            <a:pPr lvl="2"/>
            <a:r>
              <a:rPr lang="en-US" i="1" dirty="0" err="1"/>
              <a:t>por</a:t>
            </a:r>
            <a:r>
              <a:rPr lang="en-US" i="1" dirty="0"/>
              <a:t> ejemplo: 1) </a:t>
            </a:r>
            <a:r>
              <a:rPr lang="en-US" i="1" dirty="0" err="1"/>
              <a:t>los</a:t>
            </a:r>
            <a:r>
              <a:rPr lang="en-US" i="1" dirty="0"/>
              <a:t> clientes con discapacidades físicas deben tener acceso a medios de transporte para llegar al espacio y deben poder entrar físicamente en él. 2) Los clientes de un </a:t>
            </a:r>
            <a:r>
              <a:rPr lang="en-US" i="1" dirty="0" err="1"/>
              <a:t>determinado</a:t>
            </a:r>
            <a:r>
              <a:rPr lang="en-US" i="1" dirty="0"/>
              <a:t> </a:t>
            </a:r>
            <a:r>
              <a:rPr lang="en-US" i="1" dirty="0" err="1"/>
              <a:t>género</a:t>
            </a:r>
            <a:r>
              <a:rPr lang="en-US" i="1" dirty="0"/>
              <a:t> o etnia no </a:t>
            </a:r>
            <a:r>
              <a:rPr lang="en-US" i="1" dirty="0" err="1"/>
              <a:t>deben</a:t>
            </a:r>
            <a:r>
              <a:rPr lang="en-US" i="1" dirty="0"/>
              <a:t> </a:t>
            </a:r>
            <a:r>
              <a:rPr lang="en-US" i="1" dirty="0" err="1"/>
              <a:t>estar</a:t>
            </a:r>
            <a:r>
              <a:rPr lang="en-US" i="1" dirty="0"/>
              <a:t> </a:t>
            </a:r>
            <a:r>
              <a:rPr lang="en-US" i="1" dirty="0" err="1"/>
              <a:t>expuestos</a:t>
            </a:r>
            <a:r>
              <a:rPr lang="en-US" i="1" dirty="0"/>
              <a:t>/as a altos riesgos de violencia de camino al espacio o </a:t>
            </a:r>
            <a:r>
              <a:rPr lang="en-US" i="1" dirty="0" err="1"/>
              <a:t>allí</a:t>
            </a:r>
            <a:r>
              <a:rPr lang="en-US" i="1" dirty="0"/>
              <a:t> </a:t>
            </a:r>
            <a:r>
              <a:rPr lang="en-US" i="1" dirty="0" err="1"/>
              <a:t>mismo</a:t>
            </a:r>
            <a:r>
              <a:rPr lang="en-US" i="1" dirty="0"/>
              <a:t>. </a:t>
            </a:r>
          </a:p>
          <a:p>
            <a:pPr lvl="1"/>
            <a:r>
              <a:rPr lang="en-US" b="1" i="1" dirty="0" err="1"/>
              <a:t>Seguridad</a:t>
            </a:r>
            <a:r>
              <a:rPr lang="en-US" b="1" i="1" dirty="0"/>
              <a:t>:</a:t>
            </a:r>
          </a:p>
          <a:p>
            <a:pPr lvl="2"/>
            <a:r>
              <a:rPr lang="en-US" i="1" dirty="0"/>
              <a:t>la utilización de la herramienta debe tener lugar en un lugar en </a:t>
            </a:r>
            <a:r>
              <a:rPr lang="en-US" i="1" dirty="0" err="1"/>
              <a:t>el</a:t>
            </a:r>
            <a:r>
              <a:rPr lang="en-US" i="1" dirty="0"/>
              <a:t> que se </a:t>
            </a:r>
            <a:r>
              <a:rPr lang="en-US" i="1" dirty="0" err="1"/>
              <a:t>pueda</a:t>
            </a:r>
            <a:r>
              <a:rPr lang="en-US" i="1" dirty="0"/>
              <a:t> </a:t>
            </a:r>
            <a:r>
              <a:rPr lang="en-US" i="1" dirty="0" err="1"/>
              <a:t>mantener</a:t>
            </a:r>
            <a:r>
              <a:rPr lang="en-US" i="1" dirty="0"/>
              <a:t> la </a:t>
            </a:r>
            <a:r>
              <a:rPr lang="en-US" i="1" dirty="0" err="1"/>
              <a:t>confidencialidad</a:t>
            </a:r>
            <a:r>
              <a:rPr lang="en-US" i="1" dirty="0"/>
              <a:t> d</a:t>
            </a:r>
            <a:r>
              <a:rPr lang="es-ES" i="1" dirty="0"/>
              <a:t>el o la asistente social</a:t>
            </a:r>
            <a:r>
              <a:rPr lang="en-US" i="1" dirty="0"/>
              <a:t>, del cliente y de los miembros de su hogar.</a:t>
            </a:r>
          </a:p>
          <a:p>
            <a:pPr marL="0" indent="0">
              <a:buNone/>
            </a:pPr>
            <a:endParaRPr lang="en-US" i="1" dirty="0"/>
          </a:p>
          <a:p>
            <a:pPr marL="0" indent="0">
              <a:buNone/>
            </a:pPr>
            <a:r>
              <a:rPr lang="es-ES" b="1" dirty="0"/>
              <a:t>CONTINÚA EN LA SIGUIENTE DIAPOSITIVA</a:t>
            </a:r>
            <a:r>
              <a:rPr lang="en-US" b="1" dirty="0"/>
              <a:t> </a:t>
            </a:r>
            <a:r>
              <a:rPr lang="en-US" b="1" dirty="0">
                <a:sym typeface="Wingdings" panose="05000000000000000000" pitchFamily="2" charset="2"/>
              </a:rPr>
              <a:t></a:t>
            </a:r>
            <a:endParaRPr lang="en-US" b="1" dirty="0"/>
          </a:p>
        </p:txBody>
      </p:sp>
      <p:sp>
        <p:nvSpPr>
          <p:cNvPr id="6" name="Slide Image Placeholder 5">
            <a:extLst>
              <a:ext uri="{FF2B5EF4-FFF2-40B4-BE49-F238E27FC236}">
                <a16:creationId xmlns:a16="http://schemas.microsoft.com/office/drawing/2014/main" id="{529B1BF7-F84A-F9A3-F10F-CA108F1E0B33}"/>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22ADF3D9-5AD6-F29A-08F5-EE039047EDB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94</a:t>
            </a:fld>
            <a:endParaRPr lang="en-US" sz="1200" dirty="0">
              <a:latin typeface="+mn-lt"/>
            </a:endParaRPr>
          </a:p>
        </p:txBody>
      </p:sp>
    </p:spTree>
    <p:extLst>
      <p:ext uri="{BB962C8B-B14F-4D97-AF65-F5344CB8AC3E}">
        <p14:creationId xmlns:p14="http://schemas.microsoft.com/office/powerpoint/2010/main" val="50605069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9" y="460375"/>
            <a:ext cx="6143624" cy="9211333"/>
          </a:xfrm>
        </p:spPr>
        <p:txBody>
          <a:bodyPr/>
          <a:lstStyle/>
          <a:p>
            <a:pPr lvl="1"/>
            <a:r>
              <a:rPr lang="en-US" b="1" i="1" dirty="0"/>
              <a:t>Privacidad y </a:t>
            </a:r>
            <a:r>
              <a:rPr lang="en-US" b="1" i="1" dirty="0" err="1"/>
              <a:t>confidencialidad</a:t>
            </a:r>
            <a:r>
              <a:rPr lang="en-US" b="1" i="1" dirty="0"/>
              <a:t>:</a:t>
            </a:r>
          </a:p>
          <a:p>
            <a:pPr lvl="2"/>
            <a:r>
              <a:rPr lang="en-US" i="1" dirty="0"/>
              <a:t>las reuniones de gestión de casos </a:t>
            </a:r>
            <a:r>
              <a:rPr lang="en-US" i="1" dirty="0" err="1"/>
              <a:t>deben</a:t>
            </a:r>
            <a:r>
              <a:rPr lang="en-US" i="1" dirty="0"/>
              <a:t> </a:t>
            </a:r>
            <a:r>
              <a:rPr lang="en-US" i="1" dirty="0" err="1"/>
              <a:t>llevarse</a:t>
            </a:r>
            <a:r>
              <a:rPr lang="en-US" i="1" dirty="0"/>
              <a:t> a </a:t>
            </a:r>
            <a:r>
              <a:rPr lang="en-US" i="1" dirty="0" err="1"/>
              <a:t>cabo</a:t>
            </a:r>
            <a:r>
              <a:rPr lang="en-US" i="1" dirty="0"/>
              <a:t> en un espacio que garantice la privacidad. </a:t>
            </a:r>
          </a:p>
          <a:p>
            <a:pPr lvl="2"/>
            <a:r>
              <a:rPr lang="en-US" i="1" dirty="0"/>
              <a:t>las personas que están fuera de la sala no deben poder oír las </a:t>
            </a:r>
            <a:r>
              <a:rPr lang="en-US" i="1" dirty="0" err="1"/>
              <a:t>conversaciones</a:t>
            </a:r>
            <a:r>
              <a:rPr lang="en-US" i="1" dirty="0"/>
              <a:t> que tienen </a:t>
            </a:r>
            <a:r>
              <a:rPr lang="en-US" i="1" dirty="0" err="1"/>
              <a:t>lugar</a:t>
            </a:r>
            <a:r>
              <a:rPr lang="en-US" i="1" dirty="0"/>
              <a:t> </a:t>
            </a:r>
            <a:r>
              <a:rPr lang="en-US" i="1" dirty="0" err="1"/>
              <a:t>adentro</a:t>
            </a:r>
            <a:r>
              <a:rPr lang="en-US" i="1" dirty="0"/>
              <a:t>.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1" dirty="0"/>
              <a:t>Puede ser </a:t>
            </a:r>
            <a:r>
              <a:rPr lang="en-US" i="1" dirty="0" err="1"/>
              <a:t>necesario</a:t>
            </a:r>
            <a:r>
              <a:rPr lang="en-US" i="1" dirty="0"/>
              <a:t> </a:t>
            </a:r>
            <a:r>
              <a:rPr lang="en-US" i="1" dirty="0" err="1"/>
              <a:t>tener</a:t>
            </a:r>
            <a:r>
              <a:rPr lang="en-US" i="1" dirty="0"/>
              <a:t> </a:t>
            </a:r>
            <a:r>
              <a:rPr lang="en-US" i="1" dirty="0" err="1"/>
              <a:t>estas</a:t>
            </a:r>
            <a:r>
              <a:rPr lang="en-US" i="1" dirty="0"/>
              <a:t> </a:t>
            </a:r>
            <a:r>
              <a:rPr lang="en-US" i="1" dirty="0" err="1"/>
              <a:t>conversaciones</a:t>
            </a:r>
            <a:r>
              <a:rPr lang="en-US" i="1" dirty="0"/>
              <a:t> </a:t>
            </a:r>
            <a:r>
              <a:rPr lang="en-US" i="1" dirty="0" err="1"/>
              <a:t>vía</a:t>
            </a:r>
            <a:r>
              <a:rPr lang="en-US" i="1" dirty="0"/>
              <a:t> </a:t>
            </a:r>
            <a:r>
              <a:rPr lang="en-US" i="1" dirty="0" err="1"/>
              <a:t>telefónica</a:t>
            </a:r>
            <a:r>
              <a:rPr lang="en-US" i="1" dirty="0"/>
              <a:t>:</a:t>
            </a:r>
            <a:endParaRPr lang="en-US" i="1" noProof="0" dirty="0"/>
          </a:p>
          <a:p>
            <a:pPr marL="625475"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1" dirty="0" err="1"/>
              <a:t>esto</a:t>
            </a:r>
            <a:r>
              <a:rPr lang="en-US" i="1" dirty="0"/>
              <a:t> puede deberse a riesgos generalizados que no pueden mitigarse.</a:t>
            </a:r>
          </a:p>
          <a:p>
            <a:pPr lvl="1"/>
            <a:r>
              <a:rPr lang="en-US" i="1" dirty="0" err="1"/>
              <a:t>por</a:t>
            </a:r>
            <a:r>
              <a:rPr lang="en-US" i="1" dirty="0"/>
              <a:t> ejemplo, cuando una región se ve afectada por un brote de enfermedad infecciosa (por ejemplo, COVID); problemas de seguridad en curso; o un conflicto activo. </a:t>
            </a:r>
          </a:p>
        </p:txBody>
      </p:sp>
      <p:sp>
        <p:nvSpPr>
          <p:cNvPr id="7" name="Google Shape;725;p48:notes">
            <a:extLst>
              <a:ext uri="{FF2B5EF4-FFF2-40B4-BE49-F238E27FC236}">
                <a16:creationId xmlns:a16="http://schemas.microsoft.com/office/drawing/2014/main" id="{22ADF3D9-5AD6-F29A-08F5-EE039047EDB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95</a:t>
            </a:fld>
            <a:endParaRPr lang="en-US" sz="1200" dirty="0">
              <a:latin typeface="+mn-lt"/>
            </a:endParaRPr>
          </a:p>
        </p:txBody>
      </p:sp>
    </p:spTree>
    <p:extLst>
      <p:ext uri="{BB962C8B-B14F-4D97-AF65-F5344CB8AC3E}">
        <p14:creationId xmlns:p14="http://schemas.microsoft.com/office/powerpoint/2010/main" val="212915427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EXPLICAR</a:t>
            </a:r>
            <a:endParaRPr lang="en-US" dirty="0"/>
          </a:p>
          <a:p>
            <a:r>
              <a:rPr lang="en-US" i="1" dirty="0" err="1"/>
              <a:t>Cuando</a:t>
            </a:r>
            <a:r>
              <a:rPr lang="en-US" i="1" dirty="0"/>
              <a:t> se </a:t>
            </a:r>
            <a:r>
              <a:rPr lang="en-US" i="1" dirty="0" err="1"/>
              <a:t>hable</a:t>
            </a:r>
            <a:r>
              <a:rPr lang="en-US" i="1" dirty="0"/>
              <a:t> de los gastos del hogar, </a:t>
            </a:r>
            <a:r>
              <a:rPr lang="en-US" i="1" dirty="0" err="1"/>
              <a:t>recuérdele</a:t>
            </a:r>
            <a:r>
              <a:rPr lang="en-US" i="1" dirty="0"/>
              <a:t> al cliente que debe tener en cuenta todas las necesidades de </a:t>
            </a:r>
            <a:r>
              <a:rPr lang="en-US" i="1" dirty="0" err="1"/>
              <a:t>todos</a:t>
            </a:r>
            <a:r>
              <a:rPr lang="en-US" i="1" dirty="0"/>
              <a:t>/as </a:t>
            </a:r>
            <a:r>
              <a:rPr lang="en-US" i="1" dirty="0" err="1"/>
              <a:t>los</a:t>
            </a:r>
            <a:r>
              <a:rPr lang="en-US" i="1" dirty="0"/>
              <a:t> miembros de la familia. </a:t>
            </a:r>
          </a:p>
          <a:p>
            <a:pPr lvl="0"/>
            <a:r>
              <a:rPr lang="en-US" i="1" dirty="0" err="1"/>
              <a:t>Pregunten</a:t>
            </a:r>
            <a:r>
              <a:rPr lang="en-US" i="1" dirty="0"/>
              <a:t> también si existen necesidades específicas para determinadas personas de la familia.</a:t>
            </a:r>
          </a:p>
        </p:txBody>
      </p:sp>
      <p:sp>
        <p:nvSpPr>
          <p:cNvPr id="6" name="Slide Image Placeholder 5">
            <a:extLst>
              <a:ext uri="{FF2B5EF4-FFF2-40B4-BE49-F238E27FC236}">
                <a16:creationId xmlns:a16="http://schemas.microsoft.com/office/drawing/2014/main" id="{D0AD12B0-03BB-5A58-55EE-EEC767627073}"/>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AF03899C-37D2-5C36-6C98-9B225F4C823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96</a:t>
            </a:fld>
            <a:endParaRPr lang="en-US" sz="1200" dirty="0">
              <a:latin typeface="+mn-lt"/>
            </a:endParaRPr>
          </a:p>
        </p:txBody>
      </p:sp>
    </p:spTree>
    <p:extLst>
      <p:ext uri="{BB962C8B-B14F-4D97-AF65-F5344CB8AC3E}">
        <p14:creationId xmlns:p14="http://schemas.microsoft.com/office/powerpoint/2010/main" val="409198576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ADAPTAR AL CONTEXTO</a:t>
            </a:r>
          </a:p>
          <a:p>
            <a:r>
              <a:rPr lang="en-US" dirty="0" err="1"/>
              <a:t>Elimine</a:t>
            </a:r>
            <a:r>
              <a:rPr lang="en-US" dirty="0"/>
              <a:t> esta diapositiva en contextos en los que las familias no </a:t>
            </a:r>
            <a:r>
              <a:rPr lang="en-US" dirty="0" err="1"/>
              <a:t>reciben</a:t>
            </a:r>
            <a:r>
              <a:rPr lang="en-US" dirty="0"/>
              <a:t> AEC. </a:t>
            </a:r>
          </a:p>
          <a:p>
            <a:pPr marL="0" indent="0">
              <a:buNone/>
            </a:pPr>
            <a:r>
              <a:rPr lang="en-US" dirty="0"/>
              <a:t>______________________________________________________________________________</a:t>
            </a:r>
          </a:p>
          <a:p>
            <a:pPr marL="0" indent="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EXPLICAR</a:t>
            </a:r>
            <a:endParaRPr lang="en-US" dirty="0"/>
          </a:p>
          <a:p>
            <a:r>
              <a:rPr lang="en-US" i="1" dirty="0"/>
              <a:t>Hay varios guiones disponibles que </a:t>
            </a:r>
            <a:r>
              <a:rPr lang="en-US" i="1" dirty="0" err="1"/>
              <a:t>pueden</a:t>
            </a:r>
            <a:r>
              <a:rPr lang="en-US" i="1" dirty="0"/>
              <a:t> </a:t>
            </a:r>
            <a:r>
              <a:rPr lang="en-US" i="1" dirty="0" err="1"/>
              <a:t>utilizar</a:t>
            </a:r>
            <a:r>
              <a:rPr lang="en-US" i="1" dirty="0"/>
              <a:t> para apoyar las conversaciones con las familias antes y después de que hayan recibido la </a:t>
            </a:r>
            <a:r>
              <a:rPr lang="en-US" i="1" dirty="0" err="1"/>
              <a:t>asistencia</a:t>
            </a:r>
            <a:r>
              <a:rPr lang="en-US" i="1" dirty="0"/>
              <a:t> </a:t>
            </a:r>
            <a:r>
              <a:rPr lang="en-US" i="1" dirty="0" err="1"/>
              <a:t>en</a:t>
            </a:r>
            <a:r>
              <a:rPr lang="en-US" i="1" dirty="0"/>
              <a:t> </a:t>
            </a:r>
            <a:r>
              <a:rPr lang="en-US" i="1" dirty="0" err="1"/>
              <a:t>efectivo</a:t>
            </a:r>
            <a:r>
              <a:rPr lang="en-US" i="1" dirty="0"/>
              <a:t> y </a:t>
            </a:r>
            <a:r>
              <a:rPr lang="en-US" i="1" dirty="0" err="1"/>
              <a:t>cupones</a:t>
            </a:r>
            <a:r>
              <a:rPr lang="en-US" i="1" dirty="0"/>
              <a:t>.</a:t>
            </a:r>
          </a:p>
          <a:p>
            <a:pPr lvl="1"/>
            <a:r>
              <a:rPr lang="en-US" i="1" dirty="0"/>
              <a:t>Están disponibles </a:t>
            </a:r>
            <a:r>
              <a:rPr lang="en-US" i="1" dirty="0" err="1"/>
              <a:t>en</a:t>
            </a:r>
            <a:r>
              <a:rPr lang="en-US" i="1" dirty="0"/>
              <a:t> la </a:t>
            </a:r>
            <a:r>
              <a:rPr lang="en-US" i="1" dirty="0" err="1"/>
              <a:t>caja</a:t>
            </a:r>
            <a:r>
              <a:rPr lang="en-US" i="1" dirty="0"/>
              <a:t> de </a:t>
            </a:r>
            <a:r>
              <a:rPr lang="en-US" i="1" dirty="0" err="1"/>
              <a:t>herramientas</a:t>
            </a:r>
            <a:r>
              <a:rPr lang="en-US" i="1" dirty="0"/>
              <a:t> de Money Matters.</a:t>
            </a:r>
          </a:p>
          <a:p>
            <a:pPr lvl="0"/>
            <a:r>
              <a:rPr lang="en-US" i="1" noProof="0" dirty="0"/>
              <a:t>Existen diferentes intervalos de tiempo para ayudar al </a:t>
            </a:r>
            <a:r>
              <a:rPr lang="en-US" i="1" noProof="0" dirty="0" err="1"/>
              <a:t>cliente</a:t>
            </a:r>
            <a:r>
              <a:rPr lang="en-US" i="1" noProof="0" dirty="0"/>
              <a:t>:</a:t>
            </a:r>
          </a:p>
          <a:p>
            <a:pPr lvl="1"/>
            <a:r>
              <a:rPr lang="en-US" i="1" noProof="0" dirty="0" err="1"/>
              <a:t>todo</a:t>
            </a:r>
            <a:r>
              <a:rPr lang="en-US" i="1" noProof="0" dirty="0"/>
              <a:t> </a:t>
            </a:r>
            <a:r>
              <a:rPr lang="en-US" i="1" noProof="0" dirty="0" err="1"/>
              <a:t>esto</a:t>
            </a:r>
            <a:r>
              <a:rPr lang="en-US" i="1" noProof="0" dirty="0"/>
              <a:t> </a:t>
            </a:r>
            <a:r>
              <a:rPr lang="en-US" i="1" noProof="0" dirty="0" err="1"/>
              <a:t>debe</a:t>
            </a:r>
            <a:r>
              <a:rPr lang="en-US" i="1" noProof="0" dirty="0"/>
              <a:t> tenerse en cuenta en las reuniones permanentes de </a:t>
            </a:r>
            <a:r>
              <a:rPr lang="en-US" i="1" noProof="0" dirty="0" err="1"/>
              <a:t>los</a:t>
            </a:r>
            <a:r>
              <a:rPr lang="en-US" i="1" noProof="0" dirty="0"/>
              <a:t>/as </a:t>
            </a:r>
            <a:r>
              <a:rPr lang="en-US" i="1" noProof="0" dirty="0" err="1"/>
              <a:t>asistentes</a:t>
            </a:r>
            <a:r>
              <a:rPr lang="en-US" i="1" noProof="0" dirty="0"/>
              <a:t> </a:t>
            </a:r>
            <a:r>
              <a:rPr lang="en-US" i="1" noProof="0" dirty="0" err="1"/>
              <a:t>sociales</a:t>
            </a:r>
            <a:r>
              <a:rPr lang="en-US" i="1" noProof="0" dirty="0"/>
              <a:t>.</a:t>
            </a:r>
          </a:p>
          <a:p>
            <a:pPr lvl="1"/>
            <a:r>
              <a:rPr lang="en-US" i="1" noProof="0" dirty="0"/>
              <a:t>Les </a:t>
            </a:r>
            <a:r>
              <a:rPr lang="en-US" i="1" noProof="0" dirty="0" err="1"/>
              <a:t>corresponde</a:t>
            </a:r>
            <a:r>
              <a:rPr lang="en-US" i="1" noProof="0" dirty="0"/>
              <a:t> al asistente social y al cliente decidir con qué </a:t>
            </a:r>
            <a:r>
              <a:rPr lang="en-US" i="1" noProof="0" dirty="0" err="1"/>
              <a:t>frecuencia</a:t>
            </a:r>
            <a:r>
              <a:rPr lang="en-US" i="1" noProof="0" dirty="0"/>
              <a:t> </a:t>
            </a:r>
            <a:r>
              <a:rPr lang="en-US" i="1" noProof="0" dirty="0" err="1"/>
              <a:t>desean</a:t>
            </a:r>
            <a:r>
              <a:rPr lang="en-US" i="1" noProof="0" dirty="0"/>
              <a:t> </a:t>
            </a:r>
            <a:r>
              <a:rPr lang="en-US" i="1" noProof="0" dirty="0" err="1"/>
              <a:t>redcorrer</a:t>
            </a:r>
            <a:r>
              <a:rPr lang="en-US" i="1" noProof="0" dirty="0"/>
              <a:t> la herramienta.</a:t>
            </a:r>
          </a:p>
          <a:p>
            <a:pPr lvl="1"/>
            <a:r>
              <a:rPr lang="en-US" i="1" noProof="0" dirty="0"/>
              <a:t>se recomienda reunirse con </a:t>
            </a:r>
            <a:r>
              <a:rPr lang="en-US" i="1" noProof="0" dirty="0" err="1"/>
              <a:t>el</a:t>
            </a:r>
            <a:r>
              <a:rPr lang="en-US" i="1" noProof="0" dirty="0"/>
              <a:t>/la </a:t>
            </a:r>
            <a:r>
              <a:rPr lang="en-US" i="1" noProof="0" dirty="0" err="1"/>
              <a:t>cliente</a:t>
            </a:r>
            <a:r>
              <a:rPr lang="en-US" i="1" noProof="0" dirty="0"/>
              <a:t>: </a:t>
            </a:r>
          </a:p>
          <a:p>
            <a:pPr lvl="2"/>
            <a:r>
              <a:rPr lang="en-US" i="1" noProof="0" dirty="0" err="1"/>
              <a:t>una</a:t>
            </a:r>
            <a:r>
              <a:rPr lang="en-US" i="1" noProof="0" dirty="0"/>
              <a:t> semana antes de la </a:t>
            </a:r>
            <a:r>
              <a:rPr lang="en-US" i="1" noProof="0" dirty="0" err="1"/>
              <a:t>distribución</a:t>
            </a:r>
            <a:r>
              <a:rPr lang="en-US" i="1" noProof="0" dirty="0"/>
              <a:t>.</a:t>
            </a:r>
          </a:p>
          <a:p>
            <a:pPr lvl="2"/>
            <a:r>
              <a:rPr lang="en-US" i="1" noProof="0" dirty="0" err="1"/>
              <a:t>idealmente</a:t>
            </a:r>
            <a:r>
              <a:rPr lang="en-US" i="1" noProof="0" dirty="0"/>
              <a:t> en el plazo de 1 a 2 días </a:t>
            </a:r>
            <a:r>
              <a:rPr lang="en-US" i="1" noProof="0" dirty="0" err="1"/>
              <a:t>después</a:t>
            </a:r>
            <a:r>
              <a:rPr lang="en-US" i="1" noProof="0" dirty="0"/>
              <a:t> de la </a:t>
            </a:r>
            <a:r>
              <a:rPr lang="en-US" i="1" noProof="0" dirty="0" err="1"/>
              <a:t>distribución</a:t>
            </a:r>
            <a:r>
              <a:rPr lang="en-US" i="1" noProof="0" dirty="0"/>
              <a:t>.</a:t>
            </a:r>
          </a:p>
          <a:p>
            <a:pPr lvl="2"/>
            <a:r>
              <a:rPr lang="en-US" i="1" noProof="0" dirty="0"/>
              <a:t>a intervalos regulares durante la duración del </a:t>
            </a:r>
            <a:r>
              <a:rPr lang="en-US" i="1" noProof="0" dirty="0" err="1"/>
              <a:t>programa</a:t>
            </a:r>
            <a:r>
              <a:rPr lang="en-US" i="1" noProof="0" dirty="0"/>
              <a:t>.</a:t>
            </a:r>
          </a:p>
          <a:p>
            <a:pPr lvl="2"/>
            <a:r>
              <a:rPr lang="en-US" i="1" noProof="0" dirty="0" err="1"/>
              <a:t>en</a:t>
            </a:r>
            <a:r>
              <a:rPr lang="en-US" i="1" noProof="0" dirty="0"/>
              <a:t> el plazo de un mes tras la </a:t>
            </a:r>
            <a:r>
              <a:rPr lang="en-US" i="1" noProof="0" dirty="0" err="1"/>
              <a:t>última</a:t>
            </a:r>
            <a:r>
              <a:rPr lang="en-US" i="1" noProof="0" dirty="0"/>
              <a:t> </a:t>
            </a:r>
            <a:r>
              <a:rPr lang="en-US" i="1" noProof="0" dirty="0" err="1"/>
              <a:t>distribución</a:t>
            </a:r>
            <a:r>
              <a:rPr lang="en-US" i="1" noProof="0" dirty="0"/>
              <a:t>.</a:t>
            </a:r>
            <a:endParaRPr lang="en-US" i="1" dirty="0"/>
          </a:p>
        </p:txBody>
      </p:sp>
      <p:sp>
        <p:nvSpPr>
          <p:cNvPr id="6" name="Slide Image Placeholder 5">
            <a:extLst>
              <a:ext uri="{FF2B5EF4-FFF2-40B4-BE49-F238E27FC236}">
                <a16:creationId xmlns:a16="http://schemas.microsoft.com/office/drawing/2014/main" id="{F9A5D4A4-D347-C207-3DA9-CE595E2FC85A}"/>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EF9545E0-8E62-4AE4-E171-C46AE343FDD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97</a:t>
            </a:fld>
            <a:endParaRPr lang="en-US" sz="1200" dirty="0">
              <a:latin typeface="+mn-lt"/>
            </a:endParaRPr>
          </a:p>
        </p:txBody>
      </p:sp>
    </p:spTree>
    <p:extLst>
      <p:ext uri="{BB962C8B-B14F-4D97-AF65-F5344CB8AC3E}">
        <p14:creationId xmlns:p14="http://schemas.microsoft.com/office/powerpoint/2010/main" val="395777839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EXPLICAR</a:t>
            </a:r>
            <a:endParaRPr lang="en-US" dirty="0"/>
          </a:p>
          <a:p>
            <a:r>
              <a:rPr lang="en-US" i="1" dirty="0"/>
              <a:t>Hay cinco herramientas disponibles </a:t>
            </a:r>
            <a:r>
              <a:rPr lang="en-US" i="1" dirty="0" err="1"/>
              <a:t>en</a:t>
            </a:r>
            <a:r>
              <a:rPr lang="en-US" i="1" dirty="0"/>
              <a:t> la </a:t>
            </a:r>
            <a:r>
              <a:rPr lang="en-US" i="1" dirty="0" err="1"/>
              <a:t>caja</a:t>
            </a:r>
            <a:r>
              <a:rPr lang="en-US" i="1" dirty="0"/>
              <a:t> de </a:t>
            </a:r>
            <a:r>
              <a:rPr lang="en-US" i="1" dirty="0" err="1"/>
              <a:t>herramientas</a:t>
            </a:r>
            <a:r>
              <a:rPr lang="en-US" i="1" dirty="0"/>
              <a:t> de Money Matters.</a:t>
            </a:r>
          </a:p>
          <a:p>
            <a:r>
              <a:rPr lang="en-US" i="1" dirty="0" err="1"/>
              <a:t>Examinaremos</a:t>
            </a:r>
            <a:r>
              <a:rPr lang="en-US" i="1" dirty="0"/>
              <a:t> </a:t>
            </a:r>
            <a:r>
              <a:rPr lang="en-US" i="1" dirty="0" err="1"/>
              <a:t>juntos</a:t>
            </a:r>
            <a:r>
              <a:rPr lang="en-US" i="1" dirty="0"/>
              <a:t>/as con más detalle las herramientas 1-4.</a:t>
            </a:r>
          </a:p>
        </p:txBody>
      </p:sp>
      <p:sp>
        <p:nvSpPr>
          <p:cNvPr id="6" name="Slide Image Placeholder 5">
            <a:extLst>
              <a:ext uri="{FF2B5EF4-FFF2-40B4-BE49-F238E27FC236}">
                <a16:creationId xmlns:a16="http://schemas.microsoft.com/office/drawing/2014/main" id="{88D52250-29B5-8C08-5104-F1263ED23F88}"/>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4688B9CE-8060-AE9E-5E1A-5DF5DCC22E0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98</a:t>
            </a:fld>
            <a:endParaRPr lang="en-US" sz="1200" dirty="0">
              <a:latin typeface="+mn-lt"/>
            </a:endParaRPr>
          </a:p>
        </p:txBody>
      </p:sp>
    </p:spTree>
    <p:extLst>
      <p:ext uri="{BB962C8B-B14F-4D97-AF65-F5344CB8AC3E}">
        <p14:creationId xmlns:p14="http://schemas.microsoft.com/office/powerpoint/2010/main" val="373278642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ADAPTAR AL CONTEXTO</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effectLst/>
              </a:rPr>
              <a:t>Para la traducción, la imagen puede editarse en la versión Word de la </a:t>
            </a:r>
            <a:r>
              <a:rPr lang="en-US" dirty="0" err="1">
                <a:effectLst/>
              </a:rPr>
              <a:t>caja</a:t>
            </a:r>
            <a:r>
              <a:rPr lang="en-US" dirty="0">
                <a:effectLst/>
              </a:rPr>
              <a:t> de </a:t>
            </a:r>
            <a:r>
              <a:rPr lang="en-US" dirty="0" err="1">
                <a:effectLst/>
              </a:rPr>
              <a:t>herramientas</a:t>
            </a:r>
            <a:r>
              <a:rPr lang="en-US" dirty="0">
                <a:effectLst/>
              </a:rPr>
              <a:t> del Money Matters y transferirse de nuevo al PPT.</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effectLst/>
              </a:rPr>
              <a:t>Consulte aquí la página 30: </a:t>
            </a:r>
            <a:r>
              <a:rPr lang="en-US" dirty="0">
                <a:effectLst/>
                <a:hlinkClick r:id="rId3"/>
              </a:rPr>
              <a:t>https:</a:t>
            </a:r>
            <a:r>
              <a:rPr lang="en-US" dirty="0">
                <a:effectLst/>
              </a:rPr>
              <a:t>//resourcecentre.savethechildren.net/pdf/Money-Matters-Toolkit-Word.docx/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effectLst/>
              </a:rPr>
              <a:t>Aquí ya existen versiones en árabe, español, francés y ucraniano: </a:t>
            </a:r>
            <a:br>
              <a:rPr lang="en-US" dirty="0">
                <a:effectLst/>
              </a:rPr>
            </a:br>
            <a:r>
              <a:rPr lang="en-US" dirty="0">
                <a:effectLst/>
                <a:hlinkClick r:id="rId4"/>
              </a:rPr>
              <a:t>https://resourcecentre.savethechildren.net/document/money-matters-toolkit-caseworkers-support-adult-and-adolescent-clients-basic-money/ </a:t>
            </a:r>
            <a:endParaRPr lang="en-US" b="0" dirty="0">
              <a:effectLst/>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______________________________________________________________________________</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b="1" noProof="0"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EXPLICAR</a:t>
            </a:r>
            <a:endParaRPr lang="en-US" dirty="0"/>
          </a:p>
          <a:p>
            <a:r>
              <a:rPr lang="en-US" i="1" dirty="0"/>
              <a:t>La herramienta 1 es para que </a:t>
            </a:r>
            <a:r>
              <a:rPr lang="es-ES" i="1" dirty="0"/>
              <a:t>el o la asistente social</a:t>
            </a:r>
            <a:r>
              <a:rPr lang="en-US" i="1" dirty="0"/>
              <a:t> la utilice con el cliente.</a:t>
            </a:r>
          </a:p>
          <a:p>
            <a:r>
              <a:rPr lang="en-US" i="0" dirty="0"/>
              <a:t>Guíe a </a:t>
            </a:r>
            <a:r>
              <a:rPr lang="en-US" i="0" dirty="0" err="1"/>
              <a:t>los</a:t>
            </a:r>
            <a:r>
              <a:rPr lang="en-US" i="0" dirty="0"/>
              <a:t>/as </a:t>
            </a:r>
            <a:r>
              <a:rPr lang="en-US" i="0" dirty="0" err="1"/>
              <a:t>participantes</a:t>
            </a:r>
            <a:r>
              <a:rPr lang="en-US" i="0" dirty="0"/>
              <a:t> a la </a:t>
            </a:r>
            <a:r>
              <a:rPr lang="en-US" b="1" i="0" dirty="0"/>
              <a:t>página 49 del Cuaderno de ejercicios: Herramienta 1 - ¿Cuáles son las </a:t>
            </a:r>
            <a:r>
              <a:rPr lang="en-US" b="1" i="0" dirty="0" err="1"/>
              <a:t>necesidades</a:t>
            </a:r>
            <a:r>
              <a:rPr lang="en-US" b="1" i="0" dirty="0"/>
              <a:t> del/la </a:t>
            </a:r>
            <a:r>
              <a:rPr lang="en-US" b="1" i="0" dirty="0" err="1"/>
              <a:t>menor</a:t>
            </a:r>
            <a:r>
              <a:rPr lang="en-US" b="1" i="0" dirty="0"/>
              <a:t> y de la familia?</a:t>
            </a:r>
          </a:p>
          <a:p>
            <a:r>
              <a:rPr lang="en-US" i="1" dirty="0"/>
              <a:t>El diagrama muestra las diferentes categorías de </a:t>
            </a:r>
            <a:r>
              <a:rPr lang="en-US" i="1" dirty="0" err="1"/>
              <a:t>gastos</a:t>
            </a:r>
            <a:r>
              <a:rPr lang="en-US" i="1" dirty="0"/>
              <a:t> que supone mantener a una familia y a uno o </a:t>
            </a:r>
            <a:r>
              <a:rPr lang="en-US" i="1" dirty="0" err="1"/>
              <a:t>varios</a:t>
            </a:r>
            <a:r>
              <a:rPr lang="en-US" i="1" dirty="0"/>
              <a:t> </a:t>
            </a:r>
            <a:r>
              <a:rPr lang="en-US" i="1" dirty="0" err="1"/>
              <a:t>menores</a:t>
            </a:r>
            <a:r>
              <a:rPr lang="en-US" i="1" dirty="0"/>
              <a:t>.</a:t>
            </a:r>
          </a:p>
          <a:p>
            <a:r>
              <a:rPr lang="en-US" i="1" dirty="0"/>
              <a:t>Mediante el uso de esta herramienta, </a:t>
            </a:r>
            <a:r>
              <a:rPr lang="es-ES" i="1" dirty="0"/>
              <a:t>el o la asistente social</a:t>
            </a:r>
            <a:r>
              <a:rPr lang="en-US" i="1" dirty="0"/>
              <a:t> </a:t>
            </a:r>
            <a:r>
              <a:rPr lang="en-US" i="1" dirty="0" err="1"/>
              <a:t>puede</a:t>
            </a:r>
            <a:r>
              <a:rPr lang="en-US" i="1" dirty="0"/>
              <a:t> </a:t>
            </a:r>
            <a:r>
              <a:rPr lang="en-US" i="1" dirty="0" err="1"/>
              <a:t>ayudarle</a:t>
            </a:r>
            <a:r>
              <a:rPr lang="en-US" i="1" dirty="0"/>
              <a:t> al cliente a pensar en todos los gastos en los que incurre para satisfacer sus necesidades y las de su familia.</a:t>
            </a:r>
          </a:p>
        </p:txBody>
      </p:sp>
      <p:sp>
        <p:nvSpPr>
          <p:cNvPr id="6" name="Slide Image Placeholder 5">
            <a:extLst>
              <a:ext uri="{FF2B5EF4-FFF2-40B4-BE49-F238E27FC236}">
                <a16:creationId xmlns:a16="http://schemas.microsoft.com/office/drawing/2014/main" id="{8A614068-562F-37BA-648E-249BA589C3A8}"/>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DEFBE131-0A36-230F-BB81-31A1C308E0BC}"/>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99</a:t>
            </a:fld>
            <a:endParaRPr lang="en-US" sz="1200" dirty="0">
              <a:latin typeface="+mn-lt"/>
            </a:endParaRPr>
          </a:p>
        </p:txBody>
      </p:sp>
    </p:spTree>
    <p:extLst>
      <p:ext uri="{BB962C8B-B14F-4D97-AF65-F5344CB8AC3E}">
        <p14:creationId xmlns:p14="http://schemas.microsoft.com/office/powerpoint/2010/main" val="3254642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solidFill>
          <a:schemeClr val="accent3">
            <a:lumMod val="75000"/>
          </a:schemeClr>
        </a:solidFill>
        <a:effectLst/>
      </p:bgPr>
    </p:bg>
    <p:spTree>
      <p:nvGrpSpPr>
        <p:cNvPr id="1" name="Shape 13"/>
        <p:cNvGrpSpPr/>
        <p:nvPr/>
      </p:nvGrpSpPr>
      <p:grpSpPr>
        <a:xfrm>
          <a:off x="0" y="0"/>
          <a:ext cx="0" cy="0"/>
          <a:chOff x="0" y="0"/>
          <a:chExt cx="0" cy="0"/>
        </a:xfrm>
      </p:grpSpPr>
      <p:sp>
        <p:nvSpPr>
          <p:cNvPr id="14" name="Google Shape;14;p28"/>
          <p:cNvSpPr/>
          <p:nvPr/>
        </p:nvSpPr>
        <p:spPr>
          <a:xfrm rot="1782986">
            <a:off x="657418" y="1353464"/>
            <a:ext cx="4749573" cy="4094457"/>
          </a:xfrm>
          <a:prstGeom prst="hexagon">
            <a:avLst>
              <a:gd name="adj" fmla="val 28965"/>
              <a:gd name="vf" fmla="val 115470"/>
            </a:avLst>
          </a:prstGeom>
          <a:solidFill>
            <a:schemeClr val="accent3">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 name="Google Shape;15;p28"/>
          <p:cNvSpPr txBox="1">
            <a:spLocks noGrp="1"/>
          </p:cNvSpPr>
          <p:nvPr>
            <p:ph type="title"/>
          </p:nvPr>
        </p:nvSpPr>
        <p:spPr>
          <a:xfrm>
            <a:off x="1024548" y="3099692"/>
            <a:ext cx="4015311" cy="562168"/>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800"/>
              <a:buFont typeface="Garamond"/>
              <a:buNone/>
              <a:defRPr sz="4800" b="1">
                <a:solidFill>
                  <a:schemeClr val="lt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userDrawn="1">
  <p:cSld name="Custom Layout">
    <p:bg>
      <p:bgPr>
        <a:solidFill>
          <a:schemeClr val="accent3">
            <a:lumMod val="75000"/>
          </a:schemeClr>
        </a:solidFill>
        <a:effectLst/>
      </p:bgPr>
    </p:bg>
    <p:spTree>
      <p:nvGrpSpPr>
        <p:cNvPr id="1" name="Shape 16"/>
        <p:cNvGrpSpPr/>
        <p:nvPr/>
      </p:nvGrpSpPr>
      <p:grpSpPr>
        <a:xfrm>
          <a:off x="0" y="0"/>
          <a:ext cx="0" cy="0"/>
          <a:chOff x="0" y="0"/>
          <a:chExt cx="0" cy="0"/>
        </a:xfrm>
      </p:grpSpPr>
      <p:sp>
        <p:nvSpPr>
          <p:cNvPr id="2" name="Google Shape;18;p43">
            <a:extLst>
              <a:ext uri="{FF2B5EF4-FFF2-40B4-BE49-F238E27FC236}">
                <a16:creationId xmlns:a16="http://schemas.microsoft.com/office/drawing/2014/main" id="{ED6634E4-A64F-DB48-9557-03D7CEAFE847}"/>
              </a:ext>
            </a:extLst>
          </p:cNvPr>
          <p:cNvSpPr txBox="1">
            <a:spLocks noGrp="1"/>
          </p:cNvSpPr>
          <p:nvPr>
            <p:ph type="title"/>
          </p:nvPr>
        </p:nvSpPr>
        <p:spPr>
          <a:xfrm>
            <a:off x="796384" y="3099692"/>
            <a:ext cx="10042851" cy="56216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800"/>
              <a:buFont typeface="Garamond"/>
              <a:buNone/>
              <a:defRPr sz="5400" b="1">
                <a:solidFill>
                  <a:schemeClr val="lt1"/>
                </a:solidFill>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9"/>
        <p:cNvGrpSpPr/>
        <p:nvPr/>
      </p:nvGrpSpPr>
      <p:grpSpPr>
        <a:xfrm>
          <a:off x="0" y="0"/>
          <a:ext cx="0" cy="0"/>
          <a:chOff x="0" y="0"/>
          <a:chExt cx="0" cy="0"/>
        </a:xfrm>
      </p:grpSpPr>
      <p:sp>
        <p:nvSpPr>
          <p:cNvPr id="20" name="Google Shape;20;p30"/>
          <p:cNvSpPr/>
          <p:nvPr/>
        </p:nvSpPr>
        <p:spPr>
          <a:xfrm>
            <a:off x="0" y="-1"/>
            <a:ext cx="12192000" cy="985520"/>
          </a:xfrm>
          <a:prstGeom prst="rect">
            <a:avLst/>
          </a:prstGeom>
          <a:solidFill>
            <a:schemeClr val="accent3">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 name="Google Shape;22;p30"/>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39A2A1"/>
              </a:buClr>
              <a:buSzPts val="3200"/>
              <a:buFont typeface="Arial"/>
              <a:buNone/>
              <a:defRPr sz="3200" b="1">
                <a:solidFill>
                  <a:schemeClr val="accent3">
                    <a:lumMod val="75000"/>
                  </a:schemeClr>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2" name="Picture 1">
            <a:extLst>
              <a:ext uri="{FF2B5EF4-FFF2-40B4-BE49-F238E27FC236}">
                <a16:creationId xmlns:a16="http://schemas.microsoft.com/office/drawing/2014/main" id="{3972BAAE-4213-F8FE-EE5E-D5643F2870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6230028"/>
            <a:ext cx="349714" cy="402608"/>
          </a:xfrm>
          <a:prstGeom prst="rect">
            <a:avLst/>
          </a:prstGeom>
        </p:spPr>
      </p:pic>
      <p:sp>
        <p:nvSpPr>
          <p:cNvPr id="3" name="Rectangle 2">
            <a:extLst>
              <a:ext uri="{FF2B5EF4-FFF2-40B4-BE49-F238E27FC236}">
                <a16:creationId xmlns:a16="http://schemas.microsoft.com/office/drawing/2014/main" id="{F05990A7-1BB8-523D-146D-3FEA47590CC0}"/>
              </a:ext>
            </a:extLst>
          </p:cNvPr>
          <p:cNvSpPr/>
          <p:nvPr userDrawn="1"/>
        </p:nvSpPr>
        <p:spPr>
          <a:xfrm>
            <a:off x="766809" y="6277443"/>
            <a:ext cx="9707227" cy="307777"/>
          </a:xfrm>
          <a:prstGeom prst="rect">
            <a:avLst/>
          </a:prstGeom>
        </p:spPr>
        <p:txBody>
          <a:bodyPr wrap="square">
            <a:spAutoFit/>
          </a:bodyPr>
          <a:lstStyle/>
          <a:p>
            <a:pPr marL="0" marR="0" lvl="0" indent="0" algn="l" rtl="0">
              <a:spcBef>
                <a:spcPts val="0"/>
              </a:spcBef>
              <a:spcAft>
                <a:spcPts val="0"/>
              </a:spcAft>
              <a:buNone/>
            </a:pPr>
            <a:r>
              <a:rPr lang="en-US" sz="1400" b="0" i="0" u="none" strike="noStrike" cap="none">
                <a:solidFill>
                  <a:schemeClr val="bg1">
                    <a:lumMod val="75000"/>
                  </a:schemeClr>
                </a:solidFill>
                <a:latin typeface="Arial" panose="020B0604020202020204" pitchFamily="34" charset="0"/>
                <a:ea typeface="Calibri"/>
                <a:cs typeface="Arial" panose="020B0604020202020204" pitchFamily="34" charset="0"/>
                <a:sym typeface="Calibri"/>
              </a:rPr>
              <a:t>Level 3: </a:t>
            </a:r>
            <a:r>
              <a:rPr lang="en-US" sz="1400" b="1" i="0" u="none" strike="noStrike" cap="none">
                <a:solidFill>
                  <a:schemeClr val="bg1">
                    <a:lumMod val="75000"/>
                  </a:schemeClr>
                </a:solidFill>
                <a:latin typeface="Arial" panose="020B0604020202020204" pitchFamily="34" charset="0"/>
                <a:ea typeface="Calibri"/>
                <a:cs typeface="Arial" panose="020B0604020202020204" pitchFamily="34" charset="0"/>
                <a:sym typeface="Calibri"/>
              </a:rPr>
              <a:t>Family Strengthening  |  </a:t>
            </a:r>
            <a:r>
              <a:rPr lang="en-US" sz="1400" b="0" i="0" u="none" strike="noStrike" cap="none">
                <a:solidFill>
                  <a:schemeClr val="bg1">
                    <a:lumMod val="75000"/>
                  </a:schemeClr>
                </a:solidFill>
                <a:latin typeface="Arial" panose="020B0604020202020204" pitchFamily="34" charset="0"/>
                <a:ea typeface="Calibri"/>
                <a:cs typeface="Arial" panose="020B0604020202020204" pitchFamily="34" charset="0"/>
                <a:sym typeface="Calibri"/>
              </a:rPr>
              <a:t>Module 3: </a:t>
            </a:r>
            <a:r>
              <a:rPr lang="en-US" sz="1400" b="1" i="0" u="none" strike="noStrike" cap="none">
                <a:solidFill>
                  <a:schemeClr val="bg1">
                    <a:lumMod val="75000"/>
                  </a:schemeClr>
                </a:solidFill>
                <a:latin typeface="Arial" panose="020B0604020202020204" pitchFamily="34" charset="0"/>
                <a:ea typeface="Calibri"/>
                <a:cs typeface="Arial" panose="020B0604020202020204" pitchFamily="34" charset="0"/>
                <a:sym typeface="Calibri"/>
              </a:rPr>
              <a:t>Tools and techniques to support caregivers and families </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2.xml"/><Relationship Id="rId1" Type="http://schemas.openxmlformats.org/officeDocument/2006/relationships/slideLayout" Target="../slideLayouts/slideLayout4.xml"/><Relationship Id="rId4" Type="http://schemas.openxmlformats.org/officeDocument/2006/relationships/image" Target="../media/image16.svg"/></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KNrnZag17Ek&amp;t=1s"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9.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1.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3.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31.sv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9.xml"/><Relationship Id="rId1" Type="http://schemas.openxmlformats.org/officeDocument/2006/relationships/slideLayout" Target="../slideLayouts/slideLayout4.xml"/><Relationship Id="rId4" Type="http://schemas.openxmlformats.org/officeDocument/2006/relationships/image" Target="../media/image33.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0.xml"/><Relationship Id="rId1" Type="http://schemas.openxmlformats.org/officeDocument/2006/relationships/slideLayout" Target="../slideLayouts/slideLayout4.xml"/><Relationship Id="rId4" Type="http://schemas.openxmlformats.org/officeDocument/2006/relationships/image" Target="../media/image35.svg"/></Relationships>
</file>

<file path=ppt/slides/_rels/slide7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1.xml"/><Relationship Id="rId1" Type="http://schemas.openxmlformats.org/officeDocument/2006/relationships/slideLayout" Target="../slideLayouts/slideLayout4.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36.png"/><Relationship Id="rId7" Type="http://schemas.openxmlformats.org/officeDocument/2006/relationships/image" Target="../media/image26.png"/><Relationship Id="rId2" Type="http://schemas.openxmlformats.org/officeDocument/2006/relationships/notesSlide" Target="../notesSlides/notesSlide74.xml"/><Relationship Id="rId1" Type="http://schemas.openxmlformats.org/officeDocument/2006/relationships/slideLayout" Target="../slideLayouts/slideLayout4.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37.svg"/></Relationships>
</file>

<file path=ppt/slides/_rels/slide7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5.xml"/><Relationship Id="rId1" Type="http://schemas.openxmlformats.org/officeDocument/2006/relationships/slideLayout" Target="../slideLayouts/slideLayout4.xml"/><Relationship Id="rId4" Type="http://schemas.openxmlformats.org/officeDocument/2006/relationships/image" Target="../media/image39.sv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7.xml"/><Relationship Id="rId1" Type="http://schemas.openxmlformats.org/officeDocument/2006/relationships/slideLayout" Target="../slideLayouts/slideLayout4.xml"/><Relationship Id="rId4" Type="http://schemas.openxmlformats.org/officeDocument/2006/relationships/image" Target="../media/image39.sv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0.xml"/><Relationship Id="rId1" Type="http://schemas.openxmlformats.org/officeDocument/2006/relationships/slideLayout" Target="../slideLayouts/slideLayout4.xml"/><Relationship Id="rId5" Type="http://schemas.openxmlformats.org/officeDocument/2006/relationships/image" Target="../media/image42.svg"/><Relationship Id="rId4" Type="http://schemas.openxmlformats.org/officeDocument/2006/relationships/image" Target="../media/image41.png"/></Relationships>
</file>

<file path=ppt/slides/_rels/slide9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1.xml"/><Relationship Id="rId1" Type="http://schemas.openxmlformats.org/officeDocument/2006/relationships/slideLayout" Target="../slideLayouts/slideLayout4.xml"/><Relationship Id="rId4" Type="http://schemas.openxmlformats.org/officeDocument/2006/relationships/image" Target="../media/image44.svg"/></Relationships>
</file>

<file path=ppt/slides/_rels/slide92.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92.xml"/><Relationship Id="rId1" Type="http://schemas.openxmlformats.org/officeDocument/2006/relationships/slideLayout" Target="../slideLayouts/slideLayout4.xml"/><Relationship Id="rId6" Type="http://schemas.openxmlformats.org/officeDocument/2006/relationships/image" Target="../media/image48.sv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4.xml"/><Relationship Id="rId1" Type="http://schemas.openxmlformats.org/officeDocument/2006/relationships/slideLayout" Target="../slideLayouts/slideLayout4.xml"/><Relationship Id="rId4" Type="http://schemas.openxmlformats.org/officeDocument/2006/relationships/image" Target="../media/image54.sv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 name="TextBox 1">
            <a:extLst>
              <a:ext uri="{FF2B5EF4-FFF2-40B4-BE49-F238E27FC236}">
                <a16:creationId xmlns:a16="http://schemas.microsoft.com/office/drawing/2014/main" id="{C02CBAA4-3E65-42F0-C594-E6847988FD63}"/>
              </a:ext>
            </a:extLst>
          </p:cNvPr>
          <p:cNvSpPr txBox="1"/>
          <p:nvPr/>
        </p:nvSpPr>
        <p:spPr>
          <a:xfrm>
            <a:off x="851850" y="1078205"/>
            <a:ext cx="5828350" cy="3785652"/>
          </a:xfrm>
          <a:prstGeom prst="rect">
            <a:avLst/>
          </a:prstGeom>
          <a:noFill/>
        </p:spPr>
        <p:txBody>
          <a:bodyPr wrap="square" rtlCol="0">
            <a:spAutoFit/>
          </a:bodyPr>
          <a:lstStyle/>
          <a:p>
            <a:r>
              <a:rPr lang="en-US" sz="4800" b="1" dirty="0" err="1">
                <a:solidFill>
                  <a:schemeClr val="accent3">
                    <a:lumMod val="75000"/>
                  </a:schemeClr>
                </a:solidFill>
                <a:latin typeface="Garamond" panose="02020404030301010803" pitchFamily="18" charset="0"/>
              </a:rPr>
              <a:t>Herramientas</a:t>
            </a:r>
            <a:r>
              <a:rPr lang="en-US" sz="4800" b="1" dirty="0">
                <a:solidFill>
                  <a:schemeClr val="accent3">
                    <a:lumMod val="75000"/>
                  </a:schemeClr>
                </a:solidFill>
                <a:latin typeface="Garamond" panose="02020404030301010803" pitchFamily="18" charset="0"/>
              </a:rPr>
              <a:t> y </a:t>
            </a:r>
            <a:r>
              <a:rPr lang="en-US" sz="4800" b="1" dirty="0" err="1">
                <a:solidFill>
                  <a:schemeClr val="accent3">
                    <a:lumMod val="75000"/>
                  </a:schemeClr>
                </a:solidFill>
                <a:latin typeface="Garamond" panose="02020404030301010803" pitchFamily="18" charset="0"/>
              </a:rPr>
              <a:t>técnicas</a:t>
            </a:r>
            <a:r>
              <a:rPr lang="en-US" sz="4800" b="1" dirty="0">
                <a:solidFill>
                  <a:schemeClr val="accent3">
                    <a:lumMod val="75000"/>
                  </a:schemeClr>
                </a:solidFill>
                <a:latin typeface="Garamond" panose="02020404030301010803" pitchFamily="18" charset="0"/>
              </a:rPr>
              <a:t> de </a:t>
            </a:r>
            <a:r>
              <a:rPr lang="en-US" sz="4800" b="1" dirty="0" err="1">
                <a:solidFill>
                  <a:schemeClr val="accent3">
                    <a:lumMod val="75000"/>
                  </a:schemeClr>
                </a:solidFill>
                <a:latin typeface="Garamond" panose="02020404030301010803" pitchFamily="18" charset="0"/>
              </a:rPr>
              <a:t>apoyo</a:t>
            </a:r>
            <a:r>
              <a:rPr lang="en-US" sz="4800" b="1" dirty="0">
                <a:solidFill>
                  <a:schemeClr val="accent3">
                    <a:lumMod val="75000"/>
                  </a:schemeClr>
                </a:solidFill>
                <a:latin typeface="Garamond" panose="02020404030301010803" pitchFamily="18" charset="0"/>
              </a:rPr>
              <a:t> a </a:t>
            </a:r>
            <a:r>
              <a:rPr lang="en-US" sz="4800" b="1" dirty="0" err="1">
                <a:solidFill>
                  <a:schemeClr val="accent3">
                    <a:lumMod val="75000"/>
                  </a:schemeClr>
                </a:solidFill>
                <a:latin typeface="Garamond" panose="02020404030301010803" pitchFamily="18" charset="0"/>
              </a:rPr>
              <a:t>cuidadores</a:t>
            </a:r>
            <a:r>
              <a:rPr lang="en-US" sz="4800" b="1" dirty="0">
                <a:solidFill>
                  <a:schemeClr val="accent3">
                    <a:lumMod val="75000"/>
                  </a:schemeClr>
                </a:solidFill>
                <a:latin typeface="Garamond" panose="02020404030301010803" pitchFamily="18" charset="0"/>
              </a:rPr>
              <a:t> y </a:t>
            </a:r>
            <a:r>
              <a:rPr lang="en-US" sz="4800" b="1" dirty="0" err="1">
                <a:solidFill>
                  <a:schemeClr val="accent3">
                    <a:lumMod val="75000"/>
                  </a:schemeClr>
                </a:solidFill>
                <a:latin typeface="Garamond" panose="02020404030301010803" pitchFamily="18" charset="0"/>
              </a:rPr>
              <a:t>familias</a:t>
            </a:r>
            <a:r>
              <a:rPr lang="en-US" sz="4800" b="1" dirty="0">
                <a:solidFill>
                  <a:schemeClr val="accent3">
                    <a:lumMod val="75000"/>
                  </a:schemeClr>
                </a:solidFill>
                <a:latin typeface="Garamond" panose="02020404030301010803" pitchFamily="18" charset="0"/>
              </a:rPr>
              <a:t> </a:t>
            </a:r>
          </a:p>
          <a:p>
            <a:endParaRPr lang="en-CA" sz="2400" b="1" spc="300" dirty="0">
              <a:solidFill>
                <a:schemeClr val="accent3">
                  <a:lumMod val="75000"/>
                </a:schemeClr>
              </a:solidFill>
              <a:latin typeface="Garamond" panose="02020404030301010803" pitchFamily="18" charset="0"/>
            </a:endParaRPr>
          </a:p>
          <a:p>
            <a:pPr>
              <a:spcAft>
                <a:spcPts val="1200"/>
              </a:spcAft>
            </a:pPr>
            <a:r>
              <a:rPr lang="en-CA" sz="2400" b="1" spc="300" dirty="0">
                <a:solidFill>
                  <a:schemeClr val="accent3">
                    <a:lumMod val="75000"/>
                  </a:schemeClr>
                </a:solidFill>
                <a:latin typeface="Garamond" panose="02020404030301010803" pitchFamily="18" charset="0"/>
              </a:rPr>
              <a:t>MÓDULO 3 DEL NIVEL 3: FORTALECIMIENTO FAMILIAR EN LA GESTIÓN DE CASOS</a:t>
            </a:r>
          </a:p>
        </p:txBody>
      </p:sp>
      <p:pic>
        <p:nvPicPr>
          <p:cNvPr id="4" name="Picture 3" descr="Logo&#10;&#10;Description automatically generated">
            <a:extLst>
              <a:ext uri="{FF2B5EF4-FFF2-40B4-BE49-F238E27FC236}">
                <a16:creationId xmlns:a16="http://schemas.microsoft.com/office/drawing/2014/main" id="{C4EE4AD0-D270-D0C3-C59C-3E5D4C9613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3079" y="5188859"/>
            <a:ext cx="2405008" cy="923462"/>
          </a:xfrm>
          <a:prstGeom prst="rect">
            <a:avLst/>
          </a:prstGeom>
        </p:spPr>
      </p:pic>
      <p:pic>
        <p:nvPicPr>
          <p:cNvPr id="5" name="Picture 4" descr="Text&#10;&#10;Description automatically generated">
            <a:extLst>
              <a:ext uri="{FF2B5EF4-FFF2-40B4-BE49-F238E27FC236}">
                <a16:creationId xmlns:a16="http://schemas.microsoft.com/office/drawing/2014/main" id="{6EE289B0-F1E9-2E19-95F5-F9D1097E10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892" y="5290500"/>
            <a:ext cx="2405009" cy="685884"/>
          </a:xfrm>
          <a:prstGeom prst="rect">
            <a:avLst/>
          </a:prstGeom>
        </p:spPr>
      </p:pic>
      <p:sp>
        <p:nvSpPr>
          <p:cNvPr id="14" name="Hexagon 13">
            <a:extLst>
              <a:ext uri="{FF2B5EF4-FFF2-40B4-BE49-F238E27FC236}">
                <a16:creationId xmlns:a16="http://schemas.microsoft.com/office/drawing/2014/main" id="{CD34D467-F2F2-645F-9CD3-1E3EA981F070}"/>
              </a:ext>
            </a:extLst>
          </p:cNvPr>
          <p:cNvSpPr/>
          <p:nvPr/>
        </p:nvSpPr>
        <p:spPr>
          <a:xfrm rot="1782986">
            <a:off x="6627215" y="1526002"/>
            <a:ext cx="4525250" cy="3901065"/>
          </a:xfrm>
          <a:prstGeom prst="hexagon">
            <a:avLst>
              <a:gd name="adj" fmla="val 28965"/>
              <a:gd name="vf" fmla="val 11547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5" name="Group 14">
            <a:extLst>
              <a:ext uri="{FF2B5EF4-FFF2-40B4-BE49-F238E27FC236}">
                <a16:creationId xmlns:a16="http://schemas.microsoft.com/office/drawing/2014/main" id="{6622A95B-C683-0366-6EC4-14D1A201D9E8}"/>
              </a:ext>
            </a:extLst>
          </p:cNvPr>
          <p:cNvGrpSpPr/>
          <p:nvPr/>
        </p:nvGrpSpPr>
        <p:grpSpPr>
          <a:xfrm>
            <a:off x="7574061" y="2362217"/>
            <a:ext cx="2527039" cy="1976663"/>
            <a:chOff x="7782406" y="2711084"/>
            <a:chExt cx="2129028" cy="1665337"/>
          </a:xfrm>
        </p:grpSpPr>
        <p:grpSp>
          <p:nvGrpSpPr>
            <p:cNvPr id="16" name="Group 15">
              <a:extLst>
                <a:ext uri="{FF2B5EF4-FFF2-40B4-BE49-F238E27FC236}">
                  <a16:creationId xmlns:a16="http://schemas.microsoft.com/office/drawing/2014/main" id="{65D3C3E5-DDE1-FC9C-7CC7-E8F063ABAD62}"/>
                </a:ext>
              </a:extLst>
            </p:cNvPr>
            <p:cNvGrpSpPr/>
            <p:nvPr/>
          </p:nvGrpSpPr>
          <p:grpSpPr>
            <a:xfrm>
              <a:off x="7782406" y="3249833"/>
              <a:ext cx="437746" cy="1126588"/>
              <a:chOff x="7856248" y="2409742"/>
              <a:chExt cx="1359139" cy="3497898"/>
            </a:xfrm>
          </p:grpSpPr>
          <p:sp>
            <p:nvSpPr>
              <p:cNvPr id="26" name="Round Same Side Corner Rectangle 23">
                <a:extLst>
                  <a:ext uri="{FF2B5EF4-FFF2-40B4-BE49-F238E27FC236}">
                    <a16:creationId xmlns:a16="http://schemas.microsoft.com/office/drawing/2014/main" id="{B275D0D2-510E-182D-6E45-11045D36C558}"/>
                  </a:ext>
                </a:extLst>
              </p:cNvPr>
              <p:cNvSpPr/>
              <p:nvPr/>
            </p:nvSpPr>
            <p:spPr>
              <a:xfrm>
                <a:off x="7866215" y="4002301"/>
                <a:ext cx="1343863" cy="1905339"/>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Oval 26">
                <a:extLst>
                  <a:ext uri="{FF2B5EF4-FFF2-40B4-BE49-F238E27FC236}">
                    <a16:creationId xmlns:a16="http://schemas.microsoft.com/office/drawing/2014/main" id="{CF02A10A-383D-C9CB-3D7C-91922557F210}"/>
                  </a:ext>
                </a:extLst>
              </p:cNvPr>
              <p:cNvSpPr/>
              <p:nvPr/>
            </p:nvSpPr>
            <p:spPr>
              <a:xfrm>
                <a:off x="7856248" y="2409742"/>
                <a:ext cx="1359139" cy="1359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7" name="Group 16">
              <a:extLst>
                <a:ext uri="{FF2B5EF4-FFF2-40B4-BE49-F238E27FC236}">
                  <a16:creationId xmlns:a16="http://schemas.microsoft.com/office/drawing/2014/main" id="{DE5BB03B-FD43-ECD9-D180-09B6BF37A47D}"/>
                </a:ext>
              </a:extLst>
            </p:cNvPr>
            <p:cNvGrpSpPr/>
            <p:nvPr/>
          </p:nvGrpSpPr>
          <p:grpSpPr>
            <a:xfrm>
              <a:off x="8356147" y="3116198"/>
              <a:ext cx="437746" cy="1260223"/>
              <a:chOff x="7856248" y="2409742"/>
              <a:chExt cx="1359139" cy="3912816"/>
            </a:xfrm>
          </p:grpSpPr>
          <p:sp>
            <p:nvSpPr>
              <p:cNvPr id="24" name="Round Same Side Corner Rectangle 23">
                <a:extLst>
                  <a:ext uri="{FF2B5EF4-FFF2-40B4-BE49-F238E27FC236}">
                    <a16:creationId xmlns:a16="http://schemas.microsoft.com/office/drawing/2014/main" id="{97436F67-0F65-4485-33E0-6EDCC98044C7}"/>
                  </a:ext>
                </a:extLst>
              </p:cNvPr>
              <p:cNvSpPr/>
              <p:nvPr/>
            </p:nvSpPr>
            <p:spPr>
              <a:xfrm>
                <a:off x="7866215" y="4002302"/>
                <a:ext cx="1343863" cy="2320256"/>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Oval 24">
                <a:extLst>
                  <a:ext uri="{FF2B5EF4-FFF2-40B4-BE49-F238E27FC236}">
                    <a16:creationId xmlns:a16="http://schemas.microsoft.com/office/drawing/2014/main" id="{54B2A619-5494-41CF-B52D-51215B6AA446}"/>
                  </a:ext>
                </a:extLst>
              </p:cNvPr>
              <p:cNvSpPr/>
              <p:nvPr/>
            </p:nvSpPr>
            <p:spPr>
              <a:xfrm>
                <a:off x="7856248" y="2409742"/>
                <a:ext cx="1359139" cy="1359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8" name="Group 17">
              <a:extLst>
                <a:ext uri="{FF2B5EF4-FFF2-40B4-BE49-F238E27FC236}">
                  <a16:creationId xmlns:a16="http://schemas.microsoft.com/office/drawing/2014/main" id="{030D0711-7C61-F789-E75C-8BF3CE6443B9}"/>
                </a:ext>
              </a:extLst>
            </p:cNvPr>
            <p:cNvGrpSpPr/>
            <p:nvPr/>
          </p:nvGrpSpPr>
          <p:grpSpPr>
            <a:xfrm>
              <a:off x="8924230" y="2931003"/>
              <a:ext cx="437746" cy="1445418"/>
              <a:chOff x="7856248" y="2409742"/>
              <a:chExt cx="1359139" cy="4487820"/>
            </a:xfrm>
          </p:grpSpPr>
          <p:sp>
            <p:nvSpPr>
              <p:cNvPr id="22" name="Round Same Side Corner Rectangle 23">
                <a:extLst>
                  <a:ext uri="{FF2B5EF4-FFF2-40B4-BE49-F238E27FC236}">
                    <a16:creationId xmlns:a16="http://schemas.microsoft.com/office/drawing/2014/main" id="{68B61894-29D9-1012-AFB0-987CD16FF8D2}"/>
                  </a:ext>
                </a:extLst>
              </p:cNvPr>
              <p:cNvSpPr/>
              <p:nvPr/>
            </p:nvSpPr>
            <p:spPr>
              <a:xfrm>
                <a:off x="7866215" y="4002302"/>
                <a:ext cx="1343863" cy="2895260"/>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Oval 22">
                <a:extLst>
                  <a:ext uri="{FF2B5EF4-FFF2-40B4-BE49-F238E27FC236}">
                    <a16:creationId xmlns:a16="http://schemas.microsoft.com/office/drawing/2014/main" id="{A04B9084-CC1E-7610-5975-21F7FC79885B}"/>
                  </a:ext>
                </a:extLst>
              </p:cNvPr>
              <p:cNvSpPr/>
              <p:nvPr/>
            </p:nvSpPr>
            <p:spPr>
              <a:xfrm>
                <a:off x="7856248" y="2409742"/>
                <a:ext cx="1359139" cy="1359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9" name="Group 18">
              <a:extLst>
                <a:ext uri="{FF2B5EF4-FFF2-40B4-BE49-F238E27FC236}">
                  <a16:creationId xmlns:a16="http://schemas.microsoft.com/office/drawing/2014/main" id="{92FE056A-B826-4221-2A83-3F8B40E482EC}"/>
                </a:ext>
              </a:extLst>
            </p:cNvPr>
            <p:cNvGrpSpPr/>
            <p:nvPr/>
          </p:nvGrpSpPr>
          <p:grpSpPr>
            <a:xfrm>
              <a:off x="9473688" y="2711084"/>
              <a:ext cx="437746" cy="1665337"/>
              <a:chOff x="7856248" y="2409742"/>
              <a:chExt cx="1359139" cy="5170638"/>
            </a:xfrm>
          </p:grpSpPr>
          <p:sp>
            <p:nvSpPr>
              <p:cNvPr id="20" name="Round Same Side Corner Rectangle 23">
                <a:extLst>
                  <a:ext uri="{FF2B5EF4-FFF2-40B4-BE49-F238E27FC236}">
                    <a16:creationId xmlns:a16="http://schemas.microsoft.com/office/drawing/2014/main" id="{ED894ABF-1545-C5C5-1BB5-CCC25B69D1EB}"/>
                  </a:ext>
                </a:extLst>
              </p:cNvPr>
              <p:cNvSpPr/>
              <p:nvPr/>
            </p:nvSpPr>
            <p:spPr>
              <a:xfrm>
                <a:off x="7866215" y="4002302"/>
                <a:ext cx="1343863" cy="3578078"/>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a:extLst>
                  <a:ext uri="{FF2B5EF4-FFF2-40B4-BE49-F238E27FC236}">
                    <a16:creationId xmlns:a16="http://schemas.microsoft.com/office/drawing/2014/main" id="{DB7CE1A3-19D4-7F2F-E3E1-C81DCDDFD52E}"/>
                  </a:ext>
                </a:extLst>
              </p:cNvPr>
              <p:cNvSpPr/>
              <p:nvPr/>
            </p:nvSpPr>
            <p:spPr>
              <a:xfrm>
                <a:off x="7856248" y="2409742"/>
                <a:ext cx="1359139" cy="1359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24" name="Title 23">
            <a:extLst>
              <a:ext uri="{FF2B5EF4-FFF2-40B4-BE49-F238E27FC236}">
                <a16:creationId xmlns:a16="http://schemas.microsoft.com/office/drawing/2014/main" id="{CAF07FBD-ED50-A613-EEDE-06D61A9E1C97}"/>
              </a:ext>
            </a:extLst>
          </p:cNvPr>
          <p:cNvSpPr>
            <a:spLocks noGrp="1"/>
          </p:cNvSpPr>
          <p:nvPr>
            <p:ph type="title"/>
          </p:nvPr>
        </p:nvSpPr>
        <p:spPr>
          <a:xfrm>
            <a:off x="846101" y="3099692"/>
            <a:ext cx="9943417" cy="562168"/>
          </a:xfrm>
        </p:spPr>
        <p:txBody>
          <a:bodyPr/>
          <a:lstStyle/>
          <a:p>
            <a:r>
              <a:rPr lang="en-CA" sz="2400" b="1" dirty="0">
                <a:solidFill>
                  <a:schemeClr val="bg1"/>
                </a:solidFill>
                <a:latin typeface="Garamond"/>
              </a:rPr>
              <a:t>SESIÓN 2</a:t>
            </a:r>
            <a:br>
              <a:rPr lang="en-CA" sz="2400" b="1" dirty="0">
                <a:solidFill>
                  <a:schemeClr val="bg1"/>
                </a:solidFill>
                <a:latin typeface="Garamond"/>
              </a:rPr>
            </a:br>
            <a:br>
              <a:rPr lang="en-CA" b="1" dirty="0">
                <a:solidFill>
                  <a:schemeClr val="bg1"/>
                </a:solidFill>
                <a:latin typeface="Garamond"/>
              </a:rPr>
            </a:br>
            <a:r>
              <a:rPr lang="en-US" sz="5400" b="1" dirty="0">
                <a:solidFill>
                  <a:schemeClr val="bg1"/>
                </a:solidFill>
                <a:latin typeface="Garamond"/>
              </a:rPr>
              <a:t>Apoyar </a:t>
            </a:r>
            <a:r>
              <a:rPr lang="en-US" sz="5400" b="1" dirty="0" err="1">
                <a:solidFill>
                  <a:schemeClr val="bg1"/>
                </a:solidFill>
                <a:latin typeface="Garamond"/>
              </a:rPr>
              <a:t>el</a:t>
            </a:r>
            <a:r>
              <a:rPr lang="en-US" sz="5400" b="1" dirty="0">
                <a:solidFill>
                  <a:schemeClr val="bg1"/>
                </a:solidFill>
                <a:latin typeface="Garamond"/>
              </a:rPr>
              <a:t> </a:t>
            </a:r>
            <a:r>
              <a:rPr lang="en-US" sz="5400" b="1" dirty="0" err="1">
                <a:solidFill>
                  <a:schemeClr val="bg1"/>
                </a:solidFill>
                <a:latin typeface="Garamond"/>
              </a:rPr>
              <a:t>apego</a:t>
            </a:r>
            <a:r>
              <a:rPr lang="en-US" sz="5400" b="1" dirty="0">
                <a:solidFill>
                  <a:schemeClr val="bg1"/>
                </a:solidFill>
                <a:latin typeface="Garamond"/>
              </a:rPr>
              <a:t> y </a:t>
            </a:r>
            <a:r>
              <a:rPr lang="en-US" sz="5400" b="1" dirty="0" err="1">
                <a:solidFill>
                  <a:schemeClr val="bg1"/>
                </a:solidFill>
                <a:latin typeface="Garamond"/>
              </a:rPr>
              <a:t>el</a:t>
            </a:r>
            <a:r>
              <a:rPr lang="en-US" sz="5400" b="1" dirty="0">
                <a:solidFill>
                  <a:schemeClr val="bg1"/>
                </a:solidFill>
                <a:latin typeface="Garamond"/>
              </a:rPr>
              <a:t> </a:t>
            </a:r>
            <a:r>
              <a:rPr lang="en-US" sz="5400" b="1" dirty="0" err="1">
                <a:solidFill>
                  <a:schemeClr val="bg1"/>
                </a:solidFill>
                <a:latin typeface="Garamond"/>
              </a:rPr>
              <a:t>establecimiento</a:t>
            </a:r>
            <a:r>
              <a:rPr lang="en-US" sz="5400" b="1" dirty="0">
                <a:solidFill>
                  <a:schemeClr val="bg1"/>
                </a:solidFill>
                <a:latin typeface="Garamond"/>
              </a:rPr>
              <a:t> de </a:t>
            </a:r>
            <a:r>
              <a:rPr lang="en-US" sz="5400" b="1" dirty="0" err="1">
                <a:solidFill>
                  <a:schemeClr val="bg1"/>
                </a:solidFill>
                <a:latin typeface="Garamond"/>
              </a:rPr>
              <a:t>vínculos</a:t>
            </a:r>
            <a:r>
              <a:rPr lang="en-US" sz="5400" b="1" dirty="0">
                <a:solidFill>
                  <a:schemeClr val="bg1"/>
                </a:solidFill>
                <a:latin typeface="Garamond"/>
              </a:rPr>
              <a:t> </a:t>
            </a:r>
            <a:r>
              <a:rPr lang="en-US" sz="5400" b="1" dirty="0" err="1">
                <a:solidFill>
                  <a:schemeClr val="bg1"/>
                </a:solidFill>
                <a:latin typeface="Garamond"/>
              </a:rPr>
              <a:t>afectivos</a:t>
            </a:r>
            <a:r>
              <a:rPr lang="en-US" sz="5400" b="1" dirty="0">
                <a:solidFill>
                  <a:schemeClr val="bg1"/>
                </a:solidFill>
                <a:latin typeface="Garamond"/>
              </a:rPr>
              <a:t> de </a:t>
            </a:r>
            <a:r>
              <a:rPr lang="en-US" sz="5400" b="1" dirty="0" err="1">
                <a:solidFill>
                  <a:schemeClr val="bg1"/>
                </a:solidFill>
                <a:latin typeface="Garamond"/>
              </a:rPr>
              <a:t>los</a:t>
            </a:r>
            <a:r>
              <a:rPr lang="en-US" sz="5400" b="1" dirty="0">
                <a:solidFill>
                  <a:schemeClr val="bg1"/>
                </a:solidFill>
                <a:latin typeface="Garamond"/>
              </a:rPr>
              <a:t>/as </a:t>
            </a:r>
            <a:r>
              <a:rPr lang="en-US" sz="5400" b="1" dirty="0" err="1">
                <a:solidFill>
                  <a:schemeClr val="bg1"/>
                </a:solidFill>
                <a:latin typeface="Garamond"/>
              </a:rPr>
              <a:t>cuidadores</a:t>
            </a:r>
            <a:r>
              <a:rPr lang="en-US" sz="5400" b="1" dirty="0">
                <a:solidFill>
                  <a:schemeClr val="bg1"/>
                </a:solidFill>
                <a:latin typeface="Garamond"/>
              </a:rPr>
              <a:t> con </a:t>
            </a:r>
            <a:r>
              <a:rPr lang="en-US" sz="5400" b="1" dirty="0" err="1">
                <a:solidFill>
                  <a:schemeClr val="bg1"/>
                </a:solidFill>
                <a:latin typeface="Garamond"/>
              </a:rPr>
              <a:t>los</a:t>
            </a:r>
            <a:r>
              <a:rPr lang="en-US" dirty="0">
                <a:solidFill>
                  <a:schemeClr val="bg1"/>
                </a:solidFill>
              </a:rPr>
              <a:t> </a:t>
            </a:r>
            <a:r>
              <a:rPr lang="en-US" dirty="0" err="1">
                <a:solidFill>
                  <a:schemeClr val="bg1"/>
                </a:solidFill>
              </a:rPr>
              <a:t>ni</a:t>
            </a:r>
            <a:r>
              <a:rPr lang="en-US" sz="5400" b="1" dirty="0" err="1">
                <a:solidFill>
                  <a:schemeClr val="bg1"/>
                </a:solidFill>
                <a:latin typeface="Garamond"/>
              </a:rPr>
              <a:t>ños</a:t>
            </a:r>
            <a:r>
              <a:rPr lang="en-US" sz="5400" b="1" dirty="0">
                <a:solidFill>
                  <a:schemeClr val="bg1"/>
                </a:solidFill>
                <a:latin typeface="Garamond"/>
              </a:rPr>
              <a:t> y </a:t>
            </a:r>
            <a:r>
              <a:rPr lang="en-US" sz="5400" b="1" dirty="0" err="1">
                <a:solidFill>
                  <a:schemeClr val="bg1"/>
                </a:solidFill>
                <a:latin typeface="Garamond"/>
              </a:rPr>
              <a:t>niñas</a:t>
            </a:r>
            <a:r>
              <a:rPr lang="en-US" sz="5400" b="1" dirty="0">
                <a:solidFill>
                  <a:schemeClr val="bg1"/>
                </a:solidFill>
                <a:latin typeface="Garamond"/>
              </a:rPr>
              <a:t> </a:t>
            </a:r>
            <a:r>
              <a:rPr lang="en-US" sz="5400" b="1" dirty="0" err="1">
                <a:solidFill>
                  <a:schemeClr val="bg1"/>
                </a:solidFill>
                <a:latin typeface="Garamond"/>
              </a:rPr>
              <a:t>más</a:t>
            </a:r>
            <a:r>
              <a:rPr lang="en-US" sz="5400" b="1" dirty="0">
                <a:solidFill>
                  <a:schemeClr val="bg1"/>
                </a:solidFill>
                <a:latin typeface="Garamond"/>
              </a:rPr>
              <a:t> </a:t>
            </a:r>
            <a:r>
              <a:rPr lang="en-US" sz="5400" b="1" dirty="0" err="1">
                <a:solidFill>
                  <a:schemeClr val="bg1"/>
                </a:solidFill>
                <a:latin typeface="Garamond"/>
              </a:rPr>
              <a:t>pequeños</a:t>
            </a:r>
            <a:r>
              <a:rPr lang="en-US" dirty="0">
                <a:solidFill>
                  <a:schemeClr val="bg1"/>
                </a:solidFill>
              </a:rPr>
              <a:t>/</a:t>
            </a:r>
            <a:r>
              <a:rPr lang="en-US" sz="5400" b="1">
                <a:solidFill>
                  <a:schemeClr val="bg1"/>
                </a:solidFill>
                <a:latin typeface="Garamond"/>
              </a:rPr>
              <a:t>as</a:t>
            </a:r>
            <a:br>
              <a:rPr lang="en-US" sz="5400" b="1" dirty="0">
                <a:solidFill>
                  <a:schemeClr val="bg1"/>
                </a:solidFill>
                <a:latin typeface="Garamond"/>
              </a:rPr>
            </a:br>
            <a:endParaRPr lang="en-US" dirty="0"/>
          </a:p>
        </p:txBody>
      </p:sp>
      <p:grpSp>
        <p:nvGrpSpPr>
          <p:cNvPr id="23" name="Group 22">
            <a:extLst>
              <a:ext uri="{FF2B5EF4-FFF2-40B4-BE49-F238E27FC236}">
                <a16:creationId xmlns:a16="http://schemas.microsoft.com/office/drawing/2014/main" id="{F8606458-28FE-93CF-F483-F7637911542E}"/>
              </a:ext>
            </a:extLst>
          </p:cNvPr>
          <p:cNvGrpSpPr/>
          <p:nvPr/>
        </p:nvGrpSpPr>
        <p:grpSpPr>
          <a:xfrm>
            <a:off x="10370496" y="683335"/>
            <a:ext cx="937477" cy="1121659"/>
            <a:chOff x="2780231" y="3039417"/>
            <a:chExt cx="1162307" cy="1390660"/>
          </a:xfrm>
          <a:solidFill>
            <a:schemeClr val="bg1"/>
          </a:solidFill>
        </p:grpSpPr>
        <p:sp>
          <p:nvSpPr>
            <p:cNvPr id="32" name="Rectangle 31">
              <a:extLst>
                <a:ext uri="{FF2B5EF4-FFF2-40B4-BE49-F238E27FC236}">
                  <a16:creationId xmlns:a16="http://schemas.microsoft.com/office/drawing/2014/main" id="{93476445-C084-B574-F810-AF7E2ECA59A3}"/>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lowchart: Stored Data 32">
              <a:extLst>
                <a:ext uri="{FF2B5EF4-FFF2-40B4-BE49-F238E27FC236}">
                  <a16:creationId xmlns:a16="http://schemas.microsoft.com/office/drawing/2014/main" id="{037F86AF-A253-DFA7-C3C6-AE1318147601}"/>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lowchart: Stored Data 33">
              <a:extLst>
                <a:ext uri="{FF2B5EF4-FFF2-40B4-BE49-F238E27FC236}">
                  <a16:creationId xmlns:a16="http://schemas.microsoft.com/office/drawing/2014/main" id="{C19160B1-F242-EC68-4DC2-6D63B0AD17F2}"/>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7DDDA23-851F-7FAD-4778-1371B354700A}"/>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Isosceles Triangle 35">
              <a:extLst>
                <a:ext uri="{FF2B5EF4-FFF2-40B4-BE49-F238E27FC236}">
                  <a16:creationId xmlns:a16="http://schemas.microsoft.com/office/drawing/2014/main" id="{948AA6E8-7F27-4606-8841-5825BA87AA79}"/>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0B3DF298-F158-F4B8-6509-C26B2A8DB4B6}"/>
              </a:ext>
            </a:extLst>
          </p:cNvPr>
          <p:cNvGrpSpPr/>
          <p:nvPr/>
        </p:nvGrpSpPr>
        <p:grpSpPr>
          <a:xfrm>
            <a:off x="10559387" y="900943"/>
            <a:ext cx="497874" cy="668226"/>
            <a:chOff x="5438539" y="7646118"/>
            <a:chExt cx="814830" cy="1093633"/>
          </a:xfrm>
          <a:solidFill>
            <a:schemeClr val="accent3">
              <a:lumMod val="75000"/>
            </a:schemeClr>
          </a:solidFill>
        </p:grpSpPr>
        <p:sp>
          <p:nvSpPr>
            <p:cNvPr id="26" name="Round Same Side Corner Rectangle 21">
              <a:extLst>
                <a:ext uri="{FF2B5EF4-FFF2-40B4-BE49-F238E27FC236}">
                  <a16:creationId xmlns:a16="http://schemas.microsoft.com/office/drawing/2014/main" id="{E6F6535D-2D45-9D85-A90B-9F7FCFC2B8A2}"/>
                </a:ext>
              </a:extLst>
            </p:cNvPr>
            <p:cNvSpPr/>
            <p:nvPr/>
          </p:nvSpPr>
          <p:spPr>
            <a:xfrm>
              <a:off x="5440940" y="8395605"/>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8924720-AC0A-0629-07E4-53CA3C46A796}"/>
                </a:ext>
              </a:extLst>
            </p:cNvPr>
            <p:cNvSpPr/>
            <p:nvPr/>
          </p:nvSpPr>
          <p:spPr>
            <a:xfrm>
              <a:off x="5438539" y="8011964"/>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 Same Side Corner Rectangle 23">
              <a:extLst>
                <a:ext uri="{FF2B5EF4-FFF2-40B4-BE49-F238E27FC236}">
                  <a16:creationId xmlns:a16="http://schemas.microsoft.com/office/drawing/2014/main" id="{DF365B38-FA50-0DF0-8700-51C473407F81}"/>
                </a:ext>
              </a:extLst>
            </p:cNvPr>
            <p:cNvSpPr/>
            <p:nvPr/>
          </p:nvSpPr>
          <p:spPr>
            <a:xfrm>
              <a:off x="5928360" y="8029758"/>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AB2CB3F2-9E5C-0F92-AB07-5C176CE236A2}"/>
                </a:ext>
              </a:extLst>
            </p:cNvPr>
            <p:cNvSpPr/>
            <p:nvPr/>
          </p:nvSpPr>
          <p:spPr>
            <a:xfrm>
              <a:off x="5925959" y="7646118"/>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 Same Side Corner Rectangle 25">
              <a:extLst>
                <a:ext uri="{FF2B5EF4-FFF2-40B4-BE49-F238E27FC236}">
                  <a16:creationId xmlns:a16="http://schemas.microsoft.com/office/drawing/2014/main" id="{B5451621-EEA2-AD8F-A126-3519E806285C}"/>
                </a:ext>
              </a:extLst>
            </p:cNvPr>
            <p:cNvSpPr/>
            <p:nvPr/>
          </p:nvSpPr>
          <p:spPr>
            <a:xfrm rot="12859561">
              <a:off x="5864557" y="8125814"/>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 Same Side Corner Rectangle 26">
              <a:extLst>
                <a:ext uri="{FF2B5EF4-FFF2-40B4-BE49-F238E27FC236}">
                  <a16:creationId xmlns:a16="http://schemas.microsoft.com/office/drawing/2014/main" id="{C102F3E7-DC96-4B10-AC58-6E7C560A88B2}"/>
                </a:ext>
              </a:extLst>
            </p:cNvPr>
            <p:cNvSpPr/>
            <p:nvPr/>
          </p:nvSpPr>
          <p:spPr>
            <a:xfrm rot="14101202">
              <a:off x="5757134" y="8268990"/>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00260BAD-9317-5AF3-7701-58A65D5627BA}"/>
              </a:ext>
            </a:extLst>
          </p:cNvPr>
          <p:cNvGrpSpPr/>
          <p:nvPr/>
        </p:nvGrpSpPr>
        <p:grpSpPr>
          <a:xfrm>
            <a:off x="9058726" y="683335"/>
            <a:ext cx="937477" cy="1121659"/>
            <a:chOff x="548251" y="3024358"/>
            <a:chExt cx="937477" cy="1121659"/>
          </a:xfrm>
          <a:solidFill>
            <a:schemeClr val="bg1"/>
          </a:solidFill>
        </p:grpSpPr>
        <p:grpSp>
          <p:nvGrpSpPr>
            <p:cNvPr id="38" name="Group 37">
              <a:extLst>
                <a:ext uri="{FF2B5EF4-FFF2-40B4-BE49-F238E27FC236}">
                  <a16:creationId xmlns:a16="http://schemas.microsoft.com/office/drawing/2014/main" id="{AC99FCFA-5B7D-DA25-D222-729D8A8FD828}"/>
                </a:ext>
              </a:extLst>
            </p:cNvPr>
            <p:cNvGrpSpPr/>
            <p:nvPr/>
          </p:nvGrpSpPr>
          <p:grpSpPr>
            <a:xfrm>
              <a:off x="548251" y="3024358"/>
              <a:ext cx="937477" cy="1121659"/>
              <a:chOff x="2780231" y="3039417"/>
              <a:chExt cx="1162307" cy="1390660"/>
            </a:xfrm>
            <a:grpFill/>
          </p:grpSpPr>
          <p:sp>
            <p:nvSpPr>
              <p:cNvPr id="48" name="Rectangle 47">
                <a:extLst>
                  <a:ext uri="{FF2B5EF4-FFF2-40B4-BE49-F238E27FC236}">
                    <a16:creationId xmlns:a16="http://schemas.microsoft.com/office/drawing/2014/main" id="{E479BADB-FD85-EE3A-D6B4-2781C0E878DD}"/>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lowchart: Stored Data 48">
                <a:extLst>
                  <a:ext uri="{FF2B5EF4-FFF2-40B4-BE49-F238E27FC236}">
                    <a16:creationId xmlns:a16="http://schemas.microsoft.com/office/drawing/2014/main" id="{DD139481-991B-9AE9-1E8E-D00AE7FE5F4B}"/>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lowchart: Stored Data 49">
                <a:extLst>
                  <a:ext uri="{FF2B5EF4-FFF2-40B4-BE49-F238E27FC236}">
                    <a16:creationId xmlns:a16="http://schemas.microsoft.com/office/drawing/2014/main" id="{E3FB47B7-975A-82B2-BB26-C5F5828E782E}"/>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E1AA0F0-5341-C00C-AC50-D8CC57E6477A}"/>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Isosceles Triangle 51">
                <a:extLst>
                  <a:ext uri="{FF2B5EF4-FFF2-40B4-BE49-F238E27FC236}">
                    <a16:creationId xmlns:a16="http://schemas.microsoft.com/office/drawing/2014/main" id="{35E65E8D-4D11-3967-D303-7078D9554609}"/>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2E34BF50-2027-4A70-3635-98AA74D05C5F}"/>
                </a:ext>
              </a:extLst>
            </p:cNvPr>
            <p:cNvGrpSpPr/>
            <p:nvPr/>
          </p:nvGrpSpPr>
          <p:grpSpPr>
            <a:xfrm>
              <a:off x="722202" y="3250645"/>
              <a:ext cx="547216" cy="690061"/>
              <a:chOff x="8440399" y="3758191"/>
              <a:chExt cx="648257" cy="817478"/>
            </a:xfrm>
            <a:grpFill/>
          </p:grpSpPr>
          <p:grpSp>
            <p:nvGrpSpPr>
              <p:cNvPr id="40" name="Group 39">
                <a:extLst>
                  <a:ext uri="{FF2B5EF4-FFF2-40B4-BE49-F238E27FC236}">
                    <a16:creationId xmlns:a16="http://schemas.microsoft.com/office/drawing/2014/main" id="{898F4FDA-33E3-C654-84AE-108967356AC7}"/>
                  </a:ext>
                </a:extLst>
              </p:cNvPr>
              <p:cNvGrpSpPr/>
              <p:nvPr/>
            </p:nvGrpSpPr>
            <p:grpSpPr>
              <a:xfrm>
                <a:off x="8835207" y="3758191"/>
                <a:ext cx="253449" cy="817478"/>
                <a:chOff x="4045582" y="1684320"/>
                <a:chExt cx="350098" cy="1129211"/>
              </a:xfrm>
              <a:grpFill/>
            </p:grpSpPr>
            <p:sp>
              <p:nvSpPr>
                <p:cNvPr id="46" name="Round Same Side Corner Rectangle 21">
                  <a:extLst>
                    <a:ext uri="{FF2B5EF4-FFF2-40B4-BE49-F238E27FC236}">
                      <a16:creationId xmlns:a16="http://schemas.microsoft.com/office/drawing/2014/main" id="{186BF8EC-A962-06A0-6628-7EE3940D518F}"/>
                    </a:ext>
                  </a:extLst>
                </p:cNvPr>
                <p:cNvSpPr/>
                <p:nvPr/>
              </p:nvSpPr>
              <p:spPr>
                <a:xfrm>
                  <a:off x="4045582" y="2069359"/>
                  <a:ext cx="350098" cy="74417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157B1D0D-B7A9-3983-F504-6D4C8EF44EB7}"/>
                    </a:ext>
                  </a:extLst>
                </p:cNvPr>
                <p:cNvSpPr/>
                <p:nvPr/>
              </p:nvSpPr>
              <p:spPr>
                <a:xfrm>
                  <a:off x="4064379" y="1684320"/>
                  <a:ext cx="328890" cy="3288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 name="Group 40">
                <a:extLst>
                  <a:ext uri="{FF2B5EF4-FFF2-40B4-BE49-F238E27FC236}">
                    <a16:creationId xmlns:a16="http://schemas.microsoft.com/office/drawing/2014/main" id="{A454E5BD-782B-A32F-A4C7-99ED7E0314E9}"/>
                  </a:ext>
                </a:extLst>
              </p:cNvPr>
              <p:cNvGrpSpPr/>
              <p:nvPr/>
            </p:nvGrpSpPr>
            <p:grpSpPr>
              <a:xfrm>
                <a:off x="8440399" y="3758191"/>
                <a:ext cx="363228" cy="817478"/>
                <a:chOff x="3000654" y="1516217"/>
                <a:chExt cx="245039" cy="551483"/>
              </a:xfrm>
              <a:grpFill/>
            </p:grpSpPr>
            <p:grpSp>
              <p:nvGrpSpPr>
                <p:cNvPr id="42" name="Group 41">
                  <a:extLst>
                    <a:ext uri="{FF2B5EF4-FFF2-40B4-BE49-F238E27FC236}">
                      <a16:creationId xmlns:a16="http://schemas.microsoft.com/office/drawing/2014/main" id="{FF5DF900-45ED-D0AE-8A33-BF275CA27BB3}"/>
                    </a:ext>
                  </a:extLst>
                </p:cNvPr>
                <p:cNvGrpSpPr/>
                <p:nvPr/>
              </p:nvGrpSpPr>
              <p:grpSpPr>
                <a:xfrm>
                  <a:off x="3036509" y="1516217"/>
                  <a:ext cx="172158" cy="551483"/>
                  <a:chOff x="4043172" y="1684320"/>
                  <a:chExt cx="352508" cy="1129211"/>
                </a:xfrm>
                <a:grpFill/>
              </p:grpSpPr>
              <p:sp>
                <p:nvSpPr>
                  <p:cNvPr id="44" name="Round Same Side Corner Rectangle 21">
                    <a:extLst>
                      <a:ext uri="{FF2B5EF4-FFF2-40B4-BE49-F238E27FC236}">
                        <a16:creationId xmlns:a16="http://schemas.microsoft.com/office/drawing/2014/main" id="{B7A5F97B-2832-6457-6F7E-5EE9408FD32F}"/>
                      </a:ext>
                    </a:extLst>
                  </p:cNvPr>
                  <p:cNvSpPr/>
                  <p:nvPr/>
                </p:nvSpPr>
                <p:spPr>
                  <a:xfrm>
                    <a:off x="4045582" y="2069359"/>
                    <a:ext cx="350098" cy="74417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779C9A8A-3507-D120-35B8-BDE8907301EF}"/>
                      </a:ext>
                    </a:extLst>
                  </p:cNvPr>
                  <p:cNvSpPr/>
                  <p:nvPr/>
                </p:nvSpPr>
                <p:spPr>
                  <a:xfrm>
                    <a:off x="4043172" y="1684320"/>
                    <a:ext cx="328891" cy="3288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lowchart: Manual Operation 42">
                  <a:extLst>
                    <a:ext uri="{FF2B5EF4-FFF2-40B4-BE49-F238E27FC236}">
                      <a16:creationId xmlns:a16="http://schemas.microsoft.com/office/drawing/2014/main" id="{05A433D4-0C80-529B-1E42-D62218F5FF67}"/>
                    </a:ext>
                  </a:extLst>
                </p:cNvPr>
                <p:cNvSpPr/>
                <p:nvPr/>
              </p:nvSpPr>
              <p:spPr>
                <a:xfrm rot="10800000">
                  <a:off x="3000654" y="1805724"/>
                  <a:ext cx="245039" cy="261975"/>
                </a:xfrm>
                <a:prstGeom prst="flowChartManualOperati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72639876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6008D-E85B-8DB9-CAE4-A32EA1FB8A6C}"/>
              </a:ext>
            </a:extLst>
          </p:cNvPr>
          <p:cNvSpPr>
            <a:spLocks noGrp="1"/>
          </p:cNvSpPr>
          <p:nvPr>
            <p:ph type="title"/>
          </p:nvPr>
        </p:nvSpPr>
        <p:spPr>
          <a:xfrm>
            <a:off x="0" y="111944"/>
            <a:ext cx="10515600" cy="868968"/>
          </a:xfrm>
        </p:spPr>
        <p:txBody>
          <a:bodyPr/>
          <a:lstStyle/>
          <a:p>
            <a:r>
              <a:rPr lang="en-GB" dirty="0">
                <a:highlight>
                  <a:srgbClr val="FFFF00"/>
                </a:highlight>
              </a:rPr>
              <a:t>Herramienta 2: </a:t>
            </a:r>
            <a:r>
              <a:rPr lang="en-GB" dirty="0" err="1">
                <a:highlight>
                  <a:srgbClr val="FFFF00"/>
                </a:highlight>
              </a:rPr>
              <a:t>Priorización</a:t>
            </a:r>
            <a:r>
              <a:rPr lang="en-GB" dirty="0">
                <a:highlight>
                  <a:srgbClr val="FFFF00"/>
                </a:highlight>
              </a:rPr>
              <a:t> de </a:t>
            </a:r>
            <a:r>
              <a:rPr lang="en-GB" dirty="0" err="1">
                <a:highlight>
                  <a:srgbClr val="FFFF00"/>
                </a:highlight>
              </a:rPr>
              <a:t>los</a:t>
            </a:r>
            <a:r>
              <a:rPr lang="en-GB" dirty="0">
                <a:highlight>
                  <a:srgbClr val="FFFF00"/>
                </a:highlight>
              </a:rPr>
              <a:t> </a:t>
            </a:r>
            <a:r>
              <a:rPr lang="en-GB" dirty="0" err="1">
                <a:highlight>
                  <a:srgbClr val="FFFF00"/>
                </a:highlight>
              </a:rPr>
              <a:t>gastos</a:t>
            </a:r>
            <a:r>
              <a:rPr lang="en-GB" dirty="0">
                <a:highlight>
                  <a:srgbClr val="FFFF00"/>
                </a:highlight>
              </a:rPr>
              <a:t> del </a:t>
            </a:r>
            <a:r>
              <a:rPr lang="en-GB" dirty="0" err="1">
                <a:highlight>
                  <a:srgbClr val="FFFF00"/>
                </a:highlight>
              </a:rPr>
              <a:t>hogar</a:t>
            </a:r>
            <a:endParaRPr lang="en-US" dirty="0">
              <a:highlight>
                <a:srgbClr val="FFFF00"/>
              </a:highlight>
            </a:endParaRPr>
          </a:p>
        </p:txBody>
      </p:sp>
      <p:pic>
        <p:nvPicPr>
          <p:cNvPr id="5" name="Picture 4">
            <a:extLst>
              <a:ext uri="{FF2B5EF4-FFF2-40B4-BE49-F238E27FC236}">
                <a16:creationId xmlns:a16="http://schemas.microsoft.com/office/drawing/2014/main" id="{85FE898B-0D76-56F1-62DE-61A02969BE1C}"/>
              </a:ext>
            </a:extLst>
          </p:cNvPr>
          <p:cNvPicPr>
            <a:picLocks noChangeAspect="1"/>
          </p:cNvPicPr>
          <p:nvPr/>
        </p:nvPicPr>
        <p:blipFill>
          <a:blip r:embed="rId3"/>
          <a:stretch>
            <a:fillRect/>
          </a:stretch>
        </p:blipFill>
        <p:spPr>
          <a:xfrm>
            <a:off x="3064255" y="1437372"/>
            <a:ext cx="7721602" cy="4400098"/>
          </a:xfrm>
          <a:prstGeom prst="rect">
            <a:avLst/>
          </a:prstGeom>
          <a:ln>
            <a:solidFill>
              <a:schemeClr val="accent3">
                <a:lumMod val="75000"/>
              </a:schemeClr>
            </a:solidFill>
          </a:ln>
        </p:spPr>
      </p:pic>
      <p:sp>
        <p:nvSpPr>
          <p:cNvPr id="3" name="Rectangle: Single Corner Snipped 2">
            <a:extLst>
              <a:ext uri="{FF2B5EF4-FFF2-40B4-BE49-F238E27FC236}">
                <a16:creationId xmlns:a16="http://schemas.microsoft.com/office/drawing/2014/main" id="{94BB8E20-7576-28BB-89FA-F623D109E4C6}"/>
              </a:ext>
            </a:extLst>
          </p:cNvPr>
          <p:cNvSpPr/>
          <p:nvPr/>
        </p:nvSpPr>
        <p:spPr>
          <a:xfrm>
            <a:off x="1496568" y="1384300"/>
            <a:ext cx="1106488" cy="1341616"/>
          </a:xfrm>
          <a:prstGeom prst="snip1Rect">
            <a:avLst/>
          </a:prstGeom>
          <a:solidFill>
            <a:schemeClr val="accent3">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dirty="0"/>
              <a:t>HERRAMIENTA 2</a:t>
            </a:r>
          </a:p>
        </p:txBody>
      </p:sp>
      <p:grpSp>
        <p:nvGrpSpPr>
          <p:cNvPr id="4" name="Group 3">
            <a:extLst>
              <a:ext uri="{FF2B5EF4-FFF2-40B4-BE49-F238E27FC236}">
                <a16:creationId xmlns:a16="http://schemas.microsoft.com/office/drawing/2014/main" id="{6FCF2A43-2C47-EA53-5BC7-FCE8FB102AFC}"/>
              </a:ext>
            </a:extLst>
          </p:cNvPr>
          <p:cNvGrpSpPr/>
          <p:nvPr/>
        </p:nvGrpSpPr>
        <p:grpSpPr>
          <a:xfrm>
            <a:off x="10228983" y="337468"/>
            <a:ext cx="1587872" cy="1368854"/>
            <a:chOff x="10228983" y="337468"/>
            <a:chExt cx="1587872" cy="1368854"/>
          </a:xfrm>
        </p:grpSpPr>
        <p:sp>
          <p:nvSpPr>
            <p:cNvPr id="6" name="Hexagon 5">
              <a:extLst>
                <a:ext uri="{FF2B5EF4-FFF2-40B4-BE49-F238E27FC236}">
                  <a16:creationId xmlns:a16="http://schemas.microsoft.com/office/drawing/2014/main" id="{79DC251D-695E-B264-0190-27453688566A}"/>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23F0737C-DB56-40DC-09C4-F33DF5F9F42B}"/>
                </a:ext>
              </a:extLst>
            </p:cNvPr>
            <p:cNvGrpSpPr/>
            <p:nvPr/>
          </p:nvGrpSpPr>
          <p:grpSpPr>
            <a:xfrm>
              <a:off x="10737628" y="758745"/>
              <a:ext cx="562136" cy="634675"/>
              <a:chOff x="760175" y="830142"/>
              <a:chExt cx="867619" cy="979579"/>
            </a:xfrm>
          </p:grpSpPr>
          <p:sp>
            <p:nvSpPr>
              <p:cNvPr id="8" name="Rectangle 7">
                <a:extLst>
                  <a:ext uri="{FF2B5EF4-FFF2-40B4-BE49-F238E27FC236}">
                    <a16:creationId xmlns:a16="http://schemas.microsoft.com/office/drawing/2014/main" id="{0E2CC032-1A77-5EBD-AF68-EA9DB476B165}"/>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50-</a:t>
                </a:r>
              </a:p>
              <a:p>
                <a:pPr algn="ctr"/>
                <a:r>
                  <a:rPr lang="en-US" sz="1600" b="1" dirty="0">
                    <a:solidFill>
                      <a:schemeClr val="bg1"/>
                    </a:solidFill>
                    <a:latin typeface="Arial" panose="020B0604020202020204" pitchFamily="34" charset="0"/>
                    <a:cs typeface="Arial" panose="020B0604020202020204" pitchFamily="34" charset="0"/>
                  </a:rPr>
                  <a:t>51</a:t>
                </a:r>
              </a:p>
            </p:txBody>
          </p:sp>
          <p:sp>
            <p:nvSpPr>
              <p:cNvPr id="9" name="Rectangle 8">
                <a:extLst>
                  <a:ext uri="{FF2B5EF4-FFF2-40B4-BE49-F238E27FC236}">
                    <a16:creationId xmlns:a16="http://schemas.microsoft.com/office/drawing/2014/main" id="{6B36D819-A95A-8BE4-EF12-77A10AEFA1B8}"/>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3878217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8268A-CFF0-F333-D4F1-53F3143545A8}"/>
              </a:ext>
            </a:extLst>
          </p:cNvPr>
          <p:cNvSpPr>
            <a:spLocks noGrp="1"/>
          </p:cNvSpPr>
          <p:nvPr>
            <p:ph type="title"/>
          </p:nvPr>
        </p:nvSpPr>
        <p:spPr>
          <a:xfrm>
            <a:off x="22866" y="109562"/>
            <a:ext cx="10515600" cy="868968"/>
          </a:xfrm>
        </p:spPr>
        <p:txBody>
          <a:bodyPr/>
          <a:lstStyle/>
          <a:p>
            <a:r>
              <a:rPr lang="en-GB" dirty="0">
                <a:highlight>
                  <a:srgbClr val="FFFF00"/>
                </a:highlight>
              </a:rPr>
              <a:t>Herramienta 3: </a:t>
            </a:r>
            <a:r>
              <a:rPr lang="en-GB" dirty="0" err="1">
                <a:highlight>
                  <a:srgbClr val="FFFF00"/>
                </a:highlight>
              </a:rPr>
              <a:t>tabla</a:t>
            </a:r>
            <a:r>
              <a:rPr lang="en-GB" dirty="0">
                <a:highlight>
                  <a:srgbClr val="FFFF00"/>
                </a:highlight>
              </a:rPr>
              <a:t> de seguimiento de los ingresos</a:t>
            </a:r>
            <a:endParaRPr lang="en-US" dirty="0">
              <a:highlight>
                <a:srgbClr val="FFFF00"/>
              </a:highlight>
            </a:endParaRPr>
          </a:p>
        </p:txBody>
      </p:sp>
      <p:pic>
        <p:nvPicPr>
          <p:cNvPr id="7" name="Picture 6">
            <a:extLst>
              <a:ext uri="{FF2B5EF4-FFF2-40B4-BE49-F238E27FC236}">
                <a16:creationId xmlns:a16="http://schemas.microsoft.com/office/drawing/2014/main" id="{60DABE77-CFD5-F005-021B-2E708CDEC934}"/>
              </a:ext>
            </a:extLst>
          </p:cNvPr>
          <p:cNvPicPr>
            <a:picLocks noChangeAspect="1"/>
          </p:cNvPicPr>
          <p:nvPr/>
        </p:nvPicPr>
        <p:blipFill>
          <a:blip r:embed="rId3"/>
          <a:stretch>
            <a:fillRect/>
          </a:stretch>
        </p:blipFill>
        <p:spPr>
          <a:xfrm>
            <a:off x="2233921" y="1923143"/>
            <a:ext cx="9226135" cy="3392570"/>
          </a:xfrm>
          <a:prstGeom prst="rect">
            <a:avLst/>
          </a:prstGeom>
          <a:ln>
            <a:solidFill>
              <a:schemeClr val="accent3">
                <a:lumMod val="75000"/>
              </a:schemeClr>
            </a:solidFill>
          </a:ln>
        </p:spPr>
      </p:pic>
      <p:sp>
        <p:nvSpPr>
          <p:cNvPr id="3" name="Rectangle: Single Corner Snipped 2">
            <a:extLst>
              <a:ext uri="{FF2B5EF4-FFF2-40B4-BE49-F238E27FC236}">
                <a16:creationId xmlns:a16="http://schemas.microsoft.com/office/drawing/2014/main" id="{C8A2E4B5-06F9-7E32-970F-18E1AFCD5806}"/>
              </a:ext>
            </a:extLst>
          </p:cNvPr>
          <p:cNvSpPr/>
          <p:nvPr/>
        </p:nvSpPr>
        <p:spPr>
          <a:xfrm>
            <a:off x="838200" y="1923143"/>
            <a:ext cx="1106488" cy="1341616"/>
          </a:xfrm>
          <a:prstGeom prst="snip1Rect">
            <a:avLst/>
          </a:prstGeom>
          <a:solidFill>
            <a:schemeClr val="accent3">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dirty="0"/>
              <a:t>HERRAMIENTA 3</a:t>
            </a:r>
          </a:p>
        </p:txBody>
      </p:sp>
      <p:grpSp>
        <p:nvGrpSpPr>
          <p:cNvPr id="4" name="Group 3">
            <a:extLst>
              <a:ext uri="{FF2B5EF4-FFF2-40B4-BE49-F238E27FC236}">
                <a16:creationId xmlns:a16="http://schemas.microsoft.com/office/drawing/2014/main" id="{C7712A22-D7AC-BDC6-B818-198F5B656B1A}"/>
              </a:ext>
            </a:extLst>
          </p:cNvPr>
          <p:cNvGrpSpPr/>
          <p:nvPr/>
        </p:nvGrpSpPr>
        <p:grpSpPr>
          <a:xfrm>
            <a:off x="10581262" y="544046"/>
            <a:ext cx="1587872" cy="1368854"/>
            <a:chOff x="10228983" y="337468"/>
            <a:chExt cx="1587872" cy="1368854"/>
          </a:xfrm>
        </p:grpSpPr>
        <p:sp>
          <p:nvSpPr>
            <p:cNvPr id="5" name="Hexagon 4">
              <a:extLst>
                <a:ext uri="{FF2B5EF4-FFF2-40B4-BE49-F238E27FC236}">
                  <a16:creationId xmlns:a16="http://schemas.microsoft.com/office/drawing/2014/main" id="{1C4EFD51-6F35-D05A-8C6F-03EC269BE3D7}"/>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D3D587D8-0339-C26B-4078-BA673C063586}"/>
                </a:ext>
              </a:extLst>
            </p:cNvPr>
            <p:cNvGrpSpPr/>
            <p:nvPr/>
          </p:nvGrpSpPr>
          <p:grpSpPr>
            <a:xfrm>
              <a:off x="10737628" y="758745"/>
              <a:ext cx="562136" cy="634675"/>
              <a:chOff x="760175" y="830142"/>
              <a:chExt cx="867619" cy="979579"/>
            </a:xfrm>
          </p:grpSpPr>
          <p:sp>
            <p:nvSpPr>
              <p:cNvPr id="8" name="Rectangle 7">
                <a:extLst>
                  <a:ext uri="{FF2B5EF4-FFF2-40B4-BE49-F238E27FC236}">
                    <a16:creationId xmlns:a16="http://schemas.microsoft.com/office/drawing/2014/main" id="{F2E4C006-685B-90B7-9910-0D295CBFCDF4}"/>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52</a:t>
                </a:r>
              </a:p>
            </p:txBody>
          </p:sp>
          <p:sp>
            <p:nvSpPr>
              <p:cNvPr id="9" name="Rectangle 8">
                <a:extLst>
                  <a:ext uri="{FF2B5EF4-FFF2-40B4-BE49-F238E27FC236}">
                    <a16:creationId xmlns:a16="http://schemas.microsoft.com/office/drawing/2014/main" id="{FD66E779-D7AB-FDB8-440C-8451EDC3B14E}"/>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930958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B8984-8FE9-F840-A8BA-3EA743241573}"/>
              </a:ext>
            </a:extLst>
          </p:cNvPr>
          <p:cNvSpPr>
            <a:spLocks noGrp="1"/>
          </p:cNvSpPr>
          <p:nvPr>
            <p:ph type="title"/>
          </p:nvPr>
        </p:nvSpPr>
        <p:spPr>
          <a:xfrm>
            <a:off x="0" y="39026"/>
            <a:ext cx="10515600" cy="868968"/>
          </a:xfrm>
        </p:spPr>
        <p:txBody>
          <a:bodyPr/>
          <a:lstStyle/>
          <a:p>
            <a:r>
              <a:rPr lang="en-GB" dirty="0">
                <a:highlight>
                  <a:srgbClr val="FFFF00"/>
                </a:highlight>
              </a:rPr>
              <a:t>Herramienta 4: </a:t>
            </a:r>
            <a:r>
              <a:rPr lang="en-GB" dirty="0" err="1">
                <a:highlight>
                  <a:srgbClr val="FFFF00"/>
                </a:highlight>
              </a:rPr>
              <a:t>cuadro</a:t>
            </a:r>
            <a:r>
              <a:rPr lang="en-GB" dirty="0">
                <a:highlight>
                  <a:srgbClr val="FFFF00"/>
                </a:highlight>
              </a:rPr>
              <a:t> de seguimiento de gastos</a:t>
            </a:r>
            <a:endParaRPr lang="en-US" dirty="0">
              <a:highlight>
                <a:srgbClr val="FFFF00"/>
              </a:highlight>
            </a:endParaRPr>
          </a:p>
        </p:txBody>
      </p:sp>
      <p:pic>
        <p:nvPicPr>
          <p:cNvPr id="5" name="Picture 4">
            <a:extLst>
              <a:ext uri="{FF2B5EF4-FFF2-40B4-BE49-F238E27FC236}">
                <a16:creationId xmlns:a16="http://schemas.microsoft.com/office/drawing/2014/main" id="{3289B959-6CE8-B7C2-177C-D1116A3E58C2}"/>
              </a:ext>
            </a:extLst>
          </p:cNvPr>
          <p:cNvPicPr>
            <a:picLocks noChangeAspect="1"/>
          </p:cNvPicPr>
          <p:nvPr/>
        </p:nvPicPr>
        <p:blipFill>
          <a:blip r:embed="rId3"/>
          <a:stretch>
            <a:fillRect/>
          </a:stretch>
        </p:blipFill>
        <p:spPr>
          <a:xfrm>
            <a:off x="2292096" y="1782070"/>
            <a:ext cx="9294086" cy="3822025"/>
          </a:xfrm>
          <a:prstGeom prst="rect">
            <a:avLst/>
          </a:prstGeom>
          <a:ln>
            <a:solidFill>
              <a:schemeClr val="accent3">
                <a:lumMod val="75000"/>
              </a:schemeClr>
            </a:solidFill>
          </a:ln>
        </p:spPr>
      </p:pic>
      <p:sp>
        <p:nvSpPr>
          <p:cNvPr id="3" name="Rectangle: Single Corner Snipped 2">
            <a:extLst>
              <a:ext uri="{FF2B5EF4-FFF2-40B4-BE49-F238E27FC236}">
                <a16:creationId xmlns:a16="http://schemas.microsoft.com/office/drawing/2014/main" id="{83329BFA-97B8-BC4A-4224-0E9838AA199D}"/>
              </a:ext>
            </a:extLst>
          </p:cNvPr>
          <p:cNvSpPr/>
          <p:nvPr/>
        </p:nvSpPr>
        <p:spPr>
          <a:xfrm>
            <a:off x="728472" y="1782070"/>
            <a:ext cx="1106488" cy="1341616"/>
          </a:xfrm>
          <a:prstGeom prst="snip1Rect">
            <a:avLst/>
          </a:prstGeom>
          <a:solidFill>
            <a:schemeClr val="accent3">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dirty="0"/>
              <a:t>HERRAMIENTA 4</a:t>
            </a:r>
          </a:p>
        </p:txBody>
      </p:sp>
      <p:grpSp>
        <p:nvGrpSpPr>
          <p:cNvPr id="4" name="Group 3">
            <a:extLst>
              <a:ext uri="{FF2B5EF4-FFF2-40B4-BE49-F238E27FC236}">
                <a16:creationId xmlns:a16="http://schemas.microsoft.com/office/drawing/2014/main" id="{08D365DE-26FD-5F89-D919-61277B6E0502}"/>
              </a:ext>
            </a:extLst>
          </p:cNvPr>
          <p:cNvGrpSpPr/>
          <p:nvPr/>
        </p:nvGrpSpPr>
        <p:grpSpPr>
          <a:xfrm>
            <a:off x="10228983" y="337468"/>
            <a:ext cx="1587872" cy="1368854"/>
            <a:chOff x="10228983" y="337468"/>
            <a:chExt cx="1587872" cy="1368854"/>
          </a:xfrm>
        </p:grpSpPr>
        <p:sp>
          <p:nvSpPr>
            <p:cNvPr id="6" name="Hexagon 5">
              <a:extLst>
                <a:ext uri="{FF2B5EF4-FFF2-40B4-BE49-F238E27FC236}">
                  <a16:creationId xmlns:a16="http://schemas.microsoft.com/office/drawing/2014/main" id="{945D76F6-FA0E-E6A3-EEC2-8872C8A8FE2C}"/>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DF498A41-EF06-E7B0-0FAE-534D6C38DA29}"/>
                </a:ext>
              </a:extLst>
            </p:cNvPr>
            <p:cNvGrpSpPr/>
            <p:nvPr/>
          </p:nvGrpSpPr>
          <p:grpSpPr>
            <a:xfrm>
              <a:off x="10737628" y="758745"/>
              <a:ext cx="562136" cy="634675"/>
              <a:chOff x="760175" y="830142"/>
              <a:chExt cx="867619" cy="979579"/>
            </a:xfrm>
          </p:grpSpPr>
          <p:sp>
            <p:nvSpPr>
              <p:cNvPr id="8" name="Rectangle 7">
                <a:extLst>
                  <a:ext uri="{FF2B5EF4-FFF2-40B4-BE49-F238E27FC236}">
                    <a16:creationId xmlns:a16="http://schemas.microsoft.com/office/drawing/2014/main" id="{0981A2A1-E51A-2C05-C18F-50A02FF99C88}"/>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52</a:t>
                </a:r>
              </a:p>
            </p:txBody>
          </p:sp>
          <p:sp>
            <p:nvSpPr>
              <p:cNvPr id="9" name="Rectangle 8">
                <a:extLst>
                  <a:ext uri="{FF2B5EF4-FFF2-40B4-BE49-F238E27FC236}">
                    <a16:creationId xmlns:a16="http://schemas.microsoft.com/office/drawing/2014/main" id="{9A0A317C-1E43-B1D2-8C69-4DB17CDAD8E6}"/>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84933541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2">
            <a:extLst>
              <a:ext uri="{FF2B5EF4-FFF2-40B4-BE49-F238E27FC236}">
                <a16:creationId xmlns:a16="http://schemas.microsoft.com/office/drawing/2014/main" id="{03437433-2FF2-691B-D659-EBB1705B46A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 sz="5400" b="1" dirty="0">
                <a:solidFill>
                  <a:schemeClr val="bg1">
                    <a:lumMod val="75000"/>
                  </a:schemeClr>
                </a:solidFill>
                <a:latin typeface="Garamond"/>
              </a:rPr>
              <a:t>Diapositiva adicional para la/el facilitador/a</a:t>
            </a:r>
            <a:endParaRPr lang="en-CA" sz="5400" b="1" dirty="0">
              <a:solidFill>
                <a:schemeClr val="bg1">
                  <a:lumMod val="75000"/>
                </a:schemeClr>
              </a:solidFill>
            </a:endParaRPr>
          </a:p>
        </p:txBody>
      </p:sp>
    </p:spTree>
    <p:extLst>
      <p:ext uri="{BB962C8B-B14F-4D97-AF65-F5344CB8AC3E}">
        <p14:creationId xmlns:p14="http://schemas.microsoft.com/office/powerpoint/2010/main" val="369059990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35353B04-7E41-7AC9-D3A7-984C8ACF8264}"/>
              </a:ext>
            </a:extLst>
          </p:cNvPr>
          <p:cNvSpPr/>
          <p:nvPr/>
        </p:nvSpPr>
        <p:spPr>
          <a:xfrm>
            <a:off x="838200" y="1805940"/>
            <a:ext cx="6479594" cy="398907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BF1B2B6-E5DA-3998-8128-5A1FF206EC6F}"/>
              </a:ext>
            </a:extLst>
          </p:cNvPr>
          <p:cNvSpPr>
            <a:spLocks noGrp="1"/>
          </p:cNvSpPr>
          <p:nvPr>
            <p:ph type="title"/>
          </p:nvPr>
        </p:nvSpPr>
        <p:spPr/>
        <p:txBody>
          <a:bodyPr/>
          <a:lstStyle/>
          <a:p>
            <a:r>
              <a:rPr lang="en-US" dirty="0" err="1">
                <a:highlight>
                  <a:srgbClr val="FFFF00"/>
                </a:highlight>
                <a:latin typeface="+mj-lt"/>
              </a:rPr>
              <a:t>Herramientas</a:t>
            </a:r>
            <a:r>
              <a:rPr lang="en-US" dirty="0">
                <a:highlight>
                  <a:srgbClr val="FFFF00"/>
                </a:highlight>
                <a:latin typeface="+mj-lt"/>
              </a:rPr>
              <a:t> del </a:t>
            </a:r>
            <a:r>
              <a:rPr lang="en-US" i="1" dirty="0">
                <a:highlight>
                  <a:srgbClr val="FFFF00"/>
                </a:highlight>
                <a:latin typeface="+mj-lt"/>
              </a:rPr>
              <a:t>Money Matters</a:t>
            </a:r>
          </a:p>
        </p:txBody>
      </p:sp>
      <p:grpSp>
        <p:nvGrpSpPr>
          <p:cNvPr id="4" name="Group 3">
            <a:extLst>
              <a:ext uri="{FF2B5EF4-FFF2-40B4-BE49-F238E27FC236}">
                <a16:creationId xmlns:a16="http://schemas.microsoft.com/office/drawing/2014/main" id="{39F40161-D26D-58C9-F816-6F90D3BACBD7}"/>
              </a:ext>
            </a:extLst>
          </p:cNvPr>
          <p:cNvGrpSpPr/>
          <p:nvPr/>
        </p:nvGrpSpPr>
        <p:grpSpPr>
          <a:xfrm>
            <a:off x="10228983" y="337468"/>
            <a:ext cx="1587872" cy="1368854"/>
            <a:chOff x="10228983" y="337468"/>
            <a:chExt cx="1587872" cy="1368854"/>
          </a:xfrm>
        </p:grpSpPr>
        <p:sp>
          <p:nvSpPr>
            <p:cNvPr id="5" name="Hexagon 4">
              <a:extLst>
                <a:ext uri="{FF2B5EF4-FFF2-40B4-BE49-F238E27FC236}">
                  <a16:creationId xmlns:a16="http://schemas.microsoft.com/office/drawing/2014/main" id="{B91CAA75-5438-8726-D7FD-A472D6E62CAC}"/>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E81D4C45-14E8-A46A-3B01-F0E7B162598F}"/>
                </a:ext>
              </a:extLst>
            </p:cNvPr>
            <p:cNvGrpSpPr/>
            <p:nvPr/>
          </p:nvGrpSpPr>
          <p:grpSpPr>
            <a:xfrm>
              <a:off x="10621771" y="762700"/>
              <a:ext cx="562136" cy="634675"/>
              <a:chOff x="760175" y="830142"/>
              <a:chExt cx="867619" cy="979579"/>
            </a:xfrm>
          </p:grpSpPr>
          <p:sp>
            <p:nvSpPr>
              <p:cNvPr id="10" name="Rectangle 9">
                <a:extLst>
                  <a:ext uri="{FF2B5EF4-FFF2-40B4-BE49-F238E27FC236}">
                    <a16:creationId xmlns:a16="http://schemas.microsoft.com/office/drawing/2014/main" id="{006C2621-77B7-7B5C-1772-519E40626ADA}"/>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50-</a:t>
                </a:r>
              </a:p>
              <a:p>
                <a:pPr algn="ctr"/>
                <a:r>
                  <a:rPr lang="en-US" sz="1600" b="1" dirty="0">
                    <a:solidFill>
                      <a:schemeClr val="bg1"/>
                    </a:solidFill>
                    <a:latin typeface="Arial" panose="020B0604020202020204" pitchFamily="34" charset="0"/>
                    <a:cs typeface="Arial" panose="020B0604020202020204" pitchFamily="34" charset="0"/>
                  </a:rPr>
                  <a:t>52</a:t>
                </a:r>
              </a:p>
            </p:txBody>
          </p:sp>
          <p:sp>
            <p:nvSpPr>
              <p:cNvPr id="11" name="Rectangle 10">
                <a:extLst>
                  <a:ext uri="{FF2B5EF4-FFF2-40B4-BE49-F238E27FC236}">
                    <a16:creationId xmlns:a16="http://schemas.microsoft.com/office/drawing/2014/main" id="{96C33E1F-C892-49F9-B53C-74585AD2C8B1}"/>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11F8818B-AB8D-ACFD-B2B2-D089C6D6C30A}"/>
                </a:ext>
              </a:extLst>
            </p:cNvPr>
            <p:cNvGrpSpPr/>
            <p:nvPr/>
          </p:nvGrpSpPr>
          <p:grpSpPr>
            <a:xfrm>
              <a:off x="11325415" y="762701"/>
              <a:ext cx="182192" cy="634674"/>
              <a:chOff x="2121762" y="2323619"/>
              <a:chExt cx="200378" cy="825210"/>
            </a:xfrm>
          </p:grpSpPr>
          <p:sp>
            <p:nvSpPr>
              <p:cNvPr id="8" name="Isosceles Triangle 7">
                <a:extLst>
                  <a:ext uri="{FF2B5EF4-FFF2-40B4-BE49-F238E27FC236}">
                    <a16:creationId xmlns:a16="http://schemas.microsoft.com/office/drawing/2014/main" id="{F1184B48-CD57-34C3-A7CB-9DF60850FC53}"/>
                  </a:ext>
                </a:extLst>
              </p:cNvPr>
              <p:cNvSpPr/>
              <p:nvPr/>
            </p:nvSpPr>
            <p:spPr>
              <a:xfrm>
                <a:off x="2121763" y="2323619"/>
                <a:ext cx="200377" cy="17273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CB3C5BB-DEFB-6774-B021-31B5F1B1E29C}"/>
                  </a:ext>
                </a:extLst>
              </p:cNvPr>
              <p:cNvSpPr/>
              <p:nvPr/>
            </p:nvSpPr>
            <p:spPr>
              <a:xfrm>
                <a:off x="2121762" y="2496169"/>
                <a:ext cx="200377" cy="6526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0" name="Group 19">
            <a:extLst>
              <a:ext uri="{FF2B5EF4-FFF2-40B4-BE49-F238E27FC236}">
                <a16:creationId xmlns:a16="http://schemas.microsoft.com/office/drawing/2014/main" id="{F65F0783-75A9-A89B-03A3-BD75F8BEA3FE}"/>
              </a:ext>
            </a:extLst>
          </p:cNvPr>
          <p:cNvGrpSpPr/>
          <p:nvPr/>
        </p:nvGrpSpPr>
        <p:grpSpPr>
          <a:xfrm rot="1731243">
            <a:off x="7654953" y="2327825"/>
            <a:ext cx="3950026" cy="2626197"/>
            <a:chOff x="7208925" y="2604220"/>
            <a:chExt cx="1168511" cy="776891"/>
          </a:xfrm>
          <a:solidFill>
            <a:schemeClr val="accent3">
              <a:lumMod val="75000"/>
            </a:schemeClr>
          </a:solidFill>
        </p:grpSpPr>
        <p:sp>
          <p:nvSpPr>
            <p:cNvPr id="21" name="Rectangle 20">
              <a:extLst>
                <a:ext uri="{FF2B5EF4-FFF2-40B4-BE49-F238E27FC236}">
                  <a16:creationId xmlns:a16="http://schemas.microsoft.com/office/drawing/2014/main" id="{D3E9A634-1775-8986-A1B9-1AEEC41504DE}"/>
                </a:ext>
              </a:extLst>
            </p:cNvPr>
            <p:cNvSpPr/>
            <p:nvPr/>
          </p:nvSpPr>
          <p:spPr>
            <a:xfrm>
              <a:off x="7425584" y="2840091"/>
              <a:ext cx="716280" cy="5410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Google Shape;315;p4">
              <a:extLst>
                <a:ext uri="{FF2B5EF4-FFF2-40B4-BE49-F238E27FC236}">
                  <a16:creationId xmlns:a16="http://schemas.microsoft.com/office/drawing/2014/main" id="{B872176E-F823-CCB6-7D59-28D061E9D999}"/>
                </a:ext>
              </a:extLst>
            </p:cNvPr>
            <p:cNvSpPr/>
            <p:nvPr/>
          </p:nvSpPr>
          <p:spPr>
            <a:xfrm>
              <a:off x="7208925" y="2953324"/>
              <a:ext cx="356816" cy="356815"/>
            </a:xfrm>
            <a:prstGeom prst="ellipse">
              <a:avLst/>
            </a:prstGeom>
            <a:grp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3" name="Google Shape;315;p4">
              <a:extLst>
                <a:ext uri="{FF2B5EF4-FFF2-40B4-BE49-F238E27FC236}">
                  <a16:creationId xmlns:a16="http://schemas.microsoft.com/office/drawing/2014/main" id="{23962905-80D7-6304-14CD-121CFD9928B9}"/>
                </a:ext>
              </a:extLst>
            </p:cNvPr>
            <p:cNvSpPr/>
            <p:nvPr/>
          </p:nvSpPr>
          <p:spPr>
            <a:xfrm>
              <a:off x="7622905" y="2604220"/>
              <a:ext cx="356816" cy="356815"/>
            </a:xfrm>
            <a:prstGeom prst="ellipse">
              <a:avLst/>
            </a:prstGeom>
            <a:grp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4" name="Google Shape;315;p4">
              <a:extLst>
                <a:ext uri="{FF2B5EF4-FFF2-40B4-BE49-F238E27FC236}">
                  <a16:creationId xmlns:a16="http://schemas.microsoft.com/office/drawing/2014/main" id="{89E20328-7727-CC2C-222F-A949677E0511}"/>
                </a:ext>
              </a:extLst>
            </p:cNvPr>
            <p:cNvSpPr/>
            <p:nvPr/>
          </p:nvSpPr>
          <p:spPr>
            <a:xfrm>
              <a:off x="8020620" y="2955992"/>
              <a:ext cx="356816" cy="356815"/>
            </a:xfrm>
            <a:prstGeom prst="ellipse">
              <a:avLst/>
            </a:prstGeom>
            <a:grp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5" name="Rectangle: Single Corner Snipped 24">
              <a:extLst>
                <a:ext uri="{FF2B5EF4-FFF2-40B4-BE49-F238E27FC236}">
                  <a16:creationId xmlns:a16="http://schemas.microsoft.com/office/drawing/2014/main" id="{9B645D13-4439-75A9-80DE-A5D578ADCE3F}"/>
                </a:ext>
              </a:extLst>
            </p:cNvPr>
            <p:cNvSpPr/>
            <p:nvPr/>
          </p:nvSpPr>
          <p:spPr>
            <a:xfrm rot="3546506">
              <a:off x="7635233" y="3164183"/>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Single Corner Snipped 25">
              <a:extLst>
                <a:ext uri="{FF2B5EF4-FFF2-40B4-BE49-F238E27FC236}">
                  <a16:creationId xmlns:a16="http://schemas.microsoft.com/office/drawing/2014/main" id="{2D6B73A5-EA1F-2C05-EB49-59CBD130495A}"/>
                </a:ext>
              </a:extLst>
            </p:cNvPr>
            <p:cNvSpPr/>
            <p:nvPr/>
          </p:nvSpPr>
          <p:spPr>
            <a:xfrm rot="17435470">
              <a:off x="7817713" y="3021002"/>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Rectangle: Single Corner Snipped 26">
            <a:extLst>
              <a:ext uri="{FF2B5EF4-FFF2-40B4-BE49-F238E27FC236}">
                <a16:creationId xmlns:a16="http://schemas.microsoft.com/office/drawing/2014/main" id="{D12461FA-02C1-D4D6-BB5C-A4D04E351EF1}"/>
              </a:ext>
            </a:extLst>
          </p:cNvPr>
          <p:cNvSpPr/>
          <p:nvPr/>
        </p:nvSpPr>
        <p:spPr>
          <a:xfrm>
            <a:off x="1540805" y="2547858"/>
            <a:ext cx="1106488" cy="1341616"/>
          </a:xfrm>
          <a:prstGeom prst="snip1Rect">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HERRAMIENTA 2</a:t>
            </a:r>
          </a:p>
        </p:txBody>
      </p:sp>
      <p:sp>
        <p:nvSpPr>
          <p:cNvPr id="28" name="Rectangle: Single Corner Snipped 27">
            <a:extLst>
              <a:ext uri="{FF2B5EF4-FFF2-40B4-BE49-F238E27FC236}">
                <a16:creationId xmlns:a16="http://schemas.microsoft.com/office/drawing/2014/main" id="{C61DA0FA-FCFF-701A-5D7F-49DBAFB5E6C9}"/>
              </a:ext>
            </a:extLst>
          </p:cNvPr>
          <p:cNvSpPr/>
          <p:nvPr/>
        </p:nvSpPr>
        <p:spPr>
          <a:xfrm>
            <a:off x="3507490" y="2547858"/>
            <a:ext cx="1106488" cy="1341616"/>
          </a:xfrm>
          <a:prstGeom prst="snip1Rect">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HERRAMIENTA 3</a:t>
            </a:r>
          </a:p>
        </p:txBody>
      </p:sp>
      <p:sp>
        <p:nvSpPr>
          <p:cNvPr id="29" name="Rectangle: Single Corner Snipped 28">
            <a:extLst>
              <a:ext uri="{FF2B5EF4-FFF2-40B4-BE49-F238E27FC236}">
                <a16:creationId xmlns:a16="http://schemas.microsoft.com/office/drawing/2014/main" id="{860E724C-EBFE-C0EE-4F44-C49F34E5C810}"/>
              </a:ext>
            </a:extLst>
          </p:cNvPr>
          <p:cNvSpPr/>
          <p:nvPr/>
        </p:nvSpPr>
        <p:spPr>
          <a:xfrm>
            <a:off x="5474175" y="2547858"/>
            <a:ext cx="1106488" cy="1341616"/>
          </a:xfrm>
          <a:prstGeom prst="snip1Rect">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HERRAMIENTA 4</a:t>
            </a:r>
          </a:p>
        </p:txBody>
      </p:sp>
      <p:sp>
        <p:nvSpPr>
          <p:cNvPr id="30" name="TextBox 29">
            <a:extLst>
              <a:ext uri="{FF2B5EF4-FFF2-40B4-BE49-F238E27FC236}">
                <a16:creationId xmlns:a16="http://schemas.microsoft.com/office/drawing/2014/main" id="{A742D082-4C6A-1772-8F3F-3F6B5D7588B5}"/>
              </a:ext>
            </a:extLst>
          </p:cNvPr>
          <p:cNvSpPr txBox="1"/>
          <p:nvPr/>
        </p:nvSpPr>
        <p:spPr>
          <a:xfrm>
            <a:off x="1277253" y="4295646"/>
            <a:ext cx="1651280" cy="923330"/>
          </a:xfrm>
          <a:prstGeom prst="rect">
            <a:avLst/>
          </a:prstGeom>
          <a:noFill/>
        </p:spPr>
        <p:txBody>
          <a:bodyPr wrap="square">
            <a:spAutoFit/>
          </a:bodyPr>
          <a:lstStyle/>
          <a:p>
            <a:pPr algn="ctr"/>
            <a:r>
              <a:rPr lang="en-US" sz="1800" dirty="0" err="1">
                <a:latin typeface="+mj-lt"/>
                <a:cs typeface="Calibri" panose="020F0502020204030204" pitchFamily="34" charset="0"/>
              </a:rPr>
              <a:t>Priorizar</a:t>
            </a:r>
            <a:r>
              <a:rPr lang="en-US" sz="1800" dirty="0">
                <a:latin typeface="+mj-lt"/>
                <a:cs typeface="Calibri" panose="020F0502020204030204" pitchFamily="34" charset="0"/>
              </a:rPr>
              <a:t> </a:t>
            </a:r>
            <a:r>
              <a:rPr lang="en-US" sz="1800" dirty="0" err="1">
                <a:latin typeface="+mj-lt"/>
                <a:cs typeface="Calibri" panose="020F0502020204030204" pitchFamily="34" charset="0"/>
              </a:rPr>
              <a:t>los</a:t>
            </a:r>
            <a:r>
              <a:rPr lang="en-US" sz="1800" dirty="0">
                <a:latin typeface="+mj-lt"/>
                <a:cs typeface="Calibri" panose="020F0502020204030204" pitchFamily="34" charset="0"/>
              </a:rPr>
              <a:t> </a:t>
            </a:r>
            <a:r>
              <a:rPr lang="en-US" sz="1800" dirty="0" err="1">
                <a:latin typeface="+mj-lt"/>
                <a:cs typeface="Calibri" panose="020F0502020204030204" pitchFamily="34" charset="0"/>
              </a:rPr>
              <a:t>gastos</a:t>
            </a:r>
            <a:r>
              <a:rPr lang="en-US" sz="1800" dirty="0">
                <a:latin typeface="+mj-lt"/>
                <a:cs typeface="Calibri" panose="020F0502020204030204" pitchFamily="34" charset="0"/>
              </a:rPr>
              <a:t> del </a:t>
            </a:r>
            <a:r>
              <a:rPr lang="en-US" sz="1800" dirty="0" err="1">
                <a:latin typeface="+mj-lt"/>
                <a:cs typeface="Calibri" panose="020F0502020204030204" pitchFamily="34" charset="0"/>
              </a:rPr>
              <a:t>hogar</a:t>
            </a:r>
            <a:endParaRPr lang="en-US" sz="1800" dirty="0">
              <a:latin typeface="+mj-lt"/>
              <a:cs typeface="Calibri" panose="020F0502020204030204" pitchFamily="34" charset="0"/>
            </a:endParaRPr>
          </a:p>
        </p:txBody>
      </p:sp>
      <p:sp>
        <p:nvSpPr>
          <p:cNvPr id="31" name="TextBox 30">
            <a:extLst>
              <a:ext uri="{FF2B5EF4-FFF2-40B4-BE49-F238E27FC236}">
                <a16:creationId xmlns:a16="http://schemas.microsoft.com/office/drawing/2014/main" id="{8941D963-3D8E-A21B-C5FD-DDC0348C4C66}"/>
              </a:ext>
            </a:extLst>
          </p:cNvPr>
          <p:cNvSpPr txBox="1"/>
          <p:nvPr/>
        </p:nvSpPr>
        <p:spPr>
          <a:xfrm>
            <a:off x="3274250" y="4295646"/>
            <a:ext cx="1651280" cy="646331"/>
          </a:xfrm>
          <a:prstGeom prst="rect">
            <a:avLst/>
          </a:prstGeom>
          <a:noFill/>
        </p:spPr>
        <p:txBody>
          <a:bodyPr wrap="square">
            <a:spAutoFit/>
          </a:bodyPr>
          <a:lstStyle/>
          <a:p>
            <a:pPr algn="ctr"/>
            <a:r>
              <a:rPr lang="en-US" sz="1800" dirty="0">
                <a:latin typeface="+mj-lt"/>
                <a:cs typeface="Calibri" panose="020F0502020204030204" pitchFamily="34" charset="0"/>
              </a:rPr>
              <a:t>Cuadro de seguimiento de los ingresos</a:t>
            </a:r>
          </a:p>
        </p:txBody>
      </p:sp>
      <p:sp>
        <p:nvSpPr>
          <p:cNvPr id="32" name="TextBox 31">
            <a:extLst>
              <a:ext uri="{FF2B5EF4-FFF2-40B4-BE49-F238E27FC236}">
                <a16:creationId xmlns:a16="http://schemas.microsoft.com/office/drawing/2014/main" id="{CAA8EC94-1BAC-029B-D8F5-80008253AF04}"/>
              </a:ext>
            </a:extLst>
          </p:cNvPr>
          <p:cNvSpPr txBox="1"/>
          <p:nvPr/>
        </p:nvSpPr>
        <p:spPr>
          <a:xfrm>
            <a:off x="5194795" y="4295646"/>
            <a:ext cx="1665248" cy="646331"/>
          </a:xfrm>
          <a:prstGeom prst="rect">
            <a:avLst/>
          </a:prstGeom>
          <a:noFill/>
        </p:spPr>
        <p:txBody>
          <a:bodyPr wrap="square">
            <a:spAutoFit/>
          </a:bodyPr>
          <a:lstStyle/>
          <a:p>
            <a:pPr algn="ctr"/>
            <a:r>
              <a:rPr lang="en-US" sz="1800" dirty="0">
                <a:latin typeface="+mj-lt"/>
                <a:cs typeface="Calibri" panose="020F0502020204030204" pitchFamily="34" charset="0"/>
              </a:rPr>
              <a:t>Cuadro de seguimiento de gastos</a:t>
            </a:r>
          </a:p>
        </p:txBody>
      </p:sp>
    </p:spTree>
    <p:extLst>
      <p:ext uri="{BB962C8B-B14F-4D97-AF65-F5344CB8AC3E}">
        <p14:creationId xmlns:p14="http://schemas.microsoft.com/office/powerpoint/2010/main" val="386947421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1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9A2A1"/>
              </a:buClr>
              <a:buSzPts val="3200"/>
              <a:buFont typeface="Arial"/>
              <a:buNone/>
            </a:pPr>
            <a:r>
              <a:rPr lang="en-US" dirty="0">
                <a:latin typeface="+mj-lt"/>
              </a:rPr>
              <a:t>Puntos clave de </a:t>
            </a:r>
            <a:r>
              <a:rPr lang="en-US" dirty="0" err="1">
                <a:latin typeface="+mj-lt"/>
              </a:rPr>
              <a:t>aprendizaje</a:t>
            </a:r>
            <a:endParaRPr lang="en-US" dirty="0">
              <a:latin typeface="+mj-lt"/>
            </a:endParaRPr>
          </a:p>
        </p:txBody>
      </p:sp>
      <p:sp>
        <p:nvSpPr>
          <p:cNvPr id="533" name="Google Shape;533;p18"/>
          <p:cNvSpPr txBox="1"/>
          <p:nvPr/>
        </p:nvSpPr>
        <p:spPr>
          <a:xfrm>
            <a:off x="1724665" y="3159162"/>
            <a:ext cx="3349170" cy="2462172"/>
          </a:xfrm>
          <a:prstGeom prst="rect">
            <a:avLst/>
          </a:prstGeom>
          <a:noFill/>
          <a:ln>
            <a:noFill/>
          </a:ln>
        </p:spPr>
        <p:txBody>
          <a:bodyPr spcFirstLastPara="1" wrap="square" lIns="91425" tIns="45700" rIns="91425" bIns="45700" anchor="t" anchorCtr="0">
            <a:spAutoFit/>
          </a:bodyPr>
          <a:lstStyle/>
          <a:p>
            <a:pPr algn="ctr"/>
            <a:r>
              <a:rPr lang="en-US" sz="2200" b="0" i="0" u="none" strike="noStrike" baseline="0" dirty="0">
                <a:latin typeface="+mj-lt"/>
                <a:cs typeface="Calibri" panose="020F0502020204030204" pitchFamily="34" charset="0"/>
              </a:rPr>
              <a:t>La capacitación económica puede reducir la violencia física </a:t>
            </a:r>
            <a:r>
              <a:rPr lang="en-US" sz="2200" b="0" i="0" u="none" strike="noStrike" baseline="0" dirty="0" err="1">
                <a:latin typeface="+mj-lt"/>
                <a:cs typeface="Calibri" panose="020F0502020204030204" pitchFamily="34" charset="0"/>
              </a:rPr>
              <a:t>hacia</a:t>
            </a:r>
            <a:r>
              <a:rPr lang="en-US" sz="2200" b="0" i="0" u="none" strike="noStrike" baseline="0" dirty="0">
                <a:latin typeface="+mj-lt"/>
                <a:cs typeface="Calibri" panose="020F0502020204030204" pitchFamily="34" charset="0"/>
              </a:rPr>
              <a:t> </a:t>
            </a:r>
            <a:r>
              <a:rPr lang="en-US" sz="2200" b="0" i="0" u="none" strike="noStrike" baseline="0" dirty="0" err="1">
                <a:latin typeface="+mj-lt"/>
                <a:cs typeface="Calibri" panose="020F0502020204030204" pitchFamily="34" charset="0"/>
              </a:rPr>
              <a:t>los</a:t>
            </a:r>
            <a:r>
              <a:rPr lang="en-US" sz="2200" b="0" i="0" u="none" strike="noStrike" baseline="0" dirty="0">
                <a:latin typeface="+mj-lt"/>
                <a:cs typeface="Calibri" panose="020F0502020204030204" pitchFamily="34" charset="0"/>
              </a:rPr>
              <a:t>/as </a:t>
            </a:r>
            <a:r>
              <a:rPr lang="en-US" sz="2200" b="0" i="0" u="none" strike="noStrike" baseline="0" dirty="0" err="1">
                <a:latin typeface="+mj-lt"/>
                <a:cs typeface="Calibri" panose="020F0502020204030204" pitchFamily="34" charset="0"/>
              </a:rPr>
              <a:t>menores</a:t>
            </a:r>
            <a:r>
              <a:rPr lang="en-US" sz="2200" b="0" i="0" u="none" strike="noStrike" baseline="0" dirty="0">
                <a:latin typeface="+mj-lt"/>
                <a:cs typeface="Calibri" panose="020F0502020204030204" pitchFamily="34" charset="0"/>
              </a:rPr>
              <a:t> por parte de </a:t>
            </a:r>
            <a:r>
              <a:rPr lang="en-US" sz="2200" b="0" i="0" u="none" strike="noStrike" baseline="0" dirty="0" err="1">
                <a:latin typeface="+mj-lt"/>
                <a:cs typeface="Calibri" panose="020F0502020204030204" pitchFamily="34" charset="0"/>
              </a:rPr>
              <a:t>los</a:t>
            </a:r>
            <a:r>
              <a:rPr lang="en-US" sz="2200" b="0" i="0" u="none" strike="noStrike" baseline="0" dirty="0">
                <a:latin typeface="+mj-lt"/>
                <a:cs typeface="Calibri" panose="020F0502020204030204" pitchFamily="34" charset="0"/>
              </a:rPr>
              <a:t> padres, </a:t>
            </a:r>
            <a:r>
              <a:rPr lang="en-US" sz="2200" b="0" i="0" u="none" strike="noStrike" baseline="0" dirty="0" err="1">
                <a:latin typeface="+mj-lt"/>
                <a:cs typeface="Calibri" panose="020F0502020204030204" pitchFamily="34" charset="0"/>
              </a:rPr>
              <a:t>madres</a:t>
            </a:r>
            <a:r>
              <a:rPr lang="en-US" sz="2200" b="0" i="0" u="none" strike="noStrike" baseline="0" dirty="0">
                <a:latin typeface="+mj-lt"/>
                <a:cs typeface="Calibri" panose="020F0502020204030204" pitchFamily="34" charset="0"/>
              </a:rPr>
              <a:t> u otros cuidadores y la violencia en </a:t>
            </a:r>
            <a:r>
              <a:rPr lang="en-US" sz="2200" b="0" i="0" u="none" strike="noStrike" baseline="0" dirty="0" err="1">
                <a:latin typeface="+mj-lt"/>
                <a:cs typeface="Calibri" panose="020F0502020204030204" pitchFamily="34" charset="0"/>
              </a:rPr>
              <a:t>el</a:t>
            </a:r>
            <a:r>
              <a:rPr lang="en-US" sz="2200" b="0" i="0" u="none" strike="noStrike" baseline="0" dirty="0">
                <a:latin typeface="+mj-lt"/>
                <a:cs typeface="Calibri" panose="020F0502020204030204" pitchFamily="34" charset="0"/>
              </a:rPr>
              <a:t> </a:t>
            </a:r>
            <a:r>
              <a:rPr lang="en-US" sz="2200" b="0" i="0" u="none" strike="noStrike" baseline="0" dirty="0" err="1">
                <a:latin typeface="+mj-lt"/>
                <a:cs typeface="Calibri" panose="020F0502020204030204" pitchFamily="34" charset="0"/>
              </a:rPr>
              <a:t>hogar</a:t>
            </a:r>
            <a:r>
              <a:rPr lang="en-US" sz="2200" b="0" i="0" u="none" strike="noStrike" baseline="0" dirty="0">
                <a:latin typeface="+mj-lt"/>
                <a:cs typeface="Calibri" panose="020F0502020204030204" pitchFamily="34" charset="0"/>
              </a:rPr>
              <a:t> </a:t>
            </a:r>
          </a:p>
        </p:txBody>
      </p:sp>
      <p:sp>
        <p:nvSpPr>
          <p:cNvPr id="535" name="Google Shape;535;p18"/>
          <p:cNvSpPr/>
          <p:nvPr/>
        </p:nvSpPr>
        <p:spPr>
          <a:xfrm>
            <a:off x="2873470" y="1794807"/>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2" name="Google Shape;533;p18">
            <a:extLst>
              <a:ext uri="{FF2B5EF4-FFF2-40B4-BE49-F238E27FC236}">
                <a16:creationId xmlns:a16="http://schemas.microsoft.com/office/drawing/2014/main" id="{7A9C3156-CF04-2694-27CC-BE8A8664CE85}"/>
              </a:ext>
            </a:extLst>
          </p:cNvPr>
          <p:cNvSpPr txBox="1"/>
          <p:nvPr/>
        </p:nvSpPr>
        <p:spPr>
          <a:xfrm>
            <a:off x="5674823" y="3159162"/>
            <a:ext cx="4852744" cy="2462172"/>
          </a:xfrm>
          <a:prstGeom prst="rect">
            <a:avLst/>
          </a:prstGeom>
          <a:noFill/>
          <a:ln>
            <a:noFill/>
          </a:ln>
        </p:spPr>
        <p:txBody>
          <a:bodyPr spcFirstLastPara="1" wrap="square" lIns="91425" tIns="45700" rIns="91425" bIns="45700" anchor="t" anchorCtr="0">
            <a:spAutoFit/>
          </a:bodyPr>
          <a:lstStyle/>
          <a:p>
            <a:pPr marR="0" lvl="0" algn="ctr" defTabSz="914400" rtl="0" eaLnBrk="1" fontAlgn="auto" latinLnBrk="0" hangingPunct="1">
              <a:lnSpc>
                <a:spcPct val="100000"/>
              </a:lnSpc>
              <a:spcBef>
                <a:spcPts val="0"/>
              </a:spcBef>
              <a:spcAft>
                <a:spcPts val="0"/>
              </a:spcAft>
              <a:buClr>
                <a:srgbClr val="000000"/>
              </a:buClr>
              <a:buSzPts val="1400"/>
              <a:tabLst/>
              <a:defRPr/>
            </a:pPr>
            <a:r>
              <a:rPr lang="en-US" sz="2200" dirty="0">
                <a:latin typeface="+mj-lt"/>
                <a:cs typeface="Calibri" panose="020F0502020204030204" pitchFamily="34" charset="0"/>
              </a:rPr>
              <a:t>Los/as </a:t>
            </a:r>
            <a:r>
              <a:rPr lang="en-US" sz="2200" dirty="0" err="1">
                <a:latin typeface="+mj-lt"/>
                <a:cs typeface="Calibri" panose="020F0502020204030204" pitchFamily="34" charset="0"/>
              </a:rPr>
              <a:t>asistentes</a:t>
            </a:r>
            <a:r>
              <a:rPr lang="en-US" sz="2200" dirty="0">
                <a:latin typeface="+mj-lt"/>
                <a:cs typeface="Calibri" panose="020F0502020204030204" pitchFamily="34" charset="0"/>
              </a:rPr>
              <a:t> </a:t>
            </a:r>
            <a:r>
              <a:rPr lang="en-US" sz="2200" dirty="0" err="1">
                <a:latin typeface="+mj-lt"/>
                <a:cs typeface="Calibri" panose="020F0502020204030204" pitchFamily="34" charset="0"/>
              </a:rPr>
              <a:t>sociales</a:t>
            </a:r>
            <a:r>
              <a:rPr lang="en-US" sz="2200" dirty="0">
                <a:latin typeface="+mj-lt"/>
                <a:cs typeface="Calibri" panose="020F0502020204030204" pitchFamily="34" charset="0"/>
              </a:rPr>
              <a:t> pueden apoyar a las familias en la gestión del dinero mediante el uso de guiones y herramientas de gestión del dinero, así como a través de </a:t>
            </a:r>
            <a:r>
              <a:rPr lang="en-US" sz="2200" dirty="0" err="1">
                <a:latin typeface="+mj-lt"/>
                <a:cs typeface="Calibri" panose="020F0502020204030204" pitchFamily="34" charset="0"/>
              </a:rPr>
              <a:t>remisiones</a:t>
            </a:r>
            <a:r>
              <a:rPr lang="en-US" sz="2200" dirty="0">
                <a:latin typeface="+mj-lt"/>
                <a:cs typeface="Calibri" panose="020F0502020204030204" pitchFamily="34" charset="0"/>
              </a:rPr>
              <a:t> a la </a:t>
            </a:r>
            <a:r>
              <a:rPr lang="en-US" sz="2200" dirty="0" err="1">
                <a:latin typeface="+mj-lt"/>
                <a:cs typeface="Calibri" panose="020F0502020204030204" pitchFamily="34" charset="0"/>
              </a:rPr>
              <a:t>asistencia</a:t>
            </a:r>
            <a:r>
              <a:rPr lang="en-US" sz="2200" dirty="0">
                <a:latin typeface="+mj-lt"/>
                <a:cs typeface="Calibri" panose="020F0502020204030204" pitchFamily="34" charset="0"/>
              </a:rPr>
              <a:t> en efectivo y </a:t>
            </a:r>
            <a:r>
              <a:rPr lang="en-US" sz="2200" dirty="0" err="1">
                <a:latin typeface="+mj-lt"/>
                <a:cs typeface="Calibri" panose="020F0502020204030204" pitchFamily="34" charset="0"/>
              </a:rPr>
              <a:t>cupones</a:t>
            </a:r>
            <a:r>
              <a:rPr lang="en-US" sz="2200" dirty="0">
                <a:latin typeface="+mj-lt"/>
                <a:cs typeface="Calibri" panose="020F0502020204030204" pitchFamily="34" charset="0"/>
              </a:rPr>
              <a:t> (AEC) y otros </a:t>
            </a:r>
            <a:r>
              <a:rPr lang="en-US" sz="2200" dirty="0" err="1">
                <a:latin typeface="+mj-lt"/>
                <a:cs typeface="Calibri" panose="020F0502020204030204" pitchFamily="34" charset="0"/>
              </a:rPr>
              <a:t>programas</a:t>
            </a:r>
            <a:r>
              <a:rPr lang="en-US" sz="2200" dirty="0">
                <a:latin typeface="+mj-lt"/>
                <a:cs typeface="Calibri" panose="020F0502020204030204" pitchFamily="34" charset="0"/>
              </a:rPr>
              <a:t> </a:t>
            </a:r>
            <a:r>
              <a:rPr lang="en-US" sz="2200" dirty="0" err="1">
                <a:latin typeface="+mj-lt"/>
                <a:cs typeface="Calibri" panose="020F0502020204030204" pitchFamily="34" charset="0"/>
              </a:rPr>
              <a:t>económicos</a:t>
            </a:r>
            <a:endParaRPr lang="en-US" sz="2200" b="0" i="0" u="none" strike="noStrike" baseline="0" dirty="0">
              <a:solidFill>
                <a:srgbClr val="000000"/>
              </a:solidFill>
              <a:latin typeface="+mj-lt"/>
              <a:cs typeface="Calibri" panose="020F0502020204030204" pitchFamily="34" charset="0"/>
            </a:endParaRPr>
          </a:p>
        </p:txBody>
      </p:sp>
      <p:sp>
        <p:nvSpPr>
          <p:cNvPr id="3" name="Google Shape;535;p18">
            <a:extLst>
              <a:ext uri="{FF2B5EF4-FFF2-40B4-BE49-F238E27FC236}">
                <a16:creationId xmlns:a16="http://schemas.microsoft.com/office/drawing/2014/main" id="{A91F1D5D-F01A-9412-CFD1-2EE1AB834E61}"/>
              </a:ext>
            </a:extLst>
          </p:cNvPr>
          <p:cNvSpPr/>
          <p:nvPr/>
        </p:nvSpPr>
        <p:spPr>
          <a:xfrm>
            <a:off x="7575415" y="1794807"/>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Tree>
    <p:extLst>
      <p:ext uri="{BB962C8B-B14F-4D97-AF65-F5344CB8AC3E}">
        <p14:creationId xmlns:p14="http://schemas.microsoft.com/office/powerpoint/2010/main" val="195101790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29" name="Title 28">
            <a:extLst>
              <a:ext uri="{FF2B5EF4-FFF2-40B4-BE49-F238E27FC236}">
                <a16:creationId xmlns:a16="http://schemas.microsoft.com/office/drawing/2014/main" id="{B3E9165F-942E-03A6-DE86-8BCD422C04B7}"/>
              </a:ext>
            </a:extLst>
          </p:cNvPr>
          <p:cNvSpPr>
            <a:spLocks noGrp="1"/>
          </p:cNvSpPr>
          <p:nvPr>
            <p:ph type="title"/>
          </p:nvPr>
        </p:nvSpPr>
        <p:spPr/>
        <p:txBody>
          <a:bodyPr/>
          <a:lstStyle/>
          <a:p>
            <a:r>
              <a:rPr lang="en-CA" sz="2400" b="1" dirty="0">
                <a:solidFill>
                  <a:schemeClr val="bg1"/>
                </a:solidFill>
                <a:latin typeface="Garamond"/>
              </a:rPr>
              <a:t>SESIÓN 9</a:t>
            </a:r>
            <a:br>
              <a:rPr lang="en-CA" sz="2400" b="1" dirty="0">
                <a:solidFill>
                  <a:schemeClr val="bg1"/>
                </a:solidFill>
                <a:latin typeface="Garamond"/>
              </a:rPr>
            </a:br>
            <a:br>
              <a:rPr lang="en-CA" b="1" dirty="0">
                <a:solidFill>
                  <a:schemeClr val="bg1"/>
                </a:solidFill>
                <a:latin typeface="Garamond"/>
              </a:rPr>
            </a:br>
            <a:r>
              <a:rPr lang="en-US" sz="5400" b="1" dirty="0">
                <a:solidFill>
                  <a:schemeClr val="bg1"/>
                </a:solidFill>
                <a:latin typeface="Garamond"/>
              </a:rPr>
              <a:t>Técnicas de autocuidado y relajación para ayudar a </a:t>
            </a:r>
            <a:r>
              <a:rPr lang="en-US" sz="5400" b="1" dirty="0" err="1">
                <a:solidFill>
                  <a:schemeClr val="bg1"/>
                </a:solidFill>
                <a:latin typeface="Garamond"/>
              </a:rPr>
              <a:t>los</a:t>
            </a:r>
            <a:r>
              <a:rPr lang="en-US" sz="5400" b="1" dirty="0">
                <a:solidFill>
                  <a:schemeClr val="bg1"/>
                </a:solidFill>
                <a:latin typeface="Garamond"/>
              </a:rPr>
              <a:t>/as </a:t>
            </a:r>
            <a:r>
              <a:rPr lang="en-US" sz="5400" b="1" dirty="0" err="1">
                <a:solidFill>
                  <a:schemeClr val="bg1"/>
                </a:solidFill>
                <a:latin typeface="Garamond"/>
              </a:rPr>
              <a:t>cuidadores</a:t>
            </a:r>
            <a:endParaRPr lang="en-US" dirty="0"/>
          </a:p>
        </p:txBody>
      </p:sp>
      <p:grpSp>
        <p:nvGrpSpPr>
          <p:cNvPr id="27" name="Group 26">
            <a:extLst>
              <a:ext uri="{FF2B5EF4-FFF2-40B4-BE49-F238E27FC236}">
                <a16:creationId xmlns:a16="http://schemas.microsoft.com/office/drawing/2014/main" id="{457533B7-C367-5DCB-AA93-C9C343A8635F}"/>
              </a:ext>
            </a:extLst>
          </p:cNvPr>
          <p:cNvGrpSpPr/>
          <p:nvPr/>
        </p:nvGrpSpPr>
        <p:grpSpPr>
          <a:xfrm>
            <a:off x="10370496" y="683335"/>
            <a:ext cx="937477" cy="1121659"/>
            <a:chOff x="2780231" y="3039417"/>
            <a:chExt cx="1162307" cy="1390660"/>
          </a:xfrm>
          <a:solidFill>
            <a:schemeClr val="bg1"/>
          </a:solidFill>
        </p:grpSpPr>
        <p:sp>
          <p:nvSpPr>
            <p:cNvPr id="28" name="Rectangle 27">
              <a:extLst>
                <a:ext uri="{FF2B5EF4-FFF2-40B4-BE49-F238E27FC236}">
                  <a16:creationId xmlns:a16="http://schemas.microsoft.com/office/drawing/2014/main" id="{9157FCE6-C7F2-4F46-D43B-4450B75A60CC}"/>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lowchart: Stored Data 29">
              <a:extLst>
                <a:ext uri="{FF2B5EF4-FFF2-40B4-BE49-F238E27FC236}">
                  <a16:creationId xmlns:a16="http://schemas.microsoft.com/office/drawing/2014/main" id="{644BDFA2-83CD-BE1D-E14A-32057476BC55}"/>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lowchart: Stored Data 30">
              <a:extLst>
                <a:ext uri="{FF2B5EF4-FFF2-40B4-BE49-F238E27FC236}">
                  <a16:creationId xmlns:a16="http://schemas.microsoft.com/office/drawing/2014/main" id="{C7DF8437-2AD0-731F-147B-6A1A28F2D1F6}"/>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5B46B47F-BB86-90E7-773C-3712A8BB4E40}"/>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Isosceles Triangle 32">
              <a:extLst>
                <a:ext uri="{FF2B5EF4-FFF2-40B4-BE49-F238E27FC236}">
                  <a16:creationId xmlns:a16="http://schemas.microsoft.com/office/drawing/2014/main" id="{5FA1CDBC-F85E-C86D-3D09-9E873F1B366B}"/>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974A2700-0883-2AC2-D23D-22CEA7996A90}"/>
              </a:ext>
            </a:extLst>
          </p:cNvPr>
          <p:cNvGrpSpPr/>
          <p:nvPr/>
        </p:nvGrpSpPr>
        <p:grpSpPr>
          <a:xfrm>
            <a:off x="10559387" y="900943"/>
            <a:ext cx="497874" cy="668226"/>
            <a:chOff x="5438539" y="7646118"/>
            <a:chExt cx="814830" cy="1093633"/>
          </a:xfrm>
          <a:solidFill>
            <a:schemeClr val="accent3">
              <a:lumMod val="75000"/>
            </a:schemeClr>
          </a:solidFill>
        </p:grpSpPr>
        <p:sp>
          <p:nvSpPr>
            <p:cNvPr id="35" name="Round Same Side Corner Rectangle 21">
              <a:extLst>
                <a:ext uri="{FF2B5EF4-FFF2-40B4-BE49-F238E27FC236}">
                  <a16:creationId xmlns:a16="http://schemas.microsoft.com/office/drawing/2014/main" id="{451F9E5B-27EE-479E-0735-702683772BE1}"/>
                </a:ext>
              </a:extLst>
            </p:cNvPr>
            <p:cNvSpPr/>
            <p:nvPr/>
          </p:nvSpPr>
          <p:spPr>
            <a:xfrm>
              <a:off x="5440940" y="8395605"/>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2673B767-E000-F249-203B-4B9F2246161B}"/>
                </a:ext>
              </a:extLst>
            </p:cNvPr>
            <p:cNvSpPr/>
            <p:nvPr/>
          </p:nvSpPr>
          <p:spPr>
            <a:xfrm>
              <a:off x="5438539" y="8011964"/>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 Same Side Corner Rectangle 23">
              <a:extLst>
                <a:ext uri="{FF2B5EF4-FFF2-40B4-BE49-F238E27FC236}">
                  <a16:creationId xmlns:a16="http://schemas.microsoft.com/office/drawing/2014/main" id="{30A9977A-7A7C-5CEA-D241-265C1733CBDE}"/>
                </a:ext>
              </a:extLst>
            </p:cNvPr>
            <p:cNvSpPr/>
            <p:nvPr/>
          </p:nvSpPr>
          <p:spPr>
            <a:xfrm>
              <a:off x="5928360" y="8029758"/>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38900BA-B027-AA2E-16ED-CEA922A3F565}"/>
                </a:ext>
              </a:extLst>
            </p:cNvPr>
            <p:cNvSpPr/>
            <p:nvPr/>
          </p:nvSpPr>
          <p:spPr>
            <a:xfrm>
              <a:off x="5925959" y="7646118"/>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ound Same Side Corner Rectangle 25">
              <a:extLst>
                <a:ext uri="{FF2B5EF4-FFF2-40B4-BE49-F238E27FC236}">
                  <a16:creationId xmlns:a16="http://schemas.microsoft.com/office/drawing/2014/main" id="{43BDD2C0-9F15-19CA-1A65-A138263F6CB5}"/>
                </a:ext>
              </a:extLst>
            </p:cNvPr>
            <p:cNvSpPr/>
            <p:nvPr/>
          </p:nvSpPr>
          <p:spPr>
            <a:xfrm rot="12859561">
              <a:off x="5864557" y="8125814"/>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ound Same Side Corner Rectangle 26">
              <a:extLst>
                <a:ext uri="{FF2B5EF4-FFF2-40B4-BE49-F238E27FC236}">
                  <a16:creationId xmlns:a16="http://schemas.microsoft.com/office/drawing/2014/main" id="{B7EDB8D1-C714-F885-9245-B44914DB68CF}"/>
                </a:ext>
              </a:extLst>
            </p:cNvPr>
            <p:cNvSpPr/>
            <p:nvPr/>
          </p:nvSpPr>
          <p:spPr>
            <a:xfrm rot="14101202">
              <a:off x="5757134" y="8268990"/>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 name="Group 40">
            <a:extLst>
              <a:ext uri="{FF2B5EF4-FFF2-40B4-BE49-F238E27FC236}">
                <a16:creationId xmlns:a16="http://schemas.microsoft.com/office/drawing/2014/main" id="{E7B0CA4C-1774-36D7-A946-056FD1E19C55}"/>
              </a:ext>
            </a:extLst>
          </p:cNvPr>
          <p:cNvGrpSpPr/>
          <p:nvPr/>
        </p:nvGrpSpPr>
        <p:grpSpPr>
          <a:xfrm>
            <a:off x="7722553" y="683335"/>
            <a:ext cx="937477" cy="1121659"/>
            <a:chOff x="678442" y="1567255"/>
            <a:chExt cx="937477" cy="1121659"/>
          </a:xfrm>
          <a:solidFill>
            <a:schemeClr val="bg1"/>
          </a:solidFill>
        </p:grpSpPr>
        <p:grpSp>
          <p:nvGrpSpPr>
            <p:cNvPr id="42" name="Group 41">
              <a:extLst>
                <a:ext uri="{FF2B5EF4-FFF2-40B4-BE49-F238E27FC236}">
                  <a16:creationId xmlns:a16="http://schemas.microsoft.com/office/drawing/2014/main" id="{5B5F2035-7095-2747-B290-D8E264289EB4}"/>
                </a:ext>
              </a:extLst>
            </p:cNvPr>
            <p:cNvGrpSpPr/>
            <p:nvPr/>
          </p:nvGrpSpPr>
          <p:grpSpPr>
            <a:xfrm>
              <a:off x="678442" y="1567255"/>
              <a:ext cx="937477" cy="1121659"/>
              <a:chOff x="2780231" y="3039417"/>
              <a:chExt cx="1162307" cy="1390660"/>
            </a:xfrm>
            <a:grpFill/>
          </p:grpSpPr>
          <p:sp>
            <p:nvSpPr>
              <p:cNvPr id="47" name="Rectangle 46">
                <a:extLst>
                  <a:ext uri="{FF2B5EF4-FFF2-40B4-BE49-F238E27FC236}">
                    <a16:creationId xmlns:a16="http://schemas.microsoft.com/office/drawing/2014/main" id="{0E2C3CD7-2546-1587-647A-9EEAAB4796E8}"/>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lowchart: Stored Data 47">
                <a:extLst>
                  <a:ext uri="{FF2B5EF4-FFF2-40B4-BE49-F238E27FC236}">
                    <a16:creationId xmlns:a16="http://schemas.microsoft.com/office/drawing/2014/main" id="{BC58E182-541F-5B8A-BDAC-FA2B41E685CF}"/>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lowchart: Stored Data 48">
                <a:extLst>
                  <a:ext uri="{FF2B5EF4-FFF2-40B4-BE49-F238E27FC236}">
                    <a16:creationId xmlns:a16="http://schemas.microsoft.com/office/drawing/2014/main" id="{592CCA48-46BD-4D38-43AD-C4BA14E5FCDB}"/>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B1BEFEB6-7B67-EABD-F734-407F2131FE42}"/>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Isosceles Triangle 50">
                <a:extLst>
                  <a:ext uri="{FF2B5EF4-FFF2-40B4-BE49-F238E27FC236}">
                    <a16:creationId xmlns:a16="http://schemas.microsoft.com/office/drawing/2014/main" id="{24C3F84F-CBF0-DFAB-147C-1B1EE1284B3A}"/>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a:extLst>
                <a:ext uri="{FF2B5EF4-FFF2-40B4-BE49-F238E27FC236}">
                  <a16:creationId xmlns:a16="http://schemas.microsoft.com/office/drawing/2014/main" id="{590FF235-3239-A6FF-2A44-DA2F86D50526}"/>
                </a:ext>
              </a:extLst>
            </p:cNvPr>
            <p:cNvGrpSpPr/>
            <p:nvPr/>
          </p:nvGrpSpPr>
          <p:grpSpPr>
            <a:xfrm>
              <a:off x="820591" y="1847754"/>
              <a:ext cx="633925" cy="581856"/>
              <a:chOff x="7619849" y="5297373"/>
              <a:chExt cx="500332" cy="459236"/>
            </a:xfrm>
            <a:grpFill/>
          </p:grpSpPr>
          <p:sp>
            <p:nvSpPr>
              <p:cNvPr id="45" name="Trapezoid 44">
                <a:extLst>
                  <a:ext uri="{FF2B5EF4-FFF2-40B4-BE49-F238E27FC236}">
                    <a16:creationId xmlns:a16="http://schemas.microsoft.com/office/drawing/2014/main" id="{16FC6F31-8F56-6508-5A3A-2ABD152FF79C}"/>
                  </a:ext>
                </a:extLst>
              </p:cNvPr>
              <p:cNvSpPr/>
              <p:nvPr/>
            </p:nvSpPr>
            <p:spPr>
              <a:xfrm>
                <a:off x="7619849" y="5297373"/>
                <a:ext cx="500332" cy="200981"/>
              </a:xfrm>
              <a:prstGeom prst="trapezoi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885B7686-7B54-BDF2-7591-483070CCAB93}"/>
                  </a:ext>
                </a:extLst>
              </p:cNvPr>
              <p:cNvSpPr/>
              <p:nvPr/>
            </p:nvSpPr>
            <p:spPr>
              <a:xfrm>
                <a:off x="7663186" y="5498354"/>
                <a:ext cx="413659" cy="25825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Heart 43">
              <a:extLst>
                <a:ext uri="{FF2B5EF4-FFF2-40B4-BE49-F238E27FC236}">
                  <a16:creationId xmlns:a16="http://schemas.microsoft.com/office/drawing/2014/main" id="{B783B536-5200-72F3-B9BD-A1B728516F89}"/>
                </a:ext>
              </a:extLst>
            </p:cNvPr>
            <p:cNvSpPr/>
            <p:nvPr/>
          </p:nvSpPr>
          <p:spPr>
            <a:xfrm>
              <a:off x="1004668" y="2053550"/>
              <a:ext cx="285023" cy="254645"/>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2" name="Group 51">
            <a:extLst>
              <a:ext uri="{FF2B5EF4-FFF2-40B4-BE49-F238E27FC236}">
                <a16:creationId xmlns:a16="http://schemas.microsoft.com/office/drawing/2014/main" id="{C4DCB600-EED2-469F-A03B-B63773A1D4E5}"/>
              </a:ext>
            </a:extLst>
          </p:cNvPr>
          <p:cNvGrpSpPr/>
          <p:nvPr/>
        </p:nvGrpSpPr>
        <p:grpSpPr>
          <a:xfrm>
            <a:off x="9058726" y="683335"/>
            <a:ext cx="937477" cy="1121659"/>
            <a:chOff x="548251" y="3024358"/>
            <a:chExt cx="937477" cy="1121659"/>
          </a:xfrm>
          <a:solidFill>
            <a:schemeClr val="bg1"/>
          </a:solidFill>
        </p:grpSpPr>
        <p:grpSp>
          <p:nvGrpSpPr>
            <p:cNvPr id="53" name="Group 52">
              <a:extLst>
                <a:ext uri="{FF2B5EF4-FFF2-40B4-BE49-F238E27FC236}">
                  <a16:creationId xmlns:a16="http://schemas.microsoft.com/office/drawing/2014/main" id="{218D6016-B11D-D6CA-5C5B-FD2EB9DC1E27}"/>
                </a:ext>
              </a:extLst>
            </p:cNvPr>
            <p:cNvGrpSpPr/>
            <p:nvPr/>
          </p:nvGrpSpPr>
          <p:grpSpPr>
            <a:xfrm>
              <a:off x="548251" y="3024358"/>
              <a:ext cx="937477" cy="1121659"/>
              <a:chOff x="2780231" y="3039417"/>
              <a:chExt cx="1162307" cy="1390660"/>
            </a:xfrm>
            <a:grpFill/>
          </p:grpSpPr>
          <p:sp>
            <p:nvSpPr>
              <p:cNvPr id="63" name="Rectangle 62">
                <a:extLst>
                  <a:ext uri="{FF2B5EF4-FFF2-40B4-BE49-F238E27FC236}">
                    <a16:creationId xmlns:a16="http://schemas.microsoft.com/office/drawing/2014/main" id="{DC23739F-6EB4-BACE-11B7-F14D1D6AD243}"/>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lowchart: Stored Data 63">
                <a:extLst>
                  <a:ext uri="{FF2B5EF4-FFF2-40B4-BE49-F238E27FC236}">
                    <a16:creationId xmlns:a16="http://schemas.microsoft.com/office/drawing/2014/main" id="{A758A71C-4633-E3F2-3603-A625E78A5BA9}"/>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lowchart: Stored Data 64">
                <a:extLst>
                  <a:ext uri="{FF2B5EF4-FFF2-40B4-BE49-F238E27FC236}">
                    <a16:creationId xmlns:a16="http://schemas.microsoft.com/office/drawing/2014/main" id="{8CC38E0F-5727-5A26-0646-5ADC5A35B63D}"/>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7EC65C65-266A-EF68-701D-E34251A3D519}"/>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Isosceles Triangle 66">
                <a:extLst>
                  <a:ext uri="{FF2B5EF4-FFF2-40B4-BE49-F238E27FC236}">
                    <a16:creationId xmlns:a16="http://schemas.microsoft.com/office/drawing/2014/main" id="{ADCBCF96-CDF8-3550-9A09-A27F6B195EB3}"/>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418E1D1E-AE70-2165-B71D-ED47FFD93E59}"/>
                </a:ext>
              </a:extLst>
            </p:cNvPr>
            <p:cNvGrpSpPr/>
            <p:nvPr/>
          </p:nvGrpSpPr>
          <p:grpSpPr>
            <a:xfrm>
              <a:off x="722202" y="3250645"/>
              <a:ext cx="547216" cy="690061"/>
              <a:chOff x="8440399" y="3758191"/>
              <a:chExt cx="648257" cy="817478"/>
            </a:xfrm>
            <a:grpFill/>
          </p:grpSpPr>
          <p:grpSp>
            <p:nvGrpSpPr>
              <p:cNvPr id="55" name="Group 54">
                <a:extLst>
                  <a:ext uri="{FF2B5EF4-FFF2-40B4-BE49-F238E27FC236}">
                    <a16:creationId xmlns:a16="http://schemas.microsoft.com/office/drawing/2014/main" id="{501697B9-C663-CE86-814C-36D1B200DF1C}"/>
                  </a:ext>
                </a:extLst>
              </p:cNvPr>
              <p:cNvGrpSpPr/>
              <p:nvPr/>
            </p:nvGrpSpPr>
            <p:grpSpPr>
              <a:xfrm>
                <a:off x="8835207" y="3758191"/>
                <a:ext cx="253449" cy="817478"/>
                <a:chOff x="4045582" y="1684320"/>
                <a:chExt cx="350098" cy="1129211"/>
              </a:xfrm>
              <a:grpFill/>
            </p:grpSpPr>
            <p:sp>
              <p:nvSpPr>
                <p:cNvPr id="61" name="Round Same Side Corner Rectangle 21">
                  <a:extLst>
                    <a:ext uri="{FF2B5EF4-FFF2-40B4-BE49-F238E27FC236}">
                      <a16:creationId xmlns:a16="http://schemas.microsoft.com/office/drawing/2014/main" id="{AFD241FF-2F47-87DE-A374-1C7081AC7B03}"/>
                    </a:ext>
                  </a:extLst>
                </p:cNvPr>
                <p:cNvSpPr/>
                <p:nvPr/>
              </p:nvSpPr>
              <p:spPr>
                <a:xfrm>
                  <a:off x="4045582" y="2069359"/>
                  <a:ext cx="350098" cy="74417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B6B5973B-2F7F-A722-F2C4-DA743B28D771}"/>
                    </a:ext>
                  </a:extLst>
                </p:cNvPr>
                <p:cNvSpPr/>
                <p:nvPr/>
              </p:nvSpPr>
              <p:spPr>
                <a:xfrm>
                  <a:off x="4064379" y="1684320"/>
                  <a:ext cx="328890" cy="3288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3EEA2BBF-C33A-6556-E897-611E6F016490}"/>
                  </a:ext>
                </a:extLst>
              </p:cNvPr>
              <p:cNvGrpSpPr/>
              <p:nvPr/>
            </p:nvGrpSpPr>
            <p:grpSpPr>
              <a:xfrm>
                <a:off x="8440399" y="3758191"/>
                <a:ext cx="363228" cy="817478"/>
                <a:chOff x="3000654" y="1516217"/>
                <a:chExt cx="245039" cy="551483"/>
              </a:xfrm>
              <a:grpFill/>
            </p:grpSpPr>
            <p:grpSp>
              <p:nvGrpSpPr>
                <p:cNvPr id="57" name="Group 56">
                  <a:extLst>
                    <a:ext uri="{FF2B5EF4-FFF2-40B4-BE49-F238E27FC236}">
                      <a16:creationId xmlns:a16="http://schemas.microsoft.com/office/drawing/2014/main" id="{7C6D8E74-A981-5A9D-F342-867580D0CF86}"/>
                    </a:ext>
                  </a:extLst>
                </p:cNvPr>
                <p:cNvGrpSpPr/>
                <p:nvPr/>
              </p:nvGrpSpPr>
              <p:grpSpPr>
                <a:xfrm>
                  <a:off x="3036509" y="1516217"/>
                  <a:ext cx="172158" cy="551483"/>
                  <a:chOff x="4043172" y="1684320"/>
                  <a:chExt cx="352508" cy="1129211"/>
                </a:xfrm>
                <a:grpFill/>
              </p:grpSpPr>
              <p:sp>
                <p:nvSpPr>
                  <p:cNvPr id="59" name="Round Same Side Corner Rectangle 21">
                    <a:extLst>
                      <a:ext uri="{FF2B5EF4-FFF2-40B4-BE49-F238E27FC236}">
                        <a16:creationId xmlns:a16="http://schemas.microsoft.com/office/drawing/2014/main" id="{3AC48CA8-E196-41CB-D02B-49A662222EEF}"/>
                      </a:ext>
                    </a:extLst>
                  </p:cNvPr>
                  <p:cNvSpPr/>
                  <p:nvPr/>
                </p:nvSpPr>
                <p:spPr>
                  <a:xfrm>
                    <a:off x="4045582" y="2069359"/>
                    <a:ext cx="350098" cy="74417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36B3A9E4-B25C-E2F6-3706-458F2C3B8652}"/>
                      </a:ext>
                    </a:extLst>
                  </p:cNvPr>
                  <p:cNvSpPr/>
                  <p:nvPr/>
                </p:nvSpPr>
                <p:spPr>
                  <a:xfrm>
                    <a:off x="4043172" y="1684320"/>
                    <a:ext cx="328891" cy="3288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Flowchart: Manual Operation 57">
                  <a:extLst>
                    <a:ext uri="{FF2B5EF4-FFF2-40B4-BE49-F238E27FC236}">
                      <a16:creationId xmlns:a16="http://schemas.microsoft.com/office/drawing/2014/main" id="{8E23DE12-ABD5-AE71-5FF3-A49672A58592}"/>
                    </a:ext>
                  </a:extLst>
                </p:cNvPr>
                <p:cNvSpPr/>
                <p:nvPr/>
              </p:nvSpPr>
              <p:spPr>
                <a:xfrm rot="10800000">
                  <a:off x="3000654" y="1805724"/>
                  <a:ext cx="245039" cy="261975"/>
                </a:xfrm>
                <a:prstGeom prst="flowChartManualOperati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408443609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E640E-5F7C-F4D6-189B-D16C269BA742}"/>
              </a:ext>
            </a:extLst>
          </p:cNvPr>
          <p:cNvSpPr>
            <a:spLocks noGrp="1"/>
          </p:cNvSpPr>
          <p:nvPr>
            <p:ph type="title"/>
          </p:nvPr>
        </p:nvSpPr>
        <p:spPr/>
        <p:txBody>
          <a:bodyPr/>
          <a:lstStyle/>
          <a:p>
            <a:r>
              <a:rPr lang="en-US" dirty="0">
                <a:highlight>
                  <a:srgbClr val="FFFF00"/>
                </a:highlight>
                <a:latin typeface="+mj-lt"/>
              </a:rPr>
              <a:t>Estrés del cuidador</a:t>
            </a:r>
          </a:p>
        </p:txBody>
      </p:sp>
      <p:sp>
        <p:nvSpPr>
          <p:cNvPr id="5" name="TextBox 4">
            <a:extLst>
              <a:ext uri="{FF2B5EF4-FFF2-40B4-BE49-F238E27FC236}">
                <a16:creationId xmlns:a16="http://schemas.microsoft.com/office/drawing/2014/main" id="{F73330DA-6AC7-FB09-B722-3F6EC17AE0EC}"/>
              </a:ext>
            </a:extLst>
          </p:cNvPr>
          <p:cNvSpPr txBox="1"/>
          <p:nvPr/>
        </p:nvSpPr>
        <p:spPr>
          <a:xfrm>
            <a:off x="2603058" y="1392547"/>
            <a:ext cx="4114800" cy="470898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r>
              <a:rPr lang="en-US" sz="2000" b="0" i="0" u="none" strike="noStrike" baseline="0" dirty="0">
                <a:solidFill>
                  <a:schemeClr val="tx1"/>
                </a:solidFill>
                <a:latin typeface="+mj-lt"/>
                <a:cs typeface="Calibri" panose="020F0502020204030204" pitchFamily="34" charset="0"/>
              </a:rPr>
              <a:t>Anousheh es un hombre trabajador, cariñoso y atento, padre de </a:t>
            </a:r>
            <a:r>
              <a:rPr lang="en-US" sz="2000" b="0" i="0" u="none" strike="noStrike" baseline="0" dirty="0" err="1">
                <a:solidFill>
                  <a:schemeClr val="tx1"/>
                </a:solidFill>
                <a:latin typeface="+mj-lt"/>
                <a:cs typeface="Calibri" panose="020F0502020204030204" pitchFamily="34" charset="0"/>
              </a:rPr>
              <a:t>tres</a:t>
            </a:r>
            <a:r>
              <a:rPr lang="en-US" sz="2000" b="0" i="0" u="none" strike="noStrike" baseline="0" dirty="0">
                <a:solidFill>
                  <a:schemeClr val="tx1"/>
                </a:solidFill>
                <a:latin typeface="+mj-lt"/>
                <a:cs typeface="Calibri" panose="020F0502020204030204" pitchFamily="34" charset="0"/>
              </a:rPr>
              <a:t> </a:t>
            </a:r>
            <a:r>
              <a:rPr lang="en-US" sz="2000" b="0" i="0" u="none" strike="noStrike" baseline="0" dirty="0" err="1">
                <a:solidFill>
                  <a:schemeClr val="tx1"/>
                </a:solidFill>
                <a:latin typeface="+mj-lt"/>
                <a:cs typeface="Calibri" panose="020F0502020204030204" pitchFamily="34" charset="0"/>
              </a:rPr>
              <a:t>hijos</a:t>
            </a:r>
            <a:r>
              <a:rPr lang="en-US" sz="2000" b="0" i="0" u="none" strike="noStrike" baseline="0" dirty="0">
                <a:solidFill>
                  <a:schemeClr val="tx1"/>
                </a:solidFill>
                <a:latin typeface="+mj-lt"/>
                <a:cs typeface="Calibri" panose="020F0502020204030204" pitchFamily="34" charset="0"/>
              </a:rPr>
              <a:t>/as y marido, pero últimamente las cosas a su alrededor se han </a:t>
            </a:r>
            <a:r>
              <a:rPr lang="en-US" sz="2000" b="0" i="0" u="none" strike="noStrike" baseline="0" dirty="0" err="1">
                <a:solidFill>
                  <a:schemeClr val="tx1"/>
                </a:solidFill>
                <a:latin typeface="+mj-lt"/>
                <a:cs typeface="Calibri" panose="020F0502020204030204" pitchFamily="34" charset="0"/>
              </a:rPr>
              <a:t>complicado</a:t>
            </a:r>
            <a:r>
              <a:rPr lang="en-US" sz="2000" b="0" i="0" u="none" strike="noStrike" baseline="0" dirty="0">
                <a:solidFill>
                  <a:schemeClr val="tx1"/>
                </a:solidFill>
                <a:latin typeface="+mj-lt"/>
                <a:cs typeface="Calibri" panose="020F0502020204030204" pitchFamily="34" charset="0"/>
              </a:rPr>
              <a:t> </a:t>
            </a:r>
            <a:r>
              <a:rPr lang="en-US" sz="2000" b="0" i="0" u="none" strike="noStrike" baseline="0" dirty="0" err="1">
                <a:solidFill>
                  <a:schemeClr val="tx1"/>
                </a:solidFill>
                <a:latin typeface="+mj-lt"/>
                <a:cs typeface="Calibri" panose="020F0502020204030204" pitchFamily="34" charset="0"/>
              </a:rPr>
              <a:t>mucho</a:t>
            </a:r>
            <a:endParaRPr lang="en-US" sz="2000" dirty="0">
              <a:solidFill>
                <a:schemeClr val="tx1"/>
              </a:solidFill>
              <a:latin typeface="+mj-lt"/>
              <a:cs typeface="Calibri" panose="020F0502020204030204" pitchFamily="34" charset="0"/>
            </a:endParaRPr>
          </a:p>
          <a:p>
            <a:endParaRPr lang="en-US" sz="2000" b="0" i="0" u="none" strike="noStrike" baseline="0" dirty="0">
              <a:solidFill>
                <a:schemeClr val="tx1"/>
              </a:solidFill>
              <a:latin typeface="+mj-lt"/>
              <a:cs typeface="Calibri" panose="020F0502020204030204" pitchFamily="34" charset="0"/>
            </a:endParaRPr>
          </a:p>
          <a:p>
            <a:r>
              <a:rPr lang="en-US" sz="2000" b="0" i="0" u="none" strike="noStrike" baseline="0" dirty="0">
                <a:solidFill>
                  <a:schemeClr val="tx1"/>
                </a:solidFill>
                <a:latin typeface="+mj-lt"/>
                <a:cs typeface="Calibri" panose="020F0502020204030204" pitchFamily="34" charset="0"/>
              </a:rPr>
              <a:t>Perdió su trabajo a causa de la guerra, y su situación económica le preocupa, teme no tener suficiente dinero para </a:t>
            </a:r>
            <a:r>
              <a:rPr lang="en-US" sz="2000" b="0" i="0" u="none" strike="noStrike" baseline="0" dirty="0" err="1">
                <a:solidFill>
                  <a:schemeClr val="tx1"/>
                </a:solidFill>
                <a:latin typeface="+mj-lt"/>
                <a:cs typeface="Calibri" panose="020F0502020204030204" pitchFamily="34" charset="0"/>
              </a:rPr>
              <a:t>pagar</a:t>
            </a:r>
            <a:r>
              <a:rPr lang="en-US" sz="2000" b="0" i="0" u="none" strike="noStrike" baseline="0" dirty="0">
                <a:solidFill>
                  <a:schemeClr val="tx1"/>
                </a:solidFill>
                <a:latin typeface="+mj-lt"/>
                <a:cs typeface="Calibri" panose="020F0502020204030204" pitchFamily="34" charset="0"/>
              </a:rPr>
              <a:t> </a:t>
            </a:r>
            <a:r>
              <a:rPr lang="en-US" sz="2000" b="0" i="0" u="none" strike="noStrike" baseline="0" dirty="0" err="1">
                <a:solidFill>
                  <a:schemeClr val="tx1"/>
                </a:solidFill>
                <a:latin typeface="+mj-lt"/>
                <a:cs typeface="Calibri" panose="020F0502020204030204" pitchFamily="34" charset="0"/>
              </a:rPr>
              <a:t>los</a:t>
            </a:r>
            <a:r>
              <a:rPr lang="en-US" sz="2000" b="0" i="0" u="none" strike="noStrike" baseline="0" dirty="0">
                <a:solidFill>
                  <a:schemeClr val="tx1"/>
                </a:solidFill>
                <a:latin typeface="+mj-lt"/>
                <a:cs typeface="Calibri" panose="020F0502020204030204" pitchFamily="34" charset="0"/>
              </a:rPr>
              <a:t> </a:t>
            </a:r>
            <a:r>
              <a:rPr lang="en-US" sz="2000" b="0" i="0" u="none" strike="noStrike" baseline="0" dirty="0" err="1">
                <a:solidFill>
                  <a:schemeClr val="tx1"/>
                </a:solidFill>
                <a:latin typeface="+mj-lt"/>
                <a:cs typeface="Calibri" panose="020F0502020204030204" pitchFamily="34" charset="0"/>
              </a:rPr>
              <a:t>gastos</a:t>
            </a:r>
            <a:r>
              <a:rPr lang="en-US" sz="2000" b="0" i="0" u="none" strike="noStrike" baseline="0" dirty="0">
                <a:solidFill>
                  <a:schemeClr val="tx1"/>
                </a:solidFill>
                <a:latin typeface="+mj-lt"/>
                <a:cs typeface="Calibri" panose="020F0502020204030204" pitchFamily="34" charset="0"/>
              </a:rPr>
              <a:t> escolares de </a:t>
            </a:r>
            <a:r>
              <a:rPr lang="en-US" sz="2000" b="0" i="0" u="none" strike="noStrike" baseline="0" dirty="0" err="1">
                <a:solidFill>
                  <a:schemeClr val="tx1"/>
                </a:solidFill>
                <a:latin typeface="+mj-lt"/>
                <a:cs typeface="Calibri" panose="020F0502020204030204" pitchFamily="34" charset="0"/>
              </a:rPr>
              <a:t>los</a:t>
            </a:r>
            <a:r>
              <a:rPr lang="en-US" sz="2000" b="0" i="0" u="none" strike="noStrike" baseline="0" dirty="0">
                <a:solidFill>
                  <a:schemeClr val="tx1"/>
                </a:solidFill>
                <a:latin typeface="+mj-lt"/>
                <a:cs typeface="Calibri" panose="020F0502020204030204" pitchFamily="34" charset="0"/>
              </a:rPr>
              <a:t>/as </a:t>
            </a:r>
            <a:r>
              <a:rPr lang="en-US" sz="2000" b="0" i="0" u="none" strike="noStrike" baseline="0" dirty="0" err="1">
                <a:solidFill>
                  <a:schemeClr val="tx1"/>
                </a:solidFill>
                <a:latin typeface="+mj-lt"/>
                <a:cs typeface="Calibri" panose="020F0502020204030204" pitchFamily="34" charset="0"/>
              </a:rPr>
              <a:t>menores</a:t>
            </a:r>
            <a:r>
              <a:rPr lang="en-US" sz="2000" b="0" i="0" u="none" strike="noStrike" baseline="0" dirty="0">
                <a:solidFill>
                  <a:schemeClr val="tx1"/>
                </a:solidFill>
                <a:latin typeface="+mj-lt"/>
                <a:cs typeface="Calibri" panose="020F0502020204030204" pitchFamily="34" charset="0"/>
              </a:rPr>
              <a:t>, y quizá no </a:t>
            </a:r>
            <a:r>
              <a:rPr lang="en-US" sz="2000" b="0" i="0" u="none" strike="noStrike" baseline="0" dirty="0" err="1">
                <a:solidFill>
                  <a:schemeClr val="tx1"/>
                </a:solidFill>
                <a:latin typeface="+mj-lt"/>
                <a:cs typeface="Calibri" panose="020F0502020204030204" pitchFamily="34" charset="0"/>
              </a:rPr>
              <a:t>consiga</a:t>
            </a:r>
            <a:r>
              <a:rPr lang="en-US" sz="2000" b="0" i="0" u="none" strike="noStrike" baseline="0" dirty="0">
                <a:solidFill>
                  <a:schemeClr val="tx1"/>
                </a:solidFill>
                <a:latin typeface="+mj-lt"/>
                <a:cs typeface="Calibri" panose="020F0502020204030204" pitchFamily="34" charset="0"/>
              </a:rPr>
              <a:t> </a:t>
            </a:r>
            <a:r>
              <a:rPr lang="en-US" sz="2000" b="0" i="0" u="none" strike="noStrike" baseline="0" dirty="0" err="1">
                <a:solidFill>
                  <a:schemeClr val="tx1"/>
                </a:solidFill>
                <a:latin typeface="+mj-lt"/>
                <a:cs typeface="Calibri" panose="020F0502020204030204" pitchFamily="34" charset="0"/>
              </a:rPr>
              <a:t>asegurar</a:t>
            </a:r>
            <a:r>
              <a:rPr lang="en-US" sz="2000" b="0" i="0" u="none" strike="noStrike" baseline="0" dirty="0">
                <a:solidFill>
                  <a:schemeClr val="tx1"/>
                </a:solidFill>
                <a:latin typeface="+mj-lt"/>
                <a:cs typeface="Calibri" panose="020F0502020204030204" pitchFamily="34" charset="0"/>
              </a:rPr>
              <a:t> un techo en los </a:t>
            </a:r>
            <a:r>
              <a:rPr lang="en-US" sz="2000" b="0" i="0" u="none" strike="noStrike" baseline="0" dirty="0" err="1">
                <a:solidFill>
                  <a:schemeClr val="tx1"/>
                </a:solidFill>
                <a:latin typeface="+mj-lt"/>
                <a:cs typeface="Calibri" panose="020F0502020204030204" pitchFamily="34" charset="0"/>
              </a:rPr>
              <a:t>próximos</a:t>
            </a:r>
            <a:r>
              <a:rPr lang="en-US" sz="2000" b="0" i="0" u="none" strike="noStrike" baseline="0" dirty="0">
                <a:solidFill>
                  <a:schemeClr val="tx1"/>
                </a:solidFill>
                <a:latin typeface="+mj-lt"/>
                <a:cs typeface="Calibri" panose="020F0502020204030204" pitchFamily="34" charset="0"/>
              </a:rPr>
              <a:t> meses para la </a:t>
            </a:r>
            <a:r>
              <a:rPr lang="en-US" sz="2000" b="0" i="0" u="none" strike="noStrike" baseline="0" dirty="0" err="1">
                <a:solidFill>
                  <a:schemeClr val="tx1"/>
                </a:solidFill>
                <a:latin typeface="+mj-lt"/>
                <a:cs typeface="Calibri" panose="020F0502020204030204" pitchFamily="34" charset="0"/>
              </a:rPr>
              <a:t>familia</a:t>
            </a:r>
            <a:endParaRPr lang="en-US" sz="2000" dirty="0">
              <a:solidFill>
                <a:schemeClr val="tx1"/>
              </a:solidFill>
              <a:latin typeface="+mj-lt"/>
              <a:cs typeface="Calibri" panose="020F0502020204030204" pitchFamily="34" charset="0"/>
            </a:endParaRPr>
          </a:p>
        </p:txBody>
      </p:sp>
      <p:sp>
        <p:nvSpPr>
          <p:cNvPr id="3" name="TextBox 2">
            <a:extLst>
              <a:ext uri="{FF2B5EF4-FFF2-40B4-BE49-F238E27FC236}">
                <a16:creationId xmlns:a16="http://schemas.microsoft.com/office/drawing/2014/main" id="{C4EDFD57-611F-583B-17C0-C9B20DAB9F9C}"/>
              </a:ext>
            </a:extLst>
          </p:cNvPr>
          <p:cNvSpPr txBox="1"/>
          <p:nvPr/>
        </p:nvSpPr>
        <p:spPr>
          <a:xfrm>
            <a:off x="7037714" y="1392547"/>
            <a:ext cx="4595043" cy="440120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r>
              <a:rPr lang="en-US" sz="2000" b="0" i="0" u="none" strike="noStrike" baseline="0" dirty="0">
                <a:solidFill>
                  <a:schemeClr val="tx1"/>
                </a:solidFill>
                <a:latin typeface="+mj-lt"/>
                <a:cs typeface="Calibri" panose="020F0502020204030204" pitchFamily="34" charset="0"/>
              </a:rPr>
              <a:t>El nacimiento de su </a:t>
            </a:r>
            <a:r>
              <a:rPr lang="en-US" sz="2000" b="0" i="0" u="none" strike="noStrike" baseline="0" dirty="0" err="1">
                <a:solidFill>
                  <a:schemeClr val="tx1"/>
                </a:solidFill>
                <a:latin typeface="+mj-lt"/>
                <a:cs typeface="Calibri" panose="020F0502020204030204" pitchFamily="34" charset="0"/>
              </a:rPr>
              <a:t>último</a:t>
            </a:r>
            <a:r>
              <a:rPr lang="en-US" sz="2000" b="0" i="0" u="none" strike="noStrike" baseline="0" dirty="0">
                <a:solidFill>
                  <a:schemeClr val="tx1"/>
                </a:solidFill>
                <a:latin typeface="+mj-lt"/>
                <a:cs typeface="Calibri" panose="020F0502020204030204" pitchFamily="34" charset="0"/>
              </a:rPr>
              <a:t> </a:t>
            </a:r>
            <a:r>
              <a:rPr lang="en-US" sz="2000" b="0" i="0" u="none" strike="noStrike" baseline="0" dirty="0" err="1">
                <a:solidFill>
                  <a:schemeClr val="tx1"/>
                </a:solidFill>
                <a:latin typeface="+mj-lt"/>
                <a:cs typeface="Calibri" panose="020F0502020204030204" pitchFamily="34" charset="0"/>
              </a:rPr>
              <a:t>hijo</a:t>
            </a:r>
            <a:r>
              <a:rPr lang="en-US" sz="2000" b="0" i="0" u="none" strike="noStrike" baseline="0" dirty="0">
                <a:solidFill>
                  <a:schemeClr val="tx1"/>
                </a:solidFill>
                <a:latin typeface="+mj-lt"/>
                <a:cs typeface="Calibri" panose="020F0502020204030204" pitchFamily="34" charset="0"/>
              </a:rPr>
              <a:t>/a no facilita las cosas: el bebé llora a menudo por la noche y </a:t>
            </a:r>
            <a:r>
              <a:rPr lang="en-US" sz="2000" b="0" i="0" u="none" strike="noStrike" baseline="0" dirty="0" err="1">
                <a:solidFill>
                  <a:schemeClr val="tx1"/>
                </a:solidFill>
                <a:latin typeface="+mj-lt"/>
                <a:cs typeface="Calibri" panose="020F0502020204030204" pitchFamily="34" charset="0"/>
              </a:rPr>
              <a:t>parece</a:t>
            </a:r>
            <a:r>
              <a:rPr lang="en-US" sz="2000" b="0" i="0" u="none" strike="noStrike" baseline="0" dirty="0">
                <a:solidFill>
                  <a:schemeClr val="tx1"/>
                </a:solidFill>
                <a:latin typeface="+mj-lt"/>
                <a:cs typeface="Calibri" panose="020F0502020204030204" pitchFamily="34" charset="0"/>
              </a:rPr>
              <a:t> inconsolable</a:t>
            </a:r>
          </a:p>
          <a:p>
            <a:endParaRPr lang="en-US" sz="2000" dirty="0">
              <a:solidFill>
                <a:schemeClr val="tx1"/>
              </a:solidFill>
              <a:latin typeface="+mj-lt"/>
              <a:cs typeface="Calibri" panose="020F0502020204030204" pitchFamily="34" charset="0"/>
            </a:endParaRPr>
          </a:p>
          <a:p>
            <a:r>
              <a:rPr lang="en-US" sz="2000" b="0" i="0" u="none" strike="noStrike" baseline="0" dirty="0">
                <a:solidFill>
                  <a:schemeClr val="tx1"/>
                </a:solidFill>
                <a:latin typeface="+mj-lt"/>
                <a:cs typeface="Calibri" panose="020F0502020204030204" pitchFamily="34" charset="0"/>
              </a:rPr>
              <a:t>La relación con sus otros dos </a:t>
            </a:r>
            <a:r>
              <a:rPr lang="en-US" sz="2000" b="0" i="0" u="none" strike="noStrike" baseline="0" dirty="0" err="1">
                <a:solidFill>
                  <a:schemeClr val="tx1"/>
                </a:solidFill>
                <a:latin typeface="+mj-lt"/>
                <a:cs typeface="Calibri" panose="020F0502020204030204" pitchFamily="34" charset="0"/>
              </a:rPr>
              <a:t>hijos</a:t>
            </a:r>
            <a:r>
              <a:rPr lang="en-US" sz="2000" b="0" i="0" u="none" strike="noStrike" baseline="0" dirty="0">
                <a:solidFill>
                  <a:schemeClr val="tx1"/>
                </a:solidFill>
                <a:latin typeface="+mj-lt"/>
                <a:cs typeface="Calibri" panose="020F0502020204030204" pitchFamily="34" charset="0"/>
              </a:rPr>
              <a:t>/as mayores también se está volviendo más difícil, pasan la mayor parte del tiempo fuera de casa y cuando están en casa suele </a:t>
            </a:r>
            <a:r>
              <a:rPr lang="en-US" sz="2000" b="0" i="0" u="none" strike="noStrike" baseline="0" dirty="0" err="1">
                <a:solidFill>
                  <a:schemeClr val="tx1"/>
                </a:solidFill>
                <a:latin typeface="+mj-lt"/>
                <a:cs typeface="Calibri" panose="020F0502020204030204" pitchFamily="34" charset="0"/>
              </a:rPr>
              <a:t>haber</a:t>
            </a:r>
            <a:r>
              <a:rPr lang="en-US" sz="2000" b="0" i="0" u="none" strike="noStrike" baseline="0" dirty="0">
                <a:solidFill>
                  <a:schemeClr val="tx1"/>
                </a:solidFill>
                <a:latin typeface="+mj-lt"/>
                <a:cs typeface="Calibri" panose="020F0502020204030204" pitchFamily="34" charset="0"/>
              </a:rPr>
              <a:t> </a:t>
            </a:r>
            <a:r>
              <a:rPr lang="en-US" sz="2000" b="0" i="0" u="none" strike="noStrike" baseline="0" dirty="0" err="1">
                <a:solidFill>
                  <a:schemeClr val="tx1"/>
                </a:solidFill>
                <a:latin typeface="+mj-lt"/>
                <a:cs typeface="Calibri" panose="020F0502020204030204" pitchFamily="34" charset="0"/>
              </a:rPr>
              <a:t>discusiones</a:t>
            </a:r>
            <a:r>
              <a:rPr lang="en-US" sz="2000" b="0" i="0" u="none" strike="noStrike" baseline="0" dirty="0">
                <a:solidFill>
                  <a:schemeClr val="tx1"/>
                </a:solidFill>
                <a:latin typeface="+mj-lt"/>
                <a:cs typeface="Calibri" panose="020F0502020204030204" pitchFamily="34" charset="0"/>
              </a:rPr>
              <a:t> </a:t>
            </a:r>
          </a:p>
          <a:p>
            <a:endParaRPr lang="en-US" sz="2000" dirty="0">
              <a:solidFill>
                <a:schemeClr val="tx1"/>
              </a:solidFill>
              <a:latin typeface="+mj-lt"/>
              <a:cs typeface="Calibri" panose="020F0502020204030204" pitchFamily="34" charset="0"/>
            </a:endParaRPr>
          </a:p>
          <a:p>
            <a:r>
              <a:rPr lang="en-US" sz="2000" b="0" i="0" u="none" strike="noStrike" baseline="0" dirty="0">
                <a:solidFill>
                  <a:schemeClr val="tx1"/>
                </a:solidFill>
                <a:latin typeface="+mj-lt"/>
                <a:cs typeface="Calibri" panose="020F0502020204030204" pitchFamily="34" charset="0"/>
              </a:rPr>
              <a:t>El riesgo de ataques del grupo armado a la aldea lo hace sentirse en un constante estado de alerta y </a:t>
            </a:r>
            <a:r>
              <a:rPr lang="en-US" sz="2000" b="0" i="0" u="none" strike="noStrike" baseline="0" dirty="0" err="1">
                <a:solidFill>
                  <a:schemeClr val="tx1"/>
                </a:solidFill>
                <a:latin typeface="+mj-lt"/>
                <a:cs typeface="Calibri" panose="020F0502020204030204" pitchFamily="34" charset="0"/>
              </a:rPr>
              <a:t>peligro</a:t>
            </a:r>
            <a:endParaRPr lang="en-US" sz="2000" dirty="0">
              <a:solidFill>
                <a:schemeClr val="tx1"/>
              </a:solidFill>
              <a:latin typeface="+mj-lt"/>
              <a:cs typeface="Calibri" panose="020F0502020204030204" pitchFamily="34" charset="0"/>
            </a:endParaRPr>
          </a:p>
        </p:txBody>
      </p:sp>
      <p:grpSp>
        <p:nvGrpSpPr>
          <p:cNvPr id="4" name="Group 3">
            <a:extLst>
              <a:ext uri="{FF2B5EF4-FFF2-40B4-BE49-F238E27FC236}">
                <a16:creationId xmlns:a16="http://schemas.microsoft.com/office/drawing/2014/main" id="{7AE9BE90-3FB9-E863-A5BF-143D517A3792}"/>
              </a:ext>
            </a:extLst>
          </p:cNvPr>
          <p:cNvGrpSpPr/>
          <p:nvPr/>
        </p:nvGrpSpPr>
        <p:grpSpPr>
          <a:xfrm>
            <a:off x="1043940" y="3429000"/>
            <a:ext cx="651231" cy="2100489"/>
            <a:chOff x="4045582" y="1684320"/>
            <a:chExt cx="350098" cy="1129211"/>
          </a:xfrm>
          <a:solidFill>
            <a:schemeClr val="accent3">
              <a:lumMod val="75000"/>
            </a:schemeClr>
          </a:solidFill>
        </p:grpSpPr>
        <p:sp>
          <p:nvSpPr>
            <p:cNvPr id="6" name="Round Same Side Corner Rectangle 21">
              <a:extLst>
                <a:ext uri="{FF2B5EF4-FFF2-40B4-BE49-F238E27FC236}">
                  <a16:creationId xmlns:a16="http://schemas.microsoft.com/office/drawing/2014/main" id="{011CC589-AAB2-AF35-5A1D-D07000C59039}"/>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96F6A494-7FD0-D9B2-D479-6CD3F9C4F1DD}"/>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A45C8F69-039E-C3BE-8FDA-99E93CDE9592}"/>
              </a:ext>
            </a:extLst>
          </p:cNvPr>
          <p:cNvGrpSpPr/>
          <p:nvPr/>
        </p:nvGrpSpPr>
        <p:grpSpPr>
          <a:xfrm rot="20544583">
            <a:off x="865214" y="3047562"/>
            <a:ext cx="684429" cy="284672"/>
            <a:chOff x="838200" y="2956560"/>
            <a:chExt cx="852486" cy="367997"/>
          </a:xfrm>
        </p:grpSpPr>
        <p:sp>
          <p:nvSpPr>
            <p:cNvPr id="8" name="Rectangle 7">
              <a:extLst>
                <a:ext uri="{FF2B5EF4-FFF2-40B4-BE49-F238E27FC236}">
                  <a16:creationId xmlns:a16="http://schemas.microsoft.com/office/drawing/2014/main" id="{F49B21FC-CC17-ECBE-3A7E-9C6C1FA9280F}"/>
                </a:ext>
              </a:extLst>
            </p:cNvPr>
            <p:cNvSpPr/>
            <p:nvPr/>
          </p:nvSpPr>
          <p:spPr>
            <a:xfrm>
              <a:off x="838200" y="3210560"/>
              <a:ext cx="852486" cy="11399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Top Corners Rounded 8">
              <a:extLst>
                <a:ext uri="{FF2B5EF4-FFF2-40B4-BE49-F238E27FC236}">
                  <a16:creationId xmlns:a16="http://schemas.microsoft.com/office/drawing/2014/main" id="{543B67BA-C373-8DCD-EE02-CC207BA67DCA}"/>
                </a:ext>
              </a:extLst>
            </p:cNvPr>
            <p:cNvSpPr/>
            <p:nvPr/>
          </p:nvSpPr>
          <p:spPr>
            <a:xfrm>
              <a:off x="932943" y="2956560"/>
              <a:ext cx="611781" cy="327825"/>
            </a:xfrm>
            <a:prstGeom prst="round2Same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053457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7A3F2-0E42-020F-63EE-03FBE36081B6}"/>
              </a:ext>
            </a:extLst>
          </p:cNvPr>
          <p:cNvSpPr>
            <a:spLocks noGrp="1"/>
          </p:cNvSpPr>
          <p:nvPr>
            <p:ph type="title"/>
          </p:nvPr>
        </p:nvSpPr>
        <p:spPr/>
        <p:txBody>
          <a:bodyPr/>
          <a:lstStyle/>
          <a:p>
            <a:r>
              <a:rPr lang="en-US" dirty="0">
                <a:latin typeface="+mj-lt"/>
              </a:rPr>
              <a:t>Consecuencias del estrés</a:t>
            </a:r>
          </a:p>
        </p:txBody>
      </p:sp>
      <p:sp>
        <p:nvSpPr>
          <p:cNvPr id="5" name="TextBox 4">
            <a:extLst>
              <a:ext uri="{FF2B5EF4-FFF2-40B4-BE49-F238E27FC236}">
                <a16:creationId xmlns:a16="http://schemas.microsoft.com/office/drawing/2014/main" id="{48E6C0EC-F13B-F355-287F-0C3810E13AC8}"/>
              </a:ext>
            </a:extLst>
          </p:cNvPr>
          <p:cNvSpPr txBox="1"/>
          <p:nvPr/>
        </p:nvSpPr>
        <p:spPr>
          <a:xfrm>
            <a:off x="1131430" y="1383601"/>
            <a:ext cx="4327659" cy="4708981"/>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mj-lt"/>
                <a:cs typeface="Calibri" panose="020F0502020204030204" pitchFamily="34" charset="0"/>
              </a:rPr>
              <a:t>Cambios </a:t>
            </a:r>
            <a:r>
              <a:rPr lang="en-US" sz="2000" dirty="0" err="1">
                <a:latin typeface="+mj-lt"/>
                <a:cs typeface="Calibri" panose="020F0502020204030204" pitchFamily="34" charset="0"/>
              </a:rPr>
              <a:t>en</a:t>
            </a:r>
            <a:r>
              <a:rPr lang="en-US" sz="2000" dirty="0">
                <a:latin typeface="+mj-lt"/>
                <a:cs typeface="Calibri" panose="020F0502020204030204" pitchFamily="34" charset="0"/>
              </a:rPr>
              <a:t> </a:t>
            </a:r>
            <a:r>
              <a:rPr lang="en-US" sz="2000" dirty="0" err="1">
                <a:latin typeface="+mj-lt"/>
                <a:cs typeface="Calibri" panose="020F0502020204030204" pitchFamily="34" charset="0"/>
              </a:rPr>
              <a:t>el</a:t>
            </a:r>
            <a:r>
              <a:rPr lang="en-US" sz="2000" dirty="0">
                <a:latin typeface="+mj-lt"/>
                <a:cs typeface="Calibri" panose="020F0502020204030204" pitchFamily="34" charset="0"/>
              </a:rPr>
              <a:t> </a:t>
            </a:r>
            <a:r>
              <a:rPr lang="en-US" sz="2000" dirty="0" err="1">
                <a:latin typeface="+mj-lt"/>
                <a:cs typeface="Calibri" panose="020F0502020204030204" pitchFamily="34" charset="0"/>
              </a:rPr>
              <a:t>comportamiento</a:t>
            </a:r>
            <a:r>
              <a:rPr lang="en-US" sz="2000" dirty="0">
                <a:latin typeface="+mj-lt"/>
                <a:cs typeface="Calibri" panose="020F0502020204030204" pitchFamily="34" charset="0"/>
              </a:rPr>
              <a:t> (agresividad, aislamiento, silencio)</a:t>
            </a:r>
          </a:p>
          <a:p>
            <a:pPr marL="342900" indent="-342900">
              <a:buFont typeface="Arial" panose="020B0604020202020204" pitchFamily="34" charset="0"/>
              <a:buChar char="•"/>
            </a:pPr>
            <a:r>
              <a:rPr lang="en-US" sz="2000" dirty="0">
                <a:latin typeface="+mj-lt"/>
                <a:cs typeface="Calibri" panose="020F0502020204030204" pitchFamily="34" charset="0"/>
              </a:rPr>
              <a:t>Mareos </a:t>
            </a:r>
          </a:p>
          <a:p>
            <a:pPr marL="342900" indent="-342900">
              <a:buFont typeface="Arial" panose="020B0604020202020204" pitchFamily="34" charset="0"/>
              <a:buChar char="•"/>
            </a:pPr>
            <a:r>
              <a:rPr lang="en-US" sz="2000" dirty="0">
                <a:latin typeface="+mj-lt"/>
                <a:cs typeface="Calibri" panose="020F0502020204030204" pitchFamily="34" charset="0"/>
              </a:rPr>
              <a:t>Dolores generales </a:t>
            </a:r>
          </a:p>
          <a:p>
            <a:pPr marL="342900" indent="-342900">
              <a:buFont typeface="Arial" panose="020B0604020202020204" pitchFamily="34" charset="0"/>
              <a:buChar char="•"/>
            </a:pPr>
            <a:r>
              <a:rPr lang="en-US" sz="2000" dirty="0">
                <a:latin typeface="+mj-lt"/>
                <a:cs typeface="Calibri" panose="020F0502020204030204" pitchFamily="34" charset="0"/>
              </a:rPr>
              <a:t>Rechinar de dientes, mandíbula apretada </a:t>
            </a:r>
          </a:p>
          <a:p>
            <a:pPr marL="342900" indent="-342900">
              <a:buFont typeface="Arial" panose="020B0604020202020204" pitchFamily="34" charset="0"/>
              <a:buChar char="•"/>
            </a:pPr>
            <a:r>
              <a:rPr lang="en-US" sz="2000" dirty="0">
                <a:latin typeface="+mj-lt"/>
                <a:cs typeface="Calibri" panose="020F0502020204030204" pitchFamily="34" charset="0"/>
              </a:rPr>
              <a:t>Dolores de cabeza </a:t>
            </a:r>
          </a:p>
          <a:p>
            <a:pPr marL="342900" indent="-342900">
              <a:buFont typeface="Arial" panose="020B0604020202020204" pitchFamily="34" charset="0"/>
              <a:buChar char="•"/>
            </a:pPr>
            <a:r>
              <a:rPr lang="en-US" sz="2000" dirty="0">
                <a:latin typeface="+mj-lt"/>
                <a:cs typeface="Calibri" panose="020F0502020204030204" pitchFamily="34" charset="0"/>
              </a:rPr>
              <a:t>Síntomas de indigestión o reflujo ácido</a:t>
            </a:r>
          </a:p>
          <a:p>
            <a:pPr marL="342900" indent="-342900">
              <a:buFont typeface="Arial" panose="020B0604020202020204" pitchFamily="34" charset="0"/>
              <a:buChar char="•"/>
            </a:pPr>
            <a:r>
              <a:rPr lang="en-US" sz="2000" dirty="0">
                <a:latin typeface="+mj-lt"/>
                <a:cs typeface="Calibri" panose="020F0502020204030204" pitchFamily="34" charset="0"/>
              </a:rPr>
              <a:t>Aumento o </a:t>
            </a:r>
            <a:r>
              <a:rPr lang="en-US" sz="2000" dirty="0" err="1">
                <a:latin typeface="+mj-lt"/>
                <a:cs typeface="Calibri" panose="020F0502020204030204" pitchFamily="34" charset="0"/>
              </a:rPr>
              <a:t>pérdida</a:t>
            </a:r>
            <a:r>
              <a:rPr lang="en-US" sz="2000" dirty="0">
                <a:latin typeface="+mj-lt"/>
                <a:cs typeface="Calibri" panose="020F0502020204030204" pitchFamily="34" charset="0"/>
              </a:rPr>
              <a:t> del apetito </a:t>
            </a:r>
          </a:p>
          <a:p>
            <a:pPr marL="342900" indent="-342900">
              <a:buFont typeface="Arial" panose="020B0604020202020204" pitchFamily="34" charset="0"/>
              <a:buChar char="•"/>
            </a:pPr>
            <a:r>
              <a:rPr lang="en-US" sz="2000" dirty="0">
                <a:latin typeface="+mj-lt"/>
                <a:cs typeface="Calibri" panose="020F0502020204030204" pitchFamily="34" charset="0"/>
              </a:rPr>
              <a:t>Tensión muscular en el cuello, la cara o los hombros</a:t>
            </a:r>
          </a:p>
          <a:p>
            <a:pPr marL="342900" indent="-342900">
              <a:buFont typeface="Arial" panose="020B0604020202020204" pitchFamily="34" charset="0"/>
              <a:buChar char="•"/>
            </a:pPr>
            <a:r>
              <a:rPr lang="en-US" sz="2000" dirty="0">
                <a:latin typeface="+mj-lt"/>
                <a:cs typeface="Calibri" panose="020F0502020204030204" pitchFamily="34" charset="0"/>
              </a:rPr>
              <a:t>Problemas para dormir</a:t>
            </a:r>
          </a:p>
          <a:p>
            <a:pPr marL="342900" indent="-342900">
              <a:buFont typeface="Arial" panose="020B0604020202020204" pitchFamily="34" charset="0"/>
              <a:buChar char="•"/>
            </a:pPr>
            <a:endParaRPr lang="en-US" sz="2000" dirty="0">
              <a:latin typeface="+mj-lt"/>
              <a:cs typeface="Calibri" panose="020F0502020204030204" pitchFamily="34" charset="0"/>
            </a:endParaRPr>
          </a:p>
        </p:txBody>
      </p:sp>
      <p:sp>
        <p:nvSpPr>
          <p:cNvPr id="6" name="TextBox 5">
            <a:extLst>
              <a:ext uri="{FF2B5EF4-FFF2-40B4-BE49-F238E27FC236}">
                <a16:creationId xmlns:a16="http://schemas.microsoft.com/office/drawing/2014/main" id="{294CBA63-08CD-8EAC-7145-FB24E708EC11}"/>
              </a:ext>
            </a:extLst>
          </p:cNvPr>
          <p:cNvSpPr txBox="1"/>
          <p:nvPr/>
        </p:nvSpPr>
        <p:spPr>
          <a:xfrm>
            <a:off x="5682040" y="1383601"/>
            <a:ext cx="3491799" cy="4708981"/>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mj-lt"/>
                <a:cs typeface="Calibri" panose="020F0502020204030204" pitchFamily="34" charset="0"/>
              </a:rPr>
              <a:t>Corazón acelerado</a:t>
            </a:r>
          </a:p>
          <a:p>
            <a:pPr marL="342900" indent="-342900">
              <a:buFont typeface="Arial" panose="020B0604020202020204" pitchFamily="34" charset="0"/>
              <a:buChar char="•"/>
            </a:pPr>
            <a:r>
              <a:rPr lang="en-US" sz="2000" dirty="0">
                <a:latin typeface="+mj-lt"/>
                <a:cs typeface="Calibri" panose="020F0502020204030204" pitchFamily="34" charset="0"/>
              </a:rPr>
              <a:t>Palmas de las manos </a:t>
            </a:r>
            <a:r>
              <a:rPr lang="en-US" sz="2000" dirty="0" err="1">
                <a:latin typeface="+mj-lt"/>
                <a:cs typeface="Calibri" panose="020F0502020204030204" pitchFamily="34" charset="0"/>
              </a:rPr>
              <a:t>frías</a:t>
            </a:r>
            <a:r>
              <a:rPr lang="en-US" sz="2000" dirty="0">
                <a:latin typeface="+mj-lt"/>
                <a:cs typeface="Calibri" panose="020F0502020204030204" pitchFamily="34" charset="0"/>
              </a:rPr>
              <a:t> y sudorosas</a:t>
            </a:r>
          </a:p>
          <a:p>
            <a:pPr marL="342900" indent="-342900">
              <a:buFont typeface="Arial" panose="020B0604020202020204" pitchFamily="34" charset="0"/>
              <a:buChar char="•"/>
            </a:pPr>
            <a:r>
              <a:rPr lang="en-US" sz="2000" dirty="0">
                <a:latin typeface="+mj-lt"/>
                <a:cs typeface="Calibri" panose="020F0502020204030204" pitchFamily="34" charset="0"/>
              </a:rPr>
              <a:t>Cansancio, agotamiento</a:t>
            </a:r>
          </a:p>
          <a:p>
            <a:pPr marL="342900" indent="-342900">
              <a:buFont typeface="Arial" panose="020B0604020202020204" pitchFamily="34" charset="0"/>
              <a:buChar char="•"/>
            </a:pPr>
            <a:r>
              <a:rPr lang="en-US" sz="2000" dirty="0">
                <a:latin typeface="+mj-lt"/>
                <a:cs typeface="Calibri" panose="020F0502020204030204" pitchFamily="34" charset="0"/>
              </a:rPr>
              <a:t>Temblores</a:t>
            </a:r>
          </a:p>
          <a:p>
            <a:pPr marL="342900" indent="-342900">
              <a:buFont typeface="Arial" panose="020B0604020202020204" pitchFamily="34" charset="0"/>
              <a:buChar char="•"/>
            </a:pPr>
            <a:r>
              <a:rPr lang="en-US" sz="2000" dirty="0">
                <a:latin typeface="+mj-lt"/>
                <a:cs typeface="Calibri" panose="020F0502020204030204" pitchFamily="34" charset="0"/>
              </a:rPr>
              <a:t>Aumento o pérdida de peso</a:t>
            </a:r>
          </a:p>
          <a:p>
            <a:pPr marL="342900" indent="-342900">
              <a:buFont typeface="Arial" panose="020B0604020202020204" pitchFamily="34" charset="0"/>
              <a:buChar char="•"/>
            </a:pPr>
            <a:r>
              <a:rPr lang="en-US" sz="2000" dirty="0">
                <a:latin typeface="+mj-lt"/>
                <a:cs typeface="Calibri" panose="020F0502020204030204" pitchFamily="34" charset="0"/>
              </a:rPr>
              <a:t>Malestar estomacal</a:t>
            </a:r>
          </a:p>
          <a:p>
            <a:pPr marL="342900" indent="-342900">
              <a:buFont typeface="Arial" panose="020B0604020202020204" pitchFamily="34" charset="0"/>
              <a:buChar char="•"/>
            </a:pPr>
            <a:r>
              <a:rPr lang="en-US" sz="2000" dirty="0" err="1">
                <a:latin typeface="+mj-lt"/>
                <a:cs typeface="Calibri" panose="020F0502020204030204" pitchFamily="34" charset="0"/>
              </a:rPr>
              <a:t>Enojo</a:t>
            </a:r>
            <a:r>
              <a:rPr lang="en-US" sz="2000" dirty="0">
                <a:latin typeface="+mj-lt"/>
                <a:cs typeface="Calibri" panose="020F0502020204030204" pitchFamily="34" charset="0"/>
              </a:rPr>
              <a:t> o irritabilidad </a:t>
            </a:r>
          </a:p>
          <a:p>
            <a:pPr marL="342900" indent="-342900">
              <a:buFont typeface="Arial" panose="020B0604020202020204" pitchFamily="34" charset="0"/>
              <a:buChar char="•"/>
            </a:pPr>
            <a:r>
              <a:rPr lang="en-US" sz="2000" dirty="0">
                <a:latin typeface="+mj-lt"/>
                <a:cs typeface="Calibri" panose="020F0502020204030204" pitchFamily="34" charset="0"/>
              </a:rPr>
              <a:t>Ansiedad</a:t>
            </a:r>
          </a:p>
          <a:p>
            <a:pPr marL="342900" indent="-342900">
              <a:buFont typeface="Arial" panose="020B0604020202020204" pitchFamily="34" charset="0"/>
              <a:buChar char="•"/>
            </a:pPr>
            <a:r>
              <a:rPr lang="en-US" sz="2000" dirty="0">
                <a:latin typeface="+mj-lt"/>
                <a:cs typeface="Calibri" panose="020F0502020204030204" pitchFamily="34" charset="0"/>
              </a:rPr>
              <a:t>Cambio </a:t>
            </a:r>
            <a:r>
              <a:rPr lang="en-US" sz="2000" dirty="0" err="1">
                <a:latin typeface="+mj-lt"/>
                <a:cs typeface="Calibri" panose="020F0502020204030204" pitchFamily="34" charset="0"/>
              </a:rPr>
              <a:t>en</a:t>
            </a:r>
            <a:r>
              <a:rPr lang="en-US" sz="2000" dirty="0">
                <a:latin typeface="+mj-lt"/>
                <a:cs typeface="Calibri" panose="020F0502020204030204" pitchFamily="34" charset="0"/>
              </a:rPr>
              <a:t> </a:t>
            </a:r>
            <a:r>
              <a:rPr lang="en-US" sz="2000" dirty="0" err="1">
                <a:latin typeface="+mj-lt"/>
                <a:cs typeface="Calibri" panose="020F0502020204030204" pitchFamily="34" charset="0"/>
              </a:rPr>
              <a:t>el</a:t>
            </a:r>
            <a:r>
              <a:rPr lang="en-US" sz="2000" dirty="0">
                <a:latin typeface="+mj-lt"/>
                <a:cs typeface="Calibri" panose="020F0502020204030204" pitchFamily="34" charset="0"/>
              </a:rPr>
              <a:t> </a:t>
            </a:r>
            <a:r>
              <a:rPr lang="en-US" sz="2000" dirty="0" err="1">
                <a:latin typeface="+mj-lt"/>
                <a:cs typeface="Calibri" panose="020F0502020204030204" pitchFamily="34" charset="0"/>
              </a:rPr>
              <a:t>estado</a:t>
            </a:r>
            <a:r>
              <a:rPr lang="en-US" sz="2000" dirty="0">
                <a:latin typeface="+mj-lt"/>
                <a:cs typeface="Calibri" panose="020F0502020204030204" pitchFamily="34" charset="0"/>
              </a:rPr>
              <a:t> de </a:t>
            </a:r>
            <a:r>
              <a:rPr lang="en-US" sz="2000" dirty="0" err="1">
                <a:latin typeface="+mj-lt"/>
                <a:cs typeface="Calibri" panose="020F0502020204030204" pitchFamily="34" charset="0"/>
              </a:rPr>
              <a:t>ánimo</a:t>
            </a:r>
            <a:endParaRPr lang="en-US" sz="2000" dirty="0">
              <a:latin typeface="+mj-lt"/>
              <a:cs typeface="Calibri" panose="020F0502020204030204" pitchFamily="34" charset="0"/>
            </a:endParaRPr>
          </a:p>
          <a:p>
            <a:pPr marL="342900" indent="-342900">
              <a:buFont typeface="Arial" panose="020B0604020202020204" pitchFamily="34" charset="0"/>
              <a:buChar char="•"/>
            </a:pPr>
            <a:r>
              <a:rPr lang="en-US" sz="2000" dirty="0">
                <a:latin typeface="+mj-lt"/>
                <a:cs typeface="Calibri" panose="020F0502020204030204" pitchFamily="34" charset="0"/>
              </a:rPr>
              <a:t>Tristeza o depresión</a:t>
            </a:r>
          </a:p>
          <a:p>
            <a:pPr marL="342900" indent="-342900">
              <a:buFont typeface="Arial" panose="020B0604020202020204" pitchFamily="34" charset="0"/>
              <a:buChar char="•"/>
            </a:pPr>
            <a:r>
              <a:rPr lang="en-US" sz="2000" dirty="0" err="1">
                <a:latin typeface="+mj-lt"/>
                <a:cs typeface="Calibri" panose="020F0502020204030204" pitchFamily="34" charset="0"/>
              </a:rPr>
              <a:t>Sentirse</a:t>
            </a:r>
            <a:r>
              <a:rPr lang="en-US" sz="2000" dirty="0">
                <a:latin typeface="+mj-lt"/>
                <a:cs typeface="Calibri" panose="020F0502020204030204" pitchFamily="34" charset="0"/>
              </a:rPr>
              <a:t> </a:t>
            </a:r>
            <a:r>
              <a:rPr lang="en-US" sz="2000" dirty="0" err="1">
                <a:latin typeface="+mj-lt"/>
                <a:cs typeface="Calibri" panose="020F0502020204030204" pitchFamily="34" charset="0"/>
              </a:rPr>
              <a:t>abrumado</a:t>
            </a:r>
            <a:r>
              <a:rPr lang="en-US" sz="2000" dirty="0">
                <a:latin typeface="+mj-lt"/>
                <a:cs typeface="Calibri" panose="020F0502020204030204" pitchFamily="34" charset="0"/>
              </a:rPr>
              <a:t>/a </a:t>
            </a:r>
          </a:p>
          <a:p>
            <a:pPr marL="342900" indent="-342900">
              <a:buFont typeface="Arial" panose="020B0604020202020204" pitchFamily="34" charset="0"/>
              <a:buChar char="•"/>
            </a:pPr>
            <a:r>
              <a:rPr lang="en-US" sz="2000" dirty="0">
                <a:latin typeface="+mj-lt"/>
                <a:cs typeface="Calibri" panose="020F0502020204030204" pitchFamily="34" charset="0"/>
              </a:rPr>
              <a:t>Aislamiento</a:t>
            </a:r>
          </a:p>
        </p:txBody>
      </p:sp>
      <p:grpSp>
        <p:nvGrpSpPr>
          <p:cNvPr id="21" name="Group 20">
            <a:extLst>
              <a:ext uri="{FF2B5EF4-FFF2-40B4-BE49-F238E27FC236}">
                <a16:creationId xmlns:a16="http://schemas.microsoft.com/office/drawing/2014/main" id="{FE6490DD-3F82-3044-CDD2-285C77DD0F03}"/>
              </a:ext>
            </a:extLst>
          </p:cNvPr>
          <p:cNvGrpSpPr/>
          <p:nvPr/>
        </p:nvGrpSpPr>
        <p:grpSpPr>
          <a:xfrm>
            <a:off x="9346104" y="2126338"/>
            <a:ext cx="1720142" cy="3197628"/>
            <a:chOff x="1010823" y="2126338"/>
            <a:chExt cx="1720142" cy="3197628"/>
          </a:xfrm>
        </p:grpSpPr>
        <p:grpSp>
          <p:nvGrpSpPr>
            <p:cNvPr id="4" name="Group 3">
              <a:extLst>
                <a:ext uri="{FF2B5EF4-FFF2-40B4-BE49-F238E27FC236}">
                  <a16:creationId xmlns:a16="http://schemas.microsoft.com/office/drawing/2014/main" id="{98B8E5A1-2679-42FA-7AEE-A343DDAFDD03}"/>
                </a:ext>
              </a:extLst>
            </p:cNvPr>
            <p:cNvGrpSpPr/>
            <p:nvPr/>
          </p:nvGrpSpPr>
          <p:grpSpPr>
            <a:xfrm>
              <a:off x="1188129" y="2143723"/>
              <a:ext cx="1542836" cy="2921872"/>
              <a:chOff x="7838339" y="2226754"/>
              <a:chExt cx="1969639" cy="3730164"/>
            </a:xfrm>
            <a:solidFill>
              <a:schemeClr val="accent3">
                <a:lumMod val="75000"/>
              </a:schemeClr>
            </a:solidFill>
          </p:grpSpPr>
          <p:sp>
            <p:nvSpPr>
              <p:cNvPr id="10" name="Round Same Side Corner Rectangle 3">
                <a:extLst>
                  <a:ext uri="{FF2B5EF4-FFF2-40B4-BE49-F238E27FC236}">
                    <a16:creationId xmlns:a16="http://schemas.microsoft.com/office/drawing/2014/main" id="{8EF243CD-2067-DBA6-5F1A-89FC6E5AC582}"/>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52B517EB-D26F-DD92-E4D7-9836EDFE9D04}"/>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F574C9F3-528F-B4DF-868C-E12F3738CBCD}"/>
                  </a:ext>
                </a:extLst>
              </p:cNvPr>
              <p:cNvGrpSpPr/>
              <p:nvPr/>
            </p:nvGrpSpPr>
            <p:grpSpPr>
              <a:xfrm rot="507905">
                <a:off x="7838339" y="3815940"/>
                <a:ext cx="553322" cy="1525212"/>
                <a:chOff x="7916671" y="3937945"/>
                <a:chExt cx="553322" cy="1525212"/>
              </a:xfrm>
              <a:grpFill/>
            </p:grpSpPr>
            <p:sp>
              <p:nvSpPr>
                <p:cNvPr id="16" name="Round Same Side Corner Rectangle 25">
                  <a:extLst>
                    <a:ext uri="{FF2B5EF4-FFF2-40B4-BE49-F238E27FC236}">
                      <a16:creationId xmlns:a16="http://schemas.microsoft.com/office/drawing/2014/main" id="{3609F2D8-CCEE-1511-63CB-9BD5FF331820}"/>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773A6338-D5A3-1C7C-372F-6ECB1549A3E3}"/>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70ADD6C-6297-FFB1-4BD3-92FFB4FD9C97}"/>
                  </a:ext>
                </a:extLst>
              </p:cNvPr>
              <p:cNvGrpSpPr/>
              <p:nvPr/>
            </p:nvGrpSpPr>
            <p:grpSpPr>
              <a:xfrm rot="21105829" flipH="1">
                <a:off x="9243874" y="3806245"/>
                <a:ext cx="564104" cy="1525212"/>
                <a:chOff x="7916671" y="3937945"/>
                <a:chExt cx="553322" cy="1525212"/>
              </a:xfrm>
              <a:grpFill/>
            </p:grpSpPr>
            <p:sp>
              <p:nvSpPr>
                <p:cNvPr id="14" name="Round Same Side Corner Rectangle 25">
                  <a:extLst>
                    <a:ext uri="{FF2B5EF4-FFF2-40B4-BE49-F238E27FC236}">
                      <a16:creationId xmlns:a16="http://schemas.microsoft.com/office/drawing/2014/main" id="{0E0CF80B-E583-9E10-91D5-5CF15FEAA614}"/>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A9A6D874-A723-317E-CF7A-06A3365F8D64}"/>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8" name="Oval 7">
              <a:extLst>
                <a:ext uri="{FF2B5EF4-FFF2-40B4-BE49-F238E27FC236}">
                  <a16:creationId xmlns:a16="http://schemas.microsoft.com/office/drawing/2014/main" id="{DC5A66EF-46F0-80D1-55D9-C8C2E09D824F}"/>
                </a:ext>
              </a:extLst>
            </p:cNvPr>
            <p:cNvSpPr/>
            <p:nvPr/>
          </p:nvSpPr>
          <p:spPr>
            <a:xfrm>
              <a:off x="2121671" y="2126338"/>
              <a:ext cx="442298" cy="462176"/>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3">
                      <a:lumMod val="75000"/>
                    </a:schemeClr>
                  </a:solidFill>
                  <a:latin typeface="Britannic Bold" panose="020B0903060703020204" pitchFamily="34" charset="0"/>
                </a:rPr>
                <a:t>¡!</a:t>
              </a:r>
            </a:p>
          </p:txBody>
        </p:sp>
        <p:sp>
          <p:nvSpPr>
            <p:cNvPr id="18" name="Oval 17">
              <a:extLst>
                <a:ext uri="{FF2B5EF4-FFF2-40B4-BE49-F238E27FC236}">
                  <a16:creationId xmlns:a16="http://schemas.microsoft.com/office/drawing/2014/main" id="{A3766D8C-7574-4F43-3F0B-C5E73F156A47}"/>
                </a:ext>
              </a:extLst>
            </p:cNvPr>
            <p:cNvSpPr/>
            <p:nvPr/>
          </p:nvSpPr>
          <p:spPr>
            <a:xfrm>
              <a:off x="1010823" y="2918931"/>
              <a:ext cx="442298" cy="462176"/>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3">
                      <a:lumMod val="75000"/>
                    </a:schemeClr>
                  </a:solidFill>
                  <a:latin typeface="Britannic Bold" panose="020B0903060703020204" pitchFamily="34" charset="0"/>
                </a:rPr>
                <a:t>¡!</a:t>
              </a:r>
            </a:p>
          </p:txBody>
        </p:sp>
        <p:sp>
          <p:nvSpPr>
            <p:cNvPr id="19" name="Oval 18">
              <a:extLst>
                <a:ext uri="{FF2B5EF4-FFF2-40B4-BE49-F238E27FC236}">
                  <a16:creationId xmlns:a16="http://schemas.microsoft.com/office/drawing/2014/main" id="{D8CBA8A0-5C29-8C1B-E0C7-709D8FF2C8DA}"/>
                </a:ext>
              </a:extLst>
            </p:cNvPr>
            <p:cNvSpPr/>
            <p:nvPr/>
          </p:nvSpPr>
          <p:spPr>
            <a:xfrm>
              <a:off x="1825927" y="3897627"/>
              <a:ext cx="442298" cy="462176"/>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3">
                      <a:lumMod val="75000"/>
                    </a:schemeClr>
                  </a:solidFill>
                  <a:latin typeface="Britannic Bold" panose="020B0903060703020204" pitchFamily="34" charset="0"/>
                </a:rPr>
                <a:t>¡!</a:t>
              </a:r>
            </a:p>
          </p:txBody>
        </p:sp>
        <p:sp>
          <p:nvSpPr>
            <p:cNvPr id="20" name="Oval 19">
              <a:extLst>
                <a:ext uri="{FF2B5EF4-FFF2-40B4-BE49-F238E27FC236}">
                  <a16:creationId xmlns:a16="http://schemas.microsoft.com/office/drawing/2014/main" id="{50A00338-C486-429C-CDE3-E30CEE494190}"/>
                </a:ext>
              </a:extLst>
            </p:cNvPr>
            <p:cNvSpPr/>
            <p:nvPr/>
          </p:nvSpPr>
          <p:spPr>
            <a:xfrm>
              <a:off x="2185626" y="4861790"/>
              <a:ext cx="442298" cy="462176"/>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3">
                      <a:lumMod val="75000"/>
                    </a:schemeClr>
                  </a:solidFill>
                  <a:latin typeface="Britannic Bold" panose="020B0903060703020204" pitchFamily="34" charset="0"/>
                </a:rPr>
                <a:t>¡!</a:t>
              </a:r>
            </a:p>
          </p:txBody>
        </p:sp>
      </p:grpSp>
    </p:spTree>
    <p:extLst>
      <p:ext uri="{BB962C8B-B14F-4D97-AF65-F5344CB8AC3E}">
        <p14:creationId xmlns:p14="http://schemas.microsoft.com/office/powerpoint/2010/main" val="317565285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940A4-51C2-5E77-3B11-9680E2812855}"/>
              </a:ext>
            </a:extLst>
          </p:cNvPr>
          <p:cNvSpPr>
            <a:spLocks noGrp="1"/>
          </p:cNvSpPr>
          <p:nvPr>
            <p:ph type="title"/>
          </p:nvPr>
        </p:nvSpPr>
        <p:spPr/>
        <p:txBody>
          <a:bodyPr/>
          <a:lstStyle/>
          <a:p>
            <a:r>
              <a:rPr lang="en-US" dirty="0">
                <a:latin typeface="+mj-lt"/>
              </a:rPr>
              <a:t>Impacto del cuidador </a:t>
            </a:r>
            <a:r>
              <a:rPr lang="en-US" dirty="0" err="1">
                <a:latin typeface="+mj-lt"/>
              </a:rPr>
              <a:t>en</a:t>
            </a:r>
            <a:r>
              <a:rPr lang="en-US" dirty="0">
                <a:latin typeface="+mj-lt"/>
              </a:rPr>
              <a:t> </a:t>
            </a:r>
            <a:r>
              <a:rPr lang="en-US" dirty="0" err="1">
                <a:latin typeface="+mj-lt"/>
              </a:rPr>
              <a:t>los</a:t>
            </a:r>
            <a:r>
              <a:rPr lang="en-US" dirty="0">
                <a:latin typeface="+mj-lt"/>
              </a:rPr>
              <a:t>/as </a:t>
            </a:r>
            <a:r>
              <a:rPr lang="en-US" dirty="0" err="1">
                <a:latin typeface="+mj-lt"/>
              </a:rPr>
              <a:t>menores</a:t>
            </a:r>
            <a:endParaRPr lang="en-US" dirty="0">
              <a:latin typeface="+mj-lt"/>
            </a:endParaRPr>
          </a:p>
        </p:txBody>
      </p:sp>
      <p:sp>
        <p:nvSpPr>
          <p:cNvPr id="3" name="Speech Bubble: Rectangle with Corners Rounded 2">
            <a:extLst>
              <a:ext uri="{FF2B5EF4-FFF2-40B4-BE49-F238E27FC236}">
                <a16:creationId xmlns:a16="http://schemas.microsoft.com/office/drawing/2014/main" id="{BF4BBC4C-5691-8306-3193-C425EDD5F138}"/>
              </a:ext>
            </a:extLst>
          </p:cNvPr>
          <p:cNvSpPr/>
          <p:nvPr/>
        </p:nvSpPr>
        <p:spPr>
          <a:xfrm>
            <a:off x="1149400" y="2046388"/>
            <a:ext cx="2821709" cy="2611120"/>
          </a:xfrm>
          <a:prstGeom prst="wedgeRoundRectCallout">
            <a:avLst>
              <a:gd name="adj1" fmla="val -62814"/>
              <a:gd name="adj2" fmla="val -19017"/>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457200" algn="l"/>
              </a:tabLst>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¿Cómo cree que afecta la situación de Anousheh </a:t>
            </a:r>
            <a:r>
              <a:rPr lang="en-US" sz="2400" dirty="0" err="1">
                <a:solidFill>
                  <a:schemeClr val="tx1"/>
                </a:solidFill>
                <a:latin typeface="Arial" panose="020B0604020202020204" pitchFamily="34" charset="0"/>
                <a:ea typeface="Calibri" panose="020F0502020204030204" pitchFamily="34" charset="0"/>
                <a:cs typeface="Arial" panose="020B0604020202020204" pitchFamily="34" charset="0"/>
              </a:rPr>
              <a:t>su</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vida familiar? </a:t>
            </a:r>
          </a:p>
        </p:txBody>
      </p:sp>
      <p:sp>
        <p:nvSpPr>
          <p:cNvPr id="5" name="Speech Bubble: Rectangle with Corners Rounded 4">
            <a:extLst>
              <a:ext uri="{FF2B5EF4-FFF2-40B4-BE49-F238E27FC236}">
                <a16:creationId xmlns:a16="http://schemas.microsoft.com/office/drawing/2014/main" id="{8A7C9E84-3CFC-7C93-95D4-0F47D83363C1}"/>
              </a:ext>
            </a:extLst>
          </p:cNvPr>
          <p:cNvSpPr/>
          <p:nvPr/>
        </p:nvSpPr>
        <p:spPr>
          <a:xfrm>
            <a:off x="4593640" y="2046388"/>
            <a:ext cx="2821709" cy="2611120"/>
          </a:xfrm>
          <a:prstGeom prst="wedgeRoundRectCallout">
            <a:avLst>
              <a:gd name="adj1" fmla="val -19246"/>
              <a:gd name="adj2" fmla="val 59595"/>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457200" algn="l"/>
              </a:tabLst>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¿Cómo se comporta con </a:t>
            </a:r>
            <a:r>
              <a:rPr lang="en-US" sz="2400" dirty="0" err="1">
                <a:solidFill>
                  <a:schemeClr val="tx1"/>
                </a:solidFill>
                <a:latin typeface="Arial" panose="020B0604020202020204" pitchFamily="34" charset="0"/>
                <a:ea typeface="Calibri" panose="020F0502020204030204" pitchFamily="34" charset="0"/>
                <a:cs typeface="Arial" panose="020B0604020202020204" pitchFamily="34" charset="0"/>
              </a:rPr>
              <a:t>su</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tx1"/>
                </a:solidFill>
                <a:latin typeface="Arial" panose="020B0604020202020204" pitchFamily="34" charset="0"/>
                <a:ea typeface="Calibri" panose="020F0502020204030204" pitchFamily="34" charset="0"/>
                <a:cs typeface="Arial" panose="020B0604020202020204" pitchFamily="34" charset="0"/>
              </a:rPr>
              <a:t>esposa</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tx1"/>
                </a:solidFill>
                <a:latin typeface="Arial" panose="020B0604020202020204" pitchFamily="34" charset="0"/>
                <a:ea typeface="Calibri" panose="020F0502020204030204" pitchFamily="34" charset="0"/>
                <a:cs typeface="Arial" panose="020B0604020202020204" pitchFamily="34" charset="0"/>
              </a:rPr>
              <a:t>cuando</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se siente estresado? </a:t>
            </a:r>
          </a:p>
        </p:txBody>
      </p:sp>
      <p:sp>
        <p:nvSpPr>
          <p:cNvPr id="6" name="Speech Bubble: Rectangle with Corners Rounded 5">
            <a:extLst>
              <a:ext uri="{FF2B5EF4-FFF2-40B4-BE49-F238E27FC236}">
                <a16:creationId xmlns:a16="http://schemas.microsoft.com/office/drawing/2014/main" id="{BAEA23C6-9C8D-3DDE-A235-2A346A120B1F}"/>
              </a:ext>
            </a:extLst>
          </p:cNvPr>
          <p:cNvSpPr/>
          <p:nvPr/>
        </p:nvSpPr>
        <p:spPr>
          <a:xfrm>
            <a:off x="8037880" y="2046388"/>
            <a:ext cx="2821709" cy="2611120"/>
          </a:xfrm>
          <a:prstGeom prst="wedgeRoundRectCallout">
            <a:avLst>
              <a:gd name="adj1" fmla="val 59608"/>
              <a:gd name="adj2" fmla="val -20186"/>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457200" algn="l"/>
              </a:tabLst>
            </a:pP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¿Cómo se comporta con sus </a:t>
            </a:r>
            <a:r>
              <a:rPr lang="en-US"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hijos</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¿Y con sus hijas? </a:t>
            </a:r>
          </a:p>
        </p:txBody>
      </p:sp>
      <p:grpSp>
        <p:nvGrpSpPr>
          <p:cNvPr id="14" name="Group 13">
            <a:extLst>
              <a:ext uri="{FF2B5EF4-FFF2-40B4-BE49-F238E27FC236}">
                <a16:creationId xmlns:a16="http://schemas.microsoft.com/office/drawing/2014/main" id="{9F7D5A72-6133-D5DD-93E3-D5F89211DDE4}"/>
              </a:ext>
            </a:extLst>
          </p:cNvPr>
          <p:cNvGrpSpPr/>
          <p:nvPr/>
        </p:nvGrpSpPr>
        <p:grpSpPr>
          <a:xfrm>
            <a:off x="6255999" y="4388111"/>
            <a:ext cx="1008401" cy="1271634"/>
            <a:chOff x="6418559" y="4631951"/>
            <a:chExt cx="648257" cy="817478"/>
          </a:xfrm>
          <a:solidFill>
            <a:schemeClr val="accent3">
              <a:lumMod val="75000"/>
            </a:schemeClr>
          </a:solidFill>
        </p:grpSpPr>
        <p:grpSp>
          <p:nvGrpSpPr>
            <p:cNvPr id="4" name="Group 3">
              <a:extLst>
                <a:ext uri="{FF2B5EF4-FFF2-40B4-BE49-F238E27FC236}">
                  <a16:creationId xmlns:a16="http://schemas.microsoft.com/office/drawing/2014/main" id="{B76EBAC5-43B8-1208-927E-DD3FA5988FF8}"/>
                </a:ext>
              </a:extLst>
            </p:cNvPr>
            <p:cNvGrpSpPr/>
            <p:nvPr/>
          </p:nvGrpSpPr>
          <p:grpSpPr>
            <a:xfrm>
              <a:off x="6813367" y="4631951"/>
              <a:ext cx="253449" cy="817478"/>
              <a:chOff x="4045582" y="1684320"/>
              <a:chExt cx="350098" cy="1129211"/>
            </a:xfrm>
            <a:grpFill/>
          </p:grpSpPr>
          <p:sp>
            <p:nvSpPr>
              <p:cNvPr id="7" name="Round Same Side Corner Rectangle 21">
                <a:extLst>
                  <a:ext uri="{FF2B5EF4-FFF2-40B4-BE49-F238E27FC236}">
                    <a16:creationId xmlns:a16="http://schemas.microsoft.com/office/drawing/2014/main" id="{71AB42F8-4C00-650D-C089-23AA59F2522F}"/>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F11DC953-679A-0013-9D4F-E51E75674FB4}"/>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1FEB8882-29B5-4A9B-E8FB-0EF1BFBE3E76}"/>
                </a:ext>
              </a:extLst>
            </p:cNvPr>
            <p:cNvGrpSpPr/>
            <p:nvPr/>
          </p:nvGrpSpPr>
          <p:grpSpPr>
            <a:xfrm>
              <a:off x="6418559" y="4631951"/>
              <a:ext cx="363228" cy="817478"/>
              <a:chOff x="3000654" y="1516217"/>
              <a:chExt cx="245039" cy="551483"/>
            </a:xfrm>
            <a:grpFill/>
          </p:grpSpPr>
          <p:grpSp>
            <p:nvGrpSpPr>
              <p:cNvPr id="10" name="Group 9">
                <a:extLst>
                  <a:ext uri="{FF2B5EF4-FFF2-40B4-BE49-F238E27FC236}">
                    <a16:creationId xmlns:a16="http://schemas.microsoft.com/office/drawing/2014/main" id="{78C5F43C-576A-27FD-CAA7-3F5CD6E6D592}"/>
                  </a:ext>
                </a:extLst>
              </p:cNvPr>
              <p:cNvGrpSpPr/>
              <p:nvPr/>
            </p:nvGrpSpPr>
            <p:grpSpPr>
              <a:xfrm>
                <a:off x="3036509" y="1516217"/>
                <a:ext cx="172158" cy="551483"/>
                <a:chOff x="4043172" y="1684320"/>
                <a:chExt cx="352508" cy="1129211"/>
              </a:xfrm>
              <a:grpFill/>
            </p:grpSpPr>
            <p:sp>
              <p:nvSpPr>
                <p:cNvPr id="12" name="Round Same Side Corner Rectangle 21">
                  <a:extLst>
                    <a:ext uri="{FF2B5EF4-FFF2-40B4-BE49-F238E27FC236}">
                      <a16:creationId xmlns:a16="http://schemas.microsoft.com/office/drawing/2014/main" id="{E9A36097-56C9-0091-D1B6-0031D757B02A}"/>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E7422A85-82E9-26FE-A9AA-B44B10B7DD3B}"/>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lowchart: Manual Operation 10">
                <a:extLst>
                  <a:ext uri="{FF2B5EF4-FFF2-40B4-BE49-F238E27FC236}">
                    <a16:creationId xmlns:a16="http://schemas.microsoft.com/office/drawing/2014/main" id="{91C72A2D-9D92-C5CE-BE6A-0C2FA4D6DDF4}"/>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8" name="Group 27">
            <a:extLst>
              <a:ext uri="{FF2B5EF4-FFF2-40B4-BE49-F238E27FC236}">
                <a16:creationId xmlns:a16="http://schemas.microsoft.com/office/drawing/2014/main" id="{32633BF8-776F-D1F3-0029-EEEE3381B2AC}"/>
              </a:ext>
            </a:extLst>
          </p:cNvPr>
          <p:cNvGrpSpPr/>
          <p:nvPr/>
        </p:nvGrpSpPr>
        <p:grpSpPr>
          <a:xfrm>
            <a:off x="9721519" y="4333400"/>
            <a:ext cx="1460493" cy="1326344"/>
            <a:chOff x="3240498" y="2218620"/>
            <a:chExt cx="3313517" cy="3009164"/>
          </a:xfrm>
        </p:grpSpPr>
        <p:sp>
          <p:nvSpPr>
            <p:cNvPr id="16" name="Round Same Side Corner Rectangle 21">
              <a:extLst>
                <a:ext uri="{FF2B5EF4-FFF2-40B4-BE49-F238E27FC236}">
                  <a16:creationId xmlns:a16="http://schemas.microsoft.com/office/drawing/2014/main" id="{063C1234-F271-93FD-BD06-A7CA818EACC5}"/>
                </a:ext>
              </a:extLst>
            </p:cNvPr>
            <p:cNvSpPr/>
            <p:nvPr/>
          </p:nvSpPr>
          <p:spPr>
            <a:xfrm>
              <a:off x="3247081" y="4273587"/>
              <a:ext cx="887615" cy="943595"/>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66E8558-F827-6F25-C654-7CA0ED67048C}"/>
                </a:ext>
              </a:extLst>
            </p:cNvPr>
            <p:cNvSpPr/>
            <p:nvPr/>
          </p:nvSpPr>
          <p:spPr>
            <a:xfrm>
              <a:off x="3240498" y="3221705"/>
              <a:ext cx="897705" cy="89770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 Same Side Corner Rectangle 23">
              <a:extLst>
                <a:ext uri="{FF2B5EF4-FFF2-40B4-BE49-F238E27FC236}">
                  <a16:creationId xmlns:a16="http://schemas.microsoft.com/office/drawing/2014/main" id="{43A2BE63-9F32-52CC-EA38-9205A610E0E2}"/>
                </a:ext>
              </a:extLst>
            </p:cNvPr>
            <p:cNvSpPr/>
            <p:nvPr/>
          </p:nvSpPr>
          <p:spPr>
            <a:xfrm>
              <a:off x="4382258" y="3270494"/>
              <a:ext cx="887618" cy="1946691"/>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C1BB5E62-4B0A-BD9C-D5A6-FA401F8AA6A8}"/>
                </a:ext>
              </a:extLst>
            </p:cNvPr>
            <p:cNvSpPr/>
            <p:nvPr/>
          </p:nvSpPr>
          <p:spPr>
            <a:xfrm>
              <a:off x="4375675" y="2218620"/>
              <a:ext cx="897708" cy="89770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2FE690E4-A80C-D7CE-EB9A-B5EC1B270D30}"/>
                </a:ext>
              </a:extLst>
            </p:cNvPr>
            <p:cNvGrpSpPr/>
            <p:nvPr/>
          </p:nvGrpSpPr>
          <p:grpSpPr>
            <a:xfrm>
              <a:off x="5437439" y="3221705"/>
              <a:ext cx="1116576" cy="2006079"/>
              <a:chOff x="8296959" y="3158029"/>
              <a:chExt cx="1116576" cy="2006079"/>
            </a:xfrm>
          </p:grpSpPr>
          <p:sp>
            <p:nvSpPr>
              <p:cNvPr id="25" name="Round Same Side Corner Rectangle 21">
                <a:extLst>
                  <a:ext uri="{FF2B5EF4-FFF2-40B4-BE49-F238E27FC236}">
                    <a16:creationId xmlns:a16="http://schemas.microsoft.com/office/drawing/2014/main" id="{3824F9E1-53E9-24BE-CDE4-F99E2C22FE51}"/>
                  </a:ext>
                </a:extLst>
              </p:cNvPr>
              <p:cNvSpPr/>
              <p:nvPr/>
            </p:nvSpPr>
            <p:spPr>
              <a:xfrm flipH="1">
                <a:off x="8408243" y="4209914"/>
                <a:ext cx="894009" cy="943596"/>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6DB30552-E00B-8CA4-0DD0-021B31ACCDBB}"/>
                  </a:ext>
                </a:extLst>
              </p:cNvPr>
              <p:cNvSpPr/>
              <p:nvPr/>
            </p:nvSpPr>
            <p:spPr>
              <a:xfrm flipH="1">
                <a:off x="8404711" y="3158029"/>
                <a:ext cx="904172" cy="89770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apezoid 26">
                <a:extLst>
                  <a:ext uri="{FF2B5EF4-FFF2-40B4-BE49-F238E27FC236}">
                    <a16:creationId xmlns:a16="http://schemas.microsoft.com/office/drawing/2014/main" id="{E65411F5-85AB-C987-C742-6E911BDA5F35}"/>
                  </a:ext>
                </a:extLst>
              </p:cNvPr>
              <p:cNvSpPr/>
              <p:nvPr/>
            </p:nvSpPr>
            <p:spPr>
              <a:xfrm>
                <a:off x="8296959" y="4583576"/>
                <a:ext cx="1116576" cy="580532"/>
              </a:xfrm>
              <a:prstGeom prst="trapezoid">
                <a:avLst>
                  <a:gd name="adj" fmla="val 24259"/>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4240022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DA80BB-594B-A383-E128-F48D35C92402}"/>
              </a:ext>
            </a:extLst>
          </p:cNvPr>
          <p:cNvSpPr>
            <a:spLocks noGrp="1"/>
          </p:cNvSpPr>
          <p:nvPr>
            <p:ph type="title"/>
          </p:nvPr>
        </p:nvSpPr>
        <p:spPr>
          <a:xfrm>
            <a:off x="209550" y="120516"/>
            <a:ext cx="11772900" cy="868968"/>
          </a:xfrm>
        </p:spPr>
        <p:txBody>
          <a:bodyPr>
            <a:noAutofit/>
          </a:bodyPr>
          <a:lstStyle/>
          <a:p>
            <a:r>
              <a:rPr lang="en-US" sz="2900" dirty="0" err="1">
                <a:latin typeface="+mj-lt"/>
              </a:rPr>
              <a:t>Normas</a:t>
            </a:r>
            <a:r>
              <a:rPr lang="en-US" sz="2900" dirty="0">
                <a:latin typeface="+mj-lt"/>
              </a:rPr>
              <a:t> </a:t>
            </a:r>
            <a:r>
              <a:rPr lang="en-US" sz="2900" dirty="0" err="1">
                <a:latin typeface="+mj-lt"/>
              </a:rPr>
              <a:t>mínimas</a:t>
            </a:r>
            <a:r>
              <a:rPr lang="en-US" sz="2900" dirty="0">
                <a:latin typeface="+mj-lt"/>
              </a:rPr>
              <a:t> para la protección de la infancia en la acción humanitaria</a:t>
            </a:r>
          </a:p>
        </p:txBody>
      </p:sp>
      <p:sp>
        <p:nvSpPr>
          <p:cNvPr id="2" name="TextBox 1">
            <a:extLst>
              <a:ext uri="{FF2B5EF4-FFF2-40B4-BE49-F238E27FC236}">
                <a16:creationId xmlns:a16="http://schemas.microsoft.com/office/drawing/2014/main" id="{DB3CF5D5-AC53-D1D2-0748-86967EABF13C}"/>
              </a:ext>
            </a:extLst>
          </p:cNvPr>
          <p:cNvSpPr txBox="1"/>
          <p:nvPr/>
        </p:nvSpPr>
        <p:spPr>
          <a:xfrm>
            <a:off x="3840734" y="5419398"/>
            <a:ext cx="7448400" cy="523220"/>
          </a:xfrm>
          <a:prstGeom prst="rect">
            <a:avLst/>
          </a:prstGeom>
          <a:noFill/>
        </p:spPr>
        <p:txBody>
          <a:bodyPr wrap="square">
            <a:spAutoFit/>
          </a:bodyPr>
          <a:lstStyle/>
          <a:p>
            <a:r>
              <a:rPr lang="en-US" sz="1400" i="1"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Fuente: Alianza para la protección de la infancia en la acción humanitaria. (2019). </a:t>
            </a:r>
            <a:r>
              <a:rPr lang="en-US" sz="1400" i="1"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Estándares</a:t>
            </a:r>
            <a:r>
              <a:rPr lang="en-US" sz="1400" i="1"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1400" i="1"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mínimos</a:t>
            </a:r>
            <a:r>
              <a:rPr lang="en-US" sz="1400" i="1"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para la protección de la infancia en la </a:t>
            </a:r>
            <a:r>
              <a:rPr lang="en-US" sz="1400" i="1"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acción</a:t>
            </a:r>
            <a:r>
              <a:rPr lang="en-US" sz="1400" i="1"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1400" i="1"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humanitaria</a:t>
            </a:r>
            <a:endParaRPr lang="en-US" sz="1400" i="1"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B982E1F0-B055-1561-0DC0-18339F7780BC}"/>
              </a:ext>
            </a:extLst>
          </p:cNvPr>
          <p:cNvSpPr/>
          <p:nvPr/>
        </p:nvSpPr>
        <p:spPr>
          <a:xfrm>
            <a:off x="3263435" y="1696227"/>
            <a:ext cx="8255465" cy="622069"/>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r>
              <a:rPr lang="en-US" sz="2000" b="1" dirty="0">
                <a:solidFill>
                  <a:schemeClr val="tx1"/>
                </a:solidFill>
                <a:latin typeface="Arial" panose="020B0604020202020204" pitchFamily="34" charset="0"/>
                <a:cs typeface="Arial" panose="020B0604020202020204" pitchFamily="34" charset="0"/>
              </a:rPr>
              <a:t>PRINCIPIO 1: SUPERVIVENCIA Y DESARROLLO</a:t>
            </a:r>
          </a:p>
        </p:txBody>
      </p:sp>
      <p:pic>
        <p:nvPicPr>
          <p:cNvPr id="8" name="Google Shape;98;p8">
            <a:extLst>
              <a:ext uri="{FF2B5EF4-FFF2-40B4-BE49-F238E27FC236}">
                <a16:creationId xmlns:a16="http://schemas.microsoft.com/office/drawing/2014/main" id="{58B964A0-06A0-42D0-2EBE-5068D315B330}"/>
              </a:ext>
            </a:extLst>
          </p:cNvPr>
          <p:cNvPicPr preferRelativeResize="0"/>
          <p:nvPr/>
        </p:nvPicPr>
        <p:blipFill rotWithShape="1">
          <a:blip r:embed="rId3">
            <a:alphaModFix/>
          </a:blip>
          <a:srcRect/>
          <a:stretch/>
        </p:blipFill>
        <p:spPr>
          <a:xfrm>
            <a:off x="781050" y="1634961"/>
            <a:ext cx="2829918" cy="3904498"/>
          </a:xfrm>
          <a:prstGeom prst="rect">
            <a:avLst/>
          </a:prstGeom>
          <a:noFill/>
          <a:ln w="9525" cap="flat" cmpd="sng">
            <a:solidFill>
              <a:schemeClr val="accent3">
                <a:lumMod val="75000"/>
              </a:schemeClr>
            </a:solidFill>
            <a:prstDash val="solid"/>
            <a:round/>
            <a:headEnd type="none" w="sm" len="sm"/>
            <a:tailEnd type="none" w="sm" len="sm"/>
          </a:ln>
        </p:spPr>
      </p:pic>
      <p:sp>
        <p:nvSpPr>
          <p:cNvPr id="9" name="TextBox 8">
            <a:extLst>
              <a:ext uri="{FF2B5EF4-FFF2-40B4-BE49-F238E27FC236}">
                <a16:creationId xmlns:a16="http://schemas.microsoft.com/office/drawing/2014/main" id="{5DE1F765-B473-713D-0655-0E2FA959CAAC}"/>
              </a:ext>
            </a:extLst>
          </p:cNvPr>
          <p:cNvSpPr txBox="1"/>
          <p:nvPr/>
        </p:nvSpPr>
        <p:spPr>
          <a:xfrm>
            <a:off x="3840734" y="2508725"/>
            <a:ext cx="7448400" cy="2862322"/>
          </a:xfrm>
          <a:prstGeom prst="rect">
            <a:avLst/>
          </a:prstGeom>
          <a:noFill/>
        </p:spPr>
        <p:txBody>
          <a:bodyPr wrap="square">
            <a:spAutoFit/>
          </a:bodyPr>
          <a:lstStyle/>
          <a:p>
            <a:r>
              <a:rPr lang="en-US" sz="1800" b="1" dirty="0">
                <a:latin typeface="Arial" panose="020B0604020202020204" pitchFamily="34" charset="0"/>
                <a:ea typeface="Calibri" panose="020F0502020204030204" pitchFamily="34" charset="0"/>
                <a:cs typeface="Arial" panose="020B0604020202020204" pitchFamily="34" charset="0"/>
              </a:rPr>
              <a:t>La estimulación y </a:t>
            </a:r>
            <a:r>
              <a:rPr lang="en-US" sz="1800" b="1" dirty="0" err="1">
                <a:latin typeface="Arial" panose="020B0604020202020204" pitchFamily="34" charset="0"/>
                <a:ea typeface="Calibri" panose="020F0502020204030204" pitchFamily="34" charset="0"/>
                <a:cs typeface="Arial" panose="020B0604020202020204" pitchFamily="34" charset="0"/>
              </a:rPr>
              <a:t>el</a:t>
            </a:r>
            <a:r>
              <a:rPr lang="en-US" sz="1800" b="1" dirty="0">
                <a:latin typeface="Arial" panose="020B0604020202020204" pitchFamily="34" charset="0"/>
                <a:ea typeface="Calibri" panose="020F0502020204030204" pitchFamily="34" charset="0"/>
                <a:cs typeface="Arial" panose="020B0604020202020204" pitchFamily="34" charset="0"/>
              </a:rPr>
              <a:t> </a:t>
            </a:r>
            <a:r>
              <a:rPr lang="en-US" sz="1800" b="1" dirty="0" err="1">
                <a:latin typeface="Arial" panose="020B0604020202020204" pitchFamily="34" charset="0"/>
                <a:ea typeface="Calibri" panose="020F0502020204030204" pitchFamily="34" charset="0"/>
                <a:cs typeface="Arial" panose="020B0604020202020204" pitchFamily="34" charset="0"/>
              </a:rPr>
              <a:t>apego</a:t>
            </a:r>
            <a:r>
              <a:rPr lang="en-US" sz="1800" b="1" dirty="0">
                <a:latin typeface="Arial" panose="020B0604020202020204" pitchFamily="34" charset="0"/>
                <a:ea typeface="Calibri" panose="020F0502020204030204" pitchFamily="34" charset="0"/>
                <a:cs typeface="Arial" panose="020B0604020202020204" pitchFamily="34" charset="0"/>
              </a:rPr>
              <a:t> que se producen en las relaciones predecibles y enriquecedoras son cruciales para todos los aspectos del desarrollo del bebé y del/la </a:t>
            </a:r>
            <a:r>
              <a:rPr lang="en-US" sz="1800" b="1" dirty="0" err="1">
                <a:latin typeface="Arial" panose="020B0604020202020204" pitchFamily="34" charset="0"/>
                <a:ea typeface="Calibri" panose="020F0502020204030204" pitchFamily="34" charset="0"/>
                <a:cs typeface="Arial" panose="020B0604020202020204" pitchFamily="34" charset="0"/>
              </a:rPr>
              <a:t>niño</a:t>
            </a:r>
            <a:r>
              <a:rPr lang="en-US" sz="1800" b="1" dirty="0">
                <a:latin typeface="Arial" panose="020B0604020202020204" pitchFamily="34" charset="0"/>
                <a:ea typeface="Calibri" panose="020F0502020204030204" pitchFamily="34" charset="0"/>
                <a:cs typeface="Arial" panose="020B0604020202020204" pitchFamily="34" charset="0"/>
              </a:rPr>
              <a:t>/a </a:t>
            </a:r>
            <a:r>
              <a:rPr lang="en-US" sz="1800" b="1" dirty="0" err="1">
                <a:latin typeface="Arial" panose="020B0604020202020204" pitchFamily="34" charset="0"/>
                <a:ea typeface="Calibri" panose="020F0502020204030204" pitchFamily="34" charset="0"/>
                <a:cs typeface="Arial" panose="020B0604020202020204" pitchFamily="34" charset="0"/>
              </a:rPr>
              <a:t>pequeño</a:t>
            </a:r>
            <a:r>
              <a:rPr lang="en-US" sz="1800" b="1" dirty="0">
                <a:latin typeface="Arial" panose="020B0604020202020204" pitchFamily="34" charset="0"/>
                <a:ea typeface="Calibri" panose="020F0502020204030204" pitchFamily="34" charset="0"/>
                <a:cs typeface="Arial" panose="020B0604020202020204" pitchFamily="34" charset="0"/>
              </a:rPr>
              <a:t>/a. </a:t>
            </a:r>
            <a:r>
              <a:rPr lang="en-US" sz="1800" dirty="0">
                <a:latin typeface="Arial" panose="020B0604020202020204" pitchFamily="34" charset="0"/>
                <a:ea typeface="Calibri" panose="020F0502020204030204" pitchFamily="34" charset="0"/>
                <a:cs typeface="Arial" panose="020B0604020202020204" pitchFamily="34" charset="0"/>
              </a:rPr>
              <a:t>Los actores humanitarios deben tener en cuenta los efectos tanto de la emergencia como de la respuesta sobre (a) el cumplimiento del derecho a la vida de </a:t>
            </a:r>
            <a:r>
              <a:rPr lang="en-US" sz="1800" dirty="0" err="1">
                <a:latin typeface="Arial" panose="020B0604020202020204" pitchFamily="34" charset="0"/>
                <a:ea typeface="Calibri" panose="020F0502020204030204" pitchFamily="34" charset="0"/>
                <a:cs typeface="Arial" panose="020B0604020202020204" pitchFamily="34" charset="0"/>
              </a:rPr>
              <a:t>los</a:t>
            </a:r>
            <a:r>
              <a:rPr lang="en-US" sz="1800" dirty="0">
                <a:latin typeface="Arial" panose="020B0604020202020204" pitchFamily="34" charset="0"/>
                <a:ea typeface="Calibri" panose="020F0502020204030204" pitchFamily="34" charset="0"/>
                <a:cs typeface="Arial" panose="020B0604020202020204" pitchFamily="34" charset="0"/>
              </a:rPr>
              <a:t>/as </a:t>
            </a:r>
            <a:r>
              <a:rPr lang="en-US" sz="1800" dirty="0" err="1">
                <a:latin typeface="Arial" panose="020B0604020202020204" pitchFamily="34" charset="0"/>
                <a:ea typeface="Calibri" panose="020F0502020204030204" pitchFamily="34" charset="0"/>
                <a:cs typeface="Arial" panose="020B0604020202020204" pitchFamily="34" charset="0"/>
              </a:rPr>
              <a:t>menores</a:t>
            </a:r>
            <a:r>
              <a:rPr lang="en-US" sz="1800" dirty="0">
                <a:latin typeface="Arial" panose="020B0604020202020204" pitchFamily="34" charset="0"/>
                <a:ea typeface="Calibri" panose="020F0502020204030204" pitchFamily="34" charset="0"/>
                <a:cs typeface="Arial" panose="020B0604020202020204" pitchFamily="34" charset="0"/>
              </a:rPr>
              <a:t> y (b) el desarrollo físico, psicológico, emocional, social y espiritual de </a:t>
            </a:r>
            <a:r>
              <a:rPr lang="en-US" sz="1800" dirty="0" err="1">
                <a:latin typeface="Arial" panose="020B0604020202020204" pitchFamily="34" charset="0"/>
                <a:ea typeface="Calibri" panose="020F0502020204030204" pitchFamily="34" charset="0"/>
                <a:cs typeface="Arial" panose="020B0604020202020204" pitchFamily="34" charset="0"/>
              </a:rPr>
              <a:t>los</a:t>
            </a:r>
            <a:r>
              <a:rPr lang="en-US" sz="1800" dirty="0">
                <a:latin typeface="Arial" panose="020B0604020202020204" pitchFamily="34" charset="0"/>
                <a:ea typeface="Calibri" panose="020F0502020204030204" pitchFamily="34" charset="0"/>
                <a:cs typeface="Arial" panose="020B0604020202020204" pitchFamily="34" charset="0"/>
              </a:rPr>
              <a:t>/as </a:t>
            </a:r>
            <a:r>
              <a:rPr lang="en-US" sz="1800" dirty="0" err="1">
                <a:latin typeface="Arial" panose="020B0604020202020204" pitchFamily="34" charset="0"/>
                <a:ea typeface="Calibri" panose="020F0502020204030204" pitchFamily="34" charset="0"/>
                <a:cs typeface="Arial" panose="020B0604020202020204" pitchFamily="34" charset="0"/>
              </a:rPr>
              <a:t>menores</a:t>
            </a:r>
            <a:r>
              <a:rPr lang="en-US" sz="1800" dirty="0">
                <a:latin typeface="Arial" panose="020B0604020202020204" pitchFamily="34" charset="0"/>
                <a:ea typeface="Calibri" panose="020F0502020204030204" pitchFamily="34" charset="0"/>
                <a:cs typeface="Arial" panose="020B0604020202020204" pitchFamily="34" charset="0"/>
              </a:rPr>
              <a:t>. Se debe apoyar a </a:t>
            </a:r>
            <a:r>
              <a:rPr lang="en-US" sz="1800" dirty="0" err="1">
                <a:latin typeface="Arial" panose="020B0604020202020204" pitchFamily="34" charset="0"/>
                <a:ea typeface="Calibri" panose="020F0502020204030204" pitchFamily="34" charset="0"/>
                <a:cs typeface="Arial" panose="020B0604020202020204" pitchFamily="34" charset="0"/>
              </a:rPr>
              <a:t>los</a:t>
            </a:r>
            <a:r>
              <a:rPr lang="en-US" sz="1800" dirty="0">
                <a:latin typeface="Arial" panose="020B0604020202020204" pitchFamily="34" charset="0"/>
                <a:ea typeface="Calibri" panose="020F0502020204030204" pitchFamily="34" charset="0"/>
                <a:cs typeface="Arial" panose="020B0604020202020204" pitchFamily="34" charset="0"/>
              </a:rPr>
              <a:t>/as </a:t>
            </a:r>
            <a:r>
              <a:rPr lang="en-US" sz="1800" dirty="0" err="1">
                <a:latin typeface="Arial" panose="020B0604020202020204" pitchFamily="34" charset="0"/>
                <a:ea typeface="Calibri" panose="020F0502020204030204" pitchFamily="34" charset="0"/>
                <a:cs typeface="Arial" panose="020B0604020202020204" pitchFamily="34" charset="0"/>
              </a:rPr>
              <a:t>menores</a:t>
            </a:r>
            <a:r>
              <a:rPr lang="en-US" sz="1800" dirty="0">
                <a:latin typeface="Arial" panose="020B0604020202020204" pitchFamily="34" charset="0"/>
                <a:ea typeface="Calibri" panose="020F0502020204030204" pitchFamily="34" charset="0"/>
                <a:cs typeface="Arial" panose="020B0604020202020204" pitchFamily="34" charset="0"/>
              </a:rPr>
              <a:t> para que utilicen sus propias fortalezas y resiliencia para maximizar sus oportunidades de supervivencia y desarrollo en las crisis humanitarias.</a:t>
            </a:r>
          </a:p>
        </p:txBody>
      </p:sp>
    </p:spTree>
    <p:extLst>
      <p:ext uri="{BB962C8B-B14F-4D97-AF65-F5344CB8AC3E}">
        <p14:creationId xmlns:p14="http://schemas.microsoft.com/office/powerpoint/2010/main" val="129320827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876372E-46E7-39A2-EB4F-C245D688264B}"/>
              </a:ext>
            </a:extLst>
          </p:cNvPr>
          <p:cNvSpPr/>
          <p:nvPr/>
        </p:nvSpPr>
        <p:spPr>
          <a:xfrm>
            <a:off x="2897060" y="1549400"/>
            <a:ext cx="8568516" cy="446269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1F0181-C38B-3CBB-079E-DE442A3D770B}"/>
              </a:ext>
            </a:extLst>
          </p:cNvPr>
          <p:cNvSpPr>
            <a:spLocks noGrp="1"/>
          </p:cNvSpPr>
          <p:nvPr>
            <p:ph type="title"/>
          </p:nvPr>
        </p:nvSpPr>
        <p:spPr/>
        <p:txBody>
          <a:bodyPr/>
          <a:lstStyle/>
          <a:p>
            <a:r>
              <a:rPr lang="en-US" dirty="0" err="1">
                <a:highlight>
                  <a:srgbClr val="FFFF00"/>
                </a:highlight>
                <a:latin typeface="+mj-lt"/>
              </a:rPr>
              <a:t>Métodos</a:t>
            </a:r>
            <a:r>
              <a:rPr lang="en-US" dirty="0">
                <a:highlight>
                  <a:srgbClr val="FFFF00"/>
                </a:highlight>
                <a:latin typeface="+mj-lt"/>
              </a:rPr>
              <a:t> de afrontamiento</a:t>
            </a:r>
          </a:p>
        </p:txBody>
      </p:sp>
      <p:sp>
        <p:nvSpPr>
          <p:cNvPr id="3" name="TextBox 2">
            <a:extLst>
              <a:ext uri="{FF2B5EF4-FFF2-40B4-BE49-F238E27FC236}">
                <a16:creationId xmlns:a16="http://schemas.microsoft.com/office/drawing/2014/main" id="{F6772A21-03F5-156E-A7A9-B86BA1602E04}"/>
              </a:ext>
            </a:extLst>
          </p:cNvPr>
          <p:cNvSpPr txBox="1"/>
          <p:nvPr/>
        </p:nvSpPr>
        <p:spPr>
          <a:xfrm>
            <a:off x="726425" y="2828835"/>
            <a:ext cx="2361134" cy="1200329"/>
          </a:xfrm>
          <a:prstGeom prst="rect">
            <a:avLst/>
          </a:prstGeom>
          <a:noFill/>
          <a:ln>
            <a:noFill/>
          </a:ln>
        </p:spPr>
        <p:txBody>
          <a:bodyPr wrap="square" rtlCol="0">
            <a:spAutoFit/>
          </a:bodyPr>
          <a:lstStyle/>
          <a:p>
            <a:r>
              <a:rPr lang="en-US" sz="2400" b="1" dirty="0" err="1">
                <a:latin typeface="+mj-lt"/>
                <a:cs typeface="Calibri" panose="020F0502020204030204" pitchFamily="34" charset="0"/>
              </a:rPr>
              <a:t>Métodos</a:t>
            </a:r>
            <a:r>
              <a:rPr lang="en-US" sz="2400" b="1" dirty="0">
                <a:latin typeface="+mj-lt"/>
                <a:cs typeface="Calibri" panose="020F0502020204030204" pitchFamily="34" charset="0"/>
              </a:rPr>
              <a:t> de </a:t>
            </a:r>
            <a:r>
              <a:rPr lang="en-US" sz="2400" b="1" dirty="0" err="1">
                <a:latin typeface="+mj-lt"/>
                <a:cs typeface="Calibri" panose="020F0502020204030204" pitchFamily="34" charset="0"/>
              </a:rPr>
              <a:t>afrontamiento</a:t>
            </a:r>
            <a:r>
              <a:rPr lang="en-US" sz="2400" b="1" dirty="0">
                <a:latin typeface="+mj-lt"/>
                <a:cs typeface="Calibri" panose="020F0502020204030204" pitchFamily="34" charset="0"/>
              </a:rPr>
              <a:t> </a:t>
            </a:r>
            <a:r>
              <a:rPr lang="en-US" sz="2400" b="1" dirty="0" err="1">
                <a:latin typeface="+mj-lt"/>
                <a:cs typeface="Calibri" panose="020F0502020204030204" pitchFamily="34" charset="0"/>
              </a:rPr>
              <a:t>positivos</a:t>
            </a:r>
            <a:endParaRPr lang="en-US" sz="2400" b="1" dirty="0">
              <a:latin typeface="+mj-lt"/>
              <a:cs typeface="Calibri" panose="020F0502020204030204" pitchFamily="34" charset="0"/>
            </a:endParaRPr>
          </a:p>
        </p:txBody>
      </p:sp>
      <p:sp>
        <p:nvSpPr>
          <p:cNvPr id="4" name="TextBox 3">
            <a:extLst>
              <a:ext uri="{FF2B5EF4-FFF2-40B4-BE49-F238E27FC236}">
                <a16:creationId xmlns:a16="http://schemas.microsoft.com/office/drawing/2014/main" id="{F7265CCF-E59C-F83A-C133-8F183BA2CE9F}"/>
              </a:ext>
            </a:extLst>
          </p:cNvPr>
          <p:cNvSpPr txBox="1"/>
          <p:nvPr/>
        </p:nvSpPr>
        <p:spPr>
          <a:xfrm>
            <a:off x="3206122" y="1734031"/>
            <a:ext cx="4104144" cy="4093428"/>
          </a:xfrm>
          <a:prstGeom prst="rect">
            <a:avLst/>
          </a:prstGeom>
          <a:noFill/>
          <a:ln>
            <a:noFill/>
          </a:ln>
        </p:spPr>
        <p:txBody>
          <a:bodyPr wrap="square" rtlCol="0">
            <a:spAutoFit/>
          </a:bodyPr>
          <a:lstStyle/>
          <a:p>
            <a:pPr marL="342900" indent="-342900">
              <a:buFont typeface="Arial" panose="020B0604020202020204" pitchFamily="34" charset="0"/>
              <a:buChar char="•"/>
            </a:pPr>
            <a:r>
              <a:rPr lang="en-US" sz="2000" dirty="0" err="1">
                <a:latin typeface="+mj-lt"/>
                <a:cs typeface="Calibri" panose="020F0502020204030204" pitchFamily="34" charset="0"/>
              </a:rPr>
              <a:t>Mantén</a:t>
            </a:r>
            <a:r>
              <a:rPr lang="en-US" sz="2000" dirty="0">
                <a:latin typeface="+mj-lt"/>
                <a:cs typeface="Calibri" panose="020F0502020204030204" pitchFamily="34" charset="0"/>
              </a:rPr>
              <a:t> una actitud positiva </a:t>
            </a:r>
          </a:p>
          <a:p>
            <a:pPr marL="342900" indent="-342900">
              <a:buFont typeface="Arial" panose="020B0604020202020204" pitchFamily="34" charset="0"/>
              <a:buChar char="•"/>
            </a:pPr>
            <a:r>
              <a:rPr lang="en-US" sz="2000" dirty="0" err="1">
                <a:latin typeface="+mj-lt"/>
                <a:cs typeface="Calibri" panose="020F0502020204030204" pitchFamily="34" charset="0"/>
              </a:rPr>
              <a:t>Acepta</a:t>
            </a:r>
            <a:r>
              <a:rPr lang="en-US" sz="2000" dirty="0">
                <a:latin typeface="+mj-lt"/>
                <a:cs typeface="Calibri" panose="020F0502020204030204" pitchFamily="34" charset="0"/>
              </a:rPr>
              <a:t> que hay acontecimientos que no </a:t>
            </a:r>
            <a:r>
              <a:rPr lang="en-US" sz="2000" dirty="0" err="1">
                <a:latin typeface="+mj-lt"/>
                <a:cs typeface="Calibri" panose="020F0502020204030204" pitchFamily="34" charset="0"/>
              </a:rPr>
              <a:t>puedes</a:t>
            </a:r>
            <a:r>
              <a:rPr lang="en-US" sz="2000" dirty="0">
                <a:latin typeface="+mj-lt"/>
                <a:cs typeface="Calibri" panose="020F0502020204030204" pitchFamily="34" charset="0"/>
              </a:rPr>
              <a:t> controlar </a:t>
            </a:r>
          </a:p>
          <a:p>
            <a:pPr marL="342900" indent="-342900">
              <a:buFont typeface="Arial" panose="020B0604020202020204" pitchFamily="34" charset="0"/>
              <a:buChar char="•"/>
            </a:pPr>
            <a:r>
              <a:rPr lang="en-US" sz="2000" dirty="0" err="1">
                <a:latin typeface="+mj-lt"/>
                <a:cs typeface="Calibri" panose="020F0502020204030204" pitchFamily="34" charset="0"/>
              </a:rPr>
              <a:t>Sé</a:t>
            </a:r>
            <a:r>
              <a:rPr lang="en-US" sz="2000" dirty="0">
                <a:latin typeface="+mj-lt"/>
                <a:cs typeface="Calibri" panose="020F0502020204030204" pitchFamily="34" charset="0"/>
              </a:rPr>
              <a:t> </a:t>
            </a:r>
            <a:r>
              <a:rPr lang="en-US" sz="2000" dirty="0" err="1">
                <a:latin typeface="+mj-lt"/>
                <a:cs typeface="Calibri" panose="020F0502020204030204" pitchFamily="34" charset="0"/>
              </a:rPr>
              <a:t>asertivo</a:t>
            </a:r>
            <a:r>
              <a:rPr lang="en-US" sz="2000" dirty="0">
                <a:latin typeface="+mj-lt"/>
                <a:cs typeface="Calibri" panose="020F0502020204030204" pitchFamily="34" charset="0"/>
              </a:rPr>
              <a:t>/a en lugar de </a:t>
            </a:r>
            <a:r>
              <a:rPr lang="en-US" sz="2000" dirty="0" err="1">
                <a:latin typeface="+mj-lt"/>
                <a:cs typeface="Calibri" panose="020F0502020204030204" pitchFamily="34" charset="0"/>
              </a:rPr>
              <a:t>agresivo</a:t>
            </a:r>
            <a:r>
              <a:rPr lang="en-US" sz="2000" dirty="0">
                <a:latin typeface="+mj-lt"/>
                <a:cs typeface="Calibri" panose="020F0502020204030204" pitchFamily="34" charset="0"/>
              </a:rPr>
              <a:t>/a. </a:t>
            </a:r>
            <a:r>
              <a:rPr lang="en-US" sz="2000" dirty="0" err="1">
                <a:latin typeface="+mj-lt"/>
                <a:cs typeface="Calibri" panose="020F0502020204030204" pitchFamily="34" charset="0"/>
              </a:rPr>
              <a:t>Nombra</a:t>
            </a:r>
            <a:r>
              <a:rPr lang="en-US" sz="2000" dirty="0">
                <a:latin typeface="+mj-lt"/>
                <a:cs typeface="Calibri" panose="020F0502020204030204" pitchFamily="34" charset="0"/>
              </a:rPr>
              <a:t> </a:t>
            </a:r>
            <a:r>
              <a:rPr lang="en-US" sz="2000" dirty="0" err="1">
                <a:latin typeface="+mj-lt"/>
                <a:cs typeface="Calibri" panose="020F0502020204030204" pitchFamily="34" charset="0"/>
              </a:rPr>
              <a:t>tus</a:t>
            </a:r>
            <a:r>
              <a:rPr lang="en-US" sz="2000" dirty="0">
                <a:latin typeface="+mj-lt"/>
                <a:cs typeface="Calibri" panose="020F0502020204030204" pitchFamily="34" charset="0"/>
              </a:rPr>
              <a:t> sentimientos, opiniones o creencias en lugar de </a:t>
            </a:r>
            <a:r>
              <a:rPr lang="en-US" sz="2000" dirty="0" err="1">
                <a:latin typeface="+mj-lt"/>
                <a:cs typeface="Calibri" panose="020F0502020204030204" pitchFamily="34" charset="0"/>
              </a:rPr>
              <a:t>enojarte</a:t>
            </a:r>
            <a:r>
              <a:rPr lang="en-US" sz="2000" dirty="0">
                <a:latin typeface="+mj-lt"/>
                <a:cs typeface="Calibri" panose="020F0502020204030204" pitchFamily="34" charset="0"/>
              </a:rPr>
              <a:t>, </a:t>
            </a:r>
            <a:r>
              <a:rPr lang="en-US" sz="2000" dirty="0" err="1">
                <a:latin typeface="+mj-lt"/>
                <a:cs typeface="Calibri" panose="020F0502020204030204" pitchFamily="34" charset="0"/>
              </a:rPr>
              <a:t>ponerte</a:t>
            </a:r>
            <a:r>
              <a:rPr lang="en-US" sz="2000" dirty="0">
                <a:latin typeface="+mj-lt"/>
                <a:cs typeface="Calibri" panose="020F0502020204030204" pitchFamily="34" charset="0"/>
              </a:rPr>
              <a:t> a la defensiva o </a:t>
            </a:r>
            <a:r>
              <a:rPr lang="en-US" sz="2000" dirty="0" err="1">
                <a:latin typeface="+mj-lt"/>
                <a:cs typeface="Calibri" panose="020F0502020204030204" pitchFamily="34" charset="0"/>
              </a:rPr>
              <a:t>mostrarte</a:t>
            </a:r>
            <a:r>
              <a:rPr lang="en-US" sz="2000" dirty="0">
                <a:latin typeface="+mj-lt"/>
                <a:cs typeface="Calibri" panose="020F0502020204030204" pitchFamily="34" charset="0"/>
              </a:rPr>
              <a:t> </a:t>
            </a:r>
            <a:r>
              <a:rPr lang="en-US" sz="2000" dirty="0" err="1">
                <a:latin typeface="+mj-lt"/>
                <a:cs typeface="Calibri" panose="020F0502020204030204" pitchFamily="34" charset="0"/>
              </a:rPr>
              <a:t>pasivo</a:t>
            </a:r>
            <a:r>
              <a:rPr lang="en-US" sz="2000" dirty="0">
                <a:latin typeface="+mj-lt"/>
                <a:cs typeface="Calibri" panose="020F0502020204030204" pitchFamily="34" charset="0"/>
              </a:rPr>
              <a:t>/a </a:t>
            </a:r>
          </a:p>
          <a:p>
            <a:pPr marL="342900" indent="-342900">
              <a:buFont typeface="Arial" panose="020B0604020202020204" pitchFamily="34" charset="0"/>
              <a:buChar char="•"/>
            </a:pPr>
            <a:r>
              <a:rPr lang="en-US" sz="2000" dirty="0" err="1">
                <a:latin typeface="+mj-lt"/>
                <a:cs typeface="Calibri" panose="020F0502020204030204" pitchFamily="34" charset="0"/>
              </a:rPr>
              <a:t>Aprende</a:t>
            </a:r>
            <a:r>
              <a:rPr lang="en-US" sz="2000" dirty="0">
                <a:latin typeface="+mj-lt"/>
                <a:cs typeface="Calibri" panose="020F0502020204030204" pitchFamily="34" charset="0"/>
              </a:rPr>
              <a:t> y </a:t>
            </a:r>
            <a:r>
              <a:rPr lang="en-US" sz="2000" dirty="0" err="1">
                <a:latin typeface="+mj-lt"/>
                <a:cs typeface="Calibri" panose="020F0502020204030204" pitchFamily="34" charset="0"/>
              </a:rPr>
              <a:t>practica</a:t>
            </a:r>
            <a:r>
              <a:rPr lang="en-US" sz="2000" dirty="0">
                <a:latin typeface="+mj-lt"/>
                <a:cs typeface="Calibri" panose="020F0502020204030204" pitchFamily="34" charset="0"/>
              </a:rPr>
              <a:t> técnicas de </a:t>
            </a:r>
            <a:r>
              <a:rPr lang="en-US" sz="2000" dirty="0" err="1">
                <a:latin typeface="+mj-lt"/>
                <a:cs typeface="Calibri" panose="020F0502020204030204" pitchFamily="34" charset="0"/>
              </a:rPr>
              <a:t>relajación</a:t>
            </a:r>
            <a:r>
              <a:rPr lang="en-US" sz="2000" dirty="0">
                <a:latin typeface="+mj-lt"/>
                <a:cs typeface="Calibri" panose="020F0502020204030204" pitchFamily="34" charset="0"/>
              </a:rPr>
              <a:t> </a:t>
            </a:r>
          </a:p>
          <a:p>
            <a:pPr marL="342900" indent="-342900">
              <a:buFont typeface="Arial" panose="020B0604020202020204" pitchFamily="34" charset="0"/>
              <a:buChar char="•"/>
            </a:pPr>
            <a:r>
              <a:rPr lang="en-US" sz="2000" dirty="0">
                <a:latin typeface="+mj-lt"/>
                <a:cs typeface="Calibri" panose="020F0502020204030204" pitchFamily="34" charset="0"/>
              </a:rPr>
              <a:t>Haz </a:t>
            </a:r>
            <a:r>
              <a:rPr lang="en-US" sz="2000" dirty="0" err="1">
                <a:latin typeface="+mj-lt"/>
                <a:cs typeface="Calibri" panose="020F0502020204030204" pitchFamily="34" charset="0"/>
              </a:rPr>
              <a:t>ejercicio</a:t>
            </a:r>
            <a:r>
              <a:rPr lang="en-US" sz="2000" dirty="0">
                <a:latin typeface="+mj-lt"/>
                <a:cs typeface="Calibri" panose="020F0502020204030204" pitchFamily="34" charset="0"/>
              </a:rPr>
              <a:t> </a:t>
            </a:r>
            <a:r>
              <a:rPr lang="en-US" sz="2000" dirty="0" err="1">
                <a:latin typeface="+mj-lt"/>
                <a:cs typeface="Calibri" panose="020F0502020204030204" pitchFamily="34" charset="0"/>
              </a:rPr>
              <a:t>regularmente</a:t>
            </a:r>
            <a:endParaRPr lang="en-US" sz="2000" dirty="0">
              <a:latin typeface="+mj-lt"/>
              <a:cs typeface="Calibri" panose="020F0502020204030204" pitchFamily="34" charset="0"/>
            </a:endParaRPr>
          </a:p>
        </p:txBody>
      </p:sp>
      <p:sp>
        <p:nvSpPr>
          <p:cNvPr id="5" name="TextBox 4">
            <a:extLst>
              <a:ext uri="{FF2B5EF4-FFF2-40B4-BE49-F238E27FC236}">
                <a16:creationId xmlns:a16="http://schemas.microsoft.com/office/drawing/2014/main" id="{DA5DDBBD-DB80-6D8A-825C-01EC4A26BAA5}"/>
              </a:ext>
            </a:extLst>
          </p:cNvPr>
          <p:cNvSpPr txBox="1"/>
          <p:nvPr/>
        </p:nvSpPr>
        <p:spPr>
          <a:xfrm>
            <a:off x="7376165" y="2018282"/>
            <a:ext cx="3978143" cy="3477875"/>
          </a:xfrm>
          <a:prstGeom prst="rect">
            <a:avLst/>
          </a:prstGeom>
          <a:noFill/>
          <a:ln>
            <a:noFill/>
          </a:ln>
        </p:spPr>
        <p:txBody>
          <a:bodyPr wrap="square" rtlCol="0">
            <a:spAutoFit/>
          </a:bodyPr>
          <a:lstStyle/>
          <a:p>
            <a:pPr marL="342900" indent="-342900">
              <a:buFont typeface="Arial" panose="020B0604020202020204" pitchFamily="34" charset="0"/>
              <a:buChar char="•"/>
            </a:pPr>
            <a:r>
              <a:rPr lang="en-US" sz="2000" dirty="0">
                <a:cs typeface="Calibri" panose="020F0502020204030204" pitchFamily="34" charset="0"/>
              </a:rPr>
              <a:t>Come </a:t>
            </a:r>
            <a:r>
              <a:rPr lang="en-US" sz="2000" dirty="0" err="1">
                <a:cs typeface="Calibri" panose="020F0502020204030204" pitchFamily="34" charset="0"/>
              </a:rPr>
              <a:t>sano</a:t>
            </a:r>
            <a:endParaRPr lang="en-US" sz="2000" dirty="0">
              <a:cs typeface="Calibri" panose="020F0502020204030204" pitchFamily="34" charset="0"/>
            </a:endParaRPr>
          </a:p>
          <a:p>
            <a:pPr marL="342900" indent="-342900">
              <a:buFont typeface="Arial" panose="020B0604020202020204" pitchFamily="34" charset="0"/>
              <a:buChar char="•"/>
            </a:pPr>
            <a:r>
              <a:rPr lang="en-US" sz="2000" dirty="0">
                <a:latin typeface="+mj-lt"/>
                <a:cs typeface="Calibri" panose="020F0502020204030204" pitchFamily="34" charset="0"/>
              </a:rPr>
              <a:t>Pon límites y di no a las peticiones que puedan crear un estrés excesivo en </a:t>
            </a:r>
            <a:r>
              <a:rPr lang="en-US" sz="2000" dirty="0" err="1">
                <a:latin typeface="+mj-lt"/>
                <a:cs typeface="Calibri" panose="020F0502020204030204" pitchFamily="34" charset="0"/>
              </a:rPr>
              <a:t>tu</a:t>
            </a:r>
            <a:r>
              <a:rPr lang="en-US" sz="2000" dirty="0">
                <a:latin typeface="+mj-lt"/>
                <a:cs typeface="Calibri" panose="020F0502020204030204" pitchFamily="34" charset="0"/>
              </a:rPr>
              <a:t> </a:t>
            </a:r>
            <a:r>
              <a:rPr lang="en-US" sz="2000" dirty="0" err="1">
                <a:latin typeface="+mj-lt"/>
                <a:cs typeface="Calibri" panose="020F0502020204030204" pitchFamily="34" charset="0"/>
              </a:rPr>
              <a:t>vida</a:t>
            </a:r>
            <a:r>
              <a:rPr lang="en-US" sz="2000" dirty="0">
                <a:latin typeface="+mj-lt"/>
                <a:cs typeface="Calibri" panose="020F0502020204030204" pitchFamily="34" charset="0"/>
              </a:rPr>
              <a:t> </a:t>
            </a:r>
          </a:p>
          <a:p>
            <a:pPr marL="342900" indent="-342900">
              <a:buFont typeface="Arial" panose="020B0604020202020204" pitchFamily="34" charset="0"/>
              <a:buChar char="•"/>
            </a:pPr>
            <a:r>
              <a:rPr lang="en-US" sz="2000" dirty="0">
                <a:latin typeface="+mj-lt"/>
                <a:cs typeface="Calibri" panose="020F0502020204030204" pitchFamily="34" charset="0"/>
              </a:rPr>
              <a:t>Descansa y duerme lo </a:t>
            </a:r>
            <a:r>
              <a:rPr lang="en-US" sz="2000" dirty="0" err="1">
                <a:latin typeface="+mj-lt"/>
                <a:cs typeface="Calibri" panose="020F0502020204030204" pitchFamily="34" charset="0"/>
              </a:rPr>
              <a:t>suficiente</a:t>
            </a:r>
            <a:endParaRPr lang="en-US" sz="2000" dirty="0">
              <a:latin typeface="+mj-lt"/>
              <a:cs typeface="Calibri" panose="020F0502020204030204" pitchFamily="34" charset="0"/>
            </a:endParaRPr>
          </a:p>
          <a:p>
            <a:pPr marL="342900" indent="-342900">
              <a:buFont typeface="Arial" panose="020B0604020202020204" pitchFamily="34" charset="0"/>
              <a:buChar char="•"/>
            </a:pPr>
            <a:r>
              <a:rPr lang="en-US" sz="2000" dirty="0" err="1">
                <a:latin typeface="+mj-lt"/>
                <a:cs typeface="Calibri" panose="020F0502020204030204" pitchFamily="34" charset="0"/>
              </a:rPr>
              <a:t>Busca</a:t>
            </a:r>
            <a:r>
              <a:rPr lang="en-US" sz="2000" dirty="0">
                <a:latin typeface="+mj-lt"/>
                <a:cs typeface="Calibri" panose="020F0502020204030204" pitchFamily="34" charset="0"/>
              </a:rPr>
              <a:t> apoyo social. Pasa tiempo con tus </a:t>
            </a:r>
            <a:r>
              <a:rPr lang="en-US" sz="2000" dirty="0" err="1">
                <a:latin typeface="+mj-lt"/>
                <a:cs typeface="Calibri" panose="020F0502020204030204" pitchFamily="34" charset="0"/>
              </a:rPr>
              <a:t>seres</a:t>
            </a:r>
            <a:r>
              <a:rPr lang="en-US" sz="2000" dirty="0">
                <a:latin typeface="+mj-lt"/>
                <a:cs typeface="Calibri" panose="020F0502020204030204" pitchFamily="34" charset="0"/>
              </a:rPr>
              <a:t> </a:t>
            </a:r>
            <a:r>
              <a:rPr lang="en-US" sz="2000" dirty="0" err="1">
                <a:latin typeface="+mj-lt"/>
                <a:cs typeface="Calibri" panose="020F0502020204030204" pitchFamily="34" charset="0"/>
              </a:rPr>
              <a:t>queridos</a:t>
            </a:r>
            <a:r>
              <a:rPr lang="en-US" sz="2000" dirty="0">
                <a:latin typeface="+mj-lt"/>
                <a:cs typeface="Calibri" panose="020F0502020204030204" pitchFamily="34" charset="0"/>
              </a:rPr>
              <a:t> </a:t>
            </a:r>
          </a:p>
          <a:p>
            <a:pPr marL="342900" indent="-342900">
              <a:buFont typeface="Arial" panose="020B0604020202020204" pitchFamily="34" charset="0"/>
              <a:buChar char="•"/>
            </a:pPr>
            <a:r>
              <a:rPr lang="en-US" sz="2000" dirty="0">
                <a:latin typeface="+mj-lt"/>
                <a:cs typeface="Calibri" panose="020F0502020204030204" pitchFamily="34" charset="0"/>
              </a:rPr>
              <a:t>Si el problema te supera, busca </a:t>
            </a:r>
            <a:r>
              <a:rPr lang="en-US" sz="2000" dirty="0" err="1">
                <a:latin typeface="+mj-lt"/>
                <a:cs typeface="Calibri" panose="020F0502020204030204" pitchFamily="34" charset="0"/>
              </a:rPr>
              <a:t>ayuda</a:t>
            </a:r>
            <a:r>
              <a:rPr lang="en-US" sz="2000" dirty="0">
                <a:latin typeface="+mj-lt"/>
                <a:cs typeface="Calibri" panose="020F0502020204030204" pitchFamily="34" charset="0"/>
              </a:rPr>
              <a:t> externa</a:t>
            </a:r>
          </a:p>
          <a:p>
            <a:pPr marL="342900" indent="-342900">
              <a:buFont typeface="Arial" panose="020B0604020202020204" pitchFamily="34" charset="0"/>
              <a:buChar char="•"/>
            </a:pPr>
            <a:r>
              <a:rPr lang="en-US" sz="2000" dirty="0">
                <a:latin typeface="+mj-lt"/>
                <a:cs typeface="Calibri" panose="020F0502020204030204" pitchFamily="34" charset="0"/>
              </a:rPr>
              <a:t>No </a:t>
            </a:r>
            <a:r>
              <a:rPr lang="en-US" sz="2000" dirty="0" err="1">
                <a:latin typeface="+mj-lt"/>
                <a:cs typeface="Calibri" panose="020F0502020204030204" pitchFamily="34" charset="0"/>
              </a:rPr>
              <a:t>estás</a:t>
            </a:r>
            <a:r>
              <a:rPr lang="en-US" sz="2000" dirty="0">
                <a:latin typeface="+mj-lt"/>
                <a:cs typeface="Calibri" panose="020F0502020204030204" pitchFamily="34" charset="0"/>
              </a:rPr>
              <a:t> solo/a</a:t>
            </a:r>
          </a:p>
        </p:txBody>
      </p:sp>
      <p:grpSp>
        <p:nvGrpSpPr>
          <p:cNvPr id="7" name="Group 6">
            <a:extLst>
              <a:ext uri="{FF2B5EF4-FFF2-40B4-BE49-F238E27FC236}">
                <a16:creationId xmlns:a16="http://schemas.microsoft.com/office/drawing/2014/main" id="{73652BC9-39DD-9593-9867-7E41B472752C}"/>
              </a:ext>
            </a:extLst>
          </p:cNvPr>
          <p:cNvGrpSpPr/>
          <p:nvPr/>
        </p:nvGrpSpPr>
        <p:grpSpPr>
          <a:xfrm rot="20429883">
            <a:off x="1068839" y="1721928"/>
            <a:ext cx="933443" cy="833956"/>
            <a:chOff x="7466209" y="3816827"/>
            <a:chExt cx="933443" cy="833956"/>
          </a:xfrm>
        </p:grpSpPr>
        <p:sp>
          <p:nvSpPr>
            <p:cNvPr id="8" name="Heart 7">
              <a:extLst>
                <a:ext uri="{FF2B5EF4-FFF2-40B4-BE49-F238E27FC236}">
                  <a16:creationId xmlns:a16="http://schemas.microsoft.com/office/drawing/2014/main" id="{FB992085-DEB9-3893-E44A-1D4C78580E28}"/>
                </a:ext>
              </a:extLst>
            </p:cNvPr>
            <p:cNvSpPr/>
            <p:nvPr/>
          </p:nvSpPr>
          <p:spPr>
            <a:xfrm>
              <a:off x="7466209" y="3816827"/>
              <a:ext cx="933443" cy="833956"/>
            </a:xfrm>
            <a:prstGeom prst="hear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Block Arc 8">
              <a:extLst>
                <a:ext uri="{FF2B5EF4-FFF2-40B4-BE49-F238E27FC236}">
                  <a16:creationId xmlns:a16="http://schemas.microsoft.com/office/drawing/2014/main" id="{41407F32-62D7-0008-F619-88E9FA221E4E}"/>
                </a:ext>
              </a:extLst>
            </p:cNvPr>
            <p:cNvSpPr/>
            <p:nvPr/>
          </p:nvSpPr>
          <p:spPr>
            <a:xfrm rot="10800000">
              <a:off x="7779494" y="4160180"/>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135914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F2571-7429-CA36-1C0A-5BB818E98228}"/>
              </a:ext>
            </a:extLst>
          </p:cNvPr>
          <p:cNvSpPr>
            <a:spLocks noGrp="1"/>
          </p:cNvSpPr>
          <p:nvPr>
            <p:ph type="title"/>
          </p:nvPr>
        </p:nvSpPr>
        <p:spPr/>
        <p:txBody>
          <a:bodyPr/>
          <a:lstStyle/>
          <a:p>
            <a:r>
              <a:rPr lang="en-US" dirty="0">
                <a:latin typeface="+mj-lt"/>
              </a:rPr>
              <a:t>¿Qué es la relajación?</a:t>
            </a:r>
          </a:p>
        </p:txBody>
      </p:sp>
      <p:sp>
        <p:nvSpPr>
          <p:cNvPr id="5" name="TextBox 4">
            <a:extLst>
              <a:ext uri="{FF2B5EF4-FFF2-40B4-BE49-F238E27FC236}">
                <a16:creationId xmlns:a16="http://schemas.microsoft.com/office/drawing/2014/main" id="{ED1DF050-2149-E643-B85A-D03468634DBB}"/>
              </a:ext>
            </a:extLst>
          </p:cNvPr>
          <p:cNvSpPr txBox="1"/>
          <p:nvPr/>
        </p:nvSpPr>
        <p:spPr>
          <a:xfrm>
            <a:off x="1988508" y="2424440"/>
            <a:ext cx="3831739" cy="2246769"/>
          </a:xfrm>
          <a:prstGeom prst="rect">
            <a:avLst/>
          </a:prstGeom>
          <a:noFill/>
        </p:spPr>
        <p:txBody>
          <a:bodyPr wrap="square">
            <a:spAutoFit/>
          </a:bodyPr>
          <a:lstStyle/>
          <a:p>
            <a:r>
              <a:rPr lang="en-US" sz="2800" i="0" dirty="0"/>
              <a:t>Estado mental y físico en el que el individuo es capaz de sentirse aliviado del esfuerzo o la </a:t>
            </a:r>
            <a:r>
              <a:rPr lang="en-US" sz="2800" i="0" dirty="0" err="1"/>
              <a:t>tensión</a:t>
            </a:r>
            <a:endParaRPr lang="en-US" sz="2800" i="0" dirty="0"/>
          </a:p>
        </p:txBody>
      </p:sp>
      <p:grpSp>
        <p:nvGrpSpPr>
          <p:cNvPr id="3" name="Group 2">
            <a:extLst>
              <a:ext uri="{FF2B5EF4-FFF2-40B4-BE49-F238E27FC236}">
                <a16:creationId xmlns:a16="http://schemas.microsoft.com/office/drawing/2014/main" id="{8C6E426C-D715-A7D2-C400-8E5551B71675}"/>
              </a:ext>
            </a:extLst>
          </p:cNvPr>
          <p:cNvGrpSpPr/>
          <p:nvPr/>
        </p:nvGrpSpPr>
        <p:grpSpPr>
          <a:xfrm>
            <a:off x="6587490" y="1877056"/>
            <a:ext cx="2726093" cy="3460754"/>
            <a:chOff x="7946355" y="4429258"/>
            <a:chExt cx="1420571" cy="1803404"/>
          </a:xfrm>
          <a:solidFill>
            <a:schemeClr val="accent3">
              <a:lumMod val="75000"/>
            </a:schemeClr>
          </a:solidFill>
        </p:grpSpPr>
        <p:sp>
          <p:nvSpPr>
            <p:cNvPr id="4" name="Oval 3">
              <a:extLst>
                <a:ext uri="{FF2B5EF4-FFF2-40B4-BE49-F238E27FC236}">
                  <a16:creationId xmlns:a16="http://schemas.microsoft.com/office/drawing/2014/main" id="{098C48FA-F319-E0F8-F680-EEAADC17846D}"/>
                </a:ext>
              </a:extLst>
            </p:cNvPr>
            <p:cNvSpPr/>
            <p:nvPr/>
          </p:nvSpPr>
          <p:spPr>
            <a:xfrm>
              <a:off x="7946355" y="4812091"/>
              <a:ext cx="1420571" cy="1420571"/>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F3679136-CB1E-F465-0651-28D3B5AFE56E}"/>
                </a:ext>
              </a:extLst>
            </p:cNvPr>
            <p:cNvGrpSpPr/>
            <p:nvPr/>
          </p:nvGrpSpPr>
          <p:grpSpPr>
            <a:xfrm>
              <a:off x="8204418" y="4429258"/>
              <a:ext cx="950012" cy="1799163"/>
              <a:chOff x="7838339" y="2226754"/>
              <a:chExt cx="1969639" cy="3730164"/>
            </a:xfrm>
            <a:grpFill/>
          </p:grpSpPr>
          <p:sp>
            <p:nvSpPr>
              <p:cNvPr id="8" name="Round Same Side Corner Rectangle 3">
                <a:extLst>
                  <a:ext uri="{FF2B5EF4-FFF2-40B4-BE49-F238E27FC236}">
                    <a16:creationId xmlns:a16="http://schemas.microsoft.com/office/drawing/2014/main" id="{336AF910-B253-7893-9445-C6CB837EDAA4}"/>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10174C48-03E6-B564-4287-252B986CC1CA}"/>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4108A0DC-2564-4D4C-DBCE-7F45BBBBB1D0}"/>
                  </a:ext>
                </a:extLst>
              </p:cNvPr>
              <p:cNvGrpSpPr/>
              <p:nvPr/>
            </p:nvGrpSpPr>
            <p:grpSpPr>
              <a:xfrm rot="507905">
                <a:off x="7838339" y="3815940"/>
                <a:ext cx="553322" cy="1525212"/>
                <a:chOff x="7916671" y="3937945"/>
                <a:chExt cx="553322" cy="1525212"/>
              </a:xfrm>
              <a:grpFill/>
            </p:grpSpPr>
            <p:sp>
              <p:nvSpPr>
                <p:cNvPr id="14" name="Round Same Side Corner Rectangle 25">
                  <a:extLst>
                    <a:ext uri="{FF2B5EF4-FFF2-40B4-BE49-F238E27FC236}">
                      <a16:creationId xmlns:a16="http://schemas.microsoft.com/office/drawing/2014/main" id="{A9A68793-2430-135E-6C8F-9BF749895D03}"/>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C096C8F5-1498-60CD-4639-061C0E562366}"/>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1CFBEEE1-8020-5080-A7AB-E35E08A3B769}"/>
                  </a:ext>
                </a:extLst>
              </p:cNvPr>
              <p:cNvGrpSpPr/>
              <p:nvPr/>
            </p:nvGrpSpPr>
            <p:grpSpPr>
              <a:xfrm rot="21105829" flipH="1">
                <a:off x="9243874" y="3806245"/>
                <a:ext cx="564104" cy="1525212"/>
                <a:chOff x="7916671" y="3937945"/>
                <a:chExt cx="553322" cy="1525212"/>
              </a:xfrm>
              <a:grpFill/>
            </p:grpSpPr>
            <p:sp>
              <p:nvSpPr>
                <p:cNvPr id="12" name="Round Same Side Corner Rectangle 25">
                  <a:extLst>
                    <a:ext uri="{FF2B5EF4-FFF2-40B4-BE49-F238E27FC236}">
                      <a16:creationId xmlns:a16="http://schemas.microsoft.com/office/drawing/2014/main" id="{94622DE6-FED2-C6EF-613B-A426443B6C2B}"/>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DADC9CB-2AA9-57B2-9D5C-2EC3E2F05318}"/>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7" name="L-Shape 6">
              <a:extLst>
                <a:ext uri="{FF2B5EF4-FFF2-40B4-BE49-F238E27FC236}">
                  <a16:creationId xmlns:a16="http://schemas.microsoft.com/office/drawing/2014/main" id="{63D15B7B-9180-C495-633E-3E339424FC33}"/>
                </a:ext>
              </a:extLst>
            </p:cNvPr>
            <p:cNvSpPr/>
            <p:nvPr/>
          </p:nvSpPr>
          <p:spPr>
            <a:xfrm rot="18361091">
              <a:off x="9018665" y="5180934"/>
              <a:ext cx="143017" cy="72785"/>
            </a:xfrm>
            <a:prstGeom prst="corner">
              <a:avLst>
                <a:gd name="adj1" fmla="val 42208"/>
                <a:gd name="adj2" fmla="val 433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2588849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E24CF-BAD6-4166-E3EB-9CFE45D5FB5F}"/>
              </a:ext>
            </a:extLst>
          </p:cNvPr>
          <p:cNvSpPr>
            <a:spLocks noGrp="1"/>
          </p:cNvSpPr>
          <p:nvPr>
            <p:ph type="title"/>
          </p:nvPr>
        </p:nvSpPr>
        <p:spPr>
          <a:xfrm>
            <a:off x="838200" y="120516"/>
            <a:ext cx="9642062" cy="868968"/>
          </a:xfrm>
        </p:spPr>
        <p:txBody>
          <a:bodyPr>
            <a:normAutofit fontScale="90000"/>
          </a:bodyPr>
          <a:lstStyle/>
          <a:p>
            <a:r>
              <a:rPr lang="en-GB" dirty="0">
                <a:highlight>
                  <a:srgbClr val="FFFF00"/>
                </a:highlight>
                <a:latin typeface="+mj-lt"/>
              </a:rPr>
              <a:t>Caja de herramientas de técnicas de relajación y autocuidado</a:t>
            </a:r>
            <a:endParaRPr lang="en-US" dirty="0">
              <a:highlight>
                <a:srgbClr val="FFFF00"/>
              </a:highlight>
              <a:latin typeface="+mj-lt"/>
            </a:endParaRPr>
          </a:p>
        </p:txBody>
      </p:sp>
      <p:grpSp>
        <p:nvGrpSpPr>
          <p:cNvPr id="5" name="Group 4">
            <a:extLst>
              <a:ext uri="{FF2B5EF4-FFF2-40B4-BE49-F238E27FC236}">
                <a16:creationId xmlns:a16="http://schemas.microsoft.com/office/drawing/2014/main" id="{07104E46-48E8-378E-528B-BDBC0712D125}"/>
              </a:ext>
            </a:extLst>
          </p:cNvPr>
          <p:cNvGrpSpPr/>
          <p:nvPr/>
        </p:nvGrpSpPr>
        <p:grpSpPr>
          <a:xfrm rot="20429883">
            <a:off x="4849633" y="2170970"/>
            <a:ext cx="933443" cy="833956"/>
            <a:chOff x="7466209" y="3816827"/>
            <a:chExt cx="933443" cy="833956"/>
          </a:xfrm>
        </p:grpSpPr>
        <p:sp>
          <p:nvSpPr>
            <p:cNvPr id="6" name="Heart 5">
              <a:extLst>
                <a:ext uri="{FF2B5EF4-FFF2-40B4-BE49-F238E27FC236}">
                  <a16:creationId xmlns:a16="http://schemas.microsoft.com/office/drawing/2014/main" id="{33F4C30E-E1D6-C883-0685-8410658126E5}"/>
                </a:ext>
              </a:extLst>
            </p:cNvPr>
            <p:cNvSpPr/>
            <p:nvPr/>
          </p:nvSpPr>
          <p:spPr>
            <a:xfrm>
              <a:off x="7466209" y="3816827"/>
              <a:ext cx="933443" cy="833956"/>
            </a:xfrm>
            <a:prstGeom prst="hear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Block Arc 6">
              <a:extLst>
                <a:ext uri="{FF2B5EF4-FFF2-40B4-BE49-F238E27FC236}">
                  <a16:creationId xmlns:a16="http://schemas.microsoft.com/office/drawing/2014/main" id="{223EDD94-2201-2785-0604-67A6852991EF}"/>
                </a:ext>
              </a:extLst>
            </p:cNvPr>
            <p:cNvSpPr/>
            <p:nvPr/>
          </p:nvSpPr>
          <p:spPr>
            <a:xfrm rot="10800000">
              <a:off x="7779494" y="4160180"/>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pSp>
        <p:nvGrpSpPr>
          <p:cNvPr id="8" name="Group 7">
            <a:extLst>
              <a:ext uri="{FF2B5EF4-FFF2-40B4-BE49-F238E27FC236}">
                <a16:creationId xmlns:a16="http://schemas.microsoft.com/office/drawing/2014/main" id="{C7AEFA21-9BE0-29BD-434C-8867C1524043}"/>
              </a:ext>
            </a:extLst>
          </p:cNvPr>
          <p:cNvGrpSpPr/>
          <p:nvPr/>
        </p:nvGrpSpPr>
        <p:grpSpPr>
          <a:xfrm rot="685791">
            <a:off x="5968880" y="1570551"/>
            <a:ext cx="933443" cy="833956"/>
            <a:chOff x="7466209" y="3816827"/>
            <a:chExt cx="933443" cy="833956"/>
          </a:xfrm>
        </p:grpSpPr>
        <p:sp>
          <p:nvSpPr>
            <p:cNvPr id="9" name="Heart 8">
              <a:extLst>
                <a:ext uri="{FF2B5EF4-FFF2-40B4-BE49-F238E27FC236}">
                  <a16:creationId xmlns:a16="http://schemas.microsoft.com/office/drawing/2014/main" id="{2DF79759-9CFB-E71D-635D-47AD856FF696}"/>
                </a:ext>
              </a:extLst>
            </p:cNvPr>
            <p:cNvSpPr/>
            <p:nvPr/>
          </p:nvSpPr>
          <p:spPr>
            <a:xfrm>
              <a:off x="7466209" y="3816827"/>
              <a:ext cx="933443" cy="833956"/>
            </a:xfrm>
            <a:prstGeom prst="hear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Block Arc 9">
              <a:extLst>
                <a:ext uri="{FF2B5EF4-FFF2-40B4-BE49-F238E27FC236}">
                  <a16:creationId xmlns:a16="http://schemas.microsoft.com/office/drawing/2014/main" id="{199C436C-AA37-4F8B-BC24-E17DD8997592}"/>
                </a:ext>
              </a:extLst>
            </p:cNvPr>
            <p:cNvSpPr/>
            <p:nvPr/>
          </p:nvSpPr>
          <p:spPr>
            <a:xfrm rot="10800000">
              <a:off x="7779494" y="4160180"/>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pSp>
        <p:nvGrpSpPr>
          <p:cNvPr id="11" name="Group 10">
            <a:extLst>
              <a:ext uri="{FF2B5EF4-FFF2-40B4-BE49-F238E27FC236}">
                <a16:creationId xmlns:a16="http://schemas.microsoft.com/office/drawing/2014/main" id="{C60167F1-D26F-D1DD-E32C-8668C8A1E885}"/>
              </a:ext>
            </a:extLst>
          </p:cNvPr>
          <p:cNvGrpSpPr/>
          <p:nvPr/>
        </p:nvGrpSpPr>
        <p:grpSpPr>
          <a:xfrm rot="328689">
            <a:off x="6285072" y="3008058"/>
            <a:ext cx="933443" cy="833956"/>
            <a:chOff x="7466209" y="3816827"/>
            <a:chExt cx="933443" cy="833956"/>
          </a:xfrm>
        </p:grpSpPr>
        <p:sp>
          <p:nvSpPr>
            <p:cNvPr id="19" name="Heart 18">
              <a:extLst>
                <a:ext uri="{FF2B5EF4-FFF2-40B4-BE49-F238E27FC236}">
                  <a16:creationId xmlns:a16="http://schemas.microsoft.com/office/drawing/2014/main" id="{99322A59-9262-F450-3F3F-DBFE15915D32}"/>
                </a:ext>
              </a:extLst>
            </p:cNvPr>
            <p:cNvSpPr/>
            <p:nvPr/>
          </p:nvSpPr>
          <p:spPr>
            <a:xfrm>
              <a:off x="7466209" y="3816827"/>
              <a:ext cx="933443" cy="833956"/>
            </a:xfrm>
            <a:prstGeom prst="hear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Block Arc 19">
              <a:extLst>
                <a:ext uri="{FF2B5EF4-FFF2-40B4-BE49-F238E27FC236}">
                  <a16:creationId xmlns:a16="http://schemas.microsoft.com/office/drawing/2014/main" id="{7E02C4E6-7C97-3011-B37D-E78C86B46C86}"/>
                </a:ext>
              </a:extLst>
            </p:cNvPr>
            <p:cNvSpPr/>
            <p:nvPr/>
          </p:nvSpPr>
          <p:spPr>
            <a:xfrm rot="10800000">
              <a:off x="7779494" y="4160180"/>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pic>
        <p:nvPicPr>
          <p:cNvPr id="22" name="Graphic 21" descr="Filing Box Archive with solid fill">
            <a:extLst>
              <a:ext uri="{FF2B5EF4-FFF2-40B4-BE49-F238E27FC236}">
                <a16:creationId xmlns:a16="http://schemas.microsoft.com/office/drawing/2014/main" id="{F06419F7-F5CA-8AA8-6A1C-8776924EBD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28635" y="3612342"/>
            <a:ext cx="3734730" cy="2491117"/>
          </a:xfrm>
          <a:prstGeom prst="rect">
            <a:avLst/>
          </a:prstGeom>
        </p:spPr>
      </p:pic>
      <p:grpSp>
        <p:nvGrpSpPr>
          <p:cNvPr id="4" name="Group 3">
            <a:extLst>
              <a:ext uri="{FF2B5EF4-FFF2-40B4-BE49-F238E27FC236}">
                <a16:creationId xmlns:a16="http://schemas.microsoft.com/office/drawing/2014/main" id="{03411435-97EA-E2AC-5ECF-922962F94834}"/>
              </a:ext>
            </a:extLst>
          </p:cNvPr>
          <p:cNvGrpSpPr/>
          <p:nvPr/>
        </p:nvGrpSpPr>
        <p:grpSpPr>
          <a:xfrm>
            <a:off x="10228983" y="337468"/>
            <a:ext cx="1587872" cy="1368854"/>
            <a:chOff x="10228983" y="337468"/>
            <a:chExt cx="1587872" cy="1368854"/>
          </a:xfrm>
        </p:grpSpPr>
        <p:sp>
          <p:nvSpPr>
            <p:cNvPr id="21" name="Hexagon 20">
              <a:extLst>
                <a:ext uri="{FF2B5EF4-FFF2-40B4-BE49-F238E27FC236}">
                  <a16:creationId xmlns:a16="http://schemas.microsoft.com/office/drawing/2014/main" id="{052CE270-1B71-0A63-F79C-59A510821C12}"/>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EE9ED439-68D9-7B46-DB48-FF820D54A41C}"/>
                </a:ext>
              </a:extLst>
            </p:cNvPr>
            <p:cNvGrpSpPr/>
            <p:nvPr/>
          </p:nvGrpSpPr>
          <p:grpSpPr>
            <a:xfrm>
              <a:off x="10737628" y="758745"/>
              <a:ext cx="562136" cy="634675"/>
              <a:chOff x="760175" y="830142"/>
              <a:chExt cx="867619" cy="979579"/>
            </a:xfrm>
          </p:grpSpPr>
          <p:sp>
            <p:nvSpPr>
              <p:cNvPr id="24" name="Rectangle 23">
                <a:extLst>
                  <a:ext uri="{FF2B5EF4-FFF2-40B4-BE49-F238E27FC236}">
                    <a16:creationId xmlns:a16="http://schemas.microsoft.com/office/drawing/2014/main" id="{EA2FEEBC-B519-C418-215D-27B8EA62B938}"/>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53-</a:t>
                </a:r>
              </a:p>
              <a:p>
                <a:pPr algn="ctr"/>
                <a:r>
                  <a:rPr lang="en-US" sz="1600" b="1" dirty="0">
                    <a:solidFill>
                      <a:schemeClr val="bg1"/>
                    </a:solidFill>
                    <a:latin typeface="Arial" panose="020B0604020202020204" pitchFamily="34" charset="0"/>
                    <a:cs typeface="Arial" panose="020B0604020202020204" pitchFamily="34" charset="0"/>
                  </a:rPr>
                  <a:t>57</a:t>
                </a:r>
              </a:p>
            </p:txBody>
          </p:sp>
          <p:sp>
            <p:nvSpPr>
              <p:cNvPr id="25" name="Rectangle 24">
                <a:extLst>
                  <a:ext uri="{FF2B5EF4-FFF2-40B4-BE49-F238E27FC236}">
                    <a16:creationId xmlns:a16="http://schemas.microsoft.com/office/drawing/2014/main" id="{839F574D-7F2E-17C0-C538-E338A90C7942}"/>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3758260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1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9A2A1"/>
              </a:buClr>
              <a:buSzPts val="3200"/>
              <a:buFont typeface="Arial"/>
              <a:buNone/>
            </a:pPr>
            <a:r>
              <a:rPr lang="en-US" dirty="0">
                <a:latin typeface="+mj-lt"/>
              </a:rPr>
              <a:t>Puntos clave de </a:t>
            </a:r>
            <a:r>
              <a:rPr lang="en-US" dirty="0" err="1">
                <a:latin typeface="+mj-lt"/>
              </a:rPr>
              <a:t>aprendizaje</a:t>
            </a:r>
            <a:endParaRPr lang="en-US" dirty="0">
              <a:latin typeface="+mj-lt"/>
            </a:endParaRPr>
          </a:p>
        </p:txBody>
      </p:sp>
      <p:sp>
        <p:nvSpPr>
          <p:cNvPr id="533" name="Google Shape;533;p18"/>
          <p:cNvSpPr txBox="1"/>
          <p:nvPr/>
        </p:nvSpPr>
        <p:spPr>
          <a:xfrm>
            <a:off x="838200" y="3584039"/>
            <a:ext cx="3368040" cy="2246729"/>
          </a:xfrm>
          <a:prstGeom prst="rect">
            <a:avLst/>
          </a:prstGeom>
          <a:noFill/>
          <a:ln>
            <a:noFill/>
          </a:ln>
        </p:spPr>
        <p:txBody>
          <a:bodyPr spcFirstLastPara="1" wrap="square" lIns="91425" tIns="45700" rIns="91425" bIns="45700" anchor="t" anchorCtr="0">
            <a:spAutoFit/>
          </a:bodyPr>
          <a:lstStyle/>
          <a:p>
            <a:pPr marR="0" lvl="0" algn="ctr" defTabSz="914400" rtl="0" eaLnBrk="1" fontAlgn="auto" latinLnBrk="0" hangingPunct="1">
              <a:lnSpc>
                <a:spcPct val="100000"/>
              </a:lnSpc>
              <a:spcBef>
                <a:spcPts val="0"/>
              </a:spcBef>
              <a:spcAft>
                <a:spcPts val="0"/>
              </a:spcAft>
              <a:buClr>
                <a:srgbClr val="000000"/>
              </a:buClr>
              <a:buSzPts val="1400"/>
              <a:tabLst/>
              <a:defRPr/>
            </a:pPr>
            <a:r>
              <a:rPr lang="en-US" sz="2000" b="0" i="0" u="none" strike="noStrike" baseline="0" dirty="0">
                <a:latin typeface="+mj-lt"/>
              </a:rPr>
              <a:t>Ser padres es una tarea muy dura, hay muchos casos en los que </a:t>
            </a:r>
            <a:r>
              <a:rPr lang="en-US" sz="2000" b="0" i="0" u="none" strike="noStrike" baseline="0" dirty="0" err="1">
                <a:latin typeface="+mj-lt"/>
              </a:rPr>
              <a:t>los</a:t>
            </a:r>
            <a:r>
              <a:rPr lang="en-US" sz="2000" b="0" i="0" u="none" strike="noStrike" baseline="0" dirty="0">
                <a:latin typeface="+mj-lt"/>
              </a:rPr>
              <a:t> padres, </a:t>
            </a:r>
            <a:r>
              <a:rPr lang="en-US" sz="2000" b="0" i="0" u="none" strike="noStrike" baseline="0" dirty="0" err="1">
                <a:latin typeface="+mj-lt"/>
              </a:rPr>
              <a:t>madres</a:t>
            </a:r>
            <a:r>
              <a:rPr lang="en-US" sz="2000" b="0" i="0" u="none" strike="noStrike" baseline="0" dirty="0">
                <a:latin typeface="+mj-lt"/>
              </a:rPr>
              <a:t> o </a:t>
            </a:r>
            <a:r>
              <a:rPr lang="en-US" sz="2000" b="0" i="0" u="none" strike="noStrike" baseline="0" dirty="0" err="1">
                <a:latin typeface="+mj-lt"/>
              </a:rPr>
              <a:t>cuidadores</a:t>
            </a:r>
            <a:r>
              <a:rPr lang="en-US" sz="2000" b="0" i="0" u="none" strike="noStrike" baseline="0" dirty="0">
                <a:latin typeface="+mj-lt"/>
              </a:rPr>
              <a:t> pueden </a:t>
            </a:r>
            <a:r>
              <a:rPr lang="en-US" sz="2000" b="0" i="0" u="none" strike="noStrike" baseline="0" dirty="0" err="1">
                <a:latin typeface="+mj-lt"/>
              </a:rPr>
              <a:t>sentirse</a:t>
            </a:r>
            <a:r>
              <a:rPr lang="en-US" sz="2000" b="0" i="0" u="none" strike="noStrike" baseline="0" dirty="0">
                <a:latin typeface="+mj-lt"/>
              </a:rPr>
              <a:t> </a:t>
            </a:r>
            <a:r>
              <a:rPr lang="en-US" sz="2000" b="0" i="0" u="none" strike="noStrike" baseline="0" dirty="0" err="1">
                <a:latin typeface="+mj-lt"/>
              </a:rPr>
              <a:t>abrumados</a:t>
            </a:r>
            <a:r>
              <a:rPr lang="en-US" sz="2000" b="0" i="0" u="none" strike="noStrike" baseline="0" dirty="0">
                <a:latin typeface="+mj-lt"/>
              </a:rPr>
              <a:t>/as e </a:t>
            </a:r>
            <a:r>
              <a:rPr lang="en-US" sz="2000" b="0" i="0" u="none" strike="noStrike" baseline="0" dirty="0" err="1">
                <a:latin typeface="+mj-lt"/>
              </a:rPr>
              <a:t>inseguros</a:t>
            </a:r>
            <a:r>
              <a:rPr lang="en-US" sz="2000" b="0" i="0" u="none" strike="noStrike" baseline="0" dirty="0">
                <a:latin typeface="+mj-lt"/>
              </a:rPr>
              <a:t>/as </a:t>
            </a:r>
          </a:p>
        </p:txBody>
      </p:sp>
      <p:sp>
        <p:nvSpPr>
          <p:cNvPr id="534" name="Google Shape;534;p18"/>
          <p:cNvSpPr txBox="1"/>
          <p:nvPr/>
        </p:nvSpPr>
        <p:spPr>
          <a:xfrm>
            <a:off x="8077026" y="3584039"/>
            <a:ext cx="3430580" cy="2554505"/>
          </a:xfrm>
          <a:prstGeom prst="rect">
            <a:avLst/>
          </a:prstGeom>
          <a:noFill/>
          <a:ln>
            <a:noFill/>
          </a:ln>
        </p:spPr>
        <p:txBody>
          <a:bodyPr spcFirstLastPara="1" wrap="square" lIns="91425" tIns="45700" rIns="91425" bIns="45700" anchor="t" anchorCtr="0">
            <a:spAutoFit/>
          </a:bodyPr>
          <a:lstStyle/>
          <a:p>
            <a:pPr lvl="0" algn="ctr" defTabSz="914400" eaLnBrk="1" fontAlgn="auto" latinLnBrk="0" hangingPunct="1">
              <a:buSzPts val="1400"/>
              <a:tabLst/>
              <a:defRPr/>
            </a:pPr>
            <a:r>
              <a:rPr lang="en-US" sz="2000" dirty="0">
                <a:latin typeface="+mj-lt"/>
              </a:rPr>
              <a:t>Los/as </a:t>
            </a:r>
            <a:r>
              <a:rPr lang="en-US" sz="2000" dirty="0" err="1">
                <a:latin typeface="+mj-lt"/>
              </a:rPr>
              <a:t>asistentes</a:t>
            </a:r>
            <a:r>
              <a:rPr lang="en-US" sz="2000" dirty="0">
                <a:latin typeface="+mj-lt"/>
              </a:rPr>
              <a:t> </a:t>
            </a:r>
            <a:r>
              <a:rPr lang="en-US" sz="2000" dirty="0" err="1">
                <a:latin typeface="+mj-lt"/>
              </a:rPr>
              <a:t>sociales</a:t>
            </a:r>
            <a:r>
              <a:rPr lang="en-US" sz="2000" dirty="0">
                <a:latin typeface="+mj-lt"/>
              </a:rPr>
              <a:t> pueden hablar de </a:t>
            </a:r>
            <a:r>
              <a:rPr lang="en-US" sz="2000" dirty="0" err="1">
                <a:latin typeface="+mj-lt"/>
              </a:rPr>
              <a:t>métodos</a:t>
            </a:r>
            <a:r>
              <a:rPr lang="en-US" sz="2000" dirty="0">
                <a:latin typeface="+mj-lt"/>
              </a:rPr>
              <a:t> de </a:t>
            </a:r>
            <a:r>
              <a:rPr lang="en-US" sz="2000" dirty="0" err="1">
                <a:latin typeface="+mj-lt"/>
              </a:rPr>
              <a:t>afrontamiento</a:t>
            </a:r>
            <a:r>
              <a:rPr lang="en-US" sz="2000" dirty="0">
                <a:latin typeface="+mj-lt"/>
              </a:rPr>
              <a:t> con </a:t>
            </a:r>
            <a:r>
              <a:rPr lang="en-US" sz="2000" dirty="0" err="1">
                <a:latin typeface="+mj-lt"/>
              </a:rPr>
              <a:t>los</a:t>
            </a:r>
            <a:r>
              <a:rPr lang="en-US" sz="2000" dirty="0">
                <a:latin typeface="+mj-lt"/>
              </a:rPr>
              <a:t> padres, </a:t>
            </a:r>
            <a:r>
              <a:rPr lang="en-US" sz="2000" dirty="0" err="1">
                <a:latin typeface="+mj-lt"/>
              </a:rPr>
              <a:t>madres</a:t>
            </a:r>
            <a:r>
              <a:rPr lang="en-US" sz="2000" dirty="0">
                <a:latin typeface="+mj-lt"/>
              </a:rPr>
              <a:t> o </a:t>
            </a:r>
            <a:r>
              <a:rPr lang="en-US" sz="2000" dirty="0" err="1">
                <a:latin typeface="+mj-lt"/>
              </a:rPr>
              <a:t>cuidadores</a:t>
            </a:r>
            <a:r>
              <a:rPr lang="en-US" sz="2000" dirty="0">
                <a:latin typeface="+mj-lt"/>
              </a:rPr>
              <a:t> y compartir técnicas de relajación, así como remitir a las personas </a:t>
            </a:r>
            <a:r>
              <a:rPr lang="en-US" sz="2000" dirty="0" err="1">
                <a:latin typeface="+mj-lt"/>
              </a:rPr>
              <a:t>afectadas</a:t>
            </a:r>
            <a:endParaRPr lang="en-US" sz="2000" dirty="0">
              <a:latin typeface="+mj-lt"/>
            </a:endParaRPr>
          </a:p>
        </p:txBody>
      </p:sp>
      <p:sp>
        <p:nvSpPr>
          <p:cNvPr id="535" name="Google Shape;535;p18"/>
          <p:cNvSpPr/>
          <p:nvPr/>
        </p:nvSpPr>
        <p:spPr>
          <a:xfrm>
            <a:off x="1996440" y="2039558"/>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536" name="Google Shape;536;p18"/>
          <p:cNvSpPr/>
          <p:nvPr/>
        </p:nvSpPr>
        <p:spPr>
          <a:xfrm>
            <a:off x="5631488" y="2039558"/>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2" name="Google Shape;534;p18">
            <a:extLst>
              <a:ext uri="{FF2B5EF4-FFF2-40B4-BE49-F238E27FC236}">
                <a16:creationId xmlns:a16="http://schemas.microsoft.com/office/drawing/2014/main" id="{D16B475B-7080-F9BE-0F1A-2ED593EB5986}"/>
              </a:ext>
            </a:extLst>
          </p:cNvPr>
          <p:cNvSpPr txBox="1"/>
          <p:nvPr/>
        </p:nvSpPr>
        <p:spPr>
          <a:xfrm>
            <a:off x="4761282" y="3584039"/>
            <a:ext cx="2791971" cy="1938952"/>
          </a:xfrm>
          <a:prstGeom prst="rect">
            <a:avLst/>
          </a:prstGeom>
          <a:noFill/>
          <a:ln>
            <a:noFill/>
          </a:ln>
        </p:spPr>
        <p:txBody>
          <a:bodyPr spcFirstLastPara="1" wrap="square" lIns="91425" tIns="45700" rIns="91425" bIns="45700" anchor="t" anchorCtr="0">
            <a:spAutoFit/>
          </a:bodyPr>
          <a:lstStyle/>
          <a:p>
            <a:pPr algn="ctr">
              <a:buSzPts val="1400"/>
              <a:defRPr/>
            </a:pPr>
            <a:r>
              <a:rPr lang="en-US" sz="2000" dirty="0" err="1">
                <a:latin typeface="+mj-lt"/>
              </a:rPr>
              <a:t>Cuando</a:t>
            </a:r>
            <a:r>
              <a:rPr lang="en-US" sz="2000" dirty="0">
                <a:latin typeface="+mj-lt"/>
              </a:rPr>
              <a:t> </a:t>
            </a:r>
            <a:r>
              <a:rPr lang="en-US" sz="2000" dirty="0" err="1">
                <a:latin typeface="+mj-lt"/>
              </a:rPr>
              <a:t>los</a:t>
            </a:r>
            <a:r>
              <a:rPr lang="en-US" sz="2000" dirty="0">
                <a:latin typeface="+mj-lt"/>
              </a:rPr>
              <a:t>/as </a:t>
            </a:r>
            <a:r>
              <a:rPr lang="en-US" sz="2000" dirty="0" err="1">
                <a:latin typeface="+mj-lt"/>
              </a:rPr>
              <a:t>cuidadores</a:t>
            </a:r>
            <a:r>
              <a:rPr lang="en-US" sz="2000" dirty="0">
                <a:latin typeface="+mj-lt"/>
              </a:rPr>
              <a:t>, padres  o </a:t>
            </a:r>
            <a:r>
              <a:rPr lang="en-US" sz="2000" dirty="0" err="1">
                <a:latin typeface="+mj-lt"/>
              </a:rPr>
              <a:t>madres</a:t>
            </a:r>
            <a:r>
              <a:rPr lang="en-US" sz="2000" dirty="0">
                <a:latin typeface="+mj-lt"/>
              </a:rPr>
              <a:t> </a:t>
            </a:r>
            <a:r>
              <a:rPr lang="en-US" sz="2000" dirty="0" err="1">
                <a:latin typeface="+mj-lt"/>
              </a:rPr>
              <a:t>sienten</a:t>
            </a:r>
            <a:r>
              <a:rPr lang="en-US" sz="2000" dirty="0">
                <a:latin typeface="+mj-lt"/>
              </a:rPr>
              <a:t> </a:t>
            </a:r>
            <a:r>
              <a:rPr lang="en-US" sz="2000" dirty="0" err="1">
                <a:latin typeface="+mj-lt"/>
              </a:rPr>
              <a:t>preocupación</a:t>
            </a:r>
            <a:r>
              <a:rPr lang="en-US" sz="2000" dirty="0">
                <a:latin typeface="+mj-lt"/>
              </a:rPr>
              <a:t> o </a:t>
            </a:r>
            <a:r>
              <a:rPr lang="en-US" sz="2000" dirty="0" err="1">
                <a:latin typeface="+mj-lt"/>
              </a:rPr>
              <a:t>estrés</a:t>
            </a:r>
            <a:r>
              <a:rPr lang="en-US" sz="2000" dirty="0">
                <a:latin typeface="+mj-lt"/>
              </a:rPr>
              <a:t>, esto afecta a </a:t>
            </a:r>
            <a:r>
              <a:rPr lang="en-US" sz="2000" dirty="0" err="1">
                <a:latin typeface="+mj-lt"/>
              </a:rPr>
              <a:t>los</a:t>
            </a:r>
            <a:r>
              <a:rPr lang="en-US" sz="2000" dirty="0">
                <a:latin typeface="+mj-lt"/>
              </a:rPr>
              <a:t>/as </a:t>
            </a:r>
            <a:r>
              <a:rPr lang="en-US" sz="2000" dirty="0" err="1">
                <a:latin typeface="+mj-lt"/>
              </a:rPr>
              <a:t>menores</a:t>
            </a:r>
            <a:r>
              <a:rPr lang="en-US" sz="2000" dirty="0">
                <a:latin typeface="+mj-lt"/>
              </a:rPr>
              <a:t> de la casa</a:t>
            </a:r>
          </a:p>
        </p:txBody>
      </p:sp>
      <p:sp>
        <p:nvSpPr>
          <p:cNvPr id="3" name="Google Shape;536;p18">
            <a:extLst>
              <a:ext uri="{FF2B5EF4-FFF2-40B4-BE49-F238E27FC236}">
                <a16:creationId xmlns:a16="http://schemas.microsoft.com/office/drawing/2014/main" id="{0E5BBE55-A233-4453-D7D2-E1AAAFE1D4AB}"/>
              </a:ext>
            </a:extLst>
          </p:cNvPr>
          <p:cNvSpPr/>
          <p:nvPr/>
        </p:nvSpPr>
        <p:spPr>
          <a:xfrm>
            <a:off x="9266536" y="2039558"/>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7A03B9-065E-62A2-1057-5D7667477200}"/>
              </a:ext>
            </a:extLst>
          </p:cNvPr>
          <p:cNvSpPr>
            <a:spLocks noGrp="1"/>
          </p:cNvSpPr>
          <p:nvPr>
            <p:ph type="title"/>
          </p:nvPr>
        </p:nvSpPr>
        <p:spPr/>
        <p:txBody>
          <a:bodyPr/>
          <a:lstStyle/>
          <a:p>
            <a:r>
              <a:rPr lang="en-CA" sz="2400" b="1" dirty="0">
                <a:solidFill>
                  <a:schemeClr val="bg1"/>
                </a:solidFill>
                <a:latin typeface="Garamond"/>
              </a:rPr>
              <a:t>SESIÓN 10</a:t>
            </a:r>
            <a:br>
              <a:rPr lang="en-CA" sz="2400" b="1" dirty="0">
                <a:solidFill>
                  <a:schemeClr val="bg1"/>
                </a:solidFill>
                <a:latin typeface="Garamond"/>
              </a:rPr>
            </a:br>
            <a:br>
              <a:rPr lang="en-CA" b="1" dirty="0">
                <a:solidFill>
                  <a:schemeClr val="bg1"/>
                </a:solidFill>
                <a:latin typeface="Garamond"/>
              </a:rPr>
            </a:br>
            <a:r>
              <a:rPr lang="en-US" sz="5400" b="1" dirty="0" err="1">
                <a:solidFill>
                  <a:schemeClr val="bg1"/>
                </a:solidFill>
                <a:latin typeface="Garamond"/>
              </a:rPr>
              <a:t>Cierre</a:t>
            </a:r>
            <a:r>
              <a:rPr lang="en-US" sz="5400" b="1" dirty="0">
                <a:solidFill>
                  <a:schemeClr val="bg1"/>
                </a:solidFill>
                <a:latin typeface="Garamond"/>
              </a:rPr>
              <a:t> del módulo</a:t>
            </a:r>
            <a:endParaRPr lang="en-US" dirty="0"/>
          </a:p>
        </p:txBody>
      </p:sp>
    </p:spTree>
    <p:extLst>
      <p:ext uri="{BB962C8B-B14F-4D97-AF65-F5344CB8AC3E}">
        <p14:creationId xmlns:p14="http://schemas.microsoft.com/office/powerpoint/2010/main" val="136181274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2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3200"/>
              <a:buFont typeface="Arial"/>
              <a:buNone/>
            </a:pPr>
            <a:r>
              <a:rPr lang="en-US" dirty="0" err="1">
                <a:latin typeface="+mj-lt"/>
              </a:rPr>
              <a:t>Cierre</a:t>
            </a:r>
            <a:r>
              <a:rPr lang="en-US" dirty="0">
                <a:latin typeface="+mj-lt"/>
              </a:rPr>
              <a:t> del </a:t>
            </a:r>
            <a:r>
              <a:rPr lang="en-US" dirty="0" err="1">
                <a:latin typeface="+mj-lt"/>
              </a:rPr>
              <a:t>módulo</a:t>
            </a:r>
            <a:r>
              <a:rPr lang="en-US" dirty="0">
                <a:latin typeface="+mj-lt"/>
              </a:rPr>
              <a:t> </a:t>
            </a:r>
            <a:endParaRPr dirty="0">
              <a:latin typeface="+mj-lt"/>
            </a:endParaRPr>
          </a:p>
        </p:txBody>
      </p:sp>
      <p:grpSp>
        <p:nvGrpSpPr>
          <p:cNvPr id="10" name="Group 9">
            <a:extLst>
              <a:ext uri="{FF2B5EF4-FFF2-40B4-BE49-F238E27FC236}">
                <a16:creationId xmlns:a16="http://schemas.microsoft.com/office/drawing/2014/main" id="{F16D6B1A-CC9E-EDE2-BD3C-9AFADF0215F2}"/>
              </a:ext>
            </a:extLst>
          </p:cNvPr>
          <p:cNvGrpSpPr/>
          <p:nvPr/>
        </p:nvGrpSpPr>
        <p:grpSpPr>
          <a:xfrm>
            <a:off x="10228983" y="337468"/>
            <a:ext cx="1587872" cy="1368854"/>
            <a:chOff x="10228983" y="337468"/>
            <a:chExt cx="1587872" cy="1368854"/>
          </a:xfrm>
        </p:grpSpPr>
        <p:sp>
          <p:nvSpPr>
            <p:cNvPr id="11" name="Hexagon 10">
              <a:extLst>
                <a:ext uri="{FF2B5EF4-FFF2-40B4-BE49-F238E27FC236}">
                  <a16:creationId xmlns:a16="http://schemas.microsoft.com/office/drawing/2014/main" id="{0736AA9B-0F98-087C-0FCA-8E51323B0E4D}"/>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2" name="Group 11">
              <a:extLst>
                <a:ext uri="{FF2B5EF4-FFF2-40B4-BE49-F238E27FC236}">
                  <a16:creationId xmlns:a16="http://schemas.microsoft.com/office/drawing/2014/main" id="{71D1D5C1-C147-75F6-6A67-57B34C9E3480}"/>
                </a:ext>
              </a:extLst>
            </p:cNvPr>
            <p:cNvGrpSpPr/>
            <p:nvPr/>
          </p:nvGrpSpPr>
          <p:grpSpPr>
            <a:xfrm>
              <a:off x="10621771" y="762700"/>
              <a:ext cx="562136" cy="634675"/>
              <a:chOff x="760175" y="830142"/>
              <a:chExt cx="867619" cy="979579"/>
            </a:xfrm>
          </p:grpSpPr>
          <p:sp>
            <p:nvSpPr>
              <p:cNvPr id="16" name="Rectangle 15">
                <a:extLst>
                  <a:ext uri="{FF2B5EF4-FFF2-40B4-BE49-F238E27FC236}">
                    <a16:creationId xmlns:a16="http://schemas.microsoft.com/office/drawing/2014/main" id="{EA8CC80F-2385-9B35-FF61-4017053AA8D8}"/>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b="1" dirty="0">
                    <a:solidFill>
                      <a:schemeClr val="bg1"/>
                    </a:solidFill>
                    <a:latin typeface="Arial" panose="020B0604020202020204" pitchFamily="34" charset="0"/>
                    <a:cs typeface="Arial" panose="020B0604020202020204" pitchFamily="34" charset="0"/>
                  </a:rPr>
                  <a:t>58</a:t>
                </a:r>
              </a:p>
            </p:txBody>
          </p:sp>
          <p:sp>
            <p:nvSpPr>
              <p:cNvPr id="17" name="Rectangle 16">
                <a:extLst>
                  <a:ext uri="{FF2B5EF4-FFF2-40B4-BE49-F238E27FC236}">
                    <a16:creationId xmlns:a16="http://schemas.microsoft.com/office/drawing/2014/main" id="{F5247A5A-5C06-7A6A-3ACB-12C76D8DFFD6}"/>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3" name="Group 12">
              <a:extLst>
                <a:ext uri="{FF2B5EF4-FFF2-40B4-BE49-F238E27FC236}">
                  <a16:creationId xmlns:a16="http://schemas.microsoft.com/office/drawing/2014/main" id="{58B34F7E-100E-0DFE-5A5C-FB8731176A55}"/>
                </a:ext>
              </a:extLst>
            </p:cNvPr>
            <p:cNvGrpSpPr/>
            <p:nvPr/>
          </p:nvGrpSpPr>
          <p:grpSpPr>
            <a:xfrm>
              <a:off x="11325415" y="762701"/>
              <a:ext cx="182192" cy="634674"/>
              <a:chOff x="2121762" y="2323619"/>
              <a:chExt cx="200378" cy="825210"/>
            </a:xfrm>
          </p:grpSpPr>
          <p:sp>
            <p:nvSpPr>
              <p:cNvPr id="14" name="Isosceles Triangle 13">
                <a:extLst>
                  <a:ext uri="{FF2B5EF4-FFF2-40B4-BE49-F238E27FC236}">
                    <a16:creationId xmlns:a16="http://schemas.microsoft.com/office/drawing/2014/main" id="{C6B3A656-032A-0614-1209-09664E3766E8}"/>
                  </a:ext>
                </a:extLst>
              </p:cNvPr>
              <p:cNvSpPr/>
              <p:nvPr/>
            </p:nvSpPr>
            <p:spPr>
              <a:xfrm>
                <a:off x="2121763" y="2323619"/>
                <a:ext cx="200377" cy="17273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ectangle 14">
                <a:extLst>
                  <a:ext uri="{FF2B5EF4-FFF2-40B4-BE49-F238E27FC236}">
                    <a16:creationId xmlns:a16="http://schemas.microsoft.com/office/drawing/2014/main" id="{DC3C2969-5651-9ED1-334D-8A0C3A62AC6D}"/>
                  </a:ext>
                </a:extLst>
              </p:cNvPr>
              <p:cNvSpPr/>
              <p:nvPr/>
            </p:nvSpPr>
            <p:spPr>
              <a:xfrm>
                <a:off x="2121762" y="2496169"/>
                <a:ext cx="200377" cy="6526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
        <p:nvSpPr>
          <p:cNvPr id="2" name="Speech Bubble: Rectangle with Corners Rounded 1">
            <a:extLst>
              <a:ext uri="{FF2B5EF4-FFF2-40B4-BE49-F238E27FC236}">
                <a16:creationId xmlns:a16="http://schemas.microsoft.com/office/drawing/2014/main" id="{D5759AD8-EAC2-06F1-13B9-D8419D46650E}"/>
              </a:ext>
            </a:extLst>
          </p:cNvPr>
          <p:cNvSpPr/>
          <p:nvPr/>
        </p:nvSpPr>
        <p:spPr>
          <a:xfrm>
            <a:off x="1384531" y="2419405"/>
            <a:ext cx="2821709" cy="2611120"/>
          </a:xfrm>
          <a:prstGeom prst="wedgeRoundRectCallout">
            <a:avLst>
              <a:gd name="adj1" fmla="val -62814"/>
              <a:gd name="adj2" fmla="val -19017"/>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457200" algn="l"/>
              </a:tabLst>
            </a:pPr>
            <a:r>
              <a:rPr lang="en-GB" sz="2400" dirty="0" err="1">
                <a:solidFill>
                  <a:schemeClr val="tx1"/>
                </a:solidFill>
                <a:latin typeface="Arial" panose="020B0604020202020204" pitchFamily="34" charset="0"/>
                <a:ea typeface="Calibri" panose="020F0502020204030204" pitchFamily="34" charset="0"/>
                <a:cs typeface="Arial" panose="020B0604020202020204" pitchFamily="34" charset="0"/>
              </a:rPr>
              <a:t>Repaso</a:t>
            </a:r>
            <a:r>
              <a:rPr lang="en-GB" sz="2400" dirty="0">
                <a:solidFill>
                  <a:schemeClr val="tx1"/>
                </a:solidFill>
                <a:latin typeface="Arial" panose="020B0604020202020204" pitchFamily="34" charset="0"/>
                <a:ea typeface="Calibri" panose="020F0502020204030204" pitchFamily="34" charset="0"/>
                <a:cs typeface="Arial" panose="020B0604020202020204" pitchFamily="34" charset="0"/>
              </a:rPr>
              <a:t> de </a:t>
            </a:r>
            <a:r>
              <a:rPr lang="en-GB" sz="2400" dirty="0" err="1">
                <a:solidFill>
                  <a:schemeClr val="tx1"/>
                </a:solidFill>
                <a:latin typeface="Arial" panose="020B0604020202020204" pitchFamily="34" charset="0"/>
                <a:ea typeface="Calibri" panose="020F0502020204030204" pitchFamily="34" charset="0"/>
                <a:cs typeface="Arial" panose="020B0604020202020204" pitchFamily="34" charset="0"/>
              </a:rPr>
              <a:t>los</a:t>
            </a:r>
            <a:r>
              <a:rPr lang="en-GB" sz="2400" dirty="0">
                <a:solidFill>
                  <a:schemeClr val="tx1"/>
                </a:solidFill>
                <a:latin typeface="Arial" panose="020B0604020202020204" pitchFamily="34" charset="0"/>
                <a:ea typeface="Calibri" panose="020F0502020204030204" pitchFamily="34" charset="0"/>
                <a:cs typeface="Arial" panose="020B0604020202020204" pitchFamily="34" charset="0"/>
              </a:rPr>
              <a:t> objetivos de aprendizaje</a:t>
            </a:r>
            <a:endParaRPr lang="en-US" sz="24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3" name="Speech Bubble: Rectangle with Corners Rounded 2">
            <a:extLst>
              <a:ext uri="{FF2B5EF4-FFF2-40B4-BE49-F238E27FC236}">
                <a16:creationId xmlns:a16="http://schemas.microsoft.com/office/drawing/2014/main" id="{68434E37-693B-9775-B0CC-DE82471EF601}"/>
              </a:ext>
            </a:extLst>
          </p:cNvPr>
          <p:cNvSpPr/>
          <p:nvPr/>
        </p:nvSpPr>
        <p:spPr>
          <a:xfrm>
            <a:off x="4828771" y="2419405"/>
            <a:ext cx="2821709" cy="2611120"/>
          </a:xfrm>
          <a:prstGeom prst="wedgeRoundRectCallout">
            <a:avLst>
              <a:gd name="adj1" fmla="val -19246"/>
              <a:gd name="adj2" fmla="val 59595"/>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457200" algn="l"/>
              </a:tabLst>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Reflexión y comentarios</a:t>
            </a:r>
          </a:p>
        </p:txBody>
      </p:sp>
      <p:sp>
        <p:nvSpPr>
          <p:cNvPr id="4" name="Speech Bubble: Rectangle with Corners Rounded 3">
            <a:extLst>
              <a:ext uri="{FF2B5EF4-FFF2-40B4-BE49-F238E27FC236}">
                <a16:creationId xmlns:a16="http://schemas.microsoft.com/office/drawing/2014/main" id="{BDAC7CAB-72A3-E6BC-1108-B6A0778F00F6}"/>
              </a:ext>
            </a:extLst>
          </p:cNvPr>
          <p:cNvSpPr/>
          <p:nvPr/>
        </p:nvSpPr>
        <p:spPr>
          <a:xfrm>
            <a:off x="8273011" y="2419405"/>
            <a:ext cx="2821709" cy="2611120"/>
          </a:xfrm>
          <a:prstGeom prst="wedgeRoundRectCallout">
            <a:avLst>
              <a:gd name="adj1" fmla="val 59608"/>
              <a:gd name="adj2" fmla="val -20186"/>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457200" algn="l"/>
              </a:tabLst>
            </a:pPr>
            <a:r>
              <a:rPr lang="en-US"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Cierre</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normAutofit/>
          </a:bodyPr>
          <a:lstStyle/>
          <a:p>
            <a:r>
              <a:rPr lang="en-US" dirty="0"/>
              <a:t>¿Qué es </a:t>
            </a:r>
            <a:r>
              <a:rPr lang="en-US" dirty="0" err="1"/>
              <a:t>el</a:t>
            </a:r>
            <a:r>
              <a:rPr lang="en-US" dirty="0"/>
              <a:t> </a:t>
            </a:r>
            <a:r>
              <a:rPr lang="en-US" dirty="0" err="1"/>
              <a:t>apego</a:t>
            </a:r>
            <a:r>
              <a:rPr lang="en-US" dirty="0"/>
              <a:t>? </a:t>
            </a:r>
          </a:p>
        </p:txBody>
      </p:sp>
      <p:sp>
        <p:nvSpPr>
          <p:cNvPr id="4" name="TextBox 3">
            <a:extLst>
              <a:ext uri="{FF2B5EF4-FFF2-40B4-BE49-F238E27FC236}">
                <a16:creationId xmlns:a16="http://schemas.microsoft.com/office/drawing/2014/main" id="{57B4B036-2E85-136F-B59E-2964DA361FD4}"/>
              </a:ext>
            </a:extLst>
          </p:cNvPr>
          <p:cNvSpPr txBox="1"/>
          <p:nvPr/>
        </p:nvSpPr>
        <p:spPr>
          <a:xfrm>
            <a:off x="5997609" y="2514322"/>
            <a:ext cx="4924425" cy="1815882"/>
          </a:xfrm>
          <a:prstGeom prst="rect">
            <a:avLst/>
          </a:prstGeom>
          <a:noFill/>
        </p:spPr>
        <p:txBody>
          <a:bodyPr wrap="square">
            <a:spAutoFit/>
          </a:bodyPr>
          <a:lstStyle/>
          <a:p>
            <a:pPr>
              <a:lnSpc>
                <a:spcPct val="100000"/>
              </a:lnSpc>
            </a:pPr>
            <a:r>
              <a:rPr lang="en-US" sz="2800" dirty="0">
                <a:solidFill>
                  <a:schemeClr val="tx1"/>
                </a:solidFill>
                <a:latin typeface="+mj-lt"/>
                <a:cs typeface="Calibri" panose="020F0502020204030204" pitchFamily="34" charset="0"/>
              </a:rPr>
              <a:t>La fuerte y duradera conexión emocional entre un bebé y </a:t>
            </a:r>
            <a:r>
              <a:rPr lang="en-US" sz="2800" dirty="0" err="1">
                <a:solidFill>
                  <a:schemeClr val="tx1"/>
                </a:solidFill>
                <a:latin typeface="+mj-lt"/>
                <a:cs typeface="Calibri" panose="020F0502020204030204" pitchFamily="34" charset="0"/>
              </a:rPr>
              <a:t>su</a:t>
            </a:r>
            <a:r>
              <a:rPr lang="en-US" sz="2800" dirty="0">
                <a:solidFill>
                  <a:schemeClr val="tx1"/>
                </a:solidFill>
                <a:latin typeface="+mj-lt"/>
                <a:cs typeface="Calibri" panose="020F0502020204030204" pitchFamily="34" charset="0"/>
              </a:rPr>
              <a:t> </a:t>
            </a:r>
            <a:r>
              <a:rPr lang="en-US" sz="2800" dirty="0" err="1">
                <a:solidFill>
                  <a:schemeClr val="tx1"/>
                </a:solidFill>
                <a:latin typeface="+mj-lt"/>
                <a:cs typeface="Calibri" panose="020F0502020204030204" pitchFamily="34" charset="0"/>
              </a:rPr>
              <a:t>cuidador</a:t>
            </a:r>
            <a:r>
              <a:rPr lang="en-US" sz="2800" dirty="0">
                <a:solidFill>
                  <a:schemeClr val="tx1"/>
                </a:solidFill>
                <a:latin typeface="+mj-lt"/>
                <a:cs typeface="Calibri" panose="020F0502020204030204" pitchFamily="34" charset="0"/>
              </a:rPr>
              <a:t>/a durante los primeros años de </a:t>
            </a:r>
            <a:r>
              <a:rPr lang="en-US" sz="2800" dirty="0" err="1">
                <a:solidFill>
                  <a:schemeClr val="tx1"/>
                </a:solidFill>
                <a:latin typeface="+mj-lt"/>
                <a:cs typeface="Calibri" panose="020F0502020204030204" pitchFamily="34" charset="0"/>
              </a:rPr>
              <a:t>vida</a:t>
            </a:r>
            <a:r>
              <a:rPr lang="en-US" sz="2800" dirty="0">
                <a:solidFill>
                  <a:schemeClr val="tx1"/>
                </a:solidFill>
                <a:latin typeface="+mj-lt"/>
                <a:cs typeface="Calibri" panose="020F0502020204030204" pitchFamily="34" charset="0"/>
              </a:rPr>
              <a:t> </a:t>
            </a:r>
          </a:p>
        </p:txBody>
      </p:sp>
      <p:sp>
        <p:nvSpPr>
          <p:cNvPr id="15" name="Heart 14">
            <a:extLst>
              <a:ext uri="{FF2B5EF4-FFF2-40B4-BE49-F238E27FC236}">
                <a16:creationId xmlns:a16="http://schemas.microsoft.com/office/drawing/2014/main" id="{077659D1-7C59-DB02-EBF9-BD4320164B8E}"/>
              </a:ext>
            </a:extLst>
          </p:cNvPr>
          <p:cNvSpPr/>
          <p:nvPr/>
        </p:nvSpPr>
        <p:spPr>
          <a:xfrm>
            <a:off x="1786637" y="2450822"/>
            <a:ext cx="2069272" cy="1848732"/>
          </a:xfrm>
          <a:prstGeom prst="hear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59F3D1E5-B33C-E7FC-A615-E44E7A40B94C}"/>
              </a:ext>
            </a:extLst>
          </p:cNvPr>
          <p:cNvGrpSpPr/>
          <p:nvPr/>
        </p:nvGrpSpPr>
        <p:grpSpPr>
          <a:xfrm>
            <a:off x="3134079" y="2148378"/>
            <a:ext cx="1712068" cy="2639893"/>
            <a:chOff x="8959174" y="1939250"/>
            <a:chExt cx="1712068" cy="2639893"/>
          </a:xfrm>
        </p:grpSpPr>
        <p:sp>
          <p:nvSpPr>
            <p:cNvPr id="6" name="Oval 5">
              <a:extLst>
                <a:ext uri="{FF2B5EF4-FFF2-40B4-BE49-F238E27FC236}">
                  <a16:creationId xmlns:a16="http://schemas.microsoft.com/office/drawing/2014/main" id="{DB10C2BB-5243-A31E-8F58-4B1C2332A123}"/>
                </a:ext>
              </a:extLst>
            </p:cNvPr>
            <p:cNvSpPr/>
            <p:nvPr/>
          </p:nvSpPr>
          <p:spPr>
            <a:xfrm>
              <a:off x="9240348" y="1939250"/>
              <a:ext cx="1150143" cy="1150143"/>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Top Corners Rounded 11">
              <a:extLst>
                <a:ext uri="{FF2B5EF4-FFF2-40B4-BE49-F238E27FC236}">
                  <a16:creationId xmlns:a16="http://schemas.microsoft.com/office/drawing/2014/main" id="{21DD3DDD-6FF1-B5DC-AC07-C7B0AA89390D}"/>
                </a:ext>
              </a:extLst>
            </p:cNvPr>
            <p:cNvSpPr/>
            <p:nvPr/>
          </p:nvSpPr>
          <p:spPr>
            <a:xfrm>
              <a:off x="8959174" y="3348594"/>
              <a:ext cx="1712068" cy="1230549"/>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7A0731F-CBB4-7EF6-54DD-3A7F43F93AB6}"/>
              </a:ext>
            </a:extLst>
          </p:cNvPr>
          <p:cNvGrpSpPr/>
          <p:nvPr/>
        </p:nvGrpSpPr>
        <p:grpSpPr>
          <a:xfrm rot="17219524">
            <a:off x="2539434" y="3424877"/>
            <a:ext cx="1174565" cy="1446693"/>
            <a:chOff x="2185354" y="2983061"/>
            <a:chExt cx="1094360" cy="1347906"/>
          </a:xfrm>
        </p:grpSpPr>
        <p:sp>
          <p:nvSpPr>
            <p:cNvPr id="5" name="Oval 4">
              <a:extLst>
                <a:ext uri="{FF2B5EF4-FFF2-40B4-BE49-F238E27FC236}">
                  <a16:creationId xmlns:a16="http://schemas.microsoft.com/office/drawing/2014/main" id="{40E29C23-5947-FAFB-98DA-3B664BAE7B47}"/>
                </a:ext>
              </a:extLst>
            </p:cNvPr>
            <p:cNvSpPr/>
            <p:nvPr/>
          </p:nvSpPr>
          <p:spPr>
            <a:xfrm rot="2427591">
              <a:off x="2719023" y="2983061"/>
              <a:ext cx="560691" cy="5606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26DAE234-B8B2-96ED-69B7-6EEC5489BEB4}"/>
                </a:ext>
              </a:extLst>
            </p:cNvPr>
            <p:cNvSpPr/>
            <p:nvPr/>
          </p:nvSpPr>
          <p:spPr>
            <a:xfrm rot="2427591">
              <a:off x="2185354" y="3447315"/>
              <a:ext cx="560691" cy="883652"/>
            </a:xfrm>
            <a:prstGeom prst="roundRect">
              <a:avLst>
                <a:gd name="adj" fmla="val 50000"/>
              </a:avLst>
            </a:prstGeom>
            <a:solidFill>
              <a:schemeClr val="accent3">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51113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60E053B4-1D7D-B7DD-8048-B069678AF03B}"/>
              </a:ext>
            </a:extLst>
          </p:cNvPr>
          <p:cNvCxnSpPr>
            <a:cxnSpLocks/>
          </p:cNvCxnSpPr>
          <p:nvPr/>
        </p:nvCxnSpPr>
        <p:spPr>
          <a:xfrm>
            <a:off x="3774204" y="3148764"/>
            <a:ext cx="4716605" cy="1852152"/>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fontScale="90000"/>
          </a:bodyPr>
          <a:lstStyle/>
          <a:p>
            <a:r>
              <a:rPr lang="en-AU" dirty="0"/>
              <a:t>¿Por qué es importante </a:t>
            </a:r>
            <a:r>
              <a:rPr lang="en-AU" dirty="0" err="1"/>
              <a:t>el</a:t>
            </a:r>
            <a:r>
              <a:rPr lang="en-AU" dirty="0"/>
              <a:t> </a:t>
            </a:r>
            <a:r>
              <a:rPr lang="en-AU" dirty="0" err="1"/>
              <a:t>apego</a:t>
            </a:r>
            <a:r>
              <a:rPr lang="en-AU" dirty="0"/>
              <a:t> </a:t>
            </a:r>
            <a:r>
              <a:rPr lang="en-AU" dirty="0" err="1"/>
              <a:t>en</a:t>
            </a:r>
            <a:r>
              <a:rPr lang="en-AU" dirty="0"/>
              <a:t> la </a:t>
            </a:r>
            <a:r>
              <a:rPr lang="en-AU" dirty="0" err="1"/>
              <a:t>protección</a:t>
            </a:r>
            <a:r>
              <a:rPr lang="en-AU" dirty="0"/>
              <a:t> de la infancia?</a:t>
            </a:r>
          </a:p>
        </p:txBody>
      </p:sp>
      <p:grpSp>
        <p:nvGrpSpPr>
          <p:cNvPr id="10" name="Group 9">
            <a:extLst>
              <a:ext uri="{FF2B5EF4-FFF2-40B4-BE49-F238E27FC236}">
                <a16:creationId xmlns:a16="http://schemas.microsoft.com/office/drawing/2014/main" id="{E3224361-4EA2-CB9D-3CFC-CC40BA0DA90C}"/>
              </a:ext>
            </a:extLst>
          </p:cNvPr>
          <p:cNvGrpSpPr/>
          <p:nvPr/>
        </p:nvGrpSpPr>
        <p:grpSpPr>
          <a:xfrm>
            <a:off x="5838524" y="2389730"/>
            <a:ext cx="2999538" cy="2583262"/>
            <a:chOff x="4416926" y="1952645"/>
            <a:chExt cx="1178615" cy="1015047"/>
          </a:xfrm>
          <a:solidFill>
            <a:schemeClr val="accent3">
              <a:lumMod val="75000"/>
            </a:schemeClr>
          </a:solidFill>
        </p:grpSpPr>
        <p:sp>
          <p:nvSpPr>
            <p:cNvPr id="11" name="Rectangle: Rounded Corners 10">
              <a:extLst>
                <a:ext uri="{FF2B5EF4-FFF2-40B4-BE49-F238E27FC236}">
                  <a16:creationId xmlns:a16="http://schemas.microsoft.com/office/drawing/2014/main" id="{C6F2FF7B-4372-219D-C539-714B1DCE4522}"/>
                </a:ext>
              </a:extLst>
            </p:cNvPr>
            <p:cNvSpPr/>
            <p:nvPr/>
          </p:nvSpPr>
          <p:spPr>
            <a:xfrm rot="20570022">
              <a:off x="4447704" y="2313235"/>
              <a:ext cx="155800" cy="509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Rounded Corners 11">
              <a:extLst>
                <a:ext uri="{FF2B5EF4-FFF2-40B4-BE49-F238E27FC236}">
                  <a16:creationId xmlns:a16="http://schemas.microsoft.com/office/drawing/2014/main" id="{29B56796-3005-B99C-AFC9-5105B5E28B56}"/>
                </a:ext>
              </a:extLst>
            </p:cNvPr>
            <p:cNvSpPr/>
            <p:nvPr/>
          </p:nvSpPr>
          <p:spPr>
            <a:xfrm rot="734835">
              <a:off x="4416926" y="2065608"/>
              <a:ext cx="152465" cy="38589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Rounded Corners 12">
              <a:extLst>
                <a:ext uri="{FF2B5EF4-FFF2-40B4-BE49-F238E27FC236}">
                  <a16:creationId xmlns:a16="http://schemas.microsoft.com/office/drawing/2014/main" id="{8E892460-9F3F-7F7A-1B3C-7B1669552BF2}"/>
                </a:ext>
              </a:extLst>
            </p:cNvPr>
            <p:cNvSpPr/>
            <p:nvPr/>
          </p:nvSpPr>
          <p:spPr>
            <a:xfrm rot="21032989">
              <a:off x="4615614" y="2373582"/>
              <a:ext cx="149730" cy="3586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Flowchart: Manual Input 13">
              <a:extLst>
                <a:ext uri="{FF2B5EF4-FFF2-40B4-BE49-F238E27FC236}">
                  <a16:creationId xmlns:a16="http://schemas.microsoft.com/office/drawing/2014/main" id="{2C716EC6-4530-547C-16E7-4B935AEA1D28}"/>
                </a:ext>
              </a:extLst>
            </p:cNvPr>
            <p:cNvSpPr/>
            <p:nvPr/>
          </p:nvSpPr>
          <p:spPr>
            <a:xfrm rot="4370022" flipH="1">
              <a:off x="4566067" y="2612552"/>
              <a:ext cx="197560" cy="305529"/>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ectangle: Rounded Corners 14">
              <a:extLst>
                <a:ext uri="{FF2B5EF4-FFF2-40B4-BE49-F238E27FC236}">
                  <a16:creationId xmlns:a16="http://schemas.microsoft.com/office/drawing/2014/main" id="{BCFB1F07-46C4-B867-679D-914AB1321EB6}"/>
                </a:ext>
              </a:extLst>
            </p:cNvPr>
            <p:cNvSpPr/>
            <p:nvPr/>
          </p:nvSpPr>
          <p:spPr>
            <a:xfrm rot="1076057" flipH="1">
              <a:off x="5400700" y="2349090"/>
              <a:ext cx="161053" cy="509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Rectangle: Rounded Corners 15">
              <a:extLst>
                <a:ext uri="{FF2B5EF4-FFF2-40B4-BE49-F238E27FC236}">
                  <a16:creationId xmlns:a16="http://schemas.microsoft.com/office/drawing/2014/main" id="{B4A38889-76AE-97BA-4107-CB652883EDE0}"/>
                </a:ext>
              </a:extLst>
            </p:cNvPr>
            <p:cNvSpPr/>
            <p:nvPr/>
          </p:nvSpPr>
          <p:spPr>
            <a:xfrm rot="20911244" flipH="1">
              <a:off x="5437935" y="2101053"/>
              <a:ext cx="157606" cy="398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ectangle: Rounded Corners 16">
              <a:extLst>
                <a:ext uri="{FF2B5EF4-FFF2-40B4-BE49-F238E27FC236}">
                  <a16:creationId xmlns:a16="http://schemas.microsoft.com/office/drawing/2014/main" id="{E6DE252B-DD1B-B362-675C-EE7F1A4A84C3}"/>
                </a:ext>
              </a:extLst>
            </p:cNvPr>
            <p:cNvSpPr/>
            <p:nvPr/>
          </p:nvSpPr>
          <p:spPr>
            <a:xfrm rot="613090" flipH="1">
              <a:off x="5233983" y="2403167"/>
              <a:ext cx="154779" cy="3586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Flowchart: Manual Input 17">
              <a:extLst>
                <a:ext uri="{FF2B5EF4-FFF2-40B4-BE49-F238E27FC236}">
                  <a16:creationId xmlns:a16="http://schemas.microsoft.com/office/drawing/2014/main" id="{FB9BD5CC-9EAF-5E09-BE31-8546D5159EA9}"/>
                </a:ext>
              </a:extLst>
            </p:cNvPr>
            <p:cNvSpPr/>
            <p:nvPr/>
          </p:nvSpPr>
          <p:spPr>
            <a:xfrm rot="17276057">
              <a:off x="5238172" y="2640595"/>
              <a:ext cx="197560" cy="315831"/>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Round Same Side Corner Rectangle 21">
              <a:extLst>
                <a:ext uri="{FF2B5EF4-FFF2-40B4-BE49-F238E27FC236}">
                  <a16:creationId xmlns:a16="http://schemas.microsoft.com/office/drawing/2014/main" id="{44A397DF-434F-7B87-BD8A-7157E316BF8D}"/>
                </a:ext>
              </a:extLst>
            </p:cNvPr>
            <p:cNvSpPr/>
            <p:nvPr/>
          </p:nvSpPr>
          <p:spPr>
            <a:xfrm>
              <a:off x="4880503" y="2250894"/>
              <a:ext cx="251673" cy="26754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Oval 19">
              <a:extLst>
                <a:ext uri="{FF2B5EF4-FFF2-40B4-BE49-F238E27FC236}">
                  <a16:creationId xmlns:a16="http://schemas.microsoft.com/office/drawing/2014/main" id="{31AEEEF5-526F-ACC7-D7A4-94E176B46866}"/>
                </a:ext>
              </a:extLst>
            </p:cNvPr>
            <p:cNvSpPr/>
            <p:nvPr/>
          </p:nvSpPr>
          <p:spPr>
            <a:xfrm>
              <a:off x="4878636" y="1952645"/>
              <a:ext cx="254533" cy="2545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Rectangle 20">
              <a:extLst>
                <a:ext uri="{FF2B5EF4-FFF2-40B4-BE49-F238E27FC236}">
                  <a16:creationId xmlns:a16="http://schemas.microsoft.com/office/drawing/2014/main" id="{FE76CBBE-B612-60FF-6D8B-92253062696E}"/>
                </a:ext>
              </a:extLst>
            </p:cNvPr>
            <p:cNvSpPr/>
            <p:nvPr/>
          </p:nvSpPr>
          <p:spPr>
            <a:xfrm>
              <a:off x="4538838" y="2765316"/>
              <a:ext cx="241922" cy="2023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Rectangle 21">
              <a:extLst>
                <a:ext uri="{FF2B5EF4-FFF2-40B4-BE49-F238E27FC236}">
                  <a16:creationId xmlns:a16="http://schemas.microsoft.com/office/drawing/2014/main" id="{14E600D0-A455-CFC8-999D-5C65910DBB91}"/>
                </a:ext>
              </a:extLst>
            </p:cNvPr>
            <p:cNvSpPr/>
            <p:nvPr/>
          </p:nvSpPr>
          <p:spPr>
            <a:xfrm>
              <a:off x="5217172" y="2765316"/>
              <a:ext cx="241922" cy="2023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cxnSp>
        <p:nvCxnSpPr>
          <p:cNvPr id="37" name="Straight Connector 36">
            <a:extLst>
              <a:ext uri="{FF2B5EF4-FFF2-40B4-BE49-F238E27FC236}">
                <a16:creationId xmlns:a16="http://schemas.microsoft.com/office/drawing/2014/main" id="{7845699C-E2D5-0350-4D6E-5C07F81C774C}"/>
              </a:ext>
            </a:extLst>
          </p:cNvPr>
          <p:cNvCxnSpPr>
            <a:cxnSpLocks/>
          </p:cNvCxnSpPr>
          <p:nvPr/>
        </p:nvCxnSpPr>
        <p:spPr>
          <a:xfrm>
            <a:off x="3470347" y="3305737"/>
            <a:ext cx="2696474" cy="1667255"/>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6C284394-D350-AEEE-FD29-0E9357B0CEFC}"/>
              </a:ext>
            </a:extLst>
          </p:cNvPr>
          <p:cNvGrpSpPr/>
          <p:nvPr/>
        </p:nvGrpSpPr>
        <p:grpSpPr>
          <a:xfrm>
            <a:off x="2904745" y="2296047"/>
            <a:ext cx="1382819" cy="1193163"/>
            <a:chOff x="1786637" y="2148378"/>
            <a:chExt cx="3059510" cy="2639893"/>
          </a:xfrm>
        </p:grpSpPr>
        <p:sp>
          <p:nvSpPr>
            <p:cNvPr id="48" name="Heart 47">
              <a:extLst>
                <a:ext uri="{FF2B5EF4-FFF2-40B4-BE49-F238E27FC236}">
                  <a16:creationId xmlns:a16="http://schemas.microsoft.com/office/drawing/2014/main" id="{FFBF02A2-E4F3-ABA5-36D3-88C0E513EC34}"/>
                </a:ext>
              </a:extLst>
            </p:cNvPr>
            <p:cNvSpPr/>
            <p:nvPr/>
          </p:nvSpPr>
          <p:spPr>
            <a:xfrm>
              <a:off x="1786637" y="2450822"/>
              <a:ext cx="2069272" cy="1848732"/>
            </a:xfrm>
            <a:prstGeom prst="hear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49" name="Group 48">
              <a:extLst>
                <a:ext uri="{FF2B5EF4-FFF2-40B4-BE49-F238E27FC236}">
                  <a16:creationId xmlns:a16="http://schemas.microsoft.com/office/drawing/2014/main" id="{3618F435-EB00-7474-B48E-7C9AB803984E}"/>
                </a:ext>
              </a:extLst>
            </p:cNvPr>
            <p:cNvGrpSpPr/>
            <p:nvPr/>
          </p:nvGrpSpPr>
          <p:grpSpPr>
            <a:xfrm>
              <a:off x="3134079" y="2148378"/>
              <a:ext cx="1712068" cy="2639893"/>
              <a:chOff x="8959174" y="1939250"/>
              <a:chExt cx="1712068" cy="2639893"/>
            </a:xfrm>
          </p:grpSpPr>
          <p:sp>
            <p:nvSpPr>
              <p:cNvPr id="50" name="Oval 49">
                <a:extLst>
                  <a:ext uri="{FF2B5EF4-FFF2-40B4-BE49-F238E27FC236}">
                    <a16:creationId xmlns:a16="http://schemas.microsoft.com/office/drawing/2014/main" id="{C1F13393-1CCE-2822-AA9A-470591A4BE30}"/>
                  </a:ext>
                </a:extLst>
              </p:cNvPr>
              <p:cNvSpPr/>
              <p:nvPr/>
            </p:nvSpPr>
            <p:spPr>
              <a:xfrm>
                <a:off x="9240348" y="1939250"/>
                <a:ext cx="1150143" cy="1150143"/>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Top Corners Rounded 50">
                <a:extLst>
                  <a:ext uri="{FF2B5EF4-FFF2-40B4-BE49-F238E27FC236}">
                    <a16:creationId xmlns:a16="http://schemas.microsoft.com/office/drawing/2014/main" id="{70470B26-E46C-DFC9-9153-DC0D18CCC771}"/>
                  </a:ext>
                </a:extLst>
              </p:cNvPr>
              <p:cNvSpPr/>
              <p:nvPr/>
            </p:nvSpPr>
            <p:spPr>
              <a:xfrm>
                <a:off x="8959174" y="3348594"/>
                <a:ext cx="1712068" cy="1230549"/>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2" name="Group 51">
              <a:extLst>
                <a:ext uri="{FF2B5EF4-FFF2-40B4-BE49-F238E27FC236}">
                  <a16:creationId xmlns:a16="http://schemas.microsoft.com/office/drawing/2014/main" id="{7313B62C-FACF-6826-82A8-184A277727D5}"/>
                </a:ext>
              </a:extLst>
            </p:cNvPr>
            <p:cNvGrpSpPr/>
            <p:nvPr/>
          </p:nvGrpSpPr>
          <p:grpSpPr>
            <a:xfrm rot="17219524">
              <a:off x="2539434" y="3424877"/>
              <a:ext cx="1174565" cy="1446693"/>
              <a:chOff x="2185354" y="2983061"/>
              <a:chExt cx="1094360" cy="1347906"/>
            </a:xfrm>
          </p:grpSpPr>
          <p:sp>
            <p:nvSpPr>
              <p:cNvPr id="53" name="Oval 52">
                <a:extLst>
                  <a:ext uri="{FF2B5EF4-FFF2-40B4-BE49-F238E27FC236}">
                    <a16:creationId xmlns:a16="http://schemas.microsoft.com/office/drawing/2014/main" id="{34CD1763-7B50-75BB-12C9-E3E6D65ABB38}"/>
                  </a:ext>
                </a:extLst>
              </p:cNvPr>
              <p:cNvSpPr/>
              <p:nvPr/>
            </p:nvSpPr>
            <p:spPr>
              <a:xfrm rot="2427591">
                <a:off x="2719023" y="2983061"/>
                <a:ext cx="560691" cy="5606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Rounded Corners 53">
                <a:extLst>
                  <a:ext uri="{FF2B5EF4-FFF2-40B4-BE49-F238E27FC236}">
                    <a16:creationId xmlns:a16="http://schemas.microsoft.com/office/drawing/2014/main" id="{A47AC5B0-A6DA-B0D0-4F2D-F5EB42C75647}"/>
                  </a:ext>
                </a:extLst>
              </p:cNvPr>
              <p:cNvSpPr/>
              <p:nvPr/>
            </p:nvSpPr>
            <p:spPr>
              <a:xfrm rot="2427591">
                <a:off x="2185354" y="3447315"/>
                <a:ext cx="560691" cy="883652"/>
              </a:xfrm>
              <a:prstGeom prst="roundRect">
                <a:avLst>
                  <a:gd name="adj" fmla="val 50000"/>
                </a:avLst>
              </a:prstGeom>
              <a:solidFill>
                <a:schemeClr val="accent3">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758016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Explosion: 8 Points 54">
            <a:extLst>
              <a:ext uri="{FF2B5EF4-FFF2-40B4-BE49-F238E27FC236}">
                <a16:creationId xmlns:a16="http://schemas.microsoft.com/office/drawing/2014/main" id="{BC06E2DF-313C-9985-F18A-B79779C47AE3}"/>
              </a:ext>
            </a:extLst>
          </p:cNvPr>
          <p:cNvSpPr/>
          <p:nvPr/>
        </p:nvSpPr>
        <p:spPr>
          <a:xfrm>
            <a:off x="8889308" y="3335209"/>
            <a:ext cx="1891584" cy="1891580"/>
          </a:xfrm>
          <a:prstGeom prst="irregularSeal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Explosion: 8 Points 53">
            <a:extLst>
              <a:ext uri="{FF2B5EF4-FFF2-40B4-BE49-F238E27FC236}">
                <a16:creationId xmlns:a16="http://schemas.microsoft.com/office/drawing/2014/main" id="{31E474EB-E123-B59E-E29F-C6D2B5F7DDB6}"/>
              </a:ext>
            </a:extLst>
          </p:cNvPr>
          <p:cNvSpPr/>
          <p:nvPr/>
        </p:nvSpPr>
        <p:spPr>
          <a:xfrm>
            <a:off x="6473963" y="3335209"/>
            <a:ext cx="1891584" cy="1891580"/>
          </a:xfrm>
          <a:prstGeom prst="irregularSeal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89FC26E-821D-E364-8C2E-3272278FE89B}"/>
              </a:ext>
            </a:extLst>
          </p:cNvPr>
          <p:cNvSpPr>
            <a:spLocks noGrp="1"/>
          </p:cNvSpPr>
          <p:nvPr>
            <p:ph type="title"/>
          </p:nvPr>
        </p:nvSpPr>
        <p:spPr/>
        <p:txBody>
          <a:bodyPr/>
          <a:lstStyle/>
          <a:p>
            <a:r>
              <a:rPr lang="en-US" dirty="0" err="1"/>
              <a:t>Apego</a:t>
            </a:r>
            <a:r>
              <a:rPr lang="en-US" dirty="0"/>
              <a:t> y cuidadores masculinos</a:t>
            </a:r>
          </a:p>
        </p:txBody>
      </p:sp>
      <p:sp>
        <p:nvSpPr>
          <p:cNvPr id="26" name="Heart 25">
            <a:extLst>
              <a:ext uri="{FF2B5EF4-FFF2-40B4-BE49-F238E27FC236}">
                <a16:creationId xmlns:a16="http://schemas.microsoft.com/office/drawing/2014/main" id="{FD0E473D-32D8-663C-2847-6FE4594CCBEB}"/>
              </a:ext>
            </a:extLst>
          </p:cNvPr>
          <p:cNvSpPr/>
          <p:nvPr/>
        </p:nvSpPr>
        <p:spPr>
          <a:xfrm>
            <a:off x="3481293" y="3461886"/>
            <a:ext cx="1534828" cy="1371248"/>
          </a:xfrm>
          <a:prstGeom prst="hear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art 11">
            <a:extLst>
              <a:ext uri="{FF2B5EF4-FFF2-40B4-BE49-F238E27FC236}">
                <a16:creationId xmlns:a16="http://schemas.microsoft.com/office/drawing/2014/main" id="{1E094DCD-04A2-1696-1146-55D81BB062DB}"/>
              </a:ext>
            </a:extLst>
          </p:cNvPr>
          <p:cNvSpPr/>
          <p:nvPr/>
        </p:nvSpPr>
        <p:spPr>
          <a:xfrm>
            <a:off x="1319328" y="3429000"/>
            <a:ext cx="1708304" cy="1526236"/>
          </a:xfrm>
          <a:prstGeom prst="hear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1B42A3F-09D7-46C8-CF83-9013FCC45C50}"/>
              </a:ext>
            </a:extLst>
          </p:cNvPr>
          <p:cNvGrpSpPr/>
          <p:nvPr/>
        </p:nvGrpSpPr>
        <p:grpSpPr>
          <a:xfrm>
            <a:off x="4156569" y="3225800"/>
            <a:ext cx="554076" cy="1787124"/>
            <a:chOff x="4045582" y="1684320"/>
            <a:chExt cx="350098" cy="1129211"/>
          </a:xfrm>
          <a:solidFill>
            <a:schemeClr val="accent3">
              <a:lumMod val="75000"/>
            </a:schemeClr>
          </a:solidFill>
        </p:grpSpPr>
        <p:sp>
          <p:nvSpPr>
            <p:cNvPr id="4" name="Round Same Side Corner Rectangle 21">
              <a:extLst>
                <a:ext uri="{FF2B5EF4-FFF2-40B4-BE49-F238E27FC236}">
                  <a16:creationId xmlns:a16="http://schemas.microsoft.com/office/drawing/2014/main" id="{431B558F-C434-C7F2-9463-7CED3379DDD2}"/>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75213213-130F-DFD4-5B63-10466AD415C9}"/>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A17FD5C0-DFB7-7029-C61A-82A33E4D26C0}"/>
              </a:ext>
            </a:extLst>
          </p:cNvPr>
          <p:cNvGrpSpPr/>
          <p:nvPr/>
        </p:nvGrpSpPr>
        <p:grpSpPr>
          <a:xfrm>
            <a:off x="1606132" y="3225800"/>
            <a:ext cx="794068" cy="1787124"/>
            <a:chOff x="3000654" y="1516217"/>
            <a:chExt cx="245039" cy="551483"/>
          </a:xfrm>
          <a:solidFill>
            <a:schemeClr val="accent3">
              <a:lumMod val="75000"/>
            </a:schemeClr>
          </a:solidFill>
        </p:grpSpPr>
        <p:grpSp>
          <p:nvGrpSpPr>
            <p:cNvPr id="7" name="Group 6">
              <a:extLst>
                <a:ext uri="{FF2B5EF4-FFF2-40B4-BE49-F238E27FC236}">
                  <a16:creationId xmlns:a16="http://schemas.microsoft.com/office/drawing/2014/main" id="{00548230-69E3-F0A8-F158-F9ECCA930664}"/>
                </a:ext>
              </a:extLst>
            </p:cNvPr>
            <p:cNvGrpSpPr/>
            <p:nvPr/>
          </p:nvGrpSpPr>
          <p:grpSpPr>
            <a:xfrm>
              <a:off x="3036509" y="1516217"/>
              <a:ext cx="172158" cy="551483"/>
              <a:chOff x="4043172" y="1684320"/>
              <a:chExt cx="352508" cy="1129211"/>
            </a:xfrm>
            <a:grpFill/>
          </p:grpSpPr>
          <p:sp>
            <p:nvSpPr>
              <p:cNvPr id="9" name="Round Same Side Corner Rectangle 21">
                <a:extLst>
                  <a:ext uri="{FF2B5EF4-FFF2-40B4-BE49-F238E27FC236}">
                    <a16:creationId xmlns:a16="http://schemas.microsoft.com/office/drawing/2014/main" id="{E4AAFCFE-65F1-F6F0-679A-0FA14561D3AE}"/>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6D2207E4-7E5E-2DAF-4941-9BA91C678C48}"/>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Flowchart: Manual Operation 7">
              <a:extLst>
                <a:ext uri="{FF2B5EF4-FFF2-40B4-BE49-F238E27FC236}">
                  <a16:creationId xmlns:a16="http://schemas.microsoft.com/office/drawing/2014/main" id="{B5B4944E-D2E7-D80F-0D13-A03D95F64B8E}"/>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68F1293F-14FF-E987-2E1A-B66705E4F653}"/>
              </a:ext>
            </a:extLst>
          </p:cNvPr>
          <p:cNvGrpSpPr/>
          <p:nvPr/>
        </p:nvGrpSpPr>
        <p:grpSpPr>
          <a:xfrm rot="20623956">
            <a:off x="2107739" y="3759985"/>
            <a:ext cx="629259" cy="775048"/>
            <a:chOff x="2185354" y="2983061"/>
            <a:chExt cx="1094360" cy="1347906"/>
          </a:xfrm>
          <a:solidFill>
            <a:schemeClr val="accent3">
              <a:lumMod val="60000"/>
              <a:lumOff val="40000"/>
            </a:schemeClr>
          </a:solidFill>
        </p:grpSpPr>
        <p:sp>
          <p:nvSpPr>
            <p:cNvPr id="17" name="Oval 16">
              <a:extLst>
                <a:ext uri="{FF2B5EF4-FFF2-40B4-BE49-F238E27FC236}">
                  <a16:creationId xmlns:a16="http://schemas.microsoft.com/office/drawing/2014/main" id="{52875390-CD7B-B9F0-0C55-AFB5BC8A5625}"/>
                </a:ext>
              </a:extLst>
            </p:cNvPr>
            <p:cNvSpPr/>
            <p:nvPr/>
          </p:nvSpPr>
          <p:spPr>
            <a:xfrm rot="2427591">
              <a:off x="2719023" y="2983061"/>
              <a:ext cx="560691" cy="5606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A66F5939-A922-4A70-6818-471242D10671}"/>
                </a:ext>
              </a:extLst>
            </p:cNvPr>
            <p:cNvSpPr/>
            <p:nvPr/>
          </p:nvSpPr>
          <p:spPr>
            <a:xfrm rot="2427591">
              <a:off x="2185354" y="3447315"/>
              <a:ext cx="560691" cy="883652"/>
            </a:xfrm>
            <a:prstGeom prst="roundRect">
              <a:avLst>
                <a:gd name="adj" fmla="val 50000"/>
              </a:avLst>
            </a:prstGeom>
            <a:solidFill>
              <a:schemeClr val="accent3">
                <a:lumMod val="75000"/>
              </a:schemeClr>
            </a:solidFill>
            <a:ln w="2857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774D4C86-AEFB-4320-B62C-BC3C48B504D1}"/>
              </a:ext>
            </a:extLst>
          </p:cNvPr>
          <p:cNvGrpSpPr/>
          <p:nvPr/>
        </p:nvGrpSpPr>
        <p:grpSpPr>
          <a:xfrm rot="19916992">
            <a:off x="3859897" y="3674347"/>
            <a:ext cx="332742" cy="888019"/>
            <a:chOff x="5753486" y="3290712"/>
            <a:chExt cx="476691" cy="1272189"/>
          </a:xfrm>
        </p:grpSpPr>
        <p:sp>
          <p:nvSpPr>
            <p:cNvPr id="31" name="Oval 30">
              <a:extLst>
                <a:ext uri="{FF2B5EF4-FFF2-40B4-BE49-F238E27FC236}">
                  <a16:creationId xmlns:a16="http://schemas.microsoft.com/office/drawing/2014/main" id="{92E746A5-12EC-E846-8D2F-17553C4DFA17}"/>
                </a:ext>
              </a:extLst>
            </p:cNvPr>
            <p:cNvSpPr/>
            <p:nvPr/>
          </p:nvSpPr>
          <p:spPr>
            <a:xfrm rot="75207">
              <a:off x="5768305" y="3290712"/>
              <a:ext cx="461872" cy="46187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Rounded Corners 31">
              <a:extLst>
                <a:ext uri="{FF2B5EF4-FFF2-40B4-BE49-F238E27FC236}">
                  <a16:creationId xmlns:a16="http://schemas.microsoft.com/office/drawing/2014/main" id="{3400F08F-7593-8B0A-9A52-3576FBB8972A}"/>
                </a:ext>
              </a:extLst>
            </p:cNvPr>
            <p:cNvSpPr/>
            <p:nvPr/>
          </p:nvSpPr>
          <p:spPr>
            <a:xfrm rot="75207">
              <a:off x="5753486" y="3834988"/>
              <a:ext cx="461872" cy="727913"/>
            </a:xfrm>
            <a:prstGeom prst="roundRect">
              <a:avLst>
                <a:gd name="adj" fmla="val 50000"/>
              </a:avLst>
            </a:prstGeom>
            <a:solidFill>
              <a:schemeClr val="accent3">
                <a:lumMod val="75000"/>
              </a:schemeClr>
            </a:solidFill>
            <a:ln w="2857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957228F5-EC7A-3743-1855-D740424480E4}"/>
              </a:ext>
            </a:extLst>
          </p:cNvPr>
          <p:cNvSpPr txBox="1"/>
          <p:nvPr/>
        </p:nvSpPr>
        <p:spPr>
          <a:xfrm>
            <a:off x="1429511" y="1939311"/>
            <a:ext cx="3559080" cy="954107"/>
          </a:xfrm>
          <a:prstGeom prst="rect">
            <a:avLst/>
          </a:prstGeom>
          <a:noFill/>
        </p:spPr>
        <p:txBody>
          <a:bodyPr wrap="square">
            <a:spAutoFit/>
          </a:bodyPr>
          <a:lstStyle/>
          <a:p>
            <a:pPr algn="ctr">
              <a:lnSpc>
                <a:spcPct val="100000"/>
              </a:lnSpc>
            </a:pPr>
            <a:r>
              <a:rPr lang="en-US" sz="2800" dirty="0">
                <a:solidFill>
                  <a:schemeClr val="tx1"/>
                </a:solidFill>
                <a:latin typeface="+mj-lt"/>
                <a:cs typeface="Calibri" panose="020F0502020204030204" pitchFamily="34" charset="0"/>
              </a:rPr>
              <a:t>Los </a:t>
            </a:r>
            <a:r>
              <a:rPr lang="en-US" sz="2800" dirty="0" err="1">
                <a:solidFill>
                  <a:schemeClr val="tx1"/>
                </a:solidFill>
                <a:latin typeface="+mj-lt"/>
                <a:cs typeface="Calibri" panose="020F0502020204030204" pitchFamily="34" charset="0"/>
              </a:rPr>
              <a:t>vínculos</a:t>
            </a:r>
            <a:r>
              <a:rPr lang="en-US" sz="2800" dirty="0">
                <a:solidFill>
                  <a:schemeClr val="tx1"/>
                </a:solidFill>
                <a:latin typeface="+mj-lt"/>
                <a:cs typeface="Calibri" panose="020F0502020204030204" pitchFamily="34" charset="0"/>
              </a:rPr>
              <a:t> </a:t>
            </a:r>
            <a:r>
              <a:rPr lang="en-US" sz="2800" dirty="0" err="1">
                <a:solidFill>
                  <a:schemeClr val="tx1"/>
                </a:solidFill>
                <a:latin typeface="+mj-lt"/>
                <a:cs typeface="Calibri" panose="020F0502020204030204" pitchFamily="34" charset="0"/>
              </a:rPr>
              <a:t>seguros</a:t>
            </a:r>
            <a:r>
              <a:rPr lang="en-US" sz="2800" dirty="0">
                <a:solidFill>
                  <a:schemeClr val="tx1"/>
                </a:solidFill>
                <a:latin typeface="+mj-lt"/>
                <a:cs typeface="Calibri" panose="020F0502020204030204" pitchFamily="34" charset="0"/>
              </a:rPr>
              <a:t> generan alegría</a:t>
            </a:r>
          </a:p>
        </p:txBody>
      </p:sp>
      <p:grpSp>
        <p:nvGrpSpPr>
          <p:cNvPr id="39" name="Group 38">
            <a:extLst>
              <a:ext uri="{FF2B5EF4-FFF2-40B4-BE49-F238E27FC236}">
                <a16:creationId xmlns:a16="http://schemas.microsoft.com/office/drawing/2014/main" id="{50C894E9-B4CD-1BBD-D1C2-AF37EB1AACD4}"/>
              </a:ext>
            </a:extLst>
          </p:cNvPr>
          <p:cNvGrpSpPr/>
          <p:nvPr/>
        </p:nvGrpSpPr>
        <p:grpSpPr>
          <a:xfrm>
            <a:off x="10386866" y="3225800"/>
            <a:ext cx="554076" cy="1787124"/>
            <a:chOff x="4045582" y="1684320"/>
            <a:chExt cx="350098" cy="1129211"/>
          </a:xfrm>
          <a:solidFill>
            <a:schemeClr val="accent3">
              <a:lumMod val="75000"/>
            </a:schemeClr>
          </a:solidFill>
        </p:grpSpPr>
        <p:sp>
          <p:nvSpPr>
            <p:cNvPr id="51" name="Round Same Side Corner Rectangle 21">
              <a:extLst>
                <a:ext uri="{FF2B5EF4-FFF2-40B4-BE49-F238E27FC236}">
                  <a16:creationId xmlns:a16="http://schemas.microsoft.com/office/drawing/2014/main" id="{E2D21314-CC58-92C9-6F37-6675D95ACC69}"/>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D912FB45-C765-B291-E458-C6859E8758A2}"/>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3FE12A5A-8FA1-259F-AE92-CF4E4DA6ADE7}"/>
              </a:ext>
            </a:extLst>
          </p:cNvPr>
          <p:cNvGrpSpPr/>
          <p:nvPr/>
        </p:nvGrpSpPr>
        <p:grpSpPr>
          <a:xfrm>
            <a:off x="6351282" y="3225800"/>
            <a:ext cx="794068" cy="1787124"/>
            <a:chOff x="3000654" y="1516217"/>
            <a:chExt cx="245039" cy="551483"/>
          </a:xfrm>
          <a:solidFill>
            <a:schemeClr val="accent3">
              <a:lumMod val="75000"/>
            </a:schemeClr>
          </a:solidFill>
        </p:grpSpPr>
        <p:grpSp>
          <p:nvGrpSpPr>
            <p:cNvPr id="47" name="Group 46">
              <a:extLst>
                <a:ext uri="{FF2B5EF4-FFF2-40B4-BE49-F238E27FC236}">
                  <a16:creationId xmlns:a16="http://schemas.microsoft.com/office/drawing/2014/main" id="{CD9A3DE8-B229-24C8-8EA9-B66DD23E4F8D}"/>
                </a:ext>
              </a:extLst>
            </p:cNvPr>
            <p:cNvGrpSpPr/>
            <p:nvPr/>
          </p:nvGrpSpPr>
          <p:grpSpPr>
            <a:xfrm>
              <a:off x="3036509" y="1516217"/>
              <a:ext cx="172158" cy="551483"/>
              <a:chOff x="4043172" y="1684320"/>
              <a:chExt cx="352508" cy="1129211"/>
            </a:xfrm>
            <a:grpFill/>
          </p:grpSpPr>
          <p:sp>
            <p:nvSpPr>
              <p:cNvPr id="49" name="Round Same Side Corner Rectangle 21">
                <a:extLst>
                  <a:ext uri="{FF2B5EF4-FFF2-40B4-BE49-F238E27FC236}">
                    <a16:creationId xmlns:a16="http://schemas.microsoft.com/office/drawing/2014/main" id="{BE4ECC87-C091-F473-C062-1A1473EA98A8}"/>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ECD6126F-DD46-4A0C-8C9B-4455D9A0C1B2}"/>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Flowchart: Manual Operation 47">
              <a:extLst>
                <a:ext uri="{FF2B5EF4-FFF2-40B4-BE49-F238E27FC236}">
                  <a16:creationId xmlns:a16="http://schemas.microsoft.com/office/drawing/2014/main" id="{CEED4851-555D-80FD-5C83-74250C9B4DE8}"/>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 name="Group 40">
            <a:extLst>
              <a:ext uri="{FF2B5EF4-FFF2-40B4-BE49-F238E27FC236}">
                <a16:creationId xmlns:a16="http://schemas.microsoft.com/office/drawing/2014/main" id="{9DCB1D6F-ED23-7F0B-8A78-2D4871550ADB}"/>
              </a:ext>
            </a:extLst>
          </p:cNvPr>
          <p:cNvGrpSpPr/>
          <p:nvPr/>
        </p:nvGrpSpPr>
        <p:grpSpPr>
          <a:xfrm rot="20623956">
            <a:off x="7696415" y="3863542"/>
            <a:ext cx="629259" cy="775048"/>
            <a:chOff x="2185354" y="2983061"/>
            <a:chExt cx="1094360" cy="1347906"/>
          </a:xfrm>
          <a:solidFill>
            <a:schemeClr val="accent3">
              <a:lumMod val="60000"/>
              <a:lumOff val="40000"/>
            </a:schemeClr>
          </a:solidFill>
        </p:grpSpPr>
        <p:sp>
          <p:nvSpPr>
            <p:cNvPr id="45" name="Oval 44">
              <a:extLst>
                <a:ext uri="{FF2B5EF4-FFF2-40B4-BE49-F238E27FC236}">
                  <a16:creationId xmlns:a16="http://schemas.microsoft.com/office/drawing/2014/main" id="{18040B03-C475-C97F-C340-2B3DE295B1DB}"/>
                </a:ext>
              </a:extLst>
            </p:cNvPr>
            <p:cNvSpPr/>
            <p:nvPr/>
          </p:nvSpPr>
          <p:spPr>
            <a:xfrm rot="2427591">
              <a:off x="2719023" y="2983061"/>
              <a:ext cx="560691" cy="5606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Rounded Corners 45">
              <a:extLst>
                <a:ext uri="{FF2B5EF4-FFF2-40B4-BE49-F238E27FC236}">
                  <a16:creationId xmlns:a16="http://schemas.microsoft.com/office/drawing/2014/main" id="{078B1BB6-3A59-12D2-DC95-5CEC7B7506FC}"/>
                </a:ext>
              </a:extLst>
            </p:cNvPr>
            <p:cNvSpPr/>
            <p:nvPr/>
          </p:nvSpPr>
          <p:spPr>
            <a:xfrm rot="2427591">
              <a:off x="2185354" y="3447315"/>
              <a:ext cx="560691" cy="88365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a:extLst>
              <a:ext uri="{FF2B5EF4-FFF2-40B4-BE49-F238E27FC236}">
                <a16:creationId xmlns:a16="http://schemas.microsoft.com/office/drawing/2014/main" id="{FFE3D3FA-0A8D-1A0E-A5AF-CA61ABADFD84}"/>
              </a:ext>
            </a:extLst>
          </p:cNvPr>
          <p:cNvGrpSpPr/>
          <p:nvPr/>
        </p:nvGrpSpPr>
        <p:grpSpPr>
          <a:xfrm rot="19916992">
            <a:off x="9125072" y="3703087"/>
            <a:ext cx="332742" cy="888019"/>
            <a:chOff x="5753486" y="3290712"/>
            <a:chExt cx="476691" cy="1272189"/>
          </a:xfrm>
        </p:grpSpPr>
        <p:sp>
          <p:nvSpPr>
            <p:cNvPr id="43" name="Oval 42">
              <a:extLst>
                <a:ext uri="{FF2B5EF4-FFF2-40B4-BE49-F238E27FC236}">
                  <a16:creationId xmlns:a16="http://schemas.microsoft.com/office/drawing/2014/main" id="{2D378B2C-376D-C728-36B5-B88929B805AB}"/>
                </a:ext>
              </a:extLst>
            </p:cNvPr>
            <p:cNvSpPr/>
            <p:nvPr/>
          </p:nvSpPr>
          <p:spPr>
            <a:xfrm rot="75207">
              <a:off x="5768305" y="3290712"/>
              <a:ext cx="461872" cy="46187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Rounded Corners 43">
              <a:extLst>
                <a:ext uri="{FF2B5EF4-FFF2-40B4-BE49-F238E27FC236}">
                  <a16:creationId xmlns:a16="http://schemas.microsoft.com/office/drawing/2014/main" id="{81BB3A9F-BDEE-999F-DD6B-DEBAF3A521A7}"/>
                </a:ext>
              </a:extLst>
            </p:cNvPr>
            <p:cNvSpPr/>
            <p:nvPr/>
          </p:nvSpPr>
          <p:spPr>
            <a:xfrm rot="75207">
              <a:off x="5753486" y="3834988"/>
              <a:ext cx="461872" cy="727913"/>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a:extLst>
              <a:ext uri="{FF2B5EF4-FFF2-40B4-BE49-F238E27FC236}">
                <a16:creationId xmlns:a16="http://schemas.microsoft.com/office/drawing/2014/main" id="{28091394-0D40-8B45-EAAC-A75661C2F6AB}"/>
              </a:ext>
            </a:extLst>
          </p:cNvPr>
          <p:cNvSpPr txBox="1"/>
          <p:nvPr/>
        </p:nvSpPr>
        <p:spPr>
          <a:xfrm>
            <a:off x="6208788" y="1939311"/>
            <a:ext cx="4432820" cy="954107"/>
          </a:xfrm>
          <a:prstGeom prst="rect">
            <a:avLst/>
          </a:prstGeom>
          <a:noFill/>
        </p:spPr>
        <p:txBody>
          <a:bodyPr wrap="square">
            <a:spAutoFit/>
          </a:bodyPr>
          <a:lstStyle/>
          <a:p>
            <a:pPr algn="ctr">
              <a:lnSpc>
                <a:spcPct val="100000"/>
              </a:lnSpc>
            </a:pPr>
            <a:r>
              <a:rPr lang="en-US" sz="2800" dirty="0">
                <a:solidFill>
                  <a:schemeClr val="tx1"/>
                </a:solidFill>
                <a:latin typeface="+mj-lt"/>
                <a:cs typeface="Calibri" panose="020F0502020204030204" pitchFamily="34" charset="0"/>
              </a:rPr>
              <a:t>Los vínculos inseguros generan angustia</a:t>
            </a:r>
          </a:p>
        </p:txBody>
      </p:sp>
    </p:spTree>
    <p:extLst>
      <p:ext uri="{BB962C8B-B14F-4D97-AF65-F5344CB8AC3E}">
        <p14:creationId xmlns:p14="http://schemas.microsoft.com/office/powerpoint/2010/main" val="4071137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61A03-D850-0312-3753-FEEE739D62B2}"/>
              </a:ext>
            </a:extLst>
          </p:cNvPr>
          <p:cNvSpPr>
            <a:spLocks noGrp="1"/>
          </p:cNvSpPr>
          <p:nvPr>
            <p:ph type="title"/>
          </p:nvPr>
        </p:nvSpPr>
        <p:spPr/>
        <p:txBody>
          <a:bodyPr/>
          <a:lstStyle/>
          <a:p>
            <a:r>
              <a:rPr lang="en-US" dirty="0" err="1">
                <a:latin typeface="+mj-lt"/>
              </a:rPr>
              <a:t>Apego</a:t>
            </a:r>
            <a:r>
              <a:rPr lang="en-US" dirty="0">
                <a:latin typeface="+mj-lt"/>
              </a:rPr>
              <a:t> y </a:t>
            </a:r>
            <a:r>
              <a:rPr lang="en-US" dirty="0" err="1">
                <a:latin typeface="+mj-lt"/>
              </a:rPr>
              <a:t>vínculo</a:t>
            </a:r>
            <a:r>
              <a:rPr lang="en-US" dirty="0">
                <a:latin typeface="+mj-lt"/>
              </a:rPr>
              <a:t> </a:t>
            </a:r>
            <a:r>
              <a:rPr lang="en-US" dirty="0" err="1">
                <a:latin typeface="+mj-lt"/>
              </a:rPr>
              <a:t>afectivo</a:t>
            </a:r>
            <a:endParaRPr lang="en-US" dirty="0">
              <a:latin typeface="+mj-lt"/>
            </a:endParaRPr>
          </a:p>
        </p:txBody>
      </p:sp>
      <p:sp>
        <p:nvSpPr>
          <p:cNvPr id="22" name="Speech Bubble: Rectangle with Corners Rounded 21">
            <a:extLst>
              <a:ext uri="{FF2B5EF4-FFF2-40B4-BE49-F238E27FC236}">
                <a16:creationId xmlns:a16="http://schemas.microsoft.com/office/drawing/2014/main" id="{EF411600-273E-8011-439D-161ECA3461B4}"/>
              </a:ext>
            </a:extLst>
          </p:cNvPr>
          <p:cNvSpPr/>
          <p:nvPr/>
        </p:nvSpPr>
        <p:spPr>
          <a:xfrm>
            <a:off x="1066184" y="1525815"/>
            <a:ext cx="3929909" cy="1884440"/>
          </a:xfrm>
          <a:prstGeom prst="wedgeRoundRectCallout">
            <a:avLst>
              <a:gd name="adj1" fmla="val -56351"/>
              <a:gd name="adj2" fmla="val 7267"/>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¿Han </a:t>
            </a:r>
            <a:r>
              <a:rPr lang="en-US" sz="2000" dirty="0" err="1">
                <a:solidFill>
                  <a:schemeClr val="tx1"/>
                </a:solidFill>
                <a:latin typeface="Arial" panose="020B0604020202020204" pitchFamily="34" charset="0"/>
                <a:ea typeface="Calibri" panose="020F0502020204030204" pitchFamily="34" charset="0"/>
                <a:cs typeface="Arial" panose="020B0604020202020204" pitchFamily="34" charset="0"/>
              </a:rPr>
              <a:t>percibido</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 a padres que no parecen tener un vínculo estrecho con sus </a:t>
            </a:r>
            <a:r>
              <a:rPr lang="en-US" sz="2000" dirty="0" err="1">
                <a:solidFill>
                  <a:schemeClr val="tx1"/>
                </a:solidFill>
                <a:latin typeface="Arial" panose="020B0604020202020204" pitchFamily="34" charset="0"/>
                <a:ea typeface="Calibri" panose="020F0502020204030204" pitchFamily="34" charset="0"/>
                <a:cs typeface="Arial" panose="020B0604020202020204" pitchFamily="34" charset="0"/>
              </a:rPr>
              <a:t>hijos</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/as? </a:t>
            </a:r>
          </a:p>
        </p:txBody>
      </p:sp>
      <p:sp>
        <p:nvSpPr>
          <p:cNvPr id="23" name="Speech Bubble: Rectangle with Corners Rounded 22">
            <a:extLst>
              <a:ext uri="{FF2B5EF4-FFF2-40B4-BE49-F238E27FC236}">
                <a16:creationId xmlns:a16="http://schemas.microsoft.com/office/drawing/2014/main" id="{55DF9EFD-940D-D9C5-CC05-A9373F937201}"/>
              </a:ext>
            </a:extLst>
          </p:cNvPr>
          <p:cNvSpPr/>
          <p:nvPr/>
        </p:nvSpPr>
        <p:spPr>
          <a:xfrm>
            <a:off x="5633424" y="1525815"/>
            <a:ext cx="3929909" cy="1884440"/>
          </a:xfrm>
          <a:prstGeom prst="wedgeRoundRectCallout">
            <a:avLst>
              <a:gd name="adj1" fmla="val -56997"/>
              <a:gd name="adj2" fmla="val -2168"/>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¿Qué tipo de </a:t>
            </a:r>
            <a:r>
              <a:rPr lang="en-US" sz="2000" dirty="0" err="1">
                <a:solidFill>
                  <a:schemeClr val="tx1"/>
                </a:solidFill>
                <a:latin typeface="Arial" panose="020B0604020202020204" pitchFamily="34" charset="0"/>
                <a:ea typeface="Calibri" panose="020F0502020204030204" pitchFamily="34" charset="0"/>
                <a:cs typeface="Arial" panose="020B0604020202020204" pitchFamily="34" charset="0"/>
              </a:rPr>
              <a:t>comportamientos</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chemeClr val="tx1"/>
                </a:solidFill>
                <a:latin typeface="Arial" panose="020B0604020202020204" pitchFamily="34" charset="0"/>
                <a:ea typeface="Calibri" panose="020F0502020204030204" pitchFamily="34" charset="0"/>
                <a:cs typeface="Arial" panose="020B0604020202020204" pitchFamily="34" charset="0"/>
              </a:rPr>
              <a:t>observaron</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 en ese padre o </a:t>
            </a:r>
            <a:r>
              <a:rPr lang="en-US" sz="2000" dirty="0" err="1">
                <a:solidFill>
                  <a:schemeClr val="tx1"/>
                </a:solidFill>
                <a:latin typeface="Arial" panose="020B0604020202020204" pitchFamily="34" charset="0"/>
                <a:ea typeface="Calibri" panose="020F0502020204030204" pitchFamily="34" charset="0"/>
                <a:cs typeface="Arial" panose="020B0604020202020204" pitchFamily="34" charset="0"/>
              </a:rPr>
              <a:t>madre</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 que lo </a:t>
            </a:r>
            <a:r>
              <a:rPr lang="en-US" sz="2000" dirty="0" err="1">
                <a:solidFill>
                  <a:schemeClr val="tx1"/>
                </a:solidFill>
                <a:latin typeface="Arial" panose="020B0604020202020204" pitchFamily="34" charset="0"/>
                <a:ea typeface="Calibri" panose="020F0502020204030204" pitchFamily="34" charset="0"/>
                <a:cs typeface="Arial" panose="020B0604020202020204" pitchFamily="34" charset="0"/>
              </a:rPr>
              <a:t>hicieron</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 pensar así?</a:t>
            </a:r>
          </a:p>
        </p:txBody>
      </p:sp>
      <p:sp>
        <p:nvSpPr>
          <p:cNvPr id="24" name="Speech Bubble: Rectangle with Corners Rounded 23">
            <a:extLst>
              <a:ext uri="{FF2B5EF4-FFF2-40B4-BE49-F238E27FC236}">
                <a16:creationId xmlns:a16="http://schemas.microsoft.com/office/drawing/2014/main" id="{2473A882-20E7-5977-0761-C4C46FCCA318}"/>
              </a:ext>
            </a:extLst>
          </p:cNvPr>
          <p:cNvSpPr/>
          <p:nvPr/>
        </p:nvSpPr>
        <p:spPr>
          <a:xfrm>
            <a:off x="1066184" y="3729478"/>
            <a:ext cx="3929909" cy="1884440"/>
          </a:xfrm>
          <a:prstGeom prst="wedgeRoundRectCallout">
            <a:avLst>
              <a:gd name="adj1" fmla="val 35750"/>
              <a:gd name="adj2" fmla="val 61856"/>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¿Qué tipo de </a:t>
            </a:r>
            <a:r>
              <a:rPr lang="en-US" sz="2000" dirty="0" err="1">
                <a:solidFill>
                  <a:schemeClr val="tx1"/>
                </a:solidFill>
                <a:latin typeface="Arial" panose="020B0604020202020204" pitchFamily="34" charset="0"/>
                <a:ea typeface="Calibri" panose="020F0502020204030204" pitchFamily="34" charset="0"/>
                <a:cs typeface="Arial" panose="020B0604020202020204" pitchFamily="34" charset="0"/>
              </a:rPr>
              <a:t>cosas</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chemeClr val="tx1"/>
                </a:solidFill>
                <a:latin typeface="Arial" panose="020B0604020202020204" pitchFamily="34" charset="0"/>
                <a:ea typeface="Calibri" panose="020F0502020204030204" pitchFamily="34" charset="0"/>
                <a:cs typeface="Arial" panose="020B0604020202020204" pitchFamily="34" charset="0"/>
              </a:rPr>
              <a:t>pueden</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 hacer para ayudar a fomentar el vínculo y el apego entre las madres, los padres y </a:t>
            </a:r>
            <a:r>
              <a:rPr lang="en-US" sz="2000" dirty="0" err="1">
                <a:solidFill>
                  <a:schemeClr val="tx1"/>
                </a:solidFill>
                <a:latin typeface="Arial" panose="020B0604020202020204" pitchFamily="34" charset="0"/>
                <a:ea typeface="Calibri" panose="020F0502020204030204" pitchFamily="34" charset="0"/>
                <a:cs typeface="Arial" panose="020B0604020202020204" pitchFamily="34" charset="0"/>
              </a:rPr>
              <a:t>los</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/as bebés?</a:t>
            </a:r>
          </a:p>
        </p:txBody>
      </p:sp>
      <p:sp>
        <p:nvSpPr>
          <p:cNvPr id="25" name="Speech Bubble: Rectangle with Corners Rounded 24">
            <a:extLst>
              <a:ext uri="{FF2B5EF4-FFF2-40B4-BE49-F238E27FC236}">
                <a16:creationId xmlns:a16="http://schemas.microsoft.com/office/drawing/2014/main" id="{346DB8F3-4CD7-363E-7236-01B281A01AD9}"/>
              </a:ext>
            </a:extLst>
          </p:cNvPr>
          <p:cNvSpPr/>
          <p:nvPr/>
        </p:nvSpPr>
        <p:spPr>
          <a:xfrm>
            <a:off x="5633424" y="3729478"/>
            <a:ext cx="3929909" cy="1884440"/>
          </a:xfrm>
          <a:prstGeom prst="wedgeRoundRectCallout">
            <a:avLst>
              <a:gd name="adj1" fmla="val -34376"/>
              <a:gd name="adj2" fmla="val 60509"/>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¿Existen diferencias de género en lo que se espera de la expresión emocional y los cuidados de hombres y mujeres? </a:t>
            </a:r>
          </a:p>
        </p:txBody>
      </p:sp>
      <p:grpSp>
        <p:nvGrpSpPr>
          <p:cNvPr id="13" name="Google Shape;314;p4">
            <a:extLst>
              <a:ext uri="{FF2B5EF4-FFF2-40B4-BE49-F238E27FC236}">
                <a16:creationId xmlns:a16="http://schemas.microsoft.com/office/drawing/2014/main" id="{A2DC01E2-FBB3-ED49-4AB0-1352A6B1A9E1}"/>
              </a:ext>
            </a:extLst>
          </p:cNvPr>
          <p:cNvGrpSpPr/>
          <p:nvPr/>
        </p:nvGrpSpPr>
        <p:grpSpPr>
          <a:xfrm>
            <a:off x="9348540" y="4416389"/>
            <a:ext cx="2501900" cy="1623811"/>
            <a:chOff x="3400707" y="1772174"/>
            <a:chExt cx="5758105" cy="3737192"/>
          </a:xfrm>
          <a:solidFill>
            <a:schemeClr val="accent3">
              <a:lumMod val="75000"/>
            </a:schemeClr>
          </a:solidFill>
        </p:grpSpPr>
        <p:sp>
          <p:nvSpPr>
            <p:cNvPr id="14" name="Google Shape;315;p4">
              <a:extLst>
                <a:ext uri="{FF2B5EF4-FFF2-40B4-BE49-F238E27FC236}">
                  <a16:creationId xmlns:a16="http://schemas.microsoft.com/office/drawing/2014/main" id="{37AD83D4-94E9-0C14-1199-5F15D314282D}"/>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5" name="Google Shape;316;p4">
              <a:extLst>
                <a:ext uri="{FF2B5EF4-FFF2-40B4-BE49-F238E27FC236}">
                  <a16:creationId xmlns:a16="http://schemas.microsoft.com/office/drawing/2014/main" id="{5468A32D-88B0-58DD-C538-F9E3183D64B5}"/>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6" name="Google Shape;317;p4">
              <a:extLst>
                <a:ext uri="{FF2B5EF4-FFF2-40B4-BE49-F238E27FC236}">
                  <a16:creationId xmlns:a16="http://schemas.microsoft.com/office/drawing/2014/main" id="{20E13D1D-BD53-C5C1-9399-A4E45C3DE4FB}"/>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7" name="Google Shape;318;p4">
              <a:extLst>
                <a:ext uri="{FF2B5EF4-FFF2-40B4-BE49-F238E27FC236}">
                  <a16:creationId xmlns:a16="http://schemas.microsoft.com/office/drawing/2014/main" id="{1CDE8205-401E-7C26-6E8F-CA6436F07E18}"/>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8" name="Google Shape;319;p4">
              <a:extLst>
                <a:ext uri="{FF2B5EF4-FFF2-40B4-BE49-F238E27FC236}">
                  <a16:creationId xmlns:a16="http://schemas.microsoft.com/office/drawing/2014/main" id="{E12AD903-7E9D-957B-733F-85BA61FC4DE5}"/>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9" name="Google Shape;320;p4">
              <a:extLst>
                <a:ext uri="{FF2B5EF4-FFF2-40B4-BE49-F238E27FC236}">
                  <a16:creationId xmlns:a16="http://schemas.microsoft.com/office/drawing/2014/main" id="{B5BD2B48-B9DC-2A7B-78CF-B8D8902DC65D}"/>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0" name="Google Shape;321;p4">
              <a:extLst>
                <a:ext uri="{FF2B5EF4-FFF2-40B4-BE49-F238E27FC236}">
                  <a16:creationId xmlns:a16="http://schemas.microsoft.com/office/drawing/2014/main" id="{6EC5B2A9-7F88-88E4-AB12-43B295C9AFAF}"/>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1" name="Google Shape;322;p4">
              <a:extLst>
                <a:ext uri="{FF2B5EF4-FFF2-40B4-BE49-F238E27FC236}">
                  <a16:creationId xmlns:a16="http://schemas.microsoft.com/office/drawing/2014/main" id="{1918CE09-5A12-827C-C592-3DAC20583372}"/>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4062699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75616-F8BB-4DD3-1750-F2DBD4F6EDCC}"/>
              </a:ext>
            </a:extLst>
          </p:cNvPr>
          <p:cNvSpPr>
            <a:spLocks noGrp="1"/>
          </p:cNvSpPr>
          <p:nvPr>
            <p:ph type="title"/>
          </p:nvPr>
        </p:nvSpPr>
        <p:spPr/>
        <p:txBody>
          <a:bodyPr>
            <a:normAutofit fontScale="90000"/>
          </a:bodyPr>
          <a:lstStyle/>
          <a:p>
            <a:r>
              <a:rPr lang="en-US" dirty="0">
                <a:highlight>
                  <a:srgbClr val="FFFF00"/>
                </a:highlight>
                <a:latin typeface="+mj-lt"/>
              </a:rPr>
              <a:t>Formas de fomentar el apego antes de que nazca el bebé</a:t>
            </a:r>
          </a:p>
        </p:txBody>
      </p:sp>
      <p:grpSp>
        <p:nvGrpSpPr>
          <p:cNvPr id="3" name="Group 2">
            <a:extLst>
              <a:ext uri="{FF2B5EF4-FFF2-40B4-BE49-F238E27FC236}">
                <a16:creationId xmlns:a16="http://schemas.microsoft.com/office/drawing/2014/main" id="{41F3742C-783D-3403-1B9F-EA10B4E0E99C}"/>
              </a:ext>
            </a:extLst>
          </p:cNvPr>
          <p:cNvGrpSpPr/>
          <p:nvPr/>
        </p:nvGrpSpPr>
        <p:grpSpPr>
          <a:xfrm>
            <a:off x="1140317" y="2313813"/>
            <a:ext cx="1980549" cy="2230373"/>
            <a:chOff x="1140317" y="2313813"/>
            <a:chExt cx="1980549" cy="2230373"/>
          </a:xfrm>
        </p:grpSpPr>
        <p:grpSp>
          <p:nvGrpSpPr>
            <p:cNvPr id="5" name="Group 4">
              <a:extLst>
                <a:ext uri="{FF2B5EF4-FFF2-40B4-BE49-F238E27FC236}">
                  <a16:creationId xmlns:a16="http://schemas.microsoft.com/office/drawing/2014/main" id="{19AEA0F6-20B2-F4AB-ACD9-DDFCFE99AF46}"/>
                </a:ext>
              </a:extLst>
            </p:cNvPr>
            <p:cNvGrpSpPr/>
            <p:nvPr/>
          </p:nvGrpSpPr>
          <p:grpSpPr>
            <a:xfrm>
              <a:off x="1140317" y="2313813"/>
              <a:ext cx="691500" cy="2230373"/>
              <a:chOff x="4162834" y="1684320"/>
              <a:chExt cx="350098" cy="1129211"/>
            </a:xfrm>
            <a:solidFill>
              <a:schemeClr val="accent3">
                <a:lumMod val="75000"/>
              </a:schemeClr>
            </a:solidFill>
          </p:grpSpPr>
          <p:sp>
            <p:nvSpPr>
              <p:cNvPr id="6" name="Round Same Side Corner Rectangle 21">
                <a:extLst>
                  <a:ext uri="{FF2B5EF4-FFF2-40B4-BE49-F238E27FC236}">
                    <a16:creationId xmlns:a16="http://schemas.microsoft.com/office/drawing/2014/main" id="{5DCCF180-9F48-7761-5B32-9081974C9DCC}"/>
                  </a:ext>
                </a:extLst>
              </p:cNvPr>
              <p:cNvSpPr/>
              <p:nvPr/>
            </p:nvSpPr>
            <p:spPr>
              <a:xfrm>
                <a:off x="4162834"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C731EDA9-2A6E-4699-8A9A-28F57CD5CB13}"/>
                  </a:ext>
                </a:extLst>
              </p:cNvPr>
              <p:cNvSpPr/>
              <p:nvPr/>
            </p:nvSpPr>
            <p:spPr>
              <a:xfrm>
                <a:off x="4181633"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id="{ED162E27-2164-F85E-3B0F-17B577F061FF}"/>
                </a:ext>
              </a:extLst>
            </p:cNvPr>
            <p:cNvGrpSpPr/>
            <p:nvPr/>
          </p:nvGrpSpPr>
          <p:grpSpPr>
            <a:xfrm>
              <a:off x="1961222" y="2347989"/>
              <a:ext cx="973765" cy="2191549"/>
              <a:chOff x="3000654" y="1516217"/>
              <a:chExt cx="245039" cy="551483"/>
            </a:xfrm>
            <a:solidFill>
              <a:schemeClr val="accent3">
                <a:lumMod val="75000"/>
              </a:schemeClr>
            </a:solidFill>
          </p:grpSpPr>
          <p:grpSp>
            <p:nvGrpSpPr>
              <p:cNvPr id="9" name="Group 8">
                <a:extLst>
                  <a:ext uri="{FF2B5EF4-FFF2-40B4-BE49-F238E27FC236}">
                    <a16:creationId xmlns:a16="http://schemas.microsoft.com/office/drawing/2014/main" id="{0C1BA344-3CEF-A774-343D-F2CD1A016CD7}"/>
                  </a:ext>
                </a:extLst>
              </p:cNvPr>
              <p:cNvGrpSpPr/>
              <p:nvPr/>
            </p:nvGrpSpPr>
            <p:grpSpPr>
              <a:xfrm>
                <a:off x="3036509" y="1516217"/>
                <a:ext cx="172158" cy="551483"/>
                <a:chOff x="4043172" y="1684320"/>
                <a:chExt cx="352508" cy="1129211"/>
              </a:xfrm>
              <a:grpFill/>
            </p:grpSpPr>
            <p:sp>
              <p:nvSpPr>
                <p:cNvPr id="11" name="Round Same Side Corner Rectangle 21">
                  <a:extLst>
                    <a:ext uri="{FF2B5EF4-FFF2-40B4-BE49-F238E27FC236}">
                      <a16:creationId xmlns:a16="http://schemas.microsoft.com/office/drawing/2014/main" id="{B3AEEFA9-5052-A465-14BA-BCDD852E4216}"/>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268DB148-83D3-C39B-6F14-92C4B35E6FF4}"/>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lowchart: Manual Operation 9">
                <a:extLst>
                  <a:ext uri="{FF2B5EF4-FFF2-40B4-BE49-F238E27FC236}">
                    <a16:creationId xmlns:a16="http://schemas.microsoft.com/office/drawing/2014/main" id="{37AF3D58-FB2E-BE01-2EC2-FCD004416601}"/>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12">
              <a:extLst>
                <a:ext uri="{FF2B5EF4-FFF2-40B4-BE49-F238E27FC236}">
                  <a16:creationId xmlns:a16="http://schemas.microsoft.com/office/drawing/2014/main" id="{6C8CC6AF-BF60-7104-23E3-B83BCC908CC1}"/>
                </a:ext>
              </a:extLst>
            </p:cNvPr>
            <p:cNvSpPr/>
            <p:nvPr/>
          </p:nvSpPr>
          <p:spPr>
            <a:xfrm>
              <a:off x="2363159" y="3421908"/>
              <a:ext cx="757707" cy="75770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eart 14">
              <a:extLst>
                <a:ext uri="{FF2B5EF4-FFF2-40B4-BE49-F238E27FC236}">
                  <a16:creationId xmlns:a16="http://schemas.microsoft.com/office/drawing/2014/main" id="{0A7F61BD-B031-EF08-FAFE-251DEE285708}"/>
                </a:ext>
              </a:extLst>
            </p:cNvPr>
            <p:cNvSpPr/>
            <p:nvPr/>
          </p:nvSpPr>
          <p:spPr>
            <a:xfrm>
              <a:off x="2519549" y="3621493"/>
              <a:ext cx="444926" cy="397507"/>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L-Shape 19">
            <a:extLst>
              <a:ext uri="{FF2B5EF4-FFF2-40B4-BE49-F238E27FC236}">
                <a16:creationId xmlns:a16="http://schemas.microsoft.com/office/drawing/2014/main" id="{9EA10DA8-CA11-E99A-FC23-4D528EFF9FE5}"/>
              </a:ext>
            </a:extLst>
          </p:cNvPr>
          <p:cNvSpPr/>
          <p:nvPr/>
        </p:nvSpPr>
        <p:spPr>
          <a:xfrm rot="18361091">
            <a:off x="4153849" y="1833145"/>
            <a:ext cx="630274" cy="320762"/>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59C94B61-ECC3-D5A8-43A5-E10666F82C99}"/>
              </a:ext>
            </a:extLst>
          </p:cNvPr>
          <p:cNvSpPr txBox="1"/>
          <p:nvPr/>
        </p:nvSpPr>
        <p:spPr>
          <a:xfrm>
            <a:off x="5064147" y="1720840"/>
            <a:ext cx="6160406" cy="3416320"/>
          </a:xfrm>
          <a:prstGeom prst="rect">
            <a:avLst/>
          </a:prstGeom>
          <a:noFill/>
        </p:spPr>
        <p:txBody>
          <a:bodyPr wrap="square">
            <a:spAutoFit/>
          </a:bodyPr>
          <a:lstStyle/>
          <a:p>
            <a:r>
              <a:rPr lang="en-US" sz="2400" dirty="0">
                <a:solidFill>
                  <a:schemeClr val="tx1"/>
                </a:solidFill>
                <a:latin typeface="+mj-lt"/>
                <a:cs typeface="Calibri" panose="020F0502020204030204" pitchFamily="34" charset="0"/>
              </a:rPr>
              <a:t>Háblale y cántale con </a:t>
            </a:r>
            <a:r>
              <a:rPr lang="en-US" sz="2400" dirty="0" err="1">
                <a:solidFill>
                  <a:schemeClr val="tx1"/>
                </a:solidFill>
                <a:latin typeface="+mj-lt"/>
                <a:cs typeface="Calibri" panose="020F0502020204030204" pitchFamily="34" charset="0"/>
              </a:rPr>
              <a:t>voz</a:t>
            </a:r>
            <a:r>
              <a:rPr lang="en-US" sz="2400" dirty="0">
                <a:solidFill>
                  <a:schemeClr val="tx1"/>
                </a:solidFill>
                <a:latin typeface="+mj-lt"/>
                <a:cs typeface="Calibri" panose="020F0502020204030204" pitchFamily="34" charset="0"/>
              </a:rPr>
              <a:t> </a:t>
            </a:r>
            <a:r>
              <a:rPr lang="en-US" sz="2400" dirty="0" err="1">
                <a:solidFill>
                  <a:schemeClr val="tx1"/>
                </a:solidFill>
                <a:latin typeface="+mj-lt"/>
                <a:cs typeface="Calibri" panose="020F0502020204030204" pitchFamily="34" charset="0"/>
              </a:rPr>
              <a:t>cariñosa</a:t>
            </a:r>
            <a:r>
              <a:rPr lang="en-US" sz="2400" dirty="0">
                <a:solidFill>
                  <a:schemeClr val="tx1"/>
                </a:solidFill>
                <a:latin typeface="+mj-lt"/>
                <a:cs typeface="Calibri" panose="020F0502020204030204" pitchFamily="34" charset="0"/>
              </a:rPr>
              <a:t> </a:t>
            </a:r>
          </a:p>
          <a:p>
            <a:endParaRPr lang="en-US" sz="2400" dirty="0">
              <a:solidFill>
                <a:schemeClr val="tx1"/>
              </a:solidFill>
              <a:latin typeface="+mj-lt"/>
              <a:cs typeface="Calibri" panose="020F0502020204030204" pitchFamily="34" charset="0"/>
            </a:endParaRPr>
          </a:p>
          <a:p>
            <a:r>
              <a:rPr lang="en-US" sz="2400" dirty="0">
                <a:solidFill>
                  <a:schemeClr val="tx1"/>
                </a:solidFill>
                <a:latin typeface="+mj-lt"/>
                <a:cs typeface="Calibri" panose="020F0502020204030204" pitchFamily="34" charset="0"/>
              </a:rPr>
              <a:t>Toca al bebé cuando empiece a dar patadas en </a:t>
            </a:r>
            <a:r>
              <a:rPr lang="en-US" sz="2400" dirty="0" err="1">
                <a:solidFill>
                  <a:schemeClr val="tx1"/>
                </a:solidFill>
                <a:latin typeface="+mj-lt"/>
                <a:cs typeface="Calibri" panose="020F0502020204030204" pitchFamily="34" charset="0"/>
              </a:rPr>
              <a:t>el</a:t>
            </a:r>
            <a:r>
              <a:rPr lang="en-US" sz="2400" dirty="0">
                <a:solidFill>
                  <a:schemeClr val="tx1"/>
                </a:solidFill>
                <a:latin typeface="+mj-lt"/>
                <a:cs typeface="Calibri" panose="020F0502020204030204" pitchFamily="34" charset="0"/>
              </a:rPr>
              <a:t> </a:t>
            </a:r>
            <a:r>
              <a:rPr lang="en-US" sz="2400" dirty="0" err="1">
                <a:solidFill>
                  <a:schemeClr val="tx1"/>
                </a:solidFill>
                <a:latin typeface="+mj-lt"/>
                <a:cs typeface="Calibri" panose="020F0502020204030204" pitchFamily="34" charset="0"/>
              </a:rPr>
              <a:t>útero</a:t>
            </a:r>
            <a:endParaRPr lang="en-US" sz="2400" dirty="0">
              <a:solidFill>
                <a:schemeClr val="tx1"/>
              </a:solidFill>
              <a:latin typeface="+mj-lt"/>
              <a:cs typeface="Calibri" panose="020F0502020204030204" pitchFamily="34" charset="0"/>
            </a:endParaRPr>
          </a:p>
          <a:p>
            <a:endParaRPr lang="en-US" sz="2400" dirty="0">
              <a:solidFill>
                <a:schemeClr val="tx1"/>
              </a:solidFill>
              <a:latin typeface="+mj-lt"/>
              <a:cs typeface="Calibri" panose="020F0502020204030204" pitchFamily="34" charset="0"/>
            </a:endParaRPr>
          </a:p>
          <a:p>
            <a:r>
              <a:rPr lang="en-US" sz="2400" dirty="0">
                <a:solidFill>
                  <a:schemeClr val="tx1"/>
                </a:solidFill>
                <a:latin typeface="+mj-lt"/>
                <a:cs typeface="Calibri" panose="020F0502020204030204" pitchFamily="34" charset="0"/>
              </a:rPr>
              <a:t>Empieza a hablar de nombres para </a:t>
            </a:r>
            <a:r>
              <a:rPr lang="en-US" sz="2400" dirty="0" err="1">
                <a:solidFill>
                  <a:schemeClr val="tx1"/>
                </a:solidFill>
                <a:latin typeface="+mj-lt"/>
                <a:cs typeface="Calibri" panose="020F0502020204030204" pitchFamily="34" charset="0"/>
              </a:rPr>
              <a:t>el</a:t>
            </a:r>
            <a:r>
              <a:rPr lang="en-US" sz="2400" dirty="0">
                <a:solidFill>
                  <a:schemeClr val="tx1"/>
                </a:solidFill>
                <a:latin typeface="+mj-lt"/>
                <a:cs typeface="Calibri" panose="020F0502020204030204" pitchFamily="34" charset="0"/>
              </a:rPr>
              <a:t> </a:t>
            </a:r>
            <a:r>
              <a:rPr lang="en-US" sz="2400" dirty="0" err="1">
                <a:solidFill>
                  <a:schemeClr val="tx1"/>
                </a:solidFill>
                <a:latin typeface="+mj-lt"/>
                <a:cs typeface="Calibri" panose="020F0502020204030204" pitchFamily="34" charset="0"/>
              </a:rPr>
              <a:t>bebé</a:t>
            </a:r>
            <a:r>
              <a:rPr lang="en-US" sz="2400" dirty="0">
                <a:solidFill>
                  <a:schemeClr val="tx1"/>
                </a:solidFill>
                <a:latin typeface="+mj-lt"/>
                <a:cs typeface="Calibri" panose="020F0502020204030204" pitchFamily="34" charset="0"/>
              </a:rPr>
              <a:t> </a:t>
            </a:r>
          </a:p>
          <a:p>
            <a:endParaRPr lang="en-US" sz="2400" dirty="0">
              <a:solidFill>
                <a:schemeClr val="tx1"/>
              </a:solidFill>
              <a:latin typeface="+mj-lt"/>
              <a:cs typeface="Calibri" panose="020F0502020204030204" pitchFamily="34" charset="0"/>
            </a:endParaRPr>
          </a:p>
          <a:p>
            <a:r>
              <a:rPr lang="en-US" sz="2400" dirty="0">
                <a:solidFill>
                  <a:schemeClr val="tx1"/>
                </a:solidFill>
                <a:latin typeface="+mj-lt"/>
                <a:cs typeface="Calibri" panose="020F0502020204030204" pitchFamily="34" charset="0"/>
              </a:rPr>
              <a:t>Después del parto, mantén contacto piel con piel con tu bebé</a:t>
            </a:r>
          </a:p>
        </p:txBody>
      </p:sp>
      <p:sp>
        <p:nvSpPr>
          <p:cNvPr id="25" name="L-Shape 24">
            <a:extLst>
              <a:ext uri="{FF2B5EF4-FFF2-40B4-BE49-F238E27FC236}">
                <a16:creationId xmlns:a16="http://schemas.microsoft.com/office/drawing/2014/main" id="{B287D896-6347-9696-6837-3431A693940F}"/>
              </a:ext>
            </a:extLst>
          </p:cNvPr>
          <p:cNvSpPr/>
          <p:nvPr/>
        </p:nvSpPr>
        <p:spPr>
          <a:xfrm rot="18361091">
            <a:off x="4153849" y="2815456"/>
            <a:ext cx="630274" cy="320762"/>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L-Shape 25">
            <a:extLst>
              <a:ext uri="{FF2B5EF4-FFF2-40B4-BE49-F238E27FC236}">
                <a16:creationId xmlns:a16="http://schemas.microsoft.com/office/drawing/2014/main" id="{A8DF3F33-3523-2571-E102-15E017697080}"/>
              </a:ext>
            </a:extLst>
          </p:cNvPr>
          <p:cNvSpPr/>
          <p:nvPr/>
        </p:nvSpPr>
        <p:spPr>
          <a:xfrm rot="18361091">
            <a:off x="4153848" y="3797767"/>
            <a:ext cx="630274" cy="320762"/>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L-Shape 26">
            <a:extLst>
              <a:ext uri="{FF2B5EF4-FFF2-40B4-BE49-F238E27FC236}">
                <a16:creationId xmlns:a16="http://schemas.microsoft.com/office/drawing/2014/main" id="{A1550D34-4CC7-66E8-8C11-3B905F7EBA45}"/>
              </a:ext>
            </a:extLst>
          </p:cNvPr>
          <p:cNvSpPr/>
          <p:nvPr/>
        </p:nvSpPr>
        <p:spPr>
          <a:xfrm rot="18361091">
            <a:off x="4153848" y="4780079"/>
            <a:ext cx="630274" cy="320762"/>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91253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art 4">
            <a:extLst>
              <a:ext uri="{FF2B5EF4-FFF2-40B4-BE49-F238E27FC236}">
                <a16:creationId xmlns:a16="http://schemas.microsoft.com/office/drawing/2014/main" id="{61D14847-0D30-1452-E329-D41440A9DA7B}"/>
              </a:ext>
            </a:extLst>
          </p:cNvPr>
          <p:cNvSpPr/>
          <p:nvPr/>
        </p:nvSpPr>
        <p:spPr>
          <a:xfrm>
            <a:off x="3361621" y="1805127"/>
            <a:ext cx="4420670" cy="3949524"/>
          </a:xfrm>
          <a:prstGeom prst="hear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3837AE-57EA-AEA9-253C-A9C4427F2DD4}"/>
              </a:ext>
            </a:extLst>
          </p:cNvPr>
          <p:cNvSpPr>
            <a:spLocks noGrp="1"/>
          </p:cNvSpPr>
          <p:nvPr>
            <p:ph type="title"/>
          </p:nvPr>
        </p:nvSpPr>
        <p:spPr/>
        <p:txBody>
          <a:bodyPr/>
          <a:lstStyle/>
          <a:p>
            <a:r>
              <a:rPr lang="en-US" dirty="0">
                <a:highlight>
                  <a:srgbClr val="FFFF00"/>
                </a:highlight>
                <a:latin typeface="+mj-lt"/>
              </a:rPr>
              <a:t>Formas de fomentar el apego una vez nacido el bebé</a:t>
            </a:r>
          </a:p>
        </p:txBody>
      </p:sp>
      <p:sp>
        <p:nvSpPr>
          <p:cNvPr id="9" name="Rectangle 8">
            <a:extLst>
              <a:ext uri="{FF2B5EF4-FFF2-40B4-BE49-F238E27FC236}">
                <a16:creationId xmlns:a16="http://schemas.microsoft.com/office/drawing/2014/main" id="{170F23E9-6E33-7773-8497-048425D3CA3A}"/>
              </a:ext>
            </a:extLst>
          </p:cNvPr>
          <p:cNvSpPr/>
          <p:nvPr/>
        </p:nvSpPr>
        <p:spPr>
          <a:xfrm>
            <a:off x="2755452" y="1620471"/>
            <a:ext cx="2256565" cy="868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mj-lt"/>
                <a:cs typeface="Calibri" panose="020F0502020204030204" pitchFamily="34" charset="0"/>
              </a:rPr>
              <a:t>Hablar y balbucear con el bebé</a:t>
            </a:r>
          </a:p>
        </p:txBody>
      </p:sp>
      <p:sp>
        <p:nvSpPr>
          <p:cNvPr id="10" name="Rectangle 9">
            <a:extLst>
              <a:ext uri="{FF2B5EF4-FFF2-40B4-BE49-F238E27FC236}">
                <a16:creationId xmlns:a16="http://schemas.microsoft.com/office/drawing/2014/main" id="{6E672E83-6414-6302-1A3D-F5DC6F872520}"/>
              </a:ext>
            </a:extLst>
          </p:cNvPr>
          <p:cNvSpPr/>
          <p:nvPr/>
        </p:nvSpPr>
        <p:spPr>
          <a:xfrm>
            <a:off x="6466928" y="1424037"/>
            <a:ext cx="4059516" cy="868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mj-lt"/>
                <a:cs typeface="Calibri" panose="020F0502020204030204" pitchFamily="34" charset="0"/>
              </a:rPr>
              <a:t>Ofrécele</a:t>
            </a:r>
            <a:r>
              <a:rPr lang="en-US" sz="2400" dirty="0">
                <a:solidFill>
                  <a:schemeClr val="tx1"/>
                </a:solidFill>
                <a:latin typeface="+mj-lt"/>
                <a:cs typeface="Calibri" panose="020F0502020204030204" pitchFamily="34" charset="0"/>
              </a:rPr>
              <a:t> diferentes expresiones faciales</a:t>
            </a:r>
          </a:p>
        </p:txBody>
      </p:sp>
      <p:sp>
        <p:nvSpPr>
          <p:cNvPr id="11" name="Rectangle 10">
            <a:extLst>
              <a:ext uri="{FF2B5EF4-FFF2-40B4-BE49-F238E27FC236}">
                <a16:creationId xmlns:a16="http://schemas.microsoft.com/office/drawing/2014/main" id="{E634C68C-613C-2430-3632-6DDFF20B4714}"/>
              </a:ext>
            </a:extLst>
          </p:cNvPr>
          <p:cNvSpPr/>
          <p:nvPr/>
        </p:nvSpPr>
        <p:spPr>
          <a:xfrm>
            <a:off x="7365413" y="4816693"/>
            <a:ext cx="2890318" cy="1122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mj-lt"/>
                <a:cs typeface="Calibri" panose="020F0502020204030204" pitchFamily="34" charset="0"/>
              </a:rPr>
              <a:t>Tocar o masajear al bebé</a:t>
            </a:r>
          </a:p>
        </p:txBody>
      </p:sp>
      <p:sp>
        <p:nvSpPr>
          <p:cNvPr id="13" name="Rectangle 12">
            <a:extLst>
              <a:ext uri="{FF2B5EF4-FFF2-40B4-BE49-F238E27FC236}">
                <a16:creationId xmlns:a16="http://schemas.microsoft.com/office/drawing/2014/main" id="{3DE80829-55CA-ECBF-2278-8507DA46FDCC}"/>
              </a:ext>
            </a:extLst>
          </p:cNvPr>
          <p:cNvSpPr/>
          <p:nvPr/>
        </p:nvSpPr>
        <p:spPr>
          <a:xfrm>
            <a:off x="7796502" y="2996520"/>
            <a:ext cx="3327128" cy="1504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mj-lt"/>
                <a:cs typeface="Calibri" panose="020F0502020204030204" pitchFamily="34" charset="0"/>
              </a:rPr>
              <a:t>Mueve suavemente los brazos y las piernas mientras le </a:t>
            </a:r>
            <a:r>
              <a:rPr lang="en-US" sz="2400" dirty="0" err="1">
                <a:solidFill>
                  <a:schemeClr val="tx1"/>
                </a:solidFill>
                <a:latin typeface="+mj-lt"/>
                <a:cs typeface="Calibri" panose="020F0502020204030204" pitchFamily="34" charset="0"/>
              </a:rPr>
              <a:t>hablas</a:t>
            </a:r>
            <a:r>
              <a:rPr lang="en-US" sz="2400" dirty="0">
                <a:solidFill>
                  <a:schemeClr val="tx1"/>
                </a:solidFill>
                <a:latin typeface="+mj-lt"/>
                <a:cs typeface="Calibri" panose="020F0502020204030204" pitchFamily="34" charset="0"/>
              </a:rPr>
              <a:t> y lo/a </a:t>
            </a:r>
            <a:r>
              <a:rPr lang="en-US" sz="2400" dirty="0" err="1">
                <a:solidFill>
                  <a:schemeClr val="tx1"/>
                </a:solidFill>
                <a:latin typeface="+mj-lt"/>
                <a:cs typeface="Calibri" panose="020F0502020204030204" pitchFamily="34" charset="0"/>
              </a:rPr>
              <a:t>miras</a:t>
            </a:r>
            <a:endParaRPr lang="en-US" sz="2400" dirty="0">
              <a:solidFill>
                <a:schemeClr val="tx1"/>
              </a:solidFill>
              <a:latin typeface="+mj-lt"/>
              <a:cs typeface="Calibri" panose="020F0502020204030204" pitchFamily="34" charset="0"/>
            </a:endParaRPr>
          </a:p>
        </p:txBody>
      </p:sp>
      <p:sp>
        <p:nvSpPr>
          <p:cNvPr id="15" name="Rectangle 14">
            <a:extLst>
              <a:ext uri="{FF2B5EF4-FFF2-40B4-BE49-F238E27FC236}">
                <a16:creationId xmlns:a16="http://schemas.microsoft.com/office/drawing/2014/main" id="{2057A918-FF57-3357-1F73-06804DBD3C5C}"/>
              </a:ext>
            </a:extLst>
          </p:cNvPr>
          <p:cNvSpPr/>
          <p:nvPr/>
        </p:nvSpPr>
        <p:spPr>
          <a:xfrm>
            <a:off x="1458337" y="2766513"/>
            <a:ext cx="1600200" cy="508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mj-lt"/>
                <a:cs typeface="Calibri" panose="020F0502020204030204" pitchFamily="34" charset="0"/>
              </a:rPr>
              <a:t>Mantenlos cerca</a:t>
            </a:r>
          </a:p>
        </p:txBody>
      </p:sp>
      <p:sp>
        <p:nvSpPr>
          <p:cNvPr id="16" name="Rectangle 15">
            <a:extLst>
              <a:ext uri="{FF2B5EF4-FFF2-40B4-BE49-F238E27FC236}">
                <a16:creationId xmlns:a16="http://schemas.microsoft.com/office/drawing/2014/main" id="{1765C472-0DC1-E165-F911-909F11C501CF}"/>
              </a:ext>
            </a:extLst>
          </p:cNvPr>
          <p:cNvSpPr/>
          <p:nvPr/>
        </p:nvSpPr>
        <p:spPr>
          <a:xfrm>
            <a:off x="1678327" y="3779889"/>
            <a:ext cx="1855470" cy="508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mj-lt"/>
                <a:cs typeface="Calibri" panose="020F0502020204030204" pitchFamily="34" charset="0"/>
              </a:rPr>
              <a:t>Jugar</a:t>
            </a:r>
            <a:r>
              <a:rPr lang="en-US" sz="2400" dirty="0">
                <a:solidFill>
                  <a:schemeClr val="tx1"/>
                </a:solidFill>
                <a:latin typeface="+mj-lt"/>
                <a:cs typeface="Calibri" panose="020F0502020204030204" pitchFamily="34" charset="0"/>
              </a:rPr>
              <a:t> </a:t>
            </a:r>
            <a:r>
              <a:rPr lang="en-US" sz="2400" dirty="0" err="1">
                <a:solidFill>
                  <a:schemeClr val="tx1"/>
                </a:solidFill>
                <a:latin typeface="+mj-lt"/>
                <a:cs typeface="Calibri" panose="020F0502020204030204" pitchFamily="34" charset="0"/>
              </a:rPr>
              <a:t>juntos</a:t>
            </a:r>
            <a:r>
              <a:rPr lang="en-US" sz="2400" dirty="0">
                <a:solidFill>
                  <a:schemeClr val="tx1"/>
                </a:solidFill>
                <a:latin typeface="+mj-lt"/>
                <a:cs typeface="Calibri" panose="020F0502020204030204" pitchFamily="34" charset="0"/>
              </a:rPr>
              <a:t>/as</a:t>
            </a:r>
          </a:p>
        </p:txBody>
      </p:sp>
      <p:sp>
        <p:nvSpPr>
          <p:cNvPr id="18" name="TextBox 17">
            <a:extLst>
              <a:ext uri="{FF2B5EF4-FFF2-40B4-BE49-F238E27FC236}">
                <a16:creationId xmlns:a16="http://schemas.microsoft.com/office/drawing/2014/main" id="{B74C4245-38D9-1D31-DF52-39D180F92C09}"/>
              </a:ext>
            </a:extLst>
          </p:cNvPr>
          <p:cNvSpPr txBox="1"/>
          <p:nvPr/>
        </p:nvSpPr>
        <p:spPr>
          <a:xfrm>
            <a:off x="2333340" y="5167855"/>
            <a:ext cx="2116865" cy="508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defRPr sz="2400">
                <a:solidFill>
                  <a:schemeClr val="accent5">
                    <a:lumMod val="50000"/>
                  </a:schemeClr>
                </a:solidFill>
                <a:latin typeface="Calibri" panose="020F0502020204030204" pitchFamily="34" charset="0"/>
                <a:ea typeface="+mn-ea"/>
                <a:cs typeface="Calibri" panose="020F0502020204030204" pitchFamily="34"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dirty="0">
                <a:solidFill>
                  <a:schemeClr val="tx1"/>
                </a:solidFill>
                <a:latin typeface="+mj-lt"/>
              </a:rPr>
              <a:t>Responder a sus necesidades</a:t>
            </a:r>
          </a:p>
        </p:txBody>
      </p:sp>
      <p:grpSp>
        <p:nvGrpSpPr>
          <p:cNvPr id="28" name="Group 27">
            <a:extLst>
              <a:ext uri="{FF2B5EF4-FFF2-40B4-BE49-F238E27FC236}">
                <a16:creationId xmlns:a16="http://schemas.microsoft.com/office/drawing/2014/main" id="{6B4AFBF6-4F29-4349-ABF3-165CC8781AB8}"/>
              </a:ext>
            </a:extLst>
          </p:cNvPr>
          <p:cNvGrpSpPr/>
          <p:nvPr/>
        </p:nvGrpSpPr>
        <p:grpSpPr>
          <a:xfrm>
            <a:off x="4149624" y="2718757"/>
            <a:ext cx="1241825" cy="1962474"/>
            <a:chOff x="3836059" y="2794957"/>
            <a:chExt cx="1241825" cy="1962474"/>
          </a:xfrm>
        </p:grpSpPr>
        <p:grpSp>
          <p:nvGrpSpPr>
            <p:cNvPr id="12" name="Group 11">
              <a:extLst>
                <a:ext uri="{FF2B5EF4-FFF2-40B4-BE49-F238E27FC236}">
                  <a16:creationId xmlns:a16="http://schemas.microsoft.com/office/drawing/2014/main" id="{A7932BC2-64E7-732D-DB13-F6B1791853E6}"/>
                </a:ext>
              </a:extLst>
            </p:cNvPr>
            <p:cNvGrpSpPr/>
            <p:nvPr/>
          </p:nvGrpSpPr>
          <p:grpSpPr>
            <a:xfrm>
              <a:off x="3836059" y="2794957"/>
              <a:ext cx="871981" cy="1962474"/>
              <a:chOff x="3000654" y="1516217"/>
              <a:chExt cx="245039" cy="551483"/>
            </a:xfrm>
            <a:solidFill>
              <a:schemeClr val="accent3">
                <a:lumMod val="75000"/>
              </a:schemeClr>
            </a:solidFill>
          </p:grpSpPr>
          <p:grpSp>
            <p:nvGrpSpPr>
              <p:cNvPr id="14" name="Group 13">
                <a:extLst>
                  <a:ext uri="{FF2B5EF4-FFF2-40B4-BE49-F238E27FC236}">
                    <a16:creationId xmlns:a16="http://schemas.microsoft.com/office/drawing/2014/main" id="{584F9953-2236-9579-B363-2FA4E573208C}"/>
                  </a:ext>
                </a:extLst>
              </p:cNvPr>
              <p:cNvGrpSpPr/>
              <p:nvPr/>
            </p:nvGrpSpPr>
            <p:grpSpPr>
              <a:xfrm>
                <a:off x="3036509" y="1516217"/>
                <a:ext cx="172158" cy="551483"/>
                <a:chOff x="4043172" y="1684320"/>
                <a:chExt cx="352508" cy="1129211"/>
              </a:xfrm>
              <a:grpFill/>
            </p:grpSpPr>
            <p:sp>
              <p:nvSpPr>
                <p:cNvPr id="19" name="Round Same Side Corner Rectangle 21">
                  <a:extLst>
                    <a:ext uri="{FF2B5EF4-FFF2-40B4-BE49-F238E27FC236}">
                      <a16:creationId xmlns:a16="http://schemas.microsoft.com/office/drawing/2014/main" id="{3D052BB6-7428-E421-1B0C-89EB0CE3FD61}"/>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172CC713-C688-2289-9985-5BB10A7481EA}"/>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Flowchart: Manual Operation 16">
                <a:extLst>
                  <a:ext uri="{FF2B5EF4-FFF2-40B4-BE49-F238E27FC236}">
                    <a16:creationId xmlns:a16="http://schemas.microsoft.com/office/drawing/2014/main" id="{0D62D380-3EFE-28BF-607D-C8EC8B0A7A14}"/>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79A938AC-45AD-699F-9564-746EF204C9AF}"/>
                </a:ext>
              </a:extLst>
            </p:cNvPr>
            <p:cNvGrpSpPr/>
            <p:nvPr/>
          </p:nvGrpSpPr>
          <p:grpSpPr>
            <a:xfrm rot="20623956">
              <a:off x="4386883" y="3381555"/>
              <a:ext cx="691001" cy="851095"/>
              <a:chOff x="2185354" y="2983061"/>
              <a:chExt cx="1094360" cy="1347906"/>
            </a:xfrm>
            <a:solidFill>
              <a:schemeClr val="accent3">
                <a:lumMod val="60000"/>
                <a:lumOff val="40000"/>
              </a:schemeClr>
            </a:solidFill>
          </p:grpSpPr>
          <p:sp>
            <p:nvSpPr>
              <p:cNvPr id="22" name="Oval 21">
                <a:extLst>
                  <a:ext uri="{FF2B5EF4-FFF2-40B4-BE49-F238E27FC236}">
                    <a16:creationId xmlns:a16="http://schemas.microsoft.com/office/drawing/2014/main" id="{FB017D9D-5D81-877D-54B1-0BF0C8C55B00}"/>
                  </a:ext>
                </a:extLst>
              </p:cNvPr>
              <p:cNvSpPr/>
              <p:nvPr/>
            </p:nvSpPr>
            <p:spPr>
              <a:xfrm rot="2427591">
                <a:off x="2719023" y="2983061"/>
                <a:ext cx="560691" cy="5606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8F5DC688-C0E3-E67F-18F7-EA2CC05EEB89}"/>
                  </a:ext>
                </a:extLst>
              </p:cNvPr>
              <p:cNvSpPr/>
              <p:nvPr/>
            </p:nvSpPr>
            <p:spPr>
              <a:xfrm rot="2427591">
                <a:off x="2185354" y="3447315"/>
                <a:ext cx="560691" cy="883652"/>
              </a:xfrm>
              <a:prstGeom prst="roundRect">
                <a:avLst>
                  <a:gd name="adj" fmla="val 50000"/>
                </a:avLst>
              </a:prstGeom>
              <a:solidFill>
                <a:schemeClr val="accent3">
                  <a:lumMod val="75000"/>
                </a:schemeClr>
              </a:solidFill>
              <a:ln w="2857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9" name="Group 28">
            <a:extLst>
              <a:ext uri="{FF2B5EF4-FFF2-40B4-BE49-F238E27FC236}">
                <a16:creationId xmlns:a16="http://schemas.microsoft.com/office/drawing/2014/main" id="{BC2577AE-46C8-9E3D-8999-D9BB8236B29D}"/>
              </a:ext>
            </a:extLst>
          </p:cNvPr>
          <p:cNvGrpSpPr/>
          <p:nvPr/>
        </p:nvGrpSpPr>
        <p:grpSpPr>
          <a:xfrm>
            <a:off x="6078837" y="2718757"/>
            <a:ext cx="934222" cy="1962474"/>
            <a:chOff x="6310960" y="2794957"/>
            <a:chExt cx="934222" cy="1962474"/>
          </a:xfrm>
        </p:grpSpPr>
        <p:grpSp>
          <p:nvGrpSpPr>
            <p:cNvPr id="6" name="Group 5">
              <a:extLst>
                <a:ext uri="{FF2B5EF4-FFF2-40B4-BE49-F238E27FC236}">
                  <a16:creationId xmlns:a16="http://schemas.microsoft.com/office/drawing/2014/main" id="{8FA0B652-944E-6D28-45D1-4F3F6964EB7E}"/>
                </a:ext>
              </a:extLst>
            </p:cNvPr>
            <p:cNvGrpSpPr/>
            <p:nvPr/>
          </p:nvGrpSpPr>
          <p:grpSpPr>
            <a:xfrm>
              <a:off x="6636741" y="2794957"/>
              <a:ext cx="608441" cy="1962474"/>
              <a:chOff x="4045582" y="1684320"/>
              <a:chExt cx="350098" cy="1129211"/>
            </a:xfrm>
            <a:solidFill>
              <a:schemeClr val="accent3">
                <a:lumMod val="75000"/>
              </a:schemeClr>
            </a:solidFill>
          </p:grpSpPr>
          <p:sp>
            <p:nvSpPr>
              <p:cNvPr id="7" name="Round Same Side Corner Rectangle 21">
                <a:extLst>
                  <a:ext uri="{FF2B5EF4-FFF2-40B4-BE49-F238E27FC236}">
                    <a16:creationId xmlns:a16="http://schemas.microsoft.com/office/drawing/2014/main" id="{43448BA5-E37E-A213-8D8D-910708049264}"/>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11F4A31E-A431-D8F1-E566-CE9AF0CDAA2A}"/>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75829103-2A35-510C-5CDB-2DA6F33D3016}"/>
                </a:ext>
              </a:extLst>
            </p:cNvPr>
            <p:cNvGrpSpPr/>
            <p:nvPr/>
          </p:nvGrpSpPr>
          <p:grpSpPr>
            <a:xfrm rot="19916992">
              <a:off x="6310960" y="3287515"/>
              <a:ext cx="365390" cy="975150"/>
              <a:chOff x="5753486" y="3290712"/>
              <a:chExt cx="476691" cy="1272189"/>
            </a:xfrm>
          </p:grpSpPr>
          <p:sp>
            <p:nvSpPr>
              <p:cNvPr id="25" name="Oval 24">
                <a:extLst>
                  <a:ext uri="{FF2B5EF4-FFF2-40B4-BE49-F238E27FC236}">
                    <a16:creationId xmlns:a16="http://schemas.microsoft.com/office/drawing/2014/main" id="{561573A4-B2AF-4289-818E-E4B5FE4BB967}"/>
                  </a:ext>
                </a:extLst>
              </p:cNvPr>
              <p:cNvSpPr/>
              <p:nvPr/>
            </p:nvSpPr>
            <p:spPr>
              <a:xfrm rot="75207">
                <a:off x="5768305" y="3290712"/>
                <a:ext cx="461872" cy="46187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Rounded Corners 25">
                <a:extLst>
                  <a:ext uri="{FF2B5EF4-FFF2-40B4-BE49-F238E27FC236}">
                    <a16:creationId xmlns:a16="http://schemas.microsoft.com/office/drawing/2014/main" id="{CF64A67D-CAFE-88A0-232D-D7A4DC9A576A}"/>
                  </a:ext>
                </a:extLst>
              </p:cNvPr>
              <p:cNvSpPr/>
              <p:nvPr/>
            </p:nvSpPr>
            <p:spPr>
              <a:xfrm rot="75207">
                <a:off x="5753486" y="3834988"/>
                <a:ext cx="461872" cy="727913"/>
              </a:xfrm>
              <a:prstGeom prst="roundRect">
                <a:avLst>
                  <a:gd name="adj" fmla="val 50000"/>
                </a:avLst>
              </a:prstGeom>
              <a:solidFill>
                <a:schemeClr val="accent3">
                  <a:lumMod val="75000"/>
                </a:schemeClr>
              </a:solidFill>
              <a:ln w="2857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949119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C1D4-64EE-17D6-6915-042A6FD849BF}"/>
              </a:ext>
            </a:extLst>
          </p:cNvPr>
          <p:cNvSpPr>
            <a:spLocks noGrp="1"/>
          </p:cNvSpPr>
          <p:nvPr>
            <p:ph type="title"/>
          </p:nvPr>
        </p:nvSpPr>
        <p:spPr>
          <a:xfrm>
            <a:off x="255869" y="142249"/>
            <a:ext cx="10515600" cy="868968"/>
          </a:xfrm>
        </p:spPr>
        <p:txBody>
          <a:bodyPr/>
          <a:lstStyle/>
          <a:p>
            <a:r>
              <a:rPr lang="en-US" dirty="0">
                <a:highlight>
                  <a:srgbClr val="FFFF00"/>
                </a:highlight>
                <a:latin typeface="+mj-lt"/>
              </a:rPr>
              <a:t>Juegos para bebés y </a:t>
            </a:r>
            <a:r>
              <a:rPr lang="en-US" dirty="0" err="1">
                <a:highlight>
                  <a:srgbClr val="FFFF00"/>
                </a:highlight>
                <a:latin typeface="+mj-lt"/>
              </a:rPr>
              <a:t>niños</a:t>
            </a:r>
            <a:r>
              <a:rPr lang="en-US" dirty="0">
                <a:highlight>
                  <a:srgbClr val="FFFF00"/>
                </a:highlight>
                <a:latin typeface="+mj-lt"/>
              </a:rPr>
              <a:t> y </a:t>
            </a:r>
            <a:r>
              <a:rPr lang="en-US" dirty="0" err="1">
                <a:highlight>
                  <a:srgbClr val="FFFF00"/>
                </a:highlight>
                <a:latin typeface="+mj-lt"/>
              </a:rPr>
              <a:t>niñas</a:t>
            </a:r>
            <a:r>
              <a:rPr lang="en-US" dirty="0">
                <a:highlight>
                  <a:srgbClr val="FFFF00"/>
                </a:highlight>
                <a:latin typeface="+mj-lt"/>
              </a:rPr>
              <a:t> </a:t>
            </a:r>
            <a:r>
              <a:rPr lang="en-US" dirty="0" err="1">
                <a:highlight>
                  <a:srgbClr val="FFFF00"/>
                </a:highlight>
                <a:latin typeface="+mj-lt"/>
              </a:rPr>
              <a:t>pequeños</a:t>
            </a:r>
            <a:r>
              <a:rPr lang="en-US" dirty="0">
                <a:highlight>
                  <a:srgbClr val="FFFF00"/>
                </a:highlight>
                <a:latin typeface="+mj-lt"/>
              </a:rPr>
              <a:t>/as</a:t>
            </a:r>
          </a:p>
        </p:txBody>
      </p:sp>
      <p:grpSp>
        <p:nvGrpSpPr>
          <p:cNvPr id="33" name="Group 32">
            <a:extLst>
              <a:ext uri="{FF2B5EF4-FFF2-40B4-BE49-F238E27FC236}">
                <a16:creationId xmlns:a16="http://schemas.microsoft.com/office/drawing/2014/main" id="{77D6CF2F-7010-AAF6-9C3B-4AFA6BBB54B6}"/>
              </a:ext>
            </a:extLst>
          </p:cNvPr>
          <p:cNvGrpSpPr/>
          <p:nvPr/>
        </p:nvGrpSpPr>
        <p:grpSpPr>
          <a:xfrm>
            <a:off x="4010800" y="1579277"/>
            <a:ext cx="3850500" cy="4191312"/>
            <a:chOff x="4214000" y="1757077"/>
            <a:chExt cx="3682170" cy="4008083"/>
          </a:xfrm>
        </p:grpSpPr>
        <p:grpSp>
          <p:nvGrpSpPr>
            <p:cNvPr id="31" name="Group 30">
              <a:extLst>
                <a:ext uri="{FF2B5EF4-FFF2-40B4-BE49-F238E27FC236}">
                  <a16:creationId xmlns:a16="http://schemas.microsoft.com/office/drawing/2014/main" id="{3F263A3F-DAD0-8743-A12A-DE41BB0F7BA9}"/>
                </a:ext>
              </a:extLst>
            </p:cNvPr>
            <p:cNvGrpSpPr/>
            <p:nvPr/>
          </p:nvGrpSpPr>
          <p:grpSpPr>
            <a:xfrm>
              <a:off x="4755823" y="2691100"/>
              <a:ext cx="2624877" cy="1495940"/>
              <a:chOff x="4266351" y="1803400"/>
              <a:chExt cx="3899749" cy="2222500"/>
            </a:xfrm>
          </p:grpSpPr>
          <p:sp>
            <p:nvSpPr>
              <p:cNvPr id="30" name="Freeform: Shape 29">
                <a:extLst>
                  <a:ext uri="{FF2B5EF4-FFF2-40B4-BE49-F238E27FC236}">
                    <a16:creationId xmlns:a16="http://schemas.microsoft.com/office/drawing/2014/main" id="{D4D5A481-62CB-B2BF-F798-052B73D82B01}"/>
                  </a:ext>
                </a:extLst>
              </p:cNvPr>
              <p:cNvSpPr/>
              <p:nvPr/>
            </p:nvSpPr>
            <p:spPr>
              <a:xfrm>
                <a:off x="6235700" y="2755900"/>
                <a:ext cx="1930400" cy="1270000"/>
              </a:xfrm>
              <a:custGeom>
                <a:avLst/>
                <a:gdLst>
                  <a:gd name="connsiteX0" fmla="*/ 0 w 1930400"/>
                  <a:gd name="connsiteY0" fmla="*/ 1270000 h 1270000"/>
                  <a:gd name="connsiteX1" fmla="*/ 787400 w 1930400"/>
                  <a:gd name="connsiteY1" fmla="*/ 266700 h 1270000"/>
                  <a:gd name="connsiteX2" fmla="*/ 1930400 w 1930400"/>
                  <a:gd name="connsiteY2" fmla="*/ 0 h 1270000"/>
                </a:gdLst>
                <a:ahLst/>
                <a:cxnLst>
                  <a:cxn ang="0">
                    <a:pos x="connsiteX0" y="connsiteY0"/>
                  </a:cxn>
                  <a:cxn ang="0">
                    <a:pos x="connsiteX1" y="connsiteY1"/>
                  </a:cxn>
                  <a:cxn ang="0">
                    <a:pos x="connsiteX2" y="connsiteY2"/>
                  </a:cxn>
                </a:cxnLst>
                <a:rect l="l" t="t" r="r" b="b"/>
                <a:pathLst>
                  <a:path w="1930400" h="1270000">
                    <a:moveTo>
                      <a:pt x="0" y="1270000"/>
                    </a:moveTo>
                    <a:cubicBezTo>
                      <a:pt x="232833" y="874183"/>
                      <a:pt x="465667" y="478367"/>
                      <a:pt x="787400" y="266700"/>
                    </a:cubicBezTo>
                    <a:cubicBezTo>
                      <a:pt x="1109133" y="55033"/>
                      <a:pt x="1519766" y="27516"/>
                      <a:pt x="1930400" y="0"/>
                    </a:cubicBezTo>
                  </a:path>
                </a:pathLst>
              </a:custGeom>
              <a:noFill/>
              <a:ln w="762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F0172DE5-7710-BA62-2D04-48C47660D214}"/>
                  </a:ext>
                </a:extLst>
              </p:cNvPr>
              <p:cNvSpPr/>
              <p:nvPr/>
            </p:nvSpPr>
            <p:spPr>
              <a:xfrm>
                <a:off x="4266351" y="2489198"/>
                <a:ext cx="914400" cy="1447804"/>
              </a:xfrm>
              <a:custGeom>
                <a:avLst/>
                <a:gdLst>
                  <a:gd name="connsiteX0" fmla="*/ 1117600 w 1215450"/>
                  <a:gd name="connsiteY0" fmla="*/ 2197100 h 2197100"/>
                  <a:gd name="connsiteX1" fmla="*/ 1104900 w 1215450"/>
                  <a:gd name="connsiteY1" fmla="*/ 660400 h 2197100"/>
                  <a:gd name="connsiteX2" fmla="*/ 0 w 1215450"/>
                  <a:gd name="connsiteY2" fmla="*/ 0 h 2197100"/>
                </a:gdLst>
                <a:ahLst/>
                <a:cxnLst>
                  <a:cxn ang="0">
                    <a:pos x="connsiteX0" y="connsiteY0"/>
                  </a:cxn>
                  <a:cxn ang="0">
                    <a:pos x="connsiteX1" y="connsiteY1"/>
                  </a:cxn>
                  <a:cxn ang="0">
                    <a:pos x="connsiteX2" y="connsiteY2"/>
                  </a:cxn>
                </a:cxnLst>
                <a:rect l="l" t="t" r="r" b="b"/>
                <a:pathLst>
                  <a:path w="1215450" h="2197100">
                    <a:moveTo>
                      <a:pt x="1117600" y="2197100"/>
                    </a:moveTo>
                    <a:cubicBezTo>
                      <a:pt x="1204383" y="1611841"/>
                      <a:pt x="1291167" y="1026583"/>
                      <a:pt x="1104900" y="660400"/>
                    </a:cubicBezTo>
                    <a:cubicBezTo>
                      <a:pt x="918633" y="294217"/>
                      <a:pt x="459316" y="147108"/>
                      <a:pt x="0" y="0"/>
                    </a:cubicBezTo>
                  </a:path>
                </a:pathLst>
              </a:custGeom>
              <a:noFill/>
              <a:ln w="762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A7D71A61-626A-FB57-8A09-9A42368C3ABA}"/>
                  </a:ext>
                </a:extLst>
              </p:cNvPr>
              <p:cNvSpPr/>
              <p:nvPr/>
            </p:nvSpPr>
            <p:spPr>
              <a:xfrm>
                <a:off x="5842000" y="1803400"/>
                <a:ext cx="571500" cy="1930400"/>
              </a:xfrm>
              <a:custGeom>
                <a:avLst/>
                <a:gdLst>
                  <a:gd name="connsiteX0" fmla="*/ 0 w 571500"/>
                  <a:gd name="connsiteY0" fmla="*/ 1930400 h 1930400"/>
                  <a:gd name="connsiteX1" fmla="*/ 215900 w 571500"/>
                  <a:gd name="connsiteY1" fmla="*/ 596900 h 1930400"/>
                  <a:gd name="connsiteX2" fmla="*/ 571500 w 571500"/>
                  <a:gd name="connsiteY2" fmla="*/ 0 h 1930400"/>
                </a:gdLst>
                <a:ahLst/>
                <a:cxnLst>
                  <a:cxn ang="0">
                    <a:pos x="connsiteX0" y="connsiteY0"/>
                  </a:cxn>
                  <a:cxn ang="0">
                    <a:pos x="connsiteX1" y="connsiteY1"/>
                  </a:cxn>
                  <a:cxn ang="0">
                    <a:pos x="connsiteX2" y="connsiteY2"/>
                  </a:cxn>
                </a:cxnLst>
                <a:rect l="l" t="t" r="r" b="b"/>
                <a:pathLst>
                  <a:path w="571500" h="1930400">
                    <a:moveTo>
                      <a:pt x="0" y="1930400"/>
                    </a:moveTo>
                    <a:cubicBezTo>
                      <a:pt x="60325" y="1424516"/>
                      <a:pt x="120650" y="918633"/>
                      <a:pt x="215900" y="596900"/>
                    </a:cubicBezTo>
                    <a:cubicBezTo>
                      <a:pt x="311150" y="275167"/>
                      <a:pt x="441325" y="137583"/>
                      <a:pt x="571500" y="0"/>
                    </a:cubicBezTo>
                  </a:path>
                </a:pathLst>
              </a:custGeom>
              <a:noFill/>
              <a:ln w="762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Stuffed Toy with solid fill">
              <a:extLst>
                <a:ext uri="{FF2B5EF4-FFF2-40B4-BE49-F238E27FC236}">
                  <a16:creationId xmlns:a16="http://schemas.microsoft.com/office/drawing/2014/main" id="{76B7DEB0-958B-739A-32C4-3B3FAE0FDD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57152">
              <a:off x="6274794" y="2591292"/>
              <a:ext cx="914400" cy="914400"/>
            </a:xfrm>
            <a:prstGeom prst="rect">
              <a:avLst/>
            </a:prstGeom>
          </p:spPr>
        </p:pic>
        <p:pic>
          <p:nvPicPr>
            <p:cNvPr id="16" name="Graphic 15" descr="Toy Train with solid fill">
              <a:extLst>
                <a:ext uri="{FF2B5EF4-FFF2-40B4-BE49-F238E27FC236}">
                  <a16:creationId xmlns:a16="http://schemas.microsoft.com/office/drawing/2014/main" id="{4028EE0E-0992-7632-4B43-7D0A2121B5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119481">
              <a:off x="5407193" y="3269657"/>
              <a:ext cx="914400" cy="914400"/>
            </a:xfrm>
            <a:prstGeom prst="rect">
              <a:avLst/>
            </a:prstGeom>
          </p:spPr>
        </p:pic>
        <p:pic>
          <p:nvPicPr>
            <p:cNvPr id="18" name="Graphic 17" descr="Puppet with solid fill">
              <a:extLst>
                <a:ext uri="{FF2B5EF4-FFF2-40B4-BE49-F238E27FC236}">
                  <a16:creationId xmlns:a16="http://schemas.microsoft.com/office/drawing/2014/main" id="{CA597076-EE18-B2CC-2283-840E8527CC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825893">
              <a:off x="6981770" y="1757077"/>
              <a:ext cx="914400" cy="914400"/>
            </a:xfrm>
            <a:prstGeom prst="rect">
              <a:avLst/>
            </a:prstGeom>
          </p:spPr>
        </p:pic>
        <p:pic>
          <p:nvPicPr>
            <p:cNvPr id="20" name="Graphic 19" descr="Rubber duck with solid fill">
              <a:extLst>
                <a:ext uri="{FF2B5EF4-FFF2-40B4-BE49-F238E27FC236}">
                  <a16:creationId xmlns:a16="http://schemas.microsoft.com/office/drawing/2014/main" id="{E2678F66-9200-EAEC-4096-6FFB1EF072B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91126" y="2177010"/>
              <a:ext cx="914400" cy="914400"/>
            </a:xfrm>
            <a:prstGeom prst="rect">
              <a:avLst/>
            </a:prstGeom>
          </p:spPr>
        </p:pic>
        <p:pic>
          <p:nvPicPr>
            <p:cNvPr id="22" name="Graphic 21" descr="Bucket and shovel with solid fill">
              <a:extLst>
                <a:ext uri="{FF2B5EF4-FFF2-40B4-BE49-F238E27FC236}">
                  <a16:creationId xmlns:a16="http://schemas.microsoft.com/office/drawing/2014/main" id="{FCCFD1F2-257E-8B37-8FFA-00366CFD4DC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475772">
              <a:off x="6923500" y="3036855"/>
              <a:ext cx="914400" cy="914400"/>
            </a:xfrm>
            <a:prstGeom prst="rect">
              <a:avLst/>
            </a:prstGeom>
          </p:spPr>
        </p:pic>
        <p:pic>
          <p:nvPicPr>
            <p:cNvPr id="24" name="Graphic 23" descr="Filing Box Archive with solid fill">
              <a:extLst>
                <a:ext uri="{FF2B5EF4-FFF2-40B4-BE49-F238E27FC236}">
                  <a16:creationId xmlns:a16="http://schemas.microsoft.com/office/drawing/2014/main" id="{F2321E8F-D89E-F198-4149-FA3AE8F69BB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214000" y="4025904"/>
              <a:ext cx="2880500" cy="1739256"/>
            </a:xfrm>
            <a:prstGeom prst="rect">
              <a:avLst/>
            </a:prstGeom>
          </p:spPr>
        </p:pic>
      </p:grpSp>
      <p:grpSp>
        <p:nvGrpSpPr>
          <p:cNvPr id="3" name="Group 2">
            <a:extLst>
              <a:ext uri="{FF2B5EF4-FFF2-40B4-BE49-F238E27FC236}">
                <a16:creationId xmlns:a16="http://schemas.microsoft.com/office/drawing/2014/main" id="{18DA4315-2569-CC21-B4A1-94C243274F88}"/>
              </a:ext>
            </a:extLst>
          </p:cNvPr>
          <p:cNvGrpSpPr/>
          <p:nvPr/>
        </p:nvGrpSpPr>
        <p:grpSpPr>
          <a:xfrm>
            <a:off x="10283772" y="688524"/>
            <a:ext cx="1587872" cy="1368854"/>
            <a:chOff x="10228983" y="337468"/>
            <a:chExt cx="1587872" cy="1368854"/>
          </a:xfrm>
        </p:grpSpPr>
        <p:sp>
          <p:nvSpPr>
            <p:cNvPr id="5" name="Hexagon 4">
              <a:extLst>
                <a:ext uri="{FF2B5EF4-FFF2-40B4-BE49-F238E27FC236}">
                  <a16:creationId xmlns:a16="http://schemas.microsoft.com/office/drawing/2014/main" id="{EA370C00-B2B1-5D7A-FA3E-8A3DDBC2D686}"/>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767D53CB-F1D1-F1CD-8DF1-26A347F7AE39}"/>
                </a:ext>
              </a:extLst>
            </p:cNvPr>
            <p:cNvGrpSpPr/>
            <p:nvPr/>
          </p:nvGrpSpPr>
          <p:grpSpPr>
            <a:xfrm>
              <a:off x="10737628" y="758745"/>
              <a:ext cx="562136" cy="634675"/>
              <a:chOff x="760175" y="830142"/>
              <a:chExt cx="867619" cy="979579"/>
            </a:xfrm>
          </p:grpSpPr>
          <p:sp>
            <p:nvSpPr>
              <p:cNvPr id="15" name="Rectangle 14">
                <a:extLst>
                  <a:ext uri="{FF2B5EF4-FFF2-40B4-BE49-F238E27FC236}">
                    <a16:creationId xmlns:a16="http://schemas.microsoft.com/office/drawing/2014/main" id="{C3E8C560-D3C1-9767-ABD0-FCB2F60D207D}"/>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39-</a:t>
                </a:r>
              </a:p>
              <a:p>
                <a:pPr algn="ctr"/>
                <a:r>
                  <a:rPr lang="en-US" sz="1600" b="1" dirty="0">
                    <a:solidFill>
                      <a:schemeClr val="bg1"/>
                    </a:solidFill>
                    <a:latin typeface="Arial" panose="020B0604020202020204" pitchFamily="34" charset="0"/>
                    <a:cs typeface="Arial" panose="020B0604020202020204" pitchFamily="34" charset="0"/>
                  </a:rPr>
                  <a:t>42</a:t>
                </a:r>
              </a:p>
            </p:txBody>
          </p:sp>
          <p:sp>
            <p:nvSpPr>
              <p:cNvPr id="17" name="Rectangle 16">
                <a:extLst>
                  <a:ext uri="{FF2B5EF4-FFF2-40B4-BE49-F238E27FC236}">
                    <a16:creationId xmlns:a16="http://schemas.microsoft.com/office/drawing/2014/main" id="{4709AF0E-508B-D0EA-56E3-FF7211712DAC}"/>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505822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A145A-B54F-26D5-90AE-9370D796C6E8}"/>
              </a:ext>
            </a:extLst>
          </p:cNvPr>
          <p:cNvSpPr>
            <a:spLocks noGrp="1"/>
          </p:cNvSpPr>
          <p:nvPr>
            <p:ph type="title"/>
          </p:nvPr>
        </p:nvSpPr>
        <p:spPr/>
        <p:txBody>
          <a:bodyPr>
            <a:normAutofit fontScale="90000"/>
          </a:bodyPr>
          <a:lstStyle/>
          <a:p>
            <a:r>
              <a:rPr lang="en-US" dirty="0">
                <a:latin typeface="+mj-lt"/>
              </a:rPr>
              <a:t>Servir y devolver: una técnica práctica para cuidadores</a:t>
            </a:r>
          </a:p>
        </p:txBody>
      </p:sp>
      <p:pic>
        <p:nvPicPr>
          <p:cNvPr id="4" name="Picture 3">
            <a:hlinkClick r:id="rId3"/>
            <a:extLst>
              <a:ext uri="{FF2B5EF4-FFF2-40B4-BE49-F238E27FC236}">
                <a16:creationId xmlns:a16="http://schemas.microsoft.com/office/drawing/2014/main" id="{0D6FBD2F-948D-9391-9C24-E754285F1D6A}"/>
              </a:ext>
            </a:extLst>
          </p:cNvPr>
          <p:cNvPicPr>
            <a:picLocks noChangeAspect="1"/>
          </p:cNvPicPr>
          <p:nvPr/>
        </p:nvPicPr>
        <p:blipFill rotWithShape="1">
          <a:blip r:embed="rId4"/>
          <a:srcRect r="454" b="11362"/>
          <a:stretch/>
        </p:blipFill>
        <p:spPr>
          <a:xfrm>
            <a:off x="2152231" y="1587192"/>
            <a:ext cx="8139785" cy="4032622"/>
          </a:xfrm>
          <a:prstGeom prst="rect">
            <a:avLst/>
          </a:prstGeom>
          <a:ln w="76200">
            <a:solidFill>
              <a:schemeClr val="accent3">
                <a:lumMod val="75000"/>
              </a:schemeClr>
            </a:solidFill>
          </a:ln>
        </p:spPr>
      </p:pic>
    </p:spTree>
    <p:extLst>
      <p:ext uri="{BB962C8B-B14F-4D97-AF65-F5344CB8AC3E}">
        <p14:creationId xmlns:p14="http://schemas.microsoft.com/office/powerpoint/2010/main" val="2963569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244"/>
        <p:cNvGrpSpPr/>
        <p:nvPr/>
      </p:nvGrpSpPr>
      <p:grpSpPr>
        <a:xfrm>
          <a:off x="0" y="0"/>
          <a:ext cx="0" cy="0"/>
          <a:chOff x="0" y="0"/>
          <a:chExt cx="0" cy="0"/>
        </a:xfrm>
      </p:grpSpPr>
      <p:sp>
        <p:nvSpPr>
          <p:cNvPr id="2" name="Title 72">
            <a:extLst>
              <a:ext uri="{FF2B5EF4-FFF2-40B4-BE49-F238E27FC236}">
                <a16:creationId xmlns:a16="http://schemas.microsoft.com/office/drawing/2014/main" id="{8640D637-454A-8841-E605-F13365573E2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err="1">
                <a:solidFill>
                  <a:schemeClr val="bg1">
                    <a:lumMod val="75000"/>
                  </a:schemeClr>
                </a:solidFill>
                <a:latin typeface="Garamond"/>
              </a:rPr>
              <a:t>Guía</a:t>
            </a:r>
            <a:r>
              <a:rPr lang="en-CA" sz="5400" b="1" dirty="0">
                <a:solidFill>
                  <a:schemeClr val="bg1">
                    <a:lumMod val="75000"/>
                  </a:schemeClr>
                </a:solidFill>
                <a:latin typeface="Garamond"/>
              </a:rPr>
              <a:t> del </a:t>
            </a:r>
            <a:r>
              <a:rPr lang="en-CA" sz="5400" b="1" dirty="0" err="1">
                <a:solidFill>
                  <a:schemeClr val="bg1">
                    <a:lumMod val="75000"/>
                  </a:schemeClr>
                </a:solidFill>
                <a:latin typeface="Garamond"/>
              </a:rPr>
              <a:t>facilitador</a:t>
            </a:r>
            <a:endParaRPr lang="en-CA" sz="5400" b="1" dirty="0">
              <a:solidFill>
                <a:schemeClr val="bg1">
                  <a:lumMod val="7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A145A-B54F-26D5-90AE-9370D796C6E8}"/>
              </a:ext>
            </a:extLst>
          </p:cNvPr>
          <p:cNvSpPr>
            <a:spLocks noGrp="1"/>
          </p:cNvSpPr>
          <p:nvPr>
            <p:ph type="title"/>
          </p:nvPr>
        </p:nvSpPr>
        <p:spPr/>
        <p:txBody>
          <a:bodyPr/>
          <a:lstStyle/>
          <a:p>
            <a:r>
              <a:rPr lang="en-US" dirty="0">
                <a:latin typeface="+mj-lt"/>
              </a:rPr>
              <a:t>Servir y devolver</a:t>
            </a:r>
          </a:p>
        </p:txBody>
      </p:sp>
      <p:sp>
        <p:nvSpPr>
          <p:cNvPr id="7" name="TextBox 6">
            <a:extLst>
              <a:ext uri="{FF2B5EF4-FFF2-40B4-BE49-F238E27FC236}">
                <a16:creationId xmlns:a16="http://schemas.microsoft.com/office/drawing/2014/main" id="{21087554-2A26-CA4E-C9C9-D5AFCA885283}"/>
              </a:ext>
            </a:extLst>
          </p:cNvPr>
          <p:cNvSpPr txBox="1"/>
          <p:nvPr/>
        </p:nvSpPr>
        <p:spPr>
          <a:xfrm>
            <a:off x="5815422" y="3240490"/>
            <a:ext cx="4950891" cy="2554545"/>
          </a:xfrm>
          <a:prstGeom prst="rect">
            <a:avLst/>
          </a:prstGeom>
          <a:noFill/>
        </p:spPr>
        <p:txBody>
          <a:bodyPr wrap="square" rtlCol="0">
            <a:spAutoFit/>
          </a:bodyPr>
          <a:lstStyle/>
          <a:p>
            <a:pPr marL="457200" indent="-457200">
              <a:spcAft>
                <a:spcPts val="600"/>
              </a:spcAft>
              <a:buFont typeface="+mj-lt"/>
              <a:buAutoNum type="arabicPeriod"/>
            </a:pPr>
            <a:r>
              <a:rPr lang="en-US" sz="2000" dirty="0">
                <a:latin typeface="+mj-lt"/>
                <a:cs typeface="Calibri" panose="020F0502020204030204" pitchFamily="34" charset="0"/>
              </a:rPr>
              <a:t>Compartir el enfoque</a:t>
            </a:r>
          </a:p>
          <a:p>
            <a:pPr marL="457200" indent="-457200">
              <a:spcAft>
                <a:spcPts val="600"/>
              </a:spcAft>
              <a:buFont typeface="+mj-lt"/>
              <a:buAutoNum type="arabicPeriod"/>
            </a:pPr>
            <a:r>
              <a:rPr lang="en-US" sz="2000" dirty="0">
                <a:latin typeface="+mj-lt"/>
                <a:cs typeface="Calibri" panose="020F0502020204030204" pitchFamily="34" charset="0"/>
              </a:rPr>
              <a:t>Devolver el saque apoyando y animando</a:t>
            </a:r>
          </a:p>
          <a:p>
            <a:pPr marL="457200" indent="-457200">
              <a:spcAft>
                <a:spcPts val="600"/>
              </a:spcAft>
              <a:buFont typeface="+mj-lt"/>
              <a:buAutoNum type="arabicPeriod"/>
            </a:pPr>
            <a:r>
              <a:rPr lang="en-US" sz="2000" dirty="0">
                <a:latin typeface="+mj-lt"/>
                <a:cs typeface="Calibri" panose="020F0502020204030204" pitchFamily="34" charset="0"/>
              </a:rPr>
              <a:t>Dale un nombre</a:t>
            </a:r>
          </a:p>
          <a:p>
            <a:pPr marL="457200" indent="-457200">
              <a:spcAft>
                <a:spcPts val="600"/>
              </a:spcAft>
              <a:buFont typeface="+mj-lt"/>
              <a:buAutoNum type="arabicPeriod"/>
            </a:pPr>
            <a:r>
              <a:rPr lang="en-US" sz="2000" dirty="0">
                <a:latin typeface="+mj-lt"/>
                <a:cs typeface="Calibri" panose="020F0502020204030204" pitchFamily="34" charset="0"/>
              </a:rPr>
              <a:t>Túrnense... y esperen. Mantén las interacciones de ida y </a:t>
            </a:r>
            <a:r>
              <a:rPr lang="en-US" sz="2000" dirty="0" err="1">
                <a:latin typeface="+mj-lt"/>
                <a:cs typeface="Calibri" panose="020F0502020204030204" pitchFamily="34" charset="0"/>
              </a:rPr>
              <a:t>vuelta</a:t>
            </a:r>
            <a:endParaRPr lang="en-US" sz="2000" dirty="0">
              <a:latin typeface="+mj-lt"/>
              <a:cs typeface="Calibri" panose="020F0502020204030204" pitchFamily="34" charset="0"/>
            </a:endParaRPr>
          </a:p>
          <a:p>
            <a:pPr marL="457200" indent="-457200">
              <a:spcAft>
                <a:spcPts val="600"/>
              </a:spcAft>
              <a:buFont typeface="+mj-lt"/>
              <a:buAutoNum type="arabicPeriod"/>
            </a:pPr>
            <a:r>
              <a:rPr lang="en-US" sz="2000" dirty="0">
                <a:latin typeface="+mj-lt"/>
                <a:cs typeface="Calibri" panose="020F0502020204030204" pitchFamily="34" charset="0"/>
              </a:rPr>
              <a:t>Practicar finales y principios </a:t>
            </a:r>
          </a:p>
        </p:txBody>
      </p:sp>
      <p:pic>
        <p:nvPicPr>
          <p:cNvPr id="4" name="Graphic 3" descr="Table tennis paddle and ball with solid fill">
            <a:extLst>
              <a:ext uri="{FF2B5EF4-FFF2-40B4-BE49-F238E27FC236}">
                <a16:creationId xmlns:a16="http://schemas.microsoft.com/office/drawing/2014/main" id="{8B3CA4E6-2748-B4D5-81B6-F3CF6AEC6B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2419280" y="1873324"/>
            <a:ext cx="1284290" cy="1284290"/>
          </a:xfrm>
          <a:prstGeom prst="rect">
            <a:avLst/>
          </a:prstGeom>
        </p:spPr>
      </p:pic>
      <p:pic>
        <p:nvPicPr>
          <p:cNvPr id="5" name="Graphic 4" descr="Table tennis paddle and ball with solid fill">
            <a:extLst>
              <a:ext uri="{FF2B5EF4-FFF2-40B4-BE49-F238E27FC236}">
                <a16:creationId xmlns:a16="http://schemas.microsoft.com/office/drawing/2014/main" id="{6D7AE639-2BD6-B229-D85B-3DCA87BC33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flipV="1">
            <a:off x="7791369" y="1873324"/>
            <a:ext cx="1284290" cy="1284290"/>
          </a:xfrm>
          <a:prstGeom prst="rect">
            <a:avLst/>
          </a:prstGeom>
        </p:spPr>
      </p:pic>
      <p:sp>
        <p:nvSpPr>
          <p:cNvPr id="6" name="Freeform: Shape 5">
            <a:extLst>
              <a:ext uri="{FF2B5EF4-FFF2-40B4-BE49-F238E27FC236}">
                <a16:creationId xmlns:a16="http://schemas.microsoft.com/office/drawing/2014/main" id="{4492EDC2-5E7F-3DD3-7790-457790C49595}"/>
              </a:ext>
            </a:extLst>
          </p:cNvPr>
          <p:cNvSpPr/>
          <p:nvPr/>
        </p:nvSpPr>
        <p:spPr>
          <a:xfrm>
            <a:off x="3768576" y="1578062"/>
            <a:ext cx="4106930" cy="431947"/>
          </a:xfrm>
          <a:custGeom>
            <a:avLst/>
            <a:gdLst>
              <a:gd name="connsiteX0" fmla="*/ 0 w 5041900"/>
              <a:gd name="connsiteY0" fmla="*/ 431947 h 431947"/>
              <a:gd name="connsiteX1" fmla="*/ 2616200 w 5041900"/>
              <a:gd name="connsiteY1" fmla="*/ 147 h 431947"/>
              <a:gd name="connsiteX2" fmla="*/ 5041900 w 5041900"/>
              <a:gd name="connsiteY2" fmla="*/ 393847 h 431947"/>
            </a:gdLst>
            <a:ahLst/>
            <a:cxnLst>
              <a:cxn ang="0">
                <a:pos x="connsiteX0" y="connsiteY0"/>
              </a:cxn>
              <a:cxn ang="0">
                <a:pos x="connsiteX1" y="connsiteY1"/>
              </a:cxn>
              <a:cxn ang="0">
                <a:pos x="connsiteX2" y="connsiteY2"/>
              </a:cxn>
            </a:cxnLst>
            <a:rect l="l" t="t" r="r" b="b"/>
            <a:pathLst>
              <a:path w="5041900" h="431947">
                <a:moveTo>
                  <a:pt x="0" y="431947"/>
                </a:moveTo>
                <a:cubicBezTo>
                  <a:pt x="887941" y="219222"/>
                  <a:pt x="1775883" y="6497"/>
                  <a:pt x="2616200" y="147"/>
                </a:cubicBezTo>
                <a:cubicBezTo>
                  <a:pt x="3456517" y="-6203"/>
                  <a:pt x="4249208" y="193822"/>
                  <a:pt x="5041900" y="393847"/>
                </a:cubicBezTo>
              </a:path>
            </a:pathLst>
          </a:custGeom>
          <a:noFill/>
          <a:ln>
            <a:solidFill>
              <a:schemeClr val="accent3">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D282A4A-BCC6-1746-BB57-D8A159A6A12F}"/>
              </a:ext>
            </a:extLst>
          </p:cNvPr>
          <p:cNvSpPr txBox="1"/>
          <p:nvPr/>
        </p:nvSpPr>
        <p:spPr>
          <a:xfrm>
            <a:off x="1558550" y="3240489"/>
            <a:ext cx="2671877" cy="1015663"/>
          </a:xfrm>
          <a:prstGeom prst="rect">
            <a:avLst/>
          </a:prstGeom>
          <a:noFill/>
        </p:spPr>
        <p:txBody>
          <a:bodyPr wrap="square">
            <a:spAutoFit/>
          </a:bodyPr>
          <a:lstStyle/>
          <a:p>
            <a:pPr algn="ctr"/>
            <a:r>
              <a:rPr lang="en-US" sz="2000" dirty="0" err="1">
                <a:latin typeface="+mj-lt"/>
                <a:cs typeface="Calibri" panose="020F0502020204030204" pitchFamily="34" charset="0"/>
              </a:rPr>
              <a:t>Cuando</a:t>
            </a:r>
            <a:r>
              <a:rPr lang="en-US" sz="2000" dirty="0">
                <a:latin typeface="+mj-lt"/>
                <a:cs typeface="Calibri" panose="020F0502020204030204" pitchFamily="34" charset="0"/>
              </a:rPr>
              <a:t> un/a </a:t>
            </a:r>
            <a:r>
              <a:rPr lang="en-US" sz="2000" dirty="0" err="1">
                <a:latin typeface="+mj-lt"/>
                <a:cs typeface="Calibri" panose="020F0502020204030204" pitchFamily="34" charset="0"/>
              </a:rPr>
              <a:t>menor</a:t>
            </a:r>
            <a:r>
              <a:rPr lang="en-US" sz="2000" dirty="0">
                <a:latin typeface="+mj-lt"/>
                <a:cs typeface="Calibri" panose="020F0502020204030204" pitchFamily="34" charset="0"/>
              </a:rPr>
              <a:t> centra su atención en algo</a:t>
            </a:r>
          </a:p>
        </p:txBody>
      </p:sp>
      <p:grpSp>
        <p:nvGrpSpPr>
          <p:cNvPr id="10" name="Group 9">
            <a:extLst>
              <a:ext uri="{FF2B5EF4-FFF2-40B4-BE49-F238E27FC236}">
                <a16:creationId xmlns:a16="http://schemas.microsoft.com/office/drawing/2014/main" id="{88BA44A6-AFCB-10ED-BEC4-A8DA2ABDB7FE}"/>
              </a:ext>
            </a:extLst>
          </p:cNvPr>
          <p:cNvGrpSpPr/>
          <p:nvPr/>
        </p:nvGrpSpPr>
        <p:grpSpPr>
          <a:xfrm>
            <a:off x="9205671" y="1397374"/>
            <a:ext cx="516751" cy="1666735"/>
            <a:chOff x="4162834" y="1684320"/>
            <a:chExt cx="350098" cy="1129211"/>
          </a:xfrm>
          <a:solidFill>
            <a:schemeClr val="accent3">
              <a:lumMod val="75000"/>
            </a:schemeClr>
          </a:solidFill>
        </p:grpSpPr>
        <p:sp>
          <p:nvSpPr>
            <p:cNvPr id="11" name="Round Same Side Corner Rectangle 21">
              <a:extLst>
                <a:ext uri="{FF2B5EF4-FFF2-40B4-BE49-F238E27FC236}">
                  <a16:creationId xmlns:a16="http://schemas.microsoft.com/office/drawing/2014/main" id="{08897FE6-2901-C44B-E761-AE0216EC92F3}"/>
                </a:ext>
              </a:extLst>
            </p:cNvPr>
            <p:cNvSpPr/>
            <p:nvPr/>
          </p:nvSpPr>
          <p:spPr>
            <a:xfrm>
              <a:off x="4162834"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12845A5A-A9C7-A4AC-E9EE-E72FF0A3481D}"/>
                </a:ext>
              </a:extLst>
            </p:cNvPr>
            <p:cNvSpPr/>
            <p:nvPr/>
          </p:nvSpPr>
          <p:spPr>
            <a:xfrm>
              <a:off x="4181633"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B5B39CB9-044C-4F6A-84A6-25756A1F9A49}"/>
              </a:ext>
            </a:extLst>
          </p:cNvPr>
          <p:cNvGrpSpPr/>
          <p:nvPr/>
        </p:nvGrpSpPr>
        <p:grpSpPr>
          <a:xfrm>
            <a:off x="1837523" y="2040194"/>
            <a:ext cx="516751" cy="1053773"/>
            <a:chOff x="4162834" y="1684320"/>
            <a:chExt cx="350098" cy="713930"/>
          </a:xfrm>
          <a:solidFill>
            <a:schemeClr val="accent3">
              <a:lumMod val="75000"/>
            </a:schemeClr>
          </a:solidFill>
        </p:grpSpPr>
        <p:sp>
          <p:nvSpPr>
            <p:cNvPr id="22" name="Round Same Side Corner Rectangle 21">
              <a:extLst>
                <a:ext uri="{FF2B5EF4-FFF2-40B4-BE49-F238E27FC236}">
                  <a16:creationId xmlns:a16="http://schemas.microsoft.com/office/drawing/2014/main" id="{3B5C778A-64DA-7778-223A-C53B3ADCF81F}"/>
                </a:ext>
              </a:extLst>
            </p:cNvPr>
            <p:cNvSpPr/>
            <p:nvPr/>
          </p:nvSpPr>
          <p:spPr>
            <a:xfrm>
              <a:off x="4162834" y="2069359"/>
              <a:ext cx="350098" cy="32889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7D82619D-34A3-F591-B536-C7BB7BE431DE}"/>
                </a:ext>
              </a:extLst>
            </p:cNvPr>
            <p:cNvSpPr/>
            <p:nvPr/>
          </p:nvSpPr>
          <p:spPr>
            <a:xfrm>
              <a:off x="4181633"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8790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72">
            <a:extLst>
              <a:ext uri="{FF2B5EF4-FFF2-40B4-BE49-F238E27FC236}">
                <a16:creationId xmlns:a16="http://schemas.microsoft.com/office/drawing/2014/main" id="{7044D329-225E-B485-3ACB-BF3A253F7A1D}"/>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 sz="5400" b="1" dirty="0">
                <a:solidFill>
                  <a:schemeClr val="bg1">
                    <a:lumMod val="75000"/>
                  </a:schemeClr>
                </a:solidFill>
                <a:latin typeface="Garamond"/>
              </a:rPr>
              <a:t>Diapositiva adicional para la/el facilitador/a</a:t>
            </a:r>
            <a:endParaRPr lang="en-CA" sz="5400" b="1" dirty="0">
              <a:solidFill>
                <a:schemeClr val="bg1">
                  <a:lumMod val="75000"/>
                </a:schemeClr>
              </a:solidFill>
            </a:endParaRPr>
          </a:p>
        </p:txBody>
      </p:sp>
    </p:spTree>
    <p:extLst>
      <p:ext uri="{BB962C8B-B14F-4D97-AF65-F5344CB8AC3E}">
        <p14:creationId xmlns:p14="http://schemas.microsoft.com/office/powerpoint/2010/main" val="2229151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82F8F-37DB-B3A4-11E4-1DCD17679D30}"/>
              </a:ext>
            </a:extLst>
          </p:cNvPr>
          <p:cNvSpPr>
            <a:spLocks noGrp="1"/>
          </p:cNvSpPr>
          <p:nvPr>
            <p:ph type="title"/>
          </p:nvPr>
        </p:nvSpPr>
        <p:spPr/>
        <p:txBody>
          <a:bodyPr/>
          <a:lstStyle/>
          <a:p>
            <a:r>
              <a:rPr lang="en-US" dirty="0">
                <a:highlight>
                  <a:srgbClr val="FFFF00"/>
                </a:highlight>
              </a:rPr>
              <a:t>Cuándo remitir</a:t>
            </a:r>
          </a:p>
        </p:txBody>
      </p:sp>
      <p:pic>
        <p:nvPicPr>
          <p:cNvPr id="5" name="Graphic 4" descr="Flag with solid fill">
            <a:extLst>
              <a:ext uri="{FF2B5EF4-FFF2-40B4-BE49-F238E27FC236}">
                <a16:creationId xmlns:a16="http://schemas.microsoft.com/office/drawing/2014/main" id="{DDAF094A-CBD4-5FDF-A5D7-139C232843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9327" y="1747232"/>
            <a:ext cx="1480703" cy="1480703"/>
          </a:xfrm>
          <a:prstGeom prst="rect">
            <a:avLst/>
          </a:prstGeom>
        </p:spPr>
      </p:pic>
      <p:sp>
        <p:nvSpPr>
          <p:cNvPr id="4" name="TextBox 3">
            <a:extLst>
              <a:ext uri="{FF2B5EF4-FFF2-40B4-BE49-F238E27FC236}">
                <a16:creationId xmlns:a16="http://schemas.microsoft.com/office/drawing/2014/main" id="{AC992DBC-D913-D8FB-4454-1E6BC899C00A}"/>
              </a:ext>
            </a:extLst>
          </p:cNvPr>
          <p:cNvSpPr txBox="1"/>
          <p:nvPr/>
        </p:nvSpPr>
        <p:spPr>
          <a:xfrm>
            <a:off x="2365131" y="1773766"/>
            <a:ext cx="4835769" cy="4247317"/>
          </a:xfrm>
          <a:prstGeom prst="rect">
            <a:avLst/>
          </a:prstGeom>
          <a:noFill/>
        </p:spPr>
        <p:txBody>
          <a:bodyPr wrap="square">
            <a:spAutoFit/>
          </a:bodyPr>
          <a:lstStyle/>
          <a:p>
            <a:pPr marL="285750" lvl="1" indent="-285750">
              <a:buFont typeface="Arial" panose="020B0604020202020204" pitchFamily="34" charset="0"/>
              <a:buChar char="•"/>
            </a:pPr>
            <a:r>
              <a:rPr lang="en-US" sz="1800" dirty="0"/>
              <a:t>Sentirse triste, llorar con facilidad o más de lo habitual </a:t>
            </a:r>
          </a:p>
          <a:p>
            <a:pPr marL="285750" lvl="1" indent="-285750">
              <a:buFont typeface="Arial" panose="020B0604020202020204" pitchFamily="34" charset="0"/>
              <a:buChar char="•"/>
            </a:pPr>
            <a:r>
              <a:rPr lang="en-US" sz="1800" dirty="0"/>
              <a:t>No encontrar placer en experiencias o actividades que antes se disfrutaban </a:t>
            </a:r>
          </a:p>
          <a:p>
            <a:pPr marL="285750" lvl="1" indent="-285750">
              <a:buFont typeface="Arial" panose="020B0604020202020204" pitchFamily="34" charset="0"/>
              <a:buChar char="•"/>
            </a:pPr>
            <a:r>
              <a:rPr lang="en-US" sz="1800" dirty="0"/>
              <a:t>Falta de energía o motivación </a:t>
            </a:r>
          </a:p>
          <a:p>
            <a:pPr marL="285750" lvl="1" indent="-285750">
              <a:buFont typeface="Arial" panose="020B0604020202020204" pitchFamily="34" charset="0"/>
              <a:buChar char="•"/>
            </a:pPr>
            <a:r>
              <a:rPr lang="en-US" sz="1800" dirty="0"/>
              <a:t>Preocuparse o "pensar demasiado" </a:t>
            </a:r>
          </a:p>
          <a:p>
            <a:pPr marL="285750" lvl="1" indent="-285750">
              <a:buFont typeface="Arial" panose="020B0604020202020204" pitchFamily="34" charset="0"/>
              <a:buChar char="•"/>
            </a:pPr>
            <a:r>
              <a:rPr lang="en-US" sz="1800" dirty="0"/>
              <a:t>Dormir más o menos </a:t>
            </a:r>
          </a:p>
          <a:p>
            <a:pPr marL="285750" lvl="1" indent="-285750">
              <a:buFont typeface="Arial" panose="020B0604020202020204" pitchFamily="34" charset="0"/>
              <a:buChar char="•"/>
            </a:pPr>
            <a:r>
              <a:rPr lang="en-US" sz="1800" dirty="0"/>
              <a:t>Comer más o menos </a:t>
            </a:r>
          </a:p>
          <a:p>
            <a:pPr marL="285750" lvl="1" indent="-285750">
              <a:buFont typeface="Arial" panose="020B0604020202020204" pitchFamily="34" charset="0"/>
              <a:buChar char="•"/>
            </a:pPr>
            <a:r>
              <a:rPr lang="en-US" sz="1800" dirty="0"/>
              <a:t>Concentración reducida </a:t>
            </a:r>
          </a:p>
          <a:p>
            <a:pPr marL="285750" lvl="1" indent="-285750">
              <a:buFont typeface="Arial" panose="020B0604020202020204" pitchFamily="34" charset="0"/>
              <a:buChar char="•"/>
            </a:pPr>
            <a:r>
              <a:rPr lang="en-US" sz="1800" dirty="0"/>
              <a:t>Dificultad para tomar decisiones </a:t>
            </a:r>
          </a:p>
          <a:p>
            <a:pPr marL="285750" lvl="1" indent="-285750">
              <a:buFont typeface="Arial" panose="020B0604020202020204" pitchFamily="34" charset="0"/>
              <a:buChar char="•"/>
            </a:pPr>
            <a:r>
              <a:rPr lang="en-US" sz="1800" dirty="0"/>
              <a:t>Sentimientos de culpa o desesperanza </a:t>
            </a:r>
          </a:p>
          <a:p>
            <a:pPr marL="285750" lvl="1" indent="-285750">
              <a:buFont typeface="Arial" panose="020B0604020202020204" pitchFamily="34" charset="0"/>
              <a:buChar char="•"/>
            </a:pPr>
            <a:r>
              <a:rPr lang="en-US" sz="1800" dirty="0"/>
              <a:t>Sentirse inútil </a:t>
            </a:r>
          </a:p>
          <a:p>
            <a:pPr marL="285750" lvl="1" indent="-285750">
              <a:buFont typeface="Arial" panose="020B0604020202020204" pitchFamily="34" charset="0"/>
              <a:buChar char="•"/>
            </a:pPr>
            <a:r>
              <a:rPr lang="en-US" sz="1800" dirty="0"/>
              <a:t>Pensar que algo malo está a punto de suceder o que el futuro es </a:t>
            </a:r>
            <a:r>
              <a:rPr lang="en-US" sz="1800" dirty="0" err="1"/>
              <a:t>desesperanzador</a:t>
            </a:r>
            <a:endParaRPr lang="en-US" sz="1800" dirty="0"/>
          </a:p>
        </p:txBody>
      </p:sp>
      <p:sp>
        <p:nvSpPr>
          <p:cNvPr id="3" name="TextBox 2">
            <a:extLst>
              <a:ext uri="{FF2B5EF4-FFF2-40B4-BE49-F238E27FC236}">
                <a16:creationId xmlns:a16="http://schemas.microsoft.com/office/drawing/2014/main" id="{0B8448A8-1399-47A5-9851-79BB25EB8ADF}"/>
              </a:ext>
            </a:extLst>
          </p:cNvPr>
          <p:cNvSpPr txBox="1"/>
          <p:nvPr/>
        </p:nvSpPr>
        <p:spPr>
          <a:xfrm>
            <a:off x="7200900" y="1773766"/>
            <a:ext cx="3959469" cy="4247317"/>
          </a:xfrm>
          <a:prstGeom prst="rect">
            <a:avLst/>
          </a:prstGeom>
          <a:noFill/>
        </p:spPr>
        <p:txBody>
          <a:bodyPr wrap="square">
            <a:spAutoFit/>
          </a:bodyPr>
          <a:lstStyle/>
          <a:p>
            <a:pPr marL="285750" lvl="1" indent="-285750">
              <a:buFont typeface="Arial" panose="020B0604020202020204" pitchFamily="34" charset="0"/>
              <a:buChar char="•"/>
            </a:pPr>
            <a:r>
              <a:rPr lang="en-US" sz="1800" dirty="0"/>
              <a:t>Pensamientos de autolesión o suicidio </a:t>
            </a:r>
          </a:p>
          <a:p>
            <a:pPr marL="285750" lvl="1" indent="-285750">
              <a:buFont typeface="Arial" panose="020B0604020202020204" pitchFamily="34" charset="0"/>
              <a:buChar char="•"/>
            </a:pPr>
            <a:r>
              <a:rPr lang="en-US" sz="1800" dirty="0"/>
              <a:t>Dolores corporales inespecíficos y otros síntomas físicos </a:t>
            </a:r>
          </a:p>
          <a:p>
            <a:pPr marL="285750" lvl="1" indent="-285750">
              <a:buFont typeface="Arial" panose="020B0604020202020204" pitchFamily="34" charset="0"/>
              <a:buChar char="•"/>
            </a:pPr>
            <a:r>
              <a:rPr lang="en-US" sz="1800" dirty="0" err="1"/>
              <a:t>Sentirse</a:t>
            </a:r>
            <a:r>
              <a:rPr lang="en-US" sz="1800" dirty="0"/>
              <a:t> </a:t>
            </a:r>
            <a:r>
              <a:rPr lang="en-US" sz="1800" dirty="0" err="1"/>
              <a:t>perturbado</a:t>
            </a:r>
            <a:r>
              <a:rPr lang="en-US" sz="1800" dirty="0"/>
              <a:t>/a por recuerdos o sueños sobre malas experiencias </a:t>
            </a:r>
          </a:p>
          <a:p>
            <a:pPr marL="285750" lvl="1" indent="-285750">
              <a:buFont typeface="Arial" panose="020B0604020202020204" pitchFamily="34" charset="0"/>
              <a:buChar char="•"/>
            </a:pPr>
            <a:r>
              <a:rPr lang="en-US" sz="1800" dirty="0"/>
              <a:t>Algunos síntomas pueden ser más específicos del bebé: </a:t>
            </a:r>
          </a:p>
          <a:p>
            <a:pPr marL="723900" lvl="4" indent="-285750">
              <a:buFont typeface="Arial" panose="020B0604020202020204" pitchFamily="34" charset="0"/>
              <a:buChar char="•"/>
            </a:pPr>
            <a:r>
              <a:rPr lang="en-US" sz="1800" dirty="0" err="1"/>
              <a:t>incapaz</a:t>
            </a:r>
            <a:r>
              <a:rPr lang="en-US" sz="1800" dirty="0"/>
              <a:t> de dejar de preocuparse por el bebé </a:t>
            </a:r>
          </a:p>
          <a:p>
            <a:pPr marL="723900" lvl="4" indent="-285750">
              <a:buFont typeface="Arial" panose="020B0604020202020204" pitchFamily="34" charset="0"/>
              <a:buChar char="•"/>
            </a:pPr>
            <a:r>
              <a:rPr lang="en-US" sz="1800" dirty="0" err="1"/>
              <a:t>Sentirse</a:t>
            </a:r>
            <a:r>
              <a:rPr lang="en-US" sz="1800" dirty="0"/>
              <a:t> incapaz o no querer </a:t>
            </a:r>
            <a:r>
              <a:rPr lang="en-US" sz="1800" dirty="0" err="1"/>
              <a:t>cuidar</a:t>
            </a:r>
            <a:r>
              <a:rPr lang="en-US" sz="1800" dirty="0"/>
              <a:t> al </a:t>
            </a:r>
            <a:r>
              <a:rPr lang="en-US" sz="1800" dirty="0" err="1"/>
              <a:t>bebé</a:t>
            </a:r>
            <a:r>
              <a:rPr lang="en-US" sz="1800" dirty="0"/>
              <a:t> </a:t>
            </a:r>
          </a:p>
          <a:p>
            <a:pPr marL="723900" lvl="4" indent="-285750">
              <a:buFont typeface="Arial" panose="020B0604020202020204" pitchFamily="34" charset="0"/>
              <a:buChar char="•"/>
            </a:pPr>
            <a:r>
              <a:rPr lang="en-US" sz="1800" dirty="0" err="1"/>
              <a:t>pensamientos</a:t>
            </a:r>
            <a:r>
              <a:rPr lang="en-US" sz="1800" dirty="0"/>
              <a:t> negativos sobre el bebé</a:t>
            </a:r>
          </a:p>
        </p:txBody>
      </p:sp>
    </p:spTree>
    <p:extLst>
      <p:ext uri="{BB962C8B-B14F-4D97-AF65-F5344CB8AC3E}">
        <p14:creationId xmlns:p14="http://schemas.microsoft.com/office/powerpoint/2010/main" val="343223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1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9A2A1"/>
              </a:buClr>
              <a:buSzPts val="3200"/>
              <a:buFont typeface="Arial"/>
              <a:buNone/>
            </a:pPr>
            <a:r>
              <a:rPr lang="en-US" dirty="0">
                <a:latin typeface="+mj-lt"/>
              </a:rPr>
              <a:t>Puntos clave de </a:t>
            </a:r>
            <a:r>
              <a:rPr lang="en-US" dirty="0" err="1">
                <a:latin typeface="+mj-lt"/>
              </a:rPr>
              <a:t>aprendizaje</a:t>
            </a:r>
            <a:endParaRPr lang="en-US" dirty="0">
              <a:latin typeface="+mj-lt"/>
            </a:endParaRPr>
          </a:p>
        </p:txBody>
      </p:sp>
      <p:sp>
        <p:nvSpPr>
          <p:cNvPr id="533" name="Google Shape;533;p18"/>
          <p:cNvSpPr txBox="1"/>
          <p:nvPr/>
        </p:nvSpPr>
        <p:spPr>
          <a:xfrm>
            <a:off x="838200" y="3467142"/>
            <a:ext cx="3394910" cy="2554505"/>
          </a:xfrm>
          <a:prstGeom prst="rect">
            <a:avLst/>
          </a:prstGeom>
          <a:noFill/>
          <a:ln>
            <a:noFill/>
          </a:ln>
        </p:spPr>
        <p:txBody>
          <a:bodyPr spcFirstLastPara="1" wrap="square" lIns="91425" tIns="45700" rIns="91425" bIns="45700" anchor="t" anchorCtr="0">
            <a:spAutoFit/>
          </a:bodyPr>
          <a:lstStyle/>
          <a:p>
            <a:pPr algn="ctr"/>
            <a:r>
              <a:rPr lang="en-US" sz="2000" b="0" i="0" dirty="0">
                <a:effectLst/>
                <a:latin typeface="+mj-lt"/>
                <a:cs typeface="Calibri" panose="020F0502020204030204" pitchFamily="34" charset="0"/>
              </a:rPr>
              <a:t>La estimulación y el apego que se producen en las relaciones predecibles y enriquecedoras son cruciales para todos los aspectos del desarrollo del bebé y del/la </a:t>
            </a:r>
            <a:r>
              <a:rPr lang="en-US" sz="2000" b="0" i="0" dirty="0" err="1">
                <a:effectLst/>
                <a:latin typeface="+mj-lt"/>
                <a:cs typeface="Calibri" panose="020F0502020204030204" pitchFamily="34" charset="0"/>
              </a:rPr>
              <a:t>niño</a:t>
            </a:r>
            <a:r>
              <a:rPr lang="en-US" sz="2000" b="0" i="0" dirty="0">
                <a:effectLst/>
                <a:latin typeface="+mj-lt"/>
                <a:cs typeface="Calibri" panose="020F0502020204030204" pitchFamily="34" charset="0"/>
              </a:rPr>
              <a:t> y </a:t>
            </a:r>
            <a:r>
              <a:rPr lang="en-US" sz="2000" b="0" i="0" dirty="0" err="1">
                <a:effectLst/>
                <a:latin typeface="+mj-lt"/>
                <a:cs typeface="Calibri" panose="020F0502020204030204" pitchFamily="34" charset="0"/>
              </a:rPr>
              <a:t>niña</a:t>
            </a:r>
            <a:r>
              <a:rPr lang="en-US" sz="2000" b="0" i="0" dirty="0">
                <a:effectLst/>
                <a:latin typeface="+mj-lt"/>
                <a:cs typeface="Calibri" panose="020F0502020204030204" pitchFamily="34" charset="0"/>
              </a:rPr>
              <a:t> </a:t>
            </a:r>
            <a:r>
              <a:rPr lang="en-US" sz="2000" b="0" i="0" dirty="0" err="1">
                <a:effectLst/>
                <a:latin typeface="+mj-lt"/>
                <a:cs typeface="Calibri" panose="020F0502020204030204" pitchFamily="34" charset="0"/>
              </a:rPr>
              <a:t>pequeño</a:t>
            </a:r>
            <a:r>
              <a:rPr lang="en-US" sz="2000" dirty="0" err="1">
                <a:latin typeface="+mj-lt"/>
                <a:cs typeface="Calibri" panose="020F0502020204030204" pitchFamily="34" charset="0"/>
              </a:rPr>
              <a:t>s</a:t>
            </a:r>
            <a:r>
              <a:rPr lang="en-US" sz="2000" dirty="0">
                <a:latin typeface="+mj-lt"/>
                <a:cs typeface="Calibri" panose="020F0502020204030204" pitchFamily="34" charset="0"/>
              </a:rPr>
              <a:t>/as</a:t>
            </a:r>
            <a:endParaRPr lang="en-US" sz="2000" b="0" i="0" dirty="0">
              <a:effectLst/>
              <a:latin typeface="+mj-lt"/>
              <a:cs typeface="Calibri" panose="020F0502020204030204" pitchFamily="34" charset="0"/>
            </a:endParaRPr>
          </a:p>
        </p:txBody>
      </p:sp>
      <p:sp>
        <p:nvSpPr>
          <p:cNvPr id="534" name="Google Shape;534;p18"/>
          <p:cNvSpPr txBox="1"/>
          <p:nvPr/>
        </p:nvSpPr>
        <p:spPr>
          <a:xfrm>
            <a:off x="4747194" y="3467142"/>
            <a:ext cx="2912950" cy="2068218"/>
          </a:xfrm>
          <a:prstGeom prst="rect">
            <a:avLst/>
          </a:prstGeom>
          <a:noFill/>
          <a:ln>
            <a:noFill/>
          </a:ln>
        </p:spPr>
        <p:txBody>
          <a:bodyPr spcFirstLastPara="1" wrap="square" lIns="91425" tIns="45700" rIns="91425" bIns="45700" anchor="t" anchorCtr="0">
            <a:spAutoFit/>
          </a:bodyPr>
          <a:lstStyle/>
          <a:p>
            <a:pPr algn="ctr">
              <a:lnSpc>
                <a:spcPct val="107000"/>
              </a:lnSpc>
            </a:pPr>
            <a:r>
              <a:rPr lang="en-US" sz="2000" b="0" i="0" u="none" strike="noStrike" cap="none" dirty="0">
                <a:solidFill>
                  <a:schemeClr val="dk1"/>
                </a:solidFill>
                <a:latin typeface="+mj-lt"/>
                <a:cs typeface="Calibri" panose="020F0502020204030204" pitchFamily="34" charset="0"/>
                <a:sym typeface="Helvetica Neue"/>
              </a:rPr>
              <a:t>Hay varias formas de fomentar el apego antes y después del nacimiento con </a:t>
            </a:r>
            <a:r>
              <a:rPr lang="en-US" sz="2000" b="0" i="0" u="none" strike="noStrike" cap="none" dirty="0" err="1">
                <a:solidFill>
                  <a:schemeClr val="dk1"/>
                </a:solidFill>
                <a:latin typeface="+mj-lt"/>
                <a:cs typeface="Calibri" panose="020F0502020204030204" pitchFamily="34" charset="0"/>
                <a:sym typeface="Helvetica Neue"/>
              </a:rPr>
              <a:t>los</a:t>
            </a:r>
            <a:r>
              <a:rPr lang="en-US" sz="2000" b="0" i="0" u="none" strike="noStrike" cap="none" dirty="0">
                <a:solidFill>
                  <a:schemeClr val="dk1"/>
                </a:solidFill>
                <a:latin typeface="+mj-lt"/>
                <a:cs typeface="Calibri" panose="020F0502020204030204" pitchFamily="34" charset="0"/>
                <a:sym typeface="Helvetica Neue"/>
              </a:rPr>
              <a:t>/as </a:t>
            </a:r>
            <a:r>
              <a:rPr lang="en-US" sz="2000" b="0" i="0" u="none" strike="noStrike" cap="none" dirty="0" err="1">
                <a:solidFill>
                  <a:schemeClr val="dk1"/>
                </a:solidFill>
                <a:latin typeface="+mj-lt"/>
                <a:cs typeface="Calibri" panose="020F0502020204030204" pitchFamily="34" charset="0"/>
                <a:sym typeface="Helvetica Neue"/>
              </a:rPr>
              <a:t>cuidadores</a:t>
            </a:r>
            <a:r>
              <a:rPr lang="en-US" sz="2000" b="0" i="0" u="none" strike="noStrike" cap="none" dirty="0">
                <a:solidFill>
                  <a:schemeClr val="dk1"/>
                </a:solidFill>
                <a:latin typeface="+mj-lt"/>
                <a:cs typeface="Calibri" panose="020F0502020204030204" pitchFamily="34" charset="0"/>
                <a:sym typeface="Helvetica Neue"/>
              </a:rPr>
              <a:t> y los bebés, entre ellas </a:t>
            </a:r>
            <a:r>
              <a:rPr lang="en-US" sz="2000" b="0" i="0" u="none" strike="noStrike" cap="none" dirty="0" err="1">
                <a:solidFill>
                  <a:schemeClr val="dk1"/>
                </a:solidFill>
                <a:latin typeface="+mj-lt"/>
                <a:cs typeface="Calibri" panose="020F0502020204030204" pitchFamily="34" charset="0"/>
                <a:sym typeface="Helvetica Neue"/>
              </a:rPr>
              <a:t>el</a:t>
            </a:r>
            <a:r>
              <a:rPr lang="en-US" sz="2000" b="0" i="0" u="none" strike="noStrike" cap="none" dirty="0">
                <a:solidFill>
                  <a:schemeClr val="dk1"/>
                </a:solidFill>
                <a:latin typeface="+mj-lt"/>
                <a:cs typeface="Calibri" panose="020F0502020204030204" pitchFamily="34" charset="0"/>
                <a:sym typeface="Helvetica Neue"/>
              </a:rPr>
              <a:t> </a:t>
            </a:r>
            <a:r>
              <a:rPr lang="en-US" sz="2000" b="0" i="0" u="none" strike="noStrike" cap="none" dirty="0" err="1">
                <a:solidFill>
                  <a:schemeClr val="dk1"/>
                </a:solidFill>
                <a:latin typeface="+mj-lt"/>
                <a:cs typeface="Calibri" panose="020F0502020204030204" pitchFamily="34" charset="0"/>
                <a:sym typeface="Helvetica Neue"/>
              </a:rPr>
              <a:t>juego</a:t>
            </a:r>
            <a:endParaRPr lang="en-US" sz="2000" b="0" i="0" u="none" strike="noStrike" cap="none" dirty="0">
              <a:solidFill>
                <a:schemeClr val="dk1"/>
              </a:solidFill>
              <a:latin typeface="+mj-lt"/>
              <a:cs typeface="Calibri" panose="020F0502020204030204" pitchFamily="34" charset="0"/>
              <a:sym typeface="Calibri"/>
            </a:endParaRPr>
          </a:p>
        </p:txBody>
      </p:sp>
      <p:sp>
        <p:nvSpPr>
          <p:cNvPr id="535" name="Google Shape;535;p18"/>
          <p:cNvSpPr/>
          <p:nvPr/>
        </p:nvSpPr>
        <p:spPr>
          <a:xfrm>
            <a:off x="2009875" y="1920973"/>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536" name="Google Shape;536;p18"/>
          <p:cNvSpPr/>
          <p:nvPr/>
        </p:nvSpPr>
        <p:spPr>
          <a:xfrm>
            <a:off x="5677889" y="1920973"/>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2" name="Google Shape;536;p18">
            <a:extLst>
              <a:ext uri="{FF2B5EF4-FFF2-40B4-BE49-F238E27FC236}">
                <a16:creationId xmlns:a16="http://schemas.microsoft.com/office/drawing/2014/main" id="{77DBD7A9-6016-3695-9E2E-63A372F265A8}"/>
              </a:ext>
            </a:extLst>
          </p:cNvPr>
          <p:cNvSpPr/>
          <p:nvPr/>
        </p:nvSpPr>
        <p:spPr>
          <a:xfrm>
            <a:off x="9238234" y="1920973"/>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3" name="Google Shape;534;p18">
            <a:extLst>
              <a:ext uri="{FF2B5EF4-FFF2-40B4-BE49-F238E27FC236}">
                <a16:creationId xmlns:a16="http://schemas.microsoft.com/office/drawing/2014/main" id="{136417F3-373E-6452-D48A-800AC871D8BA}"/>
              </a:ext>
            </a:extLst>
          </p:cNvPr>
          <p:cNvSpPr txBox="1"/>
          <p:nvPr/>
        </p:nvSpPr>
        <p:spPr>
          <a:xfrm>
            <a:off x="8174229" y="3467142"/>
            <a:ext cx="3179571" cy="2035260"/>
          </a:xfrm>
          <a:prstGeom prst="rect">
            <a:avLst/>
          </a:prstGeom>
          <a:noFill/>
          <a:ln>
            <a:noFill/>
          </a:ln>
        </p:spPr>
        <p:txBody>
          <a:bodyPr spcFirstLastPara="1" wrap="square" lIns="91425" tIns="45700" rIns="91425" bIns="45700" anchor="t" anchorCtr="0">
            <a:spAutoFit/>
          </a:bodyPr>
          <a:lstStyle/>
          <a:p>
            <a:pPr algn="ctr">
              <a:lnSpc>
                <a:spcPct val="107000"/>
              </a:lnSpc>
            </a:pPr>
            <a:r>
              <a:rPr lang="en-US" sz="2000" b="0" i="0" u="none" strike="noStrike" cap="none" dirty="0">
                <a:solidFill>
                  <a:schemeClr val="dk1"/>
                </a:solidFill>
                <a:latin typeface="+mj-lt"/>
                <a:cs typeface="Calibri" panose="020F0502020204030204" pitchFamily="34" charset="0"/>
                <a:sym typeface="Helvetica Neue"/>
              </a:rPr>
              <a:t>Servir y devolver es una técnica que </a:t>
            </a:r>
            <a:r>
              <a:rPr lang="en-US" sz="2000" b="0" i="0" u="none" strike="noStrike" cap="none" dirty="0" err="1">
                <a:solidFill>
                  <a:schemeClr val="dk1"/>
                </a:solidFill>
                <a:latin typeface="+mj-lt"/>
                <a:cs typeface="Calibri" panose="020F0502020204030204" pitchFamily="34" charset="0"/>
                <a:sym typeface="Helvetica Neue"/>
              </a:rPr>
              <a:t>los</a:t>
            </a:r>
            <a:r>
              <a:rPr lang="en-US" sz="2000" b="0" i="0" u="none" strike="noStrike" cap="none" dirty="0">
                <a:solidFill>
                  <a:schemeClr val="dk1"/>
                </a:solidFill>
                <a:latin typeface="+mj-lt"/>
                <a:cs typeface="Calibri" panose="020F0502020204030204" pitchFamily="34" charset="0"/>
                <a:sym typeface="Helvetica Neue"/>
              </a:rPr>
              <a:t>/as </a:t>
            </a:r>
            <a:r>
              <a:rPr lang="en-US" sz="2000" b="0" i="0" u="none" strike="noStrike" cap="none" dirty="0" err="1">
                <a:solidFill>
                  <a:schemeClr val="dk1"/>
                </a:solidFill>
                <a:latin typeface="+mj-lt"/>
                <a:cs typeface="Calibri" panose="020F0502020204030204" pitchFamily="34" charset="0"/>
                <a:sym typeface="Helvetica Neue"/>
              </a:rPr>
              <a:t>cuidadores</a:t>
            </a:r>
            <a:r>
              <a:rPr lang="en-US" sz="2000" b="0" i="0" u="none" strike="noStrike" cap="none" dirty="0">
                <a:solidFill>
                  <a:schemeClr val="dk1"/>
                </a:solidFill>
                <a:latin typeface="+mj-lt"/>
                <a:cs typeface="Calibri" panose="020F0502020204030204" pitchFamily="34" charset="0"/>
                <a:sym typeface="Helvetica Neue"/>
              </a:rPr>
              <a:t> pueden utilizar cuando interactúan con sus </a:t>
            </a:r>
            <a:r>
              <a:rPr lang="en-US" sz="2000" b="0" i="0" u="none" strike="noStrike" cap="none" dirty="0" err="1">
                <a:solidFill>
                  <a:schemeClr val="dk1"/>
                </a:solidFill>
                <a:latin typeface="+mj-lt"/>
                <a:cs typeface="Calibri" panose="020F0502020204030204" pitchFamily="34" charset="0"/>
                <a:sym typeface="Helvetica Neue"/>
              </a:rPr>
              <a:t>hijos</a:t>
            </a:r>
            <a:r>
              <a:rPr lang="en-US" sz="2000" b="0" i="0" u="none" strike="noStrike" cap="none" dirty="0">
                <a:solidFill>
                  <a:schemeClr val="dk1"/>
                </a:solidFill>
                <a:latin typeface="+mj-lt"/>
                <a:cs typeface="Calibri" panose="020F0502020204030204" pitchFamily="34" charset="0"/>
                <a:sym typeface="Helvetica Neue"/>
              </a:rPr>
              <a:t>/as</a:t>
            </a:r>
            <a:endParaRPr lang="en-US" sz="2000" b="0" i="0" u="none" strike="noStrike" cap="none" dirty="0">
              <a:solidFill>
                <a:schemeClr val="dk1"/>
              </a:solidFill>
              <a:latin typeface="+mj-lt"/>
              <a:cs typeface="Calibri" panose="020F0502020204030204" pitchFamily="34" charset="0"/>
              <a:sym typeface="Calibri"/>
            </a:endParaRPr>
          </a:p>
          <a:p>
            <a:pPr marL="0" marR="0" lvl="0" indent="0" algn="ctr" rtl="0">
              <a:lnSpc>
                <a:spcPct val="107000"/>
              </a:lnSpc>
              <a:spcBef>
                <a:spcPts val="0"/>
              </a:spcBef>
              <a:spcAft>
                <a:spcPts val="0"/>
              </a:spcAft>
              <a:buNone/>
            </a:pPr>
            <a:endParaRPr lang="en-US" sz="1800" dirty="0">
              <a:solidFill>
                <a:schemeClr val="dk1"/>
              </a:solidFill>
              <a:latin typeface="+mj-lt"/>
              <a:ea typeface="Helvetica Neue"/>
              <a:cs typeface="Helvetica Neue"/>
              <a:sym typeface="Helvetica Neue"/>
            </a:endParaRPr>
          </a:p>
        </p:txBody>
      </p:sp>
    </p:spTree>
    <p:extLst>
      <p:ext uri="{BB962C8B-B14F-4D97-AF65-F5344CB8AC3E}">
        <p14:creationId xmlns:p14="http://schemas.microsoft.com/office/powerpoint/2010/main" val="2160923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4" name="Title 3">
            <a:extLst>
              <a:ext uri="{FF2B5EF4-FFF2-40B4-BE49-F238E27FC236}">
                <a16:creationId xmlns:a16="http://schemas.microsoft.com/office/drawing/2014/main" id="{4E1B9C90-74BA-5DD4-9698-31D3D6160841}"/>
              </a:ext>
            </a:extLst>
          </p:cNvPr>
          <p:cNvSpPr>
            <a:spLocks noGrp="1"/>
          </p:cNvSpPr>
          <p:nvPr>
            <p:ph type="title"/>
          </p:nvPr>
        </p:nvSpPr>
        <p:spPr/>
        <p:txBody>
          <a:bodyPr/>
          <a:lstStyle/>
          <a:p>
            <a:r>
              <a:rPr lang="en-CA" sz="2400" b="1" dirty="0">
                <a:solidFill>
                  <a:schemeClr val="bg1"/>
                </a:solidFill>
                <a:latin typeface="Garamond"/>
              </a:rPr>
              <a:t>SESIÓN 3</a:t>
            </a:r>
            <a:br>
              <a:rPr lang="en-CA" sz="2400" b="1" dirty="0">
                <a:solidFill>
                  <a:schemeClr val="bg1"/>
                </a:solidFill>
                <a:latin typeface="Garamond"/>
              </a:rPr>
            </a:br>
            <a:br>
              <a:rPr lang="en-CA" b="1" dirty="0">
                <a:solidFill>
                  <a:schemeClr val="bg1"/>
                </a:solidFill>
                <a:latin typeface="Garamond"/>
              </a:rPr>
            </a:br>
            <a:r>
              <a:rPr lang="en-US" sz="5400" b="1" dirty="0">
                <a:solidFill>
                  <a:schemeClr val="bg1"/>
                </a:solidFill>
                <a:latin typeface="Garamond"/>
              </a:rPr>
              <a:t>Establecer relaciones positivas con </a:t>
            </a:r>
            <a:r>
              <a:rPr lang="en-US" sz="5400" b="1" dirty="0" err="1">
                <a:solidFill>
                  <a:schemeClr val="bg1"/>
                </a:solidFill>
                <a:latin typeface="Garamond"/>
              </a:rPr>
              <a:t>los</a:t>
            </a:r>
            <a:r>
              <a:rPr lang="en-US" sz="5400" b="1" dirty="0">
                <a:solidFill>
                  <a:schemeClr val="bg1"/>
                </a:solidFill>
                <a:latin typeface="Garamond"/>
              </a:rPr>
              <a:t>/as </a:t>
            </a:r>
            <a:r>
              <a:rPr lang="en-US" sz="5400" b="1" dirty="0" err="1">
                <a:solidFill>
                  <a:schemeClr val="bg1"/>
                </a:solidFill>
                <a:latin typeface="Garamond"/>
              </a:rPr>
              <a:t>menores</a:t>
            </a:r>
            <a:endParaRPr lang="en-US" dirty="0"/>
          </a:p>
        </p:txBody>
      </p:sp>
      <p:grpSp>
        <p:nvGrpSpPr>
          <p:cNvPr id="2" name="Group 1">
            <a:extLst>
              <a:ext uri="{FF2B5EF4-FFF2-40B4-BE49-F238E27FC236}">
                <a16:creationId xmlns:a16="http://schemas.microsoft.com/office/drawing/2014/main" id="{A8BA5AA5-7938-25D5-905D-DBE79E0FB185}"/>
              </a:ext>
            </a:extLst>
          </p:cNvPr>
          <p:cNvGrpSpPr/>
          <p:nvPr/>
        </p:nvGrpSpPr>
        <p:grpSpPr>
          <a:xfrm>
            <a:off x="10370496" y="683335"/>
            <a:ext cx="937477" cy="1121659"/>
            <a:chOff x="2780231" y="3039417"/>
            <a:chExt cx="1162307" cy="1390660"/>
          </a:xfrm>
          <a:solidFill>
            <a:schemeClr val="bg1"/>
          </a:solidFill>
        </p:grpSpPr>
        <p:sp>
          <p:nvSpPr>
            <p:cNvPr id="3" name="Rectangle 2">
              <a:extLst>
                <a:ext uri="{FF2B5EF4-FFF2-40B4-BE49-F238E27FC236}">
                  <a16:creationId xmlns:a16="http://schemas.microsoft.com/office/drawing/2014/main" id="{6AC3D0D1-EB9C-F694-3FA3-97E23332291C}"/>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Stored Data 4">
              <a:extLst>
                <a:ext uri="{FF2B5EF4-FFF2-40B4-BE49-F238E27FC236}">
                  <a16:creationId xmlns:a16="http://schemas.microsoft.com/office/drawing/2014/main" id="{DF939CD7-356F-CF02-33D5-86CF823949B3}"/>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Stored Data 5">
              <a:extLst>
                <a:ext uri="{FF2B5EF4-FFF2-40B4-BE49-F238E27FC236}">
                  <a16:creationId xmlns:a16="http://schemas.microsoft.com/office/drawing/2014/main" id="{7DF45768-F36E-83A2-54BC-7726F4932BE7}"/>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9940885-AFD5-392C-DD62-F84386EC140B}"/>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a:extLst>
                <a:ext uri="{FF2B5EF4-FFF2-40B4-BE49-F238E27FC236}">
                  <a16:creationId xmlns:a16="http://schemas.microsoft.com/office/drawing/2014/main" id="{F8138BB6-02D1-93A6-8A0A-C9D7A00F16E4}"/>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6B6B4270-6D77-EB06-AEB5-936654269999}"/>
              </a:ext>
            </a:extLst>
          </p:cNvPr>
          <p:cNvGrpSpPr/>
          <p:nvPr/>
        </p:nvGrpSpPr>
        <p:grpSpPr>
          <a:xfrm>
            <a:off x="10559387" y="900943"/>
            <a:ext cx="497874" cy="668226"/>
            <a:chOff x="5438539" y="7646118"/>
            <a:chExt cx="814830" cy="1093633"/>
          </a:xfrm>
          <a:solidFill>
            <a:schemeClr val="accent3">
              <a:lumMod val="75000"/>
            </a:schemeClr>
          </a:solidFill>
        </p:grpSpPr>
        <p:sp>
          <p:nvSpPr>
            <p:cNvPr id="10" name="Round Same Side Corner Rectangle 21">
              <a:extLst>
                <a:ext uri="{FF2B5EF4-FFF2-40B4-BE49-F238E27FC236}">
                  <a16:creationId xmlns:a16="http://schemas.microsoft.com/office/drawing/2014/main" id="{B8618D06-59F5-EEC8-B9BD-653F09C613F8}"/>
                </a:ext>
              </a:extLst>
            </p:cNvPr>
            <p:cNvSpPr/>
            <p:nvPr/>
          </p:nvSpPr>
          <p:spPr>
            <a:xfrm>
              <a:off x="5440940" y="8395605"/>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11CE6DA1-400B-8660-D14A-411B08DC06F1}"/>
                </a:ext>
              </a:extLst>
            </p:cNvPr>
            <p:cNvSpPr/>
            <p:nvPr/>
          </p:nvSpPr>
          <p:spPr>
            <a:xfrm>
              <a:off x="5438539" y="8011964"/>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 Same Side Corner Rectangle 23">
              <a:extLst>
                <a:ext uri="{FF2B5EF4-FFF2-40B4-BE49-F238E27FC236}">
                  <a16:creationId xmlns:a16="http://schemas.microsoft.com/office/drawing/2014/main" id="{96CA68DF-10CA-A919-6F19-2B1DE426E5B5}"/>
                </a:ext>
              </a:extLst>
            </p:cNvPr>
            <p:cNvSpPr/>
            <p:nvPr/>
          </p:nvSpPr>
          <p:spPr>
            <a:xfrm>
              <a:off x="5928360" y="8029758"/>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4B945216-E6BF-72F0-C632-B6C68BF370B3}"/>
                </a:ext>
              </a:extLst>
            </p:cNvPr>
            <p:cNvSpPr/>
            <p:nvPr/>
          </p:nvSpPr>
          <p:spPr>
            <a:xfrm>
              <a:off x="5925959" y="7646118"/>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ound Same Side Corner Rectangle 25">
              <a:extLst>
                <a:ext uri="{FF2B5EF4-FFF2-40B4-BE49-F238E27FC236}">
                  <a16:creationId xmlns:a16="http://schemas.microsoft.com/office/drawing/2014/main" id="{FBB510A6-001A-19C8-9A51-2D3C708CA60F}"/>
                </a:ext>
              </a:extLst>
            </p:cNvPr>
            <p:cNvSpPr/>
            <p:nvPr/>
          </p:nvSpPr>
          <p:spPr>
            <a:xfrm rot="12859561">
              <a:off x="5864557" y="8125814"/>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ound Same Side Corner Rectangle 26">
              <a:extLst>
                <a:ext uri="{FF2B5EF4-FFF2-40B4-BE49-F238E27FC236}">
                  <a16:creationId xmlns:a16="http://schemas.microsoft.com/office/drawing/2014/main" id="{0C642010-546F-10B0-EFD6-73472CC1B93B}"/>
                </a:ext>
              </a:extLst>
            </p:cNvPr>
            <p:cNvSpPr/>
            <p:nvPr/>
          </p:nvSpPr>
          <p:spPr>
            <a:xfrm rot="14101202">
              <a:off x="5757134" y="8268990"/>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52E127F9-39DF-016E-7337-21C86B5442B1}"/>
              </a:ext>
            </a:extLst>
          </p:cNvPr>
          <p:cNvGrpSpPr/>
          <p:nvPr/>
        </p:nvGrpSpPr>
        <p:grpSpPr>
          <a:xfrm>
            <a:off x="9058726" y="683335"/>
            <a:ext cx="937477" cy="1121659"/>
            <a:chOff x="548251" y="3024358"/>
            <a:chExt cx="937477" cy="1121659"/>
          </a:xfrm>
          <a:solidFill>
            <a:schemeClr val="bg1"/>
          </a:solidFill>
        </p:grpSpPr>
        <p:grpSp>
          <p:nvGrpSpPr>
            <p:cNvPr id="37" name="Group 36">
              <a:extLst>
                <a:ext uri="{FF2B5EF4-FFF2-40B4-BE49-F238E27FC236}">
                  <a16:creationId xmlns:a16="http://schemas.microsoft.com/office/drawing/2014/main" id="{377B6E3A-2DA4-0F30-FF35-FA731E311905}"/>
                </a:ext>
              </a:extLst>
            </p:cNvPr>
            <p:cNvGrpSpPr/>
            <p:nvPr/>
          </p:nvGrpSpPr>
          <p:grpSpPr>
            <a:xfrm>
              <a:off x="548251" y="3024358"/>
              <a:ext cx="937477" cy="1121659"/>
              <a:chOff x="2780231" y="3039417"/>
              <a:chExt cx="1162307" cy="1390660"/>
            </a:xfrm>
            <a:grpFill/>
          </p:grpSpPr>
          <p:sp>
            <p:nvSpPr>
              <p:cNvPr id="47" name="Rectangle 46">
                <a:extLst>
                  <a:ext uri="{FF2B5EF4-FFF2-40B4-BE49-F238E27FC236}">
                    <a16:creationId xmlns:a16="http://schemas.microsoft.com/office/drawing/2014/main" id="{EBE3CB30-9AB8-4578-031B-93B81E9A7471}"/>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lowchart: Stored Data 47">
                <a:extLst>
                  <a:ext uri="{FF2B5EF4-FFF2-40B4-BE49-F238E27FC236}">
                    <a16:creationId xmlns:a16="http://schemas.microsoft.com/office/drawing/2014/main" id="{FF12C719-B274-1A43-9825-A53E9F3892D7}"/>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lowchart: Stored Data 48">
                <a:extLst>
                  <a:ext uri="{FF2B5EF4-FFF2-40B4-BE49-F238E27FC236}">
                    <a16:creationId xmlns:a16="http://schemas.microsoft.com/office/drawing/2014/main" id="{DFB92ECD-80E5-FA1B-4010-C718E0ED2AF7}"/>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DC266EA2-80F8-DD54-3230-F577B2F427D2}"/>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Isosceles Triangle 50">
                <a:extLst>
                  <a:ext uri="{FF2B5EF4-FFF2-40B4-BE49-F238E27FC236}">
                    <a16:creationId xmlns:a16="http://schemas.microsoft.com/office/drawing/2014/main" id="{D0EA2560-8D38-AE74-4F28-9C30B86BD502}"/>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6A6BF1D4-7E71-0942-9CBF-30222AE03D50}"/>
                </a:ext>
              </a:extLst>
            </p:cNvPr>
            <p:cNvGrpSpPr/>
            <p:nvPr/>
          </p:nvGrpSpPr>
          <p:grpSpPr>
            <a:xfrm>
              <a:off x="722202" y="3250645"/>
              <a:ext cx="547216" cy="690061"/>
              <a:chOff x="8440399" y="3758191"/>
              <a:chExt cx="648257" cy="817478"/>
            </a:xfrm>
            <a:grpFill/>
          </p:grpSpPr>
          <p:grpSp>
            <p:nvGrpSpPr>
              <p:cNvPr id="39" name="Group 38">
                <a:extLst>
                  <a:ext uri="{FF2B5EF4-FFF2-40B4-BE49-F238E27FC236}">
                    <a16:creationId xmlns:a16="http://schemas.microsoft.com/office/drawing/2014/main" id="{31840D4D-82FF-C5E7-759E-B2AFF518EADE}"/>
                  </a:ext>
                </a:extLst>
              </p:cNvPr>
              <p:cNvGrpSpPr/>
              <p:nvPr/>
            </p:nvGrpSpPr>
            <p:grpSpPr>
              <a:xfrm>
                <a:off x="8835207" y="3758191"/>
                <a:ext cx="253449" cy="817478"/>
                <a:chOff x="4045582" y="1684320"/>
                <a:chExt cx="350098" cy="1129211"/>
              </a:xfrm>
              <a:grpFill/>
            </p:grpSpPr>
            <p:sp>
              <p:nvSpPr>
                <p:cNvPr id="45" name="Round Same Side Corner Rectangle 21">
                  <a:extLst>
                    <a:ext uri="{FF2B5EF4-FFF2-40B4-BE49-F238E27FC236}">
                      <a16:creationId xmlns:a16="http://schemas.microsoft.com/office/drawing/2014/main" id="{B7CC6763-125C-AD83-3B0B-D46FB01FFAC3}"/>
                    </a:ext>
                  </a:extLst>
                </p:cNvPr>
                <p:cNvSpPr/>
                <p:nvPr/>
              </p:nvSpPr>
              <p:spPr>
                <a:xfrm>
                  <a:off x="4045582" y="2069359"/>
                  <a:ext cx="350098" cy="74417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F8121663-38D1-A24D-602E-2C4D9EFE2050}"/>
                    </a:ext>
                  </a:extLst>
                </p:cNvPr>
                <p:cNvSpPr/>
                <p:nvPr/>
              </p:nvSpPr>
              <p:spPr>
                <a:xfrm>
                  <a:off x="4064379" y="1684320"/>
                  <a:ext cx="328890" cy="3288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EC03A1E-C650-0FFF-FB2C-C56387A922B6}"/>
                  </a:ext>
                </a:extLst>
              </p:cNvPr>
              <p:cNvGrpSpPr/>
              <p:nvPr/>
            </p:nvGrpSpPr>
            <p:grpSpPr>
              <a:xfrm>
                <a:off x="8440399" y="3758191"/>
                <a:ext cx="363228" cy="817478"/>
                <a:chOff x="3000654" y="1516217"/>
                <a:chExt cx="245039" cy="551483"/>
              </a:xfrm>
              <a:grpFill/>
            </p:grpSpPr>
            <p:grpSp>
              <p:nvGrpSpPr>
                <p:cNvPr id="41" name="Group 40">
                  <a:extLst>
                    <a:ext uri="{FF2B5EF4-FFF2-40B4-BE49-F238E27FC236}">
                      <a16:creationId xmlns:a16="http://schemas.microsoft.com/office/drawing/2014/main" id="{B020B818-2F8A-4982-7507-A747EA4E1642}"/>
                    </a:ext>
                  </a:extLst>
                </p:cNvPr>
                <p:cNvGrpSpPr/>
                <p:nvPr/>
              </p:nvGrpSpPr>
              <p:grpSpPr>
                <a:xfrm>
                  <a:off x="3036509" y="1516217"/>
                  <a:ext cx="172158" cy="551483"/>
                  <a:chOff x="4043172" y="1684320"/>
                  <a:chExt cx="352508" cy="1129211"/>
                </a:xfrm>
                <a:grpFill/>
              </p:grpSpPr>
              <p:sp>
                <p:nvSpPr>
                  <p:cNvPr id="43" name="Round Same Side Corner Rectangle 21">
                    <a:extLst>
                      <a:ext uri="{FF2B5EF4-FFF2-40B4-BE49-F238E27FC236}">
                        <a16:creationId xmlns:a16="http://schemas.microsoft.com/office/drawing/2014/main" id="{0EA4B1A2-DBA0-33E3-35EE-0CFBD2889CF7}"/>
                      </a:ext>
                    </a:extLst>
                  </p:cNvPr>
                  <p:cNvSpPr/>
                  <p:nvPr/>
                </p:nvSpPr>
                <p:spPr>
                  <a:xfrm>
                    <a:off x="4045582" y="2069359"/>
                    <a:ext cx="350098" cy="74417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9EBFC97B-C622-3D9D-A3A3-A62EEA914F4F}"/>
                      </a:ext>
                    </a:extLst>
                  </p:cNvPr>
                  <p:cNvSpPr/>
                  <p:nvPr/>
                </p:nvSpPr>
                <p:spPr>
                  <a:xfrm>
                    <a:off x="4043172" y="1684320"/>
                    <a:ext cx="328891" cy="3288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lowchart: Manual Operation 41">
                  <a:extLst>
                    <a:ext uri="{FF2B5EF4-FFF2-40B4-BE49-F238E27FC236}">
                      <a16:creationId xmlns:a16="http://schemas.microsoft.com/office/drawing/2014/main" id="{9182E5DE-A49D-E143-C730-FE7284EB491C}"/>
                    </a:ext>
                  </a:extLst>
                </p:cNvPr>
                <p:cNvSpPr/>
                <p:nvPr/>
              </p:nvSpPr>
              <p:spPr>
                <a:xfrm rot="10800000">
                  <a:off x="3000654" y="1805724"/>
                  <a:ext cx="245039" cy="261975"/>
                </a:xfrm>
                <a:prstGeom prst="flowChartManualOperati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356364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Rounded Corners 44">
            <a:extLst>
              <a:ext uri="{FF2B5EF4-FFF2-40B4-BE49-F238E27FC236}">
                <a16:creationId xmlns:a16="http://schemas.microsoft.com/office/drawing/2014/main" id="{39D4F9CF-4354-448F-1B62-CC94E2674C8D}"/>
              </a:ext>
            </a:extLst>
          </p:cNvPr>
          <p:cNvSpPr/>
          <p:nvPr/>
        </p:nvSpPr>
        <p:spPr>
          <a:xfrm>
            <a:off x="580099" y="1471914"/>
            <a:ext cx="7890801" cy="43053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1C13EB6F-27FA-01DE-1450-3E97D35B9637}"/>
              </a:ext>
            </a:extLst>
          </p:cNvPr>
          <p:cNvSpPr>
            <a:spLocks noGrp="1"/>
          </p:cNvSpPr>
          <p:nvPr>
            <p:ph type="title"/>
          </p:nvPr>
        </p:nvSpPr>
        <p:spPr>
          <a:xfrm>
            <a:off x="387696" y="120516"/>
            <a:ext cx="11684000" cy="868968"/>
          </a:xfrm>
        </p:spPr>
        <p:txBody>
          <a:bodyPr>
            <a:noAutofit/>
          </a:bodyPr>
          <a:lstStyle/>
          <a:p>
            <a:r>
              <a:rPr lang="en-US" sz="2800" dirty="0">
                <a:latin typeface="+mj-lt"/>
              </a:rPr>
              <a:t>Regla de oro de la psicología: </a:t>
            </a:r>
            <a:r>
              <a:rPr lang="en-US" sz="2800" dirty="0" err="1">
                <a:latin typeface="+mj-lt"/>
              </a:rPr>
              <a:t>los</a:t>
            </a:r>
            <a:r>
              <a:rPr lang="en-US" sz="2800" dirty="0">
                <a:latin typeface="+mj-lt"/>
              </a:rPr>
              <a:t>/as </a:t>
            </a:r>
            <a:r>
              <a:rPr lang="en-US" sz="2800" dirty="0" err="1">
                <a:latin typeface="+mj-lt"/>
              </a:rPr>
              <a:t>menores</a:t>
            </a:r>
            <a:r>
              <a:rPr lang="en-US" sz="2800" dirty="0">
                <a:latin typeface="+mj-lt"/>
              </a:rPr>
              <a:t> necesitan y quieren la atención de </a:t>
            </a:r>
            <a:r>
              <a:rPr lang="en-US" sz="2800" dirty="0" err="1">
                <a:latin typeface="+mj-lt"/>
              </a:rPr>
              <a:t>los</a:t>
            </a:r>
            <a:r>
              <a:rPr lang="en-US" sz="2800" dirty="0">
                <a:latin typeface="+mj-lt"/>
              </a:rPr>
              <a:t> </a:t>
            </a:r>
            <a:r>
              <a:rPr lang="en-US" sz="2800" dirty="0" err="1">
                <a:latin typeface="+mj-lt"/>
              </a:rPr>
              <a:t>adultos</a:t>
            </a:r>
            <a:r>
              <a:rPr lang="en-US" sz="2800" dirty="0">
                <a:latin typeface="+mj-lt"/>
              </a:rPr>
              <a:t>/as</a:t>
            </a:r>
          </a:p>
        </p:txBody>
      </p:sp>
      <p:sp>
        <p:nvSpPr>
          <p:cNvPr id="2" name="TextBox 1">
            <a:extLst>
              <a:ext uri="{FF2B5EF4-FFF2-40B4-BE49-F238E27FC236}">
                <a16:creationId xmlns:a16="http://schemas.microsoft.com/office/drawing/2014/main" id="{EBECE4C9-551A-E7E3-FB6F-043340647695}"/>
              </a:ext>
            </a:extLst>
          </p:cNvPr>
          <p:cNvSpPr txBox="1"/>
          <p:nvPr/>
        </p:nvSpPr>
        <p:spPr>
          <a:xfrm>
            <a:off x="9127983" y="2321565"/>
            <a:ext cx="2432328" cy="3170099"/>
          </a:xfrm>
          <a:prstGeom prst="rect">
            <a:avLst/>
          </a:prstGeom>
          <a:noFill/>
        </p:spPr>
        <p:txBody>
          <a:bodyPr wrap="square">
            <a:spAutoFit/>
          </a:bodyPr>
          <a:lstStyle/>
          <a:p>
            <a:r>
              <a:rPr lang="en-US" sz="2400" b="1" dirty="0">
                <a:solidFill>
                  <a:schemeClr val="tx1"/>
                </a:solidFill>
                <a:effectLst/>
                <a:latin typeface="+mj-lt"/>
              </a:rPr>
              <a:t>"Nutrir en positivo es alimentar los aspectos de la vida que </a:t>
            </a:r>
            <a:r>
              <a:rPr lang="en-US" sz="2400" b="1" dirty="0" err="1">
                <a:solidFill>
                  <a:schemeClr val="tx1"/>
                </a:solidFill>
                <a:effectLst/>
                <a:latin typeface="+mj-lt"/>
              </a:rPr>
              <a:t>queremos</a:t>
            </a:r>
            <a:r>
              <a:rPr lang="en-US" sz="2400" b="1" dirty="0">
                <a:solidFill>
                  <a:schemeClr val="tx1"/>
                </a:solidFill>
                <a:effectLst/>
                <a:latin typeface="+mj-lt"/>
              </a:rPr>
              <a:t>"</a:t>
            </a:r>
          </a:p>
          <a:p>
            <a:endParaRPr lang="en-US" dirty="0">
              <a:solidFill>
                <a:schemeClr val="tx1"/>
              </a:solidFill>
              <a:latin typeface="+mj-lt"/>
            </a:endParaRPr>
          </a:p>
          <a:p>
            <a:r>
              <a:rPr lang="en-US" b="0" i="1" dirty="0">
                <a:solidFill>
                  <a:schemeClr val="tx1"/>
                </a:solidFill>
                <a:effectLst/>
                <a:latin typeface="+mj-lt"/>
              </a:rPr>
              <a:t>Dr. Steven Bavelok</a:t>
            </a:r>
            <a:br>
              <a:rPr lang="en-US" i="1" dirty="0">
                <a:solidFill>
                  <a:schemeClr val="tx1"/>
                </a:solidFill>
                <a:latin typeface="+mj-lt"/>
              </a:rPr>
            </a:br>
            <a:r>
              <a:rPr lang="en-US" b="0" i="1" dirty="0">
                <a:solidFill>
                  <a:schemeClr val="tx1"/>
                </a:solidFill>
                <a:effectLst/>
                <a:latin typeface="+mj-lt"/>
              </a:rPr>
              <a:t>El </a:t>
            </a:r>
            <a:r>
              <a:rPr lang="en-US" b="0" i="1" dirty="0" err="1">
                <a:solidFill>
                  <a:schemeClr val="tx1"/>
                </a:solidFill>
                <a:effectLst/>
                <a:latin typeface="+mj-lt"/>
              </a:rPr>
              <a:t>programa</a:t>
            </a:r>
            <a:r>
              <a:rPr lang="en-US" b="0" i="1" dirty="0">
                <a:solidFill>
                  <a:schemeClr val="tx1"/>
                </a:solidFill>
                <a:effectLst/>
                <a:latin typeface="+mj-lt"/>
              </a:rPr>
              <a:t> de padres </a:t>
            </a:r>
            <a:r>
              <a:rPr lang="en-US" i="1" dirty="0" err="1">
                <a:solidFill>
                  <a:schemeClr val="tx1"/>
                </a:solidFill>
                <a:latin typeface="+mj-lt"/>
              </a:rPr>
              <a:t>n</a:t>
            </a:r>
            <a:r>
              <a:rPr lang="en-US" b="0" i="1" dirty="0" err="1">
                <a:solidFill>
                  <a:schemeClr val="tx1"/>
                </a:solidFill>
                <a:effectLst/>
                <a:latin typeface="+mj-lt"/>
              </a:rPr>
              <a:t>utritivos</a:t>
            </a:r>
            <a:endParaRPr lang="en-US" i="1" dirty="0">
              <a:solidFill>
                <a:schemeClr val="tx1"/>
              </a:solidFill>
              <a:latin typeface="+mj-lt"/>
            </a:endParaRPr>
          </a:p>
        </p:txBody>
      </p:sp>
      <p:grpSp>
        <p:nvGrpSpPr>
          <p:cNvPr id="6" name="Group 5">
            <a:extLst>
              <a:ext uri="{FF2B5EF4-FFF2-40B4-BE49-F238E27FC236}">
                <a16:creationId xmlns:a16="http://schemas.microsoft.com/office/drawing/2014/main" id="{28C8A588-22D8-5840-90FE-25C75906C617}"/>
              </a:ext>
            </a:extLst>
          </p:cNvPr>
          <p:cNvGrpSpPr/>
          <p:nvPr/>
        </p:nvGrpSpPr>
        <p:grpSpPr>
          <a:xfrm>
            <a:off x="1093886" y="3581356"/>
            <a:ext cx="299319" cy="610379"/>
            <a:chOff x="4162834" y="1684320"/>
            <a:chExt cx="350098" cy="713930"/>
          </a:xfrm>
          <a:solidFill>
            <a:schemeClr val="accent3">
              <a:lumMod val="75000"/>
            </a:schemeClr>
          </a:solidFill>
        </p:grpSpPr>
        <p:sp>
          <p:nvSpPr>
            <p:cNvPr id="8" name="Round Same Side Corner Rectangle 21">
              <a:extLst>
                <a:ext uri="{FF2B5EF4-FFF2-40B4-BE49-F238E27FC236}">
                  <a16:creationId xmlns:a16="http://schemas.microsoft.com/office/drawing/2014/main" id="{062442E6-683A-843C-0F22-009B26F9A111}"/>
                </a:ext>
              </a:extLst>
            </p:cNvPr>
            <p:cNvSpPr/>
            <p:nvPr/>
          </p:nvSpPr>
          <p:spPr>
            <a:xfrm>
              <a:off x="4162834" y="2069359"/>
              <a:ext cx="350098" cy="32889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F0537BAD-3C92-A228-F67B-A8D2956046A1}"/>
                </a:ext>
              </a:extLst>
            </p:cNvPr>
            <p:cNvSpPr/>
            <p:nvPr/>
          </p:nvSpPr>
          <p:spPr>
            <a:xfrm>
              <a:off x="4181633"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52ECD9FE-BBCA-D2F9-2330-92035DD37326}"/>
              </a:ext>
            </a:extLst>
          </p:cNvPr>
          <p:cNvGrpSpPr/>
          <p:nvPr/>
        </p:nvGrpSpPr>
        <p:grpSpPr>
          <a:xfrm>
            <a:off x="4144017" y="3328262"/>
            <a:ext cx="689089" cy="868969"/>
            <a:chOff x="3269971" y="2733590"/>
            <a:chExt cx="648257" cy="817478"/>
          </a:xfrm>
          <a:solidFill>
            <a:schemeClr val="accent3">
              <a:lumMod val="75000"/>
            </a:schemeClr>
          </a:solidFill>
        </p:grpSpPr>
        <p:grpSp>
          <p:nvGrpSpPr>
            <p:cNvPr id="10" name="Group 9">
              <a:extLst>
                <a:ext uri="{FF2B5EF4-FFF2-40B4-BE49-F238E27FC236}">
                  <a16:creationId xmlns:a16="http://schemas.microsoft.com/office/drawing/2014/main" id="{7666B9F2-3A45-2FF9-27D6-402259D8DA64}"/>
                </a:ext>
              </a:extLst>
            </p:cNvPr>
            <p:cNvGrpSpPr/>
            <p:nvPr/>
          </p:nvGrpSpPr>
          <p:grpSpPr>
            <a:xfrm>
              <a:off x="3664779" y="2733590"/>
              <a:ext cx="253449" cy="817478"/>
              <a:chOff x="4045582" y="1684320"/>
              <a:chExt cx="350098" cy="1129211"/>
            </a:xfrm>
            <a:grpFill/>
          </p:grpSpPr>
          <p:sp>
            <p:nvSpPr>
              <p:cNvPr id="11" name="Round Same Side Corner Rectangle 21">
                <a:extLst>
                  <a:ext uri="{FF2B5EF4-FFF2-40B4-BE49-F238E27FC236}">
                    <a16:creationId xmlns:a16="http://schemas.microsoft.com/office/drawing/2014/main" id="{5828513E-7F94-6385-BD60-859FA7826944}"/>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85C07A23-7158-AED1-377E-B7F6FA3ABE04}"/>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A6B9A904-BD05-37AA-172C-77DD7182F2AE}"/>
                </a:ext>
              </a:extLst>
            </p:cNvPr>
            <p:cNvGrpSpPr/>
            <p:nvPr/>
          </p:nvGrpSpPr>
          <p:grpSpPr>
            <a:xfrm>
              <a:off x="3269971" y="2733590"/>
              <a:ext cx="363228" cy="817478"/>
              <a:chOff x="3000654" y="1516217"/>
              <a:chExt cx="245039" cy="551483"/>
            </a:xfrm>
            <a:grpFill/>
          </p:grpSpPr>
          <p:grpSp>
            <p:nvGrpSpPr>
              <p:cNvPr id="14" name="Group 13">
                <a:extLst>
                  <a:ext uri="{FF2B5EF4-FFF2-40B4-BE49-F238E27FC236}">
                    <a16:creationId xmlns:a16="http://schemas.microsoft.com/office/drawing/2014/main" id="{F8E01956-F472-11F2-374E-AC0F50245AE8}"/>
                  </a:ext>
                </a:extLst>
              </p:cNvPr>
              <p:cNvGrpSpPr/>
              <p:nvPr/>
            </p:nvGrpSpPr>
            <p:grpSpPr>
              <a:xfrm>
                <a:off x="3036509" y="1516217"/>
                <a:ext cx="172158" cy="551483"/>
                <a:chOff x="4043172" y="1684320"/>
                <a:chExt cx="352508" cy="1129211"/>
              </a:xfrm>
              <a:grpFill/>
            </p:grpSpPr>
            <p:sp>
              <p:nvSpPr>
                <p:cNvPr id="16" name="Round Same Side Corner Rectangle 21">
                  <a:extLst>
                    <a:ext uri="{FF2B5EF4-FFF2-40B4-BE49-F238E27FC236}">
                      <a16:creationId xmlns:a16="http://schemas.microsoft.com/office/drawing/2014/main" id="{B318A0BD-0C70-B9C3-5F53-48F35B0B5985}"/>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ACA6C571-436F-0031-0D63-42DFF89B7302}"/>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Flowchart: Manual Operation 14">
                <a:extLst>
                  <a:ext uri="{FF2B5EF4-FFF2-40B4-BE49-F238E27FC236}">
                    <a16:creationId xmlns:a16="http://schemas.microsoft.com/office/drawing/2014/main" id="{35C85932-5D1D-B023-6C93-CF6E80872FF8}"/>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4" name="Group 23">
            <a:extLst>
              <a:ext uri="{FF2B5EF4-FFF2-40B4-BE49-F238E27FC236}">
                <a16:creationId xmlns:a16="http://schemas.microsoft.com/office/drawing/2014/main" id="{7C3502D2-3F07-DBB1-1EA5-CCB0F113A426}"/>
              </a:ext>
            </a:extLst>
          </p:cNvPr>
          <p:cNvGrpSpPr/>
          <p:nvPr/>
        </p:nvGrpSpPr>
        <p:grpSpPr>
          <a:xfrm>
            <a:off x="1466436" y="2430067"/>
            <a:ext cx="558800" cy="558800"/>
            <a:chOff x="521896" y="2273096"/>
            <a:chExt cx="558800" cy="558800"/>
          </a:xfrm>
        </p:grpSpPr>
        <p:sp>
          <p:nvSpPr>
            <p:cNvPr id="19" name="Oval 18">
              <a:extLst>
                <a:ext uri="{FF2B5EF4-FFF2-40B4-BE49-F238E27FC236}">
                  <a16:creationId xmlns:a16="http://schemas.microsoft.com/office/drawing/2014/main" id="{30A11F18-62C9-9991-F212-F9E486BBB7F9}"/>
                </a:ext>
              </a:extLst>
            </p:cNvPr>
            <p:cNvSpPr/>
            <p:nvPr/>
          </p:nvSpPr>
          <p:spPr>
            <a:xfrm>
              <a:off x="521896" y="2273096"/>
              <a:ext cx="558800" cy="558800"/>
            </a:xfrm>
            <a:prstGeom prst="ellips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Minus Sign 19">
              <a:extLst>
                <a:ext uri="{FF2B5EF4-FFF2-40B4-BE49-F238E27FC236}">
                  <a16:creationId xmlns:a16="http://schemas.microsoft.com/office/drawing/2014/main" id="{6D092CA1-C1CE-38AC-0E69-C56CC8697D9C}"/>
                </a:ext>
              </a:extLst>
            </p:cNvPr>
            <p:cNvSpPr/>
            <p:nvPr/>
          </p:nvSpPr>
          <p:spPr>
            <a:xfrm>
              <a:off x="578448" y="2329648"/>
              <a:ext cx="445696" cy="445696"/>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27C90B79-E7D6-E9B7-D190-59767E289154}"/>
              </a:ext>
            </a:extLst>
          </p:cNvPr>
          <p:cNvGrpSpPr/>
          <p:nvPr/>
        </p:nvGrpSpPr>
        <p:grpSpPr>
          <a:xfrm>
            <a:off x="1466436" y="3257206"/>
            <a:ext cx="558800" cy="558800"/>
            <a:chOff x="521896" y="2983998"/>
            <a:chExt cx="558800" cy="558800"/>
          </a:xfrm>
        </p:grpSpPr>
        <p:sp>
          <p:nvSpPr>
            <p:cNvPr id="21" name="Oval 20">
              <a:extLst>
                <a:ext uri="{FF2B5EF4-FFF2-40B4-BE49-F238E27FC236}">
                  <a16:creationId xmlns:a16="http://schemas.microsoft.com/office/drawing/2014/main" id="{EB5809CA-D33A-14A4-4DD4-3592D755874E}"/>
                </a:ext>
              </a:extLst>
            </p:cNvPr>
            <p:cNvSpPr/>
            <p:nvPr/>
          </p:nvSpPr>
          <p:spPr>
            <a:xfrm>
              <a:off x="521896" y="2983998"/>
              <a:ext cx="558800" cy="558800"/>
            </a:xfrm>
            <a:prstGeom prst="ellips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lus Sign 21">
              <a:extLst>
                <a:ext uri="{FF2B5EF4-FFF2-40B4-BE49-F238E27FC236}">
                  <a16:creationId xmlns:a16="http://schemas.microsoft.com/office/drawing/2014/main" id="{80A044EA-90FF-3B18-3112-D57AF60F2BCF}"/>
                </a:ext>
              </a:extLst>
            </p:cNvPr>
            <p:cNvSpPr/>
            <p:nvPr/>
          </p:nvSpPr>
          <p:spPr>
            <a:xfrm>
              <a:off x="578448" y="3040550"/>
              <a:ext cx="445696" cy="445696"/>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D3B077C5-C573-1CBB-2742-1F09A33A7407}"/>
              </a:ext>
            </a:extLst>
          </p:cNvPr>
          <p:cNvSpPr txBox="1"/>
          <p:nvPr/>
        </p:nvSpPr>
        <p:spPr>
          <a:xfrm>
            <a:off x="2198353" y="2401855"/>
            <a:ext cx="2255256" cy="707886"/>
          </a:xfrm>
          <a:prstGeom prst="rect">
            <a:avLst/>
          </a:prstGeom>
          <a:noFill/>
        </p:spPr>
        <p:txBody>
          <a:bodyPr wrap="square">
            <a:spAutoFit/>
          </a:bodyPr>
          <a:lstStyle/>
          <a:p>
            <a:r>
              <a:rPr lang="en-US" sz="2000" b="0" i="0" dirty="0">
                <a:effectLst/>
                <a:latin typeface="+mj-lt"/>
                <a:cs typeface="Calibri" panose="020F0502020204030204" pitchFamily="34" charset="0"/>
              </a:rPr>
              <a:t>Comportamiento deseable</a:t>
            </a:r>
            <a:endParaRPr lang="en-US" sz="2000" dirty="0"/>
          </a:p>
        </p:txBody>
      </p:sp>
      <p:sp>
        <p:nvSpPr>
          <p:cNvPr id="27" name="TextBox 26">
            <a:extLst>
              <a:ext uri="{FF2B5EF4-FFF2-40B4-BE49-F238E27FC236}">
                <a16:creationId xmlns:a16="http://schemas.microsoft.com/office/drawing/2014/main" id="{C7BAB9B9-5FB1-A075-4D7E-D5BCA813285A}"/>
              </a:ext>
            </a:extLst>
          </p:cNvPr>
          <p:cNvSpPr txBox="1"/>
          <p:nvPr/>
        </p:nvSpPr>
        <p:spPr>
          <a:xfrm>
            <a:off x="2198353" y="3229845"/>
            <a:ext cx="2060962" cy="707886"/>
          </a:xfrm>
          <a:prstGeom prst="rect">
            <a:avLst/>
          </a:prstGeom>
          <a:noFill/>
        </p:spPr>
        <p:txBody>
          <a:bodyPr wrap="square">
            <a:spAutoFit/>
          </a:bodyPr>
          <a:lstStyle/>
          <a:p>
            <a:r>
              <a:rPr lang="en-US" sz="2000" b="0" i="0" dirty="0">
                <a:effectLst/>
                <a:latin typeface="+mj-lt"/>
                <a:cs typeface="Calibri" panose="020F0502020204030204" pitchFamily="34" charset="0"/>
              </a:rPr>
              <a:t>Comportamiento indeseable</a:t>
            </a:r>
            <a:endParaRPr lang="en-US" sz="2000" dirty="0"/>
          </a:p>
        </p:txBody>
      </p:sp>
      <p:grpSp>
        <p:nvGrpSpPr>
          <p:cNvPr id="28" name="Group 27">
            <a:extLst>
              <a:ext uri="{FF2B5EF4-FFF2-40B4-BE49-F238E27FC236}">
                <a16:creationId xmlns:a16="http://schemas.microsoft.com/office/drawing/2014/main" id="{84BF8111-6ADE-166F-7179-2B81D925219F}"/>
              </a:ext>
            </a:extLst>
          </p:cNvPr>
          <p:cNvGrpSpPr/>
          <p:nvPr/>
        </p:nvGrpSpPr>
        <p:grpSpPr>
          <a:xfrm>
            <a:off x="5150094" y="2694903"/>
            <a:ext cx="558800" cy="558800"/>
            <a:chOff x="521896" y="2273096"/>
            <a:chExt cx="558800" cy="558800"/>
          </a:xfrm>
        </p:grpSpPr>
        <p:sp>
          <p:nvSpPr>
            <p:cNvPr id="29" name="Oval 28">
              <a:extLst>
                <a:ext uri="{FF2B5EF4-FFF2-40B4-BE49-F238E27FC236}">
                  <a16:creationId xmlns:a16="http://schemas.microsoft.com/office/drawing/2014/main" id="{A81BC63E-DE77-E860-88E1-BCA5A3848942}"/>
                </a:ext>
              </a:extLst>
            </p:cNvPr>
            <p:cNvSpPr/>
            <p:nvPr/>
          </p:nvSpPr>
          <p:spPr>
            <a:xfrm>
              <a:off x="521896" y="2273096"/>
              <a:ext cx="558800" cy="558800"/>
            </a:xfrm>
            <a:prstGeom prst="ellips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Minus Sign 29">
              <a:extLst>
                <a:ext uri="{FF2B5EF4-FFF2-40B4-BE49-F238E27FC236}">
                  <a16:creationId xmlns:a16="http://schemas.microsoft.com/office/drawing/2014/main" id="{B6EE2948-2AB0-B6C9-811A-299FC702F5E1}"/>
                </a:ext>
              </a:extLst>
            </p:cNvPr>
            <p:cNvSpPr/>
            <p:nvPr/>
          </p:nvSpPr>
          <p:spPr>
            <a:xfrm>
              <a:off x="578448" y="2329648"/>
              <a:ext cx="445696" cy="445696"/>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1D5F1A95-4C7B-5945-5298-FFFD5C58EF9E}"/>
              </a:ext>
            </a:extLst>
          </p:cNvPr>
          <p:cNvGrpSpPr/>
          <p:nvPr/>
        </p:nvGrpSpPr>
        <p:grpSpPr>
          <a:xfrm>
            <a:off x="5150094" y="3450996"/>
            <a:ext cx="558800" cy="558800"/>
            <a:chOff x="521896" y="2983998"/>
            <a:chExt cx="558800" cy="558800"/>
          </a:xfrm>
        </p:grpSpPr>
        <p:sp>
          <p:nvSpPr>
            <p:cNvPr id="32" name="Oval 31">
              <a:extLst>
                <a:ext uri="{FF2B5EF4-FFF2-40B4-BE49-F238E27FC236}">
                  <a16:creationId xmlns:a16="http://schemas.microsoft.com/office/drawing/2014/main" id="{C28DA500-5251-5B13-56CE-25F0BD606E4F}"/>
                </a:ext>
              </a:extLst>
            </p:cNvPr>
            <p:cNvSpPr/>
            <p:nvPr/>
          </p:nvSpPr>
          <p:spPr>
            <a:xfrm>
              <a:off x="521896" y="2983998"/>
              <a:ext cx="558800" cy="558800"/>
            </a:xfrm>
            <a:prstGeom prst="ellips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Plus Sign 32">
              <a:extLst>
                <a:ext uri="{FF2B5EF4-FFF2-40B4-BE49-F238E27FC236}">
                  <a16:creationId xmlns:a16="http://schemas.microsoft.com/office/drawing/2014/main" id="{ED6C69F2-992A-D6D3-B982-B0E633F4D53C}"/>
                </a:ext>
              </a:extLst>
            </p:cNvPr>
            <p:cNvSpPr/>
            <p:nvPr/>
          </p:nvSpPr>
          <p:spPr>
            <a:xfrm>
              <a:off x="578448" y="3040550"/>
              <a:ext cx="445696" cy="445696"/>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6F5418EB-A28B-5AEE-8804-395E0FE431D7}"/>
              </a:ext>
            </a:extLst>
          </p:cNvPr>
          <p:cNvSpPr txBox="1"/>
          <p:nvPr/>
        </p:nvSpPr>
        <p:spPr>
          <a:xfrm>
            <a:off x="5882011" y="2595645"/>
            <a:ext cx="2484090" cy="707886"/>
          </a:xfrm>
          <a:prstGeom prst="rect">
            <a:avLst/>
          </a:prstGeom>
          <a:noFill/>
        </p:spPr>
        <p:txBody>
          <a:bodyPr wrap="square">
            <a:spAutoFit/>
          </a:bodyPr>
          <a:lstStyle/>
          <a:p>
            <a:r>
              <a:rPr lang="en-US" sz="2000" b="0" i="0" dirty="0" err="1">
                <a:effectLst/>
                <a:latin typeface="+mj-lt"/>
                <a:cs typeface="Calibri" panose="020F0502020204030204" pitchFamily="34" charset="0"/>
              </a:rPr>
              <a:t>Atención</a:t>
            </a:r>
            <a:r>
              <a:rPr lang="en-US" sz="2000" b="0" i="0" dirty="0">
                <a:effectLst/>
                <a:latin typeface="+mj-lt"/>
                <a:cs typeface="Calibri" panose="020F0502020204030204" pitchFamily="34" charset="0"/>
              </a:rPr>
              <a:t> </a:t>
            </a:r>
            <a:r>
              <a:rPr lang="en-US" sz="2000" b="0" i="0" dirty="0" err="1">
                <a:effectLst/>
                <a:latin typeface="+mj-lt"/>
                <a:cs typeface="Calibri" panose="020F0502020204030204" pitchFamily="34" charset="0"/>
              </a:rPr>
              <a:t>negativa</a:t>
            </a:r>
            <a:r>
              <a:rPr lang="en-US" sz="2000" dirty="0">
                <a:latin typeface="+mj-lt"/>
                <a:cs typeface="Calibri" panose="020F0502020204030204" pitchFamily="34" charset="0"/>
              </a:rPr>
              <a:t> y/o</a:t>
            </a:r>
            <a:r>
              <a:rPr lang="en-US" sz="2000" b="0" i="0" dirty="0">
                <a:effectLst/>
                <a:latin typeface="+mj-lt"/>
                <a:cs typeface="Calibri" panose="020F0502020204030204" pitchFamily="34" charset="0"/>
              </a:rPr>
              <a:t> violenta</a:t>
            </a:r>
            <a:endParaRPr lang="en-US" sz="2000" dirty="0"/>
          </a:p>
        </p:txBody>
      </p:sp>
      <p:sp>
        <p:nvSpPr>
          <p:cNvPr id="35" name="TextBox 34">
            <a:extLst>
              <a:ext uri="{FF2B5EF4-FFF2-40B4-BE49-F238E27FC236}">
                <a16:creationId xmlns:a16="http://schemas.microsoft.com/office/drawing/2014/main" id="{250D0A3F-DF12-FD24-8743-51697631324C}"/>
              </a:ext>
            </a:extLst>
          </p:cNvPr>
          <p:cNvSpPr txBox="1"/>
          <p:nvPr/>
        </p:nvSpPr>
        <p:spPr>
          <a:xfrm>
            <a:off x="5882011" y="3423635"/>
            <a:ext cx="2484090" cy="707886"/>
          </a:xfrm>
          <a:prstGeom prst="rect">
            <a:avLst/>
          </a:prstGeom>
          <a:noFill/>
        </p:spPr>
        <p:txBody>
          <a:bodyPr wrap="square">
            <a:spAutoFit/>
          </a:bodyPr>
          <a:lstStyle/>
          <a:p>
            <a:r>
              <a:rPr lang="en-US" sz="2000" b="0" i="0" dirty="0">
                <a:effectLst/>
                <a:latin typeface="+mj-lt"/>
                <a:cs typeface="Calibri" panose="020F0502020204030204" pitchFamily="34" charset="0"/>
              </a:rPr>
              <a:t>Atención </a:t>
            </a:r>
            <a:r>
              <a:rPr lang="en-US" sz="2000" b="0" i="0" dirty="0" err="1">
                <a:effectLst/>
                <a:latin typeface="+mj-lt"/>
                <a:cs typeface="Calibri" panose="020F0502020204030204" pitchFamily="34" charset="0"/>
              </a:rPr>
              <a:t>positiva</a:t>
            </a:r>
            <a:r>
              <a:rPr lang="en-US" sz="2000" b="0" i="0" dirty="0">
                <a:effectLst/>
                <a:latin typeface="+mj-lt"/>
                <a:cs typeface="Calibri" panose="020F0502020204030204" pitchFamily="34" charset="0"/>
              </a:rPr>
              <a:t> y/o elogiosa</a:t>
            </a:r>
            <a:endParaRPr lang="en-US" sz="2000" dirty="0"/>
          </a:p>
        </p:txBody>
      </p:sp>
      <p:sp>
        <p:nvSpPr>
          <p:cNvPr id="36" name="TextBox 35">
            <a:extLst>
              <a:ext uri="{FF2B5EF4-FFF2-40B4-BE49-F238E27FC236}">
                <a16:creationId xmlns:a16="http://schemas.microsoft.com/office/drawing/2014/main" id="{0FDA0DC7-F306-3AF8-8A54-7EEDDFED0E3D}"/>
              </a:ext>
            </a:extLst>
          </p:cNvPr>
          <p:cNvSpPr txBox="1"/>
          <p:nvPr/>
        </p:nvSpPr>
        <p:spPr>
          <a:xfrm>
            <a:off x="1968684" y="4792308"/>
            <a:ext cx="6218862" cy="1015663"/>
          </a:xfrm>
          <a:prstGeom prst="rect">
            <a:avLst/>
          </a:prstGeom>
          <a:noFill/>
        </p:spPr>
        <p:txBody>
          <a:bodyPr wrap="square">
            <a:spAutoFit/>
          </a:bodyPr>
          <a:lstStyle/>
          <a:p>
            <a:r>
              <a:rPr lang="en-US" sz="2000" b="0" i="0" dirty="0">
                <a:effectLst/>
                <a:latin typeface="+mj-lt"/>
                <a:cs typeface="Calibri" panose="020F0502020204030204" pitchFamily="34" charset="0"/>
              </a:rPr>
              <a:t>El </a:t>
            </a:r>
            <a:r>
              <a:rPr lang="en-US" sz="2000" b="0" i="0" dirty="0" err="1">
                <a:effectLst/>
                <a:latin typeface="+mj-lt"/>
                <a:cs typeface="Calibri" panose="020F0502020204030204" pitchFamily="34" charset="0"/>
              </a:rPr>
              <a:t>retiro</a:t>
            </a:r>
            <a:r>
              <a:rPr lang="en-US" sz="2000" b="0" i="0" dirty="0">
                <a:effectLst/>
                <a:latin typeface="+mj-lt"/>
                <a:cs typeface="Calibri" panose="020F0502020204030204" pitchFamily="34" charset="0"/>
              </a:rPr>
              <a:t> de la atención (ignorar) disminuye los comportamientos de </a:t>
            </a:r>
            <a:r>
              <a:rPr lang="en-US" sz="2000" b="0" i="0" dirty="0" err="1">
                <a:effectLst/>
                <a:latin typeface="+mj-lt"/>
                <a:cs typeface="Calibri" panose="020F0502020204030204" pitchFamily="34" charset="0"/>
              </a:rPr>
              <a:t>los</a:t>
            </a:r>
            <a:r>
              <a:rPr lang="en-US" sz="2000" b="0" i="0" dirty="0">
                <a:effectLst/>
                <a:latin typeface="+mj-lt"/>
                <a:cs typeface="Calibri" panose="020F0502020204030204" pitchFamily="34" charset="0"/>
              </a:rPr>
              <a:t>/as </a:t>
            </a:r>
            <a:r>
              <a:rPr lang="en-US" sz="2000" b="0" i="0" dirty="0" err="1">
                <a:effectLst/>
                <a:latin typeface="+mj-lt"/>
                <a:cs typeface="Calibri" panose="020F0502020204030204" pitchFamily="34" charset="0"/>
              </a:rPr>
              <a:t>menores</a:t>
            </a:r>
            <a:r>
              <a:rPr lang="en-US" sz="2000" b="0" i="0" dirty="0">
                <a:effectLst/>
                <a:latin typeface="+mj-lt"/>
                <a:cs typeface="Calibri" panose="020F0502020204030204" pitchFamily="34" charset="0"/>
              </a:rPr>
              <a:t> (deseables o </a:t>
            </a:r>
            <a:r>
              <a:rPr lang="en-US" sz="2000" b="0" i="0" dirty="0" err="1">
                <a:effectLst/>
                <a:latin typeface="+mj-lt"/>
                <a:cs typeface="Calibri" panose="020F0502020204030204" pitchFamily="34" charset="0"/>
              </a:rPr>
              <a:t>indeseables</a:t>
            </a:r>
            <a:r>
              <a:rPr lang="en-US" sz="2000" b="0" i="0" dirty="0">
                <a:effectLst/>
                <a:latin typeface="+mj-lt"/>
                <a:cs typeface="Calibri" panose="020F0502020204030204" pitchFamily="34" charset="0"/>
              </a:rPr>
              <a:t>)</a:t>
            </a:r>
            <a:endParaRPr lang="en-US" sz="2000" dirty="0">
              <a:latin typeface="+mj-lt"/>
              <a:cs typeface="Calibri" panose="020F0502020204030204" pitchFamily="34" charset="0"/>
            </a:endParaRPr>
          </a:p>
        </p:txBody>
      </p:sp>
      <p:grpSp>
        <p:nvGrpSpPr>
          <p:cNvPr id="37" name="Group 36">
            <a:extLst>
              <a:ext uri="{FF2B5EF4-FFF2-40B4-BE49-F238E27FC236}">
                <a16:creationId xmlns:a16="http://schemas.microsoft.com/office/drawing/2014/main" id="{EFF7D9D1-5B5F-09F9-4E7E-6DEF9A9E3C75}"/>
              </a:ext>
            </a:extLst>
          </p:cNvPr>
          <p:cNvGrpSpPr/>
          <p:nvPr/>
        </p:nvGrpSpPr>
        <p:grpSpPr>
          <a:xfrm>
            <a:off x="5150094" y="1938810"/>
            <a:ext cx="558800" cy="558800"/>
            <a:chOff x="521896" y="2273096"/>
            <a:chExt cx="558800" cy="558800"/>
          </a:xfrm>
        </p:grpSpPr>
        <p:sp>
          <p:nvSpPr>
            <p:cNvPr id="38" name="Oval 37">
              <a:extLst>
                <a:ext uri="{FF2B5EF4-FFF2-40B4-BE49-F238E27FC236}">
                  <a16:creationId xmlns:a16="http://schemas.microsoft.com/office/drawing/2014/main" id="{A645AEED-9F09-F638-DDF7-B8EA7EECE8DC}"/>
                </a:ext>
              </a:extLst>
            </p:cNvPr>
            <p:cNvSpPr/>
            <p:nvPr/>
          </p:nvSpPr>
          <p:spPr>
            <a:xfrm>
              <a:off x="521896" y="2273096"/>
              <a:ext cx="558800" cy="558800"/>
            </a:xfrm>
            <a:prstGeom prst="ellips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Minus Sign 38">
              <a:extLst>
                <a:ext uri="{FF2B5EF4-FFF2-40B4-BE49-F238E27FC236}">
                  <a16:creationId xmlns:a16="http://schemas.microsoft.com/office/drawing/2014/main" id="{D2A16EA6-9B65-4C6B-F5FB-00357439C0B6}"/>
                </a:ext>
              </a:extLst>
            </p:cNvPr>
            <p:cNvSpPr/>
            <p:nvPr/>
          </p:nvSpPr>
          <p:spPr>
            <a:xfrm rot="18900000">
              <a:off x="578448" y="2329648"/>
              <a:ext cx="445696" cy="445696"/>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1AC2AE48-1396-FBFC-4CF5-24D992902695}"/>
              </a:ext>
            </a:extLst>
          </p:cNvPr>
          <p:cNvSpPr txBox="1"/>
          <p:nvPr/>
        </p:nvSpPr>
        <p:spPr>
          <a:xfrm>
            <a:off x="5882011" y="1983298"/>
            <a:ext cx="2484090" cy="400110"/>
          </a:xfrm>
          <a:prstGeom prst="rect">
            <a:avLst/>
          </a:prstGeom>
          <a:noFill/>
        </p:spPr>
        <p:txBody>
          <a:bodyPr wrap="square">
            <a:spAutoFit/>
          </a:bodyPr>
          <a:lstStyle/>
          <a:p>
            <a:r>
              <a:rPr lang="en-US" sz="2000" b="0" i="0" dirty="0">
                <a:effectLst/>
                <a:latin typeface="+mj-lt"/>
                <a:cs typeface="Calibri" panose="020F0502020204030204" pitchFamily="34" charset="0"/>
              </a:rPr>
              <a:t>Sin atención</a:t>
            </a:r>
            <a:endParaRPr lang="en-US" sz="2000" dirty="0"/>
          </a:p>
        </p:txBody>
      </p:sp>
      <p:grpSp>
        <p:nvGrpSpPr>
          <p:cNvPr id="42" name="Group 41">
            <a:extLst>
              <a:ext uri="{FF2B5EF4-FFF2-40B4-BE49-F238E27FC236}">
                <a16:creationId xmlns:a16="http://schemas.microsoft.com/office/drawing/2014/main" id="{0BF1820D-595F-9007-965E-8F62F3702C9F}"/>
              </a:ext>
            </a:extLst>
          </p:cNvPr>
          <p:cNvGrpSpPr/>
          <p:nvPr/>
        </p:nvGrpSpPr>
        <p:grpSpPr>
          <a:xfrm>
            <a:off x="1250551" y="4866851"/>
            <a:ext cx="558800" cy="558800"/>
            <a:chOff x="521896" y="2273096"/>
            <a:chExt cx="558800" cy="558800"/>
          </a:xfrm>
        </p:grpSpPr>
        <p:sp>
          <p:nvSpPr>
            <p:cNvPr id="43" name="Oval 42">
              <a:extLst>
                <a:ext uri="{FF2B5EF4-FFF2-40B4-BE49-F238E27FC236}">
                  <a16:creationId xmlns:a16="http://schemas.microsoft.com/office/drawing/2014/main" id="{7AF258EF-15DD-83CF-8BF3-BD3824CC1779}"/>
                </a:ext>
              </a:extLst>
            </p:cNvPr>
            <p:cNvSpPr/>
            <p:nvPr/>
          </p:nvSpPr>
          <p:spPr>
            <a:xfrm>
              <a:off x="521896" y="2273096"/>
              <a:ext cx="558800" cy="558800"/>
            </a:xfrm>
            <a:prstGeom prst="ellips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Minus Sign 43">
              <a:extLst>
                <a:ext uri="{FF2B5EF4-FFF2-40B4-BE49-F238E27FC236}">
                  <a16:creationId xmlns:a16="http://schemas.microsoft.com/office/drawing/2014/main" id="{9AEF02F4-0D55-0156-4706-CFD1412817D1}"/>
                </a:ext>
              </a:extLst>
            </p:cNvPr>
            <p:cNvSpPr/>
            <p:nvPr/>
          </p:nvSpPr>
          <p:spPr>
            <a:xfrm rot="18900000">
              <a:off x="578448" y="2329648"/>
              <a:ext cx="445696" cy="445696"/>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7" name="Straight Connector 46">
            <a:extLst>
              <a:ext uri="{FF2B5EF4-FFF2-40B4-BE49-F238E27FC236}">
                <a16:creationId xmlns:a16="http://schemas.microsoft.com/office/drawing/2014/main" id="{1DBE3984-50A3-8768-3753-F01AA7639E2D}"/>
              </a:ext>
            </a:extLst>
          </p:cNvPr>
          <p:cNvCxnSpPr/>
          <p:nvPr/>
        </p:nvCxnSpPr>
        <p:spPr>
          <a:xfrm>
            <a:off x="1003300" y="4590877"/>
            <a:ext cx="70358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49" name="Graphic 48" descr="Open quotation mark with solid fill">
            <a:extLst>
              <a:ext uri="{FF2B5EF4-FFF2-40B4-BE49-F238E27FC236}">
                <a16:creationId xmlns:a16="http://schemas.microsoft.com/office/drawing/2014/main" id="{C11E248A-EEBB-907C-D375-E8E5259B28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flipV="1">
            <a:off x="10509536" y="1592538"/>
            <a:ext cx="1102365" cy="1102365"/>
          </a:xfrm>
          <a:prstGeom prst="rect">
            <a:avLst/>
          </a:prstGeom>
        </p:spPr>
      </p:pic>
    </p:spTree>
    <p:extLst>
      <p:ext uri="{BB962C8B-B14F-4D97-AF65-F5344CB8AC3E}">
        <p14:creationId xmlns:p14="http://schemas.microsoft.com/office/powerpoint/2010/main" val="1904553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B34B64-A911-5EBD-347D-BEBA4527A7AF}"/>
              </a:ext>
            </a:extLst>
          </p:cNvPr>
          <p:cNvSpPr>
            <a:spLocks noGrp="1"/>
          </p:cNvSpPr>
          <p:nvPr>
            <p:ph type="title"/>
          </p:nvPr>
        </p:nvSpPr>
        <p:spPr/>
        <p:txBody>
          <a:bodyPr/>
          <a:lstStyle/>
          <a:p>
            <a:r>
              <a:rPr lang="en-US" dirty="0">
                <a:highlight>
                  <a:srgbClr val="FFFF00"/>
                </a:highlight>
                <a:latin typeface="+mj-lt"/>
              </a:rPr>
              <a:t>Atención positiva</a:t>
            </a:r>
          </a:p>
        </p:txBody>
      </p:sp>
      <p:sp>
        <p:nvSpPr>
          <p:cNvPr id="17" name="Speech Bubble: Rectangle with Corners Rounded 16">
            <a:extLst>
              <a:ext uri="{FF2B5EF4-FFF2-40B4-BE49-F238E27FC236}">
                <a16:creationId xmlns:a16="http://schemas.microsoft.com/office/drawing/2014/main" id="{2F84194A-97D6-BA96-D5BB-16A80F06FBBD}"/>
              </a:ext>
            </a:extLst>
          </p:cNvPr>
          <p:cNvSpPr/>
          <p:nvPr/>
        </p:nvSpPr>
        <p:spPr>
          <a:xfrm>
            <a:off x="967740" y="1765300"/>
            <a:ext cx="3075940" cy="3531925"/>
          </a:xfrm>
          <a:prstGeom prst="wedgeRoundRectCallout">
            <a:avLst>
              <a:gd name="adj1" fmla="val -62814"/>
              <a:gd name="adj2" fmla="val -19017"/>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457200" algn="l"/>
              </a:tabLst>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¿Se les ocurren algunas formas en que los padres y cuidadores pueden prestar una atención positiva a sus </a:t>
            </a:r>
            <a:r>
              <a:rPr lang="en-US" sz="2400" dirty="0" err="1">
                <a:solidFill>
                  <a:schemeClr val="tx1"/>
                </a:solidFill>
                <a:latin typeface="Arial" panose="020B0604020202020204" pitchFamily="34" charset="0"/>
                <a:ea typeface="Calibri" panose="020F0502020204030204" pitchFamily="34" charset="0"/>
                <a:cs typeface="Arial" panose="020B0604020202020204" pitchFamily="34" charset="0"/>
              </a:rPr>
              <a:t>hijos</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/as?</a:t>
            </a:r>
          </a:p>
        </p:txBody>
      </p:sp>
      <p:sp>
        <p:nvSpPr>
          <p:cNvPr id="18" name="Speech Bubble: Rectangle with Corners Rounded 17">
            <a:extLst>
              <a:ext uri="{FF2B5EF4-FFF2-40B4-BE49-F238E27FC236}">
                <a16:creationId xmlns:a16="http://schemas.microsoft.com/office/drawing/2014/main" id="{D27FDF43-8E98-7091-486E-4A8DD278F9CA}"/>
              </a:ext>
            </a:extLst>
          </p:cNvPr>
          <p:cNvSpPr/>
          <p:nvPr/>
        </p:nvSpPr>
        <p:spPr>
          <a:xfrm>
            <a:off x="4558030" y="1765300"/>
            <a:ext cx="3075940" cy="3531925"/>
          </a:xfrm>
          <a:prstGeom prst="wedgeRoundRectCallout">
            <a:avLst>
              <a:gd name="adj1" fmla="val -19246"/>
              <a:gd name="adj2" fmla="val 59595"/>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457200" algn="l"/>
              </a:tabLst>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¿Cuáles son los mejores momentos del día para prestar una atención positiva a </a:t>
            </a:r>
            <a:r>
              <a:rPr lang="en-US" sz="2400" dirty="0" err="1">
                <a:solidFill>
                  <a:schemeClr val="tx1"/>
                </a:solidFill>
                <a:latin typeface="Arial" panose="020B0604020202020204" pitchFamily="34" charset="0"/>
                <a:ea typeface="Calibri" panose="020F0502020204030204" pitchFamily="34" charset="0"/>
                <a:cs typeface="Arial" panose="020B0604020202020204" pitchFamily="34" charset="0"/>
              </a:rPr>
              <a:t>los</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/as </a:t>
            </a:r>
            <a:r>
              <a:rPr lang="en-US" sz="2400" dirty="0" err="1">
                <a:solidFill>
                  <a:schemeClr val="tx1"/>
                </a:solidFill>
                <a:latin typeface="Arial" panose="020B0604020202020204" pitchFamily="34" charset="0"/>
                <a:ea typeface="Calibri" panose="020F0502020204030204" pitchFamily="34" charset="0"/>
                <a:cs typeface="Arial" panose="020B0604020202020204" pitchFamily="34" charset="0"/>
              </a:rPr>
              <a:t>menores</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a:t>
            </a:r>
          </a:p>
        </p:txBody>
      </p:sp>
      <p:sp>
        <p:nvSpPr>
          <p:cNvPr id="19" name="Speech Bubble: Rectangle with Corners Rounded 18">
            <a:extLst>
              <a:ext uri="{FF2B5EF4-FFF2-40B4-BE49-F238E27FC236}">
                <a16:creationId xmlns:a16="http://schemas.microsoft.com/office/drawing/2014/main" id="{2007C04A-0111-50ED-2DCA-F807176F3539}"/>
              </a:ext>
            </a:extLst>
          </p:cNvPr>
          <p:cNvSpPr/>
          <p:nvPr/>
        </p:nvSpPr>
        <p:spPr>
          <a:xfrm>
            <a:off x="8148321" y="1765300"/>
            <a:ext cx="3075940" cy="3531925"/>
          </a:xfrm>
          <a:prstGeom prst="wedgeRoundRectCallout">
            <a:avLst>
              <a:gd name="adj1" fmla="val 59608"/>
              <a:gd name="adj2" fmla="val -20186"/>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457200" algn="l"/>
              </a:tabLst>
            </a:pP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¿Cuáles son los mejores tipos de actividades que </a:t>
            </a:r>
            <a:r>
              <a:rPr lang="en-US"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pueden</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llevar</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 </a:t>
            </a:r>
            <a:r>
              <a:rPr lang="en-US"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cabo</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para prestar una atención positiva a </a:t>
            </a:r>
            <a:r>
              <a:rPr lang="en-US"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los</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/as </a:t>
            </a:r>
            <a:r>
              <a:rPr lang="en-US"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menores</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3284899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1D22E-1D9D-9D48-BBDD-87F7A76EBD78}"/>
              </a:ext>
            </a:extLst>
          </p:cNvPr>
          <p:cNvSpPr>
            <a:spLocks noGrp="1"/>
          </p:cNvSpPr>
          <p:nvPr>
            <p:ph type="title"/>
          </p:nvPr>
        </p:nvSpPr>
        <p:spPr/>
        <p:txBody>
          <a:bodyPr/>
          <a:lstStyle/>
          <a:p>
            <a:r>
              <a:rPr lang="en-US" dirty="0">
                <a:latin typeface="+mj-lt"/>
              </a:rPr>
              <a:t>Tres herramientas para padres y </a:t>
            </a:r>
            <a:r>
              <a:rPr lang="en-US" dirty="0" err="1">
                <a:latin typeface="+mj-lt"/>
              </a:rPr>
              <a:t>madres</a:t>
            </a:r>
            <a:r>
              <a:rPr lang="en-US" dirty="0">
                <a:latin typeface="+mj-lt"/>
              </a:rPr>
              <a:t> </a:t>
            </a:r>
          </a:p>
        </p:txBody>
      </p:sp>
      <p:sp>
        <p:nvSpPr>
          <p:cNvPr id="3" name="TextBox 2">
            <a:extLst>
              <a:ext uri="{FF2B5EF4-FFF2-40B4-BE49-F238E27FC236}">
                <a16:creationId xmlns:a16="http://schemas.microsoft.com/office/drawing/2014/main" id="{9E2DA4F6-925B-2ADA-514F-B5B8C3EC840A}"/>
              </a:ext>
            </a:extLst>
          </p:cNvPr>
          <p:cNvSpPr txBox="1"/>
          <p:nvPr/>
        </p:nvSpPr>
        <p:spPr>
          <a:xfrm>
            <a:off x="1602660" y="4557305"/>
            <a:ext cx="2702257" cy="477054"/>
          </a:xfrm>
          <a:prstGeom prst="rect">
            <a:avLst/>
          </a:prstGeom>
          <a:noFill/>
        </p:spPr>
        <p:txBody>
          <a:bodyPr wrap="square" rtlCol="0">
            <a:spAutoFit/>
          </a:bodyPr>
          <a:lstStyle/>
          <a:p>
            <a:pPr algn="ctr"/>
            <a:r>
              <a:rPr lang="en-US" sz="2500" dirty="0" err="1">
                <a:solidFill>
                  <a:schemeClr val="tx1"/>
                </a:solidFill>
                <a:latin typeface="+mj-lt"/>
                <a:cs typeface="Calibri" panose="020F0502020204030204" pitchFamily="34" charset="0"/>
              </a:rPr>
              <a:t>Jugar</a:t>
            </a:r>
            <a:endParaRPr lang="en-US" sz="2500" dirty="0">
              <a:solidFill>
                <a:schemeClr val="tx1"/>
              </a:solidFill>
              <a:latin typeface="+mj-lt"/>
              <a:cs typeface="Calibri" panose="020F0502020204030204" pitchFamily="34" charset="0"/>
            </a:endParaRPr>
          </a:p>
        </p:txBody>
      </p:sp>
      <p:sp>
        <p:nvSpPr>
          <p:cNvPr id="4" name="TextBox 3">
            <a:extLst>
              <a:ext uri="{FF2B5EF4-FFF2-40B4-BE49-F238E27FC236}">
                <a16:creationId xmlns:a16="http://schemas.microsoft.com/office/drawing/2014/main" id="{B070202D-E04C-C51D-E8FA-BF270BB6F937}"/>
              </a:ext>
            </a:extLst>
          </p:cNvPr>
          <p:cNvSpPr txBox="1"/>
          <p:nvPr/>
        </p:nvSpPr>
        <p:spPr>
          <a:xfrm>
            <a:off x="5050193" y="4584578"/>
            <a:ext cx="2702257" cy="477054"/>
          </a:xfrm>
          <a:prstGeom prst="rect">
            <a:avLst/>
          </a:prstGeom>
          <a:noFill/>
        </p:spPr>
        <p:txBody>
          <a:bodyPr wrap="square" rtlCol="0">
            <a:spAutoFit/>
          </a:bodyPr>
          <a:lstStyle/>
          <a:p>
            <a:pPr algn="ctr"/>
            <a:r>
              <a:rPr lang="en-US" sz="2500" dirty="0" err="1">
                <a:solidFill>
                  <a:schemeClr val="tx1"/>
                </a:solidFill>
                <a:latin typeface="+mj-lt"/>
                <a:cs typeface="Calibri" panose="020F0502020204030204" pitchFamily="34" charset="0"/>
              </a:rPr>
              <a:t>Elogiar</a:t>
            </a:r>
            <a:endParaRPr lang="en-US" sz="2500" dirty="0">
              <a:solidFill>
                <a:schemeClr val="tx1"/>
              </a:solidFill>
              <a:latin typeface="+mj-lt"/>
              <a:cs typeface="Calibri" panose="020F0502020204030204" pitchFamily="34" charset="0"/>
            </a:endParaRPr>
          </a:p>
        </p:txBody>
      </p:sp>
      <p:sp>
        <p:nvSpPr>
          <p:cNvPr id="5" name="TextBox 4">
            <a:extLst>
              <a:ext uri="{FF2B5EF4-FFF2-40B4-BE49-F238E27FC236}">
                <a16:creationId xmlns:a16="http://schemas.microsoft.com/office/drawing/2014/main" id="{83D0507A-5940-8811-95CE-9D980A342F5C}"/>
              </a:ext>
            </a:extLst>
          </p:cNvPr>
          <p:cNvSpPr txBox="1"/>
          <p:nvPr/>
        </p:nvSpPr>
        <p:spPr>
          <a:xfrm>
            <a:off x="8616554" y="4550715"/>
            <a:ext cx="2257568" cy="861774"/>
          </a:xfrm>
          <a:prstGeom prst="rect">
            <a:avLst/>
          </a:prstGeom>
          <a:noFill/>
        </p:spPr>
        <p:txBody>
          <a:bodyPr wrap="square" rtlCol="0">
            <a:spAutoFit/>
          </a:bodyPr>
          <a:lstStyle/>
          <a:p>
            <a:pPr algn="ctr"/>
            <a:r>
              <a:rPr lang="en-US" sz="2500" dirty="0">
                <a:solidFill>
                  <a:schemeClr val="tx1"/>
                </a:solidFill>
                <a:latin typeface="+mj-lt"/>
                <a:cs typeface="Calibri" panose="020F0502020204030204" pitchFamily="34" charset="0"/>
              </a:rPr>
              <a:t>Pasar tiempo de calidad </a:t>
            </a:r>
          </a:p>
        </p:txBody>
      </p:sp>
      <p:grpSp>
        <p:nvGrpSpPr>
          <p:cNvPr id="25" name="Group 24">
            <a:extLst>
              <a:ext uri="{FF2B5EF4-FFF2-40B4-BE49-F238E27FC236}">
                <a16:creationId xmlns:a16="http://schemas.microsoft.com/office/drawing/2014/main" id="{E7F24794-E2EA-2F5C-9835-36DA22E8D2A8}"/>
              </a:ext>
            </a:extLst>
          </p:cNvPr>
          <p:cNvGrpSpPr/>
          <p:nvPr/>
        </p:nvGrpSpPr>
        <p:grpSpPr>
          <a:xfrm>
            <a:off x="1509813" y="2071005"/>
            <a:ext cx="2773980" cy="2168604"/>
            <a:chOff x="1460651" y="2564185"/>
            <a:chExt cx="2143125" cy="1675423"/>
          </a:xfrm>
        </p:grpSpPr>
        <p:grpSp>
          <p:nvGrpSpPr>
            <p:cNvPr id="6" name="Group 5">
              <a:extLst>
                <a:ext uri="{FF2B5EF4-FFF2-40B4-BE49-F238E27FC236}">
                  <a16:creationId xmlns:a16="http://schemas.microsoft.com/office/drawing/2014/main" id="{4B9BED9F-43C0-15A9-1960-EA629EEAD13E}"/>
                </a:ext>
              </a:extLst>
            </p:cNvPr>
            <p:cNvGrpSpPr/>
            <p:nvPr/>
          </p:nvGrpSpPr>
          <p:grpSpPr>
            <a:xfrm>
              <a:off x="3143796" y="3295059"/>
              <a:ext cx="459980" cy="938003"/>
              <a:chOff x="4162834" y="1684320"/>
              <a:chExt cx="350098" cy="713930"/>
            </a:xfrm>
            <a:solidFill>
              <a:schemeClr val="accent3">
                <a:lumMod val="75000"/>
              </a:schemeClr>
            </a:solidFill>
          </p:grpSpPr>
          <p:sp>
            <p:nvSpPr>
              <p:cNvPr id="7" name="Round Same Side Corner Rectangle 21">
                <a:extLst>
                  <a:ext uri="{FF2B5EF4-FFF2-40B4-BE49-F238E27FC236}">
                    <a16:creationId xmlns:a16="http://schemas.microsoft.com/office/drawing/2014/main" id="{7C969C6F-E720-4C95-3311-F56A95A19814}"/>
                  </a:ext>
                </a:extLst>
              </p:cNvPr>
              <p:cNvSpPr/>
              <p:nvPr/>
            </p:nvSpPr>
            <p:spPr>
              <a:xfrm>
                <a:off x="4162834" y="2069359"/>
                <a:ext cx="350098" cy="32889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FE325490-3479-9E2E-8976-2EEF184E904E}"/>
                  </a:ext>
                </a:extLst>
              </p:cNvPr>
              <p:cNvSpPr/>
              <p:nvPr/>
            </p:nvSpPr>
            <p:spPr>
              <a:xfrm>
                <a:off x="4181633"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97B39639-13F1-C90E-A19C-E23F858F2262}"/>
                </a:ext>
              </a:extLst>
            </p:cNvPr>
            <p:cNvGrpSpPr/>
            <p:nvPr/>
          </p:nvGrpSpPr>
          <p:grpSpPr>
            <a:xfrm>
              <a:off x="1460651" y="2564185"/>
              <a:ext cx="519444" cy="1675423"/>
              <a:chOff x="4045582" y="1684320"/>
              <a:chExt cx="350098" cy="1129211"/>
            </a:xfrm>
            <a:solidFill>
              <a:schemeClr val="accent3">
                <a:lumMod val="75000"/>
              </a:schemeClr>
            </a:solidFill>
          </p:grpSpPr>
          <p:sp>
            <p:nvSpPr>
              <p:cNvPr id="16" name="Round Same Side Corner Rectangle 21">
                <a:extLst>
                  <a:ext uri="{FF2B5EF4-FFF2-40B4-BE49-F238E27FC236}">
                    <a16:creationId xmlns:a16="http://schemas.microsoft.com/office/drawing/2014/main" id="{BBBFC638-B9C3-E304-FE11-3A8792499BF3}"/>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629F026-4C5A-25AA-D305-A1956B142120}"/>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09880DD1-AB50-2923-A708-C93CD445C504}"/>
                </a:ext>
              </a:extLst>
            </p:cNvPr>
            <p:cNvGrpSpPr/>
            <p:nvPr/>
          </p:nvGrpSpPr>
          <p:grpSpPr>
            <a:xfrm rot="1111982">
              <a:off x="1740664" y="2838458"/>
              <a:ext cx="613879" cy="551956"/>
              <a:chOff x="1740664" y="2838458"/>
              <a:chExt cx="613879" cy="551956"/>
            </a:xfrm>
          </p:grpSpPr>
          <p:sp>
            <p:nvSpPr>
              <p:cNvPr id="19" name="Rectangle: Rounded Corners 18">
                <a:extLst>
                  <a:ext uri="{FF2B5EF4-FFF2-40B4-BE49-F238E27FC236}">
                    <a16:creationId xmlns:a16="http://schemas.microsoft.com/office/drawing/2014/main" id="{9B053B4B-5EF7-8AA8-1E9A-9F20CF1D5E48}"/>
                  </a:ext>
                </a:extLst>
              </p:cNvPr>
              <p:cNvSpPr/>
              <p:nvPr/>
            </p:nvSpPr>
            <p:spPr>
              <a:xfrm rot="20490745">
                <a:off x="1740664" y="3203972"/>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Rounded Corners 19">
                <a:extLst>
                  <a:ext uri="{FF2B5EF4-FFF2-40B4-BE49-F238E27FC236}">
                    <a16:creationId xmlns:a16="http://schemas.microsoft.com/office/drawing/2014/main" id="{5F14F30D-274A-FC4E-0AFF-4CD783B08DE7}"/>
                  </a:ext>
                </a:extLst>
              </p:cNvPr>
              <p:cNvSpPr/>
              <p:nvPr/>
            </p:nvSpPr>
            <p:spPr>
              <a:xfrm rot="18199991">
                <a:off x="2009269" y="2997290"/>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Rectangle: Rounded Corners 20">
              <a:extLst>
                <a:ext uri="{FF2B5EF4-FFF2-40B4-BE49-F238E27FC236}">
                  <a16:creationId xmlns:a16="http://schemas.microsoft.com/office/drawing/2014/main" id="{5E67E3FB-CB0C-B1DD-C02B-ED307A3067A1}"/>
                </a:ext>
              </a:extLst>
            </p:cNvPr>
            <p:cNvSpPr/>
            <p:nvPr/>
          </p:nvSpPr>
          <p:spPr>
            <a:xfrm rot="2911012">
              <a:off x="2965975" y="3752830"/>
              <a:ext cx="265721" cy="152281"/>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884E4C39-1559-8E92-AF91-5FD39E30E26B}"/>
                </a:ext>
              </a:extLst>
            </p:cNvPr>
            <p:cNvSpPr/>
            <p:nvPr/>
          </p:nvSpPr>
          <p:spPr>
            <a:xfrm>
              <a:off x="2440628" y="2602311"/>
              <a:ext cx="311208" cy="31120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5407932D-CEB3-B61D-AD57-4B8802B0D09A}"/>
                </a:ext>
              </a:extLst>
            </p:cNvPr>
            <p:cNvSpPr/>
            <p:nvPr/>
          </p:nvSpPr>
          <p:spPr>
            <a:xfrm rot="344442">
              <a:off x="3093618" y="3814700"/>
              <a:ext cx="282648" cy="152281"/>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E682A41A-A056-6F81-A285-ED47746B9BFC}"/>
              </a:ext>
            </a:extLst>
          </p:cNvPr>
          <p:cNvGrpSpPr/>
          <p:nvPr/>
        </p:nvGrpSpPr>
        <p:grpSpPr>
          <a:xfrm>
            <a:off x="8777785" y="2641600"/>
            <a:ext cx="1880433" cy="1591462"/>
            <a:chOff x="8397556" y="2571280"/>
            <a:chExt cx="1452788" cy="1229534"/>
          </a:xfrm>
        </p:grpSpPr>
        <p:sp>
          <p:nvSpPr>
            <p:cNvPr id="43" name="Round Same Side Corner Rectangle 21">
              <a:extLst>
                <a:ext uri="{FF2B5EF4-FFF2-40B4-BE49-F238E27FC236}">
                  <a16:creationId xmlns:a16="http://schemas.microsoft.com/office/drawing/2014/main" id="{B0CED43A-0934-1EBB-31E1-7CE9FB6D91A6}"/>
                </a:ext>
              </a:extLst>
            </p:cNvPr>
            <p:cNvSpPr/>
            <p:nvPr/>
          </p:nvSpPr>
          <p:spPr>
            <a:xfrm>
              <a:off x="8983195" y="3424134"/>
              <a:ext cx="372475" cy="288958"/>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212FFF5F-4395-1D75-C981-762F4C231E0C}"/>
                </a:ext>
              </a:extLst>
            </p:cNvPr>
            <p:cNvSpPr/>
            <p:nvPr/>
          </p:nvSpPr>
          <p:spPr>
            <a:xfrm>
              <a:off x="9145070" y="3013438"/>
              <a:ext cx="366284" cy="36628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ound Same Side Corner Rectangle 21">
              <a:extLst>
                <a:ext uri="{FF2B5EF4-FFF2-40B4-BE49-F238E27FC236}">
                  <a16:creationId xmlns:a16="http://schemas.microsoft.com/office/drawing/2014/main" id="{CA897C17-22F4-3BFC-E71E-97774B2EA4EF}"/>
                </a:ext>
              </a:extLst>
            </p:cNvPr>
            <p:cNvSpPr/>
            <p:nvPr/>
          </p:nvSpPr>
          <p:spPr>
            <a:xfrm>
              <a:off x="8397556" y="3135472"/>
              <a:ext cx="519444" cy="63440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911E878C-15F2-91F6-325E-6C0FF55752DC}"/>
                </a:ext>
              </a:extLst>
            </p:cNvPr>
            <p:cNvSpPr/>
            <p:nvPr/>
          </p:nvSpPr>
          <p:spPr>
            <a:xfrm>
              <a:off x="8537672" y="2571280"/>
              <a:ext cx="487977" cy="48797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DC6C1ACF-BFD6-ACCD-86C8-26C701D1CF8F}"/>
                </a:ext>
              </a:extLst>
            </p:cNvPr>
            <p:cNvGrpSpPr/>
            <p:nvPr/>
          </p:nvGrpSpPr>
          <p:grpSpPr>
            <a:xfrm rot="3836719">
              <a:off x="8790881" y="3217897"/>
              <a:ext cx="613879" cy="551956"/>
              <a:chOff x="1740664" y="2838458"/>
              <a:chExt cx="613879" cy="551956"/>
            </a:xfrm>
          </p:grpSpPr>
          <p:sp>
            <p:nvSpPr>
              <p:cNvPr id="50" name="Rectangle: Rounded Corners 49">
                <a:extLst>
                  <a:ext uri="{FF2B5EF4-FFF2-40B4-BE49-F238E27FC236}">
                    <a16:creationId xmlns:a16="http://schemas.microsoft.com/office/drawing/2014/main" id="{FF47A7A0-6D2B-AAFC-9FEC-56E3132A4383}"/>
                  </a:ext>
                </a:extLst>
              </p:cNvPr>
              <p:cNvSpPr/>
              <p:nvPr/>
            </p:nvSpPr>
            <p:spPr>
              <a:xfrm rot="18199991">
                <a:off x="2009269" y="2997290"/>
                <a:ext cx="504105" cy="186442"/>
              </a:xfrm>
              <a:prstGeom prst="roundRect">
                <a:avLst>
                  <a:gd name="adj" fmla="val 50000"/>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Rounded Corners 48">
                <a:extLst>
                  <a:ext uri="{FF2B5EF4-FFF2-40B4-BE49-F238E27FC236}">
                    <a16:creationId xmlns:a16="http://schemas.microsoft.com/office/drawing/2014/main" id="{20A77EAD-A0FE-7AE7-71B2-DE496D2CD8EA}"/>
                  </a:ext>
                </a:extLst>
              </p:cNvPr>
              <p:cNvSpPr/>
              <p:nvPr/>
            </p:nvSpPr>
            <p:spPr>
              <a:xfrm rot="20490745">
                <a:off x="1740664" y="3203972"/>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Parallelogram 53">
              <a:extLst>
                <a:ext uri="{FF2B5EF4-FFF2-40B4-BE49-F238E27FC236}">
                  <a16:creationId xmlns:a16="http://schemas.microsoft.com/office/drawing/2014/main" id="{F1145645-4D8A-ABA9-AA41-8C78D127B076}"/>
                </a:ext>
              </a:extLst>
            </p:cNvPr>
            <p:cNvSpPr/>
            <p:nvPr/>
          </p:nvSpPr>
          <p:spPr>
            <a:xfrm>
              <a:off x="9536019" y="3429000"/>
              <a:ext cx="314325" cy="340873"/>
            </a:xfrm>
            <a:prstGeom prst="parallelogram">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B25BA398-FC8F-2559-906C-C064861EA136}"/>
              </a:ext>
            </a:extLst>
          </p:cNvPr>
          <p:cNvGrpSpPr/>
          <p:nvPr/>
        </p:nvGrpSpPr>
        <p:grpSpPr>
          <a:xfrm>
            <a:off x="6485250" y="3016791"/>
            <a:ext cx="595492" cy="1214343"/>
            <a:chOff x="4162834" y="1684320"/>
            <a:chExt cx="350098" cy="713930"/>
          </a:xfrm>
          <a:solidFill>
            <a:schemeClr val="accent3">
              <a:lumMod val="75000"/>
            </a:schemeClr>
          </a:solidFill>
        </p:grpSpPr>
        <p:sp>
          <p:nvSpPr>
            <p:cNvPr id="37" name="Round Same Side Corner Rectangle 21">
              <a:extLst>
                <a:ext uri="{FF2B5EF4-FFF2-40B4-BE49-F238E27FC236}">
                  <a16:creationId xmlns:a16="http://schemas.microsoft.com/office/drawing/2014/main" id="{D0E28BED-AB92-97A5-427C-F6B5908EBCF3}"/>
                </a:ext>
              </a:extLst>
            </p:cNvPr>
            <p:cNvSpPr/>
            <p:nvPr/>
          </p:nvSpPr>
          <p:spPr>
            <a:xfrm>
              <a:off x="4162834" y="2069359"/>
              <a:ext cx="350098" cy="32889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7792FD6D-1042-1941-FA13-7E86BADE6527}"/>
                </a:ext>
              </a:extLst>
            </p:cNvPr>
            <p:cNvSpPr/>
            <p:nvPr/>
          </p:nvSpPr>
          <p:spPr>
            <a:xfrm>
              <a:off x="4181633"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Round Same Side Corner Rectangle 21">
            <a:extLst>
              <a:ext uri="{FF2B5EF4-FFF2-40B4-BE49-F238E27FC236}">
                <a16:creationId xmlns:a16="http://schemas.microsoft.com/office/drawing/2014/main" id="{9CEFA21A-63D7-D2DE-BBE1-DFB7F877A4D6}"/>
              </a:ext>
            </a:extLst>
          </p:cNvPr>
          <p:cNvSpPr/>
          <p:nvPr/>
        </p:nvSpPr>
        <p:spPr>
          <a:xfrm>
            <a:off x="5303834" y="2810189"/>
            <a:ext cx="672474" cy="1429419"/>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75F52F98-9B1C-7488-C232-C3272EFC108B}"/>
              </a:ext>
            </a:extLst>
          </p:cNvPr>
          <p:cNvSpPr/>
          <p:nvPr/>
        </p:nvSpPr>
        <p:spPr>
          <a:xfrm>
            <a:off x="5639811" y="2088953"/>
            <a:ext cx="631737" cy="63173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id="{3D310D7E-41F9-5AF0-A8B4-0AF9A87F4EAA}"/>
              </a:ext>
            </a:extLst>
          </p:cNvPr>
          <p:cNvGrpSpPr/>
          <p:nvPr/>
        </p:nvGrpSpPr>
        <p:grpSpPr>
          <a:xfrm rot="4738653">
            <a:off x="5782552" y="2878646"/>
            <a:ext cx="794730" cy="714565"/>
            <a:chOff x="1740664" y="2838458"/>
            <a:chExt cx="613879" cy="551956"/>
          </a:xfrm>
        </p:grpSpPr>
        <p:sp>
          <p:nvSpPr>
            <p:cNvPr id="33" name="Rectangle: Rounded Corners 32">
              <a:extLst>
                <a:ext uri="{FF2B5EF4-FFF2-40B4-BE49-F238E27FC236}">
                  <a16:creationId xmlns:a16="http://schemas.microsoft.com/office/drawing/2014/main" id="{7D7FAE8F-1514-EDE2-6D23-162B32768EC2}"/>
                </a:ext>
              </a:extLst>
            </p:cNvPr>
            <p:cNvSpPr/>
            <p:nvPr/>
          </p:nvSpPr>
          <p:spPr>
            <a:xfrm rot="20490745">
              <a:off x="1740664" y="3203972"/>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Rounded Corners 33">
              <a:extLst>
                <a:ext uri="{FF2B5EF4-FFF2-40B4-BE49-F238E27FC236}">
                  <a16:creationId xmlns:a16="http://schemas.microsoft.com/office/drawing/2014/main" id="{9E74324D-8293-EC69-4136-20FF540A3D13}"/>
                </a:ext>
              </a:extLst>
            </p:cNvPr>
            <p:cNvSpPr/>
            <p:nvPr/>
          </p:nvSpPr>
          <p:spPr>
            <a:xfrm rot="18199991">
              <a:off x="2009269" y="2997290"/>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Speech Bubble: Rectangle with Corners Rounded 38">
            <a:extLst>
              <a:ext uri="{FF2B5EF4-FFF2-40B4-BE49-F238E27FC236}">
                <a16:creationId xmlns:a16="http://schemas.microsoft.com/office/drawing/2014/main" id="{0AB702D5-EE46-BD66-991B-D5BE01F070D0}"/>
              </a:ext>
            </a:extLst>
          </p:cNvPr>
          <p:cNvSpPr/>
          <p:nvPr/>
        </p:nvSpPr>
        <p:spPr>
          <a:xfrm>
            <a:off x="6629747" y="1927366"/>
            <a:ext cx="976624" cy="702932"/>
          </a:xfrm>
          <a:prstGeom prst="wedgeRoundRectCallout">
            <a:avLst>
              <a:gd name="adj1" fmla="val -75378"/>
              <a:gd name="adj2" fmla="val 21802"/>
              <a:gd name="adj3" fmla="val 1666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0" name="Group 59">
            <a:extLst>
              <a:ext uri="{FF2B5EF4-FFF2-40B4-BE49-F238E27FC236}">
                <a16:creationId xmlns:a16="http://schemas.microsoft.com/office/drawing/2014/main" id="{1981EB34-3307-A246-A611-0F4B88463C52}"/>
              </a:ext>
            </a:extLst>
          </p:cNvPr>
          <p:cNvGrpSpPr/>
          <p:nvPr/>
        </p:nvGrpSpPr>
        <p:grpSpPr>
          <a:xfrm>
            <a:off x="6711637" y="2104838"/>
            <a:ext cx="812843" cy="454644"/>
            <a:chOff x="5638800" y="3079063"/>
            <a:chExt cx="1634825" cy="914402"/>
          </a:xfrm>
          <a:solidFill>
            <a:schemeClr val="bg1"/>
          </a:solidFill>
        </p:grpSpPr>
        <p:pic>
          <p:nvPicPr>
            <p:cNvPr id="57" name="Graphic 56" descr="Raised hand with solid fill">
              <a:extLst>
                <a:ext uri="{FF2B5EF4-FFF2-40B4-BE49-F238E27FC236}">
                  <a16:creationId xmlns:a16="http://schemas.microsoft.com/office/drawing/2014/main" id="{DCD4A3E4-08FA-EE5E-88B4-83952B7CC7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8800" y="3079063"/>
              <a:ext cx="914400" cy="914400"/>
            </a:xfrm>
            <a:prstGeom prst="rect">
              <a:avLst/>
            </a:prstGeom>
          </p:spPr>
        </p:pic>
        <p:pic>
          <p:nvPicPr>
            <p:cNvPr id="59" name="Graphic 58" descr="Hand with solid fill">
              <a:extLst>
                <a:ext uri="{FF2B5EF4-FFF2-40B4-BE49-F238E27FC236}">
                  <a16:creationId xmlns:a16="http://schemas.microsoft.com/office/drawing/2014/main" id="{A7169E03-A821-F27E-B78A-7DEA6AA62B6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59225" y="3079065"/>
              <a:ext cx="914400" cy="914400"/>
            </a:xfrm>
            <a:prstGeom prst="rect">
              <a:avLst/>
            </a:prstGeom>
          </p:spPr>
        </p:pic>
      </p:grpSp>
      <p:grpSp>
        <p:nvGrpSpPr>
          <p:cNvPr id="2049" name="Group 2048">
            <a:extLst>
              <a:ext uri="{FF2B5EF4-FFF2-40B4-BE49-F238E27FC236}">
                <a16:creationId xmlns:a16="http://schemas.microsoft.com/office/drawing/2014/main" id="{E2F206DB-F58E-A4E9-4972-BA7F5A442A68}"/>
              </a:ext>
            </a:extLst>
          </p:cNvPr>
          <p:cNvGrpSpPr/>
          <p:nvPr/>
        </p:nvGrpSpPr>
        <p:grpSpPr>
          <a:xfrm>
            <a:off x="6986177" y="1990150"/>
            <a:ext cx="263106" cy="123209"/>
            <a:chOff x="7542112" y="1225245"/>
            <a:chExt cx="351242" cy="258158"/>
          </a:xfrm>
        </p:grpSpPr>
        <p:sp>
          <p:nvSpPr>
            <p:cNvPr id="61" name="Rectangle 60">
              <a:extLst>
                <a:ext uri="{FF2B5EF4-FFF2-40B4-BE49-F238E27FC236}">
                  <a16:creationId xmlns:a16="http://schemas.microsoft.com/office/drawing/2014/main" id="{E5733ECB-625A-FEB5-2DB7-394294DC865D}"/>
                </a:ext>
              </a:extLst>
            </p:cNvPr>
            <p:cNvSpPr/>
            <p:nvPr/>
          </p:nvSpPr>
          <p:spPr>
            <a:xfrm>
              <a:off x="7685562" y="1225245"/>
              <a:ext cx="45720" cy="191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AA574761-3E76-2BEB-0D57-46F4ABD7D8C8}"/>
                </a:ext>
              </a:extLst>
            </p:cNvPr>
            <p:cNvSpPr/>
            <p:nvPr/>
          </p:nvSpPr>
          <p:spPr>
            <a:xfrm rot="1034900">
              <a:off x="7847634" y="1272918"/>
              <a:ext cx="45720" cy="191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CF162D6E-6917-BB5B-5A25-3F6536A4A411}"/>
                </a:ext>
              </a:extLst>
            </p:cNvPr>
            <p:cNvSpPr/>
            <p:nvPr/>
          </p:nvSpPr>
          <p:spPr>
            <a:xfrm rot="20072803">
              <a:off x="7542112" y="1292190"/>
              <a:ext cx="45720" cy="191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41677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6CC884-A807-6BE4-30D8-D1A8732126BF}"/>
              </a:ext>
            </a:extLst>
          </p:cNvPr>
          <p:cNvSpPr>
            <a:spLocks noGrp="1"/>
          </p:cNvSpPr>
          <p:nvPr>
            <p:ph type="title"/>
          </p:nvPr>
        </p:nvSpPr>
        <p:spPr/>
        <p:txBody>
          <a:bodyPr/>
          <a:lstStyle/>
          <a:p>
            <a:r>
              <a:rPr lang="en-US" dirty="0">
                <a:latin typeface="+mj-lt"/>
              </a:rPr>
              <a:t>Jugar con </a:t>
            </a:r>
            <a:r>
              <a:rPr lang="en-US" dirty="0" err="1">
                <a:latin typeface="+mj-lt"/>
              </a:rPr>
              <a:t>los</a:t>
            </a:r>
            <a:r>
              <a:rPr lang="en-US" dirty="0">
                <a:latin typeface="+mj-lt"/>
              </a:rPr>
              <a:t>/as </a:t>
            </a:r>
            <a:r>
              <a:rPr lang="en-US" dirty="0" err="1">
                <a:latin typeface="+mj-lt"/>
              </a:rPr>
              <a:t>menores</a:t>
            </a:r>
            <a:endParaRPr lang="en-US" dirty="0">
              <a:latin typeface="+mj-lt"/>
            </a:endParaRPr>
          </a:p>
        </p:txBody>
      </p:sp>
      <p:sp>
        <p:nvSpPr>
          <p:cNvPr id="7" name="TextBox 6">
            <a:extLst>
              <a:ext uri="{FF2B5EF4-FFF2-40B4-BE49-F238E27FC236}">
                <a16:creationId xmlns:a16="http://schemas.microsoft.com/office/drawing/2014/main" id="{C14E911B-C1CB-CDDB-56C8-48C0A47BDC94}"/>
              </a:ext>
            </a:extLst>
          </p:cNvPr>
          <p:cNvSpPr txBox="1"/>
          <p:nvPr/>
        </p:nvSpPr>
        <p:spPr>
          <a:xfrm>
            <a:off x="5347484" y="2274838"/>
            <a:ext cx="5752316" cy="2862322"/>
          </a:xfrm>
          <a:prstGeom prst="rect">
            <a:avLst/>
          </a:prstGeom>
          <a:noFill/>
        </p:spPr>
        <p:txBody>
          <a:bodyPr wrap="square">
            <a:spAutoFit/>
          </a:bodyPr>
          <a:lstStyle/>
          <a:p>
            <a:r>
              <a:rPr lang="en-US" sz="3600" b="1" dirty="0">
                <a:solidFill>
                  <a:schemeClr val="tx1"/>
                </a:solidFill>
                <a:latin typeface="+mj-lt"/>
                <a:cs typeface="Calibri" panose="020F0502020204030204" pitchFamily="34" charset="0"/>
              </a:rPr>
              <a:t>¿Cómo puede el juego con </a:t>
            </a:r>
            <a:r>
              <a:rPr lang="en-US" sz="3600" b="1" dirty="0" err="1">
                <a:solidFill>
                  <a:schemeClr val="tx1"/>
                </a:solidFill>
                <a:latin typeface="+mj-lt"/>
                <a:cs typeface="Calibri" panose="020F0502020204030204" pitchFamily="34" charset="0"/>
              </a:rPr>
              <a:t>los</a:t>
            </a:r>
            <a:r>
              <a:rPr lang="en-US" sz="3600" b="1" dirty="0">
                <a:solidFill>
                  <a:schemeClr val="tx1"/>
                </a:solidFill>
                <a:latin typeface="+mj-lt"/>
                <a:cs typeface="Calibri" panose="020F0502020204030204" pitchFamily="34" charset="0"/>
              </a:rPr>
              <a:t>/as </a:t>
            </a:r>
            <a:r>
              <a:rPr lang="en-US" sz="3600" b="1" dirty="0" err="1">
                <a:solidFill>
                  <a:schemeClr val="tx1"/>
                </a:solidFill>
                <a:latin typeface="+mj-lt"/>
                <a:cs typeface="Calibri" panose="020F0502020204030204" pitchFamily="34" charset="0"/>
              </a:rPr>
              <a:t>menores</a:t>
            </a:r>
            <a:r>
              <a:rPr lang="en-US" sz="3600" b="1" dirty="0">
                <a:solidFill>
                  <a:schemeClr val="tx1"/>
                </a:solidFill>
                <a:latin typeface="+mj-lt"/>
                <a:cs typeface="Calibri" panose="020F0502020204030204" pitchFamily="34" charset="0"/>
              </a:rPr>
              <a:t> fomentar su desarrollo y comportamiento positivos?</a:t>
            </a:r>
          </a:p>
        </p:txBody>
      </p:sp>
      <p:grpSp>
        <p:nvGrpSpPr>
          <p:cNvPr id="4" name="Group 9">
            <a:extLst>
              <a:ext uri="{FF2B5EF4-FFF2-40B4-BE49-F238E27FC236}">
                <a16:creationId xmlns:a16="http://schemas.microsoft.com/office/drawing/2014/main" id="{0ED0C285-5EFF-2E82-FBA2-C95F6D5B396C}"/>
              </a:ext>
            </a:extLst>
          </p:cNvPr>
          <p:cNvGrpSpPr/>
          <p:nvPr/>
        </p:nvGrpSpPr>
        <p:grpSpPr>
          <a:xfrm>
            <a:off x="1384910" y="2285382"/>
            <a:ext cx="3056462" cy="2317583"/>
            <a:chOff x="1117683" y="2194390"/>
            <a:chExt cx="3415887" cy="2678824"/>
          </a:xfrm>
          <a:solidFill>
            <a:schemeClr val="accent3">
              <a:lumMod val="75000"/>
            </a:schemeClr>
          </a:solidFill>
        </p:grpSpPr>
        <p:sp>
          <p:nvSpPr>
            <p:cNvPr id="5" name="Speech Bubble: Rectangle with Corners Rounded 6">
              <a:extLst>
                <a:ext uri="{FF2B5EF4-FFF2-40B4-BE49-F238E27FC236}">
                  <a16:creationId xmlns:a16="http://schemas.microsoft.com/office/drawing/2014/main" id="{516CEE7A-A90D-5C87-D186-95A12D52630D}"/>
                </a:ext>
              </a:extLst>
            </p:cNvPr>
            <p:cNvSpPr/>
            <p:nvPr/>
          </p:nvSpPr>
          <p:spPr>
            <a:xfrm>
              <a:off x="1117683" y="2194390"/>
              <a:ext cx="1792248" cy="1200806"/>
            </a:xfrm>
            <a:prstGeom prst="wedgeRoundRectCallout">
              <a:avLst>
                <a:gd name="adj1" fmla="val 19938"/>
                <a:gd name="adj2" fmla="val 69216"/>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6" name="Speech Bubble: Rectangle with Corners Rounded 7">
              <a:extLst>
                <a:ext uri="{FF2B5EF4-FFF2-40B4-BE49-F238E27FC236}">
                  <a16:creationId xmlns:a16="http://schemas.microsoft.com/office/drawing/2014/main" id="{78DAADB2-F7B6-842D-18AA-FE8E9FDEBE20}"/>
                </a:ext>
              </a:extLst>
            </p:cNvPr>
            <p:cNvSpPr/>
            <p:nvPr/>
          </p:nvSpPr>
          <p:spPr>
            <a:xfrm>
              <a:off x="3240911" y="3671195"/>
              <a:ext cx="1292659" cy="866081"/>
            </a:xfrm>
            <a:prstGeom prst="wedgeRoundRectCallout">
              <a:avLst>
                <a:gd name="adj1" fmla="val -20501"/>
                <a:gd name="adj2" fmla="val 64241"/>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8" name="Speech Bubble: Rectangle with Corners Rounded 8">
              <a:extLst>
                <a:ext uri="{FF2B5EF4-FFF2-40B4-BE49-F238E27FC236}">
                  <a16:creationId xmlns:a16="http://schemas.microsoft.com/office/drawing/2014/main" id="{353BF407-C540-7D89-501C-BA20A4EED7B8}"/>
                </a:ext>
              </a:extLst>
            </p:cNvPr>
            <p:cNvSpPr/>
            <p:nvPr/>
          </p:nvSpPr>
          <p:spPr>
            <a:xfrm>
              <a:off x="1747778" y="4229639"/>
              <a:ext cx="1097717" cy="643575"/>
            </a:xfrm>
            <a:prstGeom prst="wedgeRoundRectCallout">
              <a:avLst>
                <a:gd name="adj1" fmla="val -20501"/>
                <a:gd name="adj2" fmla="val 84025"/>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spTree>
    <p:extLst>
      <p:ext uri="{BB962C8B-B14F-4D97-AF65-F5344CB8AC3E}">
        <p14:creationId xmlns:p14="http://schemas.microsoft.com/office/powerpoint/2010/main" val="2136163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8F19A-A570-0E2C-A5DB-5170E6ACAAA9}"/>
              </a:ext>
            </a:extLst>
          </p:cNvPr>
          <p:cNvSpPr>
            <a:spLocks noGrp="1"/>
          </p:cNvSpPr>
          <p:nvPr>
            <p:ph type="title"/>
          </p:nvPr>
        </p:nvSpPr>
        <p:spPr/>
        <p:txBody>
          <a:bodyPr>
            <a:normAutofit fontScale="90000"/>
          </a:bodyPr>
          <a:lstStyle/>
          <a:p>
            <a:r>
              <a:rPr lang="en-US" dirty="0">
                <a:latin typeface="+mj-lt"/>
              </a:rPr>
              <a:t>¿Qué </a:t>
            </a:r>
            <a:r>
              <a:rPr lang="en-US" dirty="0" err="1">
                <a:latin typeface="+mj-lt"/>
              </a:rPr>
              <a:t>aprenden</a:t>
            </a:r>
            <a:r>
              <a:rPr lang="en-US" dirty="0">
                <a:latin typeface="+mj-lt"/>
              </a:rPr>
              <a:t> </a:t>
            </a:r>
            <a:r>
              <a:rPr lang="en-US" dirty="0" err="1">
                <a:latin typeface="+mj-lt"/>
              </a:rPr>
              <a:t>los</a:t>
            </a:r>
            <a:r>
              <a:rPr lang="en-US" dirty="0">
                <a:latin typeface="+mj-lt"/>
              </a:rPr>
              <a:t>/as </a:t>
            </a:r>
            <a:r>
              <a:rPr lang="en-US" dirty="0" err="1">
                <a:latin typeface="+mj-lt"/>
              </a:rPr>
              <a:t>menores</a:t>
            </a:r>
            <a:r>
              <a:rPr lang="en-US" dirty="0">
                <a:latin typeface="+mj-lt"/>
              </a:rPr>
              <a:t> y </a:t>
            </a:r>
            <a:r>
              <a:rPr lang="en-US" dirty="0" err="1">
                <a:latin typeface="+mj-lt"/>
              </a:rPr>
              <a:t>los</a:t>
            </a:r>
            <a:r>
              <a:rPr lang="en-US" dirty="0">
                <a:latin typeface="+mj-lt"/>
              </a:rPr>
              <a:t> padres y </a:t>
            </a:r>
            <a:r>
              <a:rPr lang="en-US" dirty="0" err="1">
                <a:latin typeface="+mj-lt"/>
              </a:rPr>
              <a:t>madres</a:t>
            </a:r>
            <a:r>
              <a:rPr lang="en-US" dirty="0">
                <a:latin typeface="+mj-lt"/>
              </a:rPr>
              <a:t> jugando?</a:t>
            </a:r>
          </a:p>
        </p:txBody>
      </p:sp>
      <p:sp>
        <p:nvSpPr>
          <p:cNvPr id="8" name="TextBox 7">
            <a:extLst>
              <a:ext uri="{FF2B5EF4-FFF2-40B4-BE49-F238E27FC236}">
                <a16:creationId xmlns:a16="http://schemas.microsoft.com/office/drawing/2014/main" id="{C59A008E-416C-9A21-2C9B-B2B021B9978F}"/>
              </a:ext>
            </a:extLst>
          </p:cNvPr>
          <p:cNvSpPr txBox="1"/>
          <p:nvPr/>
        </p:nvSpPr>
        <p:spPr>
          <a:xfrm>
            <a:off x="8092707" y="2324738"/>
            <a:ext cx="3486983" cy="2554545"/>
          </a:xfrm>
          <a:prstGeom prst="rect">
            <a:avLst/>
          </a:prstGeom>
          <a:noFill/>
        </p:spPr>
        <p:txBody>
          <a:bodyPr wrap="square">
            <a:spAutoFit/>
          </a:bodyPr>
          <a:lstStyle/>
          <a:p>
            <a:r>
              <a:rPr lang="en-US" sz="2000" b="1" i="0" dirty="0">
                <a:effectLst/>
                <a:latin typeface="+mj-lt"/>
                <a:cs typeface="Calibri" panose="020F0502020204030204" pitchFamily="34" charset="0"/>
              </a:rPr>
              <a:t>Los/as </a:t>
            </a:r>
            <a:r>
              <a:rPr lang="en-US" sz="2000" b="1" i="0" dirty="0" err="1">
                <a:effectLst/>
                <a:latin typeface="+mj-lt"/>
                <a:cs typeface="Calibri" panose="020F0502020204030204" pitchFamily="34" charset="0"/>
              </a:rPr>
              <a:t>menores</a:t>
            </a:r>
            <a:r>
              <a:rPr lang="en-US" sz="2000" b="1" i="0" dirty="0">
                <a:effectLst/>
                <a:latin typeface="+mj-lt"/>
                <a:cs typeface="Calibri" panose="020F0502020204030204" pitchFamily="34" charset="0"/>
              </a:rPr>
              <a:t> </a:t>
            </a:r>
            <a:r>
              <a:rPr lang="en-US" sz="2000" b="0" i="0" dirty="0">
                <a:effectLst/>
                <a:latin typeface="+mj-lt"/>
                <a:cs typeface="Calibri" panose="020F0502020204030204" pitchFamily="34" charset="0"/>
              </a:rPr>
              <a:t>aprenden habilidades sociales, como turnarse y </a:t>
            </a:r>
            <a:r>
              <a:rPr lang="en-US" sz="2000" b="0" i="0" dirty="0" err="1">
                <a:effectLst/>
                <a:latin typeface="+mj-lt"/>
                <a:cs typeface="Calibri" panose="020F0502020204030204" pitchFamily="34" charset="0"/>
              </a:rPr>
              <a:t>compartir</a:t>
            </a:r>
            <a:endParaRPr lang="en-US" sz="2000" b="0" i="0" dirty="0">
              <a:effectLst/>
              <a:latin typeface="+mj-lt"/>
              <a:cs typeface="Calibri" panose="020F0502020204030204" pitchFamily="34" charset="0"/>
            </a:endParaRPr>
          </a:p>
          <a:p>
            <a:endParaRPr lang="en-US" sz="2000" b="0" i="0" dirty="0">
              <a:effectLst/>
              <a:latin typeface="+mj-lt"/>
              <a:cs typeface="Calibri" panose="020F0502020204030204" pitchFamily="34" charset="0"/>
            </a:endParaRPr>
          </a:p>
          <a:p>
            <a:pPr marL="342900" indent="-342900">
              <a:buFont typeface="Arial" panose="020B0604020202020204" pitchFamily="34" charset="0"/>
              <a:buChar char="•"/>
            </a:pPr>
            <a:endParaRPr lang="en-US" sz="2000" b="0" i="0" dirty="0">
              <a:effectLst/>
              <a:latin typeface="+mj-lt"/>
              <a:cs typeface="Calibri" panose="020F0502020204030204" pitchFamily="34" charset="0"/>
            </a:endParaRPr>
          </a:p>
          <a:p>
            <a:r>
              <a:rPr lang="en-US" sz="2000" b="1" dirty="0">
                <a:latin typeface="+mj-lt"/>
                <a:cs typeface="Calibri" panose="020F0502020204030204" pitchFamily="34" charset="0"/>
              </a:rPr>
              <a:t>L</a:t>
            </a:r>
            <a:r>
              <a:rPr lang="en-US" sz="2000" b="1" i="0" dirty="0">
                <a:effectLst/>
                <a:latin typeface="+mj-lt"/>
                <a:cs typeface="Calibri" panose="020F0502020204030204" pitchFamily="34" charset="0"/>
              </a:rPr>
              <a:t>os/as </a:t>
            </a:r>
            <a:r>
              <a:rPr lang="en-US" sz="2000" b="1" i="0" dirty="0" err="1">
                <a:effectLst/>
                <a:latin typeface="+mj-lt"/>
                <a:cs typeface="Calibri" panose="020F0502020204030204" pitchFamily="34" charset="0"/>
              </a:rPr>
              <a:t>menores</a:t>
            </a:r>
            <a:r>
              <a:rPr lang="en-US" sz="2000" b="1" i="0" dirty="0">
                <a:effectLst/>
                <a:latin typeface="+mj-lt"/>
                <a:cs typeface="Calibri" panose="020F0502020204030204" pitchFamily="34" charset="0"/>
              </a:rPr>
              <a:t> </a:t>
            </a:r>
            <a:r>
              <a:rPr lang="en-US" sz="2000" b="0" i="0" dirty="0">
                <a:effectLst/>
                <a:latin typeface="+mj-lt"/>
                <a:cs typeface="Calibri" panose="020F0502020204030204" pitchFamily="34" charset="0"/>
              </a:rPr>
              <a:t>aprenden a utilizar su imaginación: ¡el juego fomenta la creatividad!</a:t>
            </a:r>
            <a:endParaRPr lang="en-US" sz="2000" dirty="0">
              <a:latin typeface="+mj-lt"/>
              <a:cs typeface="Calibri" panose="020F0502020204030204" pitchFamily="34" charset="0"/>
            </a:endParaRPr>
          </a:p>
        </p:txBody>
      </p:sp>
      <p:grpSp>
        <p:nvGrpSpPr>
          <p:cNvPr id="4" name="Group 3">
            <a:extLst>
              <a:ext uri="{FF2B5EF4-FFF2-40B4-BE49-F238E27FC236}">
                <a16:creationId xmlns:a16="http://schemas.microsoft.com/office/drawing/2014/main" id="{FE8B59EC-8B3E-AF5A-386B-4C693ECC0B61}"/>
              </a:ext>
            </a:extLst>
          </p:cNvPr>
          <p:cNvGrpSpPr/>
          <p:nvPr/>
        </p:nvGrpSpPr>
        <p:grpSpPr>
          <a:xfrm>
            <a:off x="4781582" y="2567161"/>
            <a:ext cx="2773980" cy="2168604"/>
            <a:chOff x="1460651" y="2564185"/>
            <a:chExt cx="2143125" cy="1675423"/>
          </a:xfrm>
        </p:grpSpPr>
        <p:grpSp>
          <p:nvGrpSpPr>
            <p:cNvPr id="5" name="Group 4">
              <a:extLst>
                <a:ext uri="{FF2B5EF4-FFF2-40B4-BE49-F238E27FC236}">
                  <a16:creationId xmlns:a16="http://schemas.microsoft.com/office/drawing/2014/main" id="{21E0E411-AE4C-CF57-469F-FA458C4E58C4}"/>
                </a:ext>
              </a:extLst>
            </p:cNvPr>
            <p:cNvGrpSpPr/>
            <p:nvPr/>
          </p:nvGrpSpPr>
          <p:grpSpPr>
            <a:xfrm>
              <a:off x="3143796" y="3295059"/>
              <a:ext cx="459980" cy="938003"/>
              <a:chOff x="4162834" y="1684320"/>
              <a:chExt cx="350098" cy="713930"/>
            </a:xfrm>
            <a:solidFill>
              <a:schemeClr val="accent3">
                <a:lumMod val="75000"/>
              </a:schemeClr>
            </a:solidFill>
          </p:grpSpPr>
          <p:sp>
            <p:nvSpPr>
              <p:cNvPr id="16" name="Round Same Side Corner Rectangle 21">
                <a:extLst>
                  <a:ext uri="{FF2B5EF4-FFF2-40B4-BE49-F238E27FC236}">
                    <a16:creationId xmlns:a16="http://schemas.microsoft.com/office/drawing/2014/main" id="{FC5782C8-5782-3DB5-3B32-C0D3A6B91AE8}"/>
                  </a:ext>
                </a:extLst>
              </p:cNvPr>
              <p:cNvSpPr/>
              <p:nvPr/>
            </p:nvSpPr>
            <p:spPr>
              <a:xfrm>
                <a:off x="4162834" y="2069359"/>
                <a:ext cx="350098" cy="32889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F4327E64-EAD8-0F46-ADE9-3B0A7BB288FC}"/>
                  </a:ext>
                </a:extLst>
              </p:cNvPr>
              <p:cNvSpPr/>
              <p:nvPr/>
            </p:nvSpPr>
            <p:spPr>
              <a:xfrm>
                <a:off x="4181633"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96F0F777-8D55-33CC-B1A3-33E58EBDD936}"/>
                </a:ext>
              </a:extLst>
            </p:cNvPr>
            <p:cNvGrpSpPr/>
            <p:nvPr/>
          </p:nvGrpSpPr>
          <p:grpSpPr>
            <a:xfrm>
              <a:off x="1460651" y="2564185"/>
              <a:ext cx="519444" cy="1675423"/>
              <a:chOff x="4045582" y="1684320"/>
              <a:chExt cx="350098" cy="1129211"/>
            </a:xfrm>
            <a:solidFill>
              <a:schemeClr val="accent3">
                <a:lumMod val="75000"/>
              </a:schemeClr>
            </a:solidFill>
          </p:grpSpPr>
          <p:sp>
            <p:nvSpPr>
              <p:cNvPr id="14" name="Round Same Side Corner Rectangle 21">
                <a:extLst>
                  <a:ext uri="{FF2B5EF4-FFF2-40B4-BE49-F238E27FC236}">
                    <a16:creationId xmlns:a16="http://schemas.microsoft.com/office/drawing/2014/main" id="{86489005-8768-AB36-FFDC-FBE118B976A4}"/>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50268721-69B9-D9BC-1F28-4B31B117983D}"/>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79F4645B-3DCE-0E51-B6CF-DA6ACA422A8E}"/>
                </a:ext>
              </a:extLst>
            </p:cNvPr>
            <p:cNvGrpSpPr/>
            <p:nvPr/>
          </p:nvGrpSpPr>
          <p:grpSpPr>
            <a:xfrm rot="1111982">
              <a:off x="1740664" y="2838458"/>
              <a:ext cx="613879" cy="551956"/>
              <a:chOff x="1740664" y="2838458"/>
              <a:chExt cx="613879" cy="551956"/>
            </a:xfrm>
          </p:grpSpPr>
          <p:sp>
            <p:nvSpPr>
              <p:cNvPr id="12" name="Rectangle: Rounded Corners 11">
                <a:extLst>
                  <a:ext uri="{FF2B5EF4-FFF2-40B4-BE49-F238E27FC236}">
                    <a16:creationId xmlns:a16="http://schemas.microsoft.com/office/drawing/2014/main" id="{E7139741-8514-778B-CAE0-C2E22D1FBC90}"/>
                  </a:ext>
                </a:extLst>
              </p:cNvPr>
              <p:cNvSpPr/>
              <p:nvPr/>
            </p:nvSpPr>
            <p:spPr>
              <a:xfrm rot="20490745">
                <a:off x="1740664" y="3203972"/>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7FBA843D-6497-808C-4D74-F00C98211F0A}"/>
                  </a:ext>
                </a:extLst>
              </p:cNvPr>
              <p:cNvSpPr/>
              <p:nvPr/>
            </p:nvSpPr>
            <p:spPr>
              <a:xfrm rot="18199991">
                <a:off x="2009269" y="2997290"/>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Rectangle: Rounded Corners 8">
              <a:extLst>
                <a:ext uri="{FF2B5EF4-FFF2-40B4-BE49-F238E27FC236}">
                  <a16:creationId xmlns:a16="http://schemas.microsoft.com/office/drawing/2014/main" id="{D69C74CC-39C0-0ADB-4336-74FD515E1473}"/>
                </a:ext>
              </a:extLst>
            </p:cNvPr>
            <p:cNvSpPr/>
            <p:nvPr/>
          </p:nvSpPr>
          <p:spPr>
            <a:xfrm rot="2911012">
              <a:off x="2965975" y="3752830"/>
              <a:ext cx="265721" cy="152281"/>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83782F20-90E0-6C7E-89C3-821B48B75DF9}"/>
                </a:ext>
              </a:extLst>
            </p:cNvPr>
            <p:cNvSpPr/>
            <p:nvPr/>
          </p:nvSpPr>
          <p:spPr>
            <a:xfrm>
              <a:off x="2440628" y="2602311"/>
              <a:ext cx="311208" cy="31120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4C920958-7B48-C21E-B391-92368DB0C2B4}"/>
                </a:ext>
              </a:extLst>
            </p:cNvPr>
            <p:cNvSpPr/>
            <p:nvPr/>
          </p:nvSpPr>
          <p:spPr>
            <a:xfrm rot="344442">
              <a:off x="3093618" y="3814700"/>
              <a:ext cx="282648" cy="152281"/>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Box 17">
            <a:extLst>
              <a:ext uri="{FF2B5EF4-FFF2-40B4-BE49-F238E27FC236}">
                <a16:creationId xmlns:a16="http://schemas.microsoft.com/office/drawing/2014/main" id="{7FAC3976-4A30-A71E-2B2B-2646E819ED5D}"/>
              </a:ext>
            </a:extLst>
          </p:cNvPr>
          <p:cNvSpPr txBox="1"/>
          <p:nvPr/>
        </p:nvSpPr>
        <p:spPr>
          <a:xfrm>
            <a:off x="1095616" y="2066414"/>
            <a:ext cx="3174660" cy="4093428"/>
          </a:xfrm>
          <a:prstGeom prst="rect">
            <a:avLst/>
          </a:prstGeom>
          <a:noFill/>
        </p:spPr>
        <p:txBody>
          <a:bodyPr wrap="square">
            <a:spAutoFit/>
          </a:bodyPr>
          <a:lstStyle/>
          <a:p>
            <a:r>
              <a:rPr lang="en-US" sz="2000" b="1" i="0" dirty="0">
                <a:effectLst/>
                <a:latin typeface="+mj-lt"/>
                <a:cs typeface="Calibri" panose="020F0502020204030204" pitchFamily="34" charset="0"/>
              </a:rPr>
              <a:t>Los padres y </a:t>
            </a:r>
            <a:r>
              <a:rPr lang="en-US" sz="2000" b="1" i="0" dirty="0" err="1">
                <a:effectLst/>
                <a:latin typeface="+mj-lt"/>
                <a:cs typeface="Calibri" panose="020F0502020204030204" pitchFamily="34" charset="0"/>
              </a:rPr>
              <a:t>madres</a:t>
            </a:r>
            <a:r>
              <a:rPr lang="en-US" sz="2000" b="1" i="0" dirty="0">
                <a:effectLst/>
                <a:latin typeface="+mj-lt"/>
                <a:cs typeface="Calibri" panose="020F0502020204030204" pitchFamily="34" charset="0"/>
              </a:rPr>
              <a:t> </a:t>
            </a:r>
            <a:r>
              <a:rPr lang="en-US" sz="2000" b="0" i="0" dirty="0">
                <a:effectLst/>
                <a:latin typeface="+mj-lt"/>
                <a:cs typeface="Calibri" panose="020F0502020204030204" pitchFamily="34" charset="0"/>
              </a:rPr>
              <a:t>aprenden más sobre los gustos y preferencias, habilidades y capacidades de sus </a:t>
            </a:r>
            <a:r>
              <a:rPr lang="en-US" sz="2000" b="0" i="0" dirty="0" err="1">
                <a:effectLst/>
                <a:latin typeface="+mj-lt"/>
                <a:cs typeface="Calibri" panose="020F0502020204030204" pitchFamily="34" charset="0"/>
              </a:rPr>
              <a:t>hijos</a:t>
            </a:r>
            <a:r>
              <a:rPr lang="en-US" sz="2000" b="0" i="0" dirty="0">
                <a:effectLst/>
                <a:latin typeface="+mj-lt"/>
                <a:cs typeface="Calibri" panose="020F0502020204030204" pitchFamily="34" charset="0"/>
              </a:rPr>
              <a:t>/as</a:t>
            </a:r>
          </a:p>
          <a:p>
            <a:pPr marL="342900" indent="-342900">
              <a:buFont typeface="Arial" panose="020B0604020202020204" pitchFamily="34" charset="0"/>
              <a:buChar char="•"/>
            </a:pPr>
            <a:endParaRPr lang="en-US" sz="2000" b="0" i="0" dirty="0">
              <a:effectLst/>
              <a:latin typeface="+mj-lt"/>
              <a:cs typeface="Calibri" panose="020F0502020204030204" pitchFamily="34" charset="0"/>
            </a:endParaRPr>
          </a:p>
          <a:p>
            <a:r>
              <a:rPr lang="en-US" sz="2000" b="1" i="0" dirty="0">
                <a:effectLst/>
                <a:latin typeface="+mj-lt"/>
                <a:cs typeface="Calibri" panose="020F0502020204030204" pitchFamily="34" charset="0"/>
              </a:rPr>
              <a:t>Los padres y </a:t>
            </a:r>
            <a:r>
              <a:rPr lang="en-US" sz="2000" b="1" i="0" dirty="0" err="1">
                <a:effectLst/>
                <a:latin typeface="+mj-lt"/>
                <a:cs typeface="Calibri" panose="020F0502020204030204" pitchFamily="34" charset="0"/>
              </a:rPr>
              <a:t>madres</a:t>
            </a:r>
            <a:r>
              <a:rPr lang="en-US" sz="2000" b="1" i="0" dirty="0">
                <a:effectLst/>
                <a:latin typeface="+mj-lt"/>
                <a:cs typeface="Calibri" panose="020F0502020204030204" pitchFamily="34" charset="0"/>
              </a:rPr>
              <a:t> </a:t>
            </a:r>
            <a:r>
              <a:rPr lang="en-US" sz="2000" b="0" i="0" dirty="0">
                <a:effectLst/>
                <a:latin typeface="+mj-lt"/>
                <a:cs typeface="Calibri" panose="020F0502020204030204" pitchFamily="34" charset="0"/>
              </a:rPr>
              <a:t>que juegan con sus </a:t>
            </a:r>
            <a:r>
              <a:rPr lang="en-US" sz="2000" b="0" i="0" dirty="0" err="1">
                <a:effectLst/>
                <a:latin typeface="+mj-lt"/>
                <a:cs typeface="Calibri" panose="020F0502020204030204" pitchFamily="34" charset="0"/>
              </a:rPr>
              <a:t>hijos</a:t>
            </a:r>
            <a:r>
              <a:rPr lang="en-US" sz="2000" b="0" i="0" dirty="0">
                <a:effectLst/>
                <a:latin typeface="+mj-lt"/>
                <a:cs typeface="Calibri" panose="020F0502020204030204" pitchFamily="34" charset="0"/>
              </a:rPr>
              <a:t>/as mejoran su autoestima; ¡</a:t>
            </a:r>
            <a:r>
              <a:rPr lang="en-US" sz="2000" b="0" i="0" dirty="0" err="1">
                <a:effectLst/>
                <a:latin typeface="+mj-lt"/>
                <a:cs typeface="Calibri" panose="020F0502020204030204" pitchFamily="34" charset="0"/>
              </a:rPr>
              <a:t>los</a:t>
            </a:r>
            <a:r>
              <a:rPr lang="en-US" sz="2000" b="0" i="0" dirty="0">
                <a:effectLst/>
                <a:latin typeface="+mj-lt"/>
                <a:cs typeface="Calibri" panose="020F0502020204030204" pitchFamily="34" charset="0"/>
              </a:rPr>
              <a:t>/as </a:t>
            </a:r>
            <a:r>
              <a:rPr lang="en-US" sz="2000" b="0" i="0" dirty="0" err="1">
                <a:effectLst/>
                <a:latin typeface="+mj-lt"/>
                <a:cs typeface="Calibri" panose="020F0502020204030204" pitchFamily="34" charset="0"/>
              </a:rPr>
              <a:t>menores</a:t>
            </a:r>
            <a:r>
              <a:rPr lang="en-US" sz="2000" b="0" i="0" dirty="0">
                <a:effectLst/>
                <a:latin typeface="+mj-lt"/>
                <a:cs typeface="Calibri" panose="020F0502020204030204" pitchFamily="34" charset="0"/>
              </a:rPr>
              <a:t> sienten que son importantes para sus padres!</a:t>
            </a:r>
            <a:endParaRPr lang="en-US" sz="2000" dirty="0">
              <a:latin typeface="+mj-lt"/>
              <a:cs typeface="Calibri" panose="020F0502020204030204" pitchFamily="34" charset="0"/>
            </a:endParaRPr>
          </a:p>
        </p:txBody>
      </p:sp>
    </p:spTree>
    <p:extLst>
      <p:ext uri="{BB962C8B-B14F-4D97-AF65-F5344CB8AC3E}">
        <p14:creationId xmlns:p14="http://schemas.microsoft.com/office/powerpoint/2010/main" val="2516175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244"/>
        <p:cNvGrpSpPr/>
        <p:nvPr/>
      </p:nvGrpSpPr>
      <p:grpSpPr>
        <a:xfrm>
          <a:off x="0" y="0"/>
          <a:ext cx="0" cy="0"/>
          <a:chOff x="0" y="0"/>
          <a:chExt cx="0" cy="0"/>
        </a:xfrm>
      </p:grpSpPr>
      <p:sp>
        <p:nvSpPr>
          <p:cNvPr id="2" name="Title 72">
            <a:extLst>
              <a:ext uri="{FF2B5EF4-FFF2-40B4-BE49-F238E27FC236}">
                <a16:creationId xmlns:a16="http://schemas.microsoft.com/office/drawing/2014/main" id="{8640D637-454A-8841-E605-F13365573E2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Guía del facilitador</a:t>
            </a:r>
            <a:endParaRPr lang="en-CA" sz="5400" b="1" dirty="0">
              <a:solidFill>
                <a:schemeClr val="bg1">
                  <a:lumMod val="75000"/>
                </a:schemeClr>
              </a:solidFill>
            </a:endParaRPr>
          </a:p>
        </p:txBody>
      </p:sp>
    </p:spTree>
    <p:extLst>
      <p:ext uri="{BB962C8B-B14F-4D97-AF65-F5344CB8AC3E}">
        <p14:creationId xmlns:p14="http://schemas.microsoft.com/office/powerpoint/2010/main" val="1775305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C122B28-15D4-27FE-68A3-77D024CC78D2}"/>
              </a:ext>
            </a:extLst>
          </p:cNvPr>
          <p:cNvGrpSpPr/>
          <p:nvPr/>
        </p:nvGrpSpPr>
        <p:grpSpPr>
          <a:xfrm>
            <a:off x="1243420" y="2182690"/>
            <a:ext cx="2655992" cy="2775362"/>
            <a:chOff x="7345680" y="2484120"/>
            <a:chExt cx="904240" cy="944880"/>
          </a:xfrm>
        </p:grpSpPr>
        <p:sp>
          <p:nvSpPr>
            <p:cNvPr id="19" name="Oval 18">
              <a:extLst>
                <a:ext uri="{FF2B5EF4-FFF2-40B4-BE49-F238E27FC236}">
                  <a16:creationId xmlns:a16="http://schemas.microsoft.com/office/drawing/2014/main" id="{3C59921A-2518-4818-7255-9C1BE5C1B9A7}"/>
                </a:ext>
              </a:extLst>
            </p:cNvPr>
            <p:cNvSpPr/>
            <p:nvPr/>
          </p:nvSpPr>
          <p:spPr>
            <a:xfrm>
              <a:off x="7345680" y="2484120"/>
              <a:ext cx="904240" cy="94488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L-Shape 19">
              <a:extLst>
                <a:ext uri="{FF2B5EF4-FFF2-40B4-BE49-F238E27FC236}">
                  <a16:creationId xmlns:a16="http://schemas.microsoft.com/office/drawing/2014/main" id="{8BFB4E36-D7B8-8299-7CBE-D3F8EC914A61}"/>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F5DD678A-C139-81F0-8D8C-B2FC6F0331FA}"/>
              </a:ext>
            </a:extLst>
          </p:cNvPr>
          <p:cNvSpPr>
            <a:spLocks noGrp="1"/>
          </p:cNvSpPr>
          <p:nvPr>
            <p:ph type="title"/>
          </p:nvPr>
        </p:nvSpPr>
        <p:spPr/>
        <p:txBody>
          <a:bodyPr>
            <a:normAutofit fontScale="90000"/>
          </a:bodyPr>
          <a:lstStyle/>
          <a:p>
            <a:r>
              <a:rPr lang="en-US" dirty="0">
                <a:latin typeface="+mj-lt"/>
              </a:rPr>
              <a:t>Consejos para que </a:t>
            </a:r>
            <a:r>
              <a:rPr lang="en-US" dirty="0" err="1">
                <a:latin typeface="+mj-lt"/>
              </a:rPr>
              <a:t>los</a:t>
            </a:r>
            <a:r>
              <a:rPr lang="en-US" dirty="0">
                <a:latin typeface="+mj-lt"/>
              </a:rPr>
              <a:t> padres, </a:t>
            </a:r>
            <a:r>
              <a:rPr lang="en-US" dirty="0" err="1">
                <a:latin typeface="+mj-lt"/>
              </a:rPr>
              <a:t>madres</a:t>
            </a:r>
            <a:r>
              <a:rPr lang="en-US" dirty="0">
                <a:latin typeface="+mj-lt"/>
              </a:rPr>
              <a:t> o cuidadores jueguen con </a:t>
            </a:r>
            <a:r>
              <a:rPr lang="en-US" dirty="0" err="1">
                <a:latin typeface="+mj-lt"/>
              </a:rPr>
              <a:t>los</a:t>
            </a:r>
            <a:r>
              <a:rPr lang="en-US" dirty="0">
                <a:latin typeface="+mj-lt"/>
              </a:rPr>
              <a:t>/as </a:t>
            </a:r>
            <a:r>
              <a:rPr lang="en-US" dirty="0" err="1">
                <a:latin typeface="+mj-lt"/>
              </a:rPr>
              <a:t>menores</a:t>
            </a:r>
            <a:endParaRPr lang="en-US" dirty="0">
              <a:latin typeface="+mj-lt"/>
            </a:endParaRPr>
          </a:p>
        </p:txBody>
      </p:sp>
      <p:sp>
        <p:nvSpPr>
          <p:cNvPr id="4" name="TextBox 3">
            <a:extLst>
              <a:ext uri="{FF2B5EF4-FFF2-40B4-BE49-F238E27FC236}">
                <a16:creationId xmlns:a16="http://schemas.microsoft.com/office/drawing/2014/main" id="{9146A7BF-70A5-7F2A-B453-FBFDADE760D8}"/>
              </a:ext>
            </a:extLst>
          </p:cNvPr>
          <p:cNvSpPr txBox="1"/>
          <p:nvPr/>
        </p:nvSpPr>
        <p:spPr>
          <a:xfrm>
            <a:off x="4484333" y="1376175"/>
            <a:ext cx="7027012" cy="5016758"/>
          </a:xfrm>
          <a:prstGeom prst="rect">
            <a:avLst/>
          </a:prstGeom>
          <a:noFill/>
        </p:spPr>
        <p:txBody>
          <a:bodyPr wrap="square">
            <a:spAutoFit/>
          </a:bodyPr>
          <a:lstStyle/>
          <a:p>
            <a:pPr marL="342900" indent="-342900">
              <a:buFont typeface="Arial" panose="020B0604020202020204" pitchFamily="34" charset="0"/>
              <a:buChar char="•"/>
            </a:pPr>
            <a:r>
              <a:rPr lang="en-US" sz="2000" b="0" i="0" dirty="0">
                <a:effectLst/>
                <a:latin typeface="+mj-lt"/>
                <a:cs typeface="Calibri" panose="020F0502020204030204" pitchFamily="34" charset="0"/>
              </a:rPr>
              <a:t>Siéntate cerca de </a:t>
            </a:r>
            <a:r>
              <a:rPr lang="en-US" sz="2000" b="0" i="0" dirty="0" err="1">
                <a:effectLst/>
                <a:latin typeface="+mj-lt"/>
                <a:cs typeface="Calibri" panose="020F0502020204030204" pitchFamily="34" charset="0"/>
              </a:rPr>
              <a:t>tu</a:t>
            </a:r>
            <a:r>
              <a:rPr lang="en-US" sz="2000" b="0" i="0" dirty="0">
                <a:effectLst/>
                <a:latin typeface="+mj-lt"/>
                <a:cs typeface="Calibri" panose="020F0502020204030204" pitchFamily="34" charset="0"/>
              </a:rPr>
              <a:t> </a:t>
            </a:r>
            <a:r>
              <a:rPr lang="en-US" sz="2000" b="0" i="0" dirty="0" err="1">
                <a:effectLst/>
                <a:latin typeface="+mj-lt"/>
                <a:cs typeface="Calibri" panose="020F0502020204030204" pitchFamily="34" charset="0"/>
              </a:rPr>
              <a:t>hijo</a:t>
            </a:r>
            <a:r>
              <a:rPr lang="en-US" sz="2000" b="0" i="0" dirty="0">
                <a:effectLst/>
                <a:latin typeface="+mj-lt"/>
                <a:cs typeface="Calibri" panose="020F0502020204030204" pitchFamily="34" charset="0"/>
              </a:rPr>
              <a:t>/a y a </a:t>
            </a:r>
            <a:r>
              <a:rPr lang="en-US" sz="2000" b="0" i="0" dirty="0" err="1">
                <a:effectLst/>
                <a:latin typeface="+mj-lt"/>
                <a:cs typeface="Calibri" panose="020F0502020204030204" pitchFamily="34" charset="0"/>
              </a:rPr>
              <a:t>su</a:t>
            </a:r>
            <a:r>
              <a:rPr lang="en-US" sz="2000" b="0" i="0" dirty="0">
                <a:effectLst/>
                <a:latin typeface="+mj-lt"/>
                <a:cs typeface="Calibri" panose="020F0502020204030204" pitchFamily="34" charset="0"/>
              </a:rPr>
              <a:t> </a:t>
            </a:r>
            <a:r>
              <a:rPr lang="en-US" sz="2000" b="0" i="0" dirty="0" err="1">
                <a:effectLst/>
                <a:latin typeface="+mj-lt"/>
                <a:cs typeface="Calibri" panose="020F0502020204030204" pitchFamily="34" charset="0"/>
              </a:rPr>
              <a:t>altura</a:t>
            </a:r>
            <a:endParaRPr lang="en-US" sz="2000" b="0" i="0" dirty="0">
              <a:effectLst/>
              <a:latin typeface="+mj-lt"/>
              <a:cs typeface="Calibri" panose="020F0502020204030204" pitchFamily="34" charset="0"/>
            </a:endParaRPr>
          </a:p>
          <a:p>
            <a:pPr marL="342900" indent="-342900">
              <a:buFont typeface="Arial" panose="020B0604020202020204" pitchFamily="34" charset="0"/>
              <a:buChar char="•"/>
            </a:pPr>
            <a:r>
              <a:rPr lang="en-US" sz="2000" b="0" i="0" dirty="0">
                <a:effectLst/>
                <a:latin typeface="+mj-lt"/>
                <a:cs typeface="Calibri" panose="020F0502020204030204" pitchFamily="34" charset="0"/>
              </a:rPr>
              <a:t>Sigue el ejemplo de </a:t>
            </a:r>
            <a:r>
              <a:rPr lang="en-US" sz="2000" b="0" i="0" dirty="0" err="1">
                <a:effectLst/>
                <a:latin typeface="+mj-lt"/>
                <a:cs typeface="Calibri" panose="020F0502020204030204" pitchFamily="34" charset="0"/>
              </a:rPr>
              <a:t>tu</a:t>
            </a:r>
            <a:r>
              <a:rPr lang="en-US" sz="2000" b="0" i="0" dirty="0">
                <a:effectLst/>
                <a:latin typeface="+mj-lt"/>
                <a:cs typeface="Calibri" panose="020F0502020204030204" pitchFamily="34" charset="0"/>
              </a:rPr>
              <a:t> </a:t>
            </a:r>
            <a:r>
              <a:rPr lang="en-US" sz="2000" b="0" i="0" dirty="0" err="1">
                <a:effectLst/>
                <a:latin typeface="+mj-lt"/>
                <a:cs typeface="Calibri" panose="020F0502020204030204" pitchFamily="34" charset="0"/>
              </a:rPr>
              <a:t>hijo</a:t>
            </a:r>
            <a:r>
              <a:rPr lang="en-US" sz="2000" b="0" i="0" dirty="0">
                <a:effectLst/>
                <a:latin typeface="+mj-lt"/>
                <a:cs typeface="Calibri" panose="020F0502020204030204" pitchFamily="34" charset="0"/>
              </a:rPr>
              <a:t>/a y acepta sus sugerencias sobre a </a:t>
            </a:r>
            <a:r>
              <a:rPr lang="en-US" sz="2000" b="0" i="0" dirty="0" err="1">
                <a:effectLst/>
                <a:latin typeface="+mj-lt"/>
                <a:cs typeface="Calibri" panose="020F0502020204030204" pitchFamily="34" charset="0"/>
              </a:rPr>
              <a:t>qué</a:t>
            </a:r>
            <a:r>
              <a:rPr lang="en-US" sz="2000" b="0" i="0" dirty="0">
                <a:effectLst/>
                <a:latin typeface="+mj-lt"/>
                <a:cs typeface="Calibri" panose="020F0502020204030204" pitchFamily="34" charset="0"/>
              </a:rPr>
              <a:t> </a:t>
            </a:r>
            <a:r>
              <a:rPr lang="en-US" sz="2000" b="0" i="0" dirty="0" err="1">
                <a:effectLst/>
                <a:latin typeface="+mj-lt"/>
                <a:cs typeface="Calibri" panose="020F0502020204030204" pitchFamily="34" charset="0"/>
              </a:rPr>
              <a:t>jugar</a:t>
            </a:r>
            <a:endParaRPr lang="en-US" sz="2000" b="0" i="0" dirty="0">
              <a:effectLst/>
              <a:latin typeface="+mj-lt"/>
              <a:cs typeface="Calibri" panose="020F0502020204030204" pitchFamily="34" charset="0"/>
            </a:endParaRPr>
          </a:p>
          <a:p>
            <a:pPr marL="342900" indent="-342900">
              <a:buFont typeface="Arial" panose="020B0604020202020204" pitchFamily="34" charset="0"/>
              <a:buChar char="•"/>
            </a:pPr>
            <a:r>
              <a:rPr lang="en-US" sz="2000" b="0" i="0" dirty="0">
                <a:effectLst/>
                <a:latin typeface="+mj-lt"/>
                <a:cs typeface="Calibri" panose="020F0502020204030204" pitchFamily="34" charset="0"/>
              </a:rPr>
              <a:t>Adapta el ritmo del juego al nivel de desarrollo de </a:t>
            </a:r>
            <a:r>
              <a:rPr lang="en-US" sz="2000" b="0" i="0" dirty="0" err="1">
                <a:effectLst/>
                <a:latin typeface="+mj-lt"/>
                <a:cs typeface="Calibri" panose="020F0502020204030204" pitchFamily="34" charset="0"/>
              </a:rPr>
              <a:t>tu</a:t>
            </a:r>
            <a:r>
              <a:rPr lang="en-US" sz="2000" b="0" i="0" dirty="0">
                <a:effectLst/>
                <a:latin typeface="+mj-lt"/>
                <a:cs typeface="Calibri" panose="020F0502020204030204" pitchFamily="34" charset="0"/>
              </a:rPr>
              <a:t> </a:t>
            </a:r>
            <a:r>
              <a:rPr lang="en-US" sz="2000" b="0" i="0" dirty="0" err="1">
                <a:effectLst/>
                <a:latin typeface="+mj-lt"/>
                <a:cs typeface="Calibri" panose="020F0502020204030204" pitchFamily="34" charset="0"/>
              </a:rPr>
              <a:t>hijo</a:t>
            </a:r>
            <a:r>
              <a:rPr lang="en-US" sz="2000" b="0" i="0" dirty="0">
                <a:effectLst/>
                <a:latin typeface="+mj-lt"/>
                <a:cs typeface="Calibri" panose="020F0502020204030204" pitchFamily="34" charset="0"/>
              </a:rPr>
              <a:t>/a</a:t>
            </a:r>
          </a:p>
          <a:p>
            <a:pPr marL="342900" indent="-342900">
              <a:buFont typeface="Arial" panose="020B0604020202020204" pitchFamily="34" charset="0"/>
              <a:buChar char="•"/>
            </a:pPr>
            <a:r>
              <a:rPr lang="en-US" sz="2000" b="0" i="0" dirty="0">
                <a:effectLst/>
                <a:latin typeface="+mj-lt"/>
                <a:cs typeface="Calibri" panose="020F0502020204030204" pitchFamily="34" charset="0"/>
              </a:rPr>
              <a:t>¡Diviértanse y </a:t>
            </a:r>
            <a:r>
              <a:rPr lang="en-US" sz="2000" b="0" i="0" dirty="0" err="1">
                <a:effectLst/>
                <a:latin typeface="+mj-lt"/>
                <a:cs typeface="Calibri" panose="020F0502020204030204" pitchFamily="34" charset="0"/>
              </a:rPr>
              <a:t>ríanse</a:t>
            </a:r>
            <a:r>
              <a:rPr lang="en-US" sz="2000" b="0" i="0" dirty="0">
                <a:effectLst/>
                <a:latin typeface="+mj-lt"/>
                <a:cs typeface="Calibri" panose="020F0502020204030204" pitchFamily="34" charset="0"/>
              </a:rPr>
              <a:t> </a:t>
            </a:r>
            <a:r>
              <a:rPr lang="en-US" sz="2000" b="0" i="0" dirty="0" err="1">
                <a:effectLst/>
                <a:latin typeface="+mj-lt"/>
                <a:cs typeface="Calibri" panose="020F0502020204030204" pitchFamily="34" charset="0"/>
              </a:rPr>
              <a:t>juntos</a:t>
            </a:r>
            <a:r>
              <a:rPr lang="en-US" sz="2000" b="0" i="0" dirty="0">
                <a:effectLst/>
                <a:latin typeface="+mj-lt"/>
                <a:cs typeface="Calibri" panose="020F0502020204030204" pitchFamily="34" charset="0"/>
              </a:rPr>
              <a:t>/as!</a:t>
            </a:r>
          </a:p>
          <a:p>
            <a:pPr marL="342900" indent="-342900">
              <a:buFont typeface="Arial" panose="020B0604020202020204" pitchFamily="34" charset="0"/>
              <a:buChar char="•"/>
            </a:pPr>
            <a:r>
              <a:rPr lang="en-US" sz="2000" b="0" i="0" dirty="0" err="1">
                <a:effectLst/>
                <a:latin typeface="+mj-lt"/>
                <a:cs typeface="Calibri" panose="020F0502020204030204" pitchFamily="34" charset="0"/>
              </a:rPr>
              <a:t>Fomenta</a:t>
            </a:r>
            <a:r>
              <a:rPr lang="en-US" sz="2000" b="0" i="0" dirty="0">
                <a:effectLst/>
                <a:latin typeface="+mj-lt"/>
                <a:cs typeface="Calibri" panose="020F0502020204030204" pitchFamily="34" charset="0"/>
              </a:rPr>
              <a:t> la creatividad</a:t>
            </a:r>
          </a:p>
          <a:p>
            <a:pPr marL="342900" indent="-342900">
              <a:buFont typeface="Arial" panose="020B0604020202020204" pitchFamily="34" charset="0"/>
              <a:buChar char="•"/>
            </a:pPr>
            <a:r>
              <a:rPr lang="en-US" sz="2000" b="0" i="0" dirty="0">
                <a:effectLst/>
                <a:latin typeface="+mj-lt"/>
                <a:cs typeface="Calibri" panose="020F0502020204030204" pitchFamily="34" charset="0"/>
              </a:rPr>
              <a:t>Explora los sueños y las esperanzas de futuro a través de la imaginación</a:t>
            </a:r>
          </a:p>
          <a:p>
            <a:pPr marL="342900" indent="-342900">
              <a:buFont typeface="Arial" panose="020B0604020202020204" pitchFamily="34" charset="0"/>
              <a:buChar char="•"/>
            </a:pPr>
            <a:r>
              <a:rPr lang="en-US" sz="2000" b="0" i="0" dirty="0">
                <a:effectLst/>
                <a:latin typeface="+mj-lt"/>
                <a:cs typeface="Calibri" panose="020F0502020204030204" pitchFamily="34" charset="0"/>
              </a:rPr>
              <a:t>Describe y </a:t>
            </a:r>
            <a:r>
              <a:rPr lang="en-US" sz="2000" b="0" i="0" dirty="0" err="1">
                <a:effectLst/>
                <a:latin typeface="+mj-lt"/>
                <a:cs typeface="Calibri" panose="020F0502020204030204" pitchFamily="34" charset="0"/>
              </a:rPr>
              <a:t>habla</a:t>
            </a:r>
            <a:r>
              <a:rPr lang="en-US" sz="2000" b="0" i="0" dirty="0">
                <a:effectLst/>
                <a:latin typeface="+mj-lt"/>
                <a:cs typeface="Calibri" panose="020F0502020204030204" pitchFamily="34" charset="0"/>
              </a:rPr>
              <a:t> de lo que </a:t>
            </a:r>
            <a:r>
              <a:rPr lang="en-US" sz="2000" b="0" i="0" dirty="0" err="1">
                <a:effectLst/>
                <a:latin typeface="+mj-lt"/>
                <a:cs typeface="Calibri" panose="020F0502020204030204" pitchFamily="34" charset="0"/>
              </a:rPr>
              <a:t>hacen</a:t>
            </a:r>
            <a:r>
              <a:rPr lang="en-US" sz="2000" b="0" i="0" dirty="0">
                <a:effectLst/>
                <a:latin typeface="+mj-lt"/>
                <a:cs typeface="Calibri" panose="020F0502020204030204" pitchFamily="34" charset="0"/>
              </a:rPr>
              <a:t> </a:t>
            </a:r>
            <a:r>
              <a:rPr lang="en-US" sz="2000" b="0" i="0" dirty="0" err="1">
                <a:effectLst/>
                <a:latin typeface="+mj-lt"/>
                <a:cs typeface="Calibri" panose="020F0502020204030204" pitchFamily="34" charset="0"/>
              </a:rPr>
              <a:t>los</a:t>
            </a:r>
            <a:r>
              <a:rPr lang="en-US" sz="2000" b="0" i="0" dirty="0">
                <a:effectLst/>
                <a:latin typeface="+mj-lt"/>
                <a:cs typeface="Calibri" panose="020F0502020204030204" pitchFamily="34" charset="0"/>
              </a:rPr>
              <a:t>/as </a:t>
            </a:r>
            <a:r>
              <a:rPr lang="en-US" sz="2000" b="0" i="0" dirty="0" err="1">
                <a:effectLst/>
                <a:latin typeface="+mj-lt"/>
                <a:cs typeface="Calibri" panose="020F0502020204030204" pitchFamily="34" charset="0"/>
              </a:rPr>
              <a:t>menores</a:t>
            </a:r>
            <a:endParaRPr lang="en-US" sz="2000" b="0" i="0" dirty="0">
              <a:effectLst/>
              <a:latin typeface="+mj-lt"/>
              <a:cs typeface="Calibri" panose="020F0502020204030204" pitchFamily="34" charset="0"/>
            </a:endParaRPr>
          </a:p>
          <a:p>
            <a:pPr marL="342900" indent="-342900">
              <a:buFont typeface="Arial" panose="020B0604020202020204" pitchFamily="34" charset="0"/>
              <a:buChar char="•"/>
            </a:pPr>
            <a:r>
              <a:rPr lang="en-US" sz="2000" b="0" i="0" dirty="0" err="1">
                <a:effectLst/>
                <a:latin typeface="+mj-lt"/>
                <a:cs typeface="Calibri" panose="020F0502020204030204" pitchFamily="34" charset="0"/>
              </a:rPr>
              <a:t>Entrena</a:t>
            </a:r>
            <a:r>
              <a:rPr lang="en-US" sz="2000" b="0" i="0" dirty="0">
                <a:effectLst/>
                <a:latin typeface="+mj-lt"/>
                <a:cs typeface="Calibri" panose="020F0502020204030204" pitchFamily="34" charset="0"/>
              </a:rPr>
              <a:t> </a:t>
            </a:r>
            <a:r>
              <a:rPr lang="en-US" sz="2000" b="0" i="0" dirty="0" err="1">
                <a:effectLst/>
                <a:latin typeface="+mj-lt"/>
                <a:cs typeface="Calibri" panose="020F0502020204030204" pitchFamily="34" charset="0"/>
              </a:rPr>
              <a:t>el</a:t>
            </a:r>
            <a:r>
              <a:rPr lang="en-US" sz="2000" b="0" i="0" dirty="0">
                <a:effectLst/>
                <a:latin typeface="+mj-lt"/>
                <a:cs typeface="Calibri" panose="020F0502020204030204" pitchFamily="34" charset="0"/>
              </a:rPr>
              <a:t> juego positivo entre </a:t>
            </a:r>
            <a:r>
              <a:rPr lang="en-US" sz="2000" b="0" i="0" dirty="0" err="1">
                <a:effectLst/>
                <a:latin typeface="+mj-lt"/>
                <a:cs typeface="Calibri" panose="020F0502020204030204" pitchFamily="34" charset="0"/>
              </a:rPr>
              <a:t>compañeros</a:t>
            </a:r>
            <a:r>
              <a:rPr lang="en-US" sz="2000" b="0" i="0" dirty="0">
                <a:effectLst/>
                <a:latin typeface="+mj-lt"/>
                <a:cs typeface="Calibri" panose="020F0502020204030204" pitchFamily="34" charset="0"/>
              </a:rPr>
              <a:t>/as y </a:t>
            </a:r>
            <a:r>
              <a:rPr lang="en-US" sz="2000" b="0" i="0" dirty="0" err="1">
                <a:effectLst/>
                <a:latin typeface="+mj-lt"/>
                <a:cs typeface="Calibri" panose="020F0502020204030204" pitchFamily="34" charset="0"/>
              </a:rPr>
              <a:t>hermanos</a:t>
            </a:r>
            <a:r>
              <a:rPr lang="en-US" sz="2000" b="0" i="0" dirty="0">
                <a:effectLst/>
                <a:latin typeface="+mj-lt"/>
                <a:cs typeface="Calibri" panose="020F0502020204030204" pitchFamily="34" charset="0"/>
              </a:rPr>
              <a:t>/as</a:t>
            </a:r>
          </a:p>
          <a:p>
            <a:pPr marL="342900" indent="-342900">
              <a:buFont typeface="Arial" panose="020B0604020202020204" pitchFamily="34" charset="0"/>
              <a:buChar char="•"/>
            </a:pPr>
            <a:r>
              <a:rPr lang="en-US" sz="2000" b="0" i="0" dirty="0" err="1">
                <a:effectLst/>
                <a:latin typeface="+mj-lt"/>
                <a:cs typeface="Calibri" panose="020F0502020204030204" pitchFamily="34" charset="0"/>
              </a:rPr>
              <a:t>Fomenta</a:t>
            </a:r>
            <a:r>
              <a:rPr lang="en-US" sz="2000" b="0" i="0" dirty="0">
                <a:effectLst/>
                <a:latin typeface="+mj-lt"/>
                <a:cs typeface="Calibri" panose="020F0502020204030204" pitchFamily="34" charset="0"/>
              </a:rPr>
              <a:t> la resolución autónoma de problemas</a:t>
            </a:r>
          </a:p>
          <a:p>
            <a:pPr marL="342900" indent="-342900">
              <a:buFont typeface="Arial" panose="020B0604020202020204" pitchFamily="34" charset="0"/>
              <a:buChar char="•"/>
            </a:pPr>
            <a:r>
              <a:rPr lang="en-US" sz="2000" b="0" i="0" dirty="0" err="1">
                <a:effectLst/>
                <a:latin typeface="+mj-lt"/>
                <a:cs typeface="Calibri" panose="020F0502020204030204" pitchFamily="34" charset="0"/>
              </a:rPr>
              <a:t>Presta</a:t>
            </a:r>
            <a:r>
              <a:rPr lang="en-US" sz="2000" b="0" i="0" dirty="0">
                <a:effectLst/>
                <a:latin typeface="+mj-lt"/>
                <a:cs typeface="Calibri" panose="020F0502020204030204" pitchFamily="34" charset="0"/>
              </a:rPr>
              <a:t> atención positiva y </a:t>
            </a:r>
            <a:r>
              <a:rPr lang="en-US" sz="2000" b="0" i="0" dirty="0" err="1">
                <a:effectLst/>
                <a:latin typeface="+mj-lt"/>
                <a:cs typeface="Calibri" panose="020F0502020204030204" pitchFamily="34" charset="0"/>
              </a:rPr>
              <a:t>aprueba</a:t>
            </a:r>
            <a:r>
              <a:rPr lang="en-US" sz="2000" b="0" i="0" dirty="0">
                <a:effectLst/>
                <a:latin typeface="+mj-lt"/>
                <a:cs typeface="Calibri" panose="020F0502020204030204" pitchFamily="34" charset="0"/>
              </a:rPr>
              <a:t> </a:t>
            </a:r>
            <a:r>
              <a:rPr lang="en-US" sz="2000" b="0" i="0" dirty="0" err="1">
                <a:effectLst/>
                <a:latin typeface="+mj-lt"/>
                <a:cs typeface="Calibri" panose="020F0502020204030204" pitchFamily="34" charset="0"/>
              </a:rPr>
              <a:t>el</a:t>
            </a:r>
            <a:r>
              <a:rPr lang="en-US" sz="2000" b="0" i="0" dirty="0">
                <a:effectLst/>
                <a:latin typeface="+mj-lt"/>
                <a:cs typeface="Calibri" panose="020F0502020204030204" pitchFamily="34" charset="0"/>
              </a:rPr>
              <a:t> juego</a:t>
            </a:r>
          </a:p>
          <a:p>
            <a:pPr marL="342900" indent="-342900">
              <a:buFont typeface="Arial" panose="020B0604020202020204" pitchFamily="34" charset="0"/>
              <a:buChar char="•"/>
            </a:pPr>
            <a:r>
              <a:rPr lang="en-US" sz="2000" b="0" i="0" dirty="0" err="1">
                <a:effectLst/>
                <a:latin typeface="+mj-lt"/>
                <a:cs typeface="Calibri" panose="020F0502020204030204" pitchFamily="34" charset="0"/>
              </a:rPr>
              <a:t>Detén</a:t>
            </a:r>
            <a:r>
              <a:rPr lang="en-US" sz="2000" b="0" i="0" dirty="0">
                <a:effectLst/>
                <a:latin typeface="+mj-lt"/>
                <a:cs typeface="Calibri" panose="020F0502020204030204" pitchFamily="34" charset="0"/>
              </a:rPr>
              <a:t> inmediatamente el juego inapropiado</a:t>
            </a:r>
          </a:p>
          <a:p>
            <a:pPr marL="342900" indent="-342900">
              <a:buFont typeface="Arial" panose="020B0604020202020204" pitchFamily="34" charset="0"/>
              <a:buChar char="•"/>
            </a:pPr>
            <a:r>
              <a:rPr lang="en-US" sz="2000" b="0" i="0" dirty="0">
                <a:effectLst/>
                <a:latin typeface="+mj-lt"/>
                <a:cs typeface="Calibri" panose="020F0502020204030204" pitchFamily="34" charset="0"/>
              </a:rPr>
              <a:t>Evita las luchas de poder</a:t>
            </a:r>
            <a:endParaRPr lang="en-US" sz="2000" dirty="0">
              <a:latin typeface="+mj-lt"/>
              <a:cs typeface="Calibri" panose="020F0502020204030204" pitchFamily="34" charset="0"/>
            </a:endParaRPr>
          </a:p>
        </p:txBody>
      </p:sp>
      <p:grpSp>
        <p:nvGrpSpPr>
          <p:cNvPr id="3" name="Group 2">
            <a:extLst>
              <a:ext uri="{FF2B5EF4-FFF2-40B4-BE49-F238E27FC236}">
                <a16:creationId xmlns:a16="http://schemas.microsoft.com/office/drawing/2014/main" id="{38E5F2CE-A8C7-55E5-1C0F-B4A626FD7047}"/>
              </a:ext>
            </a:extLst>
          </p:cNvPr>
          <p:cNvGrpSpPr/>
          <p:nvPr/>
        </p:nvGrpSpPr>
        <p:grpSpPr>
          <a:xfrm>
            <a:off x="1113972" y="2789448"/>
            <a:ext cx="2773980" cy="2168604"/>
            <a:chOff x="1460651" y="2564185"/>
            <a:chExt cx="2143125" cy="1675423"/>
          </a:xfrm>
        </p:grpSpPr>
        <p:grpSp>
          <p:nvGrpSpPr>
            <p:cNvPr id="6" name="Group 5">
              <a:extLst>
                <a:ext uri="{FF2B5EF4-FFF2-40B4-BE49-F238E27FC236}">
                  <a16:creationId xmlns:a16="http://schemas.microsoft.com/office/drawing/2014/main" id="{7218A6AB-05EE-3A77-8CFA-20A88ABEA60C}"/>
                </a:ext>
              </a:extLst>
            </p:cNvPr>
            <p:cNvGrpSpPr/>
            <p:nvPr/>
          </p:nvGrpSpPr>
          <p:grpSpPr>
            <a:xfrm>
              <a:off x="3143796" y="3295059"/>
              <a:ext cx="459980" cy="938003"/>
              <a:chOff x="4162834" y="1684320"/>
              <a:chExt cx="350098" cy="713930"/>
            </a:xfrm>
            <a:solidFill>
              <a:schemeClr val="accent3">
                <a:lumMod val="75000"/>
              </a:schemeClr>
            </a:solidFill>
          </p:grpSpPr>
          <p:sp>
            <p:nvSpPr>
              <p:cNvPr id="16" name="Round Same Side Corner Rectangle 21">
                <a:extLst>
                  <a:ext uri="{FF2B5EF4-FFF2-40B4-BE49-F238E27FC236}">
                    <a16:creationId xmlns:a16="http://schemas.microsoft.com/office/drawing/2014/main" id="{49889E81-BCD1-AAC7-12DD-C935A8DD8E6E}"/>
                  </a:ext>
                </a:extLst>
              </p:cNvPr>
              <p:cNvSpPr/>
              <p:nvPr/>
            </p:nvSpPr>
            <p:spPr>
              <a:xfrm>
                <a:off x="4162834" y="2069359"/>
                <a:ext cx="350098" cy="32889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445BE6B3-4131-C7FC-1F1C-1BF8E31E266A}"/>
                  </a:ext>
                </a:extLst>
              </p:cNvPr>
              <p:cNvSpPr/>
              <p:nvPr/>
            </p:nvSpPr>
            <p:spPr>
              <a:xfrm>
                <a:off x="4181633"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2D3963F1-7DA0-A51F-BC48-1AA112F6F681}"/>
                </a:ext>
              </a:extLst>
            </p:cNvPr>
            <p:cNvGrpSpPr/>
            <p:nvPr/>
          </p:nvGrpSpPr>
          <p:grpSpPr>
            <a:xfrm>
              <a:off x="1460651" y="2564185"/>
              <a:ext cx="519444" cy="1675423"/>
              <a:chOff x="4045582" y="1684320"/>
              <a:chExt cx="350098" cy="1129211"/>
            </a:xfrm>
            <a:solidFill>
              <a:schemeClr val="accent3">
                <a:lumMod val="75000"/>
              </a:schemeClr>
            </a:solidFill>
          </p:grpSpPr>
          <p:sp>
            <p:nvSpPr>
              <p:cNvPr id="14" name="Round Same Side Corner Rectangle 21">
                <a:extLst>
                  <a:ext uri="{FF2B5EF4-FFF2-40B4-BE49-F238E27FC236}">
                    <a16:creationId xmlns:a16="http://schemas.microsoft.com/office/drawing/2014/main" id="{30A6C8CF-67CB-575F-F04C-10D35B70F88E}"/>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DC02C9FB-14A5-EEEB-FB24-27CCCFD9B86A}"/>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id="{8AEEC8BE-4239-AF39-433E-4E867A0F80CD}"/>
                </a:ext>
              </a:extLst>
            </p:cNvPr>
            <p:cNvGrpSpPr/>
            <p:nvPr/>
          </p:nvGrpSpPr>
          <p:grpSpPr>
            <a:xfrm rot="1111982">
              <a:off x="1740664" y="2838458"/>
              <a:ext cx="613879" cy="551956"/>
              <a:chOff x="1740664" y="2838458"/>
              <a:chExt cx="613879" cy="551956"/>
            </a:xfrm>
          </p:grpSpPr>
          <p:sp>
            <p:nvSpPr>
              <p:cNvPr id="12" name="Rectangle: Rounded Corners 11">
                <a:extLst>
                  <a:ext uri="{FF2B5EF4-FFF2-40B4-BE49-F238E27FC236}">
                    <a16:creationId xmlns:a16="http://schemas.microsoft.com/office/drawing/2014/main" id="{B327988F-499F-B5BE-E556-46C0FF8E0D94}"/>
                  </a:ext>
                </a:extLst>
              </p:cNvPr>
              <p:cNvSpPr/>
              <p:nvPr/>
            </p:nvSpPr>
            <p:spPr>
              <a:xfrm rot="20490745">
                <a:off x="1740664" y="3203972"/>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B7CF25E4-6F65-DC83-78B1-67C1D734992F}"/>
                  </a:ext>
                </a:extLst>
              </p:cNvPr>
              <p:cNvSpPr/>
              <p:nvPr/>
            </p:nvSpPr>
            <p:spPr>
              <a:xfrm rot="18199991">
                <a:off x="2009269" y="2997290"/>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Rectangle: Rounded Corners 8">
              <a:extLst>
                <a:ext uri="{FF2B5EF4-FFF2-40B4-BE49-F238E27FC236}">
                  <a16:creationId xmlns:a16="http://schemas.microsoft.com/office/drawing/2014/main" id="{88663479-C3F3-10BC-F484-5004394E607A}"/>
                </a:ext>
              </a:extLst>
            </p:cNvPr>
            <p:cNvSpPr/>
            <p:nvPr/>
          </p:nvSpPr>
          <p:spPr>
            <a:xfrm rot="2911012">
              <a:off x="2965975" y="3752830"/>
              <a:ext cx="265721" cy="152281"/>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83EBB0A-E2F3-55C7-D6E8-F789D6F3B543}"/>
                </a:ext>
              </a:extLst>
            </p:cNvPr>
            <p:cNvSpPr/>
            <p:nvPr/>
          </p:nvSpPr>
          <p:spPr>
            <a:xfrm>
              <a:off x="2440628" y="2602311"/>
              <a:ext cx="311208" cy="31120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EBC769FB-2891-3AD3-5C4B-6D44FCD871F0}"/>
                </a:ext>
              </a:extLst>
            </p:cNvPr>
            <p:cNvSpPr/>
            <p:nvPr/>
          </p:nvSpPr>
          <p:spPr>
            <a:xfrm rot="344442">
              <a:off x="3093618" y="3814700"/>
              <a:ext cx="282648" cy="152281"/>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28935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F57D3-908C-0904-448F-F63AB9926658}"/>
              </a:ext>
            </a:extLst>
          </p:cNvPr>
          <p:cNvSpPr>
            <a:spLocks noGrp="1"/>
          </p:cNvSpPr>
          <p:nvPr>
            <p:ph type="title"/>
          </p:nvPr>
        </p:nvSpPr>
        <p:spPr>
          <a:xfrm>
            <a:off x="188188" y="85141"/>
            <a:ext cx="10515600" cy="868968"/>
          </a:xfrm>
        </p:spPr>
        <p:txBody>
          <a:bodyPr/>
          <a:lstStyle/>
          <a:p>
            <a:r>
              <a:rPr lang="en-US" dirty="0">
                <a:highlight>
                  <a:srgbClr val="FFFF00"/>
                </a:highlight>
                <a:latin typeface="+mj-lt"/>
              </a:rPr>
              <a:t>Juegos de rol: </a:t>
            </a:r>
            <a:r>
              <a:rPr lang="en-US" dirty="0" err="1">
                <a:highlight>
                  <a:srgbClr val="FFFF00"/>
                </a:highlight>
                <a:latin typeface="+mj-lt"/>
              </a:rPr>
              <a:t>juegos</a:t>
            </a:r>
            <a:r>
              <a:rPr lang="en-US" dirty="0">
                <a:highlight>
                  <a:srgbClr val="FFFF00"/>
                </a:highlight>
                <a:latin typeface="+mj-lt"/>
              </a:rPr>
              <a:t> </a:t>
            </a:r>
            <a:r>
              <a:rPr lang="en-US" dirty="0" err="1">
                <a:highlight>
                  <a:srgbClr val="FFFF00"/>
                </a:highlight>
                <a:latin typeface="+mj-lt"/>
              </a:rPr>
              <a:t>liderados</a:t>
            </a:r>
            <a:r>
              <a:rPr lang="en-US" dirty="0">
                <a:highlight>
                  <a:srgbClr val="FFFF00"/>
                </a:highlight>
                <a:latin typeface="+mj-lt"/>
              </a:rPr>
              <a:t> </a:t>
            </a:r>
            <a:r>
              <a:rPr lang="en-US" dirty="0" err="1">
                <a:highlight>
                  <a:srgbClr val="FFFF00"/>
                </a:highlight>
                <a:latin typeface="+mj-lt"/>
              </a:rPr>
              <a:t>por</a:t>
            </a:r>
            <a:r>
              <a:rPr lang="en-US" dirty="0">
                <a:highlight>
                  <a:srgbClr val="FFFF00"/>
                </a:highlight>
                <a:latin typeface="+mj-lt"/>
              </a:rPr>
              <a:t> </a:t>
            </a:r>
            <a:r>
              <a:rPr lang="en-US" dirty="0" err="1">
                <a:highlight>
                  <a:srgbClr val="FFFF00"/>
                </a:highlight>
                <a:latin typeface="+mj-lt"/>
              </a:rPr>
              <a:t>menores</a:t>
            </a:r>
            <a:endParaRPr lang="en-US" dirty="0">
              <a:highlight>
                <a:srgbClr val="FFFF00"/>
              </a:highlight>
              <a:latin typeface="+mj-lt"/>
            </a:endParaRPr>
          </a:p>
        </p:txBody>
      </p:sp>
      <p:grpSp>
        <p:nvGrpSpPr>
          <p:cNvPr id="3" name="Group 2">
            <a:extLst>
              <a:ext uri="{FF2B5EF4-FFF2-40B4-BE49-F238E27FC236}">
                <a16:creationId xmlns:a16="http://schemas.microsoft.com/office/drawing/2014/main" id="{287123B3-3C3A-7C7D-95B0-DB159D2EC6A9}"/>
              </a:ext>
            </a:extLst>
          </p:cNvPr>
          <p:cNvGrpSpPr/>
          <p:nvPr/>
        </p:nvGrpSpPr>
        <p:grpSpPr>
          <a:xfrm>
            <a:off x="3916258" y="2089648"/>
            <a:ext cx="4359483" cy="3122432"/>
            <a:chOff x="6244903" y="1194518"/>
            <a:chExt cx="1667397" cy="1194255"/>
          </a:xfrm>
          <a:solidFill>
            <a:schemeClr val="accent3">
              <a:lumMod val="75000"/>
            </a:schemeClr>
          </a:solidFill>
        </p:grpSpPr>
        <p:grpSp>
          <p:nvGrpSpPr>
            <p:cNvPr id="5" name="Group 4">
              <a:extLst>
                <a:ext uri="{FF2B5EF4-FFF2-40B4-BE49-F238E27FC236}">
                  <a16:creationId xmlns:a16="http://schemas.microsoft.com/office/drawing/2014/main" id="{359529F6-81C3-942E-14D7-40E2FFD9E734}"/>
                </a:ext>
              </a:extLst>
            </p:cNvPr>
            <p:cNvGrpSpPr/>
            <p:nvPr/>
          </p:nvGrpSpPr>
          <p:grpSpPr>
            <a:xfrm>
              <a:off x="6244903" y="1194518"/>
              <a:ext cx="755220" cy="884779"/>
              <a:chOff x="6846848" y="1141103"/>
              <a:chExt cx="999203" cy="1170617"/>
            </a:xfrm>
            <a:grpFill/>
          </p:grpSpPr>
          <p:sp>
            <p:nvSpPr>
              <p:cNvPr id="12" name="Rectangle: Rounded Corners 11">
                <a:extLst>
                  <a:ext uri="{FF2B5EF4-FFF2-40B4-BE49-F238E27FC236}">
                    <a16:creationId xmlns:a16="http://schemas.microsoft.com/office/drawing/2014/main" id="{92373972-9503-8713-6BE1-CAA04108664C}"/>
                  </a:ext>
                </a:extLst>
              </p:cNvPr>
              <p:cNvSpPr/>
              <p:nvPr/>
            </p:nvSpPr>
            <p:spPr>
              <a:xfrm rot="1100420">
                <a:off x="7141985" y="1874813"/>
                <a:ext cx="152400" cy="436907"/>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89A83F1C-4739-602B-EC4A-B7F90E8ACED6}"/>
                  </a:ext>
                </a:extLst>
              </p:cNvPr>
              <p:cNvSpPr/>
              <p:nvPr/>
            </p:nvSpPr>
            <p:spPr>
              <a:xfrm rot="826591">
                <a:off x="6902427"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2BB79E6D-7739-63BA-23A8-2381C5C1A2CD}"/>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C8B7939-7AD4-1D4A-E7EF-96A3AC7545ED}"/>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Block Arc 15">
                <a:extLst>
                  <a:ext uri="{FF2B5EF4-FFF2-40B4-BE49-F238E27FC236}">
                    <a16:creationId xmlns:a16="http://schemas.microsoft.com/office/drawing/2014/main" id="{CCE59D88-4174-765F-4330-64CF4812023A}"/>
                  </a:ext>
                </a:extLst>
              </p:cNvPr>
              <p:cNvSpPr/>
              <p:nvPr/>
            </p:nvSpPr>
            <p:spPr>
              <a:xfrm rot="11719641">
                <a:off x="7178956" y="163781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6" name="Group 5">
              <a:extLst>
                <a:ext uri="{FF2B5EF4-FFF2-40B4-BE49-F238E27FC236}">
                  <a16:creationId xmlns:a16="http://schemas.microsoft.com/office/drawing/2014/main" id="{D03FD334-69B4-54B9-C9A3-1F0F1CB8A1DC}"/>
                </a:ext>
              </a:extLst>
            </p:cNvPr>
            <p:cNvGrpSpPr/>
            <p:nvPr/>
          </p:nvGrpSpPr>
          <p:grpSpPr>
            <a:xfrm rot="19632759">
              <a:off x="7157081" y="1490279"/>
              <a:ext cx="755219" cy="898494"/>
              <a:chOff x="6846848" y="1141103"/>
              <a:chExt cx="999203" cy="1188766"/>
            </a:xfrm>
            <a:grpFill/>
          </p:grpSpPr>
          <p:sp>
            <p:nvSpPr>
              <p:cNvPr id="7" name="Rectangle: Rounded Corners 6">
                <a:extLst>
                  <a:ext uri="{FF2B5EF4-FFF2-40B4-BE49-F238E27FC236}">
                    <a16:creationId xmlns:a16="http://schemas.microsoft.com/office/drawing/2014/main" id="{05CA7A3A-72D0-002A-251C-8A042F53DB2F}"/>
                  </a:ext>
                </a:extLst>
              </p:cNvPr>
              <p:cNvSpPr/>
              <p:nvPr/>
            </p:nvSpPr>
            <p:spPr>
              <a:xfrm rot="582262">
                <a:off x="7185878" y="1892961"/>
                <a:ext cx="152400" cy="436908"/>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94F0E616-FFCA-AA52-9A00-36E2E22AB7A9}"/>
                  </a:ext>
                </a:extLst>
              </p:cNvPr>
              <p:cNvSpPr/>
              <p:nvPr/>
            </p:nvSpPr>
            <p:spPr>
              <a:xfrm rot="826591">
                <a:off x="6902428"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E772FD23-ACAB-347E-8D45-559DAB66F100}"/>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32213A07-7AC8-939B-9095-13F3C6922B5F}"/>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Block Arc 10">
                <a:extLst>
                  <a:ext uri="{FF2B5EF4-FFF2-40B4-BE49-F238E27FC236}">
                    <a16:creationId xmlns:a16="http://schemas.microsoft.com/office/drawing/2014/main" id="{E7049B37-1A0A-CA77-5386-F8C04A7AA9C8}"/>
                  </a:ext>
                </a:extLst>
              </p:cNvPr>
              <p:cNvSpPr/>
              <p:nvPr/>
            </p:nvSpPr>
            <p:spPr>
              <a:xfrm rot="726908">
                <a:off x="7119521" y="173008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grpSp>
        <p:nvGrpSpPr>
          <p:cNvPr id="18" name="Group 17">
            <a:extLst>
              <a:ext uri="{FF2B5EF4-FFF2-40B4-BE49-F238E27FC236}">
                <a16:creationId xmlns:a16="http://schemas.microsoft.com/office/drawing/2014/main" id="{33E99488-8E17-1B35-C18B-A3CB15DE54B4}"/>
              </a:ext>
            </a:extLst>
          </p:cNvPr>
          <p:cNvGrpSpPr/>
          <p:nvPr/>
        </p:nvGrpSpPr>
        <p:grpSpPr>
          <a:xfrm>
            <a:off x="10228983" y="337468"/>
            <a:ext cx="1587872" cy="1368854"/>
            <a:chOff x="10228983" y="337468"/>
            <a:chExt cx="1587872" cy="1368854"/>
          </a:xfrm>
        </p:grpSpPr>
        <p:sp>
          <p:nvSpPr>
            <p:cNvPr id="19" name="Hexagon 18">
              <a:extLst>
                <a:ext uri="{FF2B5EF4-FFF2-40B4-BE49-F238E27FC236}">
                  <a16:creationId xmlns:a16="http://schemas.microsoft.com/office/drawing/2014/main" id="{3B28B3D6-A8C1-B0C0-D131-4E20D066880E}"/>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1B7E15A7-D85A-4331-22A4-128FB7040EC4}"/>
                </a:ext>
              </a:extLst>
            </p:cNvPr>
            <p:cNvGrpSpPr/>
            <p:nvPr/>
          </p:nvGrpSpPr>
          <p:grpSpPr>
            <a:xfrm>
              <a:off x="10737628" y="758745"/>
              <a:ext cx="562136" cy="634675"/>
              <a:chOff x="760175" y="830142"/>
              <a:chExt cx="867619" cy="979579"/>
            </a:xfrm>
          </p:grpSpPr>
          <p:sp>
            <p:nvSpPr>
              <p:cNvPr id="21" name="Rectangle 20">
                <a:extLst>
                  <a:ext uri="{FF2B5EF4-FFF2-40B4-BE49-F238E27FC236}">
                    <a16:creationId xmlns:a16="http://schemas.microsoft.com/office/drawing/2014/main" id="{903BAD1F-418F-3C18-5354-73E054809D16}"/>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43</a:t>
                </a:r>
              </a:p>
            </p:txBody>
          </p:sp>
          <p:sp>
            <p:nvSpPr>
              <p:cNvPr id="22" name="Rectangle 21">
                <a:extLst>
                  <a:ext uri="{FF2B5EF4-FFF2-40B4-BE49-F238E27FC236}">
                    <a16:creationId xmlns:a16="http://schemas.microsoft.com/office/drawing/2014/main" id="{D5951602-E57D-C679-7C99-71604A216A21}"/>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21586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72">
            <a:extLst>
              <a:ext uri="{FF2B5EF4-FFF2-40B4-BE49-F238E27FC236}">
                <a16:creationId xmlns:a16="http://schemas.microsoft.com/office/drawing/2014/main" id="{549EC2CF-F23A-6F0D-FB52-46DB22920E02}"/>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 sz="5400" b="1" dirty="0">
                <a:solidFill>
                  <a:schemeClr val="bg1">
                    <a:lumMod val="75000"/>
                  </a:schemeClr>
                </a:solidFill>
                <a:latin typeface="Garamond"/>
              </a:rPr>
              <a:t>Diapositiva adicional para la/el facilitador/a</a:t>
            </a:r>
            <a:endParaRPr lang="en-CA" sz="5400" b="1" dirty="0">
              <a:solidFill>
                <a:schemeClr val="bg1">
                  <a:lumMod val="75000"/>
                </a:schemeClr>
              </a:solidFill>
            </a:endParaRPr>
          </a:p>
        </p:txBody>
      </p:sp>
    </p:spTree>
    <p:extLst>
      <p:ext uri="{BB962C8B-B14F-4D97-AF65-F5344CB8AC3E}">
        <p14:creationId xmlns:p14="http://schemas.microsoft.com/office/powerpoint/2010/main" val="1218558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295A9-17DE-C525-47DC-2B1B73DF07CF}"/>
              </a:ext>
            </a:extLst>
          </p:cNvPr>
          <p:cNvSpPr>
            <a:spLocks noGrp="1"/>
          </p:cNvSpPr>
          <p:nvPr>
            <p:ph type="title"/>
          </p:nvPr>
        </p:nvSpPr>
        <p:spPr/>
        <p:txBody>
          <a:bodyPr/>
          <a:lstStyle/>
          <a:p>
            <a:r>
              <a:rPr lang="en-GB" dirty="0"/>
              <a:t>Elogios</a:t>
            </a:r>
            <a:endParaRPr lang="en-US" dirty="0"/>
          </a:p>
        </p:txBody>
      </p:sp>
      <p:grpSp>
        <p:nvGrpSpPr>
          <p:cNvPr id="6" name="Group 5">
            <a:extLst>
              <a:ext uri="{FF2B5EF4-FFF2-40B4-BE49-F238E27FC236}">
                <a16:creationId xmlns:a16="http://schemas.microsoft.com/office/drawing/2014/main" id="{B4DF3786-6B08-8B21-E33F-0623BBED112E}"/>
              </a:ext>
            </a:extLst>
          </p:cNvPr>
          <p:cNvGrpSpPr/>
          <p:nvPr/>
        </p:nvGrpSpPr>
        <p:grpSpPr>
          <a:xfrm>
            <a:off x="4533525" y="2130566"/>
            <a:ext cx="3124949" cy="3138120"/>
            <a:chOff x="5296215" y="1152806"/>
            <a:chExt cx="3073845" cy="3086802"/>
          </a:xfrm>
        </p:grpSpPr>
        <p:grpSp>
          <p:nvGrpSpPr>
            <p:cNvPr id="7" name="Group 6">
              <a:extLst>
                <a:ext uri="{FF2B5EF4-FFF2-40B4-BE49-F238E27FC236}">
                  <a16:creationId xmlns:a16="http://schemas.microsoft.com/office/drawing/2014/main" id="{D9A08630-9774-03F7-568C-90CB5BA8BBBD}"/>
                </a:ext>
              </a:extLst>
            </p:cNvPr>
            <p:cNvGrpSpPr/>
            <p:nvPr/>
          </p:nvGrpSpPr>
          <p:grpSpPr>
            <a:xfrm>
              <a:off x="6873384" y="2607169"/>
              <a:ext cx="794971" cy="1621126"/>
              <a:chOff x="4162834" y="1684320"/>
              <a:chExt cx="350098" cy="713930"/>
            </a:xfrm>
            <a:solidFill>
              <a:schemeClr val="accent3">
                <a:lumMod val="75000"/>
              </a:schemeClr>
            </a:solidFill>
          </p:grpSpPr>
          <p:sp>
            <p:nvSpPr>
              <p:cNvPr id="21" name="Round Same Side Corner Rectangle 21">
                <a:extLst>
                  <a:ext uri="{FF2B5EF4-FFF2-40B4-BE49-F238E27FC236}">
                    <a16:creationId xmlns:a16="http://schemas.microsoft.com/office/drawing/2014/main" id="{1482E66C-23FA-B8E7-E21D-07F5470BA1B6}"/>
                  </a:ext>
                </a:extLst>
              </p:cNvPr>
              <p:cNvSpPr/>
              <p:nvPr/>
            </p:nvSpPr>
            <p:spPr>
              <a:xfrm>
                <a:off x="4162834" y="2069359"/>
                <a:ext cx="350098" cy="32889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Oval 21">
                <a:extLst>
                  <a:ext uri="{FF2B5EF4-FFF2-40B4-BE49-F238E27FC236}">
                    <a16:creationId xmlns:a16="http://schemas.microsoft.com/office/drawing/2014/main" id="{0169DAF7-56C2-6E75-C80B-FE7DB761DC8B}"/>
                  </a:ext>
                </a:extLst>
              </p:cNvPr>
              <p:cNvSpPr/>
              <p:nvPr/>
            </p:nvSpPr>
            <p:spPr>
              <a:xfrm>
                <a:off x="4181633"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8" name="Round Same Side Corner Rectangle 21">
              <a:extLst>
                <a:ext uri="{FF2B5EF4-FFF2-40B4-BE49-F238E27FC236}">
                  <a16:creationId xmlns:a16="http://schemas.microsoft.com/office/drawing/2014/main" id="{CCBEBBE5-7988-C664-642A-96BFE0CA523B}"/>
                </a:ext>
              </a:extLst>
            </p:cNvPr>
            <p:cNvSpPr/>
            <p:nvPr/>
          </p:nvSpPr>
          <p:spPr>
            <a:xfrm>
              <a:off x="5296215" y="2331359"/>
              <a:ext cx="897741" cy="1908249"/>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a:extLst>
                <a:ext uri="{FF2B5EF4-FFF2-40B4-BE49-F238E27FC236}">
                  <a16:creationId xmlns:a16="http://schemas.microsoft.com/office/drawing/2014/main" id="{B72F89E4-FFDA-9672-024D-D08D4FA90BF7}"/>
                </a:ext>
              </a:extLst>
            </p:cNvPr>
            <p:cNvSpPr/>
            <p:nvPr/>
          </p:nvSpPr>
          <p:spPr>
            <a:xfrm>
              <a:off x="5744738" y="1368522"/>
              <a:ext cx="843358" cy="84336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0" name="Group 9">
              <a:extLst>
                <a:ext uri="{FF2B5EF4-FFF2-40B4-BE49-F238E27FC236}">
                  <a16:creationId xmlns:a16="http://schemas.microsoft.com/office/drawing/2014/main" id="{1CB945CB-E248-F2B4-D631-40A2FAF8FC45}"/>
                </a:ext>
              </a:extLst>
            </p:cNvPr>
            <p:cNvGrpSpPr/>
            <p:nvPr/>
          </p:nvGrpSpPr>
          <p:grpSpPr>
            <a:xfrm rot="4738653">
              <a:off x="5935294" y="2422748"/>
              <a:ext cx="1060951" cy="953931"/>
              <a:chOff x="1740664" y="2838458"/>
              <a:chExt cx="613879" cy="551956"/>
            </a:xfrm>
          </p:grpSpPr>
          <p:sp>
            <p:nvSpPr>
              <p:cNvPr id="19" name="Rectangle: Rounded Corners 18">
                <a:extLst>
                  <a:ext uri="{FF2B5EF4-FFF2-40B4-BE49-F238E27FC236}">
                    <a16:creationId xmlns:a16="http://schemas.microsoft.com/office/drawing/2014/main" id="{949DC9CE-688C-C000-D00E-2C82886E7743}"/>
                  </a:ext>
                </a:extLst>
              </p:cNvPr>
              <p:cNvSpPr/>
              <p:nvPr/>
            </p:nvSpPr>
            <p:spPr>
              <a:xfrm rot="20490745">
                <a:off x="1740664" y="3203972"/>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Rounded Corners 19">
                <a:extLst>
                  <a:ext uri="{FF2B5EF4-FFF2-40B4-BE49-F238E27FC236}">
                    <a16:creationId xmlns:a16="http://schemas.microsoft.com/office/drawing/2014/main" id="{60D59C36-980C-120D-67F6-6C32EA3386B3}"/>
                  </a:ext>
                </a:extLst>
              </p:cNvPr>
              <p:cNvSpPr/>
              <p:nvPr/>
            </p:nvSpPr>
            <p:spPr>
              <a:xfrm rot="18199991">
                <a:off x="2009269" y="2997290"/>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Speech Bubble: Rectangle with Corners Rounded 10">
              <a:extLst>
                <a:ext uri="{FF2B5EF4-FFF2-40B4-BE49-F238E27FC236}">
                  <a16:creationId xmlns:a16="http://schemas.microsoft.com/office/drawing/2014/main" id="{113C543D-44D6-7988-F1C5-74DD42C17A35}"/>
                </a:ext>
              </a:extLst>
            </p:cNvPr>
            <p:cNvSpPr/>
            <p:nvPr/>
          </p:nvSpPr>
          <p:spPr>
            <a:xfrm>
              <a:off x="7066285" y="1152806"/>
              <a:ext cx="1303775" cy="938402"/>
            </a:xfrm>
            <a:prstGeom prst="wedgeRoundRectCallout">
              <a:avLst>
                <a:gd name="adj1" fmla="val -75378"/>
                <a:gd name="adj2" fmla="val 21802"/>
                <a:gd name="adj3" fmla="val 1666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A975F4BF-CFDE-EF63-AEB0-EAB4A47B9EB3}"/>
                </a:ext>
              </a:extLst>
            </p:cNvPr>
            <p:cNvGrpSpPr/>
            <p:nvPr/>
          </p:nvGrpSpPr>
          <p:grpSpPr>
            <a:xfrm>
              <a:off x="7175607" y="1389728"/>
              <a:ext cx="1085131" cy="606942"/>
              <a:chOff x="5638800" y="3079063"/>
              <a:chExt cx="1634825" cy="914402"/>
            </a:xfrm>
            <a:solidFill>
              <a:schemeClr val="bg1"/>
            </a:solidFill>
          </p:grpSpPr>
          <p:pic>
            <p:nvPicPr>
              <p:cNvPr id="17" name="Graphic 16" descr="Raised hand with solid fill">
                <a:extLst>
                  <a:ext uri="{FF2B5EF4-FFF2-40B4-BE49-F238E27FC236}">
                    <a16:creationId xmlns:a16="http://schemas.microsoft.com/office/drawing/2014/main" id="{5762FFA7-766D-49B5-18E7-55709B4319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8800" y="3079063"/>
                <a:ext cx="914400" cy="914400"/>
              </a:xfrm>
              <a:prstGeom prst="rect">
                <a:avLst/>
              </a:prstGeom>
            </p:spPr>
          </p:pic>
          <p:pic>
            <p:nvPicPr>
              <p:cNvPr id="18" name="Graphic 17" descr="Hand with solid fill">
                <a:extLst>
                  <a:ext uri="{FF2B5EF4-FFF2-40B4-BE49-F238E27FC236}">
                    <a16:creationId xmlns:a16="http://schemas.microsoft.com/office/drawing/2014/main" id="{8A9795D4-ACD0-10A1-3B3F-0FBF569D19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59225" y="3079065"/>
                <a:ext cx="914400" cy="914400"/>
              </a:xfrm>
              <a:prstGeom prst="rect">
                <a:avLst/>
              </a:prstGeom>
            </p:spPr>
          </p:pic>
        </p:grpSp>
        <p:grpSp>
          <p:nvGrpSpPr>
            <p:cNvPr id="13" name="Group 12">
              <a:extLst>
                <a:ext uri="{FF2B5EF4-FFF2-40B4-BE49-F238E27FC236}">
                  <a16:creationId xmlns:a16="http://schemas.microsoft.com/office/drawing/2014/main" id="{72562727-1AD8-F5C8-DED9-83D42BBA90E5}"/>
                </a:ext>
              </a:extLst>
            </p:cNvPr>
            <p:cNvGrpSpPr/>
            <p:nvPr/>
          </p:nvGrpSpPr>
          <p:grpSpPr>
            <a:xfrm>
              <a:off x="7542112" y="1236621"/>
              <a:ext cx="351242" cy="164482"/>
              <a:chOff x="7542112" y="1225245"/>
              <a:chExt cx="351242" cy="258158"/>
            </a:xfrm>
          </p:grpSpPr>
          <p:sp>
            <p:nvSpPr>
              <p:cNvPr id="14" name="Rectangle 13">
                <a:extLst>
                  <a:ext uri="{FF2B5EF4-FFF2-40B4-BE49-F238E27FC236}">
                    <a16:creationId xmlns:a16="http://schemas.microsoft.com/office/drawing/2014/main" id="{54B70B80-8110-BE1C-8D21-E9EEFF56E7B5}"/>
                  </a:ext>
                </a:extLst>
              </p:cNvPr>
              <p:cNvSpPr/>
              <p:nvPr/>
            </p:nvSpPr>
            <p:spPr>
              <a:xfrm>
                <a:off x="7685562" y="1225245"/>
                <a:ext cx="45720" cy="191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6ECF634-50DB-6B5E-BA2C-1AAA422E1496}"/>
                  </a:ext>
                </a:extLst>
              </p:cNvPr>
              <p:cNvSpPr/>
              <p:nvPr/>
            </p:nvSpPr>
            <p:spPr>
              <a:xfrm rot="1034900">
                <a:off x="7847634" y="1272918"/>
                <a:ext cx="45720" cy="191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B7D6749-96AA-1325-A6B8-3F4EF15D8CA8}"/>
                  </a:ext>
                </a:extLst>
              </p:cNvPr>
              <p:cNvSpPr/>
              <p:nvPr/>
            </p:nvSpPr>
            <p:spPr>
              <a:xfrm rot="20072803">
                <a:off x="7542112" y="1292190"/>
                <a:ext cx="45720" cy="191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586467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5FB02BA-DD36-A80B-5E84-D176484E94C9}"/>
              </a:ext>
            </a:extLst>
          </p:cNvPr>
          <p:cNvGrpSpPr/>
          <p:nvPr/>
        </p:nvGrpSpPr>
        <p:grpSpPr>
          <a:xfrm>
            <a:off x="778292" y="2058351"/>
            <a:ext cx="2655992" cy="2775362"/>
            <a:chOff x="7345680" y="2484120"/>
            <a:chExt cx="904240" cy="944880"/>
          </a:xfrm>
        </p:grpSpPr>
        <p:sp>
          <p:nvSpPr>
            <p:cNvPr id="7" name="Oval 6">
              <a:extLst>
                <a:ext uri="{FF2B5EF4-FFF2-40B4-BE49-F238E27FC236}">
                  <a16:creationId xmlns:a16="http://schemas.microsoft.com/office/drawing/2014/main" id="{93B9F20C-EEEB-6CA5-EB43-19A176F5916D}"/>
                </a:ext>
              </a:extLst>
            </p:cNvPr>
            <p:cNvSpPr/>
            <p:nvPr/>
          </p:nvSpPr>
          <p:spPr>
            <a:xfrm>
              <a:off x="7345680" y="2484120"/>
              <a:ext cx="904240" cy="94488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Shape 7">
              <a:extLst>
                <a:ext uri="{FF2B5EF4-FFF2-40B4-BE49-F238E27FC236}">
                  <a16:creationId xmlns:a16="http://schemas.microsoft.com/office/drawing/2014/main" id="{126D9F9A-CECA-A85C-04B8-066D315B9AA0}"/>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3B66C0DB-9305-DE36-A2F0-95087AE29A81}"/>
              </a:ext>
            </a:extLst>
          </p:cNvPr>
          <p:cNvSpPr>
            <a:spLocks noGrp="1"/>
          </p:cNvSpPr>
          <p:nvPr>
            <p:ph type="title"/>
          </p:nvPr>
        </p:nvSpPr>
        <p:spPr/>
        <p:txBody>
          <a:bodyPr/>
          <a:lstStyle/>
          <a:p>
            <a:r>
              <a:rPr lang="en-US" dirty="0">
                <a:latin typeface="+mj-lt"/>
              </a:rPr>
              <a:t>Elogios y estímulos eficaces</a:t>
            </a:r>
          </a:p>
        </p:txBody>
      </p:sp>
      <p:sp>
        <p:nvSpPr>
          <p:cNvPr id="4" name="TextBox 3">
            <a:extLst>
              <a:ext uri="{FF2B5EF4-FFF2-40B4-BE49-F238E27FC236}">
                <a16:creationId xmlns:a16="http://schemas.microsoft.com/office/drawing/2014/main" id="{1781F9B7-C63C-0FD7-7996-97C8336AB4CB}"/>
              </a:ext>
            </a:extLst>
          </p:cNvPr>
          <p:cNvSpPr txBox="1"/>
          <p:nvPr/>
        </p:nvSpPr>
        <p:spPr>
          <a:xfrm>
            <a:off x="3772228" y="1291105"/>
            <a:ext cx="7492093" cy="5016758"/>
          </a:xfrm>
          <a:prstGeom prst="rect">
            <a:avLst/>
          </a:prstGeom>
          <a:noFill/>
        </p:spPr>
        <p:txBody>
          <a:bodyPr wrap="square">
            <a:spAutoFit/>
          </a:bodyPr>
          <a:lstStyle/>
          <a:p>
            <a:pPr marL="342900" indent="-342900">
              <a:buFont typeface="Arial" panose="020B0604020202020204" pitchFamily="34" charset="0"/>
              <a:buChar char="•"/>
            </a:pPr>
            <a:r>
              <a:rPr lang="en-US" sz="2000" b="0" i="0" dirty="0">
                <a:effectLst/>
                <a:latin typeface="+mj-lt"/>
                <a:cs typeface="Calibri" panose="020F0502020204030204" pitchFamily="34" charset="0"/>
              </a:rPr>
              <a:t>Decidir qué valores, rasgos de carácter positivos o nuevos comportamientos son más importantes para </a:t>
            </a:r>
            <a:r>
              <a:rPr lang="en-US" sz="2000" b="0" i="0" dirty="0" err="1">
                <a:effectLst/>
                <a:latin typeface="+mj-lt"/>
                <a:cs typeface="Calibri" panose="020F0502020204030204" pitchFamily="34" charset="0"/>
              </a:rPr>
              <a:t>el</a:t>
            </a:r>
            <a:r>
              <a:rPr lang="en-US" sz="2000" b="0" i="0" dirty="0">
                <a:effectLst/>
                <a:latin typeface="+mj-lt"/>
                <a:cs typeface="Calibri" panose="020F0502020204030204" pitchFamily="34" charset="0"/>
              </a:rPr>
              <a:t>/la </a:t>
            </a:r>
            <a:r>
              <a:rPr lang="en-US" sz="2000" b="0" i="0" dirty="0" err="1">
                <a:effectLst/>
                <a:latin typeface="+mj-lt"/>
                <a:cs typeface="Calibri" panose="020F0502020204030204" pitchFamily="34" charset="0"/>
              </a:rPr>
              <a:t>menor</a:t>
            </a:r>
            <a:r>
              <a:rPr lang="en-US" sz="2000" b="0" i="0" dirty="0">
                <a:effectLst/>
                <a:latin typeface="+mj-lt"/>
                <a:cs typeface="Calibri" panose="020F0502020204030204" pitchFamily="34" charset="0"/>
              </a:rPr>
              <a:t> en las distintas etapas de </a:t>
            </a:r>
            <a:r>
              <a:rPr lang="en-US" sz="2000" b="0" i="0" dirty="0" err="1">
                <a:effectLst/>
                <a:latin typeface="+mj-lt"/>
                <a:cs typeface="Calibri" panose="020F0502020204030204" pitchFamily="34" charset="0"/>
              </a:rPr>
              <a:t>su</a:t>
            </a:r>
            <a:r>
              <a:rPr lang="en-US" sz="2000" b="0" i="0" dirty="0">
                <a:effectLst/>
                <a:latin typeface="+mj-lt"/>
                <a:cs typeface="Calibri" panose="020F0502020204030204" pitchFamily="34" charset="0"/>
              </a:rPr>
              <a:t> </a:t>
            </a:r>
            <a:r>
              <a:rPr lang="en-US" sz="2000" b="0" i="0" dirty="0" err="1">
                <a:effectLst/>
                <a:latin typeface="+mj-lt"/>
                <a:cs typeface="Calibri" panose="020F0502020204030204" pitchFamily="34" charset="0"/>
              </a:rPr>
              <a:t>desarrollo</a:t>
            </a:r>
            <a:endParaRPr lang="en-US" sz="2000" b="0" i="0" dirty="0">
              <a:effectLst/>
              <a:latin typeface="+mj-lt"/>
              <a:cs typeface="Calibri" panose="020F0502020204030204" pitchFamily="34" charset="0"/>
            </a:endParaRPr>
          </a:p>
          <a:p>
            <a:pPr marL="342900" indent="-342900">
              <a:buFont typeface="Arial" panose="020B0604020202020204" pitchFamily="34" charset="0"/>
              <a:buChar char="•"/>
            </a:pPr>
            <a:r>
              <a:rPr lang="en-US" sz="2000" b="0" i="0" dirty="0" err="1">
                <a:effectLst/>
                <a:latin typeface="+mj-lt"/>
                <a:cs typeface="Calibri" panose="020F0502020204030204" pitchFamily="34" charset="0"/>
              </a:rPr>
              <a:t>Busca</a:t>
            </a:r>
            <a:r>
              <a:rPr lang="en-US" sz="2000" b="0" i="0" dirty="0">
                <a:effectLst/>
                <a:latin typeface="+mj-lt"/>
                <a:cs typeface="Calibri" panose="020F0502020204030204" pitchFamily="34" charset="0"/>
              </a:rPr>
              <a:t> oportunidades para </a:t>
            </a:r>
            <a:r>
              <a:rPr lang="en-US" sz="2000" b="0" i="0" dirty="0" err="1">
                <a:effectLst/>
                <a:latin typeface="+mj-lt"/>
                <a:cs typeface="Calibri" panose="020F0502020204030204" pitchFamily="34" charset="0"/>
              </a:rPr>
              <a:t>reforzarlas</a:t>
            </a:r>
            <a:endParaRPr lang="en-US" sz="2000" b="0" i="0" dirty="0">
              <a:effectLst/>
              <a:latin typeface="+mj-lt"/>
              <a:cs typeface="Calibri" panose="020F0502020204030204" pitchFamily="34" charset="0"/>
            </a:endParaRPr>
          </a:p>
          <a:p>
            <a:pPr marL="342900" indent="-342900">
              <a:buFont typeface="Arial" panose="020B0604020202020204" pitchFamily="34" charset="0"/>
              <a:buChar char="•"/>
            </a:pPr>
            <a:r>
              <a:rPr lang="en-US" sz="2000" b="0" i="0" dirty="0">
                <a:effectLst/>
                <a:latin typeface="+mj-lt"/>
                <a:cs typeface="Calibri" panose="020F0502020204030204" pitchFamily="34" charset="0"/>
              </a:rPr>
              <a:t>Describe exactamente lo que ha </a:t>
            </a:r>
            <a:r>
              <a:rPr lang="en-US" sz="2000" b="0" i="0" dirty="0" err="1">
                <a:effectLst/>
                <a:latin typeface="+mj-lt"/>
                <a:cs typeface="Calibri" panose="020F0502020204030204" pitchFamily="34" charset="0"/>
              </a:rPr>
              <a:t>hecho</a:t>
            </a:r>
            <a:r>
              <a:rPr lang="en-US" sz="2000" b="0" i="0" dirty="0">
                <a:effectLst/>
                <a:latin typeface="+mj-lt"/>
                <a:cs typeface="Calibri" panose="020F0502020204030204" pitchFamily="34" charset="0"/>
              </a:rPr>
              <a:t> un/a </a:t>
            </a:r>
            <a:r>
              <a:rPr lang="en-US" sz="2000" b="0" i="0" dirty="0" err="1">
                <a:effectLst/>
                <a:latin typeface="+mj-lt"/>
                <a:cs typeface="Calibri" panose="020F0502020204030204" pitchFamily="34" charset="0"/>
              </a:rPr>
              <a:t>menor</a:t>
            </a:r>
            <a:r>
              <a:rPr lang="en-US" sz="2000" b="0" i="0" dirty="0">
                <a:effectLst/>
                <a:latin typeface="+mj-lt"/>
                <a:cs typeface="Calibri" panose="020F0502020204030204" pitchFamily="34" charset="0"/>
              </a:rPr>
              <a:t> para </a:t>
            </a:r>
            <a:r>
              <a:rPr lang="en-US" sz="2000" b="0" i="0" dirty="0" err="1">
                <a:effectLst/>
                <a:latin typeface="+mj-lt"/>
                <a:cs typeface="Calibri" panose="020F0502020204030204" pitchFamily="34" charset="0"/>
              </a:rPr>
              <a:t>recibir</a:t>
            </a:r>
            <a:r>
              <a:rPr lang="en-US" sz="2000" b="0" i="0" dirty="0">
                <a:effectLst/>
                <a:latin typeface="+mj-lt"/>
                <a:cs typeface="Calibri" panose="020F0502020204030204" pitchFamily="34" charset="0"/>
              </a:rPr>
              <a:t> </a:t>
            </a:r>
            <a:r>
              <a:rPr lang="en-US" sz="2000" b="0" i="0" dirty="0" err="1">
                <a:effectLst/>
                <a:latin typeface="+mj-lt"/>
                <a:cs typeface="Calibri" panose="020F0502020204030204" pitchFamily="34" charset="0"/>
              </a:rPr>
              <a:t>elogios</a:t>
            </a:r>
            <a:endParaRPr lang="en-US" sz="2000" b="0" i="0" dirty="0">
              <a:effectLst/>
              <a:latin typeface="+mj-lt"/>
              <a:cs typeface="Calibri" panose="020F0502020204030204" pitchFamily="34" charset="0"/>
            </a:endParaRPr>
          </a:p>
          <a:p>
            <a:pPr marL="342900" indent="-342900">
              <a:buFont typeface="Arial" panose="020B0604020202020204" pitchFamily="34" charset="0"/>
              <a:buChar char="•"/>
            </a:pPr>
            <a:r>
              <a:rPr lang="en-US" sz="2000" b="0" i="0" dirty="0" err="1">
                <a:effectLst/>
                <a:latin typeface="+mj-lt"/>
                <a:cs typeface="Calibri" panose="020F0502020204030204" pitchFamily="34" charset="0"/>
              </a:rPr>
              <a:t>Intenta</a:t>
            </a:r>
            <a:r>
              <a:rPr lang="en-US" sz="2000" b="0" i="0" dirty="0">
                <a:effectLst/>
                <a:latin typeface="+mj-lt"/>
                <a:cs typeface="Calibri" panose="020F0502020204030204" pitchFamily="34" charset="0"/>
              </a:rPr>
              <a:t> </a:t>
            </a:r>
            <a:r>
              <a:rPr lang="en-US" sz="2000" b="0" i="0" dirty="0" err="1">
                <a:effectLst/>
                <a:latin typeface="+mj-lt"/>
                <a:cs typeface="Calibri" panose="020F0502020204030204" pitchFamily="34" charset="0"/>
              </a:rPr>
              <a:t>elogiar</a:t>
            </a:r>
            <a:r>
              <a:rPr lang="en-US" sz="2000" b="0" i="0" dirty="0">
                <a:effectLst/>
                <a:latin typeface="+mj-lt"/>
                <a:cs typeface="Calibri" panose="020F0502020204030204" pitchFamily="34" charset="0"/>
              </a:rPr>
              <a:t> al </a:t>
            </a:r>
            <a:r>
              <a:rPr lang="en-US" sz="2000" b="0" i="0" dirty="0" err="1">
                <a:effectLst/>
                <a:latin typeface="+mj-lt"/>
                <a:cs typeface="Calibri" panose="020F0502020204030204" pitchFamily="34" charset="0"/>
              </a:rPr>
              <a:t>menor</a:t>
            </a:r>
            <a:r>
              <a:rPr lang="en-US" sz="2000" b="0" i="0" dirty="0">
                <a:effectLst/>
                <a:latin typeface="+mj-lt"/>
                <a:cs typeface="Calibri" panose="020F0502020204030204" pitchFamily="34" charset="0"/>
              </a:rPr>
              <a:t> en cuanto note que se comporta bien. Los elogios inmediatos son mejores </a:t>
            </a:r>
            <a:r>
              <a:rPr lang="en-US" sz="2000" b="0" i="0" dirty="0" err="1">
                <a:effectLst/>
                <a:latin typeface="+mj-lt"/>
                <a:cs typeface="Calibri" panose="020F0502020204030204" pitchFamily="34" charset="0"/>
              </a:rPr>
              <a:t>porque</a:t>
            </a:r>
            <a:r>
              <a:rPr lang="en-US" sz="2000" b="0" i="0" dirty="0">
                <a:effectLst/>
                <a:latin typeface="+mj-lt"/>
                <a:cs typeface="Calibri" panose="020F0502020204030204" pitchFamily="34" charset="0"/>
              </a:rPr>
              <a:t> </a:t>
            </a:r>
            <a:r>
              <a:rPr lang="en-US" sz="2000" b="0" i="0" dirty="0" err="1">
                <a:effectLst/>
                <a:latin typeface="+mj-lt"/>
                <a:cs typeface="Calibri" panose="020F0502020204030204" pitchFamily="34" charset="0"/>
              </a:rPr>
              <a:t>el</a:t>
            </a:r>
            <a:r>
              <a:rPr lang="en-US" sz="2000" b="0" i="0" dirty="0">
                <a:effectLst/>
                <a:latin typeface="+mj-lt"/>
                <a:cs typeface="Calibri" panose="020F0502020204030204" pitchFamily="34" charset="0"/>
              </a:rPr>
              <a:t>/la </a:t>
            </a:r>
            <a:r>
              <a:rPr lang="en-US" sz="2000" b="0" i="0" dirty="0" err="1">
                <a:effectLst/>
                <a:latin typeface="+mj-lt"/>
                <a:cs typeface="Calibri" panose="020F0502020204030204" pitchFamily="34" charset="0"/>
              </a:rPr>
              <a:t>menor</a:t>
            </a:r>
            <a:r>
              <a:rPr lang="en-US" sz="2000" b="0" i="0" dirty="0">
                <a:effectLst/>
                <a:latin typeface="+mj-lt"/>
                <a:cs typeface="Calibri" panose="020F0502020204030204" pitchFamily="34" charset="0"/>
              </a:rPr>
              <a:t> será más consciente de lo que ha hecho para </a:t>
            </a:r>
            <a:r>
              <a:rPr lang="en-US" sz="2000" b="0" i="0" dirty="0" err="1">
                <a:effectLst/>
                <a:latin typeface="+mj-lt"/>
                <a:cs typeface="Calibri" panose="020F0502020204030204" pitchFamily="34" charset="0"/>
              </a:rPr>
              <a:t>merecerlos</a:t>
            </a:r>
            <a:endParaRPr lang="en-US" sz="2000" b="0" i="0" dirty="0">
              <a:effectLst/>
              <a:latin typeface="+mj-lt"/>
              <a:cs typeface="Calibri" panose="020F0502020204030204" pitchFamily="34" charset="0"/>
            </a:endParaRPr>
          </a:p>
          <a:p>
            <a:pPr marL="342900" indent="-342900">
              <a:buFont typeface="Arial" panose="020B0604020202020204" pitchFamily="34" charset="0"/>
              <a:buChar char="•"/>
            </a:pPr>
            <a:r>
              <a:rPr lang="en-US" sz="2000" b="0" i="0" dirty="0">
                <a:effectLst/>
                <a:latin typeface="+mj-lt"/>
                <a:cs typeface="Calibri" panose="020F0502020204030204" pitchFamily="34" charset="0"/>
              </a:rPr>
              <a:t>No dudes en elogiar a </a:t>
            </a:r>
            <a:r>
              <a:rPr lang="en-US" sz="2000" b="0" i="0" dirty="0" err="1">
                <a:effectLst/>
                <a:latin typeface="+mj-lt"/>
                <a:cs typeface="Calibri" panose="020F0502020204030204" pitchFamily="34" charset="0"/>
              </a:rPr>
              <a:t>los</a:t>
            </a:r>
            <a:r>
              <a:rPr lang="en-US" sz="2000" b="0" i="0" dirty="0">
                <a:effectLst/>
                <a:latin typeface="+mj-lt"/>
                <a:cs typeface="Calibri" panose="020F0502020204030204" pitchFamily="34" charset="0"/>
              </a:rPr>
              <a:t>/as </a:t>
            </a:r>
            <a:r>
              <a:rPr lang="en-US" sz="2000" b="0" i="0" dirty="0" err="1">
                <a:effectLst/>
                <a:latin typeface="+mj-lt"/>
                <a:cs typeface="Calibri" panose="020F0502020204030204" pitchFamily="34" charset="0"/>
              </a:rPr>
              <a:t>menores</a:t>
            </a:r>
            <a:r>
              <a:rPr lang="en-US" sz="2000" b="0" i="0" dirty="0">
                <a:effectLst/>
                <a:latin typeface="+mj-lt"/>
                <a:cs typeface="Calibri" panose="020F0502020204030204" pitchFamily="34" charset="0"/>
              </a:rPr>
              <a:t> a diario. Un/a </a:t>
            </a:r>
            <a:r>
              <a:rPr lang="en-US" sz="2000" b="0" i="0" dirty="0" err="1">
                <a:effectLst/>
                <a:latin typeface="+mj-lt"/>
                <a:cs typeface="Calibri" panose="020F0502020204030204" pitchFamily="34" charset="0"/>
              </a:rPr>
              <a:t>menor</a:t>
            </a:r>
            <a:r>
              <a:rPr lang="en-US" sz="2000" b="0" i="0" dirty="0">
                <a:effectLst/>
                <a:latin typeface="+mj-lt"/>
                <a:cs typeface="Calibri" panose="020F0502020204030204" pitchFamily="34" charset="0"/>
              </a:rPr>
              <a:t> necesita saber que sus padres se han dado cuenta de los buenos hábitos que </a:t>
            </a:r>
            <a:r>
              <a:rPr lang="en-US" sz="2000" b="0" i="0" dirty="0" err="1">
                <a:effectLst/>
                <a:latin typeface="+mj-lt"/>
                <a:cs typeface="Calibri" panose="020F0502020204030204" pitchFamily="34" charset="0"/>
              </a:rPr>
              <a:t>está</a:t>
            </a:r>
            <a:r>
              <a:rPr lang="en-US" sz="2000" b="0" i="0" dirty="0">
                <a:effectLst/>
                <a:latin typeface="+mj-lt"/>
                <a:cs typeface="Calibri" panose="020F0502020204030204" pitchFamily="34" charset="0"/>
              </a:rPr>
              <a:t> </a:t>
            </a:r>
            <a:r>
              <a:rPr lang="en-US" sz="2000" b="0" i="0" dirty="0" err="1">
                <a:effectLst/>
                <a:latin typeface="+mj-lt"/>
                <a:cs typeface="Calibri" panose="020F0502020204030204" pitchFamily="34" charset="0"/>
              </a:rPr>
              <a:t>desarrollando</a:t>
            </a:r>
            <a:endParaRPr lang="en-US" sz="2000" b="0" i="0" dirty="0">
              <a:effectLst/>
              <a:latin typeface="+mj-lt"/>
              <a:cs typeface="Calibri" panose="020F0502020204030204" pitchFamily="34" charset="0"/>
            </a:endParaRPr>
          </a:p>
          <a:p>
            <a:pPr marL="342900" indent="-342900">
              <a:buFont typeface="Arial" panose="020B0604020202020204" pitchFamily="34" charset="0"/>
              <a:buChar char="•"/>
            </a:pPr>
            <a:r>
              <a:rPr lang="en-US" sz="2000" b="0" i="0" dirty="0" err="1">
                <a:effectLst/>
                <a:latin typeface="+mj-lt"/>
                <a:cs typeface="Calibri" panose="020F0502020204030204" pitchFamily="34" charset="0"/>
              </a:rPr>
              <a:t>Elogia</a:t>
            </a:r>
            <a:r>
              <a:rPr lang="en-US" sz="2000" b="0" i="0" dirty="0">
                <a:effectLst/>
                <a:latin typeface="+mj-lt"/>
                <a:cs typeface="Calibri" panose="020F0502020204030204" pitchFamily="34" charset="0"/>
              </a:rPr>
              <a:t> a </a:t>
            </a:r>
            <a:r>
              <a:rPr lang="en-US" sz="2000" b="0" i="0" dirty="0" err="1">
                <a:effectLst/>
                <a:latin typeface="+mj-lt"/>
                <a:cs typeface="Calibri" panose="020F0502020204030204" pitchFamily="34" charset="0"/>
              </a:rPr>
              <a:t>los</a:t>
            </a:r>
            <a:r>
              <a:rPr lang="en-US" sz="2000" b="0" i="0" dirty="0">
                <a:effectLst/>
                <a:latin typeface="+mj-lt"/>
                <a:cs typeface="Calibri" panose="020F0502020204030204" pitchFamily="34" charset="0"/>
              </a:rPr>
              <a:t>/as </a:t>
            </a:r>
            <a:r>
              <a:rPr lang="en-US" sz="2000" b="0" i="0" dirty="0" err="1">
                <a:effectLst/>
                <a:latin typeface="+mj-lt"/>
                <a:cs typeface="Calibri" panose="020F0502020204030204" pitchFamily="34" charset="0"/>
              </a:rPr>
              <a:t>menores</a:t>
            </a:r>
            <a:r>
              <a:rPr lang="en-US" sz="2000" b="0" i="0" dirty="0">
                <a:effectLst/>
                <a:latin typeface="+mj-lt"/>
                <a:cs typeface="Calibri" panose="020F0502020204030204" pitchFamily="34" charset="0"/>
              </a:rPr>
              <a:t> por esforzarse. No </a:t>
            </a:r>
            <a:r>
              <a:rPr lang="en-US" sz="2000" b="0" i="0" dirty="0" err="1">
                <a:effectLst/>
                <a:latin typeface="+mj-lt"/>
                <a:cs typeface="Calibri" panose="020F0502020204030204" pitchFamily="34" charset="0"/>
              </a:rPr>
              <a:t>esperes</a:t>
            </a:r>
            <a:r>
              <a:rPr lang="en-US" sz="2000" b="0" i="0" dirty="0">
                <a:effectLst/>
                <a:latin typeface="+mj-lt"/>
                <a:cs typeface="Calibri" panose="020F0502020204030204" pitchFamily="34" charset="0"/>
              </a:rPr>
              <a:t> la </a:t>
            </a:r>
            <a:r>
              <a:rPr lang="en-US" sz="2000" b="0" i="0" dirty="0" err="1">
                <a:effectLst/>
                <a:latin typeface="+mj-lt"/>
                <a:cs typeface="Calibri" panose="020F0502020204030204" pitchFamily="34" charset="0"/>
              </a:rPr>
              <a:t>perfección</a:t>
            </a:r>
            <a:endParaRPr lang="en-US" sz="2000" b="0" i="0" dirty="0">
              <a:effectLst/>
              <a:latin typeface="+mj-lt"/>
              <a:cs typeface="Calibri" panose="020F0502020204030204" pitchFamily="34" charset="0"/>
            </a:endParaRPr>
          </a:p>
          <a:p>
            <a:pPr marL="342900" indent="-342900">
              <a:buFont typeface="Arial" panose="020B0604020202020204" pitchFamily="34" charset="0"/>
              <a:buChar char="•"/>
            </a:pPr>
            <a:r>
              <a:rPr lang="en-US" sz="2000" b="0" i="0" dirty="0">
                <a:effectLst/>
                <a:latin typeface="+mj-lt"/>
                <a:cs typeface="Calibri" panose="020F0502020204030204" pitchFamily="34" charset="0"/>
              </a:rPr>
              <a:t>También puedes elogiar a </a:t>
            </a:r>
            <a:r>
              <a:rPr lang="en-US" sz="2000" b="0" i="0" dirty="0" err="1">
                <a:effectLst/>
                <a:latin typeface="+mj-lt"/>
                <a:cs typeface="Calibri" panose="020F0502020204030204" pitchFamily="34" charset="0"/>
              </a:rPr>
              <a:t>los</a:t>
            </a:r>
            <a:r>
              <a:rPr lang="en-US" sz="2000" b="0" i="0" dirty="0">
                <a:effectLst/>
                <a:latin typeface="+mj-lt"/>
                <a:cs typeface="Calibri" panose="020F0502020204030204" pitchFamily="34" charset="0"/>
              </a:rPr>
              <a:t>/as </a:t>
            </a:r>
            <a:r>
              <a:rPr lang="en-US" sz="2000" b="0" i="0" dirty="0" err="1">
                <a:effectLst/>
                <a:latin typeface="+mj-lt"/>
                <a:cs typeface="Calibri" panose="020F0502020204030204" pitchFamily="34" charset="0"/>
              </a:rPr>
              <a:t>menores</a:t>
            </a:r>
            <a:r>
              <a:rPr lang="en-US" sz="2000" b="0" i="0" dirty="0">
                <a:effectLst/>
                <a:latin typeface="+mj-lt"/>
                <a:cs typeface="Calibri" panose="020F0502020204030204" pitchFamily="34" charset="0"/>
              </a:rPr>
              <a:t> de forma no verbal con un abrazo o </a:t>
            </a:r>
            <a:r>
              <a:rPr lang="en-US" sz="2000" b="0" i="0" dirty="0" err="1">
                <a:effectLst/>
                <a:latin typeface="+mj-lt"/>
                <a:cs typeface="Calibri" panose="020F0502020204030204" pitchFamily="34" charset="0"/>
              </a:rPr>
              <a:t>una</a:t>
            </a:r>
            <a:r>
              <a:rPr lang="en-US" sz="2000" b="0" i="0" dirty="0">
                <a:effectLst/>
                <a:latin typeface="+mj-lt"/>
                <a:cs typeface="Calibri" panose="020F0502020204030204" pitchFamily="34" charset="0"/>
              </a:rPr>
              <a:t> </a:t>
            </a:r>
            <a:r>
              <a:rPr lang="en-US" sz="2000" b="0" i="0" dirty="0" err="1">
                <a:effectLst/>
                <a:latin typeface="+mj-lt"/>
                <a:cs typeface="Calibri" panose="020F0502020204030204" pitchFamily="34" charset="0"/>
              </a:rPr>
              <a:t>sonrisa</a:t>
            </a:r>
            <a:endParaRPr lang="en-US" sz="2000" b="0" i="0" dirty="0">
              <a:effectLst/>
              <a:latin typeface="+mj-lt"/>
              <a:cs typeface="Calibri" panose="020F0502020204030204" pitchFamily="34" charset="0"/>
            </a:endParaRPr>
          </a:p>
        </p:txBody>
      </p:sp>
      <p:grpSp>
        <p:nvGrpSpPr>
          <p:cNvPr id="13" name="Group 12">
            <a:extLst>
              <a:ext uri="{FF2B5EF4-FFF2-40B4-BE49-F238E27FC236}">
                <a16:creationId xmlns:a16="http://schemas.microsoft.com/office/drawing/2014/main" id="{900BD9BC-FE1C-E4C5-B1A7-02ABA5C15C00}"/>
              </a:ext>
            </a:extLst>
          </p:cNvPr>
          <p:cNvGrpSpPr/>
          <p:nvPr/>
        </p:nvGrpSpPr>
        <p:grpSpPr>
          <a:xfrm>
            <a:off x="10228983" y="204118"/>
            <a:ext cx="1581845" cy="1396082"/>
            <a:chOff x="10228983" y="337468"/>
            <a:chExt cx="1587872" cy="1368854"/>
          </a:xfrm>
        </p:grpSpPr>
        <p:sp>
          <p:nvSpPr>
            <p:cNvPr id="14" name="Hexagon 13">
              <a:extLst>
                <a:ext uri="{FF2B5EF4-FFF2-40B4-BE49-F238E27FC236}">
                  <a16:creationId xmlns:a16="http://schemas.microsoft.com/office/drawing/2014/main" id="{5211FC5C-E0FE-2928-C543-C636CB206B25}"/>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797C1A03-931C-82A2-AD3F-CD4F2262AABE}"/>
                </a:ext>
              </a:extLst>
            </p:cNvPr>
            <p:cNvGrpSpPr/>
            <p:nvPr/>
          </p:nvGrpSpPr>
          <p:grpSpPr>
            <a:xfrm>
              <a:off x="10621771" y="762700"/>
              <a:ext cx="562136" cy="634675"/>
              <a:chOff x="760175" y="830142"/>
              <a:chExt cx="867619" cy="979579"/>
            </a:xfrm>
          </p:grpSpPr>
          <p:sp>
            <p:nvSpPr>
              <p:cNvPr id="19" name="Rectangle 18">
                <a:extLst>
                  <a:ext uri="{FF2B5EF4-FFF2-40B4-BE49-F238E27FC236}">
                    <a16:creationId xmlns:a16="http://schemas.microsoft.com/office/drawing/2014/main" id="{78F7243B-73DF-E2E3-AF6D-966C9EC0C873}"/>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43</a:t>
                </a:r>
              </a:p>
            </p:txBody>
          </p:sp>
          <p:sp>
            <p:nvSpPr>
              <p:cNvPr id="20" name="Rectangle 19">
                <a:extLst>
                  <a:ext uri="{FF2B5EF4-FFF2-40B4-BE49-F238E27FC236}">
                    <a16:creationId xmlns:a16="http://schemas.microsoft.com/office/drawing/2014/main" id="{845F44F5-FF6F-9408-A56E-1981EEAE681F}"/>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792143A1-ED75-BB6A-83BD-173E889A41F8}"/>
                </a:ext>
              </a:extLst>
            </p:cNvPr>
            <p:cNvGrpSpPr/>
            <p:nvPr/>
          </p:nvGrpSpPr>
          <p:grpSpPr>
            <a:xfrm>
              <a:off x="11325415" y="762701"/>
              <a:ext cx="182192" cy="634674"/>
              <a:chOff x="2121762" y="2323619"/>
              <a:chExt cx="200378" cy="825210"/>
            </a:xfrm>
          </p:grpSpPr>
          <p:sp>
            <p:nvSpPr>
              <p:cNvPr id="17" name="Isosceles Triangle 16">
                <a:extLst>
                  <a:ext uri="{FF2B5EF4-FFF2-40B4-BE49-F238E27FC236}">
                    <a16:creationId xmlns:a16="http://schemas.microsoft.com/office/drawing/2014/main" id="{25E779CE-B763-53EB-25B6-C02F61721298}"/>
                  </a:ext>
                </a:extLst>
              </p:cNvPr>
              <p:cNvSpPr/>
              <p:nvPr/>
            </p:nvSpPr>
            <p:spPr>
              <a:xfrm>
                <a:off x="2121763" y="2323619"/>
                <a:ext cx="200377" cy="17273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8E89FE5-7181-C222-461C-D9EE5F2F1D93}"/>
                  </a:ext>
                </a:extLst>
              </p:cNvPr>
              <p:cNvSpPr/>
              <p:nvPr/>
            </p:nvSpPr>
            <p:spPr>
              <a:xfrm>
                <a:off x="2121762" y="2496169"/>
                <a:ext cx="200377" cy="6526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9" name="Group 8">
            <a:extLst>
              <a:ext uri="{FF2B5EF4-FFF2-40B4-BE49-F238E27FC236}">
                <a16:creationId xmlns:a16="http://schemas.microsoft.com/office/drawing/2014/main" id="{25B0EB8A-8E53-FCCB-A187-EB6984373346}"/>
              </a:ext>
            </a:extLst>
          </p:cNvPr>
          <p:cNvGrpSpPr/>
          <p:nvPr/>
        </p:nvGrpSpPr>
        <p:grpSpPr>
          <a:xfrm>
            <a:off x="971332" y="2850551"/>
            <a:ext cx="2587153" cy="2598057"/>
            <a:chOff x="5296215" y="1152806"/>
            <a:chExt cx="3073845" cy="3086802"/>
          </a:xfrm>
        </p:grpSpPr>
        <p:grpSp>
          <p:nvGrpSpPr>
            <p:cNvPr id="10" name="Group 9">
              <a:extLst>
                <a:ext uri="{FF2B5EF4-FFF2-40B4-BE49-F238E27FC236}">
                  <a16:creationId xmlns:a16="http://schemas.microsoft.com/office/drawing/2014/main" id="{2D9DE98F-ACE2-A0F2-0CC0-A5A5ACB11DD9}"/>
                </a:ext>
              </a:extLst>
            </p:cNvPr>
            <p:cNvGrpSpPr/>
            <p:nvPr/>
          </p:nvGrpSpPr>
          <p:grpSpPr>
            <a:xfrm>
              <a:off x="6873384" y="2607169"/>
              <a:ext cx="794971" cy="1621126"/>
              <a:chOff x="4162834" y="1684320"/>
              <a:chExt cx="350098" cy="713930"/>
            </a:xfrm>
            <a:solidFill>
              <a:schemeClr val="accent3">
                <a:lumMod val="75000"/>
              </a:schemeClr>
            </a:solidFill>
          </p:grpSpPr>
          <p:sp>
            <p:nvSpPr>
              <p:cNvPr id="32" name="Round Same Side Corner Rectangle 21">
                <a:extLst>
                  <a:ext uri="{FF2B5EF4-FFF2-40B4-BE49-F238E27FC236}">
                    <a16:creationId xmlns:a16="http://schemas.microsoft.com/office/drawing/2014/main" id="{89DF5CF6-93D5-F1A1-7310-72916C337FBD}"/>
                  </a:ext>
                </a:extLst>
              </p:cNvPr>
              <p:cNvSpPr/>
              <p:nvPr/>
            </p:nvSpPr>
            <p:spPr>
              <a:xfrm>
                <a:off x="4162834" y="2069359"/>
                <a:ext cx="350098" cy="32889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B13B0D9B-A12F-E711-5649-7586EEF17CF8}"/>
                  </a:ext>
                </a:extLst>
              </p:cNvPr>
              <p:cNvSpPr/>
              <p:nvPr/>
            </p:nvSpPr>
            <p:spPr>
              <a:xfrm>
                <a:off x="4181633"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Round Same Side Corner Rectangle 21">
              <a:extLst>
                <a:ext uri="{FF2B5EF4-FFF2-40B4-BE49-F238E27FC236}">
                  <a16:creationId xmlns:a16="http://schemas.microsoft.com/office/drawing/2014/main" id="{C649CC44-F3A9-5F09-4F3D-B5AE1DF19F27}"/>
                </a:ext>
              </a:extLst>
            </p:cNvPr>
            <p:cNvSpPr/>
            <p:nvPr/>
          </p:nvSpPr>
          <p:spPr>
            <a:xfrm>
              <a:off x="5296215" y="2331359"/>
              <a:ext cx="897741" cy="1908249"/>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01620862-9087-0647-648C-72E16B5A6FAB}"/>
                </a:ext>
              </a:extLst>
            </p:cNvPr>
            <p:cNvSpPr/>
            <p:nvPr/>
          </p:nvSpPr>
          <p:spPr>
            <a:xfrm>
              <a:off x="5744738" y="1368522"/>
              <a:ext cx="843358" cy="84336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06D6594-9427-CBE5-BACF-6F37999745AC}"/>
                </a:ext>
              </a:extLst>
            </p:cNvPr>
            <p:cNvGrpSpPr/>
            <p:nvPr/>
          </p:nvGrpSpPr>
          <p:grpSpPr>
            <a:xfrm rot="4738653">
              <a:off x="5935294" y="2422748"/>
              <a:ext cx="1060951" cy="953931"/>
              <a:chOff x="1740664" y="2838458"/>
              <a:chExt cx="613879" cy="551956"/>
            </a:xfrm>
          </p:grpSpPr>
          <p:sp>
            <p:nvSpPr>
              <p:cNvPr id="30" name="Rectangle: Rounded Corners 29">
                <a:extLst>
                  <a:ext uri="{FF2B5EF4-FFF2-40B4-BE49-F238E27FC236}">
                    <a16:creationId xmlns:a16="http://schemas.microsoft.com/office/drawing/2014/main" id="{03EBB1CE-9204-CB21-7F0F-B1D2AFB6EDBD}"/>
                  </a:ext>
                </a:extLst>
              </p:cNvPr>
              <p:cNvSpPr/>
              <p:nvPr/>
            </p:nvSpPr>
            <p:spPr>
              <a:xfrm rot="20490745">
                <a:off x="1740664" y="3203972"/>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Rounded Corners 30">
                <a:extLst>
                  <a:ext uri="{FF2B5EF4-FFF2-40B4-BE49-F238E27FC236}">
                    <a16:creationId xmlns:a16="http://schemas.microsoft.com/office/drawing/2014/main" id="{496F0B3E-7C6D-D45B-6707-91566E1BF9AF}"/>
                  </a:ext>
                </a:extLst>
              </p:cNvPr>
              <p:cNvSpPr/>
              <p:nvPr/>
            </p:nvSpPr>
            <p:spPr>
              <a:xfrm rot="18199991">
                <a:off x="2009269" y="2997290"/>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Speech Bubble: Rectangle with Corners Rounded 21">
              <a:extLst>
                <a:ext uri="{FF2B5EF4-FFF2-40B4-BE49-F238E27FC236}">
                  <a16:creationId xmlns:a16="http://schemas.microsoft.com/office/drawing/2014/main" id="{CD17B9E2-ABB6-19C4-1A44-E981AC8FAC8F}"/>
                </a:ext>
              </a:extLst>
            </p:cNvPr>
            <p:cNvSpPr/>
            <p:nvPr/>
          </p:nvSpPr>
          <p:spPr>
            <a:xfrm>
              <a:off x="7066285" y="1152806"/>
              <a:ext cx="1303775" cy="938402"/>
            </a:xfrm>
            <a:prstGeom prst="wedgeRoundRectCallout">
              <a:avLst>
                <a:gd name="adj1" fmla="val -75378"/>
                <a:gd name="adj2" fmla="val 21802"/>
                <a:gd name="adj3" fmla="val 1666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982B4107-DC55-ADB2-EB27-133D1E56C723}"/>
                </a:ext>
              </a:extLst>
            </p:cNvPr>
            <p:cNvGrpSpPr/>
            <p:nvPr/>
          </p:nvGrpSpPr>
          <p:grpSpPr>
            <a:xfrm>
              <a:off x="7175607" y="1389728"/>
              <a:ext cx="1085131" cy="606942"/>
              <a:chOff x="5638800" y="3079063"/>
              <a:chExt cx="1634825" cy="914402"/>
            </a:xfrm>
            <a:solidFill>
              <a:schemeClr val="bg1"/>
            </a:solidFill>
          </p:grpSpPr>
          <p:pic>
            <p:nvPicPr>
              <p:cNvPr id="28" name="Graphic 27" descr="Raised hand with solid fill">
                <a:extLst>
                  <a:ext uri="{FF2B5EF4-FFF2-40B4-BE49-F238E27FC236}">
                    <a16:creationId xmlns:a16="http://schemas.microsoft.com/office/drawing/2014/main" id="{FB8C966F-E11A-3EF1-7A80-8C5FD2F893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8800" y="3079063"/>
                <a:ext cx="914400" cy="914400"/>
              </a:xfrm>
              <a:prstGeom prst="rect">
                <a:avLst/>
              </a:prstGeom>
            </p:spPr>
          </p:pic>
          <p:pic>
            <p:nvPicPr>
              <p:cNvPr id="29" name="Graphic 28" descr="Hand with solid fill">
                <a:extLst>
                  <a:ext uri="{FF2B5EF4-FFF2-40B4-BE49-F238E27FC236}">
                    <a16:creationId xmlns:a16="http://schemas.microsoft.com/office/drawing/2014/main" id="{7FE2EFD6-026E-AA1A-BCBC-BE58DC39AAD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59225" y="3079065"/>
                <a:ext cx="914400" cy="914400"/>
              </a:xfrm>
              <a:prstGeom prst="rect">
                <a:avLst/>
              </a:prstGeom>
            </p:spPr>
          </p:pic>
        </p:grpSp>
        <p:grpSp>
          <p:nvGrpSpPr>
            <p:cNvPr id="24" name="Group 23">
              <a:extLst>
                <a:ext uri="{FF2B5EF4-FFF2-40B4-BE49-F238E27FC236}">
                  <a16:creationId xmlns:a16="http://schemas.microsoft.com/office/drawing/2014/main" id="{EE46A66C-5589-F730-3467-002F9EDC9E17}"/>
                </a:ext>
              </a:extLst>
            </p:cNvPr>
            <p:cNvGrpSpPr/>
            <p:nvPr/>
          </p:nvGrpSpPr>
          <p:grpSpPr>
            <a:xfrm>
              <a:off x="7542112" y="1236621"/>
              <a:ext cx="351242" cy="164482"/>
              <a:chOff x="7542112" y="1225245"/>
              <a:chExt cx="351242" cy="258158"/>
            </a:xfrm>
          </p:grpSpPr>
          <p:sp>
            <p:nvSpPr>
              <p:cNvPr id="25" name="Rectangle 24">
                <a:extLst>
                  <a:ext uri="{FF2B5EF4-FFF2-40B4-BE49-F238E27FC236}">
                    <a16:creationId xmlns:a16="http://schemas.microsoft.com/office/drawing/2014/main" id="{D63A0FE6-4F52-A77C-3DA1-DBF33AD2AB14}"/>
                  </a:ext>
                </a:extLst>
              </p:cNvPr>
              <p:cNvSpPr/>
              <p:nvPr/>
            </p:nvSpPr>
            <p:spPr>
              <a:xfrm>
                <a:off x="7685562" y="1225245"/>
                <a:ext cx="45720" cy="191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A14EF641-7E7E-6A28-65AB-C00906B149D1}"/>
                  </a:ext>
                </a:extLst>
              </p:cNvPr>
              <p:cNvSpPr/>
              <p:nvPr/>
            </p:nvSpPr>
            <p:spPr>
              <a:xfrm rot="1034900">
                <a:off x="7847634" y="1272918"/>
                <a:ext cx="45720" cy="191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E260DE06-8ADD-35C3-8291-416908D65873}"/>
                  </a:ext>
                </a:extLst>
              </p:cNvPr>
              <p:cNvSpPr/>
              <p:nvPr/>
            </p:nvSpPr>
            <p:spPr>
              <a:xfrm rot="20072803">
                <a:off x="7542112" y="1292190"/>
                <a:ext cx="45720" cy="191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112049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FC9B3-74F3-7E0F-65A0-9DAFA057BA9D}"/>
              </a:ext>
            </a:extLst>
          </p:cNvPr>
          <p:cNvSpPr>
            <a:spLocks noGrp="1"/>
          </p:cNvSpPr>
          <p:nvPr>
            <p:ph type="title"/>
          </p:nvPr>
        </p:nvSpPr>
        <p:spPr/>
        <p:txBody>
          <a:bodyPr/>
          <a:lstStyle/>
          <a:p>
            <a:r>
              <a:rPr lang="en-US" dirty="0"/>
              <a:t>Juego de roles: </a:t>
            </a:r>
            <a:r>
              <a:rPr lang="en-US" dirty="0" err="1"/>
              <a:t>el</a:t>
            </a:r>
            <a:r>
              <a:rPr lang="en-US" dirty="0"/>
              <a:t> </a:t>
            </a:r>
            <a:r>
              <a:rPr lang="en-US" dirty="0" err="1"/>
              <a:t>elogio</a:t>
            </a:r>
            <a:endParaRPr lang="en-US" dirty="0"/>
          </a:p>
        </p:txBody>
      </p:sp>
      <p:grpSp>
        <p:nvGrpSpPr>
          <p:cNvPr id="22" name="Group 21">
            <a:extLst>
              <a:ext uri="{FF2B5EF4-FFF2-40B4-BE49-F238E27FC236}">
                <a16:creationId xmlns:a16="http://schemas.microsoft.com/office/drawing/2014/main" id="{A9D4CB60-5AFF-6EB0-478D-4ED0E73CA5D2}"/>
              </a:ext>
            </a:extLst>
          </p:cNvPr>
          <p:cNvGrpSpPr/>
          <p:nvPr/>
        </p:nvGrpSpPr>
        <p:grpSpPr>
          <a:xfrm>
            <a:off x="3916258" y="2089648"/>
            <a:ext cx="4359483" cy="3122432"/>
            <a:chOff x="6244903" y="1194518"/>
            <a:chExt cx="1667397" cy="1194255"/>
          </a:xfrm>
          <a:solidFill>
            <a:schemeClr val="accent3">
              <a:lumMod val="75000"/>
            </a:schemeClr>
          </a:solidFill>
        </p:grpSpPr>
        <p:grpSp>
          <p:nvGrpSpPr>
            <p:cNvPr id="23" name="Group 22">
              <a:extLst>
                <a:ext uri="{FF2B5EF4-FFF2-40B4-BE49-F238E27FC236}">
                  <a16:creationId xmlns:a16="http://schemas.microsoft.com/office/drawing/2014/main" id="{B016C706-7961-4CF5-33FD-A2088DC41DC5}"/>
                </a:ext>
              </a:extLst>
            </p:cNvPr>
            <p:cNvGrpSpPr/>
            <p:nvPr/>
          </p:nvGrpSpPr>
          <p:grpSpPr>
            <a:xfrm>
              <a:off x="6244903" y="1194518"/>
              <a:ext cx="755220" cy="884779"/>
              <a:chOff x="6846848" y="1141103"/>
              <a:chExt cx="999203" cy="1170617"/>
            </a:xfrm>
            <a:grpFill/>
          </p:grpSpPr>
          <p:sp>
            <p:nvSpPr>
              <p:cNvPr id="30" name="Rectangle: Rounded Corners 29">
                <a:extLst>
                  <a:ext uri="{FF2B5EF4-FFF2-40B4-BE49-F238E27FC236}">
                    <a16:creationId xmlns:a16="http://schemas.microsoft.com/office/drawing/2014/main" id="{0AEEEE27-EBA4-E8F8-CC91-F07F6044219E}"/>
                  </a:ext>
                </a:extLst>
              </p:cNvPr>
              <p:cNvSpPr/>
              <p:nvPr/>
            </p:nvSpPr>
            <p:spPr>
              <a:xfrm rot="1100420">
                <a:off x="7141985" y="1874813"/>
                <a:ext cx="152400" cy="436907"/>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7D9F1532-8221-E082-9ED9-30535C61D29A}"/>
                  </a:ext>
                </a:extLst>
              </p:cNvPr>
              <p:cNvSpPr/>
              <p:nvPr/>
            </p:nvSpPr>
            <p:spPr>
              <a:xfrm rot="826591">
                <a:off x="6902427"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2BEFCB09-19F7-0637-C5E4-42A4B44890EC}"/>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1BE5AAFC-94DF-74F4-E047-604B344C6BB4}"/>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Block Arc 33">
                <a:extLst>
                  <a:ext uri="{FF2B5EF4-FFF2-40B4-BE49-F238E27FC236}">
                    <a16:creationId xmlns:a16="http://schemas.microsoft.com/office/drawing/2014/main" id="{EA5CFD9F-0D99-DC69-A8C6-41275A9818C3}"/>
                  </a:ext>
                </a:extLst>
              </p:cNvPr>
              <p:cNvSpPr/>
              <p:nvPr/>
            </p:nvSpPr>
            <p:spPr>
              <a:xfrm rot="11719641">
                <a:off x="7178956" y="163781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4" name="Group 23">
              <a:extLst>
                <a:ext uri="{FF2B5EF4-FFF2-40B4-BE49-F238E27FC236}">
                  <a16:creationId xmlns:a16="http://schemas.microsoft.com/office/drawing/2014/main" id="{1EE2628F-0B37-7AE5-78F3-034F8FDEA100}"/>
                </a:ext>
              </a:extLst>
            </p:cNvPr>
            <p:cNvGrpSpPr/>
            <p:nvPr/>
          </p:nvGrpSpPr>
          <p:grpSpPr>
            <a:xfrm rot="19632759">
              <a:off x="7157081" y="1490279"/>
              <a:ext cx="755219" cy="898494"/>
              <a:chOff x="6846848" y="1141103"/>
              <a:chExt cx="999203" cy="1188766"/>
            </a:xfrm>
            <a:grpFill/>
          </p:grpSpPr>
          <p:sp>
            <p:nvSpPr>
              <p:cNvPr id="25" name="Rectangle: Rounded Corners 24">
                <a:extLst>
                  <a:ext uri="{FF2B5EF4-FFF2-40B4-BE49-F238E27FC236}">
                    <a16:creationId xmlns:a16="http://schemas.microsoft.com/office/drawing/2014/main" id="{6788C311-DC07-D120-65C9-800DD26C9EBA}"/>
                  </a:ext>
                </a:extLst>
              </p:cNvPr>
              <p:cNvSpPr/>
              <p:nvPr/>
            </p:nvSpPr>
            <p:spPr>
              <a:xfrm rot="582262">
                <a:off x="7185878" y="1892961"/>
                <a:ext cx="152400" cy="436908"/>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F51A1FE4-5BFA-9ECC-92DE-7A0630DE7EB5}"/>
                  </a:ext>
                </a:extLst>
              </p:cNvPr>
              <p:cNvSpPr/>
              <p:nvPr/>
            </p:nvSpPr>
            <p:spPr>
              <a:xfrm rot="826591">
                <a:off x="6902428"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F16FDF81-B93A-BDF8-3486-096CAC70A6D2}"/>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D4920AE8-ACAF-B114-583C-A20649F8C393}"/>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Block Arc 28">
                <a:extLst>
                  <a:ext uri="{FF2B5EF4-FFF2-40B4-BE49-F238E27FC236}">
                    <a16:creationId xmlns:a16="http://schemas.microsoft.com/office/drawing/2014/main" id="{FE66E78B-4AD3-1EE3-B153-9FFB04BC974D}"/>
                  </a:ext>
                </a:extLst>
              </p:cNvPr>
              <p:cNvSpPr/>
              <p:nvPr/>
            </p:nvSpPr>
            <p:spPr>
              <a:xfrm rot="726908">
                <a:off x="7119521" y="173008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Tree>
    <p:extLst>
      <p:ext uri="{BB962C8B-B14F-4D97-AF65-F5344CB8AC3E}">
        <p14:creationId xmlns:p14="http://schemas.microsoft.com/office/powerpoint/2010/main" val="13217152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72">
            <a:extLst>
              <a:ext uri="{FF2B5EF4-FFF2-40B4-BE49-F238E27FC236}">
                <a16:creationId xmlns:a16="http://schemas.microsoft.com/office/drawing/2014/main" id="{AED81A11-E85D-1816-F948-9A820DBEFE63}"/>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 sz="5400" b="1" dirty="0">
                <a:solidFill>
                  <a:schemeClr val="bg1">
                    <a:lumMod val="75000"/>
                  </a:schemeClr>
                </a:solidFill>
                <a:latin typeface="Garamond"/>
              </a:rPr>
              <a:t>Diapositiva adicional para la/el facilitador/a</a:t>
            </a:r>
            <a:endParaRPr lang="en-CA" sz="5400" b="1" dirty="0">
              <a:solidFill>
                <a:schemeClr val="bg1">
                  <a:lumMod val="75000"/>
                </a:schemeClr>
              </a:solidFill>
            </a:endParaRPr>
          </a:p>
        </p:txBody>
      </p:sp>
    </p:spTree>
    <p:extLst>
      <p:ext uri="{BB962C8B-B14F-4D97-AF65-F5344CB8AC3E}">
        <p14:creationId xmlns:p14="http://schemas.microsoft.com/office/powerpoint/2010/main" val="12805381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19AF0-A4FB-E1E0-0C84-7C02E6D61814}"/>
              </a:ext>
            </a:extLst>
          </p:cNvPr>
          <p:cNvSpPr>
            <a:spLocks noGrp="1"/>
          </p:cNvSpPr>
          <p:nvPr>
            <p:ph type="title"/>
          </p:nvPr>
        </p:nvSpPr>
        <p:spPr/>
        <p:txBody>
          <a:bodyPr/>
          <a:lstStyle/>
          <a:p>
            <a:r>
              <a:rPr lang="en-US" dirty="0">
                <a:latin typeface="+mj-lt"/>
              </a:rPr>
              <a:t>Tiempo de calidad</a:t>
            </a:r>
          </a:p>
        </p:txBody>
      </p:sp>
      <p:sp>
        <p:nvSpPr>
          <p:cNvPr id="8" name="Speech Bubble: Rectangle with Corners Rounded 7">
            <a:extLst>
              <a:ext uri="{FF2B5EF4-FFF2-40B4-BE49-F238E27FC236}">
                <a16:creationId xmlns:a16="http://schemas.microsoft.com/office/drawing/2014/main" id="{F1AF1B11-843D-25C9-78F6-7D50889A647F}"/>
              </a:ext>
            </a:extLst>
          </p:cNvPr>
          <p:cNvSpPr/>
          <p:nvPr/>
        </p:nvSpPr>
        <p:spPr>
          <a:xfrm>
            <a:off x="1066184" y="1660159"/>
            <a:ext cx="8497149" cy="1052285"/>
          </a:xfrm>
          <a:prstGeom prst="wedgeRoundRectCallout">
            <a:avLst>
              <a:gd name="adj1" fmla="val -53511"/>
              <a:gd name="adj2" fmla="val 24164"/>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Entre las familias con las que </a:t>
            </a:r>
            <a:r>
              <a:rPr lang="en-US" sz="2000" dirty="0" err="1">
                <a:solidFill>
                  <a:schemeClr val="tx1"/>
                </a:solidFill>
                <a:latin typeface="Arial" panose="020B0604020202020204" pitchFamily="34" charset="0"/>
                <a:ea typeface="Calibri" panose="020F0502020204030204" pitchFamily="34" charset="0"/>
                <a:cs typeface="Arial" panose="020B0604020202020204" pitchFamily="34" charset="0"/>
              </a:rPr>
              <a:t>trabajan</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chemeClr val="tx1"/>
                </a:solidFill>
                <a:latin typeface="Arial" panose="020B0604020202020204" pitchFamily="34" charset="0"/>
                <a:ea typeface="Calibri" panose="020F0502020204030204" pitchFamily="34" charset="0"/>
                <a:cs typeface="Arial" panose="020B0604020202020204" pitchFamily="34" charset="0"/>
              </a:rPr>
              <a:t>cómo</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chemeClr val="tx1"/>
                </a:solidFill>
                <a:latin typeface="Arial" panose="020B0604020202020204" pitchFamily="34" charset="0"/>
                <a:ea typeface="Calibri" panose="020F0502020204030204" pitchFamily="34" charset="0"/>
                <a:cs typeface="Arial" panose="020B0604020202020204" pitchFamily="34" charset="0"/>
              </a:rPr>
              <a:t>creen</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 que </a:t>
            </a:r>
            <a:r>
              <a:rPr lang="en-US" sz="2000" dirty="0" err="1">
                <a:solidFill>
                  <a:schemeClr val="tx1"/>
                </a:solidFill>
                <a:latin typeface="Arial" panose="020B0604020202020204" pitchFamily="34" charset="0"/>
                <a:ea typeface="Calibri" panose="020F0502020204030204" pitchFamily="34" charset="0"/>
                <a:cs typeface="Arial" panose="020B0604020202020204" pitchFamily="34" charset="0"/>
              </a:rPr>
              <a:t>los</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/as </a:t>
            </a:r>
            <a:r>
              <a:rPr lang="en-US" sz="2000" dirty="0" err="1">
                <a:solidFill>
                  <a:schemeClr val="tx1"/>
                </a:solidFill>
                <a:latin typeface="Arial" panose="020B0604020202020204" pitchFamily="34" charset="0"/>
                <a:ea typeface="Calibri" panose="020F0502020204030204" pitchFamily="34" charset="0"/>
                <a:cs typeface="Arial" panose="020B0604020202020204" pitchFamily="34" charset="0"/>
              </a:rPr>
              <a:t>cuidadores</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chemeClr val="tx1"/>
                </a:solidFill>
                <a:latin typeface="Arial" panose="020B0604020202020204" pitchFamily="34" charset="0"/>
                <a:ea typeface="Calibri" panose="020F0502020204030204" pitchFamily="34" charset="0"/>
                <a:cs typeface="Arial" panose="020B0604020202020204" pitchFamily="34" charset="0"/>
              </a:rPr>
              <a:t>ven</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chemeClr val="tx1"/>
                </a:solidFill>
                <a:latin typeface="Arial" panose="020B0604020202020204" pitchFamily="34" charset="0"/>
                <a:ea typeface="Calibri" panose="020F0502020204030204" pitchFamily="34" charset="0"/>
                <a:cs typeface="Arial" panose="020B0604020202020204" pitchFamily="34" charset="0"/>
              </a:rPr>
              <a:t>el</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 tiempo de calidad con sus </a:t>
            </a:r>
            <a:r>
              <a:rPr lang="en-US" sz="2000" dirty="0" err="1">
                <a:solidFill>
                  <a:schemeClr val="tx1"/>
                </a:solidFill>
                <a:latin typeface="Arial" panose="020B0604020202020204" pitchFamily="34" charset="0"/>
                <a:ea typeface="Calibri" panose="020F0502020204030204" pitchFamily="34" charset="0"/>
                <a:cs typeface="Arial" panose="020B0604020202020204" pitchFamily="34" charset="0"/>
              </a:rPr>
              <a:t>hijos</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/as? ¿Es algo que se valora? </a:t>
            </a:r>
          </a:p>
        </p:txBody>
      </p:sp>
      <p:sp>
        <p:nvSpPr>
          <p:cNvPr id="10" name="Speech Bubble: Rectangle with Corners Rounded 9">
            <a:extLst>
              <a:ext uri="{FF2B5EF4-FFF2-40B4-BE49-F238E27FC236}">
                <a16:creationId xmlns:a16="http://schemas.microsoft.com/office/drawing/2014/main" id="{27969DC3-5795-D339-F358-13C6892D2533}"/>
              </a:ext>
            </a:extLst>
          </p:cNvPr>
          <p:cNvSpPr/>
          <p:nvPr/>
        </p:nvSpPr>
        <p:spPr>
          <a:xfrm>
            <a:off x="1066184" y="3100262"/>
            <a:ext cx="8497149" cy="1052285"/>
          </a:xfrm>
          <a:prstGeom prst="wedgeRoundRectCallout">
            <a:avLst>
              <a:gd name="adj1" fmla="val -51835"/>
              <a:gd name="adj2" fmla="val -15385"/>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¿Pasan tiempo de </a:t>
            </a:r>
            <a:r>
              <a:rPr lang="en-US" sz="2000" dirty="0" err="1">
                <a:solidFill>
                  <a:schemeClr val="tx1"/>
                </a:solidFill>
                <a:latin typeface="Arial" panose="020B0604020202020204" pitchFamily="34" charset="0"/>
                <a:ea typeface="Calibri" panose="020F0502020204030204" pitchFamily="34" charset="0"/>
                <a:cs typeface="Arial" panose="020B0604020202020204" pitchFamily="34" charset="0"/>
              </a:rPr>
              <a:t>calidad</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chemeClr val="tx1"/>
                </a:solidFill>
                <a:latin typeface="Arial" panose="020B0604020202020204" pitchFamily="34" charset="0"/>
                <a:ea typeface="Calibri" panose="020F0502020204030204" pitchFamily="34" charset="0"/>
                <a:cs typeface="Arial" panose="020B0604020202020204" pitchFamily="34" charset="0"/>
              </a:rPr>
              <a:t>juntos</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/as </a:t>
            </a:r>
            <a:r>
              <a:rPr lang="en-US" sz="2000" dirty="0" err="1">
                <a:solidFill>
                  <a:schemeClr val="tx1"/>
                </a:solidFill>
                <a:latin typeface="Arial" panose="020B0604020202020204" pitchFamily="34" charset="0"/>
                <a:ea typeface="Calibri" panose="020F0502020204030204" pitchFamily="34" charset="0"/>
                <a:cs typeface="Arial" panose="020B0604020202020204" pitchFamily="34" charset="0"/>
              </a:rPr>
              <a:t>los</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/as </a:t>
            </a:r>
            <a:r>
              <a:rPr lang="en-US" sz="2000" dirty="0" err="1">
                <a:solidFill>
                  <a:schemeClr val="tx1"/>
                </a:solidFill>
                <a:latin typeface="Arial" panose="020B0604020202020204" pitchFamily="34" charset="0"/>
                <a:ea typeface="Calibri" panose="020F0502020204030204" pitchFamily="34" charset="0"/>
                <a:cs typeface="Arial" panose="020B0604020202020204" pitchFamily="34" charset="0"/>
              </a:rPr>
              <a:t>menores</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 y </a:t>
            </a:r>
            <a:r>
              <a:rPr lang="en-US" sz="2000" dirty="0" err="1">
                <a:solidFill>
                  <a:schemeClr val="tx1"/>
                </a:solidFill>
                <a:latin typeface="Arial" panose="020B0604020202020204" pitchFamily="34" charset="0"/>
                <a:ea typeface="Calibri" panose="020F0502020204030204" pitchFamily="34" charset="0"/>
                <a:cs typeface="Arial" panose="020B0604020202020204" pitchFamily="34" charset="0"/>
              </a:rPr>
              <a:t>los</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/as </a:t>
            </a:r>
            <a:r>
              <a:rPr lang="en-US" sz="2000" dirty="0" err="1">
                <a:solidFill>
                  <a:schemeClr val="tx1"/>
                </a:solidFill>
                <a:latin typeface="Arial" panose="020B0604020202020204" pitchFamily="34" charset="0"/>
                <a:ea typeface="Calibri" panose="020F0502020204030204" pitchFamily="34" charset="0"/>
                <a:cs typeface="Arial" panose="020B0604020202020204" pitchFamily="34" charset="0"/>
              </a:rPr>
              <a:t>cuidadores</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 de muchas de las familias con las que </a:t>
            </a:r>
            <a:r>
              <a:rPr lang="en-US" sz="2000" dirty="0" err="1">
                <a:solidFill>
                  <a:schemeClr val="tx1"/>
                </a:solidFill>
                <a:latin typeface="Arial" panose="020B0604020202020204" pitchFamily="34" charset="0"/>
                <a:ea typeface="Calibri" panose="020F0502020204030204" pitchFamily="34" charset="0"/>
                <a:cs typeface="Arial" panose="020B0604020202020204" pitchFamily="34" charset="0"/>
              </a:rPr>
              <a:t>trabajan</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 </a:t>
            </a:r>
          </a:p>
        </p:txBody>
      </p:sp>
      <p:sp>
        <p:nvSpPr>
          <p:cNvPr id="11" name="Speech Bubble: Rectangle with Corners Rounded 10">
            <a:extLst>
              <a:ext uri="{FF2B5EF4-FFF2-40B4-BE49-F238E27FC236}">
                <a16:creationId xmlns:a16="http://schemas.microsoft.com/office/drawing/2014/main" id="{97CC5D5F-EB32-C8A8-5DE2-ED32C77C5DF7}"/>
              </a:ext>
            </a:extLst>
          </p:cNvPr>
          <p:cNvSpPr/>
          <p:nvPr/>
        </p:nvSpPr>
        <p:spPr>
          <a:xfrm>
            <a:off x="1066184" y="4540365"/>
            <a:ext cx="8497149" cy="1052285"/>
          </a:xfrm>
          <a:prstGeom prst="wedgeRoundRectCallout">
            <a:avLst>
              <a:gd name="adj1" fmla="val -53358"/>
              <a:gd name="adj2" fmla="val 15854"/>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¿Ha repercutido la </a:t>
            </a:r>
            <a:r>
              <a:rPr lang="en-US" sz="2000" dirty="0" err="1">
                <a:solidFill>
                  <a:schemeClr val="tx1"/>
                </a:solidFill>
                <a:latin typeface="Arial" panose="020B0604020202020204" pitchFamily="34" charset="0"/>
                <a:ea typeface="Calibri" panose="020F0502020204030204" pitchFamily="34" charset="0"/>
                <a:cs typeface="Arial" panose="020B0604020202020204" pitchFamily="34" charset="0"/>
              </a:rPr>
              <a:t>emergencia</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 y/o crisis en el tiempo de calidad que </a:t>
            </a:r>
            <a:r>
              <a:rPr lang="en-US" sz="2000" dirty="0" err="1">
                <a:solidFill>
                  <a:schemeClr val="tx1"/>
                </a:solidFill>
                <a:latin typeface="Arial" panose="020B0604020202020204" pitchFamily="34" charset="0"/>
                <a:ea typeface="Calibri" panose="020F0502020204030204" pitchFamily="34" charset="0"/>
                <a:cs typeface="Arial" panose="020B0604020202020204" pitchFamily="34" charset="0"/>
              </a:rPr>
              <a:t>los</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/as </a:t>
            </a:r>
            <a:r>
              <a:rPr lang="en-US" sz="2000" dirty="0" err="1">
                <a:solidFill>
                  <a:schemeClr val="tx1"/>
                </a:solidFill>
                <a:latin typeface="Arial" panose="020B0604020202020204" pitchFamily="34" charset="0"/>
                <a:ea typeface="Calibri" panose="020F0502020204030204" pitchFamily="34" charset="0"/>
                <a:cs typeface="Arial" panose="020B0604020202020204" pitchFamily="34" charset="0"/>
              </a:rPr>
              <a:t>cuidadores</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 y </a:t>
            </a:r>
            <a:r>
              <a:rPr lang="en-US" sz="2000" dirty="0" err="1">
                <a:solidFill>
                  <a:schemeClr val="tx1"/>
                </a:solidFill>
                <a:latin typeface="Arial" panose="020B0604020202020204" pitchFamily="34" charset="0"/>
                <a:ea typeface="Calibri" panose="020F0502020204030204" pitchFamily="34" charset="0"/>
                <a:cs typeface="Arial" panose="020B0604020202020204" pitchFamily="34" charset="0"/>
              </a:rPr>
              <a:t>los</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/as </a:t>
            </a:r>
            <a:r>
              <a:rPr lang="en-US" sz="2000" dirty="0" err="1">
                <a:solidFill>
                  <a:schemeClr val="tx1"/>
                </a:solidFill>
                <a:latin typeface="Arial" panose="020B0604020202020204" pitchFamily="34" charset="0"/>
                <a:ea typeface="Calibri" panose="020F0502020204030204" pitchFamily="34" charset="0"/>
                <a:cs typeface="Arial" panose="020B0604020202020204" pitchFamily="34" charset="0"/>
              </a:rPr>
              <a:t>menores</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 pueden pasar </a:t>
            </a:r>
            <a:r>
              <a:rPr lang="en-US" sz="2000" dirty="0" err="1">
                <a:solidFill>
                  <a:schemeClr val="tx1"/>
                </a:solidFill>
                <a:latin typeface="Arial" panose="020B0604020202020204" pitchFamily="34" charset="0"/>
                <a:ea typeface="Calibri" panose="020F0502020204030204" pitchFamily="34" charset="0"/>
                <a:cs typeface="Arial" panose="020B0604020202020204" pitchFamily="34" charset="0"/>
              </a:rPr>
              <a:t>juntos</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/as?</a:t>
            </a:r>
          </a:p>
        </p:txBody>
      </p:sp>
      <p:grpSp>
        <p:nvGrpSpPr>
          <p:cNvPr id="12" name="Google Shape;314;p4">
            <a:extLst>
              <a:ext uri="{FF2B5EF4-FFF2-40B4-BE49-F238E27FC236}">
                <a16:creationId xmlns:a16="http://schemas.microsoft.com/office/drawing/2014/main" id="{215C87E0-AD58-2465-F391-51D6018F76C0}"/>
              </a:ext>
            </a:extLst>
          </p:cNvPr>
          <p:cNvGrpSpPr/>
          <p:nvPr/>
        </p:nvGrpSpPr>
        <p:grpSpPr>
          <a:xfrm>
            <a:off x="9348540" y="4416389"/>
            <a:ext cx="2501900" cy="1623811"/>
            <a:chOff x="3400707" y="1772174"/>
            <a:chExt cx="5758105" cy="3737192"/>
          </a:xfrm>
          <a:solidFill>
            <a:schemeClr val="accent3">
              <a:lumMod val="75000"/>
            </a:schemeClr>
          </a:solidFill>
        </p:grpSpPr>
        <p:sp>
          <p:nvSpPr>
            <p:cNvPr id="13" name="Google Shape;315;p4">
              <a:extLst>
                <a:ext uri="{FF2B5EF4-FFF2-40B4-BE49-F238E27FC236}">
                  <a16:creationId xmlns:a16="http://schemas.microsoft.com/office/drawing/2014/main" id="{136F7B01-68E2-DB92-F721-09744B8A429F}"/>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4" name="Google Shape;316;p4">
              <a:extLst>
                <a:ext uri="{FF2B5EF4-FFF2-40B4-BE49-F238E27FC236}">
                  <a16:creationId xmlns:a16="http://schemas.microsoft.com/office/drawing/2014/main" id="{CB7DF812-69EA-F8D8-1089-EF14E55502AC}"/>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5" name="Google Shape;317;p4">
              <a:extLst>
                <a:ext uri="{FF2B5EF4-FFF2-40B4-BE49-F238E27FC236}">
                  <a16:creationId xmlns:a16="http://schemas.microsoft.com/office/drawing/2014/main" id="{7BA62CEA-412E-4291-2DF3-D8D480F8B996}"/>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6" name="Google Shape;318;p4">
              <a:extLst>
                <a:ext uri="{FF2B5EF4-FFF2-40B4-BE49-F238E27FC236}">
                  <a16:creationId xmlns:a16="http://schemas.microsoft.com/office/drawing/2014/main" id="{1ADBA846-FB20-7EFF-A397-58FAE4D31EAF}"/>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7" name="Google Shape;319;p4">
              <a:extLst>
                <a:ext uri="{FF2B5EF4-FFF2-40B4-BE49-F238E27FC236}">
                  <a16:creationId xmlns:a16="http://schemas.microsoft.com/office/drawing/2014/main" id="{9E85CE2C-70CA-2908-DFAB-A90EB2EE0D52}"/>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8" name="Google Shape;320;p4">
              <a:extLst>
                <a:ext uri="{FF2B5EF4-FFF2-40B4-BE49-F238E27FC236}">
                  <a16:creationId xmlns:a16="http://schemas.microsoft.com/office/drawing/2014/main" id="{278AFC3C-7DA4-9126-7210-2C2C6990E114}"/>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9" name="Google Shape;321;p4">
              <a:extLst>
                <a:ext uri="{FF2B5EF4-FFF2-40B4-BE49-F238E27FC236}">
                  <a16:creationId xmlns:a16="http://schemas.microsoft.com/office/drawing/2014/main" id="{A96D7C5E-5A11-5CD4-D9BF-8C109911C670}"/>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0" name="Google Shape;322;p4">
              <a:extLst>
                <a:ext uri="{FF2B5EF4-FFF2-40B4-BE49-F238E27FC236}">
                  <a16:creationId xmlns:a16="http://schemas.microsoft.com/office/drawing/2014/main" id="{BA7E7BEA-1346-F4BE-14DC-87D4104BBBD6}"/>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4365293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E6B43E74-DF32-BD93-782F-65F4B33FC249}"/>
              </a:ext>
            </a:extLst>
          </p:cNvPr>
          <p:cNvSpPr/>
          <p:nvPr/>
        </p:nvSpPr>
        <p:spPr>
          <a:xfrm>
            <a:off x="621458" y="1567544"/>
            <a:ext cx="4275994" cy="3976914"/>
          </a:xfrm>
          <a:prstGeom prst="homePlate">
            <a:avLst>
              <a:gd name="adj" fmla="val 25105"/>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1A19AF0-A4FB-E1E0-0C84-7C02E6D61814}"/>
              </a:ext>
            </a:extLst>
          </p:cNvPr>
          <p:cNvSpPr>
            <a:spLocks noGrp="1"/>
          </p:cNvSpPr>
          <p:nvPr>
            <p:ph type="title"/>
          </p:nvPr>
        </p:nvSpPr>
        <p:spPr/>
        <p:txBody>
          <a:bodyPr/>
          <a:lstStyle/>
          <a:p>
            <a:r>
              <a:rPr lang="en-US" dirty="0">
                <a:latin typeface="+mj-lt"/>
              </a:rPr>
              <a:t>Los beneficios del tiempo de calidad</a:t>
            </a:r>
          </a:p>
        </p:txBody>
      </p:sp>
      <p:sp>
        <p:nvSpPr>
          <p:cNvPr id="5" name="TextBox 4">
            <a:extLst>
              <a:ext uri="{FF2B5EF4-FFF2-40B4-BE49-F238E27FC236}">
                <a16:creationId xmlns:a16="http://schemas.microsoft.com/office/drawing/2014/main" id="{2953C459-AE69-926E-B74D-6CD29CCA18F6}"/>
              </a:ext>
            </a:extLst>
          </p:cNvPr>
          <p:cNvSpPr txBox="1"/>
          <p:nvPr/>
        </p:nvSpPr>
        <p:spPr>
          <a:xfrm>
            <a:off x="5324866" y="1567544"/>
            <a:ext cx="6028934" cy="4616648"/>
          </a:xfrm>
          <a:prstGeom prst="rect">
            <a:avLst/>
          </a:prstGeom>
          <a:noFill/>
        </p:spPr>
        <p:txBody>
          <a:bodyPr wrap="square">
            <a:spAutoFit/>
          </a:bodyPr>
          <a:lstStyle/>
          <a:p>
            <a:pPr marL="342900" marR="0" lvl="1" indent="-342900" algn="l" defTabSz="914400" rtl="0" eaLnBrk="1" fontAlgn="auto" latinLnBrk="0" hangingPunct="1">
              <a:lnSpc>
                <a:spcPct val="100000"/>
              </a:lnSpc>
              <a:spcAft>
                <a:spcPts val="1200"/>
              </a:spcAft>
              <a:buClr>
                <a:srgbClr val="000000"/>
              </a:buClr>
              <a:buSzPts val="1400"/>
              <a:buFont typeface="Arial" panose="020B0604020202020204" pitchFamily="34" charset="0"/>
              <a:buChar char="•"/>
              <a:tabLst/>
              <a:defRPr/>
            </a:pPr>
            <a:r>
              <a:rPr lang="en-US" sz="2400" b="0" i="0" dirty="0">
                <a:effectLst/>
                <a:latin typeface="+mj-lt"/>
                <a:cs typeface="Calibri" panose="020F0502020204030204" pitchFamily="34" charset="0"/>
              </a:rPr>
              <a:t>Transmisión de tradiciones y </a:t>
            </a:r>
            <a:r>
              <a:rPr lang="en-US" sz="2400" b="0" i="0" dirty="0" err="1">
                <a:effectLst/>
                <a:latin typeface="+mj-lt"/>
                <a:cs typeface="Calibri" panose="020F0502020204030204" pitchFamily="34" charset="0"/>
              </a:rPr>
              <a:t>costumbres</a:t>
            </a:r>
            <a:r>
              <a:rPr lang="en-US" sz="2400" b="0" i="0" dirty="0">
                <a:effectLst/>
                <a:latin typeface="+mj-lt"/>
                <a:cs typeface="Calibri" panose="020F0502020204030204" pitchFamily="34" charset="0"/>
              </a:rPr>
              <a:t> </a:t>
            </a:r>
            <a:r>
              <a:rPr lang="en-US" sz="2400" b="0" i="0" dirty="0" err="1">
                <a:effectLst/>
                <a:latin typeface="+mj-lt"/>
                <a:cs typeface="Calibri" panose="020F0502020204030204" pitchFamily="34" charset="0"/>
              </a:rPr>
              <a:t>culturales</a:t>
            </a:r>
            <a:endParaRPr lang="en-US" sz="2400" b="0" i="0" dirty="0">
              <a:effectLst/>
              <a:latin typeface="+mj-lt"/>
              <a:cs typeface="Calibri" panose="020F0502020204030204" pitchFamily="34" charset="0"/>
            </a:endParaRPr>
          </a:p>
          <a:p>
            <a:pPr marL="342900" marR="0" lvl="1" indent="-342900" algn="l" defTabSz="914400" rtl="0" eaLnBrk="1" fontAlgn="auto" latinLnBrk="0" hangingPunct="1">
              <a:lnSpc>
                <a:spcPct val="100000"/>
              </a:lnSpc>
              <a:spcAft>
                <a:spcPts val="1200"/>
              </a:spcAft>
              <a:buClr>
                <a:srgbClr val="000000"/>
              </a:buClr>
              <a:buSzPts val="1400"/>
              <a:buFont typeface="Arial" panose="020B0604020202020204" pitchFamily="34" charset="0"/>
              <a:buChar char="•"/>
              <a:tabLst/>
              <a:defRPr/>
            </a:pPr>
            <a:r>
              <a:rPr lang="en-US" sz="2400" b="0" i="0" dirty="0">
                <a:effectLst/>
                <a:latin typeface="+mj-lt"/>
                <a:cs typeface="Calibri" panose="020F0502020204030204" pitchFamily="34" charset="0"/>
              </a:rPr>
              <a:t>Enseñar habilidades para la vida, como cocinar y </a:t>
            </a:r>
            <a:r>
              <a:rPr lang="en-US" sz="2400" b="0" i="0" dirty="0" err="1">
                <a:effectLst/>
                <a:latin typeface="+mj-lt"/>
                <a:cs typeface="Calibri" panose="020F0502020204030204" pitchFamily="34" charset="0"/>
              </a:rPr>
              <a:t>cuidar</a:t>
            </a:r>
            <a:r>
              <a:rPr lang="en-US" sz="2400" b="0" i="0" dirty="0">
                <a:effectLst/>
                <a:latin typeface="+mj-lt"/>
                <a:cs typeface="Calibri" panose="020F0502020204030204" pitchFamily="34" charset="0"/>
              </a:rPr>
              <a:t> </a:t>
            </a:r>
            <a:r>
              <a:rPr lang="en-US" sz="2400" b="0" i="0" dirty="0" err="1">
                <a:effectLst/>
                <a:latin typeface="+mj-lt"/>
                <a:cs typeface="Calibri" panose="020F0502020204030204" pitchFamily="34" charset="0"/>
              </a:rPr>
              <a:t>animales</a:t>
            </a:r>
            <a:endParaRPr lang="en-US" sz="2400" b="0" i="0" dirty="0">
              <a:effectLst/>
              <a:latin typeface="+mj-lt"/>
              <a:cs typeface="Calibri" panose="020F0502020204030204" pitchFamily="34" charset="0"/>
            </a:endParaRPr>
          </a:p>
          <a:p>
            <a:pPr marL="342900" marR="0" lvl="1" indent="-342900" algn="l" defTabSz="914400" rtl="0" eaLnBrk="1" fontAlgn="auto" latinLnBrk="0" hangingPunct="1">
              <a:lnSpc>
                <a:spcPct val="100000"/>
              </a:lnSpc>
              <a:spcAft>
                <a:spcPts val="1200"/>
              </a:spcAft>
              <a:buClr>
                <a:srgbClr val="000000"/>
              </a:buClr>
              <a:buSzPts val="1400"/>
              <a:buFont typeface="Arial" panose="020B0604020202020204" pitchFamily="34" charset="0"/>
              <a:buChar char="•"/>
              <a:tabLst/>
              <a:defRPr/>
            </a:pPr>
            <a:r>
              <a:rPr lang="en-US" sz="2400" dirty="0">
                <a:latin typeface="+mj-lt"/>
                <a:cs typeface="Calibri" panose="020F0502020204030204" pitchFamily="34" charset="0"/>
              </a:rPr>
              <a:t>L</a:t>
            </a:r>
            <a:r>
              <a:rPr lang="en-US" sz="2400" b="0" i="0" dirty="0">
                <a:effectLst/>
                <a:latin typeface="+mj-lt"/>
                <a:cs typeface="Calibri" panose="020F0502020204030204" pitchFamily="34" charset="0"/>
              </a:rPr>
              <a:t>os/as </a:t>
            </a:r>
            <a:r>
              <a:rPr lang="en-US" sz="2400" b="0" i="0" dirty="0" err="1">
                <a:effectLst/>
                <a:latin typeface="+mj-lt"/>
                <a:cs typeface="Calibri" panose="020F0502020204030204" pitchFamily="34" charset="0"/>
              </a:rPr>
              <a:t>menores</a:t>
            </a:r>
            <a:r>
              <a:rPr lang="en-US" sz="2400" b="0" i="0" dirty="0">
                <a:effectLst/>
                <a:latin typeface="+mj-lt"/>
                <a:cs typeface="Calibri" panose="020F0502020204030204" pitchFamily="34" charset="0"/>
              </a:rPr>
              <a:t> se </a:t>
            </a:r>
            <a:r>
              <a:rPr lang="en-US" sz="2400" b="0" i="0" dirty="0" err="1">
                <a:effectLst/>
                <a:latin typeface="+mj-lt"/>
                <a:cs typeface="Calibri" panose="020F0502020204030204" pitchFamily="34" charset="0"/>
              </a:rPr>
              <a:t>sienten</a:t>
            </a:r>
            <a:r>
              <a:rPr lang="en-US" sz="2400" b="0" i="0" dirty="0">
                <a:effectLst/>
                <a:latin typeface="+mj-lt"/>
                <a:cs typeface="Calibri" panose="020F0502020204030204" pitchFamily="34" charset="0"/>
              </a:rPr>
              <a:t> </a:t>
            </a:r>
            <a:r>
              <a:rPr lang="en-US" sz="2400" b="0" i="0" dirty="0" err="1">
                <a:effectLst/>
                <a:latin typeface="+mj-lt"/>
                <a:cs typeface="Calibri" panose="020F0502020204030204" pitchFamily="34" charset="0"/>
              </a:rPr>
              <a:t>valorados</a:t>
            </a:r>
            <a:r>
              <a:rPr lang="en-US" sz="2400" b="0" i="0" dirty="0">
                <a:effectLst/>
                <a:latin typeface="+mj-lt"/>
                <a:cs typeface="Calibri" panose="020F0502020204030204" pitchFamily="34" charset="0"/>
              </a:rPr>
              <a:t>/as e importantes y esto aumenta la confianza en </a:t>
            </a:r>
            <a:r>
              <a:rPr lang="en-US" sz="2400" b="0" i="0" dirty="0" err="1">
                <a:effectLst/>
                <a:latin typeface="+mj-lt"/>
                <a:cs typeface="Calibri" panose="020F0502020204030204" pitchFamily="34" charset="0"/>
              </a:rPr>
              <a:t>sí</a:t>
            </a:r>
            <a:r>
              <a:rPr lang="en-US" sz="2400" b="0" i="0" dirty="0">
                <a:effectLst/>
                <a:latin typeface="+mj-lt"/>
                <a:cs typeface="Calibri" panose="020F0502020204030204" pitchFamily="34" charset="0"/>
              </a:rPr>
              <a:t> </a:t>
            </a:r>
            <a:r>
              <a:rPr lang="en-US" sz="2400" b="0" i="0" dirty="0" err="1">
                <a:effectLst/>
                <a:latin typeface="+mj-lt"/>
                <a:cs typeface="Calibri" panose="020F0502020204030204" pitchFamily="34" charset="0"/>
              </a:rPr>
              <a:t>mismos</a:t>
            </a:r>
            <a:r>
              <a:rPr lang="en-US" sz="2400" b="0" i="0" dirty="0">
                <a:effectLst/>
                <a:latin typeface="+mj-lt"/>
                <a:cs typeface="Calibri" panose="020F0502020204030204" pitchFamily="34" charset="0"/>
              </a:rPr>
              <a:t>/as y la </a:t>
            </a:r>
            <a:r>
              <a:rPr lang="en-US" sz="2400" b="0" i="0" dirty="0" err="1">
                <a:effectLst/>
                <a:latin typeface="+mj-lt"/>
                <a:cs typeface="Calibri" panose="020F0502020204030204" pitchFamily="34" charset="0"/>
              </a:rPr>
              <a:t>autoestima</a:t>
            </a:r>
            <a:endParaRPr lang="en-US" sz="2400" b="0" i="0" dirty="0">
              <a:effectLst/>
              <a:latin typeface="+mj-lt"/>
              <a:cs typeface="Calibri" panose="020F0502020204030204" pitchFamily="34" charset="0"/>
            </a:endParaRPr>
          </a:p>
          <a:p>
            <a:pPr marL="342900" marR="0" lvl="1" indent="-342900" algn="l" defTabSz="914400" rtl="0" eaLnBrk="1" fontAlgn="auto" latinLnBrk="0" hangingPunct="1">
              <a:lnSpc>
                <a:spcPct val="100000"/>
              </a:lnSpc>
              <a:spcAft>
                <a:spcPts val="1200"/>
              </a:spcAft>
              <a:buClr>
                <a:srgbClr val="000000"/>
              </a:buClr>
              <a:buSzPts val="1400"/>
              <a:buFont typeface="Arial" panose="020B0604020202020204" pitchFamily="34" charset="0"/>
              <a:buChar char="•"/>
              <a:tabLst/>
              <a:defRPr/>
            </a:pPr>
            <a:r>
              <a:rPr lang="en-US" sz="2400" b="0" i="0" dirty="0">
                <a:effectLst/>
                <a:latin typeface="+mj-lt"/>
                <a:cs typeface="Calibri" panose="020F0502020204030204" pitchFamily="34" charset="0"/>
              </a:rPr>
              <a:t>Los padres y cuidadores tienen la oportunidad de aprender y ayudar a sus </a:t>
            </a:r>
            <a:r>
              <a:rPr lang="en-US" sz="2400" b="0" i="0" dirty="0" err="1">
                <a:effectLst/>
                <a:latin typeface="+mj-lt"/>
                <a:cs typeface="Calibri" panose="020F0502020204030204" pitchFamily="34" charset="0"/>
              </a:rPr>
              <a:t>hijos</a:t>
            </a:r>
            <a:r>
              <a:rPr lang="en-US" sz="2400" b="0" i="0" dirty="0">
                <a:effectLst/>
                <a:latin typeface="+mj-lt"/>
                <a:cs typeface="Calibri" panose="020F0502020204030204" pitchFamily="34" charset="0"/>
              </a:rPr>
              <a:t>/as a resolver </a:t>
            </a:r>
            <a:r>
              <a:rPr lang="en-US" sz="2400" b="0" i="0" dirty="0" err="1">
                <a:effectLst/>
                <a:latin typeface="+mj-lt"/>
                <a:cs typeface="Calibri" panose="020F0502020204030204" pitchFamily="34" charset="0"/>
              </a:rPr>
              <a:t>problemas</a:t>
            </a:r>
            <a:endParaRPr lang="en-US" sz="2400" dirty="0">
              <a:latin typeface="+mj-lt"/>
              <a:cs typeface="Calibri" panose="020F0502020204030204" pitchFamily="34" charset="0"/>
            </a:endParaRPr>
          </a:p>
        </p:txBody>
      </p:sp>
      <p:grpSp>
        <p:nvGrpSpPr>
          <p:cNvPr id="4" name="Group 3">
            <a:extLst>
              <a:ext uri="{FF2B5EF4-FFF2-40B4-BE49-F238E27FC236}">
                <a16:creationId xmlns:a16="http://schemas.microsoft.com/office/drawing/2014/main" id="{E8FB7112-52A1-A4E0-8083-20985E1C8A14}"/>
              </a:ext>
            </a:extLst>
          </p:cNvPr>
          <p:cNvGrpSpPr/>
          <p:nvPr/>
        </p:nvGrpSpPr>
        <p:grpSpPr>
          <a:xfrm>
            <a:off x="1236926" y="2291412"/>
            <a:ext cx="2722593" cy="2304205"/>
            <a:chOff x="8397556" y="2571280"/>
            <a:chExt cx="1452788" cy="1229534"/>
          </a:xfrm>
        </p:grpSpPr>
        <p:sp>
          <p:nvSpPr>
            <p:cNvPr id="6" name="Round Same Side Corner Rectangle 21">
              <a:extLst>
                <a:ext uri="{FF2B5EF4-FFF2-40B4-BE49-F238E27FC236}">
                  <a16:creationId xmlns:a16="http://schemas.microsoft.com/office/drawing/2014/main" id="{1200FA31-1DF9-CBF2-7F7C-5FEB45864D69}"/>
                </a:ext>
              </a:extLst>
            </p:cNvPr>
            <p:cNvSpPr/>
            <p:nvPr/>
          </p:nvSpPr>
          <p:spPr>
            <a:xfrm>
              <a:off x="8983195" y="3424134"/>
              <a:ext cx="372475" cy="288958"/>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3A83EBF0-88E3-A783-C475-2FEADD54C59C}"/>
                </a:ext>
              </a:extLst>
            </p:cNvPr>
            <p:cNvSpPr/>
            <p:nvPr/>
          </p:nvSpPr>
          <p:spPr>
            <a:xfrm>
              <a:off x="9145070" y="3013438"/>
              <a:ext cx="366284" cy="36628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 Same Side Corner Rectangle 21">
              <a:extLst>
                <a:ext uri="{FF2B5EF4-FFF2-40B4-BE49-F238E27FC236}">
                  <a16:creationId xmlns:a16="http://schemas.microsoft.com/office/drawing/2014/main" id="{82C2581B-9E03-E5EB-5380-FDED00C7E7CF}"/>
                </a:ext>
              </a:extLst>
            </p:cNvPr>
            <p:cNvSpPr/>
            <p:nvPr/>
          </p:nvSpPr>
          <p:spPr>
            <a:xfrm>
              <a:off x="8397556" y="3135472"/>
              <a:ext cx="519444" cy="63440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1A3A0AA7-55DA-665E-0932-91201E08167F}"/>
                </a:ext>
              </a:extLst>
            </p:cNvPr>
            <p:cNvSpPr/>
            <p:nvPr/>
          </p:nvSpPr>
          <p:spPr>
            <a:xfrm>
              <a:off x="8537672" y="2571280"/>
              <a:ext cx="487977" cy="48797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B718F122-9B39-53A1-28B3-F44D8E2E559A}"/>
                </a:ext>
              </a:extLst>
            </p:cNvPr>
            <p:cNvGrpSpPr/>
            <p:nvPr/>
          </p:nvGrpSpPr>
          <p:grpSpPr>
            <a:xfrm rot="3836719">
              <a:off x="8790881" y="3217897"/>
              <a:ext cx="613879" cy="551956"/>
              <a:chOff x="1740664" y="2838458"/>
              <a:chExt cx="613879" cy="551956"/>
            </a:xfrm>
          </p:grpSpPr>
          <p:sp>
            <p:nvSpPr>
              <p:cNvPr id="12" name="Rectangle: Rounded Corners 11">
                <a:extLst>
                  <a:ext uri="{FF2B5EF4-FFF2-40B4-BE49-F238E27FC236}">
                    <a16:creationId xmlns:a16="http://schemas.microsoft.com/office/drawing/2014/main" id="{03E761FC-40D2-4492-EE30-9D7D54ADE05E}"/>
                  </a:ext>
                </a:extLst>
              </p:cNvPr>
              <p:cNvSpPr/>
              <p:nvPr/>
            </p:nvSpPr>
            <p:spPr>
              <a:xfrm rot="18199991">
                <a:off x="2009269" y="2997290"/>
                <a:ext cx="504105" cy="186442"/>
              </a:xfrm>
              <a:prstGeom prst="roundRect">
                <a:avLst>
                  <a:gd name="adj" fmla="val 50000"/>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E004B83A-5011-2F1C-A00A-45B060C1BA10}"/>
                  </a:ext>
                </a:extLst>
              </p:cNvPr>
              <p:cNvSpPr/>
              <p:nvPr/>
            </p:nvSpPr>
            <p:spPr>
              <a:xfrm rot="20490745">
                <a:off x="1740664" y="3203972"/>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Parallelogram 10">
              <a:extLst>
                <a:ext uri="{FF2B5EF4-FFF2-40B4-BE49-F238E27FC236}">
                  <a16:creationId xmlns:a16="http://schemas.microsoft.com/office/drawing/2014/main" id="{DC5E2A3B-C680-1F77-6953-718731A1BCE9}"/>
                </a:ext>
              </a:extLst>
            </p:cNvPr>
            <p:cNvSpPr/>
            <p:nvPr/>
          </p:nvSpPr>
          <p:spPr>
            <a:xfrm>
              <a:off x="9536019" y="3429000"/>
              <a:ext cx="314325" cy="340873"/>
            </a:xfrm>
            <a:prstGeom prst="parallelogram">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014511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049B0-B963-2804-AEE5-563DFFC152B9}"/>
              </a:ext>
            </a:extLst>
          </p:cNvPr>
          <p:cNvSpPr>
            <a:spLocks noGrp="1"/>
          </p:cNvSpPr>
          <p:nvPr>
            <p:ph type="title"/>
          </p:nvPr>
        </p:nvSpPr>
        <p:spPr/>
        <p:txBody>
          <a:bodyPr/>
          <a:lstStyle/>
          <a:p>
            <a:r>
              <a:rPr lang="en-GB" dirty="0">
                <a:latin typeface="+mj-lt"/>
              </a:rPr>
              <a:t>Tiempo de calidad</a:t>
            </a:r>
            <a:endParaRPr lang="en-US" dirty="0">
              <a:latin typeface="+mj-lt"/>
            </a:endParaRPr>
          </a:p>
        </p:txBody>
      </p:sp>
      <p:grpSp>
        <p:nvGrpSpPr>
          <p:cNvPr id="5" name="Group 4">
            <a:extLst>
              <a:ext uri="{FF2B5EF4-FFF2-40B4-BE49-F238E27FC236}">
                <a16:creationId xmlns:a16="http://schemas.microsoft.com/office/drawing/2014/main" id="{74AC5005-7BA8-8933-03CC-6F2774B5BB2E}"/>
              </a:ext>
            </a:extLst>
          </p:cNvPr>
          <p:cNvGrpSpPr/>
          <p:nvPr/>
        </p:nvGrpSpPr>
        <p:grpSpPr>
          <a:xfrm>
            <a:off x="2226312" y="2569028"/>
            <a:ext cx="2829705" cy="2394857"/>
            <a:chOff x="8397556" y="2571280"/>
            <a:chExt cx="1452788" cy="1229534"/>
          </a:xfrm>
        </p:grpSpPr>
        <p:sp>
          <p:nvSpPr>
            <p:cNvPr id="6" name="Round Same Side Corner Rectangle 21">
              <a:extLst>
                <a:ext uri="{FF2B5EF4-FFF2-40B4-BE49-F238E27FC236}">
                  <a16:creationId xmlns:a16="http://schemas.microsoft.com/office/drawing/2014/main" id="{3D9EB710-F845-E568-7692-0042AFB20107}"/>
                </a:ext>
              </a:extLst>
            </p:cNvPr>
            <p:cNvSpPr/>
            <p:nvPr/>
          </p:nvSpPr>
          <p:spPr>
            <a:xfrm>
              <a:off x="8983195" y="3424134"/>
              <a:ext cx="372475" cy="288958"/>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a:extLst>
                <a:ext uri="{FF2B5EF4-FFF2-40B4-BE49-F238E27FC236}">
                  <a16:creationId xmlns:a16="http://schemas.microsoft.com/office/drawing/2014/main" id="{13241B20-B625-AD51-D533-D6002E2415A9}"/>
                </a:ext>
              </a:extLst>
            </p:cNvPr>
            <p:cNvSpPr/>
            <p:nvPr/>
          </p:nvSpPr>
          <p:spPr>
            <a:xfrm>
              <a:off x="9145070" y="3013438"/>
              <a:ext cx="366284" cy="36628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ound Same Side Corner Rectangle 21">
              <a:extLst>
                <a:ext uri="{FF2B5EF4-FFF2-40B4-BE49-F238E27FC236}">
                  <a16:creationId xmlns:a16="http://schemas.microsoft.com/office/drawing/2014/main" id="{C49F1B20-CC57-7BD1-E9E2-865CE62CED3D}"/>
                </a:ext>
              </a:extLst>
            </p:cNvPr>
            <p:cNvSpPr/>
            <p:nvPr/>
          </p:nvSpPr>
          <p:spPr>
            <a:xfrm>
              <a:off x="8397556" y="3135472"/>
              <a:ext cx="519444" cy="63440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a:extLst>
                <a:ext uri="{FF2B5EF4-FFF2-40B4-BE49-F238E27FC236}">
                  <a16:creationId xmlns:a16="http://schemas.microsoft.com/office/drawing/2014/main" id="{DB777AD8-55F3-0710-1E7B-ADBAFC43E0E6}"/>
                </a:ext>
              </a:extLst>
            </p:cNvPr>
            <p:cNvSpPr/>
            <p:nvPr/>
          </p:nvSpPr>
          <p:spPr>
            <a:xfrm>
              <a:off x="8537672" y="2571280"/>
              <a:ext cx="487977" cy="48797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0" name="Group 9">
              <a:extLst>
                <a:ext uri="{FF2B5EF4-FFF2-40B4-BE49-F238E27FC236}">
                  <a16:creationId xmlns:a16="http://schemas.microsoft.com/office/drawing/2014/main" id="{66EB3981-83D5-7C9B-C26B-E0607C4BF21D}"/>
                </a:ext>
              </a:extLst>
            </p:cNvPr>
            <p:cNvGrpSpPr/>
            <p:nvPr/>
          </p:nvGrpSpPr>
          <p:grpSpPr>
            <a:xfrm rot="3836719">
              <a:off x="8790881" y="3217897"/>
              <a:ext cx="613879" cy="551956"/>
              <a:chOff x="1740664" y="2838458"/>
              <a:chExt cx="613879" cy="551956"/>
            </a:xfrm>
          </p:grpSpPr>
          <p:sp>
            <p:nvSpPr>
              <p:cNvPr id="12" name="Rectangle: Rounded Corners 11">
                <a:extLst>
                  <a:ext uri="{FF2B5EF4-FFF2-40B4-BE49-F238E27FC236}">
                    <a16:creationId xmlns:a16="http://schemas.microsoft.com/office/drawing/2014/main" id="{C774BFEA-5503-81DA-AD05-7FEACA42C592}"/>
                  </a:ext>
                </a:extLst>
              </p:cNvPr>
              <p:cNvSpPr/>
              <p:nvPr/>
            </p:nvSpPr>
            <p:spPr>
              <a:xfrm rot="18199991">
                <a:off x="2009269" y="2997290"/>
                <a:ext cx="504105" cy="186442"/>
              </a:xfrm>
              <a:prstGeom prst="roundRect">
                <a:avLst>
                  <a:gd name="adj" fmla="val 50000"/>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B278EE0E-C71F-7FCB-F00C-F26A2A0895D5}"/>
                  </a:ext>
                </a:extLst>
              </p:cNvPr>
              <p:cNvSpPr/>
              <p:nvPr/>
            </p:nvSpPr>
            <p:spPr>
              <a:xfrm rot="20490745">
                <a:off x="1740664" y="3203972"/>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Parallelogram 10">
              <a:extLst>
                <a:ext uri="{FF2B5EF4-FFF2-40B4-BE49-F238E27FC236}">
                  <a16:creationId xmlns:a16="http://schemas.microsoft.com/office/drawing/2014/main" id="{E73E83F9-390A-027C-A51F-AF3D9379642F}"/>
                </a:ext>
              </a:extLst>
            </p:cNvPr>
            <p:cNvSpPr/>
            <p:nvPr/>
          </p:nvSpPr>
          <p:spPr>
            <a:xfrm>
              <a:off x="9536019" y="3429000"/>
              <a:ext cx="314325" cy="340873"/>
            </a:xfrm>
            <a:prstGeom prst="parallelogram">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Rounded Corners 15">
            <a:extLst>
              <a:ext uri="{FF2B5EF4-FFF2-40B4-BE49-F238E27FC236}">
                <a16:creationId xmlns:a16="http://schemas.microsoft.com/office/drawing/2014/main" id="{5F033EA6-2909-E7D3-EA8F-FE29FEAF4176}"/>
              </a:ext>
            </a:extLst>
          </p:cNvPr>
          <p:cNvSpPr/>
          <p:nvPr/>
        </p:nvSpPr>
        <p:spPr>
          <a:xfrm>
            <a:off x="6613510" y="2452914"/>
            <a:ext cx="3556000" cy="232228"/>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EB0022AF-9BD0-C9DB-A668-4DE4C86FB7A9}"/>
              </a:ext>
            </a:extLst>
          </p:cNvPr>
          <p:cNvSpPr/>
          <p:nvPr/>
        </p:nvSpPr>
        <p:spPr>
          <a:xfrm>
            <a:off x="6613510" y="3174815"/>
            <a:ext cx="3556000" cy="232228"/>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10716EBA-A3ED-494F-A8BB-14AA80390F3D}"/>
              </a:ext>
            </a:extLst>
          </p:cNvPr>
          <p:cNvSpPr/>
          <p:nvPr/>
        </p:nvSpPr>
        <p:spPr>
          <a:xfrm>
            <a:off x="6613510" y="3896716"/>
            <a:ext cx="3556000" cy="232228"/>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3858E3BC-8FDD-D5BB-D03B-8BBE7C6E0BB7}"/>
              </a:ext>
            </a:extLst>
          </p:cNvPr>
          <p:cNvSpPr/>
          <p:nvPr/>
        </p:nvSpPr>
        <p:spPr>
          <a:xfrm>
            <a:off x="6613510" y="4618618"/>
            <a:ext cx="3556000" cy="232228"/>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2BDBACA4-FA9E-1290-DCAF-301B62E3D5AC}"/>
              </a:ext>
            </a:extLst>
          </p:cNvPr>
          <p:cNvSpPr/>
          <p:nvPr/>
        </p:nvSpPr>
        <p:spPr>
          <a:xfrm>
            <a:off x="6096000" y="2452914"/>
            <a:ext cx="232228" cy="2322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5F12E44A-FAB1-6830-A2D1-F1D0AAAF35C5}"/>
              </a:ext>
            </a:extLst>
          </p:cNvPr>
          <p:cNvSpPr/>
          <p:nvPr/>
        </p:nvSpPr>
        <p:spPr>
          <a:xfrm>
            <a:off x="6096000" y="3174235"/>
            <a:ext cx="232228" cy="2322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8724BCD2-9750-3731-3552-7B48BDED315D}"/>
              </a:ext>
            </a:extLst>
          </p:cNvPr>
          <p:cNvSpPr/>
          <p:nvPr/>
        </p:nvSpPr>
        <p:spPr>
          <a:xfrm>
            <a:off x="6096000" y="3884930"/>
            <a:ext cx="232228" cy="2322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887F69-656A-8F21-8EC3-26FDE22B5F99}"/>
              </a:ext>
            </a:extLst>
          </p:cNvPr>
          <p:cNvSpPr/>
          <p:nvPr/>
        </p:nvSpPr>
        <p:spPr>
          <a:xfrm>
            <a:off x="6096000" y="4595625"/>
            <a:ext cx="232228" cy="2322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1090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244"/>
        <p:cNvGrpSpPr/>
        <p:nvPr/>
      </p:nvGrpSpPr>
      <p:grpSpPr>
        <a:xfrm>
          <a:off x="0" y="0"/>
          <a:ext cx="0" cy="0"/>
          <a:chOff x="0" y="0"/>
          <a:chExt cx="0" cy="0"/>
        </a:xfrm>
      </p:grpSpPr>
      <p:sp>
        <p:nvSpPr>
          <p:cNvPr id="2" name="Title 72">
            <a:extLst>
              <a:ext uri="{FF2B5EF4-FFF2-40B4-BE49-F238E27FC236}">
                <a16:creationId xmlns:a16="http://schemas.microsoft.com/office/drawing/2014/main" id="{8640D637-454A-8841-E605-F13365573E2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Guía del facilitador</a:t>
            </a:r>
            <a:endParaRPr lang="en-CA" sz="5400" b="1" dirty="0">
              <a:solidFill>
                <a:schemeClr val="bg1">
                  <a:lumMod val="75000"/>
                </a:schemeClr>
              </a:solidFill>
            </a:endParaRPr>
          </a:p>
        </p:txBody>
      </p:sp>
    </p:spTree>
    <p:extLst>
      <p:ext uri="{BB962C8B-B14F-4D97-AF65-F5344CB8AC3E}">
        <p14:creationId xmlns:p14="http://schemas.microsoft.com/office/powerpoint/2010/main" val="32154239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F8D7A-57F4-7227-6CCC-655F3653562C}"/>
              </a:ext>
            </a:extLst>
          </p:cNvPr>
          <p:cNvSpPr>
            <a:spLocks noGrp="1"/>
          </p:cNvSpPr>
          <p:nvPr>
            <p:ph type="title"/>
          </p:nvPr>
        </p:nvSpPr>
        <p:spPr/>
        <p:txBody>
          <a:bodyPr/>
          <a:lstStyle/>
          <a:p>
            <a:r>
              <a:rPr lang="en-US" dirty="0">
                <a:latin typeface="+mj-lt"/>
              </a:rPr>
              <a:t>Reflexión</a:t>
            </a:r>
          </a:p>
        </p:txBody>
      </p:sp>
      <p:sp>
        <p:nvSpPr>
          <p:cNvPr id="10" name="Speech Bubble: Rectangle with Corners Rounded 9">
            <a:extLst>
              <a:ext uri="{FF2B5EF4-FFF2-40B4-BE49-F238E27FC236}">
                <a16:creationId xmlns:a16="http://schemas.microsoft.com/office/drawing/2014/main" id="{D95EE599-2F1B-17A2-8969-2ACC2629BA89}"/>
              </a:ext>
            </a:extLst>
          </p:cNvPr>
          <p:cNvSpPr/>
          <p:nvPr/>
        </p:nvSpPr>
        <p:spPr>
          <a:xfrm>
            <a:off x="6096000" y="3488969"/>
            <a:ext cx="4785063" cy="2264616"/>
          </a:xfrm>
          <a:prstGeom prst="wedgeRoundRectCallout">
            <a:avLst>
              <a:gd name="adj1" fmla="val -57145"/>
              <a:gd name="adj2" fmla="val -35342"/>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¿Se les ocurre alguna familia con la que </a:t>
            </a:r>
            <a:r>
              <a:rPr lang="en-US" sz="2400" dirty="0" err="1">
                <a:solidFill>
                  <a:schemeClr val="tx1"/>
                </a:solidFill>
                <a:latin typeface="Arial" panose="020B0604020202020204" pitchFamily="34" charset="0"/>
                <a:ea typeface="Calibri" panose="020F0502020204030204" pitchFamily="34" charset="0"/>
                <a:cs typeface="Arial" panose="020B0604020202020204" pitchFamily="34" charset="0"/>
              </a:rPr>
              <a:t>trabajen</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a la que le vendría bien aprender más sobre estas tres herramientas de crianza? </a:t>
            </a:r>
          </a:p>
        </p:txBody>
      </p:sp>
      <p:sp>
        <p:nvSpPr>
          <p:cNvPr id="11" name="Speech Bubble: Rectangle with Corners Rounded 10">
            <a:extLst>
              <a:ext uri="{FF2B5EF4-FFF2-40B4-BE49-F238E27FC236}">
                <a16:creationId xmlns:a16="http://schemas.microsoft.com/office/drawing/2014/main" id="{E581E3BB-53CA-62E2-CAF1-28F539BB474F}"/>
              </a:ext>
            </a:extLst>
          </p:cNvPr>
          <p:cNvSpPr/>
          <p:nvPr/>
        </p:nvSpPr>
        <p:spPr>
          <a:xfrm>
            <a:off x="6096001" y="1641639"/>
            <a:ext cx="4785062" cy="1566018"/>
          </a:xfrm>
          <a:prstGeom prst="wedgeRoundRectCallout">
            <a:avLst>
              <a:gd name="adj1" fmla="val 55081"/>
              <a:gd name="adj2" fmla="val -10787"/>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¿En qué tipo de situaciones serían útiles?</a:t>
            </a:r>
          </a:p>
        </p:txBody>
      </p:sp>
      <p:grpSp>
        <p:nvGrpSpPr>
          <p:cNvPr id="9" name="Group 8">
            <a:extLst>
              <a:ext uri="{FF2B5EF4-FFF2-40B4-BE49-F238E27FC236}">
                <a16:creationId xmlns:a16="http://schemas.microsoft.com/office/drawing/2014/main" id="{9714CBD3-C3D9-2567-DFE5-A8CE48244396}"/>
              </a:ext>
            </a:extLst>
          </p:cNvPr>
          <p:cNvGrpSpPr/>
          <p:nvPr/>
        </p:nvGrpSpPr>
        <p:grpSpPr>
          <a:xfrm>
            <a:off x="969730" y="1613566"/>
            <a:ext cx="1564173" cy="1222818"/>
            <a:chOff x="1460651" y="2564185"/>
            <a:chExt cx="2143125" cy="1675423"/>
          </a:xfrm>
        </p:grpSpPr>
        <p:grpSp>
          <p:nvGrpSpPr>
            <p:cNvPr id="12" name="Group 11">
              <a:extLst>
                <a:ext uri="{FF2B5EF4-FFF2-40B4-BE49-F238E27FC236}">
                  <a16:creationId xmlns:a16="http://schemas.microsoft.com/office/drawing/2014/main" id="{0669CBF2-CEB6-3348-0AA2-7D50C2EF9812}"/>
                </a:ext>
              </a:extLst>
            </p:cNvPr>
            <p:cNvGrpSpPr/>
            <p:nvPr/>
          </p:nvGrpSpPr>
          <p:grpSpPr>
            <a:xfrm>
              <a:off x="3143796" y="3295059"/>
              <a:ext cx="459980" cy="938003"/>
              <a:chOff x="4162834" y="1684320"/>
              <a:chExt cx="350098" cy="713930"/>
            </a:xfrm>
            <a:solidFill>
              <a:schemeClr val="accent3">
                <a:lumMod val="75000"/>
              </a:schemeClr>
            </a:solidFill>
          </p:grpSpPr>
          <p:sp>
            <p:nvSpPr>
              <p:cNvPr id="22" name="Round Same Side Corner Rectangle 21">
                <a:extLst>
                  <a:ext uri="{FF2B5EF4-FFF2-40B4-BE49-F238E27FC236}">
                    <a16:creationId xmlns:a16="http://schemas.microsoft.com/office/drawing/2014/main" id="{5A5496F5-6108-712B-0C10-63F0BD951B95}"/>
                  </a:ext>
                </a:extLst>
              </p:cNvPr>
              <p:cNvSpPr/>
              <p:nvPr/>
            </p:nvSpPr>
            <p:spPr>
              <a:xfrm>
                <a:off x="4162834" y="2069359"/>
                <a:ext cx="350098" cy="32889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57205BD-2052-AC0F-F000-194864B11263}"/>
                  </a:ext>
                </a:extLst>
              </p:cNvPr>
              <p:cNvSpPr/>
              <p:nvPr/>
            </p:nvSpPr>
            <p:spPr>
              <a:xfrm>
                <a:off x="4181633"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C28CFB13-4811-4DBE-E21B-17DE3C2E22DD}"/>
                </a:ext>
              </a:extLst>
            </p:cNvPr>
            <p:cNvGrpSpPr/>
            <p:nvPr/>
          </p:nvGrpSpPr>
          <p:grpSpPr>
            <a:xfrm>
              <a:off x="1460651" y="2564185"/>
              <a:ext cx="519444" cy="1675423"/>
              <a:chOff x="4045582" y="1684320"/>
              <a:chExt cx="350098" cy="1129211"/>
            </a:xfrm>
            <a:solidFill>
              <a:schemeClr val="accent3">
                <a:lumMod val="75000"/>
              </a:schemeClr>
            </a:solidFill>
          </p:grpSpPr>
          <p:sp>
            <p:nvSpPr>
              <p:cNvPr id="20" name="Round Same Side Corner Rectangle 21">
                <a:extLst>
                  <a:ext uri="{FF2B5EF4-FFF2-40B4-BE49-F238E27FC236}">
                    <a16:creationId xmlns:a16="http://schemas.microsoft.com/office/drawing/2014/main" id="{1ECAF39B-8F58-47D7-14D8-70FE6E9AFA9F}"/>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5E5B6CA8-CD79-0650-50E6-DBDBA8DD3ACF}"/>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F1E07413-58F3-0804-427A-8E5F3269C151}"/>
                </a:ext>
              </a:extLst>
            </p:cNvPr>
            <p:cNvGrpSpPr/>
            <p:nvPr/>
          </p:nvGrpSpPr>
          <p:grpSpPr>
            <a:xfrm rot="1111982">
              <a:off x="1740664" y="2838458"/>
              <a:ext cx="613879" cy="551956"/>
              <a:chOff x="1740664" y="2838458"/>
              <a:chExt cx="613879" cy="551956"/>
            </a:xfrm>
          </p:grpSpPr>
          <p:sp>
            <p:nvSpPr>
              <p:cNvPr id="18" name="Rectangle: Rounded Corners 17">
                <a:extLst>
                  <a:ext uri="{FF2B5EF4-FFF2-40B4-BE49-F238E27FC236}">
                    <a16:creationId xmlns:a16="http://schemas.microsoft.com/office/drawing/2014/main" id="{D480B9DA-3CF5-16C8-CE51-B2DF66906FB0}"/>
                  </a:ext>
                </a:extLst>
              </p:cNvPr>
              <p:cNvSpPr/>
              <p:nvPr/>
            </p:nvSpPr>
            <p:spPr>
              <a:xfrm rot="20490745">
                <a:off x="1740664" y="3203972"/>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C9344A6E-5FF4-A3E4-5CE0-815887A38524}"/>
                  </a:ext>
                </a:extLst>
              </p:cNvPr>
              <p:cNvSpPr/>
              <p:nvPr/>
            </p:nvSpPr>
            <p:spPr>
              <a:xfrm rot="18199991">
                <a:off x="2009269" y="2997290"/>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Rounded Corners 14">
              <a:extLst>
                <a:ext uri="{FF2B5EF4-FFF2-40B4-BE49-F238E27FC236}">
                  <a16:creationId xmlns:a16="http://schemas.microsoft.com/office/drawing/2014/main" id="{3E5D23F1-E1FF-7144-AF34-5AAC7DC9E9BE}"/>
                </a:ext>
              </a:extLst>
            </p:cNvPr>
            <p:cNvSpPr/>
            <p:nvPr/>
          </p:nvSpPr>
          <p:spPr>
            <a:xfrm rot="2911012">
              <a:off x="2965975" y="3752830"/>
              <a:ext cx="265721" cy="152281"/>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86800B02-8095-47D7-B956-5E3CEE6EF168}"/>
                </a:ext>
              </a:extLst>
            </p:cNvPr>
            <p:cNvSpPr/>
            <p:nvPr/>
          </p:nvSpPr>
          <p:spPr>
            <a:xfrm>
              <a:off x="2440628" y="2602311"/>
              <a:ext cx="311208" cy="31120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11FE00F6-48BC-B89F-1131-FB6431556759}"/>
                </a:ext>
              </a:extLst>
            </p:cNvPr>
            <p:cNvSpPr/>
            <p:nvPr/>
          </p:nvSpPr>
          <p:spPr>
            <a:xfrm rot="344442">
              <a:off x="3093618" y="3814700"/>
              <a:ext cx="282648" cy="152281"/>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DD49D6F-5D60-A6C3-E04E-EE629E5E607B}"/>
              </a:ext>
            </a:extLst>
          </p:cNvPr>
          <p:cNvGrpSpPr/>
          <p:nvPr/>
        </p:nvGrpSpPr>
        <p:grpSpPr>
          <a:xfrm>
            <a:off x="3855983" y="4750387"/>
            <a:ext cx="1185355" cy="1003198"/>
            <a:chOff x="8397556" y="2571280"/>
            <a:chExt cx="1452788" cy="1229534"/>
          </a:xfrm>
        </p:grpSpPr>
        <p:sp>
          <p:nvSpPr>
            <p:cNvPr id="25" name="Round Same Side Corner Rectangle 21">
              <a:extLst>
                <a:ext uri="{FF2B5EF4-FFF2-40B4-BE49-F238E27FC236}">
                  <a16:creationId xmlns:a16="http://schemas.microsoft.com/office/drawing/2014/main" id="{5398C082-56E8-FA3B-3B77-5205AFB269D9}"/>
                </a:ext>
              </a:extLst>
            </p:cNvPr>
            <p:cNvSpPr/>
            <p:nvPr/>
          </p:nvSpPr>
          <p:spPr>
            <a:xfrm>
              <a:off x="8983195" y="3424134"/>
              <a:ext cx="372475" cy="288958"/>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D89247EF-2570-D8E8-AE98-0F1287CB71DD}"/>
                </a:ext>
              </a:extLst>
            </p:cNvPr>
            <p:cNvSpPr/>
            <p:nvPr/>
          </p:nvSpPr>
          <p:spPr>
            <a:xfrm>
              <a:off x="9145070" y="3013438"/>
              <a:ext cx="366284" cy="36628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 Same Side Corner Rectangle 21">
              <a:extLst>
                <a:ext uri="{FF2B5EF4-FFF2-40B4-BE49-F238E27FC236}">
                  <a16:creationId xmlns:a16="http://schemas.microsoft.com/office/drawing/2014/main" id="{568F0435-FF3B-4556-BA36-B309701C36B8}"/>
                </a:ext>
              </a:extLst>
            </p:cNvPr>
            <p:cNvSpPr/>
            <p:nvPr/>
          </p:nvSpPr>
          <p:spPr>
            <a:xfrm>
              <a:off x="8397556" y="3135472"/>
              <a:ext cx="519444" cy="63440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04921002-B4EC-0D7B-F236-36C3FC6E098F}"/>
                </a:ext>
              </a:extLst>
            </p:cNvPr>
            <p:cNvSpPr/>
            <p:nvPr/>
          </p:nvSpPr>
          <p:spPr>
            <a:xfrm>
              <a:off x="8537672" y="2571280"/>
              <a:ext cx="487977" cy="48797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id="{BE31A864-2E50-D73C-B2EE-2F47527B31DE}"/>
                </a:ext>
              </a:extLst>
            </p:cNvPr>
            <p:cNvGrpSpPr/>
            <p:nvPr/>
          </p:nvGrpSpPr>
          <p:grpSpPr>
            <a:xfrm rot="3836719">
              <a:off x="8790881" y="3217897"/>
              <a:ext cx="613879" cy="551956"/>
              <a:chOff x="1740664" y="2838458"/>
              <a:chExt cx="613879" cy="551956"/>
            </a:xfrm>
          </p:grpSpPr>
          <p:sp>
            <p:nvSpPr>
              <p:cNvPr id="31" name="Rectangle: Rounded Corners 30">
                <a:extLst>
                  <a:ext uri="{FF2B5EF4-FFF2-40B4-BE49-F238E27FC236}">
                    <a16:creationId xmlns:a16="http://schemas.microsoft.com/office/drawing/2014/main" id="{2C376A34-4FF0-A90D-4E02-69399F7D6A66}"/>
                  </a:ext>
                </a:extLst>
              </p:cNvPr>
              <p:cNvSpPr/>
              <p:nvPr/>
            </p:nvSpPr>
            <p:spPr>
              <a:xfrm rot="18199991">
                <a:off x="2009269" y="2997290"/>
                <a:ext cx="504105" cy="186442"/>
              </a:xfrm>
              <a:prstGeom prst="roundRect">
                <a:avLst>
                  <a:gd name="adj" fmla="val 50000"/>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Rounded Corners 31">
                <a:extLst>
                  <a:ext uri="{FF2B5EF4-FFF2-40B4-BE49-F238E27FC236}">
                    <a16:creationId xmlns:a16="http://schemas.microsoft.com/office/drawing/2014/main" id="{5FDEA3AA-89C9-28E0-754E-231F01739E25}"/>
                  </a:ext>
                </a:extLst>
              </p:cNvPr>
              <p:cNvSpPr/>
              <p:nvPr/>
            </p:nvSpPr>
            <p:spPr>
              <a:xfrm rot="20490745">
                <a:off x="1740664" y="3203972"/>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Parallelogram 29">
              <a:extLst>
                <a:ext uri="{FF2B5EF4-FFF2-40B4-BE49-F238E27FC236}">
                  <a16:creationId xmlns:a16="http://schemas.microsoft.com/office/drawing/2014/main" id="{93181F15-B5C5-22EA-3F59-FD3A3883DB3D}"/>
                </a:ext>
              </a:extLst>
            </p:cNvPr>
            <p:cNvSpPr/>
            <p:nvPr/>
          </p:nvSpPr>
          <p:spPr>
            <a:xfrm>
              <a:off x="9536019" y="3429000"/>
              <a:ext cx="314325" cy="340873"/>
            </a:xfrm>
            <a:prstGeom prst="parallelogram">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42A76F10-A749-1A3B-F2C8-6021972BA944}"/>
              </a:ext>
            </a:extLst>
          </p:cNvPr>
          <p:cNvGrpSpPr/>
          <p:nvPr/>
        </p:nvGrpSpPr>
        <p:grpSpPr>
          <a:xfrm>
            <a:off x="2358511" y="3072489"/>
            <a:ext cx="1451434" cy="1457552"/>
            <a:chOff x="5296215" y="1152806"/>
            <a:chExt cx="3073845" cy="3086802"/>
          </a:xfrm>
        </p:grpSpPr>
        <p:grpSp>
          <p:nvGrpSpPr>
            <p:cNvPr id="34" name="Group 33">
              <a:extLst>
                <a:ext uri="{FF2B5EF4-FFF2-40B4-BE49-F238E27FC236}">
                  <a16:creationId xmlns:a16="http://schemas.microsoft.com/office/drawing/2014/main" id="{005E2060-8CA3-8443-BDBB-929A4C618F62}"/>
                </a:ext>
              </a:extLst>
            </p:cNvPr>
            <p:cNvGrpSpPr/>
            <p:nvPr/>
          </p:nvGrpSpPr>
          <p:grpSpPr>
            <a:xfrm>
              <a:off x="6873384" y="2607169"/>
              <a:ext cx="794971" cy="1621126"/>
              <a:chOff x="4162834" y="1684320"/>
              <a:chExt cx="350098" cy="713930"/>
            </a:xfrm>
            <a:solidFill>
              <a:schemeClr val="accent3">
                <a:lumMod val="75000"/>
              </a:schemeClr>
            </a:solidFill>
          </p:grpSpPr>
          <p:sp>
            <p:nvSpPr>
              <p:cNvPr id="48" name="Round Same Side Corner Rectangle 21">
                <a:extLst>
                  <a:ext uri="{FF2B5EF4-FFF2-40B4-BE49-F238E27FC236}">
                    <a16:creationId xmlns:a16="http://schemas.microsoft.com/office/drawing/2014/main" id="{243AFB57-2585-B7B4-D123-C188F214B4D7}"/>
                  </a:ext>
                </a:extLst>
              </p:cNvPr>
              <p:cNvSpPr/>
              <p:nvPr/>
            </p:nvSpPr>
            <p:spPr>
              <a:xfrm>
                <a:off x="4162834" y="2069359"/>
                <a:ext cx="350098" cy="32889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B651189D-562A-7472-66CB-175954FBFBBA}"/>
                  </a:ext>
                </a:extLst>
              </p:cNvPr>
              <p:cNvSpPr/>
              <p:nvPr/>
            </p:nvSpPr>
            <p:spPr>
              <a:xfrm>
                <a:off x="4181633"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Round Same Side Corner Rectangle 21">
              <a:extLst>
                <a:ext uri="{FF2B5EF4-FFF2-40B4-BE49-F238E27FC236}">
                  <a16:creationId xmlns:a16="http://schemas.microsoft.com/office/drawing/2014/main" id="{9C11FE9B-5F76-4CCB-587D-517FA07B8E22}"/>
                </a:ext>
              </a:extLst>
            </p:cNvPr>
            <p:cNvSpPr/>
            <p:nvPr/>
          </p:nvSpPr>
          <p:spPr>
            <a:xfrm>
              <a:off x="5296215" y="2331359"/>
              <a:ext cx="897741" cy="1908249"/>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CB45456B-4D89-262D-51F9-CA7B6519D7EB}"/>
                </a:ext>
              </a:extLst>
            </p:cNvPr>
            <p:cNvSpPr/>
            <p:nvPr/>
          </p:nvSpPr>
          <p:spPr>
            <a:xfrm>
              <a:off x="5744738" y="1368522"/>
              <a:ext cx="843358" cy="84336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31F4D756-EF63-1877-BDCE-4E40AE50BF84}"/>
                </a:ext>
              </a:extLst>
            </p:cNvPr>
            <p:cNvGrpSpPr/>
            <p:nvPr/>
          </p:nvGrpSpPr>
          <p:grpSpPr>
            <a:xfrm rot="4738653">
              <a:off x="5935294" y="2422748"/>
              <a:ext cx="1060951" cy="953931"/>
              <a:chOff x="1740664" y="2838458"/>
              <a:chExt cx="613879" cy="551956"/>
            </a:xfrm>
          </p:grpSpPr>
          <p:sp>
            <p:nvSpPr>
              <p:cNvPr id="46" name="Rectangle: Rounded Corners 45">
                <a:extLst>
                  <a:ext uri="{FF2B5EF4-FFF2-40B4-BE49-F238E27FC236}">
                    <a16:creationId xmlns:a16="http://schemas.microsoft.com/office/drawing/2014/main" id="{231492E7-589F-DDCD-AFE9-9C1A859F37C5}"/>
                  </a:ext>
                </a:extLst>
              </p:cNvPr>
              <p:cNvSpPr/>
              <p:nvPr/>
            </p:nvSpPr>
            <p:spPr>
              <a:xfrm rot="20490745">
                <a:off x="1740664" y="3203972"/>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Rounded Corners 46">
                <a:extLst>
                  <a:ext uri="{FF2B5EF4-FFF2-40B4-BE49-F238E27FC236}">
                    <a16:creationId xmlns:a16="http://schemas.microsoft.com/office/drawing/2014/main" id="{99C7E031-51E1-6D74-8376-845BBE9AF054}"/>
                  </a:ext>
                </a:extLst>
              </p:cNvPr>
              <p:cNvSpPr/>
              <p:nvPr/>
            </p:nvSpPr>
            <p:spPr>
              <a:xfrm rot="18199991">
                <a:off x="2009269" y="2997290"/>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Speech Bubble: Rectangle with Corners Rounded 37">
              <a:extLst>
                <a:ext uri="{FF2B5EF4-FFF2-40B4-BE49-F238E27FC236}">
                  <a16:creationId xmlns:a16="http://schemas.microsoft.com/office/drawing/2014/main" id="{6453BB31-116C-5C87-B89B-46EEC4D4B750}"/>
                </a:ext>
              </a:extLst>
            </p:cNvPr>
            <p:cNvSpPr/>
            <p:nvPr/>
          </p:nvSpPr>
          <p:spPr>
            <a:xfrm>
              <a:off x="7066285" y="1152806"/>
              <a:ext cx="1303775" cy="938402"/>
            </a:xfrm>
            <a:prstGeom prst="wedgeRoundRectCallout">
              <a:avLst>
                <a:gd name="adj1" fmla="val -75378"/>
                <a:gd name="adj2" fmla="val 21802"/>
                <a:gd name="adj3" fmla="val 1666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7094FA63-F2D9-F9F8-6B52-EB533FEB1C57}"/>
                </a:ext>
              </a:extLst>
            </p:cNvPr>
            <p:cNvGrpSpPr/>
            <p:nvPr/>
          </p:nvGrpSpPr>
          <p:grpSpPr>
            <a:xfrm>
              <a:off x="7175607" y="1389728"/>
              <a:ext cx="1085131" cy="606942"/>
              <a:chOff x="5638800" y="3079063"/>
              <a:chExt cx="1634825" cy="914402"/>
            </a:xfrm>
            <a:solidFill>
              <a:schemeClr val="bg1"/>
            </a:solidFill>
          </p:grpSpPr>
          <p:pic>
            <p:nvPicPr>
              <p:cNvPr id="44" name="Graphic 43" descr="Raised hand with solid fill">
                <a:extLst>
                  <a:ext uri="{FF2B5EF4-FFF2-40B4-BE49-F238E27FC236}">
                    <a16:creationId xmlns:a16="http://schemas.microsoft.com/office/drawing/2014/main" id="{C3150E4B-DD9D-D93D-22B9-003C7127C7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8800" y="3079063"/>
                <a:ext cx="914400" cy="914400"/>
              </a:xfrm>
              <a:prstGeom prst="rect">
                <a:avLst/>
              </a:prstGeom>
            </p:spPr>
          </p:pic>
          <p:pic>
            <p:nvPicPr>
              <p:cNvPr id="45" name="Graphic 44" descr="Hand with solid fill">
                <a:extLst>
                  <a:ext uri="{FF2B5EF4-FFF2-40B4-BE49-F238E27FC236}">
                    <a16:creationId xmlns:a16="http://schemas.microsoft.com/office/drawing/2014/main" id="{F26253FD-B0B1-9F64-A731-62B13E8F35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59225" y="3079065"/>
                <a:ext cx="914400" cy="914400"/>
              </a:xfrm>
              <a:prstGeom prst="rect">
                <a:avLst/>
              </a:prstGeom>
            </p:spPr>
          </p:pic>
        </p:grpSp>
        <p:grpSp>
          <p:nvGrpSpPr>
            <p:cNvPr id="40" name="Group 39">
              <a:extLst>
                <a:ext uri="{FF2B5EF4-FFF2-40B4-BE49-F238E27FC236}">
                  <a16:creationId xmlns:a16="http://schemas.microsoft.com/office/drawing/2014/main" id="{0820D32E-6084-212F-B071-AC4FE8BD4E87}"/>
                </a:ext>
              </a:extLst>
            </p:cNvPr>
            <p:cNvGrpSpPr/>
            <p:nvPr/>
          </p:nvGrpSpPr>
          <p:grpSpPr>
            <a:xfrm>
              <a:off x="7542112" y="1236621"/>
              <a:ext cx="351242" cy="164482"/>
              <a:chOff x="7542112" y="1225245"/>
              <a:chExt cx="351242" cy="258158"/>
            </a:xfrm>
          </p:grpSpPr>
          <p:sp>
            <p:nvSpPr>
              <p:cNvPr id="41" name="Rectangle 40">
                <a:extLst>
                  <a:ext uri="{FF2B5EF4-FFF2-40B4-BE49-F238E27FC236}">
                    <a16:creationId xmlns:a16="http://schemas.microsoft.com/office/drawing/2014/main" id="{6A912F51-C7C8-00B3-D299-D2D8B67B80E7}"/>
                  </a:ext>
                </a:extLst>
              </p:cNvPr>
              <p:cNvSpPr/>
              <p:nvPr/>
            </p:nvSpPr>
            <p:spPr>
              <a:xfrm>
                <a:off x="7685562" y="1225245"/>
                <a:ext cx="45720" cy="191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8B7DB163-184C-1198-6F34-D5E9448210BD}"/>
                  </a:ext>
                </a:extLst>
              </p:cNvPr>
              <p:cNvSpPr/>
              <p:nvPr/>
            </p:nvSpPr>
            <p:spPr>
              <a:xfrm rot="1034900">
                <a:off x="7847634" y="1272918"/>
                <a:ext cx="45720" cy="191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E8D7272A-1752-CEEE-F3D4-91D7354248F4}"/>
                  </a:ext>
                </a:extLst>
              </p:cNvPr>
              <p:cNvSpPr/>
              <p:nvPr/>
            </p:nvSpPr>
            <p:spPr>
              <a:xfrm rot="20072803">
                <a:off x="7542112" y="1292190"/>
                <a:ext cx="45720" cy="191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6737584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1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9A2A1"/>
              </a:buClr>
              <a:buSzPts val="3200"/>
              <a:buFont typeface="Arial"/>
              <a:buNone/>
            </a:pPr>
            <a:r>
              <a:rPr lang="en-US" dirty="0">
                <a:latin typeface="+mj-lt"/>
              </a:rPr>
              <a:t>Puntos clave de </a:t>
            </a:r>
            <a:r>
              <a:rPr lang="en-US" dirty="0" err="1">
                <a:latin typeface="+mj-lt"/>
              </a:rPr>
              <a:t>aprendizaje</a:t>
            </a:r>
            <a:endParaRPr lang="en-US" dirty="0">
              <a:latin typeface="+mj-lt"/>
            </a:endParaRPr>
          </a:p>
        </p:txBody>
      </p:sp>
      <p:sp>
        <p:nvSpPr>
          <p:cNvPr id="533" name="Google Shape;533;p18"/>
          <p:cNvSpPr txBox="1"/>
          <p:nvPr/>
        </p:nvSpPr>
        <p:spPr>
          <a:xfrm>
            <a:off x="1688277" y="3299404"/>
            <a:ext cx="3206459" cy="1938952"/>
          </a:xfrm>
          <a:prstGeom prst="rect">
            <a:avLst/>
          </a:prstGeom>
          <a:noFill/>
          <a:ln>
            <a:noFill/>
          </a:ln>
        </p:spPr>
        <p:txBody>
          <a:bodyPr spcFirstLastPara="1" wrap="square" lIns="91425" tIns="45700" rIns="91425" bIns="45700" anchor="t" anchorCtr="0">
            <a:spAutoFit/>
          </a:bodyPr>
          <a:lstStyle/>
          <a:p>
            <a:pPr algn="ctr"/>
            <a:r>
              <a:rPr lang="en-US" sz="2400" b="0" i="0" dirty="0" err="1">
                <a:effectLst/>
                <a:latin typeface="+mj-lt"/>
                <a:cs typeface="Calibri" panose="020F0502020204030204" pitchFamily="34" charset="0"/>
              </a:rPr>
              <a:t>Todos</a:t>
            </a:r>
            <a:r>
              <a:rPr lang="en-US" sz="2400" b="0" i="0" dirty="0">
                <a:effectLst/>
                <a:latin typeface="+mj-lt"/>
                <a:cs typeface="Calibri" panose="020F0502020204030204" pitchFamily="34" charset="0"/>
              </a:rPr>
              <a:t> </a:t>
            </a:r>
            <a:r>
              <a:rPr lang="en-US" sz="2400" b="0" i="0" dirty="0" err="1">
                <a:effectLst/>
                <a:latin typeface="+mj-lt"/>
                <a:cs typeface="Calibri" panose="020F0502020204030204" pitchFamily="34" charset="0"/>
              </a:rPr>
              <a:t>los</a:t>
            </a:r>
            <a:r>
              <a:rPr lang="en-US" sz="2400" b="0" i="0" dirty="0">
                <a:effectLst/>
                <a:latin typeface="+mj-lt"/>
                <a:cs typeface="Calibri" panose="020F0502020204030204" pitchFamily="34" charset="0"/>
              </a:rPr>
              <a:t>/as </a:t>
            </a:r>
            <a:r>
              <a:rPr lang="en-US" sz="2400" b="0" i="0" dirty="0" err="1">
                <a:effectLst/>
                <a:latin typeface="+mj-lt"/>
                <a:cs typeface="Calibri" panose="020F0502020204030204" pitchFamily="34" charset="0"/>
              </a:rPr>
              <a:t>menores</a:t>
            </a:r>
            <a:r>
              <a:rPr lang="en-US" sz="2400" b="0" i="0" dirty="0">
                <a:effectLst/>
                <a:latin typeface="+mj-lt"/>
                <a:cs typeface="Calibri" panose="020F0502020204030204" pitchFamily="34" charset="0"/>
              </a:rPr>
              <a:t> quieren la atención de sus padres y de </a:t>
            </a:r>
            <a:r>
              <a:rPr lang="en-US" sz="2400" b="0" i="0" dirty="0" err="1">
                <a:effectLst/>
                <a:latin typeface="+mj-lt"/>
                <a:cs typeface="Calibri" panose="020F0502020204030204" pitchFamily="34" charset="0"/>
              </a:rPr>
              <a:t>otros</a:t>
            </a:r>
            <a:r>
              <a:rPr lang="en-US" sz="2400" b="0" i="0" dirty="0">
                <a:effectLst/>
                <a:latin typeface="+mj-lt"/>
                <a:cs typeface="Calibri" panose="020F0502020204030204" pitchFamily="34" charset="0"/>
              </a:rPr>
              <a:t> </a:t>
            </a:r>
            <a:r>
              <a:rPr lang="en-US" sz="2400" b="0" i="0" dirty="0" err="1">
                <a:effectLst/>
                <a:latin typeface="+mj-lt"/>
                <a:cs typeface="Calibri" panose="020F0502020204030204" pitchFamily="34" charset="0"/>
              </a:rPr>
              <a:t>adultos</a:t>
            </a:r>
            <a:r>
              <a:rPr lang="en-US" sz="2400" b="0" i="0" dirty="0">
                <a:effectLst/>
                <a:latin typeface="+mj-lt"/>
                <a:cs typeface="Calibri" panose="020F0502020204030204" pitchFamily="34" charset="0"/>
              </a:rPr>
              <a:t>/as a los que quieren y </a:t>
            </a:r>
            <a:r>
              <a:rPr lang="en-US" sz="2400" b="0" i="0" dirty="0" err="1">
                <a:effectLst/>
                <a:latin typeface="+mj-lt"/>
                <a:cs typeface="Calibri" panose="020F0502020204030204" pitchFamily="34" charset="0"/>
              </a:rPr>
              <a:t>respetan</a:t>
            </a:r>
            <a:endParaRPr lang="en-US" sz="2400" b="0" i="0" dirty="0">
              <a:effectLst/>
              <a:latin typeface="+mj-lt"/>
              <a:cs typeface="Calibri" panose="020F0502020204030204" pitchFamily="34" charset="0"/>
            </a:endParaRPr>
          </a:p>
        </p:txBody>
      </p:sp>
      <p:sp>
        <p:nvSpPr>
          <p:cNvPr id="534" name="Google Shape;534;p18"/>
          <p:cNvSpPr txBox="1"/>
          <p:nvPr/>
        </p:nvSpPr>
        <p:spPr>
          <a:xfrm>
            <a:off x="5541679" y="3299404"/>
            <a:ext cx="4919311" cy="2068154"/>
          </a:xfrm>
          <a:prstGeom prst="rect">
            <a:avLst/>
          </a:prstGeom>
          <a:noFill/>
          <a:ln>
            <a:noFill/>
          </a:ln>
        </p:spPr>
        <p:txBody>
          <a:bodyPr spcFirstLastPara="1" wrap="square" lIns="91425" tIns="45700" rIns="91425" bIns="45700" anchor="t" anchorCtr="0">
            <a:spAutoFit/>
          </a:bodyPr>
          <a:lstStyle/>
          <a:p>
            <a:pPr algn="ctr">
              <a:lnSpc>
                <a:spcPct val="107000"/>
              </a:lnSpc>
            </a:pPr>
            <a:r>
              <a:rPr lang="en-US" sz="2400" dirty="0">
                <a:solidFill>
                  <a:schemeClr val="dk1"/>
                </a:solidFill>
                <a:latin typeface="+mj-lt"/>
                <a:ea typeface="Helvetica Neue"/>
                <a:cs typeface="Calibri" panose="020F0502020204030204" pitchFamily="34" charset="0"/>
                <a:sym typeface="Helvetica Neue"/>
              </a:rPr>
              <a:t>Tres herramientas que pueden ayudar a </a:t>
            </a:r>
            <a:r>
              <a:rPr lang="en-US" sz="2400" dirty="0" err="1">
                <a:solidFill>
                  <a:schemeClr val="dk1"/>
                </a:solidFill>
                <a:latin typeface="+mj-lt"/>
                <a:ea typeface="Helvetica Neue"/>
                <a:cs typeface="Calibri" panose="020F0502020204030204" pitchFamily="34" charset="0"/>
                <a:sym typeface="Helvetica Neue"/>
              </a:rPr>
              <a:t>los</a:t>
            </a:r>
            <a:r>
              <a:rPr lang="en-US" sz="2400" dirty="0">
                <a:solidFill>
                  <a:schemeClr val="dk1"/>
                </a:solidFill>
                <a:latin typeface="+mj-lt"/>
                <a:ea typeface="Helvetica Neue"/>
                <a:cs typeface="Calibri" panose="020F0502020204030204" pitchFamily="34" charset="0"/>
                <a:sym typeface="Helvetica Neue"/>
              </a:rPr>
              <a:t>/as </a:t>
            </a:r>
            <a:r>
              <a:rPr lang="en-US" sz="2400" dirty="0" err="1">
                <a:solidFill>
                  <a:schemeClr val="dk1"/>
                </a:solidFill>
                <a:latin typeface="+mj-lt"/>
                <a:ea typeface="Helvetica Neue"/>
                <a:cs typeface="Calibri" panose="020F0502020204030204" pitchFamily="34" charset="0"/>
                <a:sym typeface="Helvetica Neue"/>
              </a:rPr>
              <a:t>cuidadores</a:t>
            </a:r>
            <a:r>
              <a:rPr lang="en-US" sz="2400" dirty="0">
                <a:solidFill>
                  <a:schemeClr val="dk1"/>
                </a:solidFill>
                <a:latin typeface="+mj-lt"/>
                <a:ea typeface="Helvetica Neue"/>
                <a:cs typeface="Calibri" panose="020F0502020204030204" pitchFamily="34" charset="0"/>
                <a:sym typeface="Helvetica Neue"/>
              </a:rPr>
              <a:t> a fomentar el comportamiento positivo de sus </a:t>
            </a:r>
            <a:r>
              <a:rPr lang="en-US" sz="2400" dirty="0" err="1">
                <a:solidFill>
                  <a:schemeClr val="dk1"/>
                </a:solidFill>
                <a:latin typeface="+mj-lt"/>
                <a:ea typeface="Helvetica Neue"/>
                <a:cs typeface="Calibri" panose="020F0502020204030204" pitchFamily="34" charset="0"/>
                <a:sym typeface="Helvetica Neue"/>
              </a:rPr>
              <a:t>hijos</a:t>
            </a:r>
            <a:r>
              <a:rPr lang="en-US" sz="2400" dirty="0">
                <a:solidFill>
                  <a:schemeClr val="dk1"/>
                </a:solidFill>
                <a:latin typeface="+mj-lt"/>
                <a:ea typeface="Helvetica Neue"/>
                <a:cs typeface="Calibri" panose="020F0502020204030204" pitchFamily="34" charset="0"/>
                <a:sym typeface="Helvetica Neue"/>
              </a:rPr>
              <a:t>/as son: </a:t>
            </a:r>
            <a:r>
              <a:rPr lang="en-US" sz="2400" b="0" i="0" u="none" strike="noStrike" cap="none" dirty="0">
                <a:solidFill>
                  <a:schemeClr val="dk1"/>
                </a:solidFill>
                <a:latin typeface="+mj-lt"/>
                <a:cs typeface="Calibri" panose="020F0502020204030204" pitchFamily="34" charset="0"/>
                <a:sym typeface="Calibri"/>
              </a:rPr>
              <a:t>jugar, elogiar y pasar tiempo de </a:t>
            </a:r>
            <a:r>
              <a:rPr lang="en-US" sz="2400" b="0" i="0" u="none" strike="noStrike" cap="none" dirty="0" err="1">
                <a:solidFill>
                  <a:schemeClr val="dk1"/>
                </a:solidFill>
                <a:latin typeface="+mj-lt"/>
                <a:cs typeface="Calibri" panose="020F0502020204030204" pitchFamily="34" charset="0"/>
                <a:sym typeface="Calibri"/>
              </a:rPr>
              <a:t>calidad</a:t>
            </a:r>
            <a:endParaRPr lang="en-US" sz="2400" b="0" i="0" u="none" strike="noStrike" cap="none" dirty="0">
              <a:solidFill>
                <a:schemeClr val="dk1"/>
              </a:solidFill>
              <a:latin typeface="+mj-lt"/>
              <a:cs typeface="Calibri" panose="020F0502020204030204" pitchFamily="34" charset="0"/>
              <a:sym typeface="Calibri"/>
            </a:endParaRPr>
          </a:p>
        </p:txBody>
      </p:sp>
      <p:sp>
        <p:nvSpPr>
          <p:cNvPr id="535" name="Google Shape;535;p18"/>
          <p:cNvSpPr/>
          <p:nvPr/>
        </p:nvSpPr>
        <p:spPr>
          <a:xfrm>
            <a:off x="2765727" y="1770268"/>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536" name="Google Shape;536;p18"/>
          <p:cNvSpPr/>
          <p:nvPr/>
        </p:nvSpPr>
        <p:spPr>
          <a:xfrm>
            <a:off x="7475555" y="1782992"/>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Tree>
    <p:extLst>
      <p:ext uri="{BB962C8B-B14F-4D97-AF65-F5344CB8AC3E}">
        <p14:creationId xmlns:p14="http://schemas.microsoft.com/office/powerpoint/2010/main" val="2795500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4" name="Title 3">
            <a:extLst>
              <a:ext uri="{FF2B5EF4-FFF2-40B4-BE49-F238E27FC236}">
                <a16:creationId xmlns:a16="http://schemas.microsoft.com/office/drawing/2014/main" id="{A0E66989-90E1-D6A7-92C2-5029F82DD5D1}"/>
              </a:ext>
            </a:extLst>
          </p:cNvPr>
          <p:cNvSpPr>
            <a:spLocks noGrp="1"/>
          </p:cNvSpPr>
          <p:nvPr>
            <p:ph type="title"/>
          </p:nvPr>
        </p:nvSpPr>
        <p:spPr/>
        <p:txBody>
          <a:bodyPr/>
          <a:lstStyle/>
          <a:p>
            <a:r>
              <a:rPr lang="en-US" sz="2400" b="1" dirty="0">
                <a:solidFill>
                  <a:schemeClr val="bg1"/>
                </a:solidFill>
                <a:latin typeface="Garamond"/>
              </a:rPr>
              <a:t>SESIÓN 4</a:t>
            </a:r>
            <a:br>
              <a:rPr lang="en-US" sz="2400" b="1" dirty="0">
                <a:solidFill>
                  <a:schemeClr val="bg1"/>
                </a:solidFill>
                <a:latin typeface="Garamond"/>
              </a:rPr>
            </a:br>
            <a:br>
              <a:rPr lang="en-US" b="1" dirty="0">
                <a:solidFill>
                  <a:schemeClr val="bg1"/>
                </a:solidFill>
                <a:latin typeface="Garamond"/>
              </a:rPr>
            </a:br>
            <a:r>
              <a:rPr lang="en-US" sz="5400" b="1" dirty="0">
                <a:solidFill>
                  <a:schemeClr val="bg1"/>
                </a:solidFill>
                <a:latin typeface="Garamond"/>
              </a:rPr>
              <a:t>Desarrollar las habilidades de comunicación emocional y empática de padres, </a:t>
            </a:r>
            <a:r>
              <a:rPr lang="en-US" sz="5400" b="1" dirty="0" err="1">
                <a:solidFill>
                  <a:schemeClr val="bg1"/>
                </a:solidFill>
                <a:latin typeface="Garamond"/>
              </a:rPr>
              <a:t>madres</a:t>
            </a:r>
            <a:r>
              <a:rPr lang="en-US" sz="5400" b="1" dirty="0">
                <a:solidFill>
                  <a:schemeClr val="bg1"/>
                </a:solidFill>
                <a:latin typeface="Garamond"/>
              </a:rPr>
              <a:t> y cuidadores </a:t>
            </a:r>
            <a:endParaRPr lang="en-US" dirty="0"/>
          </a:p>
        </p:txBody>
      </p:sp>
      <p:grpSp>
        <p:nvGrpSpPr>
          <p:cNvPr id="2" name="Group 1">
            <a:extLst>
              <a:ext uri="{FF2B5EF4-FFF2-40B4-BE49-F238E27FC236}">
                <a16:creationId xmlns:a16="http://schemas.microsoft.com/office/drawing/2014/main" id="{C21E2940-8AB1-4827-9C59-8C9AB07E8D9A}"/>
              </a:ext>
            </a:extLst>
          </p:cNvPr>
          <p:cNvGrpSpPr/>
          <p:nvPr/>
        </p:nvGrpSpPr>
        <p:grpSpPr>
          <a:xfrm>
            <a:off x="10370496" y="683335"/>
            <a:ext cx="937477" cy="1121659"/>
            <a:chOff x="2780231" y="3039417"/>
            <a:chExt cx="1162307" cy="1390660"/>
          </a:xfrm>
          <a:solidFill>
            <a:schemeClr val="bg1"/>
          </a:solidFill>
        </p:grpSpPr>
        <p:sp>
          <p:nvSpPr>
            <p:cNvPr id="3" name="Rectangle 2">
              <a:extLst>
                <a:ext uri="{FF2B5EF4-FFF2-40B4-BE49-F238E27FC236}">
                  <a16:creationId xmlns:a16="http://schemas.microsoft.com/office/drawing/2014/main" id="{CEA71D4D-3F69-1AAE-F517-00B1449EDAEB}"/>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Stored Data 4">
              <a:extLst>
                <a:ext uri="{FF2B5EF4-FFF2-40B4-BE49-F238E27FC236}">
                  <a16:creationId xmlns:a16="http://schemas.microsoft.com/office/drawing/2014/main" id="{A9F12471-BFFC-5B48-ECB9-3D5659F5B544}"/>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Stored Data 5">
              <a:extLst>
                <a:ext uri="{FF2B5EF4-FFF2-40B4-BE49-F238E27FC236}">
                  <a16:creationId xmlns:a16="http://schemas.microsoft.com/office/drawing/2014/main" id="{70D3469B-A186-9155-620F-42BACA252A91}"/>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1E2EF53-38B9-D5C4-783C-64BE3BF55168}"/>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a:extLst>
                <a:ext uri="{FF2B5EF4-FFF2-40B4-BE49-F238E27FC236}">
                  <a16:creationId xmlns:a16="http://schemas.microsoft.com/office/drawing/2014/main" id="{33E86E75-645F-D374-8597-0293EBF3981E}"/>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AE6D25D6-D8E4-5E2B-74F9-B64D68D7829A}"/>
              </a:ext>
            </a:extLst>
          </p:cNvPr>
          <p:cNvGrpSpPr/>
          <p:nvPr/>
        </p:nvGrpSpPr>
        <p:grpSpPr>
          <a:xfrm>
            <a:off x="10559387" y="900943"/>
            <a:ext cx="497874" cy="668226"/>
            <a:chOff x="5438539" y="7646118"/>
            <a:chExt cx="814830" cy="1093633"/>
          </a:xfrm>
          <a:solidFill>
            <a:schemeClr val="accent3">
              <a:lumMod val="75000"/>
            </a:schemeClr>
          </a:solidFill>
        </p:grpSpPr>
        <p:sp>
          <p:nvSpPr>
            <p:cNvPr id="10" name="Round Same Side Corner Rectangle 21">
              <a:extLst>
                <a:ext uri="{FF2B5EF4-FFF2-40B4-BE49-F238E27FC236}">
                  <a16:creationId xmlns:a16="http://schemas.microsoft.com/office/drawing/2014/main" id="{9DBACE0B-F19D-6E6B-9C68-664CCB159A5C}"/>
                </a:ext>
              </a:extLst>
            </p:cNvPr>
            <p:cNvSpPr/>
            <p:nvPr/>
          </p:nvSpPr>
          <p:spPr>
            <a:xfrm>
              <a:off x="5440940" y="8395605"/>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C5588157-AFEB-335C-CA21-4DC18FCD4E6D}"/>
                </a:ext>
              </a:extLst>
            </p:cNvPr>
            <p:cNvSpPr/>
            <p:nvPr/>
          </p:nvSpPr>
          <p:spPr>
            <a:xfrm>
              <a:off x="5438539" y="8011964"/>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 Same Side Corner Rectangle 23">
              <a:extLst>
                <a:ext uri="{FF2B5EF4-FFF2-40B4-BE49-F238E27FC236}">
                  <a16:creationId xmlns:a16="http://schemas.microsoft.com/office/drawing/2014/main" id="{82AA8338-C11C-B061-AA9C-91962E76DC95}"/>
                </a:ext>
              </a:extLst>
            </p:cNvPr>
            <p:cNvSpPr/>
            <p:nvPr/>
          </p:nvSpPr>
          <p:spPr>
            <a:xfrm>
              <a:off x="5928360" y="8029758"/>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B4831DA2-6F3E-96E8-381C-021C60D2D178}"/>
                </a:ext>
              </a:extLst>
            </p:cNvPr>
            <p:cNvSpPr/>
            <p:nvPr/>
          </p:nvSpPr>
          <p:spPr>
            <a:xfrm>
              <a:off x="5925959" y="7646118"/>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 Same Side Corner Rectangle 25">
              <a:extLst>
                <a:ext uri="{FF2B5EF4-FFF2-40B4-BE49-F238E27FC236}">
                  <a16:creationId xmlns:a16="http://schemas.microsoft.com/office/drawing/2014/main" id="{D5C83776-F9C5-483E-1070-8B98758F3F1B}"/>
                </a:ext>
              </a:extLst>
            </p:cNvPr>
            <p:cNvSpPr/>
            <p:nvPr/>
          </p:nvSpPr>
          <p:spPr>
            <a:xfrm rot="12859561">
              <a:off x="5864557" y="8125814"/>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 Same Side Corner Rectangle 26">
              <a:extLst>
                <a:ext uri="{FF2B5EF4-FFF2-40B4-BE49-F238E27FC236}">
                  <a16:creationId xmlns:a16="http://schemas.microsoft.com/office/drawing/2014/main" id="{A9BF19D6-C3E7-9FC6-14B4-80373F7ED99C}"/>
                </a:ext>
              </a:extLst>
            </p:cNvPr>
            <p:cNvSpPr/>
            <p:nvPr/>
          </p:nvSpPr>
          <p:spPr>
            <a:xfrm rot="14101202">
              <a:off x="5757134" y="8268990"/>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E9EB29CA-8D8E-4407-0963-7CE9D995F23D}"/>
              </a:ext>
            </a:extLst>
          </p:cNvPr>
          <p:cNvGrpSpPr/>
          <p:nvPr/>
        </p:nvGrpSpPr>
        <p:grpSpPr>
          <a:xfrm>
            <a:off x="9058726" y="683335"/>
            <a:ext cx="937477" cy="1121659"/>
            <a:chOff x="548251" y="3024358"/>
            <a:chExt cx="937477" cy="1121659"/>
          </a:xfrm>
          <a:solidFill>
            <a:schemeClr val="bg1"/>
          </a:solidFill>
        </p:grpSpPr>
        <p:grpSp>
          <p:nvGrpSpPr>
            <p:cNvPr id="17" name="Group 16">
              <a:extLst>
                <a:ext uri="{FF2B5EF4-FFF2-40B4-BE49-F238E27FC236}">
                  <a16:creationId xmlns:a16="http://schemas.microsoft.com/office/drawing/2014/main" id="{BD260C22-9F20-3D29-B5E2-AA1DABB5A871}"/>
                </a:ext>
              </a:extLst>
            </p:cNvPr>
            <p:cNvGrpSpPr/>
            <p:nvPr/>
          </p:nvGrpSpPr>
          <p:grpSpPr>
            <a:xfrm>
              <a:off x="548251" y="3024358"/>
              <a:ext cx="937477" cy="1121659"/>
              <a:chOff x="2780231" y="3039417"/>
              <a:chExt cx="1162307" cy="1390660"/>
            </a:xfrm>
            <a:grpFill/>
          </p:grpSpPr>
          <p:sp>
            <p:nvSpPr>
              <p:cNvPr id="47" name="Rectangle 46">
                <a:extLst>
                  <a:ext uri="{FF2B5EF4-FFF2-40B4-BE49-F238E27FC236}">
                    <a16:creationId xmlns:a16="http://schemas.microsoft.com/office/drawing/2014/main" id="{95D98E6C-4EBF-97B0-96C8-AA50FB110BB8}"/>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lowchart: Stored Data 47">
                <a:extLst>
                  <a:ext uri="{FF2B5EF4-FFF2-40B4-BE49-F238E27FC236}">
                    <a16:creationId xmlns:a16="http://schemas.microsoft.com/office/drawing/2014/main" id="{61D650DC-2F6E-7F6F-64D0-466076501E54}"/>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lowchart: Stored Data 48">
                <a:extLst>
                  <a:ext uri="{FF2B5EF4-FFF2-40B4-BE49-F238E27FC236}">
                    <a16:creationId xmlns:a16="http://schemas.microsoft.com/office/drawing/2014/main" id="{7D8C4CAA-8E83-7CE7-3AD8-0BA7311C8E74}"/>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E971BC02-BEE1-919C-8961-E070FD3FBAA1}"/>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Isosceles Triangle 50">
                <a:extLst>
                  <a:ext uri="{FF2B5EF4-FFF2-40B4-BE49-F238E27FC236}">
                    <a16:creationId xmlns:a16="http://schemas.microsoft.com/office/drawing/2014/main" id="{7EE85FD7-ABEF-AF86-BE47-ECAF13A88D22}"/>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F1AE9AF7-C639-D1AE-3E26-8611D8D333EE}"/>
                </a:ext>
              </a:extLst>
            </p:cNvPr>
            <p:cNvGrpSpPr/>
            <p:nvPr/>
          </p:nvGrpSpPr>
          <p:grpSpPr>
            <a:xfrm>
              <a:off x="722202" y="3250645"/>
              <a:ext cx="547216" cy="690061"/>
              <a:chOff x="8440399" y="3758191"/>
              <a:chExt cx="648257" cy="817478"/>
            </a:xfrm>
            <a:grpFill/>
          </p:grpSpPr>
          <p:grpSp>
            <p:nvGrpSpPr>
              <p:cNvPr id="19" name="Group 18">
                <a:extLst>
                  <a:ext uri="{FF2B5EF4-FFF2-40B4-BE49-F238E27FC236}">
                    <a16:creationId xmlns:a16="http://schemas.microsoft.com/office/drawing/2014/main" id="{30AF10D8-DA71-9739-B22D-526804504906}"/>
                  </a:ext>
                </a:extLst>
              </p:cNvPr>
              <p:cNvGrpSpPr/>
              <p:nvPr/>
            </p:nvGrpSpPr>
            <p:grpSpPr>
              <a:xfrm>
                <a:off x="8835207" y="3758191"/>
                <a:ext cx="253449" cy="817478"/>
                <a:chOff x="4045582" y="1684320"/>
                <a:chExt cx="350098" cy="1129211"/>
              </a:xfrm>
              <a:grpFill/>
            </p:grpSpPr>
            <p:sp>
              <p:nvSpPr>
                <p:cNvPr id="45" name="Round Same Side Corner Rectangle 21">
                  <a:extLst>
                    <a:ext uri="{FF2B5EF4-FFF2-40B4-BE49-F238E27FC236}">
                      <a16:creationId xmlns:a16="http://schemas.microsoft.com/office/drawing/2014/main" id="{1A49D4A8-6EC9-058A-4ADD-938F9D8F8F7F}"/>
                    </a:ext>
                  </a:extLst>
                </p:cNvPr>
                <p:cNvSpPr/>
                <p:nvPr/>
              </p:nvSpPr>
              <p:spPr>
                <a:xfrm>
                  <a:off x="4045582" y="2069359"/>
                  <a:ext cx="350098" cy="74417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8E32FB1B-1702-4590-0B03-F5B48B681244}"/>
                    </a:ext>
                  </a:extLst>
                </p:cNvPr>
                <p:cNvSpPr/>
                <p:nvPr/>
              </p:nvSpPr>
              <p:spPr>
                <a:xfrm>
                  <a:off x="4064379" y="1684320"/>
                  <a:ext cx="328890" cy="3288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633E23B7-6E88-AF6D-E823-91246E2F6A22}"/>
                  </a:ext>
                </a:extLst>
              </p:cNvPr>
              <p:cNvGrpSpPr/>
              <p:nvPr/>
            </p:nvGrpSpPr>
            <p:grpSpPr>
              <a:xfrm>
                <a:off x="8440399" y="3758191"/>
                <a:ext cx="363228" cy="817478"/>
                <a:chOff x="3000654" y="1516217"/>
                <a:chExt cx="245039" cy="551483"/>
              </a:xfrm>
              <a:grpFill/>
            </p:grpSpPr>
            <p:grpSp>
              <p:nvGrpSpPr>
                <p:cNvPr id="21" name="Group 20">
                  <a:extLst>
                    <a:ext uri="{FF2B5EF4-FFF2-40B4-BE49-F238E27FC236}">
                      <a16:creationId xmlns:a16="http://schemas.microsoft.com/office/drawing/2014/main" id="{EA932A9E-E69D-5A16-FA46-D084C64442C8}"/>
                    </a:ext>
                  </a:extLst>
                </p:cNvPr>
                <p:cNvGrpSpPr/>
                <p:nvPr/>
              </p:nvGrpSpPr>
              <p:grpSpPr>
                <a:xfrm>
                  <a:off x="3036509" y="1516217"/>
                  <a:ext cx="172158" cy="551483"/>
                  <a:chOff x="4043172" y="1684320"/>
                  <a:chExt cx="352508" cy="1129211"/>
                </a:xfrm>
                <a:grpFill/>
              </p:grpSpPr>
              <p:sp>
                <p:nvSpPr>
                  <p:cNvPr id="43" name="Round Same Side Corner Rectangle 21">
                    <a:extLst>
                      <a:ext uri="{FF2B5EF4-FFF2-40B4-BE49-F238E27FC236}">
                        <a16:creationId xmlns:a16="http://schemas.microsoft.com/office/drawing/2014/main" id="{9BAEF3B4-48D4-78AB-992D-B0CF4C45E167}"/>
                      </a:ext>
                    </a:extLst>
                  </p:cNvPr>
                  <p:cNvSpPr/>
                  <p:nvPr/>
                </p:nvSpPr>
                <p:spPr>
                  <a:xfrm>
                    <a:off x="4045582" y="2069359"/>
                    <a:ext cx="350098" cy="74417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0D26D0CE-803F-B0F4-66A9-A9A388A40673}"/>
                      </a:ext>
                    </a:extLst>
                  </p:cNvPr>
                  <p:cNvSpPr/>
                  <p:nvPr/>
                </p:nvSpPr>
                <p:spPr>
                  <a:xfrm>
                    <a:off x="4043172" y="1684320"/>
                    <a:ext cx="328891" cy="3288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lowchart: Manual Operation 40">
                  <a:extLst>
                    <a:ext uri="{FF2B5EF4-FFF2-40B4-BE49-F238E27FC236}">
                      <a16:creationId xmlns:a16="http://schemas.microsoft.com/office/drawing/2014/main" id="{B787B744-CC72-6B18-DB80-C5380FD1ABF5}"/>
                    </a:ext>
                  </a:extLst>
                </p:cNvPr>
                <p:cNvSpPr/>
                <p:nvPr/>
              </p:nvSpPr>
              <p:spPr>
                <a:xfrm rot="10800000">
                  <a:off x="3000654" y="1805724"/>
                  <a:ext cx="245039" cy="261975"/>
                </a:xfrm>
                <a:prstGeom prst="flowChartManualOperati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720129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5A5D2B-9DD5-0C96-3FD7-097C0CF5A790}"/>
              </a:ext>
            </a:extLst>
          </p:cNvPr>
          <p:cNvPicPr>
            <a:picLocks noChangeAspect="1"/>
          </p:cNvPicPr>
          <p:nvPr/>
        </p:nvPicPr>
        <p:blipFill rotWithShape="1">
          <a:blip r:embed="rId3">
            <a:clrChange>
              <a:clrFrom>
                <a:srgbClr val="FEFEFE"/>
              </a:clrFrom>
              <a:clrTo>
                <a:srgbClr val="FEFEFE">
                  <a:alpha val="0"/>
                </a:srgbClr>
              </a:clrTo>
            </a:clrChange>
          </a:blip>
          <a:srcRect l="6491" t="4826" r="3080" b="3351"/>
          <a:stretch/>
        </p:blipFill>
        <p:spPr>
          <a:xfrm>
            <a:off x="1270000" y="1580730"/>
            <a:ext cx="5144015" cy="3975939"/>
          </a:xfrm>
          <a:prstGeom prst="rect">
            <a:avLst/>
          </a:prstGeom>
        </p:spPr>
      </p:pic>
      <p:pic>
        <p:nvPicPr>
          <p:cNvPr id="6" name="Picture 5">
            <a:extLst>
              <a:ext uri="{FF2B5EF4-FFF2-40B4-BE49-F238E27FC236}">
                <a16:creationId xmlns:a16="http://schemas.microsoft.com/office/drawing/2014/main" id="{8DB0F4AC-2CB0-907B-45AF-B468C79B19E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414015" y="1208763"/>
            <a:ext cx="4465782" cy="4633354"/>
          </a:xfrm>
          <a:prstGeom prst="rect">
            <a:avLst/>
          </a:prstGeom>
        </p:spPr>
      </p:pic>
      <p:sp>
        <p:nvSpPr>
          <p:cNvPr id="2" name="Title 1">
            <a:extLst>
              <a:ext uri="{FF2B5EF4-FFF2-40B4-BE49-F238E27FC236}">
                <a16:creationId xmlns:a16="http://schemas.microsoft.com/office/drawing/2014/main" id="{DAC73B6F-3930-4F17-F13E-72DD86738702}"/>
              </a:ext>
            </a:extLst>
          </p:cNvPr>
          <p:cNvSpPr>
            <a:spLocks noGrp="1"/>
          </p:cNvSpPr>
          <p:nvPr>
            <p:ph type="title"/>
          </p:nvPr>
        </p:nvSpPr>
        <p:spPr/>
        <p:txBody>
          <a:bodyPr/>
          <a:lstStyle/>
          <a:p>
            <a:r>
              <a:rPr lang="en-CA" dirty="0">
                <a:highlight>
                  <a:srgbClr val="FFFF00"/>
                </a:highlight>
              </a:rPr>
              <a:t>DEBATE EN GRUPO</a:t>
            </a:r>
            <a:endParaRPr lang="en-US" dirty="0">
              <a:highlight>
                <a:srgbClr val="FFFF00"/>
              </a:highlight>
            </a:endParaRPr>
          </a:p>
        </p:txBody>
      </p:sp>
    </p:spTree>
    <p:extLst>
      <p:ext uri="{BB962C8B-B14F-4D97-AF65-F5344CB8AC3E}">
        <p14:creationId xmlns:p14="http://schemas.microsoft.com/office/powerpoint/2010/main" val="14788429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509A3-D1DC-5D07-6437-254956239681}"/>
              </a:ext>
            </a:extLst>
          </p:cNvPr>
          <p:cNvSpPr>
            <a:spLocks noGrp="1"/>
          </p:cNvSpPr>
          <p:nvPr>
            <p:ph type="title"/>
          </p:nvPr>
        </p:nvSpPr>
        <p:spPr/>
        <p:txBody>
          <a:bodyPr/>
          <a:lstStyle/>
          <a:p>
            <a:r>
              <a:rPr lang="en-US" dirty="0">
                <a:latin typeface="+mj-lt"/>
              </a:rPr>
              <a:t>Empatía</a:t>
            </a:r>
          </a:p>
        </p:txBody>
      </p:sp>
      <p:sp>
        <p:nvSpPr>
          <p:cNvPr id="4" name="TextBox 3">
            <a:extLst>
              <a:ext uri="{FF2B5EF4-FFF2-40B4-BE49-F238E27FC236}">
                <a16:creationId xmlns:a16="http://schemas.microsoft.com/office/drawing/2014/main" id="{CC7696CC-3972-77CF-0275-B676F04ED8E8}"/>
              </a:ext>
            </a:extLst>
          </p:cNvPr>
          <p:cNvSpPr txBox="1"/>
          <p:nvPr/>
        </p:nvSpPr>
        <p:spPr>
          <a:xfrm>
            <a:off x="4621623" y="1720840"/>
            <a:ext cx="3663812" cy="4154984"/>
          </a:xfrm>
          <a:prstGeom prst="rect">
            <a:avLst/>
          </a:prstGeom>
          <a:noFill/>
        </p:spPr>
        <p:txBody>
          <a:bodyPr wrap="square">
            <a:spAutoFit/>
          </a:bodyPr>
          <a:lstStyle/>
          <a:p>
            <a:r>
              <a:rPr lang="en-US" sz="2400" b="0" i="0" dirty="0">
                <a:effectLst/>
                <a:latin typeface="+mj-lt"/>
                <a:cs typeface="Calibri" panose="020F0502020204030204" pitchFamily="34" charset="0"/>
              </a:rPr>
              <a:t>Una característica humana que nos permite comprender y sentir por nuestros semejantes</a:t>
            </a:r>
          </a:p>
          <a:p>
            <a:endParaRPr lang="en-US" sz="2400" b="0" i="0" dirty="0">
              <a:effectLst/>
              <a:latin typeface="+mj-lt"/>
              <a:cs typeface="Calibri" panose="020F0502020204030204" pitchFamily="34" charset="0"/>
            </a:endParaRPr>
          </a:p>
          <a:p>
            <a:r>
              <a:rPr lang="en-US" sz="2400" b="0" i="0" dirty="0">
                <a:effectLst/>
                <a:latin typeface="+mj-lt"/>
                <a:cs typeface="Calibri" panose="020F0502020204030204" pitchFamily="34" charset="0"/>
              </a:rPr>
              <a:t>Es la capacidad de percibir las emociones, necesidades y deseos de otra persona, de comprenderla y actuar con </a:t>
            </a:r>
            <a:r>
              <a:rPr lang="en-US" sz="2400" b="0" i="0" dirty="0" err="1">
                <a:effectLst/>
                <a:latin typeface="+mj-lt"/>
                <a:cs typeface="Calibri" panose="020F0502020204030204" pitchFamily="34" charset="0"/>
              </a:rPr>
              <a:t>cuidado</a:t>
            </a:r>
            <a:endParaRPr lang="en-US" sz="2400" dirty="0">
              <a:latin typeface="+mj-lt"/>
              <a:cs typeface="Calibri" panose="020F0502020204030204" pitchFamily="34" charset="0"/>
            </a:endParaRPr>
          </a:p>
        </p:txBody>
      </p:sp>
      <p:grpSp>
        <p:nvGrpSpPr>
          <p:cNvPr id="14" name="Group 13">
            <a:extLst>
              <a:ext uri="{FF2B5EF4-FFF2-40B4-BE49-F238E27FC236}">
                <a16:creationId xmlns:a16="http://schemas.microsoft.com/office/drawing/2014/main" id="{5C03620B-2929-9D40-4636-F4BD5C4DB86E}"/>
              </a:ext>
            </a:extLst>
          </p:cNvPr>
          <p:cNvGrpSpPr/>
          <p:nvPr/>
        </p:nvGrpSpPr>
        <p:grpSpPr>
          <a:xfrm>
            <a:off x="707572" y="2091339"/>
            <a:ext cx="3409548" cy="3044654"/>
            <a:chOff x="7926764" y="1665578"/>
            <a:chExt cx="3673600" cy="3280447"/>
          </a:xfrm>
        </p:grpSpPr>
        <p:grpSp>
          <p:nvGrpSpPr>
            <p:cNvPr id="8" name="Group 7">
              <a:extLst>
                <a:ext uri="{FF2B5EF4-FFF2-40B4-BE49-F238E27FC236}">
                  <a16:creationId xmlns:a16="http://schemas.microsoft.com/office/drawing/2014/main" id="{2871ADC7-D116-E604-5B33-1F632198DC6F}"/>
                </a:ext>
              </a:extLst>
            </p:cNvPr>
            <p:cNvGrpSpPr/>
            <p:nvPr/>
          </p:nvGrpSpPr>
          <p:grpSpPr>
            <a:xfrm>
              <a:off x="7926764" y="2643454"/>
              <a:ext cx="1892826" cy="1892826"/>
              <a:chOff x="-2082800" y="2828943"/>
              <a:chExt cx="2237904" cy="2237904"/>
            </a:xfrm>
          </p:grpSpPr>
          <p:pic>
            <p:nvPicPr>
              <p:cNvPr id="6" name="Graphic 5" descr="Head with gears with solid fill">
                <a:extLst>
                  <a:ext uri="{FF2B5EF4-FFF2-40B4-BE49-F238E27FC236}">
                    <a16:creationId xmlns:a16="http://schemas.microsoft.com/office/drawing/2014/main" id="{12C80D2D-5BDC-605F-67F1-25605C1920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82800" y="2828943"/>
                <a:ext cx="2237904" cy="2237904"/>
              </a:xfrm>
              <a:prstGeom prst="rect">
                <a:avLst/>
              </a:prstGeom>
            </p:spPr>
          </p:pic>
          <p:sp>
            <p:nvSpPr>
              <p:cNvPr id="7" name="Oval 6">
                <a:extLst>
                  <a:ext uri="{FF2B5EF4-FFF2-40B4-BE49-F238E27FC236}">
                    <a16:creationId xmlns:a16="http://schemas.microsoft.com/office/drawing/2014/main" id="{BACB8354-ADF4-A75B-A089-5A5AAE6C4267}"/>
                  </a:ext>
                </a:extLst>
              </p:cNvPr>
              <p:cNvSpPr/>
              <p:nvPr/>
            </p:nvSpPr>
            <p:spPr>
              <a:xfrm>
                <a:off x="-1689561" y="3033486"/>
                <a:ext cx="1248228" cy="12482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F12696C0-65E5-A063-58EC-CAAA99AE70BF}"/>
                </a:ext>
              </a:extLst>
            </p:cNvPr>
            <p:cNvGrpSpPr/>
            <p:nvPr/>
          </p:nvGrpSpPr>
          <p:grpSpPr>
            <a:xfrm flipH="1">
              <a:off x="9707538" y="1942574"/>
              <a:ext cx="1892826" cy="1892826"/>
              <a:chOff x="-2082800" y="2828943"/>
              <a:chExt cx="2237904" cy="2237904"/>
            </a:xfrm>
          </p:grpSpPr>
          <p:pic>
            <p:nvPicPr>
              <p:cNvPr id="10" name="Graphic 9" descr="Head with gears with solid fill">
                <a:extLst>
                  <a:ext uri="{FF2B5EF4-FFF2-40B4-BE49-F238E27FC236}">
                    <a16:creationId xmlns:a16="http://schemas.microsoft.com/office/drawing/2014/main" id="{88D0D8F3-4793-5A51-5ADF-130A7E7263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82800" y="2828943"/>
                <a:ext cx="2237904" cy="2237904"/>
              </a:xfrm>
              <a:prstGeom prst="rect">
                <a:avLst/>
              </a:prstGeom>
            </p:spPr>
          </p:pic>
          <p:sp>
            <p:nvSpPr>
              <p:cNvPr id="11" name="Oval 10">
                <a:extLst>
                  <a:ext uri="{FF2B5EF4-FFF2-40B4-BE49-F238E27FC236}">
                    <a16:creationId xmlns:a16="http://schemas.microsoft.com/office/drawing/2014/main" id="{1C570035-8550-F984-0AA6-A3964A501459}"/>
                  </a:ext>
                </a:extLst>
              </p:cNvPr>
              <p:cNvSpPr/>
              <p:nvPr/>
            </p:nvSpPr>
            <p:spPr>
              <a:xfrm>
                <a:off x="-1689561" y="3033486"/>
                <a:ext cx="1248228" cy="12482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Arrow: Bent 11">
              <a:extLst>
                <a:ext uri="{FF2B5EF4-FFF2-40B4-BE49-F238E27FC236}">
                  <a16:creationId xmlns:a16="http://schemas.microsoft.com/office/drawing/2014/main" id="{A0761734-0185-84F9-B083-552A899B662A}"/>
                </a:ext>
              </a:extLst>
            </p:cNvPr>
            <p:cNvSpPr/>
            <p:nvPr/>
          </p:nvSpPr>
          <p:spPr>
            <a:xfrm>
              <a:off x="8873177" y="1665578"/>
              <a:ext cx="800469" cy="819491"/>
            </a:xfrm>
            <a:prstGeom prst="ben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Arrow: Bent 12">
              <a:extLst>
                <a:ext uri="{FF2B5EF4-FFF2-40B4-BE49-F238E27FC236}">
                  <a16:creationId xmlns:a16="http://schemas.microsoft.com/office/drawing/2014/main" id="{908EE864-7ABB-856B-A4D7-BE558B23649B}"/>
                </a:ext>
              </a:extLst>
            </p:cNvPr>
            <p:cNvSpPr/>
            <p:nvPr/>
          </p:nvSpPr>
          <p:spPr>
            <a:xfrm rot="10800000">
              <a:off x="9840410" y="4126534"/>
              <a:ext cx="800469" cy="819491"/>
            </a:xfrm>
            <a:prstGeom prst="ben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5" name="TextBox 14">
            <a:extLst>
              <a:ext uri="{FF2B5EF4-FFF2-40B4-BE49-F238E27FC236}">
                <a16:creationId xmlns:a16="http://schemas.microsoft.com/office/drawing/2014/main" id="{D23ADBD6-D321-709B-308F-77A557A0D071}"/>
              </a:ext>
            </a:extLst>
          </p:cNvPr>
          <p:cNvSpPr txBox="1"/>
          <p:nvPr/>
        </p:nvSpPr>
        <p:spPr>
          <a:xfrm>
            <a:off x="8594131" y="1720840"/>
            <a:ext cx="3105751" cy="3785652"/>
          </a:xfrm>
          <a:prstGeom prst="rect">
            <a:avLst/>
          </a:prstGeom>
          <a:noFill/>
        </p:spPr>
        <p:txBody>
          <a:bodyPr wrap="square">
            <a:spAutoFit/>
          </a:bodyPr>
          <a:lstStyle/>
          <a:p>
            <a:r>
              <a:rPr lang="en-US" sz="2400" b="0" i="0" dirty="0">
                <a:effectLst/>
                <a:latin typeface="+mj-lt"/>
                <a:cs typeface="Calibri" panose="020F0502020204030204" pitchFamily="34" charset="0"/>
              </a:rPr>
              <a:t>Implica ser capaz de </a:t>
            </a:r>
            <a:r>
              <a:rPr lang="en-US" sz="2400" b="0" i="0" dirty="0" err="1">
                <a:effectLst/>
                <a:latin typeface="+mj-lt"/>
                <a:cs typeface="Calibri" panose="020F0502020204030204" pitchFamily="34" charset="0"/>
              </a:rPr>
              <a:t>ponerse</a:t>
            </a:r>
            <a:r>
              <a:rPr lang="en-US" sz="2400" dirty="0">
                <a:latin typeface="+mj-lt"/>
                <a:cs typeface="Calibri" panose="020F0502020204030204" pitchFamily="34" charset="0"/>
              </a:rPr>
              <a:t> </a:t>
            </a:r>
            <a:r>
              <a:rPr lang="en-US" sz="2400" dirty="0" err="1">
                <a:latin typeface="+mj-lt"/>
                <a:cs typeface="Calibri" panose="020F0502020204030204" pitchFamily="34" charset="0"/>
              </a:rPr>
              <a:t>en</a:t>
            </a:r>
            <a:r>
              <a:rPr lang="en-US" sz="2400" dirty="0">
                <a:latin typeface="+mj-lt"/>
                <a:cs typeface="Calibri" panose="020F0502020204030204" pitchFamily="34" charset="0"/>
              </a:rPr>
              <a:t> </a:t>
            </a:r>
            <a:r>
              <a:rPr lang="en-US" sz="2400" dirty="0" err="1">
                <a:latin typeface="+mj-lt"/>
                <a:cs typeface="Calibri" panose="020F0502020204030204" pitchFamily="34" charset="0"/>
              </a:rPr>
              <a:t>los</a:t>
            </a:r>
            <a:r>
              <a:rPr lang="en-US" sz="2400" dirty="0">
                <a:latin typeface="+mj-lt"/>
                <a:cs typeface="Calibri" panose="020F0502020204030204" pitchFamily="34" charset="0"/>
              </a:rPr>
              <a:t> </a:t>
            </a:r>
            <a:r>
              <a:rPr lang="en-US" sz="2400" dirty="0" err="1">
                <a:latin typeface="+mj-lt"/>
                <a:cs typeface="Calibri" panose="020F0502020204030204" pitchFamily="34" charset="0"/>
              </a:rPr>
              <a:t>zapatos</a:t>
            </a:r>
            <a:r>
              <a:rPr lang="en-US" sz="2400" dirty="0">
                <a:latin typeface="+mj-lt"/>
                <a:cs typeface="Calibri" panose="020F0502020204030204" pitchFamily="34" charset="0"/>
              </a:rPr>
              <a:t> </a:t>
            </a:r>
            <a:r>
              <a:rPr lang="en-US" sz="2400" b="0" i="0" dirty="0">
                <a:effectLst/>
                <a:latin typeface="+mj-lt"/>
                <a:cs typeface="Calibri" panose="020F0502020204030204" pitchFamily="34" charset="0"/>
              </a:rPr>
              <a:t>de otra persona y </a:t>
            </a:r>
            <a:r>
              <a:rPr lang="en-US" sz="2400" b="0" i="0" dirty="0" err="1">
                <a:effectLst/>
                <a:latin typeface="+mj-lt"/>
                <a:cs typeface="Calibri" panose="020F0502020204030204" pitchFamily="34" charset="0"/>
              </a:rPr>
              <a:t>sentir</a:t>
            </a:r>
            <a:r>
              <a:rPr lang="en-US" sz="2400" b="0" i="0" dirty="0">
                <a:effectLst/>
                <a:latin typeface="+mj-lt"/>
                <a:cs typeface="Calibri" panose="020F0502020204030204" pitchFamily="34" charset="0"/>
              </a:rPr>
              <a:t> lo que </a:t>
            </a:r>
            <a:r>
              <a:rPr lang="en-US" sz="2400" b="0" i="0" dirty="0" err="1">
                <a:effectLst/>
                <a:latin typeface="+mj-lt"/>
                <a:cs typeface="Calibri" panose="020F0502020204030204" pitchFamily="34" charset="0"/>
              </a:rPr>
              <a:t>siente</a:t>
            </a:r>
            <a:endParaRPr lang="en-US" sz="2400" b="0" i="0" dirty="0">
              <a:effectLst/>
              <a:latin typeface="+mj-lt"/>
              <a:cs typeface="Calibri" panose="020F0502020204030204" pitchFamily="34" charset="0"/>
            </a:endParaRPr>
          </a:p>
          <a:p>
            <a:endParaRPr lang="en-US" sz="2400" dirty="0">
              <a:latin typeface="+mj-lt"/>
              <a:cs typeface="Calibri" panose="020F0502020204030204" pitchFamily="34" charset="0"/>
            </a:endParaRPr>
          </a:p>
          <a:p>
            <a:r>
              <a:rPr lang="en-US" sz="2400" dirty="0">
                <a:latin typeface="+mj-lt"/>
                <a:cs typeface="Calibri" panose="020F0502020204030204" pitchFamily="34" charset="0"/>
              </a:rPr>
              <a:t>Tanto </a:t>
            </a:r>
            <a:r>
              <a:rPr lang="en-US" sz="2400" dirty="0" err="1">
                <a:latin typeface="+mj-lt"/>
                <a:cs typeface="Calibri" panose="020F0502020204030204" pitchFamily="34" charset="0"/>
              </a:rPr>
              <a:t>los</a:t>
            </a:r>
            <a:r>
              <a:rPr lang="en-US" sz="2400" dirty="0">
                <a:latin typeface="+mj-lt"/>
                <a:cs typeface="Calibri" panose="020F0502020204030204" pitchFamily="34" charset="0"/>
              </a:rPr>
              <a:t> </a:t>
            </a:r>
            <a:r>
              <a:rPr lang="en-US" sz="2400" dirty="0" err="1">
                <a:latin typeface="+mj-lt"/>
                <a:cs typeface="Calibri" panose="020F0502020204030204" pitchFamily="34" charset="0"/>
              </a:rPr>
              <a:t>niños</a:t>
            </a:r>
            <a:r>
              <a:rPr lang="en-US" sz="2400" dirty="0">
                <a:latin typeface="+mj-lt"/>
                <a:cs typeface="Calibri" panose="020F0502020204030204" pitchFamily="34" charset="0"/>
              </a:rPr>
              <a:t> </a:t>
            </a:r>
            <a:r>
              <a:rPr lang="en-US" sz="2400" dirty="0" err="1">
                <a:latin typeface="+mj-lt"/>
                <a:cs typeface="Calibri" panose="020F0502020204030204" pitchFamily="34" charset="0"/>
              </a:rPr>
              <a:t>como</a:t>
            </a:r>
            <a:r>
              <a:rPr lang="en-US" sz="2400" dirty="0">
                <a:latin typeface="+mj-lt"/>
                <a:cs typeface="Calibri" panose="020F0502020204030204" pitchFamily="34" charset="0"/>
              </a:rPr>
              <a:t> las </a:t>
            </a:r>
            <a:r>
              <a:rPr lang="en-US" sz="2400" dirty="0" err="1">
                <a:latin typeface="+mj-lt"/>
                <a:cs typeface="Calibri" panose="020F0502020204030204" pitchFamily="34" charset="0"/>
              </a:rPr>
              <a:t>niñas</a:t>
            </a:r>
            <a:r>
              <a:rPr lang="en-US" sz="2400" dirty="0">
                <a:latin typeface="+mj-lt"/>
                <a:cs typeface="Calibri" panose="020F0502020204030204" pitchFamily="34" charset="0"/>
              </a:rPr>
              <a:t> </a:t>
            </a:r>
            <a:r>
              <a:rPr lang="en-US" sz="2400" dirty="0" err="1">
                <a:latin typeface="+mj-lt"/>
                <a:cs typeface="Calibri" panose="020F0502020204030204" pitchFamily="34" charset="0"/>
              </a:rPr>
              <a:t>necesitan</a:t>
            </a:r>
            <a:r>
              <a:rPr lang="en-US" sz="2400" dirty="0">
                <a:latin typeface="+mj-lt"/>
                <a:cs typeface="Calibri" panose="020F0502020204030204" pitchFamily="34" charset="0"/>
              </a:rPr>
              <a:t> que sus padres </a:t>
            </a:r>
            <a:r>
              <a:rPr lang="en-US" sz="2400" dirty="0" err="1">
                <a:latin typeface="+mj-lt"/>
                <a:cs typeface="Calibri" panose="020F0502020204030204" pitchFamily="34" charset="0"/>
              </a:rPr>
              <a:t>muestren</a:t>
            </a:r>
            <a:r>
              <a:rPr lang="en-US" sz="2400" dirty="0">
                <a:latin typeface="+mj-lt"/>
                <a:cs typeface="Calibri" panose="020F0502020204030204" pitchFamily="34" charset="0"/>
              </a:rPr>
              <a:t> </a:t>
            </a:r>
            <a:r>
              <a:rPr lang="en-US" sz="2400" dirty="0" err="1">
                <a:latin typeface="+mj-lt"/>
                <a:cs typeface="Calibri" panose="020F0502020204030204" pitchFamily="34" charset="0"/>
              </a:rPr>
              <a:t>empatía</a:t>
            </a:r>
            <a:endParaRPr lang="en-US" sz="2400" dirty="0">
              <a:latin typeface="+mj-lt"/>
              <a:cs typeface="Calibri" panose="020F0502020204030204" pitchFamily="34" charset="0"/>
            </a:endParaRPr>
          </a:p>
        </p:txBody>
      </p:sp>
    </p:spTree>
    <p:extLst>
      <p:ext uri="{BB962C8B-B14F-4D97-AF65-F5344CB8AC3E}">
        <p14:creationId xmlns:p14="http://schemas.microsoft.com/office/powerpoint/2010/main" val="422159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28A5746E-5AEA-0CAF-7D5F-9EB3A5B6169B}"/>
              </a:ext>
            </a:extLst>
          </p:cNvPr>
          <p:cNvSpPr/>
          <p:nvPr/>
        </p:nvSpPr>
        <p:spPr>
          <a:xfrm>
            <a:off x="4412343" y="1509486"/>
            <a:ext cx="7358742" cy="4093428"/>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7F0273A-5454-2B82-0D09-8180C9086138}"/>
              </a:ext>
            </a:extLst>
          </p:cNvPr>
          <p:cNvSpPr>
            <a:spLocks noGrp="1"/>
          </p:cNvSpPr>
          <p:nvPr>
            <p:ph type="title"/>
          </p:nvPr>
        </p:nvSpPr>
        <p:spPr/>
        <p:txBody>
          <a:bodyPr>
            <a:normAutofit fontScale="90000"/>
          </a:bodyPr>
          <a:lstStyle/>
          <a:p>
            <a:r>
              <a:rPr lang="en-US" dirty="0">
                <a:latin typeface="+mj-lt"/>
              </a:rPr>
              <a:t>¿Por qué es necesaria la empatía para ser padre o </a:t>
            </a:r>
            <a:r>
              <a:rPr lang="en-US" dirty="0" err="1">
                <a:latin typeface="+mj-lt"/>
              </a:rPr>
              <a:t>madre</a:t>
            </a:r>
            <a:r>
              <a:rPr lang="en-US" dirty="0">
                <a:latin typeface="+mj-lt"/>
              </a:rPr>
              <a:t> o </a:t>
            </a:r>
            <a:r>
              <a:rPr lang="en-US" dirty="0" err="1">
                <a:latin typeface="+mj-lt"/>
              </a:rPr>
              <a:t>cuidador</a:t>
            </a:r>
            <a:r>
              <a:rPr lang="en-US" dirty="0">
                <a:latin typeface="+mj-lt"/>
              </a:rPr>
              <a:t>?</a:t>
            </a:r>
          </a:p>
        </p:txBody>
      </p:sp>
      <p:sp>
        <p:nvSpPr>
          <p:cNvPr id="6" name="TextBox 5">
            <a:extLst>
              <a:ext uri="{FF2B5EF4-FFF2-40B4-BE49-F238E27FC236}">
                <a16:creationId xmlns:a16="http://schemas.microsoft.com/office/drawing/2014/main" id="{F0DECF78-BFDE-6736-95B2-6EC122FC66D4}"/>
              </a:ext>
            </a:extLst>
          </p:cNvPr>
          <p:cNvSpPr txBox="1"/>
          <p:nvPr/>
        </p:nvSpPr>
        <p:spPr>
          <a:xfrm>
            <a:off x="7873829" y="2001927"/>
            <a:ext cx="3649131" cy="3447098"/>
          </a:xfrm>
          <a:prstGeom prst="rect">
            <a:avLst/>
          </a:prstGeom>
          <a:noFill/>
        </p:spPr>
        <p:txBody>
          <a:bodyPr wrap="square">
            <a:spAutoFit/>
          </a:bodyPr>
          <a:lstStyle/>
          <a:p>
            <a:pPr>
              <a:spcAft>
                <a:spcPts val="1200"/>
              </a:spcAft>
            </a:pPr>
            <a:r>
              <a:rPr lang="en-US" sz="2200" b="0" i="0" dirty="0" err="1">
                <a:effectLst/>
                <a:latin typeface="+mj-lt"/>
                <a:cs typeface="Calibri" panose="020F0502020204030204" pitchFamily="34" charset="0"/>
              </a:rPr>
              <a:t>Cuando</a:t>
            </a:r>
            <a:r>
              <a:rPr lang="en-US" sz="2200" b="0" i="0" dirty="0">
                <a:effectLst/>
                <a:latin typeface="+mj-lt"/>
                <a:cs typeface="Calibri" panose="020F0502020204030204" pitchFamily="34" charset="0"/>
              </a:rPr>
              <a:t> </a:t>
            </a:r>
            <a:r>
              <a:rPr lang="en-US" sz="2200" b="0" i="0" dirty="0" err="1">
                <a:effectLst/>
                <a:latin typeface="+mj-lt"/>
                <a:cs typeface="Calibri" panose="020F0502020204030204" pitchFamily="34" charset="0"/>
              </a:rPr>
              <a:t>eres</a:t>
            </a:r>
            <a:r>
              <a:rPr lang="en-US" sz="2200" b="0" i="0" dirty="0">
                <a:effectLst/>
                <a:latin typeface="+mj-lt"/>
                <a:cs typeface="Calibri" panose="020F0502020204030204" pitchFamily="34" charset="0"/>
              </a:rPr>
              <a:t> </a:t>
            </a:r>
            <a:r>
              <a:rPr lang="en-US" sz="2200" b="0" i="0" dirty="0" err="1">
                <a:effectLst/>
                <a:latin typeface="+mj-lt"/>
                <a:cs typeface="Calibri" panose="020F0502020204030204" pitchFamily="34" charset="0"/>
              </a:rPr>
              <a:t>empático</a:t>
            </a:r>
            <a:r>
              <a:rPr lang="en-US" sz="2200" b="0" i="0" dirty="0">
                <a:effectLst/>
                <a:latin typeface="+mj-lt"/>
                <a:cs typeface="Calibri" panose="020F0502020204030204" pitchFamily="34" charset="0"/>
              </a:rPr>
              <a:t> con </a:t>
            </a:r>
            <a:r>
              <a:rPr lang="en-US" sz="2200" b="0" i="0" dirty="0" err="1">
                <a:effectLst/>
                <a:latin typeface="+mj-lt"/>
                <a:cs typeface="Calibri" panose="020F0502020204030204" pitchFamily="34" charset="0"/>
              </a:rPr>
              <a:t>tu</a:t>
            </a:r>
            <a:r>
              <a:rPr lang="en-US" sz="2200" b="0" i="0" dirty="0">
                <a:effectLst/>
                <a:latin typeface="+mj-lt"/>
                <a:cs typeface="Calibri" panose="020F0502020204030204" pitchFamily="34" charset="0"/>
              </a:rPr>
              <a:t> </a:t>
            </a:r>
            <a:r>
              <a:rPr lang="en-US" sz="2200" b="0" i="0" dirty="0" err="1">
                <a:effectLst/>
                <a:latin typeface="+mj-lt"/>
                <a:cs typeface="Calibri" panose="020F0502020204030204" pitchFamily="34" charset="0"/>
              </a:rPr>
              <a:t>hijo</a:t>
            </a:r>
            <a:r>
              <a:rPr lang="en-US" sz="2200" b="0" i="0" dirty="0">
                <a:effectLst/>
                <a:latin typeface="+mj-lt"/>
                <a:cs typeface="Calibri" panose="020F0502020204030204" pitchFamily="34" charset="0"/>
              </a:rPr>
              <a:t>/a:</a:t>
            </a:r>
          </a:p>
          <a:p>
            <a:pPr marL="342900" indent="-342900">
              <a:spcAft>
                <a:spcPts val="1200"/>
              </a:spcAft>
              <a:buFont typeface="Arial" panose="020B0604020202020204" pitchFamily="34" charset="0"/>
              <a:buChar char="•"/>
            </a:pPr>
            <a:r>
              <a:rPr lang="en-US" sz="2200" dirty="0" err="1">
                <a:latin typeface="+mj-lt"/>
                <a:cs typeface="Calibri" panose="020F0502020204030204" pitchFamily="34" charset="0"/>
              </a:rPr>
              <a:t>s</a:t>
            </a:r>
            <a:r>
              <a:rPr lang="en-US" sz="2200" b="0" i="0" dirty="0" err="1">
                <a:effectLst/>
                <a:latin typeface="+mj-lt"/>
                <a:cs typeface="Calibri" panose="020F0502020204030204" pitchFamily="34" charset="0"/>
              </a:rPr>
              <a:t>erá</a:t>
            </a:r>
            <a:r>
              <a:rPr lang="en-US" sz="2200" b="0" i="0" dirty="0">
                <a:effectLst/>
                <a:latin typeface="+mj-lt"/>
                <a:cs typeface="Calibri" panose="020F0502020204030204" pitchFamily="34" charset="0"/>
              </a:rPr>
              <a:t> más probable que </a:t>
            </a:r>
            <a:r>
              <a:rPr lang="en-US" sz="2200" b="0" i="0" dirty="0" err="1">
                <a:effectLst/>
                <a:latin typeface="+mj-lt"/>
                <a:cs typeface="Calibri" panose="020F0502020204030204" pitchFamily="34" charset="0"/>
              </a:rPr>
              <a:t>hablen</a:t>
            </a:r>
            <a:r>
              <a:rPr lang="en-US" sz="2200" b="0" i="0" dirty="0">
                <a:effectLst/>
                <a:latin typeface="+mj-lt"/>
                <a:cs typeface="Calibri" panose="020F0502020204030204" pitchFamily="34" charset="0"/>
              </a:rPr>
              <a:t> </a:t>
            </a:r>
            <a:r>
              <a:rPr lang="en-US" sz="2200" b="0" i="0" dirty="0" err="1">
                <a:effectLst/>
                <a:latin typeface="+mj-lt"/>
                <a:cs typeface="Calibri" panose="020F0502020204030204" pitchFamily="34" charset="0"/>
              </a:rPr>
              <a:t>contigo</a:t>
            </a:r>
            <a:r>
              <a:rPr lang="en-US" sz="2200" b="0" i="0" dirty="0">
                <a:effectLst/>
                <a:latin typeface="+mj-lt"/>
                <a:cs typeface="Calibri" panose="020F0502020204030204" pitchFamily="34" charset="0"/>
              </a:rPr>
              <a:t> cuando tengan un problema</a:t>
            </a:r>
          </a:p>
          <a:p>
            <a:pPr marL="342900" indent="-342900">
              <a:spcAft>
                <a:spcPts val="1200"/>
              </a:spcAft>
              <a:buFont typeface="Arial" panose="020B0604020202020204" pitchFamily="34" charset="0"/>
              <a:buChar char="•"/>
            </a:pPr>
            <a:r>
              <a:rPr lang="en-US" sz="2200" dirty="0" err="1">
                <a:cs typeface="Calibri" panose="020F0502020204030204" pitchFamily="34" charset="0"/>
              </a:rPr>
              <a:t>estás</a:t>
            </a:r>
            <a:r>
              <a:rPr lang="en-US" sz="2200" dirty="0">
                <a:cs typeface="Calibri" panose="020F0502020204030204" pitchFamily="34" charset="0"/>
              </a:rPr>
              <a:t> modelando cómo pueden ser </a:t>
            </a:r>
            <a:r>
              <a:rPr lang="en-US" sz="2200" dirty="0" err="1">
                <a:cs typeface="Calibri" panose="020F0502020204030204" pitchFamily="34" charset="0"/>
              </a:rPr>
              <a:t>empáticos</a:t>
            </a:r>
            <a:r>
              <a:rPr lang="en-US" sz="2200" dirty="0">
                <a:cs typeface="Calibri" panose="020F0502020204030204" pitchFamily="34" charset="0"/>
              </a:rPr>
              <a:t>/as con los demás</a:t>
            </a:r>
            <a:endParaRPr lang="en-US" sz="2200" b="0" i="0" dirty="0">
              <a:effectLst/>
              <a:latin typeface="+mj-lt"/>
              <a:cs typeface="Calibri" panose="020F0502020204030204" pitchFamily="34" charset="0"/>
            </a:endParaRPr>
          </a:p>
        </p:txBody>
      </p:sp>
      <p:sp>
        <p:nvSpPr>
          <p:cNvPr id="8" name="TextBox 7">
            <a:extLst>
              <a:ext uri="{FF2B5EF4-FFF2-40B4-BE49-F238E27FC236}">
                <a16:creationId xmlns:a16="http://schemas.microsoft.com/office/drawing/2014/main" id="{6AE76281-DA2B-54A7-A219-8D47BA642E3E}"/>
              </a:ext>
            </a:extLst>
          </p:cNvPr>
          <p:cNvSpPr txBox="1"/>
          <p:nvPr/>
        </p:nvSpPr>
        <p:spPr>
          <a:xfrm>
            <a:off x="721231" y="1909595"/>
            <a:ext cx="3194895" cy="3631763"/>
          </a:xfrm>
          <a:prstGeom prst="rect">
            <a:avLst/>
          </a:prstGeom>
          <a:noFill/>
        </p:spPr>
        <p:txBody>
          <a:bodyPr wrap="square">
            <a:spAutoFit/>
          </a:bodyPr>
          <a:lstStyle/>
          <a:p>
            <a:pPr>
              <a:spcAft>
                <a:spcPts val="1200"/>
              </a:spcAft>
            </a:pPr>
            <a:r>
              <a:rPr lang="en-US" sz="2200" b="0" i="0" dirty="0">
                <a:effectLst/>
                <a:latin typeface="+mj-lt"/>
                <a:cs typeface="Calibri" panose="020F0502020204030204" pitchFamily="34" charset="0"/>
              </a:rPr>
              <a:t>La empatía crea sentimientos y </a:t>
            </a:r>
            <a:r>
              <a:rPr lang="en-US" sz="2200" b="0" i="0" dirty="0" err="1">
                <a:effectLst/>
                <a:latin typeface="+mj-lt"/>
                <a:cs typeface="Calibri" panose="020F0502020204030204" pitchFamily="34" charset="0"/>
              </a:rPr>
              <a:t>relaciones</a:t>
            </a:r>
            <a:r>
              <a:rPr lang="en-US" sz="2200" b="0" i="0" dirty="0">
                <a:effectLst/>
                <a:latin typeface="+mj-lt"/>
                <a:cs typeface="Calibri" panose="020F0502020204030204" pitchFamily="34" charset="0"/>
              </a:rPr>
              <a:t> </a:t>
            </a:r>
            <a:r>
              <a:rPr lang="en-US" sz="2200" b="0" i="0" dirty="0" err="1">
                <a:effectLst/>
                <a:latin typeface="+mj-lt"/>
                <a:cs typeface="Calibri" panose="020F0502020204030204" pitchFamily="34" charset="0"/>
              </a:rPr>
              <a:t>positivas</a:t>
            </a:r>
            <a:endParaRPr lang="en-US" sz="2200" b="0" i="0" dirty="0">
              <a:effectLst/>
              <a:latin typeface="+mj-lt"/>
              <a:cs typeface="Calibri" panose="020F0502020204030204" pitchFamily="34" charset="0"/>
            </a:endParaRPr>
          </a:p>
          <a:p>
            <a:pPr>
              <a:spcAft>
                <a:spcPts val="1200"/>
              </a:spcAft>
            </a:pPr>
            <a:r>
              <a:rPr lang="en-US" sz="2200" dirty="0">
                <a:cs typeface="Calibri" panose="020F0502020204030204" pitchFamily="34" charset="0"/>
              </a:rPr>
              <a:t>Todo el mundo experimenta problemas y sentimientos difíciles y </a:t>
            </a:r>
            <a:r>
              <a:rPr lang="en-US" sz="2200" dirty="0" err="1">
                <a:cs typeface="Calibri" panose="020F0502020204030204" pitchFamily="34" charset="0"/>
              </a:rPr>
              <a:t>todos</a:t>
            </a:r>
            <a:r>
              <a:rPr lang="en-US" sz="2200" dirty="0">
                <a:cs typeface="Calibri" panose="020F0502020204030204" pitchFamily="34" charset="0"/>
              </a:rPr>
              <a:t>/as necesitamos ayuda para afrontarlos, ¡</a:t>
            </a:r>
            <a:r>
              <a:rPr lang="en-US" sz="2200" dirty="0" err="1">
                <a:cs typeface="Calibri" panose="020F0502020204030204" pitchFamily="34" charset="0"/>
              </a:rPr>
              <a:t>especialmente</a:t>
            </a:r>
            <a:r>
              <a:rPr lang="en-US" sz="2200" dirty="0">
                <a:cs typeface="Calibri" panose="020F0502020204030204" pitchFamily="34" charset="0"/>
              </a:rPr>
              <a:t> </a:t>
            </a:r>
            <a:r>
              <a:rPr lang="en-US" sz="2200" dirty="0" err="1">
                <a:cs typeface="Calibri" panose="020F0502020204030204" pitchFamily="34" charset="0"/>
              </a:rPr>
              <a:t>los</a:t>
            </a:r>
            <a:r>
              <a:rPr lang="en-US" sz="2200" dirty="0">
                <a:cs typeface="Calibri" panose="020F0502020204030204" pitchFamily="34" charset="0"/>
              </a:rPr>
              <a:t>/as </a:t>
            </a:r>
            <a:r>
              <a:rPr lang="en-US" sz="2200" dirty="0" err="1">
                <a:cs typeface="Calibri" panose="020F0502020204030204" pitchFamily="34" charset="0"/>
              </a:rPr>
              <a:t>menores</a:t>
            </a:r>
            <a:r>
              <a:rPr lang="en-US" sz="2200" dirty="0">
                <a:cs typeface="Calibri" panose="020F0502020204030204" pitchFamily="34" charset="0"/>
              </a:rPr>
              <a:t>!</a:t>
            </a:r>
          </a:p>
        </p:txBody>
      </p:sp>
      <p:grpSp>
        <p:nvGrpSpPr>
          <p:cNvPr id="16" name="Group 15">
            <a:extLst>
              <a:ext uri="{FF2B5EF4-FFF2-40B4-BE49-F238E27FC236}">
                <a16:creationId xmlns:a16="http://schemas.microsoft.com/office/drawing/2014/main" id="{28DC569D-25AE-FD5E-E19F-ED2F44C1A406}"/>
              </a:ext>
            </a:extLst>
          </p:cNvPr>
          <p:cNvGrpSpPr/>
          <p:nvPr/>
        </p:nvGrpSpPr>
        <p:grpSpPr>
          <a:xfrm>
            <a:off x="4891904" y="1912716"/>
            <a:ext cx="2353078" cy="3128947"/>
            <a:chOff x="5438539" y="7657951"/>
            <a:chExt cx="813551" cy="1081800"/>
          </a:xfrm>
          <a:solidFill>
            <a:schemeClr val="accent3">
              <a:lumMod val="75000"/>
            </a:schemeClr>
          </a:solidFill>
        </p:grpSpPr>
        <p:sp>
          <p:nvSpPr>
            <p:cNvPr id="17" name="Round Same Side Corner Rectangle 21">
              <a:extLst>
                <a:ext uri="{FF2B5EF4-FFF2-40B4-BE49-F238E27FC236}">
                  <a16:creationId xmlns:a16="http://schemas.microsoft.com/office/drawing/2014/main" id="{CC4A0DA5-F42C-773D-5073-05DD0553B357}"/>
                </a:ext>
              </a:extLst>
            </p:cNvPr>
            <p:cNvSpPr/>
            <p:nvPr/>
          </p:nvSpPr>
          <p:spPr>
            <a:xfrm>
              <a:off x="5440940" y="8395605"/>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16D5E002-4B10-8F35-723B-601362B96A4F}"/>
                </a:ext>
              </a:extLst>
            </p:cNvPr>
            <p:cNvSpPr/>
            <p:nvPr/>
          </p:nvSpPr>
          <p:spPr>
            <a:xfrm>
              <a:off x="5438539" y="8011964"/>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 Same Side Corner Rectangle 23">
              <a:extLst>
                <a:ext uri="{FF2B5EF4-FFF2-40B4-BE49-F238E27FC236}">
                  <a16:creationId xmlns:a16="http://schemas.microsoft.com/office/drawing/2014/main" id="{AB162EAB-CDC5-C936-8251-1F64C552FE81}"/>
                </a:ext>
              </a:extLst>
            </p:cNvPr>
            <p:cNvSpPr/>
            <p:nvPr/>
          </p:nvSpPr>
          <p:spPr>
            <a:xfrm>
              <a:off x="5928360" y="8029758"/>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9A8C987A-9CF0-EA57-C84F-3BC68C74E233}"/>
                </a:ext>
              </a:extLst>
            </p:cNvPr>
            <p:cNvSpPr/>
            <p:nvPr/>
          </p:nvSpPr>
          <p:spPr>
            <a:xfrm>
              <a:off x="5821309" y="7657951"/>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 Same Side Corner Rectangle 25">
              <a:extLst>
                <a:ext uri="{FF2B5EF4-FFF2-40B4-BE49-F238E27FC236}">
                  <a16:creationId xmlns:a16="http://schemas.microsoft.com/office/drawing/2014/main" id="{647D9EE0-4C01-F857-4ED2-D3C4EB9143EC}"/>
                </a:ext>
              </a:extLst>
            </p:cNvPr>
            <p:cNvSpPr/>
            <p:nvPr/>
          </p:nvSpPr>
          <p:spPr>
            <a:xfrm rot="12859561">
              <a:off x="5864557" y="8125814"/>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 Same Side Corner Rectangle 26">
              <a:extLst>
                <a:ext uri="{FF2B5EF4-FFF2-40B4-BE49-F238E27FC236}">
                  <a16:creationId xmlns:a16="http://schemas.microsoft.com/office/drawing/2014/main" id="{B4801E9C-C8E0-DCFB-6411-3435AEFD3B5D}"/>
                </a:ext>
              </a:extLst>
            </p:cNvPr>
            <p:cNvSpPr/>
            <p:nvPr/>
          </p:nvSpPr>
          <p:spPr>
            <a:xfrm rot="14101202">
              <a:off x="5757134" y="8268990"/>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5224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96DB8-3FE5-926A-6F46-E9B3E93EC941}"/>
              </a:ext>
            </a:extLst>
          </p:cNvPr>
          <p:cNvSpPr>
            <a:spLocks noGrp="1"/>
          </p:cNvSpPr>
          <p:nvPr>
            <p:ph type="title"/>
          </p:nvPr>
        </p:nvSpPr>
        <p:spPr/>
        <p:txBody>
          <a:bodyPr/>
          <a:lstStyle/>
          <a:p>
            <a:r>
              <a:rPr lang="en-US" dirty="0">
                <a:latin typeface="+mj-lt"/>
              </a:rPr>
              <a:t>Pasos de la empatía</a:t>
            </a:r>
          </a:p>
        </p:txBody>
      </p:sp>
      <p:sp>
        <p:nvSpPr>
          <p:cNvPr id="3" name="Freeform: Shape 2">
            <a:extLst>
              <a:ext uri="{FF2B5EF4-FFF2-40B4-BE49-F238E27FC236}">
                <a16:creationId xmlns:a16="http://schemas.microsoft.com/office/drawing/2014/main" id="{60696A9C-2F64-C54F-349D-B1DCC80550AF}"/>
              </a:ext>
            </a:extLst>
          </p:cNvPr>
          <p:cNvSpPr/>
          <p:nvPr/>
        </p:nvSpPr>
        <p:spPr>
          <a:xfrm flipV="1">
            <a:off x="0" y="2379674"/>
            <a:ext cx="12204700" cy="1702970"/>
          </a:xfrm>
          <a:custGeom>
            <a:avLst/>
            <a:gdLst>
              <a:gd name="connsiteX0" fmla="*/ 0 w 12115800"/>
              <a:gd name="connsiteY0" fmla="*/ 1440156 h 2951966"/>
              <a:gd name="connsiteX1" fmla="*/ 2794000 w 12115800"/>
              <a:gd name="connsiteY1" fmla="*/ 55856 h 2951966"/>
              <a:gd name="connsiteX2" fmla="*/ 6832600 w 12115800"/>
              <a:gd name="connsiteY2" fmla="*/ 1300456 h 2951966"/>
              <a:gd name="connsiteX3" fmla="*/ 9258300 w 12115800"/>
              <a:gd name="connsiteY3" fmla="*/ 17756 h 2951966"/>
              <a:gd name="connsiteX4" fmla="*/ 11049000 w 12115800"/>
              <a:gd name="connsiteY4" fmla="*/ 2468856 h 2951966"/>
              <a:gd name="connsiteX5" fmla="*/ 12115800 w 12115800"/>
              <a:gd name="connsiteY5" fmla="*/ 2951456 h 2951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5800" h="2951966">
                <a:moveTo>
                  <a:pt x="0" y="1440156"/>
                </a:moveTo>
                <a:cubicBezTo>
                  <a:pt x="827616" y="759647"/>
                  <a:pt x="1655233" y="79139"/>
                  <a:pt x="2794000" y="55856"/>
                </a:cubicBezTo>
                <a:cubicBezTo>
                  <a:pt x="3932767" y="32573"/>
                  <a:pt x="5755217" y="1306806"/>
                  <a:pt x="6832600" y="1300456"/>
                </a:cubicBezTo>
                <a:cubicBezTo>
                  <a:pt x="7909983" y="1294106"/>
                  <a:pt x="8555567" y="-176977"/>
                  <a:pt x="9258300" y="17756"/>
                </a:cubicBezTo>
                <a:cubicBezTo>
                  <a:pt x="9961033" y="212489"/>
                  <a:pt x="10572750" y="1979906"/>
                  <a:pt x="11049000" y="2468856"/>
                </a:cubicBezTo>
                <a:cubicBezTo>
                  <a:pt x="11525250" y="2957806"/>
                  <a:pt x="11820525" y="2954631"/>
                  <a:pt x="12115800" y="2951456"/>
                </a:cubicBezTo>
              </a:path>
            </a:pathLst>
          </a:cu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84FF4F1-02A5-11B4-5063-A52E470CE04D}"/>
              </a:ext>
            </a:extLst>
          </p:cNvPr>
          <p:cNvSpPr txBox="1"/>
          <p:nvPr/>
        </p:nvSpPr>
        <p:spPr>
          <a:xfrm>
            <a:off x="1136547" y="2400162"/>
            <a:ext cx="2027237" cy="830997"/>
          </a:xfrm>
          <a:prstGeom prst="rect">
            <a:avLst/>
          </a:prstGeom>
          <a:noFill/>
        </p:spPr>
        <p:txBody>
          <a:bodyPr wrap="square">
            <a:spAutoFit/>
          </a:bodyPr>
          <a:lstStyle/>
          <a:p>
            <a:pPr algn="ctr"/>
            <a:r>
              <a:rPr lang="en-US" sz="2400" b="0" i="0" dirty="0">
                <a:effectLst/>
                <a:latin typeface="+mj-lt"/>
                <a:cs typeface="Calibri" panose="020F0502020204030204" pitchFamily="34" charset="0"/>
              </a:rPr>
              <a:t>Identificar el sentimiento</a:t>
            </a:r>
          </a:p>
        </p:txBody>
      </p:sp>
      <p:sp>
        <p:nvSpPr>
          <p:cNvPr id="7" name="TextBox 6">
            <a:extLst>
              <a:ext uri="{FF2B5EF4-FFF2-40B4-BE49-F238E27FC236}">
                <a16:creationId xmlns:a16="http://schemas.microsoft.com/office/drawing/2014/main" id="{A102840F-0572-F4DA-33F1-D5A992E0A1A9}"/>
              </a:ext>
            </a:extLst>
          </p:cNvPr>
          <p:cNvSpPr txBox="1"/>
          <p:nvPr/>
        </p:nvSpPr>
        <p:spPr>
          <a:xfrm>
            <a:off x="3163784" y="4377046"/>
            <a:ext cx="1711325" cy="830997"/>
          </a:xfrm>
          <a:prstGeom prst="rect">
            <a:avLst/>
          </a:prstGeom>
          <a:noFill/>
        </p:spPr>
        <p:txBody>
          <a:bodyPr wrap="square">
            <a:spAutoFit/>
          </a:bodyPr>
          <a:lstStyle/>
          <a:p>
            <a:pPr algn="ctr"/>
            <a:r>
              <a:rPr lang="en-US" sz="2400" b="0" i="0" dirty="0">
                <a:effectLst/>
                <a:latin typeface="+mj-lt"/>
                <a:cs typeface="Calibri" panose="020F0502020204030204" pitchFamily="34" charset="0"/>
              </a:rPr>
              <a:t>Determinar el motivo</a:t>
            </a:r>
          </a:p>
        </p:txBody>
      </p:sp>
      <p:sp>
        <p:nvSpPr>
          <p:cNvPr id="8" name="TextBox 7">
            <a:extLst>
              <a:ext uri="{FF2B5EF4-FFF2-40B4-BE49-F238E27FC236}">
                <a16:creationId xmlns:a16="http://schemas.microsoft.com/office/drawing/2014/main" id="{535D8AAB-3DA2-76A6-CEBF-59DD52FA121D}"/>
              </a:ext>
            </a:extLst>
          </p:cNvPr>
          <p:cNvSpPr txBox="1"/>
          <p:nvPr/>
        </p:nvSpPr>
        <p:spPr>
          <a:xfrm>
            <a:off x="5543550" y="1779509"/>
            <a:ext cx="2027237" cy="1200329"/>
          </a:xfrm>
          <a:prstGeom prst="rect">
            <a:avLst/>
          </a:prstGeom>
          <a:noFill/>
        </p:spPr>
        <p:txBody>
          <a:bodyPr wrap="square">
            <a:spAutoFit/>
          </a:bodyPr>
          <a:lstStyle/>
          <a:p>
            <a:pPr algn="ctr"/>
            <a:r>
              <a:rPr lang="en-US" sz="2400" b="0" i="0" dirty="0">
                <a:effectLst/>
                <a:latin typeface="+mj-lt"/>
                <a:cs typeface="Calibri" panose="020F0502020204030204" pitchFamily="34" charset="0"/>
              </a:rPr>
              <a:t>Validar u honrar el sentimiento</a:t>
            </a:r>
          </a:p>
        </p:txBody>
      </p:sp>
      <p:sp>
        <p:nvSpPr>
          <p:cNvPr id="9" name="TextBox 8">
            <a:extLst>
              <a:ext uri="{FF2B5EF4-FFF2-40B4-BE49-F238E27FC236}">
                <a16:creationId xmlns:a16="http://schemas.microsoft.com/office/drawing/2014/main" id="{EDC07C4C-4CF4-76EC-3DF9-CBC13F491709}"/>
              </a:ext>
            </a:extLst>
          </p:cNvPr>
          <p:cNvSpPr txBox="1"/>
          <p:nvPr/>
        </p:nvSpPr>
        <p:spPr>
          <a:xfrm>
            <a:off x="7145182" y="4503378"/>
            <a:ext cx="4133953" cy="1569660"/>
          </a:xfrm>
          <a:prstGeom prst="rect">
            <a:avLst/>
          </a:prstGeom>
          <a:noFill/>
        </p:spPr>
        <p:txBody>
          <a:bodyPr wrap="square">
            <a:spAutoFit/>
          </a:bodyPr>
          <a:lstStyle/>
          <a:p>
            <a:pPr algn="ctr"/>
            <a:r>
              <a:rPr lang="en-US" sz="2400" b="0" i="0" dirty="0" err="1">
                <a:effectLst/>
                <a:latin typeface="+mj-lt"/>
                <a:cs typeface="Calibri" panose="020F0502020204030204" pitchFamily="34" charset="0"/>
              </a:rPr>
              <a:t>Ayudar</a:t>
            </a:r>
            <a:r>
              <a:rPr lang="en-US" sz="2400" b="0" i="0" dirty="0">
                <a:effectLst/>
                <a:latin typeface="+mj-lt"/>
                <a:cs typeface="Calibri" panose="020F0502020204030204" pitchFamily="34" charset="0"/>
              </a:rPr>
              <a:t> al </a:t>
            </a:r>
            <a:r>
              <a:rPr lang="en-US" sz="2400" b="0" i="0" dirty="0" err="1">
                <a:effectLst/>
                <a:latin typeface="+mj-lt"/>
                <a:cs typeface="Calibri" panose="020F0502020204030204" pitchFamily="34" charset="0"/>
              </a:rPr>
              <a:t>menor</a:t>
            </a:r>
            <a:r>
              <a:rPr lang="en-US" sz="2400" b="0" i="0" dirty="0">
                <a:effectLst/>
                <a:latin typeface="+mj-lt"/>
                <a:cs typeface="Calibri" panose="020F0502020204030204" pitchFamily="34" charset="0"/>
              </a:rPr>
              <a:t> con sus sentimientos. Actúa y encuentra una solución </a:t>
            </a:r>
            <a:r>
              <a:rPr lang="en-US" sz="2400" b="0" i="0" dirty="0" err="1">
                <a:effectLst/>
                <a:latin typeface="+mj-lt"/>
                <a:cs typeface="Calibri" panose="020F0502020204030204" pitchFamily="34" charset="0"/>
              </a:rPr>
              <a:t>si</a:t>
            </a:r>
            <a:r>
              <a:rPr lang="en-US" sz="2400" b="0" i="0" dirty="0">
                <a:effectLst/>
                <a:latin typeface="+mj-lt"/>
                <a:cs typeface="Calibri" panose="020F0502020204030204" pitchFamily="34" charset="0"/>
              </a:rPr>
              <a:t> </a:t>
            </a:r>
            <a:r>
              <a:rPr lang="en-US" sz="2400" b="0" i="0" dirty="0" err="1">
                <a:effectLst/>
                <a:latin typeface="+mj-lt"/>
                <a:cs typeface="Calibri" panose="020F0502020204030204" pitchFamily="34" charset="0"/>
              </a:rPr>
              <a:t>procede</a:t>
            </a:r>
            <a:endParaRPr lang="en-US" sz="2400" b="0" i="0" dirty="0">
              <a:effectLst/>
              <a:latin typeface="+mj-lt"/>
              <a:cs typeface="Calibri" panose="020F0502020204030204" pitchFamily="34" charset="0"/>
            </a:endParaRPr>
          </a:p>
        </p:txBody>
      </p:sp>
      <p:sp>
        <p:nvSpPr>
          <p:cNvPr id="10" name="Oval 9">
            <a:extLst>
              <a:ext uri="{FF2B5EF4-FFF2-40B4-BE49-F238E27FC236}">
                <a16:creationId xmlns:a16="http://schemas.microsoft.com/office/drawing/2014/main" id="{6CA55F7A-C52C-E95E-EA27-DB4E0C3A0946}"/>
              </a:ext>
            </a:extLst>
          </p:cNvPr>
          <p:cNvSpPr/>
          <p:nvPr/>
        </p:nvSpPr>
        <p:spPr>
          <a:xfrm>
            <a:off x="1344509" y="3582145"/>
            <a:ext cx="647700" cy="6477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b="1" dirty="0"/>
              <a:t>1</a:t>
            </a:r>
          </a:p>
        </p:txBody>
      </p:sp>
      <p:sp>
        <p:nvSpPr>
          <p:cNvPr id="11" name="Oval 10">
            <a:extLst>
              <a:ext uri="{FF2B5EF4-FFF2-40B4-BE49-F238E27FC236}">
                <a16:creationId xmlns:a16="http://schemas.microsoft.com/office/drawing/2014/main" id="{6BCF8157-51D3-CE03-1E4B-23AC02645081}"/>
              </a:ext>
            </a:extLst>
          </p:cNvPr>
          <p:cNvSpPr/>
          <p:nvPr/>
        </p:nvSpPr>
        <p:spPr>
          <a:xfrm>
            <a:off x="3695596" y="3508545"/>
            <a:ext cx="647700" cy="6477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b="1" dirty="0"/>
              <a:t>2</a:t>
            </a:r>
          </a:p>
        </p:txBody>
      </p:sp>
      <p:sp>
        <p:nvSpPr>
          <p:cNvPr id="12" name="Oval 11">
            <a:extLst>
              <a:ext uri="{FF2B5EF4-FFF2-40B4-BE49-F238E27FC236}">
                <a16:creationId xmlns:a16="http://schemas.microsoft.com/office/drawing/2014/main" id="{6B89951F-5925-9541-EEDB-FFDC169F8CE3}"/>
              </a:ext>
            </a:extLst>
          </p:cNvPr>
          <p:cNvSpPr/>
          <p:nvPr/>
        </p:nvSpPr>
        <p:spPr>
          <a:xfrm>
            <a:off x="6219618" y="3105150"/>
            <a:ext cx="647700" cy="6477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b="1" dirty="0"/>
              <a:t>3</a:t>
            </a:r>
          </a:p>
        </p:txBody>
      </p:sp>
      <p:sp>
        <p:nvSpPr>
          <p:cNvPr id="13" name="Oval 12">
            <a:extLst>
              <a:ext uri="{FF2B5EF4-FFF2-40B4-BE49-F238E27FC236}">
                <a16:creationId xmlns:a16="http://schemas.microsoft.com/office/drawing/2014/main" id="{AD25E665-3011-7BA0-5F11-AC75FA1D4CD7}"/>
              </a:ext>
            </a:extLst>
          </p:cNvPr>
          <p:cNvSpPr/>
          <p:nvPr/>
        </p:nvSpPr>
        <p:spPr>
          <a:xfrm>
            <a:off x="8888309" y="3697190"/>
            <a:ext cx="647700" cy="6477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b="1" dirty="0"/>
              <a:t>4</a:t>
            </a:r>
          </a:p>
        </p:txBody>
      </p:sp>
    </p:spTree>
    <p:extLst>
      <p:ext uri="{BB962C8B-B14F-4D97-AF65-F5344CB8AC3E}">
        <p14:creationId xmlns:p14="http://schemas.microsoft.com/office/powerpoint/2010/main" val="38985548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72">
            <a:extLst>
              <a:ext uri="{FF2B5EF4-FFF2-40B4-BE49-F238E27FC236}">
                <a16:creationId xmlns:a16="http://schemas.microsoft.com/office/drawing/2014/main" id="{D78B4754-C6BC-089B-D876-B9109E6473C7}"/>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 sz="5400" b="1" dirty="0">
                <a:solidFill>
                  <a:schemeClr val="bg1">
                    <a:lumMod val="75000"/>
                  </a:schemeClr>
                </a:solidFill>
                <a:latin typeface="Garamond"/>
              </a:rPr>
              <a:t>Diapositiva adicional para la/el facilitador/a</a:t>
            </a:r>
            <a:endParaRPr lang="en-CA" sz="5400" b="1" dirty="0">
              <a:solidFill>
                <a:schemeClr val="bg1">
                  <a:lumMod val="75000"/>
                </a:schemeClr>
              </a:solidFill>
            </a:endParaRPr>
          </a:p>
        </p:txBody>
      </p:sp>
    </p:spTree>
    <p:extLst>
      <p:ext uri="{BB962C8B-B14F-4D97-AF65-F5344CB8AC3E}">
        <p14:creationId xmlns:p14="http://schemas.microsoft.com/office/powerpoint/2010/main" val="31923779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C2C7F-270E-298F-2451-AEC7B5E7F6D7}"/>
              </a:ext>
            </a:extLst>
          </p:cNvPr>
          <p:cNvSpPr>
            <a:spLocks noGrp="1"/>
          </p:cNvSpPr>
          <p:nvPr>
            <p:ph type="title"/>
          </p:nvPr>
        </p:nvSpPr>
        <p:spPr/>
        <p:txBody>
          <a:bodyPr/>
          <a:lstStyle/>
          <a:p>
            <a:r>
              <a:rPr lang="en-US" dirty="0">
                <a:highlight>
                  <a:srgbClr val="FFFF00"/>
                </a:highlight>
                <a:latin typeface="+mj-lt"/>
              </a:rPr>
              <a:t>Juego de rol: </a:t>
            </a:r>
            <a:r>
              <a:rPr lang="en-US" dirty="0" err="1">
                <a:highlight>
                  <a:srgbClr val="FFFF00"/>
                </a:highlight>
                <a:latin typeface="+mj-lt"/>
              </a:rPr>
              <a:t>los</a:t>
            </a:r>
            <a:r>
              <a:rPr lang="en-US" dirty="0">
                <a:highlight>
                  <a:srgbClr val="FFFF00"/>
                </a:highlight>
                <a:latin typeface="+mj-lt"/>
              </a:rPr>
              <a:t> 4 pasos de la empatía</a:t>
            </a:r>
          </a:p>
        </p:txBody>
      </p:sp>
      <p:sp>
        <p:nvSpPr>
          <p:cNvPr id="3" name="Google Shape;374;p8">
            <a:extLst>
              <a:ext uri="{FF2B5EF4-FFF2-40B4-BE49-F238E27FC236}">
                <a16:creationId xmlns:a16="http://schemas.microsoft.com/office/drawing/2014/main" id="{0972D3C8-93A7-92C4-8254-EB5C3591B233}"/>
              </a:ext>
            </a:extLst>
          </p:cNvPr>
          <p:cNvSpPr/>
          <p:nvPr/>
        </p:nvSpPr>
        <p:spPr>
          <a:xfrm>
            <a:off x="10004773" y="1329635"/>
            <a:ext cx="580861" cy="580861"/>
          </a:xfrm>
          <a:prstGeom prst="star5">
            <a:avLst>
              <a:gd name="adj" fmla="val 28143"/>
              <a:gd name="hf" fmla="val 105146"/>
              <a:gd name="vf" fmla="val 11055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5" name="Freeform: Shape 4">
            <a:extLst>
              <a:ext uri="{FF2B5EF4-FFF2-40B4-BE49-F238E27FC236}">
                <a16:creationId xmlns:a16="http://schemas.microsoft.com/office/drawing/2014/main" id="{43BA809C-8A07-ED7F-456C-430C9256CCDB}"/>
              </a:ext>
            </a:extLst>
          </p:cNvPr>
          <p:cNvSpPr/>
          <p:nvPr/>
        </p:nvSpPr>
        <p:spPr>
          <a:xfrm flipV="1">
            <a:off x="0" y="2379674"/>
            <a:ext cx="12204700" cy="1702970"/>
          </a:xfrm>
          <a:custGeom>
            <a:avLst/>
            <a:gdLst>
              <a:gd name="connsiteX0" fmla="*/ 0 w 12115800"/>
              <a:gd name="connsiteY0" fmla="*/ 1440156 h 2951966"/>
              <a:gd name="connsiteX1" fmla="*/ 2794000 w 12115800"/>
              <a:gd name="connsiteY1" fmla="*/ 55856 h 2951966"/>
              <a:gd name="connsiteX2" fmla="*/ 6832600 w 12115800"/>
              <a:gd name="connsiteY2" fmla="*/ 1300456 h 2951966"/>
              <a:gd name="connsiteX3" fmla="*/ 9258300 w 12115800"/>
              <a:gd name="connsiteY3" fmla="*/ 17756 h 2951966"/>
              <a:gd name="connsiteX4" fmla="*/ 11049000 w 12115800"/>
              <a:gd name="connsiteY4" fmla="*/ 2468856 h 2951966"/>
              <a:gd name="connsiteX5" fmla="*/ 12115800 w 12115800"/>
              <a:gd name="connsiteY5" fmla="*/ 2951456 h 2951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5800" h="2951966">
                <a:moveTo>
                  <a:pt x="0" y="1440156"/>
                </a:moveTo>
                <a:cubicBezTo>
                  <a:pt x="827616" y="759647"/>
                  <a:pt x="1655233" y="79139"/>
                  <a:pt x="2794000" y="55856"/>
                </a:cubicBezTo>
                <a:cubicBezTo>
                  <a:pt x="3932767" y="32573"/>
                  <a:pt x="5755217" y="1306806"/>
                  <a:pt x="6832600" y="1300456"/>
                </a:cubicBezTo>
                <a:cubicBezTo>
                  <a:pt x="7909983" y="1294106"/>
                  <a:pt x="8555567" y="-176977"/>
                  <a:pt x="9258300" y="17756"/>
                </a:cubicBezTo>
                <a:cubicBezTo>
                  <a:pt x="9961033" y="212489"/>
                  <a:pt x="10572750" y="1979906"/>
                  <a:pt x="11049000" y="2468856"/>
                </a:cubicBezTo>
                <a:cubicBezTo>
                  <a:pt x="11525250" y="2957806"/>
                  <a:pt x="11820525" y="2954631"/>
                  <a:pt x="12115800" y="2951456"/>
                </a:cubicBezTo>
              </a:path>
            </a:pathLst>
          </a:custGeom>
          <a:noFill/>
          <a:ln w="571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CF4EF2CB-6526-94D5-F978-1711B6F64BD9}"/>
              </a:ext>
            </a:extLst>
          </p:cNvPr>
          <p:cNvSpPr txBox="1"/>
          <p:nvPr/>
        </p:nvSpPr>
        <p:spPr>
          <a:xfrm>
            <a:off x="1136547" y="2400162"/>
            <a:ext cx="2027237" cy="830997"/>
          </a:xfrm>
          <a:prstGeom prst="rect">
            <a:avLst/>
          </a:prstGeom>
          <a:noFill/>
        </p:spPr>
        <p:txBody>
          <a:bodyPr wrap="square">
            <a:spAutoFit/>
          </a:bodyPr>
          <a:lstStyle/>
          <a:p>
            <a:pPr algn="ctr"/>
            <a:r>
              <a:rPr lang="en-US" sz="2400" b="0" i="0" dirty="0">
                <a:effectLst/>
                <a:latin typeface="+mj-lt"/>
                <a:cs typeface="Calibri" panose="020F0502020204030204" pitchFamily="34" charset="0"/>
              </a:rPr>
              <a:t>Identificar el sentimiento</a:t>
            </a:r>
          </a:p>
        </p:txBody>
      </p:sp>
      <p:sp>
        <p:nvSpPr>
          <p:cNvPr id="7" name="TextBox 6">
            <a:extLst>
              <a:ext uri="{FF2B5EF4-FFF2-40B4-BE49-F238E27FC236}">
                <a16:creationId xmlns:a16="http://schemas.microsoft.com/office/drawing/2014/main" id="{037F3823-CDDE-E194-4328-C2D6CBB2DEC4}"/>
              </a:ext>
            </a:extLst>
          </p:cNvPr>
          <p:cNvSpPr txBox="1"/>
          <p:nvPr/>
        </p:nvSpPr>
        <p:spPr>
          <a:xfrm>
            <a:off x="3163784" y="4377046"/>
            <a:ext cx="1711325" cy="830997"/>
          </a:xfrm>
          <a:prstGeom prst="rect">
            <a:avLst/>
          </a:prstGeom>
          <a:noFill/>
        </p:spPr>
        <p:txBody>
          <a:bodyPr wrap="square">
            <a:spAutoFit/>
          </a:bodyPr>
          <a:lstStyle/>
          <a:p>
            <a:pPr algn="ctr"/>
            <a:r>
              <a:rPr lang="en-US" sz="2400" b="0" i="0" dirty="0">
                <a:effectLst/>
                <a:latin typeface="+mj-lt"/>
                <a:cs typeface="Calibri" panose="020F0502020204030204" pitchFamily="34" charset="0"/>
              </a:rPr>
              <a:t>Determinar el motivo</a:t>
            </a:r>
          </a:p>
        </p:txBody>
      </p:sp>
      <p:sp>
        <p:nvSpPr>
          <p:cNvPr id="8" name="TextBox 7">
            <a:extLst>
              <a:ext uri="{FF2B5EF4-FFF2-40B4-BE49-F238E27FC236}">
                <a16:creationId xmlns:a16="http://schemas.microsoft.com/office/drawing/2014/main" id="{EF54A318-DB4D-A2EE-7A6F-E41B153552FE}"/>
              </a:ext>
            </a:extLst>
          </p:cNvPr>
          <p:cNvSpPr txBox="1"/>
          <p:nvPr/>
        </p:nvSpPr>
        <p:spPr>
          <a:xfrm>
            <a:off x="5543550" y="1779509"/>
            <a:ext cx="2178568" cy="1200329"/>
          </a:xfrm>
          <a:prstGeom prst="rect">
            <a:avLst/>
          </a:prstGeom>
          <a:noFill/>
        </p:spPr>
        <p:txBody>
          <a:bodyPr wrap="square">
            <a:spAutoFit/>
          </a:bodyPr>
          <a:lstStyle/>
          <a:p>
            <a:pPr algn="ctr"/>
            <a:r>
              <a:rPr lang="en-US" sz="2400" b="0" i="0" dirty="0">
                <a:effectLst/>
                <a:latin typeface="+mj-lt"/>
                <a:cs typeface="Calibri" panose="020F0502020204030204" pitchFamily="34" charset="0"/>
              </a:rPr>
              <a:t>Validar u honrar el sentimiento</a:t>
            </a:r>
          </a:p>
        </p:txBody>
      </p:sp>
      <p:sp>
        <p:nvSpPr>
          <p:cNvPr id="9" name="TextBox 8">
            <a:extLst>
              <a:ext uri="{FF2B5EF4-FFF2-40B4-BE49-F238E27FC236}">
                <a16:creationId xmlns:a16="http://schemas.microsoft.com/office/drawing/2014/main" id="{56FC891B-78E9-D0E9-2DAE-88395D010BAB}"/>
              </a:ext>
            </a:extLst>
          </p:cNvPr>
          <p:cNvSpPr txBox="1"/>
          <p:nvPr/>
        </p:nvSpPr>
        <p:spPr>
          <a:xfrm>
            <a:off x="7145182" y="4503378"/>
            <a:ext cx="4133953" cy="1569660"/>
          </a:xfrm>
          <a:prstGeom prst="rect">
            <a:avLst/>
          </a:prstGeom>
          <a:noFill/>
        </p:spPr>
        <p:txBody>
          <a:bodyPr wrap="square">
            <a:spAutoFit/>
          </a:bodyPr>
          <a:lstStyle/>
          <a:p>
            <a:pPr algn="ctr"/>
            <a:r>
              <a:rPr lang="en-US" sz="2400" b="0" i="0" dirty="0" err="1">
                <a:effectLst/>
                <a:latin typeface="+mj-lt"/>
                <a:cs typeface="Calibri" panose="020F0502020204030204" pitchFamily="34" charset="0"/>
              </a:rPr>
              <a:t>Ayudar</a:t>
            </a:r>
            <a:r>
              <a:rPr lang="en-US" sz="2400" b="0" i="0" dirty="0">
                <a:effectLst/>
                <a:latin typeface="+mj-lt"/>
                <a:cs typeface="Calibri" panose="020F0502020204030204" pitchFamily="34" charset="0"/>
              </a:rPr>
              <a:t> al </a:t>
            </a:r>
            <a:r>
              <a:rPr lang="en-US" sz="2400" b="0" i="0" dirty="0" err="1">
                <a:effectLst/>
                <a:latin typeface="+mj-lt"/>
                <a:cs typeface="Calibri" panose="020F0502020204030204" pitchFamily="34" charset="0"/>
              </a:rPr>
              <a:t>menor</a:t>
            </a:r>
            <a:r>
              <a:rPr lang="en-US" sz="2400" b="0" i="0" dirty="0">
                <a:effectLst/>
                <a:latin typeface="+mj-lt"/>
                <a:cs typeface="Calibri" panose="020F0502020204030204" pitchFamily="34" charset="0"/>
              </a:rPr>
              <a:t> con sus sentimientos. Actúa y encuentra una solución </a:t>
            </a:r>
            <a:r>
              <a:rPr lang="en-US" sz="2400" b="0" i="0" dirty="0" err="1">
                <a:effectLst/>
                <a:latin typeface="+mj-lt"/>
                <a:cs typeface="Calibri" panose="020F0502020204030204" pitchFamily="34" charset="0"/>
              </a:rPr>
              <a:t>si</a:t>
            </a:r>
            <a:r>
              <a:rPr lang="en-US" sz="2400" b="0" i="0" dirty="0">
                <a:effectLst/>
                <a:latin typeface="+mj-lt"/>
                <a:cs typeface="Calibri" panose="020F0502020204030204" pitchFamily="34" charset="0"/>
              </a:rPr>
              <a:t> </a:t>
            </a:r>
            <a:r>
              <a:rPr lang="en-US" sz="2400" b="0" i="0" dirty="0" err="1">
                <a:effectLst/>
                <a:latin typeface="+mj-lt"/>
                <a:cs typeface="Calibri" panose="020F0502020204030204" pitchFamily="34" charset="0"/>
              </a:rPr>
              <a:t>procede</a:t>
            </a:r>
            <a:endParaRPr lang="en-US" sz="2400" b="0" i="0" dirty="0">
              <a:effectLst/>
              <a:latin typeface="+mj-lt"/>
              <a:cs typeface="Calibri" panose="020F0502020204030204" pitchFamily="34" charset="0"/>
            </a:endParaRPr>
          </a:p>
        </p:txBody>
      </p:sp>
      <p:sp>
        <p:nvSpPr>
          <p:cNvPr id="10" name="Oval 9">
            <a:extLst>
              <a:ext uri="{FF2B5EF4-FFF2-40B4-BE49-F238E27FC236}">
                <a16:creationId xmlns:a16="http://schemas.microsoft.com/office/drawing/2014/main" id="{AD11DE6C-F465-644B-D6F1-5D2B765DE158}"/>
              </a:ext>
            </a:extLst>
          </p:cNvPr>
          <p:cNvSpPr/>
          <p:nvPr/>
        </p:nvSpPr>
        <p:spPr>
          <a:xfrm>
            <a:off x="1344509" y="3582145"/>
            <a:ext cx="647700" cy="6477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b="1" dirty="0"/>
              <a:t>1</a:t>
            </a:r>
          </a:p>
        </p:txBody>
      </p:sp>
      <p:sp>
        <p:nvSpPr>
          <p:cNvPr id="11" name="Oval 10">
            <a:extLst>
              <a:ext uri="{FF2B5EF4-FFF2-40B4-BE49-F238E27FC236}">
                <a16:creationId xmlns:a16="http://schemas.microsoft.com/office/drawing/2014/main" id="{7596F817-0443-2A8D-1004-CD5D5D0C29EE}"/>
              </a:ext>
            </a:extLst>
          </p:cNvPr>
          <p:cNvSpPr/>
          <p:nvPr/>
        </p:nvSpPr>
        <p:spPr>
          <a:xfrm>
            <a:off x="3695596" y="3508545"/>
            <a:ext cx="647700" cy="6477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b="1" dirty="0"/>
              <a:t>2</a:t>
            </a:r>
          </a:p>
        </p:txBody>
      </p:sp>
      <p:sp>
        <p:nvSpPr>
          <p:cNvPr id="12" name="Oval 11">
            <a:extLst>
              <a:ext uri="{FF2B5EF4-FFF2-40B4-BE49-F238E27FC236}">
                <a16:creationId xmlns:a16="http://schemas.microsoft.com/office/drawing/2014/main" id="{20619BCA-DB23-CEDB-0588-98E61C420E55}"/>
              </a:ext>
            </a:extLst>
          </p:cNvPr>
          <p:cNvSpPr/>
          <p:nvPr/>
        </p:nvSpPr>
        <p:spPr>
          <a:xfrm>
            <a:off x="6219618" y="3105150"/>
            <a:ext cx="647700" cy="6477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b="1" dirty="0"/>
              <a:t>3</a:t>
            </a:r>
          </a:p>
        </p:txBody>
      </p:sp>
      <p:sp>
        <p:nvSpPr>
          <p:cNvPr id="13" name="Oval 12">
            <a:extLst>
              <a:ext uri="{FF2B5EF4-FFF2-40B4-BE49-F238E27FC236}">
                <a16:creationId xmlns:a16="http://schemas.microsoft.com/office/drawing/2014/main" id="{B44612C2-651F-BB21-6763-2A4F196D15CE}"/>
              </a:ext>
            </a:extLst>
          </p:cNvPr>
          <p:cNvSpPr/>
          <p:nvPr/>
        </p:nvSpPr>
        <p:spPr>
          <a:xfrm>
            <a:off x="8888309" y="3697190"/>
            <a:ext cx="647700" cy="6477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b="1" dirty="0"/>
              <a:t>4</a:t>
            </a:r>
          </a:p>
        </p:txBody>
      </p:sp>
      <p:grpSp>
        <p:nvGrpSpPr>
          <p:cNvPr id="23" name="Group 22">
            <a:extLst>
              <a:ext uri="{FF2B5EF4-FFF2-40B4-BE49-F238E27FC236}">
                <a16:creationId xmlns:a16="http://schemas.microsoft.com/office/drawing/2014/main" id="{C1590748-E53A-161C-8872-65155C125AFC}"/>
              </a:ext>
            </a:extLst>
          </p:cNvPr>
          <p:cNvGrpSpPr/>
          <p:nvPr/>
        </p:nvGrpSpPr>
        <p:grpSpPr>
          <a:xfrm>
            <a:off x="8888309" y="1550651"/>
            <a:ext cx="2873119" cy="2057840"/>
            <a:chOff x="6244903" y="1194518"/>
            <a:chExt cx="1667397" cy="1194255"/>
          </a:xfrm>
          <a:solidFill>
            <a:schemeClr val="accent3">
              <a:lumMod val="75000"/>
            </a:schemeClr>
          </a:solidFill>
        </p:grpSpPr>
        <p:grpSp>
          <p:nvGrpSpPr>
            <p:cNvPr id="24" name="Group 23">
              <a:extLst>
                <a:ext uri="{FF2B5EF4-FFF2-40B4-BE49-F238E27FC236}">
                  <a16:creationId xmlns:a16="http://schemas.microsoft.com/office/drawing/2014/main" id="{CAF9F2D7-705E-2BC0-1EF4-1F1DF9D5F3BA}"/>
                </a:ext>
              </a:extLst>
            </p:cNvPr>
            <p:cNvGrpSpPr/>
            <p:nvPr/>
          </p:nvGrpSpPr>
          <p:grpSpPr>
            <a:xfrm>
              <a:off x="6244903" y="1194518"/>
              <a:ext cx="755220" cy="884779"/>
              <a:chOff x="6846848" y="1141103"/>
              <a:chExt cx="999203" cy="1170617"/>
            </a:xfrm>
            <a:grpFill/>
          </p:grpSpPr>
          <p:sp>
            <p:nvSpPr>
              <p:cNvPr id="31" name="Rectangle: Rounded Corners 30">
                <a:extLst>
                  <a:ext uri="{FF2B5EF4-FFF2-40B4-BE49-F238E27FC236}">
                    <a16:creationId xmlns:a16="http://schemas.microsoft.com/office/drawing/2014/main" id="{075E9D28-FF1E-FB94-FBE3-2A5169518686}"/>
                  </a:ext>
                </a:extLst>
              </p:cNvPr>
              <p:cNvSpPr/>
              <p:nvPr/>
            </p:nvSpPr>
            <p:spPr>
              <a:xfrm rot="1100420">
                <a:off x="7141985" y="1874813"/>
                <a:ext cx="152400" cy="436907"/>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FF2133ED-4D0E-7FF8-F0EA-540AAA2ED9DF}"/>
                  </a:ext>
                </a:extLst>
              </p:cNvPr>
              <p:cNvSpPr/>
              <p:nvPr/>
            </p:nvSpPr>
            <p:spPr>
              <a:xfrm rot="826591">
                <a:off x="6902427"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47FB2F45-1EE0-02DD-E092-ED4BCD30183A}"/>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C434776F-F121-EF5F-6412-F9A76AA9CAB2}"/>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Block Arc 34">
                <a:extLst>
                  <a:ext uri="{FF2B5EF4-FFF2-40B4-BE49-F238E27FC236}">
                    <a16:creationId xmlns:a16="http://schemas.microsoft.com/office/drawing/2014/main" id="{B638FD66-9DC6-E642-A52C-88CFA86BA9BF}"/>
                  </a:ext>
                </a:extLst>
              </p:cNvPr>
              <p:cNvSpPr/>
              <p:nvPr/>
            </p:nvSpPr>
            <p:spPr>
              <a:xfrm rot="11719641">
                <a:off x="7178956" y="163781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5" name="Group 24">
              <a:extLst>
                <a:ext uri="{FF2B5EF4-FFF2-40B4-BE49-F238E27FC236}">
                  <a16:creationId xmlns:a16="http://schemas.microsoft.com/office/drawing/2014/main" id="{B3205E83-8A76-EB35-6BC1-7ED235E09D1F}"/>
                </a:ext>
              </a:extLst>
            </p:cNvPr>
            <p:cNvGrpSpPr/>
            <p:nvPr/>
          </p:nvGrpSpPr>
          <p:grpSpPr>
            <a:xfrm rot="19632759">
              <a:off x="7157081" y="1490279"/>
              <a:ext cx="755219" cy="898494"/>
              <a:chOff x="6846848" y="1141103"/>
              <a:chExt cx="999203" cy="1188766"/>
            </a:xfrm>
            <a:grpFill/>
          </p:grpSpPr>
          <p:sp>
            <p:nvSpPr>
              <p:cNvPr id="26" name="Rectangle: Rounded Corners 25">
                <a:extLst>
                  <a:ext uri="{FF2B5EF4-FFF2-40B4-BE49-F238E27FC236}">
                    <a16:creationId xmlns:a16="http://schemas.microsoft.com/office/drawing/2014/main" id="{55DF42E0-4FF8-0228-5D47-87B3730C5B8D}"/>
                  </a:ext>
                </a:extLst>
              </p:cNvPr>
              <p:cNvSpPr/>
              <p:nvPr/>
            </p:nvSpPr>
            <p:spPr>
              <a:xfrm rot="582262">
                <a:off x="7185878" y="1892961"/>
                <a:ext cx="152400" cy="436908"/>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164629DA-990F-1989-7253-7B2F3C111E80}"/>
                  </a:ext>
                </a:extLst>
              </p:cNvPr>
              <p:cNvSpPr/>
              <p:nvPr/>
            </p:nvSpPr>
            <p:spPr>
              <a:xfrm rot="826591">
                <a:off x="6902428"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CEDAFAD1-E23F-3AD3-84D2-0B75CCD812A3}"/>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589678E6-38E5-6185-08BA-EF18F00EB02F}"/>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Block Arc 29">
                <a:extLst>
                  <a:ext uri="{FF2B5EF4-FFF2-40B4-BE49-F238E27FC236}">
                    <a16:creationId xmlns:a16="http://schemas.microsoft.com/office/drawing/2014/main" id="{E4542A60-5812-F009-2073-010732981037}"/>
                  </a:ext>
                </a:extLst>
              </p:cNvPr>
              <p:cNvSpPr/>
              <p:nvPr/>
            </p:nvSpPr>
            <p:spPr>
              <a:xfrm rot="726908">
                <a:off x="7119521" y="173008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grpSp>
        <p:nvGrpSpPr>
          <p:cNvPr id="15" name="Group 14">
            <a:extLst>
              <a:ext uri="{FF2B5EF4-FFF2-40B4-BE49-F238E27FC236}">
                <a16:creationId xmlns:a16="http://schemas.microsoft.com/office/drawing/2014/main" id="{9C63FEE9-A2E5-664E-AD8B-99984DA8F697}"/>
              </a:ext>
            </a:extLst>
          </p:cNvPr>
          <p:cNvGrpSpPr/>
          <p:nvPr/>
        </p:nvGrpSpPr>
        <p:grpSpPr>
          <a:xfrm>
            <a:off x="10228983" y="337468"/>
            <a:ext cx="1587872" cy="1368854"/>
            <a:chOff x="10228983" y="337468"/>
            <a:chExt cx="1587872" cy="1368854"/>
          </a:xfrm>
        </p:grpSpPr>
        <p:sp>
          <p:nvSpPr>
            <p:cNvPr id="16" name="Hexagon 15">
              <a:extLst>
                <a:ext uri="{FF2B5EF4-FFF2-40B4-BE49-F238E27FC236}">
                  <a16:creationId xmlns:a16="http://schemas.microsoft.com/office/drawing/2014/main" id="{46BFE0D2-6EAD-4585-FBEE-C410AF6476D2}"/>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836D65F5-1A72-A261-9AD5-F80B7D89CA0A}"/>
                </a:ext>
              </a:extLst>
            </p:cNvPr>
            <p:cNvGrpSpPr/>
            <p:nvPr/>
          </p:nvGrpSpPr>
          <p:grpSpPr>
            <a:xfrm>
              <a:off x="10737628" y="758745"/>
              <a:ext cx="562136" cy="634675"/>
              <a:chOff x="760175" y="830142"/>
              <a:chExt cx="867619" cy="979579"/>
            </a:xfrm>
          </p:grpSpPr>
          <p:sp>
            <p:nvSpPr>
              <p:cNvPr id="18" name="Rectangle 17">
                <a:extLst>
                  <a:ext uri="{FF2B5EF4-FFF2-40B4-BE49-F238E27FC236}">
                    <a16:creationId xmlns:a16="http://schemas.microsoft.com/office/drawing/2014/main" id="{506123CA-0139-7A11-983D-FB21B46947D1}"/>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44</a:t>
                </a:r>
              </a:p>
            </p:txBody>
          </p:sp>
          <p:sp>
            <p:nvSpPr>
              <p:cNvPr id="19" name="Rectangle 18">
                <a:extLst>
                  <a:ext uri="{FF2B5EF4-FFF2-40B4-BE49-F238E27FC236}">
                    <a16:creationId xmlns:a16="http://schemas.microsoft.com/office/drawing/2014/main" id="{37F66821-D714-B13C-726C-70F401D822A8}"/>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11745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D8E1C-2D96-7819-8104-BEDAFBE14EE2}"/>
              </a:ext>
            </a:extLst>
          </p:cNvPr>
          <p:cNvSpPr>
            <a:spLocks noGrp="1"/>
          </p:cNvSpPr>
          <p:nvPr>
            <p:ph type="title"/>
          </p:nvPr>
        </p:nvSpPr>
        <p:spPr/>
        <p:txBody>
          <a:bodyPr/>
          <a:lstStyle/>
          <a:p>
            <a:r>
              <a:rPr lang="en-US" dirty="0">
                <a:highlight>
                  <a:srgbClr val="FFFF00"/>
                </a:highlight>
                <a:latin typeface="+mj-lt"/>
              </a:rPr>
              <a:t>Situaciones de ayuda y de escucha</a:t>
            </a:r>
          </a:p>
        </p:txBody>
      </p:sp>
      <p:sp>
        <p:nvSpPr>
          <p:cNvPr id="10" name="TextBox 9">
            <a:extLst>
              <a:ext uri="{FF2B5EF4-FFF2-40B4-BE49-F238E27FC236}">
                <a16:creationId xmlns:a16="http://schemas.microsoft.com/office/drawing/2014/main" id="{E3061DD5-0684-42AE-B2CF-9F916F17E32C}"/>
              </a:ext>
            </a:extLst>
          </p:cNvPr>
          <p:cNvSpPr txBox="1"/>
          <p:nvPr/>
        </p:nvSpPr>
        <p:spPr>
          <a:xfrm>
            <a:off x="5740400" y="2305615"/>
            <a:ext cx="4495800" cy="3108543"/>
          </a:xfrm>
          <a:prstGeom prst="rect">
            <a:avLst/>
          </a:prstGeom>
          <a:noFill/>
        </p:spPr>
        <p:txBody>
          <a:bodyPr wrap="square">
            <a:spAutoFit/>
          </a:bodyPr>
          <a:lstStyle/>
          <a:p>
            <a:r>
              <a:rPr lang="en-US" sz="2800" b="1" i="0" dirty="0">
                <a:effectLst/>
                <a:latin typeface="+mj-lt"/>
                <a:cs typeface="Calibri" panose="020F0502020204030204" pitchFamily="34" charset="0"/>
              </a:rPr>
              <a:t>¿Cuáles son las situaciones para </a:t>
            </a:r>
            <a:r>
              <a:rPr lang="en-US" sz="2800" b="1" i="0" dirty="0" err="1">
                <a:effectLst/>
                <a:latin typeface="+mj-lt"/>
                <a:cs typeface="Calibri" panose="020F0502020204030204" pitchFamily="34" charset="0"/>
              </a:rPr>
              <a:t>los</a:t>
            </a:r>
            <a:r>
              <a:rPr lang="en-US" sz="2800" b="1" i="0" dirty="0">
                <a:effectLst/>
                <a:latin typeface="+mj-lt"/>
                <a:cs typeface="Calibri" panose="020F0502020204030204" pitchFamily="34" charset="0"/>
              </a:rPr>
              <a:t>/as </a:t>
            </a:r>
            <a:r>
              <a:rPr lang="en-US" sz="2800" b="1" i="0" dirty="0" err="1">
                <a:effectLst/>
                <a:latin typeface="+mj-lt"/>
                <a:cs typeface="Calibri" panose="020F0502020204030204" pitchFamily="34" charset="0"/>
              </a:rPr>
              <a:t>menores</a:t>
            </a:r>
            <a:r>
              <a:rPr lang="en-US" sz="2800" b="1" i="0" dirty="0">
                <a:effectLst/>
                <a:latin typeface="+mj-lt"/>
                <a:cs typeface="Calibri" panose="020F0502020204030204" pitchFamily="34" charset="0"/>
              </a:rPr>
              <a:t> que requerirían la ayuda de </a:t>
            </a:r>
            <a:r>
              <a:rPr lang="en-US" sz="2800" b="1" i="0" dirty="0" err="1">
                <a:effectLst/>
                <a:latin typeface="+mj-lt"/>
                <a:cs typeface="Calibri" panose="020F0502020204030204" pitchFamily="34" charset="0"/>
              </a:rPr>
              <a:t>una</a:t>
            </a:r>
            <a:r>
              <a:rPr lang="en-US" sz="2800" b="1" i="0" dirty="0">
                <a:effectLst/>
                <a:latin typeface="+mj-lt"/>
                <a:cs typeface="Calibri" panose="020F0502020204030204" pitchFamily="34" charset="0"/>
              </a:rPr>
              <a:t> persona </a:t>
            </a:r>
            <a:r>
              <a:rPr lang="en-US" sz="2800" b="1" i="0" dirty="0" err="1">
                <a:effectLst/>
                <a:latin typeface="+mj-lt"/>
                <a:cs typeface="Calibri" panose="020F0502020204030204" pitchFamily="34" charset="0"/>
              </a:rPr>
              <a:t>adulta</a:t>
            </a:r>
            <a:r>
              <a:rPr lang="en-US" sz="2800" b="1" i="0" dirty="0">
                <a:effectLst/>
                <a:latin typeface="+mj-lt"/>
                <a:cs typeface="Calibri" panose="020F0502020204030204" pitchFamily="34" charset="0"/>
              </a:rPr>
              <a:t>, y las situaciones que solo requerirían escuchar?</a:t>
            </a:r>
            <a:endParaRPr lang="en-US" sz="2800" b="1" dirty="0">
              <a:latin typeface="+mj-lt"/>
              <a:cs typeface="Calibri" panose="020F0502020204030204" pitchFamily="34" charset="0"/>
            </a:endParaRPr>
          </a:p>
        </p:txBody>
      </p:sp>
      <p:grpSp>
        <p:nvGrpSpPr>
          <p:cNvPr id="15" name="Group 14">
            <a:extLst>
              <a:ext uri="{FF2B5EF4-FFF2-40B4-BE49-F238E27FC236}">
                <a16:creationId xmlns:a16="http://schemas.microsoft.com/office/drawing/2014/main" id="{B1962576-05AC-F999-2C41-BEF6533B6B76}"/>
              </a:ext>
            </a:extLst>
          </p:cNvPr>
          <p:cNvGrpSpPr/>
          <p:nvPr/>
        </p:nvGrpSpPr>
        <p:grpSpPr>
          <a:xfrm>
            <a:off x="3497773" y="3071356"/>
            <a:ext cx="602195" cy="2053550"/>
            <a:chOff x="4727634" y="1864420"/>
            <a:chExt cx="946983" cy="3229314"/>
          </a:xfrm>
        </p:grpSpPr>
        <p:sp>
          <p:nvSpPr>
            <p:cNvPr id="8" name="Round Same Side Corner Rectangle 21">
              <a:extLst>
                <a:ext uri="{FF2B5EF4-FFF2-40B4-BE49-F238E27FC236}">
                  <a16:creationId xmlns:a16="http://schemas.microsoft.com/office/drawing/2014/main" id="{4B2DD510-96D9-CE99-4303-AC2B71AC8B38}"/>
                </a:ext>
              </a:extLst>
            </p:cNvPr>
            <p:cNvSpPr/>
            <p:nvPr/>
          </p:nvSpPr>
          <p:spPr>
            <a:xfrm>
              <a:off x="4734582" y="3043626"/>
              <a:ext cx="936338" cy="2050108"/>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5FC1EAE6-D8F6-B677-CDAC-6BB26EFF6D51}"/>
                </a:ext>
              </a:extLst>
            </p:cNvPr>
            <p:cNvSpPr/>
            <p:nvPr/>
          </p:nvSpPr>
          <p:spPr>
            <a:xfrm>
              <a:off x="4727634" y="1864420"/>
              <a:ext cx="946983" cy="94698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C817A225-0933-C2D7-2E1F-D08F6E3AA013}"/>
              </a:ext>
            </a:extLst>
          </p:cNvPr>
          <p:cNvGrpSpPr/>
          <p:nvPr/>
        </p:nvGrpSpPr>
        <p:grpSpPr>
          <a:xfrm>
            <a:off x="1586169" y="2418080"/>
            <a:ext cx="1174464" cy="2706826"/>
            <a:chOff x="1586169" y="1973903"/>
            <a:chExt cx="1367188" cy="3151003"/>
          </a:xfrm>
        </p:grpSpPr>
        <p:sp>
          <p:nvSpPr>
            <p:cNvPr id="11" name="Round Same Side Corner Rectangle 23">
              <a:extLst>
                <a:ext uri="{FF2B5EF4-FFF2-40B4-BE49-F238E27FC236}">
                  <a16:creationId xmlns:a16="http://schemas.microsoft.com/office/drawing/2014/main" id="{18D964C0-55D4-3531-26F4-83EFFEBB3F49}"/>
                </a:ext>
              </a:extLst>
            </p:cNvPr>
            <p:cNvSpPr/>
            <p:nvPr/>
          </p:nvSpPr>
          <p:spPr>
            <a:xfrm>
              <a:off x="1586169" y="3071356"/>
              <a:ext cx="936342" cy="2053550"/>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6C010122-FAA1-CE72-AED4-09DD564313FB}"/>
                </a:ext>
              </a:extLst>
            </p:cNvPr>
            <p:cNvSpPr/>
            <p:nvPr/>
          </p:nvSpPr>
          <p:spPr>
            <a:xfrm>
              <a:off x="2006371" y="1973903"/>
              <a:ext cx="946986" cy="94698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Speech Bubble: Rectangle with Corners Rounded 18">
            <a:extLst>
              <a:ext uri="{FF2B5EF4-FFF2-40B4-BE49-F238E27FC236}">
                <a16:creationId xmlns:a16="http://schemas.microsoft.com/office/drawing/2014/main" id="{B140FC7E-5B5A-084D-6A7A-238DCFDBCDA0}"/>
              </a:ext>
            </a:extLst>
          </p:cNvPr>
          <p:cNvSpPr/>
          <p:nvPr/>
        </p:nvSpPr>
        <p:spPr>
          <a:xfrm>
            <a:off x="3196675" y="2562070"/>
            <a:ext cx="602195" cy="358815"/>
          </a:xfrm>
          <a:prstGeom prst="wedgeRoundRectCallout">
            <a:avLst>
              <a:gd name="adj1" fmla="val -15067"/>
              <a:gd name="adj2" fmla="val 88306"/>
              <a:gd name="adj3" fmla="val 1666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6009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2C22DA-D8B4-8173-7F9E-0204ED31F30F}"/>
              </a:ext>
            </a:extLst>
          </p:cNvPr>
          <p:cNvSpPr>
            <a:spLocks noGrp="1"/>
          </p:cNvSpPr>
          <p:nvPr>
            <p:ph type="title"/>
          </p:nvPr>
        </p:nvSpPr>
        <p:spPr/>
        <p:txBody>
          <a:bodyPr/>
          <a:lstStyle/>
          <a:p>
            <a:r>
              <a:rPr lang="en-CA" sz="2400" b="1" dirty="0">
                <a:solidFill>
                  <a:schemeClr val="bg1"/>
                </a:solidFill>
                <a:latin typeface="Garamond"/>
              </a:rPr>
              <a:t>SESIÓN 1</a:t>
            </a:r>
            <a:br>
              <a:rPr lang="en-CA" sz="2400" b="1" dirty="0">
                <a:solidFill>
                  <a:schemeClr val="bg1"/>
                </a:solidFill>
                <a:latin typeface="Garamond"/>
              </a:rPr>
            </a:br>
            <a:br>
              <a:rPr lang="en-CA" b="1" dirty="0">
                <a:solidFill>
                  <a:schemeClr val="bg1"/>
                </a:solidFill>
                <a:latin typeface="Garamond"/>
              </a:rPr>
            </a:br>
            <a:r>
              <a:rPr lang="en-US" sz="5400" b="1" dirty="0" err="1">
                <a:solidFill>
                  <a:schemeClr val="bg1"/>
                </a:solidFill>
                <a:latin typeface="Garamond"/>
              </a:rPr>
              <a:t>Inicio</a:t>
            </a:r>
            <a:r>
              <a:rPr lang="en-US" sz="5400" b="1" dirty="0">
                <a:solidFill>
                  <a:schemeClr val="bg1"/>
                </a:solidFill>
                <a:latin typeface="Garamond"/>
              </a:rPr>
              <a:t> del </a:t>
            </a:r>
            <a:r>
              <a:rPr lang="en-US" sz="5400" b="1" dirty="0" err="1">
                <a:solidFill>
                  <a:schemeClr val="bg1"/>
                </a:solidFill>
                <a:latin typeface="Garamond"/>
              </a:rPr>
              <a:t>módulo</a:t>
            </a:r>
            <a:endParaRPr lang="en-US" dirty="0"/>
          </a:p>
        </p:txBody>
      </p:sp>
    </p:spTree>
    <p:extLst>
      <p:ext uri="{BB962C8B-B14F-4D97-AF65-F5344CB8AC3E}">
        <p14:creationId xmlns:p14="http://schemas.microsoft.com/office/powerpoint/2010/main" val="33902375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5F80D-F4D3-0FAA-4D7A-901954C09188}"/>
              </a:ext>
            </a:extLst>
          </p:cNvPr>
          <p:cNvSpPr>
            <a:spLocks noGrp="1"/>
          </p:cNvSpPr>
          <p:nvPr>
            <p:ph type="title"/>
          </p:nvPr>
        </p:nvSpPr>
        <p:spPr/>
        <p:txBody>
          <a:bodyPr/>
          <a:lstStyle/>
          <a:p>
            <a:r>
              <a:rPr lang="en-US" dirty="0" err="1">
                <a:latin typeface="+mj-lt"/>
              </a:rPr>
              <a:t>Empatía</a:t>
            </a:r>
            <a:r>
              <a:rPr lang="en-US" dirty="0">
                <a:latin typeface="+mj-lt"/>
              </a:rPr>
              <a:t> para </a:t>
            </a:r>
            <a:r>
              <a:rPr lang="en-US" dirty="0" err="1">
                <a:latin typeface="+mj-lt"/>
              </a:rPr>
              <a:t>todos</a:t>
            </a:r>
            <a:r>
              <a:rPr lang="en-US" dirty="0">
                <a:latin typeface="+mj-lt"/>
              </a:rPr>
              <a:t> </a:t>
            </a:r>
            <a:r>
              <a:rPr lang="en-US" dirty="0" err="1">
                <a:latin typeface="+mj-lt"/>
              </a:rPr>
              <a:t>los</a:t>
            </a:r>
            <a:r>
              <a:rPr lang="en-US" dirty="0">
                <a:latin typeface="+mj-lt"/>
              </a:rPr>
              <a:t>/as </a:t>
            </a:r>
            <a:r>
              <a:rPr lang="en-US" dirty="0" err="1">
                <a:latin typeface="+mj-lt"/>
              </a:rPr>
              <a:t>menores</a:t>
            </a:r>
            <a:endParaRPr lang="en-US" dirty="0">
              <a:latin typeface="+mj-lt"/>
            </a:endParaRPr>
          </a:p>
        </p:txBody>
      </p:sp>
      <p:grpSp>
        <p:nvGrpSpPr>
          <p:cNvPr id="6" name="Group 5">
            <a:extLst>
              <a:ext uri="{FF2B5EF4-FFF2-40B4-BE49-F238E27FC236}">
                <a16:creationId xmlns:a16="http://schemas.microsoft.com/office/drawing/2014/main" id="{65C70859-F227-2577-24DC-E77C64A5A16D}"/>
              </a:ext>
            </a:extLst>
          </p:cNvPr>
          <p:cNvGrpSpPr/>
          <p:nvPr/>
        </p:nvGrpSpPr>
        <p:grpSpPr>
          <a:xfrm>
            <a:off x="6299200" y="2115460"/>
            <a:ext cx="1929738" cy="3026043"/>
            <a:chOff x="2486024" y="3959213"/>
            <a:chExt cx="932786" cy="1462713"/>
          </a:xfrm>
          <a:solidFill>
            <a:schemeClr val="accent3">
              <a:lumMod val="75000"/>
            </a:schemeClr>
          </a:solidFill>
        </p:grpSpPr>
        <p:sp>
          <p:nvSpPr>
            <p:cNvPr id="7" name="Oval 6">
              <a:extLst>
                <a:ext uri="{FF2B5EF4-FFF2-40B4-BE49-F238E27FC236}">
                  <a16:creationId xmlns:a16="http://schemas.microsoft.com/office/drawing/2014/main" id="{AE673C29-8B11-D749-C8D5-EF4C9F1CCD53}"/>
                </a:ext>
              </a:extLst>
            </p:cNvPr>
            <p:cNvSpPr/>
            <p:nvPr/>
          </p:nvSpPr>
          <p:spPr>
            <a:xfrm>
              <a:off x="2670921" y="3959213"/>
              <a:ext cx="457269" cy="457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Top Corners Rounded 7">
              <a:extLst>
                <a:ext uri="{FF2B5EF4-FFF2-40B4-BE49-F238E27FC236}">
                  <a16:creationId xmlns:a16="http://schemas.microsoft.com/office/drawing/2014/main" id="{0C3ECD86-C0C4-DB6C-BDA7-7FBD6E035C7A}"/>
                </a:ext>
              </a:extLst>
            </p:cNvPr>
            <p:cNvSpPr/>
            <p:nvPr/>
          </p:nvSpPr>
          <p:spPr>
            <a:xfrm rot="20986498">
              <a:off x="2807357" y="4472729"/>
              <a:ext cx="335259" cy="593586"/>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Top Corners Rounded 8">
              <a:extLst>
                <a:ext uri="{FF2B5EF4-FFF2-40B4-BE49-F238E27FC236}">
                  <a16:creationId xmlns:a16="http://schemas.microsoft.com/office/drawing/2014/main" id="{D90B5664-6665-3349-60E9-F0542C0E3B40}"/>
                </a:ext>
              </a:extLst>
            </p:cNvPr>
            <p:cNvSpPr/>
            <p:nvPr/>
          </p:nvSpPr>
          <p:spPr>
            <a:xfrm rot="16200000">
              <a:off x="3026048" y="4728249"/>
              <a:ext cx="184528" cy="479285"/>
            </a:xfrm>
            <a:prstGeom prst="round2SameRect">
              <a:avLst>
                <a:gd name="adj1" fmla="val 50000"/>
                <a:gd name="adj2" fmla="val 4871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Top Corners Rounded 9">
              <a:extLst>
                <a:ext uri="{FF2B5EF4-FFF2-40B4-BE49-F238E27FC236}">
                  <a16:creationId xmlns:a16="http://schemas.microsoft.com/office/drawing/2014/main" id="{145AC760-EB87-E012-E56A-64683B41C11C}"/>
                </a:ext>
              </a:extLst>
            </p:cNvPr>
            <p:cNvSpPr/>
            <p:nvPr/>
          </p:nvSpPr>
          <p:spPr>
            <a:xfrm rot="20281485">
              <a:off x="3254845" y="4891241"/>
              <a:ext cx="163965" cy="414714"/>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ectangle: Top Corners Rounded 10">
              <a:extLst>
                <a:ext uri="{FF2B5EF4-FFF2-40B4-BE49-F238E27FC236}">
                  <a16:creationId xmlns:a16="http://schemas.microsoft.com/office/drawing/2014/main" id="{C2F4F271-38EA-A656-F4B1-38785097A87F}"/>
                </a:ext>
              </a:extLst>
            </p:cNvPr>
            <p:cNvSpPr/>
            <p:nvPr/>
          </p:nvSpPr>
          <p:spPr>
            <a:xfrm rot="13596620">
              <a:off x="2711019" y="4441273"/>
              <a:ext cx="134495" cy="458897"/>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Top Corners Rounded 11">
              <a:extLst>
                <a:ext uri="{FF2B5EF4-FFF2-40B4-BE49-F238E27FC236}">
                  <a16:creationId xmlns:a16="http://schemas.microsoft.com/office/drawing/2014/main" id="{82310ABF-C8CE-56AC-6B59-0C635B57A044}"/>
                </a:ext>
              </a:extLst>
            </p:cNvPr>
            <p:cNvSpPr/>
            <p:nvPr/>
          </p:nvSpPr>
          <p:spPr>
            <a:xfrm rot="152323">
              <a:off x="2595518" y="4703728"/>
              <a:ext cx="120626" cy="295955"/>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Arc 12">
              <a:extLst>
                <a:ext uri="{FF2B5EF4-FFF2-40B4-BE49-F238E27FC236}">
                  <a16:creationId xmlns:a16="http://schemas.microsoft.com/office/drawing/2014/main" id="{4B0EE070-754B-E6D1-1988-BE91DF0B4C0D}"/>
                </a:ext>
              </a:extLst>
            </p:cNvPr>
            <p:cNvSpPr/>
            <p:nvPr/>
          </p:nvSpPr>
          <p:spPr>
            <a:xfrm flipH="1" flipV="1">
              <a:off x="2486024" y="4597009"/>
              <a:ext cx="824917" cy="824917"/>
            </a:xfrm>
            <a:prstGeom prst="arc">
              <a:avLst>
                <a:gd name="adj1" fmla="val 12696409"/>
                <a:gd name="adj2" fmla="val 1294114"/>
              </a:avLst>
            </a:prstGeom>
            <a:solidFill>
              <a:schemeClr val="bg1"/>
            </a:solidFill>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grpSp>
      <p:grpSp>
        <p:nvGrpSpPr>
          <p:cNvPr id="20" name="Group 19">
            <a:extLst>
              <a:ext uri="{FF2B5EF4-FFF2-40B4-BE49-F238E27FC236}">
                <a16:creationId xmlns:a16="http://schemas.microsoft.com/office/drawing/2014/main" id="{DCB89424-A247-B38A-970C-1C35391BBE6B}"/>
              </a:ext>
            </a:extLst>
          </p:cNvPr>
          <p:cNvGrpSpPr/>
          <p:nvPr/>
        </p:nvGrpSpPr>
        <p:grpSpPr>
          <a:xfrm>
            <a:off x="3918635" y="2016763"/>
            <a:ext cx="1248406" cy="3092266"/>
            <a:chOff x="8271715" y="1732442"/>
            <a:chExt cx="775957" cy="1922026"/>
          </a:xfrm>
          <a:solidFill>
            <a:schemeClr val="accent3">
              <a:lumMod val="75000"/>
            </a:schemeClr>
          </a:solidFill>
        </p:grpSpPr>
        <p:sp>
          <p:nvSpPr>
            <p:cNvPr id="21" name="Oval 20">
              <a:extLst>
                <a:ext uri="{FF2B5EF4-FFF2-40B4-BE49-F238E27FC236}">
                  <a16:creationId xmlns:a16="http://schemas.microsoft.com/office/drawing/2014/main" id="{F1C7E202-1283-DC10-D995-35959879C71F}"/>
                </a:ext>
              </a:extLst>
            </p:cNvPr>
            <p:cNvSpPr/>
            <p:nvPr/>
          </p:nvSpPr>
          <p:spPr>
            <a:xfrm>
              <a:off x="8462672" y="1732442"/>
              <a:ext cx="578352" cy="5783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Rectangle: Top Corners Rounded 21">
              <a:extLst>
                <a:ext uri="{FF2B5EF4-FFF2-40B4-BE49-F238E27FC236}">
                  <a16:creationId xmlns:a16="http://schemas.microsoft.com/office/drawing/2014/main" id="{3C463A6F-74A7-EA7B-6399-0079F4E04BEB}"/>
                </a:ext>
              </a:extLst>
            </p:cNvPr>
            <p:cNvSpPr/>
            <p:nvPr/>
          </p:nvSpPr>
          <p:spPr>
            <a:xfrm rot="21424403">
              <a:off x="8599239" y="2353257"/>
              <a:ext cx="424034" cy="750765"/>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Rectangle: Top Corners Rounded 22">
              <a:extLst>
                <a:ext uri="{FF2B5EF4-FFF2-40B4-BE49-F238E27FC236}">
                  <a16:creationId xmlns:a16="http://schemas.microsoft.com/office/drawing/2014/main" id="{943C8605-F37A-A1D5-51E8-16B1AB407813}"/>
                </a:ext>
              </a:extLst>
            </p:cNvPr>
            <p:cNvSpPr/>
            <p:nvPr/>
          </p:nvSpPr>
          <p:spPr>
            <a:xfrm rot="13596620">
              <a:off x="8477391" y="2313472"/>
              <a:ext cx="170109" cy="580411"/>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Rectangle: Top Corners Rounded 23">
              <a:extLst>
                <a:ext uri="{FF2B5EF4-FFF2-40B4-BE49-F238E27FC236}">
                  <a16:creationId xmlns:a16="http://schemas.microsoft.com/office/drawing/2014/main" id="{1DFE83DA-ABCE-2133-F2CF-6B98F262212F}"/>
                </a:ext>
              </a:extLst>
            </p:cNvPr>
            <p:cNvSpPr/>
            <p:nvPr/>
          </p:nvSpPr>
          <p:spPr>
            <a:xfrm rot="152323">
              <a:off x="8321392" y="2692653"/>
              <a:ext cx="152567" cy="374323"/>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Rectangle: Top Corners Rounded 24">
              <a:extLst>
                <a:ext uri="{FF2B5EF4-FFF2-40B4-BE49-F238E27FC236}">
                  <a16:creationId xmlns:a16="http://schemas.microsoft.com/office/drawing/2014/main" id="{3FB0E333-66AF-668B-8012-F14FBF3A3E8E}"/>
                </a:ext>
              </a:extLst>
            </p:cNvPr>
            <p:cNvSpPr/>
            <p:nvPr/>
          </p:nvSpPr>
          <p:spPr>
            <a:xfrm rot="21424403">
              <a:off x="8612175" y="2843924"/>
              <a:ext cx="149731" cy="381213"/>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Rectangle: Top Corners Rounded 25">
              <a:extLst>
                <a:ext uri="{FF2B5EF4-FFF2-40B4-BE49-F238E27FC236}">
                  <a16:creationId xmlns:a16="http://schemas.microsoft.com/office/drawing/2014/main" id="{ADA2F03B-96FC-AD7F-B52C-DEE8D410F269}"/>
                </a:ext>
              </a:extLst>
            </p:cNvPr>
            <p:cNvSpPr/>
            <p:nvPr/>
          </p:nvSpPr>
          <p:spPr>
            <a:xfrm rot="21424403">
              <a:off x="8888306" y="2923752"/>
              <a:ext cx="149731" cy="381213"/>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Rectangle: Top Corners Rounded 26">
              <a:extLst>
                <a:ext uri="{FF2B5EF4-FFF2-40B4-BE49-F238E27FC236}">
                  <a16:creationId xmlns:a16="http://schemas.microsoft.com/office/drawing/2014/main" id="{1EFB2F90-4881-7859-5059-8F2BA3E7A6D9}"/>
                </a:ext>
              </a:extLst>
            </p:cNvPr>
            <p:cNvSpPr/>
            <p:nvPr/>
          </p:nvSpPr>
          <p:spPr>
            <a:xfrm>
              <a:off x="8897941" y="3273253"/>
              <a:ext cx="149731" cy="381213"/>
            </a:xfrm>
            <a:prstGeom prst="round2SameRect">
              <a:avLst>
                <a:gd name="adj1" fmla="val 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Rectangle 27">
              <a:extLst>
                <a:ext uri="{FF2B5EF4-FFF2-40B4-BE49-F238E27FC236}">
                  <a16:creationId xmlns:a16="http://schemas.microsoft.com/office/drawing/2014/main" id="{A04DD900-4F1C-88E4-836C-E48E1D86A963}"/>
                </a:ext>
              </a:extLst>
            </p:cNvPr>
            <p:cNvSpPr/>
            <p:nvPr/>
          </p:nvSpPr>
          <p:spPr>
            <a:xfrm>
              <a:off x="8271715" y="3106229"/>
              <a:ext cx="236900" cy="942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Rectangle 28">
              <a:extLst>
                <a:ext uri="{FF2B5EF4-FFF2-40B4-BE49-F238E27FC236}">
                  <a16:creationId xmlns:a16="http://schemas.microsoft.com/office/drawing/2014/main" id="{CEC21CDB-165F-A880-7A45-94DF0F3CFE83}"/>
                </a:ext>
              </a:extLst>
            </p:cNvPr>
            <p:cNvSpPr/>
            <p:nvPr/>
          </p:nvSpPr>
          <p:spPr>
            <a:xfrm rot="5400000">
              <a:off x="8121950" y="3409103"/>
              <a:ext cx="445008"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Rectangle 29">
              <a:extLst>
                <a:ext uri="{FF2B5EF4-FFF2-40B4-BE49-F238E27FC236}">
                  <a16:creationId xmlns:a16="http://schemas.microsoft.com/office/drawing/2014/main" id="{9A005C74-FC17-F1BD-486E-6DE3C72279E2}"/>
                </a:ext>
              </a:extLst>
            </p:cNvPr>
            <p:cNvSpPr/>
            <p:nvPr/>
          </p:nvSpPr>
          <p:spPr>
            <a:xfrm rot="5400000">
              <a:off x="8228759" y="3409104"/>
              <a:ext cx="445008"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1100081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5F80D-F4D3-0FAA-4D7A-901954C09188}"/>
              </a:ext>
            </a:extLst>
          </p:cNvPr>
          <p:cNvSpPr>
            <a:spLocks noGrp="1"/>
          </p:cNvSpPr>
          <p:nvPr>
            <p:ph type="title"/>
          </p:nvPr>
        </p:nvSpPr>
        <p:spPr>
          <a:xfrm>
            <a:off x="94887" y="33917"/>
            <a:ext cx="10515600" cy="868968"/>
          </a:xfrm>
        </p:spPr>
        <p:txBody>
          <a:bodyPr/>
          <a:lstStyle/>
          <a:p>
            <a:r>
              <a:rPr lang="en-CA" dirty="0">
                <a:highlight>
                  <a:srgbClr val="FFFF00"/>
                </a:highlight>
                <a:latin typeface="+mj-lt"/>
              </a:rPr>
              <a:t>Juego de rol: </a:t>
            </a:r>
            <a:r>
              <a:rPr lang="en-CA" dirty="0" err="1">
                <a:highlight>
                  <a:srgbClr val="FFFF00"/>
                </a:highlight>
                <a:latin typeface="+mj-lt"/>
              </a:rPr>
              <a:t>empatía</a:t>
            </a:r>
            <a:r>
              <a:rPr lang="en-CA" dirty="0">
                <a:highlight>
                  <a:srgbClr val="FFFF00"/>
                </a:highlight>
                <a:latin typeface="+mj-lt"/>
              </a:rPr>
              <a:t> para </a:t>
            </a:r>
            <a:r>
              <a:rPr lang="en-CA" dirty="0" err="1">
                <a:highlight>
                  <a:srgbClr val="FFFF00"/>
                </a:highlight>
                <a:latin typeface="+mj-lt"/>
              </a:rPr>
              <a:t>todos</a:t>
            </a:r>
            <a:r>
              <a:rPr lang="en-CA" dirty="0">
                <a:highlight>
                  <a:srgbClr val="FFFF00"/>
                </a:highlight>
                <a:latin typeface="+mj-lt"/>
              </a:rPr>
              <a:t> </a:t>
            </a:r>
            <a:r>
              <a:rPr lang="en-CA" dirty="0" err="1">
                <a:highlight>
                  <a:srgbClr val="FFFF00"/>
                </a:highlight>
                <a:latin typeface="+mj-lt"/>
              </a:rPr>
              <a:t>los</a:t>
            </a:r>
            <a:r>
              <a:rPr lang="en-CA" dirty="0">
                <a:highlight>
                  <a:srgbClr val="FFFF00"/>
                </a:highlight>
                <a:latin typeface="+mj-lt"/>
              </a:rPr>
              <a:t>/as </a:t>
            </a:r>
            <a:r>
              <a:rPr lang="en-CA" dirty="0" err="1">
                <a:highlight>
                  <a:srgbClr val="FFFF00"/>
                </a:highlight>
                <a:latin typeface="+mj-lt"/>
              </a:rPr>
              <a:t>menores</a:t>
            </a:r>
            <a:endParaRPr lang="en-US" dirty="0">
              <a:highlight>
                <a:srgbClr val="FFFF00"/>
              </a:highlight>
              <a:latin typeface="+mj-lt"/>
            </a:endParaRPr>
          </a:p>
        </p:txBody>
      </p:sp>
      <p:grpSp>
        <p:nvGrpSpPr>
          <p:cNvPr id="3" name="Group 2">
            <a:extLst>
              <a:ext uri="{FF2B5EF4-FFF2-40B4-BE49-F238E27FC236}">
                <a16:creationId xmlns:a16="http://schemas.microsoft.com/office/drawing/2014/main" id="{0FFBE339-9494-160F-A6FB-18525A208982}"/>
              </a:ext>
            </a:extLst>
          </p:cNvPr>
          <p:cNvGrpSpPr/>
          <p:nvPr/>
        </p:nvGrpSpPr>
        <p:grpSpPr>
          <a:xfrm>
            <a:off x="4219183" y="2218307"/>
            <a:ext cx="3753634" cy="2688499"/>
            <a:chOff x="6244903" y="1194518"/>
            <a:chExt cx="1667397" cy="1194255"/>
          </a:xfrm>
          <a:solidFill>
            <a:schemeClr val="accent3">
              <a:lumMod val="75000"/>
            </a:schemeClr>
          </a:solidFill>
        </p:grpSpPr>
        <p:grpSp>
          <p:nvGrpSpPr>
            <p:cNvPr id="4" name="Group 3">
              <a:extLst>
                <a:ext uri="{FF2B5EF4-FFF2-40B4-BE49-F238E27FC236}">
                  <a16:creationId xmlns:a16="http://schemas.microsoft.com/office/drawing/2014/main" id="{C836D55C-B5E8-8F1D-DF6D-EE0177143F7C}"/>
                </a:ext>
              </a:extLst>
            </p:cNvPr>
            <p:cNvGrpSpPr/>
            <p:nvPr/>
          </p:nvGrpSpPr>
          <p:grpSpPr>
            <a:xfrm>
              <a:off x="6244903" y="1194518"/>
              <a:ext cx="755220" cy="884779"/>
              <a:chOff x="6846848" y="1141103"/>
              <a:chExt cx="999203" cy="1170617"/>
            </a:xfrm>
            <a:grpFill/>
          </p:grpSpPr>
          <p:sp>
            <p:nvSpPr>
              <p:cNvPr id="11" name="Rectangle: Rounded Corners 10">
                <a:extLst>
                  <a:ext uri="{FF2B5EF4-FFF2-40B4-BE49-F238E27FC236}">
                    <a16:creationId xmlns:a16="http://schemas.microsoft.com/office/drawing/2014/main" id="{84BF3442-6A8F-1215-3D13-9D7200AB342A}"/>
                  </a:ext>
                </a:extLst>
              </p:cNvPr>
              <p:cNvSpPr/>
              <p:nvPr/>
            </p:nvSpPr>
            <p:spPr>
              <a:xfrm rot="1100420">
                <a:off x="7141985" y="1874813"/>
                <a:ext cx="152400" cy="436907"/>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4BDB9EAB-86C3-10E3-8BDD-7F8FC84846C6}"/>
                  </a:ext>
                </a:extLst>
              </p:cNvPr>
              <p:cNvSpPr/>
              <p:nvPr/>
            </p:nvSpPr>
            <p:spPr>
              <a:xfrm rot="826591">
                <a:off x="6902427"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FCE0E37-77CE-86B0-4DCD-7E24B703BCDE}"/>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1F83621D-2652-63FF-6175-80956F848255}"/>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Block Arc 14">
                <a:extLst>
                  <a:ext uri="{FF2B5EF4-FFF2-40B4-BE49-F238E27FC236}">
                    <a16:creationId xmlns:a16="http://schemas.microsoft.com/office/drawing/2014/main" id="{CB70FC84-D6B5-7DF2-A13B-BFA6C2577DCA}"/>
                  </a:ext>
                </a:extLst>
              </p:cNvPr>
              <p:cNvSpPr/>
              <p:nvPr/>
            </p:nvSpPr>
            <p:spPr>
              <a:xfrm rot="11719641">
                <a:off x="7178956" y="163781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5" name="Group 4">
              <a:extLst>
                <a:ext uri="{FF2B5EF4-FFF2-40B4-BE49-F238E27FC236}">
                  <a16:creationId xmlns:a16="http://schemas.microsoft.com/office/drawing/2014/main" id="{FC8F5FE3-FD8A-9C96-F401-B4846FF87C2B}"/>
                </a:ext>
              </a:extLst>
            </p:cNvPr>
            <p:cNvGrpSpPr/>
            <p:nvPr/>
          </p:nvGrpSpPr>
          <p:grpSpPr>
            <a:xfrm rot="19632759">
              <a:off x="7157081" y="1490279"/>
              <a:ext cx="755219" cy="898494"/>
              <a:chOff x="6846848" y="1141103"/>
              <a:chExt cx="999203" cy="1188766"/>
            </a:xfrm>
            <a:grpFill/>
          </p:grpSpPr>
          <p:sp>
            <p:nvSpPr>
              <p:cNvPr id="6" name="Rectangle: Rounded Corners 5">
                <a:extLst>
                  <a:ext uri="{FF2B5EF4-FFF2-40B4-BE49-F238E27FC236}">
                    <a16:creationId xmlns:a16="http://schemas.microsoft.com/office/drawing/2014/main" id="{1BD8648D-E647-21B7-474F-87A40E6523ED}"/>
                  </a:ext>
                </a:extLst>
              </p:cNvPr>
              <p:cNvSpPr/>
              <p:nvPr/>
            </p:nvSpPr>
            <p:spPr>
              <a:xfrm rot="582262">
                <a:off x="7185878" y="1892961"/>
                <a:ext cx="152400" cy="436908"/>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1C9E57A5-4988-D36F-CE40-1BE2309582D8}"/>
                  </a:ext>
                </a:extLst>
              </p:cNvPr>
              <p:cNvSpPr/>
              <p:nvPr/>
            </p:nvSpPr>
            <p:spPr>
              <a:xfrm rot="826591">
                <a:off x="6902428"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A0F9BAD7-6545-6AF8-DAF3-35B658215B6C}"/>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FA49E26-D9D7-FD39-5493-D2E57A192BBE}"/>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Block Arc 9">
                <a:extLst>
                  <a:ext uri="{FF2B5EF4-FFF2-40B4-BE49-F238E27FC236}">
                    <a16:creationId xmlns:a16="http://schemas.microsoft.com/office/drawing/2014/main" id="{9DCEF75A-79DA-78F1-0B65-7C458150D333}"/>
                  </a:ext>
                </a:extLst>
              </p:cNvPr>
              <p:cNvSpPr/>
              <p:nvPr/>
            </p:nvSpPr>
            <p:spPr>
              <a:xfrm rot="726908">
                <a:off x="7119521" y="173008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grpSp>
        <p:nvGrpSpPr>
          <p:cNvPr id="16" name="Group 15">
            <a:extLst>
              <a:ext uri="{FF2B5EF4-FFF2-40B4-BE49-F238E27FC236}">
                <a16:creationId xmlns:a16="http://schemas.microsoft.com/office/drawing/2014/main" id="{5FEE0443-DCA5-1F79-18E9-27B9E6F70F26}"/>
              </a:ext>
            </a:extLst>
          </p:cNvPr>
          <p:cNvGrpSpPr/>
          <p:nvPr/>
        </p:nvGrpSpPr>
        <p:grpSpPr>
          <a:xfrm>
            <a:off x="10228983" y="337468"/>
            <a:ext cx="1587872" cy="1368854"/>
            <a:chOff x="10228983" y="337468"/>
            <a:chExt cx="1587872" cy="1368854"/>
          </a:xfrm>
        </p:grpSpPr>
        <p:sp>
          <p:nvSpPr>
            <p:cNvPr id="17" name="Hexagon 16">
              <a:extLst>
                <a:ext uri="{FF2B5EF4-FFF2-40B4-BE49-F238E27FC236}">
                  <a16:creationId xmlns:a16="http://schemas.microsoft.com/office/drawing/2014/main" id="{8CDD8037-D507-8DD3-B544-436B3106D5A7}"/>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5D6551A-A4E4-6420-F48C-CD8550999503}"/>
                </a:ext>
              </a:extLst>
            </p:cNvPr>
            <p:cNvGrpSpPr/>
            <p:nvPr/>
          </p:nvGrpSpPr>
          <p:grpSpPr>
            <a:xfrm>
              <a:off x="10737628" y="758745"/>
              <a:ext cx="562136" cy="634675"/>
              <a:chOff x="760175" y="830142"/>
              <a:chExt cx="867619" cy="979579"/>
            </a:xfrm>
          </p:grpSpPr>
          <p:sp>
            <p:nvSpPr>
              <p:cNvPr id="19" name="Rectangle 18">
                <a:extLst>
                  <a:ext uri="{FF2B5EF4-FFF2-40B4-BE49-F238E27FC236}">
                    <a16:creationId xmlns:a16="http://schemas.microsoft.com/office/drawing/2014/main" id="{913F17E3-DDC4-976E-9C56-8A49CFECB040}"/>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44</a:t>
                </a:r>
              </a:p>
            </p:txBody>
          </p:sp>
          <p:sp>
            <p:nvSpPr>
              <p:cNvPr id="20" name="Rectangle 19">
                <a:extLst>
                  <a:ext uri="{FF2B5EF4-FFF2-40B4-BE49-F238E27FC236}">
                    <a16:creationId xmlns:a16="http://schemas.microsoft.com/office/drawing/2014/main" id="{C3E10B78-4F10-65C7-2F8D-C280A65B9A8D}"/>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967045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1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9A2A1"/>
              </a:buClr>
              <a:buSzPts val="3200"/>
              <a:buFont typeface="Arial"/>
              <a:buNone/>
            </a:pPr>
            <a:r>
              <a:rPr lang="en-US" dirty="0">
                <a:latin typeface="+mj-lt"/>
              </a:rPr>
              <a:t>Puntos clave de </a:t>
            </a:r>
            <a:r>
              <a:rPr lang="en-US" dirty="0" err="1">
                <a:latin typeface="+mj-lt"/>
              </a:rPr>
              <a:t>aprendizaje</a:t>
            </a:r>
            <a:endParaRPr lang="en-US" dirty="0">
              <a:latin typeface="+mj-lt"/>
            </a:endParaRPr>
          </a:p>
        </p:txBody>
      </p:sp>
      <p:sp>
        <p:nvSpPr>
          <p:cNvPr id="533" name="Google Shape;533;p18"/>
          <p:cNvSpPr txBox="1"/>
          <p:nvPr/>
        </p:nvSpPr>
        <p:spPr>
          <a:xfrm>
            <a:off x="1637402" y="3614647"/>
            <a:ext cx="2785132" cy="1409576"/>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000" dirty="0">
                <a:solidFill>
                  <a:schemeClr val="dk1"/>
                </a:solidFill>
                <a:latin typeface="+mj-lt"/>
                <a:ea typeface="Helvetica Neue"/>
                <a:cs typeface="Helvetica Neue"/>
                <a:sym typeface="Helvetica Neue"/>
              </a:rPr>
              <a:t>Tanto </a:t>
            </a:r>
            <a:r>
              <a:rPr lang="en-US" sz="2000" dirty="0" err="1">
                <a:solidFill>
                  <a:schemeClr val="dk1"/>
                </a:solidFill>
                <a:latin typeface="+mj-lt"/>
                <a:ea typeface="Helvetica Neue"/>
                <a:cs typeface="Helvetica Neue"/>
                <a:sym typeface="Helvetica Neue"/>
              </a:rPr>
              <a:t>los</a:t>
            </a:r>
            <a:r>
              <a:rPr lang="en-US" sz="2000" dirty="0">
                <a:solidFill>
                  <a:schemeClr val="dk1"/>
                </a:solidFill>
                <a:latin typeface="+mj-lt"/>
                <a:ea typeface="Helvetica Neue"/>
                <a:cs typeface="Helvetica Neue"/>
                <a:sym typeface="Helvetica Neue"/>
              </a:rPr>
              <a:t> </a:t>
            </a:r>
            <a:r>
              <a:rPr lang="en-US" sz="2000" dirty="0" err="1">
                <a:solidFill>
                  <a:schemeClr val="dk1"/>
                </a:solidFill>
                <a:latin typeface="+mj-lt"/>
                <a:ea typeface="Helvetica Neue"/>
                <a:cs typeface="Helvetica Neue"/>
                <a:sym typeface="Helvetica Neue"/>
              </a:rPr>
              <a:t>niños</a:t>
            </a:r>
            <a:r>
              <a:rPr lang="en-US" sz="2000" dirty="0">
                <a:solidFill>
                  <a:schemeClr val="dk1"/>
                </a:solidFill>
                <a:latin typeface="+mj-lt"/>
                <a:ea typeface="Helvetica Neue"/>
                <a:cs typeface="Helvetica Neue"/>
                <a:sym typeface="Helvetica Neue"/>
              </a:rPr>
              <a:t> como las niñas necesitan que sus padres </a:t>
            </a:r>
            <a:r>
              <a:rPr lang="en-US" sz="2000" dirty="0" err="1">
                <a:solidFill>
                  <a:schemeClr val="dk1"/>
                </a:solidFill>
                <a:latin typeface="+mj-lt"/>
                <a:ea typeface="Helvetica Neue"/>
                <a:cs typeface="Helvetica Neue"/>
                <a:sym typeface="Helvetica Neue"/>
              </a:rPr>
              <a:t>muestren</a:t>
            </a:r>
            <a:r>
              <a:rPr lang="en-US" sz="2000" dirty="0">
                <a:solidFill>
                  <a:schemeClr val="dk1"/>
                </a:solidFill>
                <a:latin typeface="+mj-lt"/>
                <a:ea typeface="Helvetica Neue"/>
                <a:cs typeface="Helvetica Neue"/>
                <a:sym typeface="Helvetica Neue"/>
              </a:rPr>
              <a:t> </a:t>
            </a:r>
            <a:r>
              <a:rPr lang="en-US" sz="2000" dirty="0" err="1">
                <a:solidFill>
                  <a:schemeClr val="dk1"/>
                </a:solidFill>
                <a:latin typeface="+mj-lt"/>
                <a:ea typeface="Helvetica Neue"/>
                <a:cs typeface="Helvetica Neue"/>
                <a:sym typeface="Helvetica Neue"/>
              </a:rPr>
              <a:t>empatía</a:t>
            </a:r>
            <a:r>
              <a:rPr lang="en-US" sz="2000" dirty="0">
                <a:solidFill>
                  <a:schemeClr val="dk1"/>
                </a:solidFill>
                <a:latin typeface="+mj-lt"/>
                <a:ea typeface="Helvetica Neue"/>
                <a:cs typeface="Helvetica Neue"/>
                <a:sym typeface="Helvetica Neue"/>
              </a:rPr>
              <a:t> </a:t>
            </a:r>
            <a:endParaRPr lang="en-US" sz="2000" dirty="0">
              <a:solidFill>
                <a:schemeClr val="dk1"/>
              </a:solidFill>
              <a:latin typeface="+mj-lt"/>
              <a:ea typeface="Calibri"/>
              <a:cs typeface="Calibri"/>
              <a:sym typeface="Calibri"/>
            </a:endParaRPr>
          </a:p>
        </p:txBody>
      </p:sp>
      <p:sp>
        <p:nvSpPr>
          <p:cNvPr id="534" name="Google Shape;534;p18"/>
          <p:cNvSpPr txBox="1"/>
          <p:nvPr/>
        </p:nvSpPr>
        <p:spPr>
          <a:xfrm>
            <a:off x="5188022" y="3614647"/>
            <a:ext cx="5366576" cy="2068218"/>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000" dirty="0">
                <a:solidFill>
                  <a:schemeClr val="dk1"/>
                </a:solidFill>
                <a:latin typeface="+mj-lt"/>
                <a:ea typeface="Helvetica Neue"/>
                <a:cs typeface="Helvetica Neue"/>
                <a:sym typeface="Helvetica Neue"/>
              </a:rPr>
              <a:t>Los cuatro pasos de la empatía es una forma práctica de ayudar a </a:t>
            </a:r>
            <a:r>
              <a:rPr lang="en-US" sz="2000" dirty="0" err="1">
                <a:solidFill>
                  <a:schemeClr val="dk1"/>
                </a:solidFill>
                <a:latin typeface="+mj-lt"/>
                <a:ea typeface="Helvetica Neue"/>
                <a:cs typeface="Helvetica Neue"/>
                <a:sym typeface="Helvetica Neue"/>
              </a:rPr>
              <a:t>los</a:t>
            </a:r>
            <a:r>
              <a:rPr lang="en-US" sz="2000" dirty="0">
                <a:solidFill>
                  <a:schemeClr val="dk1"/>
                </a:solidFill>
                <a:latin typeface="+mj-lt"/>
                <a:ea typeface="Helvetica Neue"/>
                <a:cs typeface="Helvetica Neue"/>
                <a:sym typeface="Helvetica Neue"/>
              </a:rPr>
              <a:t> padres, </a:t>
            </a:r>
            <a:r>
              <a:rPr lang="en-US" sz="2000" dirty="0" err="1">
                <a:solidFill>
                  <a:schemeClr val="dk1"/>
                </a:solidFill>
                <a:latin typeface="+mj-lt"/>
                <a:ea typeface="Helvetica Neue"/>
                <a:cs typeface="Helvetica Neue"/>
                <a:sym typeface="Helvetica Neue"/>
              </a:rPr>
              <a:t>madres</a:t>
            </a:r>
            <a:r>
              <a:rPr lang="en-US" sz="2000" dirty="0">
                <a:solidFill>
                  <a:schemeClr val="dk1"/>
                </a:solidFill>
                <a:latin typeface="+mj-lt"/>
                <a:ea typeface="Helvetica Neue"/>
                <a:cs typeface="Helvetica Neue"/>
                <a:sym typeface="Helvetica Neue"/>
              </a:rPr>
              <a:t> o </a:t>
            </a:r>
            <a:r>
              <a:rPr lang="en-US" sz="2000" dirty="0" err="1">
                <a:solidFill>
                  <a:schemeClr val="dk1"/>
                </a:solidFill>
                <a:latin typeface="+mj-lt"/>
                <a:ea typeface="Helvetica Neue"/>
                <a:cs typeface="Helvetica Neue"/>
                <a:sym typeface="Helvetica Neue"/>
              </a:rPr>
              <a:t>cuidadores</a:t>
            </a:r>
            <a:r>
              <a:rPr lang="en-US" sz="2000" dirty="0">
                <a:solidFill>
                  <a:schemeClr val="dk1"/>
                </a:solidFill>
                <a:latin typeface="+mj-lt"/>
                <a:ea typeface="Helvetica Neue"/>
                <a:cs typeface="Helvetica Neue"/>
                <a:sym typeface="Helvetica Neue"/>
              </a:rPr>
              <a:t> a aumentar las respuestas empáticas para ayudar a </a:t>
            </a:r>
            <a:r>
              <a:rPr lang="en-US" sz="2000" dirty="0" err="1">
                <a:solidFill>
                  <a:schemeClr val="dk1"/>
                </a:solidFill>
                <a:latin typeface="+mj-lt"/>
                <a:ea typeface="Helvetica Neue"/>
                <a:cs typeface="Helvetica Neue"/>
                <a:sym typeface="Helvetica Neue"/>
              </a:rPr>
              <a:t>los</a:t>
            </a:r>
            <a:r>
              <a:rPr lang="en-US" sz="2000" dirty="0">
                <a:solidFill>
                  <a:schemeClr val="dk1"/>
                </a:solidFill>
                <a:latin typeface="+mj-lt"/>
                <a:ea typeface="Helvetica Neue"/>
                <a:cs typeface="Helvetica Neue"/>
                <a:sym typeface="Helvetica Neue"/>
              </a:rPr>
              <a:t> </a:t>
            </a:r>
            <a:r>
              <a:rPr lang="en-US" sz="2000" dirty="0" err="1">
                <a:solidFill>
                  <a:schemeClr val="dk1"/>
                </a:solidFill>
                <a:latin typeface="+mj-lt"/>
                <a:ea typeface="Helvetica Neue"/>
                <a:cs typeface="Helvetica Neue"/>
                <a:sym typeface="Helvetica Neue"/>
              </a:rPr>
              <a:t>niños</a:t>
            </a:r>
            <a:r>
              <a:rPr lang="en-US" sz="2000" dirty="0">
                <a:solidFill>
                  <a:schemeClr val="dk1"/>
                </a:solidFill>
                <a:latin typeface="+mj-lt"/>
                <a:ea typeface="Helvetica Neue"/>
                <a:cs typeface="Helvetica Neue"/>
                <a:sym typeface="Helvetica Neue"/>
              </a:rPr>
              <a:t>, </a:t>
            </a:r>
            <a:r>
              <a:rPr lang="en-US" sz="2000" dirty="0" err="1">
                <a:solidFill>
                  <a:schemeClr val="dk1"/>
                </a:solidFill>
                <a:latin typeface="+mj-lt"/>
                <a:ea typeface="Helvetica Neue"/>
                <a:cs typeface="Helvetica Neue"/>
                <a:sym typeface="Helvetica Neue"/>
              </a:rPr>
              <a:t>niñas</a:t>
            </a:r>
            <a:r>
              <a:rPr lang="en-US" sz="2000" dirty="0">
                <a:solidFill>
                  <a:schemeClr val="dk1"/>
                </a:solidFill>
                <a:latin typeface="+mj-lt"/>
                <a:ea typeface="Helvetica Neue"/>
                <a:cs typeface="Helvetica Neue"/>
                <a:sym typeface="Helvetica Neue"/>
              </a:rPr>
              <a:t> y adolescentes a manejar sentimientos difíciles y aprender a resolver </a:t>
            </a:r>
            <a:r>
              <a:rPr lang="en-US" sz="2000" dirty="0" err="1">
                <a:solidFill>
                  <a:schemeClr val="dk1"/>
                </a:solidFill>
                <a:latin typeface="+mj-lt"/>
                <a:ea typeface="Helvetica Neue"/>
                <a:cs typeface="Helvetica Neue"/>
                <a:sym typeface="Helvetica Neue"/>
              </a:rPr>
              <a:t>problemas</a:t>
            </a:r>
            <a:endParaRPr lang="en-US" sz="2000" dirty="0">
              <a:solidFill>
                <a:schemeClr val="dk1"/>
              </a:solidFill>
              <a:latin typeface="+mj-lt"/>
              <a:ea typeface="Helvetica Neue"/>
              <a:cs typeface="Helvetica Neue"/>
              <a:sym typeface="Helvetica Neue"/>
            </a:endParaRPr>
          </a:p>
        </p:txBody>
      </p:sp>
      <p:sp>
        <p:nvSpPr>
          <p:cNvPr id="535" name="Google Shape;535;p18"/>
          <p:cNvSpPr/>
          <p:nvPr/>
        </p:nvSpPr>
        <p:spPr>
          <a:xfrm>
            <a:off x="2504188" y="2096472"/>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536" name="Google Shape;536;p18"/>
          <p:cNvSpPr/>
          <p:nvPr/>
        </p:nvSpPr>
        <p:spPr>
          <a:xfrm>
            <a:off x="7214016" y="2098684"/>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Tree>
    <p:extLst>
      <p:ext uri="{BB962C8B-B14F-4D97-AF65-F5344CB8AC3E}">
        <p14:creationId xmlns:p14="http://schemas.microsoft.com/office/powerpoint/2010/main" val="1704957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20" name="Title 19">
            <a:extLst>
              <a:ext uri="{FF2B5EF4-FFF2-40B4-BE49-F238E27FC236}">
                <a16:creationId xmlns:a16="http://schemas.microsoft.com/office/drawing/2014/main" id="{2A0626A4-11D1-6BF1-C505-EC0F3C09B666}"/>
              </a:ext>
            </a:extLst>
          </p:cNvPr>
          <p:cNvSpPr>
            <a:spLocks noGrp="1"/>
          </p:cNvSpPr>
          <p:nvPr>
            <p:ph type="title"/>
          </p:nvPr>
        </p:nvSpPr>
        <p:spPr/>
        <p:txBody>
          <a:bodyPr/>
          <a:lstStyle/>
          <a:p>
            <a:r>
              <a:rPr lang="en-US" sz="2400" b="1" dirty="0">
                <a:solidFill>
                  <a:schemeClr val="bg1"/>
                </a:solidFill>
                <a:latin typeface="Garamond"/>
              </a:rPr>
              <a:t>SESIÓN 5</a:t>
            </a:r>
            <a:br>
              <a:rPr lang="en-US" sz="2400" b="1" dirty="0">
                <a:solidFill>
                  <a:schemeClr val="bg1"/>
                </a:solidFill>
                <a:latin typeface="Garamond"/>
              </a:rPr>
            </a:br>
            <a:br>
              <a:rPr lang="en-US" b="1" dirty="0">
                <a:solidFill>
                  <a:schemeClr val="bg1"/>
                </a:solidFill>
                <a:latin typeface="Garamond"/>
              </a:rPr>
            </a:br>
            <a:r>
              <a:rPr lang="en-US" sz="5400" b="1" dirty="0">
                <a:solidFill>
                  <a:schemeClr val="bg1"/>
                </a:solidFill>
                <a:latin typeface="Garamond"/>
              </a:rPr>
              <a:t>Crear un </a:t>
            </a:r>
            <a:r>
              <a:rPr lang="en-US" sz="5400" b="1" dirty="0" err="1">
                <a:solidFill>
                  <a:schemeClr val="bg1"/>
                </a:solidFill>
                <a:latin typeface="Garamond"/>
              </a:rPr>
              <a:t>entorno</a:t>
            </a:r>
            <a:r>
              <a:rPr lang="en-US" sz="5400" b="1" dirty="0">
                <a:solidFill>
                  <a:schemeClr val="bg1"/>
                </a:solidFill>
                <a:latin typeface="Garamond"/>
              </a:rPr>
              <a:t> </a:t>
            </a:r>
            <a:r>
              <a:rPr lang="en-US" sz="5400" b="1" dirty="0" err="1">
                <a:solidFill>
                  <a:schemeClr val="bg1"/>
                </a:solidFill>
                <a:latin typeface="Garamond"/>
              </a:rPr>
              <a:t>predecible</a:t>
            </a:r>
            <a:r>
              <a:rPr lang="en-US" sz="5400" b="1" dirty="0">
                <a:solidFill>
                  <a:schemeClr val="bg1"/>
                </a:solidFill>
                <a:latin typeface="Garamond"/>
              </a:rPr>
              <a:t> y seguro mediante normas y rutinas familiares </a:t>
            </a:r>
            <a:endParaRPr lang="en-US" dirty="0"/>
          </a:p>
        </p:txBody>
      </p:sp>
      <p:grpSp>
        <p:nvGrpSpPr>
          <p:cNvPr id="75" name="Group 74">
            <a:extLst>
              <a:ext uri="{FF2B5EF4-FFF2-40B4-BE49-F238E27FC236}">
                <a16:creationId xmlns:a16="http://schemas.microsoft.com/office/drawing/2014/main" id="{B087ADDC-E43F-AE7D-FEA4-E36835338BD7}"/>
              </a:ext>
            </a:extLst>
          </p:cNvPr>
          <p:cNvGrpSpPr/>
          <p:nvPr/>
        </p:nvGrpSpPr>
        <p:grpSpPr>
          <a:xfrm>
            <a:off x="10370496" y="704160"/>
            <a:ext cx="937477" cy="1121659"/>
            <a:chOff x="2780231" y="3039417"/>
            <a:chExt cx="1162307" cy="1390660"/>
          </a:xfrm>
          <a:solidFill>
            <a:schemeClr val="bg1"/>
          </a:solidFill>
        </p:grpSpPr>
        <p:sp>
          <p:nvSpPr>
            <p:cNvPr id="76" name="Rectangle 75">
              <a:extLst>
                <a:ext uri="{FF2B5EF4-FFF2-40B4-BE49-F238E27FC236}">
                  <a16:creationId xmlns:a16="http://schemas.microsoft.com/office/drawing/2014/main" id="{35AACE8A-FF35-858B-97EB-4278CB05959A}"/>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lowchart: Stored Data 76">
              <a:extLst>
                <a:ext uri="{FF2B5EF4-FFF2-40B4-BE49-F238E27FC236}">
                  <a16:creationId xmlns:a16="http://schemas.microsoft.com/office/drawing/2014/main" id="{FA5AE003-8F77-2AC9-4B40-36B3B9FF090C}"/>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lowchart: Stored Data 77">
              <a:extLst>
                <a:ext uri="{FF2B5EF4-FFF2-40B4-BE49-F238E27FC236}">
                  <a16:creationId xmlns:a16="http://schemas.microsoft.com/office/drawing/2014/main" id="{E57C6229-1721-3156-DC32-114D38B2637A}"/>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25C90074-371D-C8B8-7307-76869E76192F}"/>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Isosceles Triangle 79">
              <a:extLst>
                <a:ext uri="{FF2B5EF4-FFF2-40B4-BE49-F238E27FC236}">
                  <a16:creationId xmlns:a16="http://schemas.microsoft.com/office/drawing/2014/main" id="{601C22F1-1139-B54F-34E1-5EDBDEDC5D54}"/>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A98D5085-43F7-6F81-FF55-FB1805C5A2A1}"/>
              </a:ext>
            </a:extLst>
          </p:cNvPr>
          <p:cNvGrpSpPr/>
          <p:nvPr/>
        </p:nvGrpSpPr>
        <p:grpSpPr>
          <a:xfrm>
            <a:off x="10559387" y="921768"/>
            <a:ext cx="497874" cy="668226"/>
            <a:chOff x="5438539" y="7646118"/>
            <a:chExt cx="814830" cy="1093633"/>
          </a:xfrm>
          <a:solidFill>
            <a:schemeClr val="accent3">
              <a:lumMod val="75000"/>
            </a:schemeClr>
          </a:solidFill>
        </p:grpSpPr>
        <p:sp>
          <p:nvSpPr>
            <p:cNvPr id="82" name="Round Same Side Corner Rectangle 21">
              <a:extLst>
                <a:ext uri="{FF2B5EF4-FFF2-40B4-BE49-F238E27FC236}">
                  <a16:creationId xmlns:a16="http://schemas.microsoft.com/office/drawing/2014/main" id="{F43AC12F-825E-DBAD-EEE4-56E6D9370ECA}"/>
                </a:ext>
              </a:extLst>
            </p:cNvPr>
            <p:cNvSpPr/>
            <p:nvPr/>
          </p:nvSpPr>
          <p:spPr>
            <a:xfrm>
              <a:off x="5440940" y="8395605"/>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a:extLst>
                <a:ext uri="{FF2B5EF4-FFF2-40B4-BE49-F238E27FC236}">
                  <a16:creationId xmlns:a16="http://schemas.microsoft.com/office/drawing/2014/main" id="{462A19AF-CC25-11F6-FDC3-F6D8DFE61393}"/>
                </a:ext>
              </a:extLst>
            </p:cNvPr>
            <p:cNvSpPr/>
            <p:nvPr/>
          </p:nvSpPr>
          <p:spPr>
            <a:xfrm>
              <a:off x="5438539" y="8011964"/>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ound Same Side Corner Rectangle 23">
              <a:extLst>
                <a:ext uri="{FF2B5EF4-FFF2-40B4-BE49-F238E27FC236}">
                  <a16:creationId xmlns:a16="http://schemas.microsoft.com/office/drawing/2014/main" id="{0FC56145-0D0A-1A62-4DFC-A7EC1FF8C5B4}"/>
                </a:ext>
              </a:extLst>
            </p:cNvPr>
            <p:cNvSpPr/>
            <p:nvPr/>
          </p:nvSpPr>
          <p:spPr>
            <a:xfrm>
              <a:off x="5928360" y="8029758"/>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a:extLst>
                <a:ext uri="{FF2B5EF4-FFF2-40B4-BE49-F238E27FC236}">
                  <a16:creationId xmlns:a16="http://schemas.microsoft.com/office/drawing/2014/main" id="{8CC8DE0B-6DC6-C269-98D6-EB7B9A9AAF89}"/>
                </a:ext>
              </a:extLst>
            </p:cNvPr>
            <p:cNvSpPr/>
            <p:nvPr/>
          </p:nvSpPr>
          <p:spPr>
            <a:xfrm>
              <a:off x="5925959" y="7646118"/>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ound Same Side Corner Rectangle 25">
              <a:extLst>
                <a:ext uri="{FF2B5EF4-FFF2-40B4-BE49-F238E27FC236}">
                  <a16:creationId xmlns:a16="http://schemas.microsoft.com/office/drawing/2014/main" id="{313A68DB-0143-65EF-C66D-D695E6F32F93}"/>
                </a:ext>
              </a:extLst>
            </p:cNvPr>
            <p:cNvSpPr/>
            <p:nvPr/>
          </p:nvSpPr>
          <p:spPr>
            <a:xfrm rot="12859561">
              <a:off x="5864557" y="8125814"/>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ound Same Side Corner Rectangle 26">
              <a:extLst>
                <a:ext uri="{FF2B5EF4-FFF2-40B4-BE49-F238E27FC236}">
                  <a16:creationId xmlns:a16="http://schemas.microsoft.com/office/drawing/2014/main" id="{D8A1BC3E-5EDD-82D4-DA71-1D626E1714FA}"/>
                </a:ext>
              </a:extLst>
            </p:cNvPr>
            <p:cNvSpPr/>
            <p:nvPr/>
          </p:nvSpPr>
          <p:spPr>
            <a:xfrm rot="14101202">
              <a:off x="5757134" y="8268990"/>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87">
            <a:extLst>
              <a:ext uri="{FF2B5EF4-FFF2-40B4-BE49-F238E27FC236}">
                <a16:creationId xmlns:a16="http://schemas.microsoft.com/office/drawing/2014/main" id="{33A821CF-C56E-620D-5052-A5280C892FBB}"/>
              </a:ext>
            </a:extLst>
          </p:cNvPr>
          <p:cNvGrpSpPr/>
          <p:nvPr/>
        </p:nvGrpSpPr>
        <p:grpSpPr>
          <a:xfrm>
            <a:off x="9087885" y="704160"/>
            <a:ext cx="937477" cy="1121659"/>
            <a:chOff x="678442" y="1567255"/>
            <a:chExt cx="937477" cy="1121659"/>
          </a:xfrm>
          <a:solidFill>
            <a:schemeClr val="bg1"/>
          </a:solidFill>
        </p:grpSpPr>
        <p:grpSp>
          <p:nvGrpSpPr>
            <p:cNvPr id="89" name="Group 88">
              <a:extLst>
                <a:ext uri="{FF2B5EF4-FFF2-40B4-BE49-F238E27FC236}">
                  <a16:creationId xmlns:a16="http://schemas.microsoft.com/office/drawing/2014/main" id="{99ACB133-A17D-3C2E-43C2-95B5AF53831A}"/>
                </a:ext>
              </a:extLst>
            </p:cNvPr>
            <p:cNvGrpSpPr/>
            <p:nvPr/>
          </p:nvGrpSpPr>
          <p:grpSpPr>
            <a:xfrm>
              <a:off x="678442" y="1567255"/>
              <a:ext cx="937477" cy="1121659"/>
              <a:chOff x="2780231" y="3039417"/>
              <a:chExt cx="1162307" cy="1390660"/>
            </a:xfrm>
            <a:grpFill/>
          </p:grpSpPr>
          <p:sp>
            <p:nvSpPr>
              <p:cNvPr id="94" name="Rectangle 93">
                <a:extLst>
                  <a:ext uri="{FF2B5EF4-FFF2-40B4-BE49-F238E27FC236}">
                    <a16:creationId xmlns:a16="http://schemas.microsoft.com/office/drawing/2014/main" id="{8900B388-14D3-A48B-C470-58EDEA8E8715}"/>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lowchart: Stored Data 94">
                <a:extLst>
                  <a:ext uri="{FF2B5EF4-FFF2-40B4-BE49-F238E27FC236}">
                    <a16:creationId xmlns:a16="http://schemas.microsoft.com/office/drawing/2014/main" id="{F1AEC68F-66B6-6FC0-A59D-58F8F677F60C}"/>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lowchart: Stored Data 95">
                <a:extLst>
                  <a:ext uri="{FF2B5EF4-FFF2-40B4-BE49-F238E27FC236}">
                    <a16:creationId xmlns:a16="http://schemas.microsoft.com/office/drawing/2014/main" id="{81E7676B-9053-8F4C-A581-49767EEE51BA}"/>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04BEA618-0980-93D8-F498-B29B58B8772F}"/>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Isosceles Triangle 97">
                <a:extLst>
                  <a:ext uri="{FF2B5EF4-FFF2-40B4-BE49-F238E27FC236}">
                    <a16:creationId xmlns:a16="http://schemas.microsoft.com/office/drawing/2014/main" id="{BB613CCB-CC97-1F75-D5AD-D1136DAD6BD4}"/>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0" name="Group 89">
              <a:extLst>
                <a:ext uri="{FF2B5EF4-FFF2-40B4-BE49-F238E27FC236}">
                  <a16:creationId xmlns:a16="http://schemas.microsoft.com/office/drawing/2014/main" id="{D486EA6F-19E0-397F-A441-60277A51DDA4}"/>
                </a:ext>
              </a:extLst>
            </p:cNvPr>
            <p:cNvGrpSpPr/>
            <p:nvPr/>
          </p:nvGrpSpPr>
          <p:grpSpPr>
            <a:xfrm>
              <a:off x="820591" y="1847754"/>
              <a:ext cx="633925" cy="581856"/>
              <a:chOff x="7619849" y="5297373"/>
              <a:chExt cx="500332" cy="459236"/>
            </a:xfrm>
            <a:grpFill/>
          </p:grpSpPr>
          <p:sp>
            <p:nvSpPr>
              <p:cNvPr id="92" name="Trapezoid 91">
                <a:extLst>
                  <a:ext uri="{FF2B5EF4-FFF2-40B4-BE49-F238E27FC236}">
                    <a16:creationId xmlns:a16="http://schemas.microsoft.com/office/drawing/2014/main" id="{700CFDD4-3F72-ADA2-62EC-B762EAE40820}"/>
                  </a:ext>
                </a:extLst>
              </p:cNvPr>
              <p:cNvSpPr/>
              <p:nvPr/>
            </p:nvSpPr>
            <p:spPr>
              <a:xfrm>
                <a:off x="7619849" y="5297373"/>
                <a:ext cx="500332" cy="200981"/>
              </a:xfrm>
              <a:prstGeom prst="trapezoi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EEB22FE2-5BDA-C326-0011-A5CB5D2D124D}"/>
                  </a:ext>
                </a:extLst>
              </p:cNvPr>
              <p:cNvSpPr/>
              <p:nvPr/>
            </p:nvSpPr>
            <p:spPr>
              <a:xfrm>
                <a:off x="7663186" y="5498354"/>
                <a:ext cx="413659" cy="25825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Heart 90">
              <a:extLst>
                <a:ext uri="{FF2B5EF4-FFF2-40B4-BE49-F238E27FC236}">
                  <a16:creationId xmlns:a16="http://schemas.microsoft.com/office/drawing/2014/main" id="{385B669E-05DA-983B-4574-080109FF6104}"/>
                </a:ext>
              </a:extLst>
            </p:cNvPr>
            <p:cNvSpPr/>
            <p:nvPr/>
          </p:nvSpPr>
          <p:spPr>
            <a:xfrm>
              <a:off x="1004668" y="2053550"/>
              <a:ext cx="285023" cy="254645"/>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494561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DFB81-42BA-1E44-8F9D-302A3511823D}"/>
              </a:ext>
            </a:extLst>
          </p:cNvPr>
          <p:cNvSpPr>
            <a:spLocks noGrp="1"/>
          </p:cNvSpPr>
          <p:nvPr>
            <p:ph type="title"/>
          </p:nvPr>
        </p:nvSpPr>
        <p:spPr/>
        <p:txBody>
          <a:bodyPr/>
          <a:lstStyle/>
          <a:p>
            <a:r>
              <a:rPr lang="en-US" dirty="0">
                <a:latin typeface="+mj-lt"/>
              </a:rPr>
              <a:t>Funciones y expectativas claras</a:t>
            </a:r>
          </a:p>
        </p:txBody>
      </p:sp>
      <p:sp>
        <p:nvSpPr>
          <p:cNvPr id="3" name="TextBox 2">
            <a:extLst>
              <a:ext uri="{FF2B5EF4-FFF2-40B4-BE49-F238E27FC236}">
                <a16:creationId xmlns:a16="http://schemas.microsoft.com/office/drawing/2014/main" id="{02ECEE2D-44D6-B4FA-A41C-4F0140EB2D42}"/>
              </a:ext>
            </a:extLst>
          </p:cNvPr>
          <p:cNvSpPr txBox="1"/>
          <p:nvPr/>
        </p:nvSpPr>
        <p:spPr>
          <a:xfrm>
            <a:off x="2016198" y="2181122"/>
            <a:ext cx="3575431" cy="3416320"/>
          </a:xfrm>
          <a:prstGeom prst="rect">
            <a:avLst/>
          </a:prstGeom>
          <a:noFill/>
        </p:spPr>
        <p:txBody>
          <a:bodyPr wrap="square">
            <a:spAutoFit/>
          </a:bodyPr>
          <a:lstStyle/>
          <a:p>
            <a:r>
              <a:rPr lang="en-US" sz="2400" dirty="0">
                <a:latin typeface="+mj-lt"/>
                <a:cs typeface="Calibri" panose="020F0502020204030204" pitchFamily="34" charset="0"/>
              </a:rPr>
              <a:t>L</a:t>
            </a:r>
            <a:r>
              <a:rPr lang="en-US" sz="2400" b="0" i="0" dirty="0">
                <a:effectLst/>
                <a:latin typeface="+mj-lt"/>
                <a:cs typeface="Calibri" panose="020F0502020204030204" pitchFamily="34" charset="0"/>
              </a:rPr>
              <a:t>os/as </a:t>
            </a:r>
            <a:r>
              <a:rPr lang="en-US" sz="2400" b="0" i="0" dirty="0" err="1">
                <a:effectLst/>
                <a:latin typeface="+mj-lt"/>
                <a:cs typeface="Calibri" panose="020F0502020204030204" pitchFamily="34" charset="0"/>
              </a:rPr>
              <a:t>menores</a:t>
            </a:r>
            <a:r>
              <a:rPr lang="en-US" sz="2400" b="0" i="0" dirty="0">
                <a:effectLst/>
                <a:latin typeface="+mj-lt"/>
                <a:cs typeface="Calibri" panose="020F0502020204030204" pitchFamily="34" charset="0"/>
              </a:rPr>
              <a:t> tienden a satisfacer sus necesidades de forma adecuada y </a:t>
            </a:r>
            <a:r>
              <a:rPr lang="en-US" sz="2400" b="0" i="0" dirty="0" err="1">
                <a:effectLst/>
                <a:latin typeface="+mj-lt"/>
                <a:cs typeface="Calibri" panose="020F0502020204030204" pitchFamily="34" charset="0"/>
              </a:rPr>
              <a:t>equitativa</a:t>
            </a:r>
            <a:endParaRPr lang="en-US" sz="2400" b="0" i="0" dirty="0">
              <a:effectLst/>
              <a:latin typeface="+mj-lt"/>
              <a:cs typeface="Calibri" panose="020F0502020204030204" pitchFamily="34" charset="0"/>
            </a:endParaRPr>
          </a:p>
          <a:p>
            <a:endParaRPr lang="en-US" sz="2400" b="0" i="0" dirty="0">
              <a:effectLst/>
              <a:latin typeface="+mj-lt"/>
              <a:cs typeface="Calibri" panose="020F0502020204030204" pitchFamily="34" charset="0"/>
            </a:endParaRPr>
          </a:p>
          <a:p>
            <a:r>
              <a:rPr lang="en-US" sz="2400" b="0" i="0" dirty="0">
                <a:effectLst/>
                <a:latin typeface="+mj-lt"/>
                <a:cs typeface="Calibri" panose="020F0502020204030204" pitchFamily="34" charset="0"/>
              </a:rPr>
              <a:t>Se permite a </a:t>
            </a:r>
            <a:r>
              <a:rPr lang="en-US" sz="2400" b="0" i="0" dirty="0" err="1">
                <a:effectLst/>
                <a:latin typeface="+mj-lt"/>
                <a:cs typeface="Calibri" panose="020F0502020204030204" pitchFamily="34" charset="0"/>
              </a:rPr>
              <a:t>los</a:t>
            </a:r>
            <a:r>
              <a:rPr lang="en-US" sz="2400" b="0" i="0" dirty="0">
                <a:effectLst/>
                <a:latin typeface="+mj-lt"/>
                <a:cs typeface="Calibri" panose="020F0502020204030204" pitchFamily="34" charset="0"/>
              </a:rPr>
              <a:t>/as </a:t>
            </a:r>
            <a:r>
              <a:rPr lang="en-US" sz="2400" b="0" i="0" dirty="0" err="1">
                <a:effectLst/>
                <a:latin typeface="+mj-lt"/>
                <a:cs typeface="Calibri" panose="020F0502020204030204" pitchFamily="34" charset="0"/>
              </a:rPr>
              <a:t>menores</a:t>
            </a:r>
            <a:r>
              <a:rPr lang="en-US" sz="2400" b="0" i="0" dirty="0">
                <a:effectLst/>
                <a:latin typeface="+mj-lt"/>
                <a:cs typeface="Calibri" panose="020F0502020204030204" pitchFamily="34" charset="0"/>
              </a:rPr>
              <a:t> expresar sus necesidades de </a:t>
            </a:r>
            <a:r>
              <a:rPr lang="en-US" sz="2400" b="0" i="0" dirty="0" err="1">
                <a:effectLst/>
                <a:latin typeface="+mj-lt"/>
                <a:cs typeface="Calibri" panose="020F0502020204030204" pitchFamily="34" charset="0"/>
              </a:rPr>
              <a:t>desarrollo</a:t>
            </a:r>
            <a:endParaRPr lang="en-US" sz="2400" b="0" i="0" dirty="0">
              <a:effectLst/>
              <a:latin typeface="+mj-lt"/>
              <a:cs typeface="Calibri" panose="020F0502020204030204" pitchFamily="34" charset="0"/>
            </a:endParaRPr>
          </a:p>
        </p:txBody>
      </p:sp>
      <p:sp>
        <p:nvSpPr>
          <p:cNvPr id="5" name="TextBox 4">
            <a:extLst>
              <a:ext uri="{FF2B5EF4-FFF2-40B4-BE49-F238E27FC236}">
                <a16:creationId xmlns:a16="http://schemas.microsoft.com/office/drawing/2014/main" id="{CB6F69A7-4F98-39A3-660B-2095CAFB8F5A}"/>
              </a:ext>
            </a:extLst>
          </p:cNvPr>
          <p:cNvSpPr txBox="1"/>
          <p:nvPr/>
        </p:nvSpPr>
        <p:spPr>
          <a:xfrm>
            <a:off x="7618712" y="2181122"/>
            <a:ext cx="3575431" cy="3785652"/>
          </a:xfrm>
          <a:prstGeom prst="rect">
            <a:avLst/>
          </a:prstGeom>
          <a:noFill/>
        </p:spPr>
        <p:txBody>
          <a:bodyPr wrap="square">
            <a:spAutoFit/>
          </a:bodyPr>
          <a:lstStyle/>
          <a:p>
            <a:r>
              <a:rPr lang="en-US" sz="2400" b="0" i="0" dirty="0">
                <a:effectLst/>
                <a:latin typeface="+mj-lt"/>
                <a:cs typeface="Calibri" panose="020F0502020204030204" pitchFamily="34" charset="0"/>
              </a:rPr>
              <a:t>Los padres y </a:t>
            </a:r>
            <a:r>
              <a:rPr lang="en-US" sz="2400" b="0" i="0" dirty="0" err="1">
                <a:effectLst/>
                <a:latin typeface="+mj-lt"/>
                <a:cs typeface="Calibri" panose="020F0502020204030204" pitchFamily="34" charset="0"/>
              </a:rPr>
              <a:t>madres</a:t>
            </a:r>
            <a:r>
              <a:rPr lang="en-US" sz="2400" b="0" i="0" dirty="0">
                <a:effectLst/>
                <a:latin typeface="+mj-lt"/>
                <a:cs typeface="Calibri" panose="020F0502020204030204" pitchFamily="34" charset="0"/>
              </a:rPr>
              <a:t> asumen la responsabilidad de su </a:t>
            </a:r>
            <a:r>
              <a:rPr lang="en-US" sz="2400" b="0" i="0" dirty="0" err="1">
                <a:effectLst/>
                <a:latin typeface="+mj-lt"/>
                <a:cs typeface="Calibri" panose="020F0502020204030204" pitchFamily="34" charset="0"/>
              </a:rPr>
              <a:t>propio</a:t>
            </a:r>
            <a:r>
              <a:rPr lang="en-US" sz="2400" b="0" i="0" dirty="0">
                <a:effectLst/>
                <a:latin typeface="+mj-lt"/>
                <a:cs typeface="Calibri" panose="020F0502020204030204" pitchFamily="34" charset="0"/>
              </a:rPr>
              <a:t> </a:t>
            </a:r>
            <a:r>
              <a:rPr lang="en-US" sz="2400" b="0" i="0" dirty="0" err="1">
                <a:effectLst/>
                <a:latin typeface="+mj-lt"/>
                <a:cs typeface="Calibri" panose="020F0502020204030204" pitchFamily="34" charset="0"/>
              </a:rPr>
              <a:t>comportamiento</a:t>
            </a:r>
            <a:endParaRPr lang="en-US" sz="2400" b="0" i="0" dirty="0">
              <a:effectLst/>
              <a:latin typeface="+mj-lt"/>
              <a:cs typeface="Calibri" panose="020F0502020204030204" pitchFamily="34" charset="0"/>
            </a:endParaRPr>
          </a:p>
          <a:p>
            <a:endParaRPr lang="en-US" sz="2400" b="0" i="0" dirty="0">
              <a:effectLst/>
              <a:latin typeface="+mj-lt"/>
              <a:cs typeface="Calibri" panose="020F0502020204030204" pitchFamily="34" charset="0"/>
            </a:endParaRPr>
          </a:p>
          <a:p>
            <a:endParaRPr lang="en-US" sz="2400" b="0" i="0" dirty="0">
              <a:effectLst/>
              <a:latin typeface="+mj-lt"/>
              <a:cs typeface="Calibri" panose="020F0502020204030204" pitchFamily="34" charset="0"/>
            </a:endParaRPr>
          </a:p>
          <a:p>
            <a:r>
              <a:rPr lang="en-US" sz="2400" b="0" i="0" dirty="0">
                <a:effectLst/>
                <a:latin typeface="+mj-lt"/>
                <a:cs typeface="Calibri" panose="020F0502020204030204" pitchFamily="34" charset="0"/>
              </a:rPr>
              <a:t>Los padres y </a:t>
            </a:r>
            <a:r>
              <a:rPr lang="en-US" sz="2400" b="0" i="0" dirty="0" err="1">
                <a:effectLst/>
                <a:latin typeface="+mj-lt"/>
                <a:cs typeface="Calibri" panose="020F0502020204030204" pitchFamily="34" charset="0"/>
              </a:rPr>
              <a:t>madres</a:t>
            </a:r>
            <a:r>
              <a:rPr lang="en-US" sz="2400" b="0" i="0" dirty="0">
                <a:effectLst/>
                <a:latin typeface="+mj-lt"/>
                <a:cs typeface="Calibri" panose="020F0502020204030204" pitchFamily="34" charset="0"/>
              </a:rPr>
              <a:t> no dependen únicamente del apoyo emocional de sus </a:t>
            </a:r>
            <a:r>
              <a:rPr lang="en-US" sz="2400" b="0" i="0" dirty="0" err="1">
                <a:effectLst/>
                <a:latin typeface="+mj-lt"/>
                <a:cs typeface="Calibri" panose="020F0502020204030204" pitchFamily="34" charset="0"/>
              </a:rPr>
              <a:t>hijos</a:t>
            </a:r>
            <a:r>
              <a:rPr lang="en-US" sz="2400" b="0" i="0" dirty="0">
                <a:effectLst/>
                <a:latin typeface="+mj-lt"/>
                <a:cs typeface="Calibri" panose="020F0502020204030204" pitchFamily="34" charset="0"/>
              </a:rPr>
              <a:t>/as</a:t>
            </a:r>
            <a:endParaRPr lang="en-US" sz="2400" dirty="0">
              <a:latin typeface="+mj-lt"/>
              <a:cs typeface="Calibri" panose="020F0502020204030204" pitchFamily="34" charset="0"/>
            </a:endParaRPr>
          </a:p>
        </p:txBody>
      </p:sp>
      <p:grpSp>
        <p:nvGrpSpPr>
          <p:cNvPr id="6" name="Group 5">
            <a:extLst>
              <a:ext uri="{FF2B5EF4-FFF2-40B4-BE49-F238E27FC236}">
                <a16:creationId xmlns:a16="http://schemas.microsoft.com/office/drawing/2014/main" id="{3FE1698F-6EA1-172C-40EF-3028186E108A}"/>
              </a:ext>
            </a:extLst>
          </p:cNvPr>
          <p:cNvGrpSpPr/>
          <p:nvPr/>
        </p:nvGrpSpPr>
        <p:grpSpPr>
          <a:xfrm>
            <a:off x="1241899" y="2270433"/>
            <a:ext cx="422635" cy="861847"/>
            <a:chOff x="4162834" y="1684320"/>
            <a:chExt cx="350098" cy="713930"/>
          </a:xfrm>
          <a:solidFill>
            <a:schemeClr val="accent3">
              <a:lumMod val="75000"/>
            </a:schemeClr>
          </a:solidFill>
        </p:grpSpPr>
        <p:sp>
          <p:nvSpPr>
            <p:cNvPr id="7" name="Round Same Side Corner Rectangle 21">
              <a:extLst>
                <a:ext uri="{FF2B5EF4-FFF2-40B4-BE49-F238E27FC236}">
                  <a16:creationId xmlns:a16="http://schemas.microsoft.com/office/drawing/2014/main" id="{2CC4352E-11B6-2E66-A303-EC1173DAE3F9}"/>
                </a:ext>
              </a:extLst>
            </p:cNvPr>
            <p:cNvSpPr/>
            <p:nvPr/>
          </p:nvSpPr>
          <p:spPr>
            <a:xfrm>
              <a:off x="4162834" y="2069359"/>
              <a:ext cx="350098" cy="32889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F79771AC-FA84-D86D-B10C-6564EBB3D9AC}"/>
                </a:ext>
              </a:extLst>
            </p:cNvPr>
            <p:cNvSpPr/>
            <p:nvPr/>
          </p:nvSpPr>
          <p:spPr>
            <a:xfrm>
              <a:off x="4181633"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F93877DA-1FC2-5AD9-254D-D5E351A15915}"/>
              </a:ext>
            </a:extLst>
          </p:cNvPr>
          <p:cNvGrpSpPr/>
          <p:nvPr/>
        </p:nvGrpSpPr>
        <p:grpSpPr>
          <a:xfrm>
            <a:off x="6213210" y="1880916"/>
            <a:ext cx="1047108" cy="1320445"/>
            <a:chOff x="3269971" y="2733590"/>
            <a:chExt cx="648257" cy="817478"/>
          </a:xfrm>
          <a:solidFill>
            <a:schemeClr val="accent3">
              <a:lumMod val="75000"/>
            </a:schemeClr>
          </a:solidFill>
        </p:grpSpPr>
        <p:grpSp>
          <p:nvGrpSpPr>
            <p:cNvPr id="10" name="Group 9">
              <a:extLst>
                <a:ext uri="{FF2B5EF4-FFF2-40B4-BE49-F238E27FC236}">
                  <a16:creationId xmlns:a16="http://schemas.microsoft.com/office/drawing/2014/main" id="{DF4D9C9F-79BE-63C9-CC43-122B90AF718F}"/>
                </a:ext>
              </a:extLst>
            </p:cNvPr>
            <p:cNvGrpSpPr/>
            <p:nvPr/>
          </p:nvGrpSpPr>
          <p:grpSpPr>
            <a:xfrm>
              <a:off x="3664779" y="2733590"/>
              <a:ext cx="253449" cy="817478"/>
              <a:chOff x="4045582" y="1684320"/>
              <a:chExt cx="350098" cy="1129211"/>
            </a:xfrm>
            <a:grpFill/>
          </p:grpSpPr>
          <p:sp>
            <p:nvSpPr>
              <p:cNvPr id="16" name="Round Same Side Corner Rectangle 21">
                <a:extLst>
                  <a:ext uri="{FF2B5EF4-FFF2-40B4-BE49-F238E27FC236}">
                    <a16:creationId xmlns:a16="http://schemas.microsoft.com/office/drawing/2014/main" id="{C6D0F1C1-EDDF-884C-CF5F-A073C89B9200}"/>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338D18A4-0A72-6AAB-252A-CC7291C9D078}"/>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C1D3EB1-5630-2EEE-B4BF-D2FD77CBD562}"/>
                </a:ext>
              </a:extLst>
            </p:cNvPr>
            <p:cNvGrpSpPr/>
            <p:nvPr/>
          </p:nvGrpSpPr>
          <p:grpSpPr>
            <a:xfrm>
              <a:off x="3269971" y="2733590"/>
              <a:ext cx="363228" cy="817478"/>
              <a:chOff x="3000654" y="1516217"/>
              <a:chExt cx="245039" cy="551483"/>
            </a:xfrm>
            <a:grpFill/>
          </p:grpSpPr>
          <p:grpSp>
            <p:nvGrpSpPr>
              <p:cNvPr id="12" name="Group 11">
                <a:extLst>
                  <a:ext uri="{FF2B5EF4-FFF2-40B4-BE49-F238E27FC236}">
                    <a16:creationId xmlns:a16="http://schemas.microsoft.com/office/drawing/2014/main" id="{D15FC8BD-A732-D5FF-EC66-E5D2916DE144}"/>
                  </a:ext>
                </a:extLst>
              </p:cNvPr>
              <p:cNvGrpSpPr/>
              <p:nvPr/>
            </p:nvGrpSpPr>
            <p:grpSpPr>
              <a:xfrm>
                <a:off x="3036509" y="1516217"/>
                <a:ext cx="172158" cy="551483"/>
                <a:chOff x="4043172" y="1684320"/>
                <a:chExt cx="352508" cy="1129211"/>
              </a:xfrm>
              <a:grpFill/>
            </p:grpSpPr>
            <p:sp>
              <p:nvSpPr>
                <p:cNvPr id="14" name="Round Same Side Corner Rectangle 21">
                  <a:extLst>
                    <a:ext uri="{FF2B5EF4-FFF2-40B4-BE49-F238E27FC236}">
                      <a16:creationId xmlns:a16="http://schemas.microsoft.com/office/drawing/2014/main" id="{2EB882BC-47D8-2C02-1A5B-1F32459454D0}"/>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FC5BC2A2-28F2-9BFD-4FCB-CE6A15BA7746}"/>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Flowchart: Manual Operation 12">
                <a:extLst>
                  <a:ext uri="{FF2B5EF4-FFF2-40B4-BE49-F238E27FC236}">
                    <a16:creationId xmlns:a16="http://schemas.microsoft.com/office/drawing/2014/main" id="{7877A48C-4033-7AE6-8B22-D88C1FCE13E5}"/>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8" name="Group 17">
            <a:extLst>
              <a:ext uri="{FF2B5EF4-FFF2-40B4-BE49-F238E27FC236}">
                <a16:creationId xmlns:a16="http://schemas.microsoft.com/office/drawing/2014/main" id="{087B4B15-07EF-341C-88F3-EBF551CDAE82}"/>
              </a:ext>
            </a:extLst>
          </p:cNvPr>
          <p:cNvGrpSpPr/>
          <p:nvPr/>
        </p:nvGrpSpPr>
        <p:grpSpPr>
          <a:xfrm>
            <a:off x="1241899" y="4068134"/>
            <a:ext cx="422635" cy="861847"/>
            <a:chOff x="4162834" y="1684320"/>
            <a:chExt cx="350098" cy="713930"/>
          </a:xfrm>
          <a:solidFill>
            <a:schemeClr val="accent3">
              <a:lumMod val="75000"/>
            </a:schemeClr>
          </a:solidFill>
        </p:grpSpPr>
        <p:sp>
          <p:nvSpPr>
            <p:cNvPr id="19" name="Round Same Side Corner Rectangle 21">
              <a:extLst>
                <a:ext uri="{FF2B5EF4-FFF2-40B4-BE49-F238E27FC236}">
                  <a16:creationId xmlns:a16="http://schemas.microsoft.com/office/drawing/2014/main" id="{FE740D5A-61D0-DE56-0C45-BAA9A33D0242}"/>
                </a:ext>
              </a:extLst>
            </p:cNvPr>
            <p:cNvSpPr/>
            <p:nvPr/>
          </p:nvSpPr>
          <p:spPr>
            <a:xfrm>
              <a:off x="4162834" y="2069359"/>
              <a:ext cx="350098" cy="32889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3CDE54AE-54BD-C851-345F-0BC6A57980C7}"/>
                </a:ext>
              </a:extLst>
            </p:cNvPr>
            <p:cNvSpPr/>
            <p:nvPr/>
          </p:nvSpPr>
          <p:spPr>
            <a:xfrm>
              <a:off x="4181633"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90BECB3C-B256-BE71-E6D7-2A4FF32BC573}"/>
              </a:ext>
            </a:extLst>
          </p:cNvPr>
          <p:cNvGrpSpPr/>
          <p:nvPr/>
        </p:nvGrpSpPr>
        <p:grpSpPr>
          <a:xfrm>
            <a:off x="6213210" y="3694700"/>
            <a:ext cx="1047108" cy="1320445"/>
            <a:chOff x="3269971" y="2733590"/>
            <a:chExt cx="648257" cy="817478"/>
          </a:xfrm>
          <a:solidFill>
            <a:schemeClr val="accent3">
              <a:lumMod val="75000"/>
            </a:schemeClr>
          </a:solidFill>
        </p:grpSpPr>
        <p:grpSp>
          <p:nvGrpSpPr>
            <p:cNvPr id="22" name="Group 21">
              <a:extLst>
                <a:ext uri="{FF2B5EF4-FFF2-40B4-BE49-F238E27FC236}">
                  <a16:creationId xmlns:a16="http://schemas.microsoft.com/office/drawing/2014/main" id="{4A50EFA5-7995-A136-E4C2-86C75BAFCD00}"/>
                </a:ext>
              </a:extLst>
            </p:cNvPr>
            <p:cNvGrpSpPr/>
            <p:nvPr/>
          </p:nvGrpSpPr>
          <p:grpSpPr>
            <a:xfrm>
              <a:off x="3664779" y="2733590"/>
              <a:ext cx="253449" cy="817478"/>
              <a:chOff x="4045582" y="1684320"/>
              <a:chExt cx="350098" cy="1129211"/>
            </a:xfrm>
            <a:grpFill/>
          </p:grpSpPr>
          <p:sp>
            <p:nvSpPr>
              <p:cNvPr id="28" name="Round Same Side Corner Rectangle 21">
                <a:extLst>
                  <a:ext uri="{FF2B5EF4-FFF2-40B4-BE49-F238E27FC236}">
                    <a16:creationId xmlns:a16="http://schemas.microsoft.com/office/drawing/2014/main" id="{A37B0D6D-19F5-1492-FEEE-1BAB1E95F167}"/>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E8445E8C-574A-1D4B-A1A4-733DEB38A40D}"/>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24286130-7F4A-C1BA-AD84-AAF5CF85C22B}"/>
                </a:ext>
              </a:extLst>
            </p:cNvPr>
            <p:cNvGrpSpPr/>
            <p:nvPr/>
          </p:nvGrpSpPr>
          <p:grpSpPr>
            <a:xfrm>
              <a:off x="3269971" y="2733590"/>
              <a:ext cx="363228" cy="817478"/>
              <a:chOff x="3000654" y="1516217"/>
              <a:chExt cx="245039" cy="551483"/>
            </a:xfrm>
            <a:grpFill/>
          </p:grpSpPr>
          <p:grpSp>
            <p:nvGrpSpPr>
              <p:cNvPr id="24" name="Group 23">
                <a:extLst>
                  <a:ext uri="{FF2B5EF4-FFF2-40B4-BE49-F238E27FC236}">
                    <a16:creationId xmlns:a16="http://schemas.microsoft.com/office/drawing/2014/main" id="{55DB733F-B0AA-AFAC-B519-F6DC6FC5B93D}"/>
                  </a:ext>
                </a:extLst>
              </p:cNvPr>
              <p:cNvGrpSpPr/>
              <p:nvPr/>
            </p:nvGrpSpPr>
            <p:grpSpPr>
              <a:xfrm>
                <a:off x="3036509" y="1516217"/>
                <a:ext cx="172158" cy="551483"/>
                <a:chOff x="4043172" y="1684320"/>
                <a:chExt cx="352508" cy="1129211"/>
              </a:xfrm>
              <a:grpFill/>
            </p:grpSpPr>
            <p:sp>
              <p:nvSpPr>
                <p:cNvPr id="26" name="Round Same Side Corner Rectangle 21">
                  <a:extLst>
                    <a:ext uri="{FF2B5EF4-FFF2-40B4-BE49-F238E27FC236}">
                      <a16:creationId xmlns:a16="http://schemas.microsoft.com/office/drawing/2014/main" id="{48AD5ABD-417F-927C-C6B6-947490B6F3C4}"/>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21D57F31-B246-38A4-4D5D-E8EC2603BC58}"/>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lowchart: Manual Operation 24">
                <a:extLst>
                  <a:ext uri="{FF2B5EF4-FFF2-40B4-BE49-F238E27FC236}">
                    <a16:creationId xmlns:a16="http://schemas.microsoft.com/office/drawing/2014/main" id="{72CD4BA1-E587-4F66-F7CE-8DE6722A63E8}"/>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9631669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F356A-5FF2-1733-0E7E-5EA195045C75}"/>
              </a:ext>
            </a:extLst>
          </p:cNvPr>
          <p:cNvSpPr>
            <a:spLocks noGrp="1"/>
          </p:cNvSpPr>
          <p:nvPr>
            <p:ph type="title"/>
          </p:nvPr>
        </p:nvSpPr>
        <p:spPr/>
        <p:txBody>
          <a:bodyPr>
            <a:normAutofit/>
          </a:bodyPr>
          <a:lstStyle/>
          <a:p>
            <a:r>
              <a:rPr lang="en-US" dirty="0">
                <a:latin typeface="+mj-lt"/>
              </a:rPr>
              <a:t>Herramientas para cuidadores</a:t>
            </a:r>
          </a:p>
        </p:txBody>
      </p:sp>
      <p:sp>
        <p:nvSpPr>
          <p:cNvPr id="4" name="TextBox 3">
            <a:extLst>
              <a:ext uri="{FF2B5EF4-FFF2-40B4-BE49-F238E27FC236}">
                <a16:creationId xmlns:a16="http://schemas.microsoft.com/office/drawing/2014/main" id="{673478C3-C7E3-3D78-5293-DA1ED1FC608D}"/>
              </a:ext>
            </a:extLst>
          </p:cNvPr>
          <p:cNvSpPr txBox="1"/>
          <p:nvPr/>
        </p:nvSpPr>
        <p:spPr>
          <a:xfrm>
            <a:off x="3016346" y="4497943"/>
            <a:ext cx="1839861" cy="954107"/>
          </a:xfrm>
          <a:prstGeom prst="rect">
            <a:avLst/>
          </a:prstGeom>
          <a:noFill/>
        </p:spPr>
        <p:txBody>
          <a:bodyPr wrap="square" rtlCol="0">
            <a:spAutoFit/>
          </a:bodyPr>
          <a:lstStyle/>
          <a:p>
            <a:pPr algn="ctr"/>
            <a:r>
              <a:rPr lang="en-US" sz="2800" dirty="0">
                <a:solidFill>
                  <a:schemeClr val="tx1"/>
                </a:solidFill>
                <a:latin typeface="+mj-lt"/>
                <a:cs typeface="Calibri" panose="020F0502020204030204" pitchFamily="34" charset="0"/>
              </a:rPr>
              <a:t>Normas familiares</a:t>
            </a:r>
          </a:p>
        </p:txBody>
      </p:sp>
      <p:grpSp>
        <p:nvGrpSpPr>
          <p:cNvPr id="53" name="Group 52">
            <a:extLst>
              <a:ext uri="{FF2B5EF4-FFF2-40B4-BE49-F238E27FC236}">
                <a16:creationId xmlns:a16="http://schemas.microsoft.com/office/drawing/2014/main" id="{040765A8-3366-58FD-885D-62F640A532A1}"/>
              </a:ext>
            </a:extLst>
          </p:cNvPr>
          <p:cNvGrpSpPr/>
          <p:nvPr/>
        </p:nvGrpSpPr>
        <p:grpSpPr>
          <a:xfrm rot="21070612">
            <a:off x="3016346" y="1807125"/>
            <a:ext cx="1968185" cy="2303802"/>
            <a:chOff x="2762866" y="1773891"/>
            <a:chExt cx="2444370" cy="2861187"/>
          </a:xfrm>
        </p:grpSpPr>
        <p:sp>
          <p:nvSpPr>
            <p:cNvPr id="3" name="Rectangle: Single Corner Snipped 2">
              <a:extLst>
                <a:ext uri="{FF2B5EF4-FFF2-40B4-BE49-F238E27FC236}">
                  <a16:creationId xmlns:a16="http://schemas.microsoft.com/office/drawing/2014/main" id="{F87180E2-7848-3A7C-F69D-18B50BC1B7C7}"/>
                </a:ext>
              </a:extLst>
            </p:cNvPr>
            <p:cNvSpPr/>
            <p:nvPr/>
          </p:nvSpPr>
          <p:spPr>
            <a:xfrm>
              <a:off x="2762866" y="1773891"/>
              <a:ext cx="2444370" cy="2861187"/>
            </a:xfrm>
            <a:prstGeom prst="snip1Rect">
              <a:avLst>
                <a:gd name="adj" fmla="val 2309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9" name="Rectangle: Rounded Corners 18">
              <a:extLst>
                <a:ext uri="{FF2B5EF4-FFF2-40B4-BE49-F238E27FC236}">
                  <a16:creationId xmlns:a16="http://schemas.microsoft.com/office/drawing/2014/main" id="{82CFBD12-D6BE-8029-12CD-1A7545DFF24A}"/>
                </a:ext>
              </a:extLst>
            </p:cNvPr>
            <p:cNvSpPr/>
            <p:nvPr/>
          </p:nvSpPr>
          <p:spPr>
            <a:xfrm>
              <a:off x="3173101" y="2843963"/>
              <a:ext cx="1582057" cy="2467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Rounded Corners 19">
              <a:extLst>
                <a:ext uri="{FF2B5EF4-FFF2-40B4-BE49-F238E27FC236}">
                  <a16:creationId xmlns:a16="http://schemas.microsoft.com/office/drawing/2014/main" id="{FD6D0573-3DB3-A035-091C-00052232122E}"/>
                </a:ext>
              </a:extLst>
            </p:cNvPr>
            <p:cNvSpPr/>
            <p:nvPr/>
          </p:nvSpPr>
          <p:spPr>
            <a:xfrm>
              <a:off x="3173101" y="3362848"/>
              <a:ext cx="1582057" cy="2467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41F2C54D-26B5-CB84-5154-2A0C9221474F}"/>
                </a:ext>
              </a:extLst>
            </p:cNvPr>
            <p:cNvSpPr/>
            <p:nvPr/>
          </p:nvSpPr>
          <p:spPr>
            <a:xfrm>
              <a:off x="3173101" y="3881733"/>
              <a:ext cx="1582057" cy="2467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649686D8-BF62-F132-03B8-3C39D3B9D409}"/>
                </a:ext>
              </a:extLst>
            </p:cNvPr>
            <p:cNvSpPr/>
            <p:nvPr/>
          </p:nvSpPr>
          <p:spPr>
            <a:xfrm>
              <a:off x="3173101" y="2299721"/>
              <a:ext cx="1582057" cy="2467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02DA8011-5E61-1299-4F2E-F8E49ED0058E}"/>
              </a:ext>
            </a:extLst>
          </p:cNvPr>
          <p:cNvSpPr txBox="1"/>
          <p:nvPr/>
        </p:nvSpPr>
        <p:spPr>
          <a:xfrm>
            <a:off x="6798716" y="4497943"/>
            <a:ext cx="2473663" cy="954107"/>
          </a:xfrm>
          <a:prstGeom prst="rect">
            <a:avLst/>
          </a:prstGeom>
          <a:noFill/>
        </p:spPr>
        <p:txBody>
          <a:bodyPr wrap="square" rtlCol="0">
            <a:spAutoFit/>
          </a:bodyPr>
          <a:lstStyle/>
          <a:p>
            <a:pPr algn="ctr"/>
            <a:r>
              <a:rPr lang="en-US" sz="2800" dirty="0">
                <a:solidFill>
                  <a:schemeClr val="tx1"/>
                </a:solidFill>
                <a:latin typeface="+mj-lt"/>
                <a:cs typeface="Calibri" panose="020F0502020204030204" pitchFamily="34" charset="0"/>
              </a:rPr>
              <a:t>Reuniones familiares</a:t>
            </a:r>
          </a:p>
        </p:txBody>
      </p:sp>
      <p:grpSp>
        <p:nvGrpSpPr>
          <p:cNvPr id="52" name="Group 51">
            <a:extLst>
              <a:ext uri="{FF2B5EF4-FFF2-40B4-BE49-F238E27FC236}">
                <a16:creationId xmlns:a16="http://schemas.microsoft.com/office/drawing/2014/main" id="{43BC0EC0-801E-C154-683C-E7502666FB6E}"/>
              </a:ext>
            </a:extLst>
          </p:cNvPr>
          <p:cNvGrpSpPr/>
          <p:nvPr/>
        </p:nvGrpSpPr>
        <p:grpSpPr>
          <a:xfrm>
            <a:off x="6696733" y="2068832"/>
            <a:ext cx="2420572" cy="1814232"/>
            <a:chOff x="6814299" y="2089042"/>
            <a:chExt cx="2420572" cy="1814232"/>
          </a:xfrm>
        </p:grpSpPr>
        <p:grpSp>
          <p:nvGrpSpPr>
            <p:cNvPr id="24" name="Group 23">
              <a:extLst>
                <a:ext uri="{FF2B5EF4-FFF2-40B4-BE49-F238E27FC236}">
                  <a16:creationId xmlns:a16="http://schemas.microsoft.com/office/drawing/2014/main" id="{DFF3B355-9135-EBDC-DD39-C2EF7C2C50E6}"/>
                </a:ext>
              </a:extLst>
            </p:cNvPr>
            <p:cNvGrpSpPr/>
            <p:nvPr/>
          </p:nvGrpSpPr>
          <p:grpSpPr>
            <a:xfrm>
              <a:off x="7668897" y="2910557"/>
              <a:ext cx="217398" cy="443324"/>
              <a:chOff x="4162834" y="1684320"/>
              <a:chExt cx="350098" cy="713930"/>
            </a:xfrm>
            <a:solidFill>
              <a:schemeClr val="accent3">
                <a:lumMod val="75000"/>
              </a:schemeClr>
            </a:solidFill>
          </p:grpSpPr>
          <p:sp>
            <p:nvSpPr>
              <p:cNvPr id="25" name="Round Same Side Corner Rectangle 21">
                <a:extLst>
                  <a:ext uri="{FF2B5EF4-FFF2-40B4-BE49-F238E27FC236}">
                    <a16:creationId xmlns:a16="http://schemas.microsoft.com/office/drawing/2014/main" id="{E1E38060-CA86-D20F-0216-C7A35C702898}"/>
                  </a:ext>
                </a:extLst>
              </p:cNvPr>
              <p:cNvSpPr/>
              <p:nvPr/>
            </p:nvSpPr>
            <p:spPr>
              <a:xfrm>
                <a:off x="4162834" y="2069359"/>
                <a:ext cx="350098" cy="32889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67FD1DA4-CA3E-4828-BDA9-6E420201AC9A}"/>
                  </a:ext>
                </a:extLst>
              </p:cNvPr>
              <p:cNvSpPr/>
              <p:nvPr/>
            </p:nvSpPr>
            <p:spPr>
              <a:xfrm>
                <a:off x="4181633"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CD3EED13-5054-26A0-B08D-30AC03278083}"/>
                </a:ext>
              </a:extLst>
            </p:cNvPr>
            <p:cNvGrpSpPr/>
            <p:nvPr/>
          </p:nvGrpSpPr>
          <p:grpSpPr>
            <a:xfrm>
              <a:off x="8825483" y="2538370"/>
              <a:ext cx="409388" cy="1319214"/>
              <a:chOff x="4045582" y="1684320"/>
              <a:chExt cx="350098" cy="1128158"/>
            </a:xfrm>
            <a:solidFill>
              <a:schemeClr val="accent3">
                <a:lumMod val="75000"/>
              </a:schemeClr>
            </a:solidFill>
          </p:grpSpPr>
          <p:sp>
            <p:nvSpPr>
              <p:cNvPr id="34" name="Round Same Side Corner Rectangle 21">
                <a:extLst>
                  <a:ext uri="{FF2B5EF4-FFF2-40B4-BE49-F238E27FC236}">
                    <a16:creationId xmlns:a16="http://schemas.microsoft.com/office/drawing/2014/main" id="{0015EDFC-A11C-F113-2646-A36E952F8F85}"/>
                  </a:ext>
                </a:extLst>
              </p:cNvPr>
              <p:cNvSpPr/>
              <p:nvPr/>
            </p:nvSpPr>
            <p:spPr>
              <a:xfrm>
                <a:off x="4045582" y="2069359"/>
                <a:ext cx="350098" cy="74311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4DE697F9-3792-C796-984F-C1A78BBC1F41}"/>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09D6F789-73E8-780D-C38C-2EF620E28ACF}"/>
                </a:ext>
              </a:extLst>
            </p:cNvPr>
            <p:cNvGrpSpPr/>
            <p:nvPr/>
          </p:nvGrpSpPr>
          <p:grpSpPr>
            <a:xfrm>
              <a:off x="6814299" y="2568041"/>
              <a:ext cx="535822" cy="1313692"/>
              <a:chOff x="3000654" y="1516216"/>
              <a:chExt cx="245039" cy="600770"/>
            </a:xfrm>
            <a:solidFill>
              <a:schemeClr val="accent3">
                <a:lumMod val="75000"/>
              </a:schemeClr>
            </a:solidFill>
          </p:grpSpPr>
          <p:grpSp>
            <p:nvGrpSpPr>
              <p:cNvPr id="30" name="Group 29">
                <a:extLst>
                  <a:ext uri="{FF2B5EF4-FFF2-40B4-BE49-F238E27FC236}">
                    <a16:creationId xmlns:a16="http://schemas.microsoft.com/office/drawing/2014/main" id="{316B4B51-30B1-F7E5-9A77-6DB005100ABF}"/>
                  </a:ext>
                </a:extLst>
              </p:cNvPr>
              <p:cNvGrpSpPr/>
              <p:nvPr/>
            </p:nvGrpSpPr>
            <p:grpSpPr>
              <a:xfrm>
                <a:off x="3036509" y="1516216"/>
                <a:ext cx="172158" cy="395869"/>
                <a:chOff x="4043172" y="1684320"/>
                <a:chExt cx="352508" cy="810578"/>
              </a:xfrm>
              <a:grpFill/>
            </p:grpSpPr>
            <p:sp>
              <p:nvSpPr>
                <p:cNvPr id="32" name="Round Same Side Corner Rectangle 21">
                  <a:extLst>
                    <a:ext uri="{FF2B5EF4-FFF2-40B4-BE49-F238E27FC236}">
                      <a16:creationId xmlns:a16="http://schemas.microsoft.com/office/drawing/2014/main" id="{F3501D55-9491-C6B6-7669-E8C3BD86ADC6}"/>
                    </a:ext>
                  </a:extLst>
                </p:cNvPr>
                <p:cNvSpPr/>
                <p:nvPr/>
              </p:nvSpPr>
              <p:spPr>
                <a:xfrm>
                  <a:off x="4045582" y="2069360"/>
                  <a:ext cx="350098" cy="42553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643CB0C2-339B-D716-DE13-0C7DBAD9C9EC}"/>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lowchart: Manual Operation 30">
                <a:extLst>
                  <a:ext uri="{FF2B5EF4-FFF2-40B4-BE49-F238E27FC236}">
                    <a16:creationId xmlns:a16="http://schemas.microsoft.com/office/drawing/2014/main" id="{E2ADD564-5670-9305-90B6-AA241F0DE471}"/>
                  </a:ext>
                </a:extLst>
              </p:cNvPr>
              <p:cNvSpPr/>
              <p:nvPr/>
            </p:nvSpPr>
            <p:spPr>
              <a:xfrm rot="10800000">
                <a:off x="3000654" y="1754062"/>
                <a:ext cx="245039" cy="362924"/>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88AE843C-46E2-0150-9D31-23AC6F401AAA}"/>
                </a:ext>
              </a:extLst>
            </p:cNvPr>
            <p:cNvGrpSpPr/>
            <p:nvPr/>
          </p:nvGrpSpPr>
          <p:grpSpPr>
            <a:xfrm>
              <a:off x="8171654" y="2843962"/>
              <a:ext cx="250055" cy="509919"/>
              <a:chOff x="4162834" y="1684320"/>
              <a:chExt cx="350098" cy="713930"/>
            </a:xfrm>
            <a:solidFill>
              <a:schemeClr val="accent3">
                <a:lumMod val="75000"/>
              </a:schemeClr>
            </a:solidFill>
          </p:grpSpPr>
          <p:sp>
            <p:nvSpPr>
              <p:cNvPr id="37" name="Round Same Side Corner Rectangle 21">
                <a:extLst>
                  <a:ext uri="{FF2B5EF4-FFF2-40B4-BE49-F238E27FC236}">
                    <a16:creationId xmlns:a16="http://schemas.microsoft.com/office/drawing/2014/main" id="{E497C187-6108-A011-50E8-3F2CB140F23F}"/>
                  </a:ext>
                </a:extLst>
              </p:cNvPr>
              <p:cNvSpPr/>
              <p:nvPr/>
            </p:nvSpPr>
            <p:spPr>
              <a:xfrm>
                <a:off x="4162834" y="2069359"/>
                <a:ext cx="350098" cy="32889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8DFD6316-A7A3-13BC-FE6E-DBBDC2CB232C}"/>
                  </a:ext>
                </a:extLst>
              </p:cNvPr>
              <p:cNvSpPr/>
              <p:nvPr/>
            </p:nvSpPr>
            <p:spPr>
              <a:xfrm>
                <a:off x="4181633"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Rectangle: Rounded Corners 38">
              <a:extLst>
                <a:ext uri="{FF2B5EF4-FFF2-40B4-BE49-F238E27FC236}">
                  <a16:creationId xmlns:a16="http://schemas.microsoft.com/office/drawing/2014/main" id="{68C7BE9A-0266-1D7A-DAC3-E935D91F2596}"/>
                </a:ext>
              </a:extLst>
            </p:cNvPr>
            <p:cNvSpPr/>
            <p:nvPr/>
          </p:nvSpPr>
          <p:spPr>
            <a:xfrm>
              <a:off x="7414854" y="3429001"/>
              <a:ext cx="1300521" cy="122874"/>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Rounded Corners 39">
              <a:extLst>
                <a:ext uri="{FF2B5EF4-FFF2-40B4-BE49-F238E27FC236}">
                  <a16:creationId xmlns:a16="http://schemas.microsoft.com/office/drawing/2014/main" id="{E361FB29-53A2-946C-D911-6C31903BA313}"/>
                </a:ext>
              </a:extLst>
            </p:cNvPr>
            <p:cNvSpPr/>
            <p:nvPr/>
          </p:nvSpPr>
          <p:spPr>
            <a:xfrm>
              <a:off x="7600515" y="3486219"/>
              <a:ext cx="108639" cy="417055"/>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Rounded Corners 40">
              <a:extLst>
                <a:ext uri="{FF2B5EF4-FFF2-40B4-BE49-F238E27FC236}">
                  <a16:creationId xmlns:a16="http://schemas.microsoft.com/office/drawing/2014/main" id="{474F9D7F-75C0-77A6-CACA-8C653A828C09}"/>
                </a:ext>
              </a:extLst>
            </p:cNvPr>
            <p:cNvSpPr/>
            <p:nvPr/>
          </p:nvSpPr>
          <p:spPr>
            <a:xfrm>
              <a:off x="8437615" y="3486219"/>
              <a:ext cx="108639" cy="417055"/>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Speech Bubble: Rectangle with Corners Rounded 8">
              <a:extLst>
                <a:ext uri="{FF2B5EF4-FFF2-40B4-BE49-F238E27FC236}">
                  <a16:creationId xmlns:a16="http://schemas.microsoft.com/office/drawing/2014/main" id="{B99AC79D-D806-9AA0-B82B-07D9DB29C1A4}"/>
                </a:ext>
              </a:extLst>
            </p:cNvPr>
            <p:cNvSpPr/>
            <p:nvPr/>
          </p:nvSpPr>
          <p:spPr>
            <a:xfrm>
              <a:off x="7202868" y="2089042"/>
              <a:ext cx="397647" cy="254246"/>
            </a:xfrm>
            <a:prstGeom prst="wedgeRoundRectCallout">
              <a:avLst>
                <a:gd name="adj1" fmla="val -20501"/>
                <a:gd name="adj2" fmla="val 84025"/>
                <a:gd name="adj3" fmla="val 1666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1" name="Speech Bubble: Rectangle with Corners Rounded 8">
              <a:extLst>
                <a:ext uri="{FF2B5EF4-FFF2-40B4-BE49-F238E27FC236}">
                  <a16:creationId xmlns:a16="http://schemas.microsoft.com/office/drawing/2014/main" id="{37A5B7BE-193A-0087-E11C-06B74596ED0E}"/>
                </a:ext>
              </a:extLst>
            </p:cNvPr>
            <p:cNvSpPr/>
            <p:nvPr/>
          </p:nvSpPr>
          <p:spPr>
            <a:xfrm>
              <a:off x="8066823" y="2337793"/>
              <a:ext cx="397647" cy="254246"/>
            </a:xfrm>
            <a:prstGeom prst="wedgeRoundRectCallout">
              <a:avLst>
                <a:gd name="adj1" fmla="val -20501"/>
                <a:gd name="adj2" fmla="val 84025"/>
                <a:gd name="adj3" fmla="val 1666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spTree>
    <p:extLst>
      <p:ext uri="{BB962C8B-B14F-4D97-AF65-F5344CB8AC3E}">
        <p14:creationId xmlns:p14="http://schemas.microsoft.com/office/powerpoint/2010/main" val="37042732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D27A6-47E6-7068-80B9-3259D4CFAB4C}"/>
              </a:ext>
            </a:extLst>
          </p:cNvPr>
          <p:cNvSpPr>
            <a:spLocks noGrp="1"/>
          </p:cNvSpPr>
          <p:nvPr>
            <p:ph type="title"/>
          </p:nvPr>
        </p:nvSpPr>
        <p:spPr/>
        <p:txBody>
          <a:bodyPr/>
          <a:lstStyle/>
          <a:p>
            <a:r>
              <a:rPr lang="en-US" dirty="0">
                <a:latin typeface="+mj-lt"/>
              </a:rPr>
              <a:t>Normas y acuerdos familiares</a:t>
            </a:r>
          </a:p>
        </p:txBody>
      </p:sp>
      <p:sp>
        <p:nvSpPr>
          <p:cNvPr id="6" name="TextBox 5">
            <a:extLst>
              <a:ext uri="{FF2B5EF4-FFF2-40B4-BE49-F238E27FC236}">
                <a16:creationId xmlns:a16="http://schemas.microsoft.com/office/drawing/2014/main" id="{DFC3EC11-3777-CA18-0565-C657038B7D84}"/>
              </a:ext>
            </a:extLst>
          </p:cNvPr>
          <p:cNvSpPr txBox="1"/>
          <p:nvPr/>
        </p:nvSpPr>
        <p:spPr>
          <a:xfrm>
            <a:off x="1594550" y="1630298"/>
            <a:ext cx="4283735" cy="4401205"/>
          </a:xfrm>
          <a:prstGeom prst="rect">
            <a:avLst/>
          </a:prstGeom>
          <a:noFill/>
        </p:spPr>
        <p:txBody>
          <a:bodyPr wrap="square">
            <a:spAutoFit/>
          </a:bodyPr>
          <a:lstStyle/>
          <a:p>
            <a:pPr>
              <a:spcAft>
                <a:spcPts val="1200"/>
              </a:spcAft>
            </a:pPr>
            <a:r>
              <a:rPr lang="en-US" sz="2400" dirty="0">
                <a:latin typeface="+mj-lt"/>
                <a:cs typeface="Calibri" panose="020F0502020204030204" pitchFamily="34" charset="0"/>
              </a:rPr>
              <a:t>Fomentar la </a:t>
            </a:r>
            <a:r>
              <a:rPr lang="en-US" sz="2400" dirty="0" err="1">
                <a:latin typeface="+mj-lt"/>
                <a:cs typeface="Calibri" panose="020F0502020204030204" pitchFamily="34" charset="0"/>
              </a:rPr>
              <a:t>predecibilidad</a:t>
            </a:r>
            <a:r>
              <a:rPr lang="en-US" sz="2400" dirty="0">
                <a:latin typeface="+mj-lt"/>
                <a:cs typeface="Calibri" panose="020F0502020204030204" pitchFamily="34" charset="0"/>
              </a:rPr>
              <a:t> y la sensación de seguridad de </a:t>
            </a:r>
            <a:r>
              <a:rPr lang="en-US" sz="2400" dirty="0" err="1">
                <a:latin typeface="+mj-lt"/>
                <a:cs typeface="Calibri" panose="020F0502020204030204" pitchFamily="34" charset="0"/>
              </a:rPr>
              <a:t>los</a:t>
            </a:r>
            <a:r>
              <a:rPr lang="en-US" sz="2400" dirty="0">
                <a:latin typeface="+mj-lt"/>
                <a:cs typeface="Calibri" panose="020F0502020204030204" pitchFamily="34" charset="0"/>
              </a:rPr>
              <a:t>/as </a:t>
            </a:r>
            <a:r>
              <a:rPr lang="en-US" sz="2400" dirty="0" err="1">
                <a:latin typeface="+mj-lt"/>
                <a:cs typeface="Calibri" panose="020F0502020204030204" pitchFamily="34" charset="0"/>
              </a:rPr>
              <a:t>menores</a:t>
            </a:r>
            <a:endParaRPr lang="en-US" sz="2400" dirty="0">
              <a:latin typeface="+mj-lt"/>
              <a:cs typeface="Calibri" panose="020F0502020204030204" pitchFamily="34" charset="0"/>
            </a:endParaRPr>
          </a:p>
          <a:p>
            <a:pPr>
              <a:spcAft>
                <a:spcPts val="1200"/>
              </a:spcAft>
            </a:pPr>
            <a:r>
              <a:rPr lang="en-US" sz="2400" dirty="0">
                <a:latin typeface="+mj-lt"/>
                <a:cs typeface="Calibri" panose="020F0502020204030204" pitchFamily="34" charset="0"/>
              </a:rPr>
              <a:t>Co-crear las reglas</a:t>
            </a:r>
          </a:p>
          <a:p>
            <a:pPr>
              <a:spcAft>
                <a:spcPts val="1200"/>
              </a:spcAft>
            </a:pPr>
            <a:r>
              <a:rPr lang="en-US" sz="2400" dirty="0">
                <a:latin typeface="+mj-lt"/>
                <a:cs typeface="Calibri" panose="020F0502020204030204" pitchFamily="34" charset="0"/>
              </a:rPr>
              <a:t>Comunicar las normas con claridad</a:t>
            </a:r>
          </a:p>
          <a:p>
            <a:pPr>
              <a:spcAft>
                <a:spcPts val="1200"/>
              </a:spcAft>
            </a:pPr>
            <a:r>
              <a:rPr lang="en-US" sz="2400" dirty="0">
                <a:latin typeface="+mj-lt"/>
                <a:cs typeface="Calibri" panose="020F0502020204030204" pitchFamily="34" charset="0"/>
              </a:rPr>
              <a:t>Asegúrese de que las normas se adaptan a la edad</a:t>
            </a:r>
          </a:p>
          <a:p>
            <a:pPr>
              <a:spcAft>
                <a:spcPts val="1200"/>
              </a:spcAft>
            </a:pPr>
            <a:r>
              <a:rPr lang="en-US" sz="2400" dirty="0">
                <a:latin typeface="+mj-lt"/>
                <a:cs typeface="Calibri" panose="020F0502020204030204" pitchFamily="34" charset="0"/>
              </a:rPr>
              <a:t>Fomentar el cumplimiento de las normas con elogios</a:t>
            </a:r>
          </a:p>
        </p:txBody>
      </p:sp>
      <p:sp>
        <p:nvSpPr>
          <p:cNvPr id="10" name="L-Shape 9">
            <a:extLst>
              <a:ext uri="{FF2B5EF4-FFF2-40B4-BE49-F238E27FC236}">
                <a16:creationId xmlns:a16="http://schemas.microsoft.com/office/drawing/2014/main" id="{96E6E5B7-BCC1-48A7-18FE-188FC576314B}"/>
              </a:ext>
            </a:extLst>
          </p:cNvPr>
          <p:cNvSpPr/>
          <p:nvPr/>
        </p:nvSpPr>
        <p:spPr>
          <a:xfrm rot="18361091">
            <a:off x="964404" y="1841684"/>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454A5E6C-0A56-E661-8A6B-582F344F01FC}"/>
              </a:ext>
            </a:extLst>
          </p:cNvPr>
          <p:cNvSpPr txBox="1"/>
          <p:nvPr/>
        </p:nvSpPr>
        <p:spPr>
          <a:xfrm>
            <a:off x="7070065" y="1630298"/>
            <a:ext cx="4283735" cy="4462760"/>
          </a:xfrm>
          <a:prstGeom prst="rect">
            <a:avLst/>
          </a:prstGeom>
          <a:noFill/>
        </p:spPr>
        <p:txBody>
          <a:bodyPr wrap="square">
            <a:spAutoFit/>
          </a:bodyPr>
          <a:lstStyle/>
          <a:p>
            <a:pPr>
              <a:spcAft>
                <a:spcPts val="1200"/>
              </a:spcAft>
            </a:pPr>
            <a:r>
              <a:rPr lang="en-US" sz="2400" dirty="0">
                <a:latin typeface="+mj-lt"/>
                <a:cs typeface="Calibri" panose="020F0502020204030204" pitchFamily="34" charset="0"/>
              </a:rPr>
              <a:t>Implicar a </a:t>
            </a:r>
            <a:r>
              <a:rPr lang="en-US" sz="2400" dirty="0" err="1">
                <a:latin typeface="+mj-lt"/>
                <a:cs typeface="Calibri" panose="020F0502020204030204" pitchFamily="34" charset="0"/>
              </a:rPr>
              <a:t>los</a:t>
            </a:r>
            <a:r>
              <a:rPr lang="en-US" sz="2400" dirty="0">
                <a:latin typeface="+mj-lt"/>
                <a:cs typeface="Calibri" panose="020F0502020204030204" pitchFamily="34" charset="0"/>
              </a:rPr>
              <a:t>/as </a:t>
            </a:r>
            <a:r>
              <a:rPr lang="en-US" sz="2400" dirty="0" err="1">
                <a:latin typeface="+mj-lt"/>
                <a:cs typeface="Calibri" panose="020F0502020204030204" pitchFamily="34" charset="0"/>
              </a:rPr>
              <a:t>menores</a:t>
            </a:r>
            <a:r>
              <a:rPr lang="en-US" sz="2400" dirty="0">
                <a:latin typeface="+mj-lt"/>
                <a:cs typeface="Calibri" panose="020F0502020204030204" pitchFamily="34" charset="0"/>
              </a:rPr>
              <a:t>, especialmente a los adolescentes, en la creación de las </a:t>
            </a:r>
            <a:r>
              <a:rPr lang="en-US" sz="2400" dirty="0" err="1">
                <a:latin typeface="+mj-lt"/>
                <a:cs typeface="Calibri" panose="020F0502020204030204" pitchFamily="34" charset="0"/>
              </a:rPr>
              <a:t>normas</a:t>
            </a:r>
            <a:endParaRPr lang="en-US" sz="2400" dirty="0">
              <a:latin typeface="+mj-lt"/>
              <a:cs typeface="Calibri" panose="020F0502020204030204" pitchFamily="34" charset="0"/>
            </a:endParaRPr>
          </a:p>
          <a:p>
            <a:pPr>
              <a:spcAft>
                <a:spcPts val="1200"/>
              </a:spcAft>
            </a:pPr>
            <a:r>
              <a:rPr lang="en-US" sz="2400" dirty="0">
                <a:latin typeface="+mj-lt"/>
                <a:cs typeface="Calibri" panose="020F0502020204030204" pitchFamily="34" charset="0"/>
              </a:rPr>
              <a:t>Los </a:t>
            </a:r>
            <a:r>
              <a:rPr lang="en-US" sz="2400" dirty="0" err="1">
                <a:latin typeface="+mj-lt"/>
                <a:cs typeface="Calibri" panose="020F0502020204030204" pitchFamily="34" charset="0"/>
              </a:rPr>
              <a:t>adultos</a:t>
            </a:r>
            <a:r>
              <a:rPr lang="en-US" sz="2400" dirty="0">
                <a:latin typeface="+mj-lt"/>
                <a:cs typeface="Calibri" panose="020F0502020204030204" pitchFamily="34" charset="0"/>
              </a:rPr>
              <a:t>/as también deben seguir las normas familiares</a:t>
            </a:r>
          </a:p>
          <a:p>
            <a:pPr>
              <a:spcAft>
                <a:spcPts val="1200"/>
              </a:spcAft>
            </a:pPr>
            <a:r>
              <a:rPr lang="en-US" sz="2400" dirty="0">
                <a:latin typeface="+mj-lt"/>
                <a:cs typeface="Calibri" panose="020F0502020204030204" pitchFamily="34" charset="0"/>
              </a:rPr>
              <a:t>Garantizar que las normas en el hogar sean justas e iguales para todos los miembros de la familia, </a:t>
            </a:r>
            <a:r>
              <a:rPr lang="en-US" sz="2400" dirty="0" err="1">
                <a:latin typeface="+mj-lt"/>
                <a:cs typeface="Calibri" panose="020F0502020204030204" pitchFamily="34" charset="0"/>
              </a:rPr>
              <a:t>incluidos</a:t>
            </a:r>
            <a:r>
              <a:rPr lang="en-US" sz="2400" dirty="0">
                <a:latin typeface="+mj-lt"/>
                <a:cs typeface="Calibri" panose="020F0502020204030204" pitchFamily="34" charset="0"/>
              </a:rPr>
              <a:t> </a:t>
            </a:r>
            <a:r>
              <a:rPr lang="en-US" sz="2400" dirty="0" err="1">
                <a:latin typeface="+mj-lt"/>
                <a:cs typeface="Calibri" panose="020F0502020204030204" pitchFamily="34" charset="0"/>
              </a:rPr>
              <a:t>los</a:t>
            </a:r>
            <a:r>
              <a:rPr lang="en-US" sz="2400" dirty="0">
                <a:latin typeface="+mj-lt"/>
                <a:cs typeface="Calibri" panose="020F0502020204030204" pitchFamily="34" charset="0"/>
              </a:rPr>
              <a:t> </a:t>
            </a:r>
            <a:r>
              <a:rPr lang="en-US" sz="2400" dirty="0" err="1">
                <a:latin typeface="+mj-lt"/>
                <a:cs typeface="Calibri" panose="020F0502020204030204" pitchFamily="34" charset="0"/>
              </a:rPr>
              <a:t>niños</a:t>
            </a:r>
            <a:r>
              <a:rPr lang="en-US" sz="2400" dirty="0">
                <a:latin typeface="+mj-lt"/>
                <a:cs typeface="Calibri" panose="020F0502020204030204" pitchFamily="34" charset="0"/>
              </a:rPr>
              <a:t> y las </a:t>
            </a:r>
            <a:r>
              <a:rPr lang="en-US" sz="2400" dirty="0" err="1">
                <a:latin typeface="+mj-lt"/>
                <a:cs typeface="Calibri" panose="020F0502020204030204" pitchFamily="34" charset="0"/>
              </a:rPr>
              <a:t>niñas</a:t>
            </a:r>
            <a:endParaRPr lang="en-US" sz="2400" dirty="0">
              <a:latin typeface="+mj-lt"/>
              <a:cs typeface="Calibri" panose="020F0502020204030204" pitchFamily="34" charset="0"/>
            </a:endParaRPr>
          </a:p>
        </p:txBody>
      </p:sp>
      <p:sp>
        <p:nvSpPr>
          <p:cNvPr id="12" name="L-Shape 11">
            <a:extLst>
              <a:ext uri="{FF2B5EF4-FFF2-40B4-BE49-F238E27FC236}">
                <a16:creationId xmlns:a16="http://schemas.microsoft.com/office/drawing/2014/main" id="{D6027CCD-6F15-D49B-E3D7-309B06827E8D}"/>
              </a:ext>
            </a:extLst>
          </p:cNvPr>
          <p:cNvSpPr/>
          <p:nvPr/>
        </p:nvSpPr>
        <p:spPr>
          <a:xfrm rot="18361091">
            <a:off x="964401" y="2567427"/>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L-Shape 12">
            <a:extLst>
              <a:ext uri="{FF2B5EF4-FFF2-40B4-BE49-F238E27FC236}">
                <a16:creationId xmlns:a16="http://schemas.microsoft.com/office/drawing/2014/main" id="{2B729B9D-7CC9-5D73-BD22-5BF427F01D97}"/>
              </a:ext>
            </a:extLst>
          </p:cNvPr>
          <p:cNvSpPr/>
          <p:nvPr/>
        </p:nvSpPr>
        <p:spPr>
          <a:xfrm rot="18361091">
            <a:off x="964400" y="3283694"/>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L-Shape 13">
            <a:extLst>
              <a:ext uri="{FF2B5EF4-FFF2-40B4-BE49-F238E27FC236}">
                <a16:creationId xmlns:a16="http://schemas.microsoft.com/office/drawing/2014/main" id="{52CDC88F-A372-A59A-CA70-5F6CDA6A7519}"/>
              </a:ext>
            </a:extLst>
          </p:cNvPr>
          <p:cNvSpPr/>
          <p:nvPr/>
        </p:nvSpPr>
        <p:spPr>
          <a:xfrm rot="18361091">
            <a:off x="964401" y="4194830"/>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L-Shape 14">
            <a:extLst>
              <a:ext uri="{FF2B5EF4-FFF2-40B4-BE49-F238E27FC236}">
                <a16:creationId xmlns:a16="http://schemas.microsoft.com/office/drawing/2014/main" id="{6358BD30-C80E-6C1D-BE2E-80216699584A}"/>
              </a:ext>
            </a:extLst>
          </p:cNvPr>
          <p:cNvSpPr/>
          <p:nvPr/>
        </p:nvSpPr>
        <p:spPr>
          <a:xfrm rot="18361091">
            <a:off x="964400" y="5105966"/>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L-Shape 15">
            <a:extLst>
              <a:ext uri="{FF2B5EF4-FFF2-40B4-BE49-F238E27FC236}">
                <a16:creationId xmlns:a16="http://schemas.microsoft.com/office/drawing/2014/main" id="{EF6BF13E-C336-8F6D-E61B-E8ACA14B0F76}"/>
              </a:ext>
            </a:extLst>
          </p:cNvPr>
          <p:cNvSpPr/>
          <p:nvPr/>
        </p:nvSpPr>
        <p:spPr>
          <a:xfrm rot="18361091">
            <a:off x="6470395" y="1841684"/>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L-Shape 16">
            <a:extLst>
              <a:ext uri="{FF2B5EF4-FFF2-40B4-BE49-F238E27FC236}">
                <a16:creationId xmlns:a16="http://schemas.microsoft.com/office/drawing/2014/main" id="{6E9C79BB-5D73-B8B4-24D4-0277A588FC89}"/>
              </a:ext>
            </a:extLst>
          </p:cNvPr>
          <p:cNvSpPr/>
          <p:nvPr/>
        </p:nvSpPr>
        <p:spPr>
          <a:xfrm rot="18361091">
            <a:off x="6470395" y="3372423"/>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L-Shape 17">
            <a:extLst>
              <a:ext uri="{FF2B5EF4-FFF2-40B4-BE49-F238E27FC236}">
                <a16:creationId xmlns:a16="http://schemas.microsoft.com/office/drawing/2014/main" id="{401C0183-9C06-8B27-C16F-6BF36E922A08}"/>
              </a:ext>
            </a:extLst>
          </p:cNvPr>
          <p:cNvSpPr/>
          <p:nvPr/>
        </p:nvSpPr>
        <p:spPr>
          <a:xfrm rot="18361091">
            <a:off x="6470395" y="4198833"/>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232599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5EA9E8E8-94E2-8E53-1BDF-87E55727C429}"/>
              </a:ext>
            </a:extLst>
          </p:cNvPr>
          <p:cNvSpPr/>
          <p:nvPr/>
        </p:nvSpPr>
        <p:spPr>
          <a:xfrm>
            <a:off x="3121909" y="1658983"/>
            <a:ext cx="8231891" cy="3892732"/>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BDE8A1-78AB-BE57-B81F-6AD36EE5FC51}"/>
              </a:ext>
            </a:extLst>
          </p:cNvPr>
          <p:cNvSpPr>
            <a:spLocks noGrp="1"/>
          </p:cNvSpPr>
          <p:nvPr>
            <p:ph type="title"/>
          </p:nvPr>
        </p:nvSpPr>
        <p:spPr/>
        <p:txBody>
          <a:bodyPr/>
          <a:lstStyle/>
          <a:p>
            <a:r>
              <a:rPr lang="en-US" dirty="0">
                <a:latin typeface="+mj-lt"/>
              </a:rPr>
              <a:t>Directrices para unas normas eficaces</a:t>
            </a:r>
          </a:p>
        </p:txBody>
      </p:sp>
      <p:sp>
        <p:nvSpPr>
          <p:cNvPr id="4" name="TextBox 3">
            <a:extLst>
              <a:ext uri="{FF2B5EF4-FFF2-40B4-BE49-F238E27FC236}">
                <a16:creationId xmlns:a16="http://schemas.microsoft.com/office/drawing/2014/main" id="{C6DDBF9C-8D11-39B2-6AAD-958A13EF0EE8}"/>
              </a:ext>
            </a:extLst>
          </p:cNvPr>
          <p:cNvSpPr txBox="1"/>
          <p:nvPr/>
        </p:nvSpPr>
        <p:spPr>
          <a:xfrm>
            <a:off x="3844359" y="1871390"/>
            <a:ext cx="7188030" cy="3416320"/>
          </a:xfrm>
          <a:prstGeom prst="rect">
            <a:avLst/>
          </a:prstGeom>
          <a:noFill/>
        </p:spPr>
        <p:txBody>
          <a:bodyPr wrap="square">
            <a:spAutoFit/>
          </a:bodyPr>
          <a:lstStyle/>
          <a:p>
            <a:pPr marL="342900" indent="-342900">
              <a:buFont typeface="Arial" panose="020B0604020202020204" pitchFamily="34" charset="0"/>
              <a:buChar char="•"/>
            </a:pPr>
            <a:r>
              <a:rPr lang="en-US" sz="2400" i="0" dirty="0">
                <a:effectLst/>
                <a:latin typeface="+mj-lt"/>
                <a:cs typeface="Calibri" panose="020F0502020204030204" pitchFamily="34" charset="0"/>
              </a:rPr>
              <a:t>Las normas indican a </a:t>
            </a:r>
            <a:r>
              <a:rPr lang="en-US" sz="2400" i="0" dirty="0" err="1">
                <a:effectLst/>
                <a:latin typeface="+mj-lt"/>
                <a:cs typeface="Calibri" panose="020F0502020204030204" pitchFamily="34" charset="0"/>
              </a:rPr>
              <a:t>los</a:t>
            </a:r>
            <a:r>
              <a:rPr lang="en-US" sz="2400" i="0" dirty="0">
                <a:effectLst/>
                <a:latin typeface="+mj-lt"/>
                <a:cs typeface="Calibri" panose="020F0502020204030204" pitchFamily="34" charset="0"/>
              </a:rPr>
              <a:t>/as </a:t>
            </a:r>
            <a:r>
              <a:rPr lang="en-US" sz="2400" i="0" dirty="0" err="1">
                <a:effectLst/>
                <a:latin typeface="+mj-lt"/>
                <a:cs typeface="Calibri" panose="020F0502020204030204" pitchFamily="34" charset="0"/>
              </a:rPr>
              <a:t>menores</a:t>
            </a:r>
            <a:r>
              <a:rPr lang="en-US" sz="2400" i="0" dirty="0">
                <a:effectLst/>
                <a:latin typeface="+mj-lt"/>
                <a:cs typeface="Calibri" panose="020F0502020204030204" pitchFamily="34" charset="0"/>
              </a:rPr>
              <a:t> lo que pueden hacer y lo que no </a:t>
            </a:r>
            <a:r>
              <a:rPr lang="en-US" sz="2400" i="0" dirty="0" err="1">
                <a:effectLst/>
                <a:latin typeface="+mj-lt"/>
                <a:cs typeface="Calibri" panose="020F0502020204030204" pitchFamily="34" charset="0"/>
              </a:rPr>
              <a:t>deben</a:t>
            </a:r>
            <a:r>
              <a:rPr lang="en-US" sz="2400" i="0" dirty="0">
                <a:effectLst/>
                <a:latin typeface="+mj-lt"/>
                <a:cs typeface="Calibri" panose="020F0502020204030204" pitchFamily="34" charset="0"/>
              </a:rPr>
              <a:t> </a:t>
            </a:r>
            <a:r>
              <a:rPr lang="en-US" sz="2400" i="0" dirty="0" err="1">
                <a:effectLst/>
                <a:latin typeface="+mj-lt"/>
                <a:cs typeface="Calibri" panose="020F0502020204030204" pitchFamily="34" charset="0"/>
              </a:rPr>
              <a:t>hacer</a:t>
            </a:r>
            <a:endParaRPr lang="en-US" sz="2400" dirty="0">
              <a:latin typeface="+mj-lt"/>
              <a:cs typeface="Calibri" panose="020F0502020204030204" pitchFamily="34" charset="0"/>
            </a:endParaRPr>
          </a:p>
          <a:p>
            <a:pPr marL="342900" indent="-342900">
              <a:buFont typeface="Arial" panose="020B0604020202020204" pitchFamily="34" charset="0"/>
              <a:buChar char="•"/>
            </a:pPr>
            <a:r>
              <a:rPr lang="en-US" sz="2400" i="0" dirty="0">
                <a:effectLst/>
                <a:latin typeface="+mj-lt"/>
                <a:cs typeface="Calibri" panose="020F0502020204030204" pitchFamily="34" charset="0"/>
              </a:rPr>
              <a:t>Las normas se adaptan al </a:t>
            </a:r>
            <a:r>
              <a:rPr lang="en-US" sz="2400" i="0" dirty="0" err="1">
                <a:effectLst/>
                <a:latin typeface="+mj-lt"/>
                <a:cs typeface="Calibri" panose="020F0502020204030204" pitchFamily="34" charset="0"/>
              </a:rPr>
              <a:t>desarrollo</a:t>
            </a:r>
            <a:endParaRPr lang="en-US" sz="2400" i="0" dirty="0">
              <a:effectLst/>
              <a:latin typeface="+mj-lt"/>
              <a:cs typeface="Calibri" panose="020F0502020204030204" pitchFamily="34" charset="0"/>
            </a:endParaRPr>
          </a:p>
          <a:p>
            <a:pPr marL="342900" indent="-342900">
              <a:buFont typeface="Arial" panose="020B0604020202020204" pitchFamily="34" charset="0"/>
              <a:buChar char="•"/>
            </a:pPr>
            <a:r>
              <a:rPr lang="en-US" sz="2400" i="0" dirty="0">
                <a:effectLst/>
                <a:latin typeface="+mj-lt"/>
                <a:cs typeface="Calibri" panose="020F0502020204030204" pitchFamily="34" charset="0"/>
              </a:rPr>
              <a:t>Las normas son pocas y las expectativas, </a:t>
            </a:r>
            <a:r>
              <a:rPr lang="en-US" sz="2400" i="0" dirty="0" err="1">
                <a:effectLst/>
                <a:latin typeface="+mj-lt"/>
                <a:cs typeface="Calibri" panose="020F0502020204030204" pitchFamily="34" charset="0"/>
              </a:rPr>
              <a:t>claras</a:t>
            </a:r>
            <a:endParaRPr lang="en-US" sz="2400" i="0" dirty="0">
              <a:effectLst/>
              <a:latin typeface="+mj-lt"/>
              <a:cs typeface="Calibri" panose="020F0502020204030204" pitchFamily="34" charset="0"/>
            </a:endParaRPr>
          </a:p>
          <a:p>
            <a:pPr marL="342900" indent="-342900">
              <a:buFont typeface="Arial" panose="020B0604020202020204" pitchFamily="34" charset="0"/>
              <a:buChar char="•"/>
            </a:pPr>
            <a:r>
              <a:rPr lang="en-US" sz="2400" i="0" dirty="0">
                <a:effectLst/>
                <a:latin typeface="+mj-lt"/>
                <a:cs typeface="Calibri" panose="020F0502020204030204" pitchFamily="34" charset="0"/>
              </a:rPr>
              <a:t>Los/as adolescentes tienen más libertad y las normas se revisan a menudo</a:t>
            </a:r>
          </a:p>
          <a:p>
            <a:pPr marL="342900" indent="-342900">
              <a:buFont typeface="Arial" panose="020B0604020202020204" pitchFamily="34" charset="0"/>
              <a:buChar char="•"/>
            </a:pPr>
            <a:r>
              <a:rPr lang="en-US" sz="2400" i="0" dirty="0">
                <a:effectLst/>
                <a:latin typeface="+mj-lt"/>
                <a:cs typeface="Calibri" panose="020F0502020204030204" pitchFamily="34" charset="0"/>
              </a:rPr>
              <a:t>Los padres utilizan las normas para guiar nuevos comportamientos y mantener a </a:t>
            </a:r>
            <a:r>
              <a:rPr lang="en-US" sz="2400" i="0" dirty="0" err="1">
                <a:effectLst/>
                <a:latin typeface="+mj-lt"/>
                <a:cs typeface="Calibri" panose="020F0502020204030204" pitchFamily="34" charset="0"/>
              </a:rPr>
              <a:t>los</a:t>
            </a:r>
            <a:r>
              <a:rPr lang="en-US" sz="2400" i="0" dirty="0">
                <a:effectLst/>
                <a:latin typeface="+mj-lt"/>
                <a:cs typeface="Calibri" panose="020F0502020204030204" pitchFamily="34" charset="0"/>
              </a:rPr>
              <a:t>/as </a:t>
            </a:r>
            <a:r>
              <a:rPr lang="en-US" sz="2400" i="0" dirty="0" err="1">
                <a:effectLst/>
                <a:latin typeface="+mj-lt"/>
                <a:cs typeface="Calibri" panose="020F0502020204030204" pitchFamily="34" charset="0"/>
              </a:rPr>
              <a:t>menores</a:t>
            </a:r>
            <a:r>
              <a:rPr lang="en-US" sz="2400" i="0" dirty="0">
                <a:effectLst/>
                <a:latin typeface="+mj-lt"/>
                <a:cs typeface="Calibri" panose="020F0502020204030204" pitchFamily="34" charset="0"/>
              </a:rPr>
              <a:t> seguros y </a:t>
            </a:r>
            <a:r>
              <a:rPr lang="en-US" sz="2400" i="0" dirty="0" err="1">
                <a:effectLst/>
                <a:latin typeface="+mj-lt"/>
                <a:cs typeface="Calibri" panose="020F0502020204030204" pitchFamily="34" charset="0"/>
              </a:rPr>
              <a:t>sanos</a:t>
            </a:r>
            <a:endParaRPr lang="en-US" sz="2400" dirty="0">
              <a:latin typeface="+mj-lt"/>
              <a:cs typeface="Calibri" panose="020F0502020204030204" pitchFamily="34" charset="0"/>
            </a:endParaRPr>
          </a:p>
        </p:txBody>
      </p:sp>
      <p:grpSp>
        <p:nvGrpSpPr>
          <p:cNvPr id="3" name="Group 2">
            <a:extLst>
              <a:ext uri="{FF2B5EF4-FFF2-40B4-BE49-F238E27FC236}">
                <a16:creationId xmlns:a16="http://schemas.microsoft.com/office/drawing/2014/main" id="{86797755-774E-8150-42BA-9F171D66487F}"/>
              </a:ext>
            </a:extLst>
          </p:cNvPr>
          <p:cNvGrpSpPr/>
          <p:nvPr/>
        </p:nvGrpSpPr>
        <p:grpSpPr>
          <a:xfrm rot="21116333">
            <a:off x="1305112" y="2251262"/>
            <a:ext cx="2194692" cy="2568933"/>
            <a:chOff x="2762866" y="1773891"/>
            <a:chExt cx="2444370" cy="2861187"/>
          </a:xfrm>
        </p:grpSpPr>
        <p:sp>
          <p:nvSpPr>
            <p:cNvPr id="15" name="Rectangle: Single Corner Snipped 14">
              <a:extLst>
                <a:ext uri="{FF2B5EF4-FFF2-40B4-BE49-F238E27FC236}">
                  <a16:creationId xmlns:a16="http://schemas.microsoft.com/office/drawing/2014/main" id="{915F4996-6813-C84C-7515-89670F35EDE1}"/>
                </a:ext>
              </a:extLst>
            </p:cNvPr>
            <p:cNvSpPr/>
            <p:nvPr/>
          </p:nvSpPr>
          <p:spPr>
            <a:xfrm>
              <a:off x="2762866" y="1773891"/>
              <a:ext cx="2444370" cy="2861187"/>
            </a:xfrm>
            <a:prstGeom prst="snip1Rect">
              <a:avLst>
                <a:gd name="adj" fmla="val 2309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6" name="Rectangle: Rounded Corners 15">
              <a:extLst>
                <a:ext uri="{FF2B5EF4-FFF2-40B4-BE49-F238E27FC236}">
                  <a16:creationId xmlns:a16="http://schemas.microsoft.com/office/drawing/2014/main" id="{55B367F3-3F4D-F25F-285C-3B777DD13C09}"/>
                </a:ext>
              </a:extLst>
            </p:cNvPr>
            <p:cNvSpPr/>
            <p:nvPr/>
          </p:nvSpPr>
          <p:spPr>
            <a:xfrm>
              <a:off x="3173101" y="2843963"/>
              <a:ext cx="1582057" cy="2467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34CA73E5-469C-A7F8-43C9-38E42FF14F54}"/>
                </a:ext>
              </a:extLst>
            </p:cNvPr>
            <p:cNvSpPr/>
            <p:nvPr/>
          </p:nvSpPr>
          <p:spPr>
            <a:xfrm>
              <a:off x="3173101" y="3362848"/>
              <a:ext cx="1582057" cy="2467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25BA8ABB-88DA-D56F-BDAF-D48F5A027DDF}"/>
                </a:ext>
              </a:extLst>
            </p:cNvPr>
            <p:cNvSpPr/>
            <p:nvPr/>
          </p:nvSpPr>
          <p:spPr>
            <a:xfrm>
              <a:off x="3173101" y="3881733"/>
              <a:ext cx="1582057" cy="2467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7FB55ED4-AAD5-1334-77B6-FFED972D7734}"/>
                </a:ext>
              </a:extLst>
            </p:cNvPr>
            <p:cNvSpPr/>
            <p:nvPr/>
          </p:nvSpPr>
          <p:spPr>
            <a:xfrm>
              <a:off x="3173101" y="2299721"/>
              <a:ext cx="1582057" cy="2467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4364985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itle 72">
            <a:extLst>
              <a:ext uri="{FF2B5EF4-FFF2-40B4-BE49-F238E27FC236}">
                <a16:creationId xmlns:a16="http://schemas.microsoft.com/office/drawing/2014/main" id="{B8540BF4-EB61-054D-1229-DA21C22550B5}"/>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 sz="5400" b="1" dirty="0">
                <a:solidFill>
                  <a:schemeClr val="bg1">
                    <a:lumMod val="75000"/>
                  </a:schemeClr>
                </a:solidFill>
                <a:latin typeface="Garamond"/>
              </a:rPr>
              <a:t>Diapositiva adicional para la/el facilitador/a</a:t>
            </a:r>
            <a:endParaRPr lang="en-CA" sz="5400" b="1" dirty="0">
              <a:solidFill>
                <a:schemeClr val="bg1">
                  <a:lumMod val="75000"/>
                </a:schemeClr>
              </a:solidFill>
            </a:endParaRPr>
          </a:p>
        </p:txBody>
      </p:sp>
    </p:spTree>
    <p:extLst>
      <p:ext uri="{BB962C8B-B14F-4D97-AF65-F5344CB8AC3E}">
        <p14:creationId xmlns:p14="http://schemas.microsoft.com/office/powerpoint/2010/main" val="27927641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A51C1-BE52-A9DE-73DD-811AFA94B1B7}"/>
              </a:ext>
            </a:extLst>
          </p:cNvPr>
          <p:cNvSpPr>
            <a:spLocks noGrp="1"/>
          </p:cNvSpPr>
          <p:nvPr>
            <p:ph type="title"/>
          </p:nvPr>
        </p:nvSpPr>
        <p:spPr/>
        <p:txBody>
          <a:bodyPr/>
          <a:lstStyle/>
          <a:p>
            <a:r>
              <a:rPr lang="en-US" dirty="0">
                <a:latin typeface="+mj-lt"/>
              </a:rPr>
              <a:t>Crear y explicar normas</a:t>
            </a:r>
          </a:p>
        </p:txBody>
      </p:sp>
      <p:grpSp>
        <p:nvGrpSpPr>
          <p:cNvPr id="3" name="Group 2">
            <a:extLst>
              <a:ext uri="{FF2B5EF4-FFF2-40B4-BE49-F238E27FC236}">
                <a16:creationId xmlns:a16="http://schemas.microsoft.com/office/drawing/2014/main" id="{F29000DA-B78B-A1E9-2173-706CE7F7883F}"/>
              </a:ext>
            </a:extLst>
          </p:cNvPr>
          <p:cNvGrpSpPr/>
          <p:nvPr/>
        </p:nvGrpSpPr>
        <p:grpSpPr>
          <a:xfrm rot="20854658">
            <a:off x="1675604" y="2376672"/>
            <a:ext cx="2024423" cy="2369630"/>
            <a:chOff x="2762866" y="1773891"/>
            <a:chExt cx="2444370" cy="2861187"/>
          </a:xfrm>
        </p:grpSpPr>
        <p:sp>
          <p:nvSpPr>
            <p:cNvPr id="15" name="Rectangle: Single Corner Snipped 14">
              <a:extLst>
                <a:ext uri="{FF2B5EF4-FFF2-40B4-BE49-F238E27FC236}">
                  <a16:creationId xmlns:a16="http://schemas.microsoft.com/office/drawing/2014/main" id="{9F433C16-6804-EA95-13A9-749F186E9ADB}"/>
                </a:ext>
              </a:extLst>
            </p:cNvPr>
            <p:cNvSpPr/>
            <p:nvPr/>
          </p:nvSpPr>
          <p:spPr>
            <a:xfrm>
              <a:off x="2762866" y="1773891"/>
              <a:ext cx="2444370" cy="2861187"/>
            </a:xfrm>
            <a:prstGeom prst="snip1Rect">
              <a:avLst>
                <a:gd name="adj" fmla="val 2309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6" name="Rectangle: Rounded Corners 15">
              <a:extLst>
                <a:ext uri="{FF2B5EF4-FFF2-40B4-BE49-F238E27FC236}">
                  <a16:creationId xmlns:a16="http://schemas.microsoft.com/office/drawing/2014/main" id="{D1841DB9-DA84-02EE-C5FA-6E6EAD9F3BE8}"/>
                </a:ext>
              </a:extLst>
            </p:cNvPr>
            <p:cNvSpPr/>
            <p:nvPr/>
          </p:nvSpPr>
          <p:spPr>
            <a:xfrm>
              <a:off x="3173101" y="2843963"/>
              <a:ext cx="1582057" cy="2467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59E12D05-634A-2E6F-2A98-6F9DF6279DC7}"/>
                </a:ext>
              </a:extLst>
            </p:cNvPr>
            <p:cNvSpPr/>
            <p:nvPr/>
          </p:nvSpPr>
          <p:spPr>
            <a:xfrm>
              <a:off x="3173101" y="3362848"/>
              <a:ext cx="1582057" cy="2467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FFAA54AB-0ECF-6528-CF71-FD375F78BA9B}"/>
                </a:ext>
              </a:extLst>
            </p:cNvPr>
            <p:cNvSpPr/>
            <p:nvPr/>
          </p:nvSpPr>
          <p:spPr>
            <a:xfrm>
              <a:off x="3173101" y="3881733"/>
              <a:ext cx="1582057" cy="2467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595AFFA5-8078-C024-6906-F699B2B7C2D3}"/>
                </a:ext>
              </a:extLst>
            </p:cNvPr>
            <p:cNvSpPr/>
            <p:nvPr/>
          </p:nvSpPr>
          <p:spPr>
            <a:xfrm>
              <a:off x="3173101" y="2299721"/>
              <a:ext cx="1582057" cy="2467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A9011C69-E248-5927-F324-BE71C861D44F}"/>
              </a:ext>
            </a:extLst>
          </p:cNvPr>
          <p:cNvGrpSpPr/>
          <p:nvPr/>
        </p:nvGrpSpPr>
        <p:grpSpPr>
          <a:xfrm>
            <a:off x="5007990" y="2144533"/>
            <a:ext cx="5444607" cy="3002233"/>
            <a:chOff x="5243520" y="2144533"/>
            <a:chExt cx="4971634" cy="2741429"/>
          </a:xfrm>
        </p:grpSpPr>
        <p:sp>
          <p:nvSpPr>
            <p:cNvPr id="21" name="TextBox 20">
              <a:extLst>
                <a:ext uri="{FF2B5EF4-FFF2-40B4-BE49-F238E27FC236}">
                  <a16:creationId xmlns:a16="http://schemas.microsoft.com/office/drawing/2014/main" id="{31650576-0A93-EF6B-D66A-546398E77504}"/>
                </a:ext>
              </a:extLst>
            </p:cNvPr>
            <p:cNvSpPr txBox="1"/>
            <p:nvPr/>
          </p:nvSpPr>
          <p:spPr>
            <a:xfrm>
              <a:off x="5774449" y="2183006"/>
              <a:ext cx="1586013" cy="758808"/>
            </a:xfrm>
            <a:prstGeom prst="rect">
              <a:avLst/>
            </a:prstGeom>
            <a:noFill/>
          </p:spPr>
          <p:txBody>
            <a:bodyPr wrap="square">
              <a:spAutoFit/>
            </a:bodyPr>
            <a:lstStyle/>
            <a:p>
              <a:pPr lvl="5"/>
              <a:r>
                <a:rPr lang="en-US" sz="2400" dirty="0">
                  <a:solidFill>
                    <a:schemeClr val="tx1"/>
                  </a:solidFill>
                  <a:latin typeface="+mj-lt"/>
                  <a:cs typeface="Calibri" panose="020F0502020204030204" pitchFamily="34" charset="0"/>
                </a:rPr>
                <a:t>3-5 años</a:t>
              </a:r>
            </a:p>
          </p:txBody>
        </p:sp>
        <p:sp>
          <p:nvSpPr>
            <p:cNvPr id="22" name="TextBox 21">
              <a:extLst>
                <a:ext uri="{FF2B5EF4-FFF2-40B4-BE49-F238E27FC236}">
                  <a16:creationId xmlns:a16="http://schemas.microsoft.com/office/drawing/2014/main" id="{A2FDC253-C9D7-C85B-0AC4-5C2234501268}"/>
                </a:ext>
              </a:extLst>
            </p:cNvPr>
            <p:cNvSpPr txBox="1"/>
            <p:nvPr/>
          </p:nvSpPr>
          <p:spPr>
            <a:xfrm>
              <a:off x="5774449" y="3815259"/>
              <a:ext cx="1586013" cy="758808"/>
            </a:xfrm>
            <a:prstGeom prst="rect">
              <a:avLst/>
            </a:prstGeom>
            <a:noFill/>
          </p:spPr>
          <p:txBody>
            <a:bodyPr wrap="square">
              <a:spAutoFit/>
            </a:bodyPr>
            <a:lstStyle/>
            <a:p>
              <a:pPr lvl="5"/>
              <a:r>
                <a:rPr lang="en-US" sz="2400" dirty="0">
                  <a:solidFill>
                    <a:schemeClr val="tx1"/>
                  </a:solidFill>
                  <a:latin typeface="+mj-lt"/>
                  <a:cs typeface="Calibri" panose="020F0502020204030204" pitchFamily="34" charset="0"/>
                </a:rPr>
                <a:t>10-13 años</a:t>
              </a:r>
            </a:p>
          </p:txBody>
        </p:sp>
        <p:grpSp>
          <p:nvGrpSpPr>
            <p:cNvPr id="25" name="Group 24">
              <a:extLst>
                <a:ext uri="{FF2B5EF4-FFF2-40B4-BE49-F238E27FC236}">
                  <a16:creationId xmlns:a16="http://schemas.microsoft.com/office/drawing/2014/main" id="{4856D7DE-175D-EF24-6D6F-50009136FAAA}"/>
                </a:ext>
              </a:extLst>
            </p:cNvPr>
            <p:cNvGrpSpPr/>
            <p:nvPr/>
          </p:nvGrpSpPr>
          <p:grpSpPr>
            <a:xfrm>
              <a:off x="5243520" y="2144534"/>
              <a:ext cx="369799" cy="754105"/>
              <a:chOff x="8054088" y="2823752"/>
              <a:chExt cx="250055" cy="509919"/>
            </a:xfrm>
          </p:grpSpPr>
          <p:sp>
            <p:nvSpPr>
              <p:cNvPr id="23" name="Round Same Side Corner Rectangle 21">
                <a:extLst>
                  <a:ext uri="{FF2B5EF4-FFF2-40B4-BE49-F238E27FC236}">
                    <a16:creationId xmlns:a16="http://schemas.microsoft.com/office/drawing/2014/main" id="{E8F9F0DE-D229-13B2-BB57-7FE5FB3C68D1}"/>
                  </a:ext>
                </a:extLst>
              </p:cNvPr>
              <p:cNvSpPr/>
              <p:nvPr/>
            </p:nvSpPr>
            <p:spPr>
              <a:xfrm>
                <a:off x="8054088" y="3098763"/>
                <a:ext cx="250055" cy="234908"/>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5DF1F18E-D3C9-BD25-AA8A-5ED55A170B39}"/>
                  </a:ext>
                </a:extLst>
              </p:cNvPr>
              <p:cNvSpPr/>
              <p:nvPr/>
            </p:nvSpPr>
            <p:spPr>
              <a:xfrm>
                <a:off x="8067515" y="2823752"/>
                <a:ext cx="234907" cy="23490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A94AA828-B2C6-160B-20D1-DC2026C1506C}"/>
                </a:ext>
              </a:extLst>
            </p:cNvPr>
            <p:cNvGrpSpPr/>
            <p:nvPr/>
          </p:nvGrpSpPr>
          <p:grpSpPr>
            <a:xfrm>
              <a:off x="5243520" y="3647903"/>
              <a:ext cx="369799" cy="1010146"/>
              <a:chOff x="8054088" y="2823752"/>
              <a:chExt cx="250055" cy="683052"/>
            </a:xfrm>
          </p:grpSpPr>
          <p:sp>
            <p:nvSpPr>
              <p:cNvPr id="27" name="Round Same Side Corner Rectangle 21">
                <a:extLst>
                  <a:ext uri="{FF2B5EF4-FFF2-40B4-BE49-F238E27FC236}">
                    <a16:creationId xmlns:a16="http://schemas.microsoft.com/office/drawing/2014/main" id="{976ACF89-C6E0-24A4-469D-03459B2CFF0D}"/>
                  </a:ext>
                </a:extLst>
              </p:cNvPr>
              <p:cNvSpPr/>
              <p:nvPr/>
            </p:nvSpPr>
            <p:spPr>
              <a:xfrm>
                <a:off x="8054088" y="3098764"/>
                <a:ext cx="250055" cy="408040"/>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D5B4A9CA-9940-B0B8-85F1-E5DBDC207F2D}"/>
                  </a:ext>
                </a:extLst>
              </p:cNvPr>
              <p:cNvSpPr/>
              <p:nvPr/>
            </p:nvSpPr>
            <p:spPr>
              <a:xfrm>
                <a:off x="8067515" y="2823752"/>
                <a:ext cx="234907" cy="23490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a:extLst>
                <a:ext uri="{FF2B5EF4-FFF2-40B4-BE49-F238E27FC236}">
                  <a16:creationId xmlns:a16="http://schemas.microsoft.com/office/drawing/2014/main" id="{5569046A-2F59-6F11-FBA4-AA13C4BEC45B}"/>
                </a:ext>
              </a:extLst>
            </p:cNvPr>
            <p:cNvSpPr txBox="1"/>
            <p:nvPr/>
          </p:nvSpPr>
          <p:spPr>
            <a:xfrm>
              <a:off x="8629141" y="2183006"/>
              <a:ext cx="1586013" cy="758808"/>
            </a:xfrm>
            <a:prstGeom prst="rect">
              <a:avLst/>
            </a:prstGeom>
            <a:noFill/>
          </p:spPr>
          <p:txBody>
            <a:bodyPr wrap="square">
              <a:spAutoFit/>
            </a:bodyPr>
            <a:lstStyle/>
            <a:p>
              <a:pPr lvl="5"/>
              <a:r>
                <a:rPr lang="en-US" sz="2400" dirty="0">
                  <a:solidFill>
                    <a:schemeClr val="tx1"/>
                  </a:solidFill>
                  <a:latin typeface="+mj-lt"/>
                  <a:cs typeface="Calibri" panose="020F0502020204030204" pitchFamily="34" charset="0"/>
                </a:rPr>
                <a:t>6-9 años</a:t>
              </a:r>
            </a:p>
          </p:txBody>
        </p:sp>
        <p:sp>
          <p:nvSpPr>
            <p:cNvPr id="30" name="TextBox 29">
              <a:extLst>
                <a:ext uri="{FF2B5EF4-FFF2-40B4-BE49-F238E27FC236}">
                  <a16:creationId xmlns:a16="http://schemas.microsoft.com/office/drawing/2014/main" id="{422879E2-9AE3-A767-18B1-10DB5DB2B166}"/>
                </a:ext>
              </a:extLst>
            </p:cNvPr>
            <p:cNvSpPr txBox="1"/>
            <p:nvPr/>
          </p:nvSpPr>
          <p:spPr>
            <a:xfrm>
              <a:off x="8629141" y="3808916"/>
              <a:ext cx="1586013" cy="758808"/>
            </a:xfrm>
            <a:prstGeom prst="rect">
              <a:avLst/>
            </a:prstGeom>
            <a:noFill/>
          </p:spPr>
          <p:txBody>
            <a:bodyPr wrap="square">
              <a:spAutoFit/>
            </a:bodyPr>
            <a:lstStyle/>
            <a:p>
              <a:pPr lvl="5"/>
              <a:r>
                <a:rPr lang="en-US" sz="2400" dirty="0">
                  <a:solidFill>
                    <a:schemeClr val="tx1"/>
                  </a:solidFill>
                  <a:latin typeface="+mj-lt"/>
                  <a:cs typeface="Calibri" panose="020F0502020204030204" pitchFamily="34" charset="0"/>
                </a:rPr>
                <a:t>14-15 años</a:t>
              </a:r>
            </a:p>
          </p:txBody>
        </p:sp>
        <p:grpSp>
          <p:nvGrpSpPr>
            <p:cNvPr id="31" name="Group 30">
              <a:extLst>
                <a:ext uri="{FF2B5EF4-FFF2-40B4-BE49-F238E27FC236}">
                  <a16:creationId xmlns:a16="http://schemas.microsoft.com/office/drawing/2014/main" id="{4A8C7549-23B4-0745-C23D-C8EB2F52B702}"/>
                </a:ext>
              </a:extLst>
            </p:cNvPr>
            <p:cNvGrpSpPr/>
            <p:nvPr/>
          </p:nvGrpSpPr>
          <p:grpSpPr>
            <a:xfrm>
              <a:off x="8098212" y="2144533"/>
              <a:ext cx="369799" cy="854041"/>
              <a:chOff x="8054088" y="2823752"/>
              <a:chExt cx="250055" cy="577495"/>
            </a:xfrm>
          </p:grpSpPr>
          <p:sp>
            <p:nvSpPr>
              <p:cNvPr id="32" name="Round Same Side Corner Rectangle 21">
                <a:extLst>
                  <a:ext uri="{FF2B5EF4-FFF2-40B4-BE49-F238E27FC236}">
                    <a16:creationId xmlns:a16="http://schemas.microsoft.com/office/drawing/2014/main" id="{27E3EF95-67CE-15FB-38FB-F677218D7493}"/>
                  </a:ext>
                </a:extLst>
              </p:cNvPr>
              <p:cNvSpPr/>
              <p:nvPr/>
            </p:nvSpPr>
            <p:spPr>
              <a:xfrm>
                <a:off x="8054088" y="3098763"/>
                <a:ext cx="250055" cy="302484"/>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042C4BB3-027A-7488-7FB3-FCE0E0E10CF3}"/>
                  </a:ext>
                </a:extLst>
              </p:cNvPr>
              <p:cNvSpPr/>
              <p:nvPr/>
            </p:nvSpPr>
            <p:spPr>
              <a:xfrm>
                <a:off x="8067515" y="2823752"/>
                <a:ext cx="234907" cy="23490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0C4A0C51-4AF1-81C8-A484-D449ADEB0E57}"/>
                </a:ext>
              </a:extLst>
            </p:cNvPr>
            <p:cNvGrpSpPr/>
            <p:nvPr/>
          </p:nvGrpSpPr>
          <p:grpSpPr>
            <a:xfrm>
              <a:off x="8098212" y="3647903"/>
              <a:ext cx="369799" cy="1238059"/>
              <a:chOff x="8054088" y="2823752"/>
              <a:chExt cx="250055" cy="837165"/>
            </a:xfrm>
          </p:grpSpPr>
          <p:sp>
            <p:nvSpPr>
              <p:cNvPr id="35" name="Round Same Side Corner Rectangle 21">
                <a:extLst>
                  <a:ext uri="{FF2B5EF4-FFF2-40B4-BE49-F238E27FC236}">
                    <a16:creationId xmlns:a16="http://schemas.microsoft.com/office/drawing/2014/main" id="{E95F2E37-71E4-7727-54FA-EC3908ED3730}"/>
                  </a:ext>
                </a:extLst>
              </p:cNvPr>
              <p:cNvSpPr/>
              <p:nvPr/>
            </p:nvSpPr>
            <p:spPr>
              <a:xfrm>
                <a:off x="8054088" y="3098763"/>
                <a:ext cx="250055" cy="562154"/>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8D2BD96-E9BD-902A-B876-79373B951017}"/>
                  </a:ext>
                </a:extLst>
              </p:cNvPr>
              <p:cNvSpPr/>
              <p:nvPr/>
            </p:nvSpPr>
            <p:spPr>
              <a:xfrm>
                <a:off x="8067515" y="2823752"/>
                <a:ext cx="234907" cy="23490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71917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 name="Rectangle 1">
            <a:extLst>
              <a:ext uri="{FF2B5EF4-FFF2-40B4-BE49-F238E27FC236}">
                <a16:creationId xmlns:a16="http://schemas.microsoft.com/office/drawing/2014/main" id="{F3FAC892-AC1F-FA1B-D9C3-DB1C0D7AAD18}"/>
              </a:ext>
            </a:extLst>
          </p:cNvPr>
          <p:cNvSpPr/>
          <p:nvPr/>
        </p:nvSpPr>
        <p:spPr>
          <a:xfrm>
            <a:off x="9055100" y="3087285"/>
            <a:ext cx="1168399" cy="40918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B4D276FA-56E8-29EE-25A3-472283E84D79}"/>
              </a:ext>
            </a:extLst>
          </p:cNvPr>
          <p:cNvSpPr/>
          <p:nvPr/>
        </p:nvSpPr>
        <p:spPr>
          <a:xfrm>
            <a:off x="6587888" y="3534566"/>
            <a:ext cx="2530711" cy="40918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FE0082F-F481-1767-E225-2C261DC33D07}"/>
              </a:ext>
            </a:extLst>
          </p:cNvPr>
          <p:cNvSpPr/>
          <p:nvPr/>
        </p:nvSpPr>
        <p:spPr>
          <a:xfrm>
            <a:off x="6587889" y="3982141"/>
            <a:ext cx="1502012" cy="40918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2" name="Google Shape;252;p3"/>
          <p:cNvSpPr/>
          <p:nvPr/>
        </p:nvSpPr>
        <p:spPr>
          <a:xfrm>
            <a:off x="6587889" y="1603569"/>
            <a:ext cx="4341655" cy="342741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1" err="1">
                <a:solidFill>
                  <a:schemeClr val="lt1"/>
                </a:solidFill>
                <a:latin typeface="+mn-lt"/>
                <a:ea typeface="Helvetica Neue"/>
                <a:cs typeface="Helvetica Neue"/>
                <a:sym typeface="Helvetica Neue"/>
              </a:rPr>
              <a:t>Ofrecerle</a:t>
            </a:r>
            <a:r>
              <a:rPr lang="en-US" sz="2800" b="1">
                <a:solidFill>
                  <a:schemeClr val="lt1"/>
                </a:solidFill>
                <a:latin typeface="+mn-lt"/>
                <a:ea typeface="Helvetica Neue"/>
                <a:cs typeface="Helvetica Neue"/>
                <a:sym typeface="Helvetica Neue"/>
              </a:rPr>
              <a:t> </a:t>
            </a:r>
            <a:r>
              <a:rPr lang="en-US" sz="2800" b="1" err="1">
                <a:solidFill>
                  <a:schemeClr val="lt1"/>
                </a:solidFill>
                <a:latin typeface="+mn-lt"/>
                <a:ea typeface="Helvetica Neue"/>
                <a:cs typeface="Helvetica Neue"/>
                <a:sym typeface="Helvetica Neue"/>
              </a:rPr>
              <a:t>herramientas</a:t>
            </a:r>
            <a:r>
              <a:rPr lang="en-US" sz="2800" b="1">
                <a:solidFill>
                  <a:schemeClr val="lt1"/>
                </a:solidFill>
                <a:latin typeface="+mn-lt"/>
                <a:ea typeface="Helvetica Neue"/>
                <a:cs typeface="Helvetica Neue"/>
                <a:sym typeface="Helvetica Neue"/>
              </a:rPr>
              <a:t> y </a:t>
            </a:r>
            <a:r>
              <a:rPr lang="en-US" sz="2800" b="1" err="1">
                <a:solidFill>
                  <a:schemeClr val="lt1"/>
                </a:solidFill>
                <a:latin typeface="+mn-lt"/>
                <a:ea typeface="Helvetica Neue"/>
                <a:cs typeface="Helvetica Neue"/>
                <a:sym typeface="Helvetica Neue"/>
              </a:rPr>
              <a:t>técnicas</a:t>
            </a:r>
            <a:r>
              <a:rPr lang="en-US" sz="2800" b="1">
                <a:solidFill>
                  <a:schemeClr val="lt1"/>
                </a:solidFill>
                <a:latin typeface="+mn-lt"/>
                <a:ea typeface="Helvetica Neue"/>
                <a:cs typeface="Helvetica Neue"/>
                <a:sym typeface="Helvetica Neue"/>
              </a:rPr>
              <a:t> a </a:t>
            </a:r>
            <a:r>
              <a:rPr lang="en-US" sz="2800" b="1" err="1">
                <a:solidFill>
                  <a:schemeClr val="lt1"/>
                </a:solidFill>
                <a:latin typeface="+mn-lt"/>
                <a:ea typeface="Helvetica Neue"/>
                <a:cs typeface="Helvetica Neue"/>
                <a:sym typeface="Helvetica Neue"/>
              </a:rPr>
              <a:t>los</a:t>
            </a:r>
            <a:r>
              <a:rPr lang="en-US" sz="2800" b="1">
                <a:solidFill>
                  <a:schemeClr val="lt1"/>
                </a:solidFill>
                <a:latin typeface="+mn-lt"/>
                <a:ea typeface="Helvetica Neue"/>
                <a:cs typeface="Helvetica Neue"/>
                <a:sym typeface="Helvetica Neue"/>
              </a:rPr>
              <a:t>/as </a:t>
            </a:r>
            <a:r>
              <a:rPr lang="en-US" sz="2800" b="1" err="1">
                <a:solidFill>
                  <a:schemeClr val="lt1"/>
                </a:solidFill>
                <a:latin typeface="+mn-lt"/>
                <a:ea typeface="Helvetica Neue"/>
                <a:cs typeface="Helvetica Neue"/>
                <a:sym typeface="Helvetica Neue"/>
              </a:rPr>
              <a:t>participantes</a:t>
            </a:r>
            <a:r>
              <a:rPr lang="en-US" sz="2800" b="1">
                <a:solidFill>
                  <a:schemeClr val="lt1"/>
                </a:solidFill>
                <a:latin typeface="+mn-lt"/>
                <a:ea typeface="Helvetica Neue"/>
                <a:cs typeface="Helvetica Neue"/>
                <a:sym typeface="Helvetica Neue"/>
              </a:rPr>
              <a:t> para proporcionar apoyo directo de </a:t>
            </a:r>
            <a:r>
              <a:rPr lang="en-US" sz="2800" b="1" err="1">
                <a:solidFill>
                  <a:schemeClr val="lt1"/>
                </a:solidFill>
                <a:latin typeface="+mn-lt"/>
                <a:ea typeface="Helvetica Neue"/>
                <a:cs typeface="Helvetica Neue"/>
                <a:sym typeface="Helvetica Neue"/>
              </a:rPr>
              <a:t>fortalecimiento</a:t>
            </a:r>
            <a:r>
              <a:rPr lang="en-US" sz="2800" b="1">
                <a:solidFill>
                  <a:schemeClr val="lt1"/>
                </a:solidFill>
                <a:latin typeface="+mn-lt"/>
                <a:ea typeface="Helvetica Neue"/>
                <a:cs typeface="Helvetica Neue"/>
                <a:sym typeface="Helvetica Neue"/>
              </a:rPr>
              <a:t> familiar a </a:t>
            </a:r>
            <a:r>
              <a:rPr lang="en-US" sz="2800" b="1" err="1">
                <a:solidFill>
                  <a:schemeClr val="lt1"/>
                </a:solidFill>
                <a:latin typeface="+mn-lt"/>
                <a:ea typeface="Helvetica Neue"/>
                <a:cs typeface="Helvetica Neue"/>
                <a:sym typeface="Helvetica Neue"/>
              </a:rPr>
              <a:t>los</a:t>
            </a:r>
            <a:r>
              <a:rPr lang="en-US" sz="2800" b="1">
                <a:solidFill>
                  <a:schemeClr val="lt1"/>
                </a:solidFill>
                <a:latin typeface="+mn-lt"/>
                <a:ea typeface="Helvetica Neue"/>
                <a:cs typeface="Helvetica Neue"/>
                <a:sym typeface="Helvetica Neue"/>
              </a:rPr>
              <a:t>/as </a:t>
            </a:r>
            <a:r>
              <a:rPr lang="en-US" sz="2800" b="1" err="1">
                <a:solidFill>
                  <a:schemeClr val="lt1"/>
                </a:solidFill>
                <a:latin typeface="+mn-lt"/>
                <a:ea typeface="Helvetica Neue"/>
                <a:cs typeface="Helvetica Neue"/>
                <a:sym typeface="Helvetica Neue"/>
              </a:rPr>
              <a:t>cuidadores</a:t>
            </a:r>
            <a:r>
              <a:rPr lang="en-US" sz="2800" b="1">
                <a:solidFill>
                  <a:schemeClr val="lt1"/>
                </a:solidFill>
                <a:latin typeface="+mn-lt"/>
                <a:ea typeface="Helvetica Neue"/>
                <a:cs typeface="Helvetica Neue"/>
                <a:sym typeface="Helvetica Neue"/>
              </a:rPr>
              <a:t> y a las </a:t>
            </a:r>
            <a:r>
              <a:rPr lang="en-US" sz="2800" b="1" err="1">
                <a:solidFill>
                  <a:schemeClr val="lt1"/>
                </a:solidFill>
                <a:latin typeface="+mn-lt"/>
                <a:ea typeface="Helvetica Neue"/>
                <a:cs typeface="Helvetica Neue"/>
                <a:sym typeface="Helvetica Neue"/>
              </a:rPr>
              <a:t>familias</a:t>
            </a:r>
            <a:endParaRPr lang="en-US" sz="1600" b="1">
              <a:latin typeface="+mn-lt"/>
            </a:endParaRPr>
          </a:p>
        </p:txBody>
      </p:sp>
      <p:sp>
        <p:nvSpPr>
          <p:cNvPr id="253" name="Google Shape;253;p3"/>
          <p:cNvSpPr txBox="1">
            <a:spLocks noGrp="1"/>
          </p:cNvSpPr>
          <p:nvPr>
            <p:ph type="title"/>
          </p:nvPr>
        </p:nvSpPr>
        <p:spPr>
          <a:xfrm>
            <a:off x="1661965" y="3099692"/>
            <a:ext cx="2808067" cy="5621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800"/>
              <a:buFont typeface="Garamond"/>
              <a:buNone/>
            </a:pPr>
            <a:r>
              <a:rPr lang="en-US"/>
              <a:t>Objetivo del módulo</a:t>
            </a:r>
          </a:p>
        </p:txBody>
      </p:sp>
      <p:grpSp>
        <p:nvGrpSpPr>
          <p:cNvPr id="7" name="Group 6">
            <a:extLst>
              <a:ext uri="{FF2B5EF4-FFF2-40B4-BE49-F238E27FC236}">
                <a16:creationId xmlns:a16="http://schemas.microsoft.com/office/drawing/2014/main" id="{24361326-F086-A2D5-FC54-A8B4C587C641}"/>
              </a:ext>
            </a:extLst>
          </p:cNvPr>
          <p:cNvGrpSpPr/>
          <p:nvPr/>
        </p:nvGrpSpPr>
        <p:grpSpPr>
          <a:xfrm>
            <a:off x="10258425" y="5039832"/>
            <a:ext cx="1414997" cy="1106818"/>
            <a:chOff x="7782406" y="2711084"/>
            <a:chExt cx="2129028" cy="1665337"/>
          </a:xfrm>
        </p:grpSpPr>
        <p:grpSp>
          <p:nvGrpSpPr>
            <p:cNvPr id="8" name="Group 7">
              <a:extLst>
                <a:ext uri="{FF2B5EF4-FFF2-40B4-BE49-F238E27FC236}">
                  <a16:creationId xmlns:a16="http://schemas.microsoft.com/office/drawing/2014/main" id="{C8C78ED0-6750-2D30-7680-41F51E15C69F}"/>
                </a:ext>
              </a:extLst>
            </p:cNvPr>
            <p:cNvGrpSpPr/>
            <p:nvPr/>
          </p:nvGrpSpPr>
          <p:grpSpPr>
            <a:xfrm>
              <a:off x="7782406" y="3249833"/>
              <a:ext cx="437746" cy="1126588"/>
              <a:chOff x="7856248" y="2409742"/>
              <a:chExt cx="1359139" cy="3497898"/>
            </a:xfrm>
          </p:grpSpPr>
          <p:sp>
            <p:nvSpPr>
              <p:cNvPr id="18" name="Round Same Side Corner Rectangle 23">
                <a:extLst>
                  <a:ext uri="{FF2B5EF4-FFF2-40B4-BE49-F238E27FC236}">
                    <a16:creationId xmlns:a16="http://schemas.microsoft.com/office/drawing/2014/main" id="{3F48A837-48F2-AC4A-8089-DFF92D2772D2}"/>
                  </a:ext>
                </a:extLst>
              </p:cNvPr>
              <p:cNvSpPr/>
              <p:nvPr/>
            </p:nvSpPr>
            <p:spPr>
              <a:xfrm>
                <a:off x="7866215" y="4002301"/>
                <a:ext cx="1343863" cy="1905339"/>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4A13AEA-2239-BCF9-9079-47BA101BC4D1}"/>
                  </a:ext>
                </a:extLst>
              </p:cNvPr>
              <p:cNvSpPr/>
              <p:nvPr/>
            </p:nvSpPr>
            <p:spPr>
              <a:xfrm>
                <a:off x="7856248" y="2409742"/>
                <a:ext cx="1359139" cy="1359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BDACD44E-BB50-B01F-AC76-5D9432B9A222}"/>
                </a:ext>
              </a:extLst>
            </p:cNvPr>
            <p:cNvGrpSpPr/>
            <p:nvPr/>
          </p:nvGrpSpPr>
          <p:grpSpPr>
            <a:xfrm>
              <a:off x="8356147" y="3116198"/>
              <a:ext cx="437746" cy="1260223"/>
              <a:chOff x="7856248" y="2409742"/>
              <a:chExt cx="1359139" cy="3912816"/>
            </a:xfrm>
          </p:grpSpPr>
          <p:sp>
            <p:nvSpPr>
              <p:cNvPr id="16" name="Round Same Side Corner Rectangle 23">
                <a:extLst>
                  <a:ext uri="{FF2B5EF4-FFF2-40B4-BE49-F238E27FC236}">
                    <a16:creationId xmlns:a16="http://schemas.microsoft.com/office/drawing/2014/main" id="{6B891609-9391-0B9A-3B16-AF3C1A04D074}"/>
                  </a:ext>
                </a:extLst>
              </p:cNvPr>
              <p:cNvSpPr/>
              <p:nvPr/>
            </p:nvSpPr>
            <p:spPr>
              <a:xfrm>
                <a:off x="7866215" y="4002302"/>
                <a:ext cx="1343863" cy="2320256"/>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699074B-58E8-FC40-440F-86C957ACB100}"/>
                  </a:ext>
                </a:extLst>
              </p:cNvPr>
              <p:cNvSpPr/>
              <p:nvPr/>
            </p:nvSpPr>
            <p:spPr>
              <a:xfrm>
                <a:off x="7856248" y="2409742"/>
                <a:ext cx="1359139" cy="1359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F3247E07-B79A-DB8C-2D88-B4A5CF819D8D}"/>
                </a:ext>
              </a:extLst>
            </p:cNvPr>
            <p:cNvGrpSpPr/>
            <p:nvPr/>
          </p:nvGrpSpPr>
          <p:grpSpPr>
            <a:xfrm>
              <a:off x="8924230" y="2931003"/>
              <a:ext cx="437746" cy="1445418"/>
              <a:chOff x="7856248" y="2409742"/>
              <a:chExt cx="1359139" cy="4487820"/>
            </a:xfrm>
          </p:grpSpPr>
          <p:sp>
            <p:nvSpPr>
              <p:cNvPr id="14" name="Round Same Side Corner Rectangle 23">
                <a:extLst>
                  <a:ext uri="{FF2B5EF4-FFF2-40B4-BE49-F238E27FC236}">
                    <a16:creationId xmlns:a16="http://schemas.microsoft.com/office/drawing/2014/main" id="{1EDDEF03-CC18-8D46-9F03-8FDC4813C638}"/>
                  </a:ext>
                </a:extLst>
              </p:cNvPr>
              <p:cNvSpPr/>
              <p:nvPr/>
            </p:nvSpPr>
            <p:spPr>
              <a:xfrm>
                <a:off x="7866215" y="4002302"/>
                <a:ext cx="1343863" cy="2895260"/>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414161E-D75D-C998-C70E-21EA83A0079F}"/>
                  </a:ext>
                </a:extLst>
              </p:cNvPr>
              <p:cNvSpPr/>
              <p:nvPr/>
            </p:nvSpPr>
            <p:spPr>
              <a:xfrm>
                <a:off x="7856248" y="2409742"/>
                <a:ext cx="1359139" cy="1359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169DBFE6-FBFE-D0DF-98CA-92847814DC8C}"/>
                </a:ext>
              </a:extLst>
            </p:cNvPr>
            <p:cNvGrpSpPr/>
            <p:nvPr/>
          </p:nvGrpSpPr>
          <p:grpSpPr>
            <a:xfrm>
              <a:off x="9473688" y="2711084"/>
              <a:ext cx="437746" cy="1665337"/>
              <a:chOff x="7856248" y="2409742"/>
              <a:chExt cx="1359139" cy="5170638"/>
            </a:xfrm>
          </p:grpSpPr>
          <p:sp>
            <p:nvSpPr>
              <p:cNvPr id="12" name="Round Same Side Corner Rectangle 23">
                <a:extLst>
                  <a:ext uri="{FF2B5EF4-FFF2-40B4-BE49-F238E27FC236}">
                    <a16:creationId xmlns:a16="http://schemas.microsoft.com/office/drawing/2014/main" id="{8027DE51-3FB9-85A3-6900-09371AECE100}"/>
                  </a:ext>
                </a:extLst>
              </p:cNvPr>
              <p:cNvSpPr/>
              <p:nvPr/>
            </p:nvSpPr>
            <p:spPr>
              <a:xfrm>
                <a:off x="7866215" y="4002302"/>
                <a:ext cx="1343863" cy="3578078"/>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FEB92A6-4935-1177-D8D1-638CA1E77D8C}"/>
                  </a:ext>
                </a:extLst>
              </p:cNvPr>
              <p:cNvSpPr/>
              <p:nvPr/>
            </p:nvSpPr>
            <p:spPr>
              <a:xfrm>
                <a:off x="7856248" y="2409742"/>
                <a:ext cx="1359139" cy="1359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06FFD-1C6C-EBEC-64B8-FB041636DB9A}"/>
              </a:ext>
            </a:extLst>
          </p:cNvPr>
          <p:cNvSpPr>
            <a:spLocks noGrp="1"/>
          </p:cNvSpPr>
          <p:nvPr>
            <p:ph type="title"/>
          </p:nvPr>
        </p:nvSpPr>
        <p:spPr>
          <a:xfrm>
            <a:off x="289709" y="84285"/>
            <a:ext cx="10515600" cy="868968"/>
          </a:xfrm>
        </p:spPr>
        <p:txBody>
          <a:bodyPr>
            <a:normAutofit fontScale="90000"/>
          </a:bodyPr>
          <a:lstStyle/>
          <a:p>
            <a:pPr algn="l"/>
            <a:r>
              <a:rPr lang="en-US" dirty="0"/>
              <a:t>Juegos de rol: </a:t>
            </a:r>
            <a:r>
              <a:rPr lang="en-US" dirty="0" err="1"/>
              <a:t>ayudar</a:t>
            </a:r>
            <a:r>
              <a:rPr lang="en-US" dirty="0"/>
              <a:t> a </a:t>
            </a:r>
            <a:r>
              <a:rPr lang="en-US" dirty="0" err="1"/>
              <a:t>los</a:t>
            </a:r>
            <a:r>
              <a:rPr lang="en-US" dirty="0"/>
              <a:t>/as </a:t>
            </a:r>
            <a:r>
              <a:rPr lang="en-US" dirty="0" err="1"/>
              <a:t>menores</a:t>
            </a:r>
            <a:r>
              <a:rPr lang="en-US" dirty="0"/>
              <a:t> a aprender de los errores</a:t>
            </a:r>
          </a:p>
        </p:txBody>
      </p:sp>
      <p:grpSp>
        <p:nvGrpSpPr>
          <p:cNvPr id="19" name="Group 18">
            <a:extLst>
              <a:ext uri="{FF2B5EF4-FFF2-40B4-BE49-F238E27FC236}">
                <a16:creationId xmlns:a16="http://schemas.microsoft.com/office/drawing/2014/main" id="{DC29AD83-F6E2-1BCA-4439-51DA764D38DA}"/>
              </a:ext>
            </a:extLst>
          </p:cNvPr>
          <p:cNvGrpSpPr/>
          <p:nvPr/>
        </p:nvGrpSpPr>
        <p:grpSpPr>
          <a:xfrm>
            <a:off x="3916258" y="2089648"/>
            <a:ext cx="4359483" cy="3122432"/>
            <a:chOff x="6244903" y="1194518"/>
            <a:chExt cx="1667397" cy="1194255"/>
          </a:xfrm>
          <a:solidFill>
            <a:schemeClr val="accent3">
              <a:lumMod val="75000"/>
            </a:schemeClr>
          </a:solidFill>
        </p:grpSpPr>
        <p:grpSp>
          <p:nvGrpSpPr>
            <p:cNvPr id="20" name="Group 19">
              <a:extLst>
                <a:ext uri="{FF2B5EF4-FFF2-40B4-BE49-F238E27FC236}">
                  <a16:creationId xmlns:a16="http://schemas.microsoft.com/office/drawing/2014/main" id="{81311FB6-76B2-5AE8-F37B-C2DFADDBC268}"/>
                </a:ext>
              </a:extLst>
            </p:cNvPr>
            <p:cNvGrpSpPr/>
            <p:nvPr/>
          </p:nvGrpSpPr>
          <p:grpSpPr>
            <a:xfrm>
              <a:off x="6244903" y="1194518"/>
              <a:ext cx="755220" cy="884779"/>
              <a:chOff x="6846848" y="1141103"/>
              <a:chExt cx="999203" cy="1170617"/>
            </a:xfrm>
            <a:grpFill/>
          </p:grpSpPr>
          <p:sp>
            <p:nvSpPr>
              <p:cNvPr id="27" name="Rectangle: Rounded Corners 26">
                <a:extLst>
                  <a:ext uri="{FF2B5EF4-FFF2-40B4-BE49-F238E27FC236}">
                    <a16:creationId xmlns:a16="http://schemas.microsoft.com/office/drawing/2014/main" id="{5789A99A-F08B-077D-AB15-273BD2B35E91}"/>
                  </a:ext>
                </a:extLst>
              </p:cNvPr>
              <p:cNvSpPr/>
              <p:nvPr/>
            </p:nvSpPr>
            <p:spPr>
              <a:xfrm rot="1100420">
                <a:off x="7141985" y="1874813"/>
                <a:ext cx="152400" cy="436907"/>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AF2D67F9-0941-2DDC-EFC6-3ED2D0C9C2F8}"/>
                  </a:ext>
                </a:extLst>
              </p:cNvPr>
              <p:cNvSpPr/>
              <p:nvPr/>
            </p:nvSpPr>
            <p:spPr>
              <a:xfrm rot="826591">
                <a:off x="6902427"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F2BC735D-AF48-3652-385A-8035B5266AF4}"/>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118B4D9-B167-86C8-689D-D8A956CC4CB0}"/>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Block Arc 30">
                <a:extLst>
                  <a:ext uri="{FF2B5EF4-FFF2-40B4-BE49-F238E27FC236}">
                    <a16:creationId xmlns:a16="http://schemas.microsoft.com/office/drawing/2014/main" id="{B4112358-1DBB-C865-92A2-05A9EDDCBAC2}"/>
                  </a:ext>
                </a:extLst>
              </p:cNvPr>
              <p:cNvSpPr/>
              <p:nvPr/>
            </p:nvSpPr>
            <p:spPr>
              <a:xfrm rot="11719641">
                <a:off x="7178956" y="163781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1" name="Group 20">
              <a:extLst>
                <a:ext uri="{FF2B5EF4-FFF2-40B4-BE49-F238E27FC236}">
                  <a16:creationId xmlns:a16="http://schemas.microsoft.com/office/drawing/2014/main" id="{CE2950F9-0EAA-3FB3-4D83-0CC6C0F17DF5}"/>
                </a:ext>
              </a:extLst>
            </p:cNvPr>
            <p:cNvGrpSpPr/>
            <p:nvPr/>
          </p:nvGrpSpPr>
          <p:grpSpPr>
            <a:xfrm rot="19632759">
              <a:off x="7157081" y="1490279"/>
              <a:ext cx="755219" cy="898494"/>
              <a:chOff x="6846848" y="1141103"/>
              <a:chExt cx="999203" cy="1188766"/>
            </a:xfrm>
            <a:grpFill/>
          </p:grpSpPr>
          <p:sp>
            <p:nvSpPr>
              <p:cNvPr id="22" name="Rectangle: Rounded Corners 21">
                <a:extLst>
                  <a:ext uri="{FF2B5EF4-FFF2-40B4-BE49-F238E27FC236}">
                    <a16:creationId xmlns:a16="http://schemas.microsoft.com/office/drawing/2014/main" id="{9C048AB2-34F6-11FA-D6A5-47957E4038BB}"/>
                  </a:ext>
                </a:extLst>
              </p:cNvPr>
              <p:cNvSpPr/>
              <p:nvPr/>
            </p:nvSpPr>
            <p:spPr>
              <a:xfrm rot="582262">
                <a:off x="7185878" y="1892961"/>
                <a:ext cx="152400" cy="436908"/>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D700AE28-9FE6-5054-C331-F04A307561DF}"/>
                  </a:ext>
                </a:extLst>
              </p:cNvPr>
              <p:cNvSpPr/>
              <p:nvPr/>
            </p:nvSpPr>
            <p:spPr>
              <a:xfrm rot="826591">
                <a:off x="6902428"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CFD2BA03-AAF5-9224-010A-26AE9F8E9FFD}"/>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59B04E06-B3EE-9AA4-5B25-CFF4B39BB2D4}"/>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Block Arc 25">
                <a:extLst>
                  <a:ext uri="{FF2B5EF4-FFF2-40B4-BE49-F238E27FC236}">
                    <a16:creationId xmlns:a16="http://schemas.microsoft.com/office/drawing/2014/main" id="{967CC980-4262-ABC5-DA1E-6242572885DB}"/>
                  </a:ext>
                </a:extLst>
              </p:cNvPr>
              <p:cNvSpPr/>
              <p:nvPr/>
            </p:nvSpPr>
            <p:spPr>
              <a:xfrm rot="726908">
                <a:off x="7119521" y="173008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grpSp>
        <p:nvGrpSpPr>
          <p:cNvPr id="3" name="Group 2">
            <a:extLst>
              <a:ext uri="{FF2B5EF4-FFF2-40B4-BE49-F238E27FC236}">
                <a16:creationId xmlns:a16="http://schemas.microsoft.com/office/drawing/2014/main" id="{EAFF7A8B-0D64-1E31-B452-22088FD45311}"/>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27151DE1-B76D-18BA-6D14-35A3645CBB2E}"/>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ACE99897-7604-A243-CEBE-E7CDB5F661EC}"/>
                </a:ext>
              </a:extLst>
            </p:cNvPr>
            <p:cNvGrpSpPr/>
            <p:nvPr/>
          </p:nvGrpSpPr>
          <p:grpSpPr>
            <a:xfrm>
              <a:off x="10737628" y="758745"/>
              <a:ext cx="562136" cy="634675"/>
              <a:chOff x="760175" y="830142"/>
              <a:chExt cx="867619" cy="979579"/>
            </a:xfrm>
          </p:grpSpPr>
          <p:sp>
            <p:nvSpPr>
              <p:cNvPr id="6" name="Rectangle 5">
                <a:extLst>
                  <a:ext uri="{FF2B5EF4-FFF2-40B4-BE49-F238E27FC236}">
                    <a16:creationId xmlns:a16="http://schemas.microsoft.com/office/drawing/2014/main" id="{EE619EE7-0253-BE0C-F7D2-172322170317}"/>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45</a:t>
                </a:r>
              </a:p>
            </p:txBody>
          </p:sp>
          <p:sp>
            <p:nvSpPr>
              <p:cNvPr id="7" name="Rectangle 6">
                <a:extLst>
                  <a:ext uri="{FF2B5EF4-FFF2-40B4-BE49-F238E27FC236}">
                    <a16:creationId xmlns:a16="http://schemas.microsoft.com/office/drawing/2014/main" id="{2FB34EAB-4D61-2F1B-94AE-B37ED870CDA7}"/>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1071274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37F18-CF21-BE7D-FB5B-7B2B10CE5DF7}"/>
              </a:ext>
            </a:extLst>
          </p:cNvPr>
          <p:cNvSpPr>
            <a:spLocks noGrp="1"/>
          </p:cNvSpPr>
          <p:nvPr>
            <p:ph type="title"/>
          </p:nvPr>
        </p:nvSpPr>
        <p:spPr/>
        <p:txBody>
          <a:bodyPr/>
          <a:lstStyle/>
          <a:p>
            <a:r>
              <a:rPr lang="en-US" dirty="0" err="1">
                <a:latin typeface="+mj-lt"/>
              </a:rPr>
              <a:t>Establecer</a:t>
            </a:r>
            <a:r>
              <a:rPr lang="en-US" dirty="0">
                <a:latin typeface="+mj-lt"/>
              </a:rPr>
              <a:t> </a:t>
            </a:r>
            <a:r>
              <a:rPr lang="en-US" dirty="0" err="1">
                <a:latin typeface="+mj-lt"/>
              </a:rPr>
              <a:t>consecuencias</a:t>
            </a:r>
            <a:r>
              <a:rPr lang="en-US" dirty="0">
                <a:latin typeface="+mj-lt"/>
              </a:rPr>
              <a:t> </a:t>
            </a:r>
            <a:r>
              <a:rPr lang="en-US" dirty="0" err="1">
                <a:latin typeface="+mj-lt"/>
              </a:rPr>
              <a:t>eficaces</a:t>
            </a:r>
            <a:endParaRPr lang="en-US" dirty="0">
              <a:latin typeface="+mj-lt"/>
            </a:endParaRPr>
          </a:p>
        </p:txBody>
      </p:sp>
      <p:sp>
        <p:nvSpPr>
          <p:cNvPr id="4" name="TextBox 3">
            <a:extLst>
              <a:ext uri="{FF2B5EF4-FFF2-40B4-BE49-F238E27FC236}">
                <a16:creationId xmlns:a16="http://schemas.microsoft.com/office/drawing/2014/main" id="{C28BD7B0-DECA-25A7-7A19-6DD7CCF82D5D}"/>
              </a:ext>
            </a:extLst>
          </p:cNvPr>
          <p:cNvSpPr txBox="1"/>
          <p:nvPr/>
        </p:nvSpPr>
        <p:spPr>
          <a:xfrm>
            <a:off x="4802417" y="2089493"/>
            <a:ext cx="3521527" cy="3477875"/>
          </a:xfrm>
          <a:prstGeom prst="rect">
            <a:avLst/>
          </a:prstGeom>
          <a:noFill/>
        </p:spPr>
        <p:txBody>
          <a:bodyPr wrap="square">
            <a:spAutoFit/>
          </a:bodyPr>
          <a:lstStyle/>
          <a:p>
            <a:pPr algn="l"/>
            <a:r>
              <a:rPr lang="en-US" sz="2200" b="1" u="none" strike="noStrike" baseline="0" dirty="0" err="1">
                <a:latin typeface="+mj-lt"/>
                <a:cs typeface="Calibri" panose="020F0502020204030204" pitchFamily="34" charset="0"/>
              </a:rPr>
              <a:t>Respetuosas</a:t>
            </a:r>
            <a:r>
              <a:rPr lang="en-US" sz="2200" b="1" u="none" strike="noStrike" baseline="0" dirty="0">
                <a:latin typeface="+mj-lt"/>
                <a:cs typeface="Calibri" panose="020F0502020204030204" pitchFamily="34" charset="0"/>
              </a:rPr>
              <a:t>. </a:t>
            </a:r>
            <a:r>
              <a:rPr lang="en-US" sz="2200" b="0" u="none" strike="noStrike" baseline="0" dirty="0">
                <a:latin typeface="+mj-lt"/>
                <a:cs typeface="Calibri" panose="020F0502020204030204" pitchFamily="34" charset="0"/>
              </a:rPr>
              <a:t>No debe ser humillante para </a:t>
            </a:r>
            <a:r>
              <a:rPr lang="en-US" sz="2200" b="0" u="none" strike="noStrike" baseline="0" dirty="0" err="1">
                <a:latin typeface="+mj-lt"/>
                <a:cs typeface="Calibri" panose="020F0502020204030204" pitchFamily="34" charset="0"/>
              </a:rPr>
              <a:t>el</a:t>
            </a:r>
            <a:r>
              <a:rPr lang="en-US" sz="2200" b="0" u="none" strike="noStrike" baseline="0" dirty="0">
                <a:latin typeface="+mj-lt"/>
                <a:cs typeface="Calibri" panose="020F0502020204030204" pitchFamily="34" charset="0"/>
              </a:rPr>
              <a:t>/la </a:t>
            </a:r>
            <a:r>
              <a:rPr lang="en-US" sz="2200" b="0" u="none" strike="noStrike" baseline="0" dirty="0" err="1">
                <a:latin typeface="+mj-lt"/>
                <a:cs typeface="Calibri" panose="020F0502020204030204" pitchFamily="34" charset="0"/>
              </a:rPr>
              <a:t>menor</a:t>
            </a:r>
            <a:endParaRPr lang="en-US" sz="2200" b="0" u="none" strike="noStrike" baseline="0" dirty="0">
              <a:latin typeface="+mj-lt"/>
              <a:cs typeface="Calibri" panose="020F0502020204030204" pitchFamily="34" charset="0"/>
            </a:endParaRPr>
          </a:p>
          <a:p>
            <a:pPr algn="l"/>
            <a:endParaRPr lang="en-US" sz="2200" dirty="0">
              <a:latin typeface="+mj-lt"/>
              <a:cs typeface="Calibri" panose="020F0502020204030204" pitchFamily="34" charset="0"/>
            </a:endParaRPr>
          </a:p>
          <a:p>
            <a:pPr algn="l"/>
            <a:r>
              <a:rPr lang="en-US" sz="2200" b="1" u="none" strike="noStrike" baseline="0" dirty="0" err="1">
                <a:latin typeface="+mj-lt"/>
                <a:cs typeface="Calibri" panose="020F0502020204030204" pitchFamily="34" charset="0"/>
              </a:rPr>
              <a:t>Relacionadas</a:t>
            </a:r>
            <a:r>
              <a:rPr lang="en-US" sz="2200" b="1" u="none" strike="noStrike" baseline="0" dirty="0">
                <a:latin typeface="+mj-lt"/>
                <a:cs typeface="Calibri" panose="020F0502020204030204" pitchFamily="34" charset="0"/>
              </a:rPr>
              <a:t> </a:t>
            </a:r>
            <a:r>
              <a:rPr lang="en-US" sz="2200" b="0" u="none" strike="noStrike" baseline="0" dirty="0">
                <a:latin typeface="+mj-lt"/>
                <a:cs typeface="Calibri" panose="020F0502020204030204" pitchFamily="34" charset="0"/>
              </a:rPr>
              <a:t>con el mal </a:t>
            </a:r>
            <a:r>
              <a:rPr lang="en-US" sz="2200" b="0" u="none" strike="noStrike" baseline="0" dirty="0" err="1">
                <a:latin typeface="+mj-lt"/>
                <a:cs typeface="Calibri" panose="020F0502020204030204" pitchFamily="34" charset="0"/>
              </a:rPr>
              <a:t>comportamiento</a:t>
            </a:r>
            <a:endParaRPr lang="en-US" sz="2200" b="0" u="none" strike="noStrike" baseline="0" dirty="0">
              <a:latin typeface="+mj-lt"/>
              <a:cs typeface="Calibri" panose="020F0502020204030204" pitchFamily="34" charset="0"/>
            </a:endParaRPr>
          </a:p>
          <a:p>
            <a:pPr marL="342900" indent="-342900" algn="l">
              <a:buFont typeface="Arial" panose="020B0604020202020204" pitchFamily="34" charset="0"/>
              <a:buChar char="•"/>
            </a:pPr>
            <a:endParaRPr lang="en-US" sz="2200" b="0" u="none" strike="noStrike" baseline="0" dirty="0">
              <a:latin typeface="+mj-lt"/>
              <a:cs typeface="Calibri" panose="020F0502020204030204" pitchFamily="34" charset="0"/>
            </a:endParaRPr>
          </a:p>
          <a:p>
            <a:pPr algn="l"/>
            <a:r>
              <a:rPr lang="en-US" sz="2200" b="0" u="none" strike="noStrike" baseline="0" dirty="0">
                <a:latin typeface="+mj-lt"/>
                <a:cs typeface="Calibri" panose="020F0502020204030204" pitchFamily="34" charset="0"/>
              </a:rPr>
              <a:t>De duración </a:t>
            </a:r>
            <a:r>
              <a:rPr lang="en-US" sz="2200" b="1" u="none" strike="noStrike" baseline="0" dirty="0">
                <a:latin typeface="+mj-lt"/>
                <a:cs typeface="Calibri" panose="020F0502020204030204" pitchFamily="34" charset="0"/>
              </a:rPr>
              <a:t>razonable </a:t>
            </a:r>
            <a:r>
              <a:rPr lang="en-US" sz="2200" b="0" u="none" strike="noStrike" baseline="0" dirty="0">
                <a:latin typeface="+mj-lt"/>
                <a:cs typeface="Calibri" panose="020F0502020204030204" pitchFamily="34" charset="0"/>
              </a:rPr>
              <a:t>e inmediatamente después del mal </a:t>
            </a:r>
            <a:r>
              <a:rPr lang="en-US" sz="2200" b="0" u="none" strike="noStrike" baseline="0" dirty="0" err="1">
                <a:latin typeface="+mj-lt"/>
                <a:cs typeface="Calibri" panose="020F0502020204030204" pitchFamily="34" charset="0"/>
              </a:rPr>
              <a:t>comportamiento</a:t>
            </a:r>
            <a:r>
              <a:rPr lang="en-US" sz="2200" b="0" u="none" strike="noStrike" baseline="0" dirty="0">
                <a:latin typeface="+mj-lt"/>
                <a:cs typeface="Calibri" panose="020F0502020204030204" pitchFamily="34" charset="0"/>
              </a:rPr>
              <a:t> </a:t>
            </a:r>
          </a:p>
        </p:txBody>
      </p:sp>
      <p:sp>
        <p:nvSpPr>
          <p:cNvPr id="3" name="TextBox 2">
            <a:extLst>
              <a:ext uri="{FF2B5EF4-FFF2-40B4-BE49-F238E27FC236}">
                <a16:creationId xmlns:a16="http://schemas.microsoft.com/office/drawing/2014/main" id="{06782FDF-7AF2-71BC-3EB4-4CFFFE1D0CDF}"/>
              </a:ext>
            </a:extLst>
          </p:cNvPr>
          <p:cNvSpPr txBox="1"/>
          <p:nvPr/>
        </p:nvSpPr>
        <p:spPr>
          <a:xfrm>
            <a:off x="558800" y="989484"/>
            <a:ext cx="2146300" cy="4708981"/>
          </a:xfrm>
          <a:prstGeom prst="rect">
            <a:avLst/>
          </a:prstGeom>
          <a:noFill/>
        </p:spPr>
        <p:txBody>
          <a:bodyPr wrap="square">
            <a:spAutoFit/>
          </a:bodyPr>
          <a:lstStyle/>
          <a:p>
            <a:pPr algn="l"/>
            <a:r>
              <a:rPr lang="en-US" sz="30000" b="1" u="none" strike="noStrike" dirty="0">
                <a:solidFill>
                  <a:schemeClr val="accent3">
                    <a:lumMod val="40000"/>
                    <a:lumOff val="60000"/>
                  </a:schemeClr>
                </a:solidFill>
                <a:latin typeface="+mj-lt"/>
                <a:cs typeface="Calibri" panose="020F0502020204030204" pitchFamily="34" charset="0"/>
              </a:rPr>
              <a:t>5</a:t>
            </a:r>
            <a:endParaRPr lang="en-US" sz="30000" b="1" dirty="0">
              <a:solidFill>
                <a:schemeClr val="accent3">
                  <a:lumMod val="40000"/>
                  <a:lumOff val="60000"/>
                </a:schemeClr>
              </a:solidFill>
              <a:latin typeface="+mj-lt"/>
              <a:cs typeface="Calibri" panose="020F0502020204030204" pitchFamily="34" charset="0"/>
            </a:endParaRPr>
          </a:p>
        </p:txBody>
      </p:sp>
      <p:sp>
        <p:nvSpPr>
          <p:cNvPr id="15" name="TextBox 14">
            <a:extLst>
              <a:ext uri="{FF2B5EF4-FFF2-40B4-BE49-F238E27FC236}">
                <a16:creationId xmlns:a16="http://schemas.microsoft.com/office/drawing/2014/main" id="{6180F3DC-A51B-ACE3-BCB8-35CC53BEEAB0}"/>
              </a:ext>
            </a:extLst>
          </p:cNvPr>
          <p:cNvSpPr txBox="1"/>
          <p:nvPr/>
        </p:nvSpPr>
        <p:spPr>
          <a:xfrm>
            <a:off x="1606550" y="1709945"/>
            <a:ext cx="2813050" cy="4708981"/>
          </a:xfrm>
          <a:prstGeom prst="rect">
            <a:avLst/>
          </a:prstGeom>
          <a:noFill/>
        </p:spPr>
        <p:txBody>
          <a:bodyPr wrap="square">
            <a:spAutoFit/>
          </a:bodyPr>
          <a:lstStyle/>
          <a:p>
            <a:pPr algn="l"/>
            <a:r>
              <a:rPr lang="en-US" sz="30000" b="1" u="none" strike="noStrike" dirty="0">
                <a:solidFill>
                  <a:schemeClr val="accent3">
                    <a:lumMod val="75000"/>
                  </a:schemeClr>
                </a:solidFill>
                <a:latin typeface="+mj-lt"/>
                <a:cs typeface="Calibri" panose="020F0502020204030204" pitchFamily="34" charset="0"/>
              </a:rPr>
              <a:t>R</a:t>
            </a:r>
            <a:endParaRPr lang="en-US" sz="30000" b="1" dirty="0">
              <a:solidFill>
                <a:schemeClr val="accent3">
                  <a:lumMod val="75000"/>
                </a:schemeClr>
              </a:solidFill>
              <a:latin typeface="+mj-lt"/>
              <a:cs typeface="Calibri" panose="020F0502020204030204" pitchFamily="34" charset="0"/>
            </a:endParaRPr>
          </a:p>
        </p:txBody>
      </p:sp>
      <p:sp>
        <p:nvSpPr>
          <p:cNvPr id="5" name="TextBox 4">
            <a:extLst>
              <a:ext uri="{FF2B5EF4-FFF2-40B4-BE49-F238E27FC236}">
                <a16:creationId xmlns:a16="http://schemas.microsoft.com/office/drawing/2014/main" id="{4E0F867C-D92F-CB0A-3AD9-54F9BC777CDA}"/>
              </a:ext>
            </a:extLst>
          </p:cNvPr>
          <p:cNvSpPr txBox="1"/>
          <p:nvPr/>
        </p:nvSpPr>
        <p:spPr>
          <a:xfrm>
            <a:off x="8706760" y="2089493"/>
            <a:ext cx="2647040" cy="2800767"/>
          </a:xfrm>
          <a:prstGeom prst="rect">
            <a:avLst/>
          </a:prstGeom>
          <a:noFill/>
        </p:spPr>
        <p:txBody>
          <a:bodyPr wrap="square">
            <a:spAutoFit/>
          </a:bodyPr>
          <a:lstStyle/>
          <a:p>
            <a:pPr algn="l"/>
            <a:r>
              <a:rPr lang="en-US" sz="2200" b="1" u="none" strike="noStrike" baseline="0" dirty="0" err="1">
                <a:latin typeface="+mj-lt"/>
                <a:cs typeface="Calibri" panose="020F0502020204030204" pitchFamily="34" charset="0"/>
              </a:rPr>
              <a:t>Reveladas</a:t>
            </a:r>
            <a:r>
              <a:rPr lang="en-US" sz="2200" b="1" u="none" strike="noStrike" baseline="0" dirty="0">
                <a:latin typeface="+mj-lt"/>
                <a:cs typeface="Calibri" panose="020F0502020204030204" pitchFamily="34" charset="0"/>
              </a:rPr>
              <a:t> de </a:t>
            </a:r>
            <a:r>
              <a:rPr lang="en-US" sz="2200" b="0" u="none" strike="noStrike" baseline="0" dirty="0">
                <a:latin typeface="+mj-lt"/>
                <a:cs typeface="Calibri" panose="020F0502020204030204" pitchFamily="34" charset="0"/>
              </a:rPr>
              <a:t>antemano. </a:t>
            </a:r>
            <a:r>
              <a:rPr lang="en-US" sz="2200" b="0" u="none" strike="noStrike" baseline="0" dirty="0" err="1">
                <a:latin typeface="+mj-lt"/>
                <a:cs typeface="Calibri" panose="020F0502020204030204" pitchFamily="34" charset="0"/>
              </a:rPr>
              <a:t>Acordar</a:t>
            </a:r>
            <a:r>
              <a:rPr lang="en-US" sz="2200" b="0" u="none" strike="noStrike" baseline="0" dirty="0">
                <a:latin typeface="+mj-lt"/>
                <a:cs typeface="Calibri" panose="020F0502020204030204" pitchFamily="34" charset="0"/>
              </a:rPr>
              <a:t> las </a:t>
            </a:r>
            <a:r>
              <a:rPr lang="en-US" sz="2200" b="0" u="none" strike="noStrike" baseline="0" dirty="0" err="1">
                <a:latin typeface="+mj-lt"/>
                <a:cs typeface="Calibri" panose="020F0502020204030204" pitchFamily="34" charset="0"/>
              </a:rPr>
              <a:t>normas</a:t>
            </a:r>
            <a:r>
              <a:rPr lang="en-US" sz="2200" b="0" u="none" strike="noStrike" baseline="0" dirty="0">
                <a:latin typeface="+mj-lt"/>
                <a:cs typeface="Calibri" panose="020F0502020204030204" pitchFamily="34" charset="0"/>
              </a:rPr>
              <a:t> </a:t>
            </a:r>
            <a:r>
              <a:rPr lang="en-US" sz="2200" b="0" u="none" strike="noStrike" baseline="0" dirty="0" err="1">
                <a:latin typeface="+mj-lt"/>
                <a:cs typeface="Calibri" panose="020F0502020204030204" pitchFamily="34" charset="0"/>
              </a:rPr>
              <a:t>juntos</a:t>
            </a:r>
            <a:r>
              <a:rPr lang="en-US" sz="2200" b="0" u="none" strike="noStrike" baseline="0" dirty="0">
                <a:latin typeface="+mj-lt"/>
                <a:cs typeface="Calibri" panose="020F0502020204030204" pitchFamily="34" charset="0"/>
              </a:rPr>
              <a:t>/as </a:t>
            </a:r>
          </a:p>
          <a:p>
            <a:pPr marL="342900" indent="-342900" algn="l">
              <a:buFont typeface="Arial" panose="020B0604020202020204" pitchFamily="34" charset="0"/>
              <a:buChar char="•"/>
            </a:pPr>
            <a:endParaRPr lang="en-US" sz="2200" b="0" u="none" strike="noStrike" baseline="0" dirty="0">
              <a:latin typeface="+mj-lt"/>
              <a:cs typeface="Calibri" panose="020F0502020204030204" pitchFamily="34" charset="0"/>
            </a:endParaRPr>
          </a:p>
          <a:p>
            <a:pPr algn="l"/>
            <a:r>
              <a:rPr lang="en-US" sz="2200" b="0" u="none" strike="noStrike" baseline="0" dirty="0" err="1">
                <a:latin typeface="+mj-lt"/>
                <a:cs typeface="Calibri" panose="020F0502020204030204" pitchFamily="34" charset="0"/>
              </a:rPr>
              <a:t>Pedirle</a:t>
            </a:r>
            <a:r>
              <a:rPr lang="en-US" sz="2200" b="0" u="none" strike="noStrike" baseline="0" dirty="0">
                <a:latin typeface="+mj-lt"/>
                <a:cs typeface="Calibri" panose="020F0502020204030204" pitchFamily="34" charset="0"/>
              </a:rPr>
              <a:t> al </a:t>
            </a:r>
            <a:r>
              <a:rPr lang="en-US" sz="2200" b="0" u="none" strike="noStrike" baseline="0" dirty="0" err="1">
                <a:latin typeface="+mj-lt"/>
                <a:cs typeface="Calibri" panose="020F0502020204030204" pitchFamily="34" charset="0"/>
              </a:rPr>
              <a:t>menor</a:t>
            </a:r>
            <a:r>
              <a:rPr lang="en-US" sz="2200" b="0" u="none" strike="noStrike" baseline="0" dirty="0">
                <a:latin typeface="+mj-lt"/>
                <a:cs typeface="Calibri" panose="020F0502020204030204" pitchFamily="34" charset="0"/>
              </a:rPr>
              <a:t> que </a:t>
            </a:r>
            <a:r>
              <a:rPr lang="en-US" sz="2200" b="0" u="none" strike="noStrike" baseline="0" dirty="0" err="1">
                <a:latin typeface="+mj-lt"/>
                <a:cs typeface="Calibri" panose="020F0502020204030204" pitchFamily="34" charset="0"/>
              </a:rPr>
              <a:t>nos</a:t>
            </a:r>
            <a:r>
              <a:rPr lang="en-US" sz="2200" b="0" u="none" strike="noStrike" baseline="0" dirty="0">
                <a:latin typeface="+mj-lt"/>
                <a:cs typeface="Calibri" panose="020F0502020204030204" pitchFamily="34" charset="0"/>
              </a:rPr>
              <a:t> </a:t>
            </a:r>
            <a:r>
              <a:rPr lang="en-US" sz="2200" b="1" u="none" strike="noStrike" baseline="0" dirty="0" err="1">
                <a:latin typeface="+mj-lt"/>
                <a:cs typeface="Calibri" panose="020F0502020204030204" pitchFamily="34" charset="0"/>
              </a:rPr>
              <a:t>repita</a:t>
            </a:r>
            <a:r>
              <a:rPr lang="en-US" sz="2200" b="1" u="none" strike="noStrike" baseline="0" dirty="0">
                <a:latin typeface="+mj-lt"/>
                <a:cs typeface="Calibri" panose="020F0502020204030204" pitchFamily="34" charset="0"/>
              </a:rPr>
              <a:t> </a:t>
            </a:r>
            <a:r>
              <a:rPr lang="en-US" sz="2200" b="0" u="none" strike="noStrike" baseline="0" dirty="0">
                <a:latin typeface="+mj-lt"/>
                <a:cs typeface="Calibri" panose="020F0502020204030204" pitchFamily="34" charset="0"/>
              </a:rPr>
              <a:t>la </a:t>
            </a:r>
            <a:r>
              <a:rPr lang="en-US" sz="2200" b="0" u="none" strike="noStrike" baseline="0" dirty="0" err="1">
                <a:latin typeface="+mj-lt"/>
                <a:cs typeface="Calibri" panose="020F0502020204030204" pitchFamily="34" charset="0"/>
              </a:rPr>
              <a:t>consecuencia</a:t>
            </a:r>
            <a:endParaRPr lang="en-US" sz="2200" dirty="0">
              <a:latin typeface="+mj-lt"/>
              <a:cs typeface="Calibri" panose="020F0502020204030204" pitchFamily="34" charset="0"/>
            </a:endParaRPr>
          </a:p>
        </p:txBody>
      </p:sp>
    </p:spTree>
    <p:extLst>
      <p:ext uri="{BB962C8B-B14F-4D97-AF65-F5344CB8AC3E}">
        <p14:creationId xmlns:p14="http://schemas.microsoft.com/office/powerpoint/2010/main" val="6568009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4866B-969B-B2F2-10CD-F9F6F4623A22}"/>
              </a:ext>
            </a:extLst>
          </p:cNvPr>
          <p:cNvSpPr>
            <a:spLocks noGrp="1"/>
          </p:cNvSpPr>
          <p:nvPr>
            <p:ph type="title"/>
          </p:nvPr>
        </p:nvSpPr>
        <p:spPr/>
        <p:txBody>
          <a:bodyPr/>
          <a:lstStyle/>
          <a:p>
            <a:r>
              <a:rPr lang="en-US" dirty="0">
                <a:latin typeface="+mj-lt"/>
              </a:rPr>
              <a:t>Pensar y compartir</a:t>
            </a:r>
          </a:p>
        </p:txBody>
      </p:sp>
      <p:sp>
        <p:nvSpPr>
          <p:cNvPr id="3" name="TextBox 2">
            <a:extLst>
              <a:ext uri="{FF2B5EF4-FFF2-40B4-BE49-F238E27FC236}">
                <a16:creationId xmlns:a16="http://schemas.microsoft.com/office/drawing/2014/main" id="{CA667051-F2A9-11C8-37AB-340A0D5D5D62}"/>
              </a:ext>
            </a:extLst>
          </p:cNvPr>
          <p:cNvSpPr txBox="1"/>
          <p:nvPr/>
        </p:nvSpPr>
        <p:spPr>
          <a:xfrm>
            <a:off x="1672771" y="2143235"/>
            <a:ext cx="4827030" cy="2554545"/>
          </a:xfrm>
          <a:prstGeom prst="rect">
            <a:avLst/>
          </a:prstGeom>
          <a:noFill/>
        </p:spPr>
        <p:txBody>
          <a:bodyPr wrap="square">
            <a:spAutoFit/>
          </a:bodyPr>
          <a:lstStyle/>
          <a:p>
            <a:r>
              <a:rPr lang="en-US" sz="3200" b="1" dirty="0">
                <a:solidFill>
                  <a:schemeClr val="tx1"/>
                </a:solidFill>
                <a:latin typeface="+mj-lt"/>
                <a:cs typeface="Calibri" panose="020F0502020204030204" pitchFamily="34" charset="0"/>
              </a:rPr>
              <a:t>¿Qué </a:t>
            </a:r>
            <a:r>
              <a:rPr lang="en-US" sz="3200" b="1" dirty="0" err="1">
                <a:solidFill>
                  <a:schemeClr val="tx1"/>
                </a:solidFill>
                <a:latin typeface="+mj-lt"/>
                <a:cs typeface="Calibri" panose="020F0502020204030204" pitchFamily="34" charset="0"/>
              </a:rPr>
              <a:t>consecuencias</a:t>
            </a:r>
            <a:r>
              <a:rPr lang="en-US" sz="3200" b="1" dirty="0">
                <a:solidFill>
                  <a:schemeClr val="tx1"/>
                </a:solidFill>
                <a:latin typeface="+mj-lt"/>
                <a:cs typeface="Calibri" panose="020F0502020204030204" pitchFamily="34" charset="0"/>
              </a:rPr>
              <a:t> </a:t>
            </a:r>
            <a:r>
              <a:rPr lang="en-US" sz="3200" b="1" dirty="0" err="1">
                <a:solidFill>
                  <a:schemeClr val="tx1"/>
                </a:solidFill>
                <a:latin typeface="+mj-lt"/>
                <a:cs typeface="Calibri" panose="020F0502020204030204" pitchFamily="34" charset="0"/>
              </a:rPr>
              <a:t>sugerirían</a:t>
            </a:r>
            <a:r>
              <a:rPr lang="en-US" sz="3200" b="1" dirty="0">
                <a:solidFill>
                  <a:schemeClr val="tx1"/>
                </a:solidFill>
                <a:latin typeface="+mj-lt"/>
                <a:cs typeface="Calibri" panose="020F0502020204030204" pitchFamily="34" charset="0"/>
              </a:rPr>
              <a:t> </a:t>
            </a:r>
            <a:r>
              <a:rPr lang="en-US" sz="3200" b="1" dirty="0" err="1">
                <a:solidFill>
                  <a:schemeClr val="tx1"/>
                </a:solidFill>
                <a:latin typeface="+mj-lt"/>
                <a:cs typeface="Calibri" panose="020F0502020204030204" pitchFamily="34" charset="0"/>
              </a:rPr>
              <a:t>si</a:t>
            </a:r>
            <a:r>
              <a:rPr lang="en-US" sz="3200" b="1" dirty="0">
                <a:solidFill>
                  <a:schemeClr val="tx1"/>
                </a:solidFill>
                <a:latin typeface="+mj-lt"/>
                <a:cs typeface="Calibri" panose="020F0502020204030204" pitchFamily="34" charset="0"/>
              </a:rPr>
              <a:t> </a:t>
            </a:r>
            <a:r>
              <a:rPr lang="en-US" sz="3200" b="1" dirty="0" err="1">
                <a:solidFill>
                  <a:schemeClr val="tx1"/>
                </a:solidFill>
                <a:latin typeface="+mj-lt"/>
                <a:cs typeface="Calibri" panose="020F0502020204030204" pitchFamily="34" charset="0"/>
              </a:rPr>
              <a:t>los</a:t>
            </a:r>
            <a:r>
              <a:rPr lang="en-US" sz="3200" b="1" dirty="0">
                <a:solidFill>
                  <a:schemeClr val="tx1"/>
                </a:solidFill>
                <a:latin typeface="+mj-lt"/>
                <a:cs typeface="Calibri" panose="020F0502020204030204" pitchFamily="34" charset="0"/>
              </a:rPr>
              <a:t>/as </a:t>
            </a:r>
            <a:r>
              <a:rPr lang="en-US" sz="3200" b="1" dirty="0" err="1">
                <a:solidFill>
                  <a:schemeClr val="tx1"/>
                </a:solidFill>
                <a:latin typeface="+mj-lt"/>
                <a:cs typeface="Calibri" panose="020F0502020204030204" pitchFamily="34" charset="0"/>
              </a:rPr>
              <a:t>menores</a:t>
            </a:r>
            <a:r>
              <a:rPr lang="en-US" sz="3200" b="1" dirty="0">
                <a:solidFill>
                  <a:schemeClr val="tx1"/>
                </a:solidFill>
                <a:latin typeface="+mj-lt"/>
                <a:cs typeface="Calibri" panose="020F0502020204030204" pitchFamily="34" charset="0"/>
              </a:rPr>
              <a:t> incumplen las normas para cada uno de los grupos de edad?</a:t>
            </a:r>
          </a:p>
        </p:txBody>
      </p:sp>
      <p:grpSp>
        <p:nvGrpSpPr>
          <p:cNvPr id="15" name="Group 9">
            <a:extLst>
              <a:ext uri="{FF2B5EF4-FFF2-40B4-BE49-F238E27FC236}">
                <a16:creationId xmlns:a16="http://schemas.microsoft.com/office/drawing/2014/main" id="{3392EA6E-22D9-7061-B3E7-C37DDDCB6FE8}"/>
              </a:ext>
            </a:extLst>
          </p:cNvPr>
          <p:cNvGrpSpPr/>
          <p:nvPr/>
        </p:nvGrpSpPr>
        <p:grpSpPr>
          <a:xfrm>
            <a:off x="7462767" y="2389072"/>
            <a:ext cx="3056462" cy="2317583"/>
            <a:chOff x="1117683" y="2194390"/>
            <a:chExt cx="3415887" cy="2678824"/>
          </a:xfrm>
          <a:solidFill>
            <a:schemeClr val="accent3">
              <a:lumMod val="75000"/>
            </a:schemeClr>
          </a:solidFill>
        </p:grpSpPr>
        <p:sp>
          <p:nvSpPr>
            <p:cNvPr id="16" name="Speech Bubble: Rectangle with Corners Rounded 6">
              <a:extLst>
                <a:ext uri="{FF2B5EF4-FFF2-40B4-BE49-F238E27FC236}">
                  <a16:creationId xmlns:a16="http://schemas.microsoft.com/office/drawing/2014/main" id="{C9F53F9E-31C9-A4CF-B8BD-334A348DD874}"/>
                </a:ext>
              </a:extLst>
            </p:cNvPr>
            <p:cNvSpPr/>
            <p:nvPr/>
          </p:nvSpPr>
          <p:spPr>
            <a:xfrm>
              <a:off x="1117683" y="2194390"/>
              <a:ext cx="1792248" cy="1200806"/>
            </a:xfrm>
            <a:prstGeom prst="wedgeRoundRectCallout">
              <a:avLst>
                <a:gd name="adj1" fmla="val 19938"/>
                <a:gd name="adj2" fmla="val 69216"/>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7" name="Speech Bubble: Rectangle with Corners Rounded 7">
              <a:extLst>
                <a:ext uri="{FF2B5EF4-FFF2-40B4-BE49-F238E27FC236}">
                  <a16:creationId xmlns:a16="http://schemas.microsoft.com/office/drawing/2014/main" id="{37BAAD1F-34C9-5B98-1E1C-32CCEC301EE5}"/>
                </a:ext>
              </a:extLst>
            </p:cNvPr>
            <p:cNvSpPr/>
            <p:nvPr/>
          </p:nvSpPr>
          <p:spPr>
            <a:xfrm>
              <a:off x="3240911" y="3671195"/>
              <a:ext cx="1292659" cy="866081"/>
            </a:xfrm>
            <a:prstGeom prst="wedgeRoundRectCallout">
              <a:avLst>
                <a:gd name="adj1" fmla="val -20501"/>
                <a:gd name="adj2" fmla="val 64241"/>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8" name="Speech Bubble: Rectangle with Corners Rounded 8">
              <a:extLst>
                <a:ext uri="{FF2B5EF4-FFF2-40B4-BE49-F238E27FC236}">
                  <a16:creationId xmlns:a16="http://schemas.microsoft.com/office/drawing/2014/main" id="{D7265511-7881-BDE5-207B-7DDFE6CB8EDD}"/>
                </a:ext>
              </a:extLst>
            </p:cNvPr>
            <p:cNvSpPr/>
            <p:nvPr/>
          </p:nvSpPr>
          <p:spPr>
            <a:xfrm>
              <a:off x="1747778" y="4229639"/>
              <a:ext cx="1097717" cy="643575"/>
            </a:xfrm>
            <a:prstGeom prst="wedgeRoundRectCallout">
              <a:avLst>
                <a:gd name="adj1" fmla="val -20501"/>
                <a:gd name="adj2" fmla="val 84025"/>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spTree>
    <p:extLst>
      <p:ext uri="{BB962C8B-B14F-4D97-AF65-F5344CB8AC3E}">
        <p14:creationId xmlns:p14="http://schemas.microsoft.com/office/powerpoint/2010/main" val="15199668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908442B-45BA-D68C-BF8C-11EDB76F3277}"/>
              </a:ext>
            </a:extLst>
          </p:cNvPr>
          <p:cNvSpPr/>
          <p:nvPr/>
        </p:nvSpPr>
        <p:spPr>
          <a:xfrm>
            <a:off x="4754879" y="1583294"/>
            <a:ext cx="6740435" cy="395718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5EBF8D-79F7-8D32-0189-2C0853AFE766}"/>
              </a:ext>
            </a:extLst>
          </p:cNvPr>
          <p:cNvSpPr>
            <a:spLocks noGrp="1"/>
          </p:cNvSpPr>
          <p:nvPr>
            <p:ph type="title"/>
          </p:nvPr>
        </p:nvSpPr>
        <p:spPr/>
        <p:txBody>
          <a:bodyPr/>
          <a:lstStyle/>
          <a:p>
            <a:r>
              <a:rPr lang="en-US" dirty="0">
                <a:latin typeface="+mj-lt"/>
              </a:rPr>
              <a:t>Reuniones familiares</a:t>
            </a:r>
          </a:p>
        </p:txBody>
      </p:sp>
      <p:sp>
        <p:nvSpPr>
          <p:cNvPr id="4" name="TextBox 3">
            <a:extLst>
              <a:ext uri="{FF2B5EF4-FFF2-40B4-BE49-F238E27FC236}">
                <a16:creationId xmlns:a16="http://schemas.microsoft.com/office/drawing/2014/main" id="{778FADCC-6E55-E2D3-5BC9-9D2339EE52C8}"/>
              </a:ext>
            </a:extLst>
          </p:cNvPr>
          <p:cNvSpPr txBox="1"/>
          <p:nvPr/>
        </p:nvSpPr>
        <p:spPr>
          <a:xfrm>
            <a:off x="838200" y="1754822"/>
            <a:ext cx="3553099" cy="4154984"/>
          </a:xfrm>
          <a:prstGeom prst="rect">
            <a:avLst/>
          </a:prstGeom>
          <a:noFill/>
        </p:spPr>
        <p:txBody>
          <a:bodyPr wrap="square">
            <a:spAutoFit/>
          </a:bodyPr>
          <a:lstStyle/>
          <a:p>
            <a:r>
              <a:rPr lang="en-US" sz="2400" b="0" i="0" dirty="0">
                <a:effectLst/>
                <a:latin typeface="+mj-lt"/>
                <a:cs typeface="Calibri" panose="020F0502020204030204" pitchFamily="34" charset="0"/>
              </a:rPr>
              <a:t>Las reuniones familiares reúnen a todos los miembros de la </a:t>
            </a:r>
            <a:r>
              <a:rPr lang="en-US" sz="2400" b="0" i="0" dirty="0" err="1">
                <a:effectLst/>
                <a:latin typeface="+mj-lt"/>
                <a:cs typeface="Calibri" panose="020F0502020204030204" pitchFamily="34" charset="0"/>
              </a:rPr>
              <a:t>familia</a:t>
            </a:r>
            <a:endParaRPr lang="en-US" sz="2400" b="0" i="0" dirty="0">
              <a:effectLst/>
              <a:latin typeface="+mj-lt"/>
              <a:cs typeface="Calibri" panose="020F0502020204030204" pitchFamily="34" charset="0"/>
            </a:endParaRPr>
          </a:p>
          <a:p>
            <a:endParaRPr lang="en-US" sz="2400" dirty="0">
              <a:latin typeface="+mj-lt"/>
              <a:cs typeface="Calibri" panose="020F0502020204030204" pitchFamily="34" charset="0"/>
            </a:endParaRPr>
          </a:p>
          <a:p>
            <a:r>
              <a:rPr lang="en-US" sz="2400" b="0" i="0" dirty="0">
                <a:effectLst/>
                <a:latin typeface="+mj-lt"/>
                <a:cs typeface="Calibri" panose="020F0502020204030204" pitchFamily="34" charset="0"/>
              </a:rPr>
              <a:t>Las reuniones </a:t>
            </a:r>
            <a:r>
              <a:rPr lang="en-US" sz="2400" b="0" i="0" dirty="0" err="1">
                <a:effectLst/>
                <a:latin typeface="+mj-lt"/>
                <a:cs typeface="Calibri" panose="020F0502020204030204" pitchFamily="34" charset="0"/>
              </a:rPr>
              <a:t>familiares</a:t>
            </a:r>
            <a:r>
              <a:rPr lang="en-US" sz="2400" b="0" i="0" dirty="0">
                <a:effectLst/>
                <a:latin typeface="+mj-lt"/>
                <a:cs typeface="Calibri" panose="020F0502020204030204" pitchFamily="34" charset="0"/>
              </a:rPr>
              <a:t> </a:t>
            </a:r>
            <a:r>
              <a:rPr lang="en-US" sz="2400" b="0" i="0" dirty="0" err="1">
                <a:effectLst/>
                <a:latin typeface="+mj-lt"/>
                <a:cs typeface="Calibri" panose="020F0502020204030204" pitchFamily="34" charset="0"/>
              </a:rPr>
              <a:t>frecuentes</a:t>
            </a:r>
            <a:r>
              <a:rPr lang="en-US" sz="2400" b="0" i="0" dirty="0">
                <a:effectLst/>
                <a:latin typeface="+mj-lt"/>
                <a:cs typeface="Calibri" panose="020F0502020204030204" pitchFamily="34" charset="0"/>
              </a:rPr>
              <a:t> son un buen modo de mantener abiertas las líneas de comunicación entre padres e </a:t>
            </a:r>
            <a:r>
              <a:rPr lang="en-US" sz="2400" b="0" i="0" dirty="0" err="1">
                <a:effectLst/>
                <a:latin typeface="+mj-lt"/>
                <a:cs typeface="Calibri" panose="020F0502020204030204" pitchFamily="34" charset="0"/>
              </a:rPr>
              <a:t>hijos</a:t>
            </a:r>
            <a:r>
              <a:rPr lang="en-US" sz="2400" b="0" i="0" dirty="0">
                <a:effectLst/>
                <a:latin typeface="+mj-lt"/>
                <a:cs typeface="Calibri" panose="020F0502020204030204" pitchFamily="34" charset="0"/>
              </a:rPr>
              <a:t>/as, sobre </a:t>
            </a:r>
            <a:r>
              <a:rPr lang="en-US" sz="2400" b="0" i="0" dirty="0" err="1">
                <a:effectLst/>
                <a:latin typeface="+mj-lt"/>
                <a:cs typeface="Calibri" panose="020F0502020204030204" pitchFamily="34" charset="0"/>
              </a:rPr>
              <a:t>todo</a:t>
            </a:r>
            <a:r>
              <a:rPr lang="en-US" sz="2400" b="0" i="0" dirty="0">
                <a:effectLst/>
                <a:latin typeface="+mj-lt"/>
                <a:cs typeface="Calibri" panose="020F0502020204030204" pitchFamily="34" charset="0"/>
              </a:rPr>
              <a:t> </a:t>
            </a:r>
            <a:r>
              <a:rPr lang="en-US" sz="2400" b="0" i="0" dirty="0" err="1">
                <a:effectLst/>
                <a:latin typeface="+mj-lt"/>
                <a:cs typeface="Calibri" panose="020F0502020204030204" pitchFamily="34" charset="0"/>
              </a:rPr>
              <a:t>adolescentes</a:t>
            </a:r>
            <a:endParaRPr lang="en-US" sz="2400" b="0" i="0" dirty="0">
              <a:effectLst/>
              <a:latin typeface="+mj-lt"/>
              <a:cs typeface="Calibri" panose="020F0502020204030204" pitchFamily="34" charset="0"/>
            </a:endParaRPr>
          </a:p>
        </p:txBody>
      </p:sp>
      <p:sp>
        <p:nvSpPr>
          <p:cNvPr id="3" name="TextBox 2">
            <a:extLst>
              <a:ext uri="{FF2B5EF4-FFF2-40B4-BE49-F238E27FC236}">
                <a16:creationId xmlns:a16="http://schemas.microsoft.com/office/drawing/2014/main" id="{C65DFA4D-D6E5-6BD6-720A-5B72EBB66051}"/>
              </a:ext>
            </a:extLst>
          </p:cNvPr>
          <p:cNvSpPr txBox="1"/>
          <p:nvPr/>
        </p:nvSpPr>
        <p:spPr>
          <a:xfrm>
            <a:off x="5321251" y="2757797"/>
            <a:ext cx="2588620" cy="2585323"/>
          </a:xfrm>
          <a:prstGeom prst="rect">
            <a:avLst/>
          </a:prstGeom>
          <a:noFill/>
        </p:spPr>
        <p:txBody>
          <a:bodyPr wrap="square">
            <a:spAutoFit/>
          </a:bodyPr>
          <a:lstStyle/>
          <a:p>
            <a:r>
              <a:rPr lang="en-US" sz="1800" b="1" i="0" dirty="0">
                <a:effectLst/>
                <a:latin typeface="+mj-lt"/>
                <a:cs typeface="Calibri" panose="020F0502020204030204" pitchFamily="34" charset="0"/>
              </a:rPr>
              <a:t>Los padres y </a:t>
            </a:r>
            <a:r>
              <a:rPr lang="en-US" sz="1800" b="1" i="0" dirty="0" err="1">
                <a:effectLst/>
                <a:latin typeface="+mj-lt"/>
                <a:cs typeface="Calibri" panose="020F0502020204030204" pitchFamily="34" charset="0"/>
              </a:rPr>
              <a:t>madres</a:t>
            </a:r>
            <a:r>
              <a:rPr lang="en-US" sz="1800" b="1" i="0" dirty="0">
                <a:effectLst/>
                <a:latin typeface="+mj-lt"/>
                <a:cs typeface="Calibri" panose="020F0502020204030204" pitchFamily="34" charset="0"/>
              </a:rPr>
              <a:t> pueden:</a:t>
            </a:r>
          </a:p>
          <a:p>
            <a:pPr marL="342900" indent="-342900">
              <a:buFont typeface="Arial" panose="020B0604020202020204" pitchFamily="34" charset="0"/>
              <a:buChar char="•"/>
            </a:pPr>
            <a:r>
              <a:rPr lang="en-US" sz="1800" b="0" i="0" dirty="0" err="1">
                <a:effectLst/>
                <a:latin typeface="+mj-lt"/>
                <a:cs typeface="Calibri" panose="020F0502020204030204" pitchFamily="34" charset="0"/>
              </a:rPr>
              <a:t>recibir</a:t>
            </a:r>
            <a:r>
              <a:rPr lang="en-US" sz="1800" b="0" i="0" dirty="0">
                <a:effectLst/>
                <a:latin typeface="+mj-lt"/>
                <a:cs typeface="Calibri" panose="020F0502020204030204" pitchFamily="34" charset="0"/>
              </a:rPr>
              <a:t> información actualizada sobre el rendimiento escolar de sus </a:t>
            </a:r>
            <a:r>
              <a:rPr lang="en-US" sz="1800" b="0" i="0" dirty="0" err="1">
                <a:effectLst/>
                <a:latin typeface="+mj-lt"/>
                <a:cs typeface="Calibri" panose="020F0502020204030204" pitchFamily="34" charset="0"/>
              </a:rPr>
              <a:t>hijos</a:t>
            </a:r>
            <a:r>
              <a:rPr lang="en-US" sz="1800" b="0" i="0" dirty="0">
                <a:effectLst/>
                <a:latin typeface="+mj-lt"/>
                <a:cs typeface="Calibri" panose="020F0502020204030204" pitchFamily="34" charset="0"/>
              </a:rPr>
              <a:t>/as</a:t>
            </a:r>
          </a:p>
          <a:p>
            <a:pPr marL="342900" indent="-342900">
              <a:buFont typeface="Arial" panose="020B0604020202020204" pitchFamily="34" charset="0"/>
              <a:buChar char="•"/>
            </a:pPr>
            <a:r>
              <a:rPr lang="en-US" sz="1800" dirty="0" err="1">
                <a:latin typeface="+mj-lt"/>
                <a:cs typeface="Calibri" panose="020F0502020204030204" pitchFamily="34" charset="0"/>
              </a:rPr>
              <a:t>r</a:t>
            </a:r>
            <a:r>
              <a:rPr lang="en-US" sz="1800" b="0" i="0" dirty="0" err="1">
                <a:effectLst/>
                <a:latin typeface="+mj-lt"/>
                <a:cs typeface="Calibri" panose="020F0502020204030204" pitchFamily="34" charset="0"/>
              </a:rPr>
              <a:t>epartir</a:t>
            </a:r>
            <a:r>
              <a:rPr lang="en-US" sz="1800" b="0" i="0" dirty="0">
                <a:effectLst/>
                <a:latin typeface="+mj-lt"/>
                <a:cs typeface="Calibri" panose="020F0502020204030204" pitchFamily="34" charset="0"/>
              </a:rPr>
              <a:t> las tareas domésticas</a:t>
            </a:r>
          </a:p>
          <a:p>
            <a:pPr marL="342900" indent="-342900">
              <a:buFont typeface="Arial" panose="020B0604020202020204" pitchFamily="34" charset="0"/>
              <a:buChar char="•"/>
            </a:pPr>
            <a:r>
              <a:rPr lang="en-US" sz="1800" dirty="0" err="1">
                <a:latin typeface="+mj-lt"/>
                <a:cs typeface="Calibri" panose="020F0502020204030204" pitchFamily="34" charset="0"/>
              </a:rPr>
              <a:t>d</a:t>
            </a:r>
            <a:r>
              <a:rPr lang="en-US" sz="1800" b="0" i="0" dirty="0" err="1">
                <a:effectLst/>
                <a:latin typeface="+mj-lt"/>
                <a:cs typeface="Calibri" panose="020F0502020204030204" pitchFamily="34" charset="0"/>
              </a:rPr>
              <a:t>ivertirse</a:t>
            </a:r>
            <a:r>
              <a:rPr lang="en-US" sz="1800" b="0" i="0" dirty="0">
                <a:effectLst/>
                <a:latin typeface="+mj-lt"/>
                <a:cs typeface="Calibri" panose="020F0502020204030204" pitchFamily="34" charset="0"/>
              </a:rPr>
              <a:t> en familia</a:t>
            </a:r>
          </a:p>
        </p:txBody>
      </p:sp>
      <p:sp>
        <p:nvSpPr>
          <p:cNvPr id="5" name="TextBox 4">
            <a:extLst>
              <a:ext uri="{FF2B5EF4-FFF2-40B4-BE49-F238E27FC236}">
                <a16:creationId xmlns:a16="http://schemas.microsoft.com/office/drawing/2014/main" id="{9DCFDE67-ED2C-FD83-29DA-85A09095B1FA}"/>
              </a:ext>
            </a:extLst>
          </p:cNvPr>
          <p:cNvSpPr txBox="1"/>
          <p:nvPr/>
        </p:nvSpPr>
        <p:spPr>
          <a:xfrm>
            <a:off x="8041014" y="1666377"/>
            <a:ext cx="2984552" cy="3970318"/>
          </a:xfrm>
          <a:prstGeom prst="rect">
            <a:avLst/>
          </a:prstGeom>
          <a:noFill/>
        </p:spPr>
        <p:txBody>
          <a:bodyPr wrap="square">
            <a:spAutoFit/>
          </a:bodyPr>
          <a:lstStyle/>
          <a:p>
            <a:r>
              <a:rPr lang="en-US" sz="1800" b="1" i="0" dirty="0">
                <a:effectLst/>
                <a:latin typeface="+mj-lt"/>
                <a:cs typeface="Calibri" panose="020F0502020204030204" pitchFamily="34" charset="0"/>
              </a:rPr>
              <a:t>Los </a:t>
            </a:r>
            <a:r>
              <a:rPr lang="en-US" sz="1800" b="1" i="0" dirty="0" err="1">
                <a:effectLst/>
                <a:latin typeface="+mj-lt"/>
                <a:cs typeface="Calibri" panose="020F0502020204030204" pitchFamily="34" charset="0"/>
              </a:rPr>
              <a:t>niños</a:t>
            </a:r>
            <a:r>
              <a:rPr lang="en-US" sz="1800" b="1" i="0" dirty="0">
                <a:effectLst/>
                <a:latin typeface="+mj-lt"/>
                <a:cs typeface="Calibri" panose="020F0502020204030204" pitchFamily="34" charset="0"/>
              </a:rPr>
              <a:t>/as </a:t>
            </a:r>
            <a:r>
              <a:rPr lang="en-US" sz="1800" b="1" dirty="0" err="1">
                <a:latin typeface="+mj-lt"/>
                <a:cs typeface="Calibri" panose="020F0502020204030204" pitchFamily="34" charset="0"/>
              </a:rPr>
              <a:t>mayores</a:t>
            </a:r>
            <a:r>
              <a:rPr lang="en-US" sz="1800" b="1" dirty="0">
                <a:latin typeface="+mj-lt"/>
                <a:cs typeface="Calibri" panose="020F0502020204030204" pitchFamily="34" charset="0"/>
              </a:rPr>
              <a:t> </a:t>
            </a:r>
            <a:r>
              <a:rPr lang="en-US" sz="1800" b="1" i="0" dirty="0">
                <a:effectLst/>
                <a:latin typeface="+mj-lt"/>
                <a:cs typeface="Calibri" panose="020F0502020204030204" pitchFamily="34" charset="0"/>
              </a:rPr>
              <a:t>y los adolescentes pueden:</a:t>
            </a:r>
          </a:p>
          <a:p>
            <a:pPr marL="342900" indent="-342900">
              <a:buFont typeface="Arial" panose="020B0604020202020204" pitchFamily="34" charset="0"/>
              <a:buChar char="•"/>
            </a:pPr>
            <a:r>
              <a:rPr lang="en-US" sz="1800" dirty="0">
                <a:latin typeface="+mj-lt"/>
                <a:cs typeface="Calibri" panose="020F0502020204030204" pitchFamily="34" charset="0"/>
              </a:rPr>
              <a:t>d</a:t>
            </a:r>
            <a:r>
              <a:rPr lang="en-US" sz="1800" b="0" i="0" dirty="0">
                <a:effectLst/>
                <a:latin typeface="+mj-lt"/>
                <a:cs typeface="Calibri" panose="020F0502020204030204" pitchFamily="34" charset="0"/>
              </a:rPr>
              <a:t>isponer de un espacio para expresar sus cambiantes necesidades de desarrollo</a:t>
            </a:r>
          </a:p>
          <a:p>
            <a:pPr marL="342900" indent="-342900">
              <a:buFont typeface="Arial" panose="020B0604020202020204" pitchFamily="34" charset="0"/>
              <a:buChar char="•"/>
            </a:pPr>
            <a:r>
              <a:rPr lang="en-US" sz="1800" dirty="0" err="1">
                <a:latin typeface="+mj-lt"/>
                <a:cs typeface="Calibri" panose="020F0502020204030204" pitchFamily="34" charset="0"/>
              </a:rPr>
              <a:t>hablar</a:t>
            </a:r>
            <a:r>
              <a:rPr lang="en-US" sz="1800" dirty="0">
                <a:latin typeface="+mj-lt"/>
                <a:cs typeface="Calibri" panose="020F0502020204030204" pitchFamily="34" charset="0"/>
              </a:rPr>
              <a:t> </a:t>
            </a:r>
            <a:r>
              <a:rPr lang="en-US" sz="1800" dirty="0" err="1">
                <a:latin typeface="+mj-lt"/>
                <a:cs typeface="Calibri" panose="020F0502020204030204" pitchFamily="34" charset="0"/>
              </a:rPr>
              <a:t>sobre</a:t>
            </a:r>
            <a:r>
              <a:rPr lang="en-US" sz="1800" dirty="0">
                <a:latin typeface="+mj-lt"/>
                <a:cs typeface="Calibri" panose="020F0502020204030204" pitchFamily="34" charset="0"/>
              </a:rPr>
              <a:t> </a:t>
            </a:r>
            <a:r>
              <a:rPr lang="en-US" sz="1800" b="0" i="0" dirty="0">
                <a:effectLst/>
                <a:latin typeface="+mj-lt"/>
                <a:cs typeface="Calibri" panose="020F0502020204030204" pitchFamily="34" charset="0"/>
              </a:rPr>
              <a:t>las responsabilidades domésticas a medida que se hacen mayores</a:t>
            </a:r>
          </a:p>
          <a:p>
            <a:pPr marL="342900" indent="-342900">
              <a:buFont typeface="Arial" panose="020B0604020202020204" pitchFamily="34" charset="0"/>
              <a:buChar char="•"/>
            </a:pPr>
            <a:r>
              <a:rPr lang="en-US" sz="1800" dirty="0" err="1">
                <a:latin typeface="+mj-lt"/>
                <a:cs typeface="Calibri" panose="020F0502020204030204" pitchFamily="34" charset="0"/>
              </a:rPr>
              <a:t>e</a:t>
            </a:r>
            <a:r>
              <a:rPr lang="en-US" sz="1800" b="0" i="0" dirty="0" err="1">
                <a:effectLst/>
                <a:latin typeface="+mj-lt"/>
                <a:cs typeface="Calibri" panose="020F0502020204030204" pitchFamily="34" charset="0"/>
              </a:rPr>
              <a:t>ncontrar</a:t>
            </a:r>
            <a:r>
              <a:rPr lang="en-US" sz="1800" b="0" i="0" dirty="0">
                <a:effectLst/>
                <a:latin typeface="+mj-lt"/>
                <a:cs typeface="Calibri" panose="020F0502020204030204" pitchFamily="34" charset="0"/>
              </a:rPr>
              <a:t> soluciones para mejorar la vida familiar</a:t>
            </a:r>
            <a:endParaRPr lang="en-US" sz="1800" dirty="0">
              <a:latin typeface="+mj-lt"/>
              <a:cs typeface="Calibri" panose="020F0502020204030204" pitchFamily="34" charset="0"/>
            </a:endParaRPr>
          </a:p>
        </p:txBody>
      </p:sp>
      <p:grpSp>
        <p:nvGrpSpPr>
          <p:cNvPr id="27" name="Group 26">
            <a:extLst>
              <a:ext uri="{FF2B5EF4-FFF2-40B4-BE49-F238E27FC236}">
                <a16:creationId xmlns:a16="http://schemas.microsoft.com/office/drawing/2014/main" id="{DDA63307-2DB2-F2D3-BC0F-409454D9EA64}"/>
              </a:ext>
            </a:extLst>
          </p:cNvPr>
          <p:cNvGrpSpPr/>
          <p:nvPr/>
        </p:nvGrpSpPr>
        <p:grpSpPr>
          <a:xfrm>
            <a:off x="5474786" y="1215862"/>
            <a:ext cx="1709785" cy="1281493"/>
            <a:chOff x="6814299" y="2089042"/>
            <a:chExt cx="2420572" cy="1814232"/>
          </a:xfrm>
        </p:grpSpPr>
        <p:grpSp>
          <p:nvGrpSpPr>
            <p:cNvPr id="28" name="Group 27">
              <a:extLst>
                <a:ext uri="{FF2B5EF4-FFF2-40B4-BE49-F238E27FC236}">
                  <a16:creationId xmlns:a16="http://schemas.microsoft.com/office/drawing/2014/main" id="{8CC1B316-C6EA-D97E-8479-56E7842C2920}"/>
                </a:ext>
              </a:extLst>
            </p:cNvPr>
            <p:cNvGrpSpPr/>
            <p:nvPr/>
          </p:nvGrpSpPr>
          <p:grpSpPr>
            <a:xfrm>
              <a:off x="7668897" y="2910557"/>
              <a:ext cx="217398" cy="443324"/>
              <a:chOff x="4162834" y="1684320"/>
              <a:chExt cx="350098" cy="713930"/>
            </a:xfrm>
            <a:solidFill>
              <a:schemeClr val="accent3">
                <a:lumMod val="75000"/>
              </a:schemeClr>
            </a:solidFill>
          </p:grpSpPr>
          <p:sp>
            <p:nvSpPr>
              <p:cNvPr id="45" name="Round Same Side Corner Rectangle 21">
                <a:extLst>
                  <a:ext uri="{FF2B5EF4-FFF2-40B4-BE49-F238E27FC236}">
                    <a16:creationId xmlns:a16="http://schemas.microsoft.com/office/drawing/2014/main" id="{73E2DD29-4AF7-1764-B042-E9E3C6586946}"/>
                  </a:ext>
                </a:extLst>
              </p:cNvPr>
              <p:cNvSpPr/>
              <p:nvPr/>
            </p:nvSpPr>
            <p:spPr>
              <a:xfrm>
                <a:off x="4162834" y="2069359"/>
                <a:ext cx="350098" cy="32889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38F2BAFF-DEC0-2355-0E61-1503C3E99465}"/>
                  </a:ext>
                </a:extLst>
              </p:cNvPr>
              <p:cNvSpPr/>
              <p:nvPr/>
            </p:nvSpPr>
            <p:spPr>
              <a:xfrm>
                <a:off x="4181633"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63DC8370-5A13-4834-A68A-567342F1F8F3}"/>
                </a:ext>
              </a:extLst>
            </p:cNvPr>
            <p:cNvGrpSpPr/>
            <p:nvPr/>
          </p:nvGrpSpPr>
          <p:grpSpPr>
            <a:xfrm>
              <a:off x="8825483" y="2538370"/>
              <a:ext cx="409388" cy="1319214"/>
              <a:chOff x="4045582" y="1684320"/>
              <a:chExt cx="350098" cy="1128158"/>
            </a:xfrm>
            <a:solidFill>
              <a:schemeClr val="accent3">
                <a:lumMod val="75000"/>
              </a:schemeClr>
            </a:solidFill>
          </p:grpSpPr>
          <p:sp>
            <p:nvSpPr>
              <p:cNvPr id="43" name="Round Same Side Corner Rectangle 21">
                <a:extLst>
                  <a:ext uri="{FF2B5EF4-FFF2-40B4-BE49-F238E27FC236}">
                    <a16:creationId xmlns:a16="http://schemas.microsoft.com/office/drawing/2014/main" id="{75821C93-B652-FFFC-D4C9-92924C82DAED}"/>
                  </a:ext>
                </a:extLst>
              </p:cNvPr>
              <p:cNvSpPr/>
              <p:nvPr/>
            </p:nvSpPr>
            <p:spPr>
              <a:xfrm>
                <a:off x="4045582" y="2069359"/>
                <a:ext cx="350098" cy="74311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8EF1E26D-A908-4500-9486-72C678CC18FE}"/>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C442C7BE-F0E2-BCC9-CECD-0068DCF185EF}"/>
                </a:ext>
              </a:extLst>
            </p:cNvPr>
            <p:cNvGrpSpPr/>
            <p:nvPr/>
          </p:nvGrpSpPr>
          <p:grpSpPr>
            <a:xfrm>
              <a:off x="6814299" y="2568041"/>
              <a:ext cx="535822" cy="1313692"/>
              <a:chOff x="3000654" y="1516216"/>
              <a:chExt cx="245039" cy="600770"/>
            </a:xfrm>
            <a:solidFill>
              <a:schemeClr val="accent3">
                <a:lumMod val="75000"/>
              </a:schemeClr>
            </a:solidFill>
          </p:grpSpPr>
          <p:grpSp>
            <p:nvGrpSpPr>
              <p:cNvPr id="39" name="Group 38">
                <a:extLst>
                  <a:ext uri="{FF2B5EF4-FFF2-40B4-BE49-F238E27FC236}">
                    <a16:creationId xmlns:a16="http://schemas.microsoft.com/office/drawing/2014/main" id="{B83D6A87-9A5B-AC80-EE3E-F47C83E28ACC}"/>
                  </a:ext>
                </a:extLst>
              </p:cNvPr>
              <p:cNvGrpSpPr/>
              <p:nvPr/>
            </p:nvGrpSpPr>
            <p:grpSpPr>
              <a:xfrm>
                <a:off x="3036509" y="1516216"/>
                <a:ext cx="172158" cy="395869"/>
                <a:chOff x="4043172" y="1684320"/>
                <a:chExt cx="352508" cy="810578"/>
              </a:xfrm>
              <a:grpFill/>
            </p:grpSpPr>
            <p:sp>
              <p:nvSpPr>
                <p:cNvPr id="41" name="Round Same Side Corner Rectangle 21">
                  <a:extLst>
                    <a:ext uri="{FF2B5EF4-FFF2-40B4-BE49-F238E27FC236}">
                      <a16:creationId xmlns:a16="http://schemas.microsoft.com/office/drawing/2014/main" id="{D6511E07-652E-2827-5A85-133034D21D70}"/>
                    </a:ext>
                  </a:extLst>
                </p:cNvPr>
                <p:cNvSpPr/>
                <p:nvPr/>
              </p:nvSpPr>
              <p:spPr>
                <a:xfrm>
                  <a:off x="4045582" y="2069360"/>
                  <a:ext cx="350098" cy="42553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9D044EF9-FDE3-0432-973A-930B30D3A52C}"/>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Flowchart: Manual Operation 39">
                <a:extLst>
                  <a:ext uri="{FF2B5EF4-FFF2-40B4-BE49-F238E27FC236}">
                    <a16:creationId xmlns:a16="http://schemas.microsoft.com/office/drawing/2014/main" id="{4A167740-D9C6-4092-AD7F-7E1D698FF8A7}"/>
                  </a:ext>
                </a:extLst>
              </p:cNvPr>
              <p:cNvSpPr/>
              <p:nvPr/>
            </p:nvSpPr>
            <p:spPr>
              <a:xfrm rot="10800000">
                <a:off x="3000654" y="1754062"/>
                <a:ext cx="245039" cy="362924"/>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B7C3F96A-5A9A-16EC-FFB2-B3534D69345B}"/>
                </a:ext>
              </a:extLst>
            </p:cNvPr>
            <p:cNvGrpSpPr/>
            <p:nvPr/>
          </p:nvGrpSpPr>
          <p:grpSpPr>
            <a:xfrm>
              <a:off x="8171654" y="2843962"/>
              <a:ext cx="250055" cy="509919"/>
              <a:chOff x="4162834" y="1684320"/>
              <a:chExt cx="350098" cy="713930"/>
            </a:xfrm>
            <a:solidFill>
              <a:schemeClr val="accent3">
                <a:lumMod val="75000"/>
              </a:schemeClr>
            </a:solidFill>
          </p:grpSpPr>
          <p:sp>
            <p:nvSpPr>
              <p:cNvPr id="37" name="Round Same Side Corner Rectangle 21">
                <a:extLst>
                  <a:ext uri="{FF2B5EF4-FFF2-40B4-BE49-F238E27FC236}">
                    <a16:creationId xmlns:a16="http://schemas.microsoft.com/office/drawing/2014/main" id="{6765ACC0-FAC7-017B-5136-FA3DA43558EC}"/>
                  </a:ext>
                </a:extLst>
              </p:cNvPr>
              <p:cNvSpPr/>
              <p:nvPr/>
            </p:nvSpPr>
            <p:spPr>
              <a:xfrm>
                <a:off x="4162834" y="2069359"/>
                <a:ext cx="350098" cy="32889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7B023AF0-194C-E80B-8DAB-E148CC77D07E}"/>
                  </a:ext>
                </a:extLst>
              </p:cNvPr>
              <p:cNvSpPr/>
              <p:nvPr/>
            </p:nvSpPr>
            <p:spPr>
              <a:xfrm>
                <a:off x="4181633"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Rectangle: Rounded Corners 31">
              <a:extLst>
                <a:ext uri="{FF2B5EF4-FFF2-40B4-BE49-F238E27FC236}">
                  <a16:creationId xmlns:a16="http://schemas.microsoft.com/office/drawing/2014/main" id="{033AD62A-EF6B-3B54-3301-84A0CB029454}"/>
                </a:ext>
              </a:extLst>
            </p:cNvPr>
            <p:cNvSpPr/>
            <p:nvPr/>
          </p:nvSpPr>
          <p:spPr>
            <a:xfrm>
              <a:off x="7414854" y="3429001"/>
              <a:ext cx="1300521" cy="122874"/>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Rounded Corners 32">
              <a:extLst>
                <a:ext uri="{FF2B5EF4-FFF2-40B4-BE49-F238E27FC236}">
                  <a16:creationId xmlns:a16="http://schemas.microsoft.com/office/drawing/2014/main" id="{9672116B-619F-7245-F350-445F2E6EEDC5}"/>
                </a:ext>
              </a:extLst>
            </p:cNvPr>
            <p:cNvSpPr/>
            <p:nvPr/>
          </p:nvSpPr>
          <p:spPr>
            <a:xfrm>
              <a:off x="7600515" y="3486219"/>
              <a:ext cx="108639" cy="417055"/>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Rounded Corners 33">
              <a:extLst>
                <a:ext uri="{FF2B5EF4-FFF2-40B4-BE49-F238E27FC236}">
                  <a16:creationId xmlns:a16="http://schemas.microsoft.com/office/drawing/2014/main" id="{871B89AF-5EDD-E529-4B4B-41A825E60383}"/>
                </a:ext>
              </a:extLst>
            </p:cNvPr>
            <p:cNvSpPr/>
            <p:nvPr/>
          </p:nvSpPr>
          <p:spPr>
            <a:xfrm>
              <a:off x="8437615" y="3486219"/>
              <a:ext cx="108639" cy="417055"/>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Speech Bubble: Rectangle with Corners Rounded 8">
              <a:extLst>
                <a:ext uri="{FF2B5EF4-FFF2-40B4-BE49-F238E27FC236}">
                  <a16:creationId xmlns:a16="http://schemas.microsoft.com/office/drawing/2014/main" id="{D5AE7F75-8CF2-22D4-B8D3-B86F3E7CE8E8}"/>
                </a:ext>
              </a:extLst>
            </p:cNvPr>
            <p:cNvSpPr/>
            <p:nvPr/>
          </p:nvSpPr>
          <p:spPr>
            <a:xfrm>
              <a:off x="7202868" y="2089042"/>
              <a:ext cx="397647" cy="254246"/>
            </a:xfrm>
            <a:prstGeom prst="wedgeRoundRectCallout">
              <a:avLst>
                <a:gd name="adj1" fmla="val -20501"/>
                <a:gd name="adj2" fmla="val 84025"/>
                <a:gd name="adj3" fmla="val 1666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6" name="Speech Bubble: Rectangle with Corners Rounded 8">
              <a:extLst>
                <a:ext uri="{FF2B5EF4-FFF2-40B4-BE49-F238E27FC236}">
                  <a16:creationId xmlns:a16="http://schemas.microsoft.com/office/drawing/2014/main" id="{574D3DEA-0A79-EC5C-6059-D56481D540AD}"/>
                </a:ext>
              </a:extLst>
            </p:cNvPr>
            <p:cNvSpPr/>
            <p:nvPr/>
          </p:nvSpPr>
          <p:spPr>
            <a:xfrm>
              <a:off x="8066823" y="2337793"/>
              <a:ext cx="397647" cy="254246"/>
            </a:xfrm>
            <a:prstGeom prst="wedgeRoundRectCallout">
              <a:avLst>
                <a:gd name="adj1" fmla="val -20501"/>
                <a:gd name="adj2" fmla="val 84025"/>
                <a:gd name="adj3" fmla="val 1666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spTree>
    <p:extLst>
      <p:ext uri="{BB962C8B-B14F-4D97-AF65-F5344CB8AC3E}">
        <p14:creationId xmlns:p14="http://schemas.microsoft.com/office/powerpoint/2010/main" val="39614431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4EA2B-6FF6-FD60-1011-F08EED96426C}"/>
              </a:ext>
            </a:extLst>
          </p:cNvPr>
          <p:cNvSpPr>
            <a:spLocks noGrp="1"/>
          </p:cNvSpPr>
          <p:nvPr>
            <p:ph type="title"/>
          </p:nvPr>
        </p:nvSpPr>
        <p:spPr/>
        <p:txBody>
          <a:bodyPr/>
          <a:lstStyle/>
          <a:p>
            <a:r>
              <a:rPr lang="en-US" dirty="0"/>
              <a:t>Reuniones familiares eficaces</a:t>
            </a:r>
          </a:p>
        </p:txBody>
      </p:sp>
      <p:sp>
        <p:nvSpPr>
          <p:cNvPr id="6" name="TextBox 5">
            <a:extLst>
              <a:ext uri="{FF2B5EF4-FFF2-40B4-BE49-F238E27FC236}">
                <a16:creationId xmlns:a16="http://schemas.microsoft.com/office/drawing/2014/main" id="{EE1BC8D1-02BD-A0EB-1C2C-DFFC11F269F2}"/>
              </a:ext>
            </a:extLst>
          </p:cNvPr>
          <p:cNvSpPr txBox="1"/>
          <p:nvPr/>
        </p:nvSpPr>
        <p:spPr>
          <a:xfrm>
            <a:off x="2043751" y="1538912"/>
            <a:ext cx="8944290" cy="4770537"/>
          </a:xfrm>
          <a:prstGeom prst="rect">
            <a:avLst/>
          </a:prstGeom>
          <a:noFill/>
        </p:spPr>
        <p:txBody>
          <a:bodyPr wrap="square">
            <a:spAutoFit/>
          </a:bodyPr>
          <a:lstStyle/>
          <a:p>
            <a:pPr marR="0" lvl="0" algn="l" defTabSz="914400" rtl="0" eaLnBrk="0" fontAlgn="base" latinLnBrk="0" hangingPunct="0">
              <a:lnSpc>
                <a:spcPct val="100000"/>
              </a:lnSpc>
              <a:spcAft>
                <a:spcPts val="1200"/>
              </a:spcAft>
              <a:buClrTx/>
              <a:buSzTx/>
              <a:tabLst/>
              <a:defRPr/>
            </a:pPr>
            <a:r>
              <a:rPr kumimoji="0" lang="en-US" sz="2400" b="0" i="0" u="none" strike="noStrike" kern="0" cap="none" spc="0" normalizeH="0" baseline="0" dirty="0">
                <a:ln>
                  <a:noFill/>
                </a:ln>
                <a:solidFill>
                  <a:prstClr val="black"/>
                </a:solidFill>
                <a:effectLst/>
                <a:uLnTx/>
                <a:uFillTx/>
                <a:latin typeface="Arial"/>
                <a:ea typeface="MS PGothic" pitchFamily="34" charset="-128"/>
              </a:rPr>
              <a:t>Son </a:t>
            </a:r>
            <a:r>
              <a:rPr kumimoji="0" lang="en-US" sz="2400" b="0" i="0" u="none" strike="noStrike" kern="0" cap="none" spc="0" normalizeH="0" baseline="0" dirty="0" err="1">
                <a:ln>
                  <a:noFill/>
                </a:ln>
                <a:solidFill>
                  <a:prstClr val="black"/>
                </a:solidFill>
                <a:effectLst/>
                <a:uLnTx/>
                <a:uFillTx/>
                <a:latin typeface="Arial"/>
                <a:ea typeface="MS PGothic" pitchFamily="34" charset="-128"/>
              </a:rPr>
              <a:t>frecuentes</a:t>
            </a:r>
            <a:r>
              <a:rPr kumimoji="0" lang="en-US" sz="2400" b="0" i="0" u="none" strike="noStrike" kern="0" cap="none" spc="0" normalizeH="0" baseline="0" dirty="0">
                <a:ln>
                  <a:noFill/>
                </a:ln>
                <a:solidFill>
                  <a:prstClr val="black"/>
                </a:solidFill>
                <a:effectLst/>
                <a:uLnTx/>
                <a:uFillTx/>
                <a:latin typeface="Arial"/>
                <a:ea typeface="MS PGothic" pitchFamily="34" charset="-128"/>
              </a:rPr>
              <a:t> y no solo se crean para gestionar una crisis familiar</a:t>
            </a:r>
          </a:p>
          <a:p>
            <a:pPr marR="0" lvl="0" algn="l" defTabSz="914400" rtl="0" eaLnBrk="0" fontAlgn="base" latinLnBrk="0" hangingPunct="0">
              <a:lnSpc>
                <a:spcPct val="100000"/>
              </a:lnSpc>
              <a:spcAft>
                <a:spcPts val="1200"/>
              </a:spcAft>
              <a:buClrTx/>
              <a:buSzTx/>
              <a:tabLst/>
              <a:defRPr/>
            </a:pPr>
            <a:r>
              <a:rPr kumimoji="0" lang="en-US" sz="2400" b="0" i="0" u="none" strike="noStrike" kern="0" cap="none" spc="0" normalizeH="0" baseline="0" dirty="0">
                <a:ln>
                  <a:noFill/>
                </a:ln>
                <a:solidFill>
                  <a:prstClr val="black"/>
                </a:solidFill>
                <a:effectLst/>
                <a:uLnTx/>
                <a:uFillTx/>
                <a:latin typeface="Arial"/>
                <a:ea typeface="MS PGothic" pitchFamily="34" charset="-128"/>
              </a:rPr>
              <a:t>Los padres, </a:t>
            </a:r>
            <a:r>
              <a:rPr kumimoji="0" lang="en-US" sz="2400" b="0" i="0" u="none" strike="noStrike" kern="0" cap="none" spc="0" normalizeH="0" baseline="0" dirty="0" err="1">
                <a:ln>
                  <a:noFill/>
                </a:ln>
                <a:solidFill>
                  <a:prstClr val="black"/>
                </a:solidFill>
                <a:effectLst/>
                <a:uLnTx/>
                <a:uFillTx/>
                <a:latin typeface="Arial"/>
                <a:ea typeface="MS PGothic" pitchFamily="34" charset="-128"/>
              </a:rPr>
              <a:t>madres</a:t>
            </a:r>
            <a:r>
              <a:rPr kumimoji="0" lang="en-US" sz="2400" b="0" i="0" u="none" strike="noStrike" kern="0" cap="none" spc="0" normalizeH="0" baseline="0" dirty="0">
                <a:ln>
                  <a:noFill/>
                </a:ln>
                <a:solidFill>
                  <a:prstClr val="black"/>
                </a:solidFill>
                <a:effectLst/>
                <a:uLnTx/>
                <a:uFillTx/>
                <a:latin typeface="Arial"/>
                <a:ea typeface="MS PGothic" pitchFamily="34" charset="-128"/>
              </a:rPr>
              <a:t> o </a:t>
            </a:r>
            <a:r>
              <a:rPr kumimoji="0" lang="en-US" sz="2400" b="0" i="0" u="none" strike="noStrike" kern="0" cap="none" spc="0" normalizeH="0" baseline="0" dirty="0" err="1">
                <a:ln>
                  <a:noFill/>
                </a:ln>
                <a:solidFill>
                  <a:prstClr val="black"/>
                </a:solidFill>
                <a:effectLst/>
                <a:uLnTx/>
                <a:uFillTx/>
                <a:latin typeface="Arial"/>
                <a:ea typeface="MS PGothic" pitchFamily="34" charset="-128"/>
              </a:rPr>
              <a:t>cuidadores</a:t>
            </a:r>
            <a:r>
              <a:rPr kumimoji="0" lang="en-US" sz="2400" b="0" i="0" u="none" strike="noStrike" kern="0" cap="none" spc="0" normalizeH="0" baseline="0" dirty="0">
                <a:ln>
                  <a:noFill/>
                </a:ln>
                <a:solidFill>
                  <a:prstClr val="black"/>
                </a:solidFill>
                <a:effectLst/>
                <a:uLnTx/>
                <a:uFillTx/>
                <a:latin typeface="Arial"/>
                <a:ea typeface="MS PGothic" pitchFamily="34" charset="-128"/>
              </a:rPr>
              <a:t> mantienen un debate abierto hasta que se llega a un consenso familiar, aunque se necesite más de una reunión para encontrar </a:t>
            </a:r>
            <a:r>
              <a:rPr kumimoji="0" lang="en-US" sz="2400" b="0" i="0" u="none" strike="noStrike" kern="0" cap="none" spc="0" normalizeH="0" baseline="0" dirty="0" err="1">
                <a:ln>
                  <a:noFill/>
                </a:ln>
                <a:solidFill>
                  <a:prstClr val="black"/>
                </a:solidFill>
                <a:effectLst/>
                <a:uLnTx/>
                <a:uFillTx/>
                <a:latin typeface="Arial"/>
                <a:ea typeface="MS PGothic" pitchFamily="34" charset="-128"/>
              </a:rPr>
              <a:t>una</a:t>
            </a:r>
            <a:r>
              <a:rPr kumimoji="0" lang="en-US" sz="2400" b="0" i="0" u="none" strike="noStrike" kern="0" cap="none" spc="0" normalizeH="0" baseline="0" dirty="0">
                <a:ln>
                  <a:noFill/>
                </a:ln>
                <a:solidFill>
                  <a:prstClr val="black"/>
                </a:solidFill>
                <a:effectLst/>
                <a:uLnTx/>
                <a:uFillTx/>
                <a:latin typeface="Arial"/>
                <a:ea typeface="MS PGothic" pitchFamily="34" charset="-128"/>
              </a:rPr>
              <a:t> </a:t>
            </a:r>
            <a:r>
              <a:rPr kumimoji="0" lang="en-US" sz="2400" b="0" i="0" u="none" strike="noStrike" kern="0" cap="none" spc="0" normalizeH="0" baseline="0" dirty="0" err="1">
                <a:ln>
                  <a:noFill/>
                </a:ln>
                <a:solidFill>
                  <a:prstClr val="black"/>
                </a:solidFill>
                <a:effectLst/>
                <a:uLnTx/>
                <a:uFillTx/>
                <a:latin typeface="Arial"/>
                <a:ea typeface="MS PGothic" pitchFamily="34" charset="-128"/>
              </a:rPr>
              <a:t>solución</a:t>
            </a:r>
            <a:endParaRPr kumimoji="0" lang="en-US" sz="2400" b="0" i="0" u="none" strike="noStrike" kern="0" cap="none" spc="0" normalizeH="0" baseline="0" dirty="0">
              <a:ln>
                <a:noFill/>
              </a:ln>
              <a:solidFill>
                <a:prstClr val="black"/>
              </a:solidFill>
              <a:effectLst/>
              <a:uLnTx/>
              <a:uFillTx/>
              <a:latin typeface="Arial"/>
              <a:ea typeface="MS PGothic" pitchFamily="34" charset="-128"/>
            </a:endParaRPr>
          </a:p>
          <a:p>
            <a:pPr marR="0" lvl="0" algn="l" defTabSz="914400" rtl="0" eaLnBrk="0" fontAlgn="base" latinLnBrk="0" hangingPunct="0">
              <a:lnSpc>
                <a:spcPct val="100000"/>
              </a:lnSpc>
              <a:spcAft>
                <a:spcPts val="1200"/>
              </a:spcAft>
              <a:buClrTx/>
              <a:buSzTx/>
              <a:tabLst/>
              <a:defRPr/>
            </a:pPr>
            <a:r>
              <a:rPr kumimoji="0" lang="en-US" sz="2400" b="0" i="0" u="none" strike="noStrike" kern="0" cap="none" spc="0" normalizeH="0" baseline="0" dirty="0">
                <a:ln>
                  <a:noFill/>
                </a:ln>
                <a:solidFill>
                  <a:prstClr val="black"/>
                </a:solidFill>
                <a:effectLst/>
                <a:uLnTx/>
                <a:uFillTx/>
                <a:latin typeface="Arial"/>
                <a:ea typeface="MS PGothic" pitchFamily="34" charset="-128"/>
              </a:rPr>
              <a:t>Todas las preocupaciones y preguntas son bienvenidas, por comunes o extraordinarias que </a:t>
            </a:r>
            <a:r>
              <a:rPr kumimoji="0" lang="en-US" sz="2400" b="0" i="0" u="none" strike="noStrike" kern="0" cap="none" spc="0" normalizeH="0" baseline="0" dirty="0" err="1">
                <a:ln>
                  <a:noFill/>
                </a:ln>
                <a:solidFill>
                  <a:prstClr val="black"/>
                </a:solidFill>
                <a:effectLst/>
                <a:uLnTx/>
                <a:uFillTx/>
                <a:latin typeface="Arial"/>
                <a:ea typeface="MS PGothic" pitchFamily="34" charset="-128"/>
              </a:rPr>
              <a:t>sean</a:t>
            </a:r>
            <a:endParaRPr kumimoji="0" lang="en-US" sz="2400" b="0" i="0" u="none" strike="noStrike" kern="0" cap="none" spc="0" normalizeH="0" baseline="0" dirty="0">
              <a:ln>
                <a:noFill/>
              </a:ln>
              <a:solidFill>
                <a:prstClr val="black"/>
              </a:solidFill>
              <a:effectLst/>
              <a:uLnTx/>
              <a:uFillTx/>
              <a:latin typeface="Arial"/>
              <a:ea typeface="MS PGothic" pitchFamily="34" charset="-128"/>
            </a:endParaRPr>
          </a:p>
          <a:p>
            <a:pPr marR="0" lvl="0" algn="l" defTabSz="914400" rtl="0" eaLnBrk="0" fontAlgn="base" latinLnBrk="0" hangingPunct="0">
              <a:lnSpc>
                <a:spcPct val="100000"/>
              </a:lnSpc>
              <a:spcAft>
                <a:spcPts val="1200"/>
              </a:spcAft>
              <a:buClrTx/>
              <a:buSzTx/>
              <a:tabLst/>
              <a:defRPr/>
            </a:pPr>
            <a:r>
              <a:rPr kumimoji="0" lang="en-US" sz="2400" b="0" i="0" u="none" strike="noStrike" kern="0" cap="none" spc="0" normalizeH="0" baseline="0" dirty="0">
                <a:ln>
                  <a:noFill/>
                </a:ln>
                <a:solidFill>
                  <a:prstClr val="black"/>
                </a:solidFill>
                <a:effectLst/>
                <a:uLnTx/>
                <a:uFillTx/>
                <a:latin typeface="Arial"/>
                <a:ea typeface="MS PGothic" pitchFamily="34" charset="-128"/>
              </a:rPr>
              <a:t>Las reuniones no son demasiado largas: 30 minutos es </a:t>
            </a:r>
            <a:r>
              <a:rPr kumimoji="0" lang="en-US" sz="2400" b="0" i="0" u="none" strike="noStrike" kern="0" cap="none" spc="0" normalizeH="0" baseline="0" dirty="0" err="1">
                <a:ln>
                  <a:noFill/>
                </a:ln>
                <a:solidFill>
                  <a:prstClr val="black"/>
                </a:solidFill>
                <a:effectLst/>
                <a:uLnTx/>
                <a:uFillTx/>
                <a:latin typeface="Arial"/>
                <a:ea typeface="MS PGothic" pitchFamily="34" charset="-128"/>
              </a:rPr>
              <a:t>una</a:t>
            </a:r>
            <a:r>
              <a:rPr kumimoji="0" lang="en-US" sz="2400" b="0" i="0" u="none" strike="noStrike" kern="0" cap="none" spc="0" normalizeH="0" baseline="0" dirty="0">
                <a:ln>
                  <a:noFill/>
                </a:ln>
                <a:solidFill>
                  <a:prstClr val="black"/>
                </a:solidFill>
                <a:effectLst/>
                <a:uLnTx/>
                <a:uFillTx/>
                <a:latin typeface="Arial"/>
                <a:ea typeface="MS PGothic" pitchFamily="34" charset="-128"/>
              </a:rPr>
              <a:t> </a:t>
            </a:r>
            <a:r>
              <a:rPr kumimoji="0" lang="en-US" sz="2400" b="0" i="0" u="none" strike="noStrike" kern="0" cap="none" spc="0" normalizeH="0" baseline="0" dirty="0" err="1">
                <a:ln>
                  <a:noFill/>
                </a:ln>
                <a:solidFill>
                  <a:prstClr val="black"/>
                </a:solidFill>
                <a:effectLst/>
                <a:uLnTx/>
                <a:uFillTx/>
                <a:latin typeface="Arial"/>
                <a:ea typeface="MS PGothic" pitchFamily="34" charset="-128"/>
              </a:rPr>
              <a:t>buen</a:t>
            </a:r>
            <a:r>
              <a:rPr kumimoji="0" lang="en-US" sz="2400" b="0" i="0" u="none" strike="noStrike" kern="0" cap="none" spc="0" normalizeH="0" baseline="0" dirty="0">
                <a:ln>
                  <a:noFill/>
                </a:ln>
                <a:solidFill>
                  <a:prstClr val="black"/>
                </a:solidFill>
                <a:effectLst/>
                <a:uLnTx/>
                <a:uFillTx/>
                <a:latin typeface="Arial"/>
                <a:ea typeface="MS PGothic" pitchFamily="34" charset="-128"/>
              </a:rPr>
              <a:t> </a:t>
            </a:r>
            <a:r>
              <a:rPr kumimoji="0" lang="en-US" sz="2400" b="0" i="0" u="none" strike="noStrike" kern="0" cap="none" spc="0" normalizeH="0" baseline="0" dirty="0" err="1">
                <a:ln>
                  <a:noFill/>
                </a:ln>
                <a:solidFill>
                  <a:prstClr val="black"/>
                </a:solidFill>
                <a:effectLst/>
                <a:uLnTx/>
                <a:uFillTx/>
                <a:latin typeface="Arial"/>
                <a:ea typeface="MS PGothic" pitchFamily="34" charset="-128"/>
              </a:rPr>
              <a:t>promedio</a:t>
            </a:r>
            <a:r>
              <a:rPr kumimoji="0" lang="en-US" sz="2400" b="0" i="0" u="none" strike="noStrike" kern="0" cap="none" spc="0" normalizeH="0" baseline="0" dirty="0">
                <a:ln>
                  <a:noFill/>
                </a:ln>
                <a:solidFill>
                  <a:prstClr val="black"/>
                </a:solidFill>
                <a:effectLst/>
                <a:uLnTx/>
                <a:uFillTx/>
                <a:latin typeface="Arial"/>
                <a:ea typeface="MS PGothic" pitchFamily="34" charset="-128"/>
              </a:rPr>
              <a:t> de </a:t>
            </a:r>
            <a:r>
              <a:rPr kumimoji="0" lang="en-US" sz="2400" b="0" i="0" u="none" strike="noStrike" kern="0" cap="none" spc="0" normalizeH="0" baseline="0" dirty="0" err="1">
                <a:ln>
                  <a:noFill/>
                </a:ln>
                <a:solidFill>
                  <a:prstClr val="black"/>
                </a:solidFill>
                <a:effectLst/>
                <a:uLnTx/>
                <a:uFillTx/>
                <a:latin typeface="Arial"/>
                <a:ea typeface="MS PGothic" pitchFamily="34" charset="-128"/>
              </a:rPr>
              <a:t>tiempo</a:t>
            </a:r>
            <a:endParaRPr kumimoji="0" lang="en-US" sz="2400" b="0" i="0" u="none" strike="noStrike" kern="0" cap="none" spc="0" normalizeH="0" baseline="0" dirty="0">
              <a:ln>
                <a:noFill/>
              </a:ln>
              <a:solidFill>
                <a:prstClr val="black"/>
              </a:solidFill>
              <a:effectLst/>
              <a:uLnTx/>
              <a:uFillTx/>
              <a:latin typeface="Arial"/>
              <a:ea typeface="MS PGothic" pitchFamily="34" charset="-128"/>
            </a:endParaRPr>
          </a:p>
          <a:p>
            <a:pPr marR="0" lvl="0" algn="l" defTabSz="914400" rtl="0" eaLnBrk="0" fontAlgn="base" latinLnBrk="0" hangingPunct="0">
              <a:lnSpc>
                <a:spcPct val="100000"/>
              </a:lnSpc>
              <a:spcAft>
                <a:spcPts val="1200"/>
              </a:spcAft>
              <a:buClrTx/>
              <a:buSzTx/>
              <a:tabLst/>
              <a:defRPr/>
            </a:pPr>
            <a:r>
              <a:rPr lang="en-US" sz="2400" dirty="0">
                <a:solidFill>
                  <a:prstClr val="black"/>
                </a:solidFill>
                <a:ea typeface="MS PGothic" pitchFamily="34" charset="-128"/>
              </a:rPr>
              <a:t>Los/as </a:t>
            </a:r>
            <a:r>
              <a:rPr lang="en-US" sz="2400" dirty="0" err="1">
                <a:solidFill>
                  <a:prstClr val="black"/>
                </a:solidFill>
                <a:ea typeface="MS PGothic" pitchFamily="34" charset="-128"/>
              </a:rPr>
              <a:t>niños</a:t>
            </a:r>
            <a:r>
              <a:rPr lang="en-US" sz="2400" dirty="0">
                <a:solidFill>
                  <a:prstClr val="black"/>
                </a:solidFill>
                <a:ea typeface="MS PGothic" pitchFamily="34" charset="-128"/>
              </a:rPr>
              <a:t> y </a:t>
            </a:r>
            <a:r>
              <a:rPr lang="en-US" sz="2400" dirty="0" err="1">
                <a:solidFill>
                  <a:prstClr val="black"/>
                </a:solidFill>
                <a:ea typeface="MS PGothic" pitchFamily="34" charset="-128"/>
              </a:rPr>
              <a:t>niñas</a:t>
            </a:r>
            <a:r>
              <a:rPr kumimoji="0" lang="en-US" sz="2400" b="0" i="0" u="none" strike="noStrike" kern="0" cap="none" spc="0" normalizeH="0" baseline="0" dirty="0">
                <a:ln>
                  <a:noFill/>
                </a:ln>
                <a:solidFill>
                  <a:prstClr val="black"/>
                </a:solidFill>
                <a:effectLst/>
                <a:uLnTx/>
                <a:uFillTx/>
                <a:latin typeface="Arial"/>
                <a:ea typeface="MS PGothic" pitchFamily="34" charset="-128"/>
              </a:rPr>
              <a:t> </a:t>
            </a:r>
            <a:r>
              <a:rPr kumimoji="0" lang="en-US" sz="2400" b="0" i="0" u="none" strike="noStrike" kern="0" cap="none" spc="0" normalizeH="0" baseline="0" dirty="0" err="1">
                <a:ln>
                  <a:noFill/>
                </a:ln>
                <a:solidFill>
                  <a:prstClr val="black"/>
                </a:solidFill>
                <a:effectLst/>
                <a:uLnTx/>
                <a:uFillTx/>
                <a:latin typeface="Arial"/>
                <a:ea typeface="MS PGothic" pitchFamily="34" charset="-128"/>
              </a:rPr>
              <a:t>mayores</a:t>
            </a:r>
            <a:r>
              <a:rPr kumimoji="0" lang="en-US" sz="2400" b="0" i="0" u="none" strike="noStrike" kern="0" cap="none" spc="0" normalizeH="0" baseline="0" dirty="0">
                <a:ln>
                  <a:noFill/>
                </a:ln>
                <a:solidFill>
                  <a:prstClr val="black"/>
                </a:solidFill>
                <a:effectLst/>
                <a:uLnTx/>
                <a:uFillTx/>
                <a:latin typeface="Arial"/>
                <a:ea typeface="MS PGothic" pitchFamily="34" charset="-128"/>
              </a:rPr>
              <a:t> </a:t>
            </a:r>
            <a:r>
              <a:rPr kumimoji="0" lang="en-US" sz="2400" b="0" i="0" u="none" strike="noStrike" kern="0" cap="none" spc="0" normalizeH="0" baseline="0" dirty="0" err="1">
                <a:ln>
                  <a:noFill/>
                </a:ln>
                <a:solidFill>
                  <a:prstClr val="black"/>
                </a:solidFill>
                <a:effectLst/>
                <a:uLnTx/>
                <a:uFillTx/>
                <a:latin typeface="Arial"/>
                <a:ea typeface="MS PGothic" pitchFamily="34" charset="-128"/>
              </a:rPr>
              <a:t>pueden</a:t>
            </a:r>
            <a:r>
              <a:rPr kumimoji="0" lang="en-US" sz="2400" b="0" i="0" u="none" strike="noStrike" kern="0" cap="none" spc="0" normalizeH="0" baseline="0" dirty="0">
                <a:ln>
                  <a:noFill/>
                </a:ln>
                <a:solidFill>
                  <a:prstClr val="black"/>
                </a:solidFill>
                <a:effectLst/>
                <a:uLnTx/>
                <a:uFillTx/>
                <a:latin typeface="Arial"/>
                <a:ea typeface="MS PGothic" pitchFamily="34" charset="-128"/>
              </a:rPr>
              <a:t> </a:t>
            </a:r>
            <a:r>
              <a:rPr kumimoji="0" lang="en-US" sz="2400" b="0" i="0" u="none" strike="noStrike" kern="0" cap="none" spc="0" normalizeH="0" baseline="0" dirty="0" err="1">
                <a:ln>
                  <a:noFill/>
                </a:ln>
                <a:solidFill>
                  <a:prstClr val="black"/>
                </a:solidFill>
                <a:effectLst/>
                <a:uLnTx/>
                <a:uFillTx/>
                <a:latin typeface="Arial"/>
                <a:ea typeface="MS PGothic" pitchFamily="34" charset="-128"/>
              </a:rPr>
              <a:t>hablar</a:t>
            </a:r>
            <a:r>
              <a:rPr kumimoji="0" lang="en-US" sz="2400" b="0" i="0" u="none" strike="noStrike" kern="0" cap="none" spc="0" normalizeH="0" baseline="0" dirty="0">
                <a:ln>
                  <a:noFill/>
                </a:ln>
                <a:solidFill>
                  <a:prstClr val="black"/>
                </a:solidFill>
                <a:effectLst/>
                <a:uLnTx/>
                <a:uFillTx/>
                <a:latin typeface="Arial"/>
                <a:ea typeface="MS PGothic" pitchFamily="34" charset="-128"/>
              </a:rPr>
              <a:t> de </a:t>
            </a:r>
            <a:r>
              <a:rPr kumimoji="0" lang="en-US" sz="2400" b="0" i="0" u="none" strike="noStrike" kern="0" cap="none" spc="0" normalizeH="0" baseline="0" dirty="0" err="1">
                <a:ln>
                  <a:noFill/>
                </a:ln>
                <a:solidFill>
                  <a:prstClr val="black"/>
                </a:solidFill>
                <a:effectLst/>
                <a:uLnTx/>
                <a:uFillTx/>
                <a:latin typeface="Arial"/>
                <a:ea typeface="MS PGothic" pitchFamily="34" charset="-128"/>
              </a:rPr>
              <a:t>manera</a:t>
            </a:r>
            <a:r>
              <a:rPr kumimoji="0" lang="en-US" sz="2400" b="0" i="0" u="none" strike="noStrike" kern="0" cap="none" spc="0" normalizeH="0" baseline="0" dirty="0">
                <a:ln>
                  <a:noFill/>
                </a:ln>
                <a:solidFill>
                  <a:prstClr val="black"/>
                </a:solidFill>
                <a:effectLst/>
                <a:uLnTx/>
                <a:uFillTx/>
                <a:latin typeface="Arial"/>
                <a:ea typeface="MS PGothic" pitchFamily="34" charset="-128"/>
              </a:rPr>
              <a:t> </a:t>
            </a:r>
            <a:r>
              <a:rPr kumimoji="0" lang="en-US" sz="2400" b="0" i="0" u="none" strike="noStrike" kern="0" cap="none" spc="0" normalizeH="0" baseline="0" dirty="0" err="1">
                <a:ln>
                  <a:noFill/>
                </a:ln>
                <a:solidFill>
                  <a:prstClr val="black"/>
                </a:solidFill>
                <a:effectLst/>
                <a:uLnTx/>
                <a:uFillTx/>
                <a:latin typeface="Arial"/>
                <a:ea typeface="MS PGothic" pitchFamily="34" charset="-128"/>
              </a:rPr>
              <a:t>genuina</a:t>
            </a:r>
            <a:r>
              <a:rPr kumimoji="0" lang="en-US" sz="2400" b="0" i="0" u="none" strike="noStrike" kern="0" cap="none" spc="0" normalizeH="0" baseline="0" dirty="0">
                <a:ln>
                  <a:noFill/>
                </a:ln>
                <a:solidFill>
                  <a:prstClr val="black"/>
                </a:solidFill>
                <a:effectLst/>
                <a:uLnTx/>
                <a:uFillTx/>
                <a:latin typeface="Arial"/>
                <a:ea typeface="MS PGothic" pitchFamily="34" charset="-128"/>
              </a:rPr>
              <a:t> y ser </a:t>
            </a:r>
            <a:r>
              <a:rPr kumimoji="0" lang="en-US" sz="2400" b="0" i="0" u="none" strike="noStrike" kern="0" cap="none" spc="0" normalizeH="0" baseline="0" dirty="0" err="1">
                <a:ln>
                  <a:noFill/>
                </a:ln>
                <a:solidFill>
                  <a:prstClr val="black"/>
                </a:solidFill>
                <a:effectLst/>
                <a:uLnTx/>
                <a:uFillTx/>
                <a:latin typeface="Arial"/>
                <a:ea typeface="MS PGothic" pitchFamily="34" charset="-128"/>
              </a:rPr>
              <a:t>escuchados</a:t>
            </a:r>
            <a:r>
              <a:rPr lang="en-US" sz="2400" dirty="0">
                <a:solidFill>
                  <a:prstClr val="black"/>
                </a:solidFill>
                <a:ea typeface="MS PGothic" pitchFamily="34" charset="-128"/>
              </a:rPr>
              <a:t>/as</a:t>
            </a:r>
            <a:endParaRPr kumimoji="0" lang="en-US" sz="2400" b="0" i="0" u="none" strike="noStrike" kern="0" cap="none" spc="0" normalizeH="0" baseline="0" dirty="0">
              <a:ln>
                <a:noFill/>
              </a:ln>
              <a:solidFill>
                <a:prstClr val="black"/>
              </a:solidFill>
              <a:effectLst/>
              <a:uLnTx/>
              <a:uFillTx/>
              <a:latin typeface="Arial"/>
              <a:ea typeface="MS PGothic" pitchFamily="34" charset="-128"/>
            </a:endParaRPr>
          </a:p>
        </p:txBody>
      </p:sp>
      <p:sp>
        <p:nvSpPr>
          <p:cNvPr id="26" name="L-Shape 25">
            <a:extLst>
              <a:ext uri="{FF2B5EF4-FFF2-40B4-BE49-F238E27FC236}">
                <a16:creationId xmlns:a16="http://schemas.microsoft.com/office/drawing/2014/main" id="{5C503AB1-360B-C9EA-A6AB-5D7EBE4CACE2}"/>
              </a:ext>
            </a:extLst>
          </p:cNvPr>
          <p:cNvSpPr/>
          <p:nvPr/>
        </p:nvSpPr>
        <p:spPr>
          <a:xfrm rot="18361091">
            <a:off x="1203883" y="1664409"/>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L-Shape 26">
            <a:extLst>
              <a:ext uri="{FF2B5EF4-FFF2-40B4-BE49-F238E27FC236}">
                <a16:creationId xmlns:a16="http://schemas.microsoft.com/office/drawing/2014/main" id="{E154C8E0-C51A-620B-3218-0B96E6A7A0E0}"/>
              </a:ext>
            </a:extLst>
          </p:cNvPr>
          <p:cNvSpPr/>
          <p:nvPr/>
        </p:nvSpPr>
        <p:spPr>
          <a:xfrm rot="18361091">
            <a:off x="1219955" y="2546010"/>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L-Shape 27">
            <a:extLst>
              <a:ext uri="{FF2B5EF4-FFF2-40B4-BE49-F238E27FC236}">
                <a16:creationId xmlns:a16="http://schemas.microsoft.com/office/drawing/2014/main" id="{A9774C2A-9137-F03F-442F-5517A254384A}"/>
              </a:ext>
            </a:extLst>
          </p:cNvPr>
          <p:cNvSpPr/>
          <p:nvPr/>
        </p:nvSpPr>
        <p:spPr>
          <a:xfrm rot="18361091">
            <a:off x="1239998" y="3802008"/>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L-Shape 28">
            <a:extLst>
              <a:ext uri="{FF2B5EF4-FFF2-40B4-BE49-F238E27FC236}">
                <a16:creationId xmlns:a16="http://schemas.microsoft.com/office/drawing/2014/main" id="{87AFEFC7-7ECB-77AF-1172-7505DB425759}"/>
              </a:ext>
            </a:extLst>
          </p:cNvPr>
          <p:cNvSpPr/>
          <p:nvPr/>
        </p:nvSpPr>
        <p:spPr>
          <a:xfrm rot="18361091">
            <a:off x="1239997" y="4656728"/>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L-Shape 29">
            <a:extLst>
              <a:ext uri="{FF2B5EF4-FFF2-40B4-BE49-F238E27FC236}">
                <a16:creationId xmlns:a16="http://schemas.microsoft.com/office/drawing/2014/main" id="{B9BBAA58-F278-5378-813D-8D2D1C55B716}"/>
              </a:ext>
            </a:extLst>
          </p:cNvPr>
          <p:cNvSpPr/>
          <p:nvPr/>
        </p:nvSpPr>
        <p:spPr>
          <a:xfrm rot="18361091">
            <a:off x="1239997" y="5569177"/>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164991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B9314-B052-986D-53AD-58164D4F8D42}"/>
              </a:ext>
            </a:extLst>
          </p:cNvPr>
          <p:cNvSpPr>
            <a:spLocks noGrp="1"/>
          </p:cNvSpPr>
          <p:nvPr>
            <p:ph type="title"/>
          </p:nvPr>
        </p:nvSpPr>
        <p:spPr/>
        <p:txBody>
          <a:bodyPr/>
          <a:lstStyle/>
          <a:p>
            <a:r>
              <a:rPr lang="en-US" dirty="0"/>
              <a:t>Reuniones familiares en 4 pasos</a:t>
            </a:r>
          </a:p>
        </p:txBody>
      </p:sp>
      <p:grpSp>
        <p:nvGrpSpPr>
          <p:cNvPr id="16" name="Group 15">
            <a:extLst>
              <a:ext uri="{FF2B5EF4-FFF2-40B4-BE49-F238E27FC236}">
                <a16:creationId xmlns:a16="http://schemas.microsoft.com/office/drawing/2014/main" id="{65C3854C-1F37-FCE0-6059-F64882C9CBDF}"/>
              </a:ext>
            </a:extLst>
          </p:cNvPr>
          <p:cNvGrpSpPr/>
          <p:nvPr/>
        </p:nvGrpSpPr>
        <p:grpSpPr>
          <a:xfrm>
            <a:off x="838200" y="3812199"/>
            <a:ext cx="10265229" cy="2000548"/>
            <a:chOff x="838200" y="4713492"/>
            <a:chExt cx="9065183" cy="2000548"/>
          </a:xfrm>
        </p:grpSpPr>
        <p:sp>
          <p:nvSpPr>
            <p:cNvPr id="12" name="TextBox 11">
              <a:extLst>
                <a:ext uri="{FF2B5EF4-FFF2-40B4-BE49-F238E27FC236}">
                  <a16:creationId xmlns:a16="http://schemas.microsoft.com/office/drawing/2014/main" id="{2AA5514E-AC81-1E27-158B-8CA48ECAC786}"/>
                </a:ext>
              </a:extLst>
            </p:cNvPr>
            <p:cNvSpPr txBox="1"/>
            <p:nvPr/>
          </p:nvSpPr>
          <p:spPr>
            <a:xfrm>
              <a:off x="838200" y="4713492"/>
              <a:ext cx="1941285" cy="2000548"/>
            </a:xfrm>
            <a:prstGeom prst="rect">
              <a:avLst/>
            </a:prstGeom>
            <a:noFill/>
          </p:spPr>
          <p:txBody>
            <a:bodyPr wrap="square">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a:ea typeface="MS PGothic" pitchFamily="34" charset="-128"/>
                </a:rPr>
                <a:t>Primer paso</a:t>
              </a:r>
              <a:endParaRPr lang="en-US" sz="2000" b="1" dirty="0">
                <a:solidFill>
                  <a:prstClr val="black"/>
                </a:solidFill>
                <a:ea typeface="MS PGothic"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rial"/>
                  <a:ea typeface="MS PGothic" pitchFamily="34" charset="-128"/>
                </a:rPr>
                <a:t>Comience con una ronda de comentarios positivos sobre la </a:t>
              </a:r>
              <a:r>
                <a:rPr kumimoji="0" lang="en-US" sz="2000" b="0" i="0" u="none" strike="noStrike" kern="0" cap="none" spc="0" normalizeH="0" baseline="0" noProof="0" dirty="0" err="1">
                  <a:ln>
                    <a:noFill/>
                  </a:ln>
                  <a:solidFill>
                    <a:prstClr val="black"/>
                  </a:solidFill>
                  <a:effectLst/>
                  <a:uLnTx/>
                  <a:uFillTx/>
                  <a:latin typeface="Arial"/>
                  <a:ea typeface="MS PGothic" pitchFamily="34" charset="-128"/>
                </a:rPr>
                <a:t>vida</a:t>
              </a:r>
              <a:r>
                <a:rPr kumimoji="0" lang="en-US" sz="2000" b="0" i="0" u="none" strike="noStrike" kern="0" cap="none" spc="0" normalizeH="0" baseline="0" noProof="0" dirty="0">
                  <a:ln>
                    <a:noFill/>
                  </a:ln>
                  <a:solidFill>
                    <a:prstClr val="black"/>
                  </a:solidFill>
                  <a:effectLst/>
                  <a:uLnTx/>
                  <a:uFillTx/>
                  <a:latin typeface="Arial"/>
                  <a:ea typeface="MS PGothic" pitchFamily="34" charset="-128"/>
                </a:rPr>
                <a:t> familiar</a:t>
              </a:r>
            </a:p>
          </p:txBody>
        </p:sp>
        <p:sp>
          <p:nvSpPr>
            <p:cNvPr id="13" name="TextBox 12">
              <a:extLst>
                <a:ext uri="{FF2B5EF4-FFF2-40B4-BE49-F238E27FC236}">
                  <a16:creationId xmlns:a16="http://schemas.microsoft.com/office/drawing/2014/main" id="{989C3583-4C6B-6156-6EF6-62F31CE5D23D}"/>
                </a:ext>
              </a:extLst>
            </p:cNvPr>
            <p:cNvSpPr txBox="1"/>
            <p:nvPr/>
          </p:nvSpPr>
          <p:spPr>
            <a:xfrm>
              <a:off x="3218020" y="4713492"/>
              <a:ext cx="1941285" cy="1692771"/>
            </a:xfrm>
            <a:prstGeom prst="rect">
              <a:avLst/>
            </a:prstGeom>
            <a:noFill/>
          </p:spPr>
          <p:txBody>
            <a:bodyPr wrap="square">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a:ea typeface="MS PGothic" pitchFamily="34" charset="-128"/>
                </a:rPr>
                <a:t>Paso 2</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rial"/>
                  <a:ea typeface="MS PGothic" pitchFamily="34" charset="-128"/>
                </a:rPr>
                <a:t>Seguimiento de las soluciones adoptadas en la última reunión</a:t>
              </a:r>
            </a:p>
          </p:txBody>
        </p:sp>
        <p:sp>
          <p:nvSpPr>
            <p:cNvPr id="14" name="TextBox 13">
              <a:extLst>
                <a:ext uri="{FF2B5EF4-FFF2-40B4-BE49-F238E27FC236}">
                  <a16:creationId xmlns:a16="http://schemas.microsoft.com/office/drawing/2014/main" id="{B5D8F3F1-EA7D-0BB6-9A43-36EEC4E8C892}"/>
                </a:ext>
              </a:extLst>
            </p:cNvPr>
            <p:cNvSpPr txBox="1"/>
            <p:nvPr/>
          </p:nvSpPr>
          <p:spPr>
            <a:xfrm>
              <a:off x="5590059" y="4713492"/>
              <a:ext cx="1941285" cy="2000548"/>
            </a:xfrm>
            <a:prstGeom prst="rect">
              <a:avLst/>
            </a:prstGeom>
            <a:noFill/>
          </p:spPr>
          <p:txBody>
            <a:bodyPr wrap="square">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a:ea typeface="MS PGothic" pitchFamily="34" charset="-128"/>
                </a:rPr>
                <a:t>Paso 3</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kern="0" cap="none" spc="0" normalizeH="0" baseline="0" noProof="0" dirty="0" err="1">
                  <a:ln>
                    <a:noFill/>
                  </a:ln>
                  <a:solidFill>
                    <a:prstClr val="black"/>
                  </a:solidFill>
                  <a:effectLst/>
                  <a:uLnTx/>
                  <a:uFillTx/>
                  <a:latin typeface="Arial"/>
                  <a:ea typeface="MS PGothic" pitchFamily="34" charset="-128"/>
                </a:rPr>
                <a:t>Darle</a:t>
              </a:r>
              <a:r>
                <a:rPr kumimoji="0" lang="en-US" sz="2000" b="0" i="0" u="none" strike="noStrike" kern="0" cap="none" spc="0" normalizeH="0" baseline="0" noProof="0" dirty="0">
                  <a:ln>
                    <a:noFill/>
                  </a:ln>
                  <a:solidFill>
                    <a:prstClr val="black"/>
                  </a:solidFill>
                  <a:effectLst/>
                  <a:uLnTx/>
                  <a:uFillTx/>
                  <a:latin typeface="Arial"/>
                  <a:ea typeface="MS PGothic" pitchFamily="34" charset="-128"/>
                </a:rPr>
                <a:t> la </a:t>
              </a:r>
              <a:r>
                <a:rPr kumimoji="0" lang="en-US" sz="2000" b="0" i="0" u="none" strike="noStrike" kern="0" cap="none" spc="0" normalizeH="0" baseline="0" noProof="0" dirty="0" err="1">
                  <a:ln>
                    <a:noFill/>
                  </a:ln>
                  <a:solidFill>
                    <a:prstClr val="black"/>
                  </a:solidFill>
                  <a:effectLst/>
                  <a:uLnTx/>
                  <a:uFillTx/>
                  <a:latin typeface="Arial"/>
                  <a:ea typeface="MS PGothic" pitchFamily="34" charset="-128"/>
                </a:rPr>
                <a:t>oportunidad</a:t>
              </a:r>
              <a:r>
                <a:rPr kumimoji="0" lang="en-US" sz="2000" b="0" i="0" u="none" strike="noStrike" kern="0" cap="none" spc="0" normalizeH="0" baseline="0" noProof="0" dirty="0">
                  <a:ln>
                    <a:noFill/>
                  </a:ln>
                  <a:solidFill>
                    <a:prstClr val="black"/>
                  </a:solidFill>
                  <a:effectLst/>
                  <a:uLnTx/>
                  <a:uFillTx/>
                  <a:latin typeface="Arial"/>
                  <a:ea typeface="MS PGothic" pitchFamily="34" charset="-128"/>
                </a:rPr>
                <a:t> a </a:t>
              </a:r>
              <a:r>
                <a:rPr kumimoji="0" lang="en-US" sz="2000" b="0" i="0" u="none" strike="noStrike" kern="0" cap="none" spc="0" normalizeH="0" baseline="0" noProof="0" dirty="0" err="1">
                  <a:ln>
                    <a:noFill/>
                  </a:ln>
                  <a:solidFill>
                    <a:prstClr val="black"/>
                  </a:solidFill>
                  <a:effectLst/>
                  <a:uLnTx/>
                  <a:uFillTx/>
                  <a:latin typeface="Arial"/>
                  <a:ea typeface="MS PGothic" pitchFamily="34" charset="-128"/>
                </a:rPr>
                <a:t>todos</a:t>
              </a:r>
              <a:r>
                <a:rPr kumimoji="0" lang="en-US" sz="2000" b="0" i="0" u="none" strike="noStrike" kern="0" cap="none" spc="0" normalizeH="0" baseline="0" noProof="0" dirty="0">
                  <a:ln>
                    <a:noFill/>
                  </a:ln>
                  <a:solidFill>
                    <a:prstClr val="black"/>
                  </a:solidFill>
                  <a:effectLst/>
                  <a:uLnTx/>
                  <a:uFillTx/>
                  <a:latin typeface="Arial"/>
                  <a:ea typeface="MS PGothic" pitchFamily="34" charset="-128"/>
                </a:rPr>
                <a:t>/as de añadir puntos al orden del día</a:t>
              </a:r>
            </a:p>
          </p:txBody>
        </p:sp>
        <p:sp>
          <p:nvSpPr>
            <p:cNvPr id="15" name="TextBox 14">
              <a:extLst>
                <a:ext uri="{FF2B5EF4-FFF2-40B4-BE49-F238E27FC236}">
                  <a16:creationId xmlns:a16="http://schemas.microsoft.com/office/drawing/2014/main" id="{0D77ECF5-6E5F-3E44-966B-CA664B7B7DA7}"/>
                </a:ext>
              </a:extLst>
            </p:cNvPr>
            <p:cNvSpPr txBox="1"/>
            <p:nvPr/>
          </p:nvSpPr>
          <p:spPr>
            <a:xfrm>
              <a:off x="7962098" y="4713492"/>
              <a:ext cx="1941285" cy="1692771"/>
            </a:xfrm>
            <a:prstGeom prst="rect">
              <a:avLst/>
            </a:prstGeom>
            <a:noFill/>
          </p:spPr>
          <p:txBody>
            <a:bodyPr wrap="square">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a:ea typeface="MS PGothic" pitchFamily="34" charset="-128"/>
                </a:rPr>
                <a:t>Paso 4</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kern="0" cap="none" spc="0" normalizeH="0" baseline="0" noProof="0" dirty="0" err="1">
                  <a:ln>
                    <a:noFill/>
                  </a:ln>
                  <a:solidFill>
                    <a:prstClr val="black"/>
                  </a:solidFill>
                  <a:effectLst/>
                  <a:uLnTx/>
                  <a:uFillTx/>
                  <a:latin typeface="Arial"/>
                  <a:ea typeface="MS PGothic" pitchFamily="34" charset="-128"/>
                </a:rPr>
                <a:t>Disfruten</a:t>
              </a:r>
              <a:r>
                <a:rPr kumimoji="0" lang="en-US" sz="2000" b="0" i="0" u="none" strike="noStrike" kern="0" cap="none" spc="0" normalizeH="0" baseline="0" noProof="0" dirty="0">
                  <a:ln>
                    <a:noFill/>
                  </a:ln>
                  <a:solidFill>
                    <a:prstClr val="black"/>
                  </a:solidFill>
                  <a:effectLst/>
                  <a:uLnTx/>
                  <a:uFillTx/>
                  <a:latin typeface="Arial"/>
                  <a:ea typeface="MS PGothic" pitchFamily="34" charset="-128"/>
                </a:rPr>
                <a:t> </a:t>
              </a:r>
              <a:r>
                <a:rPr kumimoji="0" lang="en-US" sz="2000" b="0" i="0" u="none" strike="noStrike" kern="0" cap="none" spc="0" normalizeH="0" baseline="0" noProof="0" dirty="0" err="1">
                  <a:ln>
                    <a:noFill/>
                  </a:ln>
                  <a:solidFill>
                    <a:prstClr val="black"/>
                  </a:solidFill>
                  <a:effectLst/>
                  <a:uLnTx/>
                  <a:uFillTx/>
                  <a:latin typeface="Arial"/>
                  <a:ea typeface="MS PGothic" pitchFamily="34" charset="-128"/>
                </a:rPr>
                <a:t>juntos</a:t>
              </a:r>
              <a:r>
                <a:rPr kumimoji="0" lang="en-US" sz="2000" b="0" i="0" u="none" strike="noStrike" kern="0" cap="none" spc="0" normalizeH="0" baseline="0" noProof="0" dirty="0">
                  <a:ln>
                    <a:noFill/>
                  </a:ln>
                  <a:solidFill>
                    <a:prstClr val="black"/>
                  </a:solidFill>
                  <a:effectLst/>
                  <a:uLnTx/>
                  <a:uFillTx/>
                  <a:latin typeface="Arial"/>
                  <a:ea typeface="MS PGothic" pitchFamily="34" charset="-128"/>
                </a:rPr>
                <a:t>/as del tiempo en familia, ¡diviértanse!</a:t>
              </a:r>
            </a:p>
          </p:txBody>
        </p:sp>
      </p:grpSp>
      <p:cxnSp>
        <p:nvCxnSpPr>
          <p:cNvPr id="22" name="Straight Arrow Connector 21">
            <a:extLst>
              <a:ext uri="{FF2B5EF4-FFF2-40B4-BE49-F238E27FC236}">
                <a16:creationId xmlns:a16="http://schemas.microsoft.com/office/drawing/2014/main" id="{0651D0BD-0FF0-7865-6566-76B9CF63AF2B}"/>
              </a:ext>
            </a:extLst>
          </p:cNvPr>
          <p:cNvCxnSpPr/>
          <p:nvPr/>
        </p:nvCxnSpPr>
        <p:spPr>
          <a:xfrm>
            <a:off x="493486" y="2553415"/>
            <a:ext cx="10860314" cy="0"/>
          </a:xfrm>
          <a:prstGeom prst="straightConnector1">
            <a:avLst/>
          </a:prstGeom>
          <a:ln w="28575">
            <a:solidFill>
              <a:schemeClr val="accent3">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7" name="Speech Bubble: Rectangle with Corners Rounded 16">
            <a:extLst>
              <a:ext uri="{FF2B5EF4-FFF2-40B4-BE49-F238E27FC236}">
                <a16:creationId xmlns:a16="http://schemas.microsoft.com/office/drawing/2014/main" id="{0FDBEF86-C4EF-A5B0-9EB6-76F9BA6A1233}"/>
              </a:ext>
            </a:extLst>
          </p:cNvPr>
          <p:cNvSpPr/>
          <p:nvPr/>
        </p:nvSpPr>
        <p:spPr>
          <a:xfrm>
            <a:off x="1030514" y="2061029"/>
            <a:ext cx="1469809" cy="984772"/>
          </a:xfrm>
          <a:prstGeom prst="wedgeRoundRectCallout">
            <a:avLst/>
          </a:prstGeom>
          <a:solidFill>
            <a:schemeClr val="accent3">
              <a:lumMod val="20000"/>
              <a:lumOff val="80000"/>
            </a:schemeClr>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peech Bubble: Rectangle with Corners Rounded 17">
            <a:extLst>
              <a:ext uri="{FF2B5EF4-FFF2-40B4-BE49-F238E27FC236}">
                <a16:creationId xmlns:a16="http://schemas.microsoft.com/office/drawing/2014/main" id="{273E5F37-7C3C-906E-1850-23AB479201F7}"/>
              </a:ext>
            </a:extLst>
          </p:cNvPr>
          <p:cNvSpPr/>
          <p:nvPr/>
        </p:nvSpPr>
        <p:spPr>
          <a:xfrm>
            <a:off x="3773714" y="2061029"/>
            <a:ext cx="1469809" cy="984772"/>
          </a:xfrm>
          <a:prstGeom prst="wedgeRoundRectCallout">
            <a:avLst/>
          </a:prstGeom>
          <a:solidFill>
            <a:schemeClr val="accent3">
              <a:lumMod val="20000"/>
              <a:lumOff val="80000"/>
            </a:schemeClr>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peech Bubble: Rectangle with Corners Rounded 18">
            <a:extLst>
              <a:ext uri="{FF2B5EF4-FFF2-40B4-BE49-F238E27FC236}">
                <a16:creationId xmlns:a16="http://schemas.microsoft.com/office/drawing/2014/main" id="{3EB01244-4991-984E-7142-BD70331E2CAF}"/>
              </a:ext>
            </a:extLst>
          </p:cNvPr>
          <p:cNvSpPr/>
          <p:nvPr/>
        </p:nvSpPr>
        <p:spPr>
          <a:xfrm>
            <a:off x="6516914" y="2061029"/>
            <a:ext cx="1469809" cy="984772"/>
          </a:xfrm>
          <a:prstGeom prst="wedgeRoundRectCallout">
            <a:avLst/>
          </a:prstGeom>
          <a:solidFill>
            <a:schemeClr val="accent3">
              <a:lumMod val="20000"/>
              <a:lumOff val="80000"/>
            </a:schemeClr>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peech Bubble: Rectangle with Corners Rounded 22">
            <a:extLst>
              <a:ext uri="{FF2B5EF4-FFF2-40B4-BE49-F238E27FC236}">
                <a16:creationId xmlns:a16="http://schemas.microsoft.com/office/drawing/2014/main" id="{9C8BA6B9-20B5-D9C9-75FA-C031D4281B37}"/>
              </a:ext>
            </a:extLst>
          </p:cNvPr>
          <p:cNvSpPr/>
          <p:nvPr/>
        </p:nvSpPr>
        <p:spPr>
          <a:xfrm>
            <a:off x="8905157" y="2061029"/>
            <a:ext cx="1469809" cy="984772"/>
          </a:xfrm>
          <a:prstGeom prst="wedgeRoundRectCallout">
            <a:avLst/>
          </a:prstGeom>
          <a:solidFill>
            <a:schemeClr val="accent3">
              <a:lumMod val="20000"/>
              <a:lumOff val="80000"/>
            </a:schemeClr>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747088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53B00-FB0F-26FA-31EC-A92709E79507}"/>
              </a:ext>
            </a:extLst>
          </p:cNvPr>
          <p:cNvSpPr>
            <a:spLocks noGrp="1"/>
          </p:cNvSpPr>
          <p:nvPr>
            <p:ph type="title"/>
          </p:nvPr>
        </p:nvSpPr>
        <p:spPr/>
        <p:txBody>
          <a:bodyPr/>
          <a:lstStyle/>
          <a:p>
            <a:r>
              <a:rPr lang="en-US" dirty="0">
                <a:latin typeface="+mj-lt"/>
              </a:rPr>
              <a:t>Reflexión</a:t>
            </a:r>
          </a:p>
        </p:txBody>
      </p:sp>
      <p:sp>
        <p:nvSpPr>
          <p:cNvPr id="13" name="Speech Bubble: Rectangle with Corners Rounded 12">
            <a:extLst>
              <a:ext uri="{FF2B5EF4-FFF2-40B4-BE49-F238E27FC236}">
                <a16:creationId xmlns:a16="http://schemas.microsoft.com/office/drawing/2014/main" id="{BB3F36FD-6B1B-59DA-7E8B-A76A64CC5BBD}"/>
              </a:ext>
            </a:extLst>
          </p:cNvPr>
          <p:cNvSpPr/>
          <p:nvPr/>
        </p:nvSpPr>
        <p:spPr>
          <a:xfrm>
            <a:off x="674857" y="1645644"/>
            <a:ext cx="3201015" cy="3231156"/>
          </a:xfrm>
          <a:prstGeom prst="wedgeRoundRectCallout">
            <a:avLst>
              <a:gd name="adj1" fmla="val -56685"/>
              <a:gd name="adj2" fmla="val -31201"/>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a:t>
            </a:r>
            <a:r>
              <a:rPr lang="en-US" sz="2000" dirty="0" err="1">
                <a:solidFill>
                  <a:schemeClr val="tx1"/>
                </a:solidFill>
                <a:latin typeface="Arial" panose="020B0604020202020204" pitchFamily="34" charset="0"/>
                <a:ea typeface="Calibri" panose="020F0502020204030204" pitchFamily="34" charset="0"/>
                <a:cs typeface="Arial" panose="020B0604020202020204" pitchFamily="34" charset="0"/>
              </a:rPr>
              <a:t>Creen</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 que las normas familiares y las reuniones familiares podrían ser herramientas eficaces para fomentar un entorno protector y afectuoso? </a:t>
            </a:r>
          </a:p>
        </p:txBody>
      </p:sp>
      <p:sp>
        <p:nvSpPr>
          <p:cNvPr id="16" name="Speech Bubble: Rectangle with Corners Rounded 15">
            <a:extLst>
              <a:ext uri="{FF2B5EF4-FFF2-40B4-BE49-F238E27FC236}">
                <a16:creationId xmlns:a16="http://schemas.microsoft.com/office/drawing/2014/main" id="{F1455A0B-6B5A-E0D3-2E6C-167BC48D3FE0}"/>
              </a:ext>
            </a:extLst>
          </p:cNvPr>
          <p:cNvSpPr/>
          <p:nvPr/>
        </p:nvSpPr>
        <p:spPr>
          <a:xfrm>
            <a:off x="4101401" y="1645644"/>
            <a:ext cx="3201015" cy="3231156"/>
          </a:xfrm>
          <a:prstGeom prst="wedgeRoundRectCallout">
            <a:avLst>
              <a:gd name="adj1" fmla="val -26759"/>
              <a:gd name="adj2" fmla="val -57704"/>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¿Se les ocurre alguna familia con la que </a:t>
            </a:r>
            <a:r>
              <a:rPr lang="en-US" sz="2000" dirty="0" err="1">
                <a:solidFill>
                  <a:schemeClr val="tx1"/>
                </a:solidFill>
                <a:latin typeface="Arial" panose="020B0604020202020204" pitchFamily="34" charset="0"/>
                <a:ea typeface="Calibri" panose="020F0502020204030204" pitchFamily="34" charset="0"/>
                <a:cs typeface="Arial" panose="020B0604020202020204" pitchFamily="34" charset="0"/>
              </a:rPr>
              <a:t>estén</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chemeClr val="tx1"/>
                </a:solidFill>
                <a:latin typeface="Arial" panose="020B0604020202020204" pitchFamily="34" charset="0"/>
                <a:ea typeface="Calibri" panose="020F0502020204030204" pitchFamily="34" charset="0"/>
                <a:cs typeface="Arial" panose="020B0604020202020204" pitchFamily="34" charset="0"/>
              </a:rPr>
              <a:t>trabajando</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 con la que les gustaría utilizar estas técnicas? ¿Qué tipo de familias podrían beneficiarse más de estas técnicas?</a:t>
            </a:r>
          </a:p>
        </p:txBody>
      </p:sp>
      <p:sp>
        <p:nvSpPr>
          <p:cNvPr id="17" name="Speech Bubble: Rectangle with Corners Rounded 16">
            <a:extLst>
              <a:ext uri="{FF2B5EF4-FFF2-40B4-BE49-F238E27FC236}">
                <a16:creationId xmlns:a16="http://schemas.microsoft.com/office/drawing/2014/main" id="{F6439DB6-74BE-8626-CE58-77AD03F7017D}"/>
              </a:ext>
            </a:extLst>
          </p:cNvPr>
          <p:cNvSpPr/>
          <p:nvPr/>
        </p:nvSpPr>
        <p:spPr>
          <a:xfrm>
            <a:off x="7489525" y="1645644"/>
            <a:ext cx="3201015" cy="3231156"/>
          </a:xfrm>
          <a:prstGeom prst="wedgeRoundRectCallout">
            <a:avLst>
              <a:gd name="adj1" fmla="val -21318"/>
              <a:gd name="adj2" fmla="val 62233"/>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¿Hay que adaptar estas técnicas para que sean adecuadas y eficaces en este contexto? </a:t>
            </a:r>
          </a:p>
        </p:txBody>
      </p:sp>
      <p:grpSp>
        <p:nvGrpSpPr>
          <p:cNvPr id="18" name="Google Shape;314;p4">
            <a:extLst>
              <a:ext uri="{FF2B5EF4-FFF2-40B4-BE49-F238E27FC236}">
                <a16:creationId xmlns:a16="http://schemas.microsoft.com/office/drawing/2014/main" id="{3DFE7408-CB7B-9A12-7563-9CD8A3A2E2DA}"/>
              </a:ext>
            </a:extLst>
          </p:cNvPr>
          <p:cNvGrpSpPr/>
          <p:nvPr/>
        </p:nvGrpSpPr>
        <p:grpSpPr>
          <a:xfrm>
            <a:off x="9049351" y="4169646"/>
            <a:ext cx="2501900" cy="1623811"/>
            <a:chOff x="3400707" y="1772174"/>
            <a:chExt cx="5758105" cy="3737192"/>
          </a:xfrm>
          <a:solidFill>
            <a:schemeClr val="accent3">
              <a:lumMod val="75000"/>
            </a:schemeClr>
          </a:solidFill>
        </p:grpSpPr>
        <p:sp>
          <p:nvSpPr>
            <p:cNvPr id="19" name="Google Shape;315;p4">
              <a:extLst>
                <a:ext uri="{FF2B5EF4-FFF2-40B4-BE49-F238E27FC236}">
                  <a16:creationId xmlns:a16="http://schemas.microsoft.com/office/drawing/2014/main" id="{B8225D78-7F0C-9EE4-BD85-265D4DB7729E}"/>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0" name="Google Shape;316;p4">
              <a:extLst>
                <a:ext uri="{FF2B5EF4-FFF2-40B4-BE49-F238E27FC236}">
                  <a16:creationId xmlns:a16="http://schemas.microsoft.com/office/drawing/2014/main" id="{9CF65EDA-3B0F-8370-978B-6E1D650DAA79}"/>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1" name="Google Shape;317;p4">
              <a:extLst>
                <a:ext uri="{FF2B5EF4-FFF2-40B4-BE49-F238E27FC236}">
                  <a16:creationId xmlns:a16="http://schemas.microsoft.com/office/drawing/2014/main" id="{5B7E2966-9788-AD15-A77F-33A1342E3795}"/>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2" name="Google Shape;318;p4">
              <a:extLst>
                <a:ext uri="{FF2B5EF4-FFF2-40B4-BE49-F238E27FC236}">
                  <a16:creationId xmlns:a16="http://schemas.microsoft.com/office/drawing/2014/main" id="{70935AEF-FD16-7583-9CC3-F42DDA6ADACF}"/>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3" name="Google Shape;319;p4">
              <a:extLst>
                <a:ext uri="{FF2B5EF4-FFF2-40B4-BE49-F238E27FC236}">
                  <a16:creationId xmlns:a16="http://schemas.microsoft.com/office/drawing/2014/main" id="{E758E15B-9AD1-4EDE-DE95-D73BCBABD602}"/>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4" name="Google Shape;320;p4">
              <a:extLst>
                <a:ext uri="{FF2B5EF4-FFF2-40B4-BE49-F238E27FC236}">
                  <a16:creationId xmlns:a16="http://schemas.microsoft.com/office/drawing/2014/main" id="{3BC2BCA0-6EC0-F615-9F39-118E7EA9896F}"/>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5" name="Google Shape;321;p4">
              <a:extLst>
                <a:ext uri="{FF2B5EF4-FFF2-40B4-BE49-F238E27FC236}">
                  <a16:creationId xmlns:a16="http://schemas.microsoft.com/office/drawing/2014/main" id="{50172547-C578-A380-193E-B8009DA70930}"/>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6" name="Google Shape;322;p4">
              <a:extLst>
                <a:ext uri="{FF2B5EF4-FFF2-40B4-BE49-F238E27FC236}">
                  <a16:creationId xmlns:a16="http://schemas.microsoft.com/office/drawing/2014/main" id="{D8C1543A-D5F7-301A-D01D-7E96141F0AE0}"/>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4741091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1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9A2A1"/>
              </a:buClr>
              <a:buSzPts val="3200"/>
              <a:buFont typeface="Arial"/>
              <a:buNone/>
            </a:pPr>
            <a:r>
              <a:rPr lang="en-US" dirty="0">
                <a:latin typeface="+mj-lt"/>
              </a:rPr>
              <a:t>Puntos clave de </a:t>
            </a:r>
            <a:r>
              <a:rPr lang="en-US" dirty="0" err="1">
                <a:latin typeface="+mj-lt"/>
              </a:rPr>
              <a:t>aprendizaje</a:t>
            </a:r>
            <a:endParaRPr lang="en-US" dirty="0">
              <a:latin typeface="+mj-lt"/>
            </a:endParaRPr>
          </a:p>
        </p:txBody>
      </p:sp>
      <p:sp>
        <p:nvSpPr>
          <p:cNvPr id="533" name="Google Shape;533;p18"/>
          <p:cNvSpPr txBox="1"/>
          <p:nvPr/>
        </p:nvSpPr>
        <p:spPr>
          <a:xfrm>
            <a:off x="1885127" y="3511532"/>
            <a:ext cx="3422359" cy="1323399"/>
          </a:xfrm>
          <a:prstGeom prst="rect">
            <a:avLst/>
          </a:prstGeom>
          <a:noFill/>
          <a:ln>
            <a:noFill/>
          </a:ln>
        </p:spPr>
        <p:txBody>
          <a:bodyPr spcFirstLastPara="1" wrap="square" lIns="91425" tIns="45700" rIns="91425" bIns="45700" anchor="t" anchorCtr="0">
            <a:spAutoFit/>
          </a:bodyPr>
          <a:lstStyle/>
          <a:p>
            <a:pPr marR="0" lvl="0" algn="ctr" defTabSz="914400" rtl="0" eaLnBrk="1" fontAlgn="auto" latinLnBrk="0" hangingPunct="1">
              <a:lnSpc>
                <a:spcPct val="100000"/>
              </a:lnSpc>
              <a:spcBef>
                <a:spcPts val="0"/>
              </a:spcBef>
              <a:spcAft>
                <a:spcPts val="0"/>
              </a:spcAft>
              <a:buClr>
                <a:srgbClr val="000000"/>
              </a:buClr>
              <a:buSzPts val="1400"/>
              <a:tabLst/>
              <a:defRPr/>
            </a:pPr>
            <a:r>
              <a:rPr lang="en-US" sz="2000" b="0" i="0" u="none" strike="noStrike" baseline="0" dirty="0">
                <a:solidFill>
                  <a:srgbClr val="000000"/>
                </a:solidFill>
                <a:latin typeface="+mj-lt"/>
                <a:cs typeface="Calibri" panose="020F0502020204030204" pitchFamily="34" charset="0"/>
              </a:rPr>
              <a:t>Crear normas y acuerdos familiares favorece un </a:t>
            </a:r>
            <a:r>
              <a:rPr lang="en-US" sz="2000" b="0" i="0" u="none" strike="noStrike" baseline="0" dirty="0" err="1">
                <a:solidFill>
                  <a:srgbClr val="000000"/>
                </a:solidFill>
                <a:latin typeface="+mj-lt"/>
                <a:cs typeface="Calibri" panose="020F0502020204030204" pitchFamily="34" charset="0"/>
              </a:rPr>
              <a:t>entorno</a:t>
            </a:r>
            <a:r>
              <a:rPr lang="en-US" sz="2000" b="0" i="0" u="none" strike="noStrike" baseline="0" dirty="0">
                <a:solidFill>
                  <a:srgbClr val="000000"/>
                </a:solidFill>
                <a:latin typeface="+mj-lt"/>
                <a:cs typeface="Calibri" panose="020F0502020204030204" pitchFamily="34" charset="0"/>
              </a:rPr>
              <a:t> </a:t>
            </a:r>
            <a:r>
              <a:rPr lang="en-US" sz="2000" b="0" i="0" u="none" strike="noStrike" baseline="0" dirty="0" err="1">
                <a:solidFill>
                  <a:srgbClr val="000000"/>
                </a:solidFill>
                <a:latin typeface="+mj-lt"/>
                <a:cs typeface="Calibri" panose="020F0502020204030204" pitchFamily="34" charset="0"/>
              </a:rPr>
              <a:t>predecible</a:t>
            </a:r>
            <a:r>
              <a:rPr lang="en-US" sz="2000" b="0" i="0" u="none" strike="noStrike" baseline="0" dirty="0">
                <a:solidFill>
                  <a:srgbClr val="000000"/>
                </a:solidFill>
                <a:latin typeface="+mj-lt"/>
                <a:cs typeface="Calibri" panose="020F0502020204030204" pitchFamily="34" charset="0"/>
              </a:rPr>
              <a:t> y seguro para </a:t>
            </a:r>
            <a:r>
              <a:rPr lang="en-US" sz="2000" b="0" i="0" u="none" strike="noStrike" baseline="0" dirty="0" err="1">
                <a:solidFill>
                  <a:srgbClr val="000000"/>
                </a:solidFill>
                <a:latin typeface="+mj-lt"/>
                <a:cs typeface="Calibri" panose="020F0502020204030204" pitchFamily="34" charset="0"/>
              </a:rPr>
              <a:t>los</a:t>
            </a:r>
            <a:r>
              <a:rPr lang="en-US" sz="2000" b="0" i="0" u="none" strike="noStrike" baseline="0" dirty="0">
                <a:solidFill>
                  <a:srgbClr val="000000"/>
                </a:solidFill>
                <a:latin typeface="+mj-lt"/>
                <a:cs typeface="Calibri" panose="020F0502020204030204" pitchFamily="34" charset="0"/>
              </a:rPr>
              <a:t>/as </a:t>
            </a:r>
            <a:r>
              <a:rPr lang="en-US" sz="2000" b="0" i="0" u="none" strike="noStrike" baseline="0" dirty="0" err="1">
                <a:solidFill>
                  <a:srgbClr val="000000"/>
                </a:solidFill>
                <a:latin typeface="+mj-lt"/>
                <a:cs typeface="Calibri" panose="020F0502020204030204" pitchFamily="34" charset="0"/>
              </a:rPr>
              <a:t>menores</a:t>
            </a:r>
            <a:endParaRPr lang="en-US" sz="2000" b="0" i="0" u="none" strike="noStrike" baseline="0" dirty="0">
              <a:solidFill>
                <a:srgbClr val="000000"/>
              </a:solidFill>
              <a:latin typeface="+mj-lt"/>
              <a:cs typeface="Calibri" panose="020F0502020204030204" pitchFamily="34" charset="0"/>
            </a:endParaRPr>
          </a:p>
        </p:txBody>
      </p:sp>
      <p:sp>
        <p:nvSpPr>
          <p:cNvPr id="534" name="Google Shape;534;p18"/>
          <p:cNvSpPr txBox="1"/>
          <p:nvPr/>
        </p:nvSpPr>
        <p:spPr>
          <a:xfrm>
            <a:off x="6304184" y="3511532"/>
            <a:ext cx="4003903" cy="2397539"/>
          </a:xfrm>
          <a:prstGeom prst="rect">
            <a:avLst/>
          </a:prstGeom>
          <a:noFill/>
          <a:ln>
            <a:noFill/>
          </a:ln>
        </p:spPr>
        <p:txBody>
          <a:bodyPr spcFirstLastPara="1" wrap="square" lIns="91425" tIns="45700" rIns="91425" bIns="45700" anchor="t" anchorCtr="0">
            <a:spAutoFit/>
          </a:bodyPr>
          <a:lstStyle/>
          <a:p>
            <a:pPr algn="ctr">
              <a:lnSpc>
                <a:spcPct val="107000"/>
              </a:lnSpc>
            </a:pPr>
            <a:r>
              <a:rPr lang="en-US" sz="2000" dirty="0">
                <a:latin typeface="+mj-lt"/>
                <a:cs typeface="Calibri" panose="020F0502020204030204" pitchFamily="34" charset="0"/>
              </a:rPr>
              <a:t>Los cuatro pasos pueden servir de apoyo a las </a:t>
            </a:r>
            <a:r>
              <a:rPr lang="en-US" sz="2000" b="0" i="0" u="none" strike="noStrike" baseline="0" dirty="0">
                <a:solidFill>
                  <a:srgbClr val="000000"/>
                </a:solidFill>
                <a:latin typeface="+mj-lt"/>
                <a:cs typeface="Calibri" panose="020F0502020204030204" pitchFamily="34" charset="0"/>
              </a:rPr>
              <a:t>reuniones familiares, que mantienen abiertas las líneas de comunicación y favorecen la colaboración en la resolución de </a:t>
            </a:r>
            <a:r>
              <a:rPr lang="en-US" sz="2000" b="0" i="0" u="none" strike="noStrike" baseline="0" dirty="0" err="1">
                <a:solidFill>
                  <a:srgbClr val="000000"/>
                </a:solidFill>
                <a:latin typeface="+mj-lt"/>
                <a:cs typeface="Calibri" panose="020F0502020204030204" pitchFamily="34" charset="0"/>
              </a:rPr>
              <a:t>problemas</a:t>
            </a:r>
            <a:endParaRPr lang="en-US" sz="2000" b="0" i="0" u="none" strike="noStrike" baseline="0" dirty="0">
              <a:solidFill>
                <a:srgbClr val="000000"/>
              </a:solidFill>
              <a:latin typeface="+mj-lt"/>
              <a:cs typeface="Calibri" panose="020F0502020204030204" pitchFamily="34" charset="0"/>
            </a:endParaRPr>
          </a:p>
        </p:txBody>
      </p:sp>
      <p:sp>
        <p:nvSpPr>
          <p:cNvPr id="535" name="Google Shape;535;p18"/>
          <p:cNvSpPr/>
          <p:nvPr/>
        </p:nvSpPr>
        <p:spPr>
          <a:xfrm>
            <a:off x="3070527" y="2096472"/>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536" name="Google Shape;536;p18"/>
          <p:cNvSpPr/>
          <p:nvPr/>
        </p:nvSpPr>
        <p:spPr>
          <a:xfrm>
            <a:off x="7780355" y="2098684"/>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Tree>
    <p:extLst>
      <p:ext uri="{BB962C8B-B14F-4D97-AF65-F5344CB8AC3E}">
        <p14:creationId xmlns:p14="http://schemas.microsoft.com/office/powerpoint/2010/main" val="19603057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19" name="Title 18">
            <a:extLst>
              <a:ext uri="{FF2B5EF4-FFF2-40B4-BE49-F238E27FC236}">
                <a16:creationId xmlns:a16="http://schemas.microsoft.com/office/drawing/2014/main" id="{158F983B-67A5-1618-B5ED-DAB1DF981F63}"/>
              </a:ext>
            </a:extLst>
          </p:cNvPr>
          <p:cNvSpPr>
            <a:spLocks noGrp="1"/>
          </p:cNvSpPr>
          <p:nvPr>
            <p:ph type="title"/>
          </p:nvPr>
        </p:nvSpPr>
        <p:spPr/>
        <p:txBody>
          <a:bodyPr/>
          <a:lstStyle/>
          <a:p>
            <a:r>
              <a:rPr lang="en-CA" sz="2400" b="1" dirty="0">
                <a:solidFill>
                  <a:schemeClr val="bg1"/>
                </a:solidFill>
                <a:latin typeface="Garamond"/>
              </a:rPr>
              <a:t>SESIÓN 6</a:t>
            </a:r>
            <a:br>
              <a:rPr lang="en-CA" sz="2400" b="1" dirty="0">
                <a:solidFill>
                  <a:schemeClr val="bg1"/>
                </a:solidFill>
                <a:latin typeface="Garamond"/>
              </a:rPr>
            </a:br>
            <a:br>
              <a:rPr lang="en-CA" b="1" dirty="0">
                <a:solidFill>
                  <a:schemeClr val="bg1"/>
                </a:solidFill>
                <a:latin typeface="Garamond"/>
              </a:rPr>
            </a:br>
            <a:r>
              <a:rPr lang="en-US" sz="5400" b="1" dirty="0">
                <a:solidFill>
                  <a:schemeClr val="bg1"/>
                </a:solidFill>
                <a:latin typeface="Garamond"/>
              </a:rPr>
              <a:t>Estrategias de disciplina no violenta para cuidadores </a:t>
            </a:r>
            <a:endParaRPr lang="en-US" dirty="0"/>
          </a:p>
        </p:txBody>
      </p:sp>
      <p:grpSp>
        <p:nvGrpSpPr>
          <p:cNvPr id="52" name="Group 51">
            <a:extLst>
              <a:ext uri="{FF2B5EF4-FFF2-40B4-BE49-F238E27FC236}">
                <a16:creationId xmlns:a16="http://schemas.microsoft.com/office/drawing/2014/main" id="{188B52E2-3E4D-0EF3-4EDF-80F55EAF3702}"/>
              </a:ext>
            </a:extLst>
          </p:cNvPr>
          <p:cNvGrpSpPr/>
          <p:nvPr/>
        </p:nvGrpSpPr>
        <p:grpSpPr>
          <a:xfrm>
            <a:off x="10370496" y="683335"/>
            <a:ext cx="937477" cy="1121659"/>
            <a:chOff x="2780231" y="3039417"/>
            <a:chExt cx="1162307" cy="1390660"/>
          </a:xfrm>
          <a:solidFill>
            <a:schemeClr val="bg1"/>
          </a:solidFill>
        </p:grpSpPr>
        <p:sp>
          <p:nvSpPr>
            <p:cNvPr id="53" name="Rectangle 52">
              <a:extLst>
                <a:ext uri="{FF2B5EF4-FFF2-40B4-BE49-F238E27FC236}">
                  <a16:creationId xmlns:a16="http://schemas.microsoft.com/office/drawing/2014/main" id="{6991D9A3-357A-3A59-A67E-B3D3E98D3040}"/>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lowchart: Stored Data 53">
              <a:extLst>
                <a:ext uri="{FF2B5EF4-FFF2-40B4-BE49-F238E27FC236}">
                  <a16:creationId xmlns:a16="http://schemas.microsoft.com/office/drawing/2014/main" id="{6FE32890-8443-866F-2428-B77A3F6B134C}"/>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lowchart: Stored Data 54">
              <a:extLst>
                <a:ext uri="{FF2B5EF4-FFF2-40B4-BE49-F238E27FC236}">
                  <a16:creationId xmlns:a16="http://schemas.microsoft.com/office/drawing/2014/main" id="{04B4CCAC-0EB3-8885-34D4-ED11426FD4B4}"/>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A476B943-7090-9188-4104-74435B06E3DF}"/>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Isosceles Triangle 56">
              <a:extLst>
                <a:ext uri="{FF2B5EF4-FFF2-40B4-BE49-F238E27FC236}">
                  <a16:creationId xmlns:a16="http://schemas.microsoft.com/office/drawing/2014/main" id="{82DF01FD-24E3-B69F-7A6B-886E3E1EBF8C}"/>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81B91BF8-6A8A-49C7-38C2-471548B44845}"/>
              </a:ext>
            </a:extLst>
          </p:cNvPr>
          <p:cNvGrpSpPr/>
          <p:nvPr/>
        </p:nvGrpSpPr>
        <p:grpSpPr>
          <a:xfrm>
            <a:off x="10559387" y="900943"/>
            <a:ext cx="497874" cy="668226"/>
            <a:chOff x="5438539" y="7646118"/>
            <a:chExt cx="814830" cy="1093633"/>
          </a:xfrm>
          <a:solidFill>
            <a:schemeClr val="accent3">
              <a:lumMod val="75000"/>
            </a:schemeClr>
          </a:solidFill>
        </p:grpSpPr>
        <p:sp>
          <p:nvSpPr>
            <p:cNvPr id="59" name="Round Same Side Corner Rectangle 21">
              <a:extLst>
                <a:ext uri="{FF2B5EF4-FFF2-40B4-BE49-F238E27FC236}">
                  <a16:creationId xmlns:a16="http://schemas.microsoft.com/office/drawing/2014/main" id="{7F96EE88-9BB1-9D88-999A-8399CC0E4091}"/>
                </a:ext>
              </a:extLst>
            </p:cNvPr>
            <p:cNvSpPr/>
            <p:nvPr/>
          </p:nvSpPr>
          <p:spPr>
            <a:xfrm>
              <a:off x="5440940" y="8395605"/>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D47FF0A4-553C-EBE2-04D5-66C09C0A296D}"/>
                </a:ext>
              </a:extLst>
            </p:cNvPr>
            <p:cNvSpPr/>
            <p:nvPr/>
          </p:nvSpPr>
          <p:spPr>
            <a:xfrm>
              <a:off x="5438539" y="8011964"/>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ound Same Side Corner Rectangle 23">
              <a:extLst>
                <a:ext uri="{FF2B5EF4-FFF2-40B4-BE49-F238E27FC236}">
                  <a16:creationId xmlns:a16="http://schemas.microsoft.com/office/drawing/2014/main" id="{F5D85630-0CCF-F847-FC9F-3AEDFBE12FD9}"/>
                </a:ext>
              </a:extLst>
            </p:cNvPr>
            <p:cNvSpPr/>
            <p:nvPr/>
          </p:nvSpPr>
          <p:spPr>
            <a:xfrm>
              <a:off x="5928360" y="8029758"/>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9F3D2E4C-2701-FB33-A46A-A7D86A996EC8}"/>
                </a:ext>
              </a:extLst>
            </p:cNvPr>
            <p:cNvSpPr/>
            <p:nvPr/>
          </p:nvSpPr>
          <p:spPr>
            <a:xfrm>
              <a:off x="5925959" y="7646118"/>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ound Same Side Corner Rectangle 25">
              <a:extLst>
                <a:ext uri="{FF2B5EF4-FFF2-40B4-BE49-F238E27FC236}">
                  <a16:creationId xmlns:a16="http://schemas.microsoft.com/office/drawing/2014/main" id="{A7F8BB0C-F668-52DE-7EFC-178CB4AC3935}"/>
                </a:ext>
              </a:extLst>
            </p:cNvPr>
            <p:cNvSpPr/>
            <p:nvPr/>
          </p:nvSpPr>
          <p:spPr>
            <a:xfrm rot="12859561">
              <a:off x="5864557" y="8125814"/>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ound Same Side Corner Rectangle 26">
              <a:extLst>
                <a:ext uri="{FF2B5EF4-FFF2-40B4-BE49-F238E27FC236}">
                  <a16:creationId xmlns:a16="http://schemas.microsoft.com/office/drawing/2014/main" id="{7A3ED9A8-1FF3-85B0-91AC-C8AD1489D6A0}"/>
                </a:ext>
              </a:extLst>
            </p:cNvPr>
            <p:cNvSpPr/>
            <p:nvPr/>
          </p:nvSpPr>
          <p:spPr>
            <a:xfrm rot="14101202">
              <a:off x="5757134" y="8268990"/>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A647EE85-05CE-E82C-B07B-10C352B972B3}"/>
              </a:ext>
            </a:extLst>
          </p:cNvPr>
          <p:cNvGrpSpPr/>
          <p:nvPr/>
        </p:nvGrpSpPr>
        <p:grpSpPr>
          <a:xfrm>
            <a:off x="7722553" y="683335"/>
            <a:ext cx="937477" cy="1121659"/>
            <a:chOff x="678442" y="1567255"/>
            <a:chExt cx="937477" cy="1121659"/>
          </a:xfrm>
          <a:solidFill>
            <a:schemeClr val="bg1"/>
          </a:solidFill>
        </p:grpSpPr>
        <p:grpSp>
          <p:nvGrpSpPr>
            <p:cNvPr id="66" name="Group 65">
              <a:extLst>
                <a:ext uri="{FF2B5EF4-FFF2-40B4-BE49-F238E27FC236}">
                  <a16:creationId xmlns:a16="http://schemas.microsoft.com/office/drawing/2014/main" id="{C5AEF505-EDF2-56C1-9F23-B2B8BFCFCA11}"/>
                </a:ext>
              </a:extLst>
            </p:cNvPr>
            <p:cNvGrpSpPr/>
            <p:nvPr/>
          </p:nvGrpSpPr>
          <p:grpSpPr>
            <a:xfrm>
              <a:off x="678442" y="1567255"/>
              <a:ext cx="937477" cy="1121659"/>
              <a:chOff x="2780231" y="3039417"/>
              <a:chExt cx="1162307" cy="1390660"/>
            </a:xfrm>
            <a:grpFill/>
          </p:grpSpPr>
          <p:sp>
            <p:nvSpPr>
              <p:cNvPr id="71" name="Rectangle 70">
                <a:extLst>
                  <a:ext uri="{FF2B5EF4-FFF2-40B4-BE49-F238E27FC236}">
                    <a16:creationId xmlns:a16="http://schemas.microsoft.com/office/drawing/2014/main" id="{D42AFCCD-05AE-F739-A0D5-95E4B6614482}"/>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lowchart: Stored Data 71">
                <a:extLst>
                  <a:ext uri="{FF2B5EF4-FFF2-40B4-BE49-F238E27FC236}">
                    <a16:creationId xmlns:a16="http://schemas.microsoft.com/office/drawing/2014/main" id="{E41E5A3B-6140-649E-6D3D-1FE6377A0DAD}"/>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lowchart: Stored Data 72">
                <a:extLst>
                  <a:ext uri="{FF2B5EF4-FFF2-40B4-BE49-F238E27FC236}">
                    <a16:creationId xmlns:a16="http://schemas.microsoft.com/office/drawing/2014/main" id="{8F104ACA-DB69-E109-12EC-1DE7AE5A55C9}"/>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722DB857-F703-6CA8-D0E3-6909FF4B0836}"/>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Isosceles Triangle 74">
                <a:extLst>
                  <a:ext uri="{FF2B5EF4-FFF2-40B4-BE49-F238E27FC236}">
                    <a16:creationId xmlns:a16="http://schemas.microsoft.com/office/drawing/2014/main" id="{8EA351A4-F8BD-FE68-116B-0D6EE3D4DD36}"/>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213591E6-1BAD-BFF8-171A-8D668C3F8A7C}"/>
                </a:ext>
              </a:extLst>
            </p:cNvPr>
            <p:cNvGrpSpPr/>
            <p:nvPr/>
          </p:nvGrpSpPr>
          <p:grpSpPr>
            <a:xfrm>
              <a:off x="820591" y="1847754"/>
              <a:ext cx="633925" cy="581856"/>
              <a:chOff x="7619849" y="5297373"/>
              <a:chExt cx="500332" cy="459236"/>
            </a:xfrm>
            <a:grpFill/>
          </p:grpSpPr>
          <p:sp>
            <p:nvSpPr>
              <p:cNvPr id="69" name="Trapezoid 68">
                <a:extLst>
                  <a:ext uri="{FF2B5EF4-FFF2-40B4-BE49-F238E27FC236}">
                    <a16:creationId xmlns:a16="http://schemas.microsoft.com/office/drawing/2014/main" id="{6E19D625-48ED-BAA8-41C1-C7C86DC9B9D0}"/>
                  </a:ext>
                </a:extLst>
              </p:cNvPr>
              <p:cNvSpPr/>
              <p:nvPr/>
            </p:nvSpPr>
            <p:spPr>
              <a:xfrm>
                <a:off x="7619849" y="5297373"/>
                <a:ext cx="500332" cy="200981"/>
              </a:xfrm>
              <a:prstGeom prst="trapezoi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F436E48B-5033-8E24-4C24-AEF20778D87F}"/>
                  </a:ext>
                </a:extLst>
              </p:cNvPr>
              <p:cNvSpPr/>
              <p:nvPr/>
            </p:nvSpPr>
            <p:spPr>
              <a:xfrm>
                <a:off x="7663186" y="5498354"/>
                <a:ext cx="413659" cy="25825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Heart 67">
              <a:extLst>
                <a:ext uri="{FF2B5EF4-FFF2-40B4-BE49-F238E27FC236}">
                  <a16:creationId xmlns:a16="http://schemas.microsoft.com/office/drawing/2014/main" id="{EE619A97-1F4B-F2D2-6063-318E7637494E}"/>
                </a:ext>
              </a:extLst>
            </p:cNvPr>
            <p:cNvSpPr/>
            <p:nvPr/>
          </p:nvSpPr>
          <p:spPr>
            <a:xfrm>
              <a:off x="1004668" y="2053550"/>
              <a:ext cx="285023" cy="254645"/>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686B4DE9-DAF9-E614-556B-1137758210CF}"/>
              </a:ext>
            </a:extLst>
          </p:cNvPr>
          <p:cNvGrpSpPr/>
          <p:nvPr/>
        </p:nvGrpSpPr>
        <p:grpSpPr>
          <a:xfrm>
            <a:off x="9058726" y="683335"/>
            <a:ext cx="937477" cy="1121659"/>
            <a:chOff x="548251" y="3024358"/>
            <a:chExt cx="937477" cy="1121659"/>
          </a:xfrm>
          <a:solidFill>
            <a:schemeClr val="bg1"/>
          </a:solidFill>
        </p:grpSpPr>
        <p:grpSp>
          <p:nvGrpSpPr>
            <p:cNvPr id="77" name="Group 76">
              <a:extLst>
                <a:ext uri="{FF2B5EF4-FFF2-40B4-BE49-F238E27FC236}">
                  <a16:creationId xmlns:a16="http://schemas.microsoft.com/office/drawing/2014/main" id="{90EA78CC-16EE-C4A0-4E0A-8661E9378AE3}"/>
                </a:ext>
              </a:extLst>
            </p:cNvPr>
            <p:cNvGrpSpPr/>
            <p:nvPr/>
          </p:nvGrpSpPr>
          <p:grpSpPr>
            <a:xfrm>
              <a:off x="548251" y="3024358"/>
              <a:ext cx="937477" cy="1121659"/>
              <a:chOff x="2780231" y="3039417"/>
              <a:chExt cx="1162307" cy="1390660"/>
            </a:xfrm>
            <a:grpFill/>
          </p:grpSpPr>
          <p:sp>
            <p:nvSpPr>
              <p:cNvPr id="87" name="Rectangle 86">
                <a:extLst>
                  <a:ext uri="{FF2B5EF4-FFF2-40B4-BE49-F238E27FC236}">
                    <a16:creationId xmlns:a16="http://schemas.microsoft.com/office/drawing/2014/main" id="{96BAE961-DFF9-A639-C022-FAE38D303B11}"/>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Flowchart: Stored Data 87">
                <a:extLst>
                  <a:ext uri="{FF2B5EF4-FFF2-40B4-BE49-F238E27FC236}">
                    <a16:creationId xmlns:a16="http://schemas.microsoft.com/office/drawing/2014/main" id="{F6923828-F5B5-287E-B9D7-199CDA991694}"/>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lowchart: Stored Data 88">
                <a:extLst>
                  <a:ext uri="{FF2B5EF4-FFF2-40B4-BE49-F238E27FC236}">
                    <a16:creationId xmlns:a16="http://schemas.microsoft.com/office/drawing/2014/main" id="{87192E68-3602-D931-94C0-91B38B10B49B}"/>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A34A6BC4-0672-F04C-5D3F-5403CE11F5F7}"/>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Isosceles Triangle 90">
                <a:extLst>
                  <a:ext uri="{FF2B5EF4-FFF2-40B4-BE49-F238E27FC236}">
                    <a16:creationId xmlns:a16="http://schemas.microsoft.com/office/drawing/2014/main" id="{2538794A-9D3E-BFE1-835A-DBC2CF82940C}"/>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E40AD424-75A7-3A8B-5A15-33B802A5BFD4}"/>
                </a:ext>
              </a:extLst>
            </p:cNvPr>
            <p:cNvGrpSpPr/>
            <p:nvPr/>
          </p:nvGrpSpPr>
          <p:grpSpPr>
            <a:xfrm>
              <a:off x="722202" y="3250645"/>
              <a:ext cx="547216" cy="690061"/>
              <a:chOff x="8440399" y="3758191"/>
              <a:chExt cx="648257" cy="817478"/>
            </a:xfrm>
            <a:grpFill/>
          </p:grpSpPr>
          <p:grpSp>
            <p:nvGrpSpPr>
              <p:cNvPr id="79" name="Group 78">
                <a:extLst>
                  <a:ext uri="{FF2B5EF4-FFF2-40B4-BE49-F238E27FC236}">
                    <a16:creationId xmlns:a16="http://schemas.microsoft.com/office/drawing/2014/main" id="{D0F8E2DE-2EAD-9048-0BAE-C0E980B66F5B}"/>
                  </a:ext>
                </a:extLst>
              </p:cNvPr>
              <p:cNvGrpSpPr/>
              <p:nvPr/>
            </p:nvGrpSpPr>
            <p:grpSpPr>
              <a:xfrm>
                <a:off x="8835207" y="3758191"/>
                <a:ext cx="253449" cy="817478"/>
                <a:chOff x="4045582" y="1684320"/>
                <a:chExt cx="350098" cy="1129211"/>
              </a:xfrm>
              <a:grpFill/>
            </p:grpSpPr>
            <p:sp>
              <p:nvSpPr>
                <p:cNvPr id="85" name="Round Same Side Corner Rectangle 21">
                  <a:extLst>
                    <a:ext uri="{FF2B5EF4-FFF2-40B4-BE49-F238E27FC236}">
                      <a16:creationId xmlns:a16="http://schemas.microsoft.com/office/drawing/2014/main" id="{B32A27D9-241C-7F96-F4F2-44045551CC67}"/>
                    </a:ext>
                  </a:extLst>
                </p:cNvPr>
                <p:cNvSpPr/>
                <p:nvPr/>
              </p:nvSpPr>
              <p:spPr>
                <a:xfrm>
                  <a:off x="4045582" y="2069359"/>
                  <a:ext cx="350098" cy="74417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22161E91-8960-ACE5-83AC-0DE1649CBBAA}"/>
                    </a:ext>
                  </a:extLst>
                </p:cNvPr>
                <p:cNvSpPr/>
                <p:nvPr/>
              </p:nvSpPr>
              <p:spPr>
                <a:xfrm>
                  <a:off x="4064379" y="1684320"/>
                  <a:ext cx="328890" cy="3288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0" name="Group 79">
                <a:extLst>
                  <a:ext uri="{FF2B5EF4-FFF2-40B4-BE49-F238E27FC236}">
                    <a16:creationId xmlns:a16="http://schemas.microsoft.com/office/drawing/2014/main" id="{2400D8C2-9249-8CC3-E2BD-C54793424242}"/>
                  </a:ext>
                </a:extLst>
              </p:cNvPr>
              <p:cNvGrpSpPr/>
              <p:nvPr/>
            </p:nvGrpSpPr>
            <p:grpSpPr>
              <a:xfrm>
                <a:off x="8440399" y="3758191"/>
                <a:ext cx="363228" cy="817478"/>
                <a:chOff x="3000654" y="1516217"/>
                <a:chExt cx="245039" cy="551483"/>
              </a:xfrm>
              <a:grpFill/>
            </p:grpSpPr>
            <p:grpSp>
              <p:nvGrpSpPr>
                <p:cNvPr id="81" name="Group 80">
                  <a:extLst>
                    <a:ext uri="{FF2B5EF4-FFF2-40B4-BE49-F238E27FC236}">
                      <a16:creationId xmlns:a16="http://schemas.microsoft.com/office/drawing/2014/main" id="{29C5C3CF-A846-34F0-03D7-482967D47D0B}"/>
                    </a:ext>
                  </a:extLst>
                </p:cNvPr>
                <p:cNvGrpSpPr/>
                <p:nvPr/>
              </p:nvGrpSpPr>
              <p:grpSpPr>
                <a:xfrm>
                  <a:off x="3036509" y="1516217"/>
                  <a:ext cx="172158" cy="551483"/>
                  <a:chOff x="4043172" y="1684320"/>
                  <a:chExt cx="352508" cy="1129211"/>
                </a:xfrm>
                <a:grpFill/>
              </p:grpSpPr>
              <p:sp>
                <p:nvSpPr>
                  <p:cNvPr id="83" name="Round Same Side Corner Rectangle 21">
                    <a:extLst>
                      <a:ext uri="{FF2B5EF4-FFF2-40B4-BE49-F238E27FC236}">
                        <a16:creationId xmlns:a16="http://schemas.microsoft.com/office/drawing/2014/main" id="{2BEEB498-E56B-4705-BC08-2995E2C722DF}"/>
                      </a:ext>
                    </a:extLst>
                  </p:cNvPr>
                  <p:cNvSpPr/>
                  <p:nvPr/>
                </p:nvSpPr>
                <p:spPr>
                  <a:xfrm>
                    <a:off x="4045582" y="2069359"/>
                    <a:ext cx="350098" cy="74417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a:extLst>
                      <a:ext uri="{FF2B5EF4-FFF2-40B4-BE49-F238E27FC236}">
                        <a16:creationId xmlns:a16="http://schemas.microsoft.com/office/drawing/2014/main" id="{2E1FD4D9-B586-875E-D628-C7BB3740FA33}"/>
                      </a:ext>
                    </a:extLst>
                  </p:cNvPr>
                  <p:cNvSpPr/>
                  <p:nvPr/>
                </p:nvSpPr>
                <p:spPr>
                  <a:xfrm>
                    <a:off x="4043172" y="1684320"/>
                    <a:ext cx="328891" cy="3288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lowchart: Manual Operation 81">
                  <a:extLst>
                    <a:ext uri="{FF2B5EF4-FFF2-40B4-BE49-F238E27FC236}">
                      <a16:creationId xmlns:a16="http://schemas.microsoft.com/office/drawing/2014/main" id="{48FEFFFE-BB91-2078-9C51-9B2E05587D3F}"/>
                    </a:ext>
                  </a:extLst>
                </p:cNvPr>
                <p:cNvSpPr/>
                <p:nvPr/>
              </p:nvSpPr>
              <p:spPr>
                <a:xfrm rot="10800000">
                  <a:off x="3000654" y="1805724"/>
                  <a:ext cx="245039" cy="261975"/>
                </a:xfrm>
                <a:prstGeom prst="flowChartManualOperati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26137957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41C450-B276-969B-6F2A-194658BBBFDF}"/>
              </a:ext>
            </a:extLst>
          </p:cNvPr>
          <p:cNvSpPr>
            <a:spLocks noGrp="1"/>
          </p:cNvSpPr>
          <p:nvPr>
            <p:ph type="title"/>
          </p:nvPr>
        </p:nvSpPr>
        <p:spPr/>
        <p:txBody>
          <a:bodyPr/>
          <a:lstStyle/>
          <a:p>
            <a:r>
              <a:rPr lang="en-US" dirty="0">
                <a:latin typeface="+mj-lt"/>
              </a:rPr>
              <a:t>Disciplina</a:t>
            </a:r>
          </a:p>
        </p:txBody>
      </p:sp>
      <p:sp>
        <p:nvSpPr>
          <p:cNvPr id="5" name="TextBox 4">
            <a:extLst>
              <a:ext uri="{FF2B5EF4-FFF2-40B4-BE49-F238E27FC236}">
                <a16:creationId xmlns:a16="http://schemas.microsoft.com/office/drawing/2014/main" id="{3241ABDC-F2DC-BCC9-A5FB-34BA837882F6}"/>
              </a:ext>
            </a:extLst>
          </p:cNvPr>
          <p:cNvSpPr txBox="1"/>
          <p:nvPr/>
        </p:nvSpPr>
        <p:spPr>
          <a:xfrm>
            <a:off x="5424015" y="2597881"/>
            <a:ext cx="4782730" cy="3108543"/>
          </a:xfrm>
          <a:prstGeom prst="rect">
            <a:avLst/>
          </a:prstGeom>
          <a:noFill/>
        </p:spPr>
        <p:txBody>
          <a:bodyPr wrap="square">
            <a:spAutoFit/>
          </a:bodyPr>
          <a:lstStyle/>
          <a:p>
            <a:r>
              <a:rPr lang="en-US" sz="2800" b="1" i="0" dirty="0">
                <a:effectLst/>
                <a:latin typeface="+mj-lt"/>
                <a:cs typeface="Calibri" panose="020F0502020204030204" pitchFamily="34" charset="0"/>
              </a:rPr>
              <a:t>Disciplinar significa enseñar:</a:t>
            </a:r>
          </a:p>
          <a:p>
            <a:endParaRPr lang="en-US" sz="2800" b="0" i="0" dirty="0">
              <a:effectLst/>
              <a:latin typeface="+mj-lt"/>
              <a:cs typeface="Calibri" panose="020F0502020204030204" pitchFamily="34" charset="0"/>
            </a:endParaRPr>
          </a:p>
          <a:p>
            <a:pPr marL="457200" indent="-457200">
              <a:buFont typeface="Arial" panose="020B0604020202020204" pitchFamily="34" charset="0"/>
              <a:buChar char="•"/>
            </a:pPr>
            <a:r>
              <a:rPr lang="en-US" sz="2800" dirty="0" err="1">
                <a:latin typeface="+mj-lt"/>
                <a:cs typeface="Calibri" panose="020F0502020204030204" pitchFamily="34" charset="0"/>
              </a:rPr>
              <a:t>v</a:t>
            </a:r>
            <a:r>
              <a:rPr lang="en-US" sz="2800" b="0" i="0" dirty="0" err="1">
                <a:effectLst/>
                <a:latin typeface="+mj-lt"/>
                <a:cs typeface="Calibri" panose="020F0502020204030204" pitchFamily="34" charset="0"/>
              </a:rPr>
              <a:t>alores</a:t>
            </a:r>
            <a:r>
              <a:rPr lang="en-US" sz="2800" b="0" i="0" dirty="0">
                <a:effectLst/>
                <a:latin typeface="+mj-lt"/>
                <a:cs typeface="Calibri" panose="020F0502020204030204" pitchFamily="34" charset="0"/>
              </a:rPr>
              <a:t> y principios</a:t>
            </a:r>
          </a:p>
          <a:p>
            <a:pPr marL="457200" indent="-457200">
              <a:buFont typeface="Arial" panose="020B0604020202020204" pitchFamily="34" charset="0"/>
              <a:buChar char="•"/>
            </a:pPr>
            <a:r>
              <a:rPr lang="en-US" sz="2800" dirty="0" err="1">
                <a:latin typeface="+mj-lt"/>
                <a:cs typeface="Calibri" panose="020F0502020204030204" pitchFamily="34" charset="0"/>
              </a:rPr>
              <a:t>c</a:t>
            </a:r>
            <a:r>
              <a:rPr lang="en-US" sz="2800" b="0" i="0" dirty="0" err="1">
                <a:effectLst/>
                <a:latin typeface="+mj-lt"/>
                <a:cs typeface="Calibri" panose="020F0502020204030204" pitchFamily="34" charset="0"/>
              </a:rPr>
              <a:t>omportamientos</a:t>
            </a:r>
            <a:r>
              <a:rPr lang="en-US" sz="2800" b="0" i="0" dirty="0">
                <a:effectLst/>
                <a:latin typeface="+mj-lt"/>
                <a:cs typeface="Calibri" panose="020F0502020204030204" pitchFamily="34" charset="0"/>
              </a:rPr>
              <a:t> para ser un buen miembro de la comunidad</a:t>
            </a:r>
            <a:endParaRPr lang="en-US" sz="2800" dirty="0">
              <a:latin typeface="+mj-lt"/>
              <a:cs typeface="Calibri" panose="020F0502020204030204" pitchFamily="34" charset="0"/>
            </a:endParaRPr>
          </a:p>
        </p:txBody>
      </p:sp>
      <p:grpSp>
        <p:nvGrpSpPr>
          <p:cNvPr id="16" name="Group 15">
            <a:extLst>
              <a:ext uri="{FF2B5EF4-FFF2-40B4-BE49-F238E27FC236}">
                <a16:creationId xmlns:a16="http://schemas.microsoft.com/office/drawing/2014/main" id="{AA9F1C17-FBA3-2161-4F3A-5937E8E4EE4A}"/>
              </a:ext>
            </a:extLst>
          </p:cNvPr>
          <p:cNvGrpSpPr/>
          <p:nvPr/>
        </p:nvGrpSpPr>
        <p:grpSpPr>
          <a:xfrm>
            <a:off x="1995442" y="1851044"/>
            <a:ext cx="2828877" cy="3562785"/>
            <a:chOff x="1734186" y="2010701"/>
            <a:chExt cx="2195032" cy="2764499"/>
          </a:xfrm>
        </p:grpSpPr>
        <p:grpSp>
          <p:nvGrpSpPr>
            <p:cNvPr id="7" name="Group 6">
              <a:extLst>
                <a:ext uri="{FF2B5EF4-FFF2-40B4-BE49-F238E27FC236}">
                  <a16:creationId xmlns:a16="http://schemas.microsoft.com/office/drawing/2014/main" id="{4D3559F2-6157-51D9-92F6-B54C981BD9A1}"/>
                </a:ext>
              </a:extLst>
            </p:cNvPr>
            <p:cNvGrpSpPr/>
            <p:nvPr/>
          </p:nvGrpSpPr>
          <p:grpSpPr>
            <a:xfrm>
              <a:off x="1734186" y="2580168"/>
              <a:ext cx="2195032" cy="2195032"/>
              <a:chOff x="-2082800" y="2828943"/>
              <a:chExt cx="2237904" cy="2237904"/>
            </a:xfrm>
            <a:solidFill>
              <a:schemeClr val="accent3">
                <a:lumMod val="60000"/>
                <a:lumOff val="40000"/>
              </a:schemeClr>
            </a:solidFill>
          </p:grpSpPr>
          <p:pic>
            <p:nvPicPr>
              <p:cNvPr id="13" name="Graphic 12" descr="Head with gears with solid fill">
                <a:extLst>
                  <a:ext uri="{FF2B5EF4-FFF2-40B4-BE49-F238E27FC236}">
                    <a16:creationId xmlns:a16="http://schemas.microsoft.com/office/drawing/2014/main" id="{C7AC50A5-2D97-C0D5-56FA-D330979D6F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82800" y="2828943"/>
                <a:ext cx="2237904" cy="2237904"/>
              </a:xfrm>
              <a:prstGeom prst="rect">
                <a:avLst/>
              </a:prstGeom>
            </p:spPr>
          </p:pic>
          <p:sp>
            <p:nvSpPr>
              <p:cNvPr id="14" name="Oval 13">
                <a:extLst>
                  <a:ext uri="{FF2B5EF4-FFF2-40B4-BE49-F238E27FC236}">
                    <a16:creationId xmlns:a16="http://schemas.microsoft.com/office/drawing/2014/main" id="{51922A4C-AF78-A2BE-24EC-67EBBBAEE7F8}"/>
                  </a:ext>
                </a:extLst>
              </p:cNvPr>
              <p:cNvSpPr/>
              <p:nvPr/>
            </p:nvSpPr>
            <p:spPr>
              <a:xfrm>
                <a:off x="-1689561" y="3033486"/>
                <a:ext cx="1248228" cy="12482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Arrow: Up 14">
              <a:extLst>
                <a:ext uri="{FF2B5EF4-FFF2-40B4-BE49-F238E27FC236}">
                  <a16:creationId xmlns:a16="http://schemas.microsoft.com/office/drawing/2014/main" id="{D7437342-8920-083B-D40E-920F3389C8EA}"/>
                </a:ext>
              </a:extLst>
            </p:cNvPr>
            <p:cNvSpPr/>
            <p:nvPr/>
          </p:nvSpPr>
          <p:spPr>
            <a:xfrm>
              <a:off x="2199513" y="2010701"/>
              <a:ext cx="1083828" cy="1224314"/>
            </a:xfrm>
            <a:prstGeom prst="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6747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3200"/>
              <a:buFont typeface="Arial"/>
              <a:buNone/>
            </a:pPr>
            <a:r>
              <a:rPr lang="en-US" dirty="0">
                <a:latin typeface="Arial" panose="020B0604020202020204" pitchFamily="34" charset="0"/>
                <a:cs typeface="Arial" panose="020B0604020202020204" pitchFamily="34" charset="0"/>
                <a:sym typeface="Arial"/>
              </a:rPr>
              <a:t>Objetivos de aprendizaje</a:t>
            </a:r>
            <a:endParaRPr lang="en-US" dirty="0">
              <a:latin typeface="Arial" panose="020B0604020202020204" pitchFamily="34" charset="0"/>
              <a:cs typeface="Arial" panose="020B0604020202020204" pitchFamily="34" charset="0"/>
            </a:endParaRPr>
          </a:p>
        </p:txBody>
      </p:sp>
      <p:sp>
        <p:nvSpPr>
          <p:cNvPr id="336" name="Google Shape;336;p7"/>
          <p:cNvSpPr txBox="1"/>
          <p:nvPr/>
        </p:nvSpPr>
        <p:spPr>
          <a:xfrm>
            <a:off x="636229" y="3429000"/>
            <a:ext cx="3034479" cy="2397539"/>
          </a:xfrm>
          <a:prstGeom prst="rect">
            <a:avLst/>
          </a:prstGeom>
          <a:noFill/>
          <a:ln>
            <a:noFill/>
          </a:ln>
        </p:spPr>
        <p:txBody>
          <a:bodyPr spcFirstLastPara="1" wrap="square" lIns="91425" tIns="45700" rIns="91425" bIns="45700" anchor="t" anchorCtr="0">
            <a:spAutoFit/>
          </a:bodyPr>
          <a:lstStyle/>
          <a:p>
            <a:pPr marR="0" lvl="1" algn="ctr" rtl="0">
              <a:lnSpc>
                <a:spcPct val="107000"/>
              </a:lnSpc>
              <a:spcBef>
                <a:spcPts val="0"/>
              </a:spcBef>
              <a:spcAft>
                <a:spcPts val="0"/>
              </a:spcAft>
              <a:buNone/>
            </a:pPr>
            <a:r>
              <a:rPr lang="en-US" sz="2000" u="none" dirty="0" err="1">
                <a:latin typeface="Arial" panose="020B0604020202020204" pitchFamily="34" charset="0"/>
                <a:cs typeface="Arial" panose="020B0604020202020204" pitchFamily="34" charset="0"/>
                <a:sym typeface="Arial"/>
              </a:rPr>
              <a:t>Demostración</a:t>
            </a:r>
            <a:r>
              <a:rPr lang="en-US" sz="2000" u="none" dirty="0">
                <a:latin typeface="Arial" panose="020B0604020202020204" pitchFamily="34" charset="0"/>
                <a:cs typeface="Arial" panose="020B0604020202020204" pitchFamily="34" charset="0"/>
                <a:sym typeface="Arial"/>
              </a:rPr>
              <a:t> de técnicas y herramientas de crianza que puedan utilizarse con padres, cuidadores y </a:t>
            </a:r>
            <a:r>
              <a:rPr lang="en-US" sz="2000" u="none" dirty="0" err="1">
                <a:latin typeface="Arial" panose="020B0604020202020204" pitchFamily="34" charset="0"/>
                <a:cs typeface="Arial" panose="020B0604020202020204" pitchFamily="34" charset="0"/>
                <a:sym typeface="Arial"/>
              </a:rPr>
              <a:t>menores</a:t>
            </a:r>
            <a:r>
              <a:rPr lang="en-US" sz="2000" u="none" dirty="0">
                <a:latin typeface="Arial" panose="020B0604020202020204" pitchFamily="34" charset="0"/>
                <a:cs typeface="Arial" panose="020B0604020202020204" pitchFamily="34" charset="0"/>
                <a:sym typeface="Arial"/>
              </a:rPr>
              <a:t> para apoyar el </a:t>
            </a:r>
            <a:r>
              <a:rPr lang="en-US" sz="2000" u="none" dirty="0" err="1">
                <a:latin typeface="Arial" panose="020B0604020202020204" pitchFamily="34" charset="0"/>
                <a:cs typeface="Arial" panose="020B0604020202020204" pitchFamily="34" charset="0"/>
                <a:sym typeface="Arial"/>
              </a:rPr>
              <a:t>fortalecimiento</a:t>
            </a:r>
            <a:r>
              <a:rPr lang="en-US" sz="2000" u="none" dirty="0">
                <a:latin typeface="Arial" panose="020B0604020202020204" pitchFamily="34" charset="0"/>
                <a:cs typeface="Arial" panose="020B0604020202020204" pitchFamily="34" charset="0"/>
                <a:sym typeface="Arial"/>
              </a:rPr>
              <a:t> familiar</a:t>
            </a:r>
            <a:endParaRPr lang="en-US" sz="2000" dirty="0">
              <a:latin typeface="Arial" panose="020B0604020202020204" pitchFamily="34" charset="0"/>
              <a:cs typeface="Arial" panose="020B0604020202020204" pitchFamily="34" charset="0"/>
            </a:endParaRPr>
          </a:p>
        </p:txBody>
      </p:sp>
      <p:sp>
        <p:nvSpPr>
          <p:cNvPr id="342" name="Google Shape;342;p7"/>
          <p:cNvSpPr txBox="1"/>
          <p:nvPr/>
        </p:nvSpPr>
        <p:spPr>
          <a:xfrm>
            <a:off x="4182917" y="3429000"/>
            <a:ext cx="2033849" cy="2862282"/>
          </a:xfrm>
          <a:prstGeom prst="rect">
            <a:avLst/>
          </a:prstGeom>
          <a:noFill/>
          <a:ln>
            <a:noFill/>
          </a:ln>
        </p:spPr>
        <p:txBody>
          <a:bodyPr spcFirstLastPara="1" wrap="square" lIns="91425" tIns="45700" rIns="91425" bIns="45700" anchor="t" anchorCtr="0">
            <a:spAutoFit/>
          </a:bodyPr>
          <a:lstStyle/>
          <a:p>
            <a:pPr algn="ctr"/>
            <a:r>
              <a:rPr lang="en-US" sz="2000" dirty="0" err="1">
                <a:latin typeface="Arial" panose="020B0604020202020204" pitchFamily="34" charset="0"/>
                <a:cs typeface="Arial" panose="020B0604020202020204" pitchFamily="34" charset="0"/>
              </a:rPr>
              <a:t>Descripción</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cómo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los</a:t>
            </a:r>
            <a:r>
              <a:rPr lang="en-US" sz="2000" dirty="0">
                <a:latin typeface="Arial" panose="020B0604020202020204" pitchFamily="34" charset="0"/>
                <a:cs typeface="Arial" panose="020B0604020202020204" pitchFamily="34" charset="0"/>
              </a:rPr>
              <a:t>/as </a:t>
            </a:r>
            <a:r>
              <a:rPr lang="en-US" sz="2000" dirty="0" err="1">
                <a:latin typeface="Arial" panose="020B0604020202020204" pitchFamily="34" charset="0"/>
                <a:cs typeface="Arial" panose="020B0604020202020204" pitchFamily="34" charset="0"/>
              </a:rPr>
              <a:t>cuidadores</a:t>
            </a:r>
            <a:r>
              <a:rPr lang="en-US" sz="2000" dirty="0">
                <a:latin typeface="Arial" panose="020B0604020202020204" pitchFamily="34" charset="0"/>
                <a:cs typeface="Arial" panose="020B0604020202020204" pitchFamily="34" charset="0"/>
              </a:rPr>
              <a:t> pueden utilizar técnicas de relajación y autocuidado para controlar </a:t>
            </a:r>
            <a:r>
              <a:rPr lang="en-US" sz="2000" dirty="0" err="1">
                <a:latin typeface="Arial" panose="020B0604020202020204" pitchFamily="34" charset="0"/>
                <a:cs typeface="Arial" panose="020B0604020202020204" pitchFamily="34" charset="0"/>
              </a:rPr>
              <a:t>el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estrés</a:t>
            </a:r>
            <a:endParaRPr lang="en-US" sz="2000" dirty="0">
              <a:latin typeface="Arial" panose="020B0604020202020204" pitchFamily="34" charset="0"/>
              <a:cs typeface="Arial" panose="020B0604020202020204" pitchFamily="34" charset="0"/>
            </a:endParaRPr>
          </a:p>
        </p:txBody>
      </p:sp>
      <p:grpSp>
        <p:nvGrpSpPr>
          <p:cNvPr id="350" name="Google Shape;350;p7"/>
          <p:cNvGrpSpPr/>
          <p:nvPr/>
        </p:nvGrpSpPr>
        <p:grpSpPr>
          <a:xfrm>
            <a:off x="1617252" y="2130632"/>
            <a:ext cx="1196375" cy="868968"/>
            <a:chOff x="6878053" y="1156317"/>
            <a:chExt cx="1431178" cy="1039513"/>
          </a:xfrm>
          <a:solidFill>
            <a:schemeClr val="accent3">
              <a:lumMod val="75000"/>
            </a:schemeClr>
          </a:solidFill>
        </p:grpSpPr>
        <p:grpSp>
          <p:nvGrpSpPr>
            <p:cNvPr id="351" name="Google Shape;351;p7"/>
            <p:cNvGrpSpPr/>
            <p:nvPr/>
          </p:nvGrpSpPr>
          <p:grpSpPr>
            <a:xfrm>
              <a:off x="7672978" y="1156317"/>
              <a:ext cx="412941" cy="436880"/>
              <a:chOff x="243840" y="1676400"/>
              <a:chExt cx="701040" cy="741680"/>
            </a:xfrm>
            <a:grpFill/>
          </p:grpSpPr>
          <p:sp>
            <p:nvSpPr>
              <p:cNvPr id="352" name="Google Shape;352;p7"/>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53" name="Google Shape;353;p7"/>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354" name="Google Shape;354;p7"/>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55" name="Google Shape;355;p7"/>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grpSp>
      <p:grpSp>
        <p:nvGrpSpPr>
          <p:cNvPr id="356" name="Google Shape;356;p7"/>
          <p:cNvGrpSpPr/>
          <p:nvPr/>
        </p:nvGrpSpPr>
        <p:grpSpPr>
          <a:xfrm>
            <a:off x="4609799" y="2142001"/>
            <a:ext cx="1196375" cy="868968"/>
            <a:chOff x="6878053" y="1156317"/>
            <a:chExt cx="1431178" cy="1039513"/>
          </a:xfrm>
          <a:solidFill>
            <a:schemeClr val="accent3">
              <a:lumMod val="75000"/>
            </a:schemeClr>
          </a:solidFill>
        </p:grpSpPr>
        <p:grpSp>
          <p:nvGrpSpPr>
            <p:cNvPr id="357" name="Google Shape;357;p7"/>
            <p:cNvGrpSpPr/>
            <p:nvPr/>
          </p:nvGrpSpPr>
          <p:grpSpPr>
            <a:xfrm>
              <a:off x="7672978" y="1156317"/>
              <a:ext cx="412941" cy="436880"/>
              <a:chOff x="243840" y="1676400"/>
              <a:chExt cx="701040" cy="741680"/>
            </a:xfrm>
            <a:grpFill/>
          </p:grpSpPr>
          <p:sp>
            <p:nvSpPr>
              <p:cNvPr id="358" name="Google Shape;358;p7"/>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59" name="Google Shape;359;p7"/>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360" name="Google Shape;360;p7"/>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61" name="Google Shape;361;p7"/>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grpSp>
      <p:grpSp>
        <p:nvGrpSpPr>
          <p:cNvPr id="362" name="Google Shape;362;p7"/>
          <p:cNvGrpSpPr/>
          <p:nvPr/>
        </p:nvGrpSpPr>
        <p:grpSpPr>
          <a:xfrm>
            <a:off x="9823017" y="2113493"/>
            <a:ext cx="1196375" cy="868968"/>
            <a:chOff x="6878053" y="1156317"/>
            <a:chExt cx="1431178" cy="1039513"/>
          </a:xfrm>
          <a:solidFill>
            <a:schemeClr val="accent3">
              <a:lumMod val="75000"/>
            </a:schemeClr>
          </a:solidFill>
        </p:grpSpPr>
        <p:grpSp>
          <p:nvGrpSpPr>
            <p:cNvPr id="363" name="Google Shape;363;p7"/>
            <p:cNvGrpSpPr/>
            <p:nvPr/>
          </p:nvGrpSpPr>
          <p:grpSpPr>
            <a:xfrm>
              <a:off x="7672978" y="1156317"/>
              <a:ext cx="412941" cy="436880"/>
              <a:chOff x="243840" y="1676400"/>
              <a:chExt cx="701040" cy="741680"/>
            </a:xfrm>
            <a:grpFill/>
          </p:grpSpPr>
          <p:sp>
            <p:nvSpPr>
              <p:cNvPr id="364" name="Google Shape;364;p7"/>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65" name="Google Shape;365;p7"/>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366" name="Google Shape;366;p7"/>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67" name="Google Shape;367;p7"/>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2" name="TextBox 1">
            <a:extLst>
              <a:ext uri="{FF2B5EF4-FFF2-40B4-BE49-F238E27FC236}">
                <a16:creationId xmlns:a16="http://schemas.microsoft.com/office/drawing/2014/main" id="{C22923FE-D73E-6DF7-8889-C74AA17278ED}"/>
              </a:ext>
            </a:extLst>
          </p:cNvPr>
          <p:cNvSpPr txBox="1"/>
          <p:nvPr/>
        </p:nvSpPr>
        <p:spPr>
          <a:xfrm>
            <a:off x="6728975" y="3429000"/>
            <a:ext cx="2121763"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dirty="0" err="1">
                <a:ln>
                  <a:noFill/>
                </a:ln>
                <a:solidFill>
                  <a:prstClr val="black"/>
                </a:solidFill>
                <a:effectLst/>
                <a:uLnTx/>
                <a:uFillTx/>
                <a:latin typeface="Arial" panose="020B0604020202020204" pitchFamily="34" charset="0"/>
                <a:cs typeface="Arial" panose="020B0604020202020204" pitchFamily="34" charset="0"/>
              </a:rPr>
              <a:t>Explicación</a:t>
            </a:r>
            <a:r>
              <a:rPr kumimoji="0" lang="en-US" sz="20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 de formas de trabajar con las familias para trazar y reforzar las redes de </a:t>
            </a:r>
            <a:r>
              <a:rPr kumimoji="0" lang="en-US" sz="2000" b="0" i="0" u="none" strike="noStrike" kern="1200" cap="none" spc="0" normalizeH="0" baseline="0" dirty="0" err="1">
                <a:ln>
                  <a:noFill/>
                </a:ln>
                <a:solidFill>
                  <a:prstClr val="black"/>
                </a:solidFill>
                <a:effectLst/>
                <a:uLnTx/>
                <a:uFillTx/>
                <a:latin typeface="Arial" panose="020B0604020202020204" pitchFamily="34" charset="0"/>
                <a:cs typeface="Arial" panose="020B0604020202020204" pitchFamily="34" charset="0"/>
              </a:rPr>
              <a:t>apoyo</a:t>
            </a:r>
            <a:r>
              <a:rPr kumimoji="0" lang="en-US" sz="20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 social</a:t>
            </a:r>
          </a:p>
        </p:txBody>
      </p:sp>
      <p:sp>
        <p:nvSpPr>
          <p:cNvPr id="3" name="TextBox 2">
            <a:extLst>
              <a:ext uri="{FF2B5EF4-FFF2-40B4-BE49-F238E27FC236}">
                <a16:creationId xmlns:a16="http://schemas.microsoft.com/office/drawing/2014/main" id="{6E0D0586-06BE-7FAF-6918-B76558EDE271}"/>
              </a:ext>
            </a:extLst>
          </p:cNvPr>
          <p:cNvSpPr txBox="1"/>
          <p:nvPr/>
        </p:nvSpPr>
        <p:spPr>
          <a:xfrm>
            <a:off x="9362948" y="3429000"/>
            <a:ext cx="2213257"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dirty="0" err="1">
                <a:ln>
                  <a:noFill/>
                </a:ln>
                <a:solidFill>
                  <a:prstClr val="black"/>
                </a:solidFill>
                <a:effectLst/>
                <a:uLnTx/>
                <a:uFillTx/>
                <a:latin typeface="Arial" panose="020B0604020202020204" pitchFamily="34" charset="0"/>
                <a:cs typeface="Arial" panose="020B0604020202020204" pitchFamily="34" charset="0"/>
              </a:rPr>
              <a:t>Descripción</a:t>
            </a:r>
            <a:r>
              <a:rPr kumimoji="0" lang="en-US" sz="20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 de cómo pueden utilizarse las herramientas para apoyar la gestión del dinero con las </a:t>
            </a:r>
            <a:r>
              <a:rPr kumimoji="0" lang="en-US" sz="2000" b="0" i="0" u="none" strike="noStrike" kern="1200" cap="none" spc="0" normalizeH="0" baseline="0" dirty="0" err="1">
                <a:ln>
                  <a:noFill/>
                </a:ln>
                <a:solidFill>
                  <a:prstClr val="black"/>
                </a:solidFill>
                <a:effectLst/>
                <a:uLnTx/>
                <a:uFillTx/>
                <a:latin typeface="Arial" panose="020B0604020202020204" pitchFamily="34" charset="0"/>
                <a:cs typeface="Arial" panose="020B0604020202020204" pitchFamily="34" charset="0"/>
              </a:rPr>
              <a:t>familias</a:t>
            </a:r>
            <a:endParaRPr kumimoji="0" lang="en-US" sz="20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4" name="Google Shape;356;p7">
            <a:extLst>
              <a:ext uri="{FF2B5EF4-FFF2-40B4-BE49-F238E27FC236}">
                <a16:creationId xmlns:a16="http://schemas.microsoft.com/office/drawing/2014/main" id="{0F2FCDC5-4656-05C3-E8F3-97331130F748}"/>
              </a:ext>
            </a:extLst>
          </p:cNvPr>
          <p:cNvGrpSpPr/>
          <p:nvPr/>
        </p:nvGrpSpPr>
        <p:grpSpPr>
          <a:xfrm>
            <a:off x="7115068" y="2132591"/>
            <a:ext cx="1196375" cy="868968"/>
            <a:chOff x="6878053" y="1156317"/>
            <a:chExt cx="1431178" cy="1039513"/>
          </a:xfrm>
          <a:solidFill>
            <a:schemeClr val="accent3">
              <a:lumMod val="75000"/>
            </a:schemeClr>
          </a:solidFill>
        </p:grpSpPr>
        <p:grpSp>
          <p:nvGrpSpPr>
            <p:cNvPr id="5" name="Google Shape;357;p7">
              <a:extLst>
                <a:ext uri="{FF2B5EF4-FFF2-40B4-BE49-F238E27FC236}">
                  <a16:creationId xmlns:a16="http://schemas.microsoft.com/office/drawing/2014/main" id="{ABBCEA49-BB94-B969-E399-D27E91E3508E}"/>
                </a:ext>
              </a:extLst>
            </p:cNvPr>
            <p:cNvGrpSpPr/>
            <p:nvPr/>
          </p:nvGrpSpPr>
          <p:grpSpPr>
            <a:xfrm>
              <a:off x="7672978" y="1156317"/>
              <a:ext cx="412941" cy="436880"/>
              <a:chOff x="243840" y="1676400"/>
              <a:chExt cx="701040" cy="741680"/>
            </a:xfrm>
            <a:grpFill/>
          </p:grpSpPr>
          <p:sp>
            <p:nvSpPr>
              <p:cNvPr id="8" name="Google Shape;358;p7">
                <a:extLst>
                  <a:ext uri="{FF2B5EF4-FFF2-40B4-BE49-F238E27FC236}">
                    <a16:creationId xmlns:a16="http://schemas.microsoft.com/office/drawing/2014/main" id="{F7345C44-1107-BF23-0B38-D4C799FA971C}"/>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9" name="Google Shape;359;p7">
                <a:extLst>
                  <a:ext uri="{FF2B5EF4-FFF2-40B4-BE49-F238E27FC236}">
                    <a16:creationId xmlns:a16="http://schemas.microsoft.com/office/drawing/2014/main" id="{17BFC6E5-9977-C9BE-3CA6-B64110E38DF2}"/>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6" name="Google Shape;360;p7">
              <a:extLst>
                <a:ext uri="{FF2B5EF4-FFF2-40B4-BE49-F238E27FC236}">
                  <a16:creationId xmlns:a16="http://schemas.microsoft.com/office/drawing/2014/main" id="{48850472-526A-935F-AE6B-7ABCB4CEDBB6}"/>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7" name="Google Shape;361;p7">
              <a:extLst>
                <a:ext uri="{FF2B5EF4-FFF2-40B4-BE49-F238E27FC236}">
                  <a16:creationId xmlns:a16="http://schemas.microsoft.com/office/drawing/2014/main" id="{4F7F29CC-CE26-E270-4F29-295330C8A3F9}"/>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grpSp>
      <p:grpSp>
        <p:nvGrpSpPr>
          <p:cNvPr id="10" name="Group 9">
            <a:extLst>
              <a:ext uri="{FF2B5EF4-FFF2-40B4-BE49-F238E27FC236}">
                <a16:creationId xmlns:a16="http://schemas.microsoft.com/office/drawing/2014/main" id="{867BC61B-877E-BB54-1DF3-2E77DFCFE772}"/>
              </a:ext>
            </a:extLst>
          </p:cNvPr>
          <p:cNvGrpSpPr/>
          <p:nvPr/>
        </p:nvGrpSpPr>
        <p:grpSpPr>
          <a:xfrm>
            <a:off x="10228983" y="337468"/>
            <a:ext cx="1587872" cy="1368854"/>
            <a:chOff x="10228983" y="337468"/>
            <a:chExt cx="1587872" cy="1368854"/>
          </a:xfrm>
        </p:grpSpPr>
        <p:sp>
          <p:nvSpPr>
            <p:cNvPr id="11" name="Hexagon 10">
              <a:extLst>
                <a:ext uri="{FF2B5EF4-FFF2-40B4-BE49-F238E27FC236}">
                  <a16:creationId xmlns:a16="http://schemas.microsoft.com/office/drawing/2014/main" id="{481050DF-EBAF-6C70-C2DC-112492F82D4D}"/>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E372E94E-7A6B-CC34-648C-A66A0F83B2A0}"/>
                </a:ext>
              </a:extLst>
            </p:cNvPr>
            <p:cNvGrpSpPr/>
            <p:nvPr/>
          </p:nvGrpSpPr>
          <p:grpSpPr>
            <a:xfrm>
              <a:off x="10737628" y="758745"/>
              <a:ext cx="562136" cy="634675"/>
              <a:chOff x="760175" y="830142"/>
              <a:chExt cx="867619" cy="979579"/>
            </a:xfrm>
          </p:grpSpPr>
          <p:sp>
            <p:nvSpPr>
              <p:cNvPr id="13" name="Rectangle 12">
                <a:extLst>
                  <a:ext uri="{FF2B5EF4-FFF2-40B4-BE49-F238E27FC236}">
                    <a16:creationId xmlns:a16="http://schemas.microsoft.com/office/drawing/2014/main" id="{CBF2D9BE-5921-9249-2A6B-BF18E9A4FEB4}"/>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38</a:t>
                </a:r>
              </a:p>
            </p:txBody>
          </p:sp>
          <p:sp>
            <p:nvSpPr>
              <p:cNvPr id="14" name="Rectangle 13">
                <a:extLst>
                  <a:ext uri="{FF2B5EF4-FFF2-40B4-BE49-F238E27FC236}">
                    <a16:creationId xmlns:a16="http://schemas.microsoft.com/office/drawing/2014/main" id="{DEA183C8-328F-C198-D19F-153DA2836470}"/>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B25E03-6545-624E-C3FC-0A5C730064F0}"/>
              </a:ext>
            </a:extLst>
          </p:cNvPr>
          <p:cNvSpPr>
            <a:spLocks noGrp="1"/>
          </p:cNvSpPr>
          <p:nvPr>
            <p:ph type="title"/>
          </p:nvPr>
        </p:nvSpPr>
        <p:spPr/>
        <p:txBody>
          <a:bodyPr>
            <a:normAutofit fontScale="90000"/>
          </a:bodyPr>
          <a:lstStyle/>
          <a:p>
            <a:r>
              <a:rPr lang="en-US" dirty="0" err="1">
                <a:latin typeface="+mj-lt"/>
              </a:rPr>
              <a:t>Disciplinar</a:t>
            </a:r>
            <a:r>
              <a:rPr lang="en-US" dirty="0">
                <a:latin typeface="+mj-lt"/>
              </a:rPr>
              <a:t> con </a:t>
            </a:r>
            <a:r>
              <a:rPr lang="en-US" dirty="0" err="1">
                <a:latin typeface="+mj-lt"/>
              </a:rPr>
              <a:t>dignidad</a:t>
            </a:r>
            <a:r>
              <a:rPr lang="en-US" dirty="0">
                <a:latin typeface="+mj-lt"/>
              </a:rPr>
              <a:t> versus </a:t>
            </a:r>
            <a:r>
              <a:rPr lang="en-US" dirty="0" err="1">
                <a:latin typeface="+mj-lt"/>
              </a:rPr>
              <a:t>los</a:t>
            </a:r>
            <a:r>
              <a:rPr lang="en-US" dirty="0">
                <a:latin typeface="+mj-lt"/>
              </a:rPr>
              <a:t> </a:t>
            </a:r>
            <a:r>
              <a:rPr lang="en-US" dirty="0" err="1">
                <a:latin typeface="+mj-lt"/>
              </a:rPr>
              <a:t>castigos</a:t>
            </a:r>
            <a:r>
              <a:rPr lang="en-US" dirty="0">
                <a:latin typeface="+mj-lt"/>
              </a:rPr>
              <a:t> corporales</a:t>
            </a:r>
          </a:p>
        </p:txBody>
      </p:sp>
      <p:sp>
        <p:nvSpPr>
          <p:cNvPr id="5" name="TextBox 4">
            <a:extLst>
              <a:ext uri="{FF2B5EF4-FFF2-40B4-BE49-F238E27FC236}">
                <a16:creationId xmlns:a16="http://schemas.microsoft.com/office/drawing/2014/main" id="{AB1EC49D-C28E-365B-4C9F-E372EB168AE5}"/>
              </a:ext>
            </a:extLst>
          </p:cNvPr>
          <p:cNvSpPr txBox="1"/>
          <p:nvPr/>
        </p:nvSpPr>
        <p:spPr>
          <a:xfrm>
            <a:off x="1469905" y="3895489"/>
            <a:ext cx="4674653" cy="2246769"/>
          </a:xfrm>
          <a:prstGeom prst="rect">
            <a:avLst/>
          </a:prstGeom>
          <a:noFill/>
        </p:spPr>
        <p:txBody>
          <a:bodyPr wrap="square">
            <a:spAutoFit/>
          </a:bodyPr>
          <a:lstStyle/>
          <a:p>
            <a:r>
              <a:rPr lang="en-US" sz="2800" b="1" i="0" dirty="0" err="1">
                <a:solidFill>
                  <a:schemeClr val="tx1"/>
                </a:solidFill>
                <a:effectLst/>
                <a:latin typeface="+mj-lt"/>
                <a:cs typeface="Calibri" panose="020F0502020204030204" pitchFamily="34" charset="0"/>
              </a:rPr>
              <a:t>Castigos</a:t>
            </a:r>
            <a:r>
              <a:rPr lang="en-US" sz="2800" b="1" i="0" dirty="0">
                <a:solidFill>
                  <a:schemeClr val="tx1"/>
                </a:solidFill>
                <a:effectLst/>
                <a:latin typeface="+mj-lt"/>
                <a:cs typeface="Calibri" panose="020F0502020204030204" pitchFamily="34" charset="0"/>
              </a:rPr>
              <a:t> </a:t>
            </a:r>
            <a:r>
              <a:rPr lang="en-US" sz="2800" b="1" i="0" dirty="0" err="1">
                <a:solidFill>
                  <a:schemeClr val="tx1"/>
                </a:solidFill>
                <a:effectLst/>
                <a:latin typeface="+mj-lt"/>
                <a:cs typeface="Calibri" panose="020F0502020204030204" pitchFamily="34" charset="0"/>
              </a:rPr>
              <a:t>corporales</a:t>
            </a:r>
            <a:r>
              <a:rPr lang="en-US" sz="2800" b="1" dirty="0">
                <a:solidFill>
                  <a:schemeClr val="tx1"/>
                </a:solidFill>
                <a:latin typeface="+mj-lt"/>
                <a:cs typeface="Calibri" panose="020F0502020204030204" pitchFamily="34" charset="0"/>
              </a:rPr>
              <a:t>:</a:t>
            </a:r>
            <a:endParaRPr lang="en-US" sz="2800" b="1" i="0" dirty="0">
              <a:solidFill>
                <a:schemeClr val="tx1"/>
              </a:solidFill>
              <a:effectLst/>
              <a:latin typeface="+mj-lt"/>
              <a:cs typeface="Calibri" panose="020F0502020204030204" pitchFamily="34" charset="0"/>
            </a:endParaRPr>
          </a:p>
          <a:p>
            <a:pPr marL="285750" indent="-285750">
              <a:buFont typeface="Arial" panose="020B0604020202020204" pitchFamily="34" charset="0"/>
              <a:buChar char="•"/>
            </a:pPr>
            <a:r>
              <a:rPr lang="en-US" sz="2800" dirty="0" err="1">
                <a:solidFill>
                  <a:schemeClr val="tx1"/>
                </a:solidFill>
                <a:latin typeface="+mj-lt"/>
                <a:cs typeface="Calibri" panose="020F0502020204030204" pitchFamily="34" charset="0"/>
              </a:rPr>
              <a:t>e</a:t>
            </a:r>
            <a:r>
              <a:rPr lang="en-US" sz="2800" b="0" i="0" dirty="0" err="1">
                <a:solidFill>
                  <a:schemeClr val="tx1"/>
                </a:solidFill>
                <a:effectLst/>
                <a:latin typeface="+mj-lt"/>
                <a:cs typeface="Calibri" panose="020F0502020204030204" pitchFamily="34" charset="0"/>
              </a:rPr>
              <a:t>nseñan</a:t>
            </a:r>
            <a:r>
              <a:rPr lang="en-US" sz="2800" b="0" i="0" dirty="0">
                <a:solidFill>
                  <a:schemeClr val="tx1"/>
                </a:solidFill>
                <a:effectLst/>
                <a:latin typeface="+mj-lt"/>
                <a:cs typeface="Calibri" panose="020F0502020204030204" pitchFamily="34" charset="0"/>
              </a:rPr>
              <a:t> </a:t>
            </a:r>
            <a:r>
              <a:rPr lang="en-US" sz="2800" b="0" i="0" dirty="0" err="1">
                <a:solidFill>
                  <a:schemeClr val="tx1"/>
                </a:solidFill>
                <a:effectLst/>
                <a:latin typeface="+mj-lt"/>
                <a:cs typeface="Calibri" panose="020F0502020204030204" pitchFamily="34" charset="0"/>
              </a:rPr>
              <a:t>el</a:t>
            </a:r>
            <a:r>
              <a:rPr lang="en-US" sz="2800" b="0" i="0" dirty="0">
                <a:solidFill>
                  <a:schemeClr val="tx1"/>
                </a:solidFill>
                <a:effectLst/>
                <a:latin typeface="+mj-lt"/>
                <a:cs typeface="Calibri" panose="020F0502020204030204" pitchFamily="34" charset="0"/>
              </a:rPr>
              <a:t> uso de la violencia</a:t>
            </a:r>
          </a:p>
          <a:p>
            <a:pPr marL="285750" indent="-285750">
              <a:buFont typeface="Arial" panose="020B0604020202020204" pitchFamily="34" charset="0"/>
              <a:buChar char="•"/>
            </a:pPr>
            <a:r>
              <a:rPr lang="en-US" sz="2800" b="0" i="0" dirty="0">
                <a:solidFill>
                  <a:schemeClr val="tx1"/>
                </a:solidFill>
                <a:effectLst/>
                <a:latin typeface="+mj-lt"/>
                <a:cs typeface="Calibri" panose="020F0502020204030204" pitchFamily="34" charset="0"/>
              </a:rPr>
              <a:t>crea miedo </a:t>
            </a:r>
            <a:r>
              <a:rPr lang="en-US" sz="2800" b="0" i="0" dirty="0" err="1">
                <a:solidFill>
                  <a:schemeClr val="tx1"/>
                </a:solidFill>
                <a:effectLst/>
                <a:latin typeface="+mj-lt"/>
                <a:cs typeface="Calibri" panose="020F0502020204030204" pitchFamily="34" charset="0"/>
              </a:rPr>
              <a:t>en</a:t>
            </a:r>
            <a:r>
              <a:rPr lang="en-US" sz="2800" b="0" i="0" dirty="0">
                <a:solidFill>
                  <a:schemeClr val="tx1"/>
                </a:solidFill>
                <a:effectLst/>
                <a:latin typeface="+mj-lt"/>
                <a:cs typeface="Calibri" panose="020F0502020204030204" pitchFamily="34" charset="0"/>
              </a:rPr>
              <a:t> </a:t>
            </a:r>
            <a:r>
              <a:rPr lang="en-US" sz="2800" b="0" i="0" dirty="0" err="1">
                <a:solidFill>
                  <a:schemeClr val="tx1"/>
                </a:solidFill>
                <a:effectLst/>
                <a:latin typeface="+mj-lt"/>
                <a:cs typeface="Calibri" panose="020F0502020204030204" pitchFamily="34" charset="0"/>
              </a:rPr>
              <a:t>los</a:t>
            </a:r>
            <a:r>
              <a:rPr lang="en-US" sz="2800" b="0" i="0" dirty="0">
                <a:solidFill>
                  <a:schemeClr val="tx1"/>
                </a:solidFill>
                <a:effectLst/>
                <a:latin typeface="+mj-lt"/>
                <a:cs typeface="Calibri" panose="020F0502020204030204" pitchFamily="34" charset="0"/>
              </a:rPr>
              <a:t>/as </a:t>
            </a:r>
            <a:r>
              <a:rPr lang="en-US" sz="2800" b="0" i="0" dirty="0" err="1">
                <a:solidFill>
                  <a:schemeClr val="tx1"/>
                </a:solidFill>
                <a:effectLst/>
                <a:latin typeface="+mj-lt"/>
                <a:cs typeface="Calibri" panose="020F0502020204030204" pitchFamily="34" charset="0"/>
              </a:rPr>
              <a:t>menores</a:t>
            </a:r>
            <a:endParaRPr lang="en-US" sz="2800" b="0" i="0" dirty="0">
              <a:solidFill>
                <a:schemeClr val="tx1"/>
              </a:solidFill>
              <a:effectLst/>
              <a:latin typeface="+mj-lt"/>
              <a:cs typeface="Calibri" panose="020F0502020204030204" pitchFamily="34" charset="0"/>
            </a:endParaRPr>
          </a:p>
        </p:txBody>
      </p:sp>
      <p:sp>
        <p:nvSpPr>
          <p:cNvPr id="2" name="TextBox 1">
            <a:extLst>
              <a:ext uri="{FF2B5EF4-FFF2-40B4-BE49-F238E27FC236}">
                <a16:creationId xmlns:a16="http://schemas.microsoft.com/office/drawing/2014/main" id="{EB4CD877-BB69-62B1-3EC9-1D2853FD046C}"/>
              </a:ext>
            </a:extLst>
          </p:cNvPr>
          <p:cNvSpPr txBox="1"/>
          <p:nvPr/>
        </p:nvSpPr>
        <p:spPr>
          <a:xfrm>
            <a:off x="6378633" y="3895489"/>
            <a:ext cx="4674653" cy="1815882"/>
          </a:xfrm>
          <a:prstGeom prst="rect">
            <a:avLst/>
          </a:prstGeom>
          <a:noFill/>
        </p:spPr>
        <p:txBody>
          <a:bodyPr wrap="square">
            <a:spAutoFit/>
          </a:bodyPr>
          <a:lstStyle/>
          <a:p>
            <a:r>
              <a:rPr lang="en-US" sz="2800" b="1" i="0" dirty="0">
                <a:solidFill>
                  <a:schemeClr val="tx1"/>
                </a:solidFill>
                <a:effectLst/>
                <a:latin typeface="+mj-lt"/>
                <a:cs typeface="Calibri" panose="020F0502020204030204" pitchFamily="34" charset="0"/>
              </a:rPr>
              <a:t>Disciplinar con </a:t>
            </a:r>
            <a:r>
              <a:rPr lang="en-US" sz="2800" b="1" i="0" dirty="0" err="1">
                <a:solidFill>
                  <a:schemeClr val="tx1"/>
                </a:solidFill>
                <a:effectLst/>
                <a:latin typeface="+mj-lt"/>
                <a:cs typeface="Calibri" panose="020F0502020204030204" pitchFamily="34" charset="0"/>
              </a:rPr>
              <a:t>dignidad</a:t>
            </a:r>
            <a:r>
              <a:rPr lang="en-US" sz="2800" b="1" i="0" dirty="0">
                <a:solidFill>
                  <a:schemeClr val="tx1"/>
                </a:solidFill>
                <a:effectLst/>
                <a:latin typeface="+mj-lt"/>
                <a:cs typeface="Calibri" panose="020F0502020204030204" pitchFamily="34" charset="0"/>
              </a:rPr>
              <a:t>:</a:t>
            </a:r>
          </a:p>
          <a:p>
            <a:pPr marL="285750" indent="-285750">
              <a:buFont typeface="Arial" panose="020B0604020202020204" pitchFamily="34" charset="0"/>
              <a:buChar char="•"/>
            </a:pPr>
            <a:r>
              <a:rPr lang="en-US" sz="2800" b="0" i="0" dirty="0">
                <a:solidFill>
                  <a:schemeClr val="tx1"/>
                </a:solidFill>
                <a:effectLst/>
                <a:latin typeface="+mj-lt"/>
                <a:cs typeface="Calibri" panose="020F0502020204030204" pitchFamily="34" charset="0"/>
              </a:rPr>
              <a:t>respeta a </a:t>
            </a:r>
            <a:r>
              <a:rPr lang="en-US" sz="2800" b="0" i="0" dirty="0" err="1">
                <a:solidFill>
                  <a:schemeClr val="tx1"/>
                </a:solidFill>
                <a:effectLst/>
                <a:latin typeface="+mj-lt"/>
                <a:cs typeface="Calibri" panose="020F0502020204030204" pitchFamily="34" charset="0"/>
              </a:rPr>
              <a:t>los</a:t>
            </a:r>
            <a:r>
              <a:rPr lang="en-US" sz="2800" b="0" i="0" dirty="0">
                <a:solidFill>
                  <a:schemeClr val="tx1"/>
                </a:solidFill>
                <a:effectLst/>
                <a:latin typeface="+mj-lt"/>
                <a:cs typeface="Calibri" panose="020F0502020204030204" pitchFamily="34" charset="0"/>
              </a:rPr>
              <a:t>/as </a:t>
            </a:r>
            <a:r>
              <a:rPr lang="en-US" sz="2800" b="0" i="0" dirty="0" err="1">
                <a:solidFill>
                  <a:schemeClr val="tx1"/>
                </a:solidFill>
                <a:effectLst/>
                <a:latin typeface="+mj-lt"/>
                <a:cs typeface="Calibri" panose="020F0502020204030204" pitchFamily="34" charset="0"/>
              </a:rPr>
              <a:t>menores</a:t>
            </a:r>
            <a:endParaRPr lang="en-US" sz="2800" b="0" i="0" dirty="0">
              <a:solidFill>
                <a:schemeClr val="tx1"/>
              </a:solidFill>
              <a:effectLst/>
              <a:latin typeface="+mj-lt"/>
              <a:cs typeface="Calibri" panose="020F0502020204030204" pitchFamily="34" charset="0"/>
            </a:endParaRPr>
          </a:p>
          <a:p>
            <a:pPr marL="285750" indent="-285750">
              <a:buFont typeface="Arial" panose="020B0604020202020204" pitchFamily="34" charset="0"/>
              <a:buChar char="•"/>
            </a:pPr>
            <a:r>
              <a:rPr lang="en-US" sz="2800" b="0" i="0" dirty="0">
                <a:solidFill>
                  <a:schemeClr val="tx1"/>
                </a:solidFill>
                <a:effectLst/>
                <a:latin typeface="+mj-lt"/>
                <a:cs typeface="Calibri" panose="020F0502020204030204" pitchFamily="34" charset="0"/>
              </a:rPr>
              <a:t>nutre las lecciones de la vida</a:t>
            </a:r>
            <a:endParaRPr lang="en-US" sz="2800" dirty="0">
              <a:solidFill>
                <a:schemeClr val="tx1"/>
              </a:solidFill>
              <a:latin typeface="+mj-lt"/>
              <a:cs typeface="Calibri" panose="020F0502020204030204" pitchFamily="34" charset="0"/>
            </a:endParaRPr>
          </a:p>
        </p:txBody>
      </p:sp>
      <p:sp>
        <p:nvSpPr>
          <p:cNvPr id="4" name="Round Same Side Corner Rectangle 21">
            <a:extLst>
              <a:ext uri="{FF2B5EF4-FFF2-40B4-BE49-F238E27FC236}">
                <a16:creationId xmlns:a16="http://schemas.microsoft.com/office/drawing/2014/main" id="{78A9D9DC-8BA7-5EB9-947F-D17B4A2792A8}"/>
              </a:ext>
            </a:extLst>
          </p:cNvPr>
          <p:cNvSpPr/>
          <p:nvPr/>
        </p:nvSpPr>
        <p:spPr>
          <a:xfrm>
            <a:off x="1869104" y="2717520"/>
            <a:ext cx="516253" cy="624496"/>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447A4ED-4A40-FF31-AF36-F955041E6CDE}"/>
              </a:ext>
            </a:extLst>
          </p:cNvPr>
          <p:cNvSpPr/>
          <p:nvPr/>
        </p:nvSpPr>
        <p:spPr>
          <a:xfrm>
            <a:off x="2045381" y="2166439"/>
            <a:ext cx="484979" cy="48498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descr="Lightning bolt with solid fill">
            <a:extLst>
              <a:ext uri="{FF2B5EF4-FFF2-40B4-BE49-F238E27FC236}">
                <a16:creationId xmlns:a16="http://schemas.microsoft.com/office/drawing/2014/main" id="{C49017F5-5ED1-2AEF-59AE-FCB610386F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10977" y="1837359"/>
            <a:ext cx="516253" cy="516253"/>
          </a:xfrm>
          <a:prstGeom prst="rect">
            <a:avLst/>
          </a:prstGeom>
        </p:spPr>
      </p:pic>
      <p:grpSp>
        <p:nvGrpSpPr>
          <p:cNvPr id="17" name="Group 16">
            <a:extLst>
              <a:ext uri="{FF2B5EF4-FFF2-40B4-BE49-F238E27FC236}">
                <a16:creationId xmlns:a16="http://schemas.microsoft.com/office/drawing/2014/main" id="{FD29B378-B57A-3B3F-761D-AD6CDA82D2A7}"/>
              </a:ext>
            </a:extLst>
          </p:cNvPr>
          <p:cNvGrpSpPr/>
          <p:nvPr/>
        </p:nvGrpSpPr>
        <p:grpSpPr>
          <a:xfrm>
            <a:off x="7813526" y="1725463"/>
            <a:ext cx="516253" cy="1209812"/>
            <a:chOff x="7748757" y="1397838"/>
            <a:chExt cx="516253" cy="1209812"/>
          </a:xfrm>
        </p:grpSpPr>
        <p:sp>
          <p:nvSpPr>
            <p:cNvPr id="14" name="Round Same Side Corner Rectangle 21">
              <a:extLst>
                <a:ext uri="{FF2B5EF4-FFF2-40B4-BE49-F238E27FC236}">
                  <a16:creationId xmlns:a16="http://schemas.microsoft.com/office/drawing/2014/main" id="{E1242E64-28EB-90D4-75DC-175595F78CAF}"/>
                </a:ext>
              </a:extLst>
            </p:cNvPr>
            <p:cNvSpPr/>
            <p:nvPr/>
          </p:nvSpPr>
          <p:spPr>
            <a:xfrm>
              <a:off x="7748757" y="1983154"/>
              <a:ext cx="516253" cy="624496"/>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33A2FBC7-1DE6-0588-2802-9DCA526841DF}"/>
                </a:ext>
              </a:extLst>
            </p:cNvPr>
            <p:cNvSpPr/>
            <p:nvPr/>
          </p:nvSpPr>
          <p:spPr>
            <a:xfrm>
              <a:off x="7748757" y="1397838"/>
              <a:ext cx="484979" cy="48498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Freeform: Shape 15">
            <a:extLst>
              <a:ext uri="{FF2B5EF4-FFF2-40B4-BE49-F238E27FC236}">
                <a16:creationId xmlns:a16="http://schemas.microsoft.com/office/drawing/2014/main" id="{29DAB70A-E19F-7DAD-E391-7732EBE08EB2}"/>
              </a:ext>
            </a:extLst>
          </p:cNvPr>
          <p:cNvSpPr/>
          <p:nvPr/>
        </p:nvSpPr>
        <p:spPr>
          <a:xfrm>
            <a:off x="7339198" y="2326480"/>
            <a:ext cx="2753521" cy="1167319"/>
          </a:xfrm>
          <a:custGeom>
            <a:avLst/>
            <a:gdLst>
              <a:gd name="connsiteX0" fmla="*/ 0 w 2305455"/>
              <a:gd name="connsiteY0" fmla="*/ 1167319 h 1167319"/>
              <a:gd name="connsiteX1" fmla="*/ 457200 w 2305455"/>
              <a:gd name="connsiteY1" fmla="*/ 1167319 h 1167319"/>
              <a:gd name="connsiteX2" fmla="*/ 457200 w 2305455"/>
              <a:gd name="connsiteY2" fmla="*/ 758757 h 1167319"/>
              <a:gd name="connsiteX3" fmla="*/ 953311 w 2305455"/>
              <a:gd name="connsiteY3" fmla="*/ 758757 h 1167319"/>
              <a:gd name="connsiteX4" fmla="*/ 953311 w 2305455"/>
              <a:gd name="connsiteY4" fmla="*/ 389106 h 1167319"/>
              <a:gd name="connsiteX5" fmla="*/ 1449421 w 2305455"/>
              <a:gd name="connsiteY5" fmla="*/ 389106 h 1167319"/>
              <a:gd name="connsiteX6" fmla="*/ 1449421 w 2305455"/>
              <a:gd name="connsiteY6" fmla="*/ 0 h 1167319"/>
              <a:gd name="connsiteX7" fmla="*/ 2305455 w 2305455"/>
              <a:gd name="connsiteY7" fmla="*/ 0 h 116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5455" h="1167319">
                <a:moveTo>
                  <a:pt x="0" y="1167319"/>
                </a:moveTo>
                <a:lnTo>
                  <a:pt x="457200" y="1167319"/>
                </a:lnTo>
                <a:lnTo>
                  <a:pt x="457200" y="758757"/>
                </a:lnTo>
                <a:lnTo>
                  <a:pt x="953311" y="758757"/>
                </a:lnTo>
                <a:lnTo>
                  <a:pt x="953311" y="389106"/>
                </a:lnTo>
                <a:lnTo>
                  <a:pt x="1449421" y="389106"/>
                </a:lnTo>
                <a:lnTo>
                  <a:pt x="1449421" y="0"/>
                </a:lnTo>
                <a:lnTo>
                  <a:pt x="2305455" y="0"/>
                </a:lnTo>
              </a:path>
            </a:pathLst>
          </a:custGeom>
          <a:noFill/>
          <a:ln w="762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descr="Lightning bolt with solid fill">
            <a:extLst>
              <a:ext uri="{FF2B5EF4-FFF2-40B4-BE49-F238E27FC236}">
                <a16:creationId xmlns:a16="http://schemas.microsoft.com/office/drawing/2014/main" id="{B9897B1B-2CF6-5A0B-60D8-F269A3F6C8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180943">
            <a:off x="2602217" y="2288792"/>
            <a:ext cx="516253" cy="516253"/>
          </a:xfrm>
          <a:prstGeom prst="rect">
            <a:avLst/>
          </a:prstGeom>
        </p:spPr>
      </p:pic>
    </p:spTree>
    <p:extLst>
      <p:ext uri="{BB962C8B-B14F-4D97-AF65-F5344CB8AC3E}">
        <p14:creationId xmlns:p14="http://schemas.microsoft.com/office/powerpoint/2010/main" val="23088691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9CC80-289E-68D0-8906-7C48CBCC45FF}"/>
              </a:ext>
            </a:extLst>
          </p:cNvPr>
          <p:cNvSpPr>
            <a:spLocks noGrp="1"/>
          </p:cNvSpPr>
          <p:nvPr>
            <p:ph type="title"/>
          </p:nvPr>
        </p:nvSpPr>
        <p:spPr>
          <a:xfrm>
            <a:off x="501650" y="120516"/>
            <a:ext cx="11188700" cy="868968"/>
          </a:xfrm>
        </p:spPr>
        <p:txBody>
          <a:bodyPr>
            <a:normAutofit fontScale="90000"/>
          </a:bodyPr>
          <a:lstStyle/>
          <a:p>
            <a:r>
              <a:rPr lang="en-US" dirty="0">
                <a:latin typeface="+mj-lt"/>
              </a:rPr>
              <a:t>Estrategias parentales para ayudar a </a:t>
            </a:r>
            <a:r>
              <a:rPr lang="en-US" dirty="0" err="1">
                <a:latin typeface="+mj-lt"/>
              </a:rPr>
              <a:t>los</a:t>
            </a:r>
            <a:r>
              <a:rPr lang="en-US" dirty="0">
                <a:latin typeface="+mj-lt"/>
              </a:rPr>
              <a:t>/as </a:t>
            </a:r>
            <a:r>
              <a:rPr lang="en-US" dirty="0" err="1">
                <a:latin typeface="+mj-lt"/>
              </a:rPr>
              <a:t>menores</a:t>
            </a:r>
            <a:r>
              <a:rPr lang="en-US" dirty="0">
                <a:latin typeface="+mj-lt"/>
              </a:rPr>
              <a:t> a comportarse de forma no agresiva</a:t>
            </a:r>
          </a:p>
        </p:txBody>
      </p:sp>
      <p:sp>
        <p:nvSpPr>
          <p:cNvPr id="6" name="TextBox 5">
            <a:extLst>
              <a:ext uri="{FF2B5EF4-FFF2-40B4-BE49-F238E27FC236}">
                <a16:creationId xmlns:a16="http://schemas.microsoft.com/office/drawing/2014/main" id="{39AB3402-36A4-67F8-5EC3-5FD9878423F9}"/>
              </a:ext>
            </a:extLst>
          </p:cNvPr>
          <p:cNvSpPr txBox="1"/>
          <p:nvPr/>
        </p:nvSpPr>
        <p:spPr>
          <a:xfrm>
            <a:off x="2874483" y="4635061"/>
            <a:ext cx="1588621" cy="523220"/>
          </a:xfrm>
          <a:prstGeom prst="rect">
            <a:avLst/>
          </a:prstGeom>
          <a:noFill/>
        </p:spPr>
        <p:txBody>
          <a:bodyPr wrap="square" rtlCol="0">
            <a:spAutoFit/>
          </a:bodyPr>
          <a:lstStyle/>
          <a:p>
            <a:pPr algn="ctr"/>
            <a:r>
              <a:rPr lang="en-US" sz="2800" dirty="0" err="1">
                <a:latin typeface="+mj-lt"/>
                <a:cs typeface="Calibri" panose="020F0502020204030204" pitchFamily="34" charset="0"/>
              </a:rPr>
              <a:t>Ignorar</a:t>
            </a:r>
            <a:r>
              <a:rPr lang="en-US" sz="1600" dirty="0">
                <a:latin typeface="+mj-lt"/>
              </a:rPr>
              <a:t> </a:t>
            </a:r>
          </a:p>
        </p:txBody>
      </p:sp>
      <p:sp>
        <p:nvSpPr>
          <p:cNvPr id="7" name="TextBox 6">
            <a:extLst>
              <a:ext uri="{FF2B5EF4-FFF2-40B4-BE49-F238E27FC236}">
                <a16:creationId xmlns:a16="http://schemas.microsoft.com/office/drawing/2014/main" id="{1B06E47E-35A2-CB18-D0F5-3B3DE0D027F0}"/>
              </a:ext>
            </a:extLst>
          </p:cNvPr>
          <p:cNvSpPr txBox="1"/>
          <p:nvPr/>
        </p:nvSpPr>
        <p:spPr>
          <a:xfrm>
            <a:off x="7168371" y="4635061"/>
            <a:ext cx="1907247" cy="954107"/>
          </a:xfrm>
          <a:prstGeom prst="rect">
            <a:avLst/>
          </a:prstGeom>
          <a:noFill/>
        </p:spPr>
        <p:txBody>
          <a:bodyPr wrap="square" rtlCol="0">
            <a:spAutoFit/>
          </a:bodyPr>
          <a:lstStyle/>
          <a:p>
            <a:pPr algn="ctr"/>
            <a:r>
              <a:rPr lang="en-US" sz="2800" dirty="0" err="1">
                <a:latin typeface="+mj-lt"/>
                <a:cs typeface="Calibri" panose="020F0502020204030204" pitchFamily="34" charset="0"/>
              </a:rPr>
              <a:t>Tiempo</a:t>
            </a:r>
            <a:r>
              <a:rPr lang="en-US" sz="2800" dirty="0">
                <a:latin typeface="+mj-lt"/>
                <a:cs typeface="Calibri" panose="020F0502020204030204" pitchFamily="34" charset="0"/>
              </a:rPr>
              <a:t> </a:t>
            </a:r>
            <a:r>
              <a:rPr lang="en-US" sz="2800" dirty="0" err="1">
                <a:latin typeface="+mj-lt"/>
                <a:cs typeface="Calibri" panose="020F0502020204030204" pitchFamily="34" charset="0"/>
              </a:rPr>
              <a:t>fuera</a:t>
            </a:r>
            <a:endParaRPr lang="en-US" sz="1600" dirty="0">
              <a:latin typeface="+mj-lt"/>
            </a:endParaRPr>
          </a:p>
        </p:txBody>
      </p:sp>
      <p:pic>
        <p:nvPicPr>
          <p:cNvPr id="4" name="Graphic 3" descr="Blind with solid fill">
            <a:extLst>
              <a:ext uri="{FF2B5EF4-FFF2-40B4-BE49-F238E27FC236}">
                <a16:creationId xmlns:a16="http://schemas.microsoft.com/office/drawing/2014/main" id="{F9FA1FD7-9515-818D-5EAC-28DC5FCD74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64163" y="1870539"/>
            <a:ext cx="2900906" cy="2900906"/>
          </a:xfrm>
          <a:prstGeom prst="rect">
            <a:avLst/>
          </a:prstGeom>
        </p:spPr>
      </p:pic>
      <p:pic>
        <p:nvPicPr>
          <p:cNvPr id="9" name="Graphic 8" descr="Stopwatch 75% with solid fill">
            <a:extLst>
              <a:ext uri="{FF2B5EF4-FFF2-40B4-BE49-F238E27FC236}">
                <a16:creationId xmlns:a16="http://schemas.microsoft.com/office/drawing/2014/main" id="{3863D052-56DF-888A-C414-7BAFAE702F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85597" y="2089289"/>
            <a:ext cx="2272797" cy="2272797"/>
          </a:xfrm>
          <a:prstGeom prst="rect">
            <a:avLst/>
          </a:prstGeom>
        </p:spPr>
      </p:pic>
    </p:spTree>
    <p:extLst>
      <p:ext uri="{BB962C8B-B14F-4D97-AF65-F5344CB8AC3E}">
        <p14:creationId xmlns:p14="http://schemas.microsoft.com/office/powerpoint/2010/main" val="14270408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1FB4C-2D26-09D7-115D-F52067B197BB}"/>
              </a:ext>
            </a:extLst>
          </p:cNvPr>
          <p:cNvSpPr>
            <a:spLocks noGrp="1"/>
          </p:cNvSpPr>
          <p:nvPr>
            <p:ph type="title"/>
          </p:nvPr>
        </p:nvSpPr>
        <p:spPr/>
        <p:txBody>
          <a:bodyPr/>
          <a:lstStyle/>
          <a:p>
            <a:r>
              <a:rPr lang="en-US" dirty="0">
                <a:latin typeface="+mj-lt"/>
              </a:rPr>
              <a:t>Pensar y compartir</a:t>
            </a:r>
          </a:p>
        </p:txBody>
      </p:sp>
      <p:sp>
        <p:nvSpPr>
          <p:cNvPr id="6" name="TextBox 5">
            <a:extLst>
              <a:ext uri="{FF2B5EF4-FFF2-40B4-BE49-F238E27FC236}">
                <a16:creationId xmlns:a16="http://schemas.microsoft.com/office/drawing/2014/main" id="{357E79C4-DE96-9C42-7205-AE28AA708DB1}"/>
              </a:ext>
            </a:extLst>
          </p:cNvPr>
          <p:cNvSpPr txBox="1"/>
          <p:nvPr/>
        </p:nvSpPr>
        <p:spPr>
          <a:xfrm>
            <a:off x="6662057" y="2116703"/>
            <a:ext cx="4291693" cy="3416320"/>
          </a:xfrm>
          <a:prstGeom prst="rect">
            <a:avLst/>
          </a:prstGeom>
          <a:noFill/>
        </p:spPr>
        <p:txBody>
          <a:bodyPr wrap="square">
            <a:spAutoFit/>
          </a:bodyPr>
          <a:lstStyle/>
          <a:p>
            <a:r>
              <a:rPr lang="en-US" sz="3600" b="1" dirty="0">
                <a:latin typeface="+mj-lt"/>
                <a:cs typeface="Calibri" panose="020F0502020204030204" pitchFamily="34" charset="0"/>
              </a:rPr>
              <a:t>¿Cuáles son algunos tipos de mal comportamiento que los padres pueden ignorar?</a:t>
            </a:r>
          </a:p>
        </p:txBody>
      </p:sp>
      <p:grpSp>
        <p:nvGrpSpPr>
          <p:cNvPr id="4" name="Group 9">
            <a:extLst>
              <a:ext uri="{FF2B5EF4-FFF2-40B4-BE49-F238E27FC236}">
                <a16:creationId xmlns:a16="http://schemas.microsoft.com/office/drawing/2014/main" id="{253FD331-75A2-C867-653E-91F263D26687}"/>
              </a:ext>
            </a:extLst>
          </p:cNvPr>
          <p:cNvGrpSpPr/>
          <p:nvPr/>
        </p:nvGrpSpPr>
        <p:grpSpPr>
          <a:xfrm>
            <a:off x="2445238" y="2270207"/>
            <a:ext cx="3056462" cy="2317583"/>
            <a:chOff x="1117683" y="2194390"/>
            <a:chExt cx="3415887" cy="2678824"/>
          </a:xfrm>
          <a:solidFill>
            <a:schemeClr val="accent3">
              <a:lumMod val="75000"/>
            </a:schemeClr>
          </a:solidFill>
        </p:grpSpPr>
        <p:sp>
          <p:nvSpPr>
            <p:cNvPr id="5" name="Speech Bubble: Rectangle with Corners Rounded 6">
              <a:extLst>
                <a:ext uri="{FF2B5EF4-FFF2-40B4-BE49-F238E27FC236}">
                  <a16:creationId xmlns:a16="http://schemas.microsoft.com/office/drawing/2014/main" id="{001FEFC6-47C1-172F-9780-B8EBB0517F2A}"/>
                </a:ext>
              </a:extLst>
            </p:cNvPr>
            <p:cNvSpPr/>
            <p:nvPr/>
          </p:nvSpPr>
          <p:spPr>
            <a:xfrm>
              <a:off x="1117683" y="2194390"/>
              <a:ext cx="1792248" cy="1200806"/>
            </a:xfrm>
            <a:prstGeom prst="wedgeRoundRectCallout">
              <a:avLst>
                <a:gd name="adj1" fmla="val 19938"/>
                <a:gd name="adj2" fmla="val 69216"/>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7" name="Speech Bubble: Rectangle with Corners Rounded 7">
              <a:extLst>
                <a:ext uri="{FF2B5EF4-FFF2-40B4-BE49-F238E27FC236}">
                  <a16:creationId xmlns:a16="http://schemas.microsoft.com/office/drawing/2014/main" id="{96623D44-CB5A-BFB4-1262-A4D469D7738B}"/>
                </a:ext>
              </a:extLst>
            </p:cNvPr>
            <p:cNvSpPr/>
            <p:nvPr/>
          </p:nvSpPr>
          <p:spPr>
            <a:xfrm>
              <a:off x="3240911" y="3671195"/>
              <a:ext cx="1292659" cy="866081"/>
            </a:xfrm>
            <a:prstGeom prst="wedgeRoundRectCallout">
              <a:avLst>
                <a:gd name="adj1" fmla="val -20501"/>
                <a:gd name="adj2" fmla="val 64241"/>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8" name="Speech Bubble: Rectangle with Corners Rounded 8">
              <a:extLst>
                <a:ext uri="{FF2B5EF4-FFF2-40B4-BE49-F238E27FC236}">
                  <a16:creationId xmlns:a16="http://schemas.microsoft.com/office/drawing/2014/main" id="{841107EB-2B16-A310-DD33-3D548ADC0C93}"/>
                </a:ext>
              </a:extLst>
            </p:cNvPr>
            <p:cNvSpPr/>
            <p:nvPr/>
          </p:nvSpPr>
          <p:spPr>
            <a:xfrm>
              <a:off x="1747778" y="4229639"/>
              <a:ext cx="1097717" cy="643575"/>
            </a:xfrm>
            <a:prstGeom prst="wedgeRoundRectCallout">
              <a:avLst>
                <a:gd name="adj1" fmla="val -20501"/>
                <a:gd name="adj2" fmla="val 84025"/>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spTree>
    <p:extLst>
      <p:ext uri="{BB962C8B-B14F-4D97-AF65-F5344CB8AC3E}">
        <p14:creationId xmlns:p14="http://schemas.microsoft.com/office/powerpoint/2010/main" val="10635347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C095A-1C97-3C3D-F812-7CBD48CAD9D1}"/>
              </a:ext>
            </a:extLst>
          </p:cNvPr>
          <p:cNvSpPr>
            <a:spLocks noGrp="1"/>
          </p:cNvSpPr>
          <p:nvPr>
            <p:ph type="title"/>
          </p:nvPr>
        </p:nvSpPr>
        <p:spPr/>
        <p:txBody>
          <a:bodyPr/>
          <a:lstStyle/>
          <a:p>
            <a:r>
              <a:rPr lang="en-US" dirty="0">
                <a:latin typeface="+mj-lt"/>
              </a:rPr>
              <a:t>La </a:t>
            </a:r>
            <a:r>
              <a:rPr lang="en-US" dirty="0" err="1">
                <a:latin typeface="+mj-lt"/>
              </a:rPr>
              <a:t>estrategia</a:t>
            </a:r>
            <a:r>
              <a:rPr lang="en-US" dirty="0">
                <a:latin typeface="+mj-lt"/>
              </a:rPr>
              <a:t> “</a:t>
            </a:r>
            <a:r>
              <a:rPr lang="en-US" dirty="0" err="1">
                <a:latin typeface="+mj-lt"/>
              </a:rPr>
              <a:t>ignorar</a:t>
            </a:r>
            <a:r>
              <a:rPr lang="en-US" dirty="0">
                <a:latin typeface="+mj-lt"/>
              </a:rPr>
              <a:t>”</a:t>
            </a:r>
          </a:p>
        </p:txBody>
      </p:sp>
      <p:sp>
        <p:nvSpPr>
          <p:cNvPr id="6" name="TextBox 5">
            <a:extLst>
              <a:ext uri="{FF2B5EF4-FFF2-40B4-BE49-F238E27FC236}">
                <a16:creationId xmlns:a16="http://schemas.microsoft.com/office/drawing/2014/main" id="{E0D2F3B4-2AF3-B605-EAA0-2FDCED4FA8F7}"/>
              </a:ext>
            </a:extLst>
          </p:cNvPr>
          <p:cNvSpPr txBox="1"/>
          <p:nvPr/>
        </p:nvSpPr>
        <p:spPr>
          <a:xfrm>
            <a:off x="1185998" y="2353061"/>
            <a:ext cx="3448051" cy="1938992"/>
          </a:xfrm>
          <a:prstGeom prst="rect">
            <a:avLst/>
          </a:prstGeom>
          <a:noFill/>
        </p:spPr>
        <p:txBody>
          <a:bodyPr wrap="square">
            <a:spAutoFit/>
          </a:bodyPr>
          <a:lstStyle/>
          <a:p>
            <a:r>
              <a:rPr lang="en-US" sz="2400" dirty="0">
                <a:latin typeface="+mj-lt"/>
                <a:cs typeface="Calibri" panose="020F0502020204030204" pitchFamily="34" charset="0"/>
              </a:rPr>
              <a:t>Ignorar no es solo la falta de elogios, es la eliminación de toda atención, ¡positiva y negativa!</a:t>
            </a:r>
          </a:p>
        </p:txBody>
      </p:sp>
      <p:sp>
        <p:nvSpPr>
          <p:cNvPr id="5" name="TextBox 4">
            <a:extLst>
              <a:ext uri="{FF2B5EF4-FFF2-40B4-BE49-F238E27FC236}">
                <a16:creationId xmlns:a16="http://schemas.microsoft.com/office/drawing/2014/main" id="{8B659570-8FD7-BE17-7ACE-555E4C537765}"/>
              </a:ext>
            </a:extLst>
          </p:cNvPr>
          <p:cNvSpPr txBox="1"/>
          <p:nvPr/>
        </p:nvSpPr>
        <p:spPr>
          <a:xfrm>
            <a:off x="5098325" y="2353061"/>
            <a:ext cx="3448051" cy="1569660"/>
          </a:xfrm>
          <a:prstGeom prst="rect">
            <a:avLst/>
          </a:prstGeom>
          <a:noFill/>
        </p:spPr>
        <p:txBody>
          <a:bodyPr wrap="square">
            <a:spAutoFit/>
          </a:bodyPr>
          <a:lstStyle/>
          <a:p>
            <a:r>
              <a:rPr lang="en-US" sz="2400" dirty="0">
                <a:latin typeface="+mj-lt"/>
                <a:cs typeface="Calibri" panose="020F0502020204030204" pitchFamily="34" charset="0"/>
              </a:rPr>
              <a:t>Si un/a </a:t>
            </a:r>
            <a:r>
              <a:rPr lang="en-US" sz="2400" dirty="0" err="1">
                <a:latin typeface="+mj-lt"/>
                <a:cs typeface="Calibri" panose="020F0502020204030204" pitchFamily="34" charset="0"/>
              </a:rPr>
              <a:t>menor</a:t>
            </a:r>
            <a:r>
              <a:rPr lang="en-US" sz="2400" dirty="0">
                <a:latin typeface="+mj-lt"/>
                <a:cs typeface="Calibri" panose="020F0502020204030204" pitchFamily="34" charset="0"/>
              </a:rPr>
              <a:t> se queja y </a:t>
            </a:r>
            <a:r>
              <a:rPr lang="en-US" sz="2400" dirty="0" err="1">
                <a:latin typeface="+mj-lt"/>
                <a:cs typeface="Calibri" panose="020F0502020204030204" pitchFamily="34" charset="0"/>
              </a:rPr>
              <a:t>usted</a:t>
            </a:r>
            <a:r>
              <a:rPr lang="en-US" sz="2400" dirty="0">
                <a:latin typeface="+mj-lt"/>
                <a:cs typeface="Calibri" panose="020F0502020204030204" pitchFamily="34" charset="0"/>
              </a:rPr>
              <a:t> le dice que pare o lo </a:t>
            </a:r>
            <a:r>
              <a:rPr lang="en-US" sz="2400" dirty="0" err="1">
                <a:latin typeface="+mj-lt"/>
                <a:cs typeface="Calibri" panose="020F0502020204030204" pitchFamily="34" charset="0"/>
              </a:rPr>
              <a:t>mira</a:t>
            </a:r>
            <a:r>
              <a:rPr lang="en-US" sz="2400" dirty="0">
                <a:latin typeface="+mj-lt"/>
                <a:cs typeface="Calibri" panose="020F0502020204030204" pitchFamily="34" charset="0"/>
              </a:rPr>
              <a:t> con </a:t>
            </a:r>
            <a:r>
              <a:rPr lang="en-US" sz="2400" dirty="0" err="1">
                <a:latin typeface="+mj-lt"/>
                <a:cs typeface="Calibri" panose="020F0502020204030204" pitchFamily="34" charset="0"/>
              </a:rPr>
              <a:t>enojo</a:t>
            </a:r>
            <a:r>
              <a:rPr lang="en-US" sz="2400" dirty="0">
                <a:latin typeface="+mj-lt"/>
                <a:cs typeface="Calibri" panose="020F0502020204030204" pitchFamily="34" charset="0"/>
              </a:rPr>
              <a:t>, ¡no lo </a:t>
            </a:r>
            <a:r>
              <a:rPr lang="en-US" sz="2400" dirty="0" err="1">
                <a:latin typeface="+mj-lt"/>
                <a:cs typeface="Calibri" panose="020F0502020204030204" pitchFamily="34" charset="0"/>
              </a:rPr>
              <a:t>está</a:t>
            </a:r>
            <a:r>
              <a:rPr lang="en-US" sz="2400" dirty="0">
                <a:latin typeface="+mj-lt"/>
                <a:cs typeface="Calibri" panose="020F0502020204030204" pitchFamily="34" charset="0"/>
              </a:rPr>
              <a:t> ignorando!</a:t>
            </a:r>
          </a:p>
        </p:txBody>
      </p:sp>
      <p:grpSp>
        <p:nvGrpSpPr>
          <p:cNvPr id="15" name="Group 14">
            <a:extLst>
              <a:ext uri="{FF2B5EF4-FFF2-40B4-BE49-F238E27FC236}">
                <a16:creationId xmlns:a16="http://schemas.microsoft.com/office/drawing/2014/main" id="{6E10D9FF-3B2F-5AC2-73BF-5474BD283006}"/>
              </a:ext>
            </a:extLst>
          </p:cNvPr>
          <p:cNvGrpSpPr/>
          <p:nvPr/>
        </p:nvGrpSpPr>
        <p:grpSpPr>
          <a:xfrm>
            <a:off x="8906681" y="3322557"/>
            <a:ext cx="2334792" cy="2334792"/>
            <a:chOff x="7786693" y="3922721"/>
            <a:chExt cx="1538429" cy="1538429"/>
          </a:xfrm>
        </p:grpSpPr>
        <p:sp>
          <p:nvSpPr>
            <p:cNvPr id="11" name="Explosion: 8 Points 10">
              <a:extLst>
                <a:ext uri="{FF2B5EF4-FFF2-40B4-BE49-F238E27FC236}">
                  <a16:creationId xmlns:a16="http://schemas.microsoft.com/office/drawing/2014/main" id="{7D495E24-A5BC-336B-6433-1F959D1A73A2}"/>
                </a:ext>
              </a:extLst>
            </p:cNvPr>
            <p:cNvSpPr/>
            <p:nvPr/>
          </p:nvSpPr>
          <p:spPr>
            <a:xfrm>
              <a:off x="7786693" y="3922721"/>
              <a:ext cx="1538429" cy="1538429"/>
            </a:xfrm>
            <a:prstGeom prst="irregularSeal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 Same Side Corner Rectangle 21">
              <a:extLst>
                <a:ext uri="{FF2B5EF4-FFF2-40B4-BE49-F238E27FC236}">
                  <a16:creationId xmlns:a16="http://schemas.microsoft.com/office/drawing/2014/main" id="{BD79FD9D-AD36-6623-97B3-A50F76B89A0A}"/>
                </a:ext>
              </a:extLst>
            </p:cNvPr>
            <p:cNvSpPr/>
            <p:nvPr/>
          </p:nvSpPr>
          <p:spPr>
            <a:xfrm>
              <a:off x="8406091" y="4711690"/>
              <a:ext cx="516253" cy="624496"/>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31F4FEC0-B1AA-361C-8D11-783917046B0D}"/>
                </a:ext>
              </a:extLst>
            </p:cNvPr>
            <p:cNvSpPr/>
            <p:nvPr/>
          </p:nvSpPr>
          <p:spPr>
            <a:xfrm>
              <a:off x="8385726" y="4132225"/>
              <a:ext cx="484979" cy="48498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0A9D6C4A-0E97-CEB8-77D3-F261E1DA17FB}"/>
                </a:ext>
              </a:extLst>
            </p:cNvPr>
            <p:cNvSpPr/>
            <p:nvPr/>
          </p:nvSpPr>
          <p:spPr>
            <a:xfrm rot="18487801">
              <a:off x="8743077" y="4622419"/>
              <a:ext cx="358532" cy="139030"/>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EE51362F-3BF8-8C9E-3B14-1B9AC9DD2580}"/>
                </a:ext>
              </a:extLst>
            </p:cNvPr>
            <p:cNvSpPr/>
            <p:nvPr/>
          </p:nvSpPr>
          <p:spPr>
            <a:xfrm>
              <a:off x="9040095" y="4364902"/>
              <a:ext cx="145915" cy="14591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DFE6F2C3-C3A1-2F0D-E94D-87A625518C61}"/>
                </a:ext>
              </a:extLst>
            </p:cNvPr>
            <p:cNvSpPr/>
            <p:nvPr/>
          </p:nvSpPr>
          <p:spPr>
            <a:xfrm>
              <a:off x="8664217" y="4434840"/>
              <a:ext cx="138467" cy="211627"/>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779515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426EB-B6F5-50E0-950A-698324154E95}"/>
              </a:ext>
            </a:extLst>
          </p:cNvPr>
          <p:cNvSpPr>
            <a:spLocks noGrp="1"/>
          </p:cNvSpPr>
          <p:nvPr>
            <p:ph type="title"/>
          </p:nvPr>
        </p:nvSpPr>
        <p:spPr/>
        <p:txBody>
          <a:bodyPr/>
          <a:lstStyle/>
          <a:p>
            <a:r>
              <a:rPr lang="en-US" dirty="0">
                <a:latin typeface="+mj-lt"/>
              </a:rPr>
              <a:t>Cómo ignorar un comportamiento inadecuado</a:t>
            </a:r>
          </a:p>
        </p:txBody>
      </p:sp>
      <p:sp>
        <p:nvSpPr>
          <p:cNvPr id="4" name="TextBox 3">
            <a:extLst>
              <a:ext uri="{FF2B5EF4-FFF2-40B4-BE49-F238E27FC236}">
                <a16:creationId xmlns:a16="http://schemas.microsoft.com/office/drawing/2014/main" id="{1F7E91D1-26AD-1B1A-5EA1-4B9D45677873}"/>
              </a:ext>
            </a:extLst>
          </p:cNvPr>
          <p:cNvSpPr txBox="1"/>
          <p:nvPr/>
        </p:nvSpPr>
        <p:spPr>
          <a:xfrm>
            <a:off x="1045027" y="3314570"/>
            <a:ext cx="2989943" cy="2862322"/>
          </a:xfrm>
          <a:prstGeom prst="rect">
            <a:avLst/>
          </a:prstGeom>
          <a:noFill/>
        </p:spPr>
        <p:txBody>
          <a:bodyPr wrap="square">
            <a:spAutoFit/>
          </a:bodyPr>
          <a:lstStyle/>
          <a:p>
            <a:r>
              <a:rPr lang="en-US" sz="2000" b="1" i="0" dirty="0">
                <a:effectLst/>
                <a:latin typeface="+mn-lt"/>
                <a:cs typeface="Calibri" panose="020F0502020204030204" pitchFamily="34" charset="0"/>
              </a:rPr>
              <a:t>Ignorar inmediatamente el comportamiento negativo</a:t>
            </a:r>
            <a:endParaRPr lang="en-US" sz="2000" b="1" dirty="0">
              <a:latin typeface="+mn-lt"/>
              <a:cs typeface="Calibri" panose="020F0502020204030204" pitchFamily="34" charset="0"/>
            </a:endParaRPr>
          </a:p>
          <a:p>
            <a:r>
              <a:rPr lang="en-US" sz="2000" b="0" i="0" dirty="0">
                <a:effectLst/>
                <a:latin typeface="+mn-lt"/>
                <a:cs typeface="Calibri" panose="020F0502020204030204" pitchFamily="34" charset="0"/>
              </a:rPr>
              <a:t>Después de </a:t>
            </a:r>
            <a:r>
              <a:rPr lang="en-US" sz="2000" b="0" i="0" dirty="0" err="1">
                <a:effectLst/>
                <a:latin typeface="+mn-lt"/>
                <a:cs typeface="Calibri" panose="020F0502020204030204" pitchFamily="34" charset="0"/>
              </a:rPr>
              <a:t>decirle</a:t>
            </a:r>
            <a:r>
              <a:rPr lang="en-US" sz="2000" b="0" i="0" dirty="0">
                <a:effectLst/>
                <a:latin typeface="+mn-lt"/>
                <a:cs typeface="Calibri" panose="020F0502020204030204" pitchFamily="34" charset="0"/>
              </a:rPr>
              <a:t> al </a:t>
            </a:r>
            <a:r>
              <a:rPr lang="en-US" sz="2000" b="0" i="0" dirty="0" err="1">
                <a:effectLst/>
                <a:latin typeface="+mn-lt"/>
                <a:cs typeface="Calibri" panose="020F0502020204030204" pitchFamily="34" charset="0"/>
              </a:rPr>
              <a:t>menor</a:t>
            </a:r>
            <a:r>
              <a:rPr lang="en-US" sz="2000" b="0" i="0" dirty="0">
                <a:effectLst/>
                <a:latin typeface="+mn-lt"/>
                <a:cs typeface="Calibri" panose="020F0502020204030204" pitchFamily="34" charset="0"/>
              </a:rPr>
              <a:t> que deje de gritar y utilice una voz tranquila, si sigue gritando, </a:t>
            </a:r>
            <a:r>
              <a:rPr lang="en-US" sz="2000" b="0" i="0" dirty="0" err="1">
                <a:effectLst/>
                <a:latin typeface="+mn-lt"/>
                <a:cs typeface="Calibri" panose="020F0502020204030204" pitchFamily="34" charset="0"/>
              </a:rPr>
              <a:t>ignórelo</a:t>
            </a:r>
            <a:endParaRPr lang="en-US" sz="2000" b="0" i="0" dirty="0">
              <a:effectLst/>
              <a:latin typeface="+mn-lt"/>
              <a:cs typeface="Calibri" panose="020F0502020204030204" pitchFamily="34" charset="0"/>
            </a:endParaRPr>
          </a:p>
        </p:txBody>
      </p:sp>
      <p:sp>
        <p:nvSpPr>
          <p:cNvPr id="3" name="TextBox 2">
            <a:extLst>
              <a:ext uri="{FF2B5EF4-FFF2-40B4-BE49-F238E27FC236}">
                <a16:creationId xmlns:a16="http://schemas.microsoft.com/office/drawing/2014/main" id="{51CA01BF-F667-6F14-A105-13A8479C5D9C}"/>
              </a:ext>
            </a:extLst>
          </p:cNvPr>
          <p:cNvSpPr txBox="1"/>
          <p:nvPr/>
        </p:nvSpPr>
        <p:spPr>
          <a:xfrm>
            <a:off x="4704442" y="3469947"/>
            <a:ext cx="2989943" cy="2246769"/>
          </a:xfrm>
          <a:prstGeom prst="rect">
            <a:avLst/>
          </a:prstGeom>
          <a:noFill/>
        </p:spPr>
        <p:txBody>
          <a:bodyPr wrap="square">
            <a:spAutoFit/>
          </a:bodyPr>
          <a:lstStyle/>
          <a:p>
            <a:r>
              <a:rPr lang="en-US" sz="2000" b="1" i="0" dirty="0" err="1">
                <a:effectLst/>
                <a:latin typeface="+mn-lt"/>
                <a:cs typeface="Calibri" panose="020F0502020204030204" pitchFamily="34" charset="0"/>
              </a:rPr>
              <a:t>Ignorar</a:t>
            </a:r>
            <a:r>
              <a:rPr lang="en-US" sz="2000" b="1" i="0" dirty="0">
                <a:effectLst/>
                <a:latin typeface="+mn-lt"/>
                <a:cs typeface="Calibri" panose="020F0502020204030204" pitchFamily="34" charset="0"/>
              </a:rPr>
              <a:t> </a:t>
            </a:r>
            <a:r>
              <a:rPr lang="en-US" sz="2000" b="1" i="0" dirty="0" err="1">
                <a:effectLst/>
                <a:latin typeface="+mn-lt"/>
                <a:cs typeface="Calibri" panose="020F0502020204030204" pitchFamily="34" charset="0"/>
              </a:rPr>
              <a:t>sistemáticamente</a:t>
            </a:r>
            <a:r>
              <a:rPr lang="en-US" sz="2000" b="1" i="0" dirty="0">
                <a:effectLst/>
                <a:latin typeface="+mn-lt"/>
                <a:cs typeface="Calibri" panose="020F0502020204030204" pitchFamily="34" charset="0"/>
              </a:rPr>
              <a:t> </a:t>
            </a:r>
          </a:p>
          <a:p>
            <a:r>
              <a:rPr lang="en-US" sz="2000" b="0" i="0" dirty="0">
                <a:effectLst/>
                <a:latin typeface="+mn-lt"/>
                <a:cs typeface="Calibri" panose="020F0502020204030204" pitchFamily="34" charset="0"/>
              </a:rPr>
              <a:t>Una vez que </a:t>
            </a:r>
            <a:r>
              <a:rPr lang="en-US" sz="2000" b="0" i="0" dirty="0" err="1">
                <a:effectLst/>
                <a:latin typeface="+mn-lt"/>
                <a:cs typeface="Calibri" panose="020F0502020204030204" pitchFamily="34" charset="0"/>
              </a:rPr>
              <a:t>empiece</a:t>
            </a:r>
            <a:r>
              <a:rPr lang="en-US" sz="2000" b="0" i="0" dirty="0">
                <a:effectLst/>
                <a:latin typeface="+mn-lt"/>
                <a:cs typeface="Calibri" panose="020F0502020204030204" pitchFamily="34" charset="0"/>
              </a:rPr>
              <a:t> a ignorar, </a:t>
            </a:r>
            <a:r>
              <a:rPr lang="en-US" sz="2000" b="0" i="0" dirty="0" err="1">
                <a:effectLst/>
                <a:latin typeface="+mn-lt"/>
                <a:cs typeface="Calibri" panose="020F0502020204030204" pitchFamily="34" charset="0"/>
              </a:rPr>
              <a:t>siga</a:t>
            </a:r>
            <a:r>
              <a:rPr lang="en-US" sz="2000" b="0" i="0" dirty="0">
                <a:effectLst/>
                <a:latin typeface="+mn-lt"/>
                <a:cs typeface="Calibri" panose="020F0502020204030204" pitchFamily="34" charset="0"/>
              </a:rPr>
              <a:t> ignorando hasta que cesen los lloriqueos o las </a:t>
            </a:r>
            <a:r>
              <a:rPr lang="en-US" sz="2000" b="0" i="0" dirty="0" err="1">
                <a:effectLst/>
                <a:latin typeface="+mn-lt"/>
                <a:cs typeface="Calibri" panose="020F0502020204030204" pitchFamily="34" charset="0"/>
              </a:rPr>
              <a:t>discusiones</a:t>
            </a:r>
            <a:endParaRPr lang="en-US" sz="2000" dirty="0">
              <a:latin typeface="+mn-lt"/>
              <a:cs typeface="Calibri" panose="020F0502020204030204" pitchFamily="34" charset="0"/>
            </a:endParaRPr>
          </a:p>
        </p:txBody>
      </p:sp>
      <p:sp>
        <p:nvSpPr>
          <p:cNvPr id="5" name="TextBox 4">
            <a:extLst>
              <a:ext uri="{FF2B5EF4-FFF2-40B4-BE49-F238E27FC236}">
                <a16:creationId xmlns:a16="http://schemas.microsoft.com/office/drawing/2014/main" id="{A652BA48-87F3-9684-2684-43EE436A2045}"/>
              </a:ext>
            </a:extLst>
          </p:cNvPr>
          <p:cNvSpPr txBox="1"/>
          <p:nvPr/>
        </p:nvSpPr>
        <p:spPr>
          <a:xfrm>
            <a:off x="8363857" y="3469947"/>
            <a:ext cx="2989943" cy="1323439"/>
          </a:xfrm>
          <a:prstGeom prst="rect">
            <a:avLst/>
          </a:prstGeom>
          <a:noFill/>
        </p:spPr>
        <p:txBody>
          <a:bodyPr wrap="square">
            <a:spAutoFit/>
          </a:bodyPr>
          <a:lstStyle/>
          <a:p>
            <a:r>
              <a:rPr lang="en-US" sz="2000" b="1" i="0" dirty="0">
                <a:effectLst/>
                <a:latin typeface="+mn-lt"/>
                <a:cs typeface="Calibri" panose="020F0502020204030204" pitchFamily="34" charset="0"/>
              </a:rPr>
              <a:t>Elogie a </a:t>
            </a:r>
            <a:r>
              <a:rPr lang="en-US" sz="2000" b="0" i="0" dirty="0">
                <a:effectLst/>
                <a:latin typeface="+mn-lt"/>
                <a:cs typeface="Calibri" panose="020F0502020204030204" pitchFamily="34" charset="0"/>
              </a:rPr>
              <a:t>sus </a:t>
            </a:r>
            <a:r>
              <a:rPr lang="en-US" sz="2000" b="0" i="0" dirty="0" err="1">
                <a:effectLst/>
                <a:latin typeface="+mn-lt"/>
                <a:cs typeface="Calibri" panose="020F0502020204030204" pitchFamily="34" charset="0"/>
              </a:rPr>
              <a:t>hijos</a:t>
            </a:r>
            <a:r>
              <a:rPr lang="en-US" sz="2000" b="0" i="0" dirty="0">
                <a:effectLst/>
                <a:latin typeface="+mn-lt"/>
                <a:cs typeface="Calibri" panose="020F0502020204030204" pitchFamily="34" charset="0"/>
              </a:rPr>
              <a:t>/as una vez que cese el </a:t>
            </a:r>
            <a:r>
              <a:rPr lang="en-US" sz="2000" b="0" i="0" dirty="0" err="1">
                <a:effectLst/>
                <a:latin typeface="+mn-lt"/>
                <a:cs typeface="Calibri" panose="020F0502020204030204" pitchFamily="34" charset="0"/>
              </a:rPr>
              <a:t>comportamiento</a:t>
            </a:r>
            <a:r>
              <a:rPr lang="en-US" sz="2000" b="0" i="0" dirty="0">
                <a:effectLst/>
                <a:latin typeface="+mn-lt"/>
                <a:cs typeface="Calibri" panose="020F0502020204030204" pitchFamily="34" charset="0"/>
              </a:rPr>
              <a:t> </a:t>
            </a:r>
            <a:r>
              <a:rPr lang="en-US" sz="2000" b="0" i="0" dirty="0" err="1">
                <a:effectLst/>
                <a:latin typeface="+mn-lt"/>
                <a:cs typeface="Calibri" panose="020F0502020204030204" pitchFamily="34" charset="0"/>
              </a:rPr>
              <a:t>negativo</a:t>
            </a:r>
            <a:endParaRPr lang="en-US" sz="2000" dirty="0">
              <a:latin typeface="+mn-lt"/>
              <a:cs typeface="Calibri" panose="020F0502020204030204" pitchFamily="34" charset="0"/>
            </a:endParaRPr>
          </a:p>
        </p:txBody>
      </p:sp>
      <p:pic>
        <p:nvPicPr>
          <p:cNvPr id="11" name="Graphic 10" descr="Blind with solid fill">
            <a:extLst>
              <a:ext uri="{FF2B5EF4-FFF2-40B4-BE49-F238E27FC236}">
                <a16:creationId xmlns:a16="http://schemas.microsoft.com/office/drawing/2014/main" id="{D1EAD54E-73CE-2E41-036A-B862182082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39481" y="1356929"/>
            <a:ext cx="1769234" cy="1769236"/>
          </a:xfrm>
          <a:prstGeom prst="rect">
            <a:avLst/>
          </a:prstGeom>
        </p:spPr>
      </p:pic>
      <p:pic>
        <p:nvPicPr>
          <p:cNvPr id="15" name="Graphic 14" descr="Blind with solid fill">
            <a:extLst>
              <a:ext uri="{FF2B5EF4-FFF2-40B4-BE49-F238E27FC236}">
                <a16:creationId xmlns:a16="http://schemas.microsoft.com/office/drawing/2014/main" id="{CFCFFDE1-0955-BD35-E539-9B40BFCFE2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04442" y="1354557"/>
            <a:ext cx="1769234" cy="1769236"/>
          </a:xfrm>
          <a:prstGeom prst="rect">
            <a:avLst/>
          </a:prstGeom>
        </p:spPr>
      </p:pic>
      <p:grpSp>
        <p:nvGrpSpPr>
          <p:cNvPr id="24" name="Group 23">
            <a:extLst>
              <a:ext uri="{FF2B5EF4-FFF2-40B4-BE49-F238E27FC236}">
                <a16:creationId xmlns:a16="http://schemas.microsoft.com/office/drawing/2014/main" id="{CEF98866-52C4-0BC2-3A16-05C46A596ED5}"/>
              </a:ext>
            </a:extLst>
          </p:cNvPr>
          <p:cNvGrpSpPr/>
          <p:nvPr/>
        </p:nvGrpSpPr>
        <p:grpSpPr>
          <a:xfrm>
            <a:off x="8652289" y="1695071"/>
            <a:ext cx="1511910" cy="1088208"/>
            <a:chOff x="6629747" y="1927366"/>
            <a:chExt cx="976624" cy="702932"/>
          </a:xfrm>
        </p:grpSpPr>
        <p:sp>
          <p:nvSpPr>
            <p:cNvPr id="16" name="Speech Bubble: Rectangle with Corners Rounded 15">
              <a:extLst>
                <a:ext uri="{FF2B5EF4-FFF2-40B4-BE49-F238E27FC236}">
                  <a16:creationId xmlns:a16="http://schemas.microsoft.com/office/drawing/2014/main" id="{CCF7CFBF-D52D-9A98-32E4-FE83EB3D9D10}"/>
                </a:ext>
              </a:extLst>
            </p:cNvPr>
            <p:cNvSpPr/>
            <p:nvPr/>
          </p:nvSpPr>
          <p:spPr>
            <a:xfrm>
              <a:off x="6629747" y="1927366"/>
              <a:ext cx="976624" cy="702932"/>
            </a:xfrm>
            <a:prstGeom prst="wedgeRoundRectCallout">
              <a:avLst>
                <a:gd name="adj1" fmla="val -75378"/>
                <a:gd name="adj2" fmla="val 21802"/>
                <a:gd name="adj3" fmla="val 1666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6FE4EACF-5EB3-6E38-62A9-0EBDF838111A}"/>
                </a:ext>
              </a:extLst>
            </p:cNvPr>
            <p:cNvGrpSpPr/>
            <p:nvPr/>
          </p:nvGrpSpPr>
          <p:grpSpPr>
            <a:xfrm>
              <a:off x="6711637" y="2104838"/>
              <a:ext cx="812843" cy="454644"/>
              <a:chOff x="5638800" y="3079063"/>
              <a:chExt cx="1634825" cy="914402"/>
            </a:xfrm>
            <a:solidFill>
              <a:schemeClr val="bg1"/>
            </a:solidFill>
          </p:grpSpPr>
          <p:pic>
            <p:nvPicPr>
              <p:cNvPr id="18" name="Graphic 17" descr="Raised hand with solid fill">
                <a:extLst>
                  <a:ext uri="{FF2B5EF4-FFF2-40B4-BE49-F238E27FC236}">
                    <a16:creationId xmlns:a16="http://schemas.microsoft.com/office/drawing/2014/main" id="{69BDE501-CA91-FA52-94C6-E8634D65155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38800" y="3079063"/>
                <a:ext cx="914400" cy="914400"/>
              </a:xfrm>
              <a:prstGeom prst="rect">
                <a:avLst/>
              </a:prstGeom>
            </p:spPr>
          </p:pic>
          <p:pic>
            <p:nvPicPr>
              <p:cNvPr id="19" name="Graphic 18" descr="Hand with solid fill">
                <a:extLst>
                  <a:ext uri="{FF2B5EF4-FFF2-40B4-BE49-F238E27FC236}">
                    <a16:creationId xmlns:a16="http://schemas.microsoft.com/office/drawing/2014/main" id="{7348ED76-0936-69F1-775D-07A83AB5129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59225" y="3079065"/>
                <a:ext cx="914400" cy="914400"/>
              </a:xfrm>
              <a:prstGeom prst="rect">
                <a:avLst/>
              </a:prstGeom>
            </p:spPr>
          </p:pic>
        </p:grpSp>
        <p:grpSp>
          <p:nvGrpSpPr>
            <p:cNvPr id="20" name="Group 19">
              <a:extLst>
                <a:ext uri="{FF2B5EF4-FFF2-40B4-BE49-F238E27FC236}">
                  <a16:creationId xmlns:a16="http://schemas.microsoft.com/office/drawing/2014/main" id="{12285047-B689-17C0-831C-5CDFD2509EBE}"/>
                </a:ext>
              </a:extLst>
            </p:cNvPr>
            <p:cNvGrpSpPr/>
            <p:nvPr/>
          </p:nvGrpSpPr>
          <p:grpSpPr>
            <a:xfrm>
              <a:off x="6986177" y="1990150"/>
              <a:ext cx="263106" cy="123209"/>
              <a:chOff x="7542112" y="1225245"/>
              <a:chExt cx="351242" cy="258158"/>
            </a:xfrm>
          </p:grpSpPr>
          <p:sp>
            <p:nvSpPr>
              <p:cNvPr id="21" name="Rectangle 20">
                <a:extLst>
                  <a:ext uri="{FF2B5EF4-FFF2-40B4-BE49-F238E27FC236}">
                    <a16:creationId xmlns:a16="http://schemas.microsoft.com/office/drawing/2014/main" id="{1D984A71-87DC-0863-BA7A-05C4BB0A4CD9}"/>
                  </a:ext>
                </a:extLst>
              </p:cNvPr>
              <p:cNvSpPr/>
              <p:nvPr/>
            </p:nvSpPr>
            <p:spPr>
              <a:xfrm>
                <a:off x="7685562" y="1225245"/>
                <a:ext cx="45720" cy="191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2EBF0B21-B7A4-B284-D0DC-193C3083312A}"/>
                  </a:ext>
                </a:extLst>
              </p:cNvPr>
              <p:cNvSpPr/>
              <p:nvPr/>
            </p:nvSpPr>
            <p:spPr>
              <a:xfrm rot="1034900">
                <a:off x="7847634" y="1272918"/>
                <a:ext cx="45720" cy="191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947F94BE-5201-3FDC-53B5-1E8B02633974}"/>
                  </a:ext>
                </a:extLst>
              </p:cNvPr>
              <p:cNvSpPr/>
              <p:nvPr/>
            </p:nvSpPr>
            <p:spPr>
              <a:xfrm rot="20072803">
                <a:off x="7542112" y="1292190"/>
                <a:ext cx="45720" cy="191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6938572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D22A9-EB1D-3D34-D5C8-A52FB690F397}"/>
              </a:ext>
            </a:extLst>
          </p:cNvPr>
          <p:cNvSpPr>
            <a:spLocks noGrp="1"/>
          </p:cNvSpPr>
          <p:nvPr>
            <p:ph type="title"/>
          </p:nvPr>
        </p:nvSpPr>
        <p:spPr/>
        <p:txBody>
          <a:bodyPr/>
          <a:lstStyle/>
          <a:p>
            <a:r>
              <a:rPr lang="en-US" dirty="0" err="1">
                <a:latin typeface="+mj-lt"/>
              </a:rPr>
              <a:t>Tiempo</a:t>
            </a:r>
            <a:r>
              <a:rPr lang="en-US" dirty="0">
                <a:latin typeface="+mj-lt"/>
              </a:rPr>
              <a:t> </a:t>
            </a:r>
            <a:r>
              <a:rPr lang="en-US" dirty="0" err="1">
                <a:latin typeface="+mj-lt"/>
              </a:rPr>
              <a:t>fuera</a:t>
            </a:r>
            <a:endParaRPr lang="en-US" dirty="0">
              <a:latin typeface="+mj-lt"/>
            </a:endParaRPr>
          </a:p>
        </p:txBody>
      </p:sp>
      <p:sp>
        <p:nvSpPr>
          <p:cNvPr id="9" name="TextBox 8">
            <a:extLst>
              <a:ext uri="{FF2B5EF4-FFF2-40B4-BE49-F238E27FC236}">
                <a16:creationId xmlns:a16="http://schemas.microsoft.com/office/drawing/2014/main" id="{57F8D9B3-AD5E-8B63-AF3B-86C3FB5655E0}"/>
              </a:ext>
            </a:extLst>
          </p:cNvPr>
          <p:cNvSpPr txBox="1"/>
          <p:nvPr/>
        </p:nvSpPr>
        <p:spPr>
          <a:xfrm>
            <a:off x="5790627" y="2333000"/>
            <a:ext cx="4473514" cy="3046988"/>
          </a:xfrm>
          <a:prstGeom prst="rect">
            <a:avLst/>
          </a:prstGeom>
          <a:noFill/>
        </p:spPr>
        <p:txBody>
          <a:bodyPr wrap="square">
            <a:spAutoFit/>
          </a:bodyPr>
          <a:lstStyle/>
          <a:p>
            <a:r>
              <a:rPr lang="en-US" sz="3200" dirty="0"/>
              <a:t>Un espacio de tiempo fuera es un área separada sin contacto ni comunicación con </a:t>
            </a:r>
            <a:r>
              <a:rPr lang="en-US" sz="3200" dirty="0" err="1"/>
              <a:t>adultos</a:t>
            </a:r>
            <a:r>
              <a:rPr lang="en-US" sz="3200" dirty="0"/>
              <a:t>/as u </a:t>
            </a:r>
            <a:r>
              <a:rPr lang="en-US" sz="3200" dirty="0" err="1"/>
              <a:t>otros</a:t>
            </a:r>
            <a:r>
              <a:rPr lang="en-US" sz="3200" dirty="0"/>
              <a:t> </a:t>
            </a:r>
            <a:r>
              <a:rPr lang="en-US" sz="3200" dirty="0" err="1"/>
              <a:t>menores</a:t>
            </a:r>
            <a:endParaRPr lang="en-US" sz="3200" dirty="0"/>
          </a:p>
        </p:txBody>
      </p:sp>
      <p:grpSp>
        <p:nvGrpSpPr>
          <p:cNvPr id="26" name="Group 25">
            <a:extLst>
              <a:ext uri="{FF2B5EF4-FFF2-40B4-BE49-F238E27FC236}">
                <a16:creationId xmlns:a16="http://schemas.microsoft.com/office/drawing/2014/main" id="{489A22B3-A844-59D5-6D0F-2337A32D84D2}"/>
              </a:ext>
            </a:extLst>
          </p:cNvPr>
          <p:cNvGrpSpPr/>
          <p:nvPr/>
        </p:nvGrpSpPr>
        <p:grpSpPr>
          <a:xfrm>
            <a:off x="1447206" y="2115363"/>
            <a:ext cx="3024309" cy="3127998"/>
            <a:chOff x="1266337" y="2416813"/>
            <a:chExt cx="2710932" cy="2803877"/>
          </a:xfrm>
        </p:grpSpPr>
        <p:sp>
          <p:nvSpPr>
            <p:cNvPr id="25" name="Oval 24">
              <a:extLst>
                <a:ext uri="{FF2B5EF4-FFF2-40B4-BE49-F238E27FC236}">
                  <a16:creationId xmlns:a16="http://schemas.microsoft.com/office/drawing/2014/main" id="{09E60E2C-3B24-D27C-7615-31BDFC71460C}"/>
                </a:ext>
              </a:extLst>
            </p:cNvPr>
            <p:cNvSpPr/>
            <p:nvPr/>
          </p:nvSpPr>
          <p:spPr>
            <a:xfrm>
              <a:off x="1266337" y="4808780"/>
              <a:ext cx="2710932" cy="41191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D18AB23D-45F2-776F-EEF6-2AA333A15C1E}"/>
                </a:ext>
              </a:extLst>
            </p:cNvPr>
            <p:cNvGrpSpPr/>
            <p:nvPr/>
          </p:nvGrpSpPr>
          <p:grpSpPr>
            <a:xfrm>
              <a:off x="2230058" y="3380269"/>
              <a:ext cx="1151503" cy="1683794"/>
              <a:chOff x="2230058" y="2874242"/>
              <a:chExt cx="1151503" cy="1683794"/>
            </a:xfrm>
          </p:grpSpPr>
          <p:sp>
            <p:nvSpPr>
              <p:cNvPr id="15" name="Round Same Side Corner Rectangle 21">
                <a:extLst>
                  <a:ext uri="{FF2B5EF4-FFF2-40B4-BE49-F238E27FC236}">
                    <a16:creationId xmlns:a16="http://schemas.microsoft.com/office/drawing/2014/main" id="{7190311B-ED5A-B995-BDA6-50A16A39D14C}"/>
                  </a:ext>
                </a:extLst>
              </p:cNvPr>
              <p:cNvSpPr/>
              <p:nvPr/>
            </p:nvSpPr>
            <p:spPr>
              <a:xfrm>
                <a:off x="2230058" y="3610272"/>
                <a:ext cx="783490" cy="947764"/>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1AF0BDFE-F39F-2007-143E-5F0A7C9F6E33}"/>
                  </a:ext>
                </a:extLst>
              </p:cNvPr>
              <p:cNvSpPr/>
              <p:nvPr/>
            </p:nvSpPr>
            <p:spPr>
              <a:xfrm>
                <a:off x="2645534" y="2874242"/>
                <a:ext cx="736027" cy="73603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3" name="Graphic 22" descr="Stopwatch 75% with solid fill">
              <a:extLst>
                <a:ext uri="{FF2B5EF4-FFF2-40B4-BE49-F238E27FC236}">
                  <a16:creationId xmlns:a16="http://schemas.microsoft.com/office/drawing/2014/main" id="{3FEA6254-1BD7-9C8B-9974-28D3CB01E2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66337" y="2416813"/>
              <a:ext cx="1012187" cy="1012187"/>
            </a:xfrm>
            <a:prstGeom prst="rect">
              <a:avLst/>
            </a:prstGeom>
          </p:spPr>
        </p:pic>
      </p:grpSp>
    </p:spTree>
    <p:extLst>
      <p:ext uri="{BB962C8B-B14F-4D97-AF65-F5344CB8AC3E}">
        <p14:creationId xmlns:p14="http://schemas.microsoft.com/office/powerpoint/2010/main" val="19861848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5BB22-E3D7-F6CC-6EE3-62A8AF4D4C49}"/>
              </a:ext>
            </a:extLst>
          </p:cNvPr>
          <p:cNvSpPr>
            <a:spLocks noGrp="1"/>
          </p:cNvSpPr>
          <p:nvPr>
            <p:ph type="title"/>
          </p:nvPr>
        </p:nvSpPr>
        <p:spPr/>
        <p:txBody>
          <a:bodyPr/>
          <a:lstStyle/>
          <a:p>
            <a:r>
              <a:rPr lang="en-US" dirty="0" err="1">
                <a:latin typeface="+mj-lt"/>
              </a:rPr>
              <a:t>Condiciones</a:t>
            </a:r>
            <a:r>
              <a:rPr lang="en-US" dirty="0">
                <a:latin typeface="+mj-lt"/>
              </a:rPr>
              <a:t> para un </a:t>
            </a:r>
            <a:r>
              <a:rPr lang="en-US" dirty="0" err="1">
                <a:latin typeface="+mj-lt"/>
              </a:rPr>
              <a:t>tiempo</a:t>
            </a:r>
            <a:r>
              <a:rPr lang="en-US" dirty="0">
                <a:latin typeface="+mj-lt"/>
              </a:rPr>
              <a:t> </a:t>
            </a:r>
            <a:r>
              <a:rPr lang="en-US" dirty="0" err="1">
                <a:latin typeface="+mj-lt"/>
              </a:rPr>
              <a:t>fuera</a:t>
            </a:r>
            <a:r>
              <a:rPr lang="en-US" dirty="0">
                <a:latin typeface="+mj-lt"/>
              </a:rPr>
              <a:t> </a:t>
            </a:r>
            <a:r>
              <a:rPr lang="en-US" dirty="0" err="1">
                <a:latin typeface="+mj-lt"/>
              </a:rPr>
              <a:t>eficaz</a:t>
            </a:r>
            <a:endParaRPr lang="en-US" dirty="0">
              <a:latin typeface="+mj-lt"/>
            </a:endParaRPr>
          </a:p>
        </p:txBody>
      </p:sp>
      <p:sp>
        <p:nvSpPr>
          <p:cNvPr id="4" name="TextBox 3">
            <a:extLst>
              <a:ext uri="{FF2B5EF4-FFF2-40B4-BE49-F238E27FC236}">
                <a16:creationId xmlns:a16="http://schemas.microsoft.com/office/drawing/2014/main" id="{429D4B80-FF5F-C173-CE5C-E550FA142C36}"/>
              </a:ext>
            </a:extLst>
          </p:cNvPr>
          <p:cNvSpPr txBox="1"/>
          <p:nvPr/>
        </p:nvSpPr>
        <p:spPr>
          <a:xfrm>
            <a:off x="1346921" y="1585042"/>
            <a:ext cx="4306471" cy="4247317"/>
          </a:xfrm>
          <a:prstGeom prst="rect">
            <a:avLst/>
          </a:prstGeom>
          <a:noFill/>
        </p:spPr>
        <p:txBody>
          <a:bodyPr wrap="square">
            <a:spAutoFit/>
          </a:bodyPr>
          <a:lstStyle/>
          <a:p>
            <a:pPr>
              <a:spcAft>
                <a:spcPts val="1200"/>
              </a:spcAft>
            </a:pPr>
            <a:r>
              <a:rPr lang="en-US" sz="2400" b="0" i="0" dirty="0">
                <a:effectLst/>
                <a:latin typeface="+mj-lt"/>
                <a:cs typeface="Calibri" panose="020F0502020204030204" pitchFamily="34" charset="0"/>
              </a:rPr>
              <a:t>El tiempo fuera funciona mejor con </a:t>
            </a:r>
            <a:r>
              <a:rPr lang="en-US" sz="2400" b="0" i="0" dirty="0" err="1">
                <a:effectLst/>
                <a:latin typeface="+mj-lt"/>
                <a:cs typeface="Calibri" panose="020F0502020204030204" pitchFamily="34" charset="0"/>
              </a:rPr>
              <a:t>niños</a:t>
            </a:r>
            <a:r>
              <a:rPr lang="en-US" sz="2400" b="0" i="0" dirty="0">
                <a:effectLst/>
                <a:latin typeface="+mj-lt"/>
                <a:cs typeface="Calibri" panose="020F0502020204030204" pitchFamily="34" charset="0"/>
              </a:rPr>
              <a:t> y </a:t>
            </a:r>
            <a:r>
              <a:rPr lang="en-US" sz="2400" b="0" i="0" dirty="0" err="1">
                <a:effectLst/>
                <a:latin typeface="+mj-lt"/>
                <a:cs typeface="Calibri" panose="020F0502020204030204" pitchFamily="34" charset="0"/>
              </a:rPr>
              <a:t>niñas</a:t>
            </a:r>
            <a:r>
              <a:rPr lang="en-US" sz="2400" b="0" i="0" dirty="0">
                <a:effectLst/>
                <a:latin typeface="+mj-lt"/>
                <a:cs typeface="Calibri" panose="020F0502020204030204" pitchFamily="34" charset="0"/>
              </a:rPr>
              <a:t> de entre 3 y 10 </a:t>
            </a:r>
            <a:r>
              <a:rPr lang="en-US" sz="2400" b="0" i="0" dirty="0" err="1">
                <a:effectLst/>
                <a:latin typeface="+mj-lt"/>
                <a:cs typeface="Calibri" panose="020F0502020204030204" pitchFamily="34" charset="0"/>
              </a:rPr>
              <a:t>años</a:t>
            </a:r>
            <a:endParaRPr lang="en-US" sz="2400" b="0" i="0" dirty="0">
              <a:effectLst/>
              <a:latin typeface="+mj-lt"/>
              <a:cs typeface="Calibri" panose="020F0502020204030204" pitchFamily="34" charset="0"/>
            </a:endParaRPr>
          </a:p>
          <a:p>
            <a:pPr>
              <a:spcAft>
                <a:spcPts val="1200"/>
              </a:spcAft>
            </a:pPr>
            <a:r>
              <a:rPr lang="en-US" sz="2400" b="0" i="0" dirty="0">
                <a:effectLst/>
                <a:latin typeface="+mj-lt"/>
                <a:cs typeface="Calibri" panose="020F0502020204030204" pitchFamily="34" charset="0"/>
              </a:rPr>
              <a:t>Explica a </a:t>
            </a:r>
            <a:r>
              <a:rPr lang="en-US" sz="2400" b="0" i="0" dirty="0" err="1">
                <a:effectLst/>
                <a:latin typeface="+mj-lt"/>
                <a:cs typeface="Calibri" panose="020F0502020204030204" pitchFamily="34" charset="0"/>
              </a:rPr>
              <a:t>los</a:t>
            </a:r>
            <a:r>
              <a:rPr lang="en-US" sz="2400" b="0" i="0" dirty="0">
                <a:effectLst/>
                <a:latin typeface="+mj-lt"/>
                <a:cs typeface="Calibri" panose="020F0502020204030204" pitchFamily="34" charset="0"/>
              </a:rPr>
              <a:t>/as </a:t>
            </a:r>
            <a:r>
              <a:rPr lang="en-US" sz="2400" b="0" i="0" dirty="0" err="1">
                <a:effectLst/>
                <a:latin typeface="+mj-lt"/>
                <a:cs typeface="Calibri" panose="020F0502020204030204" pitchFamily="34" charset="0"/>
              </a:rPr>
              <a:t>menores</a:t>
            </a:r>
            <a:r>
              <a:rPr lang="en-US" sz="2400" b="0" i="0" dirty="0">
                <a:effectLst/>
                <a:latin typeface="+mj-lt"/>
                <a:cs typeface="Calibri" panose="020F0502020204030204" pitchFamily="34" charset="0"/>
              </a:rPr>
              <a:t> en qué consiste el tiempo fuera antes de </a:t>
            </a:r>
            <a:r>
              <a:rPr lang="en-US" sz="2400" b="0" i="0" dirty="0" err="1">
                <a:effectLst/>
                <a:latin typeface="+mj-lt"/>
                <a:cs typeface="Calibri" panose="020F0502020204030204" pitchFamily="34" charset="0"/>
              </a:rPr>
              <a:t>utilizarlo</a:t>
            </a:r>
            <a:endParaRPr lang="en-US" sz="2400" dirty="0">
              <a:latin typeface="+mj-lt"/>
              <a:cs typeface="Calibri" panose="020F0502020204030204" pitchFamily="34" charset="0"/>
            </a:endParaRPr>
          </a:p>
          <a:p>
            <a:pPr>
              <a:spcAft>
                <a:spcPts val="1200"/>
              </a:spcAft>
            </a:pPr>
            <a:r>
              <a:rPr lang="en-US" sz="2400" dirty="0">
                <a:latin typeface="+mj-lt"/>
                <a:cs typeface="Calibri" panose="020F0502020204030204" pitchFamily="34" charset="0"/>
              </a:rPr>
              <a:t>Cumplir el tiempo fuera</a:t>
            </a:r>
          </a:p>
          <a:p>
            <a:pPr>
              <a:spcAft>
                <a:spcPts val="1200"/>
              </a:spcAft>
            </a:pPr>
            <a:r>
              <a:rPr lang="en-US" sz="2400" b="0" i="0" dirty="0">
                <a:effectLst/>
                <a:latin typeface="+mj-lt"/>
                <a:cs typeface="Calibri" panose="020F0502020204030204" pitchFamily="34" charset="0"/>
              </a:rPr>
              <a:t>Asegúrate de explicar claramente el motivo del </a:t>
            </a:r>
            <a:r>
              <a:rPr lang="en-US" sz="2400" b="0" i="0" dirty="0" err="1">
                <a:effectLst/>
                <a:latin typeface="+mj-lt"/>
                <a:cs typeface="Calibri" panose="020F0502020204030204" pitchFamily="34" charset="0"/>
              </a:rPr>
              <a:t>tiempo</a:t>
            </a:r>
            <a:r>
              <a:rPr lang="en-US" sz="2400" b="0" i="0" dirty="0">
                <a:effectLst/>
                <a:latin typeface="+mj-lt"/>
                <a:cs typeface="Calibri" panose="020F0502020204030204" pitchFamily="34" charset="0"/>
              </a:rPr>
              <a:t> </a:t>
            </a:r>
            <a:r>
              <a:rPr lang="en-US" sz="2400" b="0" i="0" dirty="0" err="1">
                <a:effectLst/>
                <a:latin typeface="+mj-lt"/>
                <a:cs typeface="Calibri" panose="020F0502020204030204" pitchFamily="34" charset="0"/>
              </a:rPr>
              <a:t>fuera</a:t>
            </a:r>
            <a:endParaRPr lang="en-US" sz="2400" b="0" i="0" dirty="0">
              <a:effectLst/>
              <a:latin typeface="+mj-lt"/>
              <a:cs typeface="Calibri" panose="020F0502020204030204" pitchFamily="34" charset="0"/>
            </a:endParaRPr>
          </a:p>
        </p:txBody>
      </p:sp>
      <p:sp>
        <p:nvSpPr>
          <p:cNvPr id="5" name="TextBox 4">
            <a:extLst>
              <a:ext uri="{FF2B5EF4-FFF2-40B4-BE49-F238E27FC236}">
                <a16:creationId xmlns:a16="http://schemas.microsoft.com/office/drawing/2014/main" id="{B9C50BD5-16B2-518E-C1A2-A9C27DB25A94}"/>
              </a:ext>
            </a:extLst>
          </p:cNvPr>
          <p:cNvSpPr txBox="1"/>
          <p:nvPr/>
        </p:nvSpPr>
        <p:spPr>
          <a:xfrm>
            <a:off x="6538609" y="1585042"/>
            <a:ext cx="4815191" cy="4247317"/>
          </a:xfrm>
          <a:prstGeom prst="rect">
            <a:avLst/>
          </a:prstGeom>
          <a:noFill/>
        </p:spPr>
        <p:txBody>
          <a:bodyPr wrap="square">
            <a:spAutoFit/>
          </a:bodyPr>
          <a:lstStyle/>
          <a:p>
            <a:pPr>
              <a:spcAft>
                <a:spcPts val="1200"/>
              </a:spcAft>
            </a:pPr>
            <a:r>
              <a:rPr lang="en-US" sz="2400" b="0" i="0" dirty="0">
                <a:effectLst/>
                <a:latin typeface="+mj-lt"/>
                <a:cs typeface="Calibri" panose="020F0502020204030204" pitchFamily="34" charset="0"/>
              </a:rPr>
              <a:t>Asegúrate de que dispones de una zona adecuada para los </a:t>
            </a:r>
            <a:r>
              <a:rPr lang="en-US" sz="2400" b="0" i="0" dirty="0" err="1">
                <a:effectLst/>
                <a:latin typeface="+mj-lt"/>
                <a:cs typeface="Calibri" panose="020F0502020204030204" pitchFamily="34" charset="0"/>
              </a:rPr>
              <a:t>tiempos</a:t>
            </a:r>
            <a:r>
              <a:rPr lang="en-US" sz="2400" b="0" i="0" dirty="0">
                <a:effectLst/>
                <a:latin typeface="+mj-lt"/>
                <a:cs typeface="Calibri" panose="020F0502020204030204" pitchFamily="34" charset="0"/>
              </a:rPr>
              <a:t> </a:t>
            </a:r>
            <a:r>
              <a:rPr lang="en-US" sz="2400" b="0" i="0" dirty="0" err="1">
                <a:effectLst/>
                <a:latin typeface="+mj-lt"/>
                <a:cs typeface="Calibri" panose="020F0502020204030204" pitchFamily="34" charset="0"/>
              </a:rPr>
              <a:t>fuera</a:t>
            </a:r>
            <a:endParaRPr lang="en-US" sz="2400" b="0" i="0" dirty="0">
              <a:effectLst/>
              <a:latin typeface="+mj-lt"/>
              <a:cs typeface="Calibri" panose="020F0502020204030204" pitchFamily="34" charset="0"/>
            </a:endParaRPr>
          </a:p>
          <a:p>
            <a:pPr>
              <a:spcAft>
                <a:spcPts val="1200"/>
              </a:spcAft>
            </a:pPr>
            <a:r>
              <a:rPr lang="en-US" sz="2400" b="0" i="0" dirty="0">
                <a:effectLst/>
                <a:latin typeface="+mj-lt"/>
                <a:cs typeface="Calibri" panose="020F0502020204030204" pitchFamily="34" charset="0"/>
              </a:rPr>
              <a:t>Todos los miembros de la familia deben entender y respetar las normas del </a:t>
            </a:r>
            <a:r>
              <a:rPr lang="en-US" sz="2400" b="0" i="0" dirty="0" err="1">
                <a:effectLst/>
                <a:latin typeface="+mj-lt"/>
                <a:cs typeface="Calibri" panose="020F0502020204030204" pitchFamily="34" charset="0"/>
              </a:rPr>
              <a:t>tiempo</a:t>
            </a:r>
            <a:r>
              <a:rPr lang="en-US" sz="2400" b="0" i="0" dirty="0">
                <a:effectLst/>
                <a:latin typeface="+mj-lt"/>
                <a:cs typeface="Calibri" panose="020F0502020204030204" pitchFamily="34" charset="0"/>
              </a:rPr>
              <a:t> </a:t>
            </a:r>
            <a:r>
              <a:rPr lang="en-US" sz="2400" b="0" i="0" dirty="0" err="1">
                <a:effectLst/>
                <a:latin typeface="+mj-lt"/>
                <a:cs typeface="Calibri" panose="020F0502020204030204" pitchFamily="34" charset="0"/>
              </a:rPr>
              <a:t>fuera</a:t>
            </a:r>
            <a:endParaRPr lang="en-US" sz="2400" b="0" i="0" dirty="0">
              <a:effectLst/>
              <a:latin typeface="+mj-lt"/>
              <a:cs typeface="Calibri" panose="020F0502020204030204" pitchFamily="34" charset="0"/>
            </a:endParaRPr>
          </a:p>
          <a:p>
            <a:pPr>
              <a:spcAft>
                <a:spcPts val="1200"/>
              </a:spcAft>
            </a:pPr>
            <a:r>
              <a:rPr lang="en-US" sz="2400" b="0" i="0" dirty="0">
                <a:effectLst/>
                <a:latin typeface="+mj-lt"/>
                <a:cs typeface="Calibri" panose="020F0502020204030204" pitchFamily="34" charset="0"/>
              </a:rPr>
              <a:t>Vuelve a hablar con </a:t>
            </a:r>
            <a:r>
              <a:rPr lang="en-US" sz="2400" b="0" i="0" dirty="0" err="1">
                <a:effectLst/>
                <a:latin typeface="+mj-lt"/>
                <a:cs typeface="Calibri" panose="020F0502020204030204" pitchFamily="34" charset="0"/>
              </a:rPr>
              <a:t>el</a:t>
            </a:r>
            <a:r>
              <a:rPr lang="en-US" sz="2400" b="0" i="0" dirty="0">
                <a:effectLst/>
                <a:latin typeface="+mj-lt"/>
                <a:cs typeface="Calibri" panose="020F0502020204030204" pitchFamily="34" charset="0"/>
              </a:rPr>
              <a:t>/la </a:t>
            </a:r>
            <a:r>
              <a:rPr lang="en-US" sz="2400" b="0" i="0" dirty="0" err="1">
                <a:effectLst/>
                <a:latin typeface="+mj-lt"/>
                <a:cs typeface="Calibri" panose="020F0502020204030204" pitchFamily="34" charset="0"/>
              </a:rPr>
              <a:t>menor</a:t>
            </a:r>
            <a:r>
              <a:rPr lang="en-US" sz="2400" b="0" i="0" dirty="0">
                <a:effectLst/>
                <a:latin typeface="+mj-lt"/>
                <a:cs typeface="Calibri" panose="020F0502020204030204" pitchFamily="34" charset="0"/>
              </a:rPr>
              <a:t> en cuanto se </a:t>
            </a:r>
            <a:r>
              <a:rPr lang="en-US" sz="2400" b="0" i="0" dirty="0" err="1">
                <a:effectLst/>
                <a:latin typeface="+mj-lt"/>
                <a:cs typeface="Calibri" panose="020F0502020204030204" pitchFamily="34" charset="0"/>
              </a:rPr>
              <a:t>calme</a:t>
            </a:r>
            <a:endParaRPr lang="en-US" sz="2400" b="0" i="0" dirty="0">
              <a:effectLst/>
              <a:latin typeface="+mj-lt"/>
              <a:cs typeface="Calibri" panose="020F0502020204030204" pitchFamily="34" charset="0"/>
            </a:endParaRPr>
          </a:p>
          <a:p>
            <a:pPr>
              <a:spcAft>
                <a:spcPts val="1200"/>
              </a:spcAft>
            </a:pPr>
            <a:r>
              <a:rPr lang="en-US" sz="2400" b="0" i="0" dirty="0">
                <a:effectLst/>
                <a:latin typeface="+mj-lt"/>
                <a:cs typeface="Calibri" panose="020F0502020204030204" pitchFamily="34" charset="0"/>
              </a:rPr>
              <a:t>Establecer (si es posible) la duración de un </a:t>
            </a:r>
            <a:r>
              <a:rPr lang="en-US" sz="2400" b="0" i="0" dirty="0" err="1">
                <a:effectLst/>
                <a:latin typeface="+mj-lt"/>
                <a:cs typeface="Calibri" panose="020F0502020204030204" pitchFamily="34" charset="0"/>
              </a:rPr>
              <a:t>tiempo</a:t>
            </a:r>
            <a:r>
              <a:rPr lang="en-US" sz="2400" dirty="0">
                <a:latin typeface="+mj-lt"/>
                <a:cs typeface="Calibri" panose="020F0502020204030204" pitchFamily="34" charset="0"/>
              </a:rPr>
              <a:t> </a:t>
            </a:r>
            <a:r>
              <a:rPr lang="en-US" sz="2400" dirty="0" err="1">
                <a:latin typeface="+mj-lt"/>
                <a:cs typeface="Calibri" panose="020F0502020204030204" pitchFamily="34" charset="0"/>
              </a:rPr>
              <a:t>fuera</a:t>
            </a:r>
            <a:endParaRPr lang="en-US" sz="2400" dirty="0">
              <a:latin typeface="+mj-lt"/>
              <a:cs typeface="Calibri" panose="020F0502020204030204" pitchFamily="34" charset="0"/>
            </a:endParaRPr>
          </a:p>
        </p:txBody>
      </p:sp>
      <p:sp>
        <p:nvSpPr>
          <p:cNvPr id="6" name="L-Shape 5">
            <a:extLst>
              <a:ext uri="{FF2B5EF4-FFF2-40B4-BE49-F238E27FC236}">
                <a16:creationId xmlns:a16="http://schemas.microsoft.com/office/drawing/2014/main" id="{077499BC-5749-D791-C528-B9D3254292FD}"/>
              </a:ext>
            </a:extLst>
          </p:cNvPr>
          <p:cNvSpPr/>
          <p:nvPr/>
        </p:nvSpPr>
        <p:spPr>
          <a:xfrm rot="18361091">
            <a:off x="776093" y="1726008"/>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Shape 6">
            <a:extLst>
              <a:ext uri="{FF2B5EF4-FFF2-40B4-BE49-F238E27FC236}">
                <a16:creationId xmlns:a16="http://schemas.microsoft.com/office/drawing/2014/main" id="{0643B993-8314-5DCD-BF10-9199E0AA71C2}"/>
              </a:ext>
            </a:extLst>
          </p:cNvPr>
          <p:cNvSpPr/>
          <p:nvPr/>
        </p:nvSpPr>
        <p:spPr>
          <a:xfrm rot="18361091">
            <a:off x="776092" y="3048568"/>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Shape 7">
            <a:extLst>
              <a:ext uri="{FF2B5EF4-FFF2-40B4-BE49-F238E27FC236}">
                <a16:creationId xmlns:a16="http://schemas.microsoft.com/office/drawing/2014/main" id="{DD048074-6222-FCF0-0373-B73BBF4F723F}"/>
              </a:ext>
            </a:extLst>
          </p:cNvPr>
          <p:cNvSpPr/>
          <p:nvPr/>
        </p:nvSpPr>
        <p:spPr>
          <a:xfrm rot="18361091">
            <a:off x="776091" y="4188645"/>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Shape 8">
            <a:extLst>
              <a:ext uri="{FF2B5EF4-FFF2-40B4-BE49-F238E27FC236}">
                <a16:creationId xmlns:a16="http://schemas.microsoft.com/office/drawing/2014/main" id="{BAF5695F-3B69-3B23-DD4F-4358745BB04F}"/>
              </a:ext>
            </a:extLst>
          </p:cNvPr>
          <p:cNvSpPr/>
          <p:nvPr/>
        </p:nvSpPr>
        <p:spPr>
          <a:xfrm rot="18361091">
            <a:off x="776091" y="4710047"/>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L-Shape 9">
            <a:extLst>
              <a:ext uri="{FF2B5EF4-FFF2-40B4-BE49-F238E27FC236}">
                <a16:creationId xmlns:a16="http://schemas.microsoft.com/office/drawing/2014/main" id="{2B1FA1BD-3E64-E750-8DCC-CA066E1C73F3}"/>
              </a:ext>
            </a:extLst>
          </p:cNvPr>
          <p:cNvSpPr/>
          <p:nvPr/>
        </p:nvSpPr>
        <p:spPr>
          <a:xfrm rot="18361091">
            <a:off x="5961148" y="1726008"/>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Shape 10">
            <a:extLst>
              <a:ext uri="{FF2B5EF4-FFF2-40B4-BE49-F238E27FC236}">
                <a16:creationId xmlns:a16="http://schemas.microsoft.com/office/drawing/2014/main" id="{76A72767-B855-B335-3B3A-A329A2BFBC15}"/>
              </a:ext>
            </a:extLst>
          </p:cNvPr>
          <p:cNvSpPr/>
          <p:nvPr/>
        </p:nvSpPr>
        <p:spPr>
          <a:xfrm rot="18361091">
            <a:off x="5961147" y="2958936"/>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L-Shape 11">
            <a:extLst>
              <a:ext uri="{FF2B5EF4-FFF2-40B4-BE49-F238E27FC236}">
                <a16:creationId xmlns:a16="http://schemas.microsoft.com/office/drawing/2014/main" id="{C86CE4AF-F0EE-FA36-ED5A-EAA3AB08F25F}"/>
              </a:ext>
            </a:extLst>
          </p:cNvPr>
          <p:cNvSpPr/>
          <p:nvPr/>
        </p:nvSpPr>
        <p:spPr>
          <a:xfrm rot="18361091">
            <a:off x="5961146" y="4188647"/>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L-Shape 12">
            <a:extLst>
              <a:ext uri="{FF2B5EF4-FFF2-40B4-BE49-F238E27FC236}">
                <a16:creationId xmlns:a16="http://schemas.microsoft.com/office/drawing/2014/main" id="{96D563FB-961A-AE9A-7B0D-4779DF0D877B}"/>
              </a:ext>
            </a:extLst>
          </p:cNvPr>
          <p:cNvSpPr/>
          <p:nvPr/>
        </p:nvSpPr>
        <p:spPr>
          <a:xfrm rot="18361091">
            <a:off x="5961146" y="5044904"/>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0044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CADF8-13D6-3779-53D4-B2FDF27FE694}"/>
              </a:ext>
            </a:extLst>
          </p:cNvPr>
          <p:cNvSpPr>
            <a:spLocks noGrp="1"/>
          </p:cNvSpPr>
          <p:nvPr>
            <p:ph type="title"/>
          </p:nvPr>
        </p:nvSpPr>
        <p:spPr/>
        <p:txBody>
          <a:bodyPr/>
          <a:lstStyle/>
          <a:p>
            <a:r>
              <a:rPr lang="en-US" dirty="0">
                <a:latin typeface="+mj-lt"/>
              </a:rPr>
              <a:t>Duración del </a:t>
            </a:r>
            <a:r>
              <a:rPr lang="en-US" dirty="0" err="1">
                <a:latin typeface="+mj-lt"/>
              </a:rPr>
              <a:t>tiempo</a:t>
            </a:r>
            <a:r>
              <a:rPr lang="en-US" dirty="0">
                <a:latin typeface="+mj-lt"/>
              </a:rPr>
              <a:t> </a:t>
            </a:r>
            <a:r>
              <a:rPr lang="en-US" dirty="0" err="1">
                <a:latin typeface="+mj-lt"/>
              </a:rPr>
              <a:t>fuera</a:t>
            </a:r>
            <a:endParaRPr lang="en-US" dirty="0">
              <a:latin typeface="+mj-lt"/>
            </a:endParaRPr>
          </a:p>
        </p:txBody>
      </p:sp>
      <p:sp>
        <p:nvSpPr>
          <p:cNvPr id="4" name="TextBox 3">
            <a:extLst>
              <a:ext uri="{FF2B5EF4-FFF2-40B4-BE49-F238E27FC236}">
                <a16:creationId xmlns:a16="http://schemas.microsoft.com/office/drawing/2014/main" id="{82080583-6FF5-5A62-1B1E-ED7819EBAC87}"/>
              </a:ext>
            </a:extLst>
          </p:cNvPr>
          <p:cNvSpPr txBox="1"/>
          <p:nvPr/>
        </p:nvSpPr>
        <p:spPr>
          <a:xfrm>
            <a:off x="1633996" y="3189854"/>
            <a:ext cx="3731823" cy="830997"/>
          </a:xfrm>
          <a:prstGeom prst="rect">
            <a:avLst/>
          </a:prstGeom>
          <a:noFill/>
        </p:spPr>
        <p:txBody>
          <a:bodyPr wrap="square">
            <a:spAutoFit/>
          </a:bodyPr>
          <a:lstStyle/>
          <a:p>
            <a:r>
              <a:rPr lang="en-US" sz="2400" dirty="0">
                <a:solidFill>
                  <a:schemeClr val="tx1"/>
                </a:solidFill>
                <a:latin typeface="+mj-lt"/>
                <a:cs typeface="Calibri" panose="020F0502020204030204" pitchFamily="34" charset="0"/>
              </a:rPr>
              <a:t>U</a:t>
            </a:r>
            <a:r>
              <a:rPr lang="en-US" sz="2400" i="0" dirty="0">
                <a:solidFill>
                  <a:schemeClr val="tx1"/>
                </a:solidFill>
                <a:effectLst/>
                <a:latin typeface="+mj-lt"/>
                <a:cs typeface="Calibri" panose="020F0502020204030204" pitchFamily="34" charset="0"/>
              </a:rPr>
              <a:t>n/a </a:t>
            </a:r>
            <a:r>
              <a:rPr lang="en-US" sz="2400" i="0" dirty="0" err="1">
                <a:solidFill>
                  <a:schemeClr val="tx1"/>
                </a:solidFill>
                <a:effectLst/>
                <a:latin typeface="+mj-lt"/>
                <a:cs typeface="Calibri" panose="020F0502020204030204" pitchFamily="34" charset="0"/>
              </a:rPr>
              <a:t>menor</a:t>
            </a:r>
            <a:r>
              <a:rPr lang="en-US" sz="2400" i="0" dirty="0">
                <a:solidFill>
                  <a:schemeClr val="tx1"/>
                </a:solidFill>
                <a:effectLst/>
                <a:latin typeface="+mj-lt"/>
                <a:cs typeface="Calibri" panose="020F0502020204030204" pitchFamily="34" charset="0"/>
              </a:rPr>
              <a:t> suele tardar 3 minutos </a:t>
            </a:r>
            <a:r>
              <a:rPr lang="en-US" sz="2400" i="0" dirty="0" err="1">
                <a:solidFill>
                  <a:schemeClr val="tx1"/>
                </a:solidFill>
                <a:effectLst/>
                <a:latin typeface="+mj-lt"/>
                <a:cs typeface="Calibri" panose="020F0502020204030204" pitchFamily="34" charset="0"/>
              </a:rPr>
              <a:t>en</a:t>
            </a:r>
            <a:r>
              <a:rPr lang="en-US" sz="2400" i="0" dirty="0">
                <a:solidFill>
                  <a:schemeClr val="tx1"/>
                </a:solidFill>
                <a:effectLst/>
                <a:latin typeface="+mj-lt"/>
                <a:cs typeface="Calibri" panose="020F0502020204030204" pitchFamily="34" charset="0"/>
              </a:rPr>
              <a:t> </a:t>
            </a:r>
            <a:r>
              <a:rPr lang="en-US" sz="2400" i="0" dirty="0" err="1">
                <a:solidFill>
                  <a:schemeClr val="tx1"/>
                </a:solidFill>
                <a:effectLst/>
                <a:latin typeface="+mj-lt"/>
                <a:cs typeface="Calibri" panose="020F0502020204030204" pitchFamily="34" charset="0"/>
              </a:rPr>
              <a:t>calmarse</a:t>
            </a:r>
            <a:endParaRPr lang="en-US" sz="2400" dirty="0">
              <a:solidFill>
                <a:schemeClr val="tx1"/>
              </a:solidFill>
              <a:latin typeface="+mj-lt"/>
              <a:cs typeface="Calibri" panose="020F0502020204030204" pitchFamily="34" charset="0"/>
            </a:endParaRPr>
          </a:p>
        </p:txBody>
      </p:sp>
      <p:pic>
        <p:nvPicPr>
          <p:cNvPr id="3" name="Graphic 2" descr="Stopwatch 75% with solid fill">
            <a:extLst>
              <a:ext uri="{FF2B5EF4-FFF2-40B4-BE49-F238E27FC236}">
                <a16:creationId xmlns:a16="http://schemas.microsoft.com/office/drawing/2014/main" id="{2341FE8C-7FF8-3CED-9A81-83BA2E854B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33996" y="1788990"/>
            <a:ext cx="1129193" cy="1129193"/>
          </a:xfrm>
          <a:prstGeom prst="rect">
            <a:avLst/>
          </a:prstGeom>
        </p:spPr>
      </p:pic>
      <p:sp>
        <p:nvSpPr>
          <p:cNvPr id="6" name="TextBox 5">
            <a:extLst>
              <a:ext uri="{FF2B5EF4-FFF2-40B4-BE49-F238E27FC236}">
                <a16:creationId xmlns:a16="http://schemas.microsoft.com/office/drawing/2014/main" id="{0A539B1D-84B7-2AC8-47CB-DE7F91C1BDF4}"/>
              </a:ext>
            </a:extLst>
          </p:cNvPr>
          <p:cNvSpPr txBox="1"/>
          <p:nvPr/>
        </p:nvSpPr>
        <p:spPr>
          <a:xfrm>
            <a:off x="6201786" y="3189854"/>
            <a:ext cx="5152013" cy="2092881"/>
          </a:xfrm>
          <a:prstGeom prst="rect">
            <a:avLst/>
          </a:prstGeom>
          <a:noFill/>
        </p:spPr>
        <p:txBody>
          <a:bodyPr wrap="square">
            <a:spAutoFit/>
          </a:bodyPr>
          <a:lstStyle/>
          <a:p>
            <a:pPr>
              <a:spcAft>
                <a:spcPts val="1200"/>
              </a:spcAft>
            </a:pPr>
            <a:r>
              <a:rPr lang="en-US" sz="2400" dirty="0">
                <a:solidFill>
                  <a:schemeClr val="tx1"/>
                </a:solidFill>
                <a:latin typeface="+mj-lt"/>
                <a:cs typeface="Calibri" panose="020F0502020204030204" pitchFamily="34" charset="0"/>
              </a:rPr>
              <a:t>U</a:t>
            </a:r>
            <a:r>
              <a:rPr lang="en-US" sz="2400" i="0" dirty="0">
                <a:solidFill>
                  <a:schemeClr val="tx1"/>
                </a:solidFill>
                <a:effectLst/>
                <a:latin typeface="+mj-lt"/>
                <a:cs typeface="Calibri" panose="020F0502020204030204" pitchFamily="34" charset="0"/>
              </a:rPr>
              <a:t>n/a </a:t>
            </a:r>
            <a:r>
              <a:rPr lang="en-US" sz="2400" i="0" dirty="0" err="1">
                <a:solidFill>
                  <a:schemeClr val="tx1"/>
                </a:solidFill>
                <a:effectLst/>
                <a:latin typeface="+mj-lt"/>
                <a:cs typeface="Calibri" panose="020F0502020204030204" pitchFamily="34" charset="0"/>
              </a:rPr>
              <a:t>menor</a:t>
            </a:r>
            <a:r>
              <a:rPr lang="en-US" sz="2400" i="0" dirty="0">
                <a:solidFill>
                  <a:schemeClr val="tx1"/>
                </a:solidFill>
                <a:effectLst/>
                <a:latin typeface="+mj-lt"/>
                <a:cs typeface="Calibri" panose="020F0502020204030204" pitchFamily="34" charset="0"/>
              </a:rPr>
              <a:t> </a:t>
            </a:r>
            <a:r>
              <a:rPr lang="en-US" sz="2400" i="0" dirty="0" err="1">
                <a:solidFill>
                  <a:schemeClr val="tx1"/>
                </a:solidFill>
                <a:effectLst/>
                <a:latin typeface="+mj-lt"/>
                <a:cs typeface="Calibri" panose="020F0502020204030204" pitchFamily="34" charset="0"/>
              </a:rPr>
              <a:t>está</a:t>
            </a:r>
            <a:r>
              <a:rPr lang="en-US" sz="2400" i="0" dirty="0">
                <a:solidFill>
                  <a:schemeClr val="tx1"/>
                </a:solidFill>
                <a:effectLst/>
                <a:latin typeface="+mj-lt"/>
                <a:cs typeface="Calibri" panose="020F0502020204030204" pitchFamily="34" charset="0"/>
              </a:rPr>
              <a:t> </a:t>
            </a:r>
            <a:r>
              <a:rPr lang="en-US" sz="2400" i="0" dirty="0" err="1">
                <a:solidFill>
                  <a:schemeClr val="tx1"/>
                </a:solidFill>
                <a:effectLst/>
                <a:latin typeface="+mj-lt"/>
                <a:cs typeface="Calibri" panose="020F0502020204030204" pitchFamily="34" charset="0"/>
              </a:rPr>
              <a:t>preparado</a:t>
            </a:r>
            <a:r>
              <a:rPr lang="en-US" sz="2400" i="0" dirty="0">
                <a:solidFill>
                  <a:schemeClr val="tx1"/>
                </a:solidFill>
                <a:effectLst/>
                <a:latin typeface="+mj-lt"/>
                <a:cs typeface="Calibri" panose="020F0502020204030204" pitchFamily="34" charset="0"/>
              </a:rPr>
              <a:t>/a para salir del tiempo fuera cuando:</a:t>
            </a:r>
            <a:endParaRPr lang="en-US" sz="2400" dirty="0">
              <a:solidFill>
                <a:schemeClr val="tx1"/>
              </a:solidFill>
              <a:latin typeface="+mj-lt"/>
              <a:cs typeface="Calibri" panose="020F0502020204030204" pitchFamily="34" charset="0"/>
            </a:endParaRPr>
          </a:p>
          <a:p>
            <a:pPr marL="285750" lvl="5" indent="-285750">
              <a:buFont typeface="Arial" panose="020B0604020202020204" pitchFamily="34" charset="0"/>
              <a:buChar char="•"/>
            </a:pPr>
            <a:r>
              <a:rPr lang="en-US" sz="2400" dirty="0" err="1">
                <a:solidFill>
                  <a:schemeClr val="tx1"/>
                </a:solidFill>
                <a:latin typeface="+mj-lt"/>
                <a:cs typeface="Calibri" panose="020F0502020204030204" pitchFamily="34" charset="0"/>
              </a:rPr>
              <a:t>y</a:t>
            </a:r>
            <a:r>
              <a:rPr lang="en-US" sz="2400" b="0" i="0" dirty="0" err="1">
                <a:solidFill>
                  <a:schemeClr val="tx1"/>
                </a:solidFill>
                <a:effectLst/>
                <a:latin typeface="+mj-lt"/>
                <a:cs typeface="Calibri" panose="020F0502020204030204" pitchFamily="34" charset="0"/>
              </a:rPr>
              <a:t>a</a:t>
            </a:r>
            <a:r>
              <a:rPr lang="en-US" sz="2400" b="0" i="0" dirty="0">
                <a:solidFill>
                  <a:schemeClr val="tx1"/>
                </a:solidFill>
                <a:effectLst/>
                <a:latin typeface="+mj-lt"/>
                <a:cs typeface="Calibri" panose="020F0502020204030204" pitchFamily="34" charset="0"/>
              </a:rPr>
              <a:t> no grita</a:t>
            </a:r>
          </a:p>
          <a:p>
            <a:pPr marL="285750" lvl="1" indent="-285750">
              <a:buFont typeface="Arial" panose="020B0604020202020204" pitchFamily="34" charset="0"/>
              <a:buChar char="•"/>
            </a:pPr>
            <a:r>
              <a:rPr lang="en-US" sz="2400" dirty="0">
                <a:solidFill>
                  <a:schemeClr val="tx1"/>
                </a:solidFill>
                <a:latin typeface="+mj-lt"/>
                <a:cs typeface="Calibri" panose="020F0502020204030204" pitchFamily="34" charset="0"/>
              </a:rPr>
              <a:t>s</a:t>
            </a:r>
            <a:r>
              <a:rPr lang="en-US" sz="2400" b="0" i="0" dirty="0">
                <a:solidFill>
                  <a:schemeClr val="tx1"/>
                </a:solidFill>
                <a:effectLst/>
                <a:latin typeface="+mj-lt"/>
                <a:cs typeface="Calibri" panose="020F0502020204030204" pitchFamily="34" charset="0"/>
              </a:rPr>
              <a:t>e </a:t>
            </a:r>
            <a:r>
              <a:rPr lang="en-US" sz="2400" b="0" i="0" dirty="0" err="1">
                <a:solidFill>
                  <a:schemeClr val="tx1"/>
                </a:solidFill>
                <a:effectLst/>
                <a:latin typeface="+mj-lt"/>
                <a:cs typeface="Calibri" panose="020F0502020204030204" pitchFamily="34" charset="0"/>
              </a:rPr>
              <a:t>sienta</a:t>
            </a:r>
            <a:r>
              <a:rPr lang="en-US" sz="2400" b="0" i="0" dirty="0">
                <a:solidFill>
                  <a:schemeClr val="tx1"/>
                </a:solidFill>
                <a:effectLst/>
                <a:latin typeface="+mj-lt"/>
                <a:cs typeface="Calibri" panose="020F0502020204030204" pitchFamily="34" charset="0"/>
              </a:rPr>
              <a:t> de </a:t>
            </a:r>
            <a:r>
              <a:rPr lang="en-US" sz="2400" b="0" i="0" dirty="0" err="1">
                <a:solidFill>
                  <a:schemeClr val="tx1"/>
                </a:solidFill>
                <a:effectLst/>
                <a:latin typeface="+mj-lt"/>
                <a:cs typeface="Calibri" panose="020F0502020204030204" pitchFamily="34" charset="0"/>
              </a:rPr>
              <a:t>manera</a:t>
            </a:r>
            <a:r>
              <a:rPr lang="en-US" sz="2400" b="0" i="0" dirty="0">
                <a:solidFill>
                  <a:schemeClr val="tx1"/>
                </a:solidFill>
                <a:effectLst/>
                <a:latin typeface="+mj-lt"/>
                <a:cs typeface="Calibri" panose="020F0502020204030204" pitchFamily="34" charset="0"/>
              </a:rPr>
              <a:t> </a:t>
            </a:r>
            <a:r>
              <a:rPr lang="en-US" sz="2400" b="0" i="0" dirty="0" err="1">
                <a:solidFill>
                  <a:schemeClr val="tx1"/>
                </a:solidFill>
                <a:effectLst/>
                <a:latin typeface="+mj-lt"/>
                <a:cs typeface="Calibri" panose="020F0502020204030204" pitchFamily="34" charset="0"/>
              </a:rPr>
              <a:t>tranquila</a:t>
            </a:r>
            <a:endParaRPr lang="en-US" sz="2400" b="0" i="0" dirty="0">
              <a:solidFill>
                <a:schemeClr val="tx1"/>
              </a:solidFill>
              <a:effectLst/>
              <a:latin typeface="+mj-lt"/>
              <a:cs typeface="Calibri" panose="020F0502020204030204" pitchFamily="34" charset="0"/>
            </a:endParaRPr>
          </a:p>
          <a:p>
            <a:pPr marL="285750" lvl="1" indent="-285750">
              <a:buFont typeface="Arial" panose="020B0604020202020204" pitchFamily="34" charset="0"/>
              <a:buChar char="•"/>
            </a:pPr>
            <a:r>
              <a:rPr lang="en-US" sz="2400" dirty="0" err="1">
                <a:solidFill>
                  <a:schemeClr val="tx1"/>
                </a:solidFill>
                <a:latin typeface="+mj-lt"/>
                <a:cs typeface="Calibri" panose="020F0502020204030204" pitchFamily="34" charset="0"/>
              </a:rPr>
              <a:t>r</a:t>
            </a:r>
            <a:r>
              <a:rPr lang="en-US" sz="2400" b="0" i="0" dirty="0" err="1">
                <a:solidFill>
                  <a:schemeClr val="tx1"/>
                </a:solidFill>
                <a:effectLst/>
                <a:latin typeface="+mj-lt"/>
                <a:cs typeface="Calibri" panose="020F0502020204030204" pitchFamily="34" charset="0"/>
              </a:rPr>
              <a:t>espira</a:t>
            </a:r>
            <a:r>
              <a:rPr lang="en-US" sz="2400" b="0" i="0" dirty="0">
                <a:solidFill>
                  <a:schemeClr val="tx1"/>
                </a:solidFill>
                <a:effectLst/>
                <a:latin typeface="+mj-lt"/>
                <a:cs typeface="Calibri" panose="020F0502020204030204" pitchFamily="34" charset="0"/>
              </a:rPr>
              <a:t> de </a:t>
            </a:r>
            <a:r>
              <a:rPr lang="en-US" sz="2400" b="0" i="0" dirty="0" err="1">
                <a:solidFill>
                  <a:schemeClr val="tx1"/>
                </a:solidFill>
                <a:effectLst/>
                <a:latin typeface="+mj-lt"/>
                <a:cs typeface="Calibri" panose="020F0502020204030204" pitchFamily="34" charset="0"/>
              </a:rPr>
              <a:t>manera</a:t>
            </a:r>
            <a:r>
              <a:rPr lang="en-US" sz="2400" b="0" i="0" dirty="0">
                <a:solidFill>
                  <a:schemeClr val="tx1"/>
                </a:solidFill>
                <a:effectLst/>
                <a:latin typeface="+mj-lt"/>
                <a:cs typeface="Calibri" panose="020F0502020204030204" pitchFamily="34" charset="0"/>
              </a:rPr>
              <a:t> </a:t>
            </a:r>
            <a:r>
              <a:rPr lang="en-US" sz="2400" b="0" i="0" dirty="0" err="1">
                <a:solidFill>
                  <a:schemeClr val="tx1"/>
                </a:solidFill>
                <a:effectLst/>
                <a:latin typeface="+mj-lt"/>
                <a:cs typeface="Calibri" panose="020F0502020204030204" pitchFamily="34" charset="0"/>
              </a:rPr>
              <a:t>lenta</a:t>
            </a:r>
            <a:r>
              <a:rPr lang="en-US" sz="2400" b="0" i="0" dirty="0">
                <a:solidFill>
                  <a:schemeClr val="tx1"/>
                </a:solidFill>
                <a:effectLst/>
                <a:latin typeface="+mj-lt"/>
                <a:cs typeface="Calibri" panose="020F0502020204030204" pitchFamily="34" charset="0"/>
              </a:rPr>
              <a:t> y serena</a:t>
            </a:r>
            <a:endParaRPr lang="en-US" sz="2400" dirty="0">
              <a:solidFill>
                <a:schemeClr val="tx1"/>
              </a:solidFill>
              <a:latin typeface="+mj-lt"/>
              <a:cs typeface="Calibri" panose="020F0502020204030204" pitchFamily="34" charset="0"/>
            </a:endParaRPr>
          </a:p>
        </p:txBody>
      </p:sp>
      <p:sp>
        <p:nvSpPr>
          <p:cNvPr id="15" name="Oval 14">
            <a:extLst>
              <a:ext uri="{FF2B5EF4-FFF2-40B4-BE49-F238E27FC236}">
                <a16:creationId xmlns:a16="http://schemas.microsoft.com/office/drawing/2014/main" id="{A9DB57ED-6CE7-80A4-ACA1-B4C1BF56C3F2}"/>
              </a:ext>
            </a:extLst>
          </p:cNvPr>
          <p:cNvSpPr/>
          <p:nvPr/>
        </p:nvSpPr>
        <p:spPr>
          <a:xfrm>
            <a:off x="6350311" y="2715022"/>
            <a:ext cx="1714038" cy="260438"/>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C0BAF690-F6F9-AAD3-2A1D-5E1F6E706BBD}"/>
              </a:ext>
            </a:extLst>
          </p:cNvPr>
          <p:cNvGrpSpPr/>
          <p:nvPr/>
        </p:nvGrpSpPr>
        <p:grpSpPr>
          <a:xfrm>
            <a:off x="8341320" y="1669226"/>
            <a:ext cx="531275" cy="1248957"/>
            <a:chOff x="5245436" y="3013829"/>
            <a:chExt cx="874061" cy="2054799"/>
          </a:xfrm>
        </p:grpSpPr>
        <p:sp>
          <p:nvSpPr>
            <p:cNvPr id="8" name="Round Same Side Corner Rectangle 21">
              <a:extLst>
                <a:ext uri="{FF2B5EF4-FFF2-40B4-BE49-F238E27FC236}">
                  <a16:creationId xmlns:a16="http://schemas.microsoft.com/office/drawing/2014/main" id="{73E87C46-DD1B-B978-AFF7-F5B69EEE8694}"/>
                </a:ext>
              </a:extLst>
            </p:cNvPr>
            <p:cNvSpPr/>
            <p:nvPr/>
          </p:nvSpPr>
          <p:spPr>
            <a:xfrm>
              <a:off x="5245436" y="4011305"/>
              <a:ext cx="874060" cy="1057323"/>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415555AF-9814-870E-8BA6-4E1047244735}"/>
                </a:ext>
              </a:extLst>
            </p:cNvPr>
            <p:cNvSpPr/>
            <p:nvPr/>
          </p:nvSpPr>
          <p:spPr>
            <a:xfrm>
              <a:off x="5298386" y="3013829"/>
              <a:ext cx="821111" cy="82111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904702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B1304-45D5-9C94-3F9E-501107B8D642}"/>
              </a:ext>
            </a:extLst>
          </p:cNvPr>
          <p:cNvSpPr>
            <a:spLocks noGrp="1"/>
          </p:cNvSpPr>
          <p:nvPr>
            <p:ph type="title"/>
          </p:nvPr>
        </p:nvSpPr>
        <p:spPr/>
        <p:txBody>
          <a:bodyPr/>
          <a:lstStyle/>
          <a:p>
            <a:r>
              <a:rPr lang="en-US" dirty="0"/>
              <a:t>Juego de rol: tiempo fuera</a:t>
            </a:r>
          </a:p>
        </p:txBody>
      </p:sp>
      <p:sp>
        <p:nvSpPr>
          <p:cNvPr id="3" name="Google Shape;374;p8">
            <a:extLst>
              <a:ext uri="{FF2B5EF4-FFF2-40B4-BE49-F238E27FC236}">
                <a16:creationId xmlns:a16="http://schemas.microsoft.com/office/drawing/2014/main" id="{6EE850DE-FAAF-FFE9-B4A7-1E5B022D3D60}"/>
              </a:ext>
            </a:extLst>
          </p:cNvPr>
          <p:cNvSpPr/>
          <p:nvPr/>
        </p:nvSpPr>
        <p:spPr>
          <a:xfrm>
            <a:off x="4451214" y="2957236"/>
            <a:ext cx="1202656" cy="1298453"/>
          </a:xfrm>
          <a:prstGeom prst="star5">
            <a:avLst>
              <a:gd name="adj" fmla="val 28143"/>
              <a:gd name="hf" fmla="val 105146"/>
              <a:gd name="vf" fmla="val 11055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grpSp>
        <p:nvGrpSpPr>
          <p:cNvPr id="4" name="Group 3">
            <a:extLst>
              <a:ext uri="{FF2B5EF4-FFF2-40B4-BE49-F238E27FC236}">
                <a16:creationId xmlns:a16="http://schemas.microsoft.com/office/drawing/2014/main" id="{1F68F0B6-C738-812A-F798-9C863F31A735}"/>
              </a:ext>
            </a:extLst>
          </p:cNvPr>
          <p:cNvGrpSpPr/>
          <p:nvPr/>
        </p:nvGrpSpPr>
        <p:grpSpPr>
          <a:xfrm>
            <a:off x="3916258" y="2089648"/>
            <a:ext cx="4359483" cy="3122432"/>
            <a:chOff x="6244903" y="1194518"/>
            <a:chExt cx="1667397" cy="1194255"/>
          </a:xfrm>
          <a:solidFill>
            <a:schemeClr val="accent3">
              <a:lumMod val="75000"/>
            </a:schemeClr>
          </a:solidFill>
        </p:grpSpPr>
        <p:grpSp>
          <p:nvGrpSpPr>
            <p:cNvPr id="5" name="Group 4">
              <a:extLst>
                <a:ext uri="{FF2B5EF4-FFF2-40B4-BE49-F238E27FC236}">
                  <a16:creationId xmlns:a16="http://schemas.microsoft.com/office/drawing/2014/main" id="{85C60475-172E-D871-B990-1317F628E974}"/>
                </a:ext>
              </a:extLst>
            </p:cNvPr>
            <p:cNvGrpSpPr/>
            <p:nvPr/>
          </p:nvGrpSpPr>
          <p:grpSpPr>
            <a:xfrm>
              <a:off x="6244903" y="1194518"/>
              <a:ext cx="755220" cy="884779"/>
              <a:chOff x="6846848" y="1141103"/>
              <a:chExt cx="999203" cy="1170617"/>
            </a:xfrm>
            <a:grpFill/>
          </p:grpSpPr>
          <p:sp>
            <p:nvSpPr>
              <p:cNvPr id="12" name="Rectangle: Rounded Corners 11">
                <a:extLst>
                  <a:ext uri="{FF2B5EF4-FFF2-40B4-BE49-F238E27FC236}">
                    <a16:creationId xmlns:a16="http://schemas.microsoft.com/office/drawing/2014/main" id="{FE6387A4-5DD2-FC2E-FB5A-D4FCAE8CBB82}"/>
                  </a:ext>
                </a:extLst>
              </p:cNvPr>
              <p:cNvSpPr/>
              <p:nvPr/>
            </p:nvSpPr>
            <p:spPr>
              <a:xfrm rot="1100420">
                <a:off x="7141985" y="1874813"/>
                <a:ext cx="152400" cy="436907"/>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247CF60B-033B-F04C-102E-2A4CABDB582A}"/>
                  </a:ext>
                </a:extLst>
              </p:cNvPr>
              <p:cNvSpPr/>
              <p:nvPr/>
            </p:nvSpPr>
            <p:spPr>
              <a:xfrm rot="826591">
                <a:off x="6902427"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1ACFE3BB-5EDD-CC3F-99E6-B59CC752F9E5}"/>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2091A708-4445-2FB0-6611-8F41E49FBFAE}"/>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Block Arc 15">
                <a:extLst>
                  <a:ext uri="{FF2B5EF4-FFF2-40B4-BE49-F238E27FC236}">
                    <a16:creationId xmlns:a16="http://schemas.microsoft.com/office/drawing/2014/main" id="{58E3650D-2B4A-F2D5-DEEF-DAA1682A94D8}"/>
                  </a:ext>
                </a:extLst>
              </p:cNvPr>
              <p:cNvSpPr/>
              <p:nvPr/>
            </p:nvSpPr>
            <p:spPr>
              <a:xfrm rot="11719641">
                <a:off x="7178956" y="163781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6" name="Group 5">
              <a:extLst>
                <a:ext uri="{FF2B5EF4-FFF2-40B4-BE49-F238E27FC236}">
                  <a16:creationId xmlns:a16="http://schemas.microsoft.com/office/drawing/2014/main" id="{449F455E-D26D-2E36-6E0A-A3C1F1D22BA1}"/>
                </a:ext>
              </a:extLst>
            </p:cNvPr>
            <p:cNvGrpSpPr/>
            <p:nvPr/>
          </p:nvGrpSpPr>
          <p:grpSpPr>
            <a:xfrm rot="19632759">
              <a:off x="7157081" y="1490279"/>
              <a:ext cx="755219" cy="898494"/>
              <a:chOff x="6846848" y="1141103"/>
              <a:chExt cx="999203" cy="1188766"/>
            </a:xfrm>
            <a:grpFill/>
          </p:grpSpPr>
          <p:sp>
            <p:nvSpPr>
              <p:cNvPr id="7" name="Rectangle: Rounded Corners 6">
                <a:extLst>
                  <a:ext uri="{FF2B5EF4-FFF2-40B4-BE49-F238E27FC236}">
                    <a16:creationId xmlns:a16="http://schemas.microsoft.com/office/drawing/2014/main" id="{371C6B6C-E0E7-522E-575E-746DA23B7363}"/>
                  </a:ext>
                </a:extLst>
              </p:cNvPr>
              <p:cNvSpPr/>
              <p:nvPr/>
            </p:nvSpPr>
            <p:spPr>
              <a:xfrm rot="582262">
                <a:off x="7185878" y="1892961"/>
                <a:ext cx="152400" cy="436908"/>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882DF633-C438-37F7-0BD0-FB74619EFFEF}"/>
                  </a:ext>
                </a:extLst>
              </p:cNvPr>
              <p:cNvSpPr/>
              <p:nvPr/>
            </p:nvSpPr>
            <p:spPr>
              <a:xfrm rot="826591">
                <a:off x="6902428"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2876B921-C291-3D0D-B586-72DAA192CAD6}"/>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B39E716B-F1C8-914C-EB27-DCD3A7FC46A8}"/>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Block Arc 10">
                <a:extLst>
                  <a:ext uri="{FF2B5EF4-FFF2-40B4-BE49-F238E27FC236}">
                    <a16:creationId xmlns:a16="http://schemas.microsoft.com/office/drawing/2014/main" id="{C6A83CF4-9615-6CED-E326-A60EA4B15664}"/>
                  </a:ext>
                </a:extLst>
              </p:cNvPr>
              <p:cNvSpPr/>
              <p:nvPr/>
            </p:nvSpPr>
            <p:spPr>
              <a:xfrm rot="726908">
                <a:off x="7119521" y="173008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Tree>
    <p:extLst>
      <p:ext uri="{BB962C8B-B14F-4D97-AF65-F5344CB8AC3E}">
        <p14:creationId xmlns:p14="http://schemas.microsoft.com/office/powerpoint/2010/main" val="11550552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1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9A2A1"/>
              </a:buClr>
              <a:buSzPts val="3200"/>
              <a:buFont typeface="Arial"/>
              <a:buNone/>
            </a:pPr>
            <a:r>
              <a:rPr lang="en-US" dirty="0">
                <a:latin typeface="+mj-lt"/>
              </a:rPr>
              <a:t>Puntos clave de </a:t>
            </a:r>
            <a:r>
              <a:rPr lang="en-US" dirty="0" err="1">
                <a:latin typeface="+mj-lt"/>
              </a:rPr>
              <a:t>aprendizaje</a:t>
            </a:r>
            <a:endParaRPr lang="en-US" dirty="0">
              <a:latin typeface="+mj-lt"/>
            </a:endParaRPr>
          </a:p>
        </p:txBody>
      </p:sp>
      <p:sp>
        <p:nvSpPr>
          <p:cNvPr id="533" name="Google Shape;533;p18"/>
          <p:cNvSpPr txBox="1"/>
          <p:nvPr/>
        </p:nvSpPr>
        <p:spPr>
          <a:xfrm>
            <a:off x="1516363" y="3429000"/>
            <a:ext cx="4295599" cy="2677616"/>
          </a:xfrm>
          <a:prstGeom prst="rect">
            <a:avLst/>
          </a:prstGeom>
          <a:noFill/>
          <a:ln>
            <a:noFill/>
          </a:ln>
        </p:spPr>
        <p:txBody>
          <a:bodyPr spcFirstLastPara="1" wrap="square" lIns="91425" tIns="45700" rIns="91425" bIns="45700" anchor="t" anchorCtr="0">
            <a:spAutoFit/>
          </a:bodyPr>
          <a:lstStyle/>
          <a:p>
            <a:pPr marR="0" lvl="0" algn="ctr" defTabSz="914400" rtl="0" eaLnBrk="1" fontAlgn="auto" latinLnBrk="0" hangingPunct="1">
              <a:lnSpc>
                <a:spcPct val="100000"/>
              </a:lnSpc>
              <a:spcBef>
                <a:spcPts val="0"/>
              </a:spcBef>
              <a:spcAft>
                <a:spcPts val="0"/>
              </a:spcAft>
              <a:buClr>
                <a:srgbClr val="000000"/>
              </a:buClr>
              <a:buSzPts val="1400"/>
              <a:tabLst/>
              <a:defRPr/>
            </a:pPr>
            <a:r>
              <a:rPr lang="en-US" sz="2400" b="0" i="0" u="none" strike="noStrike" baseline="0" dirty="0">
                <a:latin typeface="+mj-lt"/>
                <a:cs typeface="Calibri" panose="020F0502020204030204" pitchFamily="34" charset="0"/>
              </a:rPr>
              <a:t>Los padres y </a:t>
            </a:r>
            <a:r>
              <a:rPr lang="en-US" sz="2400" b="0" i="0" u="none" strike="noStrike" baseline="0" dirty="0" err="1">
                <a:latin typeface="+mj-lt"/>
                <a:cs typeface="Calibri" panose="020F0502020204030204" pitchFamily="34" charset="0"/>
              </a:rPr>
              <a:t>madres</a:t>
            </a:r>
            <a:r>
              <a:rPr lang="en-US" sz="2400" b="0" i="0" u="none" strike="noStrike" baseline="0" dirty="0">
                <a:latin typeface="+mj-lt"/>
                <a:cs typeface="Calibri" panose="020F0502020204030204" pitchFamily="34" charset="0"/>
              </a:rPr>
              <a:t> </a:t>
            </a:r>
            <a:r>
              <a:rPr lang="en-US" sz="2400" b="0" i="0" u="none" strike="noStrike" baseline="0" dirty="0" err="1">
                <a:latin typeface="+mj-lt"/>
                <a:cs typeface="Calibri" panose="020F0502020204030204" pitchFamily="34" charset="0"/>
              </a:rPr>
              <a:t>pueden</a:t>
            </a:r>
            <a:r>
              <a:rPr lang="en-US" sz="2400" b="0" i="0" u="none" strike="noStrike" baseline="0" dirty="0">
                <a:latin typeface="+mj-lt"/>
                <a:cs typeface="Calibri" panose="020F0502020204030204" pitchFamily="34" charset="0"/>
              </a:rPr>
              <a:t> ignorar el mal comportamiento que no sea perjudicial para </a:t>
            </a:r>
            <a:r>
              <a:rPr lang="en-US" sz="2400" b="0" i="0" u="none" strike="noStrike" baseline="0" dirty="0" err="1">
                <a:latin typeface="+mj-lt"/>
                <a:cs typeface="Calibri" panose="020F0502020204030204" pitchFamily="34" charset="0"/>
              </a:rPr>
              <a:t>los</a:t>
            </a:r>
            <a:r>
              <a:rPr lang="en-US" sz="2400" b="0" i="0" u="none" strike="noStrike" baseline="0" dirty="0">
                <a:latin typeface="+mj-lt"/>
                <a:cs typeface="Calibri" panose="020F0502020204030204" pitchFamily="34" charset="0"/>
              </a:rPr>
              <a:t>/as </a:t>
            </a:r>
            <a:r>
              <a:rPr lang="en-US" sz="2400" b="0" i="0" u="none" strike="noStrike" baseline="0" dirty="0" err="1">
                <a:latin typeface="+mj-lt"/>
                <a:cs typeface="Calibri" panose="020F0502020204030204" pitchFamily="34" charset="0"/>
              </a:rPr>
              <a:t>menores</a:t>
            </a:r>
            <a:r>
              <a:rPr lang="en-US" sz="2400" b="0" i="0" u="none" strike="noStrike" baseline="0" dirty="0">
                <a:latin typeface="+mj-lt"/>
                <a:cs typeface="Calibri" panose="020F0502020204030204" pitchFamily="34" charset="0"/>
              </a:rPr>
              <a:t> o para los demás y luego </a:t>
            </a:r>
            <a:r>
              <a:rPr lang="en-US" sz="2400" b="0" i="0" u="none" strike="noStrike" baseline="0" dirty="0" err="1">
                <a:latin typeface="+mj-lt"/>
                <a:cs typeface="Calibri" panose="020F0502020204030204" pitchFamily="34" charset="0"/>
              </a:rPr>
              <a:t>elogiar</a:t>
            </a:r>
            <a:r>
              <a:rPr lang="en-US" sz="2400" b="0" i="0" u="none" strike="noStrike" baseline="0" dirty="0">
                <a:latin typeface="+mj-lt"/>
                <a:cs typeface="Calibri" panose="020F0502020204030204" pitchFamily="34" charset="0"/>
              </a:rPr>
              <a:t> al </a:t>
            </a:r>
            <a:r>
              <a:rPr lang="en-US" sz="2400" b="0" i="0" u="none" strike="noStrike" baseline="0" dirty="0" err="1">
                <a:latin typeface="+mj-lt"/>
                <a:cs typeface="Calibri" panose="020F0502020204030204" pitchFamily="34" charset="0"/>
              </a:rPr>
              <a:t>menor</a:t>
            </a:r>
            <a:r>
              <a:rPr lang="en-US" sz="2400" b="0" i="0" u="none" strike="noStrike" baseline="0" dirty="0">
                <a:latin typeface="+mj-lt"/>
                <a:cs typeface="Calibri" panose="020F0502020204030204" pitchFamily="34" charset="0"/>
              </a:rPr>
              <a:t> una vez que cese </a:t>
            </a:r>
            <a:r>
              <a:rPr lang="en-US" sz="2400" b="0" i="0" u="none" strike="noStrike" baseline="0" dirty="0" err="1">
                <a:latin typeface="+mj-lt"/>
                <a:cs typeface="Calibri" panose="020F0502020204030204" pitchFamily="34" charset="0"/>
              </a:rPr>
              <a:t>su</a:t>
            </a:r>
            <a:r>
              <a:rPr lang="en-US" sz="2400" b="0" i="0" u="none" strike="noStrike" baseline="0" dirty="0">
                <a:latin typeface="+mj-lt"/>
                <a:cs typeface="Calibri" panose="020F0502020204030204" pitchFamily="34" charset="0"/>
              </a:rPr>
              <a:t> </a:t>
            </a:r>
            <a:r>
              <a:rPr lang="en-US" sz="2400" b="0" i="0" u="none" strike="noStrike" baseline="0" dirty="0" err="1">
                <a:latin typeface="+mj-lt"/>
                <a:cs typeface="Calibri" panose="020F0502020204030204" pitchFamily="34" charset="0"/>
              </a:rPr>
              <a:t>conducta</a:t>
            </a:r>
            <a:endParaRPr lang="en-US" sz="2400" b="0" i="0" u="none" strike="noStrike" baseline="0" dirty="0">
              <a:solidFill>
                <a:srgbClr val="000000"/>
              </a:solidFill>
              <a:latin typeface="+mj-lt"/>
              <a:cs typeface="Calibri" panose="020F0502020204030204" pitchFamily="34" charset="0"/>
            </a:endParaRPr>
          </a:p>
        </p:txBody>
      </p:sp>
      <p:sp>
        <p:nvSpPr>
          <p:cNvPr id="534" name="Google Shape;534;p18"/>
          <p:cNvSpPr txBox="1"/>
          <p:nvPr/>
        </p:nvSpPr>
        <p:spPr>
          <a:xfrm>
            <a:off x="6642224" y="3429000"/>
            <a:ext cx="3654388" cy="2792647"/>
          </a:xfrm>
          <a:prstGeom prst="rect">
            <a:avLst/>
          </a:prstGeom>
          <a:noFill/>
          <a:ln>
            <a:noFill/>
          </a:ln>
        </p:spPr>
        <p:txBody>
          <a:bodyPr spcFirstLastPara="1" wrap="square" lIns="91425" tIns="45700" rIns="91425" bIns="45700" anchor="t" anchorCtr="0">
            <a:spAutoFit/>
          </a:bodyPr>
          <a:lstStyle/>
          <a:p>
            <a:pPr algn="ctr">
              <a:lnSpc>
                <a:spcPct val="107000"/>
              </a:lnSpc>
            </a:pPr>
            <a:r>
              <a:rPr lang="en-US" sz="2400" dirty="0">
                <a:latin typeface="+mj-lt"/>
                <a:cs typeface="Calibri" panose="020F0502020204030204" pitchFamily="34" charset="0"/>
              </a:rPr>
              <a:t>El tiempo fuera puede utilizarse como estrategia para mejorar el comportamiento de </a:t>
            </a:r>
            <a:r>
              <a:rPr lang="en-US" sz="2400" dirty="0" err="1">
                <a:latin typeface="+mj-lt"/>
                <a:cs typeface="Calibri" panose="020F0502020204030204" pitchFamily="34" charset="0"/>
              </a:rPr>
              <a:t>los</a:t>
            </a:r>
            <a:r>
              <a:rPr lang="en-US" sz="2400" dirty="0">
                <a:latin typeface="+mj-lt"/>
                <a:cs typeface="Calibri" panose="020F0502020204030204" pitchFamily="34" charset="0"/>
              </a:rPr>
              <a:t>/as </a:t>
            </a:r>
            <a:r>
              <a:rPr lang="en-US" sz="2400" dirty="0" err="1">
                <a:latin typeface="+mj-lt"/>
                <a:cs typeface="Calibri" panose="020F0502020204030204" pitchFamily="34" charset="0"/>
              </a:rPr>
              <a:t>menores</a:t>
            </a:r>
            <a:r>
              <a:rPr lang="en-US" sz="2400" dirty="0">
                <a:latin typeface="+mj-lt"/>
                <a:cs typeface="Calibri" panose="020F0502020204030204" pitchFamily="34" charset="0"/>
              </a:rPr>
              <a:t> y </a:t>
            </a:r>
            <a:r>
              <a:rPr lang="en-US" sz="2400" dirty="0" err="1">
                <a:latin typeface="+mj-lt"/>
                <a:cs typeface="Calibri" panose="020F0502020204030204" pitchFamily="34" charset="0"/>
              </a:rPr>
              <a:t>ayudarlos</a:t>
            </a:r>
            <a:r>
              <a:rPr lang="en-US" sz="2400" dirty="0">
                <a:latin typeface="+mj-lt"/>
                <a:cs typeface="Calibri" panose="020F0502020204030204" pitchFamily="34" charset="0"/>
              </a:rPr>
              <a:t>/as a </a:t>
            </a:r>
            <a:r>
              <a:rPr lang="en-US" sz="2400" dirty="0" err="1">
                <a:latin typeface="+mj-lt"/>
                <a:cs typeface="Calibri" panose="020F0502020204030204" pitchFamily="34" charset="0"/>
              </a:rPr>
              <a:t>calmarse</a:t>
            </a:r>
            <a:endParaRPr lang="en-US" sz="2000" b="0" i="0" u="none" strike="noStrike" baseline="0" dirty="0">
              <a:solidFill>
                <a:srgbClr val="000000"/>
              </a:solidFill>
              <a:latin typeface="+mj-lt"/>
              <a:cs typeface="Calibri" panose="020F0502020204030204" pitchFamily="34" charset="0"/>
            </a:endParaRPr>
          </a:p>
          <a:p>
            <a:pPr marL="0" marR="0" lvl="0" indent="0" algn="ctr" rtl="0">
              <a:lnSpc>
                <a:spcPct val="107000"/>
              </a:lnSpc>
              <a:spcBef>
                <a:spcPts val="0"/>
              </a:spcBef>
              <a:spcAft>
                <a:spcPts val="0"/>
              </a:spcAft>
              <a:buNone/>
            </a:pPr>
            <a:endParaRPr lang="en-US" sz="2000" dirty="0">
              <a:solidFill>
                <a:schemeClr val="dk1"/>
              </a:solidFill>
              <a:latin typeface="+mj-lt"/>
              <a:ea typeface="Helvetica Neue"/>
              <a:cs typeface="Helvetica Neue"/>
              <a:sym typeface="Helvetica Neue"/>
            </a:endParaRPr>
          </a:p>
        </p:txBody>
      </p:sp>
      <p:sp>
        <p:nvSpPr>
          <p:cNvPr id="535" name="Google Shape;535;p18"/>
          <p:cNvSpPr/>
          <p:nvPr/>
        </p:nvSpPr>
        <p:spPr>
          <a:xfrm>
            <a:off x="3138383" y="1957671"/>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536" name="Google Shape;536;p18"/>
          <p:cNvSpPr/>
          <p:nvPr/>
        </p:nvSpPr>
        <p:spPr>
          <a:xfrm>
            <a:off x="7943638" y="1957671"/>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Tree>
    <p:extLst>
      <p:ext uri="{BB962C8B-B14F-4D97-AF65-F5344CB8AC3E}">
        <p14:creationId xmlns:p14="http://schemas.microsoft.com/office/powerpoint/2010/main" val="57732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cxnSp>
        <p:nvCxnSpPr>
          <p:cNvPr id="259" name="Google Shape;259;p4"/>
          <p:cNvCxnSpPr>
            <a:cxnSpLocks/>
            <a:stCxn id="13" idx="1"/>
          </p:cNvCxnSpPr>
          <p:nvPr/>
        </p:nvCxnSpPr>
        <p:spPr>
          <a:xfrm>
            <a:off x="6407313" y="1153161"/>
            <a:ext cx="0" cy="5704839"/>
          </a:xfrm>
          <a:prstGeom prst="straightConnector1">
            <a:avLst/>
          </a:prstGeom>
          <a:noFill/>
          <a:ln w="28575" cap="flat" cmpd="sng">
            <a:solidFill>
              <a:schemeClr val="lt1"/>
            </a:solidFill>
            <a:prstDash val="solid"/>
            <a:miter lim="800000"/>
            <a:headEnd type="none" w="sm" len="sm"/>
            <a:tailEnd type="none" w="sm" len="sm"/>
          </a:ln>
        </p:spPr>
      </p:cxnSp>
      <p:sp>
        <p:nvSpPr>
          <p:cNvPr id="262" name="Google Shape;262;p4"/>
          <p:cNvSpPr txBox="1"/>
          <p:nvPr/>
        </p:nvSpPr>
        <p:spPr>
          <a:xfrm>
            <a:off x="6775884" y="1529292"/>
            <a:ext cx="4870015"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Helvetica Neue"/>
              <a:buNone/>
            </a:pPr>
            <a:r>
              <a:rPr lang="es-ES" sz="1800" b="1" dirty="0">
                <a:solidFill>
                  <a:schemeClr val="bg1"/>
                </a:solidFill>
                <a:latin typeface="+mj-lt"/>
                <a:ea typeface="Helvetica Neue"/>
                <a:cs typeface="Helvetica Neue"/>
                <a:sym typeface="Helvetica Neue"/>
              </a:rPr>
              <a:t>Apoyar el apego y el establecimiento de vínculos afectivos con los niños y niñas más pequeños/as</a:t>
            </a:r>
            <a:endParaRPr lang="en-US" sz="1800" b="1" dirty="0">
              <a:solidFill>
                <a:schemeClr val="bg1"/>
              </a:solidFill>
              <a:latin typeface="+mj-lt"/>
              <a:ea typeface="Helvetica Neue"/>
              <a:cs typeface="Helvetica Neue"/>
              <a:sym typeface="Helvetica Neue"/>
            </a:endParaRPr>
          </a:p>
          <a:p>
            <a:pPr marL="0" marR="0" lvl="0" indent="0" algn="l" rtl="0">
              <a:spcBef>
                <a:spcPts val="0"/>
              </a:spcBef>
              <a:spcAft>
                <a:spcPts val="0"/>
              </a:spcAft>
              <a:buClr>
                <a:schemeClr val="lt1"/>
              </a:buClr>
              <a:buSzPts val="1800"/>
              <a:buFont typeface="Helvetica Neue"/>
              <a:buNone/>
            </a:pPr>
            <a:r>
              <a:rPr lang="en-US" sz="1800" i="1" dirty="0">
                <a:solidFill>
                  <a:schemeClr val="bg1"/>
                </a:solidFill>
                <a:latin typeface="+mj-lt"/>
                <a:ea typeface="Helvetica Neue"/>
                <a:cs typeface="Helvetica Neue"/>
                <a:sym typeface="Helvetica Neue"/>
              </a:rPr>
              <a:t>1 hora 30 minutos</a:t>
            </a:r>
            <a:endParaRPr lang="en-US" sz="1800" i="1" dirty="0">
              <a:solidFill>
                <a:schemeClr val="bg1"/>
              </a:solidFill>
              <a:latin typeface="+mj-lt"/>
            </a:endParaRPr>
          </a:p>
        </p:txBody>
      </p:sp>
      <p:sp>
        <p:nvSpPr>
          <p:cNvPr id="267" name="Google Shape;267;p4"/>
          <p:cNvSpPr/>
          <p:nvPr/>
        </p:nvSpPr>
        <p:spPr>
          <a:xfrm rot="1782986">
            <a:off x="6238268" y="1812772"/>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269" name="Google Shape;269;p4"/>
          <p:cNvSpPr/>
          <p:nvPr/>
        </p:nvSpPr>
        <p:spPr>
          <a:xfrm rot="1782986">
            <a:off x="6238268" y="4246518"/>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274" name="Google Shape;274;p4"/>
          <p:cNvSpPr txBox="1">
            <a:spLocks noGrp="1"/>
          </p:cNvSpPr>
          <p:nvPr>
            <p:ph type="title"/>
          </p:nvPr>
        </p:nvSpPr>
        <p:spPr>
          <a:xfrm>
            <a:off x="1028453" y="3198461"/>
            <a:ext cx="4015311" cy="5621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Garamond"/>
              <a:buNone/>
            </a:pPr>
            <a:r>
              <a:rPr lang="en-US" sz="4400" dirty="0"/>
              <a:t>Agenda</a:t>
            </a:r>
            <a:br>
              <a:rPr lang="en-US" sz="4400" dirty="0"/>
            </a:br>
            <a:br>
              <a:rPr lang="en-US" sz="4400" dirty="0"/>
            </a:br>
            <a:r>
              <a:rPr lang="en-US" sz="2500" dirty="0"/>
              <a:t>1/2</a:t>
            </a:r>
          </a:p>
        </p:txBody>
      </p:sp>
      <p:sp>
        <p:nvSpPr>
          <p:cNvPr id="2" name="Google Shape;264;p4">
            <a:extLst>
              <a:ext uri="{FF2B5EF4-FFF2-40B4-BE49-F238E27FC236}">
                <a16:creationId xmlns:a16="http://schemas.microsoft.com/office/drawing/2014/main" id="{7123F447-235C-6C19-E9E1-357DBBB397BA}"/>
              </a:ext>
            </a:extLst>
          </p:cNvPr>
          <p:cNvSpPr txBox="1"/>
          <p:nvPr/>
        </p:nvSpPr>
        <p:spPr>
          <a:xfrm>
            <a:off x="6775884" y="2810776"/>
            <a:ext cx="4870015"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Helvetica Neue"/>
              <a:buNone/>
            </a:pPr>
            <a:r>
              <a:rPr lang="en-US" sz="1800" b="1" dirty="0">
                <a:solidFill>
                  <a:schemeClr val="lt1"/>
                </a:solidFill>
                <a:latin typeface="+mj-lt"/>
                <a:ea typeface="Helvetica Neue"/>
                <a:cs typeface="Helvetica Neue"/>
                <a:sym typeface="Helvetica Neue"/>
              </a:rPr>
              <a:t>Establecer relaciones positivas con </a:t>
            </a:r>
            <a:r>
              <a:rPr lang="en-US" sz="1800" b="1" dirty="0" err="1">
                <a:solidFill>
                  <a:schemeClr val="lt1"/>
                </a:solidFill>
                <a:latin typeface="+mj-lt"/>
                <a:ea typeface="Helvetica Neue"/>
                <a:cs typeface="Helvetica Neue"/>
                <a:sym typeface="Helvetica Neue"/>
              </a:rPr>
              <a:t>los</a:t>
            </a:r>
            <a:r>
              <a:rPr lang="en-US" sz="1800" b="1" dirty="0">
                <a:solidFill>
                  <a:schemeClr val="lt1"/>
                </a:solidFill>
                <a:latin typeface="+mj-lt"/>
                <a:ea typeface="Helvetica Neue"/>
                <a:cs typeface="Helvetica Neue"/>
                <a:sym typeface="Helvetica Neue"/>
              </a:rPr>
              <a:t>/as </a:t>
            </a:r>
            <a:r>
              <a:rPr lang="en-US" sz="1800" b="1" dirty="0" err="1">
                <a:solidFill>
                  <a:schemeClr val="lt1"/>
                </a:solidFill>
                <a:latin typeface="+mj-lt"/>
                <a:ea typeface="Helvetica Neue"/>
                <a:cs typeface="Helvetica Neue"/>
                <a:sym typeface="Helvetica Neue"/>
              </a:rPr>
              <a:t>menores</a:t>
            </a:r>
            <a:endParaRPr lang="en-US" sz="1800" b="1" dirty="0">
              <a:solidFill>
                <a:schemeClr val="lt1"/>
              </a:solidFill>
              <a:latin typeface="+mj-lt"/>
              <a:ea typeface="Helvetica Neue"/>
              <a:cs typeface="Helvetica Neue"/>
              <a:sym typeface="Helvetica Neue"/>
            </a:endParaRPr>
          </a:p>
          <a:p>
            <a:pPr marL="0" marR="0" lvl="0" indent="0" algn="l" rtl="0">
              <a:spcBef>
                <a:spcPts val="0"/>
              </a:spcBef>
              <a:spcAft>
                <a:spcPts val="0"/>
              </a:spcAft>
              <a:buClr>
                <a:schemeClr val="lt1"/>
              </a:buClr>
              <a:buSzPts val="1800"/>
              <a:buFont typeface="Helvetica Neue"/>
              <a:buNone/>
            </a:pPr>
            <a:r>
              <a:rPr lang="en-US" sz="1800" i="1" dirty="0">
                <a:solidFill>
                  <a:schemeClr val="lt1"/>
                </a:solidFill>
                <a:latin typeface="+mj-lt"/>
                <a:ea typeface="Helvetica Neue"/>
                <a:cs typeface="Helvetica Neue"/>
                <a:sym typeface="Helvetica Neue"/>
              </a:rPr>
              <a:t>2 horas </a:t>
            </a:r>
          </a:p>
        </p:txBody>
      </p:sp>
      <p:sp>
        <p:nvSpPr>
          <p:cNvPr id="3" name="Google Shape;264;p4">
            <a:extLst>
              <a:ext uri="{FF2B5EF4-FFF2-40B4-BE49-F238E27FC236}">
                <a16:creationId xmlns:a16="http://schemas.microsoft.com/office/drawing/2014/main" id="{CD489D39-D64C-1775-5B46-CCCB3E1EFC96}"/>
              </a:ext>
            </a:extLst>
          </p:cNvPr>
          <p:cNvSpPr txBox="1"/>
          <p:nvPr/>
        </p:nvSpPr>
        <p:spPr>
          <a:xfrm>
            <a:off x="6775883" y="4005580"/>
            <a:ext cx="4870013"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Helvetica Neue"/>
              <a:buNone/>
            </a:pPr>
            <a:r>
              <a:rPr lang="en-US" sz="1800" b="1" dirty="0">
                <a:solidFill>
                  <a:schemeClr val="lt1"/>
                </a:solidFill>
                <a:latin typeface="+mj-lt"/>
                <a:ea typeface="Helvetica Neue"/>
                <a:cs typeface="Helvetica Neue"/>
                <a:sym typeface="Helvetica Neue"/>
              </a:rPr>
              <a:t>Desarrollar las habilidades emocionales y de empatía de </a:t>
            </a:r>
            <a:r>
              <a:rPr lang="en-US" sz="1800" b="1" dirty="0" err="1">
                <a:solidFill>
                  <a:schemeClr val="lt1"/>
                </a:solidFill>
                <a:latin typeface="+mj-lt"/>
                <a:ea typeface="Helvetica Neue"/>
                <a:cs typeface="Helvetica Neue"/>
                <a:sym typeface="Helvetica Neue"/>
              </a:rPr>
              <a:t>los</a:t>
            </a:r>
            <a:r>
              <a:rPr lang="en-US" sz="1800" b="1" dirty="0">
                <a:solidFill>
                  <a:schemeClr val="lt1"/>
                </a:solidFill>
                <a:latin typeface="+mj-lt"/>
                <a:ea typeface="Helvetica Neue"/>
                <a:cs typeface="Helvetica Neue"/>
                <a:sym typeface="Helvetica Neue"/>
              </a:rPr>
              <a:t> padres y/o </a:t>
            </a:r>
            <a:r>
              <a:rPr lang="en-US" sz="1800" b="1" dirty="0" err="1">
                <a:solidFill>
                  <a:schemeClr val="lt1"/>
                </a:solidFill>
                <a:latin typeface="+mj-lt"/>
                <a:ea typeface="Helvetica Neue"/>
                <a:cs typeface="Helvetica Neue"/>
                <a:sym typeface="Helvetica Neue"/>
              </a:rPr>
              <a:t>cuidadores</a:t>
            </a:r>
            <a:endParaRPr lang="en-US" sz="1800" b="1" dirty="0">
              <a:solidFill>
                <a:schemeClr val="lt1"/>
              </a:solidFill>
              <a:latin typeface="+mj-lt"/>
              <a:ea typeface="Helvetica Neue"/>
              <a:cs typeface="Helvetica Neue"/>
              <a:sym typeface="Helvetica Neue"/>
            </a:endParaRPr>
          </a:p>
          <a:p>
            <a:pPr marL="0" marR="0" lvl="0" indent="0" algn="l" rtl="0">
              <a:spcBef>
                <a:spcPts val="0"/>
              </a:spcBef>
              <a:spcAft>
                <a:spcPts val="0"/>
              </a:spcAft>
              <a:buClr>
                <a:schemeClr val="lt1"/>
              </a:buClr>
              <a:buSzPts val="1800"/>
              <a:buFont typeface="Helvetica Neue"/>
              <a:buNone/>
            </a:pPr>
            <a:r>
              <a:rPr lang="en-US" sz="1800" i="1" dirty="0">
                <a:solidFill>
                  <a:schemeClr val="lt1"/>
                </a:solidFill>
                <a:latin typeface="+mj-lt"/>
                <a:ea typeface="Helvetica Neue"/>
                <a:cs typeface="Helvetica Neue"/>
                <a:sym typeface="Helvetica Neue"/>
              </a:rPr>
              <a:t>1 hora </a:t>
            </a:r>
          </a:p>
        </p:txBody>
      </p:sp>
      <p:sp>
        <p:nvSpPr>
          <p:cNvPr id="6" name="Google Shape;264;p4">
            <a:extLst>
              <a:ext uri="{FF2B5EF4-FFF2-40B4-BE49-F238E27FC236}">
                <a16:creationId xmlns:a16="http://schemas.microsoft.com/office/drawing/2014/main" id="{E688E148-CF23-AE0E-6FF2-58B59FFBE25C}"/>
              </a:ext>
            </a:extLst>
          </p:cNvPr>
          <p:cNvSpPr txBox="1"/>
          <p:nvPr/>
        </p:nvSpPr>
        <p:spPr>
          <a:xfrm>
            <a:off x="6775884" y="5150302"/>
            <a:ext cx="4870012"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Helvetica Neue"/>
              <a:buNone/>
            </a:pPr>
            <a:r>
              <a:rPr lang="en-US" sz="1800" b="1" dirty="0">
                <a:solidFill>
                  <a:schemeClr val="lt1"/>
                </a:solidFill>
                <a:latin typeface="+mj-lt"/>
                <a:ea typeface="Helvetica Neue"/>
                <a:cs typeface="Helvetica Neue"/>
                <a:sym typeface="Helvetica Neue"/>
              </a:rPr>
              <a:t>Crear un </a:t>
            </a:r>
            <a:r>
              <a:rPr lang="en-US" sz="1800" b="1" dirty="0" err="1">
                <a:solidFill>
                  <a:schemeClr val="lt1"/>
                </a:solidFill>
                <a:latin typeface="+mj-lt"/>
                <a:ea typeface="Helvetica Neue"/>
                <a:cs typeface="Helvetica Neue"/>
                <a:sym typeface="Helvetica Neue"/>
              </a:rPr>
              <a:t>entorno</a:t>
            </a:r>
            <a:r>
              <a:rPr lang="en-US" sz="1800" b="1" dirty="0">
                <a:solidFill>
                  <a:schemeClr val="lt1"/>
                </a:solidFill>
                <a:latin typeface="+mj-lt"/>
                <a:ea typeface="Helvetica Neue"/>
                <a:cs typeface="Helvetica Neue"/>
                <a:sym typeface="Helvetica Neue"/>
              </a:rPr>
              <a:t> </a:t>
            </a:r>
            <a:r>
              <a:rPr lang="en-US" sz="1800" b="1" dirty="0" err="1">
                <a:solidFill>
                  <a:schemeClr val="lt1"/>
                </a:solidFill>
                <a:latin typeface="+mj-lt"/>
                <a:ea typeface="Helvetica Neue"/>
                <a:cs typeface="Helvetica Neue"/>
                <a:sym typeface="Helvetica Neue"/>
              </a:rPr>
              <a:t>predecible</a:t>
            </a:r>
            <a:r>
              <a:rPr lang="en-US" sz="1800" b="1" dirty="0">
                <a:solidFill>
                  <a:schemeClr val="lt1"/>
                </a:solidFill>
                <a:latin typeface="+mj-lt"/>
                <a:ea typeface="Helvetica Neue"/>
                <a:cs typeface="Helvetica Neue"/>
                <a:sym typeface="Helvetica Neue"/>
              </a:rPr>
              <a:t> y seguro mediante normas y </a:t>
            </a:r>
            <a:r>
              <a:rPr lang="en-US" sz="1800" b="1" dirty="0" err="1">
                <a:solidFill>
                  <a:schemeClr val="lt1"/>
                </a:solidFill>
                <a:latin typeface="+mj-lt"/>
                <a:ea typeface="Helvetica Neue"/>
                <a:cs typeface="Helvetica Neue"/>
                <a:sym typeface="Helvetica Neue"/>
              </a:rPr>
              <a:t>rutinas</a:t>
            </a:r>
            <a:r>
              <a:rPr lang="en-US" sz="1800" b="1" dirty="0">
                <a:solidFill>
                  <a:schemeClr val="lt1"/>
                </a:solidFill>
                <a:latin typeface="+mj-lt"/>
                <a:ea typeface="Helvetica Neue"/>
                <a:cs typeface="Helvetica Neue"/>
                <a:sym typeface="Helvetica Neue"/>
              </a:rPr>
              <a:t> </a:t>
            </a:r>
            <a:r>
              <a:rPr lang="en-US" sz="1800" b="1" dirty="0" err="1">
                <a:solidFill>
                  <a:schemeClr val="lt1"/>
                </a:solidFill>
                <a:latin typeface="+mj-lt"/>
                <a:ea typeface="Helvetica Neue"/>
                <a:cs typeface="Helvetica Neue"/>
                <a:sym typeface="Helvetica Neue"/>
              </a:rPr>
              <a:t>familiares</a:t>
            </a:r>
            <a:r>
              <a:rPr lang="en-US" sz="1800" b="1" dirty="0">
                <a:solidFill>
                  <a:schemeClr val="lt1"/>
                </a:solidFill>
                <a:latin typeface="+mj-lt"/>
                <a:ea typeface="Helvetica Neue"/>
                <a:cs typeface="Helvetica Neue"/>
                <a:sym typeface="Helvetica Neue"/>
              </a:rPr>
              <a:t> </a:t>
            </a:r>
          </a:p>
          <a:p>
            <a:pPr marL="0" marR="0" lvl="0" indent="0" algn="l" rtl="0">
              <a:spcBef>
                <a:spcPts val="0"/>
              </a:spcBef>
              <a:spcAft>
                <a:spcPts val="0"/>
              </a:spcAft>
              <a:buClr>
                <a:schemeClr val="lt1"/>
              </a:buClr>
              <a:buSzPts val="1800"/>
              <a:buFont typeface="Helvetica Neue"/>
              <a:buNone/>
            </a:pPr>
            <a:r>
              <a:rPr lang="en-US" sz="1800" i="1" dirty="0">
                <a:solidFill>
                  <a:schemeClr val="lt1"/>
                </a:solidFill>
                <a:latin typeface="+mj-lt"/>
                <a:ea typeface="Helvetica Neue"/>
                <a:cs typeface="Helvetica Neue"/>
                <a:sym typeface="Helvetica Neue"/>
              </a:rPr>
              <a:t>1 hora 30 minutos </a:t>
            </a:r>
          </a:p>
        </p:txBody>
      </p:sp>
      <p:sp>
        <p:nvSpPr>
          <p:cNvPr id="5" name="Google Shape;269;p4">
            <a:extLst>
              <a:ext uri="{FF2B5EF4-FFF2-40B4-BE49-F238E27FC236}">
                <a16:creationId xmlns:a16="http://schemas.microsoft.com/office/drawing/2014/main" id="{7DA44CF5-41DB-926F-40AE-37617572F4A8}"/>
              </a:ext>
            </a:extLst>
          </p:cNvPr>
          <p:cNvSpPr/>
          <p:nvPr/>
        </p:nvSpPr>
        <p:spPr>
          <a:xfrm rot="1782986">
            <a:off x="6238268" y="5231063"/>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9" name="Google Shape;269;p4">
            <a:extLst>
              <a:ext uri="{FF2B5EF4-FFF2-40B4-BE49-F238E27FC236}">
                <a16:creationId xmlns:a16="http://schemas.microsoft.com/office/drawing/2014/main" id="{43ED2DA5-7973-4D10-3D15-E391E312643C}"/>
              </a:ext>
            </a:extLst>
          </p:cNvPr>
          <p:cNvSpPr/>
          <p:nvPr/>
        </p:nvSpPr>
        <p:spPr>
          <a:xfrm rot="1782986">
            <a:off x="6238268" y="3034965"/>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12" name="Google Shape;262;p4">
            <a:extLst>
              <a:ext uri="{FF2B5EF4-FFF2-40B4-BE49-F238E27FC236}">
                <a16:creationId xmlns:a16="http://schemas.microsoft.com/office/drawing/2014/main" id="{8D939B37-8A30-7E9A-8BF2-E5BDBF05E6AE}"/>
              </a:ext>
            </a:extLst>
          </p:cNvPr>
          <p:cNvSpPr txBox="1"/>
          <p:nvPr/>
        </p:nvSpPr>
        <p:spPr>
          <a:xfrm>
            <a:off x="6775884" y="661569"/>
            <a:ext cx="4870015"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Helvetica Neue"/>
              <a:buNone/>
            </a:pPr>
            <a:r>
              <a:rPr lang="en-US" sz="1800" b="1" dirty="0" err="1">
                <a:solidFill>
                  <a:schemeClr val="bg1"/>
                </a:solidFill>
                <a:latin typeface="+mj-lt"/>
                <a:ea typeface="Helvetica Neue"/>
                <a:cs typeface="Helvetica Neue"/>
                <a:sym typeface="Helvetica Neue"/>
              </a:rPr>
              <a:t>Inicio</a:t>
            </a:r>
            <a:r>
              <a:rPr lang="en-US" sz="1800" b="1" dirty="0">
                <a:solidFill>
                  <a:schemeClr val="bg1"/>
                </a:solidFill>
                <a:latin typeface="+mj-lt"/>
                <a:ea typeface="Helvetica Neue"/>
                <a:cs typeface="Helvetica Neue"/>
                <a:sym typeface="Helvetica Neue"/>
              </a:rPr>
              <a:t> del módulo</a:t>
            </a:r>
          </a:p>
          <a:p>
            <a:pPr marL="0" marR="0" lvl="0" indent="0" algn="l" rtl="0">
              <a:spcBef>
                <a:spcPts val="0"/>
              </a:spcBef>
              <a:spcAft>
                <a:spcPts val="0"/>
              </a:spcAft>
              <a:buClr>
                <a:schemeClr val="lt1"/>
              </a:buClr>
              <a:buSzPts val="1800"/>
              <a:buFont typeface="Helvetica Neue"/>
              <a:buNone/>
            </a:pPr>
            <a:r>
              <a:rPr lang="en-US" sz="1800" i="1" dirty="0">
                <a:solidFill>
                  <a:schemeClr val="bg1"/>
                </a:solidFill>
                <a:latin typeface="+mj-lt"/>
                <a:sym typeface="Helvetica Neue"/>
              </a:rPr>
              <a:t>15 minutos </a:t>
            </a:r>
            <a:endParaRPr lang="en-US" sz="1800" i="1" dirty="0">
              <a:solidFill>
                <a:schemeClr val="bg1"/>
              </a:solidFill>
              <a:latin typeface="+mj-lt"/>
            </a:endParaRPr>
          </a:p>
        </p:txBody>
      </p:sp>
      <p:sp>
        <p:nvSpPr>
          <p:cNvPr id="13" name="Google Shape;267;p4">
            <a:extLst>
              <a:ext uri="{FF2B5EF4-FFF2-40B4-BE49-F238E27FC236}">
                <a16:creationId xmlns:a16="http://schemas.microsoft.com/office/drawing/2014/main" id="{2F4443D6-B0C3-A01D-7885-A16DBE6EC74D}"/>
              </a:ext>
            </a:extLst>
          </p:cNvPr>
          <p:cNvSpPr/>
          <p:nvPr/>
        </p:nvSpPr>
        <p:spPr>
          <a:xfrm rot="1782986">
            <a:off x="6238268" y="841239"/>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AAD7685A-A93E-D909-2304-4A5DA84B3C0C}"/>
              </a:ext>
            </a:extLst>
          </p:cNvPr>
          <p:cNvSpPr>
            <a:spLocks noGrp="1"/>
          </p:cNvSpPr>
          <p:nvPr>
            <p:ph type="title"/>
          </p:nvPr>
        </p:nvSpPr>
        <p:spPr/>
        <p:txBody>
          <a:bodyPr/>
          <a:lstStyle/>
          <a:p>
            <a:r>
              <a:rPr lang="en-CA" sz="2400" b="1" dirty="0">
                <a:solidFill>
                  <a:schemeClr val="bg1"/>
                </a:solidFill>
                <a:latin typeface="Garamond"/>
              </a:rPr>
              <a:t>SESIÓN 7</a:t>
            </a:r>
            <a:br>
              <a:rPr lang="en-CA" sz="2400" b="1" dirty="0">
                <a:solidFill>
                  <a:schemeClr val="bg1"/>
                </a:solidFill>
                <a:latin typeface="Garamond"/>
              </a:rPr>
            </a:br>
            <a:br>
              <a:rPr lang="en-CA" b="1" dirty="0">
                <a:solidFill>
                  <a:schemeClr val="bg1"/>
                </a:solidFill>
                <a:latin typeface="Garamond"/>
              </a:rPr>
            </a:br>
            <a:r>
              <a:rPr lang="en-US" sz="5400" b="1" dirty="0">
                <a:solidFill>
                  <a:schemeClr val="bg1"/>
                </a:solidFill>
                <a:latin typeface="Garamond"/>
              </a:rPr>
              <a:t>Reforzar las redes de apoyo social</a:t>
            </a:r>
            <a:endParaRPr lang="en-US" dirty="0"/>
          </a:p>
        </p:txBody>
      </p:sp>
      <p:grpSp>
        <p:nvGrpSpPr>
          <p:cNvPr id="5" name="Group 4">
            <a:extLst>
              <a:ext uri="{FF2B5EF4-FFF2-40B4-BE49-F238E27FC236}">
                <a16:creationId xmlns:a16="http://schemas.microsoft.com/office/drawing/2014/main" id="{D51FDC89-F54E-28C2-BACA-54AD9D05920F}"/>
              </a:ext>
            </a:extLst>
          </p:cNvPr>
          <p:cNvGrpSpPr/>
          <p:nvPr/>
        </p:nvGrpSpPr>
        <p:grpSpPr>
          <a:xfrm>
            <a:off x="10555017" y="683335"/>
            <a:ext cx="937477" cy="1121659"/>
            <a:chOff x="548251" y="3024358"/>
            <a:chExt cx="937477" cy="1121659"/>
          </a:xfrm>
          <a:solidFill>
            <a:schemeClr val="bg1"/>
          </a:solidFill>
        </p:grpSpPr>
        <p:grpSp>
          <p:nvGrpSpPr>
            <p:cNvPr id="13" name="Group 12">
              <a:extLst>
                <a:ext uri="{FF2B5EF4-FFF2-40B4-BE49-F238E27FC236}">
                  <a16:creationId xmlns:a16="http://schemas.microsoft.com/office/drawing/2014/main" id="{FDEE8CCC-D1EF-54B1-60B0-69AD877985CA}"/>
                </a:ext>
              </a:extLst>
            </p:cNvPr>
            <p:cNvGrpSpPr/>
            <p:nvPr/>
          </p:nvGrpSpPr>
          <p:grpSpPr>
            <a:xfrm>
              <a:off x="548251" y="3024358"/>
              <a:ext cx="937477" cy="1121659"/>
              <a:chOff x="2780231" y="3039417"/>
              <a:chExt cx="1162307" cy="1390660"/>
            </a:xfrm>
            <a:grpFill/>
          </p:grpSpPr>
          <p:sp>
            <p:nvSpPr>
              <p:cNvPr id="24" name="Rectangle 23">
                <a:extLst>
                  <a:ext uri="{FF2B5EF4-FFF2-40B4-BE49-F238E27FC236}">
                    <a16:creationId xmlns:a16="http://schemas.microsoft.com/office/drawing/2014/main" id="{060CAEAE-016F-0410-15D5-4DA09E8CC376}"/>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lowchart: Stored Data 24">
                <a:extLst>
                  <a:ext uri="{FF2B5EF4-FFF2-40B4-BE49-F238E27FC236}">
                    <a16:creationId xmlns:a16="http://schemas.microsoft.com/office/drawing/2014/main" id="{BDA541A7-5A85-0E41-B9DA-1A66E63B471F}"/>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lowchart: Stored Data 25">
                <a:extLst>
                  <a:ext uri="{FF2B5EF4-FFF2-40B4-BE49-F238E27FC236}">
                    <a16:creationId xmlns:a16="http://schemas.microsoft.com/office/drawing/2014/main" id="{14C3E02B-0BDC-65D5-BB35-68DBF2ABAFA0}"/>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18729545-8FD2-2432-83EF-03BDAA3F623F}"/>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Isosceles Triangle 27">
                <a:extLst>
                  <a:ext uri="{FF2B5EF4-FFF2-40B4-BE49-F238E27FC236}">
                    <a16:creationId xmlns:a16="http://schemas.microsoft.com/office/drawing/2014/main" id="{24C0B39A-9C21-9B18-678C-62CB25BBFA56}"/>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41119515-E69F-6DE5-FE13-8FC5DE2216C1}"/>
                </a:ext>
              </a:extLst>
            </p:cNvPr>
            <p:cNvGrpSpPr/>
            <p:nvPr/>
          </p:nvGrpSpPr>
          <p:grpSpPr>
            <a:xfrm>
              <a:off x="722202" y="3250645"/>
              <a:ext cx="547216" cy="690061"/>
              <a:chOff x="8440399" y="3758191"/>
              <a:chExt cx="648257" cy="817478"/>
            </a:xfrm>
            <a:grpFill/>
          </p:grpSpPr>
          <p:grpSp>
            <p:nvGrpSpPr>
              <p:cNvPr id="16" name="Group 15">
                <a:extLst>
                  <a:ext uri="{FF2B5EF4-FFF2-40B4-BE49-F238E27FC236}">
                    <a16:creationId xmlns:a16="http://schemas.microsoft.com/office/drawing/2014/main" id="{7BB09997-4C62-AE6E-A99C-07AD8D514607}"/>
                  </a:ext>
                </a:extLst>
              </p:cNvPr>
              <p:cNvGrpSpPr/>
              <p:nvPr/>
            </p:nvGrpSpPr>
            <p:grpSpPr>
              <a:xfrm>
                <a:off x="8835207" y="3758191"/>
                <a:ext cx="253449" cy="817478"/>
                <a:chOff x="4045582" y="1684320"/>
                <a:chExt cx="350098" cy="1129211"/>
              </a:xfrm>
              <a:grpFill/>
            </p:grpSpPr>
            <p:sp>
              <p:nvSpPr>
                <p:cNvPr id="22" name="Round Same Side Corner Rectangle 21">
                  <a:extLst>
                    <a:ext uri="{FF2B5EF4-FFF2-40B4-BE49-F238E27FC236}">
                      <a16:creationId xmlns:a16="http://schemas.microsoft.com/office/drawing/2014/main" id="{4E2E1B9B-16D6-1E79-CA99-E18464050E56}"/>
                    </a:ext>
                  </a:extLst>
                </p:cNvPr>
                <p:cNvSpPr/>
                <p:nvPr/>
              </p:nvSpPr>
              <p:spPr>
                <a:xfrm>
                  <a:off x="4045582" y="2069359"/>
                  <a:ext cx="350098" cy="74417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78FB7FBC-E189-B441-FFFB-5E7605CC8B9B}"/>
                    </a:ext>
                  </a:extLst>
                </p:cNvPr>
                <p:cNvSpPr/>
                <p:nvPr/>
              </p:nvSpPr>
              <p:spPr>
                <a:xfrm>
                  <a:off x="4064379" y="1684320"/>
                  <a:ext cx="328890" cy="3288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9E421784-2F3E-D670-8727-FCE7217EE737}"/>
                  </a:ext>
                </a:extLst>
              </p:cNvPr>
              <p:cNvGrpSpPr/>
              <p:nvPr/>
            </p:nvGrpSpPr>
            <p:grpSpPr>
              <a:xfrm>
                <a:off x="8440399" y="3758191"/>
                <a:ext cx="363228" cy="817478"/>
                <a:chOff x="3000654" y="1516217"/>
                <a:chExt cx="245039" cy="551483"/>
              </a:xfrm>
              <a:grpFill/>
            </p:grpSpPr>
            <p:grpSp>
              <p:nvGrpSpPr>
                <p:cNvPr id="18" name="Group 17">
                  <a:extLst>
                    <a:ext uri="{FF2B5EF4-FFF2-40B4-BE49-F238E27FC236}">
                      <a16:creationId xmlns:a16="http://schemas.microsoft.com/office/drawing/2014/main" id="{ABE8A8CF-91BD-4B8D-A6B6-68A107896739}"/>
                    </a:ext>
                  </a:extLst>
                </p:cNvPr>
                <p:cNvGrpSpPr/>
                <p:nvPr/>
              </p:nvGrpSpPr>
              <p:grpSpPr>
                <a:xfrm>
                  <a:off x="3036509" y="1516217"/>
                  <a:ext cx="172158" cy="551483"/>
                  <a:chOff x="4043172" y="1684320"/>
                  <a:chExt cx="352508" cy="1129211"/>
                </a:xfrm>
                <a:grpFill/>
              </p:grpSpPr>
              <p:sp>
                <p:nvSpPr>
                  <p:cNvPr id="20" name="Round Same Side Corner Rectangle 21">
                    <a:extLst>
                      <a:ext uri="{FF2B5EF4-FFF2-40B4-BE49-F238E27FC236}">
                        <a16:creationId xmlns:a16="http://schemas.microsoft.com/office/drawing/2014/main" id="{957F9182-F8F0-59AA-558B-D142FE9EF3D5}"/>
                      </a:ext>
                    </a:extLst>
                  </p:cNvPr>
                  <p:cNvSpPr/>
                  <p:nvPr/>
                </p:nvSpPr>
                <p:spPr>
                  <a:xfrm>
                    <a:off x="4045582" y="2069359"/>
                    <a:ext cx="350098" cy="74417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9FC5E9D3-6CF4-2042-92E0-93D6C919E5AC}"/>
                      </a:ext>
                    </a:extLst>
                  </p:cNvPr>
                  <p:cNvSpPr/>
                  <p:nvPr/>
                </p:nvSpPr>
                <p:spPr>
                  <a:xfrm>
                    <a:off x="4043172" y="1684320"/>
                    <a:ext cx="328891" cy="3288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lowchart: Manual Operation 18">
                  <a:extLst>
                    <a:ext uri="{FF2B5EF4-FFF2-40B4-BE49-F238E27FC236}">
                      <a16:creationId xmlns:a16="http://schemas.microsoft.com/office/drawing/2014/main" id="{2997C66C-A3A4-C71E-4EDB-51E801572414}"/>
                    </a:ext>
                  </a:extLst>
                </p:cNvPr>
                <p:cNvSpPr/>
                <p:nvPr/>
              </p:nvSpPr>
              <p:spPr>
                <a:xfrm rot="10800000">
                  <a:off x="3000654" y="1805724"/>
                  <a:ext cx="245039" cy="261975"/>
                </a:xfrm>
                <a:prstGeom prst="flowChartManualOperati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16229901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EFA93A-983E-1AE2-AB8A-662C96A6B4C8}"/>
              </a:ext>
            </a:extLst>
          </p:cNvPr>
          <p:cNvSpPr>
            <a:spLocks noGrp="1"/>
          </p:cNvSpPr>
          <p:nvPr>
            <p:ph type="title"/>
          </p:nvPr>
        </p:nvSpPr>
        <p:spPr/>
        <p:txBody>
          <a:bodyPr>
            <a:normAutofit/>
          </a:bodyPr>
          <a:lstStyle/>
          <a:p>
            <a:r>
              <a:rPr lang="en-US" dirty="0">
                <a:latin typeface="+mj-lt"/>
              </a:rPr>
              <a:t>DEBATE EN GRUPO</a:t>
            </a:r>
          </a:p>
        </p:txBody>
      </p:sp>
      <p:grpSp>
        <p:nvGrpSpPr>
          <p:cNvPr id="3" name="Group 9">
            <a:extLst>
              <a:ext uri="{FF2B5EF4-FFF2-40B4-BE49-F238E27FC236}">
                <a16:creationId xmlns:a16="http://schemas.microsoft.com/office/drawing/2014/main" id="{1D8C30EC-04D4-F004-00A7-8257C7B1B3B4}"/>
              </a:ext>
            </a:extLst>
          </p:cNvPr>
          <p:cNvGrpSpPr/>
          <p:nvPr/>
        </p:nvGrpSpPr>
        <p:grpSpPr>
          <a:xfrm>
            <a:off x="2104623" y="2400836"/>
            <a:ext cx="3056462" cy="2317583"/>
            <a:chOff x="1117683" y="2194390"/>
            <a:chExt cx="3415887" cy="2678824"/>
          </a:xfrm>
          <a:solidFill>
            <a:schemeClr val="accent3">
              <a:lumMod val="75000"/>
            </a:schemeClr>
          </a:solidFill>
        </p:grpSpPr>
        <p:sp>
          <p:nvSpPr>
            <p:cNvPr id="4" name="Speech Bubble: Rectangle with Corners Rounded 6">
              <a:extLst>
                <a:ext uri="{FF2B5EF4-FFF2-40B4-BE49-F238E27FC236}">
                  <a16:creationId xmlns:a16="http://schemas.microsoft.com/office/drawing/2014/main" id="{2412C924-5DEF-3868-C9FF-D618959607B1}"/>
                </a:ext>
              </a:extLst>
            </p:cNvPr>
            <p:cNvSpPr/>
            <p:nvPr/>
          </p:nvSpPr>
          <p:spPr>
            <a:xfrm>
              <a:off x="1117683" y="2194390"/>
              <a:ext cx="1792248" cy="1200806"/>
            </a:xfrm>
            <a:prstGeom prst="wedgeRoundRectCallout">
              <a:avLst>
                <a:gd name="adj1" fmla="val 19938"/>
                <a:gd name="adj2" fmla="val 69216"/>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 name="Speech Bubble: Rectangle with Corners Rounded 7">
              <a:extLst>
                <a:ext uri="{FF2B5EF4-FFF2-40B4-BE49-F238E27FC236}">
                  <a16:creationId xmlns:a16="http://schemas.microsoft.com/office/drawing/2014/main" id="{4D0B29B6-86B3-E78F-0EF3-4CF56FBC11DA}"/>
                </a:ext>
              </a:extLst>
            </p:cNvPr>
            <p:cNvSpPr/>
            <p:nvPr/>
          </p:nvSpPr>
          <p:spPr>
            <a:xfrm>
              <a:off x="3240911" y="3671195"/>
              <a:ext cx="1292659" cy="866081"/>
            </a:xfrm>
            <a:prstGeom prst="wedgeRoundRectCallout">
              <a:avLst>
                <a:gd name="adj1" fmla="val -20501"/>
                <a:gd name="adj2" fmla="val 64241"/>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6" name="Speech Bubble: Rectangle with Corners Rounded 8">
              <a:extLst>
                <a:ext uri="{FF2B5EF4-FFF2-40B4-BE49-F238E27FC236}">
                  <a16:creationId xmlns:a16="http://schemas.microsoft.com/office/drawing/2014/main" id="{903BDCC6-86D1-05C3-DE44-349AC1EE6331}"/>
                </a:ext>
              </a:extLst>
            </p:cNvPr>
            <p:cNvSpPr/>
            <p:nvPr/>
          </p:nvSpPr>
          <p:spPr>
            <a:xfrm>
              <a:off x="1747778" y="4229639"/>
              <a:ext cx="1097717" cy="643575"/>
            </a:xfrm>
            <a:prstGeom prst="wedgeRoundRectCallout">
              <a:avLst>
                <a:gd name="adj1" fmla="val -20501"/>
                <a:gd name="adj2" fmla="val 84025"/>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sp>
        <p:nvSpPr>
          <p:cNvPr id="11" name="Rectangle 3">
            <a:extLst>
              <a:ext uri="{FF2B5EF4-FFF2-40B4-BE49-F238E27FC236}">
                <a16:creationId xmlns:a16="http://schemas.microsoft.com/office/drawing/2014/main" id="{F3F2354F-152B-B728-6B8A-5CC308595A9C}"/>
              </a:ext>
            </a:extLst>
          </p:cNvPr>
          <p:cNvSpPr/>
          <p:nvPr/>
        </p:nvSpPr>
        <p:spPr>
          <a:xfrm>
            <a:off x="6263407" y="1885731"/>
            <a:ext cx="4252193" cy="3347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rgbClr val="000000"/>
                </a:solidFill>
                <a:effectLst/>
                <a:latin typeface="+mj-lt"/>
                <a:ea typeface="Calibri" panose="020F0502020204030204" pitchFamily="34" charset="0"/>
                <a:cs typeface="Calibri" panose="020F0502020204030204" pitchFamily="34" charset="0"/>
              </a:rPr>
              <a:t>¿Qué significa para </a:t>
            </a:r>
            <a:r>
              <a:rPr lang="en-US" sz="4000" b="1" dirty="0" err="1">
                <a:solidFill>
                  <a:srgbClr val="000000"/>
                </a:solidFill>
                <a:effectLst/>
                <a:latin typeface="+mj-lt"/>
                <a:ea typeface="Calibri" panose="020F0502020204030204" pitchFamily="34" charset="0"/>
                <a:cs typeface="Calibri" panose="020F0502020204030204" pitchFamily="34" charset="0"/>
              </a:rPr>
              <a:t>ustedes</a:t>
            </a:r>
            <a:r>
              <a:rPr lang="en-US" sz="4000" b="1" dirty="0">
                <a:solidFill>
                  <a:srgbClr val="000000"/>
                </a:solidFill>
                <a:effectLst/>
                <a:latin typeface="+mj-lt"/>
                <a:ea typeface="Calibri" panose="020F0502020204030204" pitchFamily="34" charset="0"/>
                <a:cs typeface="Calibri" panose="020F0502020204030204" pitchFamily="34" charset="0"/>
              </a:rPr>
              <a:t> </a:t>
            </a:r>
            <a:r>
              <a:rPr lang="en-US" sz="4000" b="1" dirty="0">
                <a:solidFill>
                  <a:srgbClr val="000000"/>
                </a:solidFill>
                <a:latin typeface="+mj-lt"/>
                <a:ea typeface="Calibri" panose="020F0502020204030204" pitchFamily="34" charset="0"/>
                <a:cs typeface="Calibri" panose="020F0502020204030204" pitchFamily="34" charset="0"/>
              </a:rPr>
              <a:t>el término "</a:t>
            </a:r>
            <a:r>
              <a:rPr lang="en-US" sz="4000" b="1" dirty="0">
                <a:solidFill>
                  <a:srgbClr val="000000"/>
                </a:solidFill>
                <a:effectLst/>
                <a:latin typeface="+mj-lt"/>
                <a:ea typeface="Calibri" panose="020F0502020204030204" pitchFamily="34" charset="0"/>
                <a:cs typeface="Calibri" panose="020F0502020204030204" pitchFamily="34" charset="0"/>
              </a:rPr>
              <a:t>apoyo social"?</a:t>
            </a:r>
            <a:endParaRPr lang="en-US" sz="4000" b="1" dirty="0">
              <a:solidFill>
                <a:schemeClr val="tx1"/>
              </a:solidFill>
              <a:latin typeface="+mj-lt"/>
              <a:cs typeface="Calibri" panose="020F0502020204030204" pitchFamily="34" charset="0"/>
            </a:endParaRPr>
          </a:p>
        </p:txBody>
      </p:sp>
    </p:spTree>
    <p:extLst>
      <p:ext uri="{BB962C8B-B14F-4D97-AF65-F5344CB8AC3E}">
        <p14:creationId xmlns:p14="http://schemas.microsoft.com/office/powerpoint/2010/main" val="7373973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551EA3-69CC-041F-8CE1-2326414F994D}"/>
              </a:ext>
            </a:extLst>
          </p:cNvPr>
          <p:cNvSpPr>
            <a:spLocks noGrp="1"/>
          </p:cNvSpPr>
          <p:nvPr>
            <p:ph type="title"/>
          </p:nvPr>
        </p:nvSpPr>
        <p:spPr>
          <a:xfrm>
            <a:off x="241300" y="120516"/>
            <a:ext cx="11709400" cy="868968"/>
          </a:xfrm>
        </p:spPr>
        <p:txBody>
          <a:bodyPr>
            <a:normAutofit fontScale="90000"/>
          </a:bodyPr>
          <a:lstStyle/>
          <a:p>
            <a:r>
              <a:rPr lang="en-US" dirty="0">
                <a:latin typeface="+mj-lt"/>
              </a:rPr>
              <a:t>Qué puede significar el apoyo social para </a:t>
            </a:r>
            <a:r>
              <a:rPr lang="en-US" dirty="0" err="1">
                <a:latin typeface="+mj-lt"/>
              </a:rPr>
              <a:t>los</a:t>
            </a:r>
            <a:r>
              <a:rPr lang="en-US" dirty="0">
                <a:latin typeface="+mj-lt"/>
              </a:rPr>
              <a:t> padres, </a:t>
            </a:r>
            <a:r>
              <a:rPr lang="en-US" dirty="0" err="1">
                <a:latin typeface="+mj-lt"/>
              </a:rPr>
              <a:t>madres</a:t>
            </a:r>
            <a:r>
              <a:rPr lang="en-US" dirty="0">
                <a:latin typeface="+mj-lt"/>
              </a:rPr>
              <a:t> o </a:t>
            </a:r>
            <a:r>
              <a:rPr lang="en-US" dirty="0" err="1">
                <a:latin typeface="+mj-lt"/>
              </a:rPr>
              <a:t>cuidadores</a:t>
            </a:r>
            <a:r>
              <a:rPr lang="en-US" dirty="0">
                <a:latin typeface="+mj-lt"/>
              </a:rPr>
              <a:t> en la práctica</a:t>
            </a:r>
          </a:p>
        </p:txBody>
      </p:sp>
      <p:sp>
        <p:nvSpPr>
          <p:cNvPr id="8" name="CasellaDiTesto 7">
            <a:extLst>
              <a:ext uri="{FF2B5EF4-FFF2-40B4-BE49-F238E27FC236}">
                <a16:creationId xmlns:a16="http://schemas.microsoft.com/office/drawing/2014/main" id="{B7C53D29-C94A-CDB7-5512-B4C73E25024D}"/>
              </a:ext>
            </a:extLst>
          </p:cNvPr>
          <p:cNvSpPr txBox="1"/>
          <p:nvPr/>
        </p:nvSpPr>
        <p:spPr>
          <a:xfrm>
            <a:off x="4337183" y="1498573"/>
            <a:ext cx="7108057" cy="4616648"/>
          </a:xfrm>
          <a:prstGeom prst="rect">
            <a:avLst/>
          </a:prstGeom>
          <a:noFill/>
        </p:spPr>
        <p:txBody>
          <a:bodyPr wrap="square">
            <a:spAutoFit/>
          </a:bodyPr>
          <a:lstStyle/>
          <a:p>
            <a:pPr marL="342900" indent="-342900">
              <a:spcAft>
                <a:spcPts val="600"/>
              </a:spcAft>
              <a:buFont typeface="Arial" panose="020B0604020202020204" pitchFamily="34" charset="0"/>
              <a:buChar char="•"/>
            </a:pPr>
            <a:r>
              <a:rPr lang="en-US" sz="2200" i="0" dirty="0">
                <a:solidFill>
                  <a:schemeClr val="tx2">
                    <a:lumMod val="10000"/>
                  </a:schemeClr>
                </a:solidFill>
                <a:effectLst/>
                <a:latin typeface="+mj-lt"/>
                <a:ea typeface="Courier New" panose="02070309020205020404" pitchFamily="49" charset="0"/>
                <a:cs typeface="Calibri" panose="020F0502020204030204" pitchFamily="34" charset="0"/>
              </a:rPr>
              <a:t>Compartir dificultades y sentimientos con otras personas de confianza</a:t>
            </a:r>
          </a:p>
          <a:p>
            <a:pPr marL="342900" indent="-342900">
              <a:spcAft>
                <a:spcPts val="600"/>
              </a:spcAft>
              <a:buFont typeface="Arial" panose="020B0604020202020204" pitchFamily="34" charset="0"/>
              <a:buChar char="•"/>
            </a:pPr>
            <a:r>
              <a:rPr lang="en-US" sz="2200" i="0" dirty="0">
                <a:solidFill>
                  <a:schemeClr val="tx2">
                    <a:lumMod val="10000"/>
                  </a:schemeClr>
                </a:solidFill>
                <a:effectLst/>
                <a:latin typeface="+mj-lt"/>
                <a:ea typeface="Courier New" panose="02070309020205020404" pitchFamily="49" charset="0"/>
                <a:cs typeface="Calibri" panose="020F0502020204030204" pitchFamily="34" charset="0"/>
              </a:rPr>
              <a:t>Pasar tiempo con </a:t>
            </a:r>
            <a:r>
              <a:rPr lang="en-US" sz="2200" i="0" dirty="0" err="1">
                <a:solidFill>
                  <a:schemeClr val="tx2">
                    <a:lumMod val="10000"/>
                  </a:schemeClr>
                </a:solidFill>
                <a:effectLst/>
                <a:latin typeface="+mj-lt"/>
                <a:ea typeface="Courier New" panose="02070309020205020404" pitchFamily="49" charset="0"/>
                <a:cs typeface="Calibri" panose="020F0502020204030204" pitchFamily="34" charset="0"/>
              </a:rPr>
              <a:t>los</a:t>
            </a:r>
            <a:r>
              <a:rPr lang="en-US" sz="2200" i="0" dirty="0">
                <a:solidFill>
                  <a:schemeClr val="tx2">
                    <a:lumMod val="10000"/>
                  </a:schemeClr>
                </a:solidFill>
                <a:effectLst/>
                <a:latin typeface="+mj-lt"/>
                <a:ea typeface="Courier New" panose="02070309020205020404" pitchFamily="49" charset="0"/>
                <a:cs typeface="Calibri" panose="020F0502020204030204" pitchFamily="34" charset="0"/>
              </a:rPr>
              <a:t> amigos/as o la familia</a:t>
            </a:r>
          </a:p>
          <a:p>
            <a:pPr marL="342900" indent="-342900">
              <a:spcAft>
                <a:spcPts val="600"/>
              </a:spcAft>
              <a:buFont typeface="Arial" panose="020B0604020202020204" pitchFamily="34" charset="0"/>
              <a:buChar char="•"/>
            </a:pPr>
            <a:r>
              <a:rPr lang="en-US" sz="2200" i="0" dirty="0">
                <a:solidFill>
                  <a:schemeClr val="tx2">
                    <a:lumMod val="10000"/>
                  </a:schemeClr>
                </a:solidFill>
                <a:effectLst/>
                <a:latin typeface="+mj-lt"/>
                <a:ea typeface="Courier New" panose="02070309020205020404" pitchFamily="49" charset="0"/>
                <a:cs typeface="Calibri" panose="020F0502020204030204" pitchFamily="34" charset="0"/>
              </a:rPr>
              <a:t>Aprovechar las ideas y los conocimientos de los demás</a:t>
            </a:r>
          </a:p>
          <a:p>
            <a:pPr marL="342900" indent="-342900">
              <a:spcAft>
                <a:spcPts val="600"/>
              </a:spcAft>
              <a:buFont typeface="Arial" panose="020B0604020202020204" pitchFamily="34" charset="0"/>
              <a:buChar char="•"/>
            </a:pPr>
            <a:r>
              <a:rPr lang="en-US" sz="2200" dirty="0">
                <a:solidFill>
                  <a:schemeClr val="tx2">
                    <a:lumMod val="10000"/>
                  </a:schemeClr>
                </a:solidFill>
                <a:latin typeface="+mj-lt"/>
                <a:ea typeface="Arial" panose="020B0604020202020204" pitchFamily="34" charset="0"/>
                <a:cs typeface="Calibri" panose="020F0502020204030204" pitchFamily="34" charset="0"/>
              </a:rPr>
              <a:t>Ponerse </a:t>
            </a:r>
            <a:r>
              <a:rPr lang="en-US" sz="2200" i="0" dirty="0">
                <a:solidFill>
                  <a:schemeClr val="tx2">
                    <a:lumMod val="10000"/>
                  </a:schemeClr>
                </a:solidFill>
                <a:effectLst/>
                <a:latin typeface="+mj-lt"/>
                <a:ea typeface="Arial" panose="020B0604020202020204" pitchFamily="34" charset="0"/>
                <a:cs typeface="Calibri" panose="020F0502020204030204" pitchFamily="34" charset="0"/>
              </a:rPr>
              <a:t>en contacto con organizaciones u organismos comunitarios para recibir ayuda</a:t>
            </a:r>
            <a:endParaRPr lang="en-US" sz="2200" dirty="0">
              <a:solidFill>
                <a:schemeClr val="tx2">
                  <a:lumMod val="10000"/>
                </a:schemeClr>
              </a:solidFill>
              <a:latin typeface="+mj-lt"/>
              <a:cs typeface="Calibri" panose="020F0502020204030204" pitchFamily="34" charset="0"/>
            </a:endParaRPr>
          </a:p>
          <a:p>
            <a:pPr marL="342900" indent="-342900">
              <a:spcAft>
                <a:spcPts val="600"/>
              </a:spcAft>
              <a:buFont typeface="Arial" panose="020B0604020202020204" pitchFamily="34" charset="0"/>
              <a:buChar char="•"/>
            </a:pPr>
            <a:r>
              <a:rPr lang="en-US" sz="2200" dirty="0">
                <a:solidFill>
                  <a:schemeClr val="tx2">
                    <a:lumMod val="10000"/>
                  </a:schemeClr>
                </a:solidFill>
                <a:latin typeface="+mj-lt"/>
                <a:cs typeface="Calibri" panose="020F0502020204030204" pitchFamily="34" charset="0"/>
              </a:rPr>
              <a:t>Compartir experiencias con personas que se han enfrentado a retos similares</a:t>
            </a:r>
          </a:p>
          <a:p>
            <a:pPr marL="342900" indent="-342900">
              <a:spcAft>
                <a:spcPts val="600"/>
              </a:spcAft>
              <a:buFont typeface="Arial" panose="020B0604020202020204" pitchFamily="34" charset="0"/>
              <a:buChar char="•"/>
            </a:pPr>
            <a:r>
              <a:rPr lang="en-US" sz="2200" dirty="0">
                <a:solidFill>
                  <a:schemeClr val="tx2">
                    <a:lumMod val="10000"/>
                  </a:schemeClr>
                </a:solidFill>
                <a:latin typeface="+mj-lt"/>
                <a:cs typeface="Calibri" panose="020F0502020204030204" pitchFamily="34" charset="0"/>
              </a:rPr>
              <a:t>Ser </a:t>
            </a:r>
            <a:r>
              <a:rPr lang="en-US" sz="2200" dirty="0" err="1">
                <a:solidFill>
                  <a:schemeClr val="tx2">
                    <a:lumMod val="10000"/>
                  </a:schemeClr>
                </a:solidFill>
                <a:latin typeface="+mj-lt"/>
                <a:cs typeface="Calibri" panose="020F0502020204030204" pitchFamily="34" charset="0"/>
              </a:rPr>
              <a:t>escuchados</a:t>
            </a:r>
            <a:r>
              <a:rPr lang="en-US" sz="2200" dirty="0">
                <a:solidFill>
                  <a:schemeClr val="tx2">
                    <a:lumMod val="10000"/>
                  </a:schemeClr>
                </a:solidFill>
                <a:latin typeface="+mj-lt"/>
                <a:cs typeface="Calibri" panose="020F0502020204030204" pitchFamily="34" charset="0"/>
              </a:rPr>
              <a:t>/as y </a:t>
            </a:r>
            <a:r>
              <a:rPr lang="en-US" sz="2200" dirty="0" err="1">
                <a:solidFill>
                  <a:schemeClr val="tx2">
                    <a:lumMod val="10000"/>
                  </a:schemeClr>
                </a:solidFill>
                <a:latin typeface="+mj-lt"/>
                <a:cs typeface="Calibri" panose="020F0502020204030204" pitchFamily="34" charset="0"/>
              </a:rPr>
              <a:t>comprendidos</a:t>
            </a:r>
            <a:r>
              <a:rPr lang="en-US" sz="2200" dirty="0">
                <a:solidFill>
                  <a:schemeClr val="tx2">
                    <a:lumMod val="10000"/>
                  </a:schemeClr>
                </a:solidFill>
                <a:latin typeface="+mj-lt"/>
                <a:cs typeface="Calibri" panose="020F0502020204030204" pitchFamily="34" charset="0"/>
              </a:rPr>
              <a:t>/as</a:t>
            </a:r>
          </a:p>
          <a:p>
            <a:pPr marL="342900" indent="-342900">
              <a:spcAft>
                <a:spcPts val="600"/>
              </a:spcAft>
              <a:buFont typeface="Arial" panose="020B0604020202020204" pitchFamily="34" charset="0"/>
              <a:buChar char="•"/>
            </a:pPr>
            <a:r>
              <a:rPr lang="en-US" sz="2200" dirty="0">
                <a:solidFill>
                  <a:schemeClr val="tx2">
                    <a:lumMod val="10000"/>
                  </a:schemeClr>
                </a:solidFill>
                <a:latin typeface="+mj-lt"/>
                <a:cs typeface="Calibri" panose="020F0502020204030204" pitchFamily="34" charset="0"/>
              </a:rPr>
              <a:t>Ayuda práctica para el cuidado de </a:t>
            </a:r>
            <a:r>
              <a:rPr lang="en-US" sz="2200" dirty="0" err="1">
                <a:solidFill>
                  <a:schemeClr val="tx2">
                    <a:lumMod val="10000"/>
                  </a:schemeClr>
                </a:solidFill>
                <a:latin typeface="+mj-lt"/>
                <a:cs typeface="Calibri" panose="020F0502020204030204" pitchFamily="34" charset="0"/>
              </a:rPr>
              <a:t>los</a:t>
            </a:r>
            <a:r>
              <a:rPr lang="en-US" sz="2200" dirty="0">
                <a:solidFill>
                  <a:schemeClr val="tx2">
                    <a:lumMod val="10000"/>
                  </a:schemeClr>
                </a:solidFill>
                <a:latin typeface="+mj-lt"/>
                <a:cs typeface="Calibri" panose="020F0502020204030204" pitchFamily="34" charset="0"/>
              </a:rPr>
              <a:t>/as </a:t>
            </a:r>
            <a:r>
              <a:rPr lang="en-US" sz="2200" dirty="0" err="1">
                <a:solidFill>
                  <a:schemeClr val="tx2">
                    <a:lumMod val="10000"/>
                  </a:schemeClr>
                </a:solidFill>
                <a:latin typeface="+mj-lt"/>
                <a:cs typeface="Calibri" panose="020F0502020204030204" pitchFamily="34" charset="0"/>
              </a:rPr>
              <a:t>menores</a:t>
            </a:r>
            <a:r>
              <a:rPr lang="en-US" sz="2200" dirty="0">
                <a:solidFill>
                  <a:schemeClr val="tx2">
                    <a:lumMod val="10000"/>
                  </a:schemeClr>
                </a:solidFill>
                <a:latin typeface="+mj-lt"/>
                <a:cs typeface="Calibri" panose="020F0502020204030204" pitchFamily="34" charset="0"/>
              </a:rPr>
              <a:t> u otras tareas</a:t>
            </a:r>
          </a:p>
        </p:txBody>
      </p:sp>
      <p:grpSp>
        <p:nvGrpSpPr>
          <p:cNvPr id="22" name="Group 21">
            <a:extLst>
              <a:ext uri="{FF2B5EF4-FFF2-40B4-BE49-F238E27FC236}">
                <a16:creationId xmlns:a16="http://schemas.microsoft.com/office/drawing/2014/main" id="{AFF3138E-767E-DF0B-1AD3-A100A2F94FA5}"/>
              </a:ext>
            </a:extLst>
          </p:cNvPr>
          <p:cNvGrpSpPr/>
          <p:nvPr/>
        </p:nvGrpSpPr>
        <p:grpSpPr>
          <a:xfrm>
            <a:off x="1095792" y="2243830"/>
            <a:ext cx="2704047" cy="2370339"/>
            <a:chOff x="1014513" y="2513558"/>
            <a:chExt cx="2090428" cy="1832447"/>
          </a:xfrm>
        </p:grpSpPr>
        <p:grpSp>
          <p:nvGrpSpPr>
            <p:cNvPr id="13" name="Group 12">
              <a:extLst>
                <a:ext uri="{FF2B5EF4-FFF2-40B4-BE49-F238E27FC236}">
                  <a16:creationId xmlns:a16="http://schemas.microsoft.com/office/drawing/2014/main" id="{432955B5-BF9F-3172-2CDE-4F2BD80487E3}"/>
                </a:ext>
              </a:extLst>
            </p:cNvPr>
            <p:cNvGrpSpPr/>
            <p:nvPr/>
          </p:nvGrpSpPr>
          <p:grpSpPr>
            <a:xfrm>
              <a:off x="1756495" y="2513558"/>
              <a:ext cx="1047108" cy="1320445"/>
              <a:chOff x="3269971" y="2733590"/>
              <a:chExt cx="648257" cy="817478"/>
            </a:xfrm>
            <a:solidFill>
              <a:schemeClr val="accent3">
                <a:lumMod val="75000"/>
              </a:schemeClr>
            </a:solidFill>
          </p:grpSpPr>
          <p:grpSp>
            <p:nvGrpSpPr>
              <p:cNvPr id="14" name="Group 13">
                <a:extLst>
                  <a:ext uri="{FF2B5EF4-FFF2-40B4-BE49-F238E27FC236}">
                    <a16:creationId xmlns:a16="http://schemas.microsoft.com/office/drawing/2014/main" id="{A33B0FBE-7E55-F1F3-F6B1-080259A028C1}"/>
                  </a:ext>
                </a:extLst>
              </p:cNvPr>
              <p:cNvGrpSpPr/>
              <p:nvPr/>
            </p:nvGrpSpPr>
            <p:grpSpPr>
              <a:xfrm>
                <a:off x="3664779" y="2733590"/>
                <a:ext cx="253449" cy="817478"/>
                <a:chOff x="4045582" y="1684320"/>
                <a:chExt cx="350098" cy="1129211"/>
              </a:xfrm>
              <a:grpFill/>
            </p:grpSpPr>
            <p:sp>
              <p:nvSpPr>
                <p:cNvPr id="20" name="Round Same Side Corner Rectangle 21">
                  <a:extLst>
                    <a:ext uri="{FF2B5EF4-FFF2-40B4-BE49-F238E27FC236}">
                      <a16:creationId xmlns:a16="http://schemas.microsoft.com/office/drawing/2014/main" id="{BE682B01-CB8E-197A-6F20-480913D7F64E}"/>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A0677F5-79E9-D9A6-C9BA-30D835DFE74D}"/>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CB3ABA22-5517-AF63-4EA7-2972D9877B2B}"/>
                  </a:ext>
                </a:extLst>
              </p:cNvPr>
              <p:cNvGrpSpPr/>
              <p:nvPr/>
            </p:nvGrpSpPr>
            <p:grpSpPr>
              <a:xfrm>
                <a:off x="3269971" y="2733590"/>
                <a:ext cx="363228" cy="817478"/>
                <a:chOff x="3000654" y="1516217"/>
                <a:chExt cx="245039" cy="551483"/>
              </a:xfrm>
              <a:grpFill/>
            </p:grpSpPr>
            <p:grpSp>
              <p:nvGrpSpPr>
                <p:cNvPr id="16" name="Group 15">
                  <a:extLst>
                    <a:ext uri="{FF2B5EF4-FFF2-40B4-BE49-F238E27FC236}">
                      <a16:creationId xmlns:a16="http://schemas.microsoft.com/office/drawing/2014/main" id="{53C41899-9E67-9095-2E17-60538721F5E2}"/>
                    </a:ext>
                  </a:extLst>
                </p:cNvPr>
                <p:cNvGrpSpPr/>
                <p:nvPr/>
              </p:nvGrpSpPr>
              <p:grpSpPr>
                <a:xfrm>
                  <a:off x="3036509" y="1516217"/>
                  <a:ext cx="172158" cy="551483"/>
                  <a:chOff x="4043172" y="1684320"/>
                  <a:chExt cx="352508" cy="1129211"/>
                </a:xfrm>
                <a:grpFill/>
              </p:grpSpPr>
              <p:sp>
                <p:nvSpPr>
                  <p:cNvPr id="18" name="Round Same Side Corner Rectangle 21">
                    <a:extLst>
                      <a:ext uri="{FF2B5EF4-FFF2-40B4-BE49-F238E27FC236}">
                        <a16:creationId xmlns:a16="http://schemas.microsoft.com/office/drawing/2014/main" id="{A96A071F-534C-3AD1-D8D7-EAF4F2CAE092}"/>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29BB7960-C022-DE91-412E-FB8889609F69}"/>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Flowchart: Manual Operation 16">
                  <a:extLst>
                    <a:ext uri="{FF2B5EF4-FFF2-40B4-BE49-F238E27FC236}">
                      <a16:creationId xmlns:a16="http://schemas.microsoft.com/office/drawing/2014/main" id="{6A9CB535-B0B1-AC3A-5699-055209E9A2AE}"/>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a:extLst>
                <a:ext uri="{FF2B5EF4-FFF2-40B4-BE49-F238E27FC236}">
                  <a16:creationId xmlns:a16="http://schemas.microsoft.com/office/drawing/2014/main" id="{3F1FB86E-BFB4-6858-0EBE-E167686FC245}"/>
                </a:ext>
              </a:extLst>
            </p:cNvPr>
            <p:cNvGrpSpPr/>
            <p:nvPr/>
          </p:nvGrpSpPr>
          <p:grpSpPr>
            <a:xfrm rot="5400000">
              <a:off x="1601224" y="2842289"/>
              <a:ext cx="917005" cy="2090428"/>
              <a:chOff x="8619006" y="1366612"/>
              <a:chExt cx="416505" cy="949476"/>
            </a:xfrm>
            <a:solidFill>
              <a:schemeClr val="accent3">
                <a:lumMod val="75000"/>
              </a:schemeClr>
            </a:solidFill>
          </p:grpSpPr>
          <p:sp>
            <p:nvSpPr>
              <p:cNvPr id="7" name="Rectangle: Rounded Corners 6">
                <a:extLst>
                  <a:ext uri="{FF2B5EF4-FFF2-40B4-BE49-F238E27FC236}">
                    <a16:creationId xmlns:a16="http://schemas.microsoft.com/office/drawing/2014/main" id="{A56832BF-3E3D-611A-E1EF-1323B2702460}"/>
                  </a:ext>
                </a:extLst>
              </p:cNvPr>
              <p:cNvSpPr/>
              <p:nvPr/>
            </p:nvSpPr>
            <p:spPr>
              <a:xfrm rot="1076057" flipH="1">
                <a:off x="8840670" y="1614649"/>
                <a:ext cx="161053" cy="509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0F9572CD-68EA-1BF5-05B4-79D2262402B3}"/>
                  </a:ext>
                </a:extLst>
              </p:cNvPr>
              <p:cNvSpPr/>
              <p:nvPr/>
            </p:nvSpPr>
            <p:spPr>
              <a:xfrm rot="20911244" flipH="1">
                <a:off x="8877905" y="1366612"/>
                <a:ext cx="157606" cy="398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CD983D59-AD26-A868-5ADB-A518D943992B}"/>
                  </a:ext>
                </a:extLst>
              </p:cNvPr>
              <p:cNvSpPr/>
              <p:nvPr/>
            </p:nvSpPr>
            <p:spPr>
              <a:xfrm rot="613090" flipH="1">
                <a:off x="8661076" y="1666801"/>
                <a:ext cx="176482" cy="358638"/>
              </a:xfrm>
              <a:prstGeom prst="roundRect">
                <a:avLst>
                  <a:gd name="adj" fmla="val 50000"/>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lowchart: Manual Input 10">
                <a:extLst>
                  <a:ext uri="{FF2B5EF4-FFF2-40B4-BE49-F238E27FC236}">
                    <a16:creationId xmlns:a16="http://schemas.microsoft.com/office/drawing/2014/main" id="{E42AE46B-B491-694D-C009-EFB9B5A7958C}"/>
                  </a:ext>
                </a:extLst>
              </p:cNvPr>
              <p:cNvSpPr/>
              <p:nvPr/>
            </p:nvSpPr>
            <p:spPr>
              <a:xfrm rot="17276057">
                <a:off x="8678142" y="1906154"/>
                <a:ext cx="197560" cy="315831"/>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F24BEE3-26C3-0EF9-59DD-2735478E2030}"/>
                  </a:ext>
                </a:extLst>
              </p:cNvPr>
              <p:cNvSpPr/>
              <p:nvPr/>
            </p:nvSpPr>
            <p:spPr>
              <a:xfrm>
                <a:off x="8657142" y="2030875"/>
                <a:ext cx="241922" cy="2852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1830046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C3AE8CE0-B740-223C-0201-6314431B57F1}"/>
              </a:ext>
            </a:extLst>
          </p:cNvPr>
          <p:cNvSpPr/>
          <p:nvPr/>
        </p:nvSpPr>
        <p:spPr>
          <a:xfrm>
            <a:off x="4270085" y="2472944"/>
            <a:ext cx="2966720" cy="2966720"/>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3E551EA3-69CC-041F-8CE1-2326414F994D}"/>
              </a:ext>
            </a:extLst>
          </p:cNvPr>
          <p:cNvSpPr>
            <a:spLocks noGrp="1"/>
          </p:cNvSpPr>
          <p:nvPr>
            <p:ph type="title"/>
          </p:nvPr>
        </p:nvSpPr>
        <p:spPr/>
        <p:txBody>
          <a:bodyPr>
            <a:normAutofit/>
          </a:bodyPr>
          <a:lstStyle/>
          <a:p>
            <a:r>
              <a:rPr lang="en-US" dirty="0"/>
              <a:t>Herramienta: </a:t>
            </a:r>
            <a:r>
              <a:rPr lang="en-US" dirty="0" err="1"/>
              <a:t>quién</a:t>
            </a:r>
            <a:r>
              <a:rPr lang="en-US" dirty="0"/>
              <a:t> está en tu círculo </a:t>
            </a:r>
            <a:endParaRPr lang="it-IT" dirty="0"/>
          </a:p>
        </p:txBody>
      </p:sp>
      <p:grpSp>
        <p:nvGrpSpPr>
          <p:cNvPr id="11" name="Group 10">
            <a:extLst>
              <a:ext uri="{FF2B5EF4-FFF2-40B4-BE49-F238E27FC236}">
                <a16:creationId xmlns:a16="http://schemas.microsoft.com/office/drawing/2014/main" id="{595A24CD-A0F2-2D8C-BB9E-7C8EA0A9A165}"/>
              </a:ext>
            </a:extLst>
          </p:cNvPr>
          <p:cNvGrpSpPr/>
          <p:nvPr/>
        </p:nvGrpSpPr>
        <p:grpSpPr>
          <a:xfrm>
            <a:off x="10228983" y="337468"/>
            <a:ext cx="1587872" cy="1368854"/>
            <a:chOff x="10228983" y="337468"/>
            <a:chExt cx="1587872" cy="1368854"/>
          </a:xfrm>
        </p:grpSpPr>
        <p:sp>
          <p:nvSpPr>
            <p:cNvPr id="12" name="Hexagon 11">
              <a:extLst>
                <a:ext uri="{FF2B5EF4-FFF2-40B4-BE49-F238E27FC236}">
                  <a16:creationId xmlns:a16="http://schemas.microsoft.com/office/drawing/2014/main" id="{DCB233CD-9D32-9202-EB5E-D17201BB6CF1}"/>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3" name="Group 12">
              <a:extLst>
                <a:ext uri="{FF2B5EF4-FFF2-40B4-BE49-F238E27FC236}">
                  <a16:creationId xmlns:a16="http://schemas.microsoft.com/office/drawing/2014/main" id="{F4845C20-63B7-AD43-307C-B02FA24EDBC2}"/>
                </a:ext>
              </a:extLst>
            </p:cNvPr>
            <p:cNvGrpSpPr/>
            <p:nvPr/>
          </p:nvGrpSpPr>
          <p:grpSpPr>
            <a:xfrm>
              <a:off x="10621771" y="762700"/>
              <a:ext cx="562136" cy="634675"/>
              <a:chOff x="760175" y="830142"/>
              <a:chExt cx="867619" cy="979579"/>
            </a:xfrm>
          </p:grpSpPr>
          <p:sp>
            <p:nvSpPr>
              <p:cNvPr id="17" name="Rectangle 16">
                <a:extLst>
                  <a:ext uri="{FF2B5EF4-FFF2-40B4-BE49-F238E27FC236}">
                    <a16:creationId xmlns:a16="http://schemas.microsoft.com/office/drawing/2014/main" id="{4B185FA6-7090-28CA-96E8-A50AC88063E4}"/>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b="1" dirty="0">
                    <a:solidFill>
                      <a:schemeClr val="bg1"/>
                    </a:solidFill>
                    <a:latin typeface="Arial" panose="020B0604020202020204" pitchFamily="34" charset="0"/>
                    <a:cs typeface="Arial" panose="020B0604020202020204" pitchFamily="34" charset="0"/>
                  </a:rPr>
                  <a:t>47</a:t>
                </a:r>
              </a:p>
            </p:txBody>
          </p:sp>
          <p:sp>
            <p:nvSpPr>
              <p:cNvPr id="18" name="Rectangle 17">
                <a:extLst>
                  <a:ext uri="{FF2B5EF4-FFF2-40B4-BE49-F238E27FC236}">
                    <a16:creationId xmlns:a16="http://schemas.microsoft.com/office/drawing/2014/main" id="{89700243-32BB-A607-EB83-C7D3CE0BF674}"/>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4" name="Group 13">
              <a:extLst>
                <a:ext uri="{FF2B5EF4-FFF2-40B4-BE49-F238E27FC236}">
                  <a16:creationId xmlns:a16="http://schemas.microsoft.com/office/drawing/2014/main" id="{176CDDBF-3409-07E9-A86E-1085EFEC1596}"/>
                </a:ext>
              </a:extLst>
            </p:cNvPr>
            <p:cNvGrpSpPr/>
            <p:nvPr/>
          </p:nvGrpSpPr>
          <p:grpSpPr>
            <a:xfrm>
              <a:off x="11325415" y="762701"/>
              <a:ext cx="182192" cy="634674"/>
              <a:chOff x="2121762" y="2323619"/>
              <a:chExt cx="200378" cy="825210"/>
            </a:xfrm>
          </p:grpSpPr>
          <p:sp>
            <p:nvSpPr>
              <p:cNvPr id="15" name="Isosceles Triangle 14">
                <a:extLst>
                  <a:ext uri="{FF2B5EF4-FFF2-40B4-BE49-F238E27FC236}">
                    <a16:creationId xmlns:a16="http://schemas.microsoft.com/office/drawing/2014/main" id="{9980AF07-881A-9D48-2E00-2574467BFA7B}"/>
                  </a:ext>
                </a:extLst>
              </p:cNvPr>
              <p:cNvSpPr/>
              <p:nvPr/>
            </p:nvSpPr>
            <p:spPr>
              <a:xfrm>
                <a:off x="2121763" y="2323619"/>
                <a:ext cx="200377" cy="17273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Rectangle 15">
                <a:extLst>
                  <a:ext uri="{FF2B5EF4-FFF2-40B4-BE49-F238E27FC236}">
                    <a16:creationId xmlns:a16="http://schemas.microsoft.com/office/drawing/2014/main" id="{E4F9F35C-86FC-7C96-FE36-DFFC615E72CD}"/>
                  </a:ext>
                </a:extLst>
              </p:cNvPr>
              <p:cNvSpPr/>
              <p:nvPr/>
            </p:nvSpPr>
            <p:spPr>
              <a:xfrm>
                <a:off x="2121762" y="2496169"/>
                <a:ext cx="200377" cy="6526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grpSp>
        <p:nvGrpSpPr>
          <p:cNvPr id="7" name="Group 6">
            <a:extLst>
              <a:ext uri="{FF2B5EF4-FFF2-40B4-BE49-F238E27FC236}">
                <a16:creationId xmlns:a16="http://schemas.microsoft.com/office/drawing/2014/main" id="{6618E173-EAE1-B29F-68CC-05EFFBBDAD09}"/>
              </a:ext>
            </a:extLst>
          </p:cNvPr>
          <p:cNvGrpSpPr/>
          <p:nvPr/>
        </p:nvGrpSpPr>
        <p:grpSpPr>
          <a:xfrm>
            <a:off x="4562352" y="2772377"/>
            <a:ext cx="533205" cy="1312171"/>
            <a:chOff x="2166624" y="2243830"/>
            <a:chExt cx="533205" cy="1312171"/>
          </a:xfrm>
          <a:solidFill>
            <a:schemeClr val="accent3">
              <a:lumMod val="60000"/>
              <a:lumOff val="40000"/>
            </a:schemeClr>
          </a:solidFill>
        </p:grpSpPr>
        <p:sp>
          <p:nvSpPr>
            <p:cNvPr id="5" name="Round Same Side Corner Rectangle 21">
              <a:extLst>
                <a:ext uri="{FF2B5EF4-FFF2-40B4-BE49-F238E27FC236}">
                  <a16:creationId xmlns:a16="http://schemas.microsoft.com/office/drawing/2014/main" id="{BCBB355B-9622-FC73-225C-9934A4BDEA1B}"/>
                </a:ext>
              </a:extLst>
            </p:cNvPr>
            <p:cNvSpPr/>
            <p:nvPr/>
          </p:nvSpPr>
          <p:spPr>
            <a:xfrm>
              <a:off x="2170269" y="2826241"/>
              <a:ext cx="529560" cy="72976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a:extLst>
                <a:ext uri="{FF2B5EF4-FFF2-40B4-BE49-F238E27FC236}">
                  <a16:creationId xmlns:a16="http://schemas.microsoft.com/office/drawing/2014/main" id="{9CA99B24-5667-BCF4-32F0-EF5609B6510C}"/>
                </a:ext>
              </a:extLst>
            </p:cNvPr>
            <p:cNvSpPr/>
            <p:nvPr/>
          </p:nvSpPr>
          <p:spPr>
            <a:xfrm>
              <a:off x="2166624" y="2243830"/>
              <a:ext cx="497482" cy="4974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20" name="Group 19">
            <a:extLst>
              <a:ext uri="{FF2B5EF4-FFF2-40B4-BE49-F238E27FC236}">
                <a16:creationId xmlns:a16="http://schemas.microsoft.com/office/drawing/2014/main" id="{1ACDDE7F-7349-B88A-F5A5-03CC74C4B562}"/>
              </a:ext>
            </a:extLst>
          </p:cNvPr>
          <p:cNvGrpSpPr/>
          <p:nvPr/>
        </p:nvGrpSpPr>
        <p:grpSpPr>
          <a:xfrm>
            <a:off x="5255963" y="1786857"/>
            <a:ext cx="533205" cy="1312171"/>
            <a:chOff x="2166624" y="2243830"/>
            <a:chExt cx="533205" cy="1312171"/>
          </a:xfrm>
          <a:solidFill>
            <a:schemeClr val="accent3">
              <a:lumMod val="60000"/>
              <a:lumOff val="40000"/>
            </a:schemeClr>
          </a:solidFill>
        </p:grpSpPr>
        <p:sp>
          <p:nvSpPr>
            <p:cNvPr id="21" name="Round Same Side Corner Rectangle 21">
              <a:extLst>
                <a:ext uri="{FF2B5EF4-FFF2-40B4-BE49-F238E27FC236}">
                  <a16:creationId xmlns:a16="http://schemas.microsoft.com/office/drawing/2014/main" id="{EC3F05AC-3E73-457C-8BC4-2DE9BFF1BE31}"/>
                </a:ext>
              </a:extLst>
            </p:cNvPr>
            <p:cNvSpPr/>
            <p:nvPr/>
          </p:nvSpPr>
          <p:spPr>
            <a:xfrm>
              <a:off x="2170269" y="2826241"/>
              <a:ext cx="529560" cy="72976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Oval 21">
              <a:extLst>
                <a:ext uri="{FF2B5EF4-FFF2-40B4-BE49-F238E27FC236}">
                  <a16:creationId xmlns:a16="http://schemas.microsoft.com/office/drawing/2014/main" id="{912B4897-A8E1-1AAB-18DC-7CD940E29331}"/>
                </a:ext>
              </a:extLst>
            </p:cNvPr>
            <p:cNvSpPr/>
            <p:nvPr/>
          </p:nvSpPr>
          <p:spPr>
            <a:xfrm>
              <a:off x="2166624" y="2243830"/>
              <a:ext cx="497482" cy="4974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23" name="Group 22">
            <a:extLst>
              <a:ext uri="{FF2B5EF4-FFF2-40B4-BE49-F238E27FC236}">
                <a16:creationId xmlns:a16="http://schemas.microsoft.com/office/drawing/2014/main" id="{235CE609-822C-3D6E-A839-95944BAFB0EA}"/>
              </a:ext>
            </a:extLst>
          </p:cNvPr>
          <p:cNvGrpSpPr/>
          <p:nvPr/>
        </p:nvGrpSpPr>
        <p:grpSpPr>
          <a:xfrm>
            <a:off x="6333335" y="2415450"/>
            <a:ext cx="533205" cy="1312171"/>
            <a:chOff x="2166624" y="2243830"/>
            <a:chExt cx="533205" cy="1312171"/>
          </a:xfrm>
          <a:solidFill>
            <a:schemeClr val="accent3">
              <a:lumMod val="60000"/>
              <a:lumOff val="40000"/>
            </a:schemeClr>
          </a:solidFill>
        </p:grpSpPr>
        <p:sp>
          <p:nvSpPr>
            <p:cNvPr id="24" name="Round Same Side Corner Rectangle 21">
              <a:extLst>
                <a:ext uri="{FF2B5EF4-FFF2-40B4-BE49-F238E27FC236}">
                  <a16:creationId xmlns:a16="http://schemas.microsoft.com/office/drawing/2014/main" id="{5EC7FC15-F3DE-0987-AA37-426DA2E13C00}"/>
                </a:ext>
              </a:extLst>
            </p:cNvPr>
            <p:cNvSpPr/>
            <p:nvPr/>
          </p:nvSpPr>
          <p:spPr>
            <a:xfrm>
              <a:off x="2170269" y="2826241"/>
              <a:ext cx="529560" cy="72976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Oval 24">
              <a:extLst>
                <a:ext uri="{FF2B5EF4-FFF2-40B4-BE49-F238E27FC236}">
                  <a16:creationId xmlns:a16="http://schemas.microsoft.com/office/drawing/2014/main" id="{178CE361-7B40-C8B1-1CBD-B51AE3214E57}"/>
                </a:ext>
              </a:extLst>
            </p:cNvPr>
            <p:cNvSpPr/>
            <p:nvPr/>
          </p:nvSpPr>
          <p:spPr>
            <a:xfrm>
              <a:off x="2166624" y="2243830"/>
              <a:ext cx="497482" cy="4974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9" name="Group 8">
            <a:extLst>
              <a:ext uri="{FF2B5EF4-FFF2-40B4-BE49-F238E27FC236}">
                <a16:creationId xmlns:a16="http://schemas.microsoft.com/office/drawing/2014/main" id="{AF3670CE-1F64-8A1D-9B6E-9701DFB47162}"/>
              </a:ext>
            </a:extLst>
          </p:cNvPr>
          <p:cNvGrpSpPr/>
          <p:nvPr/>
        </p:nvGrpSpPr>
        <p:grpSpPr>
          <a:xfrm>
            <a:off x="5477915" y="2772377"/>
            <a:ext cx="533205" cy="1312171"/>
            <a:chOff x="2166624" y="2243830"/>
            <a:chExt cx="533205" cy="1312171"/>
          </a:xfrm>
        </p:grpSpPr>
        <p:sp>
          <p:nvSpPr>
            <p:cNvPr id="10" name="Round Same Side Corner Rectangle 21">
              <a:extLst>
                <a:ext uri="{FF2B5EF4-FFF2-40B4-BE49-F238E27FC236}">
                  <a16:creationId xmlns:a16="http://schemas.microsoft.com/office/drawing/2014/main" id="{E9C1E735-7862-5192-1B10-CAC2F5ADB4C6}"/>
                </a:ext>
              </a:extLst>
            </p:cNvPr>
            <p:cNvSpPr/>
            <p:nvPr/>
          </p:nvSpPr>
          <p:spPr>
            <a:xfrm>
              <a:off x="2170269" y="2826241"/>
              <a:ext cx="529560" cy="729760"/>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Oval 18">
              <a:extLst>
                <a:ext uri="{FF2B5EF4-FFF2-40B4-BE49-F238E27FC236}">
                  <a16:creationId xmlns:a16="http://schemas.microsoft.com/office/drawing/2014/main" id="{8772A884-DC85-AAF3-23DB-068DDF1D5F64}"/>
                </a:ext>
              </a:extLst>
            </p:cNvPr>
            <p:cNvSpPr/>
            <p:nvPr/>
          </p:nvSpPr>
          <p:spPr>
            <a:xfrm>
              <a:off x="2166624" y="2243830"/>
              <a:ext cx="497482" cy="49748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30" name="Group 29">
            <a:extLst>
              <a:ext uri="{FF2B5EF4-FFF2-40B4-BE49-F238E27FC236}">
                <a16:creationId xmlns:a16="http://schemas.microsoft.com/office/drawing/2014/main" id="{0D1D5F20-64D9-5B2B-E22B-3BE9E39640C8}"/>
              </a:ext>
            </a:extLst>
          </p:cNvPr>
          <p:cNvGrpSpPr/>
          <p:nvPr/>
        </p:nvGrpSpPr>
        <p:grpSpPr>
          <a:xfrm>
            <a:off x="7278091" y="1628252"/>
            <a:ext cx="533205" cy="1312171"/>
            <a:chOff x="2166624" y="2243830"/>
            <a:chExt cx="533205" cy="1312171"/>
          </a:xfrm>
          <a:solidFill>
            <a:schemeClr val="accent3">
              <a:lumMod val="60000"/>
              <a:lumOff val="40000"/>
            </a:schemeClr>
          </a:solidFill>
        </p:grpSpPr>
        <p:sp>
          <p:nvSpPr>
            <p:cNvPr id="31" name="Round Same Side Corner Rectangle 21">
              <a:extLst>
                <a:ext uri="{FF2B5EF4-FFF2-40B4-BE49-F238E27FC236}">
                  <a16:creationId xmlns:a16="http://schemas.microsoft.com/office/drawing/2014/main" id="{938629ED-1CF9-6EE2-7736-0123759CA460}"/>
                </a:ext>
              </a:extLst>
            </p:cNvPr>
            <p:cNvSpPr/>
            <p:nvPr/>
          </p:nvSpPr>
          <p:spPr>
            <a:xfrm>
              <a:off x="2170269" y="2826241"/>
              <a:ext cx="529560" cy="72976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Oval 31">
              <a:extLst>
                <a:ext uri="{FF2B5EF4-FFF2-40B4-BE49-F238E27FC236}">
                  <a16:creationId xmlns:a16="http://schemas.microsoft.com/office/drawing/2014/main" id="{2A952987-B69D-5146-1627-6EAEC6F03C40}"/>
                </a:ext>
              </a:extLst>
            </p:cNvPr>
            <p:cNvSpPr/>
            <p:nvPr/>
          </p:nvSpPr>
          <p:spPr>
            <a:xfrm>
              <a:off x="2166624" y="2243830"/>
              <a:ext cx="497482" cy="4974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33" name="Group 32">
            <a:extLst>
              <a:ext uri="{FF2B5EF4-FFF2-40B4-BE49-F238E27FC236}">
                <a16:creationId xmlns:a16="http://schemas.microsoft.com/office/drawing/2014/main" id="{F955D2B4-28AB-1A10-F3D5-7CD956E25BC9}"/>
              </a:ext>
            </a:extLst>
          </p:cNvPr>
          <p:cNvGrpSpPr/>
          <p:nvPr/>
        </p:nvGrpSpPr>
        <p:grpSpPr>
          <a:xfrm>
            <a:off x="7959725" y="2613772"/>
            <a:ext cx="533205" cy="1312171"/>
            <a:chOff x="2166624" y="2243830"/>
            <a:chExt cx="533205" cy="1312171"/>
          </a:xfrm>
          <a:solidFill>
            <a:schemeClr val="accent3">
              <a:lumMod val="60000"/>
              <a:lumOff val="40000"/>
            </a:schemeClr>
          </a:solidFill>
        </p:grpSpPr>
        <p:sp>
          <p:nvSpPr>
            <p:cNvPr id="34" name="Round Same Side Corner Rectangle 21">
              <a:extLst>
                <a:ext uri="{FF2B5EF4-FFF2-40B4-BE49-F238E27FC236}">
                  <a16:creationId xmlns:a16="http://schemas.microsoft.com/office/drawing/2014/main" id="{F954D8AD-B22A-7477-CD6E-9076A8435F2C}"/>
                </a:ext>
              </a:extLst>
            </p:cNvPr>
            <p:cNvSpPr/>
            <p:nvPr/>
          </p:nvSpPr>
          <p:spPr>
            <a:xfrm>
              <a:off x="2170269" y="2826241"/>
              <a:ext cx="529560" cy="72976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Oval 34">
              <a:extLst>
                <a:ext uri="{FF2B5EF4-FFF2-40B4-BE49-F238E27FC236}">
                  <a16:creationId xmlns:a16="http://schemas.microsoft.com/office/drawing/2014/main" id="{D4B215E0-F78C-2656-9C9C-334BA33FB3A9}"/>
                </a:ext>
              </a:extLst>
            </p:cNvPr>
            <p:cNvSpPr/>
            <p:nvPr/>
          </p:nvSpPr>
          <p:spPr>
            <a:xfrm>
              <a:off x="2166624" y="2243830"/>
              <a:ext cx="497482" cy="4974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36" name="Group 35">
            <a:extLst>
              <a:ext uri="{FF2B5EF4-FFF2-40B4-BE49-F238E27FC236}">
                <a16:creationId xmlns:a16="http://schemas.microsoft.com/office/drawing/2014/main" id="{189C13AA-E066-2E3E-E58A-A8B0E9AF6044}"/>
              </a:ext>
            </a:extLst>
          </p:cNvPr>
          <p:cNvGrpSpPr/>
          <p:nvPr/>
        </p:nvGrpSpPr>
        <p:grpSpPr>
          <a:xfrm>
            <a:off x="3488555" y="1996038"/>
            <a:ext cx="533205" cy="1312171"/>
            <a:chOff x="2166624" y="2243830"/>
            <a:chExt cx="533205" cy="1312171"/>
          </a:xfrm>
          <a:solidFill>
            <a:schemeClr val="accent3">
              <a:lumMod val="60000"/>
              <a:lumOff val="40000"/>
            </a:schemeClr>
          </a:solidFill>
        </p:grpSpPr>
        <p:sp>
          <p:nvSpPr>
            <p:cNvPr id="37" name="Round Same Side Corner Rectangle 21">
              <a:extLst>
                <a:ext uri="{FF2B5EF4-FFF2-40B4-BE49-F238E27FC236}">
                  <a16:creationId xmlns:a16="http://schemas.microsoft.com/office/drawing/2014/main" id="{5B75DCDB-A3D4-90DE-2910-8F000EC808CA}"/>
                </a:ext>
              </a:extLst>
            </p:cNvPr>
            <p:cNvSpPr/>
            <p:nvPr/>
          </p:nvSpPr>
          <p:spPr>
            <a:xfrm>
              <a:off x="2170269" y="2826241"/>
              <a:ext cx="529560" cy="72976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Oval 37">
              <a:extLst>
                <a:ext uri="{FF2B5EF4-FFF2-40B4-BE49-F238E27FC236}">
                  <a16:creationId xmlns:a16="http://schemas.microsoft.com/office/drawing/2014/main" id="{286E65AE-E10F-26C2-952F-BB338AE5DBBE}"/>
                </a:ext>
              </a:extLst>
            </p:cNvPr>
            <p:cNvSpPr/>
            <p:nvPr/>
          </p:nvSpPr>
          <p:spPr>
            <a:xfrm>
              <a:off x="2166624" y="2243830"/>
              <a:ext cx="497482" cy="4974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39" name="Group 38">
            <a:extLst>
              <a:ext uri="{FF2B5EF4-FFF2-40B4-BE49-F238E27FC236}">
                <a16:creationId xmlns:a16="http://schemas.microsoft.com/office/drawing/2014/main" id="{BB7855D2-4AEF-B86B-4E2B-6B137CB317B8}"/>
              </a:ext>
            </a:extLst>
          </p:cNvPr>
          <p:cNvGrpSpPr/>
          <p:nvPr/>
        </p:nvGrpSpPr>
        <p:grpSpPr>
          <a:xfrm>
            <a:off x="3535833" y="3466266"/>
            <a:ext cx="533205" cy="1312171"/>
            <a:chOff x="2166624" y="2243830"/>
            <a:chExt cx="533205" cy="1312171"/>
          </a:xfrm>
          <a:solidFill>
            <a:schemeClr val="accent3">
              <a:lumMod val="60000"/>
              <a:lumOff val="40000"/>
            </a:schemeClr>
          </a:solidFill>
        </p:grpSpPr>
        <p:sp>
          <p:nvSpPr>
            <p:cNvPr id="40" name="Round Same Side Corner Rectangle 21">
              <a:extLst>
                <a:ext uri="{FF2B5EF4-FFF2-40B4-BE49-F238E27FC236}">
                  <a16:creationId xmlns:a16="http://schemas.microsoft.com/office/drawing/2014/main" id="{7077ED67-44F9-CF8E-6FC0-607021855C38}"/>
                </a:ext>
              </a:extLst>
            </p:cNvPr>
            <p:cNvSpPr/>
            <p:nvPr/>
          </p:nvSpPr>
          <p:spPr>
            <a:xfrm>
              <a:off x="2170269" y="2826241"/>
              <a:ext cx="529560" cy="72976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Oval 40">
              <a:extLst>
                <a:ext uri="{FF2B5EF4-FFF2-40B4-BE49-F238E27FC236}">
                  <a16:creationId xmlns:a16="http://schemas.microsoft.com/office/drawing/2014/main" id="{29AA8AA1-1E3A-21AD-A1EC-0B05A2EB28C6}"/>
                </a:ext>
              </a:extLst>
            </p:cNvPr>
            <p:cNvSpPr/>
            <p:nvPr/>
          </p:nvSpPr>
          <p:spPr>
            <a:xfrm>
              <a:off x="2166624" y="2243830"/>
              <a:ext cx="497482" cy="4974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26" name="Group 25">
            <a:extLst>
              <a:ext uri="{FF2B5EF4-FFF2-40B4-BE49-F238E27FC236}">
                <a16:creationId xmlns:a16="http://schemas.microsoft.com/office/drawing/2014/main" id="{E5150527-0776-67FC-DDB5-537FB4C37AA4}"/>
              </a:ext>
            </a:extLst>
          </p:cNvPr>
          <p:cNvGrpSpPr/>
          <p:nvPr/>
        </p:nvGrpSpPr>
        <p:grpSpPr>
          <a:xfrm>
            <a:off x="5998794" y="3673099"/>
            <a:ext cx="533205" cy="1312171"/>
            <a:chOff x="2166624" y="2243830"/>
            <a:chExt cx="533205" cy="1312171"/>
          </a:xfrm>
          <a:solidFill>
            <a:schemeClr val="accent3">
              <a:lumMod val="60000"/>
              <a:lumOff val="40000"/>
            </a:schemeClr>
          </a:solidFill>
        </p:grpSpPr>
        <p:sp>
          <p:nvSpPr>
            <p:cNvPr id="27" name="Round Same Side Corner Rectangle 21">
              <a:extLst>
                <a:ext uri="{FF2B5EF4-FFF2-40B4-BE49-F238E27FC236}">
                  <a16:creationId xmlns:a16="http://schemas.microsoft.com/office/drawing/2014/main" id="{1E059660-CDB8-8358-4DF2-445D34280B54}"/>
                </a:ext>
              </a:extLst>
            </p:cNvPr>
            <p:cNvSpPr/>
            <p:nvPr/>
          </p:nvSpPr>
          <p:spPr>
            <a:xfrm>
              <a:off x="2170269" y="2826241"/>
              <a:ext cx="529560" cy="72976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Oval 27">
              <a:extLst>
                <a:ext uri="{FF2B5EF4-FFF2-40B4-BE49-F238E27FC236}">
                  <a16:creationId xmlns:a16="http://schemas.microsoft.com/office/drawing/2014/main" id="{F485455E-FB2F-7ACD-86B2-F8E9D4973A9E}"/>
                </a:ext>
              </a:extLst>
            </p:cNvPr>
            <p:cNvSpPr/>
            <p:nvPr/>
          </p:nvSpPr>
          <p:spPr>
            <a:xfrm>
              <a:off x="2166624" y="2243830"/>
              <a:ext cx="497482" cy="4974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43" name="TextBox 42">
            <a:extLst>
              <a:ext uri="{FF2B5EF4-FFF2-40B4-BE49-F238E27FC236}">
                <a16:creationId xmlns:a16="http://schemas.microsoft.com/office/drawing/2014/main" id="{D53221A3-658A-15B4-3422-D1D709E18B95}"/>
              </a:ext>
            </a:extLst>
          </p:cNvPr>
          <p:cNvSpPr txBox="1"/>
          <p:nvPr/>
        </p:nvSpPr>
        <p:spPr>
          <a:xfrm>
            <a:off x="4225154" y="4311047"/>
            <a:ext cx="2194206" cy="646331"/>
          </a:xfrm>
          <a:prstGeom prst="rect">
            <a:avLst/>
          </a:prstGeom>
          <a:noFill/>
        </p:spPr>
        <p:txBody>
          <a:bodyPr wrap="square">
            <a:spAutoFit/>
          </a:bodyPr>
          <a:lstStyle/>
          <a:p>
            <a:pPr algn="ctr">
              <a:spcAft>
                <a:spcPts val="600"/>
              </a:spcAft>
            </a:pPr>
            <a:r>
              <a:rPr lang="it-IT" sz="1800" b="1" i="0" dirty="0">
                <a:solidFill>
                  <a:schemeClr val="tx2">
                    <a:lumMod val="10000"/>
                  </a:schemeClr>
                </a:solidFill>
                <a:effectLst/>
                <a:latin typeface="+mj-lt"/>
                <a:ea typeface="Courier New" panose="02070309020205020404" pitchFamily="49" charset="0"/>
                <a:cs typeface="Calibri" panose="020F0502020204030204" pitchFamily="34" charset="0"/>
              </a:rPr>
              <a:t>CÍRCULO DE APOYO</a:t>
            </a:r>
          </a:p>
        </p:txBody>
      </p:sp>
      <p:sp>
        <p:nvSpPr>
          <p:cNvPr id="44" name="TextBox 43">
            <a:extLst>
              <a:ext uri="{FF2B5EF4-FFF2-40B4-BE49-F238E27FC236}">
                <a16:creationId xmlns:a16="http://schemas.microsoft.com/office/drawing/2014/main" id="{9DD4DFE0-85F9-152B-5A55-8B6B66C46B95}"/>
              </a:ext>
            </a:extLst>
          </p:cNvPr>
          <p:cNvSpPr txBox="1"/>
          <p:nvPr/>
        </p:nvSpPr>
        <p:spPr>
          <a:xfrm>
            <a:off x="7131047" y="4338939"/>
            <a:ext cx="2194206" cy="646331"/>
          </a:xfrm>
          <a:prstGeom prst="rect">
            <a:avLst/>
          </a:prstGeom>
          <a:noFill/>
        </p:spPr>
        <p:txBody>
          <a:bodyPr wrap="square">
            <a:spAutoFit/>
          </a:bodyPr>
          <a:lstStyle/>
          <a:p>
            <a:pPr algn="ctr">
              <a:spcAft>
                <a:spcPts val="600"/>
              </a:spcAft>
            </a:pPr>
            <a:r>
              <a:rPr lang="it-IT" sz="1800" b="1" i="0" dirty="0">
                <a:solidFill>
                  <a:schemeClr val="tx2">
                    <a:lumMod val="10000"/>
                  </a:schemeClr>
                </a:solidFill>
                <a:effectLst/>
                <a:latin typeface="+mj-lt"/>
                <a:ea typeface="Courier New" panose="02070309020205020404" pitchFamily="49" charset="0"/>
                <a:cs typeface="Calibri" panose="020F0502020204030204" pitchFamily="34" charset="0"/>
              </a:rPr>
              <a:t>CONEXIONES DESEADAS</a:t>
            </a:r>
          </a:p>
        </p:txBody>
      </p:sp>
    </p:spTree>
    <p:extLst>
      <p:ext uri="{BB962C8B-B14F-4D97-AF65-F5344CB8AC3E}">
        <p14:creationId xmlns:p14="http://schemas.microsoft.com/office/powerpoint/2010/main" val="40052573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7" name="Rectangle: Rounded Corners 2086">
            <a:extLst>
              <a:ext uri="{FF2B5EF4-FFF2-40B4-BE49-F238E27FC236}">
                <a16:creationId xmlns:a16="http://schemas.microsoft.com/office/drawing/2014/main" id="{1DC741A3-3673-501B-7910-6765E4702658}"/>
              </a:ext>
            </a:extLst>
          </p:cNvPr>
          <p:cNvSpPr/>
          <p:nvPr/>
        </p:nvSpPr>
        <p:spPr>
          <a:xfrm>
            <a:off x="9201061" y="3553584"/>
            <a:ext cx="2510775" cy="2547948"/>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3E551EA3-69CC-041F-8CE1-2326414F994D}"/>
              </a:ext>
            </a:extLst>
          </p:cNvPr>
          <p:cNvSpPr>
            <a:spLocks noGrp="1"/>
          </p:cNvSpPr>
          <p:nvPr>
            <p:ph type="title"/>
          </p:nvPr>
        </p:nvSpPr>
        <p:spPr/>
        <p:txBody>
          <a:bodyPr>
            <a:normAutofit/>
          </a:bodyPr>
          <a:lstStyle/>
          <a:p>
            <a:r>
              <a:rPr lang="en-US" dirty="0">
                <a:highlight>
                  <a:srgbClr val="FFFF00"/>
                </a:highlight>
              </a:rPr>
              <a:t>Herramienta: </a:t>
            </a:r>
            <a:r>
              <a:rPr lang="en-US" dirty="0" err="1">
                <a:highlight>
                  <a:srgbClr val="FFFF00"/>
                </a:highlight>
              </a:rPr>
              <a:t>ecomapa</a:t>
            </a:r>
            <a:r>
              <a:rPr lang="en-US" dirty="0">
                <a:highlight>
                  <a:srgbClr val="FFFF00"/>
                </a:highlight>
              </a:rPr>
              <a:t> </a:t>
            </a:r>
            <a:endParaRPr lang="it-IT" dirty="0">
              <a:highlight>
                <a:srgbClr val="FFFF00"/>
              </a:highlight>
            </a:endParaRPr>
          </a:p>
        </p:txBody>
      </p:sp>
      <p:sp>
        <p:nvSpPr>
          <p:cNvPr id="3" name="Oval 2">
            <a:extLst>
              <a:ext uri="{FF2B5EF4-FFF2-40B4-BE49-F238E27FC236}">
                <a16:creationId xmlns:a16="http://schemas.microsoft.com/office/drawing/2014/main" id="{277D382C-37AA-B7C9-D77E-E93C80CD4F9A}"/>
              </a:ext>
            </a:extLst>
          </p:cNvPr>
          <p:cNvSpPr/>
          <p:nvPr/>
        </p:nvSpPr>
        <p:spPr>
          <a:xfrm>
            <a:off x="4329839" y="3028407"/>
            <a:ext cx="1316736" cy="13167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b="1" dirty="0"/>
              <a:t>Michelle</a:t>
            </a:r>
            <a:endParaRPr lang="en-US" sz="1600" b="1" dirty="0"/>
          </a:p>
        </p:txBody>
      </p:sp>
      <p:sp>
        <p:nvSpPr>
          <p:cNvPr id="4" name="Oval 3">
            <a:extLst>
              <a:ext uri="{FF2B5EF4-FFF2-40B4-BE49-F238E27FC236}">
                <a16:creationId xmlns:a16="http://schemas.microsoft.com/office/drawing/2014/main" id="{537ABB5D-CCA7-0A09-00B2-E89AB36C697F}"/>
              </a:ext>
            </a:extLst>
          </p:cNvPr>
          <p:cNvSpPr/>
          <p:nvPr/>
        </p:nvSpPr>
        <p:spPr>
          <a:xfrm>
            <a:off x="7022532" y="1535871"/>
            <a:ext cx="1095352" cy="1095352"/>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dirty="0">
                <a:solidFill>
                  <a:schemeClr val="tx1"/>
                </a:solidFill>
              </a:rPr>
              <a:t>Michael</a:t>
            </a:r>
          </a:p>
          <a:p>
            <a:pPr algn="ctr"/>
            <a:r>
              <a:rPr lang="en-CA" sz="1600" dirty="0">
                <a:solidFill>
                  <a:schemeClr val="tx1"/>
                </a:solidFill>
              </a:rPr>
              <a:t>amigo</a:t>
            </a:r>
            <a:endParaRPr lang="en-US" sz="1600" dirty="0">
              <a:solidFill>
                <a:schemeClr val="tx1"/>
              </a:solidFill>
            </a:endParaRPr>
          </a:p>
        </p:txBody>
      </p:sp>
      <p:sp>
        <p:nvSpPr>
          <p:cNvPr id="5" name="Oval 4">
            <a:extLst>
              <a:ext uri="{FF2B5EF4-FFF2-40B4-BE49-F238E27FC236}">
                <a16:creationId xmlns:a16="http://schemas.microsoft.com/office/drawing/2014/main" id="{5A50AE73-AF66-FBB9-4616-7801A771C097}"/>
              </a:ext>
            </a:extLst>
          </p:cNvPr>
          <p:cNvSpPr/>
          <p:nvPr/>
        </p:nvSpPr>
        <p:spPr>
          <a:xfrm>
            <a:off x="5665983" y="1318576"/>
            <a:ext cx="1095352" cy="1095352"/>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dirty="0">
                <a:solidFill>
                  <a:schemeClr val="tx1"/>
                </a:solidFill>
              </a:rPr>
              <a:t>Sarah</a:t>
            </a:r>
          </a:p>
          <a:p>
            <a:pPr algn="ctr"/>
            <a:r>
              <a:rPr lang="en-CA" sz="1600" dirty="0">
                <a:solidFill>
                  <a:schemeClr val="tx1"/>
                </a:solidFill>
              </a:rPr>
              <a:t>hermana</a:t>
            </a:r>
            <a:endParaRPr lang="en-US" sz="1600" dirty="0">
              <a:solidFill>
                <a:schemeClr val="tx1"/>
              </a:solidFill>
            </a:endParaRPr>
          </a:p>
        </p:txBody>
      </p:sp>
      <p:sp>
        <p:nvSpPr>
          <p:cNvPr id="6" name="Oval 5">
            <a:extLst>
              <a:ext uri="{FF2B5EF4-FFF2-40B4-BE49-F238E27FC236}">
                <a16:creationId xmlns:a16="http://schemas.microsoft.com/office/drawing/2014/main" id="{A2086BBE-276F-76C3-46A8-0DF5F6BC9927}"/>
              </a:ext>
            </a:extLst>
          </p:cNvPr>
          <p:cNvSpPr/>
          <p:nvPr/>
        </p:nvSpPr>
        <p:spPr>
          <a:xfrm>
            <a:off x="4256936" y="1304144"/>
            <a:ext cx="1095352" cy="1095352"/>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dirty="0">
                <a:solidFill>
                  <a:schemeClr val="tx1"/>
                </a:solidFill>
              </a:rPr>
              <a:t>Sophia</a:t>
            </a:r>
          </a:p>
          <a:p>
            <a:pPr algn="ctr"/>
            <a:r>
              <a:rPr lang="en-CA" sz="1600" dirty="0">
                <a:solidFill>
                  <a:schemeClr val="tx1"/>
                </a:solidFill>
              </a:rPr>
              <a:t>hermana</a:t>
            </a:r>
            <a:endParaRPr lang="en-US" sz="1600" dirty="0">
              <a:solidFill>
                <a:schemeClr val="tx1"/>
              </a:solidFill>
            </a:endParaRPr>
          </a:p>
        </p:txBody>
      </p:sp>
      <p:sp>
        <p:nvSpPr>
          <p:cNvPr id="7" name="Oval 6">
            <a:extLst>
              <a:ext uri="{FF2B5EF4-FFF2-40B4-BE49-F238E27FC236}">
                <a16:creationId xmlns:a16="http://schemas.microsoft.com/office/drawing/2014/main" id="{9101826D-8583-CD9E-4ED7-5123B7940EA6}"/>
              </a:ext>
            </a:extLst>
          </p:cNvPr>
          <p:cNvSpPr/>
          <p:nvPr/>
        </p:nvSpPr>
        <p:spPr>
          <a:xfrm>
            <a:off x="2978766" y="1398332"/>
            <a:ext cx="1095352" cy="1095352"/>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dirty="0">
                <a:solidFill>
                  <a:schemeClr val="tx1"/>
                </a:solidFill>
              </a:rPr>
              <a:t>Papá</a:t>
            </a:r>
            <a:endParaRPr lang="en-US" sz="1600" dirty="0">
              <a:solidFill>
                <a:schemeClr val="tx1"/>
              </a:solidFill>
            </a:endParaRPr>
          </a:p>
        </p:txBody>
      </p:sp>
      <p:sp>
        <p:nvSpPr>
          <p:cNvPr id="8" name="Oval 7">
            <a:extLst>
              <a:ext uri="{FF2B5EF4-FFF2-40B4-BE49-F238E27FC236}">
                <a16:creationId xmlns:a16="http://schemas.microsoft.com/office/drawing/2014/main" id="{9132FEC8-B001-AEAA-58C7-C89290AAED36}"/>
              </a:ext>
            </a:extLst>
          </p:cNvPr>
          <p:cNvSpPr/>
          <p:nvPr/>
        </p:nvSpPr>
        <p:spPr>
          <a:xfrm>
            <a:off x="1753017" y="1713368"/>
            <a:ext cx="1095352" cy="1095352"/>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dirty="0">
                <a:solidFill>
                  <a:schemeClr val="tx1"/>
                </a:solidFill>
              </a:rPr>
              <a:t>Mamá</a:t>
            </a:r>
            <a:endParaRPr lang="en-US" sz="1600" dirty="0">
              <a:solidFill>
                <a:schemeClr val="tx1"/>
              </a:solidFill>
            </a:endParaRPr>
          </a:p>
        </p:txBody>
      </p:sp>
      <p:sp>
        <p:nvSpPr>
          <p:cNvPr id="9" name="Oval 8">
            <a:extLst>
              <a:ext uri="{FF2B5EF4-FFF2-40B4-BE49-F238E27FC236}">
                <a16:creationId xmlns:a16="http://schemas.microsoft.com/office/drawing/2014/main" id="{0026D4D7-1172-EF15-DFE9-6AA3CF79DE65}"/>
              </a:ext>
            </a:extLst>
          </p:cNvPr>
          <p:cNvSpPr/>
          <p:nvPr/>
        </p:nvSpPr>
        <p:spPr>
          <a:xfrm>
            <a:off x="957607" y="2712792"/>
            <a:ext cx="1095352" cy="1095352"/>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dirty="0">
                <a:solidFill>
                  <a:schemeClr val="tx1"/>
                </a:solidFill>
              </a:rPr>
              <a:t>Rebecca</a:t>
            </a:r>
          </a:p>
          <a:p>
            <a:pPr algn="ctr"/>
            <a:r>
              <a:rPr lang="en-CA" sz="1600" dirty="0" err="1">
                <a:solidFill>
                  <a:schemeClr val="tx1"/>
                </a:solidFill>
              </a:rPr>
              <a:t>mentora</a:t>
            </a:r>
            <a:endParaRPr lang="en-US" sz="1600" dirty="0">
              <a:solidFill>
                <a:schemeClr val="tx1"/>
              </a:solidFill>
            </a:endParaRPr>
          </a:p>
        </p:txBody>
      </p:sp>
      <p:sp>
        <p:nvSpPr>
          <p:cNvPr id="10" name="Oval 9">
            <a:extLst>
              <a:ext uri="{FF2B5EF4-FFF2-40B4-BE49-F238E27FC236}">
                <a16:creationId xmlns:a16="http://schemas.microsoft.com/office/drawing/2014/main" id="{A353CFE8-3CCB-084E-298F-B54FDEB9140F}"/>
              </a:ext>
            </a:extLst>
          </p:cNvPr>
          <p:cNvSpPr/>
          <p:nvPr/>
        </p:nvSpPr>
        <p:spPr>
          <a:xfrm>
            <a:off x="1076525" y="3984352"/>
            <a:ext cx="1095352" cy="1095352"/>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dirty="0">
                <a:solidFill>
                  <a:schemeClr val="tx1"/>
                </a:solidFill>
              </a:rPr>
              <a:t>Hannah</a:t>
            </a:r>
          </a:p>
          <a:p>
            <a:pPr algn="ctr"/>
            <a:r>
              <a:rPr lang="en-CA" sz="1600" dirty="0">
                <a:solidFill>
                  <a:schemeClr val="tx1"/>
                </a:solidFill>
              </a:rPr>
              <a:t>amiga</a:t>
            </a:r>
            <a:endParaRPr lang="en-US" sz="1600" dirty="0">
              <a:solidFill>
                <a:schemeClr val="tx1"/>
              </a:solidFill>
            </a:endParaRPr>
          </a:p>
        </p:txBody>
      </p:sp>
      <p:sp>
        <p:nvSpPr>
          <p:cNvPr id="11" name="Oval 10">
            <a:extLst>
              <a:ext uri="{FF2B5EF4-FFF2-40B4-BE49-F238E27FC236}">
                <a16:creationId xmlns:a16="http://schemas.microsoft.com/office/drawing/2014/main" id="{2A42124E-E225-E4F6-D39B-36203769810A}"/>
              </a:ext>
            </a:extLst>
          </p:cNvPr>
          <p:cNvSpPr/>
          <p:nvPr/>
        </p:nvSpPr>
        <p:spPr>
          <a:xfrm>
            <a:off x="2052959" y="4911177"/>
            <a:ext cx="1095352" cy="1095352"/>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dirty="0">
                <a:solidFill>
                  <a:schemeClr val="tx1"/>
                </a:solidFill>
              </a:rPr>
              <a:t>Bella</a:t>
            </a:r>
          </a:p>
          <a:p>
            <a:pPr algn="ctr"/>
            <a:r>
              <a:rPr lang="en-CA" sz="1600" dirty="0">
                <a:solidFill>
                  <a:schemeClr val="tx1"/>
                </a:solidFill>
              </a:rPr>
              <a:t>amiga</a:t>
            </a:r>
            <a:endParaRPr lang="en-US" sz="1600" dirty="0">
              <a:solidFill>
                <a:schemeClr val="tx1"/>
              </a:solidFill>
            </a:endParaRPr>
          </a:p>
        </p:txBody>
      </p:sp>
      <p:sp>
        <p:nvSpPr>
          <p:cNvPr id="13" name="Oval 12">
            <a:extLst>
              <a:ext uri="{FF2B5EF4-FFF2-40B4-BE49-F238E27FC236}">
                <a16:creationId xmlns:a16="http://schemas.microsoft.com/office/drawing/2014/main" id="{F95998AC-3189-4FAD-4A09-565666C594A5}"/>
              </a:ext>
            </a:extLst>
          </p:cNvPr>
          <p:cNvSpPr/>
          <p:nvPr/>
        </p:nvSpPr>
        <p:spPr>
          <a:xfrm>
            <a:off x="3286348" y="5006180"/>
            <a:ext cx="1095352" cy="1095352"/>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dirty="0">
                <a:solidFill>
                  <a:schemeClr val="tx1"/>
                </a:solidFill>
              </a:rPr>
              <a:t>Sra. W</a:t>
            </a:r>
          </a:p>
          <a:p>
            <a:pPr algn="ctr"/>
            <a:r>
              <a:rPr lang="en-CA" sz="1600" dirty="0" err="1">
                <a:solidFill>
                  <a:schemeClr val="tx1"/>
                </a:solidFill>
              </a:rPr>
              <a:t>profesora</a:t>
            </a:r>
            <a:endParaRPr lang="en-US" sz="1600" dirty="0">
              <a:solidFill>
                <a:schemeClr val="tx1"/>
              </a:solidFill>
            </a:endParaRPr>
          </a:p>
        </p:txBody>
      </p:sp>
      <p:sp>
        <p:nvSpPr>
          <p:cNvPr id="14" name="Oval 13">
            <a:extLst>
              <a:ext uri="{FF2B5EF4-FFF2-40B4-BE49-F238E27FC236}">
                <a16:creationId xmlns:a16="http://schemas.microsoft.com/office/drawing/2014/main" id="{CE668E67-DF78-280A-C66D-4C58C5EC6C80}"/>
              </a:ext>
            </a:extLst>
          </p:cNvPr>
          <p:cNvSpPr/>
          <p:nvPr/>
        </p:nvSpPr>
        <p:spPr>
          <a:xfrm>
            <a:off x="7274726" y="3553584"/>
            <a:ext cx="1095352" cy="1095352"/>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dirty="0">
                <a:solidFill>
                  <a:schemeClr val="tx1"/>
                </a:solidFill>
              </a:rPr>
              <a:t>Taylor</a:t>
            </a:r>
          </a:p>
          <a:p>
            <a:pPr algn="ctr"/>
            <a:r>
              <a:rPr lang="en-CA" sz="1600" dirty="0">
                <a:solidFill>
                  <a:schemeClr val="tx1"/>
                </a:solidFill>
              </a:rPr>
              <a:t>familia</a:t>
            </a:r>
            <a:endParaRPr lang="en-US" sz="1600" dirty="0">
              <a:solidFill>
                <a:schemeClr val="tx1"/>
              </a:solidFill>
            </a:endParaRPr>
          </a:p>
        </p:txBody>
      </p:sp>
      <p:sp>
        <p:nvSpPr>
          <p:cNvPr id="15" name="Oval 14">
            <a:extLst>
              <a:ext uri="{FF2B5EF4-FFF2-40B4-BE49-F238E27FC236}">
                <a16:creationId xmlns:a16="http://schemas.microsoft.com/office/drawing/2014/main" id="{8CC26F36-EEE0-A6EB-44DF-038DAF82EFE6}"/>
              </a:ext>
            </a:extLst>
          </p:cNvPr>
          <p:cNvSpPr/>
          <p:nvPr/>
        </p:nvSpPr>
        <p:spPr>
          <a:xfrm>
            <a:off x="8105709" y="2368688"/>
            <a:ext cx="1095352" cy="1095352"/>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dirty="0">
                <a:solidFill>
                  <a:schemeClr val="tx1"/>
                </a:solidFill>
              </a:rPr>
              <a:t>Emily</a:t>
            </a:r>
          </a:p>
          <a:p>
            <a:pPr algn="ctr"/>
            <a:r>
              <a:rPr lang="en-CA" sz="1600" dirty="0">
                <a:solidFill>
                  <a:schemeClr val="tx1"/>
                </a:solidFill>
              </a:rPr>
              <a:t>familia</a:t>
            </a:r>
            <a:endParaRPr lang="en-US" sz="1600" dirty="0">
              <a:solidFill>
                <a:schemeClr val="tx1"/>
              </a:solidFill>
            </a:endParaRPr>
          </a:p>
        </p:txBody>
      </p:sp>
      <p:sp>
        <p:nvSpPr>
          <p:cNvPr id="16" name="Oval 15">
            <a:extLst>
              <a:ext uri="{FF2B5EF4-FFF2-40B4-BE49-F238E27FC236}">
                <a16:creationId xmlns:a16="http://schemas.microsoft.com/office/drawing/2014/main" id="{3A73D4D0-52B4-5C55-B77E-6DC91322B016}"/>
              </a:ext>
            </a:extLst>
          </p:cNvPr>
          <p:cNvSpPr/>
          <p:nvPr/>
        </p:nvSpPr>
        <p:spPr>
          <a:xfrm>
            <a:off x="6125381" y="4532028"/>
            <a:ext cx="1095352" cy="1095352"/>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dirty="0">
                <a:solidFill>
                  <a:schemeClr val="tx1"/>
                </a:solidFill>
              </a:rPr>
              <a:t>Leila</a:t>
            </a:r>
          </a:p>
          <a:p>
            <a:pPr algn="ctr"/>
            <a:r>
              <a:rPr lang="en-CA" sz="1600" dirty="0">
                <a:solidFill>
                  <a:schemeClr val="tx1"/>
                </a:solidFill>
              </a:rPr>
              <a:t>tía</a:t>
            </a:r>
            <a:endParaRPr lang="en-US" sz="1600" dirty="0">
              <a:solidFill>
                <a:schemeClr val="tx1"/>
              </a:solidFill>
            </a:endParaRPr>
          </a:p>
        </p:txBody>
      </p:sp>
      <p:sp>
        <p:nvSpPr>
          <p:cNvPr id="17" name="Oval 16">
            <a:extLst>
              <a:ext uri="{FF2B5EF4-FFF2-40B4-BE49-F238E27FC236}">
                <a16:creationId xmlns:a16="http://schemas.microsoft.com/office/drawing/2014/main" id="{7A0AB3A8-F20D-C54D-6307-9C504FBB5907}"/>
              </a:ext>
            </a:extLst>
          </p:cNvPr>
          <p:cNvSpPr/>
          <p:nvPr/>
        </p:nvSpPr>
        <p:spPr>
          <a:xfrm>
            <a:off x="4673553" y="4901688"/>
            <a:ext cx="1095352" cy="1095352"/>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dirty="0">
                <a:solidFill>
                  <a:schemeClr val="tx1"/>
                </a:solidFill>
              </a:rPr>
              <a:t>Mohamed</a:t>
            </a:r>
          </a:p>
          <a:p>
            <a:pPr algn="ctr"/>
            <a:r>
              <a:rPr lang="en-CA" sz="1600" dirty="0">
                <a:solidFill>
                  <a:schemeClr val="tx1"/>
                </a:solidFill>
              </a:rPr>
              <a:t>primo</a:t>
            </a:r>
            <a:endParaRPr lang="en-US" sz="1600" dirty="0">
              <a:solidFill>
                <a:schemeClr val="tx1"/>
              </a:solidFill>
            </a:endParaRPr>
          </a:p>
        </p:txBody>
      </p:sp>
      <p:cxnSp>
        <p:nvCxnSpPr>
          <p:cNvPr id="19" name="Straight Arrow Connector 18">
            <a:extLst>
              <a:ext uri="{FF2B5EF4-FFF2-40B4-BE49-F238E27FC236}">
                <a16:creationId xmlns:a16="http://schemas.microsoft.com/office/drawing/2014/main" id="{773904E3-45E2-6024-5260-FA19E3D4BD23}"/>
              </a:ext>
            </a:extLst>
          </p:cNvPr>
          <p:cNvCxnSpPr>
            <a:cxnSpLocks/>
            <a:stCxn id="3" idx="0"/>
            <a:endCxn id="6" idx="4"/>
          </p:cNvCxnSpPr>
          <p:nvPr/>
        </p:nvCxnSpPr>
        <p:spPr>
          <a:xfrm flipH="1" flipV="1">
            <a:off x="4804612" y="2399496"/>
            <a:ext cx="183595" cy="628911"/>
          </a:xfrm>
          <a:prstGeom prst="straightConnector1">
            <a:avLst/>
          </a:prstGeom>
          <a:ln w="38100">
            <a:solidFill>
              <a:schemeClr val="accent3">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7B956E1-1881-FE73-928D-379D889B20B9}"/>
              </a:ext>
            </a:extLst>
          </p:cNvPr>
          <p:cNvCxnSpPr>
            <a:cxnSpLocks/>
            <a:stCxn id="3" idx="1"/>
            <a:endCxn id="7" idx="5"/>
          </p:cNvCxnSpPr>
          <p:nvPr/>
        </p:nvCxnSpPr>
        <p:spPr>
          <a:xfrm flipH="1" flipV="1">
            <a:off x="3913707" y="2333273"/>
            <a:ext cx="608964" cy="887966"/>
          </a:xfrm>
          <a:prstGeom prst="straightConnector1">
            <a:avLst/>
          </a:prstGeom>
          <a:ln w="38100">
            <a:solidFill>
              <a:schemeClr val="accent3">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C34561D-0AC3-7863-0CC7-D2D6C01243C1}"/>
              </a:ext>
            </a:extLst>
          </p:cNvPr>
          <p:cNvCxnSpPr>
            <a:cxnSpLocks/>
            <a:endCxn id="8" idx="5"/>
          </p:cNvCxnSpPr>
          <p:nvPr/>
        </p:nvCxnSpPr>
        <p:spPr>
          <a:xfrm flipH="1" flipV="1">
            <a:off x="2687958" y="2648309"/>
            <a:ext cx="1717884" cy="752001"/>
          </a:xfrm>
          <a:prstGeom prst="straightConnector1">
            <a:avLst/>
          </a:prstGeom>
          <a:ln w="76200">
            <a:solidFill>
              <a:schemeClr val="accent3">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B5080E3-EFEE-F647-4AAC-C4F1987D1D67}"/>
              </a:ext>
            </a:extLst>
          </p:cNvPr>
          <p:cNvCxnSpPr>
            <a:cxnSpLocks/>
            <a:stCxn id="3" idx="2"/>
            <a:endCxn id="9" idx="6"/>
          </p:cNvCxnSpPr>
          <p:nvPr/>
        </p:nvCxnSpPr>
        <p:spPr>
          <a:xfrm flipH="1" flipV="1">
            <a:off x="2052959" y="3260468"/>
            <a:ext cx="2276880" cy="426307"/>
          </a:xfrm>
          <a:prstGeom prst="straightConnector1">
            <a:avLst/>
          </a:prstGeom>
          <a:ln w="19050">
            <a:solidFill>
              <a:schemeClr val="accent3">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E33E733-69FB-B60D-D2E1-90C941D09532}"/>
              </a:ext>
            </a:extLst>
          </p:cNvPr>
          <p:cNvCxnSpPr>
            <a:cxnSpLocks/>
            <a:endCxn id="10" idx="6"/>
          </p:cNvCxnSpPr>
          <p:nvPr/>
        </p:nvCxnSpPr>
        <p:spPr>
          <a:xfrm flipH="1">
            <a:off x="2171877" y="3874462"/>
            <a:ext cx="2186514" cy="657566"/>
          </a:xfrm>
          <a:prstGeom prst="straightConnector1">
            <a:avLst/>
          </a:prstGeom>
          <a:ln w="19050">
            <a:solidFill>
              <a:schemeClr val="accent3">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33C6F9F-D93D-46A9-7D11-DCDA7890EC4D}"/>
              </a:ext>
            </a:extLst>
          </p:cNvPr>
          <p:cNvCxnSpPr>
            <a:cxnSpLocks/>
            <a:stCxn id="3" idx="3"/>
            <a:endCxn id="11" idx="7"/>
          </p:cNvCxnSpPr>
          <p:nvPr/>
        </p:nvCxnSpPr>
        <p:spPr>
          <a:xfrm flipH="1">
            <a:off x="2987900" y="4152311"/>
            <a:ext cx="1534771" cy="919277"/>
          </a:xfrm>
          <a:prstGeom prst="straightConnector1">
            <a:avLst/>
          </a:prstGeom>
          <a:ln w="19050">
            <a:solidFill>
              <a:schemeClr val="accent3">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8D4B8164-CA27-9D83-14CA-21AF1BD25B2C}"/>
              </a:ext>
            </a:extLst>
          </p:cNvPr>
          <p:cNvCxnSpPr>
            <a:cxnSpLocks/>
            <a:endCxn id="13" idx="7"/>
          </p:cNvCxnSpPr>
          <p:nvPr/>
        </p:nvCxnSpPr>
        <p:spPr>
          <a:xfrm flipH="1">
            <a:off x="4221289" y="4261964"/>
            <a:ext cx="493578" cy="904627"/>
          </a:xfrm>
          <a:prstGeom prst="straightConnector1">
            <a:avLst/>
          </a:prstGeom>
          <a:ln w="19050">
            <a:solidFill>
              <a:schemeClr val="accent3">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E2F8AB4-3C22-A311-6CFB-9810B0A3E394}"/>
              </a:ext>
            </a:extLst>
          </p:cNvPr>
          <p:cNvCxnSpPr>
            <a:cxnSpLocks/>
            <a:endCxn id="17" idx="0"/>
          </p:cNvCxnSpPr>
          <p:nvPr/>
        </p:nvCxnSpPr>
        <p:spPr>
          <a:xfrm>
            <a:off x="5104718" y="4345143"/>
            <a:ext cx="116511" cy="556545"/>
          </a:xfrm>
          <a:prstGeom prst="straightConnector1">
            <a:avLst/>
          </a:prstGeom>
          <a:ln w="19050">
            <a:solidFill>
              <a:schemeClr val="accent3">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61529CBA-53D7-E1A7-82AC-F70931564679}"/>
              </a:ext>
            </a:extLst>
          </p:cNvPr>
          <p:cNvCxnSpPr>
            <a:cxnSpLocks/>
            <a:stCxn id="3" idx="5"/>
            <a:endCxn id="16" idx="1"/>
          </p:cNvCxnSpPr>
          <p:nvPr/>
        </p:nvCxnSpPr>
        <p:spPr>
          <a:xfrm>
            <a:off x="5453743" y="4152311"/>
            <a:ext cx="832049" cy="540128"/>
          </a:xfrm>
          <a:prstGeom prst="straightConnector1">
            <a:avLst/>
          </a:prstGeom>
          <a:ln w="19050">
            <a:solidFill>
              <a:schemeClr val="accent3">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F725F99-610E-30D6-3C1D-4E3099D114C8}"/>
              </a:ext>
            </a:extLst>
          </p:cNvPr>
          <p:cNvCxnSpPr>
            <a:cxnSpLocks/>
            <a:endCxn id="5" idx="3"/>
          </p:cNvCxnSpPr>
          <p:nvPr/>
        </p:nvCxnSpPr>
        <p:spPr>
          <a:xfrm flipV="1">
            <a:off x="5352288" y="2253517"/>
            <a:ext cx="474106" cy="844773"/>
          </a:xfrm>
          <a:prstGeom prst="straightConnector1">
            <a:avLst/>
          </a:prstGeom>
          <a:ln w="38100">
            <a:solidFill>
              <a:schemeClr val="accent3">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4FCB0011-EFDB-0B69-E287-4B879DEB4CB9}"/>
              </a:ext>
            </a:extLst>
          </p:cNvPr>
          <p:cNvCxnSpPr>
            <a:cxnSpLocks/>
            <a:endCxn id="4" idx="3"/>
          </p:cNvCxnSpPr>
          <p:nvPr/>
        </p:nvCxnSpPr>
        <p:spPr>
          <a:xfrm flipV="1">
            <a:off x="5561922" y="2470812"/>
            <a:ext cx="1621021" cy="888890"/>
          </a:xfrm>
          <a:prstGeom prst="straightConnector1">
            <a:avLst/>
          </a:prstGeom>
          <a:ln w="38100">
            <a:solidFill>
              <a:schemeClr val="accent3">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FCD41C75-5BE7-C3A7-24B7-4363B7B962E8}"/>
              </a:ext>
            </a:extLst>
          </p:cNvPr>
          <p:cNvCxnSpPr>
            <a:cxnSpLocks/>
            <a:endCxn id="15" idx="2"/>
          </p:cNvCxnSpPr>
          <p:nvPr/>
        </p:nvCxnSpPr>
        <p:spPr>
          <a:xfrm flipV="1">
            <a:off x="5646575" y="2916364"/>
            <a:ext cx="2459134" cy="612694"/>
          </a:xfrm>
          <a:prstGeom prst="straightConnector1">
            <a:avLst/>
          </a:prstGeom>
          <a:ln w="19050">
            <a:solidFill>
              <a:schemeClr val="accent3">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762013D-69BA-D824-23DD-2FF8DAB42CCB}"/>
              </a:ext>
            </a:extLst>
          </p:cNvPr>
          <p:cNvCxnSpPr>
            <a:cxnSpLocks/>
            <a:endCxn id="14" idx="2"/>
          </p:cNvCxnSpPr>
          <p:nvPr/>
        </p:nvCxnSpPr>
        <p:spPr>
          <a:xfrm>
            <a:off x="5618023" y="3840444"/>
            <a:ext cx="1656703" cy="260816"/>
          </a:xfrm>
          <a:prstGeom prst="straightConnector1">
            <a:avLst/>
          </a:prstGeom>
          <a:ln w="19050">
            <a:solidFill>
              <a:schemeClr val="accent3">
                <a:lumMod val="75000"/>
              </a:schemeClr>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58" name="Straight Arrow Connector 2057">
            <a:extLst>
              <a:ext uri="{FF2B5EF4-FFF2-40B4-BE49-F238E27FC236}">
                <a16:creationId xmlns:a16="http://schemas.microsoft.com/office/drawing/2014/main" id="{85487957-9FA7-532D-9170-358A8B1A1AA5}"/>
              </a:ext>
            </a:extLst>
          </p:cNvPr>
          <p:cNvCxnSpPr>
            <a:cxnSpLocks/>
          </p:cNvCxnSpPr>
          <p:nvPr/>
        </p:nvCxnSpPr>
        <p:spPr>
          <a:xfrm flipH="1">
            <a:off x="5053729" y="4488180"/>
            <a:ext cx="167500" cy="30611"/>
          </a:xfrm>
          <a:prstGeom prst="straightConnector1">
            <a:avLst/>
          </a:prstGeom>
          <a:ln w="19050">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61" name="Straight Arrow Connector 2060">
            <a:extLst>
              <a:ext uri="{FF2B5EF4-FFF2-40B4-BE49-F238E27FC236}">
                <a16:creationId xmlns:a16="http://schemas.microsoft.com/office/drawing/2014/main" id="{2B13FA8E-7025-738C-0987-9D124F7D4604}"/>
              </a:ext>
            </a:extLst>
          </p:cNvPr>
          <p:cNvCxnSpPr>
            <a:cxnSpLocks/>
          </p:cNvCxnSpPr>
          <p:nvPr/>
        </p:nvCxnSpPr>
        <p:spPr>
          <a:xfrm flipH="1">
            <a:off x="5074386" y="4592804"/>
            <a:ext cx="167500" cy="30611"/>
          </a:xfrm>
          <a:prstGeom prst="straightConnector1">
            <a:avLst/>
          </a:prstGeom>
          <a:ln w="19050">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62" name="Straight Arrow Connector 2061">
            <a:extLst>
              <a:ext uri="{FF2B5EF4-FFF2-40B4-BE49-F238E27FC236}">
                <a16:creationId xmlns:a16="http://schemas.microsoft.com/office/drawing/2014/main" id="{4E01740F-2287-4A40-E9CF-88AFD11C67CE}"/>
              </a:ext>
            </a:extLst>
          </p:cNvPr>
          <p:cNvCxnSpPr>
            <a:cxnSpLocks/>
          </p:cNvCxnSpPr>
          <p:nvPr/>
        </p:nvCxnSpPr>
        <p:spPr>
          <a:xfrm flipH="1">
            <a:off x="5104718" y="4692439"/>
            <a:ext cx="167500" cy="30611"/>
          </a:xfrm>
          <a:prstGeom prst="straightConnector1">
            <a:avLst/>
          </a:prstGeom>
          <a:ln w="19050">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63" name="Straight Arrow Connector 2062">
            <a:extLst>
              <a:ext uri="{FF2B5EF4-FFF2-40B4-BE49-F238E27FC236}">
                <a16:creationId xmlns:a16="http://schemas.microsoft.com/office/drawing/2014/main" id="{033BB8FD-D823-7A78-B619-4799F87FCB89}"/>
              </a:ext>
            </a:extLst>
          </p:cNvPr>
          <p:cNvCxnSpPr>
            <a:cxnSpLocks/>
          </p:cNvCxnSpPr>
          <p:nvPr/>
        </p:nvCxnSpPr>
        <p:spPr>
          <a:xfrm flipH="1">
            <a:off x="9505861" y="3984352"/>
            <a:ext cx="755739" cy="0"/>
          </a:xfrm>
          <a:prstGeom prst="straightConnector1">
            <a:avLst/>
          </a:prstGeom>
          <a:ln w="76200">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66" name="Straight Arrow Connector 2065">
            <a:extLst>
              <a:ext uri="{FF2B5EF4-FFF2-40B4-BE49-F238E27FC236}">
                <a16:creationId xmlns:a16="http://schemas.microsoft.com/office/drawing/2014/main" id="{8DB0C718-092D-E309-0A72-84153D1F2E94}"/>
              </a:ext>
            </a:extLst>
          </p:cNvPr>
          <p:cNvCxnSpPr>
            <a:cxnSpLocks/>
          </p:cNvCxnSpPr>
          <p:nvPr/>
        </p:nvCxnSpPr>
        <p:spPr>
          <a:xfrm>
            <a:off x="9505861" y="4431654"/>
            <a:ext cx="755739" cy="0"/>
          </a:xfrm>
          <a:prstGeom prst="straightConnector1">
            <a:avLst/>
          </a:prstGeom>
          <a:ln w="19050">
            <a:solidFill>
              <a:schemeClr val="accent3">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72" name="Straight Arrow Connector 2071">
            <a:extLst>
              <a:ext uri="{FF2B5EF4-FFF2-40B4-BE49-F238E27FC236}">
                <a16:creationId xmlns:a16="http://schemas.microsoft.com/office/drawing/2014/main" id="{110ABE7F-D897-752F-2FA7-F965B3D938CF}"/>
              </a:ext>
            </a:extLst>
          </p:cNvPr>
          <p:cNvCxnSpPr>
            <a:cxnSpLocks/>
          </p:cNvCxnSpPr>
          <p:nvPr/>
        </p:nvCxnSpPr>
        <p:spPr>
          <a:xfrm>
            <a:off x="9505861" y="4828906"/>
            <a:ext cx="755739" cy="0"/>
          </a:xfrm>
          <a:prstGeom prst="straightConnector1">
            <a:avLst/>
          </a:prstGeom>
          <a:ln w="19050">
            <a:solidFill>
              <a:schemeClr val="accent3">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73" name="Straight Arrow Connector 2072">
            <a:extLst>
              <a:ext uri="{FF2B5EF4-FFF2-40B4-BE49-F238E27FC236}">
                <a16:creationId xmlns:a16="http://schemas.microsoft.com/office/drawing/2014/main" id="{B46937CE-B218-BD4F-42C7-C33473B2D1AA}"/>
              </a:ext>
            </a:extLst>
          </p:cNvPr>
          <p:cNvCxnSpPr>
            <a:cxnSpLocks/>
          </p:cNvCxnSpPr>
          <p:nvPr/>
        </p:nvCxnSpPr>
        <p:spPr>
          <a:xfrm>
            <a:off x="9505861" y="5278931"/>
            <a:ext cx="755739" cy="0"/>
          </a:xfrm>
          <a:prstGeom prst="straightConnector1">
            <a:avLst/>
          </a:prstGeom>
          <a:ln w="19050">
            <a:solidFill>
              <a:schemeClr val="accent3">
                <a:lumMod val="7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80" name="Straight Arrow Connector 2079">
            <a:extLst>
              <a:ext uri="{FF2B5EF4-FFF2-40B4-BE49-F238E27FC236}">
                <a16:creationId xmlns:a16="http://schemas.microsoft.com/office/drawing/2014/main" id="{41F60F7D-66FE-4573-56CB-29266689B172}"/>
              </a:ext>
            </a:extLst>
          </p:cNvPr>
          <p:cNvCxnSpPr>
            <a:cxnSpLocks/>
          </p:cNvCxnSpPr>
          <p:nvPr/>
        </p:nvCxnSpPr>
        <p:spPr>
          <a:xfrm>
            <a:off x="9505861" y="5679331"/>
            <a:ext cx="755739" cy="0"/>
          </a:xfrm>
          <a:prstGeom prst="straightConnector1">
            <a:avLst/>
          </a:prstGeom>
          <a:ln w="19050">
            <a:solidFill>
              <a:schemeClr val="accent3">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81" name="Straight Arrow Connector 2080">
            <a:extLst>
              <a:ext uri="{FF2B5EF4-FFF2-40B4-BE49-F238E27FC236}">
                <a16:creationId xmlns:a16="http://schemas.microsoft.com/office/drawing/2014/main" id="{406C8916-65C1-C8D6-1352-66C587636BB3}"/>
              </a:ext>
            </a:extLst>
          </p:cNvPr>
          <p:cNvCxnSpPr>
            <a:cxnSpLocks/>
          </p:cNvCxnSpPr>
          <p:nvPr/>
        </p:nvCxnSpPr>
        <p:spPr>
          <a:xfrm>
            <a:off x="9711601" y="5599421"/>
            <a:ext cx="0" cy="159820"/>
          </a:xfrm>
          <a:prstGeom prst="straightConnector1">
            <a:avLst/>
          </a:prstGeom>
          <a:ln w="19050">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83" name="Straight Arrow Connector 2082">
            <a:extLst>
              <a:ext uri="{FF2B5EF4-FFF2-40B4-BE49-F238E27FC236}">
                <a16:creationId xmlns:a16="http://schemas.microsoft.com/office/drawing/2014/main" id="{17B02200-FD12-373B-F3C9-7D0E7EBFFE0C}"/>
              </a:ext>
            </a:extLst>
          </p:cNvPr>
          <p:cNvCxnSpPr>
            <a:cxnSpLocks/>
          </p:cNvCxnSpPr>
          <p:nvPr/>
        </p:nvCxnSpPr>
        <p:spPr>
          <a:xfrm>
            <a:off x="9872211" y="5599421"/>
            <a:ext cx="0" cy="159820"/>
          </a:xfrm>
          <a:prstGeom prst="straightConnector1">
            <a:avLst/>
          </a:prstGeom>
          <a:ln w="19050">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84" name="Straight Arrow Connector 2083">
            <a:extLst>
              <a:ext uri="{FF2B5EF4-FFF2-40B4-BE49-F238E27FC236}">
                <a16:creationId xmlns:a16="http://schemas.microsoft.com/office/drawing/2014/main" id="{1C7F10E4-0B99-D08E-5075-01DDA7991470}"/>
              </a:ext>
            </a:extLst>
          </p:cNvPr>
          <p:cNvCxnSpPr>
            <a:cxnSpLocks/>
          </p:cNvCxnSpPr>
          <p:nvPr/>
        </p:nvCxnSpPr>
        <p:spPr>
          <a:xfrm>
            <a:off x="10046881" y="5599421"/>
            <a:ext cx="0" cy="159820"/>
          </a:xfrm>
          <a:prstGeom prst="straightConnector1">
            <a:avLst/>
          </a:prstGeom>
          <a:ln w="19050">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86" name="TextBox 2085">
            <a:extLst>
              <a:ext uri="{FF2B5EF4-FFF2-40B4-BE49-F238E27FC236}">
                <a16:creationId xmlns:a16="http://schemas.microsoft.com/office/drawing/2014/main" id="{2F2E30CF-305B-FC70-6D49-185FE4EBB8D5}"/>
              </a:ext>
            </a:extLst>
          </p:cNvPr>
          <p:cNvSpPr txBox="1"/>
          <p:nvPr/>
        </p:nvSpPr>
        <p:spPr>
          <a:xfrm>
            <a:off x="10432270" y="3840444"/>
            <a:ext cx="1155520" cy="2031325"/>
          </a:xfrm>
          <a:prstGeom prst="rect">
            <a:avLst/>
          </a:prstGeom>
          <a:noFill/>
        </p:spPr>
        <p:txBody>
          <a:bodyPr wrap="square">
            <a:spAutoFit/>
          </a:bodyPr>
          <a:lstStyle/>
          <a:p>
            <a:r>
              <a:rPr lang="en-CA" dirty="0">
                <a:solidFill>
                  <a:schemeClr val="tx1"/>
                </a:solidFill>
              </a:rPr>
              <a:t>Fuerte</a:t>
            </a:r>
          </a:p>
          <a:p>
            <a:endParaRPr lang="en-CA" dirty="0">
              <a:solidFill>
                <a:schemeClr val="tx1"/>
              </a:solidFill>
            </a:endParaRPr>
          </a:p>
          <a:p>
            <a:r>
              <a:rPr lang="en-CA" sz="1400" dirty="0">
                <a:solidFill>
                  <a:schemeClr val="tx1"/>
                </a:solidFill>
              </a:rPr>
              <a:t>Energía</a:t>
            </a:r>
          </a:p>
          <a:p>
            <a:endParaRPr lang="en-CA" sz="1400" dirty="0">
              <a:solidFill>
                <a:schemeClr val="tx1"/>
              </a:solidFill>
            </a:endParaRPr>
          </a:p>
          <a:p>
            <a:r>
              <a:rPr lang="en-CA" dirty="0">
                <a:solidFill>
                  <a:schemeClr val="tx1"/>
                </a:solidFill>
              </a:rPr>
              <a:t>Recíproco</a:t>
            </a:r>
          </a:p>
          <a:p>
            <a:endParaRPr lang="en-CA" dirty="0">
              <a:solidFill>
                <a:schemeClr val="tx1"/>
              </a:solidFill>
            </a:endParaRPr>
          </a:p>
          <a:p>
            <a:r>
              <a:rPr lang="en-CA" sz="1400" dirty="0">
                <a:solidFill>
                  <a:schemeClr val="tx1"/>
                </a:solidFill>
              </a:rPr>
              <a:t>Débil</a:t>
            </a:r>
          </a:p>
          <a:p>
            <a:endParaRPr lang="en-CA" dirty="0">
              <a:solidFill>
                <a:schemeClr val="tx1"/>
              </a:solidFill>
            </a:endParaRPr>
          </a:p>
          <a:p>
            <a:r>
              <a:rPr lang="en-CA" sz="1400" dirty="0">
                <a:solidFill>
                  <a:schemeClr val="tx1"/>
                </a:solidFill>
              </a:rPr>
              <a:t>Extenuante</a:t>
            </a:r>
            <a:endParaRPr lang="en-US" sz="1400" dirty="0">
              <a:solidFill>
                <a:schemeClr val="tx1"/>
              </a:solidFill>
            </a:endParaRPr>
          </a:p>
        </p:txBody>
      </p:sp>
    </p:spTree>
    <p:extLst>
      <p:ext uri="{BB962C8B-B14F-4D97-AF65-F5344CB8AC3E}">
        <p14:creationId xmlns:p14="http://schemas.microsoft.com/office/powerpoint/2010/main" val="1725687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551EA3-69CC-041F-8CE1-2326414F994D}"/>
              </a:ext>
            </a:extLst>
          </p:cNvPr>
          <p:cNvSpPr>
            <a:spLocks noGrp="1"/>
          </p:cNvSpPr>
          <p:nvPr>
            <p:ph type="title"/>
          </p:nvPr>
        </p:nvSpPr>
        <p:spPr/>
        <p:txBody>
          <a:bodyPr>
            <a:normAutofit/>
          </a:bodyPr>
          <a:lstStyle/>
          <a:p>
            <a:r>
              <a:rPr lang="en-US" dirty="0" err="1">
                <a:latin typeface="+mj-lt"/>
              </a:rPr>
              <a:t>Herramienta</a:t>
            </a:r>
            <a:r>
              <a:rPr lang="en-US" dirty="0">
                <a:latin typeface="+mj-lt"/>
              </a:rPr>
              <a:t>: </a:t>
            </a:r>
            <a:r>
              <a:rPr lang="en-US" dirty="0" err="1">
                <a:latin typeface="+mj-lt"/>
              </a:rPr>
              <a:t>ecomapa</a:t>
            </a:r>
            <a:r>
              <a:rPr lang="en-US" dirty="0">
                <a:latin typeface="+mj-lt"/>
              </a:rPr>
              <a:t> </a:t>
            </a:r>
            <a:endParaRPr lang="it-IT" dirty="0">
              <a:latin typeface="+mj-lt"/>
            </a:endParaRPr>
          </a:p>
        </p:txBody>
      </p:sp>
      <p:grpSp>
        <p:nvGrpSpPr>
          <p:cNvPr id="17" name="Group 16">
            <a:extLst>
              <a:ext uri="{FF2B5EF4-FFF2-40B4-BE49-F238E27FC236}">
                <a16:creationId xmlns:a16="http://schemas.microsoft.com/office/drawing/2014/main" id="{DFF74BCA-C09B-FF56-E73B-71F370C51962}"/>
              </a:ext>
            </a:extLst>
          </p:cNvPr>
          <p:cNvGrpSpPr/>
          <p:nvPr/>
        </p:nvGrpSpPr>
        <p:grpSpPr>
          <a:xfrm>
            <a:off x="10228983" y="337468"/>
            <a:ext cx="1587872" cy="1368854"/>
            <a:chOff x="10228983" y="337468"/>
            <a:chExt cx="1587872" cy="1368854"/>
          </a:xfrm>
        </p:grpSpPr>
        <p:sp>
          <p:nvSpPr>
            <p:cNvPr id="18" name="Hexagon 17">
              <a:extLst>
                <a:ext uri="{FF2B5EF4-FFF2-40B4-BE49-F238E27FC236}">
                  <a16:creationId xmlns:a16="http://schemas.microsoft.com/office/drawing/2014/main" id="{270A7EE6-4763-BE73-A102-E6DFCAE32201}"/>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9" name="Group 18">
              <a:extLst>
                <a:ext uri="{FF2B5EF4-FFF2-40B4-BE49-F238E27FC236}">
                  <a16:creationId xmlns:a16="http://schemas.microsoft.com/office/drawing/2014/main" id="{E3ECD715-D11D-EF13-7B48-5667F18A4797}"/>
                </a:ext>
              </a:extLst>
            </p:cNvPr>
            <p:cNvGrpSpPr/>
            <p:nvPr/>
          </p:nvGrpSpPr>
          <p:grpSpPr>
            <a:xfrm>
              <a:off x="10621771" y="762700"/>
              <a:ext cx="562136" cy="634675"/>
              <a:chOff x="760175" y="830142"/>
              <a:chExt cx="867619" cy="979579"/>
            </a:xfrm>
          </p:grpSpPr>
          <p:sp>
            <p:nvSpPr>
              <p:cNvPr id="23" name="Rectangle 22">
                <a:extLst>
                  <a:ext uri="{FF2B5EF4-FFF2-40B4-BE49-F238E27FC236}">
                    <a16:creationId xmlns:a16="http://schemas.microsoft.com/office/drawing/2014/main" id="{48180EC2-E42D-E7B8-0F4F-87B436460D42}"/>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b="1" dirty="0">
                    <a:solidFill>
                      <a:schemeClr val="bg1"/>
                    </a:solidFill>
                    <a:latin typeface="Arial" panose="020B0604020202020204" pitchFamily="34" charset="0"/>
                    <a:cs typeface="Arial" panose="020B0604020202020204" pitchFamily="34" charset="0"/>
                  </a:rPr>
                  <a:t>48</a:t>
                </a:r>
              </a:p>
            </p:txBody>
          </p:sp>
          <p:sp>
            <p:nvSpPr>
              <p:cNvPr id="24" name="Rectangle 23">
                <a:extLst>
                  <a:ext uri="{FF2B5EF4-FFF2-40B4-BE49-F238E27FC236}">
                    <a16:creationId xmlns:a16="http://schemas.microsoft.com/office/drawing/2014/main" id="{20D93ADD-1233-1D85-410B-11654953CBB8}"/>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20" name="Group 19">
              <a:extLst>
                <a:ext uri="{FF2B5EF4-FFF2-40B4-BE49-F238E27FC236}">
                  <a16:creationId xmlns:a16="http://schemas.microsoft.com/office/drawing/2014/main" id="{4AEA8778-EA3A-909C-6458-02065FE396E8}"/>
                </a:ext>
              </a:extLst>
            </p:cNvPr>
            <p:cNvGrpSpPr/>
            <p:nvPr/>
          </p:nvGrpSpPr>
          <p:grpSpPr>
            <a:xfrm>
              <a:off x="11325415" y="762701"/>
              <a:ext cx="182192" cy="634674"/>
              <a:chOff x="2121762" y="2323619"/>
              <a:chExt cx="200378" cy="825210"/>
            </a:xfrm>
          </p:grpSpPr>
          <p:sp>
            <p:nvSpPr>
              <p:cNvPr id="21" name="Isosceles Triangle 20">
                <a:extLst>
                  <a:ext uri="{FF2B5EF4-FFF2-40B4-BE49-F238E27FC236}">
                    <a16:creationId xmlns:a16="http://schemas.microsoft.com/office/drawing/2014/main" id="{BEB8B70A-57EA-B9A6-2026-765EE3146844}"/>
                  </a:ext>
                </a:extLst>
              </p:cNvPr>
              <p:cNvSpPr/>
              <p:nvPr/>
            </p:nvSpPr>
            <p:spPr>
              <a:xfrm>
                <a:off x="2121763" y="2323619"/>
                <a:ext cx="200377" cy="17273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Rectangle 21">
                <a:extLst>
                  <a:ext uri="{FF2B5EF4-FFF2-40B4-BE49-F238E27FC236}">
                    <a16:creationId xmlns:a16="http://schemas.microsoft.com/office/drawing/2014/main" id="{E178E010-ABE8-AF03-85FB-2E880E685B4E}"/>
                  </a:ext>
                </a:extLst>
              </p:cNvPr>
              <p:cNvSpPr/>
              <p:nvPr/>
            </p:nvSpPr>
            <p:spPr>
              <a:xfrm>
                <a:off x="2121762" y="2496169"/>
                <a:ext cx="200377" cy="6526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
        <p:nvSpPr>
          <p:cNvPr id="3" name="Rectangle: Rounded Corners 2">
            <a:extLst>
              <a:ext uri="{FF2B5EF4-FFF2-40B4-BE49-F238E27FC236}">
                <a16:creationId xmlns:a16="http://schemas.microsoft.com/office/drawing/2014/main" id="{FE6CF9AA-31FB-0094-FA0E-5E3A29B71CC7}"/>
              </a:ext>
            </a:extLst>
          </p:cNvPr>
          <p:cNvSpPr/>
          <p:nvPr/>
        </p:nvSpPr>
        <p:spPr>
          <a:xfrm>
            <a:off x="7072343" y="2412598"/>
            <a:ext cx="2510775" cy="2547948"/>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2365BE55-D471-3922-50F7-E1538D2FF081}"/>
              </a:ext>
            </a:extLst>
          </p:cNvPr>
          <p:cNvSpPr/>
          <p:nvPr/>
        </p:nvSpPr>
        <p:spPr>
          <a:xfrm>
            <a:off x="3681818" y="3096406"/>
            <a:ext cx="1003627" cy="100362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600" b="1" dirty="0"/>
          </a:p>
        </p:txBody>
      </p:sp>
      <p:sp>
        <p:nvSpPr>
          <p:cNvPr id="6" name="Oval 5">
            <a:extLst>
              <a:ext uri="{FF2B5EF4-FFF2-40B4-BE49-F238E27FC236}">
                <a16:creationId xmlns:a16="http://schemas.microsoft.com/office/drawing/2014/main" id="{1275BF3C-C35C-A209-2007-3EA06D4263EF}"/>
              </a:ext>
            </a:extLst>
          </p:cNvPr>
          <p:cNvSpPr/>
          <p:nvPr/>
        </p:nvSpPr>
        <p:spPr>
          <a:xfrm>
            <a:off x="4611430" y="2124345"/>
            <a:ext cx="834886" cy="83488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600" dirty="0">
              <a:solidFill>
                <a:schemeClr val="tx1"/>
              </a:solidFill>
            </a:endParaRPr>
          </a:p>
        </p:txBody>
      </p:sp>
      <p:sp>
        <p:nvSpPr>
          <p:cNvPr id="12" name="Oval 11">
            <a:extLst>
              <a:ext uri="{FF2B5EF4-FFF2-40B4-BE49-F238E27FC236}">
                <a16:creationId xmlns:a16="http://schemas.microsoft.com/office/drawing/2014/main" id="{8FA29E07-4940-ADFA-E5AE-8C4BAB821927}"/>
              </a:ext>
            </a:extLst>
          </p:cNvPr>
          <p:cNvSpPr/>
          <p:nvPr/>
        </p:nvSpPr>
        <p:spPr>
          <a:xfrm>
            <a:off x="2894626" y="2185745"/>
            <a:ext cx="834886" cy="83488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600" dirty="0">
              <a:solidFill>
                <a:schemeClr val="tx1"/>
              </a:solidFill>
            </a:endParaRPr>
          </a:p>
        </p:txBody>
      </p:sp>
      <p:sp>
        <p:nvSpPr>
          <p:cNvPr id="13" name="Oval 12">
            <a:extLst>
              <a:ext uri="{FF2B5EF4-FFF2-40B4-BE49-F238E27FC236}">
                <a16:creationId xmlns:a16="http://schemas.microsoft.com/office/drawing/2014/main" id="{55312D9C-736E-8228-5FDC-92BE33895C41}"/>
              </a:ext>
            </a:extLst>
          </p:cNvPr>
          <p:cNvSpPr/>
          <p:nvPr/>
        </p:nvSpPr>
        <p:spPr>
          <a:xfrm>
            <a:off x="4025377" y="4416608"/>
            <a:ext cx="834886" cy="83488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600" dirty="0">
              <a:solidFill>
                <a:schemeClr val="tx1"/>
              </a:solidFill>
            </a:endParaRPr>
          </a:p>
        </p:txBody>
      </p:sp>
      <p:sp>
        <p:nvSpPr>
          <p:cNvPr id="14" name="Oval 13">
            <a:extLst>
              <a:ext uri="{FF2B5EF4-FFF2-40B4-BE49-F238E27FC236}">
                <a16:creationId xmlns:a16="http://schemas.microsoft.com/office/drawing/2014/main" id="{BA8C950D-B694-5E0E-AB68-BC7A069203CB}"/>
              </a:ext>
            </a:extLst>
          </p:cNvPr>
          <p:cNvSpPr/>
          <p:nvPr/>
        </p:nvSpPr>
        <p:spPr>
          <a:xfrm>
            <a:off x="5213793" y="3353363"/>
            <a:ext cx="834886" cy="83488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600" dirty="0">
              <a:solidFill>
                <a:schemeClr val="tx1"/>
              </a:solidFill>
            </a:endParaRPr>
          </a:p>
        </p:txBody>
      </p:sp>
      <p:sp>
        <p:nvSpPr>
          <p:cNvPr id="15" name="Oval 14">
            <a:extLst>
              <a:ext uri="{FF2B5EF4-FFF2-40B4-BE49-F238E27FC236}">
                <a16:creationId xmlns:a16="http://schemas.microsoft.com/office/drawing/2014/main" id="{1C9CFD3B-3198-6EA3-D8F3-164F9E1BEFE2}"/>
              </a:ext>
            </a:extLst>
          </p:cNvPr>
          <p:cNvSpPr/>
          <p:nvPr/>
        </p:nvSpPr>
        <p:spPr>
          <a:xfrm>
            <a:off x="2563454" y="3620342"/>
            <a:ext cx="834886" cy="83488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600" dirty="0">
              <a:solidFill>
                <a:schemeClr val="tx1"/>
              </a:solidFill>
            </a:endParaRPr>
          </a:p>
        </p:txBody>
      </p:sp>
      <p:cxnSp>
        <p:nvCxnSpPr>
          <p:cNvPr id="16" name="Straight Arrow Connector 15">
            <a:extLst>
              <a:ext uri="{FF2B5EF4-FFF2-40B4-BE49-F238E27FC236}">
                <a16:creationId xmlns:a16="http://schemas.microsoft.com/office/drawing/2014/main" id="{591C9A57-5161-5528-C6C4-72B3977000F3}"/>
              </a:ext>
            </a:extLst>
          </p:cNvPr>
          <p:cNvCxnSpPr>
            <a:cxnSpLocks/>
          </p:cNvCxnSpPr>
          <p:nvPr/>
        </p:nvCxnSpPr>
        <p:spPr>
          <a:xfrm flipH="1">
            <a:off x="7377143" y="2843366"/>
            <a:ext cx="755739" cy="0"/>
          </a:xfrm>
          <a:prstGeom prst="straightConnector1">
            <a:avLst/>
          </a:prstGeom>
          <a:ln w="76200">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CFCF48B-77B4-EEF0-D8BC-C12CDD1EC378}"/>
              </a:ext>
            </a:extLst>
          </p:cNvPr>
          <p:cNvCxnSpPr>
            <a:cxnSpLocks/>
          </p:cNvCxnSpPr>
          <p:nvPr/>
        </p:nvCxnSpPr>
        <p:spPr>
          <a:xfrm>
            <a:off x="7377143" y="3290668"/>
            <a:ext cx="755739" cy="0"/>
          </a:xfrm>
          <a:prstGeom prst="straightConnector1">
            <a:avLst/>
          </a:prstGeom>
          <a:ln w="19050">
            <a:solidFill>
              <a:schemeClr val="accent3">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10DB804-F887-AA5D-682A-9F953950D99A}"/>
              </a:ext>
            </a:extLst>
          </p:cNvPr>
          <p:cNvCxnSpPr>
            <a:cxnSpLocks/>
          </p:cNvCxnSpPr>
          <p:nvPr/>
        </p:nvCxnSpPr>
        <p:spPr>
          <a:xfrm>
            <a:off x="7377143" y="3687920"/>
            <a:ext cx="755739" cy="0"/>
          </a:xfrm>
          <a:prstGeom prst="straightConnector1">
            <a:avLst/>
          </a:prstGeom>
          <a:ln w="19050">
            <a:solidFill>
              <a:schemeClr val="accent3">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062488C-503D-3DF9-6E9F-0824FC6B09CA}"/>
              </a:ext>
            </a:extLst>
          </p:cNvPr>
          <p:cNvCxnSpPr>
            <a:cxnSpLocks/>
          </p:cNvCxnSpPr>
          <p:nvPr/>
        </p:nvCxnSpPr>
        <p:spPr>
          <a:xfrm>
            <a:off x="7377143" y="4137945"/>
            <a:ext cx="755739" cy="0"/>
          </a:xfrm>
          <a:prstGeom prst="straightConnector1">
            <a:avLst/>
          </a:prstGeom>
          <a:ln w="19050">
            <a:solidFill>
              <a:schemeClr val="accent3">
                <a:lumMod val="7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AE8904F-B391-F311-5FF0-F57107F53455}"/>
              </a:ext>
            </a:extLst>
          </p:cNvPr>
          <p:cNvCxnSpPr>
            <a:cxnSpLocks/>
          </p:cNvCxnSpPr>
          <p:nvPr/>
        </p:nvCxnSpPr>
        <p:spPr>
          <a:xfrm>
            <a:off x="7377143" y="4538345"/>
            <a:ext cx="755739" cy="0"/>
          </a:xfrm>
          <a:prstGeom prst="straightConnector1">
            <a:avLst/>
          </a:prstGeom>
          <a:ln w="19050">
            <a:solidFill>
              <a:schemeClr val="accent3">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D6F16A5-A5AB-27E5-2D7A-9A6B29D7675A}"/>
              </a:ext>
            </a:extLst>
          </p:cNvPr>
          <p:cNvCxnSpPr>
            <a:cxnSpLocks/>
          </p:cNvCxnSpPr>
          <p:nvPr/>
        </p:nvCxnSpPr>
        <p:spPr>
          <a:xfrm>
            <a:off x="7582883" y="4458435"/>
            <a:ext cx="0" cy="159820"/>
          </a:xfrm>
          <a:prstGeom prst="straightConnector1">
            <a:avLst/>
          </a:prstGeom>
          <a:ln w="19050">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6B7A8E9-D164-AD6D-9154-8A9248E05683}"/>
              </a:ext>
            </a:extLst>
          </p:cNvPr>
          <p:cNvCxnSpPr>
            <a:cxnSpLocks/>
          </p:cNvCxnSpPr>
          <p:nvPr/>
        </p:nvCxnSpPr>
        <p:spPr>
          <a:xfrm>
            <a:off x="7743493" y="4458435"/>
            <a:ext cx="0" cy="159820"/>
          </a:xfrm>
          <a:prstGeom prst="straightConnector1">
            <a:avLst/>
          </a:prstGeom>
          <a:ln w="19050">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7775375-F3BA-F3E5-66A6-0C4DBD0C5A01}"/>
              </a:ext>
            </a:extLst>
          </p:cNvPr>
          <p:cNvCxnSpPr>
            <a:cxnSpLocks/>
          </p:cNvCxnSpPr>
          <p:nvPr/>
        </p:nvCxnSpPr>
        <p:spPr>
          <a:xfrm>
            <a:off x="7918163" y="4458435"/>
            <a:ext cx="0" cy="159820"/>
          </a:xfrm>
          <a:prstGeom prst="straightConnector1">
            <a:avLst/>
          </a:prstGeom>
          <a:ln w="19050">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C67DF651-2A2C-A6A1-DC86-F830711FF590}"/>
              </a:ext>
            </a:extLst>
          </p:cNvPr>
          <p:cNvSpPr txBox="1"/>
          <p:nvPr/>
        </p:nvSpPr>
        <p:spPr>
          <a:xfrm>
            <a:off x="8303552" y="2699458"/>
            <a:ext cx="1155520" cy="2031325"/>
          </a:xfrm>
          <a:prstGeom prst="rect">
            <a:avLst/>
          </a:prstGeom>
          <a:noFill/>
        </p:spPr>
        <p:txBody>
          <a:bodyPr wrap="square">
            <a:spAutoFit/>
          </a:bodyPr>
          <a:lstStyle/>
          <a:p>
            <a:r>
              <a:rPr lang="en-CA" dirty="0">
                <a:solidFill>
                  <a:schemeClr val="tx1"/>
                </a:solidFill>
              </a:rPr>
              <a:t>Fuerte</a:t>
            </a:r>
          </a:p>
          <a:p>
            <a:endParaRPr lang="en-CA" dirty="0">
              <a:solidFill>
                <a:schemeClr val="tx1"/>
              </a:solidFill>
            </a:endParaRPr>
          </a:p>
          <a:p>
            <a:r>
              <a:rPr lang="en-CA" sz="1400" dirty="0">
                <a:solidFill>
                  <a:schemeClr val="tx1"/>
                </a:solidFill>
              </a:rPr>
              <a:t>Energía</a:t>
            </a:r>
          </a:p>
          <a:p>
            <a:endParaRPr lang="en-CA" sz="1400" dirty="0">
              <a:solidFill>
                <a:schemeClr val="tx1"/>
              </a:solidFill>
            </a:endParaRPr>
          </a:p>
          <a:p>
            <a:r>
              <a:rPr lang="en-CA" dirty="0">
                <a:solidFill>
                  <a:schemeClr val="tx1"/>
                </a:solidFill>
              </a:rPr>
              <a:t>Recíproco</a:t>
            </a:r>
          </a:p>
          <a:p>
            <a:endParaRPr lang="en-CA" dirty="0">
              <a:solidFill>
                <a:schemeClr val="tx1"/>
              </a:solidFill>
            </a:endParaRPr>
          </a:p>
          <a:p>
            <a:r>
              <a:rPr lang="en-CA" sz="1400" dirty="0">
                <a:solidFill>
                  <a:schemeClr val="tx1"/>
                </a:solidFill>
              </a:rPr>
              <a:t>Débil</a:t>
            </a:r>
          </a:p>
          <a:p>
            <a:endParaRPr lang="en-CA" dirty="0">
              <a:solidFill>
                <a:schemeClr val="tx1"/>
              </a:solidFill>
            </a:endParaRPr>
          </a:p>
          <a:p>
            <a:r>
              <a:rPr lang="en-CA" sz="1400" dirty="0">
                <a:solidFill>
                  <a:schemeClr val="tx1"/>
                </a:solidFill>
              </a:rPr>
              <a:t>Extenuante</a:t>
            </a:r>
            <a:endParaRPr lang="en-US" sz="1400" dirty="0">
              <a:solidFill>
                <a:schemeClr val="tx1"/>
              </a:solidFill>
            </a:endParaRPr>
          </a:p>
        </p:txBody>
      </p:sp>
      <p:cxnSp>
        <p:nvCxnSpPr>
          <p:cNvPr id="36" name="Straight Connector 35">
            <a:extLst>
              <a:ext uri="{FF2B5EF4-FFF2-40B4-BE49-F238E27FC236}">
                <a16:creationId xmlns:a16="http://schemas.microsoft.com/office/drawing/2014/main" id="{CE61C76C-A48D-F868-8D76-CFCBCF2F1F19}"/>
              </a:ext>
            </a:extLst>
          </p:cNvPr>
          <p:cNvCxnSpPr>
            <a:cxnSpLocks/>
            <a:stCxn id="6" idx="3"/>
          </p:cNvCxnSpPr>
          <p:nvPr/>
        </p:nvCxnSpPr>
        <p:spPr>
          <a:xfrm flipH="1">
            <a:off x="4450180" y="2836965"/>
            <a:ext cx="283516" cy="320763"/>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562DBBB-5047-AD1D-FBCC-ED10E7501C40}"/>
              </a:ext>
            </a:extLst>
          </p:cNvPr>
          <p:cNvCxnSpPr>
            <a:cxnSpLocks/>
            <a:stCxn id="12" idx="5"/>
          </p:cNvCxnSpPr>
          <p:nvPr/>
        </p:nvCxnSpPr>
        <p:spPr>
          <a:xfrm>
            <a:off x="3607246" y="2898365"/>
            <a:ext cx="351965" cy="43463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EDB6EE1-B3DF-19B4-F45E-57A2E05D676A}"/>
              </a:ext>
            </a:extLst>
          </p:cNvPr>
          <p:cNvCxnSpPr>
            <a:cxnSpLocks/>
          </p:cNvCxnSpPr>
          <p:nvPr/>
        </p:nvCxnSpPr>
        <p:spPr>
          <a:xfrm flipV="1">
            <a:off x="3382283" y="3733251"/>
            <a:ext cx="466371" cy="174326"/>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570F81C-9541-8783-1BCD-6E63D14AE58A}"/>
              </a:ext>
            </a:extLst>
          </p:cNvPr>
          <p:cNvCxnSpPr>
            <a:cxnSpLocks/>
          </p:cNvCxnSpPr>
          <p:nvPr/>
        </p:nvCxnSpPr>
        <p:spPr>
          <a:xfrm flipH="1" flipV="1">
            <a:off x="4274212" y="3995412"/>
            <a:ext cx="126567" cy="442016"/>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5C25971-6B01-07A7-3CA5-F8A71759C9F1}"/>
              </a:ext>
            </a:extLst>
          </p:cNvPr>
          <p:cNvCxnSpPr>
            <a:cxnSpLocks/>
            <a:stCxn id="14" idx="2"/>
          </p:cNvCxnSpPr>
          <p:nvPr/>
        </p:nvCxnSpPr>
        <p:spPr>
          <a:xfrm flipH="1" flipV="1">
            <a:off x="4611430" y="3686569"/>
            <a:ext cx="602363" cy="84237"/>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75808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F4D48-E532-4E3D-8F20-AB4450AC95FE}"/>
              </a:ext>
            </a:extLst>
          </p:cNvPr>
          <p:cNvSpPr>
            <a:spLocks noGrp="1"/>
          </p:cNvSpPr>
          <p:nvPr>
            <p:ph type="title"/>
          </p:nvPr>
        </p:nvSpPr>
        <p:spPr/>
        <p:txBody>
          <a:bodyPr/>
          <a:lstStyle/>
          <a:p>
            <a:r>
              <a:rPr lang="en-US" dirty="0">
                <a:highlight>
                  <a:srgbClr val="FFFF00"/>
                </a:highlight>
                <a:latin typeface="+mj-lt"/>
              </a:rPr>
              <a:t>Grupos de apoyo</a:t>
            </a:r>
          </a:p>
        </p:txBody>
      </p:sp>
      <p:sp>
        <p:nvSpPr>
          <p:cNvPr id="3" name="TextBox 2">
            <a:extLst>
              <a:ext uri="{FF2B5EF4-FFF2-40B4-BE49-F238E27FC236}">
                <a16:creationId xmlns:a16="http://schemas.microsoft.com/office/drawing/2014/main" id="{AB47E6E4-EE3A-A671-10FD-0987C2B9B63B}"/>
              </a:ext>
            </a:extLst>
          </p:cNvPr>
          <p:cNvSpPr txBox="1"/>
          <p:nvPr/>
        </p:nvSpPr>
        <p:spPr>
          <a:xfrm>
            <a:off x="3943500" y="4922263"/>
            <a:ext cx="7156300" cy="523220"/>
          </a:xfrm>
          <a:prstGeom prst="rect">
            <a:avLst/>
          </a:prstGeom>
          <a:noFill/>
        </p:spPr>
        <p:txBody>
          <a:bodyPr wrap="square">
            <a:spAutoFit/>
          </a:bodyPr>
          <a:lstStyle/>
          <a:p>
            <a:r>
              <a:rPr lang="en-US" sz="1400" i="1"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Fuente: Alianza para la protección de la infancia en la acción humanitaria. (2019). </a:t>
            </a:r>
            <a:r>
              <a:rPr lang="en-US" sz="1400" i="1"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Estándares</a:t>
            </a:r>
            <a:r>
              <a:rPr lang="en-US" sz="1400" i="1"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1400" i="1"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mínimos</a:t>
            </a:r>
            <a:r>
              <a:rPr lang="en-US" sz="1400" i="1"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para la protección de la infancia en la </a:t>
            </a:r>
            <a:r>
              <a:rPr lang="en-US" sz="1400" i="1"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acción</a:t>
            </a:r>
            <a:r>
              <a:rPr lang="en-US" sz="1400" i="1"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1400" i="1"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humanitaria</a:t>
            </a:r>
            <a:endParaRPr lang="en-US" sz="1400" i="1"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6F36BDF8-3061-884F-B1A9-B88C8011712B}"/>
              </a:ext>
            </a:extLst>
          </p:cNvPr>
          <p:cNvSpPr/>
          <p:nvPr/>
        </p:nvSpPr>
        <p:spPr>
          <a:xfrm>
            <a:off x="3314235" y="2074124"/>
            <a:ext cx="7785565" cy="2684352"/>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r>
              <a:rPr lang="en-US" sz="2800" dirty="0">
                <a:solidFill>
                  <a:schemeClr val="tx1"/>
                </a:solidFill>
                <a:latin typeface="Arial" panose="020B0604020202020204" pitchFamily="34" charset="0"/>
                <a:cs typeface="Arial" panose="020B0604020202020204" pitchFamily="34" charset="0"/>
              </a:rPr>
              <a:t>"Reforzar las redes sociales de </a:t>
            </a:r>
            <a:r>
              <a:rPr lang="en-US" sz="2800" dirty="0" err="1">
                <a:solidFill>
                  <a:schemeClr val="tx1"/>
                </a:solidFill>
                <a:latin typeface="Arial" panose="020B0604020202020204" pitchFamily="34" charset="0"/>
                <a:cs typeface="Arial" panose="020B0604020202020204" pitchFamily="34" charset="0"/>
              </a:rPr>
              <a:t>los</a:t>
            </a:r>
            <a:r>
              <a:rPr lang="en-US" sz="2800" dirty="0">
                <a:solidFill>
                  <a:schemeClr val="tx1"/>
                </a:solidFill>
                <a:latin typeface="Arial" panose="020B0604020202020204" pitchFamily="34" charset="0"/>
                <a:cs typeface="Arial" panose="020B0604020202020204" pitchFamily="34" charset="0"/>
              </a:rPr>
              <a:t>/as </a:t>
            </a:r>
            <a:r>
              <a:rPr lang="en-US" sz="2800" dirty="0" err="1">
                <a:solidFill>
                  <a:schemeClr val="tx1"/>
                </a:solidFill>
                <a:latin typeface="Arial" panose="020B0604020202020204" pitchFamily="34" charset="0"/>
                <a:cs typeface="Arial" panose="020B0604020202020204" pitchFamily="34" charset="0"/>
              </a:rPr>
              <a:t>cuidadores</a:t>
            </a:r>
            <a:r>
              <a:rPr lang="en-US" sz="2800" dirty="0">
                <a:solidFill>
                  <a:schemeClr val="tx1"/>
                </a:solidFill>
                <a:latin typeface="Arial" panose="020B0604020202020204" pitchFamily="34" charset="0"/>
                <a:cs typeface="Arial" panose="020B0604020202020204" pitchFamily="34" charset="0"/>
              </a:rPr>
              <a:t> apoyando o estableciendo grupos sociales, grupos de apoyo entre pares, grupos de autoayuda o métodos de comunicación alternativos"</a:t>
            </a:r>
          </a:p>
        </p:txBody>
      </p:sp>
      <p:pic>
        <p:nvPicPr>
          <p:cNvPr id="5" name="Google Shape;98;p8">
            <a:extLst>
              <a:ext uri="{FF2B5EF4-FFF2-40B4-BE49-F238E27FC236}">
                <a16:creationId xmlns:a16="http://schemas.microsoft.com/office/drawing/2014/main" id="{AB2CCF5C-9A04-CF11-4C02-E3A8A84531D9}"/>
              </a:ext>
            </a:extLst>
          </p:cNvPr>
          <p:cNvPicPr preferRelativeResize="0"/>
          <p:nvPr/>
        </p:nvPicPr>
        <p:blipFill rotWithShape="1">
          <a:blip r:embed="rId3">
            <a:alphaModFix/>
          </a:blip>
          <a:srcRect/>
          <a:stretch/>
        </p:blipFill>
        <p:spPr>
          <a:xfrm>
            <a:off x="1099550" y="1910337"/>
            <a:ext cx="2562218" cy="3535146"/>
          </a:xfrm>
          <a:prstGeom prst="rect">
            <a:avLst/>
          </a:prstGeom>
          <a:noFill/>
          <a:ln w="9525" cap="flat" cmpd="sng">
            <a:solidFill>
              <a:schemeClr val="accent3">
                <a:lumMod val="75000"/>
              </a:schemeClr>
            </a:solidFill>
            <a:prstDash val="solid"/>
            <a:round/>
            <a:headEnd type="none" w="sm" len="sm"/>
            <a:tailEnd type="none" w="sm" len="sm"/>
          </a:ln>
        </p:spPr>
      </p:pic>
    </p:spTree>
    <p:extLst>
      <p:ext uri="{BB962C8B-B14F-4D97-AF65-F5344CB8AC3E}">
        <p14:creationId xmlns:p14="http://schemas.microsoft.com/office/powerpoint/2010/main" val="22693245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1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9A2A1"/>
              </a:buClr>
              <a:buSzPts val="3200"/>
              <a:buFont typeface="Arial"/>
              <a:buNone/>
            </a:pPr>
            <a:r>
              <a:rPr lang="en-US" dirty="0">
                <a:latin typeface="+mj-lt"/>
              </a:rPr>
              <a:t>Puntos clave de </a:t>
            </a:r>
            <a:r>
              <a:rPr lang="en-US" dirty="0" err="1">
                <a:latin typeface="+mj-lt"/>
              </a:rPr>
              <a:t>aprendizaje</a:t>
            </a:r>
            <a:endParaRPr lang="en-US" dirty="0">
              <a:latin typeface="+mj-lt"/>
            </a:endParaRPr>
          </a:p>
        </p:txBody>
      </p:sp>
      <p:sp>
        <p:nvSpPr>
          <p:cNvPr id="533" name="Google Shape;533;p18"/>
          <p:cNvSpPr txBox="1"/>
          <p:nvPr/>
        </p:nvSpPr>
        <p:spPr>
          <a:xfrm>
            <a:off x="1329505" y="3274445"/>
            <a:ext cx="2635812" cy="1938952"/>
          </a:xfrm>
          <a:prstGeom prst="rect">
            <a:avLst/>
          </a:prstGeom>
          <a:noFill/>
          <a:ln>
            <a:noFill/>
          </a:ln>
        </p:spPr>
        <p:txBody>
          <a:bodyPr spcFirstLastPara="1" wrap="square" lIns="91425" tIns="45700" rIns="91425" bIns="45700" anchor="t" anchorCtr="0">
            <a:spAutoFit/>
          </a:bodyPr>
          <a:lstStyle/>
          <a:p>
            <a:pPr marR="0" lvl="0" algn="ctr" defTabSz="914400" rtl="0" eaLnBrk="1" fontAlgn="auto" latinLnBrk="0" hangingPunct="1">
              <a:lnSpc>
                <a:spcPct val="100000"/>
              </a:lnSpc>
              <a:spcBef>
                <a:spcPts val="0"/>
              </a:spcBef>
              <a:spcAft>
                <a:spcPts val="0"/>
              </a:spcAft>
              <a:buClr>
                <a:srgbClr val="000000"/>
              </a:buClr>
              <a:buSzPts val="1400"/>
              <a:tabLst/>
              <a:defRPr/>
            </a:pPr>
            <a:r>
              <a:rPr lang="en-US" sz="2000" dirty="0">
                <a:latin typeface="+mj-lt"/>
                <a:cs typeface="Calibri" panose="020F0502020204030204" pitchFamily="34" charset="0"/>
              </a:rPr>
              <a:t>Las redes de apoyo social pueden tener un gran impacto en el bienestar de </a:t>
            </a:r>
            <a:r>
              <a:rPr lang="en-US" sz="2000" dirty="0" err="1">
                <a:latin typeface="+mj-lt"/>
                <a:cs typeface="Calibri" panose="020F0502020204030204" pitchFamily="34" charset="0"/>
              </a:rPr>
              <a:t>los</a:t>
            </a:r>
            <a:r>
              <a:rPr lang="en-US" sz="2000" dirty="0">
                <a:latin typeface="+mj-lt"/>
                <a:cs typeface="Calibri" panose="020F0502020204030204" pitchFamily="34" charset="0"/>
              </a:rPr>
              <a:t> padres, </a:t>
            </a:r>
            <a:r>
              <a:rPr lang="en-US" sz="2000" dirty="0" err="1">
                <a:latin typeface="+mj-lt"/>
                <a:cs typeface="Calibri" panose="020F0502020204030204" pitchFamily="34" charset="0"/>
              </a:rPr>
              <a:t>madres</a:t>
            </a:r>
            <a:r>
              <a:rPr lang="en-US" sz="2000" dirty="0">
                <a:latin typeface="+mj-lt"/>
                <a:cs typeface="Calibri" panose="020F0502020204030204" pitchFamily="34" charset="0"/>
              </a:rPr>
              <a:t> o </a:t>
            </a:r>
            <a:r>
              <a:rPr lang="en-US" sz="2000" dirty="0" err="1">
                <a:latin typeface="+mj-lt"/>
                <a:cs typeface="Calibri" panose="020F0502020204030204" pitchFamily="34" charset="0"/>
              </a:rPr>
              <a:t>cuidadores</a:t>
            </a:r>
            <a:endParaRPr lang="en-US" sz="2000" b="0" i="0" u="none" strike="noStrike" baseline="0" dirty="0">
              <a:solidFill>
                <a:srgbClr val="000000"/>
              </a:solidFill>
              <a:latin typeface="+mj-lt"/>
              <a:cs typeface="Calibri" panose="020F0502020204030204" pitchFamily="34" charset="0"/>
            </a:endParaRPr>
          </a:p>
        </p:txBody>
      </p:sp>
      <p:sp>
        <p:nvSpPr>
          <p:cNvPr id="534" name="Google Shape;534;p18"/>
          <p:cNvSpPr txBox="1"/>
          <p:nvPr/>
        </p:nvSpPr>
        <p:spPr>
          <a:xfrm>
            <a:off x="7941024" y="3274445"/>
            <a:ext cx="3119923" cy="3056181"/>
          </a:xfrm>
          <a:prstGeom prst="rect">
            <a:avLst/>
          </a:prstGeom>
          <a:noFill/>
          <a:ln>
            <a:noFill/>
          </a:ln>
        </p:spPr>
        <p:txBody>
          <a:bodyPr spcFirstLastPara="1" wrap="square" lIns="91425" tIns="45700" rIns="91425" bIns="45700" anchor="t" anchorCtr="0">
            <a:spAutoFit/>
          </a:bodyPr>
          <a:lstStyle/>
          <a:p>
            <a:pPr algn="ctr">
              <a:lnSpc>
                <a:spcPct val="107000"/>
              </a:lnSpc>
            </a:pPr>
            <a:r>
              <a:rPr lang="en-US" sz="2000" dirty="0">
                <a:latin typeface="+mj-lt"/>
                <a:cs typeface="Calibri" panose="020F0502020204030204" pitchFamily="34" charset="0"/>
              </a:rPr>
              <a:t>Los grupos de apoyo pueden ser una forma eficaz de apoyar a </a:t>
            </a:r>
            <a:r>
              <a:rPr lang="en-US" sz="2000" dirty="0" err="1">
                <a:latin typeface="+mj-lt"/>
                <a:cs typeface="Calibri" panose="020F0502020204030204" pitchFamily="34" charset="0"/>
              </a:rPr>
              <a:t>los</a:t>
            </a:r>
            <a:r>
              <a:rPr lang="en-US" sz="2000" dirty="0">
                <a:latin typeface="+mj-lt"/>
                <a:cs typeface="Calibri" panose="020F0502020204030204" pitchFamily="34" charset="0"/>
              </a:rPr>
              <a:t> padres, </a:t>
            </a:r>
            <a:r>
              <a:rPr lang="en-US" sz="2000" dirty="0" err="1">
                <a:latin typeface="+mj-lt"/>
                <a:cs typeface="Calibri" panose="020F0502020204030204" pitchFamily="34" charset="0"/>
              </a:rPr>
              <a:t>madres</a:t>
            </a:r>
            <a:r>
              <a:rPr lang="en-US" sz="2000" dirty="0">
                <a:latin typeface="+mj-lt"/>
                <a:cs typeface="Calibri" panose="020F0502020204030204" pitchFamily="34" charset="0"/>
              </a:rPr>
              <a:t> o </a:t>
            </a:r>
            <a:r>
              <a:rPr lang="en-US" sz="2000" dirty="0" err="1">
                <a:latin typeface="+mj-lt"/>
                <a:cs typeface="Calibri" panose="020F0502020204030204" pitchFamily="34" charset="0"/>
              </a:rPr>
              <a:t>cuidadores</a:t>
            </a:r>
            <a:r>
              <a:rPr lang="en-US" sz="2000" dirty="0">
                <a:latin typeface="+mj-lt"/>
                <a:cs typeface="Calibri" panose="020F0502020204030204" pitchFamily="34" charset="0"/>
              </a:rPr>
              <a:t>, incluidos los grupos de apoyo específicos para </a:t>
            </a:r>
            <a:r>
              <a:rPr lang="en-US" sz="2000" dirty="0" err="1">
                <a:latin typeface="+mj-lt"/>
                <a:cs typeface="Calibri" panose="020F0502020204030204" pitchFamily="34" charset="0"/>
              </a:rPr>
              <a:t>cuidadores</a:t>
            </a:r>
            <a:r>
              <a:rPr lang="en-US" sz="2000" dirty="0">
                <a:latin typeface="+mj-lt"/>
                <a:cs typeface="Calibri" panose="020F0502020204030204" pitchFamily="34" charset="0"/>
              </a:rPr>
              <a:t> </a:t>
            </a:r>
            <a:r>
              <a:rPr lang="en-US" sz="2000" dirty="0" err="1">
                <a:latin typeface="+mj-lt"/>
                <a:cs typeface="Calibri" panose="020F0502020204030204" pitchFamily="34" charset="0"/>
              </a:rPr>
              <a:t>vulnerables</a:t>
            </a:r>
            <a:r>
              <a:rPr lang="en-US" sz="2000" dirty="0">
                <a:latin typeface="+mj-lt"/>
                <a:cs typeface="Calibri" panose="020F0502020204030204" pitchFamily="34" charset="0"/>
              </a:rPr>
              <a:t> y/o </a:t>
            </a:r>
            <a:r>
              <a:rPr lang="en-US" sz="2000" dirty="0" err="1">
                <a:latin typeface="+mj-lt"/>
                <a:cs typeface="Calibri" panose="020F0502020204030204" pitchFamily="34" charset="0"/>
              </a:rPr>
              <a:t>en</a:t>
            </a:r>
            <a:r>
              <a:rPr lang="en-US" sz="2000" dirty="0">
                <a:latin typeface="+mj-lt"/>
                <a:cs typeface="Calibri" panose="020F0502020204030204" pitchFamily="34" charset="0"/>
              </a:rPr>
              <a:t> situación de </a:t>
            </a:r>
            <a:r>
              <a:rPr lang="en-US" sz="2000" dirty="0" err="1">
                <a:latin typeface="+mj-lt"/>
                <a:cs typeface="Calibri" panose="020F0502020204030204" pitchFamily="34" charset="0"/>
              </a:rPr>
              <a:t>riesgo</a:t>
            </a:r>
            <a:endParaRPr lang="en-US" sz="2000" dirty="0">
              <a:latin typeface="+mj-lt"/>
              <a:cs typeface="Calibri" panose="020F0502020204030204" pitchFamily="34" charset="0"/>
            </a:endParaRPr>
          </a:p>
        </p:txBody>
      </p:sp>
      <p:sp>
        <p:nvSpPr>
          <p:cNvPr id="535" name="Google Shape;535;p18"/>
          <p:cNvSpPr/>
          <p:nvPr/>
        </p:nvSpPr>
        <p:spPr>
          <a:xfrm>
            <a:off x="2121631" y="1886988"/>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536" name="Google Shape;536;p18"/>
          <p:cNvSpPr/>
          <p:nvPr/>
        </p:nvSpPr>
        <p:spPr>
          <a:xfrm>
            <a:off x="8975206" y="1886988"/>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2" name="Google Shape;533;p18">
            <a:extLst>
              <a:ext uri="{FF2B5EF4-FFF2-40B4-BE49-F238E27FC236}">
                <a16:creationId xmlns:a16="http://schemas.microsoft.com/office/drawing/2014/main" id="{7A9C3156-CF04-2694-27CC-BE8A8664CE85}"/>
              </a:ext>
            </a:extLst>
          </p:cNvPr>
          <p:cNvSpPr txBox="1"/>
          <p:nvPr/>
        </p:nvSpPr>
        <p:spPr>
          <a:xfrm>
            <a:off x="4689194" y="3274445"/>
            <a:ext cx="2635812" cy="2554505"/>
          </a:xfrm>
          <a:prstGeom prst="rect">
            <a:avLst/>
          </a:prstGeom>
          <a:noFill/>
          <a:ln>
            <a:noFill/>
          </a:ln>
        </p:spPr>
        <p:txBody>
          <a:bodyPr spcFirstLastPara="1" wrap="square" lIns="91425" tIns="45700" rIns="91425" bIns="45700" anchor="t" anchorCtr="0">
            <a:spAutoFit/>
          </a:bodyPr>
          <a:lstStyle/>
          <a:p>
            <a:pPr marR="0" lvl="0" algn="ctr" defTabSz="914400" rtl="0" eaLnBrk="1" fontAlgn="auto" latinLnBrk="0" hangingPunct="1">
              <a:lnSpc>
                <a:spcPct val="100000"/>
              </a:lnSpc>
              <a:spcBef>
                <a:spcPts val="0"/>
              </a:spcBef>
              <a:spcAft>
                <a:spcPts val="0"/>
              </a:spcAft>
              <a:buClr>
                <a:srgbClr val="000000"/>
              </a:buClr>
              <a:buSzPts val="1400"/>
              <a:tabLst/>
              <a:defRPr/>
            </a:pPr>
            <a:r>
              <a:rPr lang="en-US" sz="2000" dirty="0">
                <a:latin typeface="+mj-lt"/>
                <a:cs typeface="Calibri" panose="020F0502020204030204" pitchFamily="34" charset="0"/>
              </a:rPr>
              <a:t>Trazar un mapa de las redes de apoyo social de padres, </a:t>
            </a:r>
            <a:r>
              <a:rPr lang="en-US" sz="2000" dirty="0" err="1">
                <a:latin typeface="+mj-lt"/>
                <a:cs typeface="Calibri" panose="020F0502020204030204" pitchFamily="34" charset="0"/>
              </a:rPr>
              <a:t>madres</a:t>
            </a:r>
            <a:r>
              <a:rPr lang="en-US" sz="2000" dirty="0">
                <a:latin typeface="+mj-lt"/>
                <a:cs typeface="Calibri" panose="020F0502020204030204" pitchFamily="34" charset="0"/>
              </a:rPr>
              <a:t> o cuidadores puede ayudar a planificar formas de mejorar el </a:t>
            </a:r>
            <a:r>
              <a:rPr lang="en-US" sz="2000" dirty="0" err="1">
                <a:latin typeface="+mj-lt"/>
                <a:cs typeface="Calibri" panose="020F0502020204030204" pitchFamily="34" charset="0"/>
              </a:rPr>
              <a:t>apoyo</a:t>
            </a:r>
            <a:r>
              <a:rPr lang="en-US" sz="2000" dirty="0">
                <a:latin typeface="+mj-lt"/>
                <a:cs typeface="Calibri" panose="020F0502020204030204" pitchFamily="34" charset="0"/>
              </a:rPr>
              <a:t> social</a:t>
            </a:r>
            <a:endParaRPr lang="en-US" sz="2000" b="0" i="0" u="none" strike="noStrike" baseline="0" dirty="0">
              <a:solidFill>
                <a:srgbClr val="000000"/>
              </a:solidFill>
              <a:latin typeface="+mj-lt"/>
              <a:cs typeface="Calibri" panose="020F0502020204030204" pitchFamily="34" charset="0"/>
            </a:endParaRPr>
          </a:p>
        </p:txBody>
      </p:sp>
      <p:sp>
        <p:nvSpPr>
          <p:cNvPr id="3" name="Google Shape;535;p18">
            <a:extLst>
              <a:ext uri="{FF2B5EF4-FFF2-40B4-BE49-F238E27FC236}">
                <a16:creationId xmlns:a16="http://schemas.microsoft.com/office/drawing/2014/main" id="{A91F1D5D-F01A-9412-CFD1-2EE1AB834E61}"/>
              </a:ext>
            </a:extLst>
          </p:cNvPr>
          <p:cNvSpPr/>
          <p:nvPr/>
        </p:nvSpPr>
        <p:spPr>
          <a:xfrm>
            <a:off x="5481320" y="1886988"/>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Tree>
    <p:extLst>
      <p:ext uri="{BB962C8B-B14F-4D97-AF65-F5344CB8AC3E}">
        <p14:creationId xmlns:p14="http://schemas.microsoft.com/office/powerpoint/2010/main" val="5225619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29" name="Title 28">
            <a:extLst>
              <a:ext uri="{FF2B5EF4-FFF2-40B4-BE49-F238E27FC236}">
                <a16:creationId xmlns:a16="http://schemas.microsoft.com/office/drawing/2014/main" id="{E4BF5459-C618-654E-FFAC-DA59ECC4FB09}"/>
              </a:ext>
            </a:extLst>
          </p:cNvPr>
          <p:cNvSpPr>
            <a:spLocks noGrp="1"/>
          </p:cNvSpPr>
          <p:nvPr>
            <p:ph type="title"/>
          </p:nvPr>
        </p:nvSpPr>
        <p:spPr/>
        <p:txBody>
          <a:bodyPr/>
          <a:lstStyle/>
          <a:p>
            <a:r>
              <a:rPr lang="en-CA" sz="2400" b="1" dirty="0">
                <a:solidFill>
                  <a:schemeClr val="bg1"/>
                </a:solidFill>
                <a:latin typeface="Garamond"/>
              </a:rPr>
              <a:t>SESIÓN 8</a:t>
            </a:r>
            <a:br>
              <a:rPr lang="en-CA" sz="2400" b="1" dirty="0">
                <a:solidFill>
                  <a:schemeClr val="bg1"/>
                </a:solidFill>
                <a:latin typeface="Garamond"/>
              </a:rPr>
            </a:br>
            <a:br>
              <a:rPr lang="en-CA" b="1" dirty="0">
                <a:solidFill>
                  <a:schemeClr val="bg1"/>
                </a:solidFill>
                <a:latin typeface="Garamond"/>
              </a:rPr>
            </a:br>
            <a:r>
              <a:rPr lang="en-US" sz="5400" b="1" dirty="0">
                <a:solidFill>
                  <a:schemeClr val="bg1"/>
                </a:solidFill>
                <a:highlight>
                  <a:srgbClr val="FFFF00"/>
                </a:highlight>
                <a:latin typeface="Garamond"/>
              </a:rPr>
              <a:t>Herramientas básicas de gestión monetaria</a:t>
            </a:r>
            <a:endParaRPr lang="en-US" dirty="0">
              <a:highlight>
                <a:srgbClr val="FFFF00"/>
              </a:highlight>
            </a:endParaRPr>
          </a:p>
        </p:txBody>
      </p:sp>
      <p:grpSp>
        <p:nvGrpSpPr>
          <p:cNvPr id="27" name="Group 26">
            <a:extLst>
              <a:ext uri="{FF2B5EF4-FFF2-40B4-BE49-F238E27FC236}">
                <a16:creationId xmlns:a16="http://schemas.microsoft.com/office/drawing/2014/main" id="{5F128DFD-033D-793A-94A2-D581F813B957}"/>
              </a:ext>
            </a:extLst>
          </p:cNvPr>
          <p:cNvGrpSpPr/>
          <p:nvPr/>
        </p:nvGrpSpPr>
        <p:grpSpPr>
          <a:xfrm>
            <a:off x="10370496" y="683335"/>
            <a:ext cx="937477" cy="1121659"/>
            <a:chOff x="2780231" y="3039417"/>
            <a:chExt cx="1162307" cy="1390660"/>
          </a:xfrm>
          <a:solidFill>
            <a:schemeClr val="bg1"/>
          </a:solidFill>
        </p:grpSpPr>
        <p:sp>
          <p:nvSpPr>
            <p:cNvPr id="28" name="Rectangle 27">
              <a:extLst>
                <a:ext uri="{FF2B5EF4-FFF2-40B4-BE49-F238E27FC236}">
                  <a16:creationId xmlns:a16="http://schemas.microsoft.com/office/drawing/2014/main" id="{C13CCBC5-E007-892F-782B-BBF5FD3A5392}"/>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lowchart: Stored Data 29">
              <a:extLst>
                <a:ext uri="{FF2B5EF4-FFF2-40B4-BE49-F238E27FC236}">
                  <a16:creationId xmlns:a16="http://schemas.microsoft.com/office/drawing/2014/main" id="{DD42410A-1985-157F-3F45-7F14ED72E3C8}"/>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lowchart: Stored Data 30">
              <a:extLst>
                <a:ext uri="{FF2B5EF4-FFF2-40B4-BE49-F238E27FC236}">
                  <a16:creationId xmlns:a16="http://schemas.microsoft.com/office/drawing/2014/main" id="{3493F789-3A93-4A45-9EE1-9ED066B995FB}"/>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984E4CA1-4A7F-C563-5592-9B9CE0A48917}"/>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Isosceles Triangle 32">
              <a:extLst>
                <a:ext uri="{FF2B5EF4-FFF2-40B4-BE49-F238E27FC236}">
                  <a16:creationId xmlns:a16="http://schemas.microsoft.com/office/drawing/2014/main" id="{114D7F6C-D0EE-9651-B186-3D40D449E1C7}"/>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2B526DD2-DDB9-789C-00A8-6C040FEF13A6}"/>
              </a:ext>
            </a:extLst>
          </p:cNvPr>
          <p:cNvGrpSpPr/>
          <p:nvPr/>
        </p:nvGrpSpPr>
        <p:grpSpPr>
          <a:xfrm>
            <a:off x="10559387" y="900943"/>
            <a:ext cx="497874" cy="668226"/>
            <a:chOff x="5438539" y="7646118"/>
            <a:chExt cx="814830" cy="1093633"/>
          </a:xfrm>
          <a:solidFill>
            <a:schemeClr val="accent3">
              <a:lumMod val="75000"/>
            </a:schemeClr>
          </a:solidFill>
        </p:grpSpPr>
        <p:sp>
          <p:nvSpPr>
            <p:cNvPr id="35" name="Round Same Side Corner Rectangle 21">
              <a:extLst>
                <a:ext uri="{FF2B5EF4-FFF2-40B4-BE49-F238E27FC236}">
                  <a16:creationId xmlns:a16="http://schemas.microsoft.com/office/drawing/2014/main" id="{DEB8DA78-5334-B6F8-E0E2-DD64B74C15F7}"/>
                </a:ext>
              </a:extLst>
            </p:cNvPr>
            <p:cNvSpPr/>
            <p:nvPr/>
          </p:nvSpPr>
          <p:spPr>
            <a:xfrm>
              <a:off x="5440940" y="8395605"/>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583093E3-AEAA-3799-B831-10EAEC14D0C1}"/>
                </a:ext>
              </a:extLst>
            </p:cNvPr>
            <p:cNvSpPr/>
            <p:nvPr/>
          </p:nvSpPr>
          <p:spPr>
            <a:xfrm>
              <a:off x="5438539" y="8011964"/>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 Same Side Corner Rectangle 23">
              <a:extLst>
                <a:ext uri="{FF2B5EF4-FFF2-40B4-BE49-F238E27FC236}">
                  <a16:creationId xmlns:a16="http://schemas.microsoft.com/office/drawing/2014/main" id="{41B13680-AF37-30B9-AC32-97EA9A3E973F}"/>
                </a:ext>
              </a:extLst>
            </p:cNvPr>
            <p:cNvSpPr/>
            <p:nvPr/>
          </p:nvSpPr>
          <p:spPr>
            <a:xfrm>
              <a:off x="5928360" y="8029758"/>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F896901F-AE91-CC8E-52A4-F7188CFA563C}"/>
                </a:ext>
              </a:extLst>
            </p:cNvPr>
            <p:cNvSpPr/>
            <p:nvPr/>
          </p:nvSpPr>
          <p:spPr>
            <a:xfrm>
              <a:off x="5925959" y="7646118"/>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ound Same Side Corner Rectangle 25">
              <a:extLst>
                <a:ext uri="{FF2B5EF4-FFF2-40B4-BE49-F238E27FC236}">
                  <a16:creationId xmlns:a16="http://schemas.microsoft.com/office/drawing/2014/main" id="{71DA40F5-C4C9-FAC5-A0BC-501EEE366C1C}"/>
                </a:ext>
              </a:extLst>
            </p:cNvPr>
            <p:cNvSpPr/>
            <p:nvPr/>
          </p:nvSpPr>
          <p:spPr>
            <a:xfrm rot="12859561">
              <a:off x="5864557" y="8125814"/>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ound Same Side Corner Rectangle 26">
              <a:extLst>
                <a:ext uri="{FF2B5EF4-FFF2-40B4-BE49-F238E27FC236}">
                  <a16:creationId xmlns:a16="http://schemas.microsoft.com/office/drawing/2014/main" id="{AC1046DB-46B9-08C1-F007-26BEAA6CAA42}"/>
                </a:ext>
              </a:extLst>
            </p:cNvPr>
            <p:cNvSpPr/>
            <p:nvPr/>
          </p:nvSpPr>
          <p:spPr>
            <a:xfrm rot="14101202">
              <a:off x="5757134" y="8268990"/>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 name="Group 40">
            <a:extLst>
              <a:ext uri="{FF2B5EF4-FFF2-40B4-BE49-F238E27FC236}">
                <a16:creationId xmlns:a16="http://schemas.microsoft.com/office/drawing/2014/main" id="{451F1518-5FD5-34F5-E5B8-450E418346CA}"/>
              </a:ext>
            </a:extLst>
          </p:cNvPr>
          <p:cNvGrpSpPr/>
          <p:nvPr/>
        </p:nvGrpSpPr>
        <p:grpSpPr>
          <a:xfrm>
            <a:off x="7722553" y="683335"/>
            <a:ext cx="937477" cy="1121659"/>
            <a:chOff x="678442" y="1567255"/>
            <a:chExt cx="937477" cy="1121659"/>
          </a:xfrm>
          <a:solidFill>
            <a:schemeClr val="bg1"/>
          </a:solidFill>
        </p:grpSpPr>
        <p:grpSp>
          <p:nvGrpSpPr>
            <p:cNvPr id="42" name="Group 41">
              <a:extLst>
                <a:ext uri="{FF2B5EF4-FFF2-40B4-BE49-F238E27FC236}">
                  <a16:creationId xmlns:a16="http://schemas.microsoft.com/office/drawing/2014/main" id="{25DA23E9-2083-5406-F1EA-37335EC44A9B}"/>
                </a:ext>
              </a:extLst>
            </p:cNvPr>
            <p:cNvGrpSpPr/>
            <p:nvPr/>
          </p:nvGrpSpPr>
          <p:grpSpPr>
            <a:xfrm>
              <a:off x="678442" y="1567255"/>
              <a:ext cx="937477" cy="1121659"/>
              <a:chOff x="2780231" y="3039417"/>
              <a:chExt cx="1162307" cy="1390660"/>
            </a:xfrm>
            <a:grpFill/>
          </p:grpSpPr>
          <p:sp>
            <p:nvSpPr>
              <p:cNvPr id="47" name="Rectangle 46">
                <a:extLst>
                  <a:ext uri="{FF2B5EF4-FFF2-40B4-BE49-F238E27FC236}">
                    <a16:creationId xmlns:a16="http://schemas.microsoft.com/office/drawing/2014/main" id="{B90F7837-9CD0-DED6-3771-61398B91E38D}"/>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lowchart: Stored Data 47">
                <a:extLst>
                  <a:ext uri="{FF2B5EF4-FFF2-40B4-BE49-F238E27FC236}">
                    <a16:creationId xmlns:a16="http://schemas.microsoft.com/office/drawing/2014/main" id="{76C99297-4AC5-9D0D-771A-67AE29EFD51B}"/>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lowchart: Stored Data 48">
                <a:extLst>
                  <a:ext uri="{FF2B5EF4-FFF2-40B4-BE49-F238E27FC236}">
                    <a16:creationId xmlns:a16="http://schemas.microsoft.com/office/drawing/2014/main" id="{868AEC4A-62E3-1775-E6AC-4AFAE07D34CB}"/>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6491B153-7726-1FC1-6079-E8F05CA8F178}"/>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Isosceles Triangle 50">
                <a:extLst>
                  <a:ext uri="{FF2B5EF4-FFF2-40B4-BE49-F238E27FC236}">
                    <a16:creationId xmlns:a16="http://schemas.microsoft.com/office/drawing/2014/main" id="{9E57BADB-3325-12A2-D5D4-FAC7E8ADBB92}"/>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a:extLst>
                <a:ext uri="{FF2B5EF4-FFF2-40B4-BE49-F238E27FC236}">
                  <a16:creationId xmlns:a16="http://schemas.microsoft.com/office/drawing/2014/main" id="{BAEE076D-BC26-8E28-05DE-17337346AC44}"/>
                </a:ext>
              </a:extLst>
            </p:cNvPr>
            <p:cNvGrpSpPr/>
            <p:nvPr/>
          </p:nvGrpSpPr>
          <p:grpSpPr>
            <a:xfrm>
              <a:off x="820591" y="1847754"/>
              <a:ext cx="633925" cy="581856"/>
              <a:chOff x="7619849" y="5297373"/>
              <a:chExt cx="500332" cy="459236"/>
            </a:xfrm>
            <a:grpFill/>
          </p:grpSpPr>
          <p:sp>
            <p:nvSpPr>
              <p:cNvPr id="45" name="Trapezoid 44">
                <a:extLst>
                  <a:ext uri="{FF2B5EF4-FFF2-40B4-BE49-F238E27FC236}">
                    <a16:creationId xmlns:a16="http://schemas.microsoft.com/office/drawing/2014/main" id="{04B18986-C876-D3C7-8FE5-2F48B896B230}"/>
                  </a:ext>
                </a:extLst>
              </p:cNvPr>
              <p:cNvSpPr/>
              <p:nvPr/>
            </p:nvSpPr>
            <p:spPr>
              <a:xfrm>
                <a:off x="7619849" y="5297373"/>
                <a:ext cx="500332" cy="200981"/>
              </a:xfrm>
              <a:prstGeom prst="trapezoi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54F58379-8925-80E6-4D69-E66928F8F14A}"/>
                  </a:ext>
                </a:extLst>
              </p:cNvPr>
              <p:cNvSpPr/>
              <p:nvPr/>
            </p:nvSpPr>
            <p:spPr>
              <a:xfrm>
                <a:off x="7663186" y="5498354"/>
                <a:ext cx="413659" cy="25825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Heart 43">
              <a:extLst>
                <a:ext uri="{FF2B5EF4-FFF2-40B4-BE49-F238E27FC236}">
                  <a16:creationId xmlns:a16="http://schemas.microsoft.com/office/drawing/2014/main" id="{A1B00A53-2D2B-3D76-E142-3FB40CEA5E9E}"/>
                </a:ext>
              </a:extLst>
            </p:cNvPr>
            <p:cNvSpPr/>
            <p:nvPr/>
          </p:nvSpPr>
          <p:spPr>
            <a:xfrm>
              <a:off x="1004668" y="2053550"/>
              <a:ext cx="285023" cy="254645"/>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2" name="Group 51">
            <a:extLst>
              <a:ext uri="{FF2B5EF4-FFF2-40B4-BE49-F238E27FC236}">
                <a16:creationId xmlns:a16="http://schemas.microsoft.com/office/drawing/2014/main" id="{8CA701E2-210C-2892-7137-9314519D3FDB}"/>
              </a:ext>
            </a:extLst>
          </p:cNvPr>
          <p:cNvGrpSpPr/>
          <p:nvPr/>
        </p:nvGrpSpPr>
        <p:grpSpPr>
          <a:xfrm>
            <a:off x="9058726" y="683335"/>
            <a:ext cx="937477" cy="1121659"/>
            <a:chOff x="548251" y="3024358"/>
            <a:chExt cx="937477" cy="1121659"/>
          </a:xfrm>
          <a:solidFill>
            <a:schemeClr val="bg1"/>
          </a:solidFill>
        </p:grpSpPr>
        <p:grpSp>
          <p:nvGrpSpPr>
            <p:cNvPr id="53" name="Group 52">
              <a:extLst>
                <a:ext uri="{FF2B5EF4-FFF2-40B4-BE49-F238E27FC236}">
                  <a16:creationId xmlns:a16="http://schemas.microsoft.com/office/drawing/2014/main" id="{998FE502-CACF-41D3-357F-CFC95F34BBE8}"/>
                </a:ext>
              </a:extLst>
            </p:cNvPr>
            <p:cNvGrpSpPr/>
            <p:nvPr/>
          </p:nvGrpSpPr>
          <p:grpSpPr>
            <a:xfrm>
              <a:off x="548251" y="3024358"/>
              <a:ext cx="937477" cy="1121659"/>
              <a:chOff x="2780231" y="3039417"/>
              <a:chExt cx="1162307" cy="1390660"/>
            </a:xfrm>
            <a:grpFill/>
          </p:grpSpPr>
          <p:sp>
            <p:nvSpPr>
              <p:cNvPr id="63" name="Rectangle 62">
                <a:extLst>
                  <a:ext uri="{FF2B5EF4-FFF2-40B4-BE49-F238E27FC236}">
                    <a16:creationId xmlns:a16="http://schemas.microsoft.com/office/drawing/2014/main" id="{298DB1A0-6CA8-9804-B6D6-645D986F46DF}"/>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lowchart: Stored Data 63">
                <a:extLst>
                  <a:ext uri="{FF2B5EF4-FFF2-40B4-BE49-F238E27FC236}">
                    <a16:creationId xmlns:a16="http://schemas.microsoft.com/office/drawing/2014/main" id="{A7815D0F-0743-39B2-145A-30E52E6DF6B6}"/>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lowchart: Stored Data 64">
                <a:extLst>
                  <a:ext uri="{FF2B5EF4-FFF2-40B4-BE49-F238E27FC236}">
                    <a16:creationId xmlns:a16="http://schemas.microsoft.com/office/drawing/2014/main" id="{794DCB17-94F1-4FB2-A28A-93479FBAB47E}"/>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D0F806E2-D593-57B2-A476-EE6DE5581E06}"/>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Isosceles Triangle 66">
                <a:extLst>
                  <a:ext uri="{FF2B5EF4-FFF2-40B4-BE49-F238E27FC236}">
                    <a16:creationId xmlns:a16="http://schemas.microsoft.com/office/drawing/2014/main" id="{83BF57D2-836F-3C00-8172-7C24F37099FF}"/>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26D45343-B25E-1013-61E8-A87CA10BE563}"/>
                </a:ext>
              </a:extLst>
            </p:cNvPr>
            <p:cNvGrpSpPr/>
            <p:nvPr/>
          </p:nvGrpSpPr>
          <p:grpSpPr>
            <a:xfrm>
              <a:off x="722202" y="3250645"/>
              <a:ext cx="547216" cy="690061"/>
              <a:chOff x="8440399" y="3758191"/>
              <a:chExt cx="648257" cy="817478"/>
            </a:xfrm>
            <a:grpFill/>
          </p:grpSpPr>
          <p:grpSp>
            <p:nvGrpSpPr>
              <p:cNvPr id="55" name="Group 54">
                <a:extLst>
                  <a:ext uri="{FF2B5EF4-FFF2-40B4-BE49-F238E27FC236}">
                    <a16:creationId xmlns:a16="http://schemas.microsoft.com/office/drawing/2014/main" id="{82566056-5AA4-81F0-CC6F-EED25088EDC9}"/>
                  </a:ext>
                </a:extLst>
              </p:cNvPr>
              <p:cNvGrpSpPr/>
              <p:nvPr/>
            </p:nvGrpSpPr>
            <p:grpSpPr>
              <a:xfrm>
                <a:off x="8835207" y="3758191"/>
                <a:ext cx="253449" cy="817478"/>
                <a:chOff x="4045582" y="1684320"/>
                <a:chExt cx="350098" cy="1129211"/>
              </a:xfrm>
              <a:grpFill/>
            </p:grpSpPr>
            <p:sp>
              <p:nvSpPr>
                <p:cNvPr id="61" name="Round Same Side Corner Rectangle 21">
                  <a:extLst>
                    <a:ext uri="{FF2B5EF4-FFF2-40B4-BE49-F238E27FC236}">
                      <a16:creationId xmlns:a16="http://schemas.microsoft.com/office/drawing/2014/main" id="{2FA74F23-3261-3EFB-3B38-DDF19CBEA255}"/>
                    </a:ext>
                  </a:extLst>
                </p:cNvPr>
                <p:cNvSpPr/>
                <p:nvPr/>
              </p:nvSpPr>
              <p:spPr>
                <a:xfrm>
                  <a:off x="4045582" y="2069359"/>
                  <a:ext cx="350098" cy="74417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E4801CA2-C224-DAD3-8AC7-D47E01632606}"/>
                    </a:ext>
                  </a:extLst>
                </p:cNvPr>
                <p:cNvSpPr/>
                <p:nvPr/>
              </p:nvSpPr>
              <p:spPr>
                <a:xfrm>
                  <a:off x="4064379" y="1684320"/>
                  <a:ext cx="328890" cy="3288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86CF8FC-A79E-4CBF-2805-BFDAB3F01FBB}"/>
                  </a:ext>
                </a:extLst>
              </p:cNvPr>
              <p:cNvGrpSpPr/>
              <p:nvPr/>
            </p:nvGrpSpPr>
            <p:grpSpPr>
              <a:xfrm>
                <a:off x="8440399" y="3758191"/>
                <a:ext cx="363228" cy="817478"/>
                <a:chOff x="3000654" y="1516217"/>
                <a:chExt cx="245039" cy="551483"/>
              </a:xfrm>
              <a:grpFill/>
            </p:grpSpPr>
            <p:grpSp>
              <p:nvGrpSpPr>
                <p:cNvPr id="57" name="Group 56">
                  <a:extLst>
                    <a:ext uri="{FF2B5EF4-FFF2-40B4-BE49-F238E27FC236}">
                      <a16:creationId xmlns:a16="http://schemas.microsoft.com/office/drawing/2014/main" id="{09FFBDD9-EFA9-6935-63C8-E69C54BC1656}"/>
                    </a:ext>
                  </a:extLst>
                </p:cNvPr>
                <p:cNvGrpSpPr/>
                <p:nvPr/>
              </p:nvGrpSpPr>
              <p:grpSpPr>
                <a:xfrm>
                  <a:off x="3036509" y="1516217"/>
                  <a:ext cx="172158" cy="551483"/>
                  <a:chOff x="4043172" y="1684320"/>
                  <a:chExt cx="352508" cy="1129211"/>
                </a:xfrm>
                <a:grpFill/>
              </p:grpSpPr>
              <p:sp>
                <p:nvSpPr>
                  <p:cNvPr id="59" name="Round Same Side Corner Rectangle 21">
                    <a:extLst>
                      <a:ext uri="{FF2B5EF4-FFF2-40B4-BE49-F238E27FC236}">
                        <a16:creationId xmlns:a16="http://schemas.microsoft.com/office/drawing/2014/main" id="{55D159FC-B55A-0EB5-E294-55633BD7B673}"/>
                      </a:ext>
                    </a:extLst>
                  </p:cNvPr>
                  <p:cNvSpPr/>
                  <p:nvPr/>
                </p:nvSpPr>
                <p:spPr>
                  <a:xfrm>
                    <a:off x="4045582" y="2069359"/>
                    <a:ext cx="350098" cy="74417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0AD4E6D2-C41A-0109-7948-2C6069861325}"/>
                      </a:ext>
                    </a:extLst>
                  </p:cNvPr>
                  <p:cNvSpPr/>
                  <p:nvPr/>
                </p:nvSpPr>
                <p:spPr>
                  <a:xfrm>
                    <a:off x="4043172" y="1684320"/>
                    <a:ext cx="328891" cy="3288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Flowchart: Manual Operation 57">
                  <a:extLst>
                    <a:ext uri="{FF2B5EF4-FFF2-40B4-BE49-F238E27FC236}">
                      <a16:creationId xmlns:a16="http://schemas.microsoft.com/office/drawing/2014/main" id="{EEC47996-7A89-FDA7-4FF8-8ED4AC02F264}"/>
                    </a:ext>
                  </a:extLst>
                </p:cNvPr>
                <p:cNvSpPr/>
                <p:nvPr/>
              </p:nvSpPr>
              <p:spPr>
                <a:xfrm rot="10800000">
                  <a:off x="3000654" y="1805724"/>
                  <a:ext cx="245039" cy="261975"/>
                </a:xfrm>
                <a:prstGeom prst="flowChartManualOperati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6402536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B55C-C596-6747-496C-1D21477D1D51}"/>
              </a:ext>
            </a:extLst>
          </p:cNvPr>
          <p:cNvSpPr>
            <a:spLocks noGrp="1"/>
          </p:cNvSpPr>
          <p:nvPr>
            <p:ph type="title"/>
          </p:nvPr>
        </p:nvSpPr>
        <p:spPr/>
        <p:txBody>
          <a:bodyPr>
            <a:normAutofit fontScale="90000"/>
          </a:bodyPr>
          <a:lstStyle/>
          <a:p>
            <a:r>
              <a:rPr lang="en-US" dirty="0">
                <a:latin typeface="+mj-lt"/>
              </a:rPr>
              <a:t>Efectos potenciales de la capacitación económica de las familias</a:t>
            </a:r>
          </a:p>
        </p:txBody>
      </p:sp>
      <p:sp>
        <p:nvSpPr>
          <p:cNvPr id="3" name="Arrow: Down 2">
            <a:extLst>
              <a:ext uri="{FF2B5EF4-FFF2-40B4-BE49-F238E27FC236}">
                <a16:creationId xmlns:a16="http://schemas.microsoft.com/office/drawing/2014/main" id="{A6878AB3-AA87-4B50-CF95-917F4B4C363A}"/>
              </a:ext>
            </a:extLst>
          </p:cNvPr>
          <p:cNvSpPr/>
          <p:nvPr/>
        </p:nvSpPr>
        <p:spPr>
          <a:xfrm>
            <a:off x="749300" y="3133165"/>
            <a:ext cx="773430" cy="1051272"/>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8CBC4CB8-1960-F9F1-9EA0-96109D271FAB}"/>
              </a:ext>
            </a:extLst>
          </p:cNvPr>
          <p:cNvSpPr txBox="1"/>
          <p:nvPr/>
        </p:nvSpPr>
        <p:spPr>
          <a:xfrm>
            <a:off x="1948180" y="3133165"/>
            <a:ext cx="3572510" cy="1323439"/>
          </a:xfrm>
          <a:prstGeom prst="rect">
            <a:avLst/>
          </a:prstGeom>
          <a:noFill/>
        </p:spPr>
        <p:txBody>
          <a:bodyPr wrap="square">
            <a:spAutoFit/>
          </a:bodyPr>
          <a:lstStyle/>
          <a:p>
            <a:pPr algn="l"/>
            <a:r>
              <a:rPr lang="en-US" sz="2000" b="0" i="0" u="none" strike="noStrike" baseline="0" dirty="0">
                <a:latin typeface="+mj-lt"/>
                <a:cs typeface="Calibri" panose="020F0502020204030204" pitchFamily="34" charset="0"/>
              </a:rPr>
              <a:t>Reducción de la violencia física </a:t>
            </a:r>
            <a:r>
              <a:rPr lang="en-US" sz="2000" b="0" i="0" u="none" strike="noStrike" baseline="0" dirty="0" err="1">
                <a:latin typeface="+mj-lt"/>
                <a:cs typeface="Calibri" panose="020F0502020204030204" pitchFamily="34" charset="0"/>
              </a:rPr>
              <a:t>hacia</a:t>
            </a:r>
            <a:r>
              <a:rPr lang="en-US" sz="2000" b="0" i="0" u="none" strike="noStrike" baseline="0" dirty="0">
                <a:latin typeface="+mj-lt"/>
                <a:cs typeface="Calibri" panose="020F0502020204030204" pitchFamily="34" charset="0"/>
              </a:rPr>
              <a:t> </a:t>
            </a:r>
            <a:r>
              <a:rPr lang="en-US" sz="2000" b="0" i="0" u="none" strike="noStrike" baseline="0" dirty="0" err="1">
                <a:latin typeface="+mj-lt"/>
                <a:cs typeface="Calibri" panose="020F0502020204030204" pitchFamily="34" charset="0"/>
              </a:rPr>
              <a:t>los</a:t>
            </a:r>
            <a:r>
              <a:rPr lang="en-US" sz="2000" b="0" i="0" u="none" strike="noStrike" baseline="0" dirty="0">
                <a:latin typeface="+mj-lt"/>
                <a:cs typeface="Calibri" panose="020F0502020204030204" pitchFamily="34" charset="0"/>
              </a:rPr>
              <a:t>/as </a:t>
            </a:r>
            <a:r>
              <a:rPr lang="en-US" sz="2000" b="0" i="0" u="none" strike="noStrike" baseline="0" dirty="0" err="1">
                <a:latin typeface="+mj-lt"/>
                <a:cs typeface="Calibri" panose="020F0502020204030204" pitchFamily="34" charset="0"/>
              </a:rPr>
              <a:t>menores</a:t>
            </a:r>
            <a:r>
              <a:rPr lang="en-US" sz="2000" b="0" i="0" u="none" strike="noStrike" baseline="0" dirty="0">
                <a:latin typeface="+mj-lt"/>
                <a:cs typeface="Calibri" panose="020F0502020204030204" pitchFamily="34" charset="0"/>
              </a:rPr>
              <a:t> por parte de </a:t>
            </a:r>
            <a:r>
              <a:rPr lang="en-US" sz="2000" b="0" i="0" u="none" strike="noStrike" baseline="0" dirty="0" err="1">
                <a:latin typeface="+mj-lt"/>
                <a:cs typeface="Calibri" panose="020F0502020204030204" pitchFamily="34" charset="0"/>
              </a:rPr>
              <a:t>los</a:t>
            </a:r>
            <a:r>
              <a:rPr lang="en-US" sz="2000" b="0" i="0" u="none" strike="noStrike" baseline="0" dirty="0">
                <a:latin typeface="+mj-lt"/>
                <a:cs typeface="Calibri" panose="020F0502020204030204" pitchFamily="34" charset="0"/>
              </a:rPr>
              <a:t> padres, </a:t>
            </a:r>
            <a:r>
              <a:rPr lang="en-US" sz="2000" b="0" i="0" u="none" strike="noStrike" baseline="0" dirty="0" err="1">
                <a:latin typeface="+mj-lt"/>
                <a:cs typeface="Calibri" panose="020F0502020204030204" pitchFamily="34" charset="0"/>
              </a:rPr>
              <a:t>madres</a:t>
            </a:r>
            <a:r>
              <a:rPr lang="en-US" sz="2000" b="0" i="0" u="none" strike="noStrike" baseline="0" dirty="0">
                <a:latin typeface="+mj-lt"/>
                <a:cs typeface="Calibri" panose="020F0502020204030204" pitchFamily="34" charset="0"/>
              </a:rPr>
              <a:t> u </a:t>
            </a:r>
            <a:r>
              <a:rPr lang="en-US" sz="2000" b="0" i="0" u="none" strike="noStrike" baseline="0" dirty="0" err="1">
                <a:latin typeface="+mj-lt"/>
                <a:cs typeface="Calibri" panose="020F0502020204030204" pitchFamily="34" charset="0"/>
              </a:rPr>
              <a:t>otros</a:t>
            </a:r>
            <a:r>
              <a:rPr lang="en-US" sz="2000" b="0" i="0" u="none" strike="noStrike" baseline="0" dirty="0">
                <a:latin typeface="+mj-lt"/>
                <a:cs typeface="Calibri" panose="020F0502020204030204" pitchFamily="34" charset="0"/>
              </a:rPr>
              <a:t> </a:t>
            </a:r>
            <a:r>
              <a:rPr lang="en-US" sz="2000" b="0" i="0" u="none" strike="noStrike" baseline="0" dirty="0" err="1">
                <a:latin typeface="+mj-lt"/>
                <a:cs typeface="Calibri" panose="020F0502020204030204" pitchFamily="34" charset="0"/>
              </a:rPr>
              <a:t>cuidadores</a:t>
            </a:r>
            <a:endParaRPr lang="en-US" sz="2000" b="0" i="0" u="none" strike="noStrike" baseline="0" dirty="0">
              <a:latin typeface="+mj-lt"/>
              <a:cs typeface="Calibri" panose="020F0502020204030204" pitchFamily="34" charset="0"/>
            </a:endParaRPr>
          </a:p>
        </p:txBody>
      </p:sp>
      <p:sp>
        <p:nvSpPr>
          <p:cNvPr id="7" name="Arrow: Down 6">
            <a:extLst>
              <a:ext uri="{FF2B5EF4-FFF2-40B4-BE49-F238E27FC236}">
                <a16:creationId xmlns:a16="http://schemas.microsoft.com/office/drawing/2014/main" id="{A737A2A2-CF22-8446-7FF2-569174328364}"/>
              </a:ext>
            </a:extLst>
          </p:cNvPr>
          <p:cNvSpPr/>
          <p:nvPr/>
        </p:nvSpPr>
        <p:spPr>
          <a:xfrm>
            <a:off x="749300" y="4658281"/>
            <a:ext cx="773430" cy="1051272"/>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3724094-E420-20D4-BCA0-61C9D50CE651}"/>
              </a:ext>
            </a:extLst>
          </p:cNvPr>
          <p:cNvSpPr txBox="1"/>
          <p:nvPr/>
        </p:nvSpPr>
        <p:spPr>
          <a:xfrm>
            <a:off x="1948180" y="4658281"/>
            <a:ext cx="3572510" cy="707886"/>
          </a:xfrm>
          <a:prstGeom prst="rect">
            <a:avLst/>
          </a:prstGeom>
          <a:noFill/>
        </p:spPr>
        <p:txBody>
          <a:bodyPr wrap="square">
            <a:spAutoFit/>
          </a:bodyPr>
          <a:lstStyle/>
          <a:p>
            <a:pPr algn="l"/>
            <a:r>
              <a:rPr lang="en-US" sz="2000" b="0" i="0" u="none" strike="noStrike" baseline="0" dirty="0">
                <a:latin typeface="+mj-lt"/>
                <a:cs typeface="Calibri" panose="020F0502020204030204" pitchFamily="34" charset="0"/>
              </a:rPr>
              <a:t>Reducción de la violencia de pareja</a:t>
            </a:r>
          </a:p>
        </p:txBody>
      </p:sp>
      <p:sp>
        <p:nvSpPr>
          <p:cNvPr id="10" name="Arrow: Down 9">
            <a:extLst>
              <a:ext uri="{FF2B5EF4-FFF2-40B4-BE49-F238E27FC236}">
                <a16:creationId xmlns:a16="http://schemas.microsoft.com/office/drawing/2014/main" id="{2C579B66-A41C-A32C-4DC3-5BB6F78AD248}"/>
              </a:ext>
            </a:extLst>
          </p:cNvPr>
          <p:cNvSpPr/>
          <p:nvPr/>
        </p:nvSpPr>
        <p:spPr>
          <a:xfrm>
            <a:off x="6284597" y="1680498"/>
            <a:ext cx="773430" cy="1051272"/>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82F867B-7971-29B4-DD1F-E6B965212E8D}"/>
              </a:ext>
            </a:extLst>
          </p:cNvPr>
          <p:cNvSpPr txBox="1"/>
          <p:nvPr/>
        </p:nvSpPr>
        <p:spPr>
          <a:xfrm>
            <a:off x="7483477" y="1680498"/>
            <a:ext cx="3572510" cy="1323439"/>
          </a:xfrm>
          <a:prstGeom prst="rect">
            <a:avLst/>
          </a:prstGeom>
          <a:noFill/>
        </p:spPr>
        <p:txBody>
          <a:bodyPr wrap="square">
            <a:spAutoFit/>
          </a:bodyPr>
          <a:lstStyle/>
          <a:p>
            <a:pPr algn="l"/>
            <a:r>
              <a:rPr lang="en-US" sz="2000" b="0" i="0" u="none" strike="noStrike" baseline="0" dirty="0">
                <a:latin typeface="+mj-lt"/>
                <a:cs typeface="Calibri" panose="020F0502020204030204" pitchFamily="34" charset="0"/>
              </a:rPr>
              <a:t>Reducción del número de </a:t>
            </a:r>
            <a:r>
              <a:rPr lang="en-US" sz="2000" b="0" i="0" u="none" strike="noStrike" baseline="0" dirty="0" err="1">
                <a:latin typeface="+mj-lt"/>
                <a:cs typeface="Calibri" panose="020F0502020204030204" pitchFamily="34" charset="0"/>
              </a:rPr>
              <a:t>menores</a:t>
            </a:r>
            <a:r>
              <a:rPr lang="en-US" sz="2000" b="0" i="0" u="none" strike="noStrike" baseline="0" dirty="0">
                <a:latin typeface="+mj-lt"/>
                <a:cs typeface="Calibri" panose="020F0502020204030204" pitchFamily="34" charset="0"/>
              </a:rPr>
              <a:t> que presencian violencia de pareja en el hogar</a:t>
            </a:r>
          </a:p>
        </p:txBody>
      </p:sp>
      <p:sp>
        <p:nvSpPr>
          <p:cNvPr id="12" name="Arrow: Down 11">
            <a:extLst>
              <a:ext uri="{FF2B5EF4-FFF2-40B4-BE49-F238E27FC236}">
                <a16:creationId xmlns:a16="http://schemas.microsoft.com/office/drawing/2014/main" id="{37852644-34F7-21AD-77F9-93BF0DD54240}"/>
              </a:ext>
            </a:extLst>
          </p:cNvPr>
          <p:cNvSpPr/>
          <p:nvPr/>
        </p:nvSpPr>
        <p:spPr>
          <a:xfrm>
            <a:off x="6284597" y="3205614"/>
            <a:ext cx="773430" cy="1051272"/>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7A56728-96DB-6F0C-A8E6-CEE48B9A6DF5}"/>
              </a:ext>
            </a:extLst>
          </p:cNvPr>
          <p:cNvSpPr txBox="1"/>
          <p:nvPr/>
        </p:nvSpPr>
        <p:spPr>
          <a:xfrm>
            <a:off x="7483477" y="3205614"/>
            <a:ext cx="3572510" cy="1323439"/>
          </a:xfrm>
          <a:prstGeom prst="rect">
            <a:avLst/>
          </a:prstGeom>
          <a:noFill/>
        </p:spPr>
        <p:txBody>
          <a:bodyPr wrap="square">
            <a:spAutoFit/>
          </a:bodyPr>
          <a:lstStyle/>
          <a:p>
            <a:pPr algn="l"/>
            <a:r>
              <a:rPr lang="en-US" sz="2000" b="0" i="0" u="none" strike="noStrike" baseline="0" dirty="0">
                <a:latin typeface="+mj-lt"/>
                <a:cs typeface="Calibri" panose="020F0502020204030204" pitchFamily="34" charset="0"/>
              </a:rPr>
              <a:t>Reducción de los matrimonios precoces y forzados de </a:t>
            </a:r>
            <a:r>
              <a:rPr lang="en-US" sz="2000" b="0" i="0" u="none" strike="noStrike" baseline="0" dirty="0" err="1">
                <a:latin typeface="+mj-lt"/>
                <a:cs typeface="Calibri" panose="020F0502020204030204" pitchFamily="34" charset="0"/>
              </a:rPr>
              <a:t>niñas</a:t>
            </a:r>
            <a:r>
              <a:rPr lang="en-US" sz="2000" b="0" i="0" u="none" strike="noStrike" baseline="0" dirty="0">
                <a:latin typeface="+mj-lt"/>
                <a:cs typeface="Calibri" panose="020F0502020204030204" pitchFamily="34" charset="0"/>
              </a:rPr>
              <a:t> y </a:t>
            </a:r>
            <a:r>
              <a:rPr lang="en-US" sz="2000" b="0" i="0" u="none" strike="noStrike" baseline="0" dirty="0" err="1">
                <a:latin typeface="+mj-lt"/>
                <a:cs typeface="Calibri" panose="020F0502020204030204" pitchFamily="34" charset="0"/>
              </a:rPr>
              <a:t>adolescentes</a:t>
            </a:r>
            <a:endParaRPr lang="en-US" sz="2000" b="0" i="0" u="none" strike="noStrike" baseline="0" dirty="0">
              <a:latin typeface="+mj-lt"/>
              <a:cs typeface="Calibri" panose="020F0502020204030204" pitchFamily="34" charset="0"/>
            </a:endParaRPr>
          </a:p>
        </p:txBody>
      </p:sp>
      <p:sp>
        <p:nvSpPr>
          <p:cNvPr id="14" name="Arrow: Down 13">
            <a:extLst>
              <a:ext uri="{FF2B5EF4-FFF2-40B4-BE49-F238E27FC236}">
                <a16:creationId xmlns:a16="http://schemas.microsoft.com/office/drawing/2014/main" id="{ADB62E02-B476-E988-B00C-ABC51D3FB48E}"/>
              </a:ext>
            </a:extLst>
          </p:cNvPr>
          <p:cNvSpPr/>
          <p:nvPr/>
        </p:nvSpPr>
        <p:spPr>
          <a:xfrm>
            <a:off x="6284597" y="4700880"/>
            <a:ext cx="773430" cy="1051272"/>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631ACE76-15A6-E11F-323E-CB51963E16B8}"/>
              </a:ext>
            </a:extLst>
          </p:cNvPr>
          <p:cNvSpPr txBox="1"/>
          <p:nvPr/>
        </p:nvSpPr>
        <p:spPr>
          <a:xfrm>
            <a:off x="7483477" y="4700880"/>
            <a:ext cx="3572510" cy="1323439"/>
          </a:xfrm>
          <a:prstGeom prst="rect">
            <a:avLst/>
          </a:prstGeom>
          <a:noFill/>
        </p:spPr>
        <p:txBody>
          <a:bodyPr wrap="square">
            <a:spAutoFit/>
          </a:bodyPr>
          <a:lstStyle/>
          <a:p>
            <a:pPr algn="l"/>
            <a:r>
              <a:rPr lang="en-US" sz="2000" b="0" i="0" u="none" strike="noStrike" baseline="0" dirty="0">
                <a:latin typeface="+mj-lt"/>
                <a:cs typeface="Calibri" panose="020F0502020204030204" pitchFamily="34" charset="0"/>
              </a:rPr>
              <a:t>Aumento de las normas y actitudes sociales que desaprueban la </a:t>
            </a:r>
            <a:r>
              <a:rPr lang="en-US" sz="2000" b="0" i="0" u="none" strike="noStrike" baseline="0" dirty="0" err="1">
                <a:latin typeface="+mj-lt"/>
                <a:cs typeface="Calibri" panose="020F0502020204030204" pitchFamily="34" charset="0"/>
              </a:rPr>
              <a:t>violencia</a:t>
            </a:r>
            <a:r>
              <a:rPr lang="en-US" sz="2000" b="0" i="0" u="none" strike="noStrike" baseline="0" dirty="0">
                <a:latin typeface="+mj-lt"/>
                <a:cs typeface="Calibri" panose="020F0502020204030204" pitchFamily="34" charset="0"/>
              </a:rPr>
              <a:t> de pareja</a:t>
            </a:r>
          </a:p>
        </p:txBody>
      </p:sp>
      <p:grpSp>
        <p:nvGrpSpPr>
          <p:cNvPr id="20" name="Group 19">
            <a:extLst>
              <a:ext uri="{FF2B5EF4-FFF2-40B4-BE49-F238E27FC236}">
                <a16:creationId xmlns:a16="http://schemas.microsoft.com/office/drawing/2014/main" id="{AFF98327-21AA-E180-FABB-816A2C0740A4}"/>
              </a:ext>
            </a:extLst>
          </p:cNvPr>
          <p:cNvGrpSpPr/>
          <p:nvPr/>
        </p:nvGrpSpPr>
        <p:grpSpPr>
          <a:xfrm>
            <a:off x="2659161" y="1485104"/>
            <a:ext cx="1455639" cy="1138608"/>
            <a:chOff x="7782406" y="2711084"/>
            <a:chExt cx="2129028" cy="1665337"/>
          </a:xfrm>
          <a:solidFill>
            <a:schemeClr val="accent3">
              <a:lumMod val="75000"/>
            </a:schemeClr>
          </a:solidFill>
        </p:grpSpPr>
        <p:grpSp>
          <p:nvGrpSpPr>
            <p:cNvPr id="21" name="Group 20">
              <a:extLst>
                <a:ext uri="{FF2B5EF4-FFF2-40B4-BE49-F238E27FC236}">
                  <a16:creationId xmlns:a16="http://schemas.microsoft.com/office/drawing/2014/main" id="{A822379C-D895-5289-7489-BAD1FC1B4685}"/>
                </a:ext>
              </a:extLst>
            </p:cNvPr>
            <p:cNvGrpSpPr/>
            <p:nvPr/>
          </p:nvGrpSpPr>
          <p:grpSpPr>
            <a:xfrm>
              <a:off x="7782406" y="3249833"/>
              <a:ext cx="437746" cy="1126588"/>
              <a:chOff x="7856248" y="2409742"/>
              <a:chExt cx="1359139" cy="3497898"/>
            </a:xfrm>
            <a:grpFill/>
          </p:grpSpPr>
          <p:sp>
            <p:nvSpPr>
              <p:cNvPr id="31" name="Round Same Side Corner Rectangle 23">
                <a:extLst>
                  <a:ext uri="{FF2B5EF4-FFF2-40B4-BE49-F238E27FC236}">
                    <a16:creationId xmlns:a16="http://schemas.microsoft.com/office/drawing/2014/main" id="{7483D910-669B-E37A-C3ED-C74175583191}"/>
                  </a:ext>
                </a:extLst>
              </p:cNvPr>
              <p:cNvSpPr/>
              <p:nvPr/>
            </p:nvSpPr>
            <p:spPr>
              <a:xfrm>
                <a:off x="7866215" y="4002301"/>
                <a:ext cx="1343863" cy="190533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491E4E32-5E4C-80FA-B61A-52A765D27569}"/>
                  </a:ext>
                </a:extLst>
              </p:cNvPr>
              <p:cNvSpPr/>
              <p:nvPr/>
            </p:nvSpPr>
            <p:spPr>
              <a:xfrm>
                <a:off x="7856248" y="2409742"/>
                <a:ext cx="1359139" cy="13591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B1617A20-AC9F-4EEE-458C-45C21683BE8A}"/>
                </a:ext>
              </a:extLst>
            </p:cNvPr>
            <p:cNvGrpSpPr/>
            <p:nvPr/>
          </p:nvGrpSpPr>
          <p:grpSpPr>
            <a:xfrm>
              <a:off x="8356147" y="3116198"/>
              <a:ext cx="437746" cy="1260223"/>
              <a:chOff x="7856248" y="2409742"/>
              <a:chExt cx="1359139" cy="3912816"/>
            </a:xfrm>
            <a:grpFill/>
          </p:grpSpPr>
          <p:sp>
            <p:nvSpPr>
              <p:cNvPr id="29" name="Round Same Side Corner Rectangle 23">
                <a:extLst>
                  <a:ext uri="{FF2B5EF4-FFF2-40B4-BE49-F238E27FC236}">
                    <a16:creationId xmlns:a16="http://schemas.microsoft.com/office/drawing/2014/main" id="{78A4B4EB-C67B-295C-79A4-9940735BA9CE}"/>
                  </a:ext>
                </a:extLst>
              </p:cNvPr>
              <p:cNvSpPr/>
              <p:nvPr/>
            </p:nvSpPr>
            <p:spPr>
              <a:xfrm>
                <a:off x="7866215" y="4002302"/>
                <a:ext cx="1343863" cy="232025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61A6A9BE-822D-6F58-0637-2DB6F810B515}"/>
                  </a:ext>
                </a:extLst>
              </p:cNvPr>
              <p:cNvSpPr/>
              <p:nvPr/>
            </p:nvSpPr>
            <p:spPr>
              <a:xfrm>
                <a:off x="7856248" y="2409742"/>
                <a:ext cx="1359139" cy="13591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CF42B15B-34CD-CEA5-A87D-CDCAFD27A829}"/>
                </a:ext>
              </a:extLst>
            </p:cNvPr>
            <p:cNvGrpSpPr/>
            <p:nvPr/>
          </p:nvGrpSpPr>
          <p:grpSpPr>
            <a:xfrm>
              <a:off x="8924230" y="2931003"/>
              <a:ext cx="437746" cy="1445418"/>
              <a:chOff x="7856248" y="2409742"/>
              <a:chExt cx="1359139" cy="4487820"/>
            </a:xfrm>
            <a:grpFill/>
          </p:grpSpPr>
          <p:sp>
            <p:nvSpPr>
              <p:cNvPr id="27" name="Round Same Side Corner Rectangle 23">
                <a:extLst>
                  <a:ext uri="{FF2B5EF4-FFF2-40B4-BE49-F238E27FC236}">
                    <a16:creationId xmlns:a16="http://schemas.microsoft.com/office/drawing/2014/main" id="{BA4A0DDA-DEB4-0891-3919-614EDE25AC38}"/>
                  </a:ext>
                </a:extLst>
              </p:cNvPr>
              <p:cNvSpPr/>
              <p:nvPr/>
            </p:nvSpPr>
            <p:spPr>
              <a:xfrm>
                <a:off x="7866215" y="4002302"/>
                <a:ext cx="1343863" cy="289526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A3EAD0EE-1E1D-797D-5DC1-01FEF1999C50}"/>
                  </a:ext>
                </a:extLst>
              </p:cNvPr>
              <p:cNvSpPr/>
              <p:nvPr/>
            </p:nvSpPr>
            <p:spPr>
              <a:xfrm>
                <a:off x="7856248" y="2409742"/>
                <a:ext cx="1359139" cy="13591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35704228-F112-86BA-EFDF-230E879CB42F}"/>
                </a:ext>
              </a:extLst>
            </p:cNvPr>
            <p:cNvGrpSpPr/>
            <p:nvPr/>
          </p:nvGrpSpPr>
          <p:grpSpPr>
            <a:xfrm>
              <a:off x="9473688" y="2711084"/>
              <a:ext cx="437746" cy="1665337"/>
              <a:chOff x="7856248" y="2409742"/>
              <a:chExt cx="1359139" cy="5170638"/>
            </a:xfrm>
            <a:grpFill/>
          </p:grpSpPr>
          <p:sp>
            <p:nvSpPr>
              <p:cNvPr id="25" name="Round Same Side Corner Rectangle 23">
                <a:extLst>
                  <a:ext uri="{FF2B5EF4-FFF2-40B4-BE49-F238E27FC236}">
                    <a16:creationId xmlns:a16="http://schemas.microsoft.com/office/drawing/2014/main" id="{E32B6509-AB41-512F-87A4-6F09E80D2499}"/>
                  </a:ext>
                </a:extLst>
              </p:cNvPr>
              <p:cNvSpPr/>
              <p:nvPr/>
            </p:nvSpPr>
            <p:spPr>
              <a:xfrm>
                <a:off x="7866215" y="4002302"/>
                <a:ext cx="1343863" cy="357807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D450B973-6E0B-ADE0-4DB7-0C8E37A73772}"/>
                  </a:ext>
                </a:extLst>
              </p:cNvPr>
              <p:cNvSpPr/>
              <p:nvPr/>
            </p:nvSpPr>
            <p:spPr>
              <a:xfrm>
                <a:off x="7856248" y="2409742"/>
                <a:ext cx="1359139" cy="13591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4206796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cxnSp>
        <p:nvCxnSpPr>
          <p:cNvPr id="259" name="Google Shape;259;p4"/>
          <p:cNvCxnSpPr>
            <a:cxnSpLocks/>
          </p:cNvCxnSpPr>
          <p:nvPr/>
        </p:nvCxnSpPr>
        <p:spPr>
          <a:xfrm flipH="1">
            <a:off x="6395266" y="-20146"/>
            <a:ext cx="1248" cy="5449810"/>
          </a:xfrm>
          <a:prstGeom prst="straightConnector1">
            <a:avLst/>
          </a:prstGeom>
          <a:noFill/>
          <a:ln w="28575" cap="flat" cmpd="sng">
            <a:solidFill>
              <a:schemeClr val="lt1"/>
            </a:solidFill>
            <a:prstDash val="solid"/>
            <a:miter lim="800000"/>
            <a:headEnd type="none" w="sm" len="sm"/>
            <a:tailEnd type="none" w="sm" len="sm"/>
          </a:ln>
        </p:spPr>
      </p:cxnSp>
      <p:sp>
        <p:nvSpPr>
          <p:cNvPr id="260" name="Google Shape;260;p4"/>
          <p:cNvSpPr txBox="1"/>
          <p:nvPr/>
        </p:nvSpPr>
        <p:spPr>
          <a:xfrm>
            <a:off x="6755755" y="3760629"/>
            <a:ext cx="4844557"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Helvetica Neue"/>
              <a:buNone/>
            </a:pPr>
            <a:r>
              <a:rPr lang="en-US" sz="1800" b="1" dirty="0">
                <a:solidFill>
                  <a:schemeClr val="lt1"/>
                </a:solidFill>
                <a:latin typeface="+mj-lt"/>
                <a:ea typeface="Helvetica Neue"/>
                <a:cs typeface="Helvetica Neue"/>
                <a:sym typeface="Helvetica Neue"/>
              </a:rPr>
              <a:t>Técnicas de relajación y autocuidado para ayudar a </a:t>
            </a:r>
            <a:r>
              <a:rPr lang="en-US" sz="1800" b="1" dirty="0" err="1">
                <a:solidFill>
                  <a:schemeClr val="lt1"/>
                </a:solidFill>
                <a:latin typeface="+mj-lt"/>
                <a:ea typeface="Helvetica Neue"/>
                <a:cs typeface="Helvetica Neue"/>
                <a:sym typeface="Helvetica Neue"/>
              </a:rPr>
              <a:t>los</a:t>
            </a:r>
            <a:r>
              <a:rPr lang="en-US" sz="1800" b="1" dirty="0">
                <a:solidFill>
                  <a:schemeClr val="lt1"/>
                </a:solidFill>
                <a:latin typeface="+mj-lt"/>
                <a:ea typeface="Helvetica Neue"/>
                <a:cs typeface="Helvetica Neue"/>
                <a:sym typeface="Helvetica Neue"/>
              </a:rPr>
              <a:t>/as </a:t>
            </a:r>
            <a:r>
              <a:rPr lang="en-US" sz="1800" b="1" dirty="0" err="1">
                <a:solidFill>
                  <a:schemeClr val="lt1"/>
                </a:solidFill>
                <a:latin typeface="+mj-lt"/>
                <a:ea typeface="Helvetica Neue"/>
                <a:cs typeface="Helvetica Neue"/>
                <a:sym typeface="Helvetica Neue"/>
              </a:rPr>
              <a:t>cuidadores</a:t>
            </a:r>
            <a:r>
              <a:rPr lang="en-US" sz="1800" b="1" dirty="0">
                <a:solidFill>
                  <a:schemeClr val="lt1"/>
                </a:solidFill>
                <a:latin typeface="+mj-lt"/>
                <a:ea typeface="Helvetica Neue"/>
                <a:cs typeface="Helvetica Neue"/>
                <a:sym typeface="Helvetica Neue"/>
              </a:rPr>
              <a:t> </a:t>
            </a:r>
          </a:p>
          <a:p>
            <a:pPr marL="0" marR="0" lvl="0" indent="0" algn="l" rtl="0">
              <a:spcBef>
                <a:spcPts val="0"/>
              </a:spcBef>
              <a:spcAft>
                <a:spcPts val="0"/>
              </a:spcAft>
              <a:buClr>
                <a:schemeClr val="lt1"/>
              </a:buClr>
              <a:buSzPts val="1800"/>
              <a:buFont typeface="Helvetica Neue"/>
              <a:buNone/>
            </a:pPr>
            <a:r>
              <a:rPr lang="en-US" sz="1800" i="1" dirty="0">
                <a:solidFill>
                  <a:schemeClr val="lt1"/>
                </a:solidFill>
                <a:latin typeface="+mj-lt"/>
                <a:ea typeface="Helvetica Neue"/>
                <a:cs typeface="Helvetica Neue"/>
                <a:sym typeface="Helvetica Neue"/>
              </a:rPr>
              <a:t>1 hora 20 minutos </a:t>
            </a:r>
            <a:endParaRPr lang="en-US" sz="1800" i="1" dirty="0">
              <a:latin typeface="+mj-lt"/>
            </a:endParaRPr>
          </a:p>
        </p:txBody>
      </p:sp>
      <p:sp>
        <p:nvSpPr>
          <p:cNvPr id="264" name="Google Shape;264;p4"/>
          <p:cNvSpPr txBox="1"/>
          <p:nvPr/>
        </p:nvSpPr>
        <p:spPr>
          <a:xfrm>
            <a:off x="6755755" y="2678330"/>
            <a:ext cx="484705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Helvetica Neue"/>
              <a:buNone/>
            </a:pPr>
            <a:r>
              <a:rPr lang="en-US" sz="1800" b="1" dirty="0">
                <a:solidFill>
                  <a:schemeClr val="lt1"/>
                </a:solidFill>
                <a:latin typeface="+mj-lt"/>
                <a:ea typeface="Helvetica Neue"/>
                <a:cs typeface="Helvetica Neue"/>
                <a:sym typeface="Helvetica Neue"/>
              </a:rPr>
              <a:t>Herramientas básicas de gestión monetaria </a:t>
            </a:r>
          </a:p>
          <a:p>
            <a:pPr marL="0" marR="0" lvl="0" indent="0" algn="l" rtl="0">
              <a:spcBef>
                <a:spcPts val="0"/>
              </a:spcBef>
              <a:spcAft>
                <a:spcPts val="0"/>
              </a:spcAft>
              <a:buClr>
                <a:schemeClr val="lt1"/>
              </a:buClr>
              <a:buSzPts val="1800"/>
              <a:buFont typeface="Helvetica Neue"/>
              <a:buNone/>
            </a:pPr>
            <a:r>
              <a:rPr lang="en-US" sz="1800" i="1" dirty="0">
                <a:solidFill>
                  <a:schemeClr val="lt1"/>
                </a:solidFill>
                <a:latin typeface="+mj-lt"/>
                <a:ea typeface="Helvetica Neue"/>
                <a:cs typeface="Helvetica Neue"/>
                <a:sym typeface="Helvetica Neue"/>
              </a:rPr>
              <a:t>1 hora 30 minutos </a:t>
            </a:r>
          </a:p>
        </p:txBody>
      </p:sp>
      <p:sp>
        <p:nvSpPr>
          <p:cNvPr id="266" name="Google Shape;266;p4"/>
          <p:cNvSpPr txBox="1"/>
          <p:nvPr/>
        </p:nvSpPr>
        <p:spPr>
          <a:xfrm>
            <a:off x="6754506" y="5287043"/>
            <a:ext cx="484206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Helvetica Neue"/>
              <a:buNone/>
            </a:pPr>
            <a:r>
              <a:rPr lang="en-US" sz="1800" b="1" dirty="0">
                <a:solidFill>
                  <a:schemeClr val="lt1"/>
                </a:solidFill>
                <a:latin typeface="+mj-lt"/>
                <a:ea typeface="Helvetica Neue"/>
                <a:cs typeface="Helvetica Neue"/>
                <a:sym typeface="Helvetica Neue"/>
              </a:rPr>
              <a:t>Cierre del módulo</a:t>
            </a:r>
            <a:endParaRPr lang="en-US" sz="1800" dirty="0">
              <a:latin typeface="+mj-lt"/>
            </a:endParaRPr>
          </a:p>
          <a:p>
            <a:pPr marL="0" marR="0" lvl="0" indent="0" algn="l" rtl="0">
              <a:spcBef>
                <a:spcPts val="0"/>
              </a:spcBef>
              <a:spcAft>
                <a:spcPts val="0"/>
              </a:spcAft>
              <a:buClr>
                <a:schemeClr val="lt1"/>
              </a:buClr>
              <a:buSzPts val="1800"/>
              <a:buFont typeface="Helvetica Neue"/>
              <a:buNone/>
            </a:pPr>
            <a:r>
              <a:rPr lang="en-US" sz="1800" i="1" dirty="0">
                <a:solidFill>
                  <a:schemeClr val="lt1"/>
                </a:solidFill>
                <a:latin typeface="+mj-lt"/>
                <a:ea typeface="Helvetica Neue"/>
                <a:cs typeface="Helvetica Neue"/>
                <a:sym typeface="Helvetica Neue"/>
              </a:rPr>
              <a:t>30 minutos</a:t>
            </a:r>
            <a:endParaRPr lang="en-US" sz="1800" i="1" dirty="0">
              <a:solidFill>
                <a:schemeClr val="lt1"/>
              </a:solidFill>
              <a:latin typeface="+mj-lt"/>
              <a:ea typeface="Calibri"/>
              <a:cs typeface="Calibri"/>
              <a:sym typeface="Calibri"/>
            </a:endParaRPr>
          </a:p>
        </p:txBody>
      </p:sp>
      <p:sp>
        <p:nvSpPr>
          <p:cNvPr id="271" name="Google Shape;271;p4"/>
          <p:cNvSpPr/>
          <p:nvPr/>
        </p:nvSpPr>
        <p:spPr>
          <a:xfrm rot="1782986">
            <a:off x="6228093" y="780845"/>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273" name="Google Shape;273;p4"/>
          <p:cNvSpPr/>
          <p:nvPr/>
        </p:nvSpPr>
        <p:spPr>
          <a:xfrm rot="1782986">
            <a:off x="6228093" y="5452280"/>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274" name="Google Shape;274;p4"/>
          <p:cNvSpPr txBox="1">
            <a:spLocks noGrp="1"/>
          </p:cNvSpPr>
          <p:nvPr>
            <p:ph type="title"/>
          </p:nvPr>
        </p:nvSpPr>
        <p:spPr>
          <a:xfrm>
            <a:off x="1028453" y="3198461"/>
            <a:ext cx="4015311" cy="5621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Garamond"/>
              <a:buNone/>
            </a:pPr>
            <a:r>
              <a:rPr lang="en-US" sz="4400" dirty="0"/>
              <a:t>Agenda</a:t>
            </a:r>
            <a:br>
              <a:rPr lang="en-US" sz="4400" dirty="0"/>
            </a:br>
            <a:br>
              <a:rPr lang="en-US" sz="4400" dirty="0"/>
            </a:br>
            <a:r>
              <a:rPr lang="en-US" sz="2500" dirty="0"/>
              <a:t>2/2</a:t>
            </a:r>
            <a:endParaRPr lang="en-US" dirty="0"/>
          </a:p>
        </p:txBody>
      </p:sp>
      <p:sp>
        <p:nvSpPr>
          <p:cNvPr id="8" name="Google Shape;264;p4">
            <a:extLst>
              <a:ext uri="{FF2B5EF4-FFF2-40B4-BE49-F238E27FC236}">
                <a16:creationId xmlns:a16="http://schemas.microsoft.com/office/drawing/2014/main" id="{D797F755-7AAC-0DA0-5BBC-B6FEDE902814}"/>
              </a:ext>
            </a:extLst>
          </p:cNvPr>
          <p:cNvSpPr txBox="1"/>
          <p:nvPr/>
        </p:nvSpPr>
        <p:spPr>
          <a:xfrm>
            <a:off x="6755755" y="1788755"/>
            <a:ext cx="4849549"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Helvetica Neue"/>
              <a:buNone/>
            </a:pPr>
            <a:r>
              <a:rPr lang="en-US" sz="1800" b="1" dirty="0">
                <a:solidFill>
                  <a:schemeClr val="bg1"/>
                </a:solidFill>
                <a:latin typeface="+mj-lt"/>
                <a:ea typeface="Helvetica Neue"/>
                <a:cs typeface="Helvetica Neue"/>
                <a:sym typeface="Helvetica Neue"/>
              </a:rPr>
              <a:t>Reforzar las redes de apoyo social </a:t>
            </a:r>
          </a:p>
          <a:p>
            <a:pPr marL="0" marR="0" lvl="0" indent="0" algn="l" rtl="0">
              <a:spcBef>
                <a:spcPts val="0"/>
              </a:spcBef>
              <a:spcAft>
                <a:spcPts val="0"/>
              </a:spcAft>
              <a:buClr>
                <a:schemeClr val="lt1"/>
              </a:buClr>
              <a:buSzPts val="1800"/>
              <a:buFont typeface="Helvetica Neue"/>
              <a:buNone/>
            </a:pPr>
            <a:r>
              <a:rPr lang="en-US" sz="1800" i="1" dirty="0">
                <a:solidFill>
                  <a:schemeClr val="bg1"/>
                </a:solidFill>
                <a:latin typeface="+mj-lt"/>
                <a:ea typeface="Helvetica Neue"/>
                <a:cs typeface="Helvetica Neue"/>
                <a:sym typeface="Helvetica Neue"/>
              </a:rPr>
              <a:t>1 hora</a:t>
            </a:r>
          </a:p>
        </p:txBody>
      </p:sp>
      <p:sp>
        <p:nvSpPr>
          <p:cNvPr id="4" name="Google Shape;271;p4">
            <a:extLst>
              <a:ext uri="{FF2B5EF4-FFF2-40B4-BE49-F238E27FC236}">
                <a16:creationId xmlns:a16="http://schemas.microsoft.com/office/drawing/2014/main" id="{680D481F-82FE-0D93-2A5C-6A7E749E1B35}"/>
              </a:ext>
            </a:extLst>
          </p:cNvPr>
          <p:cNvSpPr/>
          <p:nvPr/>
        </p:nvSpPr>
        <p:spPr>
          <a:xfrm rot="1782986">
            <a:off x="6228093" y="3116563"/>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10" name="Google Shape;271;p4">
            <a:extLst>
              <a:ext uri="{FF2B5EF4-FFF2-40B4-BE49-F238E27FC236}">
                <a16:creationId xmlns:a16="http://schemas.microsoft.com/office/drawing/2014/main" id="{22BB3421-A354-D4A3-D3EA-D3315134D8F2}"/>
              </a:ext>
            </a:extLst>
          </p:cNvPr>
          <p:cNvSpPr/>
          <p:nvPr/>
        </p:nvSpPr>
        <p:spPr>
          <a:xfrm rot="1782986">
            <a:off x="6228093" y="1948704"/>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7" name="Google Shape;264;p4">
            <a:extLst>
              <a:ext uri="{FF2B5EF4-FFF2-40B4-BE49-F238E27FC236}">
                <a16:creationId xmlns:a16="http://schemas.microsoft.com/office/drawing/2014/main" id="{F231C62B-C647-8A5F-3121-C1A21AFBCC27}"/>
              </a:ext>
            </a:extLst>
          </p:cNvPr>
          <p:cNvSpPr txBox="1"/>
          <p:nvPr/>
        </p:nvSpPr>
        <p:spPr>
          <a:xfrm>
            <a:off x="6755755" y="640785"/>
            <a:ext cx="4849549"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Helvetica Neue"/>
              <a:buNone/>
            </a:pPr>
            <a:r>
              <a:rPr lang="en-US" sz="1800" b="1" dirty="0">
                <a:solidFill>
                  <a:schemeClr val="bg1"/>
                </a:solidFill>
                <a:latin typeface="+mj-lt"/>
                <a:ea typeface="Helvetica Neue"/>
                <a:cs typeface="Helvetica Neue"/>
                <a:sym typeface="Helvetica Neue"/>
              </a:rPr>
              <a:t>Estrategias de disciplina no violenta para cuidadores</a:t>
            </a:r>
          </a:p>
          <a:p>
            <a:pPr marL="0" marR="0" lvl="0" indent="0" algn="l" rtl="0">
              <a:spcBef>
                <a:spcPts val="0"/>
              </a:spcBef>
              <a:spcAft>
                <a:spcPts val="0"/>
              </a:spcAft>
              <a:buClr>
                <a:schemeClr val="lt1"/>
              </a:buClr>
              <a:buSzPts val="1800"/>
              <a:buFont typeface="Helvetica Neue"/>
              <a:buNone/>
            </a:pPr>
            <a:r>
              <a:rPr lang="en-US" sz="1800" i="1" dirty="0">
                <a:solidFill>
                  <a:schemeClr val="bg1"/>
                </a:solidFill>
                <a:latin typeface="+mj-lt"/>
                <a:ea typeface="Helvetica Neue"/>
                <a:cs typeface="Helvetica Neue"/>
                <a:sym typeface="Helvetica Neue"/>
              </a:rPr>
              <a:t>1 hora 10 minutos </a:t>
            </a:r>
          </a:p>
        </p:txBody>
      </p:sp>
      <p:sp>
        <p:nvSpPr>
          <p:cNvPr id="11" name="Google Shape;271;p4">
            <a:extLst>
              <a:ext uri="{FF2B5EF4-FFF2-40B4-BE49-F238E27FC236}">
                <a16:creationId xmlns:a16="http://schemas.microsoft.com/office/drawing/2014/main" id="{C6585491-1EAE-E5CF-CBDC-D64801EC3792}"/>
              </a:ext>
            </a:extLst>
          </p:cNvPr>
          <p:cNvSpPr/>
          <p:nvPr/>
        </p:nvSpPr>
        <p:spPr>
          <a:xfrm rot="1782986">
            <a:off x="6228093" y="4284422"/>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Tree>
    <p:extLst>
      <p:ext uri="{BB962C8B-B14F-4D97-AF65-F5344CB8AC3E}">
        <p14:creationId xmlns:p14="http://schemas.microsoft.com/office/powerpoint/2010/main" val="2581316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25ABCC-7467-B162-603E-E4527523E084}"/>
              </a:ext>
            </a:extLst>
          </p:cNvPr>
          <p:cNvSpPr>
            <a:spLocks noGrp="1"/>
          </p:cNvSpPr>
          <p:nvPr>
            <p:ph type="title"/>
          </p:nvPr>
        </p:nvSpPr>
        <p:spPr/>
        <p:txBody>
          <a:bodyPr/>
          <a:lstStyle/>
          <a:p>
            <a:r>
              <a:rPr lang="en-GB" dirty="0"/>
              <a:t>La </a:t>
            </a:r>
            <a:r>
              <a:rPr lang="en-GB" dirty="0" err="1"/>
              <a:t>caja</a:t>
            </a:r>
            <a:r>
              <a:rPr lang="en-GB" dirty="0"/>
              <a:t> de </a:t>
            </a:r>
            <a:r>
              <a:rPr lang="en-GB" dirty="0" err="1"/>
              <a:t>herramientas</a:t>
            </a:r>
            <a:r>
              <a:rPr lang="en-GB" dirty="0"/>
              <a:t> de Money Matters </a:t>
            </a:r>
            <a:endParaRPr lang="en-US" dirty="0"/>
          </a:p>
        </p:txBody>
      </p:sp>
      <p:pic>
        <p:nvPicPr>
          <p:cNvPr id="4" name="Picture 3">
            <a:extLst>
              <a:ext uri="{FF2B5EF4-FFF2-40B4-BE49-F238E27FC236}">
                <a16:creationId xmlns:a16="http://schemas.microsoft.com/office/drawing/2014/main" id="{A5681AF3-4D7C-C8BA-0947-F047F14A8DD2}"/>
              </a:ext>
            </a:extLst>
          </p:cNvPr>
          <p:cNvPicPr>
            <a:picLocks noChangeAspect="1"/>
          </p:cNvPicPr>
          <p:nvPr/>
        </p:nvPicPr>
        <p:blipFill>
          <a:blip r:embed="rId3"/>
          <a:stretch>
            <a:fillRect/>
          </a:stretch>
        </p:blipFill>
        <p:spPr>
          <a:xfrm>
            <a:off x="2942868" y="1591051"/>
            <a:ext cx="2861527" cy="4042229"/>
          </a:xfrm>
          <a:prstGeom prst="rect">
            <a:avLst/>
          </a:prstGeom>
          <a:ln>
            <a:solidFill>
              <a:schemeClr val="accent3">
                <a:lumMod val="75000"/>
              </a:schemeClr>
            </a:solidFill>
          </a:ln>
        </p:spPr>
      </p:pic>
      <p:pic>
        <p:nvPicPr>
          <p:cNvPr id="9" name="Graphic 8" descr="Coins with solid fill">
            <a:extLst>
              <a:ext uri="{FF2B5EF4-FFF2-40B4-BE49-F238E27FC236}">
                <a16:creationId xmlns:a16="http://schemas.microsoft.com/office/drawing/2014/main" id="{A205B326-36F5-F45A-A1A6-1CAE7356803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11161" y="2995309"/>
            <a:ext cx="2637971" cy="2637971"/>
          </a:xfrm>
          <a:prstGeom prst="rect">
            <a:avLst/>
          </a:prstGeom>
        </p:spPr>
      </p:pic>
      <p:pic>
        <p:nvPicPr>
          <p:cNvPr id="10" name="Graphic 9" descr="Coins with solid fill">
            <a:extLst>
              <a:ext uri="{FF2B5EF4-FFF2-40B4-BE49-F238E27FC236}">
                <a16:creationId xmlns:a16="http://schemas.microsoft.com/office/drawing/2014/main" id="{BE653EB2-2267-277B-86C5-A4EFC485439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8251275" y="2763080"/>
            <a:ext cx="1680029" cy="1680029"/>
          </a:xfrm>
          <a:prstGeom prst="rect">
            <a:avLst/>
          </a:prstGeom>
        </p:spPr>
      </p:pic>
    </p:spTree>
    <p:extLst>
      <p:ext uri="{BB962C8B-B14F-4D97-AF65-F5344CB8AC3E}">
        <p14:creationId xmlns:p14="http://schemas.microsoft.com/office/powerpoint/2010/main" val="11182999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18621-CC44-5ACC-A489-5965CFF7DC92}"/>
              </a:ext>
            </a:extLst>
          </p:cNvPr>
          <p:cNvSpPr>
            <a:spLocks noGrp="1"/>
          </p:cNvSpPr>
          <p:nvPr>
            <p:ph type="title"/>
          </p:nvPr>
        </p:nvSpPr>
        <p:spPr/>
        <p:txBody>
          <a:bodyPr/>
          <a:lstStyle/>
          <a:p>
            <a:r>
              <a:rPr lang="en-US" dirty="0">
                <a:latin typeface="+mj-lt"/>
              </a:rPr>
              <a:t>¿Qué hacen las herramientas? </a:t>
            </a:r>
          </a:p>
        </p:txBody>
      </p:sp>
      <p:grpSp>
        <p:nvGrpSpPr>
          <p:cNvPr id="17" name="Group 16">
            <a:extLst>
              <a:ext uri="{FF2B5EF4-FFF2-40B4-BE49-F238E27FC236}">
                <a16:creationId xmlns:a16="http://schemas.microsoft.com/office/drawing/2014/main" id="{4286551A-F63A-F13B-5767-69210AEBB14A}"/>
              </a:ext>
            </a:extLst>
          </p:cNvPr>
          <p:cNvGrpSpPr/>
          <p:nvPr/>
        </p:nvGrpSpPr>
        <p:grpSpPr>
          <a:xfrm>
            <a:off x="1182154" y="1505552"/>
            <a:ext cx="3778977" cy="3663607"/>
            <a:chOff x="1182154" y="1505552"/>
            <a:chExt cx="3510437" cy="3403265"/>
          </a:xfrm>
        </p:grpSpPr>
        <p:pic>
          <p:nvPicPr>
            <p:cNvPr id="6" name="Graphic 5" descr="Money with solid fill">
              <a:extLst>
                <a:ext uri="{FF2B5EF4-FFF2-40B4-BE49-F238E27FC236}">
                  <a16:creationId xmlns:a16="http://schemas.microsoft.com/office/drawing/2014/main" id="{F714AC41-46F3-88AD-85F8-D73CF3A32A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70215" y="1505552"/>
              <a:ext cx="2522376" cy="2522376"/>
            </a:xfrm>
            <a:prstGeom prst="rect">
              <a:avLst/>
            </a:prstGeom>
          </p:spPr>
        </p:pic>
        <p:grpSp>
          <p:nvGrpSpPr>
            <p:cNvPr id="11" name="Group 10">
              <a:extLst>
                <a:ext uri="{FF2B5EF4-FFF2-40B4-BE49-F238E27FC236}">
                  <a16:creationId xmlns:a16="http://schemas.microsoft.com/office/drawing/2014/main" id="{D6592EDE-8AA3-50BC-C09E-8152BF8685B6}"/>
                </a:ext>
              </a:extLst>
            </p:cNvPr>
            <p:cNvGrpSpPr/>
            <p:nvPr/>
          </p:nvGrpSpPr>
          <p:grpSpPr>
            <a:xfrm rot="19920105">
              <a:off x="1182154" y="4129570"/>
              <a:ext cx="2194778" cy="779247"/>
              <a:chOff x="5757994" y="4945534"/>
              <a:chExt cx="2194778" cy="779247"/>
            </a:xfrm>
            <a:solidFill>
              <a:schemeClr val="accent3">
                <a:lumMod val="60000"/>
                <a:lumOff val="40000"/>
              </a:schemeClr>
            </a:solidFill>
          </p:grpSpPr>
          <p:sp>
            <p:nvSpPr>
              <p:cNvPr id="12" name="Rectangle: Rounded Corners 11">
                <a:extLst>
                  <a:ext uri="{FF2B5EF4-FFF2-40B4-BE49-F238E27FC236}">
                    <a16:creationId xmlns:a16="http://schemas.microsoft.com/office/drawing/2014/main" id="{935A0D74-5A87-12B6-636C-9C3342B29D23}"/>
                  </a:ext>
                </a:extLst>
              </p:cNvPr>
              <p:cNvSpPr/>
              <p:nvPr/>
            </p:nvSpPr>
            <p:spPr>
              <a:xfrm rot="21015201">
                <a:off x="5757994" y="5205772"/>
                <a:ext cx="1063775" cy="5190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5965D6FE-434D-0E10-A690-0D403317E894}"/>
                  </a:ext>
                </a:extLst>
              </p:cNvPr>
              <p:cNvGrpSpPr/>
              <p:nvPr/>
            </p:nvGrpSpPr>
            <p:grpSpPr>
              <a:xfrm rot="16762852">
                <a:off x="7217099" y="4587492"/>
                <a:ext cx="206091" cy="1265255"/>
                <a:chOff x="1282700" y="1709132"/>
                <a:chExt cx="165100" cy="1013598"/>
              </a:xfrm>
              <a:grpFill/>
            </p:grpSpPr>
            <p:sp>
              <p:nvSpPr>
                <p:cNvPr id="15" name="Rectangle 14">
                  <a:extLst>
                    <a:ext uri="{FF2B5EF4-FFF2-40B4-BE49-F238E27FC236}">
                      <a16:creationId xmlns:a16="http://schemas.microsoft.com/office/drawing/2014/main" id="{5685997C-7A38-5FA4-A950-DD4A63DC6294}"/>
                    </a:ext>
                  </a:extLst>
                </p:cNvPr>
                <p:cNvSpPr/>
                <p:nvPr/>
              </p:nvSpPr>
              <p:spPr>
                <a:xfrm>
                  <a:off x="1282700" y="1709132"/>
                  <a:ext cx="165100" cy="86896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a:extLst>
                    <a:ext uri="{FF2B5EF4-FFF2-40B4-BE49-F238E27FC236}">
                      <a16:creationId xmlns:a16="http://schemas.microsoft.com/office/drawing/2014/main" id="{C6E946DC-3F81-8551-57C3-3AF00CC5CAE0}"/>
                    </a:ext>
                  </a:extLst>
                </p:cNvPr>
                <p:cNvSpPr/>
                <p:nvPr/>
              </p:nvSpPr>
              <p:spPr>
                <a:xfrm rot="10800000">
                  <a:off x="1282700" y="2578100"/>
                  <a:ext cx="165100" cy="144630"/>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9A81B885-4ABC-A604-C91F-546443939FCD}"/>
                  </a:ext>
                </a:extLst>
              </p:cNvPr>
              <p:cNvSpPr/>
              <p:nvPr/>
            </p:nvSpPr>
            <p:spPr>
              <a:xfrm>
                <a:off x="6912142" y="4945534"/>
                <a:ext cx="722338" cy="722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E76ACF6F-E361-5428-693F-69991143C4C2}"/>
              </a:ext>
            </a:extLst>
          </p:cNvPr>
          <p:cNvSpPr txBox="1"/>
          <p:nvPr/>
        </p:nvSpPr>
        <p:spPr>
          <a:xfrm>
            <a:off x="5913495" y="2296866"/>
            <a:ext cx="4822371" cy="3970318"/>
          </a:xfrm>
          <a:prstGeom prst="rect">
            <a:avLst/>
          </a:prstGeom>
          <a:noFill/>
        </p:spPr>
        <p:txBody>
          <a:bodyPr wrap="square">
            <a:spAutoFit/>
          </a:bodyPr>
          <a:lstStyle/>
          <a:p>
            <a:r>
              <a:rPr lang="en-US" sz="3600" dirty="0"/>
              <a:t>Apoyar a </a:t>
            </a:r>
            <a:r>
              <a:rPr lang="en-US" sz="3600" dirty="0" err="1"/>
              <a:t>los</a:t>
            </a:r>
            <a:r>
              <a:rPr lang="en-US" sz="3600" dirty="0"/>
              <a:t>/as </a:t>
            </a:r>
            <a:r>
              <a:rPr lang="en-US" sz="3600" dirty="0" err="1"/>
              <a:t>asistentes</a:t>
            </a:r>
            <a:r>
              <a:rPr lang="en-US" sz="3600" dirty="0"/>
              <a:t> </a:t>
            </a:r>
            <a:r>
              <a:rPr lang="en-US" sz="3600" dirty="0" err="1"/>
              <a:t>sociales</a:t>
            </a:r>
            <a:r>
              <a:rPr lang="en-US" sz="3600" dirty="0"/>
              <a:t> para que ayuden a sus clientes a reflexionar y gestionar sus necesidades y </a:t>
            </a:r>
            <a:r>
              <a:rPr lang="en-US" sz="3600" dirty="0" err="1"/>
              <a:t>hábitos</a:t>
            </a:r>
            <a:r>
              <a:rPr lang="en-US" sz="3600" dirty="0"/>
              <a:t> </a:t>
            </a:r>
            <a:r>
              <a:rPr lang="en-US" sz="3600" dirty="0" err="1"/>
              <a:t>financieros</a:t>
            </a:r>
            <a:endParaRPr lang="en-US" sz="3600" dirty="0"/>
          </a:p>
        </p:txBody>
      </p:sp>
    </p:spTree>
    <p:extLst>
      <p:ext uri="{BB962C8B-B14F-4D97-AF65-F5344CB8AC3E}">
        <p14:creationId xmlns:p14="http://schemas.microsoft.com/office/powerpoint/2010/main" val="389769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5D5653-4549-58D4-8501-6001827FDE10}"/>
              </a:ext>
            </a:extLst>
          </p:cNvPr>
          <p:cNvSpPr>
            <a:spLocks noGrp="1"/>
          </p:cNvSpPr>
          <p:nvPr>
            <p:ph type="title"/>
          </p:nvPr>
        </p:nvSpPr>
        <p:spPr/>
        <p:txBody>
          <a:bodyPr/>
          <a:lstStyle/>
          <a:p>
            <a:r>
              <a:rPr lang="en-US" dirty="0">
                <a:highlight>
                  <a:srgbClr val="FFFF00"/>
                </a:highlight>
                <a:latin typeface="+mj-lt"/>
              </a:rPr>
              <a:t>Tipos de gastos domésticos </a:t>
            </a:r>
          </a:p>
        </p:txBody>
      </p:sp>
      <p:sp>
        <p:nvSpPr>
          <p:cNvPr id="2" name="TextBox 1">
            <a:extLst>
              <a:ext uri="{FF2B5EF4-FFF2-40B4-BE49-F238E27FC236}">
                <a16:creationId xmlns:a16="http://schemas.microsoft.com/office/drawing/2014/main" id="{2C62B250-7F84-B3A8-BDD3-7A30B3571AA3}"/>
              </a:ext>
            </a:extLst>
          </p:cNvPr>
          <p:cNvSpPr txBox="1"/>
          <p:nvPr/>
        </p:nvSpPr>
        <p:spPr>
          <a:xfrm>
            <a:off x="1117600" y="3999313"/>
            <a:ext cx="2133600" cy="707886"/>
          </a:xfrm>
          <a:prstGeom prst="rect">
            <a:avLst/>
          </a:prstGeom>
          <a:noFill/>
        </p:spPr>
        <p:txBody>
          <a:bodyPr wrap="square">
            <a:spAutoFit/>
          </a:bodyPr>
          <a:lstStyle/>
          <a:p>
            <a:pPr algn="ctr"/>
            <a:r>
              <a:rPr lang="en-US" sz="2000" dirty="0" err="1">
                <a:solidFill>
                  <a:schemeClr val="tx1"/>
                </a:solidFill>
                <a:latin typeface="+mj-lt"/>
                <a:cs typeface="Calibri" panose="020F0502020204030204" pitchFamily="34" charset="0"/>
              </a:rPr>
              <a:t>Gastos</a:t>
            </a:r>
            <a:r>
              <a:rPr lang="en-US" sz="2000" dirty="0">
                <a:solidFill>
                  <a:schemeClr val="tx1"/>
                </a:solidFill>
                <a:latin typeface="+mj-lt"/>
                <a:cs typeface="Calibri" panose="020F0502020204030204" pitchFamily="34" charset="0"/>
              </a:rPr>
              <a:t> </a:t>
            </a:r>
            <a:r>
              <a:rPr lang="en-US" sz="2000" dirty="0" err="1">
                <a:solidFill>
                  <a:schemeClr val="tx1"/>
                </a:solidFill>
                <a:latin typeface="+mj-lt"/>
                <a:cs typeface="Calibri" panose="020F0502020204030204" pitchFamily="34" charset="0"/>
              </a:rPr>
              <a:t>ordinarios</a:t>
            </a:r>
            <a:r>
              <a:rPr lang="en-US" sz="2000" dirty="0">
                <a:solidFill>
                  <a:schemeClr val="tx1"/>
                </a:solidFill>
                <a:latin typeface="+mj-lt"/>
                <a:cs typeface="Calibri" panose="020F0502020204030204" pitchFamily="34" charset="0"/>
              </a:rPr>
              <a:t> y fijos</a:t>
            </a:r>
          </a:p>
        </p:txBody>
      </p:sp>
      <p:sp>
        <p:nvSpPr>
          <p:cNvPr id="4" name="TextBox 3">
            <a:extLst>
              <a:ext uri="{FF2B5EF4-FFF2-40B4-BE49-F238E27FC236}">
                <a16:creationId xmlns:a16="http://schemas.microsoft.com/office/drawing/2014/main" id="{C3292AFE-BD02-A072-B89A-377635E58885}"/>
              </a:ext>
            </a:extLst>
          </p:cNvPr>
          <p:cNvSpPr txBox="1"/>
          <p:nvPr/>
        </p:nvSpPr>
        <p:spPr>
          <a:xfrm>
            <a:off x="3720120" y="3999313"/>
            <a:ext cx="2133600" cy="1015663"/>
          </a:xfrm>
          <a:prstGeom prst="rect">
            <a:avLst/>
          </a:prstGeom>
          <a:noFill/>
        </p:spPr>
        <p:txBody>
          <a:bodyPr wrap="square">
            <a:spAutoFit/>
          </a:bodyPr>
          <a:lstStyle/>
          <a:p>
            <a:pPr algn="ctr"/>
            <a:r>
              <a:rPr lang="en-US" sz="2000" dirty="0">
                <a:solidFill>
                  <a:schemeClr val="tx1"/>
                </a:solidFill>
                <a:latin typeface="+mj-lt"/>
                <a:cs typeface="Calibri" panose="020F0502020204030204" pitchFamily="34" charset="0"/>
              </a:rPr>
              <a:t>Gastos ordinarios y variables</a:t>
            </a:r>
          </a:p>
        </p:txBody>
      </p:sp>
      <p:sp>
        <p:nvSpPr>
          <p:cNvPr id="5" name="TextBox 4">
            <a:extLst>
              <a:ext uri="{FF2B5EF4-FFF2-40B4-BE49-F238E27FC236}">
                <a16:creationId xmlns:a16="http://schemas.microsoft.com/office/drawing/2014/main" id="{626A94B4-541D-3EB4-42DD-FF97E835D7C1}"/>
              </a:ext>
            </a:extLst>
          </p:cNvPr>
          <p:cNvSpPr txBox="1"/>
          <p:nvPr/>
        </p:nvSpPr>
        <p:spPr>
          <a:xfrm>
            <a:off x="6322640" y="3999313"/>
            <a:ext cx="2133600" cy="1015663"/>
          </a:xfrm>
          <a:prstGeom prst="rect">
            <a:avLst/>
          </a:prstGeom>
          <a:noFill/>
        </p:spPr>
        <p:txBody>
          <a:bodyPr wrap="square">
            <a:spAutoFit/>
          </a:bodyPr>
          <a:lstStyle/>
          <a:p>
            <a:pPr algn="ctr"/>
            <a:r>
              <a:rPr lang="en-US" sz="2000" dirty="0">
                <a:solidFill>
                  <a:schemeClr val="tx1"/>
                </a:solidFill>
                <a:latin typeface="+mj-lt"/>
                <a:cs typeface="Calibri" panose="020F0502020204030204" pitchFamily="34" charset="0"/>
              </a:rPr>
              <a:t>Ocurren con poca frecuencia pero son predecibles </a:t>
            </a:r>
          </a:p>
        </p:txBody>
      </p:sp>
      <p:sp>
        <p:nvSpPr>
          <p:cNvPr id="6" name="TextBox 5">
            <a:extLst>
              <a:ext uri="{FF2B5EF4-FFF2-40B4-BE49-F238E27FC236}">
                <a16:creationId xmlns:a16="http://schemas.microsoft.com/office/drawing/2014/main" id="{1BCE5DB6-4CF9-DF97-EFDD-D7B764E4A026}"/>
              </a:ext>
            </a:extLst>
          </p:cNvPr>
          <p:cNvSpPr txBox="1"/>
          <p:nvPr/>
        </p:nvSpPr>
        <p:spPr>
          <a:xfrm>
            <a:off x="8925159" y="3999313"/>
            <a:ext cx="2133600" cy="1015663"/>
          </a:xfrm>
          <a:prstGeom prst="rect">
            <a:avLst/>
          </a:prstGeom>
          <a:noFill/>
        </p:spPr>
        <p:txBody>
          <a:bodyPr wrap="square">
            <a:spAutoFit/>
          </a:bodyPr>
          <a:lstStyle/>
          <a:p>
            <a:pPr algn="ctr"/>
            <a:r>
              <a:rPr lang="en-US" sz="2000" dirty="0" err="1">
                <a:solidFill>
                  <a:schemeClr val="tx1"/>
                </a:solidFill>
                <a:latin typeface="+mj-lt"/>
                <a:cs typeface="Calibri" panose="020F0502020204030204" pitchFamily="34" charset="0"/>
              </a:rPr>
              <a:t>Gastos</a:t>
            </a:r>
            <a:r>
              <a:rPr lang="en-US" sz="2000" dirty="0">
                <a:solidFill>
                  <a:schemeClr val="tx1"/>
                </a:solidFill>
                <a:latin typeface="+mj-lt"/>
                <a:cs typeface="Calibri" panose="020F0502020204030204" pitchFamily="34" charset="0"/>
              </a:rPr>
              <a:t> </a:t>
            </a:r>
            <a:r>
              <a:rPr lang="en-US" sz="2000" dirty="0" err="1">
                <a:solidFill>
                  <a:schemeClr val="tx1"/>
                </a:solidFill>
                <a:latin typeface="+mj-lt"/>
                <a:cs typeface="Calibri" panose="020F0502020204030204" pitchFamily="34" charset="0"/>
              </a:rPr>
              <a:t>extraordinarios</a:t>
            </a:r>
            <a:r>
              <a:rPr lang="en-US" sz="2000" dirty="0">
                <a:solidFill>
                  <a:schemeClr val="tx1"/>
                </a:solidFill>
                <a:latin typeface="+mj-lt"/>
                <a:cs typeface="Calibri" panose="020F0502020204030204" pitchFamily="34" charset="0"/>
              </a:rPr>
              <a:t> e imprevistos</a:t>
            </a:r>
          </a:p>
        </p:txBody>
      </p:sp>
      <p:grpSp>
        <p:nvGrpSpPr>
          <p:cNvPr id="9" name="Group 8">
            <a:extLst>
              <a:ext uri="{FF2B5EF4-FFF2-40B4-BE49-F238E27FC236}">
                <a16:creationId xmlns:a16="http://schemas.microsoft.com/office/drawing/2014/main" id="{7A9378FA-DC4E-570C-70A5-8E1294524017}"/>
              </a:ext>
            </a:extLst>
          </p:cNvPr>
          <p:cNvGrpSpPr/>
          <p:nvPr/>
        </p:nvGrpSpPr>
        <p:grpSpPr>
          <a:xfrm>
            <a:off x="1532195" y="2338717"/>
            <a:ext cx="1270806" cy="1166418"/>
            <a:chOff x="7619852" y="5297375"/>
            <a:chExt cx="500332" cy="459234"/>
          </a:xfrm>
          <a:solidFill>
            <a:schemeClr val="accent3">
              <a:lumMod val="75000"/>
            </a:schemeClr>
          </a:solidFill>
        </p:grpSpPr>
        <p:sp>
          <p:nvSpPr>
            <p:cNvPr id="7" name="Trapezoid 6">
              <a:extLst>
                <a:ext uri="{FF2B5EF4-FFF2-40B4-BE49-F238E27FC236}">
                  <a16:creationId xmlns:a16="http://schemas.microsoft.com/office/drawing/2014/main" id="{18279A40-A600-075E-261E-102252985EE6}"/>
                </a:ext>
              </a:extLst>
            </p:cNvPr>
            <p:cNvSpPr/>
            <p:nvPr/>
          </p:nvSpPr>
          <p:spPr>
            <a:xfrm>
              <a:off x="7619852" y="5297375"/>
              <a:ext cx="500332" cy="200981"/>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BA8BDB8-8442-C0DF-905B-6E26F38F13CD}"/>
                </a:ext>
              </a:extLst>
            </p:cNvPr>
            <p:cNvSpPr/>
            <p:nvPr/>
          </p:nvSpPr>
          <p:spPr>
            <a:xfrm>
              <a:off x="7663186" y="5498354"/>
              <a:ext cx="413659" cy="2582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Graphic 10" descr="Bowl with solid fill">
            <a:extLst>
              <a:ext uri="{FF2B5EF4-FFF2-40B4-BE49-F238E27FC236}">
                <a16:creationId xmlns:a16="http://schemas.microsoft.com/office/drawing/2014/main" id="{165F21D6-8D92-22F7-51C9-EFA02977F7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47277" y="2656118"/>
            <a:ext cx="1051694" cy="1051694"/>
          </a:xfrm>
          <a:prstGeom prst="rect">
            <a:avLst/>
          </a:prstGeom>
        </p:spPr>
      </p:pic>
      <p:pic>
        <p:nvPicPr>
          <p:cNvPr id="13" name="Graphic 12" descr="Banana with solid fill">
            <a:extLst>
              <a:ext uri="{FF2B5EF4-FFF2-40B4-BE49-F238E27FC236}">
                <a16:creationId xmlns:a16="http://schemas.microsoft.com/office/drawing/2014/main" id="{2F4DA75D-66C6-810B-DA77-6BE617F31C1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10859" y="2060292"/>
            <a:ext cx="1051694" cy="1051694"/>
          </a:xfrm>
          <a:prstGeom prst="rect">
            <a:avLst/>
          </a:prstGeom>
        </p:spPr>
      </p:pic>
      <p:pic>
        <p:nvPicPr>
          <p:cNvPr id="15" name="Graphic 14" descr="Tax with solid fill">
            <a:extLst>
              <a:ext uri="{FF2B5EF4-FFF2-40B4-BE49-F238E27FC236}">
                <a16:creationId xmlns:a16="http://schemas.microsoft.com/office/drawing/2014/main" id="{E8FB34EC-5A53-E74E-B826-015042F3C87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93030" y="2079824"/>
            <a:ext cx="1610132" cy="1610132"/>
          </a:xfrm>
          <a:prstGeom prst="rect">
            <a:avLst/>
          </a:prstGeom>
        </p:spPr>
      </p:pic>
      <p:pic>
        <p:nvPicPr>
          <p:cNvPr id="17" name="Graphic 16" descr="Medicine with solid fill">
            <a:extLst>
              <a:ext uri="{FF2B5EF4-FFF2-40B4-BE49-F238E27FC236}">
                <a16:creationId xmlns:a16="http://schemas.microsoft.com/office/drawing/2014/main" id="{F11A6709-2636-C9F2-1A3C-035868C5721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42495" y="2164465"/>
            <a:ext cx="1519580" cy="1519580"/>
          </a:xfrm>
          <a:prstGeom prst="rect">
            <a:avLst/>
          </a:prstGeom>
        </p:spPr>
      </p:pic>
    </p:spTree>
    <p:extLst>
      <p:ext uri="{BB962C8B-B14F-4D97-AF65-F5344CB8AC3E}">
        <p14:creationId xmlns:p14="http://schemas.microsoft.com/office/powerpoint/2010/main" val="25779446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D7BEA-18D9-66BA-1D97-CC3BC689F4B3}"/>
              </a:ext>
            </a:extLst>
          </p:cNvPr>
          <p:cNvSpPr>
            <a:spLocks noGrp="1"/>
          </p:cNvSpPr>
          <p:nvPr>
            <p:ph type="title"/>
          </p:nvPr>
        </p:nvSpPr>
        <p:spPr/>
        <p:txBody>
          <a:bodyPr/>
          <a:lstStyle/>
          <a:p>
            <a:r>
              <a:rPr lang="en-US" dirty="0">
                <a:highlight>
                  <a:srgbClr val="FFFF00"/>
                </a:highlight>
                <a:latin typeface="+mj-lt"/>
              </a:rPr>
              <a:t>¿Cuándo utilizar estas herramientas?</a:t>
            </a:r>
          </a:p>
        </p:txBody>
      </p:sp>
      <p:sp>
        <p:nvSpPr>
          <p:cNvPr id="5" name="TextBox 4">
            <a:extLst>
              <a:ext uri="{FF2B5EF4-FFF2-40B4-BE49-F238E27FC236}">
                <a16:creationId xmlns:a16="http://schemas.microsoft.com/office/drawing/2014/main" id="{8818A865-AC62-67D6-220B-E023D13474F4}"/>
              </a:ext>
            </a:extLst>
          </p:cNvPr>
          <p:cNvSpPr txBox="1"/>
          <p:nvPr/>
        </p:nvSpPr>
        <p:spPr>
          <a:xfrm>
            <a:off x="921138" y="2973073"/>
            <a:ext cx="4661158" cy="3170099"/>
          </a:xfrm>
          <a:prstGeom prst="rect">
            <a:avLst/>
          </a:prstGeom>
          <a:noFill/>
        </p:spPr>
        <p:txBody>
          <a:bodyPr wrap="square">
            <a:spAutoFit/>
          </a:bodyPr>
          <a:lstStyle/>
          <a:p>
            <a:r>
              <a:rPr lang="en-US" sz="2000" b="1" dirty="0">
                <a:solidFill>
                  <a:schemeClr val="tx1"/>
                </a:solidFill>
                <a:latin typeface="+mj-lt"/>
                <a:cs typeface="Calibri" panose="020F0502020204030204" pitchFamily="34" charset="0"/>
              </a:rPr>
              <a:t>En contextos en los que los clientes </a:t>
            </a:r>
            <a:r>
              <a:rPr lang="en-US" sz="2000" b="1" dirty="0" err="1">
                <a:solidFill>
                  <a:schemeClr val="tx1"/>
                </a:solidFill>
                <a:latin typeface="+mj-lt"/>
                <a:cs typeface="Calibri" panose="020F0502020204030204" pitchFamily="34" charset="0"/>
              </a:rPr>
              <a:t>acceden</a:t>
            </a:r>
            <a:r>
              <a:rPr lang="en-US" sz="2000" b="1" dirty="0">
                <a:solidFill>
                  <a:schemeClr val="tx1"/>
                </a:solidFill>
                <a:latin typeface="+mj-lt"/>
                <a:cs typeface="Calibri" panose="020F0502020204030204" pitchFamily="34" charset="0"/>
              </a:rPr>
              <a:t> a la AEC:</a:t>
            </a:r>
            <a:endParaRPr lang="en-US" sz="2000" dirty="0">
              <a:solidFill>
                <a:schemeClr val="tx1"/>
              </a:solidFill>
              <a:latin typeface="+mj-lt"/>
              <a:cs typeface="Calibri" panose="020F0502020204030204" pitchFamily="34" charset="0"/>
            </a:endParaRPr>
          </a:p>
          <a:p>
            <a:pPr marL="285750" lvl="0" indent="-285750">
              <a:buFont typeface="Arial" panose="020B0604020202020204" pitchFamily="34" charset="0"/>
              <a:buChar char="•"/>
            </a:pPr>
            <a:r>
              <a:rPr lang="en-US" sz="2000" dirty="0">
                <a:solidFill>
                  <a:schemeClr val="tx1"/>
                </a:solidFill>
                <a:latin typeface="+mj-lt"/>
                <a:cs typeface="Calibri" panose="020F0502020204030204" pitchFamily="34" charset="0"/>
              </a:rPr>
              <a:t>antes de que se </a:t>
            </a:r>
            <a:r>
              <a:rPr lang="en-US" sz="2000" dirty="0" err="1">
                <a:solidFill>
                  <a:schemeClr val="tx1"/>
                </a:solidFill>
                <a:latin typeface="+mj-lt"/>
                <a:cs typeface="Calibri" panose="020F0502020204030204" pitchFamily="34" charset="0"/>
              </a:rPr>
              <a:t>inicie</a:t>
            </a:r>
            <a:r>
              <a:rPr lang="en-US" sz="2000" dirty="0">
                <a:solidFill>
                  <a:schemeClr val="tx1"/>
                </a:solidFill>
                <a:latin typeface="+mj-lt"/>
                <a:cs typeface="Calibri" panose="020F0502020204030204" pitchFamily="34" charset="0"/>
              </a:rPr>
              <a:t> la AEC</a:t>
            </a:r>
          </a:p>
          <a:p>
            <a:pPr marL="285750" indent="-285750">
              <a:buFont typeface="Arial" panose="020B0604020202020204" pitchFamily="34" charset="0"/>
              <a:buChar char="•"/>
            </a:pPr>
            <a:r>
              <a:rPr lang="en-US" sz="2000" dirty="0" err="1">
                <a:solidFill>
                  <a:schemeClr val="tx1"/>
                </a:solidFill>
                <a:latin typeface="+mj-lt"/>
                <a:cs typeface="Calibri" panose="020F0502020204030204" pitchFamily="34" charset="0"/>
              </a:rPr>
              <a:t>una</a:t>
            </a:r>
            <a:r>
              <a:rPr lang="en-US" sz="2000" dirty="0">
                <a:solidFill>
                  <a:schemeClr val="tx1"/>
                </a:solidFill>
                <a:latin typeface="+mj-lt"/>
                <a:cs typeface="Calibri" panose="020F0502020204030204" pitchFamily="34" charset="0"/>
              </a:rPr>
              <a:t> vez justo después de que haya </a:t>
            </a:r>
            <a:r>
              <a:rPr lang="en-US" sz="2000" dirty="0" err="1">
                <a:solidFill>
                  <a:schemeClr val="tx1"/>
                </a:solidFill>
                <a:latin typeface="+mj-lt"/>
                <a:cs typeface="Calibri" panose="020F0502020204030204" pitchFamily="34" charset="0"/>
              </a:rPr>
              <a:t>comenzado</a:t>
            </a:r>
            <a:r>
              <a:rPr lang="en-US" sz="2000" dirty="0">
                <a:solidFill>
                  <a:schemeClr val="tx1"/>
                </a:solidFill>
                <a:latin typeface="+mj-lt"/>
                <a:cs typeface="Calibri" panose="020F0502020204030204" pitchFamily="34" charset="0"/>
              </a:rPr>
              <a:t> la AEC</a:t>
            </a:r>
          </a:p>
          <a:p>
            <a:pPr marL="285750" lvl="0" indent="-285750">
              <a:buFont typeface="Arial" panose="020B0604020202020204" pitchFamily="34" charset="0"/>
              <a:buChar char="•"/>
            </a:pPr>
            <a:r>
              <a:rPr lang="en-US" sz="2000" dirty="0">
                <a:solidFill>
                  <a:schemeClr val="tx1"/>
                </a:solidFill>
                <a:latin typeface="+mj-lt"/>
                <a:cs typeface="Calibri" panose="020F0502020204030204" pitchFamily="34" charset="0"/>
              </a:rPr>
              <a:t>a intervalos durante toda la </a:t>
            </a:r>
            <a:r>
              <a:rPr lang="en-US" sz="2000" dirty="0" err="1">
                <a:solidFill>
                  <a:schemeClr val="tx1"/>
                </a:solidFill>
                <a:latin typeface="+mj-lt"/>
                <a:cs typeface="Calibri" panose="020F0502020204030204" pitchFamily="34" charset="0"/>
              </a:rPr>
              <a:t>duración</a:t>
            </a:r>
            <a:r>
              <a:rPr lang="en-US" sz="2000" dirty="0">
                <a:solidFill>
                  <a:schemeClr val="tx1"/>
                </a:solidFill>
                <a:latin typeface="+mj-lt"/>
                <a:cs typeface="Calibri" panose="020F0502020204030204" pitchFamily="34" charset="0"/>
              </a:rPr>
              <a:t> de la AEC</a:t>
            </a:r>
          </a:p>
          <a:p>
            <a:pPr marL="285750" lvl="0" indent="-285750">
              <a:buFont typeface="Arial" panose="020B0604020202020204" pitchFamily="34" charset="0"/>
              <a:buChar char="•"/>
            </a:pPr>
            <a:r>
              <a:rPr lang="en-US" sz="2000" dirty="0">
                <a:solidFill>
                  <a:schemeClr val="tx1"/>
                </a:solidFill>
                <a:latin typeface="+mj-lt"/>
                <a:cs typeface="Calibri" panose="020F0502020204030204" pitchFamily="34" charset="0"/>
              </a:rPr>
              <a:t>antes de que </a:t>
            </a:r>
            <a:r>
              <a:rPr lang="en-US" sz="2000" dirty="0" err="1">
                <a:solidFill>
                  <a:schemeClr val="tx1"/>
                </a:solidFill>
                <a:latin typeface="+mj-lt"/>
                <a:cs typeface="Calibri" panose="020F0502020204030204" pitchFamily="34" charset="0"/>
              </a:rPr>
              <a:t>finalice</a:t>
            </a:r>
            <a:r>
              <a:rPr lang="en-US" sz="2000" dirty="0">
                <a:solidFill>
                  <a:schemeClr val="tx1"/>
                </a:solidFill>
                <a:latin typeface="+mj-lt"/>
                <a:cs typeface="Calibri" panose="020F0502020204030204" pitchFamily="34" charset="0"/>
              </a:rPr>
              <a:t> la AEC</a:t>
            </a:r>
          </a:p>
          <a:p>
            <a:pPr marL="285750" lvl="0" indent="-285750">
              <a:buFont typeface="Arial" panose="020B0604020202020204" pitchFamily="34" charset="0"/>
              <a:buChar char="•"/>
            </a:pPr>
            <a:r>
              <a:rPr lang="en-US" sz="2000" dirty="0" err="1">
                <a:solidFill>
                  <a:schemeClr val="tx1"/>
                </a:solidFill>
                <a:latin typeface="+mj-lt"/>
                <a:cs typeface="Calibri" panose="020F0502020204030204" pitchFamily="34" charset="0"/>
              </a:rPr>
              <a:t>una</a:t>
            </a:r>
            <a:r>
              <a:rPr lang="en-US" sz="2000" dirty="0">
                <a:solidFill>
                  <a:schemeClr val="tx1"/>
                </a:solidFill>
                <a:latin typeface="+mj-lt"/>
                <a:cs typeface="Calibri" panose="020F0502020204030204" pitchFamily="34" charset="0"/>
              </a:rPr>
              <a:t> última vez tras la </a:t>
            </a:r>
            <a:r>
              <a:rPr lang="en-US" sz="2000" dirty="0" err="1">
                <a:solidFill>
                  <a:schemeClr val="tx1"/>
                </a:solidFill>
                <a:latin typeface="+mj-lt"/>
                <a:cs typeface="Calibri" panose="020F0502020204030204" pitchFamily="34" charset="0"/>
              </a:rPr>
              <a:t>finalización</a:t>
            </a:r>
            <a:r>
              <a:rPr lang="en-US" sz="2000" dirty="0">
                <a:solidFill>
                  <a:schemeClr val="tx1"/>
                </a:solidFill>
                <a:latin typeface="+mj-lt"/>
                <a:cs typeface="Calibri" panose="020F0502020204030204" pitchFamily="34" charset="0"/>
              </a:rPr>
              <a:t> de la AEC</a:t>
            </a:r>
          </a:p>
        </p:txBody>
      </p:sp>
      <p:sp>
        <p:nvSpPr>
          <p:cNvPr id="6" name="TextBox 5">
            <a:extLst>
              <a:ext uri="{FF2B5EF4-FFF2-40B4-BE49-F238E27FC236}">
                <a16:creationId xmlns:a16="http://schemas.microsoft.com/office/drawing/2014/main" id="{3BEC9701-1465-0FB9-1DD4-8C90B7417BAE}"/>
              </a:ext>
            </a:extLst>
          </p:cNvPr>
          <p:cNvSpPr txBox="1"/>
          <p:nvPr/>
        </p:nvSpPr>
        <p:spPr>
          <a:xfrm>
            <a:off x="6516915" y="2973073"/>
            <a:ext cx="4661158" cy="2246769"/>
          </a:xfrm>
          <a:prstGeom prst="rect">
            <a:avLst/>
          </a:prstGeom>
          <a:noFill/>
        </p:spPr>
        <p:txBody>
          <a:bodyPr wrap="square">
            <a:spAutoFit/>
          </a:bodyPr>
          <a:lstStyle/>
          <a:p>
            <a:pPr lvl="0"/>
            <a:r>
              <a:rPr lang="en-US" sz="2000" b="1" dirty="0">
                <a:solidFill>
                  <a:schemeClr val="tx1"/>
                </a:solidFill>
                <a:latin typeface="+mj-lt"/>
                <a:cs typeface="Calibri" panose="020F0502020204030204" pitchFamily="34" charset="0"/>
              </a:rPr>
              <a:t>En contextos en los que no </a:t>
            </a:r>
            <a:r>
              <a:rPr lang="en-US" sz="2000" b="1" dirty="0" err="1">
                <a:solidFill>
                  <a:schemeClr val="tx1"/>
                </a:solidFill>
                <a:latin typeface="+mj-lt"/>
                <a:cs typeface="Calibri" panose="020F0502020204030204" pitchFamily="34" charset="0"/>
              </a:rPr>
              <a:t>existe</a:t>
            </a:r>
            <a:r>
              <a:rPr lang="en-US" sz="2000" b="1" dirty="0">
                <a:solidFill>
                  <a:schemeClr val="tx1"/>
                </a:solidFill>
                <a:latin typeface="+mj-lt"/>
                <a:cs typeface="Calibri" panose="020F0502020204030204" pitchFamily="34" charset="0"/>
              </a:rPr>
              <a:t> </a:t>
            </a:r>
            <a:r>
              <a:rPr lang="en-US" sz="2000" b="1" dirty="0" err="1">
                <a:solidFill>
                  <a:schemeClr val="tx1"/>
                </a:solidFill>
                <a:latin typeface="+mj-lt"/>
                <a:cs typeface="Calibri" panose="020F0502020204030204" pitchFamily="34" charset="0"/>
              </a:rPr>
              <a:t>una</a:t>
            </a:r>
            <a:r>
              <a:rPr lang="en-US" sz="2000" b="1" dirty="0">
                <a:solidFill>
                  <a:schemeClr val="tx1"/>
                </a:solidFill>
                <a:latin typeface="+mj-lt"/>
                <a:cs typeface="Calibri" panose="020F0502020204030204" pitchFamily="34" charset="0"/>
              </a:rPr>
              <a:t> AEC, pero los clientes desean recibir apoyo en la gestión del dinero: </a:t>
            </a:r>
          </a:p>
          <a:p>
            <a:pPr marL="342900" lvl="0" indent="-342900">
              <a:buFont typeface="Arial" panose="020B0604020202020204" pitchFamily="34" charset="0"/>
              <a:buChar char="•"/>
            </a:pPr>
            <a:r>
              <a:rPr lang="en-US" sz="2000" dirty="0" err="1">
                <a:solidFill>
                  <a:schemeClr val="tx1"/>
                </a:solidFill>
                <a:latin typeface="+mj-lt"/>
                <a:cs typeface="Calibri" panose="020F0502020204030204" pitchFamily="34" charset="0"/>
              </a:rPr>
              <a:t>en</a:t>
            </a:r>
            <a:r>
              <a:rPr lang="en-US" sz="2000" dirty="0">
                <a:solidFill>
                  <a:schemeClr val="tx1"/>
                </a:solidFill>
                <a:latin typeface="+mj-lt"/>
                <a:cs typeface="Calibri" panose="020F0502020204030204" pitchFamily="34" charset="0"/>
              </a:rPr>
              <a:t> cualquier momento, en función de las preferencias y la disponibilidad del </a:t>
            </a:r>
            <a:r>
              <a:rPr lang="en-US" sz="2000" dirty="0" err="1">
                <a:solidFill>
                  <a:schemeClr val="tx1"/>
                </a:solidFill>
                <a:latin typeface="+mj-lt"/>
                <a:cs typeface="Calibri" panose="020F0502020204030204" pitchFamily="34" charset="0"/>
              </a:rPr>
              <a:t>cliente</a:t>
            </a:r>
            <a:endParaRPr lang="en-US" sz="2000" dirty="0">
              <a:solidFill>
                <a:schemeClr val="tx1"/>
              </a:solidFill>
              <a:latin typeface="+mj-lt"/>
              <a:cs typeface="Calibri" panose="020F0502020204030204" pitchFamily="34" charset="0"/>
            </a:endParaRPr>
          </a:p>
        </p:txBody>
      </p:sp>
      <p:grpSp>
        <p:nvGrpSpPr>
          <p:cNvPr id="12" name="Group 11">
            <a:extLst>
              <a:ext uri="{FF2B5EF4-FFF2-40B4-BE49-F238E27FC236}">
                <a16:creationId xmlns:a16="http://schemas.microsoft.com/office/drawing/2014/main" id="{29A3AA12-EF4C-6F7E-10C0-C785D72FBEC7}"/>
              </a:ext>
            </a:extLst>
          </p:cNvPr>
          <p:cNvGrpSpPr/>
          <p:nvPr/>
        </p:nvGrpSpPr>
        <p:grpSpPr>
          <a:xfrm>
            <a:off x="838200" y="1490294"/>
            <a:ext cx="4836886" cy="1045846"/>
            <a:chOff x="838200" y="2529114"/>
            <a:chExt cx="10323286" cy="2232131"/>
          </a:xfrm>
        </p:grpSpPr>
        <p:cxnSp>
          <p:nvCxnSpPr>
            <p:cNvPr id="3" name="Straight Arrow Connector 2">
              <a:extLst>
                <a:ext uri="{FF2B5EF4-FFF2-40B4-BE49-F238E27FC236}">
                  <a16:creationId xmlns:a16="http://schemas.microsoft.com/office/drawing/2014/main" id="{FB415542-F7ED-1192-75FD-3F3146BDE348}"/>
                </a:ext>
              </a:extLst>
            </p:cNvPr>
            <p:cNvCxnSpPr>
              <a:cxnSpLocks/>
            </p:cNvCxnSpPr>
            <p:nvPr/>
          </p:nvCxnSpPr>
          <p:spPr>
            <a:xfrm>
              <a:off x="838200" y="2775857"/>
              <a:ext cx="10323286" cy="0"/>
            </a:xfrm>
            <a:prstGeom prst="straightConnector1">
              <a:avLst/>
            </a:prstGeom>
            <a:ln w="38100">
              <a:solidFill>
                <a:schemeClr val="accent3">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9BC8A32-44E5-C36A-4A9B-388BFC88B2C1}"/>
                </a:ext>
              </a:extLst>
            </p:cNvPr>
            <p:cNvSpPr/>
            <p:nvPr/>
          </p:nvSpPr>
          <p:spPr>
            <a:xfrm>
              <a:off x="2830286" y="2529114"/>
              <a:ext cx="6691085" cy="493486"/>
            </a:xfrm>
            <a:prstGeom prst="rect">
              <a:avLst/>
            </a:prstGeom>
            <a:solidFill>
              <a:schemeClr val="bg1"/>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3">
                      <a:lumMod val="75000"/>
                    </a:schemeClr>
                  </a:solidFill>
                </a:rPr>
                <a:t>AEC</a:t>
              </a:r>
            </a:p>
          </p:txBody>
        </p:sp>
        <p:sp>
          <p:nvSpPr>
            <p:cNvPr id="7" name="Rectangle 6">
              <a:extLst>
                <a:ext uri="{FF2B5EF4-FFF2-40B4-BE49-F238E27FC236}">
                  <a16:creationId xmlns:a16="http://schemas.microsoft.com/office/drawing/2014/main" id="{227192C7-9B68-F13A-E575-B10ABBAAFAA0}"/>
                </a:ext>
              </a:extLst>
            </p:cNvPr>
            <p:cNvSpPr/>
            <p:nvPr/>
          </p:nvSpPr>
          <p:spPr>
            <a:xfrm>
              <a:off x="1132116" y="3708401"/>
              <a:ext cx="1132114" cy="105284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8" name="Rectangle 7">
              <a:extLst>
                <a:ext uri="{FF2B5EF4-FFF2-40B4-BE49-F238E27FC236}">
                  <a16:creationId xmlns:a16="http://schemas.microsoft.com/office/drawing/2014/main" id="{BF8C13C4-686C-85D5-0C14-38E2ACCD4A9F}"/>
                </a:ext>
              </a:extLst>
            </p:cNvPr>
            <p:cNvSpPr/>
            <p:nvPr/>
          </p:nvSpPr>
          <p:spPr>
            <a:xfrm>
              <a:off x="2489200" y="3708402"/>
              <a:ext cx="1132114" cy="105284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9" name="Rectangle 8">
              <a:extLst>
                <a:ext uri="{FF2B5EF4-FFF2-40B4-BE49-F238E27FC236}">
                  <a16:creationId xmlns:a16="http://schemas.microsoft.com/office/drawing/2014/main" id="{AC2861FD-309F-F2A8-B976-D967EB1DD811}"/>
                </a:ext>
              </a:extLst>
            </p:cNvPr>
            <p:cNvSpPr/>
            <p:nvPr/>
          </p:nvSpPr>
          <p:spPr>
            <a:xfrm>
              <a:off x="3857174" y="3708402"/>
              <a:ext cx="4296223" cy="105284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10" name="Rectangle 9">
              <a:extLst>
                <a:ext uri="{FF2B5EF4-FFF2-40B4-BE49-F238E27FC236}">
                  <a16:creationId xmlns:a16="http://schemas.microsoft.com/office/drawing/2014/main" id="{AA2B8E39-E7A5-87F7-922B-A05A66FEC922}"/>
                </a:ext>
              </a:extLst>
            </p:cNvPr>
            <p:cNvSpPr/>
            <p:nvPr/>
          </p:nvSpPr>
          <p:spPr>
            <a:xfrm>
              <a:off x="8389257" y="3708402"/>
              <a:ext cx="1132114" cy="105284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11" name="Rectangle 10">
              <a:extLst>
                <a:ext uri="{FF2B5EF4-FFF2-40B4-BE49-F238E27FC236}">
                  <a16:creationId xmlns:a16="http://schemas.microsoft.com/office/drawing/2014/main" id="{D1503F7D-D246-EC47-FFB0-5A31F444E19D}"/>
                </a:ext>
              </a:extLst>
            </p:cNvPr>
            <p:cNvSpPr/>
            <p:nvPr/>
          </p:nvSpPr>
          <p:spPr>
            <a:xfrm>
              <a:off x="9757231" y="3708400"/>
              <a:ext cx="1132114" cy="105284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grpSp>
      <p:cxnSp>
        <p:nvCxnSpPr>
          <p:cNvPr id="14" name="Straight Arrow Connector 13">
            <a:extLst>
              <a:ext uri="{FF2B5EF4-FFF2-40B4-BE49-F238E27FC236}">
                <a16:creationId xmlns:a16="http://schemas.microsoft.com/office/drawing/2014/main" id="{A58B4950-BA9A-0213-8B21-D18A425F82F9}"/>
              </a:ext>
            </a:extLst>
          </p:cNvPr>
          <p:cNvCxnSpPr>
            <a:cxnSpLocks/>
          </p:cNvCxnSpPr>
          <p:nvPr/>
        </p:nvCxnSpPr>
        <p:spPr>
          <a:xfrm>
            <a:off x="6429051" y="1605904"/>
            <a:ext cx="4836886" cy="0"/>
          </a:xfrm>
          <a:prstGeom prst="straightConnector1">
            <a:avLst/>
          </a:prstGeom>
          <a:ln w="38100">
            <a:solidFill>
              <a:schemeClr val="accent3">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F14D1F85-C683-3230-8EAB-C820810ADA63}"/>
              </a:ext>
            </a:extLst>
          </p:cNvPr>
          <p:cNvSpPr/>
          <p:nvPr/>
        </p:nvSpPr>
        <p:spPr>
          <a:xfrm>
            <a:off x="6566763" y="2042840"/>
            <a:ext cx="530442" cy="4933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17" name="Rectangle 16">
            <a:extLst>
              <a:ext uri="{FF2B5EF4-FFF2-40B4-BE49-F238E27FC236}">
                <a16:creationId xmlns:a16="http://schemas.microsoft.com/office/drawing/2014/main" id="{AB617641-4D07-6588-46D3-74A6A3602BD7}"/>
              </a:ext>
            </a:extLst>
          </p:cNvPr>
          <p:cNvSpPr/>
          <p:nvPr/>
        </p:nvSpPr>
        <p:spPr>
          <a:xfrm>
            <a:off x="7240300" y="2042840"/>
            <a:ext cx="530442" cy="4933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19" name="Rectangle 18">
            <a:extLst>
              <a:ext uri="{FF2B5EF4-FFF2-40B4-BE49-F238E27FC236}">
                <a16:creationId xmlns:a16="http://schemas.microsoft.com/office/drawing/2014/main" id="{2F4963B3-1275-1765-1C41-FA6B656C1F99}"/>
              </a:ext>
            </a:extLst>
          </p:cNvPr>
          <p:cNvSpPr/>
          <p:nvPr/>
        </p:nvSpPr>
        <p:spPr>
          <a:xfrm>
            <a:off x="9934448" y="2042840"/>
            <a:ext cx="530442" cy="4933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20" name="Rectangle 19">
            <a:extLst>
              <a:ext uri="{FF2B5EF4-FFF2-40B4-BE49-F238E27FC236}">
                <a16:creationId xmlns:a16="http://schemas.microsoft.com/office/drawing/2014/main" id="{2C7B93C6-E95C-F525-DD5C-6880546F1A67}"/>
              </a:ext>
            </a:extLst>
          </p:cNvPr>
          <p:cNvSpPr/>
          <p:nvPr/>
        </p:nvSpPr>
        <p:spPr>
          <a:xfrm>
            <a:off x="10607986" y="2042839"/>
            <a:ext cx="530442" cy="4933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21" name="Rectangle 20">
            <a:extLst>
              <a:ext uri="{FF2B5EF4-FFF2-40B4-BE49-F238E27FC236}">
                <a16:creationId xmlns:a16="http://schemas.microsoft.com/office/drawing/2014/main" id="{37E44CCA-8684-574E-04B7-F1EE699ADD4E}"/>
              </a:ext>
            </a:extLst>
          </p:cNvPr>
          <p:cNvSpPr/>
          <p:nvPr/>
        </p:nvSpPr>
        <p:spPr>
          <a:xfrm>
            <a:off x="7913837" y="2042840"/>
            <a:ext cx="530442" cy="4933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22" name="Rectangle 21">
            <a:extLst>
              <a:ext uri="{FF2B5EF4-FFF2-40B4-BE49-F238E27FC236}">
                <a16:creationId xmlns:a16="http://schemas.microsoft.com/office/drawing/2014/main" id="{D6462598-2ACB-648C-39FC-0F76222CB008}"/>
              </a:ext>
            </a:extLst>
          </p:cNvPr>
          <p:cNvSpPr/>
          <p:nvPr/>
        </p:nvSpPr>
        <p:spPr>
          <a:xfrm>
            <a:off x="8587374" y="2042840"/>
            <a:ext cx="530442" cy="4933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23" name="Rectangle 22">
            <a:extLst>
              <a:ext uri="{FF2B5EF4-FFF2-40B4-BE49-F238E27FC236}">
                <a16:creationId xmlns:a16="http://schemas.microsoft.com/office/drawing/2014/main" id="{2BAABB9C-AD48-669B-0984-27DC82B98761}"/>
              </a:ext>
            </a:extLst>
          </p:cNvPr>
          <p:cNvSpPr/>
          <p:nvPr/>
        </p:nvSpPr>
        <p:spPr>
          <a:xfrm>
            <a:off x="9260911" y="2042840"/>
            <a:ext cx="530442" cy="4933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Tree>
    <p:extLst>
      <p:ext uri="{BB962C8B-B14F-4D97-AF65-F5344CB8AC3E}">
        <p14:creationId xmlns:p14="http://schemas.microsoft.com/office/powerpoint/2010/main" val="180600051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D7BEA-18D9-66BA-1D97-CC3BC689F4B3}"/>
              </a:ext>
            </a:extLst>
          </p:cNvPr>
          <p:cNvSpPr>
            <a:spLocks noGrp="1"/>
          </p:cNvSpPr>
          <p:nvPr>
            <p:ph type="title"/>
          </p:nvPr>
        </p:nvSpPr>
        <p:spPr/>
        <p:txBody>
          <a:bodyPr/>
          <a:lstStyle/>
          <a:p>
            <a:r>
              <a:rPr lang="en-US" dirty="0">
                <a:latin typeface="+mj-lt"/>
              </a:rPr>
              <a:t>¿Dónde utilizar estas herramientas?</a:t>
            </a:r>
          </a:p>
        </p:txBody>
      </p:sp>
      <p:sp>
        <p:nvSpPr>
          <p:cNvPr id="3" name="TextBox 2">
            <a:extLst>
              <a:ext uri="{FF2B5EF4-FFF2-40B4-BE49-F238E27FC236}">
                <a16:creationId xmlns:a16="http://schemas.microsoft.com/office/drawing/2014/main" id="{D3AAE45B-9C55-0440-87DA-5749700FFB05}"/>
              </a:ext>
            </a:extLst>
          </p:cNvPr>
          <p:cNvSpPr txBox="1"/>
          <p:nvPr/>
        </p:nvSpPr>
        <p:spPr>
          <a:xfrm>
            <a:off x="1117600" y="4401492"/>
            <a:ext cx="2133600" cy="1015663"/>
          </a:xfrm>
          <a:prstGeom prst="rect">
            <a:avLst/>
          </a:prstGeom>
          <a:noFill/>
        </p:spPr>
        <p:txBody>
          <a:bodyPr wrap="square">
            <a:spAutoFit/>
          </a:bodyPr>
          <a:lstStyle/>
          <a:p>
            <a:pPr algn="ctr"/>
            <a:r>
              <a:rPr lang="en-US" sz="2000" dirty="0">
                <a:solidFill>
                  <a:schemeClr val="tx1"/>
                </a:solidFill>
                <a:latin typeface="+mj-lt"/>
                <a:cs typeface="Calibri" panose="020F0502020204030204" pitchFamily="34" charset="0"/>
              </a:rPr>
              <a:t>Cumplimiento de las normas de </a:t>
            </a:r>
            <a:r>
              <a:rPr lang="en-US" sz="2000" dirty="0" err="1">
                <a:solidFill>
                  <a:schemeClr val="tx1"/>
                </a:solidFill>
                <a:latin typeface="+mj-lt"/>
                <a:cs typeface="Calibri" panose="020F0502020204030204" pitchFamily="34" charset="0"/>
              </a:rPr>
              <a:t>salvaguarda</a:t>
            </a:r>
            <a:endParaRPr lang="en-US" sz="2000" dirty="0">
              <a:solidFill>
                <a:schemeClr val="tx1"/>
              </a:solidFill>
              <a:latin typeface="+mj-lt"/>
              <a:cs typeface="Calibri" panose="020F0502020204030204" pitchFamily="34" charset="0"/>
            </a:endParaRPr>
          </a:p>
        </p:txBody>
      </p:sp>
      <p:sp>
        <p:nvSpPr>
          <p:cNvPr id="4" name="TextBox 3">
            <a:extLst>
              <a:ext uri="{FF2B5EF4-FFF2-40B4-BE49-F238E27FC236}">
                <a16:creationId xmlns:a16="http://schemas.microsoft.com/office/drawing/2014/main" id="{FD670DC9-9C5D-8537-4625-54F19B7394F6}"/>
              </a:ext>
            </a:extLst>
          </p:cNvPr>
          <p:cNvSpPr txBox="1"/>
          <p:nvPr/>
        </p:nvSpPr>
        <p:spPr>
          <a:xfrm>
            <a:off x="3720120" y="4401492"/>
            <a:ext cx="2133600" cy="400110"/>
          </a:xfrm>
          <a:prstGeom prst="rect">
            <a:avLst/>
          </a:prstGeom>
          <a:noFill/>
        </p:spPr>
        <p:txBody>
          <a:bodyPr wrap="square">
            <a:spAutoFit/>
          </a:bodyPr>
          <a:lstStyle/>
          <a:p>
            <a:pPr algn="ctr"/>
            <a:r>
              <a:rPr lang="en-US" sz="2000" dirty="0">
                <a:solidFill>
                  <a:schemeClr val="tx1"/>
                </a:solidFill>
                <a:latin typeface="+mj-lt"/>
                <a:cs typeface="Calibri" panose="020F0502020204030204" pitchFamily="34" charset="0"/>
              </a:rPr>
              <a:t>Accesibilidad</a:t>
            </a:r>
          </a:p>
        </p:txBody>
      </p:sp>
      <p:sp>
        <p:nvSpPr>
          <p:cNvPr id="6" name="TextBox 5">
            <a:extLst>
              <a:ext uri="{FF2B5EF4-FFF2-40B4-BE49-F238E27FC236}">
                <a16:creationId xmlns:a16="http://schemas.microsoft.com/office/drawing/2014/main" id="{F67E810C-ED76-BEBB-1B19-EC4DEAB27256}"/>
              </a:ext>
            </a:extLst>
          </p:cNvPr>
          <p:cNvSpPr txBox="1"/>
          <p:nvPr/>
        </p:nvSpPr>
        <p:spPr>
          <a:xfrm>
            <a:off x="6322640" y="4401492"/>
            <a:ext cx="2133600" cy="400110"/>
          </a:xfrm>
          <a:prstGeom prst="rect">
            <a:avLst/>
          </a:prstGeom>
          <a:noFill/>
        </p:spPr>
        <p:txBody>
          <a:bodyPr wrap="square">
            <a:spAutoFit/>
          </a:bodyPr>
          <a:lstStyle/>
          <a:p>
            <a:pPr algn="ctr"/>
            <a:r>
              <a:rPr lang="en-US" sz="2000" dirty="0">
                <a:solidFill>
                  <a:schemeClr val="tx1"/>
                </a:solidFill>
                <a:latin typeface="+mj-lt"/>
                <a:cs typeface="Calibri" panose="020F0502020204030204" pitchFamily="34" charset="0"/>
              </a:rPr>
              <a:t>Seguridad</a:t>
            </a:r>
          </a:p>
        </p:txBody>
      </p:sp>
      <p:sp>
        <p:nvSpPr>
          <p:cNvPr id="7" name="TextBox 6">
            <a:extLst>
              <a:ext uri="{FF2B5EF4-FFF2-40B4-BE49-F238E27FC236}">
                <a16:creationId xmlns:a16="http://schemas.microsoft.com/office/drawing/2014/main" id="{1944C5DA-28C1-FCAE-AACE-FB096A8B33B6}"/>
              </a:ext>
            </a:extLst>
          </p:cNvPr>
          <p:cNvSpPr txBox="1"/>
          <p:nvPr/>
        </p:nvSpPr>
        <p:spPr>
          <a:xfrm>
            <a:off x="8925159" y="4401492"/>
            <a:ext cx="2133600" cy="707886"/>
          </a:xfrm>
          <a:prstGeom prst="rect">
            <a:avLst/>
          </a:prstGeom>
          <a:noFill/>
        </p:spPr>
        <p:txBody>
          <a:bodyPr wrap="square">
            <a:spAutoFit/>
          </a:bodyPr>
          <a:lstStyle/>
          <a:p>
            <a:pPr algn="ctr"/>
            <a:r>
              <a:rPr lang="en-US" sz="2000" dirty="0">
                <a:solidFill>
                  <a:schemeClr val="tx1"/>
                </a:solidFill>
                <a:latin typeface="+mj-lt"/>
                <a:cs typeface="Calibri" panose="020F0502020204030204" pitchFamily="34" charset="0"/>
              </a:rPr>
              <a:t>Privacidad y confidencialidad</a:t>
            </a:r>
          </a:p>
        </p:txBody>
      </p:sp>
      <p:sp>
        <p:nvSpPr>
          <p:cNvPr id="5" name="TextBox 4">
            <a:extLst>
              <a:ext uri="{FF2B5EF4-FFF2-40B4-BE49-F238E27FC236}">
                <a16:creationId xmlns:a16="http://schemas.microsoft.com/office/drawing/2014/main" id="{608365A5-B30E-B9CD-5045-A45007C1E012}"/>
              </a:ext>
            </a:extLst>
          </p:cNvPr>
          <p:cNvSpPr txBox="1"/>
          <p:nvPr/>
        </p:nvSpPr>
        <p:spPr>
          <a:xfrm>
            <a:off x="3499720" y="1836193"/>
            <a:ext cx="4956520" cy="400110"/>
          </a:xfrm>
          <a:prstGeom prst="rect">
            <a:avLst/>
          </a:prstGeom>
          <a:noFill/>
        </p:spPr>
        <p:txBody>
          <a:bodyPr wrap="square">
            <a:spAutoFit/>
          </a:bodyPr>
          <a:lstStyle/>
          <a:p>
            <a:pPr algn="ctr"/>
            <a:r>
              <a:rPr lang="en-US" sz="2000" b="1" dirty="0">
                <a:solidFill>
                  <a:schemeClr val="accent3">
                    <a:lumMod val="75000"/>
                  </a:schemeClr>
                </a:solidFill>
                <a:latin typeface="+mj-lt"/>
                <a:cs typeface="Calibri" panose="020F0502020204030204" pitchFamily="34" charset="0"/>
              </a:rPr>
              <a:t>CONSIDERACIONES SOBRE LA UBICACIÓN</a:t>
            </a:r>
          </a:p>
        </p:txBody>
      </p:sp>
      <p:pic>
        <p:nvPicPr>
          <p:cNvPr id="9" name="Graphic 8" descr="Marker with solid fill">
            <a:extLst>
              <a:ext uri="{FF2B5EF4-FFF2-40B4-BE49-F238E27FC236}">
                <a16:creationId xmlns:a16="http://schemas.microsoft.com/office/drawing/2014/main" id="{75EF0308-AB69-EC5B-0650-4C7D4F88A1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06054" y="2659708"/>
            <a:ext cx="1556692" cy="1556692"/>
          </a:xfrm>
          <a:prstGeom prst="rect">
            <a:avLst/>
          </a:prstGeom>
        </p:spPr>
      </p:pic>
      <p:pic>
        <p:nvPicPr>
          <p:cNvPr id="10" name="Graphic 9" descr="Marker with solid fill">
            <a:extLst>
              <a:ext uri="{FF2B5EF4-FFF2-40B4-BE49-F238E27FC236}">
                <a16:creationId xmlns:a16="http://schemas.microsoft.com/office/drawing/2014/main" id="{0874BB72-FAA4-E300-F7E5-C50727A3FD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08574" y="2659708"/>
            <a:ext cx="1556692" cy="1556692"/>
          </a:xfrm>
          <a:prstGeom prst="rect">
            <a:avLst/>
          </a:prstGeom>
        </p:spPr>
      </p:pic>
      <p:pic>
        <p:nvPicPr>
          <p:cNvPr id="11" name="Graphic 10" descr="Marker with solid fill">
            <a:extLst>
              <a:ext uri="{FF2B5EF4-FFF2-40B4-BE49-F238E27FC236}">
                <a16:creationId xmlns:a16="http://schemas.microsoft.com/office/drawing/2014/main" id="{FF75C110-B1F7-6FC8-282C-9DC18A87EF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02494" y="2659708"/>
            <a:ext cx="1556692" cy="1556692"/>
          </a:xfrm>
          <a:prstGeom prst="rect">
            <a:avLst/>
          </a:prstGeom>
        </p:spPr>
      </p:pic>
      <p:pic>
        <p:nvPicPr>
          <p:cNvPr id="12" name="Graphic 11" descr="Marker with solid fill">
            <a:extLst>
              <a:ext uri="{FF2B5EF4-FFF2-40B4-BE49-F238E27FC236}">
                <a16:creationId xmlns:a16="http://schemas.microsoft.com/office/drawing/2014/main" id="{2008606E-48E1-A939-06CB-FB5793CCDB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96414" y="2659708"/>
            <a:ext cx="1556692" cy="1556692"/>
          </a:xfrm>
          <a:prstGeom prst="rect">
            <a:avLst/>
          </a:prstGeom>
        </p:spPr>
      </p:pic>
    </p:spTree>
    <p:extLst>
      <p:ext uri="{BB962C8B-B14F-4D97-AF65-F5344CB8AC3E}">
        <p14:creationId xmlns:p14="http://schemas.microsoft.com/office/powerpoint/2010/main" val="428957885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72">
            <a:extLst>
              <a:ext uri="{FF2B5EF4-FFF2-40B4-BE49-F238E27FC236}">
                <a16:creationId xmlns:a16="http://schemas.microsoft.com/office/drawing/2014/main" id="{28CCF1CF-AD4E-C48A-F925-B4911987154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 sz="5400" b="1" dirty="0">
                <a:solidFill>
                  <a:schemeClr val="bg1">
                    <a:lumMod val="75000"/>
                  </a:schemeClr>
                </a:solidFill>
                <a:latin typeface="Garamond"/>
              </a:rPr>
              <a:t>Diapositiva adicional para la/el facilitador/a</a:t>
            </a:r>
            <a:endParaRPr lang="en-CA" sz="5400" b="1" dirty="0">
              <a:solidFill>
                <a:schemeClr val="bg1">
                  <a:lumMod val="75000"/>
                </a:schemeClr>
              </a:solidFill>
            </a:endParaRPr>
          </a:p>
        </p:txBody>
      </p:sp>
    </p:spTree>
    <p:extLst>
      <p:ext uri="{BB962C8B-B14F-4D97-AF65-F5344CB8AC3E}">
        <p14:creationId xmlns:p14="http://schemas.microsoft.com/office/powerpoint/2010/main" val="30465327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7306C-7E51-9885-7D30-B1F15E723D86}"/>
              </a:ext>
            </a:extLst>
          </p:cNvPr>
          <p:cNvSpPr>
            <a:spLocks noGrp="1"/>
          </p:cNvSpPr>
          <p:nvPr>
            <p:ph type="title"/>
          </p:nvPr>
        </p:nvSpPr>
        <p:spPr/>
        <p:txBody>
          <a:bodyPr/>
          <a:lstStyle/>
          <a:p>
            <a:r>
              <a:rPr lang="en-US" dirty="0">
                <a:latin typeface="+mj-lt"/>
              </a:rPr>
              <a:t>Hablar de las </a:t>
            </a:r>
            <a:r>
              <a:rPr lang="en-US" dirty="0" err="1">
                <a:latin typeface="+mj-lt"/>
              </a:rPr>
              <a:t>necesidades</a:t>
            </a:r>
            <a:r>
              <a:rPr lang="en-US" dirty="0">
                <a:latin typeface="+mj-lt"/>
              </a:rPr>
              <a:t> </a:t>
            </a:r>
            <a:r>
              <a:rPr lang="en-US" dirty="0" err="1">
                <a:latin typeface="+mj-lt"/>
              </a:rPr>
              <a:t>dentro</a:t>
            </a:r>
            <a:r>
              <a:rPr lang="en-US" dirty="0">
                <a:latin typeface="+mj-lt"/>
              </a:rPr>
              <a:t> del hogar</a:t>
            </a:r>
          </a:p>
        </p:txBody>
      </p:sp>
      <p:sp>
        <p:nvSpPr>
          <p:cNvPr id="4" name="Speech Bubble: Rectangle with Corners Rounded 3">
            <a:extLst>
              <a:ext uri="{FF2B5EF4-FFF2-40B4-BE49-F238E27FC236}">
                <a16:creationId xmlns:a16="http://schemas.microsoft.com/office/drawing/2014/main" id="{9C1A2D48-4876-2E55-5C61-E77149DDF911}"/>
              </a:ext>
            </a:extLst>
          </p:cNvPr>
          <p:cNvSpPr/>
          <p:nvPr/>
        </p:nvSpPr>
        <p:spPr>
          <a:xfrm>
            <a:off x="3352800" y="1308210"/>
            <a:ext cx="8382000" cy="1961180"/>
          </a:xfrm>
          <a:prstGeom prst="wedgeRoundRectCallout">
            <a:avLst>
              <a:gd name="adj1" fmla="val -53328"/>
              <a:gd name="adj2" fmla="val -16551"/>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¿Cuáles son las necesidades de... las niñas? ¿Los </a:t>
            </a:r>
            <a:r>
              <a:rPr lang="en-US" sz="2000" dirty="0" err="1">
                <a:solidFill>
                  <a:schemeClr val="tx1"/>
                </a:solidFill>
                <a:latin typeface="Arial" panose="020B0604020202020204" pitchFamily="34" charset="0"/>
                <a:ea typeface="Calibri" panose="020F0502020204030204" pitchFamily="34" charset="0"/>
                <a:cs typeface="Arial" panose="020B0604020202020204" pitchFamily="34" charset="0"/>
              </a:rPr>
              <a:t>niños</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 ¿Los/as </a:t>
            </a:r>
            <a:r>
              <a:rPr lang="en-US" sz="2000" dirty="0" err="1">
                <a:solidFill>
                  <a:schemeClr val="tx1"/>
                </a:solidFill>
                <a:latin typeface="Arial" panose="020B0604020202020204" pitchFamily="34" charset="0"/>
                <a:ea typeface="Calibri" panose="020F0502020204030204" pitchFamily="34" charset="0"/>
                <a:cs typeface="Arial" panose="020B0604020202020204" pitchFamily="34" charset="0"/>
              </a:rPr>
              <a:t>menores</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 con </a:t>
            </a:r>
            <a:r>
              <a:rPr lang="en-US" sz="2000" dirty="0" err="1">
                <a:solidFill>
                  <a:schemeClr val="tx1"/>
                </a:solidFill>
                <a:latin typeface="Arial" panose="020B0604020202020204" pitchFamily="34" charset="0"/>
                <a:ea typeface="Calibri" panose="020F0502020204030204" pitchFamily="34" charset="0"/>
                <a:cs typeface="Arial" panose="020B0604020202020204" pitchFamily="34" charset="0"/>
              </a:rPr>
              <a:t>discapacidad</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-es? ¿Los/as bebés? ¿Los/as adolescentes mayores? ¿Tus </a:t>
            </a:r>
            <a:r>
              <a:rPr lang="en-US" sz="2000" dirty="0" err="1">
                <a:solidFill>
                  <a:schemeClr val="tx1"/>
                </a:solidFill>
                <a:latin typeface="Arial" panose="020B0604020202020204" pitchFamily="34" charset="0"/>
                <a:ea typeface="Calibri" panose="020F0502020204030204" pitchFamily="34" charset="0"/>
                <a:cs typeface="Arial" panose="020B0604020202020204" pitchFamily="34" charset="0"/>
              </a:rPr>
              <a:t>hijos</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/as biológicos que viven en otro hogar? ¿Los </a:t>
            </a:r>
            <a:r>
              <a:rPr lang="en-US" sz="2000" dirty="0" err="1">
                <a:solidFill>
                  <a:schemeClr val="tx1"/>
                </a:solidFill>
                <a:latin typeface="Arial" panose="020B0604020202020204" pitchFamily="34" charset="0"/>
                <a:ea typeface="Calibri" panose="020F0502020204030204" pitchFamily="34" charset="0"/>
                <a:cs typeface="Arial" panose="020B0604020202020204" pitchFamily="34" charset="0"/>
              </a:rPr>
              <a:t>hijos</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/as biológicos de otra persona que viven en tu hogar? ¿Las personas mayores que viven en el hogar? ¿Los </a:t>
            </a:r>
            <a:r>
              <a:rPr lang="en-US" sz="2000" dirty="0" err="1">
                <a:solidFill>
                  <a:schemeClr val="tx1"/>
                </a:solidFill>
                <a:latin typeface="Arial" panose="020B0604020202020204" pitchFamily="34" charset="0"/>
                <a:ea typeface="Calibri" panose="020F0502020204030204" pitchFamily="34" charset="0"/>
                <a:cs typeface="Arial" panose="020B0604020202020204" pitchFamily="34" charset="0"/>
              </a:rPr>
              <a:t>adultos</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/as con </a:t>
            </a:r>
            <a:r>
              <a:rPr lang="en-US" sz="2000" dirty="0" err="1">
                <a:solidFill>
                  <a:schemeClr val="tx1"/>
                </a:solidFill>
                <a:latin typeface="Arial" panose="020B0604020202020204" pitchFamily="34" charset="0"/>
                <a:ea typeface="Calibri" panose="020F0502020204030204" pitchFamily="34" charset="0"/>
                <a:cs typeface="Arial" panose="020B0604020202020204" pitchFamily="34" charset="0"/>
              </a:rPr>
              <a:t>discapacidad</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-es? </a:t>
            </a:r>
          </a:p>
        </p:txBody>
      </p:sp>
      <p:grpSp>
        <p:nvGrpSpPr>
          <p:cNvPr id="5" name="Group 4">
            <a:extLst>
              <a:ext uri="{FF2B5EF4-FFF2-40B4-BE49-F238E27FC236}">
                <a16:creationId xmlns:a16="http://schemas.microsoft.com/office/drawing/2014/main" id="{3F1DE5D9-8EC4-AA38-9A75-D40CC692399D}"/>
              </a:ext>
            </a:extLst>
          </p:cNvPr>
          <p:cNvGrpSpPr/>
          <p:nvPr/>
        </p:nvGrpSpPr>
        <p:grpSpPr>
          <a:xfrm flipH="1">
            <a:off x="833487" y="2090936"/>
            <a:ext cx="1992086" cy="3523794"/>
            <a:chOff x="5102983" y="1330093"/>
            <a:chExt cx="611190" cy="1090296"/>
          </a:xfrm>
          <a:solidFill>
            <a:schemeClr val="accent3">
              <a:lumMod val="75000"/>
            </a:schemeClr>
          </a:solidFill>
        </p:grpSpPr>
        <p:grpSp>
          <p:nvGrpSpPr>
            <p:cNvPr id="6" name="Group 5">
              <a:extLst>
                <a:ext uri="{FF2B5EF4-FFF2-40B4-BE49-F238E27FC236}">
                  <a16:creationId xmlns:a16="http://schemas.microsoft.com/office/drawing/2014/main" id="{B0B57CB7-512F-1AD0-D4F0-FD8E5919FAC1}"/>
                </a:ext>
              </a:extLst>
            </p:cNvPr>
            <p:cNvGrpSpPr/>
            <p:nvPr/>
          </p:nvGrpSpPr>
          <p:grpSpPr>
            <a:xfrm>
              <a:off x="5157952" y="1808115"/>
              <a:ext cx="241654" cy="277569"/>
              <a:chOff x="2968390" y="1782471"/>
              <a:chExt cx="241654" cy="277569"/>
            </a:xfrm>
            <a:grpFill/>
          </p:grpSpPr>
          <p:sp>
            <p:nvSpPr>
              <p:cNvPr id="14" name="Round Same Side Corner Rectangle 25">
                <a:extLst>
                  <a:ext uri="{FF2B5EF4-FFF2-40B4-BE49-F238E27FC236}">
                    <a16:creationId xmlns:a16="http://schemas.microsoft.com/office/drawing/2014/main" id="{557FC616-21E2-661A-EEB1-113456A1D68C}"/>
                  </a:ext>
                </a:extLst>
              </p:cNvPr>
              <p:cNvSpPr/>
              <p:nvPr/>
            </p:nvSpPr>
            <p:spPr>
              <a:xfrm rot="12859561">
                <a:off x="3108478" y="1782471"/>
                <a:ext cx="101566" cy="24510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 Same Side Corner Rectangle 26">
                <a:extLst>
                  <a:ext uri="{FF2B5EF4-FFF2-40B4-BE49-F238E27FC236}">
                    <a16:creationId xmlns:a16="http://schemas.microsoft.com/office/drawing/2014/main" id="{7FABDDFA-D01C-D428-5B41-37D947E9A4EE}"/>
                  </a:ext>
                </a:extLst>
              </p:cNvPr>
              <p:cNvSpPr/>
              <p:nvPr/>
            </p:nvSpPr>
            <p:spPr>
              <a:xfrm rot="14101202">
                <a:off x="3000569" y="1926295"/>
                <a:ext cx="101566" cy="165924"/>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Rectangle 6">
              <a:extLst>
                <a:ext uri="{FF2B5EF4-FFF2-40B4-BE49-F238E27FC236}">
                  <a16:creationId xmlns:a16="http://schemas.microsoft.com/office/drawing/2014/main" id="{F72055F2-9DAF-4BA6-DC8E-1F4000868BAF}"/>
                </a:ext>
              </a:extLst>
            </p:cNvPr>
            <p:cNvSpPr/>
            <p:nvPr/>
          </p:nvSpPr>
          <p:spPr>
            <a:xfrm rot="20505316">
              <a:off x="5102983" y="1656859"/>
              <a:ext cx="45719" cy="3548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 Same Side Corner Rectangle 26">
              <a:extLst>
                <a:ext uri="{FF2B5EF4-FFF2-40B4-BE49-F238E27FC236}">
                  <a16:creationId xmlns:a16="http://schemas.microsoft.com/office/drawing/2014/main" id="{0DE4CFF6-F9E1-153D-1E3A-3C1E96AD03AD}"/>
                </a:ext>
              </a:extLst>
            </p:cNvPr>
            <p:cNvSpPr/>
            <p:nvPr/>
          </p:nvSpPr>
          <p:spPr>
            <a:xfrm rot="16535945">
              <a:off x="5265161" y="1680146"/>
              <a:ext cx="101003" cy="27989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9A259382-ED56-50CA-A2AB-B32997D14D27}"/>
                </a:ext>
              </a:extLst>
            </p:cNvPr>
            <p:cNvCxnSpPr>
              <a:cxnSpLocks/>
            </p:cNvCxnSpPr>
            <p:nvPr/>
          </p:nvCxnSpPr>
          <p:spPr>
            <a:xfrm flipH="1">
              <a:off x="5175388" y="1694718"/>
              <a:ext cx="74812" cy="109302"/>
            </a:xfrm>
            <a:prstGeom prst="straightConnector1">
              <a:avLst/>
            </a:prstGeom>
            <a:grpFill/>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2F14DB3E-BB91-4790-511C-5B527D5C994F}"/>
                </a:ext>
              </a:extLst>
            </p:cNvPr>
            <p:cNvGrpSpPr/>
            <p:nvPr/>
          </p:nvGrpSpPr>
          <p:grpSpPr>
            <a:xfrm>
              <a:off x="5274909" y="1330093"/>
              <a:ext cx="439264" cy="1090296"/>
              <a:chOff x="4152776" y="1302447"/>
              <a:chExt cx="365595" cy="907443"/>
            </a:xfrm>
            <a:grpFill/>
          </p:grpSpPr>
          <p:sp>
            <p:nvSpPr>
              <p:cNvPr id="11" name="Flowchart: Manual Operation 10">
                <a:extLst>
                  <a:ext uri="{FF2B5EF4-FFF2-40B4-BE49-F238E27FC236}">
                    <a16:creationId xmlns:a16="http://schemas.microsoft.com/office/drawing/2014/main" id="{1F141165-D4B9-89A5-211A-DE6BDB0DB5A8}"/>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 Same Side Corner Rectangle 23">
                <a:extLst>
                  <a:ext uri="{FF2B5EF4-FFF2-40B4-BE49-F238E27FC236}">
                    <a16:creationId xmlns:a16="http://schemas.microsoft.com/office/drawing/2014/main" id="{3CB76905-3CDA-6E42-F25B-E28A8A66CBAE}"/>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5AD9AB85-E673-E4BC-786B-4F698CF48F6B}"/>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6" name="Speech Bubble: Rectangle with Corners Rounded 15">
            <a:extLst>
              <a:ext uri="{FF2B5EF4-FFF2-40B4-BE49-F238E27FC236}">
                <a16:creationId xmlns:a16="http://schemas.microsoft.com/office/drawing/2014/main" id="{6ACB34F2-1ABB-4BD4-EB59-72FB316542F0}"/>
              </a:ext>
            </a:extLst>
          </p:cNvPr>
          <p:cNvSpPr/>
          <p:nvPr/>
        </p:nvSpPr>
        <p:spPr>
          <a:xfrm>
            <a:off x="3352800" y="3467654"/>
            <a:ext cx="8215086" cy="518617"/>
          </a:xfrm>
          <a:prstGeom prst="wedgeRoundRectCallout">
            <a:avLst>
              <a:gd name="adj1" fmla="val -53328"/>
              <a:gd name="adj2" fmla="val -16551"/>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¿Quién gasta los ingresos del hogar? </a:t>
            </a:r>
          </a:p>
        </p:txBody>
      </p:sp>
      <p:sp>
        <p:nvSpPr>
          <p:cNvPr id="17" name="Speech Bubble: Rectangle with Corners Rounded 16">
            <a:extLst>
              <a:ext uri="{FF2B5EF4-FFF2-40B4-BE49-F238E27FC236}">
                <a16:creationId xmlns:a16="http://schemas.microsoft.com/office/drawing/2014/main" id="{7B313A8A-F955-3B53-7635-B71E5DFBD0B7}"/>
              </a:ext>
            </a:extLst>
          </p:cNvPr>
          <p:cNvSpPr/>
          <p:nvPr/>
        </p:nvSpPr>
        <p:spPr>
          <a:xfrm>
            <a:off x="3407314" y="4193101"/>
            <a:ext cx="8215086" cy="518617"/>
          </a:xfrm>
          <a:prstGeom prst="wedgeRoundRectCallout">
            <a:avLst>
              <a:gd name="adj1" fmla="val -52621"/>
              <a:gd name="adj2" fmla="val -38940"/>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¿Cómo se toman las decisiones en casa? </a:t>
            </a:r>
          </a:p>
        </p:txBody>
      </p:sp>
      <p:sp>
        <p:nvSpPr>
          <p:cNvPr id="18" name="Speech Bubble: Rectangle with Corners Rounded 17">
            <a:extLst>
              <a:ext uri="{FF2B5EF4-FFF2-40B4-BE49-F238E27FC236}">
                <a16:creationId xmlns:a16="http://schemas.microsoft.com/office/drawing/2014/main" id="{25CB0009-9762-27C8-7BFE-5998B928A8AA}"/>
              </a:ext>
            </a:extLst>
          </p:cNvPr>
          <p:cNvSpPr/>
          <p:nvPr/>
        </p:nvSpPr>
        <p:spPr>
          <a:xfrm>
            <a:off x="3352800" y="4912900"/>
            <a:ext cx="8215086" cy="970331"/>
          </a:xfrm>
          <a:prstGeom prst="wedgeRoundRectCallout">
            <a:avLst>
              <a:gd name="adj1" fmla="val -52798"/>
              <a:gd name="adj2" fmla="val -41980"/>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¿Quién decide cómo se gastan los ingresos? ¿Preguntas a </a:t>
            </a:r>
            <a:r>
              <a:rPr lang="en-US" sz="2000" dirty="0" err="1">
                <a:solidFill>
                  <a:schemeClr val="tx1"/>
                </a:solidFill>
                <a:latin typeface="Arial" panose="020B0604020202020204" pitchFamily="34" charset="0"/>
                <a:ea typeface="Calibri" panose="020F0502020204030204" pitchFamily="34" charset="0"/>
                <a:cs typeface="Arial" panose="020B0604020202020204" pitchFamily="34" charset="0"/>
              </a:rPr>
              <a:t>los</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/as </a:t>
            </a:r>
            <a:r>
              <a:rPr lang="en-US" sz="2000" dirty="0" err="1">
                <a:solidFill>
                  <a:schemeClr val="tx1"/>
                </a:solidFill>
                <a:latin typeface="Arial" panose="020B0604020202020204" pitchFamily="34" charset="0"/>
                <a:ea typeface="Calibri" panose="020F0502020204030204" pitchFamily="34" charset="0"/>
                <a:cs typeface="Arial" panose="020B0604020202020204" pitchFamily="34" charset="0"/>
              </a:rPr>
              <a:t>niños</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 y niñas qué necesitan? ¿Preguntas a </a:t>
            </a:r>
            <a:r>
              <a:rPr lang="en-US" sz="2000" dirty="0" err="1">
                <a:solidFill>
                  <a:schemeClr val="tx1"/>
                </a:solidFill>
                <a:latin typeface="Arial" panose="020B0604020202020204" pitchFamily="34" charset="0"/>
                <a:ea typeface="Calibri" panose="020F0502020204030204" pitchFamily="34" charset="0"/>
                <a:cs typeface="Arial" panose="020B0604020202020204" pitchFamily="34" charset="0"/>
              </a:rPr>
              <a:t>tu</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chemeClr val="tx1"/>
                </a:solidFill>
                <a:latin typeface="Arial" panose="020B0604020202020204" pitchFamily="34" charset="0"/>
                <a:ea typeface="Calibri" panose="020F0502020204030204" pitchFamily="34" charset="0"/>
                <a:cs typeface="Arial" panose="020B0604020202020204" pitchFamily="34" charset="0"/>
              </a:rPr>
              <a:t>cónyuge</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 hombre o </a:t>
            </a:r>
            <a:r>
              <a:rPr lang="en-US" sz="2000" dirty="0" err="1">
                <a:solidFill>
                  <a:schemeClr val="tx1"/>
                </a:solidFill>
                <a:latin typeface="Arial" panose="020B0604020202020204" pitchFamily="34" charset="0"/>
                <a:ea typeface="Calibri" panose="020F0502020204030204" pitchFamily="34" charset="0"/>
                <a:cs typeface="Arial" panose="020B0604020202020204" pitchFamily="34" charset="0"/>
              </a:rPr>
              <a:t>mujer</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 lo que quiere o necesita? </a:t>
            </a:r>
          </a:p>
        </p:txBody>
      </p:sp>
    </p:spTree>
    <p:extLst>
      <p:ext uri="{BB962C8B-B14F-4D97-AF65-F5344CB8AC3E}">
        <p14:creationId xmlns:p14="http://schemas.microsoft.com/office/powerpoint/2010/main" val="123674363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FD701-AD09-8C4E-7086-A02A69714A63}"/>
              </a:ext>
            </a:extLst>
          </p:cNvPr>
          <p:cNvSpPr>
            <a:spLocks noGrp="1"/>
          </p:cNvSpPr>
          <p:nvPr>
            <p:ph type="title"/>
          </p:nvPr>
        </p:nvSpPr>
        <p:spPr/>
        <p:txBody>
          <a:bodyPr/>
          <a:lstStyle/>
          <a:p>
            <a:r>
              <a:rPr lang="en-US" dirty="0">
                <a:highlight>
                  <a:srgbClr val="FFFF00"/>
                </a:highlight>
                <a:latin typeface="+mj-lt"/>
              </a:rPr>
              <a:t>Guiones de muestra </a:t>
            </a:r>
          </a:p>
        </p:txBody>
      </p:sp>
      <p:cxnSp>
        <p:nvCxnSpPr>
          <p:cNvPr id="6" name="Straight Arrow Connector 5">
            <a:extLst>
              <a:ext uri="{FF2B5EF4-FFF2-40B4-BE49-F238E27FC236}">
                <a16:creationId xmlns:a16="http://schemas.microsoft.com/office/drawing/2014/main" id="{869600A9-FCEF-D010-D009-944174F04A21}"/>
              </a:ext>
            </a:extLst>
          </p:cNvPr>
          <p:cNvCxnSpPr>
            <a:cxnSpLocks/>
          </p:cNvCxnSpPr>
          <p:nvPr/>
        </p:nvCxnSpPr>
        <p:spPr>
          <a:xfrm>
            <a:off x="838200" y="2263793"/>
            <a:ext cx="10323286" cy="0"/>
          </a:xfrm>
          <a:prstGeom prst="straightConnector1">
            <a:avLst/>
          </a:prstGeom>
          <a:ln w="38100">
            <a:solidFill>
              <a:schemeClr val="accent3">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E311EA2-1866-4195-4940-894DBF81DCAF}"/>
              </a:ext>
            </a:extLst>
          </p:cNvPr>
          <p:cNvSpPr/>
          <p:nvPr/>
        </p:nvSpPr>
        <p:spPr>
          <a:xfrm>
            <a:off x="2830286" y="2017050"/>
            <a:ext cx="6691085" cy="493486"/>
          </a:xfrm>
          <a:prstGeom prst="rect">
            <a:avLst/>
          </a:prstGeom>
          <a:solidFill>
            <a:schemeClr val="bg1"/>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accent3">
                    <a:lumMod val="75000"/>
                  </a:schemeClr>
                </a:solidFill>
              </a:rPr>
              <a:t>AEC</a:t>
            </a:r>
          </a:p>
        </p:txBody>
      </p:sp>
      <p:sp>
        <p:nvSpPr>
          <p:cNvPr id="10" name="Rectangle 9">
            <a:extLst>
              <a:ext uri="{FF2B5EF4-FFF2-40B4-BE49-F238E27FC236}">
                <a16:creationId xmlns:a16="http://schemas.microsoft.com/office/drawing/2014/main" id="{468CB893-79F2-A5EE-0F96-ECEDB3751692}"/>
              </a:ext>
            </a:extLst>
          </p:cNvPr>
          <p:cNvSpPr/>
          <p:nvPr/>
        </p:nvSpPr>
        <p:spPr>
          <a:xfrm>
            <a:off x="838200" y="3196337"/>
            <a:ext cx="1426030" cy="218033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Ejemplo de </a:t>
            </a:r>
            <a:r>
              <a:rPr lang="en-US" sz="1800" b="1" dirty="0" err="1">
                <a:solidFill>
                  <a:schemeClr val="bg1"/>
                </a:solidFill>
              </a:rPr>
              <a:t>guion</a:t>
            </a:r>
            <a:r>
              <a:rPr lang="en-US" sz="1800" b="1" dirty="0">
                <a:solidFill>
                  <a:schemeClr val="bg1"/>
                </a:solidFill>
              </a:rPr>
              <a:t> 1</a:t>
            </a:r>
          </a:p>
          <a:p>
            <a:pPr algn="ctr"/>
            <a:endParaRPr lang="en-US" sz="1800" dirty="0">
              <a:solidFill>
                <a:schemeClr val="bg1"/>
              </a:solidFill>
            </a:endParaRPr>
          </a:p>
          <a:p>
            <a:pPr algn="ctr"/>
            <a:r>
              <a:rPr lang="en-US" sz="1800" dirty="0">
                <a:solidFill>
                  <a:schemeClr val="bg1"/>
                </a:solidFill>
              </a:rPr>
              <a:t>Antes de que </a:t>
            </a:r>
            <a:r>
              <a:rPr lang="en-US" sz="1800" dirty="0" err="1">
                <a:solidFill>
                  <a:schemeClr val="bg1"/>
                </a:solidFill>
              </a:rPr>
              <a:t>comience</a:t>
            </a:r>
            <a:r>
              <a:rPr lang="en-US" sz="1800" dirty="0">
                <a:solidFill>
                  <a:schemeClr val="bg1"/>
                </a:solidFill>
              </a:rPr>
              <a:t> la AEC</a:t>
            </a:r>
          </a:p>
        </p:txBody>
      </p:sp>
      <p:sp>
        <p:nvSpPr>
          <p:cNvPr id="17" name="Rectangle 16">
            <a:extLst>
              <a:ext uri="{FF2B5EF4-FFF2-40B4-BE49-F238E27FC236}">
                <a16:creationId xmlns:a16="http://schemas.microsoft.com/office/drawing/2014/main" id="{A382DC1A-BF7C-72A4-90E2-3322CBA5399C}"/>
              </a:ext>
            </a:extLst>
          </p:cNvPr>
          <p:cNvSpPr/>
          <p:nvPr/>
        </p:nvSpPr>
        <p:spPr>
          <a:xfrm>
            <a:off x="2489200" y="3196338"/>
            <a:ext cx="1132114" cy="218033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Ejemplo de </a:t>
            </a:r>
            <a:r>
              <a:rPr lang="en-US" sz="1800" b="1" dirty="0" err="1">
                <a:solidFill>
                  <a:schemeClr val="bg1"/>
                </a:solidFill>
              </a:rPr>
              <a:t>guion</a:t>
            </a:r>
            <a:r>
              <a:rPr lang="en-US" sz="1800" b="1" dirty="0">
                <a:solidFill>
                  <a:schemeClr val="bg1"/>
                </a:solidFill>
              </a:rPr>
              <a:t> 2</a:t>
            </a:r>
          </a:p>
          <a:p>
            <a:pPr algn="ctr"/>
            <a:endParaRPr lang="en-US" sz="1800" dirty="0">
              <a:solidFill>
                <a:schemeClr val="bg1"/>
              </a:solidFill>
            </a:endParaRPr>
          </a:p>
          <a:p>
            <a:pPr algn="ctr"/>
            <a:r>
              <a:rPr lang="en-US" sz="1800" dirty="0">
                <a:solidFill>
                  <a:schemeClr val="bg1"/>
                </a:solidFill>
              </a:rPr>
              <a:t>Tras el </a:t>
            </a:r>
            <a:r>
              <a:rPr lang="en-US" sz="1800" dirty="0" err="1">
                <a:solidFill>
                  <a:schemeClr val="bg1"/>
                </a:solidFill>
              </a:rPr>
              <a:t>inicio</a:t>
            </a:r>
            <a:r>
              <a:rPr lang="en-US" sz="1800" dirty="0">
                <a:solidFill>
                  <a:schemeClr val="bg1"/>
                </a:solidFill>
              </a:rPr>
              <a:t> de la AEC</a:t>
            </a:r>
          </a:p>
        </p:txBody>
      </p:sp>
      <p:sp>
        <p:nvSpPr>
          <p:cNvPr id="19" name="Rectangle 18">
            <a:extLst>
              <a:ext uri="{FF2B5EF4-FFF2-40B4-BE49-F238E27FC236}">
                <a16:creationId xmlns:a16="http://schemas.microsoft.com/office/drawing/2014/main" id="{6FFF33B5-C710-05E6-02E8-043E9D735164}"/>
              </a:ext>
            </a:extLst>
          </p:cNvPr>
          <p:cNvSpPr/>
          <p:nvPr/>
        </p:nvSpPr>
        <p:spPr>
          <a:xfrm>
            <a:off x="3857174" y="3196338"/>
            <a:ext cx="4296223" cy="218033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Ejemplo de </a:t>
            </a:r>
            <a:r>
              <a:rPr lang="en-US" sz="1800" b="1" dirty="0" err="1">
                <a:solidFill>
                  <a:schemeClr val="bg1"/>
                </a:solidFill>
              </a:rPr>
              <a:t>guion</a:t>
            </a:r>
            <a:r>
              <a:rPr lang="en-US" sz="1800" b="1" dirty="0">
                <a:solidFill>
                  <a:schemeClr val="bg1"/>
                </a:solidFill>
              </a:rPr>
              <a:t> 3</a:t>
            </a:r>
          </a:p>
          <a:p>
            <a:pPr algn="ctr"/>
            <a:endParaRPr lang="en-US" sz="1800" dirty="0">
              <a:solidFill>
                <a:schemeClr val="bg1"/>
              </a:solidFill>
            </a:endParaRPr>
          </a:p>
          <a:p>
            <a:pPr algn="ctr"/>
            <a:r>
              <a:rPr lang="en-US" sz="1800" dirty="0">
                <a:solidFill>
                  <a:schemeClr val="bg1"/>
                </a:solidFill>
              </a:rPr>
              <a:t>Durante la AEC</a:t>
            </a:r>
          </a:p>
        </p:txBody>
      </p:sp>
      <p:sp>
        <p:nvSpPr>
          <p:cNvPr id="23" name="Rectangle 22">
            <a:extLst>
              <a:ext uri="{FF2B5EF4-FFF2-40B4-BE49-F238E27FC236}">
                <a16:creationId xmlns:a16="http://schemas.microsoft.com/office/drawing/2014/main" id="{36BDC6B7-0856-332E-BB92-C423D24C4A3A}"/>
              </a:ext>
            </a:extLst>
          </p:cNvPr>
          <p:cNvSpPr/>
          <p:nvPr/>
        </p:nvSpPr>
        <p:spPr>
          <a:xfrm>
            <a:off x="8389257" y="3196338"/>
            <a:ext cx="1132114" cy="218033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Ejemplo de </a:t>
            </a:r>
            <a:r>
              <a:rPr lang="en-US" sz="1800" b="1" dirty="0" err="1">
                <a:solidFill>
                  <a:schemeClr val="bg1"/>
                </a:solidFill>
              </a:rPr>
              <a:t>guion</a:t>
            </a:r>
            <a:r>
              <a:rPr lang="en-US" sz="1800" b="1" dirty="0">
                <a:solidFill>
                  <a:schemeClr val="bg1"/>
                </a:solidFill>
              </a:rPr>
              <a:t> 4</a:t>
            </a:r>
          </a:p>
          <a:p>
            <a:pPr algn="ctr"/>
            <a:endParaRPr lang="en-US" sz="1800" dirty="0">
              <a:solidFill>
                <a:schemeClr val="bg1"/>
              </a:solidFill>
            </a:endParaRPr>
          </a:p>
          <a:p>
            <a:pPr algn="ctr"/>
            <a:r>
              <a:rPr lang="en-US" sz="1800" dirty="0">
                <a:solidFill>
                  <a:schemeClr val="bg1"/>
                </a:solidFill>
              </a:rPr>
              <a:t>Antes de que </a:t>
            </a:r>
            <a:r>
              <a:rPr lang="en-US" sz="1800" dirty="0" err="1">
                <a:solidFill>
                  <a:schemeClr val="bg1"/>
                </a:solidFill>
              </a:rPr>
              <a:t>finalice</a:t>
            </a:r>
            <a:r>
              <a:rPr lang="en-US" sz="1800" dirty="0">
                <a:solidFill>
                  <a:schemeClr val="bg1"/>
                </a:solidFill>
              </a:rPr>
              <a:t> la AEC</a:t>
            </a:r>
          </a:p>
        </p:txBody>
      </p:sp>
      <p:sp>
        <p:nvSpPr>
          <p:cNvPr id="25" name="Rectangle 24">
            <a:extLst>
              <a:ext uri="{FF2B5EF4-FFF2-40B4-BE49-F238E27FC236}">
                <a16:creationId xmlns:a16="http://schemas.microsoft.com/office/drawing/2014/main" id="{18B1439F-5C8B-CE0B-D456-5039EF7E545E}"/>
              </a:ext>
            </a:extLst>
          </p:cNvPr>
          <p:cNvSpPr/>
          <p:nvPr/>
        </p:nvSpPr>
        <p:spPr>
          <a:xfrm>
            <a:off x="9757231" y="3196336"/>
            <a:ext cx="1132114" cy="218033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Ejemplo de </a:t>
            </a:r>
            <a:r>
              <a:rPr lang="en-US" sz="1800" b="1" dirty="0" err="1">
                <a:solidFill>
                  <a:schemeClr val="bg1"/>
                </a:solidFill>
              </a:rPr>
              <a:t>guion</a:t>
            </a:r>
            <a:r>
              <a:rPr lang="en-US" sz="1800" b="1" dirty="0">
                <a:solidFill>
                  <a:schemeClr val="bg1"/>
                </a:solidFill>
              </a:rPr>
              <a:t> 5</a:t>
            </a:r>
          </a:p>
          <a:p>
            <a:pPr algn="ctr"/>
            <a:endParaRPr lang="en-US" sz="1800" dirty="0">
              <a:solidFill>
                <a:schemeClr val="bg1"/>
              </a:solidFill>
            </a:endParaRPr>
          </a:p>
          <a:p>
            <a:pPr algn="ctr"/>
            <a:r>
              <a:rPr lang="en-US" sz="1800" dirty="0">
                <a:solidFill>
                  <a:schemeClr val="bg1"/>
                </a:solidFill>
              </a:rPr>
              <a:t>Una </a:t>
            </a:r>
            <a:r>
              <a:rPr lang="en-US" sz="1800" dirty="0" err="1">
                <a:solidFill>
                  <a:schemeClr val="bg1"/>
                </a:solidFill>
              </a:rPr>
              <a:t>vez</a:t>
            </a:r>
            <a:r>
              <a:rPr lang="en-US" sz="1800" dirty="0">
                <a:solidFill>
                  <a:schemeClr val="bg1"/>
                </a:solidFill>
              </a:rPr>
              <a:t> </a:t>
            </a:r>
            <a:r>
              <a:rPr lang="en-US" sz="1800" dirty="0" err="1">
                <a:solidFill>
                  <a:schemeClr val="bg1"/>
                </a:solidFill>
              </a:rPr>
              <a:t>finalizada</a:t>
            </a:r>
            <a:r>
              <a:rPr lang="en-US" sz="1800" dirty="0">
                <a:solidFill>
                  <a:schemeClr val="bg1"/>
                </a:solidFill>
              </a:rPr>
              <a:t> la AEC</a:t>
            </a:r>
          </a:p>
        </p:txBody>
      </p:sp>
    </p:spTree>
    <p:extLst>
      <p:ext uri="{BB962C8B-B14F-4D97-AF65-F5344CB8AC3E}">
        <p14:creationId xmlns:p14="http://schemas.microsoft.com/office/powerpoint/2010/main" val="48484994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AC8C4-C4EA-4D59-4D9E-3D4B3B392AA1}"/>
              </a:ext>
            </a:extLst>
          </p:cNvPr>
          <p:cNvSpPr>
            <a:spLocks noGrp="1"/>
          </p:cNvSpPr>
          <p:nvPr>
            <p:ph type="title"/>
          </p:nvPr>
        </p:nvSpPr>
        <p:spPr/>
        <p:txBody>
          <a:bodyPr/>
          <a:lstStyle/>
          <a:p>
            <a:r>
              <a:rPr lang="en-US" dirty="0">
                <a:latin typeface="+mj-lt"/>
              </a:rPr>
              <a:t>Herramientas</a:t>
            </a:r>
          </a:p>
        </p:txBody>
      </p:sp>
      <p:sp>
        <p:nvSpPr>
          <p:cNvPr id="20" name="Rectangle: Single Corner Snipped 19">
            <a:extLst>
              <a:ext uri="{FF2B5EF4-FFF2-40B4-BE49-F238E27FC236}">
                <a16:creationId xmlns:a16="http://schemas.microsoft.com/office/drawing/2014/main" id="{1E89BA78-C87D-7A76-0008-1241C6E007EC}"/>
              </a:ext>
            </a:extLst>
          </p:cNvPr>
          <p:cNvSpPr/>
          <p:nvPr/>
        </p:nvSpPr>
        <p:spPr>
          <a:xfrm>
            <a:off x="1570230" y="2285416"/>
            <a:ext cx="1106488" cy="1341616"/>
          </a:xfrm>
          <a:prstGeom prst="snip1Rect">
            <a:avLst/>
          </a:prstGeom>
          <a:solidFill>
            <a:schemeClr val="accent3">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HERRAMIENTA 1</a:t>
            </a:r>
          </a:p>
        </p:txBody>
      </p:sp>
      <p:sp>
        <p:nvSpPr>
          <p:cNvPr id="21" name="Rectangle: Single Corner Snipped 20">
            <a:extLst>
              <a:ext uri="{FF2B5EF4-FFF2-40B4-BE49-F238E27FC236}">
                <a16:creationId xmlns:a16="http://schemas.microsoft.com/office/drawing/2014/main" id="{35D2F898-8B7D-8082-B0DF-F2AF10A8C78D}"/>
              </a:ext>
            </a:extLst>
          </p:cNvPr>
          <p:cNvSpPr/>
          <p:nvPr/>
        </p:nvSpPr>
        <p:spPr>
          <a:xfrm>
            <a:off x="3536915" y="2285416"/>
            <a:ext cx="1106488" cy="1341616"/>
          </a:xfrm>
          <a:prstGeom prst="snip1Rect">
            <a:avLst/>
          </a:prstGeom>
          <a:solidFill>
            <a:schemeClr val="accent3">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HERRAMIENTA 2</a:t>
            </a:r>
          </a:p>
        </p:txBody>
      </p:sp>
      <p:sp>
        <p:nvSpPr>
          <p:cNvPr id="22" name="Rectangle: Single Corner Snipped 21">
            <a:extLst>
              <a:ext uri="{FF2B5EF4-FFF2-40B4-BE49-F238E27FC236}">
                <a16:creationId xmlns:a16="http://schemas.microsoft.com/office/drawing/2014/main" id="{3B2889F2-8896-8F46-734B-800E35510B1B}"/>
              </a:ext>
            </a:extLst>
          </p:cNvPr>
          <p:cNvSpPr/>
          <p:nvPr/>
        </p:nvSpPr>
        <p:spPr>
          <a:xfrm>
            <a:off x="5503600" y="2285416"/>
            <a:ext cx="1106488" cy="1341616"/>
          </a:xfrm>
          <a:prstGeom prst="snip1Rect">
            <a:avLst/>
          </a:prstGeom>
          <a:solidFill>
            <a:schemeClr val="accent3">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HERRAMIENTA 3</a:t>
            </a:r>
          </a:p>
        </p:txBody>
      </p:sp>
      <p:sp>
        <p:nvSpPr>
          <p:cNvPr id="23" name="Rectangle: Single Corner Snipped 22">
            <a:extLst>
              <a:ext uri="{FF2B5EF4-FFF2-40B4-BE49-F238E27FC236}">
                <a16:creationId xmlns:a16="http://schemas.microsoft.com/office/drawing/2014/main" id="{FB3D4392-BC54-DB83-7FB7-4B0B9286A405}"/>
              </a:ext>
            </a:extLst>
          </p:cNvPr>
          <p:cNvSpPr/>
          <p:nvPr/>
        </p:nvSpPr>
        <p:spPr>
          <a:xfrm>
            <a:off x="7470285" y="2285416"/>
            <a:ext cx="1106488" cy="1341616"/>
          </a:xfrm>
          <a:prstGeom prst="snip1Rect">
            <a:avLst/>
          </a:prstGeom>
          <a:solidFill>
            <a:schemeClr val="accent3">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HERRAMIENTA 4</a:t>
            </a:r>
          </a:p>
        </p:txBody>
      </p:sp>
      <p:sp>
        <p:nvSpPr>
          <p:cNvPr id="24" name="Rectangle: Single Corner Snipped 23">
            <a:extLst>
              <a:ext uri="{FF2B5EF4-FFF2-40B4-BE49-F238E27FC236}">
                <a16:creationId xmlns:a16="http://schemas.microsoft.com/office/drawing/2014/main" id="{62C56C31-0051-60E2-1924-D74B71381B58}"/>
              </a:ext>
            </a:extLst>
          </p:cNvPr>
          <p:cNvSpPr/>
          <p:nvPr/>
        </p:nvSpPr>
        <p:spPr>
          <a:xfrm>
            <a:off x="9436969" y="2285416"/>
            <a:ext cx="1106488" cy="1341616"/>
          </a:xfrm>
          <a:prstGeom prst="snip1Rect">
            <a:avLst/>
          </a:prstGeom>
          <a:solidFill>
            <a:schemeClr val="accent3">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HERRAMIENTA 5</a:t>
            </a:r>
          </a:p>
        </p:txBody>
      </p:sp>
      <p:sp>
        <p:nvSpPr>
          <p:cNvPr id="26" name="TextBox 25">
            <a:extLst>
              <a:ext uri="{FF2B5EF4-FFF2-40B4-BE49-F238E27FC236}">
                <a16:creationId xmlns:a16="http://schemas.microsoft.com/office/drawing/2014/main" id="{DAEAD20B-6DF0-6DE0-7D7D-57B672114192}"/>
              </a:ext>
            </a:extLst>
          </p:cNvPr>
          <p:cNvSpPr txBox="1"/>
          <p:nvPr/>
        </p:nvSpPr>
        <p:spPr>
          <a:xfrm>
            <a:off x="1297834" y="4033204"/>
            <a:ext cx="1651280" cy="1477328"/>
          </a:xfrm>
          <a:prstGeom prst="rect">
            <a:avLst/>
          </a:prstGeom>
          <a:noFill/>
        </p:spPr>
        <p:txBody>
          <a:bodyPr wrap="square">
            <a:spAutoFit/>
          </a:bodyPr>
          <a:lstStyle/>
          <a:p>
            <a:pPr algn="ctr"/>
            <a:r>
              <a:rPr lang="en-US" sz="1800" dirty="0">
                <a:latin typeface="+mj-lt"/>
                <a:cs typeface="Calibri" panose="020F0502020204030204" pitchFamily="34" charset="0"/>
              </a:rPr>
              <a:t>¿Cuáles son las </a:t>
            </a:r>
            <a:r>
              <a:rPr lang="en-US" sz="1800" dirty="0" err="1">
                <a:latin typeface="+mj-lt"/>
                <a:cs typeface="Calibri" panose="020F0502020204030204" pitchFamily="34" charset="0"/>
              </a:rPr>
              <a:t>necesidades</a:t>
            </a:r>
            <a:r>
              <a:rPr lang="en-US" sz="1800" dirty="0">
                <a:latin typeface="+mj-lt"/>
                <a:cs typeface="Calibri" panose="020F0502020204030204" pitchFamily="34" charset="0"/>
              </a:rPr>
              <a:t> del/la </a:t>
            </a:r>
            <a:r>
              <a:rPr lang="en-US" sz="1800" dirty="0" err="1">
                <a:latin typeface="+mj-lt"/>
                <a:cs typeface="Calibri" panose="020F0502020204030204" pitchFamily="34" charset="0"/>
              </a:rPr>
              <a:t>menor</a:t>
            </a:r>
            <a:r>
              <a:rPr lang="en-US" sz="1800" dirty="0">
                <a:latin typeface="+mj-lt"/>
                <a:cs typeface="Calibri" panose="020F0502020204030204" pitchFamily="34" charset="0"/>
              </a:rPr>
              <a:t> y de la familia?</a:t>
            </a:r>
          </a:p>
        </p:txBody>
      </p:sp>
      <p:sp>
        <p:nvSpPr>
          <p:cNvPr id="28" name="TextBox 27">
            <a:extLst>
              <a:ext uri="{FF2B5EF4-FFF2-40B4-BE49-F238E27FC236}">
                <a16:creationId xmlns:a16="http://schemas.microsoft.com/office/drawing/2014/main" id="{21B725DE-475A-110B-6841-0D6B38C4AFB6}"/>
              </a:ext>
            </a:extLst>
          </p:cNvPr>
          <p:cNvSpPr txBox="1"/>
          <p:nvPr/>
        </p:nvSpPr>
        <p:spPr>
          <a:xfrm>
            <a:off x="3273363" y="4033204"/>
            <a:ext cx="1651280" cy="923330"/>
          </a:xfrm>
          <a:prstGeom prst="rect">
            <a:avLst/>
          </a:prstGeom>
          <a:noFill/>
        </p:spPr>
        <p:txBody>
          <a:bodyPr wrap="square">
            <a:spAutoFit/>
          </a:bodyPr>
          <a:lstStyle/>
          <a:p>
            <a:pPr algn="ctr"/>
            <a:r>
              <a:rPr lang="en-US" sz="1800" dirty="0">
                <a:latin typeface="+mj-lt"/>
                <a:cs typeface="Calibri" panose="020F0502020204030204" pitchFamily="34" charset="0"/>
              </a:rPr>
              <a:t>Priorizar el gasto doméstico</a:t>
            </a:r>
          </a:p>
        </p:txBody>
      </p:sp>
      <p:sp>
        <p:nvSpPr>
          <p:cNvPr id="29" name="TextBox 28">
            <a:extLst>
              <a:ext uri="{FF2B5EF4-FFF2-40B4-BE49-F238E27FC236}">
                <a16:creationId xmlns:a16="http://schemas.microsoft.com/office/drawing/2014/main" id="{EB81800E-2600-D813-AD27-EFE72DFB7DB6}"/>
              </a:ext>
            </a:extLst>
          </p:cNvPr>
          <p:cNvSpPr txBox="1"/>
          <p:nvPr/>
        </p:nvSpPr>
        <p:spPr>
          <a:xfrm>
            <a:off x="5270360" y="4033204"/>
            <a:ext cx="1651280" cy="646331"/>
          </a:xfrm>
          <a:prstGeom prst="rect">
            <a:avLst/>
          </a:prstGeom>
          <a:noFill/>
        </p:spPr>
        <p:txBody>
          <a:bodyPr wrap="square">
            <a:spAutoFit/>
          </a:bodyPr>
          <a:lstStyle/>
          <a:p>
            <a:pPr algn="ctr"/>
            <a:r>
              <a:rPr lang="en-US" sz="1800" dirty="0">
                <a:latin typeface="+mj-lt"/>
                <a:cs typeface="Calibri" panose="020F0502020204030204" pitchFamily="34" charset="0"/>
              </a:rPr>
              <a:t>Cuadro de seguimiento de los ingresos</a:t>
            </a:r>
          </a:p>
        </p:txBody>
      </p:sp>
      <p:sp>
        <p:nvSpPr>
          <p:cNvPr id="30" name="TextBox 29">
            <a:extLst>
              <a:ext uri="{FF2B5EF4-FFF2-40B4-BE49-F238E27FC236}">
                <a16:creationId xmlns:a16="http://schemas.microsoft.com/office/drawing/2014/main" id="{CA95117B-CE0D-C589-AC48-31C62DF05DE4}"/>
              </a:ext>
            </a:extLst>
          </p:cNvPr>
          <p:cNvSpPr txBox="1"/>
          <p:nvPr/>
        </p:nvSpPr>
        <p:spPr>
          <a:xfrm>
            <a:off x="7190905" y="4033204"/>
            <a:ext cx="1665248" cy="646331"/>
          </a:xfrm>
          <a:prstGeom prst="rect">
            <a:avLst/>
          </a:prstGeom>
          <a:noFill/>
        </p:spPr>
        <p:txBody>
          <a:bodyPr wrap="square">
            <a:spAutoFit/>
          </a:bodyPr>
          <a:lstStyle/>
          <a:p>
            <a:pPr algn="ctr"/>
            <a:r>
              <a:rPr lang="en-US" sz="1800" dirty="0">
                <a:latin typeface="+mj-lt"/>
                <a:cs typeface="Calibri" panose="020F0502020204030204" pitchFamily="34" charset="0"/>
              </a:rPr>
              <a:t>Cuadro de seguimiento de gastos</a:t>
            </a:r>
          </a:p>
        </p:txBody>
      </p:sp>
      <p:sp>
        <p:nvSpPr>
          <p:cNvPr id="31" name="TextBox 30">
            <a:extLst>
              <a:ext uri="{FF2B5EF4-FFF2-40B4-BE49-F238E27FC236}">
                <a16:creationId xmlns:a16="http://schemas.microsoft.com/office/drawing/2014/main" id="{AE6248DC-F678-E15F-6E5F-997AFACA9FCA}"/>
              </a:ext>
            </a:extLst>
          </p:cNvPr>
          <p:cNvSpPr txBox="1"/>
          <p:nvPr/>
        </p:nvSpPr>
        <p:spPr>
          <a:xfrm>
            <a:off x="9157589" y="4033204"/>
            <a:ext cx="1665248" cy="923330"/>
          </a:xfrm>
          <a:prstGeom prst="rect">
            <a:avLst/>
          </a:prstGeom>
          <a:noFill/>
        </p:spPr>
        <p:txBody>
          <a:bodyPr wrap="square">
            <a:spAutoFit/>
          </a:bodyPr>
          <a:lstStyle/>
          <a:p>
            <a:pPr algn="ctr"/>
            <a:r>
              <a:rPr lang="en-US" sz="1800" dirty="0">
                <a:latin typeface="+mj-lt"/>
                <a:cs typeface="Calibri" panose="020F0502020204030204" pitchFamily="34" charset="0"/>
              </a:rPr>
              <a:t>Folleto de salida de la AEC</a:t>
            </a:r>
          </a:p>
        </p:txBody>
      </p:sp>
    </p:spTree>
    <p:extLst>
      <p:ext uri="{BB962C8B-B14F-4D97-AF65-F5344CB8AC3E}">
        <p14:creationId xmlns:p14="http://schemas.microsoft.com/office/powerpoint/2010/main" val="47002665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0BE35-578A-4851-1177-F1F34ECD7B7E}"/>
              </a:ext>
            </a:extLst>
          </p:cNvPr>
          <p:cNvSpPr>
            <a:spLocks noGrp="1"/>
          </p:cNvSpPr>
          <p:nvPr>
            <p:ph type="title"/>
          </p:nvPr>
        </p:nvSpPr>
        <p:spPr>
          <a:xfrm>
            <a:off x="456893" y="138265"/>
            <a:ext cx="10515600" cy="868968"/>
          </a:xfrm>
        </p:spPr>
        <p:txBody>
          <a:bodyPr>
            <a:normAutofit fontScale="90000"/>
          </a:bodyPr>
          <a:lstStyle/>
          <a:p>
            <a:pPr algn="l"/>
            <a:r>
              <a:rPr lang="en-GB" dirty="0">
                <a:highlight>
                  <a:srgbClr val="FFFF00"/>
                </a:highlight>
                <a:latin typeface="+mj-lt"/>
              </a:rPr>
              <a:t>Herramienta 1: ¿</a:t>
            </a:r>
            <a:r>
              <a:rPr lang="en-GB" dirty="0" err="1">
                <a:highlight>
                  <a:srgbClr val="FFFF00"/>
                </a:highlight>
                <a:latin typeface="+mj-lt"/>
              </a:rPr>
              <a:t>cuáles</a:t>
            </a:r>
            <a:r>
              <a:rPr lang="en-GB" dirty="0">
                <a:highlight>
                  <a:srgbClr val="FFFF00"/>
                </a:highlight>
                <a:latin typeface="+mj-lt"/>
              </a:rPr>
              <a:t> son las </a:t>
            </a:r>
            <a:r>
              <a:rPr lang="en-GB" dirty="0" err="1">
                <a:highlight>
                  <a:srgbClr val="FFFF00"/>
                </a:highlight>
                <a:latin typeface="+mj-lt"/>
              </a:rPr>
              <a:t>necesidades</a:t>
            </a:r>
            <a:r>
              <a:rPr lang="en-GB" dirty="0">
                <a:highlight>
                  <a:srgbClr val="FFFF00"/>
                </a:highlight>
                <a:latin typeface="+mj-lt"/>
              </a:rPr>
              <a:t> del/la </a:t>
            </a:r>
            <a:r>
              <a:rPr lang="en-GB" dirty="0" err="1">
                <a:highlight>
                  <a:srgbClr val="FFFF00"/>
                </a:highlight>
                <a:latin typeface="+mj-lt"/>
              </a:rPr>
              <a:t>menor</a:t>
            </a:r>
            <a:r>
              <a:rPr lang="en-GB" dirty="0">
                <a:highlight>
                  <a:srgbClr val="FFFF00"/>
                </a:highlight>
                <a:latin typeface="+mj-lt"/>
              </a:rPr>
              <a:t> y de la familia?</a:t>
            </a:r>
            <a:endParaRPr lang="en-US" dirty="0">
              <a:highlight>
                <a:srgbClr val="FFFF00"/>
              </a:highlight>
              <a:latin typeface="+mj-lt"/>
            </a:endParaRPr>
          </a:p>
        </p:txBody>
      </p:sp>
      <p:pic>
        <p:nvPicPr>
          <p:cNvPr id="5" name="Picture 4">
            <a:extLst>
              <a:ext uri="{FF2B5EF4-FFF2-40B4-BE49-F238E27FC236}">
                <a16:creationId xmlns:a16="http://schemas.microsoft.com/office/drawing/2014/main" id="{42E7A05A-1EF0-0BF5-71A9-8DCFCBE2CE04}"/>
              </a:ext>
            </a:extLst>
          </p:cNvPr>
          <p:cNvPicPr>
            <a:picLocks noChangeAspect="1"/>
          </p:cNvPicPr>
          <p:nvPr/>
        </p:nvPicPr>
        <p:blipFill rotWithShape="1">
          <a:blip r:embed="rId3"/>
          <a:srcRect t="-3461" r="2456" b="-2707"/>
          <a:stretch/>
        </p:blipFill>
        <p:spPr>
          <a:xfrm>
            <a:off x="3095679" y="1384300"/>
            <a:ext cx="7595690" cy="4597400"/>
          </a:xfrm>
          <a:prstGeom prst="rect">
            <a:avLst/>
          </a:prstGeom>
          <a:ln>
            <a:solidFill>
              <a:schemeClr val="accent3">
                <a:lumMod val="75000"/>
              </a:schemeClr>
            </a:solidFill>
          </a:ln>
        </p:spPr>
      </p:pic>
      <p:sp>
        <p:nvSpPr>
          <p:cNvPr id="3" name="Rectangle: Single Corner Snipped 2">
            <a:extLst>
              <a:ext uri="{FF2B5EF4-FFF2-40B4-BE49-F238E27FC236}">
                <a16:creationId xmlns:a16="http://schemas.microsoft.com/office/drawing/2014/main" id="{1FA9A440-EC7A-D78E-976E-DA435A092531}"/>
              </a:ext>
            </a:extLst>
          </p:cNvPr>
          <p:cNvSpPr/>
          <p:nvPr/>
        </p:nvSpPr>
        <p:spPr>
          <a:xfrm>
            <a:off x="1496568" y="1384300"/>
            <a:ext cx="1106488" cy="1341616"/>
          </a:xfrm>
          <a:prstGeom prst="snip1Rect">
            <a:avLst/>
          </a:prstGeom>
          <a:solidFill>
            <a:schemeClr val="accent3">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dirty="0"/>
              <a:t>HERRAMIENTA 1</a:t>
            </a:r>
          </a:p>
        </p:txBody>
      </p:sp>
      <p:grpSp>
        <p:nvGrpSpPr>
          <p:cNvPr id="4" name="Group 3">
            <a:extLst>
              <a:ext uri="{FF2B5EF4-FFF2-40B4-BE49-F238E27FC236}">
                <a16:creationId xmlns:a16="http://schemas.microsoft.com/office/drawing/2014/main" id="{6B5336EE-B85B-C1C5-C47D-64BC07C933E1}"/>
              </a:ext>
            </a:extLst>
          </p:cNvPr>
          <p:cNvGrpSpPr/>
          <p:nvPr/>
        </p:nvGrpSpPr>
        <p:grpSpPr>
          <a:xfrm>
            <a:off x="10463848" y="876300"/>
            <a:ext cx="1587872" cy="1368854"/>
            <a:chOff x="10228983" y="337468"/>
            <a:chExt cx="1587872" cy="1368854"/>
          </a:xfrm>
        </p:grpSpPr>
        <p:sp>
          <p:nvSpPr>
            <p:cNvPr id="6" name="Hexagon 5">
              <a:extLst>
                <a:ext uri="{FF2B5EF4-FFF2-40B4-BE49-F238E27FC236}">
                  <a16:creationId xmlns:a16="http://schemas.microsoft.com/office/drawing/2014/main" id="{D692C6A8-267D-A3B5-A889-5F0F113B6ECF}"/>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E1586676-6ECD-DDE1-B3D7-657E367339B5}"/>
                </a:ext>
              </a:extLst>
            </p:cNvPr>
            <p:cNvGrpSpPr/>
            <p:nvPr/>
          </p:nvGrpSpPr>
          <p:grpSpPr>
            <a:xfrm>
              <a:off x="10737628" y="758745"/>
              <a:ext cx="562136" cy="634675"/>
              <a:chOff x="760175" y="830142"/>
              <a:chExt cx="867619" cy="979579"/>
            </a:xfrm>
          </p:grpSpPr>
          <p:sp>
            <p:nvSpPr>
              <p:cNvPr id="8" name="Rectangle 7">
                <a:extLst>
                  <a:ext uri="{FF2B5EF4-FFF2-40B4-BE49-F238E27FC236}">
                    <a16:creationId xmlns:a16="http://schemas.microsoft.com/office/drawing/2014/main" id="{CEC40BF0-4075-EABE-D826-A9AC44A4209E}"/>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49</a:t>
                </a:r>
              </a:p>
            </p:txBody>
          </p:sp>
          <p:sp>
            <p:nvSpPr>
              <p:cNvPr id="9" name="Rectangle 8">
                <a:extLst>
                  <a:ext uri="{FF2B5EF4-FFF2-40B4-BE49-F238E27FC236}">
                    <a16:creationId xmlns:a16="http://schemas.microsoft.com/office/drawing/2014/main" id="{280665C1-0006-3FC8-2421-D508428897E3}"/>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1023910"/>
      </p:ext>
    </p:extLst>
  </p:cSld>
  <p:clrMapOvr>
    <a:masterClrMapping/>
  </p:clrMapOvr>
</p:sld>
</file>

<file path=ppt/theme/theme1.xml><?xml version="1.0" encoding="utf-8"?>
<a:theme xmlns:a="http://schemas.openxmlformats.org/drawingml/2006/main" name="Office Theme">
  <a:themeElements>
    <a:clrScheme name="CPCM">
      <a:dk1>
        <a:srgbClr val="000000"/>
      </a:dk1>
      <a:lt1>
        <a:srgbClr val="FFFFFF"/>
      </a:lt1>
      <a:dk2>
        <a:srgbClr val="406078"/>
      </a:dk2>
      <a:lt2>
        <a:srgbClr val="E7E6E6"/>
      </a:lt2>
      <a:accent1>
        <a:srgbClr val="954D84"/>
      </a:accent1>
      <a:accent2>
        <a:srgbClr val="B08BA1"/>
      </a:accent2>
      <a:accent3>
        <a:srgbClr val="8ACA84"/>
      </a:accent3>
      <a:accent4>
        <a:srgbClr val="1D8CC8"/>
      </a:accent4>
      <a:accent5>
        <a:srgbClr val="5FC6C5"/>
      </a:accent5>
      <a:accent6>
        <a:srgbClr val="8D9EAE"/>
      </a:accent6>
      <a:hlink>
        <a:srgbClr val="C190B1"/>
      </a:hlink>
      <a:folHlink>
        <a:srgbClr val="BFE0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20250</TotalTime>
  <Words>21325</Words>
  <Application>Microsoft Office PowerPoint</Application>
  <PresentationFormat>Widescreen</PresentationFormat>
  <Paragraphs>2016</Paragraphs>
  <Slides>115</Slides>
  <Notes>115</Notes>
  <HiddenSlides>10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115</vt:i4>
      </vt:variant>
    </vt:vector>
  </HeadingPairs>
  <TitlesOfParts>
    <vt:vector size="121" baseType="lpstr">
      <vt:lpstr>Helvetica Neue</vt:lpstr>
      <vt:lpstr>Britannic Bold</vt:lpstr>
      <vt:lpstr>Garamond</vt:lpstr>
      <vt:lpstr>Arial</vt:lpstr>
      <vt:lpstr>Calibri</vt:lpstr>
      <vt:lpstr>Office Theme</vt:lpstr>
      <vt:lpstr>PowerPoint Presentation</vt:lpstr>
      <vt:lpstr>PowerPoint Presentation</vt:lpstr>
      <vt:lpstr>PowerPoint Presentation</vt:lpstr>
      <vt:lpstr>PowerPoint Presentation</vt:lpstr>
      <vt:lpstr>SESIÓN 1  Inicio del módulo</vt:lpstr>
      <vt:lpstr>Objetivo del módulo</vt:lpstr>
      <vt:lpstr>Objetivos de aprendizaje</vt:lpstr>
      <vt:lpstr>Agenda  1/2</vt:lpstr>
      <vt:lpstr>Agenda  2/2</vt:lpstr>
      <vt:lpstr>SESIÓN 2  Apoyar el apego y el establecimiento de vínculos afectivos de los/as cuidadores con los niños y niñas más pequeños/as </vt:lpstr>
      <vt:lpstr>Normas mínimas para la protección de la infancia en la acción humanitaria</vt:lpstr>
      <vt:lpstr>¿Qué es el apego? </vt:lpstr>
      <vt:lpstr>¿Por qué es importante el apego en la protección de la infancia?</vt:lpstr>
      <vt:lpstr>Apego y cuidadores masculinos</vt:lpstr>
      <vt:lpstr>Apego y vínculo afectivo</vt:lpstr>
      <vt:lpstr>Formas de fomentar el apego antes de que nazca el bebé</vt:lpstr>
      <vt:lpstr>Formas de fomentar el apego una vez nacido el bebé</vt:lpstr>
      <vt:lpstr>Juegos para bebés y niños y niñas pequeños/as</vt:lpstr>
      <vt:lpstr>Servir y devolver: una técnica práctica para cuidadores</vt:lpstr>
      <vt:lpstr>Servir y devolver</vt:lpstr>
      <vt:lpstr>PowerPoint Presentation</vt:lpstr>
      <vt:lpstr>Cuándo remitir</vt:lpstr>
      <vt:lpstr>Puntos clave de aprendizaje</vt:lpstr>
      <vt:lpstr>SESIÓN 3  Establecer relaciones positivas con los/as menores</vt:lpstr>
      <vt:lpstr>Regla de oro de la psicología: los/as menores necesitan y quieren la atención de los adultos/as</vt:lpstr>
      <vt:lpstr>Atención positiva</vt:lpstr>
      <vt:lpstr>Tres herramientas para padres y madres </vt:lpstr>
      <vt:lpstr>Jugar con los/as menores</vt:lpstr>
      <vt:lpstr>¿Qué aprenden los/as menores y los padres y madres jugando?</vt:lpstr>
      <vt:lpstr>Consejos para que los padres, madres o cuidadores jueguen con los/as menores</vt:lpstr>
      <vt:lpstr>Juegos de rol: juegos liderados por menores</vt:lpstr>
      <vt:lpstr>PowerPoint Presentation</vt:lpstr>
      <vt:lpstr>Elogios</vt:lpstr>
      <vt:lpstr>Elogios y estímulos eficaces</vt:lpstr>
      <vt:lpstr>Juego de roles: el elogio</vt:lpstr>
      <vt:lpstr>PowerPoint Presentation</vt:lpstr>
      <vt:lpstr>Tiempo de calidad</vt:lpstr>
      <vt:lpstr>Los beneficios del tiempo de calidad</vt:lpstr>
      <vt:lpstr>Tiempo de calidad</vt:lpstr>
      <vt:lpstr>Reflexión</vt:lpstr>
      <vt:lpstr>Puntos clave de aprendizaje</vt:lpstr>
      <vt:lpstr>SESIÓN 4  Desarrollar las habilidades de comunicación emocional y empática de padres, madres y cuidadores </vt:lpstr>
      <vt:lpstr>DEBATE EN GRUPO</vt:lpstr>
      <vt:lpstr>Empatía</vt:lpstr>
      <vt:lpstr>¿Por qué es necesaria la empatía para ser padre o madre o cuidador?</vt:lpstr>
      <vt:lpstr>Pasos de la empatía</vt:lpstr>
      <vt:lpstr>PowerPoint Presentation</vt:lpstr>
      <vt:lpstr>Juego de rol: los 4 pasos de la empatía</vt:lpstr>
      <vt:lpstr>Situaciones de ayuda y de escucha</vt:lpstr>
      <vt:lpstr>Empatía para todos los/as menores</vt:lpstr>
      <vt:lpstr>Juego de rol: empatía para todos los/as menores</vt:lpstr>
      <vt:lpstr>Puntos clave de aprendizaje</vt:lpstr>
      <vt:lpstr>SESIÓN 5  Crear un entorno predecible y seguro mediante normas y rutinas familiares </vt:lpstr>
      <vt:lpstr>Funciones y expectativas claras</vt:lpstr>
      <vt:lpstr>Herramientas para cuidadores</vt:lpstr>
      <vt:lpstr>Normas y acuerdos familiares</vt:lpstr>
      <vt:lpstr>Directrices para unas normas eficaces</vt:lpstr>
      <vt:lpstr>PowerPoint Presentation</vt:lpstr>
      <vt:lpstr>Crear y explicar normas</vt:lpstr>
      <vt:lpstr>Juegos de rol: ayudar a los/as menores a aprender de los errores</vt:lpstr>
      <vt:lpstr>Establecer consecuencias eficaces</vt:lpstr>
      <vt:lpstr>Pensar y compartir</vt:lpstr>
      <vt:lpstr>Reuniones familiares</vt:lpstr>
      <vt:lpstr>Reuniones familiares eficaces</vt:lpstr>
      <vt:lpstr>Reuniones familiares en 4 pasos</vt:lpstr>
      <vt:lpstr>Reflexión</vt:lpstr>
      <vt:lpstr>Puntos clave de aprendizaje</vt:lpstr>
      <vt:lpstr>SESIÓN 6  Estrategias de disciplina no violenta para cuidadores </vt:lpstr>
      <vt:lpstr>Disciplina</vt:lpstr>
      <vt:lpstr>Disciplinar con dignidad versus los castigos corporales</vt:lpstr>
      <vt:lpstr>Estrategias parentales para ayudar a los/as menores a comportarse de forma no agresiva</vt:lpstr>
      <vt:lpstr>Pensar y compartir</vt:lpstr>
      <vt:lpstr>La estrategia “ignorar”</vt:lpstr>
      <vt:lpstr>Cómo ignorar un comportamiento inadecuado</vt:lpstr>
      <vt:lpstr>Tiempo fuera</vt:lpstr>
      <vt:lpstr>Condiciones para un tiempo fuera eficaz</vt:lpstr>
      <vt:lpstr>Duración del tiempo fuera</vt:lpstr>
      <vt:lpstr>Juego de rol: tiempo fuera</vt:lpstr>
      <vt:lpstr>Puntos clave de aprendizaje</vt:lpstr>
      <vt:lpstr>SESIÓN 7  Reforzar las redes de apoyo social</vt:lpstr>
      <vt:lpstr>DEBATE EN GRUPO</vt:lpstr>
      <vt:lpstr>Qué puede significar el apoyo social para los padres, madres o cuidadores en la práctica</vt:lpstr>
      <vt:lpstr>Herramienta: quién está en tu círculo </vt:lpstr>
      <vt:lpstr>Herramienta: ecomapa </vt:lpstr>
      <vt:lpstr>Herramienta: ecomapa </vt:lpstr>
      <vt:lpstr>Grupos de apoyo</vt:lpstr>
      <vt:lpstr>Puntos clave de aprendizaje</vt:lpstr>
      <vt:lpstr>SESIÓN 8  Herramientas básicas de gestión monetaria</vt:lpstr>
      <vt:lpstr>Efectos potenciales de la capacitación económica de las familias</vt:lpstr>
      <vt:lpstr>La caja de herramientas de Money Matters </vt:lpstr>
      <vt:lpstr>¿Qué hacen las herramientas? </vt:lpstr>
      <vt:lpstr>Tipos de gastos domésticos </vt:lpstr>
      <vt:lpstr>¿Cuándo utilizar estas herramientas?</vt:lpstr>
      <vt:lpstr>¿Dónde utilizar estas herramientas?</vt:lpstr>
      <vt:lpstr>PowerPoint Presentation</vt:lpstr>
      <vt:lpstr>Hablar de las necesidades dentro del hogar</vt:lpstr>
      <vt:lpstr>Guiones de muestra </vt:lpstr>
      <vt:lpstr>Herramientas</vt:lpstr>
      <vt:lpstr>Herramienta 1: ¿cuáles son las necesidades del/la menor y de la familia?</vt:lpstr>
      <vt:lpstr>Herramienta 2: Priorización de los gastos del hogar</vt:lpstr>
      <vt:lpstr>Herramienta 3: tabla de seguimiento de los ingresos</vt:lpstr>
      <vt:lpstr>Herramienta 4: cuadro de seguimiento de gastos</vt:lpstr>
      <vt:lpstr>PowerPoint Presentation</vt:lpstr>
      <vt:lpstr>Herramientas del Money Matters</vt:lpstr>
      <vt:lpstr>Puntos clave de aprendizaje</vt:lpstr>
      <vt:lpstr>SESIÓN 9  Técnicas de autocuidado y relajación para ayudar a los/as cuidadores</vt:lpstr>
      <vt:lpstr>Estrés del cuidador</vt:lpstr>
      <vt:lpstr>Consecuencias del estrés</vt:lpstr>
      <vt:lpstr>Impacto del cuidador en los/as menores</vt:lpstr>
      <vt:lpstr>Métodos de afrontamiento</vt:lpstr>
      <vt:lpstr>¿Qué es la relajación?</vt:lpstr>
      <vt:lpstr>Caja de herramientas de técnicas de relajación y autocuidado</vt:lpstr>
      <vt:lpstr>Puntos clave de aprendizaje</vt:lpstr>
      <vt:lpstr>SESIÓN 10  Cierre del módulo</vt:lpstr>
      <vt:lpstr>Cierre del módulo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keywords>, docId:4FE33899E784E19A6B437D3287C35200</cp:keywords>
  <cp:lastModifiedBy>Ilse Van der Straeten</cp:lastModifiedBy>
  <cp:revision>54</cp:revision>
  <dcterms:created xsi:type="dcterms:W3CDTF">2017-12-20T18:51:03Z</dcterms:created>
  <dcterms:modified xsi:type="dcterms:W3CDTF">2023-05-04T11:13:27Z</dcterms:modified>
</cp:coreProperties>
</file>