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handoutMasterIdLst>
    <p:handoutMasterId r:id="rId49"/>
  </p:handoutMasterIdLst>
  <p:sldIdLst>
    <p:sldId id="326" r:id="rId2"/>
    <p:sldId id="257" r:id="rId3"/>
    <p:sldId id="775" r:id="rId4"/>
    <p:sldId id="773" r:id="rId5"/>
    <p:sldId id="337" r:id="rId6"/>
    <p:sldId id="339" r:id="rId7"/>
    <p:sldId id="262" r:id="rId8"/>
    <p:sldId id="724" r:id="rId9"/>
    <p:sldId id="727" r:id="rId10"/>
    <p:sldId id="755" r:id="rId11"/>
    <p:sldId id="729" r:id="rId12"/>
    <p:sldId id="752" r:id="rId13"/>
    <p:sldId id="754" r:id="rId14"/>
    <p:sldId id="756" r:id="rId15"/>
    <p:sldId id="776" r:id="rId16"/>
    <p:sldId id="757" r:id="rId17"/>
    <p:sldId id="771" r:id="rId18"/>
    <p:sldId id="777" r:id="rId19"/>
    <p:sldId id="749" r:id="rId20"/>
    <p:sldId id="778" r:id="rId21"/>
    <p:sldId id="772" r:id="rId22"/>
    <p:sldId id="779" r:id="rId23"/>
    <p:sldId id="374" r:id="rId24"/>
    <p:sldId id="366" r:id="rId25"/>
    <p:sldId id="731" r:id="rId26"/>
    <p:sldId id="763" r:id="rId27"/>
    <p:sldId id="765" r:id="rId28"/>
    <p:sldId id="732" r:id="rId29"/>
    <p:sldId id="760" r:id="rId30"/>
    <p:sldId id="759" r:id="rId31"/>
    <p:sldId id="769" r:id="rId32"/>
    <p:sldId id="766" r:id="rId33"/>
    <p:sldId id="770" r:id="rId34"/>
    <p:sldId id="383" r:id="rId35"/>
    <p:sldId id="344" r:id="rId36"/>
    <p:sldId id="739" r:id="rId37"/>
    <p:sldId id="780" r:id="rId38"/>
    <p:sldId id="753" r:id="rId39"/>
    <p:sldId id="761" r:id="rId40"/>
    <p:sldId id="751" r:id="rId41"/>
    <p:sldId id="762" r:id="rId42"/>
    <p:sldId id="781" r:id="rId43"/>
    <p:sldId id="782" r:id="rId44"/>
    <p:sldId id="386" r:id="rId45"/>
    <p:sldId id="774" r:id="rId46"/>
    <p:sldId id="387" r:id="rId47"/>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6711324F-24E5-4175-8C41-6C1B07637038}">
          <p14:sldIdLst>
            <p14:sldId id="326"/>
            <p14:sldId id="257"/>
            <p14:sldId id="775"/>
          </p14:sldIdLst>
        </p14:section>
        <p14:section name="Sesión 1" id="{61D7EA90-D983-4289-B5B9-4EC69145E620}">
          <p14:sldIdLst>
            <p14:sldId id="773"/>
            <p14:sldId id="337"/>
            <p14:sldId id="339"/>
            <p14:sldId id="262"/>
          </p14:sldIdLst>
        </p14:section>
        <p14:section name="Sesión 2" id="{EA7A8694-36A0-4709-B012-9D4011E94DAD}">
          <p14:sldIdLst>
            <p14:sldId id="724"/>
            <p14:sldId id="727"/>
            <p14:sldId id="755"/>
            <p14:sldId id="729"/>
            <p14:sldId id="752"/>
            <p14:sldId id="754"/>
            <p14:sldId id="756"/>
            <p14:sldId id="776"/>
            <p14:sldId id="757"/>
            <p14:sldId id="771"/>
            <p14:sldId id="777"/>
            <p14:sldId id="749"/>
            <p14:sldId id="778"/>
            <p14:sldId id="772"/>
            <p14:sldId id="779"/>
            <p14:sldId id="374"/>
          </p14:sldIdLst>
        </p14:section>
        <p14:section name="Sesión 3" id="{7A6787DD-F2D8-42C7-879D-DA0DEF34281F}">
          <p14:sldIdLst>
            <p14:sldId id="366"/>
            <p14:sldId id="731"/>
            <p14:sldId id="763"/>
            <p14:sldId id="765"/>
            <p14:sldId id="732"/>
            <p14:sldId id="760"/>
            <p14:sldId id="759"/>
            <p14:sldId id="769"/>
            <p14:sldId id="766"/>
            <p14:sldId id="770"/>
            <p14:sldId id="383"/>
          </p14:sldIdLst>
        </p14:section>
        <p14:section name="Sesión 4" id="{6ADCDA45-1BCC-4A45-A4B9-4594CBD770A4}">
          <p14:sldIdLst>
            <p14:sldId id="344"/>
            <p14:sldId id="739"/>
            <p14:sldId id="780"/>
            <p14:sldId id="753"/>
            <p14:sldId id="761"/>
            <p14:sldId id="751"/>
            <p14:sldId id="762"/>
            <p14:sldId id="781"/>
            <p14:sldId id="782"/>
            <p14:sldId id="386"/>
          </p14:sldIdLst>
        </p14:section>
        <p14:section name="Sesión 5" id="{1AE8F7A1-A8B9-46B7-B365-6201670E92C5}">
          <p14:sldIdLst>
            <p14:sldId id="774"/>
            <p14:sldId id="38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EC1317-ED4B-3651-3741-C9C6FC8C0C6C}" name="Justina Ojom" initials="JO" userId="S::justina.ojom@little-fish.co::cbdaed7d-8d45-4372-a16a-f3f8900c2f45" providerId="AD"/>
  <p188:author id="{CEAF54CD-BFA4-1B0D-D4B9-9B9B1E4517CD}" name="Justina Li" initials="JL" userId="250e3184e11dcac9" providerId="Windows Live"/>
  <p188:author id="{0027B4F2-1383-E369-CA03-AA29E1613B29}" name="Clare Back" initials="CB" userId="7ca9c63e0bec638d" providerId="Windows Live"/>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AF4B"/>
    <a:srgbClr val="DE0000"/>
    <a:srgbClr val="026794"/>
    <a:srgbClr val="97467D"/>
    <a:srgbClr val="405E79"/>
    <a:srgbClr val="35B2B4"/>
    <a:srgbClr val="95CD7A"/>
    <a:srgbClr val="70995C"/>
    <a:srgbClr val="D5EBC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C39DFF-1632-49FC-BC4A-6436220C09D8}" v="354" dt="2023-04-17T13:02:08.7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62" autoAdjust="0"/>
    <p:restoredTop sz="67913" autoAdjust="0"/>
  </p:normalViewPr>
  <p:slideViewPr>
    <p:cSldViewPr snapToGrid="0" snapToObjects="1">
      <p:cViewPr varScale="1">
        <p:scale>
          <a:sx n="47" d="100"/>
          <a:sy n="47" d="100"/>
        </p:scale>
        <p:origin x="1485" y="36"/>
      </p:cViewPr>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9" d="100"/>
          <a:sy n="49" d="100"/>
        </p:scale>
        <p:origin x="2952"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55"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DFAAEB6-E61C-4624-B9E6-BED41F835A4A}"/>
              </a:ext>
            </a:extLst>
          </p:cNvPr>
          <p:cNvSpPr>
            <a:spLocks noGrp="1"/>
          </p:cNvSpPr>
          <p:nvPr>
            <p:ph type="hdr" sz="quarter"/>
          </p:nvPr>
        </p:nvSpPr>
        <p:spPr>
          <a:xfrm>
            <a:off x="0" y="1"/>
            <a:ext cx="3076364" cy="513508"/>
          </a:xfrm>
          <a:prstGeom prst="rect">
            <a:avLst/>
          </a:prstGeom>
        </p:spPr>
        <p:txBody>
          <a:bodyPr vert="horz" lIns="94640" tIns="47320" rIns="94640" bIns="47320" rtlCol="0"/>
          <a:lstStyle>
            <a:lvl1pPr algn="l">
              <a:defRPr sz="1200"/>
            </a:lvl1pPr>
          </a:lstStyle>
          <a:p>
            <a:endParaRPr lang="en-CA" dirty="0"/>
          </a:p>
        </p:txBody>
      </p:sp>
      <p:sp>
        <p:nvSpPr>
          <p:cNvPr id="3" name="Date Placeholder 2">
            <a:extLst>
              <a:ext uri="{FF2B5EF4-FFF2-40B4-BE49-F238E27FC236}">
                <a16:creationId xmlns:a16="http://schemas.microsoft.com/office/drawing/2014/main" id="{76945E12-8FEC-466A-BC96-0A53E028DD75}"/>
              </a:ext>
            </a:extLst>
          </p:cNvPr>
          <p:cNvSpPr>
            <a:spLocks noGrp="1"/>
          </p:cNvSpPr>
          <p:nvPr>
            <p:ph type="dt" sz="quarter" idx="1"/>
          </p:nvPr>
        </p:nvSpPr>
        <p:spPr>
          <a:xfrm>
            <a:off x="4021294" y="1"/>
            <a:ext cx="3076364" cy="513508"/>
          </a:xfrm>
          <a:prstGeom prst="rect">
            <a:avLst/>
          </a:prstGeom>
        </p:spPr>
        <p:txBody>
          <a:bodyPr vert="horz" lIns="94640" tIns="47320" rIns="94640" bIns="47320" rtlCol="0"/>
          <a:lstStyle>
            <a:lvl1pPr algn="r">
              <a:defRPr sz="1200"/>
            </a:lvl1pPr>
          </a:lstStyle>
          <a:p>
            <a:fld id="{4383D835-2706-420F-9614-605069E3941B}" type="datetimeFigureOut">
              <a:rPr lang="en-CA" smtClean="0"/>
              <a:t>2023-05-04</a:t>
            </a:fld>
            <a:endParaRPr lang="en-CA" dirty="0"/>
          </a:p>
        </p:txBody>
      </p:sp>
      <p:sp>
        <p:nvSpPr>
          <p:cNvPr id="4" name="Footer Placeholder 3">
            <a:extLst>
              <a:ext uri="{FF2B5EF4-FFF2-40B4-BE49-F238E27FC236}">
                <a16:creationId xmlns:a16="http://schemas.microsoft.com/office/drawing/2014/main" id="{64315364-F0D9-4B57-9780-6EA3B6E2CA46}"/>
              </a:ext>
            </a:extLst>
          </p:cNvPr>
          <p:cNvSpPr>
            <a:spLocks noGrp="1"/>
          </p:cNvSpPr>
          <p:nvPr>
            <p:ph type="ftr" sz="quarter" idx="2"/>
          </p:nvPr>
        </p:nvSpPr>
        <p:spPr>
          <a:xfrm>
            <a:off x="0" y="9721107"/>
            <a:ext cx="3076364" cy="513507"/>
          </a:xfrm>
          <a:prstGeom prst="rect">
            <a:avLst/>
          </a:prstGeom>
        </p:spPr>
        <p:txBody>
          <a:bodyPr vert="horz" lIns="94640" tIns="47320" rIns="94640" bIns="47320" rtlCol="0" anchor="b"/>
          <a:lstStyle>
            <a:lvl1pPr algn="l">
              <a:defRPr sz="1200"/>
            </a:lvl1pPr>
          </a:lstStyle>
          <a:p>
            <a:endParaRPr lang="en-CA" dirty="0"/>
          </a:p>
        </p:txBody>
      </p:sp>
      <p:sp>
        <p:nvSpPr>
          <p:cNvPr id="5" name="Slide Number Placeholder 4">
            <a:extLst>
              <a:ext uri="{FF2B5EF4-FFF2-40B4-BE49-F238E27FC236}">
                <a16:creationId xmlns:a16="http://schemas.microsoft.com/office/drawing/2014/main" id="{796983DF-0AB9-4C2A-8646-4B872DAFE52A}"/>
              </a:ext>
            </a:extLst>
          </p:cNvPr>
          <p:cNvSpPr>
            <a:spLocks noGrp="1"/>
          </p:cNvSpPr>
          <p:nvPr>
            <p:ph type="sldNum" sz="quarter" idx="3"/>
          </p:nvPr>
        </p:nvSpPr>
        <p:spPr>
          <a:xfrm>
            <a:off x="4021294" y="9721107"/>
            <a:ext cx="3076364" cy="513507"/>
          </a:xfrm>
          <a:prstGeom prst="rect">
            <a:avLst/>
          </a:prstGeom>
        </p:spPr>
        <p:txBody>
          <a:bodyPr vert="horz" lIns="94640" tIns="47320" rIns="94640" bIns="47320" rtlCol="0" anchor="b"/>
          <a:lstStyle>
            <a:lvl1pPr algn="r">
              <a:defRPr sz="1200"/>
            </a:lvl1pPr>
          </a:lstStyle>
          <a:p>
            <a:fld id="{88951756-C696-437A-BBE9-CDACCAA1EE5E}" type="slidenum">
              <a:rPr lang="en-CA" smtClean="0"/>
              <a:t>‹#›</a:t>
            </a:fld>
            <a:endParaRPr lang="en-CA" dirty="0"/>
          </a:p>
        </p:txBody>
      </p:sp>
    </p:spTree>
    <p:extLst>
      <p:ext uri="{BB962C8B-B14F-4D97-AF65-F5344CB8AC3E}">
        <p14:creationId xmlns:p14="http://schemas.microsoft.com/office/powerpoint/2010/main" val="42780644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9" y="4229101"/>
            <a:ext cx="6143624" cy="5442607"/>
          </a:xfrm>
          <a:prstGeom prst="rect">
            <a:avLst/>
          </a:prstGeom>
        </p:spPr>
        <p:txBody>
          <a:bodyPr vert="horz" lIns="94640" tIns="47320" rIns="94640" bIns="47320" rtlCol="0"/>
          <a:lstStyle/>
          <a:p>
            <a:pPr lvl="0"/>
            <a:r>
              <a:rPr lang="en-US" dirty="0"/>
              <a:t>Haga clic para editar los estilos de texto maestro</a:t>
            </a:r>
          </a:p>
          <a:p>
            <a:pPr lvl="1"/>
            <a:r>
              <a:rPr lang="en-US" dirty="0"/>
              <a:t>Segundo nivel</a:t>
            </a:r>
          </a:p>
          <a:p>
            <a:pPr lvl="2"/>
            <a:r>
              <a:rPr lang="en-US" dirty="0"/>
              <a:t>Tercer nivel</a:t>
            </a:r>
          </a:p>
          <a:p>
            <a:pPr lvl="3"/>
            <a:r>
              <a:rPr lang="en-US" dirty="0"/>
              <a:t>Cuarto nivel</a:t>
            </a:r>
          </a:p>
          <a:p>
            <a:pPr lvl="4"/>
            <a:r>
              <a:rPr lang="en-US" dirty="0"/>
              <a:t>Quinto nivel</a:t>
            </a:r>
          </a:p>
        </p:txBody>
      </p:sp>
      <p:sp>
        <p:nvSpPr>
          <p:cNvPr id="9" name="Slide Image Placeholder 4">
            <a:extLst>
              <a:ext uri="{FF2B5EF4-FFF2-40B4-BE49-F238E27FC236}">
                <a16:creationId xmlns:a16="http://schemas.microsoft.com/office/drawing/2014/main" id="{9730F580-2195-3BFD-72CA-884F721F2149}"/>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174379134"/>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unicef.org/serbia/sites/unicef.org.serbia/files/2018-1%200/Strenthening_Vulnerable_Families.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BIENVENIDA</a:t>
            </a:r>
          </a:p>
          <a:p>
            <a:r>
              <a:rPr lang="en-US" noProof="0" dirty="0" err="1"/>
              <a:t>Dé</a:t>
            </a:r>
            <a:r>
              <a:rPr lang="en-US" noProof="0" dirty="0"/>
              <a:t> la </a:t>
            </a:r>
            <a:r>
              <a:rPr lang="en-US" noProof="0" dirty="0" err="1"/>
              <a:t>bienvenida</a:t>
            </a:r>
            <a:r>
              <a:rPr lang="en-US" noProof="0" dirty="0"/>
              <a:t> a </a:t>
            </a:r>
            <a:r>
              <a:rPr lang="en-US" noProof="0" dirty="0" err="1"/>
              <a:t>los</a:t>
            </a:r>
            <a:r>
              <a:rPr lang="en-US" noProof="0" dirty="0"/>
              <a:t>/as </a:t>
            </a:r>
            <a:r>
              <a:rPr lang="en-US" noProof="0" dirty="0" err="1"/>
              <a:t>participantes</a:t>
            </a:r>
            <a:r>
              <a:rPr lang="en-US" noProof="0" dirty="0"/>
              <a:t>.</a:t>
            </a:r>
          </a:p>
        </p:txBody>
      </p:sp>
      <p:sp>
        <p:nvSpPr>
          <p:cNvPr id="6" name="Slide Image Placeholder 5">
            <a:extLst>
              <a:ext uri="{FF2B5EF4-FFF2-40B4-BE49-F238E27FC236}">
                <a16:creationId xmlns:a16="http://schemas.microsoft.com/office/drawing/2014/main" id="{38777CD7-18F7-9F3E-6850-75F7CB2AA8A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F71256D-802A-0301-ACA4-A4ADB2D745D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a:latin typeface="+mn-lt"/>
            </a:endParaRPr>
          </a:p>
        </p:txBody>
      </p:sp>
    </p:spTree>
    <p:extLst>
      <p:ext uri="{BB962C8B-B14F-4D97-AF65-F5344CB8AC3E}">
        <p14:creationId xmlns:p14="http://schemas.microsoft.com/office/powerpoint/2010/main" val="36732005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p>
          <a:p>
            <a:r>
              <a:rPr lang="en-US" i="1" noProof="0" dirty="0"/>
              <a:t>En este diagrama, los frutos representan los beneficios de trabajar con familias y cuidadores.</a:t>
            </a:r>
          </a:p>
          <a:p>
            <a:r>
              <a:rPr lang="en-US" i="1" noProof="0" dirty="0" err="1"/>
              <a:t>Algunos</a:t>
            </a:r>
            <a:r>
              <a:rPr lang="en-US" i="1" noProof="0" dirty="0"/>
              <a:t> de </a:t>
            </a:r>
            <a:r>
              <a:rPr lang="en-US" i="1" noProof="0" dirty="0" err="1"/>
              <a:t>estos</a:t>
            </a:r>
            <a:r>
              <a:rPr lang="en-US" i="1" noProof="0" dirty="0"/>
              <a:t> </a:t>
            </a:r>
            <a:r>
              <a:rPr lang="en-US" i="1" noProof="0" dirty="0" err="1"/>
              <a:t>frutos</a:t>
            </a:r>
            <a:r>
              <a:rPr lang="en-US" i="1" noProof="0" dirty="0"/>
              <a:t> son: </a:t>
            </a:r>
          </a:p>
          <a:p>
            <a:pPr lvl="1"/>
            <a:r>
              <a:rPr lang="en-US" i="1" noProof="0" dirty="0" err="1"/>
              <a:t>cuidadores</a:t>
            </a:r>
            <a:r>
              <a:rPr lang="en-US" i="1" noProof="0" dirty="0"/>
              <a:t> </a:t>
            </a:r>
            <a:r>
              <a:rPr lang="en-US" i="1" noProof="0" dirty="0" err="1"/>
              <a:t>colaboradores</a:t>
            </a:r>
            <a:r>
              <a:rPr lang="en-US" i="1" noProof="0" dirty="0"/>
              <a:t>:</a:t>
            </a:r>
          </a:p>
          <a:p>
            <a:pPr lvl="2"/>
            <a:r>
              <a:rPr lang="en-US" i="1" dirty="0" err="1"/>
              <a:t>los</a:t>
            </a:r>
            <a:r>
              <a:rPr lang="en-US" i="1" dirty="0"/>
              <a:t>/as </a:t>
            </a:r>
            <a:r>
              <a:rPr lang="en-US" i="1" dirty="0" err="1"/>
              <a:t>cuidadores</a:t>
            </a:r>
            <a:r>
              <a:rPr lang="en-US" i="1" dirty="0"/>
              <a:t> pueden estar </a:t>
            </a:r>
            <a:r>
              <a:rPr lang="en-US" i="1" noProof="0" dirty="0"/>
              <a:t>más motivados para </a:t>
            </a:r>
            <a:r>
              <a:rPr lang="en-US" i="1" noProof="0" dirty="0" err="1"/>
              <a:t>comprometerse</a:t>
            </a:r>
            <a:r>
              <a:rPr lang="en-US" i="1" noProof="0" dirty="0"/>
              <a:t> de forma </a:t>
            </a:r>
            <a:r>
              <a:rPr lang="en-US" i="1" noProof="0" dirty="0" err="1"/>
              <a:t>activa</a:t>
            </a:r>
            <a:r>
              <a:rPr lang="en-US" i="1" noProof="0" dirty="0"/>
              <a:t> en la consecución del plan de </a:t>
            </a:r>
            <a:r>
              <a:rPr lang="en-US" i="1" noProof="0" dirty="0" err="1"/>
              <a:t>caso</a:t>
            </a:r>
            <a:r>
              <a:rPr lang="en-US" i="1" noProof="0" dirty="0"/>
              <a:t>.</a:t>
            </a:r>
          </a:p>
          <a:p>
            <a:pPr lvl="2"/>
            <a:r>
              <a:rPr lang="en-US" i="1" noProof="0" dirty="0"/>
              <a:t>es más probable que </a:t>
            </a:r>
            <a:r>
              <a:rPr lang="en-US" i="1" noProof="0" dirty="0" err="1"/>
              <a:t>los</a:t>
            </a:r>
            <a:r>
              <a:rPr lang="en-US" i="1" noProof="0" dirty="0"/>
              <a:t>/as cuidadores reconozcan y estén de acuerdo con los problemas que hay que resolver.</a:t>
            </a:r>
          </a:p>
          <a:p>
            <a:pPr lvl="1"/>
            <a:r>
              <a:rPr lang="en-US" i="1" noProof="0" dirty="0" err="1"/>
              <a:t>preservación</a:t>
            </a:r>
            <a:r>
              <a:rPr lang="en-US" i="1" noProof="0" dirty="0"/>
              <a:t> de la </a:t>
            </a:r>
            <a:r>
              <a:rPr lang="en-US" i="1" noProof="0" dirty="0" err="1"/>
              <a:t>familia</a:t>
            </a:r>
            <a:r>
              <a:rPr lang="en-US" i="1" noProof="0" dirty="0"/>
              <a:t>:</a:t>
            </a:r>
          </a:p>
          <a:p>
            <a:pPr lvl="2"/>
            <a:r>
              <a:rPr lang="en-US" i="1" dirty="0" err="1"/>
              <a:t>puede</a:t>
            </a:r>
            <a:r>
              <a:rPr lang="en-US" i="1" dirty="0"/>
              <a:t> </a:t>
            </a:r>
            <a:r>
              <a:rPr lang="en-US" i="1" noProof="0" dirty="0"/>
              <a:t>reducir la necesidad de que </a:t>
            </a:r>
            <a:r>
              <a:rPr lang="en-US" i="1" noProof="0" dirty="0" err="1"/>
              <a:t>el</a:t>
            </a:r>
            <a:r>
              <a:rPr lang="en-US" i="1" noProof="0" dirty="0"/>
              <a:t>/la </a:t>
            </a:r>
            <a:r>
              <a:rPr lang="en-US" i="1" noProof="0" dirty="0" err="1"/>
              <a:t>menor</a:t>
            </a:r>
            <a:r>
              <a:rPr lang="en-US" i="1" noProof="0" dirty="0"/>
              <a:t> sea </a:t>
            </a:r>
            <a:r>
              <a:rPr lang="en-US" i="1" noProof="0" dirty="0" err="1"/>
              <a:t>acogido</a:t>
            </a:r>
            <a:r>
              <a:rPr lang="en-US" i="1" noProof="0" dirty="0"/>
              <a:t>/a fuera del hogar.</a:t>
            </a:r>
          </a:p>
          <a:p>
            <a:pPr lvl="1"/>
            <a:r>
              <a:rPr lang="en-US" i="1" noProof="0" dirty="0" err="1"/>
              <a:t>opciones</a:t>
            </a:r>
            <a:r>
              <a:rPr lang="en-US" i="1" noProof="0" dirty="0"/>
              <a:t> </a:t>
            </a:r>
            <a:r>
              <a:rPr lang="en-US" i="1" noProof="0" dirty="0" err="1"/>
              <a:t>ampliadas</a:t>
            </a:r>
            <a:r>
              <a:rPr lang="en-US" i="1" noProof="0" dirty="0"/>
              <a:t>:</a:t>
            </a:r>
          </a:p>
          <a:p>
            <a:pPr lvl="2"/>
            <a:r>
              <a:rPr lang="en-US" i="1" noProof="0" dirty="0" err="1"/>
              <a:t>puede</a:t>
            </a:r>
            <a:r>
              <a:rPr lang="en-US" i="1" noProof="0" dirty="0"/>
              <a:t> aumentar el número de personas dispuestas a </a:t>
            </a:r>
            <a:r>
              <a:rPr lang="en-US" i="1" noProof="0" dirty="0" err="1"/>
              <a:t>ayudar</a:t>
            </a:r>
            <a:r>
              <a:rPr lang="en-US" i="1" noProof="0" dirty="0"/>
              <a:t>.</a:t>
            </a:r>
          </a:p>
          <a:p>
            <a:pPr lvl="2"/>
            <a:r>
              <a:rPr lang="en-US" i="1" dirty="0" err="1"/>
              <a:t>los</a:t>
            </a:r>
            <a:r>
              <a:rPr lang="en-US" i="1" dirty="0"/>
              <a:t>/as </a:t>
            </a:r>
            <a:r>
              <a:rPr lang="en-US" i="1" dirty="0" err="1"/>
              <a:t>asistentes</a:t>
            </a:r>
            <a:r>
              <a:rPr lang="en-US" i="1" dirty="0"/>
              <a:t> </a:t>
            </a:r>
            <a:r>
              <a:rPr lang="en-US" i="1" dirty="0" err="1"/>
              <a:t>sociales</a:t>
            </a:r>
            <a:r>
              <a:rPr lang="en-US" i="1" dirty="0"/>
              <a:t> pueden confiar en la familia para </a:t>
            </a:r>
            <a:r>
              <a:rPr lang="en-US" i="1" noProof="0" dirty="0"/>
              <a:t>identificar posibles conexiones útiles, ya que algunas personas que desempeñan un </a:t>
            </a:r>
            <a:r>
              <a:rPr lang="en-US" i="1" noProof="0" dirty="0" err="1"/>
              <a:t>rol</a:t>
            </a:r>
            <a:r>
              <a:rPr lang="en-US" i="1" noProof="0" dirty="0"/>
              <a:t> importante pueden no estar emparentadas, pero tener una relación emocionalmente significativa con la familia o el menor.</a:t>
            </a:r>
          </a:p>
          <a:p>
            <a:pPr lvl="1"/>
            <a:r>
              <a:rPr lang="en-US" i="1" noProof="0" dirty="0" err="1"/>
              <a:t>mejora</a:t>
            </a:r>
            <a:r>
              <a:rPr lang="en-US" i="1" noProof="0" dirty="0"/>
              <a:t> de la capacidad de toma de decisiones de la </a:t>
            </a:r>
            <a:r>
              <a:rPr lang="en-US" i="1" noProof="0" dirty="0" err="1"/>
              <a:t>familia</a:t>
            </a:r>
            <a:r>
              <a:rPr lang="en-US" i="1" noProof="0" dirty="0"/>
              <a:t>:</a:t>
            </a:r>
          </a:p>
          <a:p>
            <a:pPr lvl="2"/>
            <a:r>
              <a:rPr lang="en-US" i="1" noProof="0" dirty="0" err="1"/>
              <a:t>utilizar</a:t>
            </a:r>
            <a:r>
              <a:rPr lang="en-US" i="1" noProof="0" dirty="0"/>
              <a:t> un proceso de toma de decisiones basado </a:t>
            </a:r>
            <a:r>
              <a:rPr lang="en-US" i="1" noProof="0" dirty="0" err="1"/>
              <a:t>en</a:t>
            </a:r>
            <a:r>
              <a:rPr lang="en-US" i="1" noProof="0" dirty="0"/>
              <a:t> las </a:t>
            </a:r>
            <a:r>
              <a:rPr lang="en-US" i="1" noProof="0" dirty="0" err="1"/>
              <a:t>fortalezas</a:t>
            </a:r>
            <a:r>
              <a:rPr lang="en-US" i="1" noProof="0" dirty="0"/>
              <a:t> y modelar enfoques adecuados de resolución de problemas </a:t>
            </a:r>
            <a:r>
              <a:rPr lang="en-US" i="1" noProof="0" dirty="0" err="1"/>
              <a:t>puede</a:t>
            </a:r>
            <a:r>
              <a:rPr lang="en-US" i="1" noProof="0" dirty="0"/>
              <a:t> </a:t>
            </a:r>
            <a:r>
              <a:rPr lang="en-US" i="1" noProof="0" dirty="0" err="1"/>
              <a:t>ofrecerle</a:t>
            </a:r>
            <a:r>
              <a:rPr lang="en-US" i="1" noProof="0" dirty="0"/>
              <a:t> </a:t>
            </a:r>
            <a:r>
              <a:rPr lang="en-US" i="1" noProof="0" dirty="0" err="1"/>
              <a:t>nuevas</a:t>
            </a:r>
            <a:r>
              <a:rPr lang="en-US" i="1" noProof="0" dirty="0"/>
              <a:t> estrategias de comunicación y resolución de </a:t>
            </a:r>
            <a:r>
              <a:rPr lang="en-US" i="1" noProof="0" dirty="0" err="1"/>
              <a:t>problemas</a:t>
            </a:r>
            <a:r>
              <a:rPr lang="en-US" i="1" noProof="0" dirty="0"/>
              <a:t> a </a:t>
            </a:r>
            <a:r>
              <a:rPr lang="en-US" i="1" noProof="0" dirty="0" err="1"/>
              <a:t>los</a:t>
            </a:r>
            <a:r>
              <a:rPr lang="en-US" i="1" noProof="0" dirty="0"/>
              <a:t> </a:t>
            </a:r>
            <a:r>
              <a:rPr lang="en-US" i="1" noProof="0" dirty="0" err="1"/>
              <a:t>miembros</a:t>
            </a:r>
            <a:r>
              <a:rPr lang="en-US" i="1" noProof="0" dirty="0"/>
              <a:t> de la </a:t>
            </a:r>
            <a:r>
              <a:rPr lang="en-US" i="1" noProof="0" dirty="0" err="1"/>
              <a:t>familia</a:t>
            </a:r>
            <a:r>
              <a:rPr lang="en-US" i="1" noProof="0" dirty="0"/>
              <a:t>.</a:t>
            </a:r>
          </a:p>
          <a:p>
            <a:pPr lvl="1"/>
            <a:r>
              <a:rPr lang="en-US" i="1" noProof="0" dirty="0" err="1"/>
              <a:t>servicios</a:t>
            </a:r>
            <a:r>
              <a:rPr lang="en-US" i="1" noProof="0" dirty="0"/>
              <a:t> </a:t>
            </a:r>
            <a:r>
              <a:rPr lang="en-US" i="1" noProof="0" dirty="0" err="1"/>
              <a:t>más</a:t>
            </a:r>
            <a:r>
              <a:rPr lang="en-US" i="1" noProof="0" dirty="0"/>
              <a:t> </a:t>
            </a:r>
            <a:r>
              <a:rPr lang="en-US" i="1" noProof="0" dirty="0" err="1"/>
              <a:t>específicos</a:t>
            </a:r>
            <a:r>
              <a:rPr lang="en-US" i="1" noProof="0" dirty="0"/>
              <a:t>:</a:t>
            </a:r>
            <a:endParaRPr lang="en-US" i="1" dirty="0"/>
          </a:p>
          <a:p>
            <a:pPr lvl="2"/>
            <a:r>
              <a:rPr lang="en-US" i="1" noProof="0" dirty="0" err="1"/>
              <a:t>los</a:t>
            </a:r>
            <a:r>
              <a:rPr lang="en-US" i="1" noProof="0" dirty="0"/>
              <a:t>/as </a:t>
            </a:r>
            <a:r>
              <a:rPr lang="en-US" i="1" noProof="0" dirty="0" err="1"/>
              <a:t>asistentes</a:t>
            </a:r>
            <a:r>
              <a:rPr lang="en-US" i="1" noProof="0" dirty="0"/>
              <a:t> </a:t>
            </a:r>
            <a:r>
              <a:rPr lang="en-US" i="1" noProof="0" dirty="0" err="1"/>
              <a:t>sociales</a:t>
            </a:r>
            <a:r>
              <a:rPr lang="en-US" i="1" noProof="0" dirty="0"/>
              <a:t> y los familiares pueden identificar mejor las necesidades específicas de una familia. </a:t>
            </a:r>
          </a:p>
          <a:p>
            <a:pPr lvl="2"/>
            <a:r>
              <a:rPr lang="en-US" i="1" dirty="0" err="1"/>
              <a:t>como</a:t>
            </a:r>
            <a:r>
              <a:rPr lang="en-US" i="1" dirty="0"/>
              <a:t> resultado, se </a:t>
            </a:r>
            <a:r>
              <a:rPr lang="en-US" i="1" noProof="0" dirty="0"/>
              <a:t>desarrollarán planes de servicio pertinentes y culturalmente apropiados que aborden las necesidades subyacentes, se basen </a:t>
            </a:r>
            <a:r>
              <a:rPr lang="en-US" i="1" noProof="0" dirty="0" err="1"/>
              <a:t>en</a:t>
            </a:r>
            <a:r>
              <a:rPr lang="en-US" i="1" noProof="0" dirty="0"/>
              <a:t> las </a:t>
            </a:r>
            <a:r>
              <a:rPr lang="en-US" i="1" noProof="0" dirty="0" err="1"/>
              <a:t>fortalezas</a:t>
            </a:r>
            <a:r>
              <a:rPr lang="en-US" i="1" noProof="0" dirty="0"/>
              <a:t> de la familia y aprovechen los apoyos de la comunidad.</a:t>
            </a:r>
          </a:p>
          <a:p>
            <a:endParaRPr lang="en-US" noProof="0" dirty="0"/>
          </a:p>
        </p:txBody>
      </p:sp>
      <p:sp>
        <p:nvSpPr>
          <p:cNvPr id="6" name="Slide Image Placeholder 5">
            <a:extLst>
              <a:ext uri="{FF2B5EF4-FFF2-40B4-BE49-F238E27FC236}">
                <a16:creationId xmlns:a16="http://schemas.microsoft.com/office/drawing/2014/main" id="{64F33E5D-9F00-0C1F-E9B3-84F68231ED7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7E3F6F2-E646-DF0E-D701-670A851B2C7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a:latin typeface="+mn-lt"/>
            </a:endParaRPr>
          </a:p>
        </p:txBody>
      </p:sp>
    </p:spTree>
    <p:extLst>
      <p:ext uri="{BB962C8B-B14F-4D97-AF65-F5344CB8AC3E}">
        <p14:creationId xmlns:p14="http://schemas.microsoft.com/office/powerpoint/2010/main" val="18321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INTRODUCCIÓN</a:t>
            </a:r>
          </a:p>
          <a:p>
            <a:r>
              <a:rPr lang="en-US" noProof="0" dirty="0" err="1"/>
              <a:t>Presente</a:t>
            </a:r>
            <a:r>
              <a:rPr lang="en-US" noProof="0" dirty="0"/>
              <a:t> </a:t>
            </a:r>
            <a:r>
              <a:rPr lang="en-US" noProof="0" dirty="0" err="1"/>
              <a:t>el</a:t>
            </a:r>
            <a:r>
              <a:rPr lang="en-US" noProof="0" dirty="0"/>
              <a:t> </a:t>
            </a:r>
            <a:r>
              <a:rPr lang="en-US" noProof="0" dirty="0" err="1"/>
              <a:t>contenido</a:t>
            </a:r>
            <a:r>
              <a:rPr lang="en-US" noProof="0" dirty="0"/>
              <a:t> de la </a:t>
            </a:r>
            <a:r>
              <a:rPr lang="en-US" noProof="0" dirty="0" err="1"/>
              <a:t>diapositiva</a:t>
            </a:r>
            <a:r>
              <a:rPr lang="en-US" noProof="0" dirty="0"/>
              <a:t>.</a:t>
            </a:r>
          </a:p>
          <a:p>
            <a:r>
              <a:rPr lang="en-US" dirty="0" err="1"/>
              <a:t>Guíe</a:t>
            </a:r>
            <a:r>
              <a:rPr lang="en-US" dirty="0"/>
              <a:t> a </a:t>
            </a:r>
            <a:r>
              <a:rPr lang="en-US" dirty="0" err="1"/>
              <a:t>los</a:t>
            </a:r>
            <a:r>
              <a:rPr lang="en-US" dirty="0"/>
              <a:t>/as </a:t>
            </a:r>
            <a:r>
              <a:rPr lang="en-US" dirty="0" err="1"/>
              <a:t>participantes</a:t>
            </a:r>
            <a:r>
              <a:rPr lang="en-US" dirty="0"/>
              <a:t> a la </a:t>
            </a:r>
            <a:r>
              <a:rPr lang="en-US" b="1" dirty="0"/>
              <a:t>página 19 del Cuaderno de ejercicios: Testimonio de </a:t>
            </a:r>
            <a:r>
              <a:rPr lang="en-US" b="1" dirty="0" err="1"/>
              <a:t>compromiso</a:t>
            </a:r>
            <a:r>
              <a:rPr lang="en-US" b="1" dirty="0"/>
              <a:t> familiar.</a:t>
            </a:r>
            <a:endParaRPr lang="en-US" b="1" noProof="0" dirty="0"/>
          </a:p>
          <a:p>
            <a:r>
              <a:rPr lang="en-US" noProof="0" dirty="0" err="1"/>
              <a:t>Pídale</a:t>
            </a:r>
            <a:r>
              <a:rPr lang="en-US" noProof="0" dirty="0"/>
              <a:t> a dos personas </a:t>
            </a:r>
            <a:r>
              <a:rPr lang="en-US" noProof="0" dirty="0" err="1"/>
              <a:t>voluntarias</a:t>
            </a:r>
            <a:r>
              <a:rPr lang="en-US" noProof="0" dirty="0"/>
              <a:t> que lean </a:t>
            </a:r>
            <a:r>
              <a:rPr lang="en-US" noProof="0" dirty="0" err="1"/>
              <a:t>el</a:t>
            </a:r>
            <a:r>
              <a:rPr lang="en-US" noProof="0" dirty="0"/>
              <a:t> </a:t>
            </a:r>
            <a:r>
              <a:rPr lang="en-US" noProof="0" dirty="0" err="1"/>
              <a:t>guion</a:t>
            </a:r>
            <a:r>
              <a:rPr lang="en-US" noProof="0" dirty="0"/>
              <a:t> sobre el testimonio de un </a:t>
            </a:r>
            <a:r>
              <a:rPr lang="en-US" noProof="0" dirty="0" err="1"/>
              <a:t>programa</a:t>
            </a:r>
            <a:r>
              <a:rPr lang="en-US" noProof="0" dirty="0"/>
              <a:t>:</a:t>
            </a:r>
          </a:p>
          <a:p>
            <a:pPr lvl="1"/>
            <a:r>
              <a:rPr lang="en-US" noProof="0" dirty="0" err="1"/>
              <a:t>una</a:t>
            </a:r>
            <a:r>
              <a:rPr lang="en-US" noProof="0" dirty="0"/>
              <a:t> persona </a:t>
            </a:r>
            <a:r>
              <a:rPr lang="en-US" noProof="0" dirty="0" err="1"/>
              <a:t>voluntaria</a:t>
            </a:r>
            <a:r>
              <a:rPr lang="en-US" noProof="0" dirty="0"/>
              <a:t> </a:t>
            </a:r>
            <a:r>
              <a:rPr lang="en-US" dirty="0"/>
              <a:t>leerá el testimonio de Annette.</a:t>
            </a:r>
          </a:p>
          <a:p>
            <a:pPr lvl="1"/>
            <a:r>
              <a:rPr lang="en-US" noProof="0" dirty="0" err="1"/>
              <a:t>otra</a:t>
            </a:r>
            <a:r>
              <a:rPr lang="en-US" noProof="0" dirty="0"/>
              <a:t> persona </a:t>
            </a:r>
            <a:r>
              <a:rPr lang="en-US" noProof="0" dirty="0" err="1"/>
              <a:t>voluntaria</a:t>
            </a:r>
            <a:r>
              <a:rPr lang="en-US" noProof="0" dirty="0"/>
              <a:t> leerá </a:t>
            </a:r>
            <a:r>
              <a:rPr lang="en-US" dirty="0"/>
              <a:t>el testimonio de Pam.</a:t>
            </a:r>
            <a:endParaRPr lang="en-US" noProof="0" dirty="0"/>
          </a:p>
          <a:p>
            <a:pPr marL="0" indent="0">
              <a:buNone/>
            </a:pPr>
            <a:endParaRPr lang="en-US" dirty="0"/>
          </a:p>
          <a:p>
            <a:pPr marL="0" indent="0">
              <a:buNone/>
            </a:pPr>
            <a:r>
              <a:rPr lang="en-US" b="1" dirty="0"/>
              <a:t>DEBATE EN GRUPO</a:t>
            </a:r>
          </a:p>
          <a:p>
            <a:r>
              <a:rPr lang="en-US" i="1" noProof="0" dirty="0"/>
              <a:t>Se trata de un caso real del Reino Unido, un contexto diferente. </a:t>
            </a:r>
          </a:p>
          <a:p>
            <a:r>
              <a:rPr lang="en-US" i="1" noProof="0" dirty="0"/>
              <a:t>¿</a:t>
            </a:r>
            <a:r>
              <a:rPr lang="en-US" i="1" noProof="0" dirty="0" err="1"/>
              <a:t>Pueden</a:t>
            </a:r>
            <a:r>
              <a:rPr lang="en-US" i="1" noProof="0" dirty="0"/>
              <a:t> imaginarse cómo los padres o cuidadores podrían tener una experiencia similar trabajando con un/a asistente social u otros proveedores de servicios en este contexto?</a:t>
            </a:r>
          </a:p>
          <a:p>
            <a:r>
              <a:rPr lang="en-US" i="1" noProof="0" dirty="0"/>
              <a:t>¿Qué diferencia supuso la forma en que Pam consiguió la participación de las familias? ¿Podría haber conseguido este resultado para </a:t>
            </a:r>
            <a:r>
              <a:rPr lang="en-US" i="1" noProof="0" dirty="0" err="1"/>
              <a:t>los</a:t>
            </a:r>
            <a:r>
              <a:rPr lang="en-US" i="1" noProof="0" dirty="0"/>
              <a:t>/as </a:t>
            </a:r>
            <a:r>
              <a:rPr lang="en-US" i="1" noProof="0" dirty="0" err="1"/>
              <a:t>menores</a:t>
            </a:r>
            <a:r>
              <a:rPr lang="en-US" i="1" noProof="0" dirty="0"/>
              <a:t> sin haber interactuado tan bien con Annette? </a:t>
            </a:r>
            <a:endParaRPr lang="en-US" dirty="0"/>
          </a:p>
        </p:txBody>
      </p:sp>
      <p:sp>
        <p:nvSpPr>
          <p:cNvPr id="6" name="Slide Image Placeholder 5">
            <a:extLst>
              <a:ext uri="{FF2B5EF4-FFF2-40B4-BE49-F238E27FC236}">
                <a16:creationId xmlns:a16="http://schemas.microsoft.com/office/drawing/2014/main" id="{E580ABAE-63E9-578F-59DA-D3AB5ADD7C9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067B015-634D-D010-D5EF-07DFB016780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a:latin typeface="+mn-lt"/>
            </a:endParaRPr>
          </a:p>
        </p:txBody>
      </p:sp>
    </p:spTree>
    <p:extLst>
      <p:ext uri="{BB962C8B-B14F-4D97-AF65-F5344CB8AC3E}">
        <p14:creationId xmlns:p14="http://schemas.microsoft.com/office/powerpoint/2010/main" val="3344731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noProof="0" dirty="0">
                <a:sym typeface="Arial"/>
              </a:rPr>
              <a:t>EXPLICAR</a:t>
            </a:r>
            <a:endParaRPr lang="en-US" noProof="0" dirty="0"/>
          </a:p>
          <a:p>
            <a:r>
              <a:rPr lang="en-US" i="1" noProof="0" dirty="0"/>
              <a:t>El compromiso familiar puede constar de tres componentes: </a:t>
            </a:r>
          </a:p>
          <a:p>
            <a:pPr lvl="1"/>
            <a:r>
              <a:rPr lang="en-US" i="1" noProof="0" dirty="0" err="1"/>
              <a:t>conocer</a:t>
            </a:r>
            <a:r>
              <a:rPr lang="en-US" i="1" noProof="0" dirty="0"/>
              <a:t> a las </a:t>
            </a:r>
            <a:r>
              <a:rPr lang="en-US" i="1" noProof="0" dirty="0" err="1"/>
              <a:t>familias</a:t>
            </a:r>
            <a:r>
              <a:rPr lang="en-US" i="1" noProof="0" dirty="0"/>
              <a:t>.</a:t>
            </a:r>
          </a:p>
          <a:p>
            <a:pPr lvl="1"/>
            <a:r>
              <a:rPr lang="en-US" i="1" noProof="0" dirty="0" err="1"/>
              <a:t>establecer</a:t>
            </a:r>
            <a:r>
              <a:rPr lang="en-US" i="1" noProof="0" dirty="0"/>
              <a:t> relaciones positivas con las </a:t>
            </a:r>
            <a:r>
              <a:rPr lang="en-US" i="1" noProof="0" dirty="0" err="1"/>
              <a:t>familias</a:t>
            </a:r>
            <a:r>
              <a:rPr lang="en-US" i="1" noProof="0" dirty="0"/>
              <a:t>.</a:t>
            </a:r>
          </a:p>
          <a:p>
            <a:pPr lvl="1"/>
            <a:r>
              <a:rPr lang="en-US" i="1" noProof="0" dirty="0" err="1"/>
              <a:t>participación</a:t>
            </a:r>
            <a:r>
              <a:rPr lang="en-US" i="1" noProof="0" dirty="0"/>
              <a:t> significativa de las </a:t>
            </a:r>
            <a:r>
              <a:rPr lang="en-US" i="1" noProof="0" dirty="0" err="1"/>
              <a:t>familias</a:t>
            </a:r>
            <a:r>
              <a:rPr lang="en-US" i="1" noProof="0" dirty="0"/>
              <a:t>.</a:t>
            </a:r>
          </a:p>
          <a:p>
            <a:r>
              <a:rPr lang="en-US" b="1" i="1" noProof="0" dirty="0"/>
              <a:t>Conocer a las </a:t>
            </a:r>
            <a:r>
              <a:rPr lang="en-US" b="1" i="1" noProof="0" dirty="0" err="1"/>
              <a:t>familias</a:t>
            </a:r>
            <a:r>
              <a:rPr lang="en-US" b="1" i="1" noProof="0" dirty="0"/>
              <a:t>:</a:t>
            </a:r>
          </a:p>
          <a:p>
            <a:pPr lvl="1"/>
            <a:r>
              <a:rPr lang="en-US" i="1" noProof="0" dirty="0" err="1"/>
              <a:t>esto</a:t>
            </a:r>
            <a:r>
              <a:rPr lang="en-US" i="1" noProof="0" dirty="0"/>
              <a:t> implica:</a:t>
            </a:r>
          </a:p>
          <a:p>
            <a:pPr lvl="2"/>
            <a:r>
              <a:rPr lang="en-US" i="1" noProof="0" dirty="0" err="1"/>
              <a:t>establecer</a:t>
            </a:r>
            <a:r>
              <a:rPr lang="en-US" i="1" noProof="0" dirty="0"/>
              <a:t> relaciones positivas con las familias y </a:t>
            </a:r>
            <a:r>
              <a:rPr lang="en-US" i="1" noProof="0" dirty="0" err="1"/>
              <a:t>cuidadores</a:t>
            </a:r>
            <a:r>
              <a:rPr lang="en-US" i="1" noProof="0" dirty="0"/>
              <a:t>. </a:t>
            </a:r>
          </a:p>
          <a:p>
            <a:pPr lvl="2"/>
            <a:r>
              <a:rPr lang="en-US" i="1" noProof="0" dirty="0" err="1"/>
              <a:t>reconocer</a:t>
            </a:r>
            <a:r>
              <a:rPr lang="en-US" i="1" noProof="0" dirty="0"/>
              <a:t> las </a:t>
            </a:r>
            <a:r>
              <a:rPr lang="en-US" i="1" noProof="0" dirty="0" err="1"/>
              <a:t>fortalezas</a:t>
            </a:r>
            <a:r>
              <a:rPr lang="en-US" i="1" noProof="0" dirty="0"/>
              <a:t> de </a:t>
            </a:r>
            <a:r>
              <a:rPr lang="en-US" i="1" noProof="0" dirty="0" err="1"/>
              <a:t>los</a:t>
            </a:r>
            <a:r>
              <a:rPr lang="en-US" i="1" noProof="0" dirty="0"/>
              <a:t>/as </a:t>
            </a:r>
            <a:r>
              <a:rPr lang="en-US" i="1" noProof="0" dirty="0" err="1"/>
              <a:t>menores</a:t>
            </a:r>
            <a:r>
              <a:rPr lang="en-US" i="1" noProof="0" dirty="0"/>
              <a:t> y las </a:t>
            </a:r>
            <a:r>
              <a:rPr lang="en-US" i="1" noProof="0" dirty="0" err="1"/>
              <a:t>familias</a:t>
            </a:r>
            <a:r>
              <a:rPr lang="en-US" i="1" noProof="0" dirty="0"/>
              <a:t>.</a:t>
            </a:r>
          </a:p>
          <a:p>
            <a:pPr lvl="2"/>
            <a:r>
              <a:rPr lang="en-US" i="1" noProof="0" dirty="0" err="1"/>
              <a:t>desarrollar</a:t>
            </a:r>
            <a:r>
              <a:rPr lang="en-US" i="1" noProof="0" dirty="0"/>
              <a:t> la </a:t>
            </a:r>
            <a:r>
              <a:rPr lang="en-US" i="1" noProof="0" dirty="0" err="1"/>
              <a:t>confianza</a:t>
            </a:r>
            <a:r>
              <a:rPr lang="en-US" i="1" noProof="0" dirty="0"/>
              <a:t>.</a:t>
            </a:r>
          </a:p>
          <a:p>
            <a:pPr lvl="2"/>
            <a:r>
              <a:rPr lang="en-US" i="1" noProof="0" dirty="0" err="1"/>
              <a:t>trabajar</a:t>
            </a:r>
            <a:r>
              <a:rPr lang="en-US" i="1" noProof="0" dirty="0"/>
              <a:t> en colaboración para proteger a </a:t>
            </a:r>
            <a:r>
              <a:rPr lang="en-US" i="1" noProof="0" dirty="0" err="1"/>
              <a:t>los</a:t>
            </a:r>
            <a:r>
              <a:rPr lang="en-US" i="1" noProof="0" dirty="0"/>
              <a:t>/as </a:t>
            </a:r>
            <a:r>
              <a:rPr lang="en-US" i="1" noProof="0" dirty="0" err="1"/>
              <a:t>menores</a:t>
            </a:r>
            <a:r>
              <a:rPr lang="en-US" i="1" noProof="0" dirty="0"/>
              <a:t>.</a:t>
            </a:r>
            <a:endParaRPr lang="en-US" i="1" dirty="0"/>
          </a:p>
          <a:p>
            <a:r>
              <a:rPr lang="en-US" b="1" i="1" noProof="0" dirty="0"/>
              <a:t>Establecer relaciones positivas con las </a:t>
            </a:r>
            <a:r>
              <a:rPr lang="en-US" b="1" i="1" noProof="0" dirty="0" err="1"/>
              <a:t>familias</a:t>
            </a:r>
            <a:r>
              <a:rPr lang="en-US" b="1" i="1" noProof="0" dirty="0"/>
              <a:t>:</a:t>
            </a:r>
          </a:p>
          <a:p>
            <a:pPr lvl="1"/>
            <a:r>
              <a:rPr lang="en-US" i="1" noProof="0" dirty="0" err="1"/>
              <a:t>los</a:t>
            </a:r>
            <a:r>
              <a:rPr lang="en-US" i="1" noProof="0" dirty="0"/>
              <a:t>/as cuidadores de muchos de </a:t>
            </a:r>
            <a:r>
              <a:rPr lang="en-US" i="1" noProof="0" dirty="0" err="1"/>
              <a:t>los</a:t>
            </a:r>
            <a:r>
              <a:rPr lang="en-US" i="1" noProof="0" dirty="0"/>
              <a:t>/as </a:t>
            </a:r>
            <a:r>
              <a:rPr lang="en-US" i="1" noProof="0" dirty="0" err="1"/>
              <a:t>menores</a:t>
            </a:r>
            <a:r>
              <a:rPr lang="en-US" i="1" noProof="0" dirty="0"/>
              <a:t> vulnerables y en situación de riesgo también pueden estar pasando por un momento estresante y difícil.</a:t>
            </a:r>
          </a:p>
          <a:p>
            <a:pPr lvl="1"/>
            <a:r>
              <a:rPr lang="en-US" i="1" noProof="0" dirty="0"/>
              <a:t>al conocer a las familias y comprender sus experiencias, podemos ofrecerles un apoyo más significativo y abordar las causas subyacentes y los factores de riesgo que </a:t>
            </a:r>
            <a:r>
              <a:rPr lang="en-US" i="1" noProof="0" dirty="0" err="1"/>
              <a:t>subyacen</a:t>
            </a:r>
            <a:r>
              <a:rPr lang="en-US" i="1" noProof="0" dirty="0"/>
              <a:t> </a:t>
            </a:r>
            <a:r>
              <a:rPr lang="en-US" i="1" noProof="0" dirty="0" err="1"/>
              <a:t>en</a:t>
            </a:r>
            <a:r>
              <a:rPr lang="en-US" i="1" noProof="0" dirty="0"/>
              <a:t> algunos de los problemas de protección a los que se </a:t>
            </a:r>
            <a:r>
              <a:rPr lang="en-US" i="1" noProof="0" dirty="0" err="1"/>
              <a:t>enfrentan</a:t>
            </a:r>
            <a:r>
              <a:rPr lang="en-US" i="1" noProof="0" dirty="0"/>
              <a:t> </a:t>
            </a:r>
            <a:r>
              <a:rPr lang="en-US" i="1" noProof="0" dirty="0" err="1"/>
              <a:t>los</a:t>
            </a:r>
            <a:r>
              <a:rPr lang="en-US" i="1" noProof="0" dirty="0"/>
              <a:t>/as </a:t>
            </a:r>
            <a:r>
              <a:rPr lang="en-US" i="1" noProof="0" dirty="0" err="1"/>
              <a:t>menores</a:t>
            </a:r>
            <a:r>
              <a:rPr lang="en-US" i="1" noProof="0" dirty="0"/>
              <a:t>.</a:t>
            </a:r>
            <a:endParaRPr lang="en-US" i="1" dirty="0"/>
          </a:p>
          <a:p>
            <a:r>
              <a:rPr lang="en-US" b="1" i="1" noProof="0" dirty="0"/>
              <a:t>Participación significativa de las </a:t>
            </a:r>
            <a:r>
              <a:rPr lang="en-US" b="1" i="1" noProof="0" dirty="0" err="1"/>
              <a:t>familias</a:t>
            </a:r>
            <a:r>
              <a:rPr lang="en-US" b="1" i="1" noProof="0" dirty="0"/>
              <a:t>:</a:t>
            </a:r>
          </a:p>
          <a:p>
            <a:pPr lvl="1"/>
            <a:r>
              <a:rPr lang="en-US" i="1" noProof="0" dirty="0" err="1"/>
              <a:t>cuando</a:t>
            </a:r>
            <a:r>
              <a:rPr lang="en-US" i="1" noProof="0" dirty="0"/>
              <a:t> proceda y en el interés superior del/la </a:t>
            </a:r>
            <a:r>
              <a:rPr lang="en-US" i="1" noProof="0" dirty="0" err="1"/>
              <a:t>menor</a:t>
            </a:r>
            <a:r>
              <a:rPr lang="en-US" i="1" noProof="0" dirty="0"/>
              <a:t>, </a:t>
            </a:r>
            <a:r>
              <a:rPr lang="en-US" i="1" noProof="0" dirty="0" err="1"/>
              <a:t>los</a:t>
            </a:r>
            <a:r>
              <a:rPr lang="en-US" i="1" noProof="0" dirty="0"/>
              <a:t>/as cuidadores deben tener la oportunidad de participar de manera significativa en el apoyo a la </a:t>
            </a:r>
            <a:r>
              <a:rPr lang="en-US" i="1" noProof="0" dirty="0" err="1"/>
              <a:t>gestión</a:t>
            </a:r>
            <a:r>
              <a:rPr lang="en-US" i="1" noProof="0" dirty="0"/>
              <a:t> de </a:t>
            </a:r>
            <a:r>
              <a:rPr lang="en-US" i="1" noProof="0" dirty="0" err="1"/>
              <a:t>caso</a:t>
            </a:r>
            <a:r>
              <a:rPr lang="en-US" i="1" noProof="0" dirty="0"/>
              <a:t>. </a:t>
            </a:r>
          </a:p>
          <a:p>
            <a:pPr lvl="1"/>
            <a:r>
              <a:rPr lang="en-US" i="1" noProof="0" dirty="0" err="1"/>
              <a:t>esto</a:t>
            </a:r>
            <a:r>
              <a:rPr lang="en-US" i="1" noProof="0" dirty="0"/>
              <a:t> puede adoptar muchas formas en las distintas fases del ciclo de </a:t>
            </a:r>
            <a:r>
              <a:rPr lang="en-US" i="1" noProof="0" dirty="0" err="1"/>
              <a:t>gestión</a:t>
            </a:r>
            <a:r>
              <a:rPr lang="en-US" i="1" noProof="0" dirty="0"/>
              <a:t> de </a:t>
            </a:r>
            <a:r>
              <a:rPr lang="en-US" i="1" noProof="0" dirty="0" err="1"/>
              <a:t>caso</a:t>
            </a:r>
            <a:r>
              <a:rPr lang="en-US" i="1" noProof="0" dirty="0"/>
              <a:t>, que también estudiaremos con más detalle en la próxima sesión. </a:t>
            </a:r>
          </a:p>
          <a:p>
            <a:r>
              <a:rPr lang="en-US" i="1" dirty="0"/>
              <a:t>A </a:t>
            </a:r>
            <a:r>
              <a:rPr lang="en-US" i="1" dirty="0" err="1"/>
              <a:t>continuación</a:t>
            </a:r>
            <a:r>
              <a:rPr lang="en-US" i="1" dirty="0"/>
              <a:t>, </a:t>
            </a:r>
            <a:r>
              <a:rPr lang="en-US" i="1" dirty="0" err="1"/>
              <a:t>examinaremos</a:t>
            </a:r>
            <a:r>
              <a:rPr lang="en-US" i="1" dirty="0"/>
              <a:t> algunos de los obstáculos a los que nos enfrentamos para lograr la participación de las familias, y cómo podríamos superarlos. </a:t>
            </a:r>
          </a:p>
        </p:txBody>
      </p:sp>
      <p:sp>
        <p:nvSpPr>
          <p:cNvPr id="6" name="Slide Image Placeholder 5">
            <a:extLst>
              <a:ext uri="{FF2B5EF4-FFF2-40B4-BE49-F238E27FC236}">
                <a16:creationId xmlns:a16="http://schemas.microsoft.com/office/drawing/2014/main" id="{83C9F50F-9BFF-C31A-8519-E3391E625A0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81EB100-20A7-1BB4-5F2D-71C8453A347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a:latin typeface="+mn-lt"/>
            </a:endParaRPr>
          </a:p>
        </p:txBody>
      </p:sp>
    </p:spTree>
    <p:extLst>
      <p:ext uri="{BB962C8B-B14F-4D97-AF65-F5344CB8AC3E}">
        <p14:creationId xmlns:p14="http://schemas.microsoft.com/office/powerpoint/2010/main" val="3586252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DEBATE EN GRUPO</a:t>
            </a:r>
          </a:p>
          <a:p>
            <a:r>
              <a:rPr lang="en-US" dirty="0"/>
              <a:t>Guíe a </a:t>
            </a:r>
            <a:r>
              <a:rPr lang="en-US" dirty="0" err="1"/>
              <a:t>los</a:t>
            </a:r>
            <a:r>
              <a:rPr lang="en-US" dirty="0"/>
              <a:t>/as </a:t>
            </a:r>
            <a:r>
              <a:rPr lang="en-US" dirty="0" err="1"/>
              <a:t>participantes</a:t>
            </a:r>
            <a:r>
              <a:rPr lang="en-US" dirty="0"/>
              <a:t> a la </a:t>
            </a:r>
            <a:r>
              <a:rPr lang="en-US" b="1" dirty="0"/>
              <a:t>página 18 del Cuaderno de ejercicios: Compromiso con las </a:t>
            </a:r>
            <a:r>
              <a:rPr lang="en-US" b="1" dirty="0" err="1"/>
              <a:t>familias</a:t>
            </a:r>
            <a:r>
              <a:rPr lang="en-US" b="1" dirty="0"/>
              <a:t> y cuidadores.</a:t>
            </a:r>
          </a:p>
          <a:p>
            <a:r>
              <a:rPr lang="en-US" i="1" noProof="0" dirty="0"/>
              <a:t>Ya hemos visto los frutos del árbol, que son los beneficios del compromiso familiar positivo. </a:t>
            </a:r>
          </a:p>
          <a:p>
            <a:r>
              <a:rPr lang="en-US" i="1" noProof="0" dirty="0"/>
              <a:t>Ahora examinaremos las raíces, que son las cualidades que </a:t>
            </a:r>
            <a:r>
              <a:rPr lang="en-US" i="1" dirty="0"/>
              <a:t>permiten un compromiso familiar </a:t>
            </a:r>
            <a:r>
              <a:rPr lang="en-US" i="1" dirty="0" err="1"/>
              <a:t>positivo</a:t>
            </a:r>
            <a:r>
              <a:rPr lang="en-US" i="1" dirty="0"/>
              <a:t>.</a:t>
            </a:r>
            <a:endParaRPr lang="en-US" i="1" noProof="0" dirty="0"/>
          </a:p>
          <a:p>
            <a:r>
              <a:rPr lang="en-US" i="1" noProof="0" dirty="0"/>
              <a:t>¿</a:t>
            </a:r>
            <a:r>
              <a:rPr lang="en-US" i="1" noProof="0" dirty="0" err="1"/>
              <a:t>Cuáles</a:t>
            </a:r>
            <a:r>
              <a:rPr lang="en-US" i="1" noProof="0" dirty="0"/>
              <a:t> </a:t>
            </a:r>
            <a:r>
              <a:rPr lang="en-US" i="1" noProof="0" dirty="0" err="1"/>
              <a:t>creen</a:t>
            </a:r>
            <a:r>
              <a:rPr lang="en-US" i="1" noProof="0" dirty="0"/>
              <a:t> que son algunas de las cualidades que alguien como Pam demostró, que le permitieron relacionarse tan positivamente con Annette? </a:t>
            </a:r>
          </a:p>
          <a:p>
            <a:r>
              <a:rPr lang="en-US" dirty="0"/>
              <a:t>Complemente las respuestas de </a:t>
            </a:r>
            <a:r>
              <a:rPr lang="en-US" dirty="0" err="1"/>
              <a:t>los</a:t>
            </a:r>
            <a:r>
              <a:rPr lang="en-US" dirty="0"/>
              <a:t>/as </a:t>
            </a:r>
            <a:r>
              <a:rPr lang="en-US" dirty="0" err="1"/>
              <a:t>participantes</a:t>
            </a:r>
            <a:r>
              <a:rPr lang="en-US" dirty="0"/>
              <a:t> con las </a:t>
            </a:r>
            <a:r>
              <a:rPr lang="en-US" dirty="0" err="1"/>
              <a:t>siguientes</a:t>
            </a:r>
            <a:r>
              <a:rPr lang="en-US" dirty="0"/>
              <a:t> </a:t>
            </a:r>
            <a:r>
              <a:rPr lang="en-US" dirty="0" err="1"/>
              <a:t>posibles</a:t>
            </a:r>
            <a:r>
              <a:rPr lang="en-US" dirty="0"/>
              <a:t> </a:t>
            </a:r>
            <a:r>
              <a:rPr lang="en-US" dirty="0" err="1"/>
              <a:t>respuestas</a:t>
            </a:r>
            <a:r>
              <a:rPr lang="en-US" dirty="0"/>
              <a:t>.</a:t>
            </a:r>
          </a:p>
          <a:p>
            <a:r>
              <a:rPr lang="en-US" i="1" dirty="0" err="1"/>
              <a:t>Pueden</a:t>
            </a:r>
            <a:r>
              <a:rPr lang="en-US" i="1" dirty="0"/>
              <a:t> </a:t>
            </a:r>
            <a:r>
              <a:rPr lang="en-US" i="1" dirty="0" err="1"/>
              <a:t>añadir</a:t>
            </a:r>
            <a:r>
              <a:rPr lang="en-US" i="1" dirty="0"/>
              <a:t> algunos de estos a las raíces del árbol.</a:t>
            </a:r>
          </a:p>
          <a:p>
            <a:endParaRPr lang="en-US" dirty="0"/>
          </a:p>
          <a:p>
            <a:pPr marL="0" indent="0">
              <a:buNone/>
            </a:pPr>
            <a:r>
              <a:rPr lang="en-US" b="1" dirty="0"/>
              <a:t>POSIBLES RESPUESTAS</a:t>
            </a:r>
          </a:p>
          <a:p>
            <a:r>
              <a:rPr lang="en-US" b="1" dirty="0"/>
              <a:t>Respeto: </a:t>
            </a:r>
            <a:r>
              <a:rPr lang="en-US" dirty="0"/>
              <a:t>valorar a los padres como personas, creer en su capacidad fundamental para hacer frente a los problemas y marcar la diferencia en su vida familiar, y trabajar con un espíritu de colaboración.</a:t>
            </a:r>
          </a:p>
          <a:p>
            <a:r>
              <a:rPr lang="en-US" b="1" dirty="0"/>
              <a:t>Empatía: </a:t>
            </a:r>
            <a:r>
              <a:rPr lang="en-US" dirty="0"/>
              <a:t>mostrar comprensión por los retos a los que se </a:t>
            </a:r>
            <a:r>
              <a:rPr lang="en-US" dirty="0" err="1"/>
              <a:t>enfrenta</a:t>
            </a:r>
            <a:r>
              <a:rPr lang="en-US" dirty="0"/>
              <a:t> un padre o </a:t>
            </a:r>
            <a:r>
              <a:rPr lang="en-US" dirty="0" err="1"/>
              <a:t>una</a:t>
            </a:r>
            <a:r>
              <a:rPr lang="en-US" dirty="0"/>
              <a:t> </a:t>
            </a:r>
            <a:r>
              <a:rPr lang="en-US" dirty="0" err="1"/>
              <a:t>madre</a:t>
            </a:r>
            <a:r>
              <a:rPr lang="en-US" dirty="0"/>
              <a:t> en su vida y ser </a:t>
            </a:r>
            <a:r>
              <a:rPr lang="en-US" dirty="0" err="1"/>
              <a:t>capaces</a:t>
            </a:r>
            <a:r>
              <a:rPr lang="en-US" dirty="0"/>
              <a:t> de ver la situación desde su punto de vista.</a:t>
            </a:r>
          </a:p>
          <a:p>
            <a:r>
              <a:rPr lang="en-US" b="1" dirty="0"/>
              <a:t>Autenticidad: </a:t>
            </a:r>
            <a:r>
              <a:rPr lang="en-US" dirty="0"/>
              <a:t>ser sensible, </a:t>
            </a:r>
            <a:r>
              <a:rPr lang="en-US" dirty="0" err="1"/>
              <a:t>honesto</a:t>
            </a:r>
            <a:r>
              <a:rPr lang="en-US" dirty="0"/>
              <a:t>/a, no </a:t>
            </a:r>
            <a:r>
              <a:rPr lang="en-US" dirty="0" err="1"/>
              <a:t>estar</a:t>
            </a:r>
            <a:r>
              <a:rPr lang="en-US" dirty="0"/>
              <a:t> a la </a:t>
            </a:r>
            <a:r>
              <a:rPr lang="en-US" dirty="0" err="1"/>
              <a:t>defensiva</a:t>
            </a:r>
            <a:r>
              <a:rPr lang="en-US" dirty="0"/>
              <a:t> y ser </a:t>
            </a:r>
            <a:r>
              <a:rPr lang="en-US" dirty="0" err="1"/>
              <a:t>digno</a:t>
            </a:r>
            <a:r>
              <a:rPr lang="en-US" dirty="0"/>
              <a:t>/a de confianza.</a:t>
            </a:r>
          </a:p>
          <a:p>
            <a:r>
              <a:rPr lang="en-US" b="1" dirty="0"/>
              <a:t>Humildad: </a:t>
            </a:r>
            <a:r>
              <a:rPr lang="en-US" dirty="0"/>
              <a:t>trabajar en el contexto de una relación de igualdad y </a:t>
            </a:r>
            <a:r>
              <a:rPr lang="en-US" dirty="0" err="1"/>
              <a:t>utilizar</a:t>
            </a:r>
            <a:r>
              <a:rPr lang="en-US" dirty="0"/>
              <a:t> las </a:t>
            </a:r>
            <a:r>
              <a:rPr lang="en-US" dirty="0" err="1"/>
              <a:t>fortalezas</a:t>
            </a:r>
            <a:r>
              <a:rPr lang="en-US" dirty="0"/>
              <a:t>, las opiniones y los conocimientos de los padres junto con los propios en cada fase del proceso.</a:t>
            </a:r>
          </a:p>
          <a:p>
            <a:r>
              <a:rPr lang="en-US" b="1" dirty="0"/>
              <a:t>Entusiasmo tranquilo: </a:t>
            </a:r>
            <a:r>
              <a:rPr lang="en-US" dirty="0"/>
              <a:t>aportar una energía amistosa y positiva a la relación y un enfoque siempre tranquilo, firme y cálido.</a:t>
            </a:r>
          </a:p>
          <a:p>
            <a:r>
              <a:rPr lang="en-US" b="1" dirty="0"/>
              <a:t>Integridad personal: </a:t>
            </a:r>
            <a:r>
              <a:rPr lang="en-US" dirty="0"/>
              <a:t>además de empatizar con </a:t>
            </a:r>
            <a:r>
              <a:rPr lang="en-US" dirty="0" err="1"/>
              <a:t>el</a:t>
            </a:r>
            <a:r>
              <a:rPr lang="en-US" dirty="0"/>
              <a:t> padre o </a:t>
            </a:r>
            <a:r>
              <a:rPr lang="en-US" dirty="0" err="1"/>
              <a:t>madre</a:t>
            </a:r>
            <a:r>
              <a:rPr lang="en-US" dirty="0"/>
              <a:t>, ser </a:t>
            </a:r>
            <a:r>
              <a:rPr lang="en-US" dirty="0" err="1"/>
              <a:t>capaces</a:t>
            </a:r>
            <a:r>
              <a:rPr lang="en-US" dirty="0"/>
              <a:t> de mantener puntos de vista alternativos y ofrecerlos cuando proceda.</a:t>
            </a:r>
          </a:p>
          <a:p>
            <a:r>
              <a:rPr lang="en-US" b="1" dirty="0"/>
              <a:t>Experiencia: </a:t>
            </a:r>
            <a:r>
              <a:rPr lang="en-US" dirty="0"/>
              <a:t>los conocimientos y la experiencia que el ayudante [profesional] aporta al trabajo para complementar los conocimientos y las habilidades existentes del padre o </a:t>
            </a:r>
            <a:r>
              <a:rPr lang="en-US" dirty="0" err="1"/>
              <a:t>madre</a:t>
            </a:r>
            <a:r>
              <a:rPr lang="en-US" dirty="0"/>
              <a:t>, tanto en la construcción de la relación como </a:t>
            </a:r>
            <a:r>
              <a:rPr lang="en-US" dirty="0" err="1"/>
              <a:t>en</a:t>
            </a:r>
            <a:r>
              <a:rPr lang="en-US" dirty="0"/>
              <a:t> </a:t>
            </a:r>
            <a:r>
              <a:rPr lang="en-US" dirty="0" err="1"/>
              <a:t>proveer</a:t>
            </a:r>
            <a:r>
              <a:rPr lang="en-US" dirty="0"/>
              <a:t> </a:t>
            </a:r>
            <a:r>
              <a:rPr lang="en-US" dirty="0" err="1"/>
              <a:t>información</a:t>
            </a:r>
            <a:r>
              <a:rPr lang="en-US" dirty="0"/>
              <a:t> y apoyo.</a:t>
            </a:r>
          </a:p>
        </p:txBody>
      </p:sp>
      <p:sp>
        <p:nvSpPr>
          <p:cNvPr id="6" name="Slide Image Placeholder 5">
            <a:extLst>
              <a:ext uri="{FF2B5EF4-FFF2-40B4-BE49-F238E27FC236}">
                <a16:creationId xmlns:a16="http://schemas.microsoft.com/office/drawing/2014/main" id="{8465D7DD-825D-5B15-FF8A-929706DD75F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85CF06B-EF0D-55A5-8790-99BC57600D6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a:latin typeface="+mn-lt"/>
            </a:endParaRPr>
          </a:p>
        </p:txBody>
      </p:sp>
    </p:spTree>
    <p:extLst>
      <p:ext uri="{BB962C8B-B14F-4D97-AF65-F5344CB8AC3E}">
        <p14:creationId xmlns:p14="http://schemas.microsoft.com/office/powerpoint/2010/main" val="11012857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ADAPTAR AL CONTEXTO</a:t>
            </a:r>
          </a:p>
          <a:p>
            <a:r>
              <a:rPr lang="en-US" noProof="0" dirty="0"/>
              <a:t>Adáptese </a:t>
            </a:r>
            <a:r>
              <a:rPr lang="en-US" dirty="0"/>
              <a:t>a los retos específicos de su contexto:</a:t>
            </a:r>
          </a:p>
          <a:p>
            <a:pPr lvl="1"/>
            <a:r>
              <a:rPr lang="en-US" noProof="0" dirty="0" err="1"/>
              <a:t>los</a:t>
            </a:r>
            <a:r>
              <a:rPr lang="en-US" noProof="0" dirty="0"/>
              <a:t> tipos de no </a:t>
            </a:r>
            <a:r>
              <a:rPr lang="en-US" noProof="0" dirty="0" err="1"/>
              <a:t>compromiso</a:t>
            </a:r>
            <a:r>
              <a:rPr lang="en-US" noProof="0" dirty="0"/>
              <a:t>. </a:t>
            </a:r>
          </a:p>
          <a:p>
            <a:pPr lvl="1"/>
            <a:r>
              <a:rPr lang="en-US" dirty="0"/>
              <a:t>las </a:t>
            </a:r>
            <a:r>
              <a:rPr lang="en-US" dirty="0" err="1"/>
              <a:t>posibles</a:t>
            </a:r>
            <a:r>
              <a:rPr lang="en-US" dirty="0"/>
              <a:t> </a:t>
            </a:r>
            <a:r>
              <a:rPr lang="en-US" dirty="0" err="1"/>
              <a:t>respuestas</a:t>
            </a:r>
            <a:r>
              <a:rPr lang="en-US" dirty="0"/>
              <a:t>.</a:t>
            </a:r>
            <a:endParaRPr lang="en-US" noProof="0" dirty="0"/>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EXPLICAR</a:t>
            </a:r>
          </a:p>
          <a:p>
            <a:r>
              <a:rPr lang="en-US" i="1" noProof="0" dirty="0"/>
              <a:t>Ahora que ya hemos hablado de cómo debe ser el compromiso familiar, vamos a examinar algunos de los retos a los que podemos enfrentarnos al colaborar con las familias. </a:t>
            </a:r>
          </a:p>
          <a:p>
            <a:r>
              <a:rPr lang="en-US" i="1" noProof="0" dirty="0"/>
              <a:t>¿Alguien ha trabajado con familias con las que resulta especialmente difícil relacionarse? ¿Cómo ha sido? </a:t>
            </a:r>
          </a:p>
          <a:p>
            <a:r>
              <a:rPr lang="en-US" i="1" noProof="0" dirty="0"/>
              <a:t>Los/as </a:t>
            </a:r>
            <a:r>
              <a:rPr lang="en-US" i="1" noProof="0" dirty="0" err="1"/>
              <a:t>cuidadores</a:t>
            </a:r>
            <a:r>
              <a:rPr lang="en-US" i="1" noProof="0" dirty="0"/>
              <a:t> pueden mostrar distintos tipos de falta de compromiso. </a:t>
            </a:r>
          </a:p>
          <a:p>
            <a:r>
              <a:rPr lang="en-US" i="1" noProof="0" dirty="0"/>
              <a:t>Cada tipo puede estar asociado a diferentes razones que explican la falta de compromiso.</a:t>
            </a:r>
          </a:p>
          <a:p>
            <a:r>
              <a:rPr lang="en-US" dirty="0" err="1"/>
              <a:t>Presente</a:t>
            </a:r>
            <a:r>
              <a:rPr lang="en-US" dirty="0"/>
              <a:t> la </a:t>
            </a:r>
            <a:r>
              <a:rPr lang="en-US" dirty="0" err="1"/>
              <a:t>diapositiva</a:t>
            </a:r>
            <a:r>
              <a:rPr lang="en-US" dirty="0"/>
              <a:t>:</a:t>
            </a:r>
            <a:endParaRPr lang="en-US" noProof="0" dirty="0"/>
          </a:p>
          <a:p>
            <a:pPr lvl="1"/>
            <a:r>
              <a:rPr lang="en-US" b="1" i="1" noProof="0" dirty="0" err="1"/>
              <a:t>compromiso</a:t>
            </a:r>
            <a:r>
              <a:rPr lang="en-US" b="1" i="1" noProof="0" dirty="0"/>
              <a:t> superficial:</a:t>
            </a:r>
            <a:r>
              <a:rPr lang="en-US" i="1" noProof="0" dirty="0"/>
              <a:t> </a:t>
            </a:r>
            <a:r>
              <a:rPr lang="en-US" i="1" noProof="0" dirty="0" err="1"/>
              <a:t>puede</a:t>
            </a:r>
            <a:r>
              <a:rPr lang="en-US" i="1" noProof="0" dirty="0"/>
              <a:t> ser para </a:t>
            </a:r>
            <a:r>
              <a:rPr lang="en-US" i="1" noProof="0" dirty="0" err="1"/>
              <a:t>evitar</a:t>
            </a:r>
            <a:r>
              <a:rPr lang="en-US" i="1" noProof="0" dirty="0"/>
              <a:t> </a:t>
            </a:r>
            <a:r>
              <a:rPr lang="en-US" i="1" noProof="0" dirty="0" err="1"/>
              <a:t>despertar</a:t>
            </a:r>
            <a:r>
              <a:rPr lang="en-US" i="1" noProof="0" dirty="0"/>
              <a:t> inquietudes.</a:t>
            </a:r>
          </a:p>
          <a:p>
            <a:pPr lvl="1"/>
            <a:r>
              <a:rPr lang="en-US" b="1" i="1" noProof="0" dirty="0" err="1"/>
              <a:t>ambivalencia</a:t>
            </a:r>
            <a:r>
              <a:rPr lang="en-US" b="1" i="1" noProof="0" dirty="0"/>
              <a:t> y/o </a:t>
            </a:r>
            <a:r>
              <a:rPr lang="en-US" b="1" i="1" noProof="0" dirty="0" err="1"/>
              <a:t>incertidumbre</a:t>
            </a:r>
            <a:r>
              <a:rPr lang="en-US" b="1" i="1" noProof="0" dirty="0"/>
              <a:t>: </a:t>
            </a:r>
            <a:r>
              <a:rPr lang="en-US" b="1" i="1" noProof="0" dirty="0" err="1"/>
              <a:t>p</a:t>
            </a:r>
            <a:r>
              <a:rPr lang="en-US" i="1" noProof="0" dirty="0" err="1"/>
              <a:t>uede</a:t>
            </a:r>
            <a:r>
              <a:rPr lang="en-US" i="1" noProof="0" dirty="0"/>
              <a:t> deberse a diferencias culturales, a que la persona no está segura de qué esperar o a experiencias negativas anteriores con proveedores de servicios. </a:t>
            </a:r>
          </a:p>
          <a:p>
            <a:pPr lvl="1"/>
            <a:r>
              <a:rPr lang="en-US" b="1" i="1" noProof="0" dirty="0" err="1"/>
              <a:t>evasión</a:t>
            </a:r>
            <a:r>
              <a:rPr lang="en-US" b="1" i="1" noProof="0" dirty="0"/>
              <a:t>:</a:t>
            </a:r>
            <a:r>
              <a:rPr lang="en-US" i="1" noProof="0" dirty="0"/>
              <a:t> </a:t>
            </a:r>
            <a:r>
              <a:rPr lang="en-US" i="1" noProof="0" dirty="0" err="1"/>
              <a:t>puede</a:t>
            </a:r>
            <a:r>
              <a:rPr lang="en-US" i="1" noProof="0" dirty="0"/>
              <a:t> que tengan algo que ocultar, que consideren la </a:t>
            </a:r>
            <a:r>
              <a:rPr lang="en-US" i="1" noProof="0" dirty="0" err="1"/>
              <a:t>gestión</a:t>
            </a:r>
            <a:r>
              <a:rPr lang="en-US" i="1" noProof="0" dirty="0"/>
              <a:t> de </a:t>
            </a:r>
            <a:r>
              <a:rPr lang="en-US" i="1" noProof="0" dirty="0" err="1"/>
              <a:t>caso</a:t>
            </a:r>
            <a:r>
              <a:rPr lang="en-US" i="1" noProof="0" dirty="0"/>
              <a:t> como una interferencia externa, que los cambios de personal les supongan un reto.</a:t>
            </a:r>
          </a:p>
          <a:p>
            <a:pPr marL="0" indent="0">
              <a:buNone/>
            </a:pPr>
            <a:endParaRPr lang="en-US" b="1" dirty="0"/>
          </a:p>
          <a:p>
            <a:pPr marL="0" indent="0">
              <a:buNone/>
            </a:pPr>
            <a:r>
              <a:rPr lang="en-US" b="1" dirty="0"/>
              <a:t>DEBATE EN GRUPO</a:t>
            </a:r>
          </a:p>
          <a:p>
            <a:r>
              <a:rPr lang="en-US" i="1" dirty="0"/>
              <a:t>¿Cuál de estos tipos de no </a:t>
            </a:r>
            <a:r>
              <a:rPr lang="en-US" i="1" dirty="0" err="1"/>
              <a:t>compromiso</a:t>
            </a:r>
            <a:r>
              <a:rPr lang="en-US" i="1" dirty="0"/>
              <a:t> </a:t>
            </a:r>
            <a:r>
              <a:rPr lang="en-US" i="1" dirty="0" err="1"/>
              <a:t>reconocen</a:t>
            </a:r>
            <a:r>
              <a:rPr lang="en-US" i="1" dirty="0"/>
              <a:t> en su trabajo? </a:t>
            </a:r>
          </a:p>
          <a:p>
            <a:r>
              <a:rPr lang="en-US" i="1" dirty="0"/>
              <a:t>¿Cuáles son algunas de las razones? </a:t>
            </a:r>
          </a:p>
          <a:p>
            <a:r>
              <a:rPr lang="en-US" noProof="0" dirty="0"/>
              <a:t>Complete con las posibles respuestas de la </a:t>
            </a:r>
            <a:r>
              <a:rPr lang="en-US" noProof="0" dirty="0" err="1"/>
              <a:t>página</a:t>
            </a:r>
            <a:r>
              <a:rPr lang="en-US" noProof="0" dirty="0"/>
              <a:t> </a:t>
            </a:r>
            <a:r>
              <a:rPr lang="en-US" noProof="0" dirty="0" err="1"/>
              <a:t>siguiente</a:t>
            </a:r>
            <a:r>
              <a:rPr lang="en-US" noProof="0" dirty="0"/>
              <a:t>.</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s-ES" b="1" noProof="0" dirty="0"/>
              <a:t>CONTINÚA EN LA SIGUIENTE DIAPOSITIVA</a:t>
            </a:r>
            <a:r>
              <a:rPr lang="en-US" b="1" noProof="0" dirty="0"/>
              <a:t> </a:t>
            </a:r>
            <a:r>
              <a:rPr lang="en-US" b="1" noProof="0"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0078CBB9-A67B-6C20-DA4D-A3919FFAA42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530EC64-D626-4F53-11D0-65658B13E27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a:latin typeface="+mn-lt"/>
            </a:endParaRPr>
          </a:p>
        </p:txBody>
      </p:sp>
    </p:spTree>
    <p:extLst>
      <p:ext uri="{BB962C8B-B14F-4D97-AF65-F5344CB8AC3E}">
        <p14:creationId xmlns:p14="http://schemas.microsoft.com/office/powerpoint/2010/main" val="35412695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pPr marL="0" indent="0">
              <a:buNone/>
            </a:pPr>
            <a:r>
              <a:rPr lang="en-US" b="1" noProof="0" dirty="0"/>
              <a:t>POSIBLES RESPUESTAS</a:t>
            </a:r>
          </a:p>
          <a:p>
            <a:r>
              <a:rPr lang="en-US" noProof="0" dirty="0"/>
              <a:t>Falta de fe en la respuesta humanitaria debido a falsas promesas o problemas con otros proveedores de servicios.</a:t>
            </a:r>
          </a:p>
          <a:p>
            <a:r>
              <a:rPr lang="en-US" noProof="0" dirty="0" err="1"/>
              <a:t>Diferencias</a:t>
            </a:r>
            <a:r>
              <a:rPr lang="en-US" noProof="0" dirty="0"/>
              <a:t> y/o barreras culturales percibidas.</a:t>
            </a:r>
          </a:p>
          <a:p>
            <a:r>
              <a:rPr lang="en-US" noProof="0" dirty="0"/>
              <a:t>Diferencia percibida en los objetivos: por ejemplo, </a:t>
            </a:r>
            <a:r>
              <a:rPr lang="en-US" noProof="0" dirty="0" err="1"/>
              <a:t>si</a:t>
            </a:r>
            <a:r>
              <a:rPr lang="en-US" noProof="0" dirty="0"/>
              <a:t> un/a asistente social intenta evitar que un/a </a:t>
            </a:r>
            <a:r>
              <a:rPr lang="en-US" noProof="0" dirty="0" err="1"/>
              <a:t>menor</a:t>
            </a:r>
            <a:r>
              <a:rPr lang="en-US" noProof="0" dirty="0"/>
              <a:t> realice un trabajo perjudicial, pero se considera que </a:t>
            </a:r>
            <a:r>
              <a:rPr lang="en-US" noProof="0" dirty="0" err="1"/>
              <a:t>el</a:t>
            </a:r>
            <a:r>
              <a:rPr lang="en-US" noProof="0" dirty="0"/>
              <a:t>/la </a:t>
            </a:r>
            <a:r>
              <a:rPr lang="en-US" noProof="0" dirty="0" err="1"/>
              <a:t>menor</a:t>
            </a:r>
            <a:r>
              <a:rPr lang="en-US" noProof="0" dirty="0"/>
              <a:t> proporciona unos ingresos fundamentales necesarios para la supervivencia de la familia, al principio puede resultar difícil ver que los objetivos están alineados, incluso si tanto el cuidador </a:t>
            </a:r>
            <a:r>
              <a:rPr lang="en-US" noProof="0" dirty="0" err="1"/>
              <a:t>como</a:t>
            </a:r>
            <a:r>
              <a:rPr lang="en-US" noProof="0" dirty="0"/>
              <a:t> </a:t>
            </a:r>
            <a:r>
              <a:rPr lang="es-ES" noProof="0" dirty="0"/>
              <a:t>el o la asistente social</a:t>
            </a:r>
            <a:r>
              <a:rPr lang="en-US" noProof="0" dirty="0"/>
              <a:t> desean en última instancia lo mejor para </a:t>
            </a:r>
            <a:r>
              <a:rPr lang="en-US" noProof="0" dirty="0" err="1"/>
              <a:t>el</a:t>
            </a:r>
            <a:r>
              <a:rPr lang="en-US" noProof="0" dirty="0"/>
              <a:t>/la </a:t>
            </a:r>
            <a:r>
              <a:rPr lang="en-US" noProof="0" dirty="0" err="1"/>
              <a:t>menor</a:t>
            </a:r>
            <a:r>
              <a:rPr lang="en-US" noProof="0" dirty="0"/>
              <a:t>. </a:t>
            </a:r>
          </a:p>
          <a:p>
            <a:r>
              <a:rPr lang="en-US" noProof="0" dirty="0"/>
              <a:t>No se considera que la gestión de casos aporte nada en términos de ayuda material, o se considera menos importante que otras formas de ayuda humanitaria, como los alimentos y las NFI.</a:t>
            </a:r>
          </a:p>
          <a:p>
            <a:r>
              <a:rPr lang="en-US" noProof="0" dirty="0"/>
              <a:t>Los clientes pueden percibir que </a:t>
            </a:r>
            <a:r>
              <a:rPr lang="en-US" noProof="0" dirty="0" err="1"/>
              <a:t>los</a:t>
            </a:r>
            <a:r>
              <a:rPr lang="en-US" noProof="0" dirty="0"/>
              <a:t>/as </a:t>
            </a:r>
            <a:r>
              <a:rPr lang="en-US" noProof="0" dirty="0" err="1"/>
              <a:t>asistentes</a:t>
            </a:r>
            <a:r>
              <a:rPr lang="en-US" noProof="0" dirty="0"/>
              <a:t> </a:t>
            </a:r>
            <a:r>
              <a:rPr lang="en-US" noProof="0" dirty="0" err="1"/>
              <a:t>sociales</a:t>
            </a:r>
            <a:r>
              <a:rPr lang="en-US" noProof="0" dirty="0"/>
              <a:t> hacen muchas preguntas y no hacen lo suficiente.</a:t>
            </a:r>
          </a:p>
          <a:p>
            <a:r>
              <a:rPr lang="en-US" noProof="0" dirty="0"/>
              <a:t>En algunos casos, las familias pueden tener la sensación de que </a:t>
            </a:r>
            <a:r>
              <a:rPr lang="es-ES" noProof="0" dirty="0"/>
              <a:t>el o la asistente social</a:t>
            </a:r>
            <a:r>
              <a:rPr lang="en-US" noProof="0" dirty="0"/>
              <a:t> </a:t>
            </a:r>
            <a:r>
              <a:rPr lang="en-US" noProof="0" dirty="0" err="1"/>
              <a:t>los</a:t>
            </a:r>
            <a:r>
              <a:rPr lang="en-US" noProof="0" dirty="0"/>
              <a:t>/as juzga o les impone sus criterios. </a:t>
            </a:r>
          </a:p>
          <a:p>
            <a:r>
              <a:rPr lang="en-US" noProof="0" dirty="0"/>
              <a:t>Falta de expectativas claras. </a:t>
            </a:r>
          </a:p>
          <a:p>
            <a:r>
              <a:rPr lang="en-US" noProof="0" dirty="0"/>
              <a:t>Cambios </a:t>
            </a:r>
            <a:r>
              <a:rPr lang="en-US" noProof="0" dirty="0" err="1"/>
              <a:t>en</a:t>
            </a:r>
            <a:r>
              <a:rPr lang="en-US" noProof="0" dirty="0"/>
              <a:t> </a:t>
            </a:r>
            <a:r>
              <a:rPr lang="es-ES" noProof="0" dirty="0"/>
              <a:t>el o la asistente social</a:t>
            </a:r>
            <a:r>
              <a:rPr lang="en-US" noProof="0" dirty="0"/>
              <a:t>. </a:t>
            </a:r>
          </a:p>
          <a:p>
            <a:r>
              <a:rPr lang="en-US" noProof="0" dirty="0"/>
              <a:t>Percepción de la gestión de casos como una interferencia externa. </a:t>
            </a:r>
          </a:p>
          <a:p>
            <a:r>
              <a:rPr lang="en-US" noProof="0" dirty="0"/>
              <a:t>La familia tiene algo que ocultar. </a:t>
            </a:r>
            <a:endParaRPr lang="en-US" dirty="0"/>
          </a:p>
          <a:p>
            <a:pPr lvl="1"/>
            <a:endParaRPr lang="en-US" noProof="0" dirty="0"/>
          </a:p>
          <a:p>
            <a:endParaRPr lang="en-US" noProof="0" dirty="0"/>
          </a:p>
        </p:txBody>
      </p:sp>
      <p:sp>
        <p:nvSpPr>
          <p:cNvPr id="2" name="Google Shape;725;p48:notes">
            <a:extLst>
              <a:ext uri="{FF2B5EF4-FFF2-40B4-BE49-F238E27FC236}">
                <a16:creationId xmlns:a16="http://schemas.microsoft.com/office/drawing/2014/main" id="{B4937C53-9650-0594-16F6-A581C3CD8BD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a:latin typeface="+mn-lt"/>
            </a:endParaRPr>
          </a:p>
        </p:txBody>
      </p:sp>
    </p:spTree>
    <p:extLst>
      <p:ext uri="{BB962C8B-B14F-4D97-AF65-F5344CB8AC3E}">
        <p14:creationId xmlns:p14="http://schemas.microsoft.com/office/powerpoint/2010/main" val="3853248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ADAPTAR AL CONTEXTO</a:t>
            </a:r>
          </a:p>
          <a:p>
            <a:r>
              <a:rPr lang="en-US" noProof="0" dirty="0" err="1"/>
              <a:t>Adapte</a:t>
            </a:r>
            <a:r>
              <a:rPr lang="en-US" noProof="0" dirty="0"/>
              <a:t> los escenarios y las estrategias para que se ajusten a </a:t>
            </a:r>
            <a:r>
              <a:rPr lang="en-US" noProof="0" dirty="0" err="1"/>
              <a:t>su</a:t>
            </a:r>
            <a:r>
              <a:rPr lang="en-US" noProof="0" dirty="0"/>
              <a:t> contexto.</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endParaRPr lang="en-US" noProof="0" dirty="0"/>
          </a:p>
          <a:p>
            <a:pPr marL="0" indent="0">
              <a:buNone/>
            </a:pPr>
            <a:r>
              <a:rPr lang="en-US" b="1" noProof="0" dirty="0"/>
              <a:t>INTRODUCCIÓN</a:t>
            </a:r>
          </a:p>
          <a:p>
            <a:r>
              <a:rPr lang="en-US" noProof="0" dirty="0"/>
              <a:t>Divida a </a:t>
            </a:r>
            <a:r>
              <a:rPr lang="en-US" noProof="0" dirty="0" err="1"/>
              <a:t>los</a:t>
            </a:r>
            <a:r>
              <a:rPr lang="en-US" noProof="0" dirty="0"/>
              <a:t>/as </a:t>
            </a:r>
            <a:r>
              <a:rPr lang="en-US" noProof="0" dirty="0" err="1"/>
              <a:t>participantes</a:t>
            </a:r>
            <a:r>
              <a:rPr lang="en-US" noProof="0" dirty="0"/>
              <a:t> en grupos de 3-5 personas.</a:t>
            </a:r>
          </a:p>
          <a:p>
            <a:r>
              <a:rPr lang="en-US" noProof="0" dirty="0" err="1"/>
              <a:t>Guíe</a:t>
            </a:r>
            <a:r>
              <a:rPr lang="en-US" noProof="0" dirty="0"/>
              <a:t> a </a:t>
            </a:r>
            <a:r>
              <a:rPr lang="en-US" noProof="0" dirty="0" err="1"/>
              <a:t>los</a:t>
            </a:r>
            <a:r>
              <a:rPr lang="en-US" noProof="0" dirty="0"/>
              <a:t>/as </a:t>
            </a:r>
            <a:r>
              <a:rPr lang="en-US" noProof="0" dirty="0" err="1"/>
              <a:t>participantes</a:t>
            </a:r>
            <a:r>
              <a:rPr lang="en-US" noProof="0" dirty="0"/>
              <a:t> a la </a:t>
            </a:r>
            <a:r>
              <a:rPr lang="en-US" b="1" noProof="0" dirty="0"/>
              <a:t>página 20 del Cuaderno de ejercicios: Escenarios reales de no </a:t>
            </a:r>
            <a:r>
              <a:rPr lang="en-US" b="1" noProof="0" dirty="0" err="1"/>
              <a:t>compromiso</a:t>
            </a:r>
            <a:r>
              <a:rPr lang="en-US" b="1" noProof="0" dirty="0"/>
              <a:t>. </a:t>
            </a:r>
          </a:p>
          <a:p>
            <a:r>
              <a:rPr lang="en-US" i="1" noProof="0" dirty="0"/>
              <a:t>En sus grupos:</a:t>
            </a:r>
          </a:p>
          <a:p>
            <a:pPr lvl="1"/>
            <a:r>
              <a:rPr lang="en-US" i="1" dirty="0" err="1"/>
              <a:t>compartan</a:t>
            </a:r>
            <a:r>
              <a:rPr lang="en-US" i="1" dirty="0"/>
              <a:t> algún caso de su trabajo en el que </a:t>
            </a:r>
            <a:r>
              <a:rPr lang="en-US" i="1" dirty="0" err="1"/>
              <a:t>hayan</a:t>
            </a:r>
            <a:r>
              <a:rPr lang="en-US" i="1" dirty="0"/>
              <a:t> tenido o </a:t>
            </a:r>
            <a:r>
              <a:rPr lang="en-US" i="1" dirty="0" err="1"/>
              <a:t>tengan</a:t>
            </a:r>
            <a:r>
              <a:rPr lang="en-US" i="1" dirty="0"/>
              <a:t> dificultades para relacionarse </a:t>
            </a:r>
            <a:r>
              <a:rPr lang="en-US" i="1" noProof="0" dirty="0"/>
              <a:t>con </a:t>
            </a:r>
            <a:r>
              <a:rPr lang="en-US" i="1" noProof="0" dirty="0" err="1"/>
              <a:t>una</a:t>
            </a:r>
            <a:r>
              <a:rPr lang="en-US" i="1" noProof="0" dirty="0"/>
              <a:t> </a:t>
            </a:r>
            <a:r>
              <a:rPr lang="en-US" i="1" noProof="0" dirty="0" err="1"/>
              <a:t>familia</a:t>
            </a:r>
            <a:r>
              <a:rPr lang="en-US" i="1" noProof="0" dirty="0"/>
              <a:t> y/o padre y/o </a:t>
            </a:r>
            <a:r>
              <a:rPr lang="en-US" i="1" noProof="0" dirty="0" err="1"/>
              <a:t>madre</a:t>
            </a:r>
            <a:r>
              <a:rPr lang="en-US" i="1" noProof="0" dirty="0"/>
              <a:t> y/o </a:t>
            </a:r>
            <a:r>
              <a:rPr lang="en-US" i="1" noProof="0" dirty="0" err="1"/>
              <a:t>cuidador</a:t>
            </a:r>
            <a:r>
              <a:rPr lang="en-US" i="1" noProof="0" dirty="0"/>
              <a:t>/a.</a:t>
            </a:r>
            <a:endParaRPr lang="en-US" i="1" dirty="0"/>
          </a:p>
          <a:p>
            <a:pPr lvl="1"/>
            <a:r>
              <a:rPr lang="en-US" i="1" noProof="0" dirty="0" err="1"/>
              <a:t>identifiquen</a:t>
            </a:r>
            <a:r>
              <a:rPr lang="en-US" i="1" noProof="0" dirty="0"/>
              <a:t> un caso que puedan </a:t>
            </a:r>
            <a:r>
              <a:rPr lang="en-US" i="1" noProof="0" dirty="0" err="1"/>
              <a:t>abordar</a:t>
            </a:r>
            <a:r>
              <a:rPr lang="en-US" i="1" noProof="0" dirty="0"/>
              <a:t> </a:t>
            </a:r>
            <a:r>
              <a:rPr lang="en-US" i="1" noProof="0" dirty="0" err="1"/>
              <a:t>juntos</a:t>
            </a:r>
            <a:r>
              <a:rPr lang="en-US" i="1" noProof="0" dirty="0"/>
              <a:t>/as.</a:t>
            </a:r>
          </a:p>
          <a:p>
            <a:pPr lvl="1"/>
            <a:r>
              <a:rPr lang="en-US" i="1" noProof="0" dirty="0" err="1"/>
              <a:t>conversen</a:t>
            </a:r>
            <a:r>
              <a:rPr lang="en-US" i="1" noProof="0" dirty="0"/>
              <a:t> </a:t>
            </a:r>
            <a:r>
              <a:rPr lang="en-US" i="1" noProof="0" dirty="0" err="1"/>
              <a:t>sobre</a:t>
            </a:r>
            <a:r>
              <a:rPr lang="en-US" i="1" noProof="0" dirty="0"/>
              <a:t> las preguntas de la </a:t>
            </a:r>
            <a:r>
              <a:rPr lang="en-US" i="1" noProof="0" dirty="0" err="1"/>
              <a:t>diapositiva</a:t>
            </a:r>
            <a:r>
              <a:rPr lang="en-US" i="1" noProof="0" dirty="0"/>
              <a:t>.</a:t>
            </a:r>
          </a:p>
          <a:p>
            <a:pPr lvl="1"/>
            <a:r>
              <a:rPr lang="en-US" i="1" noProof="0" dirty="0" err="1"/>
              <a:t>si</a:t>
            </a:r>
            <a:r>
              <a:rPr lang="en-US" i="1" noProof="0" dirty="0"/>
              <a:t> les </a:t>
            </a:r>
            <a:r>
              <a:rPr lang="en-US" i="1" noProof="0" dirty="0" err="1"/>
              <a:t>sobra</a:t>
            </a:r>
            <a:r>
              <a:rPr lang="en-US" i="1" noProof="0" dirty="0"/>
              <a:t> tiempo, </a:t>
            </a:r>
            <a:r>
              <a:rPr lang="en-US" i="1" noProof="0" dirty="0" err="1"/>
              <a:t>pueden</a:t>
            </a:r>
            <a:r>
              <a:rPr lang="en-US" i="1" noProof="0" dirty="0"/>
              <a:t> repetir con </a:t>
            </a:r>
            <a:r>
              <a:rPr lang="en-US" i="1" noProof="0" dirty="0" err="1"/>
              <a:t>otro</a:t>
            </a:r>
            <a:r>
              <a:rPr lang="en-US" i="1" noProof="0" dirty="0"/>
              <a:t> </a:t>
            </a:r>
            <a:r>
              <a:rPr lang="en-US" i="1" noProof="0" dirty="0" err="1"/>
              <a:t>caso</a:t>
            </a:r>
            <a:r>
              <a:rPr lang="en-US" i="1" noProof="0" dirty="0"/>
              <a:t>.</a:t>
            </a:r>
          </a:p>
          <a:p>
            <a:pPr lvl="1"/>
            <a:endParaRPr lang="en-US" noProof="0" dirty="0"/>
          </a:p>
          <a:p>
            <a:pPr marL="0" lvl="0" indent="0">
              <a:buNone/>
            </a:pPr>
            <a:r>
              <a:rPr lang="en-US" b="1" noProof="0" dirty="0"/>
              <a:t>ACTIVIDAD EN GRUPO (10 minutos)</a:t>
            </a:r>
          </a:p>
          <a:p>
            <a:r>
              <a:rPr lang="en-US" dirty="0" err="1"/>
              <a:t>Dé</a:t>
            </a:r>
            <a:r>
              <a:rPr lang="en-US" dirty="0"/>
              <a:t> 10 minutos a </a:t>
            </a:r>
            <a:r>
              <a:rPr lang="en-US" dirty="0" err="1"/>
              <a:t>los</a:t>
            </a:r>
            <a:r>
              <a:rPr lang="en-US" dirty="0"/>
              <a:t>/as </a:t>
            </a:r>
            <a:r>
              <a:rPr lang="en-US" dirty="0" err="1"/>
              <a:t>participantes</a:t>
            </a:r>
            <a:r>
              <a:rPr lang="en-US" dirty="0"/>
              <a:t> para </a:t>
            </a:r>
            <a:r>
              <a:rPr lang="en-US" dirty="0" err="1"/>
              <a:t>completar</a:t>
            </a:r>
            <a:r>
              <a:rPr lang="en-US" dirty="0"/>
              <a:t>.</a:t>
            </a:r>
          </a:p>
          <a:p>
            <a:pPr marL="0" lvl="0" indent="0">
              <a:buNone/>
            </a:pPr>
            <a:endParaRPr lang="en-US" b="1" dirty="0"/>
          </a:p>
          <a:p>
            <a:pPr marL="0" lvl="0" indent="0">
              <a:buNone/>
            </a:pPr>
            <a:r>
              <a:rPr lang="en-US" b="1" noProof="0" dirty="0"/>
              <a:t>DEBATE EN GRUPO</a:t>
            </a:r>
          </a:p>
          <a:p>
            <a:r>
              <a:rPr lang="en-US" dirty="0"/>
              <a:t>Invite a cada grupo </a:t>
            </a:r>
            <a:r>
              <a:rPr lang="en-US" noProof="0" dirty="0"/>
              <a:t>a resumir el caso y a </a:t>
            </a:r>
            <a:r>
              <a:rPr lang="en-US" noProof="0" dirty="0" err="1"/>
              <a:t>presentar</a:t>
            </a:r>
            <a:r>
              <a:rPr lang="en-US" noProof="0" dirty="0"/>
              <a:t> sus debates.</a:t>
            </a:r>
          </a:p>
          <a:p>
            <a:r>
              <a:rPr lang="en-US" i="1" noProof="0" dirty="0"/>
              <a:t>Veremos algunas estrategias más en la </a:t>
            </a:r>
            <a:r>
              <a:rPr lang="en-US" i="1" noProof="0" dirty="0" err="1"/>
              <a:t>siguiente</a:t>
            </a:r>
            <a:r>
              <a:rPr lang="en-US" i="1" noProof="0" dirty="0"/>
              <a:t> </a:t>
            </a:r>
            <a:r>
              <a:rPr lang="en-US" i="1" noProof="0" dirty="0" err="1"/>
              <a:t>diapositiva</a:t>
            </a:r>
            <a:r>
              <a:rPr lang="en-US" i="1" noProof="0" dirty="0"/>
              <a:t>.</a:t>
            </a:r>
          </a:p>
        </p:txBody>
      </p:sp>
      <p:sp>
        <p:nvSpPr>
          <p:cNvPr id="6" name="Slide Image Placeholder 5">
            <a:extLst>
              <a:ext uri="{FF2B5EF4-FFF2-40B4-BE49-F238E27FC236}">
                <a16:creationId xmlns:a16="http://schemas.microsoft.com/office/drawing/2014/main" id="{CCA701AF-614D-C88A-7DC1-1D453EA08EB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ED1CE0-E5B6-BC7E-F879-0EE7D21FA02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a:latin typeface="+mn-lt"/>
            </a:endParaRPr>
          </a:p>
        </p:txBody>
      </p:sp>
    </p:spTree>
    <p:extLst>
      <p:ext uri="{BB962C8B-B14F-4D97-AF65-F5344CB8AC3E}">
        <p14:creationId xmlns:p14="http://schemas.microsoft.com/office/powerpoint/2010/main" val="17061707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ADAPTAR AL CONTEXTO</a:t>
            </a:r>
          </a:p>
          <a:p>
            <a:r>
              <a:rPr lang="en-US" noProof="0" dirty="0"/>
              <a:t>Si existen barreras comunes a la participación familiar en su contexto, puede actualizar las estrategias para responder a esas barreras.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EXPLICAR</a:t>
            </a:r>
          </a:p>
          <a:p>
            <a:r>
              <a:rPr lang="en-US" noProof="0" dirty="0" err="1"/>
              <a:t>Presente</a:t>
            </a:r>
            <a:r>
              <a:rPr lang="en-US" noProof="0" dirty="0"/>
              <a:t> </a:t>
            </a:r>
            <a:r>
              <a:rPr lang="en-US" noProof="0" dirty="0" err="1"/>
              <a:t>el</a:t>
            </a:r>
            <a:r>
              <a:rPr lang="en-US" noProof="0" dirty="0"/>
              <a:t> </a:t>
            </a:r>
            <a:r>
              <a:rPr lang="en-US" noProof="0" dirty="0" err="1"/>
              <a:t>contenido</a:t>
            </a:r>
            <a:r>
              <a:rPr lang="en-US" noProof="0" dirty="0"/>
              <a:t> de la </a:t>
            </a:r>
            <a:r>
              <a:rPr lang="en-US" noProof="0" dirty="0" err="1"/>
              <a:t>diapositiva</a:t>
            </a:r>
            <a:r>
              <a:rPr lang="en-US" noProof="0" dirty="0"/>
              <a:t>.</a:t>
            </a:r>
          </a:p>
          <a:p>
            <a:r>
              <a:rPr lang="en-US" i="1" noProof="0" dirty="0" err="1"/>
              <a:t>Establecer</a:t>
            </a:r>
            <a:r>
              <a:rPr lang="en-US" i="1" noProof="0" dirty="0"/>
              <a:t> </a:t>
            </a:r>
            <a:r>
              <a:rPr lang="en-US" i="1" noProof="0" dirty="0" err="1"/>
              <a:t>confianza</a:t>
            </a:r>
            <a:r>
              <a:rPr lang="en-US" i="1" noProof="0" dirty="0"/>
              <a:t>: </a:t>
            </a:r>
          </a:p>
          <a:p>
            <a:pPr lvl="1"/>
            <a:r>
              <a:rPr lang="en-US" i="1" noProof="0" dirty="0" err="1"/>
              <a:t>reconocer</a:t>
            </a:r>
            <a:r>
              <a:rPr lang="en-US" i="1" noProof="0" dirty="0"/>
              <a:t> y validar los sentimientos de la </a:t>
            </a:r>
            <a:r>
              <a:rPr lang="en-US" i="1" noProof="0" dirty="0" err="1"/>
              <a:t>familia</a:t>
            </a:r>
            <a:r>
              <a:rPr lang="en-US" i="1" noProof="0" dirty="0"/>
              <a:t>.</a:t>
            </a:r>
          </a:p>
          <a:p>
            <a:pPr lvl="1"/>
            <a:r>
              <a:rPr lang="en-US" i="1" noProof="0" dirty="0"/>
              <a:t>pasar </a:t>
            </a:r>
            <a:r>
              <a:rPr lang="en-US" i="1" noProof="0" dirty="0" err="1"/>
              <a:t>tiempo</a:t>
            </a:r>
            <a:r>
              <a:rPr lang="en-US" i="1" noProof="0" dirty="0"/>
              <a:t> </a:t>
            </a:r>
            <a:r>
              <a:rPr lang="en-US" i="1" noProof="0" dirty="0" err="1"/>
              <a:t>juntos</a:t>
            </a:r>
            <a:r>
              <a:rPr lang="en-US" i="1" noProof="0" dirty="0"/>
              <a:t>/as.</a:t>
            </a:r>
          </a:p>
          <a:p>
            <a:pPr lvl="1"/>
            <a:r>
              <a:rPr lang="en-US" i="1" noProof="0" dirty="0"/>
              <a:t>no crear expectativas si no se </a:t>
            </a:r>
            <a:r>
              <a:rPr lang="en-US" i="1" noProof="0" dirty="0" err="1"/>
              <a:t>pueden</a:t>
            </a:r>
            <a:r>
              <a:rPr lang="en-US" i="1" noProof="0" dirty="0"/>
              <a:t> </a:t>
            </a:r>
            <a:r>
              <a:rPr lang="en-US" i="1" noProof="0" dirty="0" err="1"/>
              <a:t>cumplir</a:t>
            </a:r>
            <a:r>
              <a:rPr lang="en-US" i="1" noProof="0" dirty="0"/>
              <a:t>.</a:t>
            </a:r>
          </a:p>
          <a:p>
            <a:r>
              <a:rPr lang="en-US" i="1" noProof="0" dirty="0"/>
              <a:t>Comprometerse de forma positiva y </a:t>
            </a:r>
            <a:r>
              <a:rPr lang="en-US" i="1" noProof="0" dirty="0" err="1"/>
              <a:t>respetuosa</a:t>
            </a:r>
            <a:r>
              <a:rPr lang="en-US" i="1" noProof="0" dirty="0"/>
              <a:t>:</a:t>
            </a:r>
          </a:p>
          <a:p>
            <a:pPr lvl="1"/>
            <a:r>
              <a:rPr lang="en-US" i="1" noProof="0" dirty="0" err="1"/>
              <a:t>equilibrar</a:t>
            </a:r>
            <a:r>
              <a:rPr lang="en-US" i="1" noProof="0" dirty="0"/>
              <a:t> los debates sobre los problemas con la identificación de las </a:t>
            </a:r>
            <a:r>
              <a:rPr lang="en-US" i="1" noProof="0" dirty="0" err="1"/>
              <a:t>fortalezas</a:t>
            </a:r>
            <a:r>
              <a:rPr lang="en-US" i="1" noProof="0" dirty="0"/>
              <a:t> y los recursos.</a:t>
            </a:r>
          </a:p>
          <a:p>
            <a:pPr lvl="1"/>
            <a:r>
              <a:rPr lang="en-US" i="1" noProof="0" dirty="0" err="1"/>
              <a:t>reconocer</a:t>
            </a:r>
            <a:r>
              <a:rPr lang="en-US" i="1" noProof="0" dirty="0"/>
              <a:t> y elogiar </a:t>
            </a:r>
            <a:r>
              <a:rPr lang="en-US" i="1" noProof="0" dirty="0" err="1"/>
              <a:t>los</a:t>
            </a:r>
            <a:r>
              <a:rPr lang="en-US" i="1" noProof="0" dirty="0"/>
              <a:t> </a:t>
            </a:r>
            <a:r>
              <a:rPr lang="en-US" i="1" noProof="0" dirty="0" err="1"/>
              <a:t>progresos</a:t>
            </a:r>
            <a:r>
              <a:rPr lang="en-US" i="1" noProof="0" dirty="0"/>
              <a:t>.</a:t>
            </a:r>
          </a:p>
          <a:p>
            <a:pPr lvl="1"/>
            <a:r>
              <a:rPr lang="en-US" i="1" noProof="0" dirty="0" err="1"/>
              <a:t>garantizar</a:t>
            </a:r>
            <a:r>
              <a:rPr lang="en-US" i="1" noProof="0" dirty="0"/>
              <a:t> la </a:t>
            </a:r>
            <a:r>
              <a:rPr lang="en-US" i="1" noProof="0" dirty="0" err="1"/>
              <a:t>sensibilidad</a:t>
            </a:r>
            <a:r>
              <a:rPr lang="en-US" i="1" noProof="0" dirty="0"/>
              <a:t> cultural.</a:t>
            </a:r>
          </a:p>
          <a:p>
            <a:pPr lvl="1"/>
            <a:r>
              <a:rPr lang="en-US" i="1" noProof="0" dirty="0" err="1"/>
              <a:t>empatizar</a:t>
            </a:r>
            <a:r>
              <a:rPr lang="en-US" i="1" noProof="0" dirty="0"/>
              <a:t> con las situaciones y sentimientos de los miembros de la familia y validar esos sentimientos, según proceda.</a:t>
            </a:r>
          </a:p>
          <a:p>
            <a:pPr lvl="1"/>
            <a:r>
              <a:rPr lang="en-US" i="1" noProof="0" dirty="0" err="1"/>
              <a:t>mantenerse</a:t>
            </a:r>
            <a:r>
              <a:rPr lang="en-US" i="1" noProof="0" dirty="0"/>
              <a:t> </a:t>
            </a:r>
            <a:r>
              <a:rPr lang="en-US" i="1" noProof="0" dirty="0" err="1"/>
              <a:t>neutro</a:t>
            </a:r>
            <a:r>
              <a:rPr lang="en-US" i="1" noProof="0" dirty="0"/>
              <a:t>/a </a:t>
            </a:r>
            <a:r>
              <a:rPr lang="en-US" i="1" noProof="0" dirty="0" err="1"/>
              <a:t>si</a:t>
            </a:r>
            <a:r>
              <a:rPr lang="en-US" i="1" noProof="0" dirty="0"/>
              <a:t> </a:t>
            </a:r>
            <a:r>
              <a:rPr lang="en-US" i="1" noProof="0" dirty="0" err="1"/>
              <a:t>los</a:t>
            </a:r>
            <a:r>
              <a:rPr lang="en-US" i="1" noProof="0" dirty="0"/>
              <a:t>/as cuidadores son </a:t>
            </a:r>
            <a:r>
              <a:rPr lang="en-US" i="1" noProof="0" dirty="0" err="1"/>
              <a:t>conflictivos</a:t>
            </a:r>
            <a:r>
              <a:rPr lang="en-US" i="1" noProof="0" dirty="0"/>
              <a:t>.</a:t>
            </a:r>
          </a:p>
          <a:p>
            <a:r>
              <a:rPr lang="en-US" i="1" noProof="0" dirty="0"/>
              <a:t>Valorar el compromiso y </a:t>
            </a:r>
            <a:r>
              <a:rPr lang="en-US" i="1" noProof="0" dirty="0" err="1"/>
              <a:t>los</a:t>
            </a:r>
            <a:r>
              <a:rPr lang="en-US" i="1" noProof="0" dirty="0"/>
              <a:t> </a:t>
            </a:r>
            <a:r>
              <a:rPr lang="en-US" i="1" noProof="0" dirty="0" err="1"/>
              <a:t>aportes</a:t>
            </a:r>
            <a:r>
              <a:rPr lang="en-US" i="1" noProof="0" dirty="0"/>
              <a:t> de </a:t>
            </a:r>
            <a:r>
              <a:rPr lang="en-US" i="1" noProof="0" dirty="0" err="1"/>
              <a:t>los</a:t>
            </a:r>
            <a:r>
              <a:rPr lang="en-US" i="1" noProof="0" dirty="0"/>
              <a:t> padres y/o </a:t>
            </a:r>
            <a:r>
              <a:rPr lang="en-US" i="1" noProof="0" dirty="0" err="1"/>
              <a:t>cuidadores</a:t>
            </a:r>
            <a:r>
              <a:rPr lang="en-US" i="1" noProof="0" dirty="0"/>
              <a:t>:</a:t>
            </a:r>
          </a:p>
          <a:p>
            <a:pPr lvl="1"/>
            <a:r>
              <a:rPr lang="en-US" i="1" noProof="0" dirty="0" err="1"/>
              <a:t>escuchar</a:t>
            </a:r>
            <a:r>
              <a:rPr lang="en-US" i="1" noProof="0" dirty="0"/>
              <a:t> y abordar las cuestiones que preocupan a la </a:t>
            </a:r>
            <a:r>
              <a:rPr lang="en-US" i="1" noProof="0" dirty="0" err="1"/>
              <a:t>familia</a:t>
            </a:r>
            <a:r>
              <a:rPr lang="en-US" i="1" noProof="0" dirty="0"/>
              <a:t>. </a:t>
            </a:r>
          </a:p>
          <a:p>
            <a:pPr lvl="1"/>
            <a:r>
              <a:rPr lang="en-US" i="1" noProof="0" dirty="0" err="1"/>
              <a:t>fijar</a:t>
            </a:r>
            <a:r>
              <a:rPr lang="en-US" i="1" noProof="0" dirty="0"/>
              <a:t> </a:t>
            </a:r>
            <a:r>
              <a:rPr lang="en-US" i="1" noProof="0" dirty="0" err="1"/>
              <a:t>objetivos</a:t>
            </a:r>
            <a:r>
              <a:rPr lang="en-US" i="1" noProof="0" dirty="0"/>
              <a:t> de </a:t>
            </a:r>
            <a:r>
              <a:rPr lang="en-US" i="1" noProof="0" dirty="0" err="1"/>
              <a:t>común</a:t>
            </a:r>
            <a:r>
              <a:rPr lang="en-US" i="1" noProof="0" dirty="0"/>
              <a:t> </a:t>
            </a:r>
            <a:r>
              <a:rPr lang="en-US" i="1" noProof="0" dirty="0" err="1"/>
              <a:t>acuerdo</a:t>
            </a:r>
            <a:r>
              <a:rPr lang="en-US" i="1" noProof="0" dirty="0"/>
              <a:t>, que pueden ser generados principalmente por la familia y expresados en su propio idioma. </a:t>
            </a:r>
          </a:p>
          <a:p>
            <a:pPr lvl="1"/>
            <a:r>
              <a:rPr lang="en-US" i="1" noProof="0" dirty="0" err="1"/>
              <a:t>ofrecerle</a:t>
            </a:r>
            <a:r>
              <a:rPr lang="en-US" i="1" noProof="0" dirty="0"/>
              <a:t> </a:t>
            </a:r>
            <a:r>
              <a:rPr lang="en-US" i="1" noProof="0" dirty="0" err="1"/>
              <a:t>opciones</a:t>
            </a:r>
            <a:r>
              <a:rPr lang="en-US" i="1" noProof="0" dirty="0"/>
              <a:t> a los familiares siempre que sea possible.</a:t>
            </a:r>
          </a:p>
          <a:p>
            <a:pPr lvl="1"/>
            <a:r>
              <a:rPr lang="en-US" i="1" noProof="0" dirty="0" err="1"/>
              <a:t>demostrar</a:t>
            </a:r>
            <a:r>
              <a:rPr lang="en-US" i="1" noProof="0" dirty="0"/>
              <a:t> que valora la participación de cuidadores de ambos sexos. </a:t>
            </a:r>
          </a:p>
          <a:p>
            <a:r>
              <a:rPr lang="en-US" i="1" noProof="0" dirty="0"/>
              <a:t>Proporcionar apoyo práctico cuando sea </a:t>
            </a:r>
            <a:r>
              <a:rPr lang="en-US" i="1" noProof="0" dirty="0" err="1"/>
              <a:t>posible</a:t>
            </a:r>
            <a:r>
              <a:rPr lang="en-US" i="1" noProof="0" dirty="0"/>
              <a:t>:</a:t>
            </a:r>
          </a:p>
          <a:p>
            <a:pPr lvl="1"/>
            <a:r>
              <a:rPr lang="en-US" i="1" noProof="0" dirty="0" err="1"/>
              <a:t>ayudarle</a:t>
            </a:r>
            <a:r>
              <a:rPr lang="en-US" i="1" noProof="0" dirty="0"/>
              <a:t> a las familias a cubrir necesidades concretas, </a:t>
            </a:r>
            <a:r>
              <a:rPr lang="en-US" i="1" noProof="0" dirty="0" err="1"/>
              <a:t>por</a:t>
            </a:r>
            <a:r>
              <a:rPr lang="en-US" i="1" noProof="0" dirty="0"/>
              <a:t> </a:t>
            </a:r>
            <a:r>
              <a:rPr lang="en-US" i="1" noProof="0" dirty="0" err="1"/>
              <a:t>ejemplo</a:t>
            </a:r>
            <a:r>
              <a:rPr lang="en-US" i="1" noProof="0" dirty="0"/>
              <a:t>: vivienda, alimentos, servicios públicos, cuidado de </a:t>
            </a:r>
            <a:r>
              <a:rPr lang="en-US" i="1" noProof="0" dirty="0" err="1"/>
              <a:t>los</a:t>
            </a:r>
            <a:r>
              <a:rPr lang="en-US" i="1" noProof="0" dirty="0"/>
              <a:t>/as </a:t>
            </a:r>
            <a:r>
              <a:rPr lang="en-US" i="1" noProof="0" dirty="0" err="1"/>
              <a:t>niños</a:t>
            </a:r>
            <a:r>
              <a:rPr lang="en-US" i="1" noProof="0" dirty="0"/>
              <a:t>/as.</a:t>
            </a:r>
          </a:p>
          <a:p>
            <a:pPr marL="0" indent="0">
              <a:buNone/>
            </a:pPr>
            <a:endParaRPr lang="en-US" i="1" dirty="0"/>
          </a:p>
          <a:p>
            <a:pPr marL="0" indent="0">
              <a:buNone/>
            </a:pPr>
            <a:r>
              <a:rPr lang="es-ES" b="1" dirty="0"/>
              <a:t>CONTINÚA EN LA SIGUIENTE DIAPOSITIVA</a:t>
            </a:r>
            <a:r>
              <a:rPr lang="en-US" b="1" dirty="0"/>
              <a:t> </a:t>
            </a:r>
            <a:r>
              <a:rPr lang="en-US" b="1"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E3218371-8B34-B93B-AFB7-7FDC429B20D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B7E1020-B787-CCCC-469B-966B57B1EDB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a:latin typeface="+mn-lt"/>
            </a:endParaRPr>
          </a:p>
        </p:txBody>
      </p:sp>
    </p:spTree>
    <p:extLst>
      <p:ext uri="{BB962C8B-B14F-4D97-AF65-F5344CB8AC3E}">
        <p14:creationId xmlns:p14="http://schemas.microsoft.com/office/powerpoint/2010/main" val="479266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i="1" noProof="0" dirty="0"/>
              <a:t>Buscar </a:t>
            </a:r>
            <a:r>
              <a:rPr lang="en-US" i="1" noProof="0" dirty="0" err="1"/>
              <a:t>el</a:t>
            </a:r>
            <a:r>
              <a:rPr lang="en-US" i="1" noProof="0" dirty="0"/>
              <a:t> </a:t>
            </a:r>
            <a:r>
              <a:rPr lang="en-US" i="1" noProof="0" dirty="0" err="1"/>
              <a:t>compromiso</a:t>
            </a:r>
            <a:r>
              <a:rPr lang="en-US" i="1" noProof="0" dirty="0"/>
              <a:t>:</a:t>
            </a:r>
          </a:p>
          <a:p>
            <a:pPr lvl="1"/>
            <a:r>
              <a:rPr lang="en-US" i="1" noProof="0" dirty="0" err="1"/>
              <a:t>obtener</a:t>
            </a:r>
            <a:r>
              <a:rPr lang="en-US" i="1" noProof="0" dirty="0"/>
              <a:t> el compromiso de la familia de que participarán en tareas </a:t>
            </a:r>
            <a:r>
              <a:rPr lang="en-US" i="1" noProof="0" dirty="0" err="1"/>
              <a:t>identificadas</a:t>
            </a:r>
            <a:r>
              <a:rPr lang="en-US" i="1" noProof="0" dirty="0"/>
              <a:t> entre ambas </a:t>
            </a:r>
            <a:r>
              <a:rPr lang="en-US" i="1" noProof="0" dirty="0" err="1"/>
              <a:t>partes</a:t>
            </a:r>
            <a:r>
              <a:rPr lang="en-US" i="1" noProof="0" dirty="0"/>
              <a:t>. </a:t>
            </a:r>
          </a:p>
          <a:p>
            <a:r>
              <a:rPr lang="en-US" i="1" noProof="0" dirty="0" err="1"/>
              <a:t>Prepararse</a:t>
            </a:r>
            <a:r>
              <a:rPr lang="en-US" i="1" noProof="0" dirty="0"/>
              <a:t> de </a:t>
            </a:r>
            <a:r>
              <a:rPr lang="en-US" i="1" noProof="0" dirty="0" err="1"/>
              <a:t>manera</a:t>
            </a:r>
            <a:r>
              <a:rPr lang="en-US" i="1" noProof="0" dirty="0"/>
              <a:t> </a:t>
            </a:r>
            <a:r>
              <a:rPr lang="en-US" i="1" noProof="0" dirty="0" err="1"/>
              <a:t>adecuada</a:t>
            </a:r>
            <a:r>
              <a:rPr lang="en-US" i="1" noProof="0" dirty="0"/>
              <a:t> para las </a:t>
            </a:r>
            <a:r>
              <a:rPr lang="en-US" i="1" noProof="0" dirty="0" err="1"/>
              <a:t>reuniones</a:t>
            </a:r>
            <a:r>
              <a:rPr lang="en-US" i="1" noProof="0" dirty="0"/>
              <a:t>: </a:t>
            </a:r>
          </a:p>
          <a:p>
            <a:pPr lvl="1"/>
            <a:r>
              <a:rPr lang="en-US" i="1" noProof="0" dirty="0" err="1"/>
              <a:t>tener</a:t>
            </a:r>
            <a:r>
              <a:rPr lang="en-US" i="1" noProof="0" dirty="0"/>
              <a:t> en cuenta otras obligaciones de los miembros de la familia, como el empleo, a la hora de programar las reuniones.</a:t>
            </a:r>
          </a:p>
          <a:p>
            <a:pPr lvl="1"/>
            <a:r>
              <a:rPr lang="en-US" i="1" noProof="0" dirty="0" err="1"/>
              <a:t>ayudarle</a:t>
            </a:r>
            <a:r>
              <a:rPr lang="en-US" i="1" noProof="0" dirty="0"/>
              <a:t> a los miembros de la familia con cuestiones prácticas que puedan impedirles asistir a las reuniones, como el cuidado de </a:t>
            </a:r>
            <a:r>
              <a:rPr lang="en-US" i="1" noProof="0" dirty="0" err="1"/>
              <a:t>los</a:t>
            </a:r>
            <a:r>
              <a:rPr lang="en-US" i="1" noProof="0" dirty="0"/>
              <a:t>/as </a:t>
            </a:r>
            <a:r>
              <a:rPr lang="en-US" i="1" noProof="0" dirty="0" err="1"/>
              <a:t>niños</a:t>
            </a:r>
            <a:r>
              <a:rPr lang="en-US" i="1" noProof="0" dirty="0"/>
              <a:t>/as y el transporte.</a:t>
            </a:r>
          </a:p>
          <a:p>
            <a:pPr lvl="1"/>
            <a:r>
              <a:rPr lang="en-US" i="1" noProof="0" dirty="0" err="1"/>
              <a:t>ofrecer</a:t>
            </a:r>
            <a:r>
              <a:rPr lang="en-US" i="1" noProof="0" dirty="0"/>
              <a:t> un entorno físico acogedor para la reunión (por ejemplo, espacio suficiente para todos los </a:t>
            </a:r>
            <a:r>
              <a:rPr lang="en-US" i="1" noProof="0" dirty="0" err="1"/>
              <a:t>miembros</a:t>
            </a:r>
            <a:r>
              <a:rPr lang="en-US" i="1" noProof="0" dirty="0"/>
              <a:t> de la </a:t>
            </a:r>
            <a:r>
              <a:rPr lang="en-US" i="1" noProof="0" dirty="0" err="1"/>
              <a:t>familia</a:t>
            </a:r>
            <a:r>
              <a:rPr lang="en-US" i="1" noProof="0" dirty="0"/>
              <a:t> o accesibilidad para personas con </a:t>
            </a:r>
            <a:r>
              <a:rPr lang="en-US" i="1" noProof="0" dirty="0" err="1"/>
              <a:t>discapacidad</a:t>
            </a:r>
            <a:r>
              <a:rPr lang="en-US" i="1" noProof="0" dirty="0"/>
              <a:t>-es).</a:t>
            </a:r>
            <a:endParaRPr lang="en-US" noProof="0" dirty="0"/>
          </a:p>
        </p:txBody>
      </p:sp>
      <p:sp>
        <p:nvSpPr>
          <p:cNvPr id="2" name="Google Shape;725;p48:notes">
            <a:extLst>
              <a:ext uri="{FF2B5EF4-FFF2-40B4-BE49-F238E27FC236}">
                <a16:creationId xmlns:a16="http://schemas.microsoft.com/office/drawing/2014/main" id="{D4A5F5AB-99E4-2436-7E88-B7D6D6931A2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a:latin typeface="+mn-lt"/>
            </a:endParaRPr>
          </a:p>
        </p:txBody>
      </p:sp>
    </p:spTree>
    <p:extLst>
      <p:ext uri="{BB962C8B-B14F-4D97-AF65-F5344CB8AC3E}">
        <p14:creationId xmlns:p14="http://schemas.microsoft.com/office/powerpoint/2010/main" val="14779643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ADAPTAR AL CONTEXTO</a:t>
            </a:r>
          </a:p>
          <a:p>
            <a:r>
              <a:rPr lang="en-US" noProof="0" dirty="0" err="1"/>
              <a:t>Adapte</a:t>
            </a:r>
            <a:r>
              <a:rPr lang="en-US" noProof="0" dirty="0"/>
              <a:t> en función de la dinámica de género del </a:t>
            </a:r>
            <a:r>
              <a:rPr lang="en-US" noProof="0" dirty="0" err="1"/>
              <a:t>contexto</a:t>
            </a:r>
            <a:r>
              <a:rPr lang="en-US" noProof="0" dirty="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INTRODUCCIÓN</a:t>
            </a:r>
          </a:p>
          <a:p>
            <a:pPr marL="171450" marR="0" lvl="0" indent="-171450" algn="l" defTabSz="914400" rtl="0" eaLnBrk="1" fontAlgn="auto" latinLnBrk="0" hangingPunct="1">
              <a:lnSpc>
                <a:spcPct val="100000"/>
              </a:lnSpc>
              <a:spcBef>
                <a:spcPts val="0"/>
              </a:spcBef>
              <a:spcAft>
                <a:spcPts val="0"/>
              </a:spcAft>
              <a:buClrTx/>
              <a:buSzTx/>
              <a:tabLst/>
              <a:defRPr/>
            </a:pPr>
            <a:r>
              <a:rPr lang="en-US" noProof="0" dirty="0"/>
              <a:t>Divida a </a:t>
            </a:r>
            <a:r>
              <a:rPr lang="en-US" noProof="0" dirty="0" err="1"/>
              <a:t>los</a:t>
            </a:r>
            <a:r>
              <a:rPr lang="en-US" noProof="0" dirty="0"/>
              <a:t>/as </a:t>
            </a:r>
            <a:r>
              <a:rPr lang="en-US" noProof="0" dirty="0" err="1"/>
              <a:t>participantes</a:t>
            </a:r>
            <a:r>
              <a:rPr lang="en-US" noProof="0" dirty="0"/>
              <a:t> en grupos de 3-5 personas.</a:t>
            </a:r>
          </a:p>
          <a:p>
            <a:pPr marL="171450" marR="0" lvl="0" indent="-171450" algn="l" defTabSz="914400" rtl="0" eaLnBrk="1" fontAlgn="auto" latinLnBrk="0" hangingPunct="1">
              <a:lnSpc>
                <a:spcPct val="100000"/>
              </a:lnSpc>
              <a:spcBef>
                <a:spcPts val="0"/>
              </a:spcBef>
              <a:spcAft>
                <a:spcPts val="0"/>
              </a:spcAft>
              <a:buClrTx/>
              <a:buSzTx/>
              <a:tabLst/>
              <a:defRPr/>
            </a:pPr>
            <a:r>
              <a:rPr lang="en-US" noProof="0" dirty="0"/>
              <a:t>Guíe a </a:t>
            </a:r>
            <a:r>
              <a:rPr lang="en-US" noProof="0" dirty="0" err="1"/>
              <a:t>los</a:t>
            </a:r>
            <a:r>
              <a:rPr lang="en-US" noProof="0" dirty="0"/>
              <a:t>/as </a:t>
            </a:r>
            <a:r>
              <a:rPr lang="en-US" noProof="0" dirty="0" err="1"/>
              <a:t>participantes</a:t>
            </a:r>
            <a:r>
              <a:rPr lang="en-US" noProof="0" dirty="0"/>
              <a:t> a la </a:t>
            </a:r>
            <a:r>
              <a:rPr lang="en-US" b="1" noProof="0" dirty="0"/>
              <a:t>página 11 del Cuaderno de ejercicios: Implicar a los cuidadores masculinos y femeninos.</a:t>
            </a:r>
          </a:p>
          <a:p>
            <a:pPr marL="171450" marR="0" lvl="0" indent="-171450" algn="l" defTabSz="914400" rtl="0" eaLnBrk="1" fontAlgn="auto" latinLnBrk="0" hangingPunct="1">
              <a:lnSpc>
                <a:spcPct val="100000"/>
              </a:lnSpc>
              <a:spcBef>
                <a:spcPts val="0"/>
              </a:spcBef>
              <a:spcAft>
                <a:spcPts val="0"/>
              </a:spcAft>
              <a:buClrTx/>
              <a:buSzTx/>
              <a:tabLst/>
              <a:defRPr/>
            </a:pPr>
            <a:r>
              <a:rPr lang="en-US" i="1" noProof="0" dirty="0" err="1"/>
              <a:t>Conversen</a:t>
            </a:r>
            <a:r>
              <a:rPr lang="en-US" i="1" noProof="0" dirty="0"/>
              <a:t> con </a:t>
            </a:r>
            <a:r>
              <a:rPr lang="en-US" i="1" noProof="0" dirty="0" err="1"/>
              <a:t>su</a:t>
            </a:r>
            <a:r>
              <a:rPr lang="en-US" i="1" noProof="0" dirty="0"/>
              <a:t> </a:t>
            </a:r>
            <a:r>
              <a:rPr lang="en-US" i="1" noProof="0" dirty="0" err="1"/>
              <a:t>grupo</a:t>
            </a:r>
            <a:r>
              <a:rPr lang="en-US" i="1" noProof="0" dirty="0"/>
              <a:t> </a:t>
            </a:r>
            <a:r>
              <a:rPr lang="en-US" i="1" noProof="0" dirty="0" err="1"/>
              <a:t>sobre</a:t>
            </a:r>
            <a:r>
              <a:rPr lang="en-US" i="1" noProof="0" dirty="0"/>
              <a:t> las preguntas de la </a:t>
            </a:r>
            <a:r>
              <a:rPr lang="en-US" i="1" noProof="0" dirty="0" err="1"/>
              <a:t>diapositiva</a:t>
            </a:r>
            <a:r>
              <a:rPr lang="en-US" i="1" noProof="0" dirty="0"/>
              <a:t>.</a:t>
            </a:r>
            <a:endParaRPr lang="en-US" noProof="0" dirty="0"/>
          </a:p>
          <a:p>
            <a:pPr marL="0" indent="0">
              <a:buNone/>
            </a:pPr>
            <a:endParaRPr lang="en-US" b="1" noProof="0" dirty="0"/>
          </a:p>
          <a:p>
            <a:pPr marL="0" indent="0">
              <a:buNone/>
            </a:pPr>
            <a:r>
              <a:rPr lang="en-US" b="1" noProof="0" dirty="0"/>
              <a:t>DEBATE EN GRUPO (15 minutos)</a:t>
            </a:r>
          </a:p>
          <a:p>
            <a:r>
              <a:rPr lang="en-US" noProof="0" dirty="0" err="1"/>
              <a:t>Dé</a:t>
            </a:r>
            <a:r>
              <a:rPr lang="en-US" noProof="0" dirty="0"/>
              <a:t> 15 minutos a </a:t>
            </a:r>
            <a:r>
              <a:rPr lang="en-US" noProof="0" dirty="0" err="1"/>
              <a:t>los</a:t>
            </a:r>
            <a:r>
              <a:rPr lang="en-US" noProof="0" dirty="0"/>
              <a:t>/as </a:t>
            </a:r>
            <a:r>
              <a:rPr lang="en-US" noProof="0" dirty="0" err="1"/>
              <a:t>participantes</a:t>
            </a:r>
            <a:r>
              <a:rPr lang="en-US" noProof="0" dirty="0"/>
              <a:t> para </a:t>
            </a:r>
            <a:r>
              <a:rPr lang="en-US" noProof="0" dirty="0" err="1"/>
              <a:t>completar</a:t>
            </a:r>
            <a:r>
              <a:rPr lang="en-US" noProof="0" dirty="0"/>
              <a:t>.</a:t>
            </a:r>
          </a:p>
          <a:p>
            <a:endParaRPr lang="en-US" noProof="0" dirty="0"/>
          </a:p>
          <a:p>
            <a:pPr marL="0" indent="0">
              <a:buNone/>
            </a:pPr>
            <a:r>
              <a:rPr lang="en-US" b="1" noProof="0" dirty="0"/>
              <a:t>DEBATE EN GRUPO</a:t>
            </a:r>
          </a:p>
          <a:p>
            <a:r>
              <a:rPr lang="en-US" noProof="0" dirty="0"/>
              <a:t>Invite a las personas </a:t>
            </a:r>
            <a:r>
              <a:rPr lang="en-US" noProof="0" dirty="0" err="1"/>
              <a:t>voluntarias</a:t>
            </a:r>
            <a:r>
              <a:rPr lang="en-US" noProof="0" dirty="0"/>
              <a:t> a compartir sus </a:t>
            </a:r>
            <a:r>
              <a:rPr lang="en-US" noProof="0" dirty="0" err="1"/>
              <a:t>respuestas</a:t>
            </a:r>
            <a:r>
              <a:rPr lang="en-US" noProof="0" dirty="0"/>
              <a:t>.</a:t>
            </a:r>
          </a:p>
          <a:p>
            <a:r>
              <a:rPr lang="en-US" dirty="0"/>
              <a:t>Complemente con las posibles respuestas a </a:t>
            </a:r>
            <a:r>
              <a:rPr lang="en-US" dirty="0" err="1"/>
              <a:t>continuación</a:t>
            </a:r>
            <a:r>
              <a:rPr lang="en-US" dirty="0"/>
              <a:t>.</a:t>
            </a:r>
            <a:endParaRPr lang="en-US"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POSIBLES RESPUESTAS</a:t>
            </a:r>
          </a:p>
          <a:p>
            <a:r>
              <a:rPr lang="en-US" b="1" noProof="0" dirty="0"/>
              <a:t>Pregunta 2</a:t>
            </a:r>
          </a:p>
          <a:p>
            <a:pPr lvl="1"/>
            <a:r>
              <a:rPr lang="en-US" b="1" noProof="0" dirty="0"/>
              <a:t>Estrategias para implicar a las </a:t>
            </a:r>
            <a:r>
              <a:rPr lang="en-US" b="1" noProof="0" dirty="0" err="1"/>
              <a:t>madres</a:t>
            </a:r>
            <a:r>
              <a:rPr lang="en-US" b="1" noProof="0" dirty="0"/>
              <a:t> y/o </a:t>
            </a:r>
            <a:r>
              <a:rPr lang="en-US" b="1" noProof="0" dirty="0" err="1"/>
              <a:t>cuidadoras</a:t>
            </a:r>
            <a:r>
              <a:rPr lang="en-US" b="1" noProof="0" dirty="0"/>
              <a:t>:</a:t>
            </a:r>
          </a:p>
          <a:p>
            <a:pPr lvl="2"/>
            <a:r>
              <a:rPr lang="en-US" noProof="0" dirty="0" err="1"/>
              <a:t>asegurarse</a:t>
            </a:r>
            <a:r>
              <a:rPr lang="en-US" noProof="0" dirty="0"/>
              <a:t> de que esté </a:t>
            </a:r>
            <a:r>
              <a:rPr lang="en-US" noProof="0" dirty="0" err="1"/>
              <a:t>presente</a:t>
            </a:r>
            <a:r>
              <a:rPr lang="en-US" noProof="0" dirty="0"/>
              <a:t> </a:t>
            </a:r>
            <a:r>
              <a:rPr lang="en-US" noProof="0" dirty="0" err="1"/>
              <a:t>una</a:t>
            </a:r>
            <a:r>
              <a:rPr lang="en-US" noProof="0" dirty="0"/>
              <a:t> </a:t>
            </a:r>
            <a:r>
              <a:rPr lang="en-US" noProof="0" dirty="0" err="1"/>
              <a:t>asistente</a:t>
            </a:r>
            <a:r>
              <a:rPr lang="en-US" noProof="0" dirty="0"/>
              <a:t> social o de que se tengan en </a:t>
            </a:r>
            <a:r>
              <a:rPr lang="en-US" noProof="0" dirty="0" err="1"/>
              <a:t>cuenta</a:t>
            </a:r>
            <a:r>
              <a:rPr lang="en-US" noProof="0" dirty="0"/>
              <a:t> las </a:t>
            </a:r>
            <a:r>
              <a:rPr lang="en-US" noProof="0" dirty="0" err="1"/>
              <a:t>normas</a:t>
            </a:r>
            <a:r>
              <a:rPr lang="en-US" noProof="0" dirty="0"/>
              <a:t> de género en el caso de que un </a:t>
            </a:r>
            <a:r>
              <a:rPr lang="en-US" noProof="0" dirty="0" err="1"/>
              <a:t>asistente</a:t>
            </a:r>
            <a:r>
              <a:rPr lang="en-US" noProof="0" dirty="0"/>
              <a:t> social masculino haga el seguimiento de una madre o cuidadora. </a:t>
            </a:r>
          </a:p>
          <a:p>
            <a:pPr lvl="2"/>
            <a:r>
              <a:rPr lang="en-US" noProof="0" dirty="0" err="1"/>
              <a:t>asegurarse</a:t>
            </a:r>
            <a:r>
              <a:rPr lang="en-US" noProof="0" dirty="0"/>
              <a:t> de que el compromiso de la cuidadora se presenta desde el principio como algo esperado e importante.</a:t>
            </a:r>
          </a:p>
          <a:p>
            <a:pPr lvl="2"/>
            <a:r>
              <a:rPr lang="en-US" noProof="0" dirty="0" err="1"/>
              <a:t>considere</a:t>
            </a:r>
            <a:r>
              <a:rPr lang="en-US" noProof="0" dirty="0"/>
              <a:t> el horario de las reuniones para garantizar que la cuidadora pueda asistir. </a:t>
            </a:r>
          </a:p>
          <a:p>
            <a:pPr lvl="2"/>
            <a:r>
              <a:rPr lang="en-US" noProof="0" dirty="0" err="1"/>
              <a:t>adopte</a:t>
            </a:r>
            <a:r>
              <a:rPr lang="en-US" noProof="0" dirty="0"/>
              <a:t> un enfoque basado </a:t>
            </a:r>
            <a:r>
              <a:rPr lang="en-US" noProof="0" dirty="0" err="1"/>
              <a:t>en</a:t>
            </a:r>
            <a:r>
              <a:rPr lang="en-US" noProof="0" dirty="0"/>
              <a:t> las </a:t>
            </a:r>
            <a:r>
              <a:rPr lang="en-US" noProof="0" dirty="0" err="1"/>
              <a:t>fortalezas</a:t>
            </a:r>
            <a:r>
              <a:rPr lang="en-US" noProof="0" dirty="0"/>
              <a:t> para empoderar a la </a:t>
            </a:r>
            <a:r>
              <a:rPr lang="en-US" noProof="0" dirty="0" err="1"/>
              <a:t>madre</a:t>
            </a:r>
            <a:r>
              <a:rPr lang="en-US" noProof="0" dirty="0"/>
              <a:t> y/o </a:t>
            </a:r>
            <a:r>
              <a:rPr lang="en-US" noProof="0" dirty="0" err="1"/>
              <a:t>cuidadora</a:t>
            </a:r>
            <a:r>
              <a:rPr lang="en-US" noProof="0" dirty="0"/>
              <a:t>. </a:t>
            </a:r>
          </a:p>
          <a:p>
            <a:pPr marL="0" indent="0">
              <a:buNone/>
            </a:pPr>
            <a:endParaRPr lang="en-US" dirty="0"/>
          </a:p>
          <a:p>
            <a:pPr marL="0" indent="0">
              <a:buNone/>
            </a:pPr>
            <a:r>
              <a:rPr lang="es-ES" b="1" noProof="0" dirty="0"/>
              <a:t>CONTINÚA EN LA SIGUIENTE DIAPOSITIVA</a:t>
            </a:r>
            <a:r>
              <a:rPr lang="en-US" b="1" noProof="0" dirty="0"/>
              <a:t> </a:t>
            </a:r>
            <a:r>
              <a:rPr lang="en-US" b="1" noProof="0"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4B75178C-D791-5FB8-738A-A07E65B96AE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9E682D1-CE5B-258C-E2BB-B5485C4D5D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a:latin typeface="+mn-lt"/>
            </a:endParaRPr>
          </a:p>
        </p:txBody>
      </p:sp>
    </p:spTree>
    <p:extLst>
      <p:ext uri="{BB962C8B-B14F-4D97-AF65-F5344CB8AC3E}">
        <p14:creationId xmlns:p14="http://schemas.microsoft.com/office/powerpoint/2010/main" val="4274792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3" name="Google Shape;243;p2:notes"/>
          <p:cNvSpPr txBox="1">
            <a:spLocks noGrp="1"/>
          </p:cNvSpPr>
          <p:nvPr>
            <p:ph type="body" idx="1"/>
          </p:nvPr>
        </p:nvSpPr>
        <p:spPr>
          <a:xfrm>
            <a:off x="477839" y="460375"/>
            <a:ext cx="6143624" cy="9211333"/>
          </a:xfrm>
        </p:spPr>
        <p:txBody>
          <a:bodyPr/>
          <a:lstStyle/>
          <a:p>
            <a:pPr marL="0" indent="0">
              <a:buNone/>
            </a:pPr>
            <a:r>
              <a:rPr lang="en-US" b="1" dirty="0">
                <a:sym typeface="Arial"/>
              </a:rPr>
              <a:t>INTRODUCCIÓN</a:t>
            </a:r>
          </a:p>
          <a:p>
            <a:r>
              <a:rPr lang="en-US" dirty="0">
                <a:sym typeface="Arial"/>
              </a:rPr>
              <a:t>Este módulo se centra en el trabajo con las familias a través del proceso de gestión de casos, y es el segundo módulo de los tres que componen la formación sobre el fortalecimiento de la familia en la gestión de casos. </a:t>
            </a:r>
          </a:p>
          <a:p>
            <a:pPr lvl="1"/>
            <a:r>
              <a:rPr lang="en-US" dirty="0">
                <a:sym typeface="Arial"/>
              </a:rPr>
              <a:t>Esta formación forma parte de las formaciones de Nivel 3 de la Formación Interinstitucional </a:t>
            </a:r>
            <a:r>
              <a:rPr lang="en-US" dirty="0" err="1">
                <a:sym typeface="Arial"/>
              </a:rPr>
              <a:t>en</a:t>
            </a:r>
            <a:r>
              <a:rPr lang="en-US" dirty="0">
                <a:sym typeface="Arial"/>
              </a:rPr>
              <a:t> </a:t>
            </a:r>
            <a:r>
              <a:rPr lang="en-US" dirty="0" err="1">
                <a:sym typeface="Arial"/>
              </a:rPr>
              <a:t>gestión</a:t>
            </a:r>
            <a:r>
              <a:rPr lang="en-US" dirty="0">
                <a:sym typeface="Arial"/>
              </a:rPr>
              <a:t> de </a:t>
            </a:r>
            <a:r>
              <a:rPr lang="en-US" dirty="0" err="1">
                <a:sym typeface="Arial"/>
              </a:rPr>
              <a:t>casos</a:t>
            </a:r>
            <a:r>
              <a:rPr lang="en-US" dirty="0">
                <a:sym typeface="Arial"/>
              </a:rPr>
              <a:t> de </a:t>
            </a:r>
            <a:r>
              <a:rPr lang="en-US" dirty="0" err="1">
                <a:sym typeface="Arial"/>
              </a:rPr>
              <a:t>protección</a:t>
            </a:r>
            <a:r>
              <a:rPr lang="en-US" dirty="0">
                <a:sym typeface="Arial"/>
              </a:rPr>
              <a:t> </a:t>
            </a:r>
            <a:r>
              <a:rPr lang="en-US" dirty="0" err="1">
                <a:sym typeface="Arial"/>
              </a:rPr>
              <a:t>infantil</a:t>
            </a:r>
            <a:r>
              <a:rPr lang="en-US" dirty="0">
                <a:sym typeface="Arial"/>
              </a:rPr>
              <a:t>. </a:t>
            </a:r>
          </a:p>
          <a:p>
            <a:pPr lvl="1"/>
            <a:r>
              <a:rPr lang="en-US" dirty="0">
                <a:sym typeface="Arial"/>
              </a:rPr>
              <a:t>Antes de participar en esta formación, </a:t>
            </a:r>
            <a:r>
              <a:rPr lang="en-US" dirty="0" err="1">
                <a:sym typeface="Arial"/>
              </a:rPr>
              <a:t>los</a:t>
            </a:r>
            <a:r>
              <a:rPr lang="en-US" dirty="0">
                <a:sym typeface="Arial"/>
              </a:rPr>
              <a:t>/as </a:t>
            </a:r>
            <a:r>
              <a:rPr lang="en-US" dirty="0" err="1">
                <a:sym typeface="Arial"/>
              </a:rPr>
              <a:t>participantes</a:t>
            </a:r>
            <a:r>
              <a:rPr lang="en-US" dirty="0">
                <a:sym typeface="Arial"/>
              </a:rPr>
              <a:t> deberán haber completado los módulos de Nivel 1 y Nivel 2. </a:t>
            </a:r>
          </a:p>
          <a:p>
            <a:r>
              <a:rPr lang="en-US" dirty="0">
                <a:sym typeface="Arial"/>
              </a:rPr>
              <a:t>Este módulo explora los siguientes temas clave:</a:t>
            </a:r>
          </a:p>
          <a:p>
            <a:pPr lvl="1"/>
            <a:r>
              <a:rPr lang="en-US" dirty="0" err="1"/>
              <a:t>implicar</a:t>
            </a:r>
            <a:r>
              <a:rPr lang="en-US" dirty="0"/>
              <a:t> a familias y cuidadores en la gestión de casos.</a:t>
            </a:r>
          </a:p>
          <a:p>
            <a:pPr lvl="1"/>
            <a:r>
              <a:rPr lang="en-US" dirty="0" err="1"/>
              <a:t>fortalecimiento</a:t>
            </a:r>
            <a:r>
              <a:rPr lang="en-US" dirty="0"/>
              <a:t> de la familia a lo largo de todo el proceso de </a:t>
            </a:r>
            <a:r>
              <a:rPr lang="en-US" dirty="0" err="1"/>
              <a:t>gestión</a:t>
            </a:r>
            <a:r>
              <a:rPr lang="en-US" dirty="0"/>
              <a:t> de </a:t>
            </a:r>
            <a:r>
              <a:rPr lang="en-US" dirty="0" err="1"/>
              <a:t>caso</a:t>
            </a:r>
            <a:r>
              <a:rPr lang="en-US" dirty="0"/>
              <a:t>.</a:t>
            </a:r>
          </a:p>
          <a:p>
            <a:pPr lvl="1"/>
            <a:r>
              <a:rPr lang="en-US" dirty="0" err="1"/>
              <a:t>separación</a:t>
            </a:r>
            <a:r>
              <a:rPr lang="en-US" dirty="0"/>
              <a:t> familiar y fortalecimiento familiar.</a:t>
            </a:r>
            <a:endParaRPr lang="en-US" dirty="0">
              <a:sym typeface="Arial"/>
            </a:endParaRPr>
          </a:p>
          <a:p>
            <a:r>
              <a:rPr lang="en-US" dirty="0">
                <a:sym typeface="Arial"/>
              </a:rPr>
              <a:t>Las orientaciones para la facilitación figuran en las notas de cada diapositiva.</a:t>
            </a:r>
          </a:p>
          <a:p>
            <a:pPr marL="0" indent="0">
              <a:buNone/>
            </a:pPr>
            <a:endParaRPr lang="en-US" dirty="0">
              <a:sym typeface="Arial"/>
            </a:endParaRPr>
          </a:p>
          <a:p>
            <a:pPr marL="0" indent="0">
              <a:buNone/>
            </a:pPr>
            <a:r>
              <a:rPr lang="en-US" b="1" dirty="0">
                <a:sym typeface="Arial"/>
              </a:rPr>
              <a:t>CONTEXTUALIZACIÓN</a:t>
            </a:r>
          </a:p>
          <a:p>
            <a:r>
              <a:rPr lang="en-US" dirty="0">
                <a:sym typeface="Arial"/>
              </a:rPr>
              <a:t>Es importante seguir los siguientes pasos para contextualizar este módulo antes de impartirlo:</a:t>
            </a:r>
          </a:p>
          <a:p>
            <a:pPr lvl="1"/>
            <a:r>
              <a:rPr lang="en-US" dirty="0">
                <a:sym typeface="Arial"/>
              </a:rPr>
              <a:t>Sesión 2 Diapositiva 14 "Trabajar con cuidadores difíciles de implicar" - Adapte los tipos de falta de implicación en función de los retos específicos de su contexto, así como las posibles respuestas. </a:t>
            </a:r>
          </a:p>
          <a:p>
            <a:pPr lvl="1"/>
            <a:r>
              <a:rPr lang="en-US" dirty="0">
                <a:sym typeface="Arial"/>
              </a:rPr>
              <a:t>Sesión 2 Diapositiva 16 "Escenarios de no compromiso" - Adapte los escenarios para hacerlos relevantes a su contexto, así como las estrategias.</a:t>
            </a:r>
          </a:p>
          <a:p>
            <a:pPr lvl="1"/>
            <a:r>
              <a:rPr lang="en-US" dirty="0">
                <a:sym typeface="Arial"/>
              </a:rPr>
              <a:t>Sesión 2 Diapositiva 17 "Estrategias para mejorar el compromiso familiar" - Si existen barreras comunes al compromiso familiar en su contexto, puede que desee actualizar las estrategias para responder a dichas barreras. </a:t>
            </a:r>
          </a:p>
          <a:p>
            <a:pPr lvl="1"/>
            <a:r>
              <a:rPr lang="en-US" dirty="0">
                <a:sym typeface="Arial"/>
              </a:rPr>
              <a:t>Sesión 2 Diapositiva 19 "Implicar a los cuidadores masculinos y femeninos" - Adaptar en función de la dinámica de género en el contexto.</a:t>
            </a:r>
          </a:p>
          <a:p>
            <a:pPr lvl="1"/>
            <a:r>
              <a:rPr lang="en-US" dirty="0"/>
              <a:t>Sesión 2 Diapositiva 21 "Involucrar a </a:t>
            </a:r>
            <a:r>
              <a:rPr lang="en-US" dirty="0" err="1"/>
              <a:t>los</a:t>
            </a:r>
            <a:r>
              <a:rPr lang="en-US" dirty="0"/>
              <a:t>/as cuidadores que son perpetradores - </a:t>
            </a:r>
            <a:r>
              <a:rPr lang="en-US" dirty="0" err="1"/>
              <a:t>líneas</a:t>
            </a:r>
            <a:r>
              <a:rPr lang="en-US" dirty="0"/>
              <a:t> rojas" - Las notas de la diapositiva deben contextualizarse basándose en </a:t>
            </a:r>
            <a:r>
              <a:rPr lang="en-US" dirty="0" err="1"/>
              <a:t>los</a:t>
            </a:r>
            <a:r>
              <a:rPr lang="en-US" dirty="0"/>
              <a:t> </a:t>
            </a:r>
            <a:r>
              <a:rPr lang="en-US" dirty="0" err="1">
                <a:sym typeface="Arial"/>
              </a:rPr>
              <a:t>Procedimientos</a:t>
            </a:r>
            <a:r>
              <a:rPr lang="en-US" dirty="0">
                <a:sym typeface="Arial"/>
              </a:rPr>
              <a:t> </a:t>
            </a:r>
            <a:r>
              <a:rPr lang="en-US" dirty="0" err="1">
                <a:sym typeface="Arial"/>
              </a:rPr>
              <a:t>Operativos</a:t>
            </a:r>
            <a:r>
              <a:rPr lang="en-US" dirty="0">
                <a:sym typeface="Arial"/>
              </a:rPr>
              <a:t> </a:t>
            </a:r>
            <a:r>
              <a:rPr lang="en-US" dirty="0" err="1">
                <a:sym typeface="Arial"/>
              </a:rPr>
              <a:t>Estándar</a:t>
            </a:r>
            <a:r>
              <a:rPr lang="en-US" dirty="0"/>
              <a:t> y procedimientos del país. </a:t>
            </a:r>
            <a:endParaRPr lang="en-US" dirty="0">
              <a:sym typeface="Arial"/>
            </a:endParaRPr>
          </a:p>
          <a:p>
            <a:pPr lvl="1"/>
            <a:r>
              <a:rPr lang="en-US" dirty="0">
                <a:sym typeface="Arial"/>
              </a:rPr>
              <a:t>Sesión 3 Diapositiva 29 "Servicios </a:t>
            </a:r>
            <a:r>
              <a:rPr lang="en-US" dirty="0" err="1">
                <a:sym typeface="Arial"/>
              </a:rPr>
              <a:t>familiares</a:t>
            </a:r>
            <a:r>
              <a:rPr lang="en-US" dirty="0">
                <a:sym typeface="Arial"/>
              </a:rPr>
              <a:t> y/o </a:t>
            </a:r>
            <a:r>
              <a:rPr lang="en-US" dirty="0" err="1">
                <a:sym typeface="Arial"/>
              </a:rPr>
              <a:t>domésticos</a:t>
            </a:r>
            <a:r>
              <a:rPr lang="en-US" dirty="0">
                <a:sym typeface="Arial"/>
              </a:rPr>
              <a:t>" - Actualice los servicios de esta diapositiva para que reflejen los servicios disponibles en su contexto. </a:t>
            </a:r>
          </a:p>
          <a:p>
            <a:pPr lvl="1"/>
            <a:r>
              <a:rPr lang="en-US" dirty="0">
                <a:sym typeface="Arial"/>
              </a:rPr>
              <a:t>Sesión 3 Diapositiva 31 "Planificación de casos: la </a:t>
            </a:r>
            <a:r>
              <a:rPr lang="en-US" dirty="0" err="1">
                <a:sym typeface="Arial"/>
              </a:rPr>
              <a:t>violencia</a:t>
            </a:r>
            <a:r>
              <a:rPr lang="en-US" dirty="0">
                <a:sym typeface="Arial"/>
              </a:rPr>
              <a:t> </a:t>
            </a:r>
            <a:r>
              <a:rPr lang="en-US" dirty="0" err="1">
                <a:sym typeface="Arial"/>
              </a:rPr>
              <a:t>íntima</a:t>
            </a:r>
            <a:r>
              <a:rPr lang="en-US" dirty="0">
                <a:sym typeface="Arial"/>
              </a:rPr>
              <a:t> de pareja íntima y </a:t>
            </a:r>
            <a:r>
              <a:rPr lang="en-US" dirty="0" err="1">
                <a:sym typeface="Arial"/>
              </a:rPr>
              <a:t>nuestro</a:t>
            </a:r>
            <a:r>
              <a:rPr lang="en-US" dirty="0">
                <a:sym typeface="Arial"/>
              </a:rPr>
              <a:t> </a:t>
            </a:r>
            <a:r>
              <a:rPr lang="en-US" dirty="0" err="1">
                <a:sym typeface="Arial"/>
              </a:rPr>
              <a:t>rol</a:t>
            </a:r>
            <a:r>
              <a:rPr lang="en-US" dirty="0">
                <a:sym typeface="Arial"/>
              </a:rPr>
              <a:t>" - basado en </a:t>
            </a:r>
            <a:r>
              <a:rPr lang="en-US" dirty="0" err="1">
                <a:sym typeface="Arial"/>
              </a:rPr>
              <a:t>los</a:t>
            </a:r>
            <a:r>
              <a:rPr lang="en-US" dirty="0">
                <a:sym typeface="Arial"/>
              </a:rPr>
              <a:t> POE locales y las formas de trabajar con los actores de la </a:t>
            </a:r>
            <a:r>
              <a:rPr lang="en-US" dirty="0" err="1">
                <a:sym typeface="Arial"/>
              </a:rPr>
              <a:t>violencia</a:t>
            </a:r>
            <a:r>
              <a:rPr lang="en-US" dirty="0">
                <a:sym typeface="Arial"/>
              </a:rPr>
              <a:t> </a:t>
            </a:r>
            <a:r>
              <a:rPr lang="en-US" dirty="0" err="1">
                <a:sym typeface="Arial"/>
              </a:rPr>
              <a:t>íntima</a:t>
            </a:r>
            <a:r>
              <a:rPr lang="en-US" dirty="0">
                <a:sym typeface="Arial"/>
              </a:rPr>
              <a:t> de pareja.</a:t>
            </a:r>
          </a:p>
          <a:p>
            <a:pPr lvl="1"/>
            <a:r>
              <a:rPr lang="en-US" dirty="0" err="1">
                <a:sym typeface="Arial"/>
              </a:rPr>
              <a:t>Sesión</a:t>
            </a:r>
            <a:r>
              <a:rPr lang="en-US" dirty="0">
                <a:sym typeface="Arial"/>
              </a:rPr>
              <a:t> 4 </a:t>
            </a:r>
            <a:r>
              <a:rPr lang="en-US" dirty="0" err="1">
                <a:sym typeface="Arial"/>
              </a:rPr>
              <a:t>Diapositiva</a:t>
            </a:r>
            <a:r>
              <a:rPr lang="en-US" dirty="0">
                <a:sym typeface="Arial"/>
              </a:rPr>
              <a:t> 37 "</a:t>
            </a:r>
            <a:r>
              <a:rPr lang="en-US" dirty="0" err="1">
                <a:sym typeface="Arial"/>
              </a:rPr>
              <a:t>Prevención</a:t>
            </a:r>
            <a:r>
              <a:rPr lang="en-US" dirty="0">
                <a:sym typeface="Arial"/>
              </a:rPr>
              <a:t> de la </a:t>
            </a:r>
            <a:r>
              <a:rPr lang="en-US" dirty="0" err="1">
                <a:sym typeface="Arial"/>
              </a:rPr>
              <a:t>separación</a:t>
            </a:r>
            <a:r>
              <a:rPr lang="en-US" dirty="0">
                <a:sym typeface="Arial"/>
              </a:rPr>
              <a:t>" - </a:t>
            </a:r>
            <a:r>
              <a:rPr lang="en-US" dirty="0" err="1">
                <a:sym typeface="Arial"/>
              </a:rPr>
              <a:t>Adapte</a:t>
            </a:r>
            <a:r>
              <a:rPr lang="en-US" dirty="0">
                <a:sym typeface="Arial"/>
              </a:rPr>
              <a:t> </a:t>
            </a:r>
            <a:r>
              <a:rPr lang="en-US" dirty="0" err="1">
                <a:sym typeface="Arial"/>
              </a:rPr>
              <a:t>los</a:t>
            </a:r>
            <a:r>
              <a:rPr lang="en-US" dirty="0">
                <a:sym typeface="Arial"/>
              </a:rPr>
              <a:t> </a:t>
            </a:r>
            <a:r>
              <a:rPr lang="en-US" dirty="0" err="1">
                <a:sym typeface="Arial"/>
              </a:rPr>
              <a:t>ejemplos</a:t>
            </a:r>
            <a:r>
              <a:rPr lang="en-US" dirty="0">
                <a:sym typeface="Arial"/>
              </a:rPr>
              <a:t> de </a:t>
            </a:r>
            <a:r>
              <a:rPr lang="en-US" dirty="0" err="1">
                <a:sym typeface="Arial"/>
              </a:rPr>
              <a:t>separación</a:t>
            </a:r>
            <a:r>
              <a:rPr lang="en-US" dirty="0">
                <a:sym typeface="Arial"/>
              </a:rPr>
              <a:t> "</a:t>
            </a:r>
            <a:r>
              <a:rPr lang="en-US" dirty="0" err="1">
                <a:sym typeface="Arial"/>
              </a:rPr>
              <a:t>deliberada</a:t>
            </a:r>
            <a:r>
              <a:rPr lang="en-US" dirty="0">
                <a:sym typeface="Arial"/>
              </a:rPr>
              <a:t>" a </a:t>
            </a:r>
            <a:r>
              <a:rPr lang="en-US" dirty="0" err="1">
                <a:sym typeface="Arial"/>
              </a:rPr>
              <a:t>su</a:t>
            </a:r>
            <a:r>
              <a:rPr lang="en-US" dirty="0">
                <a:sym typeface="Arial"/>
              </a:rPr>
              <a:t> </a:t>
            </a:r>
            <a:r>
              <a:rPr lang="en-US" dirty="0" err="1">
                <a:sym typeface="Arial"/>
              </a:rPr>
              <a:t>contexto</a:t>
            </a:r>
            <a:r>
              <a:rPr lang="en-US" dirty="0">
                <a:sym typeface="Arial"/>
              </a:rPr>
              <a:t>. </a:t>
            </a:r>
          </a:p>
          <a:p>
            <a:pPr lvl="1"/>
            <a:r>
              <a:rPr lang="en-US" dirty="0">
                <a:sym typeface="Arial"/>
              </a:rPr>
              <a:t>Sesión 4 Diapositiva 40 "Fortalecimiento familiar en los cuidados alternativos" - Actualice los tipos de cuidados alternativos incluidos basándose en los tipos de cuidados alternativos de su contexto. Si es necesario, dos grupos pueden centrarse en cada forma de cuidado. </a:t>
            </a:r>
          </a:p>
          <a:p>
            <a:pPr lvl="1"/>
            <a:r>
              <a:rPr lang="en-US" dirty="0">
                <a:sym typeface="Arial"/>
              </a:rPr>
              <a:t>Sesión 4 Diapositiva 41 "Fortalecimiento de la familia en la reunificación y la reintegración" - En contextos donde la reunificación y la reintegración familiar no son comunes, esta diapositiva </a:t>
            </a:r>
            <a:r>
              <a:rPr lang="en-US" dirty="0" err="1">
                <a:sym typeface="Arial"/>
              </a:rPr>
              <a:t>puede</a:t>
            </a:r>
            <a:r>
              <a:rPr lang="en-US" dirty="0">
                <a:sym typeface="Arial"/>
              </a:rPr>
              <a:t> </a:t>
            </a:r>
            <a:r>
              <a:rPr lang="en-US" dirty="0" err="1">
                <a:sym typeface="Arial"/>
              </a:rPr>
              <a:t>Presentese</a:t>
            </a:r>
            <a:r>
              <a:rPr lang="en-US" dirty="0">
                <a:sym typeface="Arial"/>
              </a:rPr>
              <a:t> sin esa sección de discusión. </a:t>
            </a:r>
          </a:p>
          <a:p>
            <a:endParaRPr lang="en-US" dirty="0">
              <a:sym typeface="Arial"/>
            </a:endParaRPr>
          </a:p>
          <a:p>
            <a:pPr marL="0" indent="0">
              <a:buNone/>
            </a:pPr>
            <a:r>
              <a:rPr lang="en-US" b="1" dirty="0">
                <a:sym typeface="Arial"/>
              </a:rPr>
              <a:t>PREPARACIÓN</a:t>
            </a:r>
          </a:p>
          <a:p>
            <a:r>
              <a:rPr lang="en-US" dirty="0">
                <a:sym typeface="Arial"/>
              </a:rPr>
              <a:t>Los siguientes elementos son necesarios para impartir este módulo en un entorno de formación presencial: </a:t>
            </a:r>
          </a:p>
          <a:p>
            <a:pPr lvl="1"/>
            <a:r>
              <a:rPr lang="en-US" dirty="0">
                <a:sym typeface="Arial"/>
              </a:rPr>
              <a:t>un cuaderno por participante.</a:t>
            </a:r>
          </a:p>
          <a:p>
            <a:pPr lvl="1"/>
            <a:r>
              <a:rPr lang="en-US" dirty="0">
                <a:sym typeface="Arial"/>
              </a:rPr>
              <a:t>un formulario por participante.</a:t>
            </a:r>
          </a:p>
          <a:p>
            <a:pPr lvl="1"/>
            <a:r>
              <a:rPr lang="en-US" dirty="0" err="1">
                <a:sym typeface="Arial"/>
              </a:rPr>
              <a:t>proyector</a:t>
            </a:r>
            <a:r>
              <a:rPr lang="en-US" dirty="0">
                <a:sym typeface="Arial"/>
              </a:rPr>
              <a:t> y </a:t>
            </a:r>
            <a:r>
              <a:rPr lang="en-US" dirty="0" err="1">
                <a:sym typeface="Arial"/>
              </a:rPr>
              <a:t>computador</a:t>
            </a:r>
            <a:r>
              <a:rPr lang="en-US" dirty="0">
                <a:sym typeface="Arial"/>
              </a:rPr>
              <a:t> portátil.</a:t>
            </a:r>
          </a:p>
          <a:p>
            <a:pPr lvl="1"/>
            <a:r>
              <a:rPr lang="en-US" dirty="0" err="1">
                <a:sym typeface="Arial"/>
              </a:rPr>
              <a:t>papelógrafo</a:t>
            </a:r>
            <a:r>
              <a:rPr lang="en-US" dirty="0">
                <a:sym typeface="Arial"/>
              </a:rPr>
              <a:t>, cinta adhesiva y bolígrafos.</a:t>
            </a:r>
          </a:p>
          <a:p>
            <a:pPr marL="0" indent="0">
              <a:buNone/>
            </a:pPr>
            <a:endParaRPr lang="en-US" dirty="0">
              <a:sym typeface="Arial"/>
            </a:endParaRPr>
          </a:p>
          <a:p>
            <a:pPr marL="0" indent="0">
              <a:buNone/>
            </a:pPr>
            <a:r>
              <a:rPr lang="es-ES" b="1" dirty="0">
                <a:sym typeface="Arial"/>
              </a:rPr>
              <a:t>CONTINÚA EN LA SIGUIENTE DIAPOSITIVA</a:t>
            </a:r>
            <a:r>
              <a:rPr lang="en-US" b="1" dirty="0">
                <a:sym typeface="Arial"/>
              </a:rPr>
              <a:t> </a:t>
            </a:r>
            <a:r>
              <a:rPr lang="en-US" b="1" dirty="0">
                <a:sym typeface="Wingdings" panose="05000000000000000000" pitchFamily="2" charset="2"/>
              </a:rPr>
              <a:t></a:t>
            </a:r>
            <a:endParaRPr lang="en-US" dirty="0">
              <a:sym typeface="Arial"/>
            </a:endParaRPr>
          </a:p>
        </p:txBody>
      </p:sp>
      <p:sp>
        <p:nvSpPr>
          <p:cNvPr id="2" name="Google Shape;725;p48:notes">
            <a:extLst>
              <a:ext uri="{FF2B5EF4-FFF2-40B4-BE49-F238E27FC236}">
                <a16:creationId xmlns:a16="http://schemas.microsoft.com/office/drawing/2014/main" id="{9AD3BA13-9979-7D4F-29BE-8336D99313B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pPr lvl="1"/>
            <a:r>
              <a:rPr lang="en-US" b="1" noProof="0" dirty="0"/>
              <a:t>Estrategias para implicar a los padres o </a:t>
            </a:r>
            <a:r>
              <a:rPr lang="en-US" b="1" noProof="0" dirty="0" err="1"/>
              <a:t>cuidadores</a:t>
            </a:r>
            <a:r>
              <a:rPr lang="en-US" b="1" noProof="0" dirty="0"/>
              <a:t> masculinos: </a:t>
            </a:r>
          </a:p>
          <a:p>
            <a:pPr lvl="2"/>
            <a:r>
              <a:rPr lang="en-US" noProof="0" dirty="0" err="1"/>
              <a:t>asegurarse</a:t>
            </a:r>
            <a:r>
              <a:rPr lang="en-US" noProof="0" dirty="0"/>
              <a:t> de que el compromiso del padre se presenta desde el principio como algo esperado e importante.</a:t>
            </a:r>
          </a:p>
          <a:p>
            <a:pPr lvl="2"/>
            <a:r>
              <a:rPr lang="en-US" noProof="0" dirty="0" err="1"/>
              <a:t>buscar</a:t>
            </a:r>
            <a:r>
              <a:rPr lang="en-US" noProof="0" dirty="0"/>
              <a:t> proactivamente a los hombres, explicándoles por qué quieren reunirse y reconociendo </a:t>
            </a:r>
            <a:r>
              <a:rPr lang="en-US" noProof="0" dirty="0" err="1"/>
              <a:t>su</a:t>
            </a:r>
            <a:r>
              <a:rPr lang="en-US" noProof="0" dirty="0"/>
              <a:t> </a:t>
            </a:r>
            <a:r>
              <a:rPr lang="en-US" noProof="0" dirty="0" err="1"/>
              <a:t>rol</a:t>
            </a:r>
            <a:r>
              <a:rPr lang="en-US" noProof="0" dirty="0"/>
              <a:t> como padres o cuidadores y su conocimiento experto y preocupación por </a:t>
            </a:r>
            <a:r>
              <a:rPr lang="en-US" noProof="0" dirty="0" err="1"/>
              <a:t>su</a:t>
            </a:r>
            <a:r>
              <a:rPr lang="en-US" noProof="0" dirty="0"/>
              <a:t> </a:t>
            </a:r>
            <a:r>
              <a:rPr lang="en-US" noProof="0" dirty="0" err="1"/>
              <a:t>hijo</a:t>
            </a:r>
            <a:r>
              <a:rPr lang="en-US" noProof="0" dirty="0"/>
              <a:t>/a y su familia. </a:t>
            </a:r>
          </a:p>
          <a:p>
            <a:pPr lvl="2"/>
            <a:r>
              <a:rPr lang="en-US" noProof="0" dirty="0" err="1"/>
              <a:t>considerar</a:t>
            </a:r>
            <a:r>
              <a:rPr lang="en-US" noProof="0" dirty="0"/>
              <a:t> el horario de las reuniones u otros servicios para permitir la asistencia de los padres que están en </a:t>
            </a:r>
            <a:r>
              <a:rPr lang="en-US" noProof="0" dirty="0" err="1"/>
              <a:t>el</a:t>
            </a:r>
            <a:r>
              <a:rPr lang="en-US" noProof="0" dirty="0"/>
              <a:t> </a:t>
            </a:r>
            <a:r>
              <a:rPr lang="en-US" noProof="0" dirty="0" err="1"/>
              <a:t>trabajo</a:t>
            </a:r>
            <a:r>
              <a:rPr lang="en-US" noProof="0" dirty="0"/>
              <a:t>. Se hace </a:t>
            </a:r>
            <a:r>
              <a:rPr lang="en-US" noProof="0" dirty="0" err="1"/>
              <a:t>hincapié</a:t>
            </a:r>
            <a:r>
              <a:rPr lang="en-US" noProof="0" dirty="0"/>
              <a:t> </a:t>
            </a:r>
            <a:r>
              <a:rPr lang="en-US" noProof="0" dirty="0" err="1"/>
              <a:t>repetidas</a:t>
            </a:r>
            <a:r>
              <a:rPr lang="en-US" noProof="0" dirty="0"/>
              <a:t> </a:t>
            </a:r>
            <a:r>
              <a:rPr lang="en-US" noProof="0" dirty="0" err="1"/>
              <a:t>veces</a:t>
            </a:r>
            <a:r>
              <a:rPr lang="en-US" noProof="0" dirty="0"/>
              <a:t> </a:t>
            </a:r>
            <a:r>
              <a:rPr lang="en-US" noProof="0" dirty="0" err="1"/>
              <a:t>en</a:t>
            </a:r>
            <a:r>
              <a:rPr lang="en-US" noProof="0" dirty="0"/>
              <a:t> los beneficios que la participación de los padres tiene para sus </a:t>
            </a:r>
            <a:r>
              <a:rPr lang="en-US" noProof="0" dirty="0" err="1"/>
              <a:t>hijos</a:t>
            </a:r>
            <a:r>
              <a:rPr lang="en-US" noProof="0" dirty="0"/>
              <a:t>/as.</a:t>
            </a:r>
          </a:p>
          <a:p>
            <a:pPr lvl="2"/>
            <a:r>
              <a:rPr lang="en-US" noProof="0" dirty="0"/>
              <a:t>las necesidades del padre y de los cuidadores masculinos se tienen en </a:t>
            </a:r>
            <a:r>
              <a:rPr lang="en-US" noProof="0" dirty="0" err="1"/>
              <a:t>cuenta</a:t>
            </a:r>
            <a:r>
              <a:rPr lang="en-US" noProof="0" dirty="0"/>
              <a:t> de forma </a:t>
            </a:r>
            <a:r>
              <a:rPr lang="en-US" noProof="0" dirty="0" err="1"/>
              <a:t>sistemática</a:t>
            </a:r>
            <a:r>
              <a:rPr lang="en-US" noProof="0" dirty="0"/>
              <a:t>.</a:t>
            </a:r>
          </a:p>
          <a:p>
            <a:pPr lvl="2"/>
            <a:r>
              <a:rPr lang="en-US" noProof="0" dirty="0" err="1"/>
              <a:t>siempre</a:t>
            </a:r>
            <a:r>
              <a:rPr lang="en-US" noProof="0" dirty="0"/>
              <a:t> que es posible, se colabora con los padres que no </a:t>
            </a:r>
            <a:r>
              <a:rPr lang="en-US" noProof="0" dirty="0" err="1"/>
              <a:t>viven</a:t>
            </a:r>
            <a:r>
              <a:rPr lang="en-US" noProof="0" dirty="0"/>
              <a:t> de </a:t>
            </a:r>
            <a:r>
              <a:rPr lang="en-US" noProof="0" dirty="0" err="1"/>
              <a:t>tiempo</a:t>
            </a:r>
            <a:r>
              <a:rPr lang="en-US" noProof="0" dirty="0"/>
              <a:t> </a:t>
            </a:r>
            <a:r>
              <a:rPr lang="en-US" noProof="0" dirty="0" err="1"/>
              <a:t>completo</a:t>
            </a:r>
            <a:r>
              <a:rPr lang="en-US" noProof="0" dirty="0"/>
              <a:t> con sus </a:t>
            </a:r>
            <a:r>
              <a:rPr lang="en-US" noProof="0" dirty="0" err="1"/>
              <a:t>hijos</a:t>
            </a:r>
            <a:r>
              <a:rPr lang="en-US" noProof="0" dirty="0"/>
              <a:t>/as.</a:t>
            </a:r>
          </a:p>
          <a:p>
            <a:pPr lvl="2"/>
            <a:r>
              <a:rPr lang="en-US" noProof="0" dirty="0" err="1"/>
              <a:t>adoptar</a:t>
            </a:r>
            <a:r>
              <a:rPr lang="en-US" noProof="0" dirty="0"/>
              <a:t> un enfoque basado </a:t>
            </a:r>
            <a:r>
              <a:rPr lang="en-US" noProof="0" dirty="0" err="1"/>
              <a:t>en</a:t>
            </a:r>
            <a:r>
              <a:rPr lang="en-US" noProof="0" dirty="0"/>
              <a:t> las </a:t>
            </a:r>
            <a:r>
              <a:rPr lang="en-US" noProof="0" dirty="0" err="1"/>
              <a:t>fortalezas</a:t>
            </a:r>
            <a:r>
              <a:rPr lang="en-US" noProof="0" dirty="0"/>
              <a:t> que apoye las capacidades del padre en lugar de tratarlo como un objeto de preocupación.</a:t>
            </a:r>
          </a:p>
          <a:p>
            <a:pPr lvl="2"/>
            <a:r>
              <a:rPr lang="en-US" noProof="0" dirty="0" err="1"/>
              <a:t>introducir</a:t>
            </a:r>
            <a:r>
              <a:rPr lang="en-US" noProof="0" dirty="0"/>
              <a:t> información sobre el desarrollo infantil y sobre </a:t>
            </a:r>
            <a:r>
              <a:rPr lang="en-US" noProof="0" dirty="0" err="1"/>
              <a:t>el</a:t>
            </a:r>
            <a:r>
              <a:rPr lang="en-US" noProof="0" dirty="0"/>
              <a:t> </a:t>
            </a:r>
            <a:r>
              <a:rPr lang="en-US" noProof="0" dirty="0" err="1"/>
              <a:t>rol</a:t>
            </a:r>
            <a:r>
              <a:rPr lang="en-US" noProof="0" dirty="0"/>
              <a:t> de los padres en el desarrollo infantil. </a:t>
            </a:r>
          </a:p>
          <a:p>
            <a:pPr lvl="2"/>
            <a:r>
              <a:rPr lang="en-US" noProof="0" dirty="0" err="1"/>
              <a:t>crear</a:t>
            </a:r>
            <a:r>
              <a:rPr lang="en-US" noProof="0" dirty="0"/>
              <a:t> oportunidades para que los padres reflexionen sobre su concepción del género, la masculinidad y el cuidado, en relación con sus propias madres y padres y otras influencias (recordar las actividades sobre sexo y género del módulo 1).</a:t>
            </a:r>
          </a:p>
          <a:p>
            <a:r>
              <a:rPr lang="en-US" b="1" noProof="0" dirty="0"/>
              <a:t>Pregunta 3</a:t>
            </a:r>
          </a:p>
          <a:p>
            <a:pPr lvl="1"/>
            <a:r>
              <a:rPr lang="en-US" noProof="0" dirty="0"/>
              <a:t>La práctica inclusiva de los padres debe llevarse a cabo siempre de forma que se reduzcan al mínimo los riesgos potenciales para </a:t>
            </a:r>
            <a:r>
              <a:rPr lang="en-US" noProof="0" dirty="0" err="1"/>
              <a:t>los</a:t>
            </a:r>
            <a:r>
              <a:rPr lang="en-US" noProof="0" dirty="0"/>
              <a:t>/as </a:t>
            </a:r>
            <a:r>
              <a:rPr lang="en-US" noProof="0" dirty="0" err="1"/>
              <a:t>menores</a:t>
            </a:r>
            <a:r>
              <a:rPr lang="en-US" noProof="0" dirty="0"/>
              <a:t> y las madres. </a:t>
            </a:r>
          </a:p>
          <a:p>
            <a:pPr lvl="1"/>
            <a:r>
              <a:rPr lang="en-US" noProof="0" dirty="0"/>
              <a:t>Estos riesgos pueden ser directos e inmediatos a través de la violencia y el maltrato doméstico o indirectos a través del tiempo y la atención que se presta a los hombres en las intervenciones en detrimento del compromiso con las madres.</a:t>
            </a:r>
          </a:p>
          <a:p>
            <a:r>
              <a:rPr lang="en-US" b="1" noProof="0" dirty="0"/>
              <a:t>Pregunta 4</a:t>
            </a:r>
          </a:p>
          <a:p>
            <a:pPr lvl="1"/>
            <a:r>
              <a:rPr lang="en-US" noProof="0" dirty="0" err="1"/>
              <a:t>Defienda</a:t>
            </a:r>
            <a:r>
              <a:rPr lang="en-US" noProof="0" dirty="0"/>
              <a:t> ante los cuidadores masculinos el </a:t>
            </a:r>
            <a:r>
              <a:rPr lang="en-US" noProof="0" dirty="0" err="1"/>
              <a:t>importante</a:t>
            </a:r>
            <a:r>
              <a:rPr lang="en-US" noProof="0" dirty="0"/>
              <a:t> </a:t>
            </a:r>
            <a:r>
              <a:rPr lang="en-US" noProof="0" dirty="0" err="1"/>
              <a:t>rol</a:t>
            </a:r>
            <a:r>
              <a:rPr lang="en-US" noProof="0" dirty="0"/>
              <a:t> de ambos en el proceso de </a:t>
            </a:r>
            <a:r>
              <a:rPr lang="en-US" noProof="0" dirty="0" err="1"/>
              <a:t>gestión</a:t>
            </a:r>
            <a:r>
              <a:rPr lang="en-US" noProof="0" dirty="0"/>
              <a:t> de </a:t>
            </a:r>
            <a:r>
              <a:rPr lang="en-US" noProof="0" dirty="0" err="1"/>
              <a:t>caso</a:t>
            </a:r>
            <a:r>
              <a:rPr lang="en-US" noProof="0" dirty="0"/>
              <a:t>. </a:t>
            </a:r>
          </a:p>
          <a:p>
            <a:pPr lvl="1"/>
            <a:r>
              <a:rPr lang="en-US" noProof="0" dirty="0"/>
              <a:t>Organice reuniones adicionales con las mujeres en horarios más convenientes para ellas. </a:t>
            </a:r>
          </a:p>
          <a:p>
            <a:pPr lvl="1"/>
            <a:r>
              <a:rPr lang="en-US" noProof="0" dirty="0" err="1"/>
              <a:t>Reúnase</a:t>
            </a:r>
            <a:r>
              <a:rPr lang="en-US" noProof="0" dirty="0"/>
              <a:t> con mujeres fuera de casa, por ejemplo en espacios femeninos. </a:t>
            </a:r>
          </a:p>
          <a:p>
            <a:pPr lvl="1"/>
            <a:r>
              <a:rPr lang="en-US" noProof="0" dirty="0"/>
              <a:t>Generar confianza con el cuidador masculino para que no se preocupe por las reuniones que tengan lugar con la cuidadora femenina.</a:t>
            </a:r>
          </a:p>
        </p:txBody>
      </p:sp>
      <p:sp>
        <p:nvSpPr>
          <p:cNvPr id="2" name="Google Shape;725;p48:notes">
            <a:extLst>
              <a:ext uri="{FF2B5EF4-FFF2-40B4-BE49-F238E27FC236}">
                <a16:creationId xmlns:a16="http://schemas.microsoft.com/office/drawing/2014/main" id="{51602D9F-ED17-05C6-D850-C52018644C0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a:latin typeface="+mn-lt"/>
            </a:endParaRPr>
          </a:p>
        </p:txBody>
      </p:sp>
    </p:spTree>
    <p:extLst>
      <p:ext uri="{BB962C8B-B14F-4D97-AF65-F5344CB8AC3E}">
        <p14:creationId xmlns:p14="http://schemas.microsoft.com/office/powerpoint/2010/main" val="39942424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ADAPTAR AL CONTEXTO</a:t>
            </a:r>
          </a:p>
          <a:p>
            <a:r>
              <a:rPr lang="en-US" noProof="0" dirty="0" err="1"/>
              <a:t>Contextualice</a:t>
            </a:r>
            <a:r>
              <a:rPr lang="en-US" noProof="0" dirty="0"/>
              <a:t> la </a:t>
            </a:r>
            <a:r>
              <a:rPr lang="en-US" noProof="0" dirty="0" err="1"/>
              <a:t>explicación</a:t>
            </a:r>
            <a:r>
              <a:rPr lang="en-US" noProof="0" dirty="0"/>
              <a:t> </a:t>
            </a:r>
            <a:r>
              <a:rPr lang="en-US" noProof="0" dirty="0" err="1"/>
              <a:t>basándose</a:t>
            </a:r>
            <a:r>
              <a:rPr lang="en-US" noProof="0" dirty="0"/>
              <a:t> en </a:t>
            </a:r>
            <a:r>
              <a:rPr lang="en-US" noProof="0" dirty="0" err="1"/>
              <a:t>los</a:t>
            </a:r>
            <a:r>
              <a:rPr lang="en-US" noProof="0" dirty="0"/>
              <a:t> </a:t>
            </a:r>
            <a:r>
              <a:rPr lang="en-US" noProof="0" dirty="0" err="1"/>
              <a:t>procedimientos</a:t>
            </a:r>
            <a:r>
              <a:rPr lang="en-US" noProof="0" dirty="0"/>
              <a:t> </a:t>
            </a:r>
            <a:r>
              <a:rPr lang="en-US" noProof="0" dirty="0" err="1"/>
              <a:t>operativos</a:t>
            </a:r>
            <a:r>
              <a:rPr lang="en-US" noProof="0" dirty="0"/>
              <a:t> </a:t>
            </a:r>
            <a:r>
              <a:rPr lang="en-US" noProof="0" dirty="0" err="1"/>
              <a:t>estándares</a:t>
            </a:r>
            <a:r>
              <a:rPr lang="en-US" noProof="0" dirty="0"/>
              <a:t> y </a:t>
            </a:r>
            <a:r>
              <a:rPr lang="en-US" noProof="0" dirty="0" err="1"/>
              <a:t>los</a:t>
            </a:r>
            <a:r>
              <a:rPr lang="en-US" noProof="0" dirty="0"/>
              <a:t> </a:t>
            </a:r>
            <a:r>
              <a:rPr lang="en-US" noProof="0" dirty="0" err="1"/>
              <a:t>procedimientos</a:t>
            </a:r>
            <a:r>
              <a:rPr lang="en-US" noProof="0" dirty="0"/>
              <a:t> del </a:t>
            </a:r>
            <a:r>
              <a:rPr lang="en-US" noProof="0" dirty="0" err="1"/>
              <a:t>país</a:t>
            </a:r>
            <a:r>
              <a:rPr lang="en-US" noProof="0" dirty="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EXPLICAR</a:t>
            </a:r>
          </a:p>
          <a:p>
            <a:r>
              <a:rPr lang="en-US" i="1" noProof="0" dirty="0"/>
              <a:t>En algunos casos, es posible trabajar con cuidadores que son agresores para lograr resultados de protección para un/a </a:t>
            </a:r>
            <a:r>
              <a:rPr lang="en-US" i="1" noProof="0" dirty="0" err="1"/>
              <a:t>menor</a:t>
            </a:r>
            <a:r>
              <a:rPr lang="en-US" i="1" noProof="0" dirty="0"/>
              <a:t>. </a:t>
            </a:r>
          </a:p>
          <a:p>
            <a:pPr lvl="1"/>
            <a:r>
              <a:rPr lang="en-US" i="1" noProof="0" dirty="0"/>
              <a:t>¿Alguien puede compartir un ejemplo de esto? </a:t>
            </a:r>
          </a:p>
          <a:p>
            <a:pPr lvl="1"/>
            <a:r>
              <a:rPr lang="en-US" i="1" noProof="0" dirty="0" err="1"/>
              <a:t>Ejemplo</a:t>
            </a:r>
            <a:r>
              <a:rPr lang="en-US" i="1" noProof="0" dirty="0"/>
              <a:t> 1:</a:t>
            </a:r>
          </a:p>
          <a:p>
            <a:pPr lvl="2"/>
            <a:r>
              <a:rPr lang="en-US" i="1" dirty="0"/>
              <a:t>un/a </a:t>
            </a:r>
            <a:r>
              <a:rPr lang="en-US" i="1" noProof="0" dirty="0"/>
              <a:t>cuidador que le </a:t>
            </a:r>
            <a:r>
              <a:rPr lang="en-US" i="1" noProof="0" dirty="0" err="1"/>
              <a:t>pega</a:t>
            </a:r>
            <a:r>
              <a:rPr lang="en-US" i="1" noProof="0" dirty="0"/>
              <a:t> a </a:t>
            </a:r>
            <a:r>
              <a:rPr lang="en-US" i="1" noProof="0" dirty="0" err="1"/>
              <a:t>su</a:t>
            </a:r>
            <a:r>
              <a:rPr lang="en-US" i="1" noProof="0" dirty="0"/>
              <a:t> </a:t>
            </a:r>
            <a:r>
              <a:rPr lang="en-US" i="1" noProof="0" dirty="0" err="1"/>
              <a:t>hijo</a:t>
            </a:r>
            <a:r>
              <a:rPr lang="en-US" i="1" noProof="0" dirty="0"/>
              <a:t>/a debido a problemas de control de la ira, pero que está abierto a recibir apoyo y quiere dejar de ser </a:t>
            </a:r>
            <a:r>
              <a:rPr lang="en-US" i="1" noProof="0" dirty="0" err="1"/>
              <a:t>violento</a:t>
            </a:r>
            <a:r>
              <a:rPr lang="en-US" i="1" noProof="0" dirty="0"/>
              <a:t>/a con </a:t>
            </a:r>
            <a:r>
              <a:rPr lang="en-US" i="1" noProof="0" dirty="0" err="1"/>
              <a:t>el</a:t>
            </a:r>
            <a:r>
              <a:rPr lang="en-US" i="1" noProof="0" dirty="0"/>
              <a:t>/la </a:t>
            </a:r>
            <a:r>
              <a:rPr lang="en-US" i="1" noProof="0" dirty="0" err="1"/>
              <a:t>menor</a:t>
            </a:r>
            <a:r>
              <a:rPr lang="en-US" i="1" noProof="0" dirty="0"/>
              <a:t>. </a:t>
            </a:r>
          </a:p>
          <a:p>
            <a:pPr lvl="2"/>
            <a:r>
              <a:rPr lang="en-US" i="1" noProof="0" dirty="0" err="1"/>
              <a:t>este</a:t>
            </a:r>
            <a:r>
              <a:rPr lang="en-US" i="1" noProof="0" dirty="0"/>
              <a:t> </a:t>
            </a:r>
            <a:r>
              <a:rPr lang="en-US" i="1" noProof="0" dirty="0" err="1"/>
              <a:t>cuidador</a:t>
            </a:r>
            <a:r>
              <a:rPr lang="en-US" i="1" noProof="0" dirty="0"/>
              <a:t>/a podría formar parte del proceso de </a:t>
            </a:r>
            <a:r>
              <a:rPr lang="en-US" i="1" noProof="0" dirty="0" err="1"/>
              <a:t>gestión</a:t>
            </a:r>
            <a:r>
              <a:rPr lang="en-US" i="1" noProof="0" dirty="0"/>
              <a:t> de </a:t>
            </a:r>
            <a:r>
              <a:rPr lang="en-US" i="1" noProof="0" dirty="0" err="1"/>
              <a:t>caso</a:t>
            </a:r>
            <a:r>
              <a:rPr lang="en-US" i="1" noProof="0" dirty="0"/>
              <a:t>, si se determina que es seguro para </a:t>
            </a:r>
            <a:r>
              <a:rPr lang="en-US" i="1" noProof="0" dirty="0" err="1"/>
              <a:t>el</a:t>
            </a:r>
            <a:r>
              <a:rPr lang="en-US" i="1" noProof="0" dirty="0"/>
              <a:t>/la </a:t>
            </a:r>
            <a:r>
              <a:rPr lang="en-US" i="1" noProof="0" dirty="0" err="1"/>
              <a:t>menor</a:t>
            </a:r>
            <a:r>
              <a:rPr lang="en-US" i="1" noProof="0" dirty="0"/>
              <a:t> y </a:t>
            </a:r>
            <a:r>
              <a:rPr lang="es-ES" i="1" noProof="0" dirty="0"/>
              <a:t>el o la asistente social</a:t>
            </a:r>
            <a:r>
              <a:rPr lang="en-US" i="1" noProof="0" dirty="0"/>
              <a:t>. </a:t>
            </a:r>
          </a:p>
          <a:p>
            <a:pPr lvl="1"/>
            <a:r>
              <a:rPr lang="en-US" i="1" noProof="0" dirty="0" err="1"/>
              <a:t>Ejemplo</a:t>
            </a:r>
            <a:r>
              <a:rPr lang="en-US" i="1" noProof="0" dirty="0"/>
              <a:t> 2:</a:t>
            </a:r>
          </a:p>
          <a:p>
            <a:pPr lvl="2"/>
            <a:r>
              <a:rPr lang="en-US" i="1" noProof="0" dirty="0"/>
              <a:t>un caso de negligencia infantil, en el que un/a cuidador no proporciona los cuidados adecuados a </a:t>
            </a:r>
            <a:r>
              <a:rPr lang="en-US" i="1" noProof="0" dirty="0" err="1"/>
              <a:t>su</a:t>
            </a:r>
            <a:r>
              <a:rPr lang="en-US" i="1" noProof="0" dirty="0"/>
              <a:t> </a:t>
            </a:r>
            <a:r>
              <a:rPr lang="en-US" i="1" noProof="0" dirty="0" err="1"/>
              <a:t>hijo</a:t>
            </a:r>
            <a:r>
              <a:rPr lang="en-US" i="1" noProof="0" dirty="0"/>
              <a:t>/a, pero que </a:t>
            </a:r>
            <a:r>
              <a:rPr lang="en-US" i="1" noProof="0" dirty="0" err="1"/>
              <a:t>está</a:t>
            </a:r>
            <a:r>
              <a:rPr lang="en-US" i="1" noProof="0" dirty="0"/>
              <a:t> </a:t>
            </a:r>
            <a:r>
              <a:rPr lang="en-US" i="1" noProof="0" dirty="0" err="1"/>
              <a:t>dispuesto</a:t>
            </a:r>
            <a:r>
              <a:rPr lang="en-US" i="1" noProof="0" dirty="0"/>
              <a:t>/a a aprender y mejorar. </a:t>
            </a:r>
          </a:p>
          <a:p>
            <a:pPr lvl="2"/>
            <a:r>
              <a:rPr lang="en-US" i="1" noProof="0" dirty="0" err="1"/>
              <a:t>este</a:t>
            </a:r>
            <a:r>
              <a:rPr lang="en-US" i="1" noProof="0" dirty="0"/>
              <a:t>/a cuidador podría participar en </a:t>
            </a:r>
            <a:r>
              <a:rPr lang="en-US" i="1" noProof="0" dirty="0" err="1"/>
              <a:t>el</a:t>
            </a:r>
            <a:r>
              <a:rPr lang="en-US" i="1" noProof="0" dirty="0"/>
              <a:t> plan de </a:t>
            </a:r>
            <a:r>
              <a:rPr lang="en-US" i="1" noProof="0" dirty="0" err="1"/>
              <a:t>caso</a:t>
            </a:r>
            <a:r>
              <a:rPr lang="en-US" i="1" noProof="0" dirty="0"/>
              <a:t> si se determina que es seguro para </a:t>
            </a:r>
            <a:r>
              <a:rPr lang="en-US" i="1" noProof="0" dirty="0" err="1"/>
              <a:t>el</a:t>
            </a:r>
            <a:r>
              <a:rPr lang="en-US" i="1" noProof="0" dirty="0"/>
              <a:t>/la </a:t>
            </a:r>
            <a:r>
              <a:rPr lang="en-US" i="1" noProof="0" dirty="0" err="1"/>
              <a:t>menor</a:t>
            </a:r>
            <a:r>
              <a:rPr lang="en-US" i="1" noProof="0" dirty="0"/>
              <a:t> y </a:t>
            </a:r>
            <a:r>
              <a:rPr lang="es-ES" i="1" noProof="0" dirty="0"/>
              <a:t>el o la asistente social</a:t>
            </a:r>
            <a:r>
              <a:rPr lang="en-US" i="1" noProof="0" dirty="0"/>
              <a:t>.</a:t>
            </a:r>
          </a:p>
          <a:p>
            <a:r>
              <a:rPr lang="en-US" i="1" noProof="0" dirty="0" err="1"/>
              <a:t>Posibles</a:t>
            </a:r>
            <a:r>
              <a:rPr lang="en-US" i="1" noProof="0" dirty="0"/>
              <a:t> </a:t>
            </a:r>
            <a:r>
              <a:rPr lang="en-US" i="1" noProof="0" dirty="0" err="1"/>
              <a:t>acciones</a:t>
            </a:r>
            <a:r>
              <a:rPr lang="en-US" i="1" noProof="0" dirty="0"/>
              <a:t>:</a:t>
            </a:r>
          </a:p>
          <a:p>
            <a:pPr lvl="1"/>
            <a:r>
              <a:rPr lang="en-US" i="1" noProof="0" dirty="0" err="1"/>
              <a:t>en</a:t>
            </a:r>
            <a:r>
              <a:rPr lang="en-US" i="1" noProof="0" dirty="0"/>
              <a:t> algunos casos, es posible que </a:t>
            </a:r>
            <a:r>
              <a:rPr lang="en-US" i="1" noProof="0" dirty="0" err="1"/>
              <a:t>el</a:t>
            </a:r>
            <a:r>
              <a:rPr lang="en-US" i="1" noProof="0" dirty="0"/>
              <a:t>/la </a:t>
            </a:r>
            <a:r>
              <a:rPr lang="en-US" i="1" noProof="0" dirty="0" err="1"/>
              <a:t>menor</a:t>
            </a:r>
            <a:r>
              <a:rPr lang="en-US" i="1" noProof="0" dirty="0"/>
              <a:t> siga viviendo con </a:t>
            </a:r>
            <a:r>
              <a:rPr lang="en-US" i="1" noProof="0" dirty="0" err="1"/>
              <a:t>el</a:t>
            </a:r>
            <a:r>
              <a:rPr lang="en-US" i="1" noProof="0" dirty="0"/>
              <a:t> </a:t>
            </a:r>
            <a:r>
              <a:rPr lang="en-US" i="1" noProof="0" dirty="0" err="1"/>
              <a:t>cuidador</a:t>
            </a:r>
            <a:r>
              <a:rPr lang="en-US" i="1" noProof="0" dirty="0"/>
              <a:t>/a mientras recibe servicios de gestión de casos y trabaja en cuestiones de protección.</a:t>
            </a:r>
          </a:p>
          <a:p>
            <a:pPr lvl="1"/>
            <a:r>
              <a:rPr lang="en-US" i="1" noProof="0" dirty="0" err="1"/>
              <a:t>en</a:t>
            </a:r>
            <a:r>
              <a:rPr lang="en-US" i="1" noProof="0" dirty="0"/>
              <a:t> algunos casos, </a:t>
            </a:r>
            <a:r>
              <a:rPr lang="en-US" i="1" noProof="0" dirty="0" err="1"/>
              <a:t>cuando</a:t>
            </a:r>
            <a:r>
              <a:rPr lang="en-US" i="1" noProof="0" dirty="0"/>
              <a:t> </a:t>
            </a:r>
            <a:r>
              <a:rPr lang="en-US" i="1" noProof="0" dirty="0" err="1"/>
              <a:t>el</a:t>
            </a:r>
            <a:r>
              <a:rPr lang="en-US" i="1" noProof="0" dirty="0"/>
              <a:t>/la menor corre un grave riesgo, es </a:t>
            </a:r>
            <a:r>
              <a:rPr lang="en-US" i="1" dirty="0"/>
              <a:t>posible que haya que </a:t>
            </a:r>
            <a:r>
              <a:rPr lang="en-US" i="1" noProof="0" dirty="0" err="1"/>
              <a:t>retirarlo</a:t>
            </a:r>
            <a:r>
              <a:rPr lang="en-US" i="1" noProof="0" dirty="0"/>
              <a:t>/a temporalmente del hogar hasta que la situación mejore y </a:t>
            </a:r>
            <a:r>
              <a:rPr lang="en-US" i="1" noProof="0" dirty="0" err="1"/>
              <a:t>los</a:t>
            </a:r>
            <a:r>
              <a:rPr lang="en-US" i="1" noProof="0" dirty="0"/>
              <a:t> </a:t>
            </a:r>
            <a:r>
              <a:rPr lang="en-US" i="1" noProof="0" dirty="0" err="1"/>
              <a:t>problemas</a:t>
            </a:r>
            <a:r>
              <a:rPr lang="en-US" i="1" noProof="0" dirty="0"/>
              <a:t> se hayan </a:t>
            </a:r>
            <a:r>
              <a:rPr lang="en-US" i="1" noProof="0" dirty="0" err="1"/>
              <a:t>abordado</a:t>
            </a:r>
            <a:r>
              <a:rPr lang="en-US" i="1" noProof="0" dirty="0"/>
              <a:t> </a:t>
            </a:r>
            <a:r>
              <a:rPr lang="en-US" i="1" noProof="0" dirty="0" err="1"/>
              <a:t>en</a:t>
            </a:r>
            <a:r>
              <a:rPr lang="en-US" i="1" noProof="0" dirty="0"/>
              <a:t> </a:t>
            </a:r>
            <a:r>
              <a:rPr lang="en-US" i="1" noProof="0" dirty="0" err="1"/>
              <a:t>su</a:t>
            </a:r>
            <a:r>
              <a:rPr lang="en-US" i="1" noProof="0" dirty="0"/>
              <a:t> </a:t>
            </a:r>
            <a:r>
              <a:rPr lang="en-US" i="1" noProof="0" dirty="0" err="1"/>
              <a:t>totalidad</a:t>
            </a:r>
            <a:r>
              <a:rPr lang="en-US" i="1" noProof="0" dirty="0"/>
              <a:t>. </a:t>
            </a:r>
          </a:p>
          <a:p>
            <a:r>
              <a:rPr lang="en-US" i="1" noProof="0" dirty="0" err="1"/>
              <a:t>Cuando</a:t>
            </a:r>
            <a:r>
              <a:rPr lang="en-US" i="1" noProof="0" dirty="0"/>
              <a:t> </a:t>
            </a:r>
            <a:r>
              <a:rPr lang="en-US" i="1" noProof="0" dirty="0" err="1"/>
              <a:t>los</a:t>
            </a:r>
            <a:r>
              <a:rPr lang="en-US" i="1" noProof="0" dirty="0"/>
              <a:t>/as </a:t>
            </a:r>
            <a:r>
              <a:rPr lang="en-US" i="1" noProof="0" dirty="0" err="1"/>
              <a:t>cuidadores</a:t>
            </a:r>
            <a:r>
              <a:rPr lang="en-US" i="1" noProof="0" dirty="0"/>
              <a:t> participan en la </a:t>
            </a:r>
            <a:r>
              <a:rPr lang="en-US" i="1" noProof="0" dirty="0" err="1"/>
              <a:t>gestión</a:t>
            </a:r>
            <a:r>
              <a:rPr lang="en-US" i="1" noProof="0" dirty="0"/>
              <a:t> de </a:t>
            </a:r>
            <a:r>
              <a:rPr lang="en-US" i="1" noProof="0" dirty="0" err="1"/>
              <a:t>caso</a:t>
            </a:r>
            <a:r>
              <a:rPr lang="en-US" i="1" noProof="0" dirty="0"/>
              <a:t>, se implican más en el proceso de </a:t>
            </a:r>
            <a:r>
              <a:rPr lang="en-US" i="1" noProof="0" dirty="0" err="1"/>
              <a:t>gestión</a:t>
            </a:r>
            <a:r>
              <a:rPr lang="en-US" i="1" noProof="0" dirty="0"/>
              <a:t> de </a:t>
            </a:r>
            <a:r>
              <a:rPr lang="en-US" i="1" noProof="0" dirty="0" err="1"/>
              <a:t>caso</a:t>
            </a:r>
            <a:r>
              <a:rPr lang="en-US" i="1" noProof="0" dirty="0"/>
              <a:t> y en los objetivos y acciones del plan de </a:t>
            </a:r>
            <a:r>
              <a:rPr lang="en-US" i="1" noProof="0" dirty="0" err="1"/>
              <a:t>caso</a:t>
            </a:r>
            <a:r>
              <a:rPr lang="en-US" i="1" noProof="0" dirty="0"/>
              <a:t>.  </a:t>
            </a:r>
          </a:p>
          <a:p>
            <a:pPr marL="0" indent="0">
              <a:buNone/>
            </a:pPr>
            <a:endParaRPr lang="en-US" i="1" noProof="0" dirty="0"/>
          </a:p>
          <a:p>
            <a:pPr marL="0" indent="0">
              <a:buNone/>
            </a:pPr>
            <a:r>
              <a:rPr lang="es-ES" b="1" dirty="0"/>
              <a:t>CONTINÚA EN LA SIGUIENTE DIAPOSITIVA</a:t>
            </a:r>
            <a:r>
              <a:rPr lang="en-US" b="1" dirty="0"/>
              <a:t> </a:t>
            </a:r>
            <a:r>
              <a:rPr lang="en-US" b="1" dirty="0">
                <a:sym typeface="Wingdings" panose="05000000000000000000" pitchFamily="2" charset="2"/>
              </a:rPr>
              <a:t></a:t>
            </a:r>
            <a:endParaRPr lang="en-US" noProof="0" dirty="0"/>
          </a:p>
        </p:txBody>
      </p:sp>
      <p:sp>
        <p:nvSpPr>
          <p:cNvPr id="6" name="Slide Image Placeholder 5">
            <a:extLst>
              <a:ext uri="{FF2B5EF4-FFF2-40B4-BE49-F238E27FC236}">
                <a16:creationId xmlns:a16="http://schemas.microsoft.com/office/drawing/2014/main" id="{080D7F1E-7787-7EF1-11C9-E754771D3FD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C90E4BE-D884-7402-8D36-76BDEA077F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a:latin typeface="+mn-lt"/>
            </a:endParaRPr>
          </a:p>
        </p:txBody>
      </p:sp>
    </p:spTree>
    <p:extLst>
      <p:ext uri="{BB962C8B-B14F-4D97-AF65-F5344CB8AC3E}">
        <p14:creationId xmlns:p14="http://schemas.microsoft.com/office/powerpoint/2010/main" val="2663935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i="1" noProof="0" dirty="0"/>
              <a:t>Hay </a:t>
            </a:r>
            <a:r>
              <a:rPr lang="en-US" i="1" noProof="0" dirty="0" err="1"/>
              <a:t>algunas</a:t>
            </a:r>
            <a:r>
              <a:rPr lang="en-US" i="1" noProof="0" dirty="0"/>
              <a:t> </a:t>
            </a:r>
            <a:r>
              <a:rPr lang="en-US" i="1" noProof="0" dirty="0" err="1"/>
              <a:t>cosas</a:t>
            </a:r>
            <a:r>
              <a:rPr lang="en-US" i="1" noProof="0" dirty="0"/>
              <a:t> que </a:t>
            </a:r>
            <a:r>
              <a:rPr lang="en-US" i="1" noProof="0" dirty="0" err="1"/>
              <a:t>sí</a:t>
            </a:r>
            <a:r>
              <a:rPr lang="en-US" i="1" noProof="0" dirty="0"/>
              <a:t> </a:t>
            </a:r>
            <a:r>
              <a:rPr lang="en-US" i="1" noProof="0" dirty="0" err="1"/>
              <a:t>podemos</a:t>
            </a:r>
            <a:r>
              <a:rPr lang="en-US" i="1" noProof="0" dirty="0"/>
              <a:t> </a:t>
            </a:r>
            <a:r>
              <a:rPr lang="en-US" i="1" noProof="0" dirty="0" err="1"/>
              <a:t>hacer</a:t>
            </a:r>
            <a:r>
              <a:rPr lang="en-US" i="1" noProof="0" dirty="0"/>
              <a:t>, </a:t>
            </a:r>
            <a:r>
              <a:rPr lang="en-US" i="1" noProof="0" dirty="0" err="1"/>
              <a:t>así</a:t>
            </a:r>
            <a:r>
              <a:rPr lang="en-US" i="1" noProof="0" dirty="0"/>
              <a:t> </a:t>
            </a:r>
            <a:r>
              <a:rPr lang="en-US" i="1" noProof="0" dirty="0" err="1"/>
              <a:t>como</a:t>
            </a:r>
            <a:r>
              <a:rPr lang="en-US" i="1" noProof="0" dirty="0"/>
              <a:t> </a:t>
            </a:r>
            <a:r>
              <a:rPr lang="en-US" i="1" noProof="0" dirty="0" err="1"/>
              <a:t>líneas</a:t>
            </a:r>
            <a:r>
              <a:rPr lang="en-US" i="1" noProof="0" dirty="0"/>
              <a:t> rojas importantes:</a:t>
            </a:r>
            <a:endParaRPr lang="en-US" i="1" dirty="0"/>
          </a:p>
          <a:p>
            <a:pPr lvl="1"/>
            <a:r>
              <a:rPr lang="en-US" i="1" dirty="0" err="1"/>
              <a:t>Hacer</a:t>
            </a:r>
            <a:r>
              <a:rPr lang="en-US" i="1" dirty="0"/>
              <a:t>:</a:t>
            </a:r>
          </a:p>
          <a:p>
            <a:pPr lvl="2"/>
            <a:r>
              <a:rPr lang="en-US" i="1" dirty="0" err="1"/>
              <a:t>busque</a:t>
            </a:r>
            <a:r>
              <a:rPr lang="en-US" i="1" dirty="0"/>
              <a:t> un/a cuidador que </a:t>
            </a:r>
            <a:r>
              <a:rPr lang="en-US" i="1" dirty="0" err="1"/>
              <a:t>sí</a:t>
            </a:r>
            <a:r>
              <a:rPr lang="en-US" i="1" dirty="0"/>
              <a:t> </a:t>
            </a:r>
            <a:r>
              <a:rPr lang="en-US" i="1" dirty="0" err="1"/>
              <a:t>apoye</a:t>
            </a:r>
            <a:endParaRPr lang="en-US" i="1" dirty="0"/>
          </a:p>
          <a:p>
            <a:pPr lvl="2"/>
            <a:r>
              <a:rPr lang="en-US" i="1" dirty="0" err="1"/>
              <a:t>realice</a:t>
            </a:r>
            <a:r>
              <a:rPr lang="en-US" i="1" dirty="0"/>
              <a:t> </a:t>
            </a:r>
            <a:r>
              <a:rPr lang="en-US" i="1" dirty="0" err="1"/>
              <a:t>una</a:t>
            </a:r>
            <a:r>
              <a:rPr lang="en-US" i="1" dirty="0"/>
              <a:t> evaluación de riesgos para asegurarse de que la relación con el cuidador no va a poner en peligro al </a:t>
            </a:r>
            <a:r>
              <a:rPr lang="en-US" i="1" dirty="0" err="1"/>
              <a:t>asistente</a:t>
            </a:r>
            <a:r>
              <a:rPr lang="en-US" i="1" dirty="0"/>
              <a:t> social o al </a:t>
            </a:r>
            <a:r>
              <a:rPr lang="en-US" i="1" dirty="0" err="1"/>
              <a:t>menor</a:t>
            </a:r>
            <a:r>
              <a:rPr lang="en-US" i="1" dirty="0"/>
              <a:t>.</a:t>
            </a:r>
          </a:p>
          <a:p>
            <a:pPr lvl="1"/>
            <a:r>
              <a:rPr lang="en-US" i="1" dirty="0" err="1"/>
              <a:t>Líneas</a:t>
            </a:r>
            <a:r>
              <a:rPr lang="en-US" i="1" dirty="0"/>
              <a:t> </a:t>
            </a:r>
            <a:r>
              <a:rPr lang="en-US" i="1" dirty="0" err="1"/>
              <a:t>rojas</a:t>
            </a:r>
            <a:r>
              <a:rPr lang="en-US" i="1" dirty="0"/>
              <a:t>: </a:t>
            </a:r>
          </a:p>
          <a:p>
            <a:pPr lvl="2"/>
            <a:r>
              <a:rPr lang="en-US" i="1" dirty="0" err="1"/>
              <a:t>el</a:t>
            </a:r>
            <a:r>
              <a:rPr lang="en-US" i="1" dirty="0"/>
              <a:t> </a:t>
            </a:r>
            <a:r>
              <a:rPr lang="en-US" i="1" dirty="0" err="1"/>
              <a:t>cuidador</a:t>
            </a:r>
            <a:r>
              <a:rPr lang="en-US" i="1" dirty="0"/>
              <a:t>/a ejerce violencia sexual o explota al </a:t>
            </a:r>
            <a:r>
              <a:rPr lang="en-US" i="1" dirty="0" err="1"/>
              <a:t>menor</a:t>
            </a:r>
            <a:r>
              <a:rPr lang="en-US" i="1" dirty="0"/>
              <a:t>.</a:t>
            </a:r>
          </a:p>
          <a:p>
            <a:pPr lvl="2"/>
            <a:r>
              <a:rPr lang="en-US" i="1" dirty="0" err="1"/>
              <a:t>el</a:t>
            </a:r>
            <a:r>
              <a:rPr lang="en-US" i="1" dirty="0"/>
              <a:t>/la </a:t>
            </a:r>
            <a:r>
              <a:rPr lang="en-US" i="1" dirty="0" err="1"/>
              <a:t>menor</a:t>
            </a:r>
            <a:r>
              <a:rPr lang="en-US" i="1" dirty="0"/>
              <a:t> corre un riesgo inminente de sufrir un daño grave, por ejemplo, un crimen de honor.</a:t>
            </a:r>
          </a:p>
          <a:p>
            <a:r>
              <a:rPr lang="en-US" i="1" dirty="0"/>
              <a:t>Nota </a:t>
            </a:r>
            <a:r>
              <a:rPr lang="en-US" i="1" dirty="0" err="1"/>
              <a:t>importante</a:t>
            </a:r>
            <a:r>
              <a:rPr lang="en-US" i="1" dirty="0"/>
              <a:t>:</a:t>
            </a:r>
          </a:p>
          <a:p>
            <a:pPr lvl="1"/>
            <a:r>
              <a:rPr lang="en-US" i="1" dirty="0"/>
              <a:t>las ONG no suelen tener el mandato de </a:t>
            </a:r>
            <a:r>
              <a:rPr lang="en-US" i="1" dirty="0" err="1"/>
              <a:t>retirar</a:t>
            </a:r>
            <a:r>
              <a:rPr lang="en-US" i="1" dirty="0"/>
              <a:t> a </a:t>
            </a:r>
            <a:r>
              <a:rPr lang="en-US" i="1" dirty="0" err="1"/>
              <a:t>los</a:t>
            </a:r>
            <a:r>
              <a:rPr lang="en-US" i="1" dirty="0"/>
              <a:t>/as </a:t>
            </a:r>
            <a:r>
              <a:rPr lang="en-US" i="1" dirty="0" err="1"/>
              <a:t>menores</a:t>
            </a:r>
            <a:r>
              <a:rPr lang="en-US" i="1" dirty="0"/>
              <a:t> de sus </a:t>
            </a:r>
            <a:r>
              <a:rPr lang="en-US" i="1" dirty="0" err="1"/>
              <a:t>hogares</a:t>
            </a:r>
            <a:r>
              <a:rPr lang="en-US" i="1" dirty="0"/>
              <a:t>. </a:t>
            </a:r>
          </a:p>
          <a:p>
            <a:pPr lvl="1"/>
            <a:r>
              <a:rPr lang="en-US" i="1" dirty="0" err="1"/>
              <a:t>esto</a:t>
            </a:r>
            <a:r>
              <a:rPr lang="en-US" i="1" dirty="0"/>
              <a:t> entra dentro del mandato de las autoridades competentes y del sistema </a:t>
            </a:r>
            <a:r>
              <a:rPr lang="en-US" i="1" dirty="0" err="1"/>
              <a:t>jurídico</a:t>
            </a:r>
            <a:r>
              <a:rPr lang="en-US" i="1" dirty="0"/>
              <a:t> local y/o </a:t>
            </a:r>
            <a:r>
              <a:rPr lang="en-US" i="1" dirty="0" err="1"/>
              <a:t>nacional</a:t>
            </a:r>
            <a:r>
              <a:rPr lang="en-US" i="1" dirty="0"/>
              <a:t> y es siempre el último recurso, basado en el interés superior del menor. </a:t>
            </a:r>
          </a:p>
          <a:p>
            <a:pPr lvl="1"/>
            <a:r>
              <a:rPr lang="en-US" i="1" dirty="0"/>
              <a:t>no obstante, las ONG pueden participar en este proceso, o en la defensa de un/a </a:t>
            </a:r>
            <a:r>
              <a:rPr lang="en-US" i="1" dirty="0" err="1"/>
              <a:t>menor</a:t>
            </a:r>
            <a:r>
              <a:rPr lang="en-US" i="1" dirty="0"/>
              <a:t> en situación de riesgo inminente, y pueden intervenir en los procesos de toma de decisiones sobre el interés superior del/la </a:t>
            </a:r>
            <a:r>
              <a:rPr lang="en-US" i="1" dirty="0" err="1"/>
              <a:t>menor</a:t>
            </a:r>
            <a:r>
              <a:rPr lang="en-US" i="1" dirty="0"/>
              <a:t>.</a:t>
            </a:r>
          </a:p>
          <a:p>
            <a:pPr lvl="1"/>
            <a:r>
              <a:rPr lang="en-US" i="1" dirty="0" err="1"/>
              <a:t>por</a:t>
            </a:r>
            <a:r>
              <a:rPr lang="en-US" i="1" dirty="0"/>
              <a:t> lo tanto, es importante que </a:t>
            </a:r>
            <a:r>
              <a:rPr lang="en-US" i="1" dirty="0" err="1"/>
              <a:t>los</a:t>
            </a:r>
            <a:r>
              <a:rPr lang="en-US" i="1" dirty="0"/>
              <a:t>/as </a:t>
            </a:r>
            <a:r>
              <a:rPr lang="en-US" i="1" dirty="0" err="1"/>
              <a:t>asistentes</a:t>
            </a:r>
            <a:r>
              <a:rPr lang="en-US" i="1" dirty="0"/>
              <a:t> </a:t>
            </a:r>
            <a:r>
              <a:rPr lang="en-US" i="1" dirty="0" err="1"/>
              <a:t>sociales</a:t>
            </a:r>
            <a:r>
              <a:rPr lang="en-US" i="1" dirty="0"/>
              <a:t> conozcan lo que se debe y lo que no se debe hacer para trabajar con </a:t>
            </a:r>
            <a:r>
              <a:rPr lang="en-US" i="1" dirty="0" err="1"/>
              <a:t>los</a:t>
            </a:r>
            <a:r>
              <a:rPr lang="en-US" i="1" dirty="0"/>
              <a:t>/as cuidadores agresores y cuáles son las opciones para </a:t>
            </a:r>
            <a:r>
              <a:rPr lang="en-US" i="1" dirty="0" err="1"/>
              <a:t>los</a:t>
            </a:r>
            <a:r>
              <a:rPr lang="en-US" i="1" dirty="0"/>
              <a:t>/as </a:t>
            </a:r>
            <a:r>
              <a:rPr lang="en-US" i="1" dirty="0" err="1"/>
              <a:t>menores</a:t>
            </a:r>
            <a:r>
              <a:rPr lang="en-US" i="1" dirty="0"/>
              <a:t>. </a:t>
            </a:r>
          </a:p>
          <a:p>
            <a:endParaRPr lang="en-US" noProof="0" dirty="0"/>
          </a:p>
        </p:txBody>
      </p:sp>
      <p:sp>
        <p:nvSpPr>
          <p:cNvPr id="2" name="Google Shape;725;p48:notes">
            <a:extLst>
              <a:ext uri="{FF2B5EF4-FFF2-40B4-BE49-F238E27FC236}">
                <a16:creationId xmlns:a16="http://schemas.microsoft.com/office/drawing/2014/main" id="{9FE73231-77DB-F37B-2AF6-3012A5352A2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a:latin typeface="+mn-lt"/>
            </a:endParaRPr>
          </a:p>
        </p:txBody>
      </p:sp>
    </p:spTree>
    <p:extLst>
      <p:ext uri="{BB962C8B-B14F-4D97-AF65-F5344CB8AC3E}">
        <p14:creationId xmlns:p14="http://schemas.microsoft.com/office/powerpoint/2010/main" val="2466532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p>
          <a:p>
            <a:r>
              <a:rPr lang="en-US" noProof="0" dirty="0" err="1"/>
              <a:t>Presente</a:t>
            </a:r>
            <a:r>
              <a:rPr lang="en-US" noProof="0" dirty="0"/>
              <a:t> </a:t>
            </a:r>
            <a:r>
              <a:rPr lang="en-US" noProof="0" dirty="0" err="1"/>
              <a:t>el</a:t>
            </a:r>
            <a:r>
              <a:rPr lang="en-US" noProof="0" dirty="0"/>
              <a:t> </a:t>
            </a:r>
            <a:r>
              <a:rPr lang="en-US" noProof="0" dirty="0" err="1"/>
              <a:t>contenido</a:t>
            </a:r>
            <a:r>
              <a:rPr lang="en-US" noProof="0" dirty="0"/>
              <a:t> de la </a:t>
            </a:r>
            <a:r>
              <a:rPr lang="en-US" noProof="0" dirty="0" err="1"/>
              <a:t>diapositiva</a:t>
            </a:r>
            <a:r>
              <a:rPr lang="en-US" noProof="0" dirty="0"/>
              <a:t>.</a:t>
            </a:r>
          </a:p>
          <a:p>
            <a:r>
              <a:rPr lang="es-ES" i="1" dirty="0"/>
              <a:t>¿Hay preguntas o alguien necesita una aclaración?</a:t>
            </a:r>
            <a:endParaRPr lang="en-US" i="1" dirty="0"/>
          </a:p>
          <a:p>
            <a:r>
              <a:rPr lang="en-US" i="1" dirty="0"/>
              <a:t>En la próxima sesión veremos cómo adoptar un enfoque de fortalecimiento familiar en cada paso del proceso de gestión de casos. </a:t>
            </a:r>
          </a:p>
          <a:p>
            <a:endParaRPr lang="en-US" dirty="0"/>
          </a:p>
        </p:txBody>
      </p:sp>
      <p:sp>
        <p:nvSpPr>
          <p:cNvPr id="6" name="Slide Image Placeholder 5">
            <a:extLst>
              <a:ext uri="{FF2B5EF4-FFF2-40B4-BE49-F238E27FC236}">
                <a16:creationId xmlns:a16="http://schemas.microsoft.com/office/drawing/2014/main" id="{D8692F9D-A8D0-A18B-D514-127F6CC92E6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633B9BB-5322-70D2-63C0-34D8E7A1670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a:latin typeface="+mn-lt"/>
            </a:endParaRPr>
          </a:p>
        </p:txBody>
      </p:sp>
    </p:spTree>
    <p:extLst>
      <p:ext uri="{BB962C8B-B14F-4D97-AF65-F5344CB8AC3E}">
        <p14:creationId xmlns:p14="http://schemas.microsoft.com/office/powerpoint/2010/main" val="30944829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SESIÓN 3 </a:t>
            </a:r>
            <a:br>
              <a:rPr lang="en-CA" b="1" dirty="0"/>
            </a:br>
            <a:r>
              <a:rPr lang="en-CA" b="1" dirty="0"/>
              <a:t>DURACIÓN: 1h15</a:t>
            </a:r>
            <a:endParaRPr lang="en-US" b="1" dirty="0"/>
          </a:p>
        </p:txBody>
      </p:sp>
      <p:sp>
        <p:nvSpPr>
          <p:cNvPr id="6" name="Slide Image Placeholder 5">
            <a:extLst>
              <a:ext uri="{FF2B5EF4-FFF2-40B4-BE49-F238E27FC236}">
                <a16:creationId xmlns:a16="http://schemas.microsoft.com/office/drawing/2014/main" id="{9867075A-EC0E-1D9E-4317-C9A25C48E29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783A149-C65E-D2FF-B651-CA0404F95F5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a:latin typeface="+mn-lt"/>
            </a:endParaRPr>
          </a:p>
        </p:txBody>
      </p:sp>
    </p:spTree>
    <p:extLst>
      <p:ext uri="{BB962C8B-B14F-4D97-AF65-F5344CB8AC3E}">
        <p14:creationId xmlns:p14="http://schemas.microsoft.com/office/powerpoint/2010/main" val="33095054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PREPARACIÓN</a:t>
            </a:r>
          </a:p>
          <a:p>
            <a:r>
              <a:rPr lang="en-US" noProof="0" dirty="0"/>
              <a:t>Disponga cada paso de la gestión de casos en una hoja de </a:t>
            </a:r>
            <a:r>
              <a:rPr lang="en-US" noProof="0" dirty="0" err="1"/>
              <a:t>papel</a:t>
            </a:r>
            <a:r>
              <a:rPr lang="en-US" noProof="0" dirty="0"/>
              <a:t> A4.</a:t>
            </a:r>
          </a:p>
          <a:p>
            <a:r>
              <a:rPr lang="en-US" noProof="0" dirty="0" err="1"/>
              <a:t>Cuélguelos</a:t>
            </a:r>
            <a:r>
              <a:rPr lang="en-US" noProof="0" dirty="0"/>
              <a:t> </a:t>
            </a:r>
            <a:r>
              <a:rPr lang="en-US" noProof="0" dirty="0" err="1"/>
              <a:t>por</a:t>
            </a:r>
            <a:r>
              <a:rPr lang="en-US" noProof="0" dirty="0"/>
              <a:t> </a:t>
            </a:r>
            <a:r>
              <a:rPr lang="en-US" noProof="0" dirty="0" err="1"/>
              <a:t>orden</a:t>
            </a:r>
            <a:r>
              <a:rPr lang="en-US" noProof="0" dirty="0"/>
              <a:t> </a:t>
            </a:r>
            <a:r>
              <a:rPr lang="en-US" noProof="0" dirty="0" err="1"/>
              <a:t>en</a:t>
            </a:r>
            <a:r>
              <a:rPr lang="en-US" noProof="0" dirty="0"/>
              <a:t> la pared.</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INTRODUCCIÓN</a:t>
            </a:r>
          </a:p>
          <a:p>
            <a:r>
              <a:rPr lang="en-US" i="1" noProof="0" dirty="0"/>
              <a:t>Ahora vamos a ver:</a:t>
            </a:r>
          </a:p>
          <a:p>
            <a:pPr lvl="1"/>
            <a:r>
              <a:rPr lang="en-US" i="1" noProof="0" dirty="0" err="1"/>
              <a:t>cómo</a:t>
            </a:r>
            <a:r>
              <a:rPr lang="en-US" i="1" noProof="0" dirty="0"/>
              <a:t> podemos aplicar un enfoque de fortalecimiento familiar en las distintas etapas del proceso de gestión de </a:t>
            </a:r>
            <a:r>
              <a:rPr lang="en-US" i="1" noProof="0" dirty="0" err="1"/>
              <a:t>casos</a:t>
            </a:r>
            <a:r>
              <a:rPr lang="en-US" i="1" noProof="0" dirty="0"/>
              <a:t>.</a:t>
            </a:r>
          </a:p>
          <a:p>
            <a:pPr lvl="1"/>
            <a:r>
              <a:rPr lang="en-US" i="1" noProof="0" dirty="0" err="1"/>
              <a:t>cómo</a:t>
            </a:r>
            <a:r>
              <a:rPr lang="en-US" i="1" noProof="0" dirty="0"/>
              <a:t> </a:t>
            </a:r>
            <a:r>
              <a:rPr lang="en-US" i="1" noProof="0" dirty="0" err="1"/>
              <a:t>puede</a:t>
            </a:r>
            <a:r>
              <a:rPr lang="en-US" i="1" noProof="0" dirty="0"/>
              <a:t> ser </a:t>
            </a:r>
            <a:r>
              <a:rPr lang="en-US" i="1" noProof="0" dirty="0" err="1"/>
              <a:t>en</a:t>
            </a:r>
            <a:r>
              <a:rPr lang="en-US" i="1" noProof="0" dirty="0"/>
              <a:t> la </a:t>
            </a:r>
            <a:r>
              <a:rPr lang="en-US" i="1" noProof="0" dirty="0" err="1"/>
              <a:t>práctica</a:t>
            </a:r>
            <a:r>
              <a:rPr lang="en-US" i="1" noProof="0" dirty="0"/>
              <a:t>.</a:t>
            </a:r>
          </a:p>
          <a:p>
            <a:r>
              <a:rPr lang="en-US" noProof="0" dirty="0"/>
              <a:t>Divida a </a:t>
            </a:r>
            <a:r>
              <a:rPr lang="en-US" noProof="0" dirty="0" err="1"/>
              <a:t>los</a:t>
            </a:r>
            <a:r>
              <a:rPr lang="en-US" noProof="0" dirty="0"/>
              <a:t>/as </a:t>
            </a:r>
            <a:r>
              <a:rPr lang="en-US" noProof="0" dirty="0" err="1"/>
              <a:t>participantes</a:t>
            </a:r>
            <a:r>
              <a:rPr lang="en-US" noProof="0" dirty="0"/>
              <a:t> en grupos de 2-3 personas.</a:t>
            </a:r>
          </a:p>
          <a:p>
            <a:r>
              <a:rPr lang="en-US" dirty="0" err="1"/>
              <a:t>Reparta</a:t>
            </a:r>
            <a:r>
              <a:rPr lang="en-US" dirty="0"/>
              <a:t> notas adhesivas a </a:t>
            </a:r>
            <a:r>
              <a:rPr lang="en-US" dirty="0" err="1"/>
              <a:t>cada</a:t>
            </a:r>
            <a:r>
              <a:rPr lang="en-US" dirty="0"/>
              <a:t> </a:t>
            </a:r>
            <a:r>
              <a:rPr lang="en-US" dirty="0" err="1"/>
              <a:t>grupo</a:t>
            </a:r>
            <a:r>
              <a:rPr lang="en-US" dirty="0"/>
              <a:t>.</a:t>
            </a:r>
            <a:endParaRPr lang="en-US" noProof="0" dirty="0"/>
          </a:p>
          <a:p>
            <a:r>
              <a:rPr lang="en-US" i="1" dirty="0"/>
              <a:t>En sus grupos:</a:t>
            </a:r>
          </a:p>
          <a:p>
            <a:pPr lvl="1"/>
            <a:r>
              <a:rPr lang="en-US" i="1" dirty="0"/>
              <a:t>para cada paso de la </a:t>
            </a:r>
            <a:r>
              <a:rPr lang="en-US" i="1" noProof="0" dirty="0"/>
              <a:t>gestión de casos</a:t>
            </a:r>
            <a:r>
              <a:rPr lang="en-US" i="1" dirty="0"/>
              <a:t>, </a:t>
            </a:r>
            <a:r>
              <a:rPr lang="en-US" i="1" noProof="0" dirty="0" err="1"/>
              <a:t>hablen</a:t>
            </a:r>
            <a:r>
              <a:rPr lang="en-US" i="1" noProof="0" dirty="0"/>
              <a:t> de </a:t>
            </a:r>
            <a:r>
              <a:rPr lang="en-US" i="1" noProof="0" dirty="0" err="1"/>
              <a:t>cómo</a:t>
            </a:r>
            <a:r>
              <a:rPr lang="en-US" i="1" noProof="0" dirty="0"/>
              <a:t> </a:t>
            </a:r>
            <a:r>
              <a:rPr lang="en-US" i="1" noProof="0" dirty="0" err="1"/>
              <a:t>pueden</a:t>
            </a:r>
            <a:r>
              <a:rPr lang="en-US" i="1" noProof="0" dirty="0"/>
              <a:t> adoptar un enfoque de fortalecimiento familiar en términos de </a:t>
            </a:r>
            <a:r>
              <a:rPr lang="en-US" i="1" noProof="0" dirty="0" err="1"/>
              <a:t>cómo</a:t>
            </a:r>
            <a:r>
              <a:rPr lang="en-US" i="1" noProof="0" dirty="0"/>
              <a:t> </a:t>
            </a:r>
            <a:r>
              <a:rPr lang="en-US" i="1" noProof="0" dirty="0" err="1"/>
              <a:t>están</a:t>
            </a:r>
            <a:r>
              <a:rPr lang="en-US" i="1" noProof="0" dirty="0"/>
              <a:t> </a:t>
            </a:r>
            <a:r>
              <a:rPr lang="en-US" i="1" noProof="0" dirty="0" err="1"/>
              <a:t>trabajando</a:t>
            </a:r>
            <a:r>
              <a:rPr lang="en-US" i="1" noProof="0" dirty="0"/>
              <a:t> con las familias y proporcionando apoyo a la gestión de casos.</a:t>
            </a:r>
          </a:p>
          <a:p>
            <a:pPr lvl="1"/>
            <a:r>
              <a:rPr lang="en-US" i="1" dirty="0" err="1"/>
              <a:t>escriban</a:t>
            </a:r>
            <a:r>
              <a:rPr lang="en-US" i="1" dirty="0"/>
              <a:t> sus ideas en </a:t>
            </a:r>
            <a:r>
              <a:rPr lang="en-US" i="1" dirty="0" err="1"/>
              <a:t>notas</a:t>
            </a:r>
            <a:r>
              <a:rPr lang="en-US" i="1" dirty="0"/>
              <a:t> </a:t>
            </a:r>
            <a:r>
              <a:rPr lang="en-US" i="1" dirty="0" err="1"/>
              <a:t>adhesivas</a:t>
            </a:r>
            <a:r>
              <a:rPr lang="en-US" i="1" dirty="0"/>
              <a:t>.</a:t>
            </a:r>
          </a:p>
          <a:p>
            <a:pPr lvl="1"/>
            <a:r>
              <a:rPr lang="en-US" i="1" noProof="0" dirty="0" err="1"/>
              <a:t>ubíquenlas</a:t>
            </a:r>
            <a:r>
              <a:rPr lang="en-US" i="1" noProof="0" dirty="0"/>
              <a:t> </a:t>
            </a:r>
            <a:r>
              <a:rPr lang="en-US" i="1" noProof="0" dirty="0" err="1"/>
              <a:t>en</a:t>
            </a:r>
            <a:r>
              <a:rPr lang="en-US" i="1" noProof="0" dirty="0"/>
              <a:t> las </a:t>
            </a:r>
            <a:r>
              <a:rPr lang="en-US" i="1" noProof="0" dirty="0" err="1"/>
              <a:t>etapas</a:t>
            </a:r>
            <a:r>
              <a:rPr lang="en-US" i="1" noProof="0" dirty="0"/>
              <a:t> de la gestión de </a:t>
            </a:r>
            <a:r>
              <a:rPr lang="en-US" i="1" noProof="0" dirty="0" err="1"/>
              <a:t>casos</a:t>
            </a:r>
            <a:r>
              <a:rPr lang="en-US" i="1" noProof="0" dirty="0"/>
              <a:t> que </a:t>
            </a:r>
            <a:r>
              <a:rPr lang="en-US" i="1" noProof="0" dirty="0" err="1"/>
              <a:t>correspondan</a:t>
            </a:r>
            <a:r>
              <a:rPr lang="en-US" i="1" noProof="0" dirty="0"/>
              <a:t> </a:t>
            </a:r>
            <a:r>
              <a:rPr lang="en-US" i="1" noProof="0" dirty="0" err="1"/>
              <a:t>en</a:t>
            </a:r>
            <a:r>
              <a:rPr lang="en-US" i="1" noProof="0" dirty="0"/>
              <a:t> la pared.</a:t>
            </a:r>
            <a:endParaRPr lang="en-US" i="1" dirty="0"/>
          </a:p>
          <a:p>
            <a:pPr lvl="1"/>
            <a:r>
              <a:rPr lang="en-US" i="1" noProof="0" dirty="0" err="1"/>
              <a:t>si</a:t>
            </a:r>
            <a:r>
              <a:rPr lang="en-US" i="1" noProof="0" dirty="0"/>
              <a:t> no se les </a:t>
            </a:r>
            <a:r>
              <a:rPr lang="en-US" i="1" noProof="0" dirty="0" err="1"/>
              <a:t>ocurre</a:t>
            </a:r>
            <a:r>
              <a:rPr lang="en-US" i="1" noProof="0" dirty="0"/>
              <a:t> ningún ejemplo para algunos de los pasos, no hay </a:t>
            </a:r>
            <a:r>
              <a:rPr lang="en-US" i="1" noProof="0" dirty="0" err="1"/>
              <a:t>problema</a:t>
            </a:r>
            <a:r>
              <a:rPr lang="en-US" i="1" noProof="0" dirty="0"/>
              <a:t>.</a:t>
            </a:r>
          </a:p>
          <a:p>
            <a:pPr marL="0" indent="0">
              <a:buNone/>
            </a:pPr>
            <a:endParaRPr lang="en-US" noProof="0" dirty="0"/>
          </a:p>
          <a:p>
            <a:pPr marL="0" indent="0">
              <a:buNone/>
            </a:pPr>
            <a:r>
              <a:rPr lang="en-US" b="1" noProof="0" dirty="0"/>
              <a:t>ACTIVIDAD EN GRUPO (10 minutos)</a:t>
            </a:r>
          </a:p>
          <a:p>
            <a:r>
              <a:rPr lang="en-US" noProof="0" dirty="0"/>
              <a:t>Dé 10 minutos a </a:t>
            </a:r>
            <a:r>
              <a:rPr lang="en-US" noProof="0" dirty="0" err="1"/>
              <a:t>los</a:t>
            </a:r>
            <a:r>
              <a:rPr lang="en-US" noProof="0" dirty="0"/>
              <a:t>/as </a:t>
            </a:r>
            <a:r>
              <a:rPr lang="en-US" noProof="0" dirty="0" err="1"/>
              <a:t>participantes</a:t>
            </a:r>
            <a:r>
              <a:rPr lang="en-US" noProof="0" dirty="0"/>
              <a:t> para </a:t>
            </a:r>
            <a:r>
              <a:rPr lang="en-US" noProof="0" dirty="0" err="1"/>
              <a:t>debatir</a:t>
            </a:r>
            <a:r>
              <a:rPr lang="en-US" noProof="0" dirty="0"/>
              <a:t>.</a:t>
            </a:r>
          </a:p>
          <a:p>
            <a:pPr marL="0" indent="0">
              <a:buNone/>
            </a:pPr>
            <a:endParaRPr lang="en-US" b="1" noProof="0" dirty="0"/>
          </a:p>
          <a:p>
            <a:pPr marL="0" indent="0">
              <a:buNone/>
            </a:pPr>
            <a:r>
              <a:rPr lang="en-US" b="1" noProof="0" dirty="0"/>
              <a:t>DEBATE EN GRUPO (15 minutos)</a:t>
            </a:r>
          </a:p>
          <a:p>
            <a:r>
              <a:rPr lang="en-US" noProof="0" dirty="0"/>
              <a:t>Recorrido por los pasos de la gestión de </a:t>
            </a:r>
            <a:r>
              <a:rPr lang="en-US" noProof="0" dirty="0" err="1"/>
              <a:t>casos</a:t>
            </a:r>
            <a:r>
              <a:rPr lang="en-US" noProof="0" dirty="0"/>
              <a:t>.</a:t>
            </a:r>
          </a:p>
          <a:p>
            <a:r>
              <a:rPr lang="en-US" dirty="0"/>
              <a:t>Resuma las </a:t>
            </a:r>
            <a:r>
              <a:rPr lang="en-US" dirty="0" err="1"/>
              <a:t>respuestas</a:t>
            </a:r>
            <a:r>
              <a:rPr lang="en-US" dirty="0"/>
              <a:t> de las </a:t>
            </a:r>
            <a:r>
              <a:rPr lang="en-US" dirty="0" err="1"/>
              <a:t>notas</a:t>
            </a:r>
            <a:r>
              <a:rPr lang="en-US" dirty="0"/>
              <a:t> </a:t>
            </a:r>
            <a:r>
              <a:rPr lang="en-US" dirty="0" err="1"/>
              <a:t>adhesivas</a:t>
            </a:r>
            <a:r>
              <a:rPr lang="en-US" dirty="0"/>
              <a:t>.</a:t>
            </a:r>
          </a:p>
          <a:p>
            <a:r>
              <a:rPr lang="en-US" noProof="0" dirty="0"/>
              <a:t>Complete las respuestas con las </a:t>
            </a:r>
            <a:r>
              <a:rPr lang="en-US" noProof="0" dirty="0" err="1"/>
              <a:t>siguientes</a:t>
            </a:r>
            <a:r>
              <a:rPr lang="en-US" noProof="0" dirty="0"/>
              <a:t> </a:t>
            </a:r>
            <a:r>
              <a:rPr lang="en-US" noProof="0" dirty="0" err="1"/>
              <a:t>diapositivas</a:t>
            </a:r>
            <a:r>
              <a:rPr lang="en-US" noProof="0" dirty="0"/>
              <a:t>.</a:t>
            </a:r>
          </a:p>
        </p:txBody>
      </p:sp>
      <p:sp>
        <p:nvSpPr>
          <p:cNvPr id="6" name="Slide Image Placeholder 5">
            <a:extLst>
              <a:ext uri="{FF2B5EF4-FFF2-40B4-BE49-F238E27FC236}">
                <a16:creationId xmlns:a16="http://schemas.microsoft.com/office/drawing/2014/main" id="{EA5EF27E-2F10-41CF-D0C1-65D3A3CD64C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B3C04A1-7079-2F4C-A43B-862701BC1F2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a:latin typeface="+mn-lt"/>
            </a:endParaRPr>
          </a:p>
        </p:txBody>
      </p:sp>
    </p:spTree>
    <p:extLst>
      <p:ext uri="{BB962C8B-B14F-4D97-AF65-F5344CB8AC3E}">
        <p14:creationId xmlns:p14="http://schemas.microsoft.com/office/powerpoint/2010/main" val="16585985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p>
          <a:p>
            <a:r>
              <a:rPr lang="en-US" dirty="0" err="1"/>
              <a:t>Guíe</a:t>
            </a:r>
            <a:r>
              <a:rPr lang="en-US" dirty="0"/>
              <a:t> a </a:t>
            </a:r>
            <a:r>
              <a:rPr lang="en-US" dirty="0" err="1"/>
              <a:t>los</a:t>
            </a:r>
            <a:r>
              <a:rPr lang="en-US" dirty="0"/>
              <a:t>/as </a:t>
            </a:r>
            <a:r>
              <a:rPr lang="en-US" dirty="0" err="1"/>
              <a:t>participantes</a:t>
            </a:r>
            <a:r>
              <a:rPr lang="en-US" dirty="0"/>
              <a:t> a la </a:t>
            </a:r>
            <a:r>
              <a:rPr lang="en-US" b="1" dirty="0"/>
              <a:t>página 22 del Cuaderno de ejercicios: Fortalecimiento de la familia a lo largo del proceso de </a:t>
            </a:r>
            <a:r>
              <a:rPr lang="en-US" b="1" dirty="0" err="1"/>
              <a:t>gestión</a:t>
            </a:r>
            <a:r>
              <a:rPr lang="en-US" b="1" dirty="0"/>
              <a:t> de </a:t>
            </a:r>
            <a:r>
              <a:rPr lang="en-US" b="1" dirty="0" err="1"/>
              <a:t>caso</a:t>
            </a:r>
            <a:r>
              <a:rPr lang="en-US" b="1" dirty="0"/>
              <a:t>.</a:t>
            </a:r>
          </a:p>
          <a:p>
            <a:pPr lvl="1"/>
            <a:r>
              <a:rPr lang="en-US" i="1" dirty="0" err="1"/>
              <a:t>Pueden</a:t>
            </a:r>
            <a:r>
              <a:rPr lang="en-US" i="1" dirty="0"/>
              <a:t> anotar las ideas </a:t>
            </a:r>
            <a:r>
              <a:rPr lang="en-US" i="1" dirty="0" err="1"/>
              <a:t>en</a:t>
            </a:r>
            <a:r>
              <a:rPr lang="en-US" i="1" dirty="0"/>
              <a:t> </a:t>
            </a:r>
            <a:r>
              <a:rPr lang="en-US" i="1" dirty="0" err="1"/>
              <a:t>su</a:t>
            </a:r>
            <a:r>
              <a:rPr lang="en-US" i="1" dirty="0"/>
              <a:t> </a:t>
            </a:r>
            <a:r>
              <a:rPr lang="en-US" i="1" dirty="0" err="1"/>
              <a:t>cuaderno</a:t>
            </a:r>
            <a:r>
              <a:rPr lang="en-US" i="1" dirty="0"/>
              <a:t> de </a:t>
            </a:r>
            <a:r>
              <a:rPr lang="en-US" i="1" dirty="0" err="1"/>
              <a:t>ejercicios</a:t>
            </a:r>
            <a:r>
              <a:rPr lang="en-US" i="1" dirty="0"/>
              <a:t> mientras seguimos </a:t>
            </a:r>
            <a:r>
              <a:rPr lang="en-US" i="1" dirty="0" err="1"/>
              <a:t>los</a:t>
            </a:r>
            <a:r>
              <a:rPr lang="en-US" i="1" dirty="0"/>
              <a:t> pasos.</a:t>
            </a:r>
          </a:p>
          <a:p>
            <a:r>
              <a:rPr lang="en-US" noProof="0" dirty="0"/>
              <a:t>Presente la diapositiva y complemente las respuestas de </a:t>
            </a:r>
            <a:r>
              <a:rPr lang="en-US" noProof="0" dirty="0" err="1"/>
              <a:t>los</a:t>
            </a:r>
            <a:r>
              <a:rPr lang="en-US" noProof="0" dirty="0"/>
              <a:t>/as </a:t>
            </a:r>
            <a:r>
              <a:rPr lang="en-US" noProof="0" dirty="0" err="1"/>
              <a:t>participantes</a:t>
            </a:r>
            <a:r>
              <a:rPr lang="en-US" noProof="0" dirty="0"/>
              <a:t> en </a:t>
            </a:r>
            <a:r>
              <a:rPr lang="en-US" noProof="0" dirty="0" err="1"/>
              <a:t>notas</a:t>
            </a:r>
            <a:r>
              <a:rPr lang="en-US" noProof="0" dirty="0"/>
              <a:t> </a:t>
            </a:r>
            <a:r>
              <a:rPr lang="en-US" noProof="0" dirty="0" err="1"/>
              <a:t>adhesivas</a:t>
            </a:r>
            <a:r>
              <a:rPr lang="en-US" noProof="0" dirty="0"/>
              <a:t>.</a:t>
            </a:r>
          </a:p>
        </p:txBody>
      </p:sp>
      <p:sp>
        <p:nvSpPr>
          <p:cNvPr id="6" name="Slide Image Placeholder 5">
            <a:extLst>
              <a:ext uri="{FF2B5EF4-FFF2-40B4-BE49-F238E27FC236}">
                <a16:creationId xmlns:a16="http://schemas.microsoft.com/office/drawing/2014/main" id="{8DEBAEE1-D692-173E-7258-D68B71C0B1B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7CAC7D3-74BB-535A-F03C-6E7189161BE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a:latin typeface="+mn-lt"/>
            </a:endParaRPr>
          </a:p>
        </p:txBody>
      </p:sp>
    </p:spTree>
    <p:extLst>
      <p:ext uri="{BB962C8B-B14F-4D97-AF65-F5344CB8AC3E}">
        <p14:creationId xmlns:p14="http://schemas.microsoft.com/office/powerpoint/2010/main" val="2662197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endParaRPr lang="en-US" dirty="0"/>
          </a:p>
          <a:p>
            <a:r>
              <a:rPr lang="en-US" noProof="0" dirty="0"/>
              <a:t>Presente la diapositiva y complemente las respuestas de </a:t>
            </a:r>
            <a:r>
              <a:rPr lang="en-US" noProof="0" dirty="0" err="1"/>
              <a:t>los</a:t>
            </a:r>
            <a:r>
              <a:rPr lang="en-US" noProof="0" dirty="0"/>
              <a:t>/as </a:t>
            </a:r>
            <a:r>
              <a:rPr lang="en-US" noProof="0" dirty="0" err="1"/>
              <a:t>participantes</a:t>
            </a:r>
            <a:r>
              <a:rPr lang="en-US" noProof="0" dirty="0"/>
              <a:t> en </a:t>
            </a:r>
            <a:r>
              <a:rPr lang="en-US" noProof="0" dirty="0" err="1"/>
              <a:t>notas</a:t>
            </a:r>
            <a:r>
              <a:rPr lang="en-US" noProof="0" dirty="0"/>
              <a:t> </a:t>
            </a:r>
            <a:r>
              <a:rPr lang="en-US" noProof="0" dirty="0" err="1"/>
              <a:t>adhesivas</a:t>
            </a:r>
            <a:r>
              <a:rPr lang="en-US" noProof="0" dirty="0"/>
              <a:t>.</a:t>
            </a:r>
          </a:p>
        </p:txBody>
      </p:sp>
      <p:sp>
        <p:nvSpPr>
          <p:cNvPr id="6" name="Slide Image Placeholder 5">
            <a:extLst>
              <a:ext uri="{FF2B5EF4-FFF2-40B4-BE49-F238E27FC236}">
                <a16:creationId xmlns:a16="http://schemas.microsoft.com/office/drawing/2014/main" id="{8A1FCA6A-2640-AD1D-C42D-909C32D8D96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9D574FE-40FE-FD84-D095-D53893F6009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a:latin typeface="+mn-lt"/>
            </a:endParaRPr>
          </a:p>
        </p:txBody>
      </p:sp>
    </p:spTree>
    <p:extLst>
      <p:ext uri="{BB962C8B-B14F-4D97-AF65-F5344CB8AC3E}">
        <p14:creationId xmlns:p14="http://schemas.microsoft.com/office/powerpoint/2010/main" val="33468434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INTRODUCCIÓN</a:t>
            </a:r>
          </a:p>
          <a:p>
            <a:r>
              <a:rPr lang="en-US" i="1" dirty="0"/>
              <a:t>Veamos </a:t>
            </a:r>
            <a:r>
              <a:rPr lang="en-US" i="1" noProof="0" dirty="0"/>
              <a:t>más </a:t>
            </a:r>
            <a:r>
              <a:rPr lang="en-US" i="1" noProof="0" dirty="0" err="1"/>
              <a:t>detenidamente</a:t>
            </a:r>
            <a:r>
              <a:rPr lang="en-US" i="1" noProof="0" dirty="0"/>
              <a:t> la </a:t>
            </a:r>
            <a:r>
              <a:rPr lang="en-US" i="1" noProof="0" dirty="0" err="1"/>
              <a:t>formulación</a:t>
            </a:r>
            <a:r>
              <a:rPr lang="en-US" i="1" noProof="0" dirty="0"/>
              <a:t> del plan de </a:t>
            </a:r>
            <a:r>
              <a:rPr lang="en-US" i="1" noProof="0" dirty="0" err="1"/>
              <a:t>caso</a:t>
            </a:r>
            <a:r>
              <a:rPr lang="en-US" i="1" noProof="0" dirty="0"/>
              <a:t> y </a:t>
            </a:r>
            <a:r>
              <a:rPr lang="en-US" i="1" noProof="0" dirty="0" err="1"/>
              <a:t>qué</a:t>
            </a:r>
            <a:r>
              <a:rPr lang="en-US" i="1" noProof="0" dirty="0"/>
              <a:t> </a:t>
            </a:r>
            <a:r>
              <a:rPr lang="en-US" i="1" noProof="0" dirty="0" err="1"/>
              <a:t>tipo</a:t>
            </a:r>
            <a:r>
              <a:rPr lang="en-US" i="1" noProof="0" dirty="0"/>
              <a:t> de servicios y apoyo directo pueden ser necesarios. </a:t>
            </a:r>
          </a:p>
          <a:p>
            <a:r>
              <a:rPr lang="en-US" dirty="0" err="1"/>
              <a:t>Guíe</a:t>
            </a:r>
            <a:r>
              <a:rPr lang="en-US" dirty="0"/>
              <a:t> a </a:t>
            </a:r>
            <a:r>
              <a:rPr lang="en-US" dirty="0" err="1"/>
              <a:t>los</a:t>
            </a:r>
            <a:r>
              <a:rPr lang="en-US" dirty="0"/>
              <a:t>/as </a:t>
            </a:r>
            <a:r>
              <a:rPr lang="en-US" dirty="0" err="1"/>
              <a:t>participantes</a:t>
            </a:r>
            <a:r>
              <a:rPr lang="en-US" dirty="0"/>
              <a:t> a la </a:t>
            </a:r>
            <a:r>
              <a:rPr lang="en-US" b="1" dirty="0"/>
              <a:t>página 23 del Cuaderno de ejercicios: Planificación de casos: servicios </a:t>
            </a:r>
            <a:r>
              <a:rPr lang="en-US" b="1" dirty="0" err="1"/>
              <a:t>familiares</a:t>
            </a:r>
            <a:r>
              <a:rPr lang="en-US" b="1" dirty="0"/>
              <a:t> y/o del </a:t>
            </a:r>
            <a:r>
              <a:rPr lang="en-US" b="1" dirty="0" err="1"/>
              <a:t>hogar</a:t>
            </a:r>
            <a:r>
              <a:rPr lang="en-US" b="1" dirty="0"/>
              <a:t>.</a:t>
            </a:r>
          </a:p>
          <a:p>
            <a:r>
              <a:rPr lang="en-US" i="1" noProof="0" dirty="0"/>
              <a:t>En </a:t>
            </a:r>
            <a:r>
              <a:rPr lang="en-US" i="1" dirty="0" err="1"/>
              <a:t>su</a:t>
            </a:r>
            <a:r>
              <a:rPr lang="en-US" i="1" dirty="0"/>
              <a:t> </a:t>
            </a:r>
            <a:r>
              <a:rPr lang="en-US" i="1" dirty="0" err="1"/>
              <a:t>cuaderno</a:t>
            </a:r>
            <a:r>
              <a:rPr lang="en-US" i="1" dirty="0"/>
              <a:t> de </a:t>
            </a:r>
            <a:r>
              <a:rPr lang="en-US" i="1" dirty="0" err="1"/>
              <a:t>ejercicios</a:t>
            </a:r>
            <a:r>
              <a:rPr lang="en-US" i="1" dirty="0"/>
              <a:t>, </a:t>
            </a:r>
            <a:r>
              <a:rPr lang="en-US" i="1" dirty="0" err="1"/>
              <a:t>anoten</a:t>
            </a:r>
            <a:r>
              <a:rPr lang="en-US" i="1" dirty="0"/>
              <a:t> </a:t>
            </a:r>
            <a:r>
              <a:rPr lang="en-US" i="1" noProof="0" dirty="0"/>
              <a:t>los servicios que puedan </a:t>
            </a:r>
            <a:r>
              <a:rPr lang="en-US" i="1" noProof="0" dirty="0" err="1"/>
              <a:t>necesitar</a:t>
            </a:r>
            <a:r>
              <a:rPr lang="en-US" i="1" noProof="0" dirty="0"/>
              <a:t> </a:t>
            </a:r>
            <a:r>
              <a:rPr lang="en-US" i="1" noProof="0" dirty="0" err="1"/>
              <a:t>los</a:t>
            </a:r>
            <a:r>
              <a:rPr lang="en-US" i="1" noProof="0" dirty="0"/>
              <a:t>/as </a:t>
            </a:r>
            <a:r>
              <a:rPr lang="en-US" i="1" noProof="0" dirty="0" err="1"/>
              <a:t>menores</a:t>
            </a:r>
            <a:r>
              <a:rPr lang="en-US" i="1" noProof="0" dirty="0"/>
              <a:t>, </a:t>
            </a:r>
            <a:r>
              <a:rPr lang="en-US" i="1" noProof="0" dirty="0" err="1"/>
              <a:t>los</a:t>
            </a:r>
            <a:r>
              <a:rPr lang="en-US" i="1" noProof="0" dirty="0"/>
              <a:t>/as cuidadores o las </a:t>
            </a:r>
            <a:r>
              <a:rPr lang="en-US" i="1" noProof="0" dirty="0" err="1"/>
              <a:t>familias</a:t>
            </a:r>
            <a:r>
              <a:rPr lang="en-US" i="1" noProof="0" dirty="0"/>
              <a:t> u </a:t>
            </a:r>
            <a:r>
              <a:rPr lang="en-US" i="1" noProof="0" dirty="0" err="1"/>
              <a:t>hogares</a:t>
            </a:r>
            <a:r>
              <a:rPr lang="en-US" i="1" noProof="0" dirty="0"/>
              <a:t> en la parte correspondiente del diagrama de Venn.</a:t>
            </a:r>
          </a:p>
          <a:p>
            <a:endParaRPr lang="en-US" noProof="0" dirty="0"/>
          </a:p>
          <a:p>
            <a:pPr marL="0" indent="0">
              <a:buNone/>
            </a:pPr>
            <a:r>
              <a:rPr lang="en-US" b="1" noProof="0" dirty="0"/>
              <a:t>ACTIVIDAD INDIVIDUAL (5 minutos)</a:t>
            </a:r>
          </a:p>
          <a:p>
            <a:r>
              <a:rPr lang="en-US" noProof="0" dirty="0" err="1"/>
              <a:t>Dé</a:t>
            </a:r>
            <a:r>
              <a:rPr lang="en-US" noProof="0" dirty="0"/>
              <a:t> 5 minutos a </a:t>
            </a:r>
            <a:r>
              <a:rPr lang="en-US" noProof="0" dirty="0" err="1"/>
              <a:t>los</a:t>
            </a:r>
            <a:r>
              <a:rPr lang="en-US" noProof="0" dirty="0"/>
              <a:t>/as </a:t>
            </a:r>
            <a:r>
              <a:rPr lang="en-US" noProof="0" dirty="0" err="1"/>
              <a:t>participantes</a:t>
            </a:r>
            <a:r>
              <a:rPr lang="en-US" noProof="0" dirty="0"/>
              <a:t> para </a:t>
            </a:r>
            <a:r>
              <a:rPr lang="en-US" noProof="0" dirty="0" err="1"/>
              <a:t>completar</a:t>
            </a:r>
            <a:r>
              <a:rPr lang="en-US" noProof="0" dirty="0"/>
              <a:t>.</a:t>
            </a:r>
          </a:p>
          <a:p>
            <a:r>
              <a:rPr lang="en-US" noProof="0" dirty="0" err="1"/>
              <a:t>Mientras</a:t>
            </a:r>
            <a:r>
              <a:rPr lang="en-US" noProof="0" dirty="0"/>
              <a:t> </a:t>
            </a:r>
            <a:r>
              <a:rPr lang="en-US" noProof="0" dirty="0" err="1"/>
              <a:t>los</a:t>
            </a:r>
            <a:r>
              <a:rPr lang="en-US" noProof="0" dirty="0"/>
              <a:t>/as </a:t>
            </a:r>
            <a:r>
              <a:rPr lang="en-US" noProof="0" dirty="0" err="1"/>
              <a:t>participantes</a:t>
            </a:r>
            <a:r>
              <a:rPr lang="en-US" noProof="0" dirty="0"/>
              <a:t> trabajan, </a:t>
            </a:r>
            <a:r>
              <a:rPr lang="en-US" noProof="0" dirty="0" err="1"/>
              <a:t>dibuje</a:t>
            </a:r>
            <a:r>
              <a:rPr lang="en-US" noProof="0" dirty="0"/>
              <a:t> el diagrama de Venn en un </a:t>
            </a:r>
            <a:r>
              <a:rPr lang="en-US" noProof="0" dirty="0" err="1"/>
              <a:t>papelógrafo</a:t>
            </a:r>
            <a:r>
              <a:rPr lang="en-US" noProof="0" dirty="0"/>
              <a:t>.</a:t>
            </a:r>
          </a:p>
          <a:p>
            <a:pPr marL="0" indent="0">
              <a:buNone/>
            </a:pPr>
            <a:endParaRPr lang="en-US" b="1" noProof="0" dirty="0"/>
          </a:p>
          <a:p>
            <a:pPr marL="0" indent="0">
              <a:buNone/>
            </a:pPr>
            <a:r>
              <a:rPr lang="en-US" b="1" noProof="0" dirty="0"/>
              <a:t>DEBATE EN GRUPO</a:t>
            </a:r>
          </a:p>
          <a:p>
            <a:r>
              <a:rPr lang="en-US" noProof="0" dirty="0"/>
              <a:t>Invite a las personas </a:t>
            </a:r>
            <a:r>
              <a:rPr lang="en-US" noProof="0" dirty="0" err="1"/>
              <a:t>voluntarias</a:t>
            </a:r>
            <a:r>
              <a:rPr lang="en-US" noProof="0" dirty="0"/>
              <a:t> a </a:t>
            </a:r>
            <a:r>
              <a:rPr lang="en-US" noProof="0" dirty="0" err="1"/>
              <a:t>compartir</a:t>
            </a:r>
            <a:r>
              <a:rPr lang="en-US" noProof="0" dirty="0"/>
              <a:t> sus respuestas (un ejemplo </a:t>
            </a:r>
            <a:r>
              <a:rPr lang="en-US" noProof="0" dirty="0" err="1"/>
              <a:t>cada</a:t>
            </a:r>
            <a:r>
              <a:rPr lang="en-US" noProof="0" dirty="0"/>
              <a:t> </a:t>
            </a:r>
            <a:r>
              <a:rPr lang="en-US" noProof="0" dirty="0" err="1"/>
              <a:t>una</a:t>
            </a:r>
            <a:r>
              <a:rPr lang="en-US" noProof="0" dirty="0"/>
              <a:t>).</a:t>
            </a:r>
          </a:p>
          <a:p>
            <a:r>
              <a:rPr lang="en-US" dirty="0"/>
              <a:t>Anote las respuestas </a:t>
            </a:r>
            <a:r>
              <a:rPr lang="en-US" dirty="0" err="1"/>
              <a:t>en</a:t>
            </a:r>
            <a:r>
              <a:rPr lang="en-US" dirty="0"/>
              <a:t> </a:t>
            </a:r>
            <a:r>
              <a:rPr lang="en-US" dirty="0" err="1"/>
              <a:t>el</a:t>
            </a:r>
            <a:r>
              <a:rPr lang="en-US" dirty="0"/>
              <a:t> </a:t>
            </a:r>
            <a:r>
              <a:rPr lang="en-US" dirty="0" err="1"/>
              <a:t>tablero</a:t>
            </a:r>
            <a:r>
              <a:rPr lang="en-US" dirty="0"/>
              <a:t>.</a:t>
            </a:r>
            <a:endParaRPr lang="en-US" noProof="0" dirty="0"/>
          </a:p>
        </p:txBody>
      </p:sp>
      <p:sp>
        <p:nvSpPr>
          <p:cNvPr id="6" name="Slide Image Placeholder 5">
            <a:extLst>
              <a:ext uri="{FF2B5EF4-FFF2-40B4-BE49-F238E27FC236}">
                <a16:creationId xmlns:a16="http://schemas.microsoft.com/office/drawing/2014/main" id="{EAE419A4-8343-0C2A-B824-9C9473821E2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FB4E29B-6BF2-A8AE-426F-4DAE6D0D986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a:latin typeface="+mn-lt"/>
            </a:endParaRPr>
          </a:p>
        </p:txBody>
      </p:sp>
    </p:spTree>
    <p:extLst>
      <p:ext uri="{BB962C8B-B14F-4D97-AF65-F5344CB8AC3E}">
        <p14:creationId xmlns:p14="http://schemas.microsoft.com/office/powerpoint/2010/main" val="8737154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ADAPTAR AL CONTEXTO</a:t>
            </a:r>
          </a:p>
          <a:p>
            <a:r>
              <a:rPr lang="en-US" noProof="0" dirty="0"/>
              <a:t>Actualice los servicios de esta diapositiva para reflejar los servicios disponibles en su contexto. </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EXPLICAR</a:t>
            </a:r>
          </a:p>
          <a:p>
            <a:r>
              <a:rPr lang="en-US" noProof="0" dirty="0"/>
              <a:t>Presente la diapositiva y complemente las respuestas de </a:t>
            </a:r>
            <a:r>
              <a:rPr lang="en-US" noProof="0" dirty="0" err="1"/>
              <a:t>los</a:t>
            </a:r>
            <a:r>
              <a:rPr lang="en-US" noProof="0" dirty="0"/>
              <a:t>/as </a:t>
            </a:r>
            <a:r>
              <a:rPr lang="en-US" noProof="0" dirty="0" err="1"/>
              <a:t>participantes</a:t>
            </a:r>
            <a:r>
              <a:rPr lang="en-US" noProof="0" dirty="0"/>
              <a:t> en </a:t>
            </a:r>
            <a:r>
              <a:rPr lang="en-US" noProof="0" dirty="0" err="1"/>
              <a:t>notas</a:t>
            </a:r>
            <a:r>
              <a:rPr lang="en-US" noProof="0" dirty="0"/>
              <a:t> </a:t>
            </a:r>
            <a:r>
              <a:rPr lang="en-US" noProof="0" dirty="0" err="1"/>
              <a:t>adhesivas</a:t>
            </a:r>
            <a:r>
              <a:rPr lang="en-US" noProof="0" dirty="0"/>
              <a:t>.</a:t>
            </a:r>
          </a:p>
          <a:p>
            <a:pPr lvl="1"/>
            <a:r>
              <a:rPr lang="en-US" b="1" i="1" noProof="0" dirty="0"/>
              <a:t>Familia u </a:t>
            </a:r>
            <a:r>
              <a:rPr lang="en-US" b="1" i="1" noProof="0" dirty="0" err="1"/>
              <a:t>hogar</a:t>
            </a:r>
            <a:r>
              <a:rPr lang="en-US" b="1" i="1" noProof="0" dirty="0"/>
              <a:t>: </a:t>
            </a:r>
          </a:p>
          <a:p>
            <a:pPr lvl="2"/>
            <a:r>
              <a:rPr lang="en-US" i="1" dirty="0"/>
              <a:t>SMAPS: </a:t>
            </a:r>
            <a:r>
              <a:rPr lang="en-US" i="1" dirty="0" err="1"/>
              <a:t>servicios</a:t>
            </a:r>
            <a:r>
              <a:rPr lang="en-US" i="1" dirty="0"/>
              <a:t> de salud mental y apoyo psicosocial, </a:t>
            </a:r>
            <a:r>
              <a:rPr lang="en-US" i="1" dirty="0" err="1"/>
              <a:t>atención</a:t>
            </a:r>
            <a:r>
              <a:rPr lang="en-US" i="1" dirty="0"/>
              <a:t> </a:t>
            </a:r>
            <a:r>
              <a:rPr lang="en-US" i="1" dirty="0" err="1"/>
              <a:t>primaria</a:t>
            </a:r>
            <a:r>
              <a:rPr lang="en-US" i="1" dirty="0"/>
              <a:t> </a:t>
            </a:r>
            <a:r>
              <a:rPr lang="en-US" i="1" dirty="0" err="1"/>
              <a:t>psicológica</a:t>
            </a:r>
            <a:endParaRPr lang="en-US" i="1" dirty="0"/>
          </a:p>
          <a:p>
            <a:pPr lvl="2"/>
            <a:r>
              <a:rPr lang="en-US" i="1" dirty="0" err="1"/>
              <a:t>intervenciones</a:t>
            </a:r>
            <a:r>
              <a:rPr lang="en-US" i="1" dirty="0"/>
              <a:t> económicas: incluyen la capacitación económica de las mujeres, ayudas en efectivo y vales, y otras formas de apoyo económico.</a:t>
            </a:r>
          </a:p>
          <a:p>
            <a:pPr lvl="2"/>
            <a:r>
              <a:rPr lang="en-US" i="1" dirty="0" err="1"/>
              <a:t>servicios</a:t>
            </a:r>
            <a:r>
              <a:rPr lang="en-US" i="1" dirty="0"/>
              <a:t> de </a:t>
            </a:r>
            <a:r>
              <a:rPr lang="en-US" i="1" dirty="0" err="1"/>
              <a:t>salud</a:t>
            </a:r>
            <a:r>
              <a:rPr lang="en-US" i="1" dirty="0"/>
              <a:t>: incluye servicios de violencia de género (por ejemplo, para prevenir y responder a la violencia de pareja).</a:t>
            </a:r>
          </a:p>
          <a:p>
            <a:pPr lvl="2"/>
            <a:r>
              <a:rPr lang="en-US" i="1" dirty="0" err="1"/>
              <a:t>programas</a:t>
            </a:r>
            <a:r>
              <a:rPr lang="en-US" i="1" dirty="0"/>
              <a:t> de sensibilización: por ejemplo, dirigidos a prevenir los mecanismos negativos de afrontamiento.</a:t>
            </a:r>
            <a:endParaRPr lang="en-US" b="1" i="1" dirty="0"/>
          </a:p>
          <a:p>
            <a:pPr lvl="1"/>
            <a:r>
              <a:rPr lang="en-US" b="1" i="1" dirty="0" err="1"/>
              <a:t>Cuidadores</a:t>
            </a:r>
            <a:r>
              <a:rPr lang="en-US" b="1" i="1" dirty="0"/>
              <a:t>:</a:t>
            </a:r>
          </a:p>
          <a:p>
            <a:pPr lvl="2"/>
            <a:r>
              <a:rPr lang="en-US" i="1" dirty="0" err="1"/>
              <a:t>grupos</a:t>
            </a:r>
            <a:r>
              <a:rPr lang="en-US" i="1" dirty="0"/>
              <a:t> de apoyo: incluye intervenciones específicas para cuidadores en situación de riesgo, </a:t>
            </a:r>
            <a:r>
              <a:rPr lang="en-US" i="1" dirty="0" err="1"/>
              <a:t>incluidos</a:t>
            </a:r>
            <a:r>
              <a:rPr lang="en-US" i="1" dirty="0"/>
              <a:t> </a:t>
            </a:r>
            <a:r>
              <a:rPr lang="en-US" i="1" dirty="0" err="1"/>
              <a:t>los</a:t>
            </a:r>
            <a:r>
              <a:rPr lang="en-US" i="1" dirty="0"/>
              <a:t>/as cuidadores adolescentes.</a:t>
            </a:r>
          </a:p>
        </p:txBody>
      </p:sp>
      <p:sp>
        <p:nvSpPr>
          <p:cNvPr id="6" name="Slide Image Placeholder 5">
            <a:extLst>
              <a:ext uri="{FF2B5EF4-FFF2-40B4-BE49-F238E27FC236}">
                <a16:creationId xmlns:a16="http://schemas.microsoft.com/office/drawing/2014/main" id="{0F6A1F11-75F4-08B6-AFB5-40B76BE752D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FBFC4D6-3EB3-3BA8-8A9E-5EC04E9AF9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a:latin typeface="+mn-lt"/>
            </a:endParaRPr>
          </a:p>
        </p:txBody>
      </p:sp>
    </p:spTree>
    <p:extLst>
      <p:ext uri="{BB962C8B-B14F-4D97-AF65-F5344CB8AC3E}">
        <p14:creationId xmlns:p14="http://schemas.microsoft.com/office/powerpoint/2010/main" val="1212210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3" name="Google Shape;243;p2:notes"/>
          <p:cNvSpPr txBox="1">
            <a:spLocks noGrp="1"/>
          </p:cNvSpPr>
          <p:nvPr>
            <p:ph type="body" idx="1"/>
          </p:nvPr>
        </p:nvSpPr>
        <p:spPr>
          <a:xfrm>
            <a:off x="477839" y="460375"/>
            <a:ext cx="6143624" cy="9211333"/>
          </a:xfrm>
        </p:spPr>
        <p:txBody>
          <a:bodyPr/>
          <a:lstStyle/>
          <a:p>
            <a:pPr marL="0" indent="0">
              <a:buNone/>
            </a:pPr>
            <a:r>
              <a:rPr lang="en-US" b="1" dirty="0">
                <a:sym typeface="Arial"/>
              </a:rPr>
              <a:t>VISIÓN GENERAL</a:t>
            </a:r>
          </a:p>
          <a:p>
            <a:r>
              <a:rPr lang="en-US" b="1" dirty="0">
                <a:sym typeface="Arial"/>
              </a:rPr>
              <a:t>Duración: </a:t>
            </a:r>
            <a:r>
              <a:rPr lang="en-US" b="0" dirty="0">
                <a:sym typeface="Arial"/>
              </a:rPr>
              <a:t>4 horas 45 </a:t>
            </a:r>
            <a:r>
              <a:rPr lang="en-US" b="0" dirty="0" err="1">
                <a:sym typeface="Arial"/>
              </a:rPr>
              <a:t>minutos</a:t>
            </a:r>
            <a:r>
              <a:rPr lang="en-US" b="0" dirty="0">
                <a:sym typeface="Arial"/>
              </a:rPr>
              <a:t>.</a:t>
            </a:r>
          </a:p>
          <a:p>
            <a:r>
              <a:rPr lang="en-US" b="1" dirty="0">
                <a:sym typeface="Arial"/>
              </a:rPr>
              <a:t>Objetivo del módulo: </a:t>
            </a:r>
            <a:r>
              <a:rPr lang="en-US" dirty="0" err="1"/>
              <a:t>ofrecerle</a:t>
            </a:r>
            <a:r>
              <a:rPr lang="en-US" dirty="0"/>
              <a:t> las </a:t>
            </a:r>
            <a:r>
              <a:rPr lang="en-US" dirty="0" err="1"/>
              <a:t>habilidades</a:t>
            </a:r>
            <a:r>
              <a:rPr lang="en-US" dirty="0"/>
              <a:t> y </a:t>
            </a:r>
            <a:r>
              <a:rPr lang="en-US" dirty="0" err="1"/>
              <a:t>los</a:t>
            </a:r>
            <a:r>
              <a:rPr lang="en-US" dirty="0"/>
              <a:t> </a:t>
            </a:r>
            <a:r>
              <a:rPr lang="en-US" dirty="0" err="1"/>
              <a:t>conocimientos</a:t>
            </a:r>
            <a:r>
              <a:rPr lang="en-US" dirty="0"/>
              <a:t> </a:t>
            </a:r>
            <a:r>
              <a:rPr lang="en-US" dirty="0" err="1"/>
              <a:t>necesarios</a:t>
            </a:r>
            <a:r>
              <a:rPr lang="en-US" dirty="0"/>
              <a:t> a </a:t>
            </a:r>
            <a:r>
              <a:rPr lang="en-US" dirty="0" err="1"/>
              <a:t>los</a:t>
            </a:r>
            <a:r>
              <a:rPr lang="en-US" dirty="0"/>
              <a:t>/as </a:t>
            </a:r>
            <a:r>
              <a:rPr lang="en-US" dirty="0" err="1"/>
              <a:t>participantes</a:t>
            </a:r>
            <a:r>
              <a:rPr lang="en-US" dirty="0"/>
              <a:t> para adoptar un enfoque de fortalecimiento familiar a lo largo de todo el proceso de gestión de casos. </a:t>
            </a:r>
          </a:p>
          <a:p>
            <a:r>
              <a:rPr lang="en-US" b="1" dirty="0">
                <a:sym typeface="Arial"/>
              </a:rPr>
              <a:t>Objetivos de aprendizaje del </a:t>
            </a:r>
            <a:r>
              <a:rPr lang="en-US" b="1" dirty="0" err="1">
                <a:sym typeface="Arial"/>
              </a:rPr>
              <a:t>módulo</a:t>
            </a:r>
            <a:r>
              <a:rPr lang="en-US" b="1" dirty="0">
                <a:sym typeface="Arial"/>
              </a:rPr>
              <a:t>: </a:t>
            </a:r>
            <a:r>
              <a:rPr lang="en-US" dirty="0">
                <a:sym typeface="Arial"/>
              </a:rPr>
              <a:t>al final de estas sesiones, </a:t>
            </a:r>
            <a:r>
              <a:rPr lang="en-US" dirty="0" err="1">
                <a:sym typeface="Arial"/>
              </a:rPr>
              <a:t>los</a:t>
            </a:r>
            <a:r>
              <a:rPr lang="en-US" dirty="0">
                <a:sym typeface="Arial"/>
              </a:rPr>
              <a:t>/as </a:t>
            </a:r>
            <a:r>
              <a:rPr lang="en-US" dirty="0" err="1">
                <a:sym typeface="Arial"/>
              </a:rPr>
              <a:t>participantes</a:t>
            </a:r>
            <a:r>
              <a:rPr lang="en-US" dirty="0">
                <a:sym typeface="Arial"/>
              </a:rPr>
              <a:t> </a:t>
            </a:r>
            <a:r>
              <a:rPr lang="en-US" dirty="0" err="1">
                <a:sym typeface="Arial"/>
              </a:rPr>
              <a:t>serán</a:t>
            </a:r>
            <a:r>
              <a:rPr lang="en-US" dirty="0">
                <a:sym typeface="Arial"/>
              </a:rPr>
              <a:t> </a:t>
            </a:r>
            <a:r>
              <a:rPr lang="en-US" dirty="0" err="1">
                <a:sym typeface="Arial"/>
              </a:rPr>
              <a:t>capaces</a:t>
            </a:r>
            <a:r>
              <a:rPr lang="en-US" dirty="0">
                <a:sym typeface="Arial"/>
              </a:rPr>
              <a:t> de:</a:t>
            </a:r>
          </a:p>
          <a:p>
            <a:pPr lvl="1"/>
            <a:r>
              <a:rPr lang="en-US" dirty="0" err="1">
                <a:sym typeface="Arial"/>
              </a:rPr>
              <a:t>adoptar</a:t>
            </a:r>
            <a:r>
              <a:rPr lang="en-US" dirty="0">
                <a:sym typeface="Arial"/>
              </a:rPr>
              <a:t> un enfoque de fortalecimiento familiar a lo largo de todo el proceso de gestión de casos.</a:t>
            </a:r>
          </a:p>
          <a:p>
            <a:pPr lvl="1"/>
            <a:r>
              <a:rPr lang="en-US" dirty="0" err="1">
                <a:sym typeface="Arial"/>
              </a:rPr>
              <a:t>describir</a:t>
            </a:r>
            <a:r>
              <a:rPr lang="en-US" dirty="0">
                <a:sym typeface="Arial"/>
              </a:rPr>
              <a:t> formas de trabajar con las familias durante cada paso del proceso de gestión de casos.</a:t>
            </a:r>
          </a:p>
          <a:p>
            <a:pPr lvl="1"/>
            <a:r>
              <a:rPr lang="en-US" dirty="0" err="1">
                <a:sym typeface="Arial"/>
              </a:rPr>
              <a:t>comparar</a:t>
            </a:r>
            <a:r>
              <a:rPr lang="en-US" dirty="0">
                <a:sym typeface="Arial"/>
              </a:rPr>
              <a:t> y contrastar cómo un enfoque de fortalecimiento familiar puede apoyar a </a:t>
            </a:r>
            <a:r>
              <a:rPr lang="en-US" dirty="0" err="1">
                <a:sym typeface="Arial"/>
              </a:rPr>
              <a:t>los</a:t>
            </a:r>
            <a:r>
              <a:rPr lang="en-US" dirty="0">
                <a:sym typeface="Arial"/>
              </a:rPr>
              <a:t>/as UASC en diferentes entornos.</a:t>
            </a:r>
          </a:p>
          <a:p>
            <a:pPr lvl="1"/>
            <a:r>
              <a:rPr lang="en-US" dirty="0" err="1">
                <a:sym typeface="Arial"/>
              </a:rPr>
              <a:t>reconocer</a:t>
            </a:r>
            <a:r>
              <a:rPr lang="en-US" dirty="0">
                <a:sym typeface="Arial"/>
              </a:rPr>
              <a:t> cómo el fortalecimiento de la familia puede prevenir la separación familiar.</a:t>
            </a:r>
          </a:p>
          <a:p>
            <a:r>
              <a:rPr lang="en-US" b="1" dirty="0">
                <a:sym typeface="Arial"/>
              </a:rPr>
              <a:t>Sesiones:</a:t>
            </a:r>
          </a:p>
          <a:p>
            <a:pPr lvl="1"/>
            <a:r>
              <a:rPr lang="en-US" dirty="0" err="1"/>
              <a:t>participación</a:t>
            </a:r>
            <a:r>
              <a:rPr lang="en-US" dirty="0"/>
              <a:t> de las familias y </a:t>
            </a:r>
            <a:r>
              <a:rPr lang="en-US" dirty="0" err="1"/>
              <a:t>los</a:t>
            </a:r>
            <a:r>
              <a:rPr lang="en-US" dirty="0"/>
              <a:t>/as cuidadores en la gestión de </a:t>
            </a:r>
            <a:r>
              <a:rPr lang="en-US" dirty="0" err="1"/>
              <a:t>casos</a:t>
            </a:r>
            <a:r>
              <a:rPr lang="en-US" dirty="0"/>
              <a:t>.</a:t>
            </a:r>
          </a:p>
          <a:p>
            <a:pPr lvl="1"/>
            <a:r>
              <a:rPr lang="en-US" dirty="0" err="1"/>
              <a:t>fortalecimiento</a:t>
            </a:r>
            <a:r>
              <a:rPr lang="en-US" dirty="0"/>
              <a:t> de la familia a lo largo de todo el proceso de </a:t>
            </a:r>
            <a:r>
              <a:rPr lang="en-US" dirty="0" err="1"/>
              <a:t>gestión</a:t>
            </a:r>
            <a:r>
              <a:rPr lang="en-US" dirty="0"/>
              <a:t> de </a:t>
            </a:r>
            <a:r>
              <a:rPr lang="en-US" dirty="0" err="1"/>
              <a:t>caso</a:t>
            </a:r>
            <a:r>
              <a:rPr lang="en-US" dirty="0"/>
              <a:t>.</a:t>
            </a:r>
          </a:p>
          <a:p>
            <a:pPr lvl="1"/>
            <a:r>
              <a:rPr lang="en-US" dirty="0" err="1"/>
              <a:t>separación</a:t>
            </a:r>
            <a:r>
              <a:rPr lang="en-US" dirty="0"/>
              <a:t> familiar y </a:t>
            </a:r>
            <a:r>
              <a:rPr lang="en-US" dirty="0" err="1"/>
              <a:t>fortalecimiento</a:t>
            </a:r>
            <a:r>
              <a:rPr lang="en-US" dirty="0"/>
              <a:t> familiar.</a:t>
            </a:r>
          </a:p>
          <a:p>
            <a:r>
              <a:rPr lang="en-US" b="1" dirty="0" err="1">
                <a:sym typeface="Arial"/>
              </a:rPr>
              <a:t>Estándares</a:t>
            </a:r>
            <a:r>
              <a:rPr lang="en-US" b="1" dirty="0">
                <a:sym typeface="Arial"/>
              </a:rPr>
              <a:t> </a:t>
            </a:r>
            <a:r>
              <a:rPr lang="en-US" b="1" dirty="0" err="1">
                <a:sym typeface="Arial"/>
              </a:rPr>
              <a:t>mínimos</a:t>
            </a:r>
            <a:r>
              <a:rPr lang="en-US" b="1" dirty="0">
                <a:sym typeface="Arial"/>
              </a:rPr>
              <a:t> de protección de la infancia:</a:t>
            </a:r>
          </a:p>
          <a:p>
            <a:pPr lvl="1"/>
            <a:r>
              <a:rPr lang="en-US" dirty="0" err="1"/>
              <a:t>Estándar</a:t>
            </a:r>
            <a:r>
              <a:rPr lang="en-US" dirty="0"/>
              <a:t> 16: Reforzar los entornos familiares y de </a:t>
            </a:r>
            <a:r>
              <a:rPr lang="en-US" dirty="0" err="1"/>
              <a:t>cuidados</a:t>
            </a:r>
            <a:r>
              <a:rPr lang="en-US" dirty="0"/>
              <a:t>.</a:t>
            </a:r>
          </a:p>
          <a:p>
            <a:pPr lvl="1"/>
            <a:r>
              <a:rPr lang="en-US" dirty="0" err="1"/>
              <a:t>Estándar</a:t>
            </a:r>
            <a:r>
              <a:rPr lang="en-US" dirty="0"/>
              <a:t> 14: Aplicación de un enfoque socioecológico a la programación de la protección de la </a:t>
            </a:r>
            <a:r>
              <a:rPr lang="en-US" dirty="0" err="1"/>
              <a:t>infancia</a:t>
            </a:r>
            <a:r>
              <a:rPr lang="en-US" dirty="0"/>
              <a:t>.</a:t>
            </a:r>
          </a:p>
          <a:p>
            <a:pPr lvl="1"/>
            <a:r>
              <a:rPr lang="en-US" dirty="0" err="1"/>
              <a:t>Estándar</a:t>
            </a:r>
            <a:r>
              <a:rPr lang="en-US" dirty="0"/>
              <a:t> 17: </a:t>
            </a:r>
            <a:r>
              <a:rPr lang="en-US" dirty="0" err="1"/>
              <a:t>Enfoques</a:t>
            </a:r>
            <a:r>
              <a:rPr lang="en-US" dirty="0"/>
              <a:t> </a:t>
            </a:r>
            <a:r>
              <a:rPr lang="en-US" dirty="0" err="1"/>
              <a:t>comunitarios</a:t>
            </a:r>
            <a:r>
              <a:rPr lang="en-US" dirty="0"/>
              <a:t>.</a:t>
            </a:r>
          </a:p>
          <a:p>
            <a:pPr lvl="1"/>
            <a:r>
              <a:rPr lang="en-US" dirty="0" err="1"/>
              <a:t>Estándar</a:t>
            </a:r>
            <a:r>
              <a:rPr lang="en-US" dirty="0"/>
              <a:t> 18: Gestión de </a:t>
            </a:r>
            <a:r>
              <a:rPr lang="en-US" dirty="0" err="1"/>
              <a:t>casos</a:t>
            </a:r>
            <a:r>
              <a:rPr lang="en-US" dirty="0"/>
              <a:t>.</a:t>
            </a:r>
          </a:p>
          <a:p>
            <a:pPr lvl="1"/>
            <a:r>
              <a:rPr lang="en-US" dirty="0" err="1"/>
              <a:t>Estándar</a:t>
            </a:r>
            <a:r>
              <a:rPr lang="en-US" dirty="0"/>
              <a:t> 19: </a:t>
            </a:r>
            <a:r>
              <a:rPr lang="en-US" dirty="0" err="1"/>
              <a:t>Cuidados</a:t>
            </a:r>
            <a:r>
              <a:rPr lang="en-US" dirty="0"/>
              <a:t> alternativos.</a:t>
            </a:r>
          </a:p>
          <a:p>
            <a:pPr marL="0" indent="0">
              <a:buNone/>
            </a:pPr>
            <a:endParaRPr lang="en-US" dirty="0">
              <a:sym typeface="Arial"/>
            </a:endParaRPr>
          </a:p>
          <a:p>
            <a:pPr marL="0" indent="0">
              <a:buNone/>
            </a:pPr>
            <a:r>
              <a:rPr lang="en-US" b="1" dirty="0">
                <a:sym typeface="Arial"/>
              </a:rPr>
              <a:t>FUENTE</a:t>
            </a:r>
          </a:p>
          <a:p>
            <a:r>
              <a:rPr lang="en-US" dirty="0">
                <a:sym typeface="Arial"/>
              </a:rPr>
              <a:t>Portal de información sobre el </a:t>
            </a:r>
            <a:r>
              <a:rPr lang="en-US" dirty="0" err="1">
                <a:sym typeface="Arial"/>
              </a:rPr>
              <a:t>bienestar</a:t>
            </a:r>
            <a:r>
              <a:rPr lang="en-US" dirty="0">
                <a:sym typeface="Arial"/>
              </a:rPr>
              <a:t> </a:t>
            </a:r>
            <a:r>
              <a:rPr lang="en-US" dirty="0" err="1">
                <a:sym typeface="Arial"/>
              </a:rPr>
              <a:t>infantil</a:t>
            </a:r>
            <a:r>
              <a:rPr lang="en-US" dirty="0">
                <a:sym typeface="Arial"/>
              </a:rPr>
              <a:t> (2016). </a:t>
            </a:r>
            <a:r>
              <a:rPr lang="en-US" i="1" dirty="0">
                <a:sym typeface="Arial"/>
              </a:rPr>
              <a:t>Participación de la familia: Asociarse con las familias para mejorar los resultados del bienestar infantil. </a:t>
            </a:r>
            <a:r>
              <a:rPr lang="en-US" dirty="0">
                <a:sym typeface="Arial"/>
              </a:rPr>
              <a:t>(Acceso a través de https://www.socialserviceworkforce.org/resources/family-engagement-partnering-families-improve-child-welfare-outcomes) </a:t>
            </a:r>
          </a:p>
          <a:p>
            <a:r>
              <a:rPr lang="en-US" dirty="0">
                <a:sym typeface="Arial"/>
              </a:rPr>
              <a:t>Grupo de Participación Parental de la Early Learning Partnership (ELPPEG) (2010). </a:t>
            </a:r>
            <a:r>
              <a:rPr lang="en-US" i="1" dirty="0">
                <a:sym typeface="Arial"/>
              </a:rPr>
              <a:t>Principios para el compromiso con las familias: A framework for local authorities and national </a:t>
            </a:r>
            <a:r>
              <a:rPr lang="en-US" i="1" dirty="0" err="1">
                <a:sym typeface="Arial"/>
              </a:rPr>
              <a:t>organisations </a:t>
            </a:r>
            <a:r>
              <a:rPr lang="en-US" i="1" dirty="0">
                <a:sym typeface="Arial"/>
              </a:rPr>
              <a:t>to evaluate and improve engagement with families.</a:t>
            </a:r>
          </a:p>
          <a:p>
            <a:r>
              <a:rPr lang="en-US" dirty="0">
                <a:sym typeface="Arial"/>
              </a:rPr>
              <a:t>Consejo de Salvaguarda de la Infancia de Camden (2016). </a:t>
            </a:r>
            <a:r>
              <a:rPr lang="en-US" i="1" dirty="0">
                <a:sym typeface="Arial"/>
              </a:rPr>
              <a:t>Camden multi-agency guidance on working with non-engaging families.</a:t>
            </a:r>
          </a:p>
          <a:p>
            <a:r>
              <a:rPr lang="en-US" dirty="0">
                <a:sym typeface="Arial"/>
              </a:rPr>
              <a:t>UNICEF. (2020). (Acceso a través de https://prevention-collaborative.org/wp-content/uploads/2021/08/UNICEF_2020_Designing_Parenting_programmes.pdf) </a:t>
            </a:r>
          </a:p>
          <a:p>
            <a:r>
              <a:rPr lang="en-US" dirty="0">
                <a:sym typeface="Arial"/>
              </a:rPr>
              <a:t>Colaboración para la prevención. (Acceso a través de https://prevention-collaborative.org/prevention-strategies/supporting-parents-and-caregivers/?cat_id=19&amp;scat_id=78)  </a:t>
            </a:r>
          </a:p>
          <a:p>
            <a:r>
              <a:rPr lang="en-US" dirty="0">
                <a:sym typeface="Arial"/>
              </a:rPr>
              <a:t>Colaboración para la </a:t>
            </a:r>
            <a:r>
              <a:rPr lang="en-US" dirty="0" err="1">
                <a:sym typeface="Arial"/>
              </a:rPr>
              <a:t>prevención</a:t>
            </a:r>
            <a:r>
              <a:rPr lang="en-US" dirty="0">
                <a:sym typeface="Arial"/>
              </a:rPr>
              <a:t> (2022). </a:t>
            </a:r>
            <a:r>
              <a:rPr lang="en-US" i="1" dirty="0">
                <a:sym typeface="Arial"/>
              </a:rPr>
              <a:t>Evidence Brief: </a:t>
            </a:r>
            <a:r>
              <a:rPr lang="en-US" i="1" dirty="0" err="1">
                <a:sym typeface="Arial"/>
              </a:rPr>
              <a:t>Programas de </a:t>
            </a:r>
            <a:r>
              <a:rPr lang="en-US" i="1" dirty="0">
                <a:sym typeface="Arial"/>
              </a:rPr>
              <a:t>apoyo a padres y cuidadores para prevenir la violencia en el hogar. </a:t>
            </a:r>
            <a:r>
              <a:rPr lang="en-US" dirty="0">
                <a:sym typeface="Arial"/>
              </a:rPr>
              <a:t>(Acceso a través de https://prevention-collaborative.org/wp-content/uploads/2022/02/Prevention-Collaborative-Parenting-Brief.pdf).</a:t>
            </a:r>
          </a:p>
          <a:p>
            <a:r>
              <a:rPr lang="en-US" dirty="0">
                <a:sym typeface="Arial"/>
              </a:rPr>
              <a:t>UNICEF </a:t>
            </a:r>
            <a:r>
              <a:rPr lang="en-US" dirty="0" err="1">
                <a:sym typeface="Arial"/>
              </a:rPr>
              <a:t>Belgrado</a:t>
            </a:r>
            <a:r>
              <a:rPr lang="en-US" dirty="0">
                <a:sym typeface="Arial"/>
              </a:rPr>
              <a:t> (2018). (Accedido a través de </a:t>
            </a:r>
            <a:r>
              <a:rPr lang="en-US" dirty="0">
                <a:sym typeface="Arial"/>
                <a:hlinkClick r:id="rId3"/>
              </a:rPr>
              <a:t>https://www.unicef.org/serbia/sites/unicef.org.serbia/files/2018-1 0/Strenthening_Vulnerable_Families.pdf) </a:t>
            </a:r>
          </a:p>
          <a:p>
            <a:r>
              <a:rPr lang="en-US" dirty="0">
                <a:sym typeface="Arial"/>
              </a:rPr>
              <a:t>Alianza para la Protección de la Infancia en la </a:t>
            </a:r>
            <a:r>
              <a:rPr lang="en-US" dirty="0" err="1">
                <a:sym typeface="Arial"/>
              </a:rPr>
              <a:t>Acción</a:t>
            </a:r>
            <a:r>
              <a:rPr lang="en-US" dirty="0">
                <a:sym typeface="Arial"/>
              </a:rPr>
              <a:t> </a:t>
            </a:r>
            <a:r>
              <a:rPr lang="en-US" dirty="0" err="1">
                <a:sym typeface="Arial"/>
              </a:rPr>
              <a:t>Humanitaria</a:t>
            </a:r>
            <a:r>
              <a:rPr lang="en-US" dirty="0">
                <a:sym typeface="Arial"/>
              </a:rPr>
              <a:t> (2016.) </a:t>
            </a:r>
            <a:r>
              <a:rPr lang="en-US" i="1" dirty="0">
                <a:sym typeface="Arial"/>
              </a:rPr>
              <a:t>Manual de campo </a:t>
            </a:r>
            <a:r>
              <a:rPr lang="en-US" i="1" dirty="0" err="1">
                <a:sym typeface="Arial"/>
              </a:rPr>
              <a:t>sobre</a:t>
            </a:r>
            <a:r>
              <a:rPr lang="en-US" i="1" dirty="0">
                <a:sym typeface="Arial"/>
              </a:rPr>
              <a:t> </a:t>
            </a:r>
            <a:r>
              <a:rPr lang="en-US" i="1" dirty="0" err="1">
                <a:sym typeface="Arial"/>
              </a:rPr>
              <a:t>menores</a:t>
            </a:r>
            <a:r>
              <a:rPr lang="en-US" i="1" dirty="0">
                <a:sym typeface="Arial"/>
              </a:rPr>
              <a:t> no </a:t>
            </a:r>
            <a:r>
              <a:rPr lang="en-US" i="1" dirty="0" err="1">
                <a:sym typeface="Arial"/>
              </a:rPr>
              <a:t>acompañados</a:t>
            </a:r>
            <a:r>
              <a:rPr lang="en-US" i="1" dirty="0">
                <a:sym typeface="Arial"/>
              </a:rPr>
              <a:t>/as y </a:t>
            </a:r>
            <a:r>
              <a:rPr lang="en-US" i="1" dirty="0" err="1">
                <a:sym typeface="Arial"/>
              </a:rPr>
              <a:t>separados</a:t>
            </a:r>
            <a:r>
              <a:rPr lang="en-US" i="1" dirty="0">
                <a:sym typeface="Arial"/>
              </a:rPr>
              <a:t>/as.</a:t>
            </a:r>
          </a:p>
        </p:txBody>
      </p:sp>
      <p:sp>
        <p:nvSpPr>
          <p:cNvPr id="2" name="Google Shape;725;p48:notes">
            <a:extLst>
              <a:ext uri="{FF2B5EF4-FFF2-40B4-BE49-F238E27FC236}">
                <a16:creationId xmlns:a16="http://schemas.microsoft.com/office/drawing/2014/main" id="{877ACCDC-6ADD-93CB-E028-F3AE3D1479F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a:latin typeface="+mn-lt"/>
            </a:endParaRPr>
          </a:p>
        </p:txBody>
      </p:sp>
    </p:spTree>
    <p:extLst>
      <p:ext uri="{BB962C8B-B14F-4D97-AF65-F5344CB8AC3E}">
        <p14:creationId xmlns:p14="http://schemas.microsoft.com/office/powerpoint/2010/main" val="13977727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p>
          <a:p>
            <a:r>
              <a:rPr lang="en-US" i="1" dirty="0"/>
              <a:t>Al hablar de </a:t>
            </a:r>
            <a:r>
              <a:rPr lang="en-US" i="1" dirty="0" err="1"/>
              <a:t>formulación</a:t>
            </a:r>
            <a:r>
              <a:rPr lang="en-US" i="1" dirty="0"/>
              <a:t> del plan de </a:t>
            </a:r>
            <a:r>
              <a:rPr lang="en-US" i="1" dirty="0" err="1"/>
              <a:t>caso</a:t>
            </a:r>
            <a:r>
              <a:rPr lang="en-US" i="1" dirty="0"/>
              <a:t>, también debemos tener en cuenta:</a:t>
            </a:r>
          </a:p>
          <a:p>
            <a:pPr lvl="1"/>
            <a:r>
              <a:rPr lang="en-US" i="1" dirty="0" err="1"/>
              <a:t>cómo</a:t>
            </a:r>
            <a:r>
              <a:rPr lang="en-US" i="1" dirty="0"/>
              <a:t> la violencia de pareja </a:t>
            </a:r>
            <a:r>
              <a:rPr lang="en-US" i="1" dirty="0" err="1"/>
              <a:t>afecta</a:t>
            </a:r>
            <a:r>
              <a:rPr lang="en-US" i="1" dirty="0"/>
              <a:t> a </a:t>
            </a:r>
            <a:r>
              <a:rPr lang="en-US" i="1" dirty="0" err="1"/>
              <a:t>los</a:t>
            </a:r>
            <a:r>
              <a:rPr lang="en-US" i="1" dirty="0"/>
              <a:t>/as </a:t>
            </a:r>
            <a:r>
              <a:rPr lang="en-US" i="1" dirty="0" err="1"/>
              <a:t>menores</a:t>
            </a:r>
            <a:r>
              <a:rPr lang="en-US" i="1" dirty="0"/>
              <a:t>.</a:t>
            </a:r>
          </a:p>
          <a:p>
            <a:pPr lvl="1"/>
            <a:r>
              <a:rPr lang="en-US" i="1" dirty="0" err="1"/>
              <a:t>cómo</a:t>
            </a:r>
            <a:r>
              <a:rPr lang="en-US" i="1" dirty="0"/>
              <a:t> </a:t>
            </a:r>
            <a:r>
              <a:rPr lang="en-US" i="1" dirty="0" err="1"/>
              <a:t>intentaríamos</a:t>
            </a:r>
            <a:r>
              <a:rPr lang="en-US" i="1" dirty="0"/>
              <a:t> </a:t>
            </a:r>
            <a:r>
              <a:rPr lang="en-US" i="1" dirty="0" err="1"/>
              <a:t>abordar</a:t>
            </a:r>
            <a:r>
              <a:rPr lang="en-US" i="1" dirty="0"/>
              <a:t> </a:t>
            </a:r>
            <a:r>
              <a:rPr lang="en-US" i="1" dirty="0" err="1"/>
              <a:t>esta</a:t>
            </a:r>
            <a:r>
              <a:rPr lang="en-US" i="1" dirty="0"/>
              <a:t> </a:t>
            </a:r>
            <a:r>
              <a:rPr lang="en-US" i="1" dirty="0" err="1"/>
              <a:t>violencia</a:t>
            </a:r>
            <a:r>
              <a:rPr lang="en-US" i="1" dirty="0"/>
              <a:t> </a:t>
            </a:r>
            <a:r>
              <a:rPr lang="en-US" i="1" dirty="0" err="1"/>
              <a:t>mediante</a:t>
            </a:r>
            <a:r>
              <a:rPr lang="en-US" i="1" dirty="0"/>
              <a:t> un plan de caso. </a:t>
            </a:r>
          </a:p>
          <a:p>
            <a:r>
              <a:rPr lang="en-US" i="1" dirty="0"/>
              <a:t>La </a:t>
            </a:r>
            <a:r>
              <a:rPr lang="en-US" i="1" dirty="0" err="1"/>
              <a:t>violencia</a:t>
            </a:r>
            <a:r>
              <a:rPr lang="en-US" i="1" dirty="0"/>
              <a:t> </a:t>
            </a:r>
            <a:r>
              <a:rPr lang="en-US" i="1" dirty="0" err="1"/>
              <a:t>íntima</a:t>
            </a:r>
            <a:r>
              <a:rPr lang="en-US" i="1" dirty="0"/>
              <a:t> de pareja es una forma de violencia familiar.</a:t>
            </a:r>
          </a:p>
          <a:p>
            <a:r>
              <a:rPr lang="en-US" i="1" dirty="0"/>
              <a:t>¿Por </a:t>
            </a:r>
            <a:r>
              <a:rPr lang="en-US" i="1" dirty="0" err="1"/>
              <a:t>qué</a:t>
            </a:r>
            <a:r>
              <a:rPr lang="en-US" i="1" dirty="0"/>
              <a:t> </a:t>
            </a:r>
            <a:r>
              <a:rPr lang="en-US" i="1" dirty="0" err="1"/>
              <a:t>creen</a:t>
            </a:r>
            <a:r>
              <a:rPr lang="en-US" i="1" dirty="0"/>
              <a:t> que es importante que pensemos en esto cuando reflexionamos sobre el fortalecimiento de la familia?</a:t>
            </a:r>
          </a:p>
          <a:p>
            <a:pPr lvl="1"/>
            <a:r>
              <a:rPr lang="en-US" i="1" dirty="0"/>
              <a:t>Recordar los tres factores de </a:t>
            </a:r>
            <a:r>
              <a:rPr lang="en-US" i="1" dirty="0" err="1"/>
              <a:t>protección</a:t>
            </a:r>
            <a:r>
              <a:rPr lang="en-US" i="1" dirty="0"/>
              <a:t> (</a:t>
            </a:r>
            <a:r>
              <a:rPr lang="en-US" i="1" dirty="0" err="1"/>
              <a:t>entornos</a:t>
            </a:r>
            <a:r>
              <a:rPr lang="en-US" i="1" dirty="0"/>
              <a:t> afectuosos y protectores; </a:t>
            </a:r>
            <a:r>
              <a:rPr lang="en-US" i="1" dirty="0" err="1"/>
              <a:t>cuidadores</a:t>
            </a:r>
            <a:r>
              <a:rPr lang="en-US" i="1" dirty="0"/>
              <a:t> </a:t>
            </a:r>
            <a:r>
              <a:rPr lang="en-US" i="1" dirty="0" err="1"/>
              <a:t>receptivos</a:t>
            </a:r>
            <a:r>
              <a:rPr lang="en-US" i="1" dirty="0"/>
              <a:t>/as y </a:t>
            </a:r>
            <a:r>
              <a:rPr lang="en-US" i="1" dirty="0" err="1"/>
              <a:t>comprensivos</a:t>
            </a:r>
            <a:r>
              <a:rPr lang="en-US" i="1" dirty="0"/>
              <a:t>/as; </a:t>
            </a:r>
            <a:r>
              <a:rPr lang="en-US" i="1" dirty="0" err="1"/>
              <a:t>relaciones</a:t>
            </a:r>
            <a:r>
              <a:rPr lang="en-US" i="1" dirty="0"/>
              <a:t> sanas entre cuidadores y </a:t>
            </a:r>
            <a:r>
              <a:rPr lang="en-US" i="1" dirty="0" err="1"/>
              <a:t>menores</a:t>
            </a:r>
            <a:r>
              <a:rPr lang="en-US" i="1" dirty="0"/>
              <a:t>).</a:t>
            </a:r>
          </a:p>
          <a:p>
            <a:pPr lvl="1"/>
            <a:r>
              <a:rPr lang="en-US" i="1" dirty="0" err="1"/>
              <a:t>Todos</a:t>
            </a:r>
            <a:r>
              <a:rPr lang="en-US" i="1" dirty="0"/>
              <a:t> </a:t>
            </a:r>
            <a:r>
              <a:rPr lang="en-US" i="1" dirty="0" err="1"/>
              <a:t>estos</a:t>
            </a:r>
            <a:r>
              <a:rPr lang="en-US" i="1" dirty="0"/>
              <a:t> </a:t>
            </a:r>
            <a:r>
              <a:rPr lang="en-US" i="1" dirty="0" err="1"/>
              <a:t>factores</a:t>
            </a:r>
            <a:r>
              <a:rPr lang="en-US" i="1" dirty="0"/>
              <a:t> se ven afectados por la violencia de pareja. </a:t>
            </a:r>
          </a:p>
          <a:p>
            <a:r>
              <a:rPr lang="en-US" dirty="0" err="1"/>
              <a:t>Presente</a:t>
            </a:r>
            <a:r>
              <a:rPr lang="en-US" dirty="0"/>
              <a:t> </a:t>
            </a:r>
            <a:r>
              <a:rPr lang="en-US" dirty="0" err="1"/>
              <a:t>el</a:t>
            </a:r>
            <a:r>
              <a:rPr lang="en-US" dirty="0"/>
              <a:t> </a:t>
            </a:r>
            <a:r>
              <a:rPr lang="en-US" dirty="0" err="1"/>
              <a:t>contenido</a:t>
            </a:r>
            <a:r>
              <a:rPr lang="en-US" dirty="0"/>
              <a:t> de la </a:t>
            </a:r>
            <a:r>
              <a:rPr lang="en-US" dirty="0" err="1"/>
              <a:t>diapositiva</a:t>
            </a:r>
            <a:r>
              <a:rPr lang="en-US" dirty="0"/>
              <a:t>.</a:t>
            </a:r>
          </a:p>
          <a:p>
            <a:r>
              <a:rPr lang="en-US" i="1" dirty="0"/>
              <a:t>La Organización Mundial de la Salud calcula que casi un tercio (30%) de las mujeres del mundo que han mantenido una relación han sufrido alguna forma de violencia física y/o sexual por parte de su pareja a lo largo de su vida.</a:t>
            </a:r>
          </a:p>
          <a:p>
            <a:r>
              <a:rPr lang="en-US" i="1" dirty="0"/>
              <a:t>La violencia de género afecta a </a:t>
            </a:r>
            <a:r>
              <a:rPr lang="en-US" i="1" dirty="0" err="1"/>
              <a:t>los</a:t>
            </a:r>
            <a:r>
              <a:rPr lang="en-US" i="1" dirty="0"/>
              <a:t>/as </a:t>
            </a:r>
            <a:r>
              <a:rPr lang="en-US" i="1" dirty="0" err="1"/>
              <a:t>menores</a:t>
            </a:r>
            <a:r>
              <a:rPr lang="en-US" i="1" dirty="0"/>
              <a:t>:</a:t>
            </a:r>
          </a:p>
          <a:p>
            <a:pPr lvl="1"/>
            <a:r>
              <a:rPr lang="en-US" i="1" dirty="0" err="1"/>
              <a:t>los</a:t>
            </a:r>
            <a:r>
              <a:rPr lang="en-US" i="1" dirty="0"/>
              <a:t> hombres violentos con sus parejas tienen más probabilidades de ser violentos con sus </a:t>
            </a:r>
            <a:r>
              <a:rPr lang="en-US" i="1" dirty="0" err="1"/>
              <a:t>hijos</a:t>
            </a:r>
            <a:r>
              <a:rPr lang="en-US" i="1" dirty="0"/>
              <a:t>/as.</a:t>
            </a:r>
          </a:p>
          <a:p>
            <a:pPr lvl="1"/>
            <a:r>
              <a:rPr lang="en-US" i="1" dirty="0"/>
              <a:t>las mujeres que sufren violencia de pareja son más propensas a utilizar una crianza severa y una disciplina violenta con sus </a:t>
            </a:r>
            <a:r>
              <a:rPr lang="en-US" i="1" dirty="0" err="1"/>
              <a:t>hijos</a:t>
            </a:r>
            <a:r>
              <a:rPr lang="en-US" i="1" dirty="0"/>
              <a:t>/as.</a:t>
            </a:r>
          </a:p>
          <a:p>
            <a:pPr lvl="1"/>
            <a:r>
              <a:rPr lang="en-US" i="1" dirty="0"/>
              <a:t>la </a:t>
            </a:r>
            <a:r>
              <a:rPr lang="en-US" i="1" dirty="0" err="1"/>
              <a:t>violencia</a:t>
            </a:r>
            <a:r>
              <a:rPr lang="en-US" i="1" dirty="0"/>
              <a:t> </a:t>
            </a:r>
            <a:r>
              <a:rPr lang="en-US" i="1" dirty="0" err="1"/>
              <a:t>íntima</a:t>
            </a:r>
            <a:r>
              <a:rPr lang="en-US" i="1" dirty="0"/>
              <a:t> de pareja </a:t>
            </a:r>
            <a:r>
              <a:rPr lang="en-US" i="1" dirty="0" err="1"/>
              <a:t>tiene</a:t>
            </a:r>
            <a:r>
              <a:rPr lang="en-US" i="1" dirty="0"/>
              <a:t> un impacto negativo en la capacidad de crianza.</a:t>
            </a:r>
          </a:p>
          <a:p>
            <a:pPr lvl="1"/>
            <a:r>
              <a:rPr lang="en-US" i="1" dirty="0" err="1"/>
              <a:t>los</a:t>
            </a:r>
            <a:r>
              <a:rPr lang="en-US" i="1" dirty="0"/>
              <a:t>/as </a:t>
            </a:r>
            <a:r>
              <a:rPr lang="en-US" i="1" dirty="0" err="1"/>
              <a:t>menores</a:t>
            </a:r>
            <a:r>
              <a:rPr lang="en-US" i="1" dirty="0"/>
              <a:t> que presencian o sufren violencia en la infancia tienen más probabilidades de sufrir (las niñas) o </a:t>
            </a:r>
            <a:r>
              <a:rPr lang="en-US" i="1" dirty="0" err="1"/>
              <a:t>perpetrar</a:t>
            </a:r>
            <a:r>
              <a:rPr lang="en-US" i="1" dirty="0"/>
              <a:t> (</a:t>
            </a:r>
            <a:r>
              <a:rPr lang="en-US" i="1" dirty="0" err="1"/>
              <a:t>los</a:t>
            </a:r>
            <a:r>
              <a:rPr lang="en-US" i="1" dirty="0"/>
              <a:t> </a:t>
            </a:r>
            <a:r>
              <a:rPr lang="en-US" i="1" dirty="0" err="1"/>
              <a:t>niños</a:t>
            </a:r>
            <a:r>
              <a:rPr lang="en-US" i="1" dirty="0"/>
              <a:t>) violencia de pareja en la edad adulta.</a:t>
            </a:r>
          </a:p>
          <a:p>
            <a:endParaRPr lang="en-US" i="1" dirty="0"/>
          </a:p>
          <a:p>
            <a:pPr marL="0" indent="0">
              <a:buNone/>
            </a:pPr>
            <a:r>
              <a:rPr lang="en-US" b="1" dirty="0"/>
              <a:t>DEBATE EN GRUPO</a:t>
            </a:r>
          </a:p>
          <a:p>
            <a:r>
              <a:rPr lang="en-US" i="1" dirty="0"/>
              <a:t>Sin compartir información identificativa, ¿alguien ha trabajado con familias en las que haya sabido o sospechado que se está produciendo violencia de pareja? </a:t>
            </a:r>
          </a:p>
          <a:p>
            <a:r>
              <a:rPr lang="en-US" i="1" dirty="0"/>
              <a:t>En caso afirmativo, ¿qué hizo?</a:t>
            </a:r>
          </a:p>
        </p:txBody>
      </p:sp>
      <p:sp>
        <p:nvSpPr>
          <p:cNvPr id="8" name="Slide Image Placeholder 7">
            <a:extLst>
              <a:ext uri="{FF2B5EF4-FFF2-40B4-BE49-F238E27FC236}">
                <a16:creationId xmlns:a16="http://schemas.microsoft.com/office/drawing/2014/main" id="{D3AD6403-45C0-FB9C-9B1C-344896EFE8C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CB91AD6-72A2-548C-1951-9478920E95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a:latin typeface="+mn-lt"/>
            </a:endParaRPr>
          </a:p>
        </p:txBody>
      </p:sp>
    </p:spTree>
    <p:extLst>
      <p:ext uri="{BB962C8B-B14F-4D97-AF65-F5344CB8AC3E}">
        <p14:creationId xmlns:p14="http://schemas.microsoft.com/office/powerpoint/2010/main" val="32952777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ADAPTAR AL CONTEXTO </a:t>
            </a:r>
          </a:p>
          <a:p>
            <a:r>
              <a:rPr lang="en-US" dirty="0"/>
              <a:t>Adaptar </a:t>
            </a:r>
            <a:r>
              <a:rPr lang="en-US" noProof="0" dirty="0" err="1"/>
              <a:t>en</a:t>
            </a:r>
            <a:r>
              <a:rPr lang="en-US" noProof="0" dirty="0"/>
              <a:t> </a:t>
            </a:r>
            <a:r>
              <a:rPr lang="en-US" noProof="0" dirty="0" err="1"/>
              <a:t>función</a:t>
            </a:r>
            <a:r>
              <a:rPr lang="en-US" noProof="0" dirty="0"/>
              <a:t> de </a:t>
            </a:r>
            <a:r>
              <a:rPr lang="en-US" noProof="0" dirty="0" err="1"/>
              <a:t>los</a:t>
            </a:r>
            <a:r>
              <a:rPr lang="en-US" noProof="0" dirty="0"/>
              <a:t> procedimientos </a:t>
            </a:r>
            <a:r>
              <a:rPr lang="en-US" noProof="0" dirty="0" err="1"/>
              <a:t>operativos</a:t>
            </a:r>
            <a:r>
              <a:rPr lang="en-US" noProof="0" dirty="0"/>
              <a:t> </a:t>
            </a:r>
            <a:r>
              <a:rPr lang="en-US" noProof="0" dirty="0" err="1"/>
              <a:t>estándares</a:t>
            </a:r>
            <a:r>
              <a:rPr lang="en-US" noProof="0" dirty="0"/>
              <a:t> locales y las formas de trabajar con los </a:t>
            </a:r>
            <a:r>
              <a:rPr lang="en-US" noProof="0" dirty="0" err="1"/>
              <a:t>agentes</a:t>
            </a:r>
            <a:r>
              <a:rPr lang="en-US" noProof="0" dirty="0"/>
              <a:t> que </a:t>
            </a:r>
            <a:r>
              <a:rPr lang="en-US" noProof="0" dirty="0" err="1"/>
              <a:t>trabajen</a:t>
            </a:r>
            <a:r>
              <a:rPr lang="en-US" noProof="0" dirty="0"/>
              <a:t> </a:t>
            </a:r>
            <a:r>
              <a:rPr lang="en-US" noProof="0" dirty="0" err="1"/>
              <a:t>en</a:t>
            </a:r>
            <a:r>
              <a:rPr lang="en-US" noProof="0" dirty="0"/>
              <a:t> </a:t>
            </a:r>
            <a:r>
              <a:rPr lang="en-US" noProof="0" dirty="0" err="1"/>
              <a:t>violencia</a:t>
            </a:r>
            <a:r>
              <a:rPr lang="en-US" noProof="0" dirty="0"/>
              <a:t> de género.</a:t>
            </a:r>
          </a:p>
          <a:p>
            <a:pPr marL="0" indent="0">
              <a:buNone/>
            </a:pPr>
            <a:r>
              <a:rPr lang="en-US" noProof="0" dirty="0"/>
              <a:t>______________________________________________________________________________</a:t>
            </a:r>
          </a:p>
          <a:p>
            <a:pPr marL="0" indent="0">
              <a:buNone/>
            </a:pPr>
            <a:endParaRPr lang="en-US" b="1" noProof="0" dirty="0"/>
          </a:p>
          <a:p>
            <a:pPr marL="0" indent="0">
              <a:buNone/>
            </a:pPr>
            <a:r>
              <a:rPr lang="en-US" b="1" noProof="0" dirty="0"/>
              <a:t>EXPLICAR</a:t>
            </a:r>
          </a:p>
          <a:p>
            <a:r>
              <a:rPr lang="en-US" i="1" noProof="0" dirty="0"/>
              <a:t>Hemos examinado los efectos que la violencia de género puede tener </a:t>
            </a:r>
            <a:r>
              <a:rPr lang="en-US" i="1" noProof="0" dirty="0" err="1"/>
              <a:t>en</a:t>
            </a:r>
            <a:r>
              <a:rPr lang="en-US" i="1" noProof="0" dirty="0"/>
              <a:t> </a:t>
            </a:r>
            <a:r>
              <a:rPr lang="en-US" i="1" noProof="0" dirty="0" err="1"/>
              <a:t>los</a:t>
            </a:r>
            <a:r>
              <a:rPr lang="en-US" i="1" noProof="0" dirty="0"/>
              <a:t>/as </a:t>
            </a:r>
            <a:r>
              <a:rPr lang="en-US" i="1" noProof="0" dirty="0" err="1"/>
              <a:t>menores</a:t>
            </a:r>
            <a:r>
              <a:rPr lang="en-US" i="1" noProof="0" dirty="0"/>
              <a:t> y en su protección y desarrollo. </a:t>
            </a:r>
          </a:p>
          <a:p>
            <a:r>
              <a:rPr lang="en-US" i="1" noProof="0" dirty="0"/>
              <a:t>En los </a:t>
            </a:r>
            <a:r>
              <a:rPr lang="en-US" i="1" noProof="0" dirty="0" err="1"/>
              <a:t>casos</a:t>
            </a:r>
            <a:r>
              <a:rPr lang="en-US" i="1" noProof="0" dirty="0"/>
              <a:t> de </a:t>
            </a:r>
            <a:r>
              <a:rPr lang="en-US" i="1" noProof="0" dirty="0" err="1"/>
              <a:t>violencia</a:t>
            </a:r>
            <a:r>
              <a:rPr lang="en-US" i="1" noProof="0" dirty="0"/>
              <a:t> </a:t>
            </a:r>
            <a:r>
              <a:rPr lang="en-US" i="1" noProof="0" dirty="0" err="1"/>
              <a:t>íntima</a:t>
            </a:r>
            <a:r>
              <a:rPr lang="en-US" i="1" noProof="0" dirty="0"/>
              <a:t> de pareja, puede resultar difícil saber qué podemos hacer y cuál es </a:t>
            </a:r>
            <a:r>
              <a:rPr lang="en-US" i="1" noProof="0" dirty="0" err="1"/>
              <a:t>nuestro</a:t>
            </a:r>
            <a:r>
              <a:rPr lang="en-US" i="1" noProof="0" dirty="0"/>
              <a:t> </a:t>
            </a:r>
            <a:r>
              <a:rPr lang="en-US" i="1" noProof="0" dirty="0" err="1"/>
              <a:t>rol</a:t>
            </a:r>
            <a:r>
              <a:rPr lang="en-US" i="1" noProof="0" dirty="0"/>
              <a:t> como asistentes sociales de protección de menores. </a:t>
            </a:r>
          </a:p>
          <a:p>
            <a:r>
              <a:rPr lang="en-US" i="1" noProof="0" dirty="0"/>
              <a:t>¿</a:t>
            </a:r>
            <a:r>
              <a:rPr lang="en-US" i="1" noProof="0" dirty="0" err="1"/>
              <a:t>Alguien</a:t>
            </a:r>
            <a:r>
              <a:rPr lang="en-US" i="1" noProof="0" dirty="0"/>
              <a:t> </a:t>
            </a:r>
            <a:r>
              <a:rPr lang="en-US" i="1" noProof="0" dirty="0" err="1"/>
              <a:t>puede</a:t>
            </a:r>
            <a:r>
              <a:rPr lang="en-US" i="1" noProof="0" dirty="0"/>
              <a:t> </a:t>
            </a:r>
            <a:r>
              <a:rPr lang="en-US" i="1" noProof="0" dirty="0" err="1"/>
              <a:t>compartir</a:t>
            </a:r>
            <a:r>
              <a:rPr lang="en-US" i="1" noProof="0" dirty="0"/>
              <a:t> su experiencia de trabajo en casos de </a:t>
            </a:r>
            <a:r>
              <a:rPr lang="en-US" i="1" noProof="0" dirty="0" err="1"/>
              <a:t>violencia</a:t>
            </a:r>
            <a:r>
              <a:rPr lang="en-US" i="1" noProof="0" dirty="0"/>
              <a:t> de pareja? </a:t>
            </a:r>
          </a:p>
          <a:p>
            <a:r>
              <a:rPr lang="en-US" i="1" dirty="0"/>
              <a:t>Podemos </a:t>
            </a:r>
            <a:r>
              <a:rPr lang="en-US" i="1" dirty="0" err="1"/>
              <a:t>tomar</a:t>
            </a:r>
            <a:r>
              <a:rPr lang="en-US" i="1" dirty="0"/>
              <a:t> </a:t>
            </a:r>
            <a:r>
              <a:rPr lang="en-US" i="1" dirty="0" err="1"/>
              <a:t>medidas</a:t>
            </a:r>
            <a:r>
              <a:rPr lang="en-US" i="1" dirty="0"/>
              <a:t> </a:t>
            </a:r>
            <a:r>
              <a:rPr lang="en-US" i="1" dirty="0" err="1"/>
              <a:t>determinadas</a:t>
            </a:r>
            <a:r>
              <a:rPr lang="en-US" i="1" dirty="0"/>
              <a:t>, según el caso:</a:t>
            </a:r>
            <a:endParaRPr lang="en-US" noProof="0" dirty="0"/>
          </a:p>
          <a:p>
            <a:pPr lvl="1"/>
            <a:r>
              <a:rPr lang="en-US" i="1" noProof="0" dirty="0" err="1"/>
              <a:t>hablar</a:t>
            </a:r>
            <a:r>
              <a:rPr lang="en-US" i="1" noProof="0" dirty="0"/>
              <a:t> con </a:t>
            </a:r>
            <a:r>
              <a:rPr lang="en-US" i="1" noProof="0" dirty="0" err="1"/>
              <a:t>los</a:t>
            </a:r>
            <a:r>
              <a:rPr lang="en-US" i="1" noProof="0" dirty="0"/>
              <a:t>/as cuidadores sobre lo que </a:t>
            </a:r>
            <a:r>
              <a:rPr lang="en-US" i="1" noProof="0" dirty="0" err="1"/>
              <a:t>necesitan</a:t>
            </a:r>
            <a:r>
              <a:rPr lang="en-US" i="1" noProof="0" dirty="0"/>
              <a:t> </a:t>
            </a:r>
            <a:r>
              <a:rPr lang="en-US" i="1" noProof="0" dirty="0" err="1"/>
              <a:t>los</a:t>
            </a:r>
            <a:r>
              <a:rPr lang="en-US" i="1" noProof="0" dirty="0"/>
              <a:t>/as </a:t>
            </a:r>
            <a:r>
              <a:rPr lang="en-US" i="1" noProof="0" dirty="0" err="1"/>
              <a:t>menores</a:t>
            </a:r>
            <a:r>
              <a:rPr lang="en-US" i="1" noProof="0" dirty="0"/>
              <a:t>. </a:t>
            </a:r>
            <a:r>
              <a:rPr lang="en-US" i="1" noProof="0" dirty="0" err="1"/>
              <a:t>Recuerde</a:t>
            </a:r>
            <a:r>
              <a:rPr lang="en-US" i="1" noProof="0" dirty="0"/>
              <a:t> los tres factores de protección: </a:t>
            </a:r>
            <a:r>
              <a:rPr lang="en-US" i="1" noProof="0" dirty="0" err="1"/>
              <a:t>entornos</a:t>
            </a:r>
            <a:r>
              <a:rPr lang="en-US" i="1" noProof="0" dirty="0"/>
              <a:t> afectuosos y protectores; </a:t>
            </a:r>
            <a:r>
              <a:rPr lang="en-US" i="1" noProof="0" dirty="0" err="1"/>
              <a:t>cuidadores</a:t>
            </a:r>
            <a:r>
              <a:rPr lang="en-US" i="1" noProof="0" dirty="0"/>
              <a:t> responsables y </a:t>
            </a:r>
            <a:r>
              <a:rPr lang="en-US" i="1" noProof="0" dirty="0" err="1"/>
              <a:t>solidarios</a:t>
            </a:r>
            <a:r>
              <a:rPr lang="en-US" i="1" noProof="0" dirty="0"/>
              <a:t>/as; </a:t>
            </a:r>
            <a:r>
              <a:rPr lang="en-US" i="1" noProof="0" dirty="0" err="1"/>
              <a:t>relaciones</a:t>
            </a:r>
            <a:r>
              <a:rPr lang="en-US" i="1" noProof="0" dirty="0"/>
              <a:t> sanas entre cuidadores y </a:t>
            </a:r>
            <a:r>
              <a:rPr lang="en-US" i="1" noProof="0" dirty="0" err="1"/>
              <a:t>menores</a:t>
            </a:r>
            <a:r>
              <a:rPr lang="en-US" i="1" noProof="0" dirty="0"/>
              <a:t>.</a:t>
            </a:r>
          </a:p>
          <a:p>
            <a:pPr lvl="1"/>
            <a:r>
              <a:rPr lang="en-US" i="1" noProof="0" dirty="0" err="1"/>
              <a:t>hablar</a:t>
            </a:r>
            <a:r>
              <a:rPr lang="en-US" i="1" noProof="0" dirty="0"/>
              <a:t> </a:t>
            </a:r>
            <a:r>
              <a:rPr lang="en-US" i="1" noProof="0" dirty="0" err="1"/>
              <a:t>sobre</a:t>
            </a:r>
            <a:r>
              <a:rPr lang="en-US" i="1" noProof="0" dirty="0"/>
              <a:t> los efectos de la violencia de pareja </a:t>
            </a:r>
            <a:r>
              <a:rPr lang="en-US" i="1" noProof="0" dirty="0" err="1"/>
              <a:t>en</a:t>
            </a:r>
            <a:r>
              <a:rPr lang="en-US" i="1" noProof="0" dirty="0"/>
              <a:t> </a:t>
            </a:r>
            <a:r>
              <a:rPr lang="en-US" i="1" noProof="0" dirty="0" err="1"/>
              <a:t>los</a:t>
            </a:r>
            <a:r>
              <a:rPr lang="en-US" i="1" noProof="0" dirty="0"/>
              <a:t>/as </a:t>
            </a:r>
            <a:r>
              <a:rPr lang="en-US" i="1" noProof="0" dirty="0" err="1"/>
              <a:t>menores</a:t>
            </a:r>
            <a:r>
              <a:rPr lang="en-US" i="1" noProof="0" dirty="0"/>
              <a:t>, si puede hacerlo sin peligro. </a:t>
            </a:r>
          </a:p>
          <a:p>
            <a:pPr lvl="1"/>
            <a:r>
              <a:rPr lang="en-US" i="1" noProof="0" dirty="0" err="1"/>
              <a:t>compartir</a:t>
            </a:r>
            <a:r>
              <a:rPr lang="en-US" i="1" noProof="0" dirty="0"/>
              <a:t> estrategias de resolución de conflictos con </a:t>
            </a:r>
            <a:r>
              <a:rPr lang="en-US" i="1" noProof="0" dirty="0" err="1"/>
              <a:t>los</a:t>
            </a:r>
            <a:r>
              <a:rPr lang="en-US" i="1" noProof="0" dirty="0"/>
              <a:t>/as cuidadores.</a:t>
            </a:r>
          </a:p>
          <a:p>
            <a:pPr lvl="1"/>
            <a:r>
              <a:rPr lang="en-US" i="1" noProof="0" dirty="0" err="1"/>
              <a:t>hablar</a:t>
            </a:r>
            <a:r>
              <a:rPr lang="en-US" i="1" noProof="0" dirty="0"/>
              <a:t> con </a:t>
            </a:r>
            <a:r>
              <a:rPr lang="en-US" i="1" noProof="0" dirty="0" err="1"/>
              <a:t>el</a:t>
            </a:r>
            <a:r>
              <a:rPr lang="en-US" i="1" noProof="0" dirty="0"/>
              <a:t> supervisor/a de gestión de casos sobre la posibilidad de implicar a </a:t>
            </a:r>
            <a:r>
              <a:rPr lang="en-US" i="1" noProof="0" dirty="0" err="1"/>
              <a:t>otro</a:t>
            </a:r>
            <a:r>
              <a:rPr lang="en-US" i="1" noProof="0" dirty="0"/>
              <a:t>/a asistente social si fuera útil (por ejemplo, un/a </a:t>
            </a:r>
            <a:r>
              <a:rPr lang="en-US" i="1" noProof="0" dirty="0" err="1"/>
              <a:t>asistente</a:t>
            </a:r>
            <a:r>
              <a:rPr lang="en-US" i="1" noProof="0" dirty="0"/>
              <a:t> social hombre puede venir a hablar con el padre mientras la asistente social mujer habla con la madre). </a:t>
            </a:r>
          </a:p>
          <a:p>
            <a:pPr lvl="1"/>
            <a:r>
              <a:rPr lang="en-US" i="1" noProof="0" dirty="0" err="1"/>
              <a:t>tratar</a:t>
            </a:r>
            <a:r>
              <a:rPr lang="en-US" i="1" noProof="0" dirty="0"/>
              <a:t> de entender cuál es la causa de la violencia y si se pueden abordar aspectos de </a:t>
            </a:r>
            <a:r>
              <a:rPr lang="en-US" i="1" noProof="0" dirty="0" err="1"/>
              <a:t>esta</a:t>
            </a:r>
            <a:r>
              <a:rPr lang="en-US" i="1" noProof="0" dirty="0"/>
              <a:t> en </a:t>
            </a:r>
            <a:r>
              <a:rPr lang="en-US" i="1" noProof="0" dirty="0" err="1"/>
              <a:t>el</a:t>
            </a:r>
            <a:r>
              <a:rPr lang="en-US" i="1" noProof="0" dirty="0"/>
              <a:t> plan de </a:t>
            </a:r>
            <a:r>
              <a:rPr lang="en-US" i="1" noProof="0" dirty="0" err="1"/>
              <a:t>caso</a:t>
            </a:r>
            <a:r>
              <a:rPr lang="en-US" i="1" noProof="0" dirty="0"/>
              <a:t> (por ejemplo, </a:t>
            </a:r>
            <a:r>
              <a:rPr lang="en-US" i="1" noProof="0" dirty="0" err="1"/>
              <a:t>si</a:t>
            </a:r>
            <a:r>
              <a:rPr lang="en-US" i="1" noProof="0" dirty="0"/>
              <a:t> uno de </a:t>
            </a:r>
            <a:r>
              <a:rPr lang="en-US" i="1" noProof="0" dirty="0" err="1"/>
              <a:t>los</a:t>
            </a:r>
            <a:r>
              <a:rPr lang="en-US" i="1" noProof="0" dirty="0"/>
              <a:t>/as </a:t>
            </a:r>
            <a:r>
              <a:rPr lang="en-US" i="1" noProof="0" dirty="0" err="1"/>
              <a:t>cuidadores</a:t>
            </a:r>
            <a:r>
              <a:rPr lang="en-US" i="1" noProof="0" dirty="0"/>
              <a:t> </a:t>
            </a:r>
            <a:r>
              <a:rPr lang="en-US" i="1" noProof="0" dirty="0" err="1"/>
              <a:t>está</a:t>
            </a:r>
            <a:r>
              <a:rPr lang="en-US" i="1" noProof="0" dirty="0"/>
              <a:t> </a:t>
            </a:r>
            <a:r>
              <a:rPr lang="en-US" i="1" noProof="0" dirty="0" err="1"/>
              <a:t>especialmente</a:t>
            </a:r>
            <a:r>
              <a:rPr lang="en-US" i="1" noProof="0" dirty="0"/>
              <a:t> </a:t>
            </a:r>
            <a:r>
              <a:rPr lang="en-US" i="1" noProof="0" dirty="0" err="1"/>
              <a:t>estresado</a:t>
            </a:r>
            <a:r>
              <a:rPr lang="en-US" i="1" noProof="0" dirty="0"/>
              <a:t> debido a la falta de ingresos, se le puede remitir a un programa de medios de subsistencia). </a:t>
            </a:r>
          </a:p>
          <a:p>
            <a:pPr lvl="1"/>
            <a:r>
              <a:rPr lang="en-US" i="1" noProof="0" dirty="0" err="1"/>
              <a:t>trabajar</a:t>
            </a:r>
            <a:r>
              <a:rPr lang="en-US" i="1" noProof="0" dirty="0"/>
              <a:t> con </a:t>
            </a:r>
            <a:r>
              <a:rPr lang="en-US" i="1" noProof="0" dirty="0" err="1"/>
              <a:t>el</a:t>
            </a:r>
            <a:r>
              <a:rPr lang="en-US" i="1" noProof="0" dirty="0"/>
              <a:t> </a:t>
            </a:r>
            <a:r>
              <a:rPr lang="en-US" i="1" noProof="0" dirty="0" err="1"/>
              <a:t>adulto</a:t>
            </a:r>
            <a:r>
              <a:rPr lang="en-US" i="1" noProof="0" dirty="0"/>
              <a:t>/a no agresor y </a:t>
            </a:r>
            <a:r>
              <a:rPr lang="en-US" i="1" noProof="0" dirty="0" err="1"/>
              <a:t>el</a:t>
            </a:r>
            <a:r>
              <a:rPr lang="en-US" i="1" noProof="0" dirty="0"/>
              <a:t>/la </a:t>
            </a:r>
            <a:r>
              <a:rPr lang="en-US" i="1" noProof="0" dirty="0" err="1"/>
              <a:t>menor</a:t>
            </a:r>
            <a:r>
              <a:rPr lang="en-US" i="1" noProof="0" dirty="0"/>
              <a:t> para desarrollar planes de seguridad infantil.</a:t>
            </a:r>
          </a:p>
          <a:p>
            <a:pPr lvl="1"/>
            <a:r>
              <a:rPr lang="en-US" i="1" noProof="0" dirty="0" err="1"/>
              <a:t>remitir</a:t>
            </a:r>
            <a:r>
              <a:rPr lang="en-US" i="1" noProof="0" dirty="0"/>
              <a:t> a los </a:t>
            </a:r>
            <a:r>
              <a:rPr lang="en-US" i="1" noProof="0" dirty="0" err="1"/>
              <a:t>agentes</a:t>
            </a:r>
            <a:r>
              <a:rPr lang="en-US" i="1" noProof="0" dirty="0"/>
              <a:t> que </a:t>
            </a:r>
            <a:r>
              <a:rPr lang="en-US" i="1" noProof="0" dirty="0" err="1"/>
              <a:t>trabajan</a:t>
            </a:r>
            <a:r>
              <a:rPr lang="en-US" i="1" noProof="0" dirty="0"/>
              <a:t> </a:t>
            </a:r>
            <a:r>
              <a:rPr lang="en-US" i="1" noProof="0" dirty="0" err="1"/>
              <a:t>en</a:t>
            </a:r>
            <a:r>
              <a:rPr lang="en-US" i="1" noProof="0" dirty="0"/>
              <a:t> </a:t>
            </a:r>
            <a:r>
              <a:rPr lang="en-US" i="1" noProof="0" dirty="0" err="1"/>
              <a:t>violencia</a:t>
            </a:r>
            <a:r>
              <a:rPr lang="en-US" i="1" noProof="0" dirty="0"/>
              <a:t> de género y </a:t>
            </a:r>
            <a:r>
              <a:rPr lang="en-US" i="1" noProof="0" dirty="0" err="1"/>
              <a:t>colaborar</a:t>
            </a:r>
            <a:r>
              <a:rPr lang="en-US" i="1" noProof="0" dirty="0"/>
              <a:t> de forma </a:t>
            </a:r>
            <a:r>
              <a:rPr lang="en-US" i="1" noProof="0" dirty="0" err="1"/>
              <a:t>estrecha</a:t>
            </a:r>
            <a:r>
              <a:rPr lang="en-US" i="1" noProof="0" dirty="0"/>
              <a:t> con ellos para prestar servicios coordinados, de acuerdo con los </a:t>
            </a:r>
            <a:r>
              <a:rPr lang="en-US" i="1" noProof="0" dirty="0" err="1"/>
              <a:t>procedimientos</a:t>
            </a:r>
            <a:r>
              <a:rPr lang="en-US" i="1" noProof="0" dirty="0"/>
              <a:t> </a:t>
            </a:r>
            <a:r>
              <a:rPr lang="en-US" i="1" noProof="0" dirty="0" err="1"/>
              <a:t>operativos</a:t>
            </a:r>
            <a:r>
              <a:rPr lang="en-US" i="1" noProof="0" dirty="0"/>
              <a:t> </a:t>
            </a:r>
            <a:r>
              <a:rPr lang="en-US" i="1" noProof="0" dirty="0" err="1"/>
              <a:t>estándares</a:t>
            </a:r>
            <a:r>
              <a:rPr lang="en-US" i="1" noProof="0" dirty="0"/>
              <a:t> de trabajo locales (por ejemplo, conferencias sobre casos, etc.).</a:t>
            </a:r>
          </a:p>
        </p:txBody>
      </p:sp>
      <p:sp>
        <p:nvSpPr>
          <p:cNvPr id="6" name="Slide Image Placeholder 5">
            <a:extLst>
              <a:ext uri="{FF2B5EF4-FFF2-40B4-BE49-F238E27FC236}">
                <a16:creationId xmlns:a16="http://schemas.microsoft.com/office/drawing/2014/main" id="{CFF788E9-E566-02AF-E3D0-91E70C68D76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D29124D-2442-D6B3-7E31-EA56B5772A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a:latin typeface="+mn-lt"/>
            </a:endParaRPr>
          </a:p>
        </p:txBody>
      </p:sp>
    </p:spTree>
    <p:extLst>
      <p:ext uri="{BB962C8B-B14F-4D97-AF65-F5344CB8AC3E}">
        <p14:creationId xmlns:p14="http://schemas.microsoft.com/office/powerpoint/2010/main" val="34823928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p>
          <a:p>
            <a:r>
              <a:rPr lang="en-US" i="1" dirty="0"/>
              <a:t>El siguiente paso es la aplicación de la gestión de </a:t>
            </a:r>
            <a:r>
              <a:rPr lang="en-US" i="1" dirty="0" err="1"/>
              <a:t>casos</a:t>
            </a:r>
            <a:r>
              <a:rPr lang="en-US" i="1" dirty="0"/>
              <a:t>.</a:t>
            </a:r>
            <a:endParaRPr lang="en-US" i="1" noProof="0" dirty="0"/>
          </a:p>
          <a:p>
            <a:r>
              <a:rPr lang="en-US" noProof="0" dirty="0"/>
              <a:t>Presente la diapositiva y complemente las respuestas de </a:t>
            </a:r>
            <a:r>
              <a:rPr lang="en-US" noProof="0" dirty="0" err="1"/>
              <a:t>los</a:t>
            </a:r>
            <a:r>
              <a:rPr lang="en-US" noProof="0" dirty="0"/>
              <a:t>/as </a:t>
            </a:r>
            <a:r>
              <a:rPr lang="en-US" noProof="0" dirty="0" err="1"/>
              <a:t>participantes</a:t>
            </a:r>
            <a:r>
              <a:rPr lang="en-US" noProof="0" dirty="0"/>
              <a:t> en </a:t>
            </a:r>
            <a:r>
              <a:rPr lang="en-US" noProof="0" dirty="0" err="1"/>
              <a:t>notas</a:t>
            </a:r>
            <a:r>
              <a:rPr lang="en-US" noProof="0" dirty="0"/>
              <a:t> </a:t>
            </a:r>
            <a:r>
              <a:rPr lang="en-US" noProof="0" dirty="0" err="1"/>
              <a:t>adhesivas</a:t>
            </a:r>
            <a:r>
              <a:rPr lang="en-US" noProof="0" dirty="0"/>
              <a:t>.</a:t>
            </a:r>
          </a:p>
        </p:txBody>
      </p:sp>
      <p:sp>
        <p:nvSpPr>
          <p:cNvPr id="6" name="Slide Image Placeholder 5">
            <a:extLst>
              <a:ext uri="{FF2B5EF4-FFF2-40B4-BE49-F238E27FC236}">
                <a16:creationId xmlns:a16="http://schemas.microsoft.com/office/drawing/2014/main" id="{87803DC5-08CE-014C-8917-1D1C2BD6A5E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78B8C20-0E61-3119-763F-CB6B4BDA161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a:latin typeface="+mn-lt"/>
            </a:endParaRPr>
          </a:p>
        </p:txBody>
      </p:sp>
    </p:spTree>
    <p:extLst>
      <p:ext uri="{BB962C8B-B14F-4D97-AF65-F5344CB8AC3E}">
        <p14:creationId xmlns:p14="http://schemas.microsoft.com/office/powerpoint/2010/main" val="4797601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p>
          <a:p>
            <a:r>
              <a:rPr lang="en-US" noProof="0" dirty="0"/>
              <a:t>Presente la diapositiva y complemente las respuestas de </a:t>
            </a:r>
            <a:r>
              <a:rPr lang="en-US" noProof="0" dirty="0" err="1"/>
              <a:t>los</a:t>
            </a:r>
            <a:r>
              <a:rPr lang="en-US" noProof="0" dirty="0"/>
              <a:t>/as </a:t>
            </a:r>
            <a:r>
              <a:rPr lang="en-US" noProof="0" dirty="0" err="1"/>
              <a:t>participantes</a:t>
            </a:r>
            <a:r>
              <a:rPr lang="en-US" noProof="0" dirty="0"/>
              <a:t> en </a:t>
            </a:r>
            <a:r>
              <a:rPr lang="en-US" noProof="0" dirty="0" err="1"/>
              <a:t>notas</a:t>
            </a:r>
            <a:r>
              <a:rPr lang="en-US" noProof="0" dirty="0"/>
              <a:t> </a:t>
            </a:r>
            <a:r>
              <a:rPr lang="en-US" noProof="0" dirty="0" err="1"/>
              <a:t>adhesivas</a:t>
            </a:r>
            <a:r>
              <a:rPr lang="en-US" noProof="0" dirty="0"/>
              <a:t>.</a:t>
            </a:r>
          </a:p>
        </p:txBody>
      </p:sp>
      <p:sp>
        <p:nvSpPr>
          <p:cNvPr id="6" name="Slide Image Placeholder 5">
            <a:extLst>
              <a:ext uri="{FF2B5EF4-FFF2-40B4-BE49-F238E27FC236}">
                <a16:creationId xmlns:a16="http://schemas.microsoft.com/office/drawing/2014/main" id="{0DED3EF7-D3DF-677D-7895-0FAB8366E86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42B4CD6-B38C-3D1F-3646-877C1F9420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a:latin typeface="+mn-lt"/>
            </a:endParaRPr>
          </a:p>
        </p:txBody>
      </p:sp>
    </p:spTree>
    <p:extLst>
      <p:ext uri="{BB962C8B-B14F-4D97-AF65-F5344CB8AC3E}">
        <p14:creationId xmlns:p14="http://schemas.microsoft.com/office/powerpoint/2010/main" val="17175049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p>
          <a:p>
            <a:r>
              <a:rPr lang="en-US" noProof="0" dirty="0" err="1"/>
              <a:t>Presente</a:t>
            </a:r>
            <a:r>
              <a:rPr lang="en-US" noProof="0" dirty="0"/>
              <a:t> </a:t>
            </a:r>
            <a:r>
              <a:rPr lang="en-US" noProof="0" dirty="0" err="1"/>
              <a:t>el</a:t>
            </a:r>
            <a:r>
              <a:rPr lang="en-US" noProof="0" dirty="0"/>
              <a:t> </a:t>
            </a:r>
            <a:r>
              <a:rPr lang="en-US" noProof="0" dirty="0" err="1"/>
              <a:t>contenido</a:t>
            </a:r>
            <a:r>
              <a:rPr lang="en-US" noProof="0" dirty="0"/>
              <a:t> de la </a:t>
            </a:r>
            <a:r>
              <a:rPr lang="en-US" noProof="0" dirty="0" err="1"/>
              <a:t>diapositiva</a:t>
            </a:r>
            <a:r>
              <a:rPr lang="en-US" noProof="0" dirty="0"/>
              <a:t>.</a:t>
            </a:r>
          </a:p>
          <a:p>
            <a:r>
              <a:rPr lang="es-ES" i="1" dirty="0"/>
              <a:t>¿Hay preguntas o alguien necesita una aclaración?</a:t>
            </a:r>
            <a:endParaRPr lang="en-US" i="1" dirty="0"/>
          </a:p>
        </p:txBody>
      </p:sp>
      <p:sp>
        <p:nvSpPr>
          <p:cNvPr id="6" name="Slide Image Placeholder 5">
            <a:extLst>
              <a:ext uri="{FF2B5EF4-FFF2-40B4-BE49-F238E27FC236}">
                <a16:creationId xmlns:a16="http://schemas.microsoft.com/office/drawing/2014/main" id="{29958A30-7B1B-F6CB-69C6-67F1894E510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42A55FC-10C0-A511-052B-7F29716FBF4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a:latin typeface="+mn-lt"/>
            </a:endParaRPr>
          </a:p>
        </p:txBody>
      </p:sp>
    </p:spTree>
    <p:extLst>
      <p:ext uri="{BB962C8B-B14F-4D97-AF65-F5344CB8AC3E}">
        <p14:creationId xmlns:p14="http://schemas.microsoft.com/office/powerpoint/2010/main" val="978296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SESIÓN 4 </a:t>
            </a:r>
            <a:br>
              <a:rPr lang="en-CA" b="1" dirty="0"/>
            </a:br>
            <a:r>
              <a:rPr lang="en-CA" b="1" dirty="0"/>
              <a:t>DURACIÓN: 1h30</a:t>
            </a:r>
            <a:endParaRPr lang="en-US" b="1" dirty="0"/>
          </a:p>
          <a:p>
            <a:pPr marL="0" indent="0">
              <a:buNone/>
            </a:pPr>
            <a:r>
              <a:rPr lang="en-US" b="1" noProof="0" dirty="0">
                <a:sym typeface="Arial"/>
              </a:rPr>
              <a:t>______________________________________________________________________________</a:t>
            </a:r>
          </a:p>
          <a:p>
            <a:pPr marL="0" indent="0">
              <a:buNone/>
            </a:pPr>
            <a:endParaRPr lang="en-US" noProof="0" dirty="0"/>
          </a:p>
          <a:p>
            <a:pPr marL="0" indent="0">
              <a:buNone/>
            </a:pPr>
            <a:r>
              <a:rPr lang="en-US" b="1" noProof="0" dirty="0"/>
              <a:t>EXPLICAR</a:t>
            </a:r>
          </a:p>
          <a:p>
            <a:r>
              <a:rPr lang="en-US" i="1" noProof="0" dirty="0"/>
              <a:t>En esta sesión </a:t>
            </a:r>
            <a:r>
              <a:rPr lang="en-US" i="1" noProof="0" dirty="0" err="1"/>
              <a:t>analizaremos</a:t>
            </a:r>
            <a:r>
              <a:rPr lang="en-US" i="1" noProof="0" dirty="0"/>
              <a:t> de </a:t>
            </a:r>
            <a:r>
              <a:rPr lang="en-US" i="1" noProof="0" dirty="0" err="1"/>
              <a:t>manera</a:t>
            </a:r>
            <a:r>
              <a:rPr lang="en-US" i="1" noProof="0" dirty="0"/>
              <a:t> </a:t>
            </a:r>
            <a:r>
              <a:rPr lang="en-US" i="1" noProof="0" dirty="0" err="1"/>
              <a:t>específica</a:t>
            </a:r>
            <a:r>
              <a:rPr lang="en-US" i="1" noProof="0" dirty="0"/>
              <a:t> la relación entre el fortalecimiento de la familia y la separación familiar. </a:t>
            </a:r>
          </a:p>
        </p:txBody>
      </p:sp>
      <p:sp>
        <p:nvSpPr>
          <p:cNvPr id="6" name="Slide Image Placeholder 5">
            <a:extLst>
              <a:ext uri="{FF2B5EF4-FFF2-40B4-BE49-F238E27FC236}">
                <a16:creationId xmlns:a16="http://schemas.microsoft.com/office/drawing/2014/main" id="{3E3CC022-D831-D11B-E138-7E9758AEAA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F8D6725-F357-E295-F289-A81DE5CB2A9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a:latin typeface="+mn-lt"/>
            </a:endParaRPr>
          </a:p>
        </p:txBody>
      </p:sp>
    </p:spTree>
    <p:extLst>
      <p:ext uri="{BB962C8B-B14F-4D97-AF65-F5344CB8AC3E}">
        <p14:creationId xmlns:p14="http://schemas.microsoft.com/office/powerpoint/2010/main" val="24555525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endParaRPr lang="en-US" noProof="0" dirty="0"/>
          </a:p>
          <a:p>
            <a:r>
              <a:rPr lang="en-US" i="1" noProof="0" dirty="0"/>
              <a:t>Hay tres formas principales en las que un enfoque de fortalecimiento familiar puede </a:t>
            </a:r>
            <a:r>
              <a:rPr lang="en-US" i="1" noProof="0" dirty="0" err="1"/>
              <a:t>apoyar</a:t>
            </a:r>
            <a:r>
              <a:rPr lang="en-US" i="1" noProof="0" dirty="0"/>
              <a:t> a </a:t>
            </a:r>
            <a:r>
              <a:rPr lang="en-US" i="1" noProof="0" dirty="0" err="1"/>
              <a:t>los</a:t>
            </a:r>
            <a:r>
              <a:rPr lang="en-US" i="1" noProof="0" dirty="0"/>
              <a:t>/as UASC. </a:t>
            </a:r>
          </a:p>
          <a:p>
            <a:pPr lvl="1"/>
            <a:r>
              <a:rPr lang="en-US" b="1" i="1" noProof="0" dirty="0" err="1"/>
              <a:t>Evitar</a:t>
            </a:r>
            <a:r>
              <a:rPr lang="en-US" b="1" i="1" noProof="0" dirty="0"/>
              <a:t> la </a:t>
            </a:r>
            <a:r>
              <a:rPr lang="en-US" b="1" i="1" noProof="0" dirty="0" err="1"/>
              <a:t>separación</a:t>
            </a:r>
            <a:r>
              <a:rPr lang="en-US" b="1" i="1" noProof="0" dirty="0"/>
              <a:t>.</a:t>
            </a:r>
            <a:endParaRPr lang="en-US" b="1" i="1" dirty="0"/>
          </a:p>
          <a:p>
            <a:pPr lvl="2"/>
            <a:r>
              <a:rPr lang="en-US" i="1" noProof="0" dirty="0"/>
              <a:t>Un enfoque de fortalecimiento familiar puede disminuir los riesgos de separación familiar mediante:</a:t>
            </a:r>
          </a:p>
          <a:p>
            <a:pPr lvl="3"/>
            <a:r>
              <a:rPr lang="en-US" i="1" noProof="0" dirty="0" err="1"/>
              <a:t>apoyo</a:t>
            </a:r>
            <a:r>
              <a:rPr lang="en-US" i="1" noProof="0" dirty="0"/>
              <a:t> a las familias vulnerables para que sigan </a:t>
            </a:r>
            <a:r>
              <a:rPr lang="en-US" i="1" noProof="0" dirty="0" err="1"/>
              <a:t>cuidando</a:t>
            </a:r>
            <a:r>
              <a:rPr lang="en-US" i="1" noProof="0" dirty="0"/>
              <a:t> a sus </a:t>
            </a:r>
            <a:r>
              <a:rPr lang="en-US" i="1" noProof="0" dirty="0" err="1"/>
              <a:t>hijos</a:t>
            </a:r>
            <a:r>
              <a:rPr lang="en-US" i="1" noProof="0" dirty="0"/>
              <a:t>/as.</a:t>
            </a:r>
          </a:p>
          <a:p>
            <a:pPr lvl="3"/>
            <a:r>
              <a:rPr lang="en-US" i="1" noProof="0" dirty="0" err="1"/>
              <a:t>capacitar</a:t>
            </a:r>
            <a:r>
              <a:rPr lang="en-US" i="1" noProof="0" dirty="0"/>
              <a:t> y desarrollar la capacidad de </a:t>
            </a:r>
            <a:r>
              <a:rPr lang="en-US" i="1" noProof="0" dirty="0" err="1"/>
              <a:t>los</a:t>
            </a:r>
            <a:r>
              <a:rPr lang="en-US" i="1" noProof="0" dirty="0"/>
              <a:t>/as cuidadores en </a:t>
            </a:r>
            <a:r>
              <a:rPr lang="en-US" i="1" noProof="0" dirty="0" err="1"/>
              <a:t>esta</a:t>
            </a:r>
            <a:r>
              <a:rPr lang="en-US" i="1" noProof="0" dirty="0"/>
              <a:t> </a:t>
            </a:r>
            <a:r>
              <a:rPr lang="en-US" i="1" noProof="0" dirty="0" err="1"/>
              <a:t>función</a:t>
            </a:r>
            <a:r>
              <a:rPr lang="en-US" i="1" noProof="0" dirty="0"/>
              <a:t>.</a:t>
            </a:r>
          </a:p>
          <a:p>
            <a:pPr lvl="3"/>
            <a:r>
              <a:rPr lang="en-US" i="1" noProof="0" dirty="0" err="1"/>
              <a:t>aprovechar</a:t>
            </a:r>
            <a:r>
              <a:rPr lang="en-US" i="1" noProof="0" dirty="0"/>
              <a:t> los factores de </a:t>
            </a:r>
            <a:r>
              <a:rPr lang="en-US" i="1" noProof="0" dirty="0" err="1"/>
              <a:t>protección</a:t>
            </a:r>
            <a:r>
              <a:rPr lang="en-US" i="1" noProof="0" dirty="0"/>
              <a:t>.</a:t>
            </a:r>
          </a:p>
          <a:p>
            <a:pPr lvl="3"/>
            <a:r>
              <a:rPr lang="en-US" i="1" noProof="0" dirty="0" err="1"/>
              <a:t>apoyo</a:t>
            </a:r>
            <a:r>
              <a:rPr lang="en-US" i="1" noProof="0" dirty="0"/>
              <a:t> a la </a:t>
            </a:r>
            <a:r>
              <a:rPr lang="en-US" i="1" noProof="0" dirty="0" err="1"/>
              <a:t>mejora</a:t>
            </a:r>
            <a:r>
              <a:rPr lang="en-US" i="1" noProof="0" dirty="0"/>
              <a:t> de las relaciones entre cuidadores e </a:t>
            </a:r>
            <a:r>
              <a:rPr lang="en-US" i="1" noProof="0" dirty="0" err="1"/>
              <a:t>hijos</a:t>
            </a:r>
            <a:r>
              <a:rPr lang="en-US" i="1" noProof="0" dirty="0"/>
              <a:t>/as. </a:t>
            </a:r>
          </a:p>
          <a:p>
            <a:pPr lvl="1"/>
            <a:r>
              <a:rPr lang="en-US" b="1" i="1" noProof="0" dirty="0"/>
              <a:t>Reforzar los sistemas de cuidados alternativos basados en la familia.</a:t>
            </a:r>
          </a:p>
          <a:p>
            <a:pPr lvl="1"/>
            <a:r>
              <a:rPr lang="en-US" b="1" i="1" noProof="0" dirty="0"/>
              <a:t>Apoyar la reunificación y la </a:t>
            </a:r>
            <a:r>
              <a:rPr lang="en-US" b="1" i="1" noProof="0" dirty="0" err="1"/>
              <a:t>reintegración</a:t>
            </a:r>
            <a:r>
              <a:rPr lang="en-US" b="1" i="1" noProof="0" dirty="0"/>
              <a:t>.</a:t>
            </a:r>
          </a:p>
          <a:p>
            <a:pPr lvl="2"/>
            <a:r>
              <a:rPr lang="en-US" i="1" dirty="0" err="1"/>
              <a:t>Sobre todo </a:t>
            </a:r>
            <a:r>
              <a:rPr lang="en-US" i="1" noProof="0" dirty="0"/>
              <a:t>en los casos en que los factores de protección dentro de la familia se han visto debilitados por la separación.</a:t>
            </a:r>
          </a:p>
        </p:txBody>
      </p:sp>
      <p:sp>
        <p:nvSpPr>
          <p:cNvPr id="6" name="Slide Image Placeholder 5">
            <a:extLst>
              <a:ext uri="{FF2B5EF4-FFF2-40B4-BE49-F238E27FC236}">
                <a16:creationId xmlns:a16="http://schemas.microsoft.com/office/drawing/2014/main" id="{CB9FCB31-D47D-FFD5-7629-F475D717DA5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6AC8001-B6D9-D694-BD39-219272DC15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a:latin typeface="+mn-lt"/>
            </a:endParaRPr>
          </a:p>
        </p:txBody>
      </p:sp>
    </p:spTree>
    <p:extLst>
      <p:ext uri="{BB962C8B-B14F-4D97-AF65-F5344CB8AC3E}">
        <p14:creationId xmlns:p14="http://schemas.microsoft.com/office/powerpoint/2010/main" val="1319429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ADAPTAR AL CONTEXTO</a:t>
            </a:r>
          </a:p>
          <a:p>
            <a:r>
              <a:rPr lang="en-US" noProof="0" dirty="0" err="1"/>
              <a:t>Adapte</a:t>
            </a:r>
            <a:r>
              <a:rPr lang="en-US" noProof="0" dirty="0"/>
              <a:t> los ejemplos de separación "deliberada" a </a:t>
            </a:r>
            <a:r>
              <a:rPr lang="en-US" noProof="0" dirty="0" err="1"/>
              <a:t>su</a:t>
            </a:r>
            <a:r>
              <a:rPr lang="en-US" noProof="0" dirty="0"/>
              <a:t> </a:t>
            </a:r>
            <a:r>
              <a:rPr lang="en-US" noProof="0" dirty="0" err="1"/>
              <a:t>contexto</a:t>
            </a:r>
            <a:r>
              <a:rPr lang="en-US" noProof="0" dirty="0"/>
              <a:t>. </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EXPLICAR</a:t>
            </a:r>
          </a:p>
          <a:p>
            <a:r>
              <a:rPr lang="en-US" i="1" noProof="0" dirty="0" err="1"/>
              <a:t>Menores</a:t>
            </a:r>
            <a:r>
              <a:rPr lang="en-US" i="1" noProof="0" dirty="0"/>
              <a:t> </a:t>
            </a:r>
            <a:r>
              <a:rPr lang="en-US" i="1" noProof="0" dirty="0" err="1"/>
              <a:t>cuidados</a:t>
            </a:r>
            <a:r>
              <a:rPr lang="en-US" i="1" noProof="0" dirty="0"/>
              <a:t>/as por sus padres:</a:t>
            </a:r>
          </a:p>
          <a:p>
            <a:pPr lvl="1"/>
            <a:r>
              <a:rPr lang="en-US" i="1" noProof="0" dirty="0" err="1"/>
              <a:t>los</a:t>
            </a:r>
            <a:r>
              <a:rPr lang="en-US" i="1" noProof="0" dirty="0"/>
              <a:t> padres son </a:t>
            </a:r>
            <a:r>
              <a:rPr lang="en-US" i="1" noProof="0" dirty="0" err="1"/>
              <a:t>reconocidos</a:t>
            </a:r>
            <a:r>
              <a:rPr lang="en-US" i="1" noProof="0" dirty="0"/>
              <a:t> de </a:t>
            </a:r>
            <a:r>
              <a:rPr lang="en-US" i="1" noProof="0" dirty="0" err="1"/>
              <a:t>manera</a:t>
            </a:r>
            <a:r>
              <a:rPr lang="en-US" i="1" noProof="0" dirty="0"/>
              <a:t> universal </a:t>
            </a:r>
            <a:r>
              <a:rPr lang="en-US" i="1" noProof="0" dirty="0" err="1"/>
              <a:t>como</a:t>
            </a:r>
            <a:r>
              <a:rPr lang="en-US" i="1" noProof="0" dirty="0"/>
              <a:t> </a:t>
            </a:r>
            <a:r>
              <a:rPr lang="en-US" i="1" noProof="0" dirty="0" err="1"/>
              <a:t>los</a:t>
            </a:r>
            <a:r>
              <a:rPr lang="en-US" i="1" noProof="0" dirty="0"/>
              <a:t> </a:t>
            </a:r>
            <a:r>
              <a:rPr lang="en-US" i="1" noProof="0" dirty="0" err="1"/>
              <a:t>principales</a:t>
            </a:r>
            <a:r>
              <a:rPr lang="en-US" i="1" noProof="0" dirty="0"/>
              <a:t> y mejores cuidadores de sus </a:t>
            </a:r>
            <a:r>
              <a:rPr lang="en-US" i="1" noProof="0" dirty="0" err="1"/>
              <a:t>hijos</a:t>
            </a:r>
            <a:r>
              <a:rPr lang="en-US" i="1" noProof="0" dirty="0"/>
              <a:t>/as. </a:t>
            </a:r>
          </a:p>
          <a:p>
            <a:pPr lvl="1"/>
            <a:r>
              <a:rPr lang="en-US" i="1" noProof="0" dirty="0"/>
              <a:t>las </a:t>
            </a:r>
            <a:r>
              <a:rPr lang="en-US" i="1" noProof="0" dirty="0" err="1"/>
              <a:t>familias</a:t>
            </a:r>
            <a:r>
              <a:rPr lang="en-US" i="1" noProof="0" dirty="0"/>
              <a:t> son reconocidas como el lugar natural y legítimo para que </a:t>
            </a:r>
            <a:r>
              <a:rPr lang="en-US" i="1" noProof="0" dirty="0" err="1"/>
              <a:t>los</a:t>
            </a:r>
            <a:r>
              <a:rPr lang="en-US" i="1" noProof="0" dirty="0"/>
              <a:t>/as </a:t>
            </a:r>
            <a:r>
              <a:rPr lang="en-US" i="1" noProof="0" dirty="0" err="1"/>
              <a:t>menores</a:t>
            </a:r>
            <a:r>
              <a:rPr lang="en-US" i="1" noProof="0" dirty="0"/>
              <a:t> crezcan, se desarrollen y </a:t>
            </a:r>
            <a:r>
              <a:rPr lang="en-US" i="1" noProof="0" dirty="0" err="1"/>
              <a:t>sean</a:t>
            </a:r>
            <a:r>
              <a:rPr lang="en-US" i="1" noProof="0" dirty="0"/>
              <a:t> </a:t>
            </a:r>
            <a:r>
              <a:rPr lang="en-US" i="1" noProof="0" dirty="0" err="1"/>
              <a:t>protegidos</a:t>
            </a:r>
            <a:r>
              <a:rPr lang="en-US" i="1" noProof="0" dirty="0"/>
              <a:t>/as. </a:t>
            </a:r>
          </a:p>
          <a:p>
            <a:pPr lvl="1"/>
            <a:r>
              <a:rPr lang="en-US" i="1" noProof="0" dirty="0" err="1"/>
              <a:t>por</a:t>
            </a:r>
            <a:r>
              <a:rPr lang="en-US" i="1" noProof="0" dirty="0"/>
              <a:t> </a:t>
            </a:r>
            <a:r>
              <a:rPr lang="en-US" i="1" noProof="0" dirty="0" err="1"/>
              <a:t>esto</a:t>
            </a:r>
            <a:r>
              <a:rPr lang="en-US" i="1" noProof="0" dirty="0"/>
              <a:t>, siempre que sea posible, </a:t>
            </a:r>
            <a:r>
              <a:rPr lang="en-US" i="1" noProof="0" dirty="0" err="1"/>
              <a:t>los</a:t>
            </a:r>
            <a:r>
              <a:rPr lang="en-US" i="1" noProof="0" dirty="0"/>
              <a:t>/as </a:t>
            </a:r>
            <a:r>
              <a:rPr lang="en-US" i="1" noProof="0" dirty="0" err="1"/>
              <a:t>menores</a:t>
            </a:r>
            <a:r>
              <a:rPr lang="en-US" i="1" noProof="0" dirty="0"/>
              <a:t> deben ser </a:t>
            </a:r>
            <a:r>
              <a:rPr lang="en-US" i="1" noProof="0" dirty="0" err="1"/>
              <a:t>cuidados</a:t>
            </a:r>
            <a:r>
              <a:rPr lang="en-US" i="1" noProof="0" dirty="0"/>
              <a:t>/as por sus padres: </a:t>
            </a:r>
          </a:p>
          <a:p>
            <a:pPr lvl="2"/>
            <a:r>
              <a:rPr lang="en-US" i="1" noProof="0" dirty="0"/>
              <a:t>la inmensa mayoría de los padres quieren lo mejor para sus </a:t>
            </a:r>
            <a:r>
              <a:rPr lang="en-US" i="1" noProof="0" dirty="0" err="1"/>
              <a:t>hijos</a:t>
            </a:r>
            <a:r>
              <a:rPr lang="en-US" i="1" noProof="0" dirty="0"/>
              <a:t>/as. </a:t>
            </a:r>
          </a:p>
          <a:p>
            <a:pPr lvl="2"/>
            <a:r>
              <a:rPr lang="en-US" i="1" noProof="0" dirty="0"/>
              <a:t>sin embargo, algunos padres necesitan apoyo adicional para conseguirlo. </a:t>
            </a:r>
          </a:p>
          <a:p>
            <a:r>
              <a:rPr lang="en-US" i="1" noProof="0" dirty="0" err="1"/>
              <a:t>Menores</a:t>
            </a:r>
            <a:r>
              <a:rPr lang="en-US" i="1" noProof="0" dirty="0"/>
              <a:t> </a:t>
            </a:r>
            <a:r>
              <a:rPr lang="en-US" i="1" noProof="0" dirty="0" err="1"/>
              <a:t>en</a:t>
            </a:r>
            <a:r>
              <a:rPr lang="en-US" i="1" noProof="0" dirty="0"/>
              <a:t> </a:t>
            </a:r>
            <a:r>
              <a:rPr lang="en-US" i="1" noProof="0" dirty="0" err="1"/>
              <a:t>modalidad</a:t>
            </a:r>
            <a:r>
              <a:rPr lang="en-US" i="1" noProof="0" dirty="0"/>
              <a:t> de </a:t>
            </a:r>
            <a:r>
              <a:rPr lang="en-US" i="1" noProof="0" dirty="0" err="1"/>
              <a:t>acogida</a:t>
            </a:r>
            <a:r>
              <a:rPr lang="en-US" i="1" noProof="0" dirty="0"/>
              <a:t> </a:t>
            </a:r>
            <a:r>
              <a:rPr lang="en-US" i="1" noProof="0" dirty="0" err="1"/>
              <a:t>alternativa</a:t>
            </a:r>
            <a:r>
              <a:rPr lang="en-US" i="1" noProof="0" dirty="0"/>
              <a:t>:</a:t>
            </a:r>
          </a:p>
          <a:p>
            <a:pPr lvl="1"/>
            <a:r>
              <a:rPr lang="en-US" i="1" noProof="0" dirty="0" err="1"/>
              <a:t>cuando</a:t>
            </a:r>
            <a:r>
              <a:rPr lang="en-US" i="1" noProof="0" dirty="0"/>
              <a:t> </a:t>
            </a:r>
            <a:r>
              <a:rPr lang="en-US" i="1" noProof="0" dirty="0" err="1"/>
              <a:t>los</a:t>
            </a:r>
            <a:r>
              <a:rPr lang="en-US" i="1" noProof="0" dirty="0"/>
              <a:t>/as </a:t>
            </a:r>
            <a:r>
              <a:rPr lang="en-US" i="1" noProof="0" dirty="0" err="1"/>
              <a:t>menores</a:t>
            </a:r>
            <a:r>
              <a:rPr lang="en-US" i="1" noProof="0" dirty="0"/>
              <a:t> son </a:t>
            </a:r>
            <a:r>
              <a:rPr lang="en-US" i="1" noProof="0" dirty="0" err="1"/>
              <a:t>reubicados</a:t>
            </a:r>
            <a:r>
              <a:rPr lang="en-US" i="1" noProof="0" dirty="0"/>
              <a:t> </a:t>
            </a:r>
            <a:r>
              <a:rPr lang="en-US" i="1" noProof="0" dirty="0" err="1"/>
              <a:t>en</a:t>
            </a:r>
            <a:r>
              <a:rPr lang="en-US" i="1" noProof="0" dirty="0"/>
              <a:t> </a:t>
            </a:r>
            <a:r>
              <a:rPr lang="en-US" i="1" noProof="0" dirty="0" err="1"/>
              <a:t>modalidad</a:t>
            </a:r>
            <a:r>
              <a:rPr lang="en-US" i="1" noProof="0" dirty="0"/>
              <a:t> de </a:t>
            </a:r>
            <a:r>
              <a:rPr lang="en-US" i="1" noProof="0" dirty="0" err="1"/>
              <a:t>acogida</a:t>
            </a:r>
            <a:r>
              <a:rPr lang="en-US" i="1" noProof="0" dirty="0"/>
              <a:t> </a:t>
            </a:r>
            <a:r>
              <a:rPr lang="en-US" i="1" noProof="0" dirty="0" err="1"/>
              <a:t>alternativa</a:t>
            </a:r>
            <a:r>
              <a:rPr lang="en-US" i="1" noProof="0" dirty="0"/>
              <a:t>, por el motivo que sea, las familias, cuidadores o instituciones a cuyo cuidado se encuentran tienen las mismas responsabilidades inherentes que los padres: proporcionarles cuidado y protección. </a:t>
            </a:r>
          </a:p>
          <a:p>
            <a:pPr lvl="1"/>
            <a:r>
              <a:rPr lang="en-US" i="1" noProof="0" dirty="0"/>
              <a:t>las </a:t>
            </a:r>
            <a:r>
              <a:rPr lang="en-US" i="1" noProof="0" dirty="0" err="1"/>
              <a:t>pruebas</a:t>
            </a:r>
            <a:r>
              <a:rPr lang="en-US" i="1" noProof="0" dirty="0"/>
              <a:t> </a:t>
            </a:r>
            <a:r>
              <a:rPr lang="en-US" i="1" noProof="0" dirty="0" err="1"/>
              <a:t>demuestran</a:t>
            </a:r>
            <a:r>
              <a:rPr lang="en-US" i="1" noProof="0" dirty="0"/>
              <a:t> que el cuidado alternativo, en particular el institucional, a menudo no satisface la necesidad de </a:t>
            </a:r>
            <a:r>
              <a:rPr lang="en-US" i="1" noProof="0" dirty="0" err="1"/>
              <a:t>los</a:t>
            </a:r>
            <a:r>
              <a:rPr lang="en-US" i="1" noProof="0" dirty="0"/>
              <a:t>/as </a:t>
            </a:r>
            <a:r>
              <a:rPr lang="en-US" i="1" noProof="0" dirty="0" err="1"/>
              <a:t>menores</a:t>
            </a:r>
            <a:r>
              <a:rPr lang="en-US" i="1" noProof="0" dirty="0"/>
              <a:t> a </a:t>
            </a:r>
            <a:r>
              <a:rPr lang="en-US" i="1" noProof="0" dirty="0" err="1"/>
              <a:t>tener</a:t>
            </a:r>
            <a:r>
              <a:rPr lang="en-US" i="1" noProof="0" dirty="0"/>
              <a:t> </a:t>
            </a:r>
            <a:r>
              <a:rPr lang="en-US" i="1" noProof="0" dirty="0" err="1"/>
              <a:t>una</a:t>
            </a:r>
            <a:r>
              <a:rPr lang="en-US" i="1" noProof="0" dirty="0"/>
              <a:t> atención cercana y afectuosa y de estimulación intelectual y emocional. </a:t>
            </a:r>
          </a:p>
          <a:p>
            <a:pPr lvl="1"/>
            <a:r>
              <a:rPr lang="en-US" i="1" noProof="0" dirty="0" err="1"/>
              <a:t>por</a:t>
            </a:r>
            <a:r>
              <a:rPr lang="en-US" i="1" noProof="0" dirty="0"/>
              <a:t> lo tanto, en contextos o casos en los que existe riesgo de separación, la prevención de la separación puede ser un objetivo importante en el fortalecimiento de la familia.</a:t>
            </a:r>
          </a:p>
          <a:p>
            <a:pPr marL="0" indent="0">
              <a:buNone/>
            </a:pPr>
            <a:endParaRPr lang="en-US" noProof="0" dirty="0"/>
          </a:p>
          <a:p>
            <a:pPr marL="0" indent="0">
              <a:buNone/>
            </a:pPr>
            <a:r>
              <a:rPr lang="es-ES" b="1" noProof="0" dirty="0"/>
              <a:t>CONTINÚA EN LA SIGUIENTE DIAPOSITIVA</a:t>
            </a:r>
            <a:r>
              <a:rPr lang="en-US" b="1" noProof="0" dirty="0"/>
              <a:t> </a:t>
            </a:r>
            <a:r>
              <a:rPr lang="en-US" b="1" noProof="0"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ABD5EC33-C40D-E83D-05FD-F0FC40D208A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88AF970-9F82-2ECF-603F-90A4B5215C4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a:latin typeface="+mn-lt"/>
            </a:endParaRPr>
          </a:p>
        </p:txBody>
      </p:sp>
    </p:spTree>
    <p:extLst>
      <p:ext uri="{BB962C8B-B14F-4D97-AF65-F5344CB8AC3E}">
        <p14:creationId xmlns:p14="http://schemas.microsoft.com/office/powerpoint/2010/main" val="38345012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i="1" noProof="0" dirty="0"/>
              <a:t>En algunos casos, las familias pueden </a:t>
            </a:r>
            <a:r>
              <a:rPr lang="en-US" i="1" noProof="0" dirty="0" err="1"/>
              <a:t>separarse</a:t>
            </a:r>
            <a:r>
              <a:rPr lang="en-US" i="1" noProof="0" dirty="0"/>
              <a:t> de </a:t>
            </a:r>
            <a:r>
              <a:rPr lang="en-US" i="1" noProof="0" dirty="0" err="1"/>
              <a:t>manera</a:t>
            </a:r>
            <a:r>
              <a:rPr lang="en-US" i="1" noProof="0" dirty="0"/>
              <a:t> “</a:t>
            </a:r>
            <a:r>
              <a:rPr lang="en-US" i="1" noProof="0" dirty="0" err="1"/>
              <a:t>deliberada</a:t>
            </a:r>
            <a:r>
              <a:rPr lang="en-US" i="1" noProof="0" dirty="0"/>
              <a:t>”:</a:t>
            </a:r>
          </a:p>
          <a:p>
            <a:pPr lvl="1"/>
            <a:r>
              <a:rPr lang="en-US" i="1" noProof="0" dirty="0" err="1"/>
              <a:t>esto</a:t>
            </a:r>
            <a:r>
              <a:rPr lang="en-US" i="1" noProof="0" dirty="0"/>
              <a:t> no significa necesariamente que quieran separarse, pero pueden sentir que tienen que hacerlo como mecanismo de afrontamiento, o pueden creer que es la mejor opción para </a:t>
            </a:r>
            <a:r>
              <a:rPr lang="en-US" i="1" noProof="0" dirty="0" err="1"/>
              <a:t>el</a:t>
            </a:r>
            <a:r>
              <a:rPr lang="en-US" i="1" noProof="0" dirty="0"/>
              <a:t>/la </a:t>
            </a:r>
            <a:r>
              <a:rPr lang="en-US" i="1" noProof="0" dirty="0" err="1"/>
              <a:t>menor</a:t>
            </a:r>
            <a:r>
              <a:rPr lang="en-US" i="1" noProof="0" dirty="0"/>
              <a:t> y/o la familia en circunstancias específicas. </a:t>
            </a:r>
          </a:p>
          <a:p>
            <a:pPr lvl="1"/>
            <a:r>
              <a:rPr lang="en-US" i="1" noProof="0" dirty="0" err="1"/>
              <a:t>si</a:t>
            </a:r>
            <a:r>
              <a:rPr lang="en-US" i="1" noProof="0" dirty="0"/>
              <a:t> un/a </a:t>
            </a:r>
            <a:r>
              <a:rPr lang="en-US" i="1" noProof="0" dirty="0" err="1"/>
              <a:t>menor</a:t>
            </a:r>
            <a:r>
              <a:rPr lang="en-US" i="1" noProof="0" dirty="0"/>
              <a:t> y su familia corren el riesgo de separarse debido a una vulnerabilidad, por ejemplo su situación económica, abordar estas vulnerabilidades puede ser una parte importante del fortalecimiento de la familia.</a:t>
            </a:r>
          </a:p>
          <a:p>
            <a:pPr lvl="1"/>
            <a:r>
              <a:rPr lang="en-US" i="1" dirty="0" err="1"/>
              <a:t>esta</a:t>
            </a:r>
            <a:r>
              <a:rPr lang="en-US" i="1" dirty="0"/>
              <a:t> </a:t>
            </a:r>
            <a:r>
              <a:rPr lang="en-US" i="1" noProof="0" dirty="0"/>
              <a:t>es una de las razones por las que no solo podemos remitir a </a:t>
            </a:r>
            <a:r>
              <a:rPr lang="en-US" i="1" noProof="0" dirty="0" err="1"/>
              <a:t>los</a:t>
            </a:r>
            <a:r>
              <a:rPr lang="en-US" i="1" noProof="0" dirty="0"/>
              <a:t>/as </a:t>
            </a:r>
            <a:r>
              <a:rPr lang="en-US" i="1" noProof="0" dirty="0" err="1"/>
              <a:t>menores</a:t>
            </a:r>
            <a:r>
              <a:rPr lang="en-US" i="1" noProof="0" dirty="0"/>
              <a:t> a los servicios, sino también a sus cuidadores. </a:t>
            </a:r>
          </a:p>
          <a:p>
            <a:r>
              <a:rPr lang="en-US" i="1" noProof="0" dirty="0"/>
              <a:t>Utilizar el enfoque de </a:t>
            </a:r>
            <a:r>
              <a:rPr lang="en-US" i="1" noProof="0" dirty="0" err="1"/>
              <a:t>fortalecimiento</a:t>
            </a:r>
            <a:r>
              <a:rPr lang="en-US" i="1" noProof="0" dirty="0"/>
              <a:t> familiar:</a:t>
            </a:r>
          </a:p>
          <a:p>
            <a:pPr lvl="1"/>
            <a:r>
              <a:rPr lang="en-US" i="1" dirty="0" err="1"/>
              <a:t>esto</a:t>
            </a:r>
            <a:r>
              <a:rPr lang="en-US" i="1" dirty="0"/>
              <a:t> </a:t>
            </a:r>
            <a:r>
              <a:rPr lang="en-US" i="1" noProof="0" dirty="0"/>
              <a:t>puede </a:t>
            </a:r>
            <a:r>
              <a:rPr lang="en-US" i="1" noProof="0" dirty="0" err="1"/>
              <a:t>implicar</a:t>
            </a:r>
            <a:r>
              <a:rPr lang="en-US" i="1" noProof="0" dirty="0"/>
              <a:t> </a:t>
            </a:r>
            <a:r>
              <a:rPr lang="en-US" i="1" noProof="0" dirty="0" err="1"/>
              <a:t>darle</a:t>
            </a:r>
            <a:r>
              <a:rPr lang="en-US" i="1" noProof="0" dirty="0"/>
              <a:t> las herramientas, la comprensión y las </a:t>
            </a:r>
            <a:r>
              <a:rPr lang="en-US" i="1" noProof="0" dirty="0" err="1"/>
              <a:t>técnicas</a:t>
            </a:r>
            <a:r>
              <a:rPr lang="en-US" i="1" noProof="0" dirty="0"/>
              <a:t> a </a:t>
            </a:r>
            <a:r>
              <a:rPr lang="en-US" i="1" noProof="0" dirty="0" err="1"/>
              <a:t>los</a:t>
            </a:r>
            <a:r>
              <a:rPr lang="en-US" i="1" noProof="0" dirty="0"/>
              <a:t> padres y/o </a:t>
            </a:r>
            <a:r>
              <a:rPr lang="en-US" i="1" noProof="0" dirty="0" err="1"/>
              <a:t>cuidadores</a:t>
            </a:r>
            <a:r>
              <a:rPr lang="en-US" i="1" noProof="0" dirty="0"/>
              <a:t> </a:t>
            </a:r>
            <a:r>
              <a:rPr lang="en-US" i="1" noProof="0" dirty="0" err="1"/>
              <a:t>inmediatos</a:t>
            </a:r>
            <a:r>
              <a:rPr lang="en-US" i="1" noProof="0" dirty="0"/>
              <a:t> para prevenir el abuso dentro de las familias, y por lo tanto, reducir el riesgo de que </a:t>
            </a:r>
            <a:r>
              <a:rPr lang="en-US" i="1" noProof="0" dirty="0" err="1"/>
              <a:t>los</a:t>
            </a:r>
            <a:r>
              <a:rPr lang="en-US" i="1" noProof="0" dirty="0"/>
              <a:t>/as </a:t>
            </a:r>
            <a:r>
              <a:rPr lang="en-US" i="1" noProof="0" dirty="0" err="1"/>
              <a:t>menores</a:t>
            </a:r>
            <a:r>
              <a:rPr lang="en-US" i="1" noProof="0" dirty="0"/>
              <a:t> sean retirados de sus familias </a:t>
            </a:r>
            <a:r>
              <a:rPr lang="en-US" i="1" noProof="0" dirty="0" err="1"/>
              <a:t>por</a:t>
            </a:r>
            <a:r>
              <a:rPr lang="en-US" i="1" noProof="0" dirty="0"/>
              <a:t> </a:t>
            </a:r>
            <a:r>
              <a:rPr lang="en-US" i="1" noProof="0" dirty="0" err="1"/>
              <a:t>el</a:t>
            </a:r>
            <a:r>
              <a:rPr lang="en-US" i="1" noProof="0" dirty="0"/>
              <a:t> Estado u otra entidad responsable de hacerlo.</a:t>
            </a:r>
          </a:p>
          <a:p>
            <a:pPr lvl="1"/>
            <a:r>
              <a:rPr lang="en-US" i="1" noProof="0" dirty="0" err="1"/>
              <a:t>incluso</a:t>
            </a:r>
            <a:r>
              <a:rPr lang="en-US" i="1" noProof="0" dirty="0"/>
              <a:t> </a:t>
            </a:r>
            <a:r>
              <a:rPr lang="en-US" i="1" noProof="0" dirty="0" err="1"/>
              <a:t>cuando</a:t>
            </a:r>
            <a:r>
              <a:rPr lang="en-US" i="1" noProof="0" dirty="0"/>
              <a:t> </a:t>
            </a:r>
            <a:r>
              <a:rPr lang="en-US" i="1" noProof="0" dirty="0" err="1"/>
              <a:t>los</a:t>
            </a:r>
            <a:r>
              <a:rPr lang="en-US" i="1" noProof="0" dirty="0"/>
              <a:t>/as </a:t>
            </a:r>
            <a:r>
              <a:rPr lang="en-US" i="1" noProof="0" dirty="0" err="1"/>
              <a:t>menores</a:t>
            </a:r>
            <a:r>
              <a:rPr lang="en-US" i="1" noProof="0" dirty="0"/>
              <a:t> </a:t>
            </a:r>
            <a:r>
              <a:rPr lang="en-US" i="1" noProof="0" dirty="0" err="1"/>
              <a:t>están</a:t>
            </a:r>
            <a:r>
              <a:rPr lang="en-US" i="1" noProof="0" dirty="0"/>
              <a:t> </a:t>
            </a:r>
            <a:r>
              <a:rPr lang="en-US" i="1" noProof="0" dirty="0" err="1"/>
              <a:t>expuestos</a:t>
            </a:r>
            <a:r>
              <a:rPr lang="en-US" i="1" noProof="0" dirty="0"/>
              <a:t>/as a un riesgo significativo de abandono, violencia o abusos, no debe asumirse que </a:t>
            </a:r>
            <a:r>
              <a:rPr lang="en-US" i="1" noProof="0" dirty="0" err="1"/>
              <a:t>separarlos</a:t>
            </a:r>
            <a:r>
              <a:rPr lang="en-US" i="1" noProof="0" dirty="0"/>
              <a:t>/as de sus padres redunda en el interés superior del menor.</a:t>
            </a:r>
          </a:p>
          <a:p>
            <a:r>
              <a:rPr lang="en-US" i="1" dirty="0"/>
              <a:t>Gestión de casos basada </a:t>
            </a:r>
            <a:r>
              <a:rPr lang="en-US" i="1" dirty="0" err="1"/>
              <a:t>en</a:t>
            </a:r>
            <a:r>
              <a:rPr lang="en-US" i="1" dirty="0"/>
              <a:t> las </a:t>
            </a:r>
            <a:r>
              <a:rPr lang="en-US" i="1" dirty="0" err="1"/>
              <a:t>fortalezas</a:t>
            </a:r>
            <a:r>
              <a:rPr lang="en-US" i="1" dirty="0"/>
              <a:t>:</a:t>
            </a:r>
            <a:endParaRPr lang="en-US" i="1" noProof="0" dirty="0"/>
          </a:p>
          <a:p>
            <a:pPr lvl="1"/>
            <a:r>
              <a:rPr lang="en-US" i="1" noProof="0" dirty="0"/>
              <a:t>la gestión de casos basada </a:t>
            </a:r>
            <a:r>
              <a:rPr lang="en-US" i="1" noProof="0" dirty="0" err="1"/>
              <a:t>en</a:t>
            </a:r>
            <a:r>
              <a:rPr lang="en-US" i="1" noProof="0" dirty="0"/>
              <a:t> las </a:t>
            </a:r>
            <a:r>
              <a:rPr lang="en-US" i="1" noProof="0" dirty="0" err="1"/>
              <a:t>fortalezas</a:t>
            </a:r>
            <a:r>
              <a:rPr lang="en-US" i="1" noProof="0" dirty="0"/>
              <a:t> trata de reconocer y aprovechar lo que cada familia hace bien, con el fin de crear condiciones más propicias dentro de la familia para resolver los retos a los que se enfrentan y el riesgo de daño para </a:t>
            </a:r>
            <a:r>
              <a:rPr lang="en-US" i="1" noProof="0" dirty="0" err="1"/>
              <a:t>los</a:t>
            </a:r>
            <a:r>
              <a:rPr lang="en-US" i="1" noProof="0" dirty="0"/>
              <a:t>/as </a:t>
            </a:r>
            <a:r>
              <a:rPr lang="en-US" i="1" noProof="0" dirty="0" err="1"/>
              <a:t>menores</a:t>
            </a:r>
            <a:r>
              <a:rPr lang="en-US" i="1" noProof="0" dirty="0"/>
              <a:t>. </a:t>
            </a:r>
          </a:p>
          <a:p>
            <a:pPr lvl="1"/>
            <a:r>
              <a:rPr lang="en-US" i="1" noProof="0" dirty="0"/>
              <a:t>la gestión de casos basada </a:t>
            </a:r>
            <a:r>
              <a:rPr lang="en-US" i="1" noProof="0" dirty="0" err="1"/>
              <a:t>en</a:t>
            </a:r>
            <a:r>
              <a:rPr lang="en-US" i="1" noProof="0" dirty="0"/>
              <a:t> las </a:t>
            </a:r>
            <a:r>
              <a:rPr lang="en-US" i="1" noProof="0" dirty="0" err="1"/>
              <a:t>fortalezas</a:t>
            </a:r>
            <a:r>
              <a:rPr lang="en-US" i="1" noProof="0" dirty="0"/>
              <a:t> se considera actualmente la forma más adecuada de ayudar a las familias que luchan por cuidar y proteger a sus </a:t>
            </a:r>
            <a:r>
              <a:rPr lang="en-US" i="1" noProof="0" dirty="0" err="1"/>
              <a:t>hijos</a:t>
            </a:r>
            <a:r>
              <a:rPr lang="en-US" i="1" noProof="0" dirty="0"/>
              <a:t>/as.</a:t>
            </a:r>
          </a:p>
          <a:p>
            <a:r>
              <a:rPr lang="en-US" i="1" noProof="0" dirty="0"/>
              <a:t>Aunque las ONG no tienen el mandato de </a:t>
            </a:r>
            <a:r>
              <a:rPr lang="en-US" i="1" noProof="0" dirty="0" err="1"/>
              <a:t>retirar</a:t>
            </a:r>
            <a:r>
              <a:rPr lang="en-US" i="1" noProof="0" dirty="0"/>
              <a:t> a </a:t>
            </a:r>
            <a:r>
              <a:rPr lang="en-US" i="1" noProof="0" dirty="0" err="1"/>
              <a:t>los</a:t>
            </a:r>
            <a:r>
              <a:rPr lang="en-US" i="1" noProof="0" dirty="0"/>
              <a:t>/as </a:t>
            </a:r>
            <a:r>
              <a:rPr lang="en-US" i="1" noProof="0" dirty="0" err="1"/>
              <a:t>menores</a:t>
            </a:r>
            <a:r>
              <a:rPr lang="en-US" i="1" noProof="0" dirty="0"/>
              <a:t> de sus hogares, se toca este tema porque las ONG se </a:t>
            </a:r>
            <a:r>
              <a:rPr lang="en-US" i="1" noProof="0" dirty="0" err="1"/>
              <a:t>pueden</a:t>
            </a:r>
            <a:r>
              <a:rPr lang="en-US" i="1" noProof="0" dirty="0"/>
              <a:t> </a:t>
            </a:r>
            <a:r>
              <a:rPr lang="en-US" i="1" noProof="0" dirty="0" err="1"/>
              <a:t>involucrar</a:t>
            </a:r>
            <a:r>
              <a:rPr lang="en-US" i="1" noProof="0" dirty="0"/>
              <a:t> </a:t>
            </a:r>
            <a:r>
              <a:rPr lang="en-US" i="1" noProof="0" dirty="0" err="1"/>
              <a:t>en</a:t>
            </a:r>
            <a:r>
              <a:rPr lang="en-US" i="1" noProof="0" dirty="0"/>
              <a:t>:</a:t>
            </a:r>
          </a:p>
          <a:p>
            <a:pPr lvl="1"/>
            <a:r>
              <a:rPr lang="en-US" i="1" noProof="0" dirty="0" err="1"/>
              <a:t>evitar</a:t>
            </a:r>
            <a:r>
              <a:rPr lang="en-US" i="1" noProof="0" dirty="0"/>
              <a:t> la </a:t>
            </a:r>
            <a:r>
              <a:rPr lang="en-US" i="1" noProof="0" dirty="0" err="1"/>
              <a:t>separación</a:t>
            </a:r>
            <a:r>
              <a:rPr lang="en-US" i="1" noProof="0" dirty="0"/>
              <a:t>.</a:t>
            </a:r>
          </a:p>
          <a:p>
            <a:pPr lvl="1"/>
            <a:r>
              <a:rPr lang="en-US" i="1" noProof="0" dirty="0" err="1"/>
              <a:t>el</a:t>
            </a:r>
            <a:r>
              <a:rPr lang="en-US" i="1" noProof="0" dirty="0"/>
              <a:t> </a:t>
            </a:r>
            <a:r>
              <a:rPr lang="en-US" i="1" noProof="0" dirty="0" err="1"/>
              <a:t>asesoramiento</a:t>
            </a:r>
            <a:r>
              <a:rPr lang="en-US" i="1" noProof="0" dirty="0"/>
              <a:t> a las </a:t>
            </a:r>
            <a:r>
              <a:rPr lang="en-US" i="1" noProof="0" dirty="0" err="1"/>
              <a:t>autoridades</a:t>
            </a:r>
            <a:r>
              <a:rPr lang="en-US" i="1" noProof="0" dirty="0"/>
              <a:t> </a:t>
            </a:r>
            <a:r>
              <a:rPr lang="en-US" i="1" noProof="0" dirty="0" err="1"/>
              <a:t>competentes</a:t>
            </a:r>
            <a:r>
              <a:rPr lang="en-US" i="1" noProof="0" dirty="0"/>
              <a:t>.</a:t>
            </a:r>
          </a:p>
          <a:p>
            <a:pPr lvl="1"/>
            <a:r>
              <a:rPr lang="en-US" i="1" noProof="0" dirty="0" err="1"/>
              <a:t>el</a:t>
            </a:r>
            <a:r>
              <a:rPr lang="en-US" i="1" noProof="0" dirty="0"/>
              <a:t> </a:t>
            </a:r>
            <a:r>
              <a:rPr lang="en-US" i="1" noProof="0" dirty="0" err="1"/>
              <a:t>apoyo</a:t>
            </a:r>
            <a:r>
              <a:rPr lang="en-US" i="1" noProof="0" dirty="0"/>
              <a:t> a </a:t>
            </a:r>
            <a:r>
              <a:rPr lang="en-US" i="1" noProof="0" dirty="0" err="1"/>
              <a:t>los</a:t>
            </a:r>
            <a:r>
              <a:rPr lang="en-US" i="1" noProof="0" dirty="0"/>
              <a:t>/as </a:t>
            </a:r>
            <a:r>
              <a:rPr lang="en-US" i="1" noProof="0" dirty="0" err="1"/>
              <a:t>menores</a:t>
            </a:r>
            <a:r>
              <a:rPr lang="en-US" i="1" noProof="0" dirty="0"/>
              <a:t> que van a ser o han </a:t>
            </a:r>
            <a:r>
              <a:rPr lang="en-US" i="1" noProof="0" dirty="0" err="1"/>
              <a:t>sido</a:t>
            </a:r>
            <a:r>
              <a:rPr lang="en-US" i="1" noProof="0" dirty="0"/>
              <a:t> </a:t>
            </a:r>
            <a:r>
              <a:rPr lang="en-US" i="1" noProof="0" dirty="0" err="1"/>
              <a:t>retirados</a:t>
            </a:r>
            <a:r>
              <a:rPr lang="en-US" i="1" noProof="0" dirty="0"/>
              <a:t>/as de sus </a:t>
            </a:r>
            <a:r>
              <a:rPr lang="en-US" i="1" noProof="0" dirty="0" err="1"/>
              <a:t>hogares</a:t>
            </a:r>
            <a:r>
              <a:rPr lang="en-US" i="1" noProof="0" dirty="0"/>
              <a:t>.</a:t>
            </a:r>
          </a:p>
          <a:p>
            <a:pPr lvl="1"/>
            <a:r>
              <a:rPr lang="en-US" i="1" noProof="0" dirty="0" err="1"/>
              <a:t>proporcionar</a:t>
            </a:r>
            <a:r>
              <a:rPr lang="en-US" i="1" noProof="0" dirty="0"/>
              <a:t> apoyo de </a:t>
            </a:r>
            <a:r>
              <a:rPr lang="en-US" i="1" noProof="0" dirty="0" err="1"/>
              <a:t>seguimiento</a:t>
            </a:r>
            <a:r>
              <a:rPr lang="en-US" i="1" noProof="0" dirty="0"/>
              <a:t>.</a:t>
            </a:r>
          </a:p>
          <a:p>
            <a:endParaRPr lang="en-US" noProof="0" dirty="0"/>
          </a:p>
          <a:p>
            <a:pPr marL="0" indent="0">
              <a:buNone/>
            </a:pPr>
            <a:r>
              <a:rPr lang="en-US" b="1" noProof="0" dirty="0"/>
              <a:t>DEBATE EN GRUPO</a:t>
            </a:r>
          </a:p>
          <a:p>
            <a:r>
              <a:rPr lang="en-US" i="1" noProof="0" dirty="0"/>
              <a:t>¿</a:t>
            </a:r>
            <a:r>
              <a:rPr lang="en-US" i="1" noProof="0" dirty="0" err="1"/>
              <a:t>Alguien</a:t>
            </a:r>
            <a:r>
              <a:rPr lang="en-US" i="1" noProof="0" dirty="0"/>
              <a:t> </a:t>
            </a:r>
            <a:r>
              <a:rPr lang="en-US" i="1" noProof="0" dirty="0" err="1"/>
              <a:t>puede</a:t>
            </a:r>
            <a:r>
              <a:rPr lang="en-US" i="1" noProof="0" dirty="0"/>
              <a:t> </a:t>
            </a:r>
            <a:r>
              <a:rPr lang="en-US" i="1" noProof="0" dirty="0" err="1"/>
              <a:t>compartir</a:t>
            </a:r>
            <a:r>
              <a:rPr lang="en-US" i="1" noProof="0" dirty="0"/>
              <a:t> un ejemplo en el que haya aplicado partes del enfoque de fortalecimiento familiar y </a:t>
            </a:r>
            <a:r>
              <a:rPr lang="en-US" i="1" noProof="0" dirty="0" err="1"/>
              <a:t>eso</a:t>
            </a:r>
            <a:r>
              <a:rPr lang="en-US" i="1" noProof="0" dirty="0"/>
              <a:t> haya contribuido a evitar la separación? </a:t>
            </a:r>
            <a:endParaRPr lang="en-US" noProof="0" dirty="0"/>
          </a:p>
          <a:p>
            <a:endParaRPr lang="en-US" noProof="0" dirty="0"/>
          </a:p>
        </p:txBody>
      </p:sp>
      <p:sp>
        <p:nvSpPr>
          <p:cNvPr id="2" name="Google Shape;725;p48:notes">
            <a:extLst>
              <a:ext uri="{FF2B5EF4-FFF2-40B4-BE49-F238E27FC236}">
                <a16:creationId xmlns:a16="http://schemas.microsoft.com/office/drawing/2014/main" id="{4E1DD5F1-CF5E-D312-F609-42CD9C54F9A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a:latin typeface="+mn-lt"/>
            </a:endParaRPr>
          </a:p>
        </p:txBody>
      </p:sp>
    </p:spTree>
    <p:extLst>
      <p:ext uri="{BB962C8B-B14F-4D97-AF65-F5344CB8AC3E}">
        <p14:creationId xmlns:p14="http://schemas.microsoft.com/office/powerpoint/2010/main" val="62085117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p>
          <a:p>
            <a:r>
              <a:rPr lang="en-US" i="1" noProof="0" dirty="0"/>
              <a:t>El </a:t>
            </a:r>
            <a:r>
              <a:rPr lang="en-US" i="1" noProof="0" dirty="0" err="1"/>
              <a:t>fortalecimiento</a:t>
            </a:r>
            <a:r>
              <a:rPr lang="en-US" i="1" noProof="0" dirty="0"/>
              <a:t> familiar de </a:t>
            </a:r>
            <a:r>
              <a:rPr lang="en-US" i="1" noProof="0" dirty="0" err="1"/>
              <a:t>los</a:t>
            </a:r>
            <a:r>
              <a:rPr lang="en-US" i="1" noProof="0" dirty="0"/>
              <a:t>/as </a:t>
            </a:r>
            <a:r>
              <a:rPr lang="en-US" i="1" noProof="0" dirty="0" err="1"/>
              <a:t>menores</a:t>
            </a:r>
            <a:r>
              <a:rPr lang="en-US" i="1" noProof="0" dirty="0"/>
              <a:t> </a:t>
            </a:r>
            <a:r>
              <a:rPr lang="en-US" i="1" noProof="0" dirty="0" err="1"/>
              <a:t>en</a:t>
            </a:r>
            <a:r>
              <a:rPr lang="en-US" i="1" noProof="0" dirty="0"/>
              <a:t> </a:t>
            </a:r>
            <a:r>
              <a:rPr lang="en-US" i="1" noProof="0" dirty="0" err="1"/>
              <a:t>modalidad</a:t>
            </a:r>
            <a:r>
              <a:rPr lang="en-US" i="1" noProof="0" dirty="0"/>
              <a:t> de </a:t>
            </a:r>
            <a:r>
              <a:rPr lang="en-US" i="1" noProof="0" dirty="0" err="1"/>
              <a:t>acogida</a:t>
            </a:r>
            <a:r>
              <a:rPr lang="en-US" i="1" noProof="0" dirty="0"/>
              <a:t> </a:t>
            </a:r>
            <a:r>
              <a:rPr lang="en-US" i="1" noProof="0" dirty="0" err="1"/>
              <a:t>alternativa</a:t>
            </a:r>
            <a:r>
              <a:rPr lang="en-US" i="1" noProof="0" dirty="0"/>
              <a:t> puede adoptar distintas formas en función del contexto y de </a:t>
            </a:r>
            <a:r>
              <a:rPr lang="en-US" i="1" noProof="0" dirty="0" err="1"/>
              <a:t>cada</a:t>
            </a:r>
            <a:r>
              <a:rPr lang="en-US" i="1" noProof="0" dirty="0"/>
              <a:t> </a:t>
            </a:r>
            <a:r>
              <a:rPr lang="en-US" i="1" noProof="0" dirty="0" err="1"/>
              <a:t>menor</a:t>
            </a:r>
            <a:r>
              <a:rPr lang="en-US" i="1" noProof="0" dirty="0"/>
              <a:t> y su situación familiar. </a:t>
            </a:r>
          </a:p>
          <a:p>
            <a:r>
              <a:rPr lang="en-US" b="1" i="1" dirty="0" err="1"/>
              <a:t>Reforzar</a:t>
            </a:r>
            <a:r>
              <a:rPr lang="en-US" b="1" i="1" dirty="0"/>
              <a:t> las </a:t>
            </a:r>
            <a:r>
              <a:rPr lang="en-US" b="1" i="1" dirty="0" err="1"/>
              <a:t>modalidades</a:t>
            </a:r>
            <a:r>
              <a:rPr lang="en-US" b="1" i="1" dirty="0"/>
              <a:t> de cuidado alternativo basados en la </a:t>
            </a:r>
            <a:r>
              <a:rPr lang="en-US" b="1" i="1" dirty="0" err="1"/>
              <a:t>familia</a:t>
            </a:r>
            <a:r>
              <a:rPr lang="en-US" b="1" i="1" dirty="0"/>
              <a:t>:</a:t>
            </a:r>
            <a:endParaRPr lang="en-US" b="1" i="1" noProof="0" dirty="0"/>
          </a:p>
          <a:p>
            <a:pPr lvl="1"/>
            <a:r>
              <a:rPr lang="en-US" i="1" noProof="0" dirty="0"/>
              <a:t>¿Por </a:t>
            </a:r>
            <a:r>
              <a:rPr lang="en-US" i="1" noProof="0" dirty="0" err="1"/>
              <a:t>qué</a:t>
            </a:r>
            <a:r>
              <a:rPr lang="en-US" i="1" noProof="0" dirty="0"/>
              <a:t> </a:t>
            </a:r>
            <a:r>
              <a:rPr lang="en-US" i="1" noProof="0" dirty="0" err="1"/>
              <a:t>creen</a:t>
            </a:r>
            <a:r>
              <a:rPr lang="en-US" i="1" noProof="0" dirty="0"/>
              <a:t> que el fortalecimiento de la familia es importante para las modalidades alternativas de cuidado </a:t>
            </a:r>
            <a:r>
              <a:rPr lang="en-US" i="1" noProof="0" dirty="0" err="1"/>
              <a:t>si</a:t>
            </a:r>
            <a:r>
              <a:rPr lang="en-US" i="1" noProof="0" dirty="0"/>
              <a:t> </a:t>
            </a:r>
            <a:r>
              <a:rPr lang="en-US" i="1" noProof="0" dirty="0" err="1"/>
              <a:t>los</a:t>
            </a:r>
            <a:r>
              <a:rPr lang="en-US" i="1" noProof="0" dirty="0"/>
              <a:t>/as </a:t>
            </a:r>
            <a:r>
              <a:rPr lang="en-US" i="1" noProof="0" dirty="0" err="1"/>
              <a:t>menores</a:t>
            </a:r>
            <a:r>
              <a:rPr lang="en-US" i="1" noProof="0" dirty="0"/>
              <a:t> no están necesariamente con sus </a:t>
            </a:r>
            <a:r>
              <a:rPr lang="en-US" i="1" noProof="0" dirty="0" err="1"/>
              <a:t>familias</a:t>
            </a:r>
            <a:r>
              <a:rPr lang="en-US" i="1" noProof="0" dirty="0"/>
              <a:t> y/o </a:t>
            </a:r>
            <a:r>
              <a:rPr lang="en-US" i="1" noProof="0" dirty="0" err="1"/>
              <a:t>cuidadores</a:t>
            </a:r>
            <a:r>
              <a:rPr lang="en-US" i="1" noProof="0" dirty="0"/>
              <a:t> inmediatos? </a:t>
            </a:r>
          </a:p>
          <a:p>
            <a:pPr lvl="1"/>
            <a:r>
              <a:rPr lang="en-US" i="1" dirty="0"/>
              <a:t>Algunos de los </a:t>
            </a:r>
            <a:r>
              <a:rPr lang="en-US" i="1" noProof="0" dirty="0"/>
              <a:t>tres factores de protección pueden verse mermados, debilitados o incluso no existir en un entorno de cuidados alternativos. </a:t>
            </a:r>
          </a:p>
          <a:p>
            <a:pPr lvl="1"/>
            <a:r>
              <a:rPr lang="en-US" i="1" noProof="0" dirty="0"/>
              <a:t>Por ejemplo, un padre de acogida con sus </a:t>
            </a:r>
            <a:r>
              <a:rPr lang="en-US" i="1" noProof="0" dirty="0" err="1"/>
              <a:t>propios</a:t>
            </a:r>
            <a:r>
              <a:rPr lang="en-US" i="1" noProof="0" dirty="0"/>
              <a:t> </a:t>
            </a:r>
            <a:r>
              <a:rPr lang="en-US" i="1" noProof="0" dirty="0" err="1"/>
              <a:t>hijos</a:t>
            </a:r>
            <a:r>
              <a:rPr lang="en-US" i="1" noProof="0" dirty="0"/>
              <a:t>/as a su cargo puede:</a:t>
            </a:r>
          </a:p>
          <a:p>
            <a:pPr lvl="2"/>
            <a:r>
              <a:rPr lang="en-US" i="1" noProof="0" dirty="0" err="1"/>
              <a:t>tener</a:t>
            </a:r>
            <a:r>
              <a:rPr lang="en-US" i="1" noProof="0" dirty="0"/>
              <a:t> </a:t>
            </a:r>
            <a:r>
              <a:rPr lang="en-US" i="1" noProof="0" dirty="0" err="1"/>
              <a:t>su</a:t>
            </a:r>
            <a:r>
              <a:rPr lang="en-US" i="1" noProof="0" dirty="0"/>
              <a:t> </a:t>
            </a:r>
            <a:r>
              <a:rPr lang="en-US" i="1" noProof="0" dirty="0" err="1"/>
              <a:t>capacidad</a:t>
            </a:r>
            <a:r>
              <a:rPr lang="en-US" i="1" noProof="0" dirty="0"/>
              <a:t> al </a:t>
            </a:r>
            <a:r>
              <a:rPr lang="en-US" i="1" noProof="0" dirty="0" err="1"/>
              <a:t>límite</a:t>
            </a:r>
            <a:r>
              <a:rPr lang="en-US" i="1" noProof="0" dirty="0"/>
              <a:t> con un </a:t>
            </a:r>
            <a:r>
              <a:rPr lang="en-US" i="1" noProof="0" dirty="0" err="1"/>
              <a:t>niño</a:t>
            </a:r>
            <a:r>
              <a:rPr lang="en-US" i="1" noProof="0" dirty="0"/>
              <a:t>/a </a:t>
            </a:r>
            <a:r>
              <a:rPr lang="en-US" i="1" noProof="0" dirty="0" err="1"/>
              <a:t>más</a:t>
            </a:r>
            <a:r>
              <a:rPr lang="en-US" i="1" noProof="0" dirty="0"/>
              <a:t>.</a:t>
            </a:r>
          </a:p>
          <a:p>
            <a:pPr lvl="2"/>
            <a:r>
              <a:rPr lang="en-US" i="1" noProof="0" dirty="0" err="1"/>
              <a:t>necesitar</a:t>
            </a:r>
            <a:r>
              <a:rPr lang="en-US" i="1" noProof="0" dirty="0"/>
              <a:t> </a:t>
            </a:r>
            <a:r>
              <a:rPr lang="en-US" i="1" noProof="0" dirty="0" err="1"/>
              <a:t>capacidad</a:t>
            </a:r>
            <a:r>
              <a:rPr lang="en-US" i="1" noProof="0" dirty="0"/>
              <a:t> adicional para </a:t>
            </a:r>
            <a:r>
              <a:rPr lang="en-US" i="1" noProof="0" dirty="0" err="1"/>
              <a:t>apoyar</a:t>
            </a:r>
            <a:r>
              <a:rPr lang="en-US" i="1" noProof="0" dirty="0"/>
              <a:t> a un/a </a:t>
            </a:r>
            <a:r>
              <a:rPr lang="en-US" i="1" noProof="0" dirty="0" err="1"/>
              <a:t>menor</a:t>
            </a:r>
            <a:r>
              <a:rPr lang="en-US" i="1" noProof="0" dirty="0"/>
              <a:t> vulnerable o en situación de riesgo al que cuidan, que puede tener necesidades adicionales debido a su situación familiar y a los problemas de protección a los que se enfrenta. </a:t>
            </a:r>
          </a:p>
          <a:p>
            <a:r>
              <a:rPr lang="en-US" b="1" i="1" dirty="0"/>
              <a:t>Mantener los vínculos familiares y el compromiso a </a:t>
            </a:r>
            <a:r>
              <a:rPr lang="en-US" b="1" i="1" dirty="0" err="1"/>
              <a:t>distancia</a:t>
            </a:r>
            <a:r>
              <a:rPr lang="en-US" b="1" i="1" dirty="0"/>
              <a:t>:</a:t>
            </a:r>
          </a:p>
          <a:p>
            <a:pPr lvl="1"/>
            <a:r>
              <a:rPr lang="en-US" i="1" dirty="0" err="1"/>
              <a:t>esto</a:t>
            </a:r>
            <a:r>
              <a:rPr lang="en-US" i="1" dirty="0"/>
              <a:t> incluye el </a:t>
            </a:r>
            <a:r>
              <a:rPr lang="en-US" i="1" noProof="0" dirty="0" err="1"/>
              <a:t>mantenimiento</a:t>
            </a:r>
            <a:r>
              <a:rPr lang="en-US" i="1" noProof="0" dirty="0"/>
              <a:t> de los vínculos familiares y el fortalecimiento de la familia con los miembros de la familia con los que </a:t>
            </a:r>
            <a:r>
              <a:rPr lang="en-US" i="1" noProof="0" dirty="0" err="1"/>
              <a:t>el</a:t>
            </a:r>
            <a:r>
              <a:rPr lang="en-US" i="1" noProof="0" dirty="0"/>
              <a:t>/la </a:t>
            </a:r>
            <a:r>
              <a:rPr lang="en-US" i="1" noProof="0" dirty="0" err="1"/>
              <a:t>menor</a:t>
            </a:r>
            <a:r>
              <a:rPr lang="en-US" i="1" noProof="0" dirty="0"/>
              <a:t> no </a:t>
            </a:r>
            <a:r>
              <a:rPr lang="en-US" i="1" noProof="0" dirty="0" err="1"/>
              <a:t>vive</a:t>
            </a:r>
            <a:r>
              <a:rPr lang="en-US" i="1" noProof="0" dirty="0"/>
              <a:t> </a:t>
            </a:r>
            <a:r>
              <a:rPr lang="en-US" i="1" noProof="0" dirty="0" err="1"/>
              <a:t>en</a:t>
            </a:r>
            <a:r>
              <a:rPr lang="en-US" i="1" noProof="0" dirty="0"/>
              <a:t> la </a:t>
            </a:r>
            <a:r>
              <a:rPr lang="en-US" i="1" noProof="0" dirty="0" err="1"/>
              <a:t>actualidad</a:t>
            </a:r>
            <a:r>
              <a:rPr lang="en-US" i="1" noProof="0" dirty="0"/>
              <a:t>.</a:t>
            </a:r>
          </a:p>
          <a:p>
            <a:pPr lvl="1"/>
            <a:r>
              <a:rPr lang="en-US" i="1" noProof="0" dirty="0" err="1"/>
              <a:t>esto</a:t>
            </a:r>
            <a:r>
              <a:rPr lang="en-US" i="1" noProof="0" dirty="0"/>
              <a:t> incluye encontrar la manera de que participen en el proceso de gestión de casos a distancia, cuando proceda.</a:t>
            </a:r>
            <a:endParaRPr lang="en-US" i="1" dirty="0"/>
          </a:p>
          <a:p>
            <a:r>
              <a:rPr lang="en-US" b="1" i="1" noProof="0" dirty="0"/>
              <a:t>Trabajar por la </a:t>
            </a:r>
            <a:r>
              <a:rPr lang="en-US" b="1" i="1" dirty="0"/>
              <a:t>reunificación y la </a:t>
            </a:r>
            <a:r>
              <a:rPr lang="en-US" b="1" i="1" dirty="0" err="1"/>
              <a:t>reintegración</a:t>
            </a:r>
            <a:r>
              <a:rPr lang="en-US" b="1" i="1" dirty="0"/>
              <a:t>:</a:t>
            </a:r>
            <a:endParaRPr lang="en-US" b="1" i="1" noProof="0" dirty="0"/>
          </a:p>
          <a:p>
            <a:pPr lvl="1"/>
            <a:r>
              <a:rPr lang="en-US" i="1" noProof="0" dirty="0" err="1"/>
              <a:t>en</a:t>
            </a:r>
            <a:r>
              <a:rPr lang="en-US" i="1" noProof="0" dirty="0"/>
              <a:t> los casos en que </a:t>
            </a:r>
            <a:r>
              <a:rPr lang="en-US" i="1" noProof="0" dirty="0" err="1"/>
              <a:t>los</a:t>
            </a:r>
            <a:r>
              <a:rPr lang="en-US" i="1" noProof="0" dirty="0"/>
              <a:t>/as </a:t>
            </a:r>
            <a:r>
              <a:rPr lang="en-US" i="1" noProof="0" dirty="0" err="1"/>
              <a:t>menores</a:t>
            </a:r>
            <a:r>
              <a:rPr lang="en-US" i="1" noProof="0" dirty="0"/>
              <a:t> han </a:t>
            </a:r>
            <a:r>
              <a:rPr lang="en-US" i="1" noProof="0" dirty="0" err="1"/>
              <a:t>sido</a:t>
            </a:r>
            <a:r>
              <a:rPr lang="en-US" i="1" noProof="0" dirty="0"/>
              <a:t> </a:t>
            </a:r>
            <a:r>
              <a:rPr lang="en-US" i="1" noProof="0" dirty="0" err="1"/>
              <a:t>separados</a:t>
            </a:r>
            <a:r>
              <a:rPr lang="en-US" i="1" noProof="0" dirty="0"/>
              <a:t>/as de sus familias por su propia seguridad y protección, el objetivo final puede ser reintegrar al </a:t>
            </a:r>
            <a:r>
              <a:rPr lang="en-US" i="1" noProof="0" dirty="0" err="1"/>
              <a:t>menor</a:t>
            </a:r>
            <a:r>
              <a:rPr lang="en-US" i="1" noProof="0" dirty="0"/>
              <a:t> en la familia una vez superados los problemas de protección. </a:t>
            </a:r>
          </a:p>
          <a:p>
            <a:pPr lvl="1"/>
            <a:r>
              <a:rPr lang="en-US" i="1" noProof="0" dirty="0" err="1"/>
              <a:t>en</a:t>
            </a:r>
            <a:r>
              <a:rPr lang="en-US" i="1" noProof="0" dirty="0"/>
              <a:t> estos casos, un objetivo del plan de </a:t>
            </a:r>
            <a:r>
              <a:rPr lang="en-US" i="1" noProof="0" dirty="0" err="1"/>
              <a:t>caso</a:t>
            </a:r>
            <a:r>
              <a:rPr lang="en-US" i="1" noProof="0" dirty="0"/>
              <a:t> será apoyar el desarrollo de las condiciones necesarias para lograr este objetivo, en coordinación con las autoridades competentes.</a:t>
            </a:r>
          </a:p>
        </p:txBody>
      </p:sp>
      <p:sp>
        <p:nvSpPr>
          <p:cNvPr id="6" name="Slide Image Placeholder 5">
            <a:extLst>
              <a:ext uri="{FF2B5EF4-FFF2-40B4-BE49-F238E27FC236}">
                <a16:creationId xmlns:a16="http://schemas.microsoft.com/office/drawing/2014/main" id="{D5635A7C-8A86-B5D0-5E2B-38528E7E50C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9782D38-86F9-536A-169C-6426B7101D3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a:latin typeface="+mn-lt"/>
            </a:endParaRPr>
          </a:p>
        </p:txBody>
      </p:sp>
    </p:spTree>
    <p:extLst>
      <p:ext uri="{BB962C8B-B14F-4D97-AF65-F5344CB8AC3E}">
        <p14:creationId xmlns:p14="http://schemas.microsoft.com/office/powerpoint/2010/main" val="3802265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SESIÓN 1 DURACIÓN: 0h15</a:t>
            </a:r>
            <a:endParaRPr lang="en-US" noProof="0" dirty="0"/>
          </a:p>
        </p:txBody>
      </p:sp>
      <p:sp>
        <p:nvSpPr>
          <p:cNvPr id="6" name="Slide Image Placeholder 5">
            <a:extLst>
              <a:ext uri="{FF2B5EF4-FFF2-40B4-BE49-F238E27FC236}">
                <a16:creationId xmlns:a16="http://schemas.microsoft.com/office/drawing/2014/main" id="{DB3D4947-0583-8046-0A29-2A077C81CC8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6056B53-3928-EEC1-61A3-14558391EB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a:latin typeface="+mn-lt"/>
            </a:endParaRPr>
          </a:p>
        </p:txBody>
      </p:sp>
    </p:spTree>
    <p:extLst>
      <p:ext uri="{BB962C8B-B14F-4D97-AF65-F5344CB8AC3E}">
        <p14:creationId xmlns:p14="http://schemas.microsoft.com/office/powerpoint/2010/main" val="20101249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ADAPTAR AL CONTEXTO</a:t>
            </a:r>
          </a:p>
          <a:p>
            <a:r>
              <a:rPr lang="en-US" noProof="0" dirty="0"/>
              <a:t>Actualice los tipos de cuidados alternativos que se </a:t>
            </a:r>
            <a:r>
              <a:rPr lang="en-US" noProof="0" dirty="0" err="1"/>
              <a:t>incluyen</a:t>
            </a:r>
            <a:r>
              <a:rPr lang="en-US" noProof="0" dirty="0"/>
              <a:t> en función de los tipos de cuidados alternativos en su contexto. </a:t>
            </a:r>
          </a:p>
          <a:p>
            <a:r>
              <a:rPr lang="en-US" noProof="0" dirty="0"/>
              <a:t>Si es necesario, dos grupos pueden centrarse en cada forma de </a:t>
            </a:r>
            <a:r>
              <a:rPr lang="en-US" noProof="0" dirty="0" err="1"/>
              <a:t>cuidados</a:t>
            </a:r>
            <a:r>
              <a:rPr lang="en-US" noProof="0" dirty="0"/>
              <a:t>. </a:t>
            </a:r>
          </a:p>
          <a:p>
            <a:pPr marL="0" indent="0">
              <a:buNone/>
            </a:pPr>
            <a:r>
              <a:rPr lang="en-US" noProof="0" dirty="0"/>
              <a:t>______________________________________________________________________________</a:t>
            </a:r>
          </a:p>
          <a:p>
            <a:pPr marL="0" indent="0">
              <a:buNone/>
            </a:pPr>
            <a:endParaRPr lang="en-US" b="1" noProof="0" dirty="0"/>
          </a:p>
          <a:p>
            <a:pPr marL="0" indent="0">
              <a:buNone/>
            </a:pPr>
            <a:r>
              <a:rPr lang="en-US" b="1" noProof="0" dirty="0"/>
              <a:t>INTRODUCCIÓN</a:t>
            </a:r>
          </a:p>
          <a:p>
            <a:r>
              <a:rPr lang="en-US" noProof="0" dirty="0"/>
              <a:t>Ahora vamos a examinar más detenidamente el fortalecimiento de la familia en los </a:t>
            </a:r>
            <a:r>
              <a:rPr lang="en-US" noProof="0" dirty="0" err="1"/>
              <a:t>cuidados</a:t>
            </a:r>
            <a:r>
              <a:rPr lang="en-US" noProof="0" dirty="0"/>
              <a:t> alternativos.</a:t>
            </a:r>
          </a:p>
          <a:p>
            <a:r>
              <a:rPr lang="en-US" dirty="0"/>
              <a:t>Divida a </a:t>
            </a:r>
            <a:r>
              <a:rPr lang="en-US" dirty="0" err="1"/>
              <a:t>los</a:t>
            </a:r>
            <a:r>
              <a:rPr lang="en-US" dirty="0"/>
              <a:t>/as </a:t>
            </a:r>
            <a:r>
              <a:rPr lang="en-US" dirty="0" err="1"/>
              <a:t>participantes</a:t>
            </a:r>
            <a:r>
              <a:rPr lang="en-US" dirty="0"/>
              <a:t> en 4 </a:t>
            </a:r>
            <a:r>
              <a:rPr lang="en-US" dirty="0" err="1"/>
              <a:t>grupos</a:t>
            </a:r>
            <a:r>
              <a:rPr lang="en-US" dirty="0"/>
              <a:t>.</a:t>
            </a:r>
          </a:p>
          <a:p>
            <a:r>
              <a:rPr lang="en-US" dirty="0"/>
              <a:t>Guíe a </a:t>
            </a:r>
            <a:r>
              <a:rPr lang="en-US" dirty="0" err="1"/>
              <a:t>los</a:t>
            </a:r>
            <a:r>
              <a:rPr lang="en-US" dirty="0"/>
              <a:t>/as </a:t>
            </a:r>
            <a:r>
              <a:rPr lang="en-US" dirty="0" err="1"/>
              <a:t>participantes</a:t>
            </a:r>
            <a:r>
              <a:rPr lang="en-US" dirty="0"/>
              <a:t> a la </a:t>
            </a:r>
            <a:r>
              <a:rPr lang="en-US" b="1" dirty="0"/>
              <a:t>página 24-33 del Cuaderno de ejercicios: Fortalecimiento de la familia </a:t>
            </a:r>
            <a:r>
              <a:rPr lang="en-US" b="1" dirty="0" err="1"/>
              <a:t>en</a:t>
            </a:r>
            <a:r>
              <a:rPr lang="en-US" b="1" dirty="0"/>
              <a:t> </a:t>
            </a:r>
            <a:r>
              <a:rPr lang="en-US" b="1" dirty="0" err="1"/>
              <a:t>modalidades</a:t>
            </a:r>
            <a:r>
              <a:rPr lang="en-US" b="1" dirty="0"/>
              <a:t> de </a:t>
            </a:r>
            <a:r>
              <a:rPr lang="en-US" b="1" dirty="0" err="1"/>
              <a:t>cuidados</a:t>
            </a:r>
            <a:r>
              <a:rPr lang="en-US" b="1" dirty="0"/>
              <a:t> alternativos.</a:t>
            </a:r>
          </a:p>
          <a:p>
            <a:r>
              <a:rPr lang="en-US" noProof="0" dirty="0" err="1"/>
              <a:t>Asígnele</a:t>
            </a:r>
            <a:r>
              <a:rPr lang="en-US" noProof="0" dirty="0"/>
              <a:t> a cada grupo un tipo de </a:t>
            </a:r>
            <a:r>
              <a:rPr lang="en-US" noProof="0" dirty="0" err="1"/>
              <a:t>atención</a:t>
            </a:r>
            <a:r>
              <a:rPr lang="en-US" noProof="0" dirty="0"/>
              <a:t>:</a:t>
            </a:r>
          </a:p>
          <a:p>
            <a:r>
              <a:rPr lang="en-US" i="1" dirty="0"/>
              <a:t>En sus grupos:</a:t>
            </a:r>
          </a:p>
          <a:p>
            <a:pPr lvl="1"/>
            <a:r>
              <a:rPr lang="en-US" i="1" noProof="0" dirty="0" err="1"/>
              <a:t>preparen</a:t>
            </a:r>
            <a:r>
              <a:rPr lang="en-US" i="1" noProof="0" dirty="0"/>
              <a:t> </a:t>
            </a:r>
            <a:r>
              <a:rPr lang="en-US" i="1" noProof="0" dirty="0" err="1"/>
              <a:t>una</a:t>
            </a:r>
            <a:r>
              <a:rPr lang="en-US" i="1" noProof="0" dirty="0"/>
              <a:t> presentación sobre el tipo de cuidados alternativos que se les ha asignado.</a:t>
            </a:r>
          </a:p>
          <a:p>
            <a:pPr lvl="1"/>
            <a:r>
              <a:rPr lang="en-US" i="1" dirty="0" err="1"/>
              <a:t>una</a:t>
            </a:r>
            <a:r>
              <a:rPr lang="en-US" i="1" dirty="0"/>
              <a:t> descripción básica del tipo de </a:t>
            </a:r>
            <a:r>
              <a:rPr lang="en-US" i="1" dirty="0" err="1"/>
              <a:t>modalidad</a:t>
            </a:r>
            <a:r>
              <a:rPr lang="en-US" i="1" dirty="0"/>
              <a:t> de </a:t>
            </a:r>
            <a:r>
              <a:rPr lang="en-US" i="1" dirty="0" err="1"/>
              <a:t>acogida</a:t>
            </a:r>
            <a:r>
              <a:rPr lang="en-US" i="1" dirty="0"/>
              <a:t>, incluidos los factores de riesgo y de protección (véase el cuaderno de ejercicios para obtener orientación).</a:t>
            </a:r>
          </a:p>
          <a:p>
            <a:pPr lvl="1"/>
            <a:r>
              <a:rPr lang="en-US" i="1" noProof="0" dirty="0" err="1"/>
              <a:t>incluyan</a:t>
            </a:r>
            <a:r>
              <a:rPr lang="en-US" i="1" noProof="0" dirty="0"/>
              <a:t> cómo puede aplicar un enfoque de fortalecimiento familiar en </a:t>
            </a:r>
            <a:r>
              <a:rPr lang="en-US" i="1" noProof="0" dirty="0" err="1"/>
              <a:t>este</a:t>
            </a:r>
            <a:r>
              <a:rPr lang="en-US" i="1" noProof="0" dirty="0"/>
              <a:t> </a:t>
            </a:r>
            <a:r>
              <a:rPr lang="en-US" i="1" noProof="0" dirty="0" err="1"/>
              <a:t>entorno</a:t>
            </a:r>
            <a:r>
              <a:rPr lang="en-US" i="1" noProof="0" dirty="0"/>
              <a:t>.</a:t>
            </a:r>
          </a:p>
          <a:p>
            <a:pPr lvl="1"/>
            <a:r>
              <a:rPr lang="en-US" i="1" noProof="0" dirty="0" err="1"/>
              <a:t>recordar</a:t>
            </a:r>
            <a:r>
              <a:rPr lang="en-US" i="1" noProof="0" dirty="0"/>
              <a:t> que la información sobre el tipo de atención y los factores de riesgo y protección ya está disponible </a:t>
            </a:r>
            <a:r>
              <a:rPr lang="en-US" i="1" noProof="0" dirty="0" err="1"/>
              <a:t>en</a:t>
            </a:r>
            <a:r>
              <a:rPr lang="en-US" i="1" noProof="0" dirty="0"/>
              <a:t> </a:t>
            </a:r>
            <a:r>
              <a:rPr lang="en-US" i="1" noProof="0" dirty="0" err="1"/>
              <a:t>el</a:t>
            </a:r>
            <a:r>
              <a:rPr lang="en-US" i="1" noProof="0" dirty="0"/>
              <a:t> manual del participante. </a:t>
            </a:r>
          </a:p>
          <a:p>
            <a:endParaRPr lang="en-US" b="1" noProof="0" dirty="0"/>
          </a:p>
          <a:p>
            <a:pPr marL="0" indent="0">
              <a:buNone/>
            </a:pPr>
            <a:r>
              <a:rPr lang="en-US" b="1" noProof="0" dirty="0"/>
              <a:t>ACTIVIDAD EN GRUPO (15 minutos)</a:t>
            </a:r>
          </a:p>
          <a:p>
            <a:r>
              <a:rPr lang="en-US" noProof="0" dirty="0" err="1"/>
              <a:t>Dé</a:t>
            </a:r>
            <a:r>
              <a:rPr lang="en-US" noProof="0" dirty="0"/>
              <a:t> 15 minutos a </a:t>
            </a:r>
            <a:r>
              <a:rPr lang="en-US" noProof="0" dirty="0" err="1"/>
              <a:t>los</a:t>
            </a:r>
            <a:r>
              <a:rPr lang="en-US" noProof="0" dirty="0"/>
              <a:t>/as </a:t>
            </a:r>
            <a:r>
              <a:rPr lang="en-US" noProof="0" dirty="0" err="1"/>
              <a:t>participantes</a:t>
            </a:r>
            <a:r>
              <a:rPr lang="en-US" noProof="0" dirty="0"/>
              <a:t> para </a:t>
            </a:r>
            <a:r>
              <a:rPr lang="en-US" noProof="0" dirty="0" err="1"/>
              <a:t>completar</a:t>
            </a:r>
            <a:r>
              <a:rPr lang="en-US" noProof="0" dirty="0"/>
              <a:t>.</a:t>
            </a:r>
          </a:p>
          <a:p>
            <a:pPr marL="0" indent="0">
              <a:buNone/>
            </a:pPr>
            <a:endParaRPr lang="en-US" b="1" noProof="0" dirty="0"/>
          </a:p>
          <a:p>
            <a:pPr marL="0" indent="0">
              <a:buNone/>
            </a:pPr>
            <a:r>
              <a:rPr lang="en-US" b="1" noProof="0" dirty="0"/>
              <a:t>DEBATE EN GRUPO</a:t>
            </a:r>
          </a:p>
          <a:p>
            <a:r>
              <a:rPr lang="en-US" noProof="0" dirty="0"/>
              <a:t>Invite a cada grupo a </a:t>
            </a:r>
            <a:r>
              <a:rPr lang="en-US" noProof="0" dirty="0" err="1"/>
              <a:t>presentar</a:t>
            </a:r>
            <a:r>
              <a:rPr lang="en-US" noProof="0" dirty="0"/>
              <a:t> </a:t>
            </a:r>
            <a:r>
              <a:rPr lang="en-US" noProof="0" dirty="0" err="1"/>
              <a:t>su</a:t>
            </a:r>
            <a:r>
              <a:rPr lang="en-US" noProof="0" dirty="0"/>
              <a:t> </a:t>
            </a:r>
            <a:r>
              <a:rPr lang="en-US" noProof="0" dirty="0" err="1"/>
              <a:t>trabajo</a:t>
            </a:r>
            <a:r>
              <a:rPr lang="en-US" noProof="0" dirty="0"/>
              <a:t>.</a:t>
            </a:r>
          </a:p>
          <a:p>
            <a:r>
              <a:rPr lang="en-US" dirty="0" err="1"/>
              <a:t>Resuma</a:t>
            </a:r>
            <a:r>
              <a:rPr lang="en-US" dirty="0"/>
              <a:t> las </a:t>
            </a:r>
            <a:r>
              <a:rPr lang="en-US" dirty="0" err="1"/>
              <a:t>presentaciones</a:t>
            </a:r>
            <a:r>
              <a:rPr lang="en-US" dirty="0"/>
              <a:t>.</a:t>
            </a:r>
            <a:endParaRPr lang="en-US" noProof="0" dirty="0"/>
          </a:p>
        </p:txBody>
      </p:sp>
      <p:sp>
        <p:nvSpPr>
          <p:cNvPr id="6" name="Slide Image Placeholder 5">
            <a:extLst>
              <a:ext uri="{FF2B5EF4-FFF2-40B4-BE49-F238E27FC236}">
                <a16:creationId xmlns:a16="http://schemas.microsoft.com/office/drawing/2014/main" id="{A8FFE9A4-CCF6-7E94-ECBE-6E7B841731C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8EE5BFC-C1F3-2A7E-5532-D06D1D5DCBB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a:latin typeface="+mn-lt"/>
            </a:endParaRPr>
          </a:p>
        </p:txBody>
      </p:sp>
    </p:spTree>
    <p:extLst>
      <p:ext uri="{BB962C8B-B14F-4D97-AF65-F5344CB8AC3E}">
        <p14:creationId xmlns:p14="http://schemas.microsoft.com/office/powerpoint/2010/main" val="31673570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sz="1150" b="1" dirty="0"/>
              <a:t>ADAPTAR AL CONTEXTO</a:t>
            </a:r>
          </a:p>
          <a:p>
            <a:r>
              <a:rPr lang="en-US" sz="1150" dirty="0"/>
              <a:t>En contextos en los que la reunificación y la reintegración familiar no son habituales, esta diapositiva </a:t>
            </a:r>
            <a:r>
              <a:rPr lang="en-US" sz="1150" dirty="0" err="1"/>
              <a:t>puede</a:t>
            </a:r>
            <a:r>
              <a:rPr lang="en-US" sz="1150" dirty="0"/>
              <a:t> </a:t>
            </a:r>
            <a:r>
              <a:rPr lang="en-US" sz="1150" dirty="0" err="1"/>
              <a:t>presentarse</a:t>
            </a:r>
            <a:r>
              <a:rPr lang="en-US" sz="1150" dirty="0"/>
              <a:t> sin la </a:t>
            </a:r>
            <a:r>
              <a:rPr lang="en-US" sz="1150" dirty="0" err="1"/>
              <a:t>sección</a:t>
            </a:r>
            <a:r>
              <a:rPr lang="en-US" sz="1150" dirty="0"/>
              <a:t> de debate. </a:t>
            </a:r>
          </a:p>
          <a:p>
            <a:pPr marL="0" indent="0">
              <a:buNone/>
            </a:pPr>
            <a:r>
              <a:rPr lang="en-US" sz="1150" dirty="0"/>
              <a:t>______________________________________________________________________________</a:t>
            </a:r>
          </a:p>
          <a:p>
            <a:pPr marL="0" indent="0">
              <a:buNone/>
            </a:pPr>
            <a:endParaRPr lang="en-US" sz="1150" dirty="0"/>
          </a:p>
          <a:p>
            <a:pPr marL="0" indent="0">
              <a:buNone/>
            </a:pPr>
            <a:r>
              <a:rPr lang="en-US" sz="1150" b="1" dirty="0"/>
              <a:t>EXPLICAR</a:t>
            </a:r>
          </a:p>
          <a:p>
            <a:r>
              <a:rPr lang="en-US" sz="1150" i="1" dirty="0"/>
              <a:t>En los casos en que se determine que la reunificación con la familia redunda en el interés superior del menor, el fortalecimiento de la familia puede desempeñar un </a:t>
            </a:r>
            <a:r>
              <a:rPr lang="en-US" sz="1150" i="1" dirty="0" err="1"/>
              <a:t>rol</a:t>
            </a:r>
            <a:r>
              <a:rPr lang="en-US" sz="1150" i="1" dirty="0"/>
              <a:t> fundamental en el éxito del proceso de reunificación y reintegración. </a:t>
            </a:r>
          </a:p>
          <a:p>
            <a:r>
              <a:rPr lang="en-US" sz="1150" i="1" dirty="0"/>
              <a:t>Se puede incorporar un enfoque de </a:t>
            </a:r>
            <a:r>
              <a:rPr lang="en-US" sz="1150" i="1" dirty="0" err="1"/>
              <a:t>fortalecimiento</a:t>
            </a:r>
            <a:r>
              <a:rPr lang="en-US" sz="1150" i="1" dirty="0"/>
              <a:t> familiar </a:t>
            </a:r>
            <a:r>
              <a:rPr lang="en-US" sz="1150" i="1" dirty="0" err="1"/>
              <a:t>en</a:t>
            </a:r>
            <a:r>
              <a:rPr lang="en-US" sz="1150" i="1" dirty="0"/>
              <a:t>:</a:t>
            </a:r>
          </a:p>
          <a:p>
            <a:pPr lvl="1"/>
            <a:r>
              <a:rPr lang="en-US" sz="1150" i="1" dirty="0"/>
              <a:t>la fase de </a:t>
            </a:r>
            <a:r>
              <a:rPr lang="en-US" sz="1150" i="1" dirty="0" err="1"/>
              <a:t>preparación</a:t>
            </a:r>
            <a:r>
              <a:rPr lang="en-US" sz="1150" i="1" dirty="0"/>
              <a:t>.</a:t>
            </a:r>
          </a:p>
          <a:p>
            <a:pPr lvl="1"/>
            <a:r>
              <a:rPr lang="en-US" sz="1150" i="1" dirty="0"/>
              <a:t>la reunificación </a:t>
            </a:r>
            <a:r>
              <a:rPr lang="en-US" sz="1150" i="1" dirty="0" err="1"/>
              <a:t>propiamente</a:t>
            </a:r>
            <a:r>
              <a:rPr lang="en-US" sz="1150" i="1" dirty="0"/>
              <a:t> </a:t>
            </a:r>
            <a:r>
              <a:rPr lang="en-US" sz="1150" i="1" dirty="0" err="1"/>
              <a:t>dicha</a:t>
            </a:r>
            <a:r>
              <a:rPr lang="en-US" sz="1150" i="1" dirty="0"/>
              <a:t>.</a:t>
            </a:r>
          </a:p>
          <a:p>
            <a:pPr lvl="1"/>
            <a:r>
              <a:rPr lang="en-US" sz="1150" i="1" dirty="0" err="1"/>
              <a:t>el</a:t>
            </a:r>
            <a:r>
              <a:rPr lang="en-US" sz="1150" i="1" dirty="0"/>
              <a:t> seguimiento de la ayuda a la </a:t>
            </a:r>
            <a:r>
              <a:rPr lang="en-US" sz="1150" i="1" dirty="0" err="1"/>
              <a:t>reintegración</a:t>
            </a:r>
            <a:r>
              <a:rPr lang="en-US" sz="1150" i="1" dirty="0"/>
              <a:t>.</a:t>
            </a:r>
          </a:p>
          <a:p>
            <a:r>
              <a:rPr lang="en-US" sz="1150" i="1" dirty="0"/>
              <a:t>Para </a:t>
            </a:r>
            <a:r>
              <a:rPr lang="en-US" sz="1150" i="1" dirty="0" err="1"/>
              <a:t>algunos</a:t>
            </a:r>
            <a:r>
              <a:rPr lang="en-US" sz="1150" i="1" dirty="0"/>
              <a:t>/as </a:t>
            </a:r>
            <a:r>
              <a:rPr lang="en-US" sz="1150" i="1" dirty="0" err="1"/>
              <a:t>menores</a:t>
            </a:r>
            <a:r>
              <a:rPr lang="en-US" sz="1150" i="1" dirty="0"/>
              <a:t>, </a:t>
            </a:r>
            <a:r>
              <a:rPr lang="en-US" sz="1150" i="1" dirty="0" err="1"/>
              <a:t>especialmente</a:t>
            </a:r>
            <a:r>
              <a:rPr lang="en-US" sz="1150" i="1" dirty="0"/>
              <a:t> </a:t>
            </a:r>
            <a:r>
              <a:rPr lang="en-US" sz="1150" i="1" dirty="0" err="1"/>
              <a:t>los</a:t>
            </a:r>
            <a:r>
              <a:rPr lang="en-US" sz="1150" i="1" dirty="0"/>
              <a:t>/as que se </a:t>
            </a:r>
            <a:r>
              <a:rPr lang="en-US" sz="1150" i="1" dirty="0" err="1"/>
              <a:t>separaron</a:t>
            </a:r>
            <a:r>
              <a:rPr lang="en-US" sz="1150" i="1" dirty="0"/>
              <a:t> de </a:t>
            </a:r>
            <a:r>
              <a:rPr lang="en-US" sz="1150" i="1" dirty="0" err="1"/>
              <a:t>manera</a:t>
            </a:r>
            <a:r>
              <a:rPr lang="en-US" sz="1150" i="1" dirty="0"/>
              <a:t> accidental y breve y </a:t>
            </a:r>
            <a:r>
              <a:rPr lang="en-US" sz="1150" i="1" dirty="0" err="1"/>
              <a:t>fueron</a:t>
            </a:r>
            <a:r>
              <a:rPr lang="en-US" sz="1150" i="1" dirty="0"/>
              <a:t> </a:t>
            </a:r>
            <a:r>
              <a:rPr lang="en-US" sz="1150" i="1" dirty="0" err="1"/>
              <a:t>acogidos</a:t>
            </a:r>
            <a:r>
              <a:rPr lang="en-US" sz="1150" i="1" dirty="0"/>
              <a:t>/as de nuevo </a:t>
            </a:r>
            <a:r>
              <a:rPr lang="en-US" sz="1150" i="1" dirty="0" err="1"/>
              <a:t>fácilmente</a:t>
            </a:r>
            <a:r>
              <a:rPr lang="en-US" sz="1150" i="1" dirty="0"/>
              <a:t>, la necesidad de seguimiento </a:t>
            </a:r>
            <a:r>
              <a:rPr lang="en-US" sz="1150" i="1" dirty="0" err="1"/>
              <a:t>será</a:t>
            </a:r>
            <a:r>
              <a:rPr lang="en-US" sz="1150" i="1" dirty="0"/>
              <a:t> minima, </a:t>
            </a:r>
            <a:r>
              <a:rPr lang="en-US" sz="1150" i="1" dirty="0" err="1"/>
              <a:t>por</a:t>
            </a:r>
            <a:r>
              <a:rPr lang="en-US" sz="1150" i="1" dirty="0"/>
              <a:t> lo general. </a:t>
            </a:r>
          </a:p>
          <a:p>
            <a:r>
              <a:rPr lang="en-US" sz="1150" i="1" dirty="0" err="1"/>
              <a:t>Otros</a:t>
            </a:r>
            <a:r>
              <a:rPr lang="en-US" sz="1150" i="1" dirty="0"/>
              <a:t>/as </a:t>
            </a:r>
            <a:r>
              <a:rPr lang="en-US" sz="1150" i="1" dirty="0" err="1"/>
              <a:t>menores</a:t>
            </a:r>
            <a:r>
              <a:rPr lang="en-US" sz="1150" i="1" dirty="0"/>
              <a:t> y sus familias, </a:t>
            </a:r>
            <a:r>
              <a:rPr lang="en-US" sz="1150" i="1" dirty="0" err="1"/>
              <a:t>como</a:t>
            </a:r>
            <a:r>
              <a:rPr lang="en-US" sz="1150" i="1" dirty="0"/>
              <a:t> </a:t>
            </a:r>
            <a:r>
              <a:rPr lang="en-US" sz="1150" i="1" dirty="0" err="1"/>
              <a:t>los</a:t>
            </a:r>
            <a:r>
              <a:rPr lang="en-US" sz="1150" i="1" dirty="0"/>
              <a:t>/as separados durante mucho tiempo o los que vuelven a casa con una nueva discapacidad, pueden necesitar un apoyo sustancial durante un largo periodo.</a:t>
            </a:r>
          </a:p>
          <a:p>
            <a:r>
              <a:rPr lang="en-US" sz="1150" i="1" dirty="0"/>
              <a:t>Los </a:t>
            </a:r>
            <a:r>
              <a:rPr lang="en-US" sz="1150" i="1" dirty="0" err="1"/>
              <a:t>niños</a:t>
            </a:r>
            <a:r>
              <a:rPr lang="en-US" sz="1150" i="1" dirty="0"/>
              <a:t> y las niñas tendrán necesidades diferentes, que probablemente varíen en función del </a:t>
            </a:r>
            <a:r>
              <a:rPr lang="en-US" sz="1150" i="1" dirty="0" err="1"/>
              <a:t>género</a:t>
            </a:r>
            <a:r>
              <a:rPr lang="en-US" sz="1150" i="1" dirty="0"/>
              <a:t>, la edad o las </a:t>
            </a:r>
            <a:r>
              <a:rPr lang="en-US" sz="1150" i="1" dirty="0" err="1"/>
              <a:t>capacidades</a:t>
            </a:r>
            <a:r>
              <a:rPr lang="en-US" sz="1150" i="1" dirty="0"/>
              <a:t>.</a:t>
            </a:r>
          </a:p>
          <a:p>
            <a:r>
              <a:rPr lang="en-US" sz="1150" i="1" dirty="0"/>
              <a:t>Los/as </a:t>
            </a:r>
            <a:r>
              <a:rPr lang="en-US" sz="1150" i="1" dirty="0" err="1"/>
              <a:t>menores</a:t>
            </a:r>
            <a:r>
              <a:rPr lang="en-US" sz="1150" i="1" dirty="0"/>
              <a:t> y las familias necesitarán apoyo en múltiples etapas a lo largo del proceso.</a:t>
            </a:r>
          </a:p>
          <a:p>
            <a:pPr marL="0" indent="0">
              <a:buNone/>
            </a:pPr>
            <a:endParaRPr lang="en-US" sz="1150" dirty="0"/>
          </a:p>
          <a:p>
            <a:pPr marL="0" indent="0">
              <a:buNone/>
            </a:pPr>
            <a:r>
              <a:rPr lang="en-US" sz="1150" b="1" dirty="0"/>
              <a:t>INTRODUCCIÓN</a:t>
            </a:r>
          </a:p>
          <a:p>
            <a:r>
              <a:rPr lang="en-US" sz="1150" dirty="0"/>
              <a:t>Divida a </a:t>
            </a:r>
            <a:r>
              <a:rPr lang="en-US" sz="1150" dirty="0" err="1"/>
              <a:t>los</a:t>
            </a:r>
            <a:r>
              <a:rPr lang="en-US" sz="1150" dirty="0"/>
              <a:t>/as </a:t>
            </a:r>
            <a:r>
              <a:rPr lang="en-US" sz="1150" dirty="0" err="1"/>
              <a:t>participantes</a:t>
            </a:r>
            <a:r>
              <a:rPr lang="en-US" sz="1150" dirty="0"/>
              <a:t> en grupos de 3-5 personas.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50" dirty="0"/>
              <a:t>Guíe a </a:t>
            </a:r>
            <a:r>
              <a:rPr lang="en-US" sz="1150" dirty="0" err="1"/>
              <a:t>los</a:t>
            </a:r>
            <a:r>
              <a:rPr lang="en-US" sz="1150" dirty="0"/>
              <a:t>/as </a:t>
            </a:r>
            <a:r>
              <a:rPr lang="en-US" sz="1150" dirty="0" err="1"/>
              <a:t>participantes</a:t>
            </a:r>
            <a:r>
              <a:rPr lang="en-US" sz="1150" dirty="0"/>
              <a:t> a la </a:t>
            </a:r>
            <a:r>
              <a:rPr lang="en-US" sz="1150" b="1" dirty="0"/>
              <a:t>página 34 del Cuaderno de ejercicios: Fortalecimiento de la familia en la reunificación y la </a:t>
            </a:r>
            <a:r>
              <a:rPr lang="en-US" sz="1150" b="1" dirty="0" err="1"/>
              <a:t>reintegración</a:t>
            </a:r>
            <a:r>
              <a:rPr lang="en-US" sz="1150" b="1" dirty="0"/>
              <a:t>.</a:t>
            </a:r>
          </a:p>
          <a:p>
            <a:r>
              <a:rPr lang="en-US" sz="1150" i="1" dirty="0"/>
              <a:t>En sus grupos:</a:t>
            </a:r>
          </a:p>
          <a:p>
            <a:pPr lvl="1"/>
            <a:r>
              <a:rPr lang="en-US" sz="1150" i="1" dirty="0" err="1"/>
              <a:t>conversen</a:t>
            </a:r>
            <a:r>
              <a:rPr lang="en-US" sz="1150" i="1" dirty="0"/>
              <a:t> </a:t>
            </a:r>
            <a:r>
              <a:rPr lang="en-US" sz="1150" i="1" dirty="0" err="1"/>
              <a:t>acerca</a:t>
            </a:r>
            <a:r>
              <a:rPr lang="en-US" sz="1150" i="1" dirty="0"/>
              <a:t> de las preguntas de la </a:t>
            </a:r>
            <a:r>
              <a:rPr lang="en-US" sz="1150" i="1" dirty="0" err="1"/>
              <a:t>diapositiva</a:t>
            </a:r>
            <a:r>
              <a:rPr lang="en-US" sz="1150" i="1" dirty="0"/>
              <a:t>. </a:t>
            </a:r>
          </a:p>
          <a:p>
            <a:pPr lvl="1"/>
            <a:r>
              <a:rPr lang="en-US" sz="1150" i="1" dirty="0" err="1"/>
              <a:t>escriban</a:t>
            </a:r>
            <a:r>
              <a:rPr lang="en-US" sz="1150" i="1" dirty="0"/>
              <a:t> sus </a:t>
            </a:r>
            <a:r>
              <a:rPr lang="en-US" sz="1150" i="1" dirty="0" err="1"/>
              <a:t>respuestas</a:t>
            </a:r>
            <a:r>
              <a:rPr lang="en-US" sz="1150" i="1" dirty="0"/>
              <a:t> en </a:t>
            </a:r>
            <a:r>
              <a:rPr lang="en-US" sz="1150" i="1" dirty="0" err="1"/>
              <a:t>el</a:t>
            </a:r>
            <a:r>
              <a:rPr lang="en-US" sz="1150" i="1" dirty="0"/>
              <a:t> </a:t>
            </a:r>
            <a:r>
              <a:rPr lang="en-US" sz="1150" i="1" dirty="0" err="1"/>
              <a:t>cuaderno</a:t>
            </a:r>
            <a:r>
              <a:rPr lang="en-US" sz="1150" i="1" dirty="0"/>
              <a:t>.</a:t>
            </a:r>
          </a:p>
          <a:p>
            <a:pPr marL="0" indent="0">
              <a:buNone/>
            </a:pPr>
            <a:endParaRPr lang="en-US" sz="1150" dirty="0"/>
          </a:p>
          <a:p>
            <a:pPr marL="0" indent="0">
              <a:buNone/>
            </a:pPr>
            <a:r>
              <a:rPr lang="es-ES" sz="1150" b="1" dirty="0"/>
              <a:t>CONTINÚA EN LA SIGUIENTE DIAPOSITIVA</a:t>
            </a:r>
            <a:r>
              <a:rPr lang="en-US" sz="1150" b="1" dirty="0"/>
              <a:t> </a:t>
            </a:r>
            <a:r>
              <a:rPr lang="en-US" sz="1150" b="1" dirty="0">
                <a:sym typeface="Wingdings" panose="05000000000000000000" pitchFamily="2" charset="2"/>
              </a:rPr>
              <a:t></a:t>
            </a:r>
            <a:endParaRPr lang="en-US" sz="1150" noProof="0" dirty="0"/>
          </a:p>
        </p:txBody>
      </p:sp>
      <p:sp>
        <p:nvSpPr>
          <p:cNvPr id="6" name="Slide Image Placeholder 5">
            <a:extLst>
              <a:ext uri="{FF2B5EF4-FFF2-40B4-BE49-F238E27FC236}">
                <a16:creationId xmlns:a16="http://schemas.microsoft.com/office/drawing/2014/main" id="{C2696B87-F52D-AD40-AA94-B6EB7F1AA05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BED070B-59B4-87D1-97C8-A077E7DB628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a:latin typeface="+mn-lt"/>
            </a:endParaRPr>
          </a:p>
        </p:txBody>
      </p:sp>
    </p:spTree>
    <p:extLst>
      <p:ext uri="{BB962C8B-B14F-4D97-AF65-F5344CB8AC3E}">
        <p14:creationId xmlns:p14="http://schemas.microsoft.com/office/powerpoint/2010/main" val="1956874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pPr marL="0" indent="0">
              <a:buNone/>
            </a:pPr>
            <a:r>
              <a:rPr lang="en-US" b="1" dirty="0"/>
              <a:t>ACTIVIDAD EN GRUPO (15 minutos)</a:t>
            </a:r>
          </a:p>
          <a:p>
            <a:r>
              <a:rPr lang="en-US" dirty="0" err="1"/>
              <a:t>Dé</a:t>
            </a:r>
            <a:r>
              <a:rPr lang="en-US" dirty="0"/>
              <a:t> 15 minutos a </a:t>
            </a:r>
            <a:r>
              <a:rPr lang="en-US" dirty="0" err="1"/>
              <a:t>los</a:t>
            </a:r>
            <a:r>
              <a:rPr lang="en-US" dirty="0"/>
              <a:t>/as </a:t>
            </a:r>
            <a:r>
              <a:rPr lang="en-US" dirty="0" err="1"/>
              <a:t>participantes</a:t>
            </a:r>
            <a:r>
              <a:rPr lang="en-US" dirty="0"/>
              <a:t> para </a:t>
            </a:r>
            <a:r>
              <a:rPr lang="en-US" dirty="0" err="1"/>
              <a:t>completar</a:t>
            </a:r>
            <a:r>
              <a:rPr lang="en-US" dirty="0"/>
              <a:t>.</a:t>
            </a:r>
          </a:p>
          <a:p>
            <a:endParaRPr lang="en-US" dirty="0"/>
          </a:p>
          <a:p>
            <a:pPr marL="0" indent="0">
              <a:buNone/>
            </a:pPr>
            <a:r>
              <a:rPr lang="en-US" b="1" dirty="0"/>
              <a:t>DEBATE EN GRUPO</a:t>
            </a:r>
          </a:p>
          <a:p>
            <a:r>
              <a:rPr lang="en-US" dirty="0"/>
              <a:t>Invite a las personas </a:t>
            </a:r>
            <a:r>
              <a:rPr lang="en-US" dirty="0" err="1"/>
              <a:t>voluntarias</a:t>
            </a:r>
            <a:r>
              <a:rPr lang="en-US" dirty="0"/>
              <a:t> a compartir sus </a:t>
            </a:r>
            <a:r>
              <a:rPr lang="en-US" dirty="0" err="1"/>
              <a:t>respuestas</a:t>
            </a:r>
            <a:r>
              <a:rPr lang="en-US" dirty="0"/>
              <a:t>.</a:t>
            </a:r>
          </a:p>
          <a:p>
            <a:r>
              <a:rPr lang="en-US" dirty="0"/>
              <a:t>Complemente con las posibles respuestas a </a:t>
            </a:r>
            <a:r>
              <a:rPr lang="en-US" dirty="0" err="1"/>
              <a:t>continuación</a:t>
            </a:r>
            <a:r>
              <a:rPr lang="en-US" dirty="0"/>
              <a:t>.</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POSIBLES RESPUESTAS</a:t>
            </a:r>
          </a:p>
          <a:p>
            <a:r>
              <a:rPr lang="en-US" b="1" noProof="0" dirty="0" err="1"/>
              <a:t>Pregunta</a:t>
            </a:r>
            <a:r>
              <a:rPr lang="en-US" b="1" noProof="0" dirty="0"/>
              <a:t> 1.</a:t>
            </a:r>
          </a:p>
          <a:p>
            <a:pPr lvl="1"/>
            <a:r>
              <a:rPr lang="en-US" noProof="0" dirty="0"/>
              <a:t>Entornos afectuosos y protectores: </a:t>
            </a:r>
          </a:p>
          <a:p>
            <a:pPr lvl="2"/>
            <a:r>
              <a:rPr lang="en-US" noProof="0" dirty="0" err="1"/>
              <a:t>puede</a:t>
            </a:r>
            <a:r>
              <a:rPr lang="en-US" noProof="0" dirty="0"/>
              <a:t> que la familia viva en otra casa, con otras personas. </a:t>
            </a:r>
          </a:p>
          <a:p>
            <a:pPr lvl="2"/>
            <a:r>
              <a:rPr lang="en-US" noProof="0" dirty="0"/>
              <a:t>la </a:t>
            </a:r>
            <a:r>
              <a:rPr lang="en-US" noProof="0" dirty="0" err="1"/>
              <a:t>relación</a:t>
            </a:r>
            <a:r>
              <a:rPr lang="en-US" noProof="0" dirty="0"/>
              <a:t> del/la </a:t>
            </a:r>
            <a:r>
              <a:rPr lang="en-US" noProof="0" dirty="0" err="1"/>
              <a:t>menor</a:t>
            </a:r>
            <a:r>
              <a:rPr lang="en-US" noProof="0" dirty="0"/>
              <a:t> con sus </a:t>
            </a:r>
            <a:r>
              <a:rPr lang="en-US" noProof="0" dirty="0" err="1"/>
              <a:t>hermanos</a:t>
            </a:r>
            <a:r>
              <a:rPr lang="en-US" noProof="0" dirty="0"/>
              <a:t>/as u otros miembros de la familia puede haber cambiado. </a:t>
            </a:r>
          </a:p>
          <a:p>
            <a:pPr lvl="1"/>
            <a:r>
              <a:rPr lang="en-US" noProof="0" dirty="0"/>
              <a:t>Cuidadores atentos y </a:t>
            </a:r>
            <a:r>
              <a:rPr lang="en-US" noProof="0" dirty="0" err="1"/>
              <a:t>solidarios</a:t>
            </a:r>
            <a:r>
              <a:rPr lang="en-US" noProof="0" dirty="0"/>
              <a:t>/as:</a:t>
            </a:r>
          </a:p>
          <a:p>
            <a:pPr lvl="2"/>
            <a:r>
              <a:rPr lang="en-US" noProof="0" dirty="0"/>
              <a:t>es posible que </a:t>
            </a:r>
            <a:r>
              <a:rPr lang="en-US" noProof="0" dirty="0" err="1"/>
              <a:t>los</a:t>
            </a:r>
            <a:r>
              <a:rPr lang="en-US" noProof="0" dirty="0"/>
              <a:t>/as cuidadores no tengan mucha experiencia en atender a un/a </a:t>
            </a:r>
            <a:r>
              <a:rPr lang="en-US" noProof="0" dirty="0" err="1"/>
              <a:t>menor</a:t>
            </a:r>
            <a:r>
              <a:rPr lang="en-US" noProof="0" dirty="0"/>
              <a:t> de su edad (si llevan mucho </a:t>
            </a:r>
            <a:r>
              <a:rPr lang="en-US" noProof="0" dirty="0" err="1"/>
              <a:t>tiempo</a:t>
            </a:r>
            <a:r>
              <a:rPr lang="en-US" noProof="0" dirty="0"/>
              <a:t> </a:t>
            </a:r>
            <a:r>
              <a:rPr lang="en-US" noProof="0" dirty="0" err="1"/>
              <a:t>separados</a:t>
            </a:r>
            <a:r>
              <a:rPr lang="en-US" noProof="0" dirty="0"/>
              <a:t>/as) y que no comprendan sus necesidades. </a:t>
            </a:r>
          </a:p>
          <a:p>
            <a:pPr lvl="2"/>
            <a:r>
              <a:rPr lang="en-US" noProof="0" dirty="0"/>
              <a:t>la capacidad del </a:t>
            </a:r>
            <a:r>
              <a:rPr lang="en-US" noProof="0" dirty="0" err="1"/>
              <a:t>cuidador</a:t>
            </a:r>
            <a:r>
              <a:rPr lang="en-US" noProof="0" dirty="0"/>
              <a:t>/a puede estar al límite si no </a:t>
            </a:r>
            <a:r>
              <a:rPr lang="en-US" noProof="0" dirty="0" err="1"/>
              <a:t>está</a:t>
            </a:r>
            <a:r>
              <a:rPr lang="en-US" noProof="0" dirty="0"/>
              <a:t> </a:t>
            </a:r>
            <a:r>
              <a:rPr lang="en-US" noProof="0" dirty="0" err="1"/>
              <a:t>acostumbrado</a:t>
            </a:r>
            <a:r>
              <a:rPr lang="en-US" noProof="0" dirty="0"/>
              <a:t>/a a atender a este número de </a:t>
            </a:r>
            <a:r>
              <a:rPr lang="en-US" noProof="0" dirty="0" err="1"/>
              <a:t>menores</a:t>
            </a:r>
            <a:r>
              <a:rPr lang="en-US" noProof="0" dirty="0"/>
              <a:t> (por ejemplo, si ha tenido </a:t>
            </a:r>
            <a:r>
              <a:rPr lang="en-US" noProof="0" dirty="0" err="1"/>
              <a:t>más</a:t>
            </a:r>
            <a:r>
              <a:rPr lang="en-US" noProof="0" dirty="0"/>
              <a:t> </a:t>
            </a:r>
            <a:r>
              <a:rPr lang="en-US" noProof="0" dirty="0" err="1"/>
              <a:t>hijos</a:t>
            </a:r>
            <a:r>
              <a:rPr lang="en-US" noProof="0" dirty="0"/>
              <a:t>/as desde que </a:t>
            </a:r>
            <a:r>
              <a:rPr lang="en-US" noProof="0" dirty="0" err="1"/>
              <a:t>el</a:t>
            </a:r>
            <a:r>
              <a:rPr lang="en-US" noProof="0" dirty="0"/>
              <a:t>/la </a:t>
            </a:r>
            <a:r>
              <a:rPr lang="en-US" noProof="0" dirty="0" err="1"/>
              <a:t>menor</a:t>
            </a:r>
            <a:r>
              <a:rPr lang="en-US" noProof="0" dirty="0"/>
              <a:t> se separó de </a:t>
            </a:r>
            <a:r>
              <a:rPr lang="en-US" noProof="0" dirty="0" err="1"/>
              <a:t>él</a:t>
            </a:r>
            <a:r>
              <a:rPr lang="en-US" noProof="0" dirty="0"/>
              <a:t> o </a:t>
            </a:r>
            <a:r>
              <a:rPr lang="en-US" noProof="0" dirty="0" err="1"/>
              <a:t>ella</a:t>
            </a:r>
            <a:r>
              <a:rPr lang="en-US" noProof="0" dirty="0"/>
              <a:t>). </a:t>
            </a:r>
          </a:p>
          <a:p>
            <a:pPr lvl="1"/>
            <a:r>
              <a:rPr lang="en-US" noProof="0" dirty="0"/>
              <a:t>Relaciones sanas entre </a:t>
            </a:r>
            <a:r>
              <a:rPr lang="en-US" noProof="0" dirty="0" err="1"/>
              <a:t>el</a:t>
            </a:r>
            <a:r>
              <a:rPr lang="en-US" noProof="0" dirty="0"/>
              <a:t> </a:t>
            </a:r>
            <a:r>
              <a:rPr lang="en-US" noProof="0" dirty="0" err="1"/>
              <a:t>cuidador</a:t>
            </a:r>
            <a:r>
              <a:rPr lang="en-US" noProof="0" dirty="0"/>
              <a:t>/a y </a:t>
            </a:r>
            <a:r>
              <a:rPr lang="en-US" noProof="0" dirty="0" err="1"/>
              <a:t>el</a:t>
            </a:r>
            <a:r>
              <a:rPr lang="en-US" noProof="0" dirty="0"/>
              <a:t>/la </a:t>
            </a:r>
            <a:r>
              <a:rPr lang="en-US" noProof="0" dirty="0" err="1"/>
              <a:t>menor</a:t>
            </a:r>
            <a:r>
              <a:rPr lang="en-US" noProof="0" dirty="0"/>
              <a:t>:</a:t>
            </a:r>
          </a:p>
          <a:p>
            <a:pPr lvl="2"/>
            <a:r>
              <a:rPr lang="en-US" noProof="0" dirty="0"/>
              <a:t>la relación entre </a:t>
            </a:r>
            <a:r>
              <a:rPr lang="en-US" noProof="0" dirty="0" err="1"/>
              <a:t>el</a:t>
            </a:r>
            <a:r>
              <a:rPr lang="en-US" noProof="0" dirty="0"/>
              <a:t>/la </a:t>
            </a:r>
            <a:r>
              <a:rPr lang="en-US" noProof="0" dirty="0" err="1"/>
              <a:t>menor</a:t>
            </a:r>
            <a:r>
              <a:rPr lang="en-US" noProof="0" dirty="0"/>
              <a:t> y sus cuidadores puede haber cambiado si han </a:t>
            </a:r>
            <a:r>
              <a:rPr lang="en-US" noProof="0" dirty="0" err="1"/>
              <a:t>estado</a:t>
            </a:r>
            <a:r>
              <a:rPr lang="en-US" noProof="0" dirty="0"/>
              <a:t> </a:t>
            </a:r>
            <a:r>
              <a:rPr lang="en-US" noProof="0" dirty="0" err="1"/>
              <a:t>separados</a:t>
            </a:r>
            <a:r>
              <a:rPr lang="en-US" noProof="0" dirty="0"/>
              <a:t>/as. </a:t>
            </a:r>
          </a:p>
          <a:p>
            <a:pPr lvl="2"/>
            <a:r>
              <a:rPr lang="en-US" noProof="0" dirty="0" err="1"/>
              <a:t>puede</a:t>
            </a:r>
            <a:r>
              <a:rPr lang="en-US" noProof="0" dirty="0"/>
              <a:t> que </a:t>
            </a:r>
            <a:r>
              <a:rPr lang="en-US" noProof="0" dirty="0" err="1"/>
              <a:t>el</a:t>
            </a:r>
            <a:r>
              <a:rPr lang="en-US" noProof="0" dirty="0"/>
              <a:t>/la </a:t>
            </a:r>
            <a:r>
              <a:rPr lang="en-US" noProof="0" dirty="0" err="1"/>
              <a:t>menor</a:t>
            </a:r>
            <a:r>
              <a:rPr lang="en-US" noProof="0" dirty="0"/>
              <a:t> no </a:t>
            </a:r>
            <a:r>
              <a:rPr lang="en-US" noProof="0" dirty="0" err="1"/>
              <a:t>esté</a:t>
            </a:r>
            <a:r>
              <a:rPr lang="en-US" noProof="0" dirty="0"/>
              <a:t> </a:t>
            </a:r>
            <a:r>
              <a:rPr lang="en-US" noProof="0" dirty="0" err="1"/>
              <a:t>acostumbrado</a:t>
            </a:r>
            <a:r>
              <a:rPr lang="en-US" noProof="0" dirty="0"/>
              <a:t>/a a vivir con un/a cuidador y le cueste adaptarse a ser menos independiente. </a:t>
            </a:r>
          </a:p>
          <a:p>
            <a:pPr lvl="2"/>
            <a:r>
              <a:rPr lang="en-US" noProof="0" dirty="0"/>
              <a:t>es posible que </a:t>
            </a:r>
            <a:r>
              <a:rPr lang="en-US" noProof="0" dirty="0" err="1"/>
              <a:t>el</a:t>
            </a:r>
            <a:r>
              <a:rPr lang="en-US" noProof="0" dirty="0"/>
              <a:t> </a:t>
            </a:r>
            <a:r>
              <a:rPr lang="en-US" noProof="0" dirty="0" err="1"/>
              <a:t>cuidador</a:t>
            </a:r>
            <a:r>
              <a:rPr lang="en-US" noProof="0" dirty="0"/>
              <a:t>/a o </a:t>
            </a:r>
            <a:r>
              <a:rPr lang="en-US" noProof="0" dirty="0" err="1"/>
              <a:t>el</a:t>
            </a:r>
            <a:r>
              <a:rPr lang="en-US" noProof="0" dirty="0"/>
              <a:t>/la </a:t>
            </a:r>
            <a:r>
              <a:rPr lang="en-US" noProof="0" dirty="0" err="1"/>
              <a:t>menor</a:t>
            </a:r>
            <a:r>
              <a:rPr lang="en-US" noProof="0" dirty="0"/>
              <a:t> no quieran que vuelva o tengan dudas al respecto. </a:t>
            </a:r>
          </a:p>
          <a:p>
            <a:pPr lvl="2"/>
            <a:r>
              <a:rPr lang="en-US" noProof="0" dirty="0" err="1"/>
              <a:t>puede</a:t>
            </a:r>
            <a:r>
              <a:rPr lang="en-US" noProof="0" dirty="0"/>
              <a:t> haber un estigma asociado al lugar donde ha </a:t>
            </a:r>
            <a:r>
              <a:rPr lang="en-US" noProof="0" dirty="0" err="1"/>
              <a:t>estado</a:t>
            </a:r>
            <a:r>
              <a:rPr lang="en-US" noProof="0" dirty="0"/>
              <a:t> </a:t>
            </a:r>
            <a:r>
              <a:rPr lang="en-US" noProof="0" dirty="0" err="1"/>
              <a:t>el</a:t>
            </a:r>
            <a:r>
              <a:rPr lang="en-US" noProof="0" dirty="0"/>
              <a:t>/la </a:t>
            </a:r>
            <a:r>
              <a:rPr lang="en-US" noProof="0" dirty="0" err="1"/>
              <a:t>menor</a:t>
            </a:r>
            <a:r>
              <a:rPr lang="en-US" noProof="0" dirty="0"/>
              <a:t> o a lo que ha estado haciendo, lo que puede </a:t>
            </a:r>
            <a:r>
              <a:rPr lang="en-US" noProof="0" dirty="0" err="1"/>
              <a:t>afectar</a:t>
            </a:r>
            <a:r>
              <a:rPr lang="en-US" noProof="0" dirty="0"/>
              <a:t> la relación.</a:t>
            </a:r>
          </a:p>
          <a:p>
            <a:pPr lvl="2"/>
            <a:r>
              <a:rPr lang="en-US" noProof="0" dirty="0" err="1"/>
              <a:t>el</a:t>
            </a:r>
            <a:r>
              <a:rPr lang="en-US" noProof="0" dirty="0"/>
              <a:t>/la </a:t>
            </a:r>
            <a:r>
              <a:rPr lang="en-US" noProof="0" dirty="0" err="1"/>
              <a:t>menor</a:t>
            </a:r>
            <a:r>
              <a:rPr lang="en-US" noProof="0" dirty="0"/>
              <a:t> puede tener un sentimiento de rechazo si la separación ha sido un acto deliberado del </a:t>
            </a:r>
            <a:r>
              <a:rPr lang="en-US" noProof="0" dirty="0" err="1"/>
              <a:t>cuidador</a:t>
            </a:r>
            <a:r>
              <a:rPr lang="en-US" noProof="0" dirty="0"/>
              <a:t>/a.</a:t>
            </a:r>
          </a:p>
          <a:p>
            <a:r>
              <a:rPr lang="en-US" b="1" noProof="0" dirty="0" err="1"/>
              <a:t>Pregunta</a:t>
            </a:r>
            <a:r>
              <a:rPr lang="en-US" b="1" noProof="0" dirty="0"/>
              <a:t> 2.</a:t>
            </a:r>
          </a:p>
          <a:p>
            <a:pPr lvl="1"/>
            <a:r>
              <a:rPr lang="en-US" dirty="0"/>
              <a:t>Los familiares están </a:t>
            </a:r>
            <a:r>
              <a:rPr lang="en-US" dirty="0" err="1"/>
              <a:t>especialmente</a:t>
            </a:r>
            <a:r>
              <a:rPr lang="en-US" dirty="0"/>
              <a:t> </a:t>
            </a:r>
            <a:r>
              <a:rPr lang="en-US" dirty="0" err="1"/>
              <a:t>empobrecidos</a:t>
            </a:r>
            <a:r>
              <a:rPr lang="en-US" dirty="0"/>
              <a:t>/as, </a:t>
            </a:r>
            <a:r>
              <a:rPr lang="en-US" dirty="0" err="1"/>
              <a:t>enfermos</a:t>
            </a:r>
            <a:r>
              <a:rPr lang="en-US" dirty="0"/>
              <a:t>/as o tienen otros problemas importantes que </a:t>
            </a:r>
            <a:r>
              <a:rPr lang="en-US" dirty="0" err="1"/>
              <a:t>afectansu</a:t>
            </a:r>
            <a:r>
              <a:rPr lang="en-US" dirty="0"/>
              <a:t> capacidad para prestar cuidados.</a:t>
            </a:r>
          </a:p>
          <a:p>
            <a:pPr lvl="1"/>
            <a:r>
              <a:rPr lang="en-US" dirty="0"/>
              <a:t>Los cuidados correrán a cargo de familiares con los que </a:t>
            </a:r>
            <a:r>
              <a:rPr lang="en-US" dirty="0" err="1"/>
              <a:t>el</a:t>
            </a:r>
            <a:r>
              <a:rPr lang="en-US" dirty="0"/>
              <a:t>/la </a:t>
            </a:r>
            <a:r>
              <a:rPr lang="en-US" dirty="0" err="1"/>
              <a:t>menor</a:t>
            </a:r>
            <a:r>
              <a:rPr lang="en-US" dirty="0"/>
              <a:t> no haya convivido antes.</a:t>
            </a:r>
          </a:p>
          <a:p>
            <a:pPr lvl="1"/>
            <a:r>
              <a:rPr lang="en-US" dirty="0"/>
              <a:t>La familia ha </a:t>
            </a:r>
            <a:r>
              <a:rPr lang="en-US" dirty="0" err="1"/>
              <a:t>cambiado</a:t>
            </a:r>
            <a:r>
              <a:rPr lang="en-US" dirty="0"/>
              <a:t> de forma </a:t>
            </a:r>
            <a:r>
              <a:rPr lang="en-US" dirty="0" err="1"/>
              <a:t>significativa</a:t>
            </a:r>
            <a:r>
              <a:rPr lang="en-US" dirty="0"/>
              <a:t> desde la separación, por ejemplo, por un nuevo matrimonio o la muerte de algún miembro de la familia.</a:t>
            </a:r>
          </a:p>
          <a:p>
            <a:pPr lvl="1"/>
            <a:r>
              <a:rPr lang="en-US" dirty="0"/>
              <a:t>La comunidad es hostil, sobre todo </a:t>
            </a:r>
            <a:r>
              <a:rPr lang="en-US" dirty="0" err="1"/>
              <a:t>hacia</a:t>
            </a:r>
            <a:r>
              <a:rPr lang="en-US" dirty="0"/>
              <a:t> </a:t>
            </a:r>
            <a:r>
              <a:rPr lang="en-US" dirty="0" err="1"/>
              <a:t>los</a:t>
            </a:r>
            <a:r>
              <a:rPr lang="en-US" dirty="0"/>
              <a:t>/as </a:t>
            </a:r>
            <a:r>
              <a:rPr lang="en-US" dirty="0" err="1"/>
              <a:t>menores</a:t>
            </a:r>
            <a:r>
              <a:rPr lang="en-US" dirty="0"/>
              <a:t> obligados a cometer actos de violencia contra sus propias familias o comunidades, </a:t>
            </a:r>
            <a:r>
              <a:rPr lang="en-US" dirty="0" err="1"/>
              <a:t>los</a:t>
            </a:r>
            <a:r>
              <a:rPr lang="en-US" dirty="0"/>
              <a:t>/as </a:t>
            </a:r>
            <a:r>
              <a:rPr lang="en-US" dirty="0" err="1"/>
              <a:t>menores</a:t>
            </a:r>
            <a:r>
              <a:rPr lang="en-US" dirty="0"/>
              <a:t> asociados a fuerzas o grupos armados, o las niñas que </a:t>
            </a:r>
            <a:r>
              <a:rPr lang="en-US" dirty="0" err="1"/>
              <a:t>quedaron</a:t>
            </a:r>
            <a:r>
              <a:rPr lang="en-US" dirty="0"/>
              <a:t> embarazadas durante el conflicto.</a:t>
            </a:r>
          </a:p>
          <a:p>
            <a:pPr lvl="1"/>
            <a:r>
              <a:rPr lang="en-US" dirty="0"/>
              <a:t>Los/as </a:t>
            </a:r>
            <a:r>
              <a:rPr lang="en-US" dirty="0" err="1"/>
              <a:t>menores</a:t>
            </a:r>
            <a:r>
              <a:rPr lang="en-US" dirty="0"/>
              <a:t> pertenecen a una minoría étnica o a un grupo marginado.</a:t>
            </a:r>
          </a:p>
          <a:p>
            <a:pPr lvl="1"/>
            <a:r>
              <a:rPr lang="en-US" dirty="0"/>
              <a:t>El menor o la familia son </a:t>
            </a:r>
            <a:r>
              <a:rPr lang="en-US" dirty="0" err="1"/>
              <a:t>reacios</a:t>
            </a:r>
            <a:r>
              <a:rPr lang="en-US" dirty="0"/>
              <a:t>/as a la reagrupación.</a:t>
            </a:r>
          </a:p>
          <a:p>
            <a:pPr marL="0" indent="0">
              <a:buNone/>
            </a:pPr>
            <a:endParaRPr lang="en-US" dirty="0"/>
          </a:p>
          <a:p>
            <a:pPr marL="0" indent="0">
              <a:buNone/>
            </a:pPr>
            <a:r>
              <a:rPr lang="es-ES" b="1" dirty="0"/>
              <a:t>CONTINÚA EN LA SIGUIENTE DIAPOSITIVA</a:t>
            </a:r>
            <a:r>
              <a:rPr lang="en-US" b="1" dirty="0"/>
              <a:t> </a:t>
            </a:r>
            <a:r>
              <a:rPr lang="en-US" b="1" dirty="0">
                <a:sym typeface="Wingdings" panose="05000000000000000000" pitchFamily="2" charset="2"/>
              </a:rPr>
              <a:t></a:t>
            </a:r>
            <a:endParaRPr lang="en-US" b="1" dirty="0"/>
          </a:p>
        </p:txBody>
      </p:sp>
      <p:sp>
        <p:nvSpPr>
          <p:cNvPr id="2" name="Google Shape;725;p48:notes">
            <a:extLst>
              <a:ext uri="{FF2B5EF4-FFF2-40B4-BE49-F238E27FC236}">
                <a16:creationId xmlns:a16="http://schemas.microsoft.com/office/drawing/2014/main" id="{DBA1712B-CCBC-117E-EFD3-410BF8C9E96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a:latin typeface="+mn-lt"/>
            </a:endParaRPr>
          </a:p>
        </p:txBody>
      </p:sp>
    </p:spTree>
    <p:extLst>
      <p:ext uri="{BB962C8B-B14F-4D97-AF65-F5344CB8AC3E}">
        <p14:creationId xmlns:p14="http://schemas.microsoft.com/office/powerpoint/2010/main" val="35726885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b="1" dirty="0" err="1"/>
              <a:t>Pregunta</a:t>
            </a:r>
            <a:r>
              <a:rPr lang="en-US" b="1" dirty="0"/>
              <a:t> 3.</a:t>
            </a:r>
            <a:endParaRPr lang="en-US" dirty="0"/>
          </a:p>
          <a:p>
            <a:pPr lvl="1"/>
            <a:r>
              <a:rPr lang="en-US" dirty="0"/>
              <a:t>Preparar al </a:t>
            </a:r>
            <a:r>
              <a:rPr lang="en-US" dirty="0" err="1"/>
              <a:t>menor</a:t>
            </a:r>
            <a:r>
              <a:rPr lang="en-US" dirty="0"/>
              <a:t> y a la familia antes de la </a:t>
            </a:r>
            <a:r>
              <a:rPr lang="en-US" dirty="0" err="1"/>
              <a:t>reunificación</a:t>
            </a:r>
            <a:r>
              <a:rPr lang="en-US" dirty="0"/>
              <a:t>.</a:t>
            </a:r>
          </a:p>
          <a:p>
            <a:pPr lvl="1"/>
            <a:r>
              <a:rPr lang="en-US" dirty="0"/>
              <a:t>Mediación familiar para resolver los problemas que impiden al </a:t>
            </a:r>
            <a:r>
              <a:rPr lang="en-US" dirty="0" err="1"/>
              <a:t>menor</a:t>
            </a:r>
            <a:r>
              <a:rPr lang="en-US" dirty="0"/>
              <a:t> vivir con la </a:t>
            </a:r>
            <a:r>
              <a:rPr lang="en-US" dirty="0" err="1"/>
              <a:t>familia</a:t>
            </a:r>
            <a:r>
              <a:rPr lang="en-US" dirty="0"/>
              <a:t>.</a:t>
            </a:r>
          </a:p>
          <a:p>
            <a:pPr lvl="1"/>
            <a:r>
              <a:rPr lang="en-US" dirty="0"/>
              <a:t>Proporcionar apoyo emocional y/o práctico a un/a </a:t>
            </a:r>
            <a:r>
              <a:rPr lang="en-US" dirty="0" err="1"/>
              <a:t>menor</a:t>
            </a:r>
            <a:r>
              <a:rPr lang="en-US" dirty="0"/>
              <a:t> durante </a:t>
            </a:r>
            <a:r>
              <a:rPr lang="en-US" dirty="0" err="1"/>
              <a:t>su</a:t>
            </a:r>
            <a:r>
              <a:rPr lang="en-US" dirty="0"/>
              <a:t> </a:t>
            </a:r>
            <a:r>
              <a:rPr lang="en-US" dirty="0" err="1"/>
              <a:t>transición</a:t>
            </a:r>
            <a:r>
              <a:rPr lang="en-US" dirty="0"/>
              <a:t>.</a:t>
            </a:r>
          </a:p>
          <a:p>
            <a:pPr lvl="1"/>
            <a:r>
              <a:rPr lang="en-US" dirty="0"/>
              <a:t>Trabajar con </a:t>
            </a:r>
            <a:r>
              <a:rPr lang="en-US" dirty="0" err="1"/>
              <a:t>el</a:t>
            </a:r>
            <a:r>
              <a:rPr lang="en-US" dirty="0"/>
              <a:t>/la </a:t>
            </a:r>
            <a:r>
              <a:rPr lang="en-US" dirty="0" err="1"/>
              <a:t>menor</a:t>
            </a:r>
            <a:r>
              <a:rPr lang="en-US" dirty="0"/>
              <a:t> o la familia en uno de los problemas específicos identificados durante la preparación para la reunificación, como los problemas de comportamiento de </a:t>
            </a:r>
            <a:r>
              <a:rPr lang="en-US" dirty="0" err="1"/>
              <a:t>los</a:t>
            </a:r>
            <a:r>
              <a:rPr lang="en-US" dirty="0"/>
              <a:t>/as </a:t>
            </a:r>
            <a:r>
              <a:rPr lang="en-US" dirty="0" err="1"/>
              <a:t>adolescentes</a:t>
            </a:r>
            <a:r>
              <a:rPr lang="en-US" dirty="0"/>
              <a:t> que regresan tras una larga separación.</a:t>
            </a:r>
          </a:p>
          <a:p>
            <a:pPr lvl="1"/>
            <a:r>
              <a:rPr lang="en-US" dirty="0"/>
              <a:t>Identificar respuestas especializadas y culturalmente apropiadas a largo plazo para </a:t>
            </a:r>
            <a:r>
              <a:rPr lang="en-US" dirty="0" err="1"/>
              <a:t>algunos</a:t>
            </a:r>
            <a:r>
              <a:rPr lang="en-US" dirty="0"/>
              <a:t> </a:t>
            </a:r>
            <a:r>
              <a:rPr lang="en-US" dirty="0" err="1"/>
              <a:t>menores</a:t>
            </a:r>
            <a:r>
              <a:rPr lang="en-US" dirty="0"/>
              <a:t>, como los que sufren problemas de salud mental como consecuencia de sus experiencias durante la separación.</a:t>
            </a:r>
          </a:p>
          <a:p>
            <a:pPr lvl="1"/>
            <a:r>
              <a:rPr lang="en-US" dirty="0"/>
              <a:t>Ayudar a </a:t>
            </a:r>
            <a:r>
              <a:rPr lang="en-US" dirty="0" err="1"/>
              <a:t>los</a:t>
            </a:r>
            <a:r>
              <a:rPr lang="en-US" dirty="0"/>
              <a:t>/as </a:t>
            </a:r>
            <a:r>
              <a:rPr lang="en-US" dirty="0" err="1"/>
              <a:t>menores</a:t>
            </a:r>
            <a:r>
              <a:rPr lang="en-US" dirty="0"/>
              <a:t> y a sus familias a acceder al apoyo necesario para que la reunificación o la </a:t>
            </a:r>
            <a:r>
              <a:rPr lang="en-US" dirty="0" err="1"/>
              <a:t>modalidad</a:t>
            </a:r>
            <a:r>
              <a:rPr lang="en-US" dirty="0"/>
              <a:t> de </a:t>
            </a:r>
            <a:r>
              <a:rPr lang="en-US" dirty="0" err="1"/>
              <a:t>acogida</a:t>
            </a:r>
            <a:r>
              <a:rPr lang="en-US" dirty="0"/>
              <a:t> </a:t>
            </a:r>
            <a:r>
              <a:rPr lang="en-US" dirty="0" err="1"/>
              <a:t>alternativa</a:t>
            </a:r>
            <a:r>
              <a:rPr lang="en-US" dirty="0"/>
              <a:t> a largo plazo sean sostenibles.</a:t>
            </a:r>
          </a:p>
          <a:p>
            <a:pPr lvl="1"/>
            <a:r>
              <a:rPr lang="en-US" dirty="0"/>
              <a:t>Garantizar que </a:t>
            </a:r>
            <a:r>
              <a:rPr lang="en-US" dirty="0" err="1"/>
              <a:t>los</a:t>
            </a:r>
            <a:r>
              <a:rPr lang="en-US" dirty="0"/>
              <a:t>/as </a:t>
            </a:r>
            <a:r>
              <a:rPr lang="en-US" dirty="0" err="1"/>
              <a:t>menores</a:t>
            </a:r>
            <a:r>
              <a:rPr lang="en-US" dirty="0"/>
              <a:t> y las familias dispongan de información sobre servicios básicos, ayuda humanitaria y programas de desarrollo más amplios.</a:t>
            </a:r>
          </a:p>
          <a:p>
            <a:pPr lvl="1"/>
            <a:r>
              <a:rPr lang="en-US" dirty="0"/>
              <a:t>Como parte de la gestión de casos, facilitar las </a:t>
            </a:r>
            <a:r>
              <a:rPr lang="en-US" dirty="0" err="1"/>
              <a:t>remisiones</a:t>
            </a:r>
            <a:r>
              <a:rPr lang="en-US" dirty="0"/>
              <a:t> a los servicios o programas pertinentes y supervisar </a:t>
            </a:r>
            <a:r>
              <a:rPr lang="en-US" dirty="0" err="1"/>
              <a:t>dichas</a:t>
            </a:r>
            <a:r>
              <a:rPr lang="en-US" dirty="0"/>
              <a:t> </a:t>
            </a:r>
            <a:r>
              <a:rPr lang="en-US" dirty="0" err="1"/>
              <a:t>remisiones</a:t>
            </a:r>
            <a:r>
              <a:rPr lang="en-US" dirty="0"/>
              <a:t> para garantizar que se accede a la ayuda.</a:t>
            </a:r>
            <a:endParaRPr lang="en-US" noProof="0" dirty="0"/>
          </a:p>
        </p:txBody>
      </p:sp>
      <p:sp>
        <p:nvSpPr>
          <p:cNvPr id="2" name="Google Shape;725;p48:notes">
            <a:extLst>
              <a:ext uri="{FF2B5EF4-FFF2-40B4-BE49-F238E27FC236}">
                <a16:creationId xmlns:a16="http://schemas.microsoft.com/office/drawing/2014/main" id="{C85F2D39-4E39-9161-FA2F-8E004414F3C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a:latin typeface="+mn-lt"/>
            </a:endParaRPr>
          </a:p>
        </p:txBody>
      </p:sp>
    </p:spTree>
    <p:extLst>
      <p:ext uri="{BB962C8B-B14F-4D97-AF65-F5344CB8AC3E}">
        <p14:creationId xmlns:p14="http://schemas.microsoft.com/office/powerpoint/2010/main" val="22535871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EXPLICAR</a:t>
            </a:r>
          </a:p>
          <a:p>
            <a:r>
              <a:rPr lang="en-US" noProof="0" dirty="0" err="1"/>
              <a:t>Presente</a:t>
            </a:r>
            <a:r>
              <a:rPr lang="en-US" noProof="0" dirty="0"/>
              <a:t> </a:t>
            </a:r>
            <a:r>
              <a:rPr lang="en-US" noProof="0" dirty="0" err="1"/>
              <a:t>el</a:t>
            </a:r>
            <a:r>
              <a:rPr lang="en-US" noProof="0" dirty="0"/>
              <a:t> </a:t>
            </a:r>
            <a:r>
              <a:rPr lang="en-US" noProof="0" dirty="0" err="1"/>
              <a:t>contenido</a:t>
            </a:r>
            <a:r>
              <a:rPr lang="en-US" noProof="0" dirty="0"/>
              <a:t> de la </a:t>
            </a:r>
            <a:r>
              <a:rPr lang="en-US" noProof="0" dirty="0" err="1"/>
              <a:t>diapositiva</a:t>
            </a:r>
            <a:r>
              <a:rPr lang="en-US" noProof="0" dirty="0"/>
              <a:t>.</a:t>
            </a:r>
          </a:p>
          <a:p>
            <a:r>
              <a:rPr lang="es-ES" i="1" dirty="0"/>
              <a:t>¿Hay preguntas o alguien necesita una aclaración?</a:t>
            </a:r>
            <a:endParaRPr lang="en-US" i="1" dirty="0"/>
          </a:p>
        </p:txBody>
      </p:sp>
      <p:sp>
        <p:nvSpPr>
          <p:cNvPr id="6" name="Slide Image Placeholder 5">
            <a:extLst>
              <a:ext uri="{FF2B5EF4-FFF2-40B4-BE49-F238E27FC236}">
                <a16:creationId xmlns:a16="http://schemas.microsoft.com/office/drawing/2014/main" id="{B5E30A52-81D9-9050-5FFD-0D350ED71B9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3D3C972-1DEF-9480-E133-5711A8A5006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44</a:t>
            </a:fld>
            <a:endParaRPr lang="en-US" sz="1200">
              <a:latin typeface="+mn-lt"/>
            </a:endParaRPr>
          </a:p>
        </p:txBody>
      </p:sp>
    </p:spTree>
    <p:extLst>
      <p:ext uri="{BB962C8B-B14F-4D97-AF65-F5344CB8AC3E}">
        <p14:creationId xmlns:p14="http://schemas.microsoft.com/office/powerpoint/2010/main" val="141504878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SESIÓN 5 </a:t>
            </a:r>
            <a:br>
              <a:rPr lang="en-CA" b="1" dirty="0"/>
            </a:br>
            <a:r>
              <a:rPr lang="en-CA" b="1" dirty="0"/>
              <a:t>DURACIÓN: 0h15</a:t>
            </a:r>
            <a:endParaRPr lang="en-US" b="1" dirty="0"/>
          </a:p>
        </p:txBody>
      </p:sp>
      <p:sp>
        <p:nvSpPr>
          <p:cNvPr id="6" name="Slide Image Placeholder 5">
            <a:extLst>
              <a:ext uri="{FF2B5EF4-FFF2-40B4-BE49-F238E27FC236}">
                <a16:creationId xmlns:a16="http://schemas.microsoft.com/office/drawing/2014/main" id="{3E3CC022-D831-D11B-E138-7E9758AEAA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64EB75B-E5BD-5007-A0EC-3A6579A2B80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45</a:t>
            </a:fld>
            <a:endParaRPr lang="en-US" sz="1200">
              <a:latin typeface="+mn-lt"/>
            </a:endParaRPr>
          </a:p>
        </p:txBody>
      </p:sp>
    </p:spTree>
    <p:extLst>
      <p:ext uri="{BB962C8B-B14F-4D97-AF65-F5344CB8AC3E}">
        <p14:creationId xmlns:p14="http://schemas.microsoft.com/office/powerpoint/2010/main" val="20411083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sym typeface="Arial"/>
              </a:rPr>
              <a:t>INTRODUCCIÓN</a:t>
            </a:r>
          </a:p>
          <a:p>
            <a:r>
              <a:rPr lang="es-ES_tradnl" dirty="0">
                <a:sym typeface="Arial"/>
              </a:rPr>
              <a:t>Guíe a los/as participantes a la </a:t>
            </a:r>
            <a:r>
              <a:rPr lang="es-ES_tradnl" b="1" dirty="0">
                <a:sym typeface="Arial"/>
              </a:rPr>
              <a:t>página 35 del Cuaderno de ejercicios: Objetivos de aprendizaje</a:t>
            </a:r>
          </a:p>
          <a:p>
            <a:r>
              <a:rPr lang="es-ES_tradnl" sz="1200" i="1" noProof="0" dirty="0">
                <a:sym typeface="Arial"/>
              </a:rPr>
              <a:t>Ahora nos dedicaremos a repasar los objetivos de aprendizaje (Consultar la </a:t>
            </a:r>
            <a:r>
              <a:rPr lang="es-ES_tradnl" sz="1200" b="1" i="1" noProof="0" dirty="0">
                <a:sym typeface="Arial"/>
              </a:rPr>
              <a:t>página 17 del</a:t>
            </a:r>
            <a:r>
              <a:rPr lang="es-ES_tradnl" sz="1200" i="1" noProof="0" dirty="0">
                <a:sym typeface="Arial"/>
              </a:rPr>
              <a:t> </a:t>
            </a:r>
            <a:r>
              <a:rPr lang="es-ES_tradnl" sz="1200" b="1" i="1" noProof="0" dirty="0">
                <a:sym typeface="Arial"/>
              </a:rPr>
              <a:t>Cuaderno de ejercicios</a:t>
            </a:r>
            <a:r>
              <a:rPr lang="es-ES_tradnl" sz="1200" i="1" noProof="0" dirty="0">
                <a:sym typeface="Arial"/>
              </a:rPr>
              <a:t>) y a reflexionar sobre los logros alcanzados al final de esta formación.</a:t>
            </a:r>
          </a:p>
          <a:p>
            <a:r>
              <a:rPr lang="es-ES_tradnl" sz="1200" i="1" noProof="0" dirty="0">
                <a:sym typeface="Arial"/>
              </a:rPr>
              <a:t>Es posible que para alcanzar todos los objetivos de aprendizaje necesitemos más información, más apoyo del supervisor o más tiempo para poner en práctica lo aprendido.</a:t>
            </a:r>
          </a:p>
          <a:p>
            <a:r>
              <a:rPr lang="es-ES_tradnl" sz="1200" i="1" noProof="0" dirty="0">
                <a:sym typeface="Arial"/>
              </a:rPr>
              <a:t>Piensen en la formación y respondan a las preguntas sobre los objetivos de aprendizaje en su cuaderno de ejercicios</a:t>
            </a:r>
            <a:r>
              <a:rPr lang="es-ES_tradnl" i="1" dirty="0">
                <a:sym typeface="Arial"/>
              </a:rPr>
              <a:t>. </a:t>
            </a:r>
          </a:p>
          <a:p>
            <a:pPr marL="0" indent="0">
              <a:buNone/>
            </a:pPr>
            <a:endParaRPr lang="es-ES_tradnl" b="1" dirty="0">
              <a:sym typeface="Arial"/>
            </a:endParaRPr>
          </a:p>
          <a:p>
            <a:pPr marL="0" indent="0">
              <a:buNone/>
            </a:pPr>
            <a:r>
              <a:rPr lang="es-ES_tradnl" b="1" dirty="0">
                <a:sym typeface="Arial"/>
              </a:rPr>
              <a:t>ACTIVIDAD INDIVIDUAL (5 minutos)</a:t>
            </a:r>
            <a:endParaRPr lang="es-ES_tradnl" i="1" dirty="0">
              <a:sym typeface="Arial"/>
            </a:endParaRPr>
          </a:p>
          <a:p>
            <a:pPr>
              <a:defRPr/>
            </a:pPr>
            <a:r>
              <a:rPr lang="es-ES_tradnl" dirty="0">
                <a:sym typeface="Arial"/>
              </a:rPr>
              <a:t>Dé 5 minutos a los/as participantes para hacer la actividad.</a:t>
            </a:r>
          </a:p>
          <a:p>
            <a:pPr marL="0" marR="0" lvl="0" indent="0" algn="l" defTabSz="914400" rtl="0" eaLnBrk="1" fontAlgn="auto" latinLnBrk="0" hangingPunct="1">
              <a:lnSpc>
                <a:spcPct val="100000"/>
              </a:lnSpc>
              <a:spcBef>
                <a:spcPts val="0"/>
              </a:spcBef>
              <a:spcAft>
                <a:spcPts val="0"/>
              </a:spcAft>
              <a:buClrTx/>
              <a:buSzTx/>
              <a:buNone/>
              <a:tabLst/>
              <a:defRPr/>
            </a:pPr>
            <a:endParaRPr lang="es-ES_tradnl"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s-ES_tradnl" b="1" dirty="0">
                <a:sym typeface="Arial"/>
              </a:rPr>
              <a:t>DEBATE GENERAL (5 minutos)</a:t>
            </a:r>
          </a:p>
          <a:p>
            <a:r>
              <a:rPr lang="es-ES_tradnl" dirty="0">
                <a:sym typeface="Arial"/>
              </a:rPr>
              <a:t>Invite a varios/as voluntarios/as a compartir su reflexión.</a:t>
            </a:r>
          </a:p>
          <a:p>
            <a:endParaRPr lang="es-ES_tradnl" i="1" dirty="0">
              <a:sym typeface="Arial"/>
            </a:endParaRPr>
          </a:p>
          <a:p>
            <a:pPr marL="0" indent="0">
              <a:buNone/>
            </a:pPr>
            <a:r>
              <a:rPr lang="es-ES_tradnl" b="1" dirty="0">
                <a:sym typeface="Arial"/>
              </a:rPr>
              <a:t>INTRODUCCIÓN</a:t>
            </a:r>
          </a:p>
          <a:p>
            <a:r>
              <a:rPr lang="es-ES_tradnl" dirty="0">
                <a:sym typeface="Arial"/>
              </a:rPr>
              <a:t>Continúe en la </a:t>
            </a:r>
            <a:r>
              <a:rPr lang="es-ES_tradnl" b="1" dirty="0">
                <a:sym typeface="Arial"/>
              </a:rPr>
              <a:t>página 35 del Cuaderno de ejercicios: Reflexión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200" i="1" noProof="0" dirty="0">
                <a:sym typeface="Arial"/>
              </a:rPr>
              <a:t>¿Qué ha llamado su atención</a:t>
            </a:r>
            <a:r>
              <a:rPr lang="es-ES_tradnl" i="1" dirty="0">
                <a:sym typeface="Arial"/>
              </a:rPr>
              <a:t>? ¿Qué ha sido difícil? ¿Sobre qué le gustaría aprender más?</a:t>
            </a:r>
          </a:p>
          <a:p>
            <a:r>
              <a:rPr lang="es-ES_tradnl" i="1" dirty="0">
                <a:sym typeface="Arial"/>
              </a:rPr>
              <a:t>Escriban sus reflexiones.</a:t>
            </a:r>
          </a:p>
          <a:p>
            <a:pPr marL="0" indent="0">
              <a:buNone/>
            </a:pPr>
            <a:endParaRPr lang="es-ES_tradnl" dirty="0">
              <a:sym typeface="Arial"/>
            </a:endParaRPr>
          </a:p>
          <a:p>
            <a:pPr marL="0" indent="0">
              <a:buNone/>
            </a:pPr>
            <a:r>
              <a:rPr lang="es-ES_tradnl" b="1" dirty="0">
                <a:sym typeface="Arial"/>
              </a:rPr>
              <a:t>ACTIVIDAD INDIVIDUAL (5 minutos)</a:t>
            </a:r>
          </a:p>
          <a:p>
            <a:r>
              <a:rPr lang="es-ES_tradnl" dirty="0">
                <a:sym typeface="Arial"/>
              </a:rPr>
              <a:t>Dé 5 minutos a los/as participantes para hacer la actividad.</a:t>
            </a:r>
            <a:endParaRPr lang="es-ES_tradnl" b="1" dirty="0">
              <a:sym typeface="Arial"/>
            </a:endParaRPr>
          </a:p>
          <a:p>
            <a:pPr marL="0" indent="0">
              <a:buNone/>
            </a:pPr>
            <a:endParaRPr lang="es-ES_tradnl" dirty="0">
              <a:sym typeface="Arial"/>
            </a:endParaRPr>
          </a:p>
          <a:p>
            <a:pPr marL="0" indent="0">
              <a:buNone/>
            </a:pPr>
            <a:r>
              <a:rPr lang="es-ES_tradnl" b="1" dirty="0">
                <a:sym typeface="Arial"/>
              </a:rPr>
              <a:t>DEBATE GENERAL (5 minutos)</a:t>
            </a:r>
          </a:p>
          <a:p>
            <a:r>
              <a:rPr lang="es-ES_tradnl" dirty="0">
                <a:sym typeface="Arial"/>
              </a:rPr>
              <a:t>Invite a varios/as voluntarios/as a compartir su reflexión.</a:t>
            </a:r>
          </a:p>
          <a:p>
            <a:r>
              <a:rPr lang="es-ES_tradnl" i="0" noProof="0" dirty="0">
                <a:sym typeface="Arial"/>
              </a:rPr>
              <a:t>Infórmeles cuándo iniciará el siguiente módulo de la formación.</a:t>
            </a:r>
          </a:p>
          <a:p>
            <a:r>
              <a:rPr lang="es-ES_tradnl" i="0" noProof="0" dirty="0">
                <a:sym typeface="Arial"/>
              </a:rPr>
              <a:t>Agradezca a los/as participantes su participación.</a:t>
            </a:r>
            <a:endParaRPr lang="es-ES_tradnl" sz="1100" noProof="0" dirty="0">
              <a:sym typeface="Arial"/>
            </a:endParaRPr>
          </a:p>
          <a:p>
            <a:pPr marL="0" indent="0">
              <a:buNone/>
            </a:pPr>
            <a:endParaRPr lang="en-GB" dirty="0">
              <a:sym typeface="Arial"/>
            </a:endParaRPr>
          </a:p>
        </p:txBody>
      </p:sp>
      <p:sp>
        <p:nvSpPr>
          <p:cNvPr id="6" name="Slide Image Placeholder 5">
            <a:extLst>
              <a:ext uri="{FF2B5EF4-FFF2-40B4-BE49-F238E27FC236}">
                <a16:creationId xmlns:a16="http://schemas.microsoft.com/office/drawing/2014/main" id="{0AB282A5-D4F3-1187-C8DD-E76A546C6C0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F9E2D14-40B9-2574-4AF2-75F8F73B4B2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46</a:t>
            </a:fld>
            <a:endParaRPr lang="en-US" sz="120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sym typeface="Arial"/>
              </a:rPr>
              <a:t>EXPLICAR</a:t>
            </a:r>
            <a:endParaRPr lang="en-US" b="1" dirty="0">
              <a:sym typeface="Arial"/>
            </a:endParaRPr>
          </a:p>
          <a:p>
            <a:r>
              <a:rPr lang="en-US" noProof="0" dirty="0" err="1"/>
              <a:t>Presente</a:t>
            </a:r>
            <a:r>
              <a:rPr lang="en-US" noProof="0" dirty="0"/>
              <a:t> </a:t>
            </a:r>
            <a:r>
              <a:rPr lang="en-US" noProof="0" dirty="0" err="1"/>
              <a:t>el</a:t>
            </a:r>
            <a:r>
              <a:rPr lang="en-US" noProof="0" dirty="0"/>
              <a:t> </a:t>
            </a:r>
            <a:r>
              <a:rPr lang="en-US" noProof="0" dirty="0" err="1"/>
              <a:t>contenido</a:t>
            </a:r>
            <a:r>
              <a:rPr lang="en-US" noProof="0" dirty="0"/>
              <a:t> de la </a:t>
            </a:r>
            <a:r>
              <a:rPr lang="en-US" noProof="0" dirty="0" err="1"/>
              <a:t>diapositiva</a:t>
            </a:r>
            <a:r>
              <a:rPr lang="en-US" noProof="0" dirty="0"/>
              <a:t>.</a:t>
            </a:r>
          </a:p>
        </p:txBody>
      </p:sp>
      <p:sp>
        <p:nvSpPr>
          <p:cNvPr id="6" name="Slide Image Placeholder 5">
            <a:extLst>
              <a:ext uri="{FF2B5EF4-FFF2-40B4-BE49-F238E27FC236}">
                <a16:creationId xmlns:a16="http://schemas.microsoft.com/office/drawing/2014/main" id="{A405ECB0-D24B-F217-7CE7-74E17DC2060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D1E9887-5A15-7E57-40B7-56709E0EC78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a:latin typeface="+mn-lt"/>
            </a:endParaRPr>
          </a:p>
        </p:txBody>
      </p:sp>
    </p:spTree>
    <p:extLst>
      <p:ext uri="{BB962C8B-B14F-4D97-AF65-F5344CB8AC3E}">
        <p14:creationId xmlns:p14="http://schemas.microsoft.com/office/powerpoint/2010/main" val="1745598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noProof="0" dirty="0">
                <a:sym typeface="Arial"/>
              </a:rPr>
              <a:t>EXPLICAR</a:t>
            </a:r>
            <a:endParaRPr lang="en-US" noProof="0" dirty="0"/>
          </a:p>
          <a:p>
            <a:r>
              <a:rPr lang="en-US" noProof="0" dirty="0" err="1"/>
              <a:t>Presente</a:t>
            </a:r>
            <a:r>
              <a:rPr lang="en-US" noProof="0" dirty="0"/>
              <a:t> </a:t>
            </a:r>
            <a:r>
              <a:rPr lang="en-US" noProof="0" dirty="0" err="1"/>
              <a:t>el</a:t>
            </a:r>
            <a:r>
              <a:rPr lang="en-US" noProof="0" dirty="0"/>
              <a:t> </a:t>
            </a:r>
            <a:r>
              <a:rPr lang="en-US" noProof="0" dirty="0" err="1"/>
              <a:t>contenido</a:t>
            </a:r>
            <a:r>
              <a:rPr lang="en-US" noProof="0" dirty="0"/>
              <a:t> de la </a:t>
            </a:r>
            <a:r>
              <a:rPr lang="en-US" noProof="0" dirty="0" err="1"/>
              <a:t>diapositiva</a:t>
            </a:r>
            <a:r>
              <a:rPr lang="en-US" noProof="0" dirty="0"/>
              <a:t>.</a:t>
            </a:r>
          </a:p>
        </p:txBody>
      </p:sp>
      <p:sp>
        <p:nvSpPr>
          <p:cNvPr id="6" name="Slide Image Placeholder 5">
            <a:extLst>
              <a:ext uri="{FF2B5EF4-FFF2-40B4-BE49-F238E27FC236}">
                <a16:creationId xmlns:a16="http://schemas.microsoft.com/office/drawing/2014/main" id="{75D69F02-DCFE-12E8-9327-A4C328C8904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336343B-D3A5-437C-295B-4E52CBF5A5D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a:latin typeface="+mn-lt"/>
            </a:endParaRPr>
          </a:p>
        </p:txBody>
      </p:sp>
    </p:spTree>
    <p:extLst>
      <p:ext uri="{BB962C8B-B14F-4D97-AF65-F5344CB8AC3E}">
        <p14:creationId xmlns:p14="http://schemas.microsoft.com/office/powerpoint/2010/main" val="500465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n-US" b="1" noProof="0" dirty="0">
                <a:sym typeface="Arial"/>
              </a:rPr>
              <a:t>EXPLICAR</a:t>
            </a:r>
            <a:endParaRPr lang="en-US" noProof="0" dirty="0"/>
          </a:p>
          <a:p>
            <a:r>
              <a:rPr lang="en-US" noProof="0" dirty="0" err="1"/>
              <a:t>Presente</a:t>
            </a:r>
            <a:r>
              <a:rPr lang="en-US" noProof="0" dirty="0"/>
              <a:t> </a:t>
            </a:r>
            <a:r>
              <a:rPr lang="en-US" noProof="0" dirty="0" err="1"/>
              <a:t>el</a:t>
            </a:r>
            <a:r>
              <a:rPr lang="en-US" noProof="0" dirty="0"/>
              <a:t> </a:t>
            </a:r>
            <a:r>
              <a:rPr lang="en-US" noProof="0" dirty="0" err="1"/>
              <a:t>contenido</a:t>
            </a:r>
            <a:r>
              <a:rPr lang="en-US" noProof="0" dirty="0"/>
              <a:t> de la </a:t>
            </a:r>
            <a:r>
              <a:rPr lang="en-US" noProof="0" dirty="0" err="1"/>
              <a:t>diapositiva</a:t>
            </a:r>
            <a:r>
              <a:rPr lang="en-US" noProof="0"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Pueden consultar los objetivos de aprendizaje en</a:t>
            </a:r>
            <a:r>
              <a:rPr lang="es-ES_tradnl" i="1" noProof="0" dirty="0">
                <a:sym typeface="Arial"/>
              </a:rPr>
              <a:t> </a:t>
            </a:r>
            <a:r>
              <a:rPr lang="es-ES_tradnl" b="1" i="1" dirty="0">
                <a:sym typeface="Arial"/>
              </a:rPr>
              <a:t>la página 17 del Cuaderno de ejercicios: Objetivos de aprendizaje</a:t>
            </a:r>
            <a:endParaRPr lang="es-ES_tradnl" dirty="0"/>
          </a:p>
        </p:txBody>
      </p:sp>
      <p:sp>
        <p:nvSpPr>
          <p:cNvPr id="3" name="Slide Image Placeholder 2">
            <a:extLst>
              <a:ext uri="{FF2B5EF4-FFF2-40B4-BE49-F238E27FC236}">
                <a16:creationId xmlns:a16="http://schemas.microsoft.com/office/drawing/2014/main" id="{E3349750-0D49-C323-0C2F-7CD6DD4A5E6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1C33EBF-D89F-D004-EADA-15AF8DE8DCF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SESIÓN 2 </a:t>
            </a:r>
            <a:br>
              <a:rPr lang="en-CA" b="1" dirty="0"/>
            </a:br>
            <a:r>
              <a:rPr lang="en-CA" b="1" dirty="0"/>
              <a:t>DURACIÓN: 1h30</a:t>
            </a:r>
            <a:endParaRPr lang="en-US" b="1" dirty="0"/>
          </a:p>
          <a:p>
            <a:pPr marL="0" indent="0">
              <a:buNone/>
            </a:pPr>
            <a:r>
              <a:rPr lang="en-US" b="1" noProof="0" dirty="0">
                <a:sym typeface="Arial"/>
              </a:rPr>
              <a:t>______________________________________________________________________________</a:t>
            </a:r>
          </a:p>
          <a:p>
            <a:pPr marL="0" indent="0">
              <a:buNone/>
            </a:pPr>
            <a:endParaRPr lang="en-US" b="1" noProof="0" dirty="0">
              <a:sym typeface="Arial"/>
            </a:endParaRPr>
          </a:p>
          <a:p>
            <a:pPr marL="0" indent="0">
              <a:buNone/>
            </a:pPr>
            <a:r>
              <a:rPr lang="en-US" b="1" noProof="0" dirty="0">
                <a:sym typeface="Arial"/>
              </a:rPr>
              <a:t>EXPLICAR</a:t>
            </a:r>
            <a:endParaRPr lang="en-US" noProof="0" dirty="0"/>
          </a:p>
          <a:p>
            <a:r>
              <a:rPr lang="en-US" i="1" noProof="0" dirty="0"/>
              <a:t>El compromiso familiar es el proceso utilizado para establecer relaciones genuinas con las familias. </a:t>
            </a:r>
          </a:p>
          <a:p>
            <a:r>
              <a:rPr lang="en-US" i="1" noProof="0" dirty="0"/>
              <a:t>Estas relaciones favorecen la gestión eficaz de los casos en general y los resultados a largo plazo para la protección y el bienestar de </a:t>
            </a:r>
            <a:r>
              <a:rPr lang="en-US" i="1" noProof="0" dirty="0" err="1"/>
              <a:t>los</a:t>
            </a:r>
            <a:r>
              <a:rPr lang="en-US" i="1" noProof="0" dirty="0"/>
              <a:t>/as </a:t>
            </a:r>
            <a:r>
              <a:rPr lang="en-US" i="1" noProof="0" dirty="0" err="1"/>
              <a:t>menores</a:t>
            </a:r>
            <a:r>
              <a:rPr lang="en-US" i="1" noProof="0" dirty="0"/>
              <a:t>.</a:t>
            </a:r>
          </a:p>
          <a:p>
            <a:r>
              <a:rPr lang="en-US" i="1" noProof="0" dirty="0"/>
              <a:t>Durante esta sesión analizaremos:</a:t>
            </a:r>
          </a:p>
          <a:p>
            <a:pPr lvl="1"/>
            <a:r>
              <a:rPr lang="en-US" i="1" noProof="0" dirty="0" err="1"/>
              <a:t>qué</a:t>
            </a:r>
            <a:r>
              <a:rPr lang="en-US" i="1" noProof="0" dirty="0"/>
              <a:t> significa el </a:t>
            </a:r>
            <a:r>
              <a:rPr lang="en-US" i="1" noProof="0" dirty="0" err="1"/>
              <a:t>compromiso</a:t>
            </a:r>
            <a:r>
              <a:rPr lang="en-US" i="1" noProof="0" dirty="0"/>
              <a:t> familiar.</a:t>
            </a:r>
          </a:p>
          <a:p>
            <a:pPr lvl="1"/>
            <a:r>
              <a:rPr lang="en-US" i="1" noProof="0" dirty="0" err="1"/>
              <a:t>cómo</a:t>
            </a:r>
            <a:r>
              <a:rPr lang="en-US" i="1" noProof="0" dirty="0"/>
              <a:t> es </a:t>
            </a:r>
            <a:r>
              <a:rPr lang="en-US" i="1" noProof="0" dirty="0" err="1"/>
              <a:t>esto</a:t>
            </a:r>
            <a:r>
              <a:rPr lang="en-US" i="1" noProof="0" dirty="0"/>
              <a:t> </a:t>
            </a:r>
            <a:r>
              <a:rPr lang="en-US" i="1" noProof="0" dirty="0" err="1"/>
              <a:t>en</a:t>
            </a:r>
            <a:r>
              <a:rPr lang="en-US" i="1" noProof="0" dirty="0"/>
              <a:t> la </a:t>
            </a:r>
            <a:r>
              <a:rPr lang="en-US" i="1" noProof="0" dirty="0" err="1"/>
              <a:t>práctica</a:t>
            </a:r>
            <a:r>
              <a:rPr lang="en-US" i="1" noProof="0" dirty="0"/>
              <a:t>.</a:t>
            </a:r>
          </a:p>
          <a:p>
            <a:pPr lvl="1"/>
            <a:r>
              <a:rPr lang="en-US" i="1" noProof="0" dirty="0" err="1"/>
              <a:t>qlgunos</a:t>
            </a:r>
            <a:r>
              <a:rPr lang="en-US" i="1" noProof="0" dirty="0"/>
              <a:t> de los obstáculos a los que podemos enfrentarnos al relacionarnos con las </a:t>
            </a:r>
            <a:r>
              <a:rPr lang="en-US" i="1" noProof="0" dirty="0" err="1"/>
              <a:t>familias</a:t>
            </a:r>
            <a:r>
              <a:rPr lang="en-US" i="1" noProof="0" dirty="0"/>
              <a:t>.</a:t>
            </a:r>
          </a:p>
          <a:p>
            <a:pPr lvl="1"/>
            <a:r>
              <a:rPr lang="en-US" i="1" noProof="0" dirty="0" err="1"/>
              <a:t>estrategias</a:t>
            </a:r>
            <a:r>
              <a:rPr lang="en-US" i="1" noProof="0" dirty="0"/>
              <a:t> para superar </a:t>
            </a:r>
            <a:r>
              <a:rPr lang="en-US" i="1" noProof="0" dirty="0" err="1"/>
              <a:t>estos</a:t>
            </a:r>
            <a:r>
              <a:rPr lang="en-US" i="1" noProof="0" dirty="0"/>
              <a:t> </a:t>
            </a:r>
            <a:r>
              <a:rPr lang="en-US" i="1" noProof="0" dirty="0" err="1"/>
              <a:t>obstáculos</a:t>
            </a:r>
            <a:r>
              <a:rPr lang="en-US" i="1" noProof="0" dirty="0"/>
              <a:t>.</a:t>
            </a:r>
          </a:p>
        </p:txBody>
      </p:sp>
      <p:sp>
        <p:nvSpPr>
          <p:cNvPr id="6" name="Slide Image Placeholder 5">
            <a:extLst>
              <a:ext uri="{FF2B5EF4-FFF2-40B4-BE49-F238E27FC236}">
                <a16:creationId xmlns:a16="http://schemas.microsoft.com/office/drawing/2014/main" id="{DB3D4947-0583-8046-0A29-2A077C81CC8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DCA51B8-2C8A-5021-5DC7-15ED20A218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a:latin typeface="+mn-lt"/>
            </a:endParaRPr>
          </a:p>
        </p:txBody>
      </p:sp>
    </p:spTree>
    <p:extLst>
      <p:ext uri="{BB962C8B-B14F-4D97-AF65-F5344CB8AC3E}">
        <p14:creationId xmlns:p14="http://schemas.microsoft.com/office/powerpoint/2010/main" val="1127464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sym typeface="Arial"/>
              </a:rPr>
              <a:t>INTRODUCCIÓN</a:t>
            </a:r>
          </a:p>
          <a:p>
            <a:r>
              <a:rPr lang="en-US" dirty="0"/>
              <a:t>Divida a </a:t>
            </a:r>
            <a:r>
              <a:rPr lang="en-US" dirty="0" err="1"/>
              <a:t>los</a:t>
            </a:r>
            <a:r>
              <a:rPr lang="en-US" dirty="0"/>
              <a:t>/as </a:t>
            </a:r>
            <a:r>
              <a:rPr lang="en-US" dirty="0" err="1"/>
              <a:t>participantes</a:t>
            </a:r>
            <a:r>
              <a:rPr lang="en-US" dirty="0"/>
              <a:t> </a:t>
            </a:r>
            <a:r>
              <a:rPr lang="en-US" dirty="0" err="1"/>
              <a:t>en</a:t>
            </a:r>
            <a:r>
              <a:rPr lang="en-US" dirty="0"/>
              <a:t> parejas.</a:t>
            </a:r>
          </a:p>
          <a:p>
            <a:r>
              <a:rPr lang="en-US" dirty="0"/>
              <a:t>Guíe a </a:t>
            </a:r>
            <a:r>
              <a:rPr lang="en-US" dirty="0" err="1"/>
              <a:t>los</a:t>
            </a:r>
            <a:r>
              <a:rPr lang="en-US" dirty="0"/>
              <a:t>/as </a:t>
            </a:r>
            <a:r>
              <a:rPr lang="en-US" dirty="0" err="1"/>
              <a:t>participantes</a:t>
            </a:r>
            <a:r>
              <a:rPr lang="en-US" dirty="0"/>
              <a:t> a la </a:t>
            </a:r>
            <a:r>
              <a:rPr lang="en-US" b="1" dirty="0"/>
              <a:t>página 17-18 del Cuaderno de ejercicios: Comprometerse con las familias y </a:t>
            </a:r>
            <a:r>
              <a:rPr lang="en-US" b="1" dirty="0" err="1"/>
              <a:t>cuidadores</a:t>
            </a:r>
            <a:r>
              <a:rPr lang="en-US" b="1" dirty="0"/>
              <a:t>.</a:t>
            </a:r>
            <a:endParaRPr lang="en-US" b="1" noProof="0" dirty="0"/>
          </a:p>
          <a:p>
            <a:r>
              <a:rPr lang="en-US" i="1" noProof="0" dirty="0">
                <a:sym typeface="Arial"/>
              </a:rPr>
              <a:t>Con </a:t>
            </a:r>
            <a:r>
              <a:rPr lang="en-US" i="1" noProof="0" dirty="0" err="1">
                <a:sym typeface="Arial"/>
              </a:rPr>
              <a:t>su</a:t>
            </a:r>
            <a:r>
              <a:rPr lang="en-US" i="1" noProof="0" dirty="0">
                <a:sym typeface="Arial"/>
              </a:rPr>
              <a:t> pareja:</a:t>
            </a:r>
          </a:p>
          <a:p>
            <a:pPr lvl="1"/>
            <a:r>
              <a:rPr lang="en-US" i="1" noProof="0" dirty="0" err="1"/>
              <a:t>conversen</a:t>
            </a:r>
            <a:r>
              <a:rPr lang="en-US" i="1" noProof="0" dirty="0"/>
              <a:t> </a:t>
            </a:r>
            <a:r>
              <a:rPr lang="en-US" i="1" noProof="0" dirty="0" err="1"/>
              <a:t>sobre</a:t>
            </a:r>
            <a:r>
              <a:rPr lang="en-US" i="1" noProof="0" dirty="0"/>
              <a:t> las preguntas de la </a:t>
            </a:r>
            <a:r>
              <a:rPr lang="en-US" i="1" noProof="0" dirty="0" err="1"/>
              <a:t>diapositiva</a:t>
            </a:r>
            <a:r>
              <a:rPr lang="en-US" i="1" noProof="0" dirty="0"/>
              <a:t>.</a:t>
            </a:r>
          </a:p>
          <a:p>
            <a:pPr lvl="1"/>
            <a:r>
              <a:rPr lang="en-US" i="1" noProof="0" dirty="0" err="1">
                <a:sym typeface="Arial"/>
              </a:rPr>
              <a:t>escriban</a:t>
            </a:r>
            <a:r>
              <a:rPr lang="en-US" i="1" noProof="0" dirty="0">
                <a:sym typeface="Arial"/>
              </a:rPr>
              <a:t> los beneficios de trabajar con las familias y </a:t>
            </a:r>
            <a:r>
              <a:rPr lang="en-US" i="1" noProof="0" dirty="0" err="1">
                <a:sym typeface="Arial"/>
              </a:rPr>
              <a:t>cuidadores</a:t>
            </a:r>
            <a:r>
              <a:rPr lang="en-US" i="1" noProof="0" dirty="0">
                <a:sym typeface="Arial"/>
              </a:rPr>
              <a:t> en torno a los frutos del árbol.</a:t>
            </a:r>
          </a:p>
          <a:p>
            <a:pPr marL="0" indent="0">
              <a:buNone/>
            </a:pPr>
            <a:endParaRPr lang="en-US" b="1" dirty="0">
              <a:sym typeface="Arial"/>
            </a:endParaRPr>
          </a:p>
          <a:p>
            <a:pPr marL="0" indent="0">
              <a:buNone/>
            </a:pPr>
            <a:r>
              <a:rPr lang="en-US" b="1" noProof="0" dirty="0">
                <a:sym typeface="Arial"/>
              </a:rPr>
              <a:t>DEBATE CON COMPAÑEROS/AS (5 minutos)</a:t>
            </a:r>
            <a:endParaRPr lang="en-US" dirty="0"/>
          </a:p>
          <a:p>
            <a:r>
              <a:rPr lang="en-US" dirty="0" err="1"/>
              <a:t>Dé</a:t>
            </a:r>
            <a:r>
              <a:rPr lang="en-US" dirty="0"/>
              <a:t> 5 minutos a </a:t>
            </a:r>
            <a:r>
              <a:rPr lang="en-US" dirty="0" err="1"/>
              <a:t>los</a:t>
            </a:r>
            <a:r>
              <a:rPr lang="en-US" dirty="0"/>
              <a:t>/as </a:t>
            </a:r>
            <a:r>
              <a:rPr lang="en-US" dirty="0" err="1"/>
              <a:t>participantes</a:t>
            </a:r>
            <a:r>
              <a:rPr lang="en-US" dirty="0"/>
              <a:t> para </a:t>
            </a:r>
            <a:r>
              <a:rPr lang="en-US" dirty="0" err="1"/>
              <a:t>completar</a:t>
            </a:r>
            <a:r>
              <a:rPr lang="en-US" dirty="0"/>
              <a:t>.</a:t>
            </a:r>
          </a:p>
          <a:p>
            <a:pPr marL="0" indent="0">
              <a:buNone/>
            </a:pPr>
            <a:endParaRPr lang="en-US" dirty="0"/>
          </a:p>
          <a:p>
            <a:pPr marL="0" indent="0">
              <a:buNone/>
            </a:pPr>
            <a:r>
              <a:rPr lang="en-US" b="1" dirty="0"/>
              <a:t>DEBATE EN GRUPO</a:t>
            </a:r>
          </a:p>
          <a:p>
            <a:r>
              <a:rPr lang="en-US" dirty="0" err="1"/>
              <a:t>Pídale</a:t>
            </a:r>
            <a:r>
              <a:rPr lang="en-US" dirty="0"/>
              <a:t> a las personas </a:t>
            </a:r>
            <a:r>
              <a:rPr lang="en-US" dirty="0" err="1"/>
              <a:t>voluntarias</a:t>
            </a:r>
            <a:r>
              <a:rPr lang="en-US" dirty="0"/>
              <a:t> que </a:t>
            </a:r>
            <a:r>
              <a:rPr lang="en-US" dirty="0" err="1"/>
              <a:t>compartan</a:t>
            </a:r>
            <a:r>
              <a:rPr lang="en-US" dirty="0"/>
              <a:t> sus </a:t>
            </a:r>
            <a:r>
              <a:rPr lang="en-US" dirty="0" err="1"/>
              <a:t>respuestas</a:t>
            </a:r>
            <a:r>
              <a:rPr lang="en-US" dirty="0"/>
              <a:t>.</a:t>
            </a:r>
          </a:p>
          <a:p>
            <a:r>
              <a:rPr lang="en-US" dirty="0"/>
              <a:t>Escriba las respuestas </a:t>
            </a:r>
            <a:r>
              <a:rPr lang="en-US" dirty="0" err="1"/>
              <a:t>en</a:t>
            </a:r>
            <a:r>
              <a:rPr lang="en-US" dirty="0"/>
              <a:t> un </a:t>
            </a:r>
            <a:r>
              <a:rPr lang="en-US" dirty="0" err="1"/>
              <a:t>tablero</a:t>
            </a:r>
            <a:r>
              <a:rPr lang="en-US" dirty="0"/>
              <a:t> y </a:t>
            </a:r>
            <a:r>
              <a:rPr lang="en-US" dirty="0" err="1"/>
              <a:t>resúmalas</a:t>
            </a:r>
            <a:r>
              <a:rPr lang="en-US" dirty="0"/>
              <a:t>.</a:t>
            </a:r>
          </a:p>
          <a:p>
            <a:r>
              <a:rPr lang="en-US" i="1" dirty="0"/>
              <a:t>Ahora veremos algunos beneficios más en la </a:t>
            </a:r>
            <a:r>
              <a:rPr lang="en-US" i="1" dirty="0" err="1"/>
              <a:t>siguiente</a:t>
            </a:r>
            <a:r>
              <a:rPr lang="en-US" i="1" dirty="0"/>
              <a:t> </a:t>
            </a:r>
            <a:r>
              <a:rPr lang="en-US" i="1" dirty="0" err="1"/>
              <a:t>diapositiva</a:t>
            </a:r>
            <a:r>
              <a:rPr lang="en-US" i="1" dirty="0"/>
              <a:t>.</a:t>
            </a:r>
          </a:p>
          <a:p>
            <a:r>
              <a:rPr lang="en-US" i="1" dirty="0"/>
              <a:t>Podemos ver si hay similitudes o diferencias con sus ideas.</a:t>
            </a:r>
            <a:endParaRPr lang="en-US" noProof="0" dirty="0"/>
          </a:p>
        </p:txBody>
      </p:sp>
      <p:sp>
        <p:nvSpPr>
          <p:cNvPr id="6" name="Slide Image Placeholder 5">
            <a:extLst>
              <a:ext uri="{FF2B5EF4-FFF2-40B4-BE49-F238E27FC236}">
                <a16:creationId xmlns:a16="http://schemas.microsoft.com/office/drawing/2014/main" id="{9DD374B8-D19C-7BFF-7988-B044B8E94AE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DD866E1-0025-5F04-E1E4-3159D4718BC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a:latin typeface="+mn-lt"/>
            </a:endParaRPr>
          </a:p>
        </p:txBody>
      </p:sp>
    </p:spTree>
    <p:extLst>
      <p:ext uri="{BB962C8B-B14F-4D97-AF65-F5344CB8AC3E}">
        <p14:creationId xmlns:p14="http://schemas.microsoft.com/office/powerpoint/2010/main" val="1822853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153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2" name="Google Shape;18;p43">
            <a:extLst>
              <a:ext uri="{FF2B5EF4-FFF2-40B4-BE49-F238E27FC236}">
                <a16:creationId xmlns:a16="http://schemas.microsoft.com/office/drawing/2014/main" id="{F14ED9C8-B51F-A4AD-446E-37EEFA4ECEFB}"/>
              </a:ext>
            </a:extLst>
          </p:cNvPr>
          <p:cNvSpPr txBox="1">
            <a:spLocks noGrp="1"/>
          </p:cNvSpPr>
          <p:nvPr>
            <p:ph type="title"/>
          </p:nvPr>
        </p:nvSpPr>
        <p:spPr>
          <a:xfrm>
            <a:off x="796384" y="3099692"/>
            <a:ext cx="10042851"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5400" b="1">
                <a:solidFill>
                  <a:schemeClr val="lt1"/>
                </a:solidFill>
                <a:latin typeface="Garamond"/>
                <a:ea typeface="Garamond"/>
                <a:cs typeface="Garamond"/>
                <a:sym typeface="Garamon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Tree>
    <p:extLst>
      <p:ext uri="{BB962C8B-B14F-4D97-AF65-F5344CB8AC3E}">
        <p14:creationId xmlns:p14="http://schemas.microsoft.com/office/powerpoint/2010/main" val="3039931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1646167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3">
                    <a:lumMod val="75000"/>
                  </a:schemeClr>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pic>
        <p:nvPicPr>
          <p:cNvPr id="4" name="Picture 3">
            <a:extLst>
              <a:ext uri="{FF2B5EF4-FFF2-40B4-BE49-F238E27FC236}">
                <a16:creationId xmlns:a16="http://schemas.microsoft.com/office/drawing/2014/main" id="{35EC804B-C7E7-958B-6587-A4D91B24422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7" name="Rectangle 6">
            <a:extLst>
              <a:ext uri="{FF2B5EF4-FFF2-40B4-BE49-F238E27FC236}">
                <a16:creationId xmlns:a16="http://schemas.microsoft.com/office/drawing/2014/main" id="{27F582F5-9874-5ADA-9E5E-7A784F62E789}"/>
              </a:ext>
            </a:extLst>
          </p:cNvPr>
          <p:cNvSpPr/>
          <p:nvPr userDrawn="1"/>
        </p:nvSpPr>
        <p:spPr>
          <a:xfrm>
            <a:off x="766809" y="6277443"/>
            <a:ext cx="9707227"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Level 3: </a:t>
            </a:r>
            <a:r>
              <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Family Strengthening  |  </a:t>
            </a:r>
            <a:r>
              <a:rPr lang="en-US" sz="1400" b="0"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Module 2: </a:t>
            </a:r>
            <a:r>
              <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Working with families through the case management process</a:t>
            </a:r>
          </a:p>
        </p:txBody>
      </p:sp>
    </p:spTree>
    <p:extLst>
      <p:ext uri="{BB962C8B-B14F-4D97-AF65-F5344CB8AC3E}">
        <p14:creationId xmlns:p14="http://schemas.microsoft.com/office/powerpoint/2010/main" val="41641885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Haga clic para editar el estilo del título principal</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Haga clic para editar los estilos de texto maestro</a:t>
            </a:r>
          </a:p>
          <a:p>
            <a:pPr lvl="1"/>
            <a:r>
              <a:rPr lang="en-US"/>
              <a:t>Segundo nivel</a:t>
            </a:r>
          </a:p>
          <a:p>
            <a:pPr lvl="2"/>
            <a:r>
              <a:rPr lang="en-US"/>
              <a:t>Tercer nivel</a:t>
            </a:r>
          </a:p>
          <a:p>
            <a:pPr lvl="3"/>
            <a:r>
              <a:rPr lang="en-US"/>
              <a:t>Cuarto nivel</a:t>
            </a:r>
          </a:p>
          <a:p>
            <a:pPr lvl="4"/>
            <a:r>
              <a:rPr lang="en-US"/>
              <a:t>Quinto nivel</a:t>
            </a:r>
            <a:endParaRPr lang="en-US" dirty="0"/>
          </a:p>
        </p:txBody>
      </p:sp>
    </p:spTree>
    <p:extLst>
      <p:ext uri="{BB962C8B-B14F-4D97-AF65-F5344CB8AC3E}">
        <p14:creationId xmlns:p14="http://schemas.microsoft.com/office/powerpoint/2010/main" val="506831929"/>
      </p:ext>
    </p:extLst>
  </p:cSld>
  <p:clrMap bg1="lt1" tx1="dk1" bg2="lt2" tx2="dk2" accent1="accent1" accent2="accent2" accent3="accent3" accent4="accent4" accent5="accent5" accent6="accent6" hlink="hlink" folHlink="folHlink"/>
  <p:sldLayoutIdLst>
    <p:sldLayoutId id="2147483680" r:id="rId1"/>
    <p:sldLayoutId id="2147483685" r:id="rId2"/>
    <p:sldLayoutId id="2147483687" r:id="rId3"/>
    <p:sldLayoutId id="214748368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Helvetica Neue" charset="0"/>
          <a:ea typeface="Helvetica Neue" charset="0"/>
          <a:cs typeface="Helvetica Neue" charset="0"/>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Helvetica Neue" charset="0"/>
          <a:ea typeface="Helvetica Neue" charset="0"/>
          <a:cs typeface="Helvetica Neue"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Helvetica Neue" charset="0"/>
          <a:ea typeface="Helvetica Neue" charset="0"/>
          <a:cs typeface="Helvetica Neue"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Helvetica Neue" charset="0"/>
          <a:ea typeface="Helvetica Neue" charset="0"/>
          <a:cs typeface="Helvetica Neue"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Helvetica Neue" charset="0"/>
          <a:ea typeface="Helvetica Neue" charset="0"/>
          <a:cs typeface="Helvetica Neue"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0.sv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1.xml"/><Relationship Id="rId1" Type="http://schemas.openxmlformats.org/officeDocument/2006/relationships/slideLayout" Target="../slideLayouts/slideLayout4.xml"/><Relationship Id="rId4" Type="http://schemas.openxmlformats.org/officeDocument/2006/relationships/image" Target="../media/image14.sv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9.xml"/><Relationship Id="rId1" Type="http://schemas.openxmlformats.org/officeDocument/2006/relationships/slideLayout" Target="../slideLayouts/slideLayout4.xml"/><Relationship Id="rId4" Type="http://schemas.openxmlformats.org/officeDocument/2006/relationships/image" Target="../media/image1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654C83-110E-32F2-ABC6-FD7A6EC7F987}"/>
              </a:ext>
            </a:extLst>
          </p:cNvPr>
          <p:cNvSpPr txBox="1"/>
          <p:nvPr/>
        </p:nvSpPr>
        <p:spPr>
          <a:xfrm>
            <a:off x="851850" y="833565"/>
            <a:ext cx="5244150" cy="4031873"/>
          </a:xfrm>
          <a:prstGeom prst="rect">
            <a:avLst/>
          </a:prstGeom>
          <a:noFill/>
        </p:spPr>
        <p:txBody>
          <a:bodyPr wrap="square" rtlCol="0">
            <a:spAutoFit/>
          </a:bodyPr>
          <a:lstStyle/>
          <a:p>
            <a:r>
              <a:rPr lang="en-US" sz="4400" b="1" dirty="0">
                <a:solidFill>
                  <a:schemeClr val="accent3">
                    <a:lumMod val="75000"/>
                  </a:schemeClr>
                </a:solidFill>
                <a:latin typeface="Garamond" panose="02020404030301010803" pitchFamily="18" charset="0"/>
              </a:rPr>
              <a:t>Trabajar con las familias a través del proceso de gestión de casos</a:t>
            </a:r>
          </a:p>
          <a:p>
            <a:endParaRPr lang="en-CA" sz="2000" b="1" spc="300" dirty="0">
              <a:solidFill>
                <a:schemeClr val="accent3">
                  <a:lumMod val="75000"/>
                </a:schemeClr>
              </a:solidFill>
              <a:latin typeface="Garamond" panose="02020404030301010803" pitchFamily="18" charset="0"/>
            </a:endParaRPr>
          </a:p>
          <a:p>
            <a:pPr>
              <a:spcAft>
                <a:spcPts val="1200"/>
              </a:spcAft>
            </a:pPr>
            <a:r>
              <a:rPr lang="en-CA" sz="2000" b="1" spc="300" dirty="0">
                <a:solidFill>
                  <a:schemeClr val="accent3">
                    <a:lumMod val="75000"/>
                  </a:schemeClr>
                </a:solidFill>
                <a:latin typeface="Garamond" panose="02020404030301010803" pitchFamily="18" charset="0"/>
              </a:rPr>
              <a:t>MÓDULO 2 DEL NIVEL 3: FORTALECIMIENTO FAMILIAR EN LA GESTIÓN DE CASOS</a:t>
            </a:r>
          </a:p>
        </p:txBody>
      </p:sp>
      <p:pic>
        <p:nvPicPr>
          <p:cNvPr id="6" name="Picture 5" descr="Logo&#10;&#10;Description automatically generated">
            <a:extLst>
              <a:ext uri="{FF2B5EF4-FFF2-40B4-BE49-F238E27FC236}">
                <a16:creationId xmlns:a16="http://schemas.microsoft.com/office/drawing/2014/main" id="{5700C998-F714-C99C-FFDA-F8AA7EC2B1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5185909"/>
            <a:ext cx="2405008" cy="923462"/>
          </a:xfrm>
          <a:prstGeom prst="rect">
            <a:avLst/>
          </a:prstGeom>
        </p:spPr>
      </p:pic>
      <p:pic>
        <p:nvPicPr>
          <p:cNvPr id="7" name="Picture 6" descr="Text&#10;&#10;Description automatically generated">
            <a:extLst>
              <a:ext uri="{FF2B5EF4-FFF2-40B4-BE49-F238E27FC236}">
                <a16:creationId xmlns:a16="http://schemas.microsoft.com/office/drawing/2014/main" id="{EF739C1C-C5C8-EEAE-6E01-EFA04BB0D7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5287550"/>
            <a:ext cx="2405009" cy="685884"/>
          </a:xfrm>
          <a:prstGeom prst="rect">
            <a:avLst/>
          </a:prstGeom>
        </p:spPr>
      </p:pic>
      <p:pic>
        <p:nvPicPr>
          <p:cNvPr id="8" name="Picture 7" descr="Icon&#10;&#10;Description automatically generated">
            <a:extLst>
              <a:ext uri="{FF2B5EF4-FFF2-40B4-BE49-F238E27FC236}">
                <a16:creationId xmlns:a16="http://schemas.microsoft.com/office/drawing/2014/main" id="{D492378F-1058-1549-B9D0-BF254A8DF53C}"/>
              </a:ext>
            </a:extLst>
          </p:cNvPr>
          <p:cNvPicPr>
            <a:picLocks noChangeAspect="1"/>
          </p:cNvPicPr>
          <p:nvPr/>
        </p:nvPicPr>
        <p:blipFill>
          <a:blip r:embed="rId5"/>
          <a:stretch>
            <a:fillRect/>
          </a:stretch>
        </p:blipFill>
        <p:spPr>
          <a:xfrm>
            <a:off x="6961938" y="888320"/>
            <a:ext cx="4292166" cy="4868648"/>
          </a:xfrm>
          <a:prstGeom prst="rect">
            <a:avLst/>
          </a:prstGeom>
        </p:spPr>
      </p:pic>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Graphic 20" descr="Tree With Roots with solid fill">
            <a:extLst>
              <a:ext uri="{FF2B5EF4-FFF2-40B4-BE49-F238E27FC236}">
                <a16:creationId xmlns:a16="http://schemas.microsoft.com/office/drawing/2014/main" id="{04FAA811-0560-1662-783F-5594A3B2EC5F}"/>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b="35014"/>
          <a:stretch/>
        </p:blipFill>
        <p:spPr>
          <a:xfrm>
            <a:off x="3590372" y="1217780"/>
            <a:ext cx="5060956" cy="3288920"/>
          </a:xfrm>
          <a:prstGeom prst="rect">
            <a:avLst/>
          </a:prstGeom>
        </p:spPr>
      </p:pic>
      <p:sp>
        <p:nvSpPr>
          <p:cNvPr id="2" name="Title 1">
            <a:extLst>
              <a:ext uri="{FF2B5EF4-FFF2-40B4-BE49-F238E27FC236}">
                <a16:creationId xmlns:a16="http://schemas.microsoft.com/office/drawing/2014/main" id="{439A2A1E-78EA-B451-4289-B48849B9137C}"/>
              </a:ext>
            </a:extLst>
          </p:cNvPr>
          <p:cNvSpPr>
            <a:spLocks noGrp="1"/>
          </p:cNvSpPr>
          <p:nvPr>
            <p:ph type="title"/>
          </p:nvPr>
        </p:nvSpPr>
        <p:spPr/>
        <p:txBody>
          <a:bodyPr>
            <a:normAutofit/>
          </a:bodyPr>
          <a:lstStyle/>
          <a:p>
            <a:r>
              <a:rPr lang="en-GB" dirty="0"/>
              <a:t>Ventajas* de trabajar con familias y cuidadores</a:t>
            </a:r>
            <a:endParaRPr lang="en-US" dirty="0"/>
          </a:p>
        </p:txBody>
      </p:sp>
      <p:sp>
        <p:nvSpPr>
          <p:cNvPr id="4" name="TextBox 3">
            <a:extLst>
              <a:ext uri="{FF2B5EF4-FFF2-40B4-BE49-F238E27FC236}">
                <a16:creationId xmlns:a16="http://schemas.microsoft.com/office/drawing/2014/main" id="{3885221D-E554-2CB1-5A6E-178804495684}"/>
              </a:ext>
            </a:extLst>
          </p:cNvPr>
          <p:cNvSpPr txBox="1"/>
          <p:nvPr/>
        </p:nvSpPr>
        <p:spPr>
          <a:xfrm>
            <a:off x="511728" y="1427971"/>
            <a:ext cx="3845354" cy="646331"/>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Mayor motivación y compromiso para llevar a cabo </a:t>
            </a:r>
            <a:r>
              <a:rPr lang="en-GB" dirty="0" err="1">
                <a:latin typeface="Arial" panose="020B0604020202020204" pitchFamily="34" charset="0"/>
                <a:cs typeface="Arial" panose="020B0604020202020204" pitchFamily="34" charset="0"/>
              </a:rPr>
              <a:t>el</a:t>
            </a:r>
            <a:r>
              <a:rPr lang="en-GB" dirty="0">
                <a:latin typeface="Arial" panose="020B0604020202020204" pitchFamily="34" charset="0"/>
                <a:cs typeface="Arial" panose="020B0604020202020204" pitchFamily="34" charset="0"/>
              </a:rPr>
              <a:t> plan de </a:t>
            </a:r>
            <a:r>
              <a:rPr lang="en-GB" dirty="0" err="1">
                <a:latin typeface="Arial" panose="020B0604020202020204" pitchFamily="34" charset="0"/>
                <a:cs typeface="Arial" panose="020B0604020202020204" pitchFamily="34" charset="0"/>
              </a:rPr>
              <a:t>caso</a:t>
            </a:r>
            <a:endParaRPr lang="en-US"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43AE629-7258-BD0B-B5D1-9F1943EDC5AC}"/>
              </a:ext>
            </a:extLst>
          </p:cNvPr>
          <p:cNvSpPr txBox="1"/>
          <p:nvPr/>
        </p:nvSpPr>
        <p:spPr>
          <a:xfrm>
            <a:off x="511728" y="2457807"/>
            <a:ext cx="3214554" cy="1200329"/>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Es más probable que </a:t>
            </a:r>
            <a:r>
              <a:rPr lang="en-GB" dirty="0" err="1">
                <a:latin typeface="Arial" panose="020B0604020202020204" pitchFamily="34" charset="0"/>
                <a:cs typeface="Arial" panose="020B0604020202020204" pitchFamily="34" charset="0"/>
              </a:rPr>
              <a:t>los</a:t>
            </a:r>
            <a:r>
              <a:rPr lang="en-GB" dirty="0">
                <a:latin typeface="Arial" panose="020B0604020202020204" pitchFamily="34" charset="0"/>
                <a:cs typeface="Arial" panose="020B0604020202020204" pitchFamily="34" charset="0"/>
              </a:rPr>
              <a:t>/as cuidadores reconozcan y estén de acuerdo con los problemas identificados</a:t>
            </a:r>
            <a:endParaRPr lang="en-US"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55D686A7-EF96-7929-8554-75A009A55063}"/>
              </a:ext>
            </a:extLst>
          </p:cNvPr>
          <p:cNvSpPr txBox="1"/>
          <p:nvPr/>
        </p:nvSpPr>
        <p:spPr>
          <a:xfrm>
            <a:off x="7697344" y="1427971"/>
            <a:ext cx="3845354" cy="923330"/>
          </a:xfrm>
          <a:prstGeom prst="rect">
            <a:avLst/>
          </a:prstGeom>
          <a:noFill/>
        </p:spPr>
        <p:txBody>
          <a:bodyPr wrap="square">
            <a:spAutoFit/>
          </a:bodyPr>
          <a:lstStyle/>
          <a:p>
            <a:pPr algn="r"/>
            <a:r>
              <a:rPr lang="en-GB" dirty="0">
                <a:latin typeface="Arial" panose="020B0604020202020204" pitchFamily="34" charset="0"/>
                <a:cs typeface="Arial" panose="020B0604020202020204" pitchFamily="34" charset="0"/>
              </a:rPr>
              <a:t>Más </a:t>
            </a:r>
            <a:r>
              <a:rPr lang="en-GB" dirty="0" err="1">
                <a:latin typeface="Arial" panose="020B0604020202020204" pitchFamily="34" charset="0"/>
                <a:cs typeface="Arial" panose="020B0604020202020204" pitchFamily="34" charset="0"/>
              </a:rPr>
              <a:t>propensos</a:t>
            </a:r>
            <a:r>
              <a:rPr lang="en-GB" dirty="0">
                <a:latin typeface="Arial" panose="020B0604020202020204" pitchFamily="34" charset="0"/>
                <a:cs typeface="Arial" panose="020B0604020202020204" pitchFamily="34" charset="0"/>
              </a:rPr>
              <a:t>/as a percibir los objetivos como relevantes y alcanzables</a:t>
            </a:r>
            <a:endParaRPr lang="en-US"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019AB8E8-0E81-CAB5-FE75-D3F23DB89C29}"/>
              </a:ext>
            </a:extLst>
          </p:cNvPr>
          <p:cNvSpPr txBox="1"/>
          <p:nvPr/>
        </p:nvSpPr>
        <p:spPr>
          <a:xfrm>
            <a:off x="8453682" y="2312536"/>
            <a:ext cx="3089016" cy="923330"/>
          </a:xfrm>
          <a:prstGeom prst="rect">
            <a:avLst/>
          </a:prstGeom>
          <a:noFill/>
        </p:spPr>
        <p:txBody>
          <a:bodyPr wrap="square">
            <a:spAutoFit/>
          </a:bodyPr>
          <a:lstStyle/>
          <a:p>
            <a:pPr algn="r"/>
            <a:r>
              <a:rPr lang="en-GB" dirty="0">
                <a:latin typeface="Arial" panose="020B0604020202020204" pitchFamily="34" charset="0"/>
                <a:cs typeface="Arial" panose="020B0604020202020204" pitchFamily="34" charset="0"/>
              </a:rPr>
              <a:t>Mayor satisfacción con el proceso de planificación y toma de decisiones</a:t>
            </a:r>
            <a:endParaRPr lang="en-US"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39C25923-D758-8DA8-278D-E35185EE4470}"/>
              </a:ext>
            </a:extLst>
          </p:cNvPr>
          <p:cNvSpPr txBox="1"/>
          <p:nvPr/>
        </p:nvSpPr>
        <p:spPr>
          <a:xfrm>
            <a:off x="511728" y="3826795"/>
            <a:ext cx="2155371" cy="646331"/>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Preservación de la familia</a:t>
            </a:r>
          </a:p>
        </p:txBody>
      </p:sp>
      <p:sp>
        <p:nvSpPr>
          <p:cNvPr id="19" name="TextBox 18">
            <a:extLst>
              <a:ext uri="{FF2B5EF4-FFF2-40B4-BE49-F238E27FC236}">
                <a16:creationId xmlns:a16="http://schemas.microsoft.com/office/drawing/2014/main" id="{D95C5516-0BBC-D88D-2990-7E0DFA8A1B15}"/>
              </a:ext>
            </a:extLst>
          </p:cNvPr>
          <p:cNvSpPr txBox="1"/>
          <p:nvPr/>
        </p:nvSpPr>
        <p:spPr>
          <a:xfrm>
            <a:off x="8233273" y="3463236"/>
            <a:ext cx="3309425" cy="646331"/>
          </a:xfrm>
          <a:prstGeom prst="rect">
            <a:avLst/>
          </a:prstGeom>
          <a:noFill/>
        </p:spPr>
        <p:txBody>
          <a:bodyPr wrap="square">
            <a:spAutoFit/>
          </a:bodyPr>
          <a:lstStyle/>
          <a:p>
            <a:pPr algn="r"/>
            <a:r>
              <a:rPr lang="en-US" dirty="0">
                <a:latin typeface="Arial" panose="020B0604020202020204" pitchFamily="34" charset="0"/>
                <a:cs typeface="Arial" panose="020B0604020202020204" pitchFamily="34" charset="0"/>
              </a:rPr>
              <a:t>Crea confianza en el proceso</a:t>
            </a:r>
          </a:p>
        </p:txBody>
      </p:sp>
      <p:sp>
        <p:nvSpPr>
          <p:cNvPr id="20" name="TextBox 19">
            <a:extLst>
              <a:ext uri="{FF2B5EF4-FFF2-40B4-BE49-F238E27FC236}">
                <a16:creationId xmlns:a16="http://schemas.microsoft.com/office/drawing/2014/main" id="{D2855FC6-13B5-34C2-1856-80A569E0C224}"/>
              </a:ext>
            </a:extLst>
          </p:cNvPr>
          <p:cNvSpPr txBox="1"/>
          <p:nvPr/>
        </p:nvSpPr>
        <p:spPr>
          <a:xfrm>
            <a:off x="7697345" y="4270821"/>
            <a:ext cx="3845354" cy="1200329"/>
          </a:xfrm>
          <a:prstGeom prst="rect">
            <a:avLst/>
          </a:prstGeom>
          <a:noFill/>
        </p:spPr>
        <p:txBody>
          <a:bodyPr wrap="square">
            <a:spAutoFit/>
          </a:bodyPr>
          <a:lstStyle/>
          <a:p>
            <a:pPr algn="r"/>
            <a:r>
              <a:rPr lang="en-US" dirty="0">
                <a:latin typeface="Arial" panose="020B0604020202020204" pitchFamily="34" charset="0"/>
                <a:cs typeface="Arial" panose="020B0604020202020204" pitchFamily="34" charset="0"/>
              </a:rPr>
              <a:t>Implicar a los miembros de la familia ampliada puede aumentar el número de personas dispuestas a </a:t>
            </a:r>
            <a:r>
              <a:rPr lang="en-US" dirty="0" err="1">
                <a:latin typeface="Arial" panose="020B0604020202020204" pitchFamily="34" charset="0"/>
                <a:cs typeface="Arial" panose="020B0604020202020204" pitchFamily="34" charset="0"/>
              </a:rPr>
              <a:t>ayudar</a:t>
            </a:r>
            <a:r>
              <a:rPr lang="en-US" dirty="0">
                <a:latin typeface="Arial" panose="020B0604020202020204" pitchFamily="34" charset="0"/>
                <a:cs typeface="Arial" panose="020B0604020202020204" pitchFamily="34" charset="0"/>
              </a:rPr>
              <a:t> </a:t>
            </a:r>
          </a:p>
        </p:txBody>
      </p:sp>
      <p:sp>
        <p:nvSpPr>
          <p:cNvPr id="22" name="TextBox 21">
            <a:extLst>
              <a:ext uri="{FF2B5EF4-FFF2-40B4-BE49-F238E27FC236}">
                <a16:creationId xmlns:a16="http://schemas.microsoft.com/office/drawing/2014/main" id="{18D53A39-5B83-1197-361B-7316F330F91C}"/>
              </a:ext>
            </a:extLst>
          </p:cNvPr>
          <p:cNvSpPr txBox="1"/>
          <p:nvPr/>
        </p:nvSpPr>
        <p:spPr>
          <a:xfrm>
            <a:off x="511728" y="4451426"/>
            <a:ext cx="6101442"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Mejora de la capacidad de toma de decisiones de la familia</a:t>
            </a:r>
          </a:p>
        </p:txBody>
      </p:sp>
      <p:sp>
        <p:nvSpPr>
          <p:cNvPr id="24" name="TextBox 23">
            <a:extLst>
              <a:ext uri="{FF2B5EF4-FFF2-40B4-BE49-F238E27FC236}">
                <a16:creationId xmlns:a16="http://schemas.microsoft.com/office/drawing/2014/main" id="{B218A403-5150-0447-06DE-8EDC8BD8EF04}"/>
              </a:ext>
            </a:extLst>
          </p:cNvPr>
          <p:cNvSpPr txBox="1"/>
          <p:nvPr/>
        </p:nvSpPr>
        <p:spPr>
          <a:xfrm>
            <a:off x="511728" y="5123282"/>
            <a:ext cx="6101442"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Servicios más específicos</a:t>
            </a:r>
          </a:p>
        </p:txBody>
      </p:sp>
      <p:pic>
        <p:nvPicPr>
          <p:cNvPr id="25" name="Graphic 24" descr="Peach with solid fill">
            <a:extLst>
              <a:ext uri="{FF2B5EF4-FFF2-40B4-BE49-F238E27FC236}">
                <a16:creationId xmlns:a16="http://schemas.microsoft.com/office/drawing/2014/main" id="{23C6E839-086B-4625-8201-E15791BDCED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37234" y="1942144"/>
            <a:ext cx="696270" cy="696270"/>
          </a:xfrm>
          <a:prstGeom prst="rect">
            <a:avLst/>
          </a:prstGeom>
        </p:spPr>
      </p:pic>
      <p:pic>
        <p:nvPicPr>
          <p:cNvPr id="26" name="Graphic 25" descr="Peach with solid fill">
            <a:extLst>
              <a:ext uri="{FF2B5EF4-FFF2-40B4-BE49-F238E27FC236}">
                <a16:creationId xmlns:a16="http://schemas.microsoft.com/office/drawing/2014/main" id="{B4D7D2E5-C932-75F7-C010-0EB6281E9C1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9789077">
            <a:off x="5840670" y="2520840"/>
            <a:ext cx="696270" cy="696270"/>
          </a:xfrm>
          <a:prstGeom prst="rect">
            <a:avLst/>
          </a:prstGeom>
        </p:spPr>
      </p:pic>
      <p:pic>
        <p:nvPicPr>
          <p:cNvPr id="27" name="Graphic 26" descr="Peach with solid fill">
            <a:extLst>
              <a:ext uri="{FF2B5EF4-FFF2-40B4-BE49-F238E27FC236}">
                <a16:creationId xmlns:a16="http://schemas.microsoft.com/office/drawing/2014/main" id="{404015D7-B57F-AC17-D24B-7036FD39598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852094">
            <a:off x="6713875" y="1942143"/>
            <a:ext cx="696270" cy="696270"/>
          </a:xfrm>
          <a:prstGeom prst="rect">
            <a:avLst/>
          </a:prstGeom>
        </p:spPr>
      </p:pic>
      <p:pic>
        <p:nvPicPr>
          <p:cNvPr id="28" name="Graphic 27" descr="Peach with solid fill">
            <a:extLst>
              <a:ext uri="{FF2B5EF4-FFF2-40B4-BE49-F238E27FC236}">
                <a16:creationId xmlns:a16="http://schemas.microsoft.com/office/drawing/2014/main" id="{10461746-BC09-5D06-ED7D-5069C8D666B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356612">
            <a:off x="4416110" y="2793582"/>
            <a:ext cx="696270" cy="696270"/>
          </a:xfrm>
          <a:prstGeom prst="rect">
            <a:avLst/>
          </a:prstGeom>
        </p:spPr>
      </p:pic>
      <p:pic>
        <p:nvPicPr>
          <p:cNvPr id="32" name="Graphic 31" descr="Tree With Roots with solid fill">
            <a:extLst>
              <a:ext uri="{FF2B5EF4-FFF2-40B4-BE49-F238E27FC236}">
                <a16:creationId xmlns:a16="http://schemas.microsoft.com/office/drawing/2014/main" id="{A3C82F67-70FF-CEE2-D426-B105EC8B0DCE}"/>
              </a:ext>
            </a:extLst>
          </p:cNvPr>
          <p:cNvPicPr>
            <a:picLocks noChangeAspect="1"/>
          </p:cNvPicPr>
          <p:nvPr/>
        </p:nvPicPr>
        <p:blipFill rotWithShape="1">
          <a:blip r:embed="rId7">
            <a:extLst>
              <a:ext uri="{96DAC541-7B7A-43D3-8B79-37D633B846F1}">
                <asvg:svgBlip xmlns:asvg="http://schemas.microsoft.com/office/drawing/2016/SVG/main" r:embed="rId8"/>
              </a:ext>
            </a:extLst>
          </a:blip>
          <a:srcRect t="64986"/>
          <a:stretch/>
        </p:blipFill>
        <p:spPr>
          <a:xfrm>
            <a:off x="3590372" y="4506700"/>
            <a:ext cx="5060956" cy="1772036"/>
          </a:xfrm>
          <a:prstGeom prst="rect">
            <a:avLst/>
          </a:prstGeom>
        </p:spPr>
      </p:pic>
      <p:sp>
        <p:nvSpPr>
          <p:cNvPr id="3" name="TextBox 2">
            <a:extLst>
              <a:ext uri="{FF2B5EF4-FFF2-40B4-BE49-F238E27FC236}">
                <a16:creationId xmlns:a16="http://schemas.microsoft.com/office/drawing/2014/main" id="{5FCC46BC-2879-9030-8DEB-D798DB4CB668}"/>
              </a:ext>
            </a:extLst>
          </p:cNvPr>
          <p:cNvSpPr txBox="1"/>
          <p:nvPr/>
        </p:nvSpPr>
        <p:spPr>
          <a:xfrm>
            <a:off x="511728" y="5611891"/>
            <a:ext cx="6101442"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*Frutos = beneficios</a:t>
            </a:r>
          </a:p>
        </p:txBody>
      </p:sp>
    </p:spTree>
    <p:extLst>
      <p:ext uri="{BB962C8B-B14F-4D97-AF65-F5344CB8AC3E}">
        <p14:creationId xmlns:p14="http://schemas.microsoft.com/office/powerpoint/2010/main" val="4232700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D2A0F-5D80-050C-566E-581270EEA377}"/>
              </a:ext>
            </a:extLst>
          </p:cNvPr>
          <p:cNvSpPr>
            <a:spLocks noGrp="1"/>
          </p:cNvSpPr>
          <p:nvPr>
            <p:ph type="title"/>
          </p:nvPr>
        </p:nvSpPr>
        <p:spPr/>
        <p:txBody>
          <a:bodyPr>
            <a:normAutofit/>
          </a:bodyPr>
          <a:lstStyle/>
          <a:p>
            <a:r>
              <a:rPr lang="en-GB" dirty="0"/>
              <a:t>Estudio de caso</a:t>
            </a:r>
            <a:endParaRPr lang="en-US" dirty="0"/>
          </a:p>
        </p:txBody>
      </p:sp>
      <p:sp>
        <p:nvSpPr>
          <p:cNvPr id="4" name="TextBox 3">
            <a:extLst>
              <a:ext uri="{FF2B5EF4-FFF2-40B4-BE49-F238E27FC236}">
                <a16:creationId xmlns:a16="http://schemas.microsoft.com/office/drawing/2014/main" id="{8BD2DD11-3FE8-192A-8CA2-6B7F968E1AEA}"/>
              </a:ext>
            </a:extLst>
          </p:cNvPr>
          <p:cNvSpPr txBox="1"/>
          <p:nvPr/>
        </p:nvSpPr>
        <p:spPr>
          <a:xfrm>
            <a:off x="3587966" y="1955538"/>
            <a:ext cx="7434953" cy="3693319"/>
          </a:xfrm>
          <a:prstGeom prst="rect">
            <a:avLst/>
          </a:prstGeom>
          <a:noFill/>
        </p:spPr>
        <p:txBody>
          <a:bodyPr wrap="square">
            <a:spAutoFit/>
          </a:bodyPr>
          <a:lstStyle/>
          <a:p>
            <a:pPr algn="l"/>
            <a:r>
              <a:rPr lang="en-GB" sz="2400" b="0" i="1" u="none" strike="noStrike" baseline="0" dirty="0">
                <a:solidFill>
                  <a:srgbClr val="1A171B"/>
                </a:solidFill>
                <a:latin typeface="Arial" panose="020B0604020202020204" pitchFamily="34" charset="0"/>
                <a:cs typeface="Arial" panose="020B0604020202020204" pitchFamily="34" charset="0"/>
              </a:rPr>
              <a:t>Sabemos que los padres quieren seguir controlando su vida familiar [y] que se les escuche... </a:t>
            </a:r>
            <a:r>
              <a:rPr lang="en-GB" sz="2400" b="1" i="1" u="none" strike="noStrike" baseline="0" dirty="0">
                <a:solidFill>
                  <a:srgbClr val="1A171B"/>
                </a:solidFill>
                <a:latin typeface="Arial" panose="020B0604020202020204" pitchFamily="34" charset="0"/>
                <a:cs typeface="Arial" panose="020B0604020202020204" pitchFamily="34" charset="0"/>
              </a:rPr>
              <a:t>Las relaciones están en el centro de </a:t>
            </a:r>
            <a:r>
              <a:rPr lang="en-GB" sz="2400" b="1" i="1" u="none" strike="noStrike" baseline="0" dirty="0" err="1">
                <a:solidFill>
                  <a:srgbClr val="1A171B"/>
                </a:solidFill>
                <a:latin typeface="Arial" panose="020B0604020202020204" pitchFamily="34" charset="0"/>
                <a:cs typeface="Arial" panose="020B0604020202020204" pitchFamily="34" charset="0"/>
              </a:rPr>
              <a:t>este</a:t>
            </a:r>
            <a:r>
              <a:rPr lang="en-GB" sz="2400" b="1" i="1" u="none" strike="noStrike" baseline="0" dirty="0">
                <a:solidFill>
                  <a:srgbClr val="1A171B"/>
                </a:solidFill>
                <a:latin typeface="Arial" panose="020B0604020202020204" pitchFamily="34" charset="0"/>
                <a:cs typeface="Arial" panose="020B0604020202020204" pitchFamily="34" charset="0"/>
              </a:rPr>
              <a:t> </a:t>
            </a:r>
            <a:r>
              <a:rPr lang="en-GB" sz="2400" b="1" i="1" u="none" strike="noStrike" baseline="0" dirty="0" err="1">
                <a:solidFill>
                  <a:srgbClr val="1A171B"/>
                </a:solidFill>
                <a:latin typeface="Arial" panose="020B0604020202020204" pitchFamily="34" charset="0"/>
                <a:cs typeface="Arial" panose="020B0604020202020204" pitchFamily="34" charset="0"/>
              </a:rPr>
              <a:t>proceso</a:t>
            </a:r>
            <a:r>
              <a:rPr lang="en-GB" sz="2400" b="1" i="1" u="none" strike="noStrike" baseline="0" dirty="0">
                <a:solidFill>
                  <a:srgbClr val="1A171B"/>
                </a:solidFill>
                <a:latin typeface="Arial" panose="020B0604020202020204" pitchFamily="34" charset="0"/>
                <a:cs typeface="Arial" panose="020B0604020202020204" pitchFamily="34" charset="0"/>
              </a:rPr>
              <a:t> </a:t>
            </a:r>
          </a:p>
          <a:p>
            <a:pPr algn="l"/>
            <a:endParaRPr lang="en-GB" sz="2400" i="1" dirty="0">
              <a:solidFill>
                <a:srgbClr val="1A171B"/>
              </a:solidFill>
              <a:latin typeface="Arial" panose="020B0604020202020204" pitchFamily="34" charset="0"/>
              <a:cs typeface="Arial" panose="020B0604020202020204" pitchFamily="34" charset="0"/>
            </a:endParaRPr>
          </a:p>
          <a:p>
            <a:pPr algn="l"/>
            <a:r>
              <a:rPr lang="en-GB" sz="2400" b="0" i="1" u="none" strike="noStrike" baseline="0" dirty="0">
                <a:solidFill>
                  <a:srgbClr val="1A171B"/>
                </a:solidFill>
                <a:latin typeface="Arial" panose="020B0604020202020204" pitchFamily="34" charset="0"/>
                <a:cs typeface="Arial" panose="020B0604020202020204" pitchFamily="34" charset="0"/>
              </a:rPr>
              <a:t>Para un progenitor que carece de confianza para acceder a los servicios, establecer una relación cálida y positiva con un profesional puede ser un puente hacia la ayuda y la </a:t>
            </a:r>
            <a:r>
              <a:rPr lang="en-US" sz="2400" b="0" i="1" u="none" strike="noStrike" baseline="0" dirty="0" err="1">
                <a:solidFill>
                  <a:srgbClr val="1A171B"/>
                </a:solidFill>
                <a:latin typeface="Arial" panose="020B0604020202020204" pitchFamily="34" charset="0"/>
                <a:cs typeface="Arial" panose="020B0604020202020204" pitchFamily="34" charset="0"/>
              </a:rPr>
              <a:t>información</a:t>
            </a:r>
            <a:r>
              <a:rPr lang="en-US" sz="2400" b="0" i="1" u="none" strike="noStrike" baseline="0" dirty="0">
                <a:solidFill>
                  <a:srgbClr val="1A171B"/>
                </a:solidFill>
                <a:latin typeface="Arial" panose="020B0604020202020204" pitchFamily="34" charset="0"/>
                <a:cs typeface="Arial" panose="020B0604020202020204" pitchFamily="34" charset="0"/>
              </a:rPr>
              <a:t> </a:t>
            </a:r>
            <a:r>
              <a:rPr lang="en-GB" sz="2400" b="0" i="1" u="none" strike="noStrike" baseline="0" dirty="0" err="1">
                <a:solidFill>
                  <a:srgbClr val="1A171B"/>
                </a:solidFill>
                <a:latin typeface="Arial" panose="020B0604020202020204" pitchFamily="34" charset="0"/>
                <a:cs typeface="Arial" panose="020B0604020202020204" pitchFamily="34" charset="0"/>
              </a:rPr>
              <a:t>disponibles</a:t>
            </a:r>
            <a:endParaRPr lang="en-US" sz="2400" b="0" i="1" u="none" strike="noStrike" baseline="0" dirty="0">
              <a:solidFill>
                <a:srgbClr val="1A171B"/>
              </a:solidFill>
              <a:latin typeface="Arial" panose="020B0604020202020204" pitchFamily="34" charset="0"/>
              <a:cs typeface="Arial" panose="020B0604020202020204" pitchFamily="34" charset="0"/>
            </a:endParaRPr>
          </a:p>
          <a:p>
            <a:pPr algn="l"/>
            <a:endParaRPr lang="en-US" sz="2400" b="0" i="1" u="none" strike="noStrike" baseline="0" dirty="0">
              <a:solidFill>
                <a:srgbClr val="1A171B"/>
              </a:solidFill>
              <a:latin typeface="Arial" panose="020B0604020202020204" pitchFamily="34" charset="0"/>
              <a:cs typeface="Arial" panose="020B0604020202020204" pitchFamily="34" charset="0"/>
            </a:endParaRPr>
          </a:p>
          <a:p>
            <a:pPr algn="l"/>
            <a:r>
              <a:rPr lang="en-US" b="0" i="1" u="none" strike="noStrike" baseline="0" dirty="0">
                <a:solidFill>
                  <a:schemeClr val="accent3">
                    <a:lumMod val="75000"/>
                  </a:schemeClr>
                </a:solidFill>
                <a:latin typeface="Arial" panose="020B0604020202020204" pitchFamily="34" charset="0"/>
                <a:cs typeface="Arial" panose="020B0604020202020204" pitchFamily="34" charset="0"/>
              </a:rPr>
              <a:t>Roberts 2009</a:t>
            </a:r>
            <a:endParaRPr lang="en-US" i="1" dirty="0">
              <a:solidFill>
                <a:schemeClr val="accent3">
                  <a:lumMod val="75000"/>
                </a:schemeClr>
              </a:solidFill>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C48C628E-B532-7EE6-20CF-5DE979F991F0}"/>
              </a:ext>
            </a:extLst>
          </p:cNvPr>
          <p:cNvGrpSpPr/>
          <p:nvPr/>
        </p:nvGrpSpPr>
        <p:grpSpPr>
          <a:xfrm>
            <a:off x="882556" y="1877668"/>
            <a:ext cx="1898728" cy="1569270"/>
            <a:chOff x="7499908" y="4900577"/>
            <a:chExt cx="997752" cy="824627"/>
          </a:xfrm>
        </p:grpSpPr>
        <p:grpSp>
          <p:nvGrpSpPr>
            <p:cNvPr id="15" name="Group 14">
              <a:extLst>
                <a:ext uri="{FF2B5EF4-FFF2-40B4-BE49-F238E27FC236}">
                  <a16:creationId xmlns:a16="http://schemas.microsoft.com/office/drawing/2014/main" id="{FEB9F7A1-984F-34D4-B9DF-E25BA2688D5B}"/>
                </a:ext>
              </a:extLst>
            </p:cNvPr>
            <p:cNvGrpSpPr/>
            <p:nvPr/>
          </p:nvGrpSpPr>
          <p:grpSpPr>
            <a:xfrm>
              <a:off x="7499908" y="4900577"/>
              <a:ext cx="997752" cy="824627"/>
              <a:chOff x="5957706" y="3325646"/>
              <a:chExt cx="2611796" cy="1892062"/>
            </a:xfrm>
            <a:solidFill>
              <a:schemeClr val="accent4"/>
            </a:solidFill>
          </p:grpSpPr>
          <p:sp>
            <p:nvSpPr>
              <p:cNvPr id="19" name="Rectangle: Rounded Corners 18">
                <a:extLst>
                  <a:ext uri="{FF2B5EF4-FFF2-40B4-BE49-F238E27FC236}">
                    <a16:creationId xmlns:a16="http://schemas.microsoft.com/office/drawing/2014/main" id="{ACEFBEE9-6557-708F-A42B-21DD812FA674}"/>
                  </a:ext>
                </a:extLst>
              </p:cNvPr>
              <p:cNvSpPr/>
              <p:nvPr/>
            </p:nvSpPr>
            <p:spPr>
              <a:xfrm>
                <a:off x="5957706" y="3547504"/>
                <a:ext cx="2611796" cy="167020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0" name="Rectangle: Top Corners Rounded 19">
                <a:extLst>
                  <a:ext uri="{FF2B5EF4-FFF2-40B4-BE49-F238E27FC236}">
                    <a16:creationId xmlns:a16="http://schemas.microsoft.com/office/drawing/2014/main" id="{ACF3A18D-81D1-1D16-DDC3-EE8298D15EEE}"/>
                  </a:ext>
                </a:extLst>
              </p:cNvPr>
              <p:cNvSpPr/>
              <p:nvPr/>
            </p:nvSpPr>
            <p:spPr>
              <a:xfrm>
                <a:off x="5957706" y="3325646"/>
                <a:ext cx="538650" cy="515820"/>
              </a:xfrm>
              <a:prstGeom prst="round2SameRect">
                <a:avLst/>
              </a:prstGeom>
              <a:solidFill>
                <a:schemeClr val="accent3">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9FE04DB3-1914-E318-4815-B65AD9C4F020}"/>
                </a:ext>
              </a:extLst>
            </p:cNvPr>
            <p:cNvGrpSpPr/>
            <p:nvPr/>
          </p:nvGrpSpPr>
          <p:grpSpPr>
            <a:xfrm>
              <a:off x="7871183" y="5154803"/>
              <a:ext cx="316610" cy="462618"/>
              <a:chOff x="8661923" y="4758813"/>
              <a:chExt cx="825538" cy="1206243"/>
            </a:xfrm>
            <a:solidFill>
              <a:schemeClr val="bg1"/>
            </a:solidFill>
          </p:grpSpPr>
          <p:sp>
            <p:nvSpPr>
              <p:cNvPr id="17" name="Circle: Hollow 16">
                <a:extLst>
                  <a:ext uri="{FF2B5EF4-FFF2-40B4-BE49-F238E27FC236}">
                    <a16:creationId xmlns:a16="http://schemas.microsoft.com/office/drawing/2014/main" id="{92CF8138-D978-7E56-6385-90772F0EA21F}"/>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8" name="Rectangle: Rounded Corners 17">
                <a:extLst>
                  <a:ext uri="{FF2B5EF4-FFF2-40B4-BE49-F238E27FC236}">
                    <a16:creationId xmlns:a16="http://schemas.microsoft.com/office/drawing/2014/main" id="{416AE619-E770-A678-00AE-98F42925D51E}"/>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grpSp>
        <p:nvGrpSpPr>
          <p:cNvPr id="3" name="Group 2">
            <a:extLst>
              <a:ext uri="{FF2B5EF4-FFF2-40B4-BE49-F238E27FC236}">
                <a16:creationId xmlns:a16="http://schemas.microsoft.com/office/drawing/2014/main" id="{7CEEC9CA-7537-6617-2078-8BC54FE7D95C}"/>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83F3080F-259B-E021-A0D8-15C937297D0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2C9A600C-D0D2-BE38-509C-3D2F552145C6}"/>
                </a:ext>
              </a:extLst>
            </p:cNvPr>
            <p:cNvGrpSpPr/>
            <p:nvPr/>
          </p:nvGrpSpPr>
          <p:grpSpPr>
            <a:xfrm>
              <a:off x="10737628" y="758745"/>
              <a:ext cx="562136" cy="634675"/>
              <a:chOff x="760175" y="830142"/>
              <a:chExt cx="867619" cy="979579"/>
            </a:xfrm>
          </p:grpSpPr>
          <p:sp>
            <p:nvSpPr>
              <p:cNvPr id="22" name="Rectangle 21">
                <a:extLst>
                  <a:ext uri="{FF2B5EF4-FFF2-40B4-BE49-F238E27FC236}">
                    <a16:creationId xmlns:a16="http://schemas.microsoft.com/office/drawing/2014/main" id="{B2B0D2BD-61BE-7305-AEE8-25F994ECBE46}"/>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600" b="1" dirty="0">
                    <a:solidFill>
                      <a:schemeClr val="bg1"/>
                    </a:solidFill>
                    <a:latin typeface="Arial" panose="020B0604020202020204" pitchFamily="34" charset="0"/>
                    <a:cs typeface="Arial" panose="020B0604020202020204" pitchFamily="34" charset="0"/>
                  </a:rPr>
                  <a:t>19</a:t>
                </a:r>
              </a:p>
            </p:txBody>
          </p:sp>
          <p:sp>
            <p:nvSpPr>
              <p:cNvPr id="23" name="Rectangle 22">
                <a:extLst>
                  <a:ext uri="{FF2B5EF4-FFF2-40B4-BE49-F238E27FC236}">
                    <a16:creationId xmlns:a16="http://schemas.microsoft.com/office/drawing/2014/main" id="{F480A369-D5B5-9EDC-46D0-3EE9E1FCB522}"/>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429621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EF23C09B-1370-2DFE-4E26-DD4E8D69DCDF}"/>
              </a:ext>
            </a:extLst>
          </p:cNvPr>
          <p:cNvGrpSpPr/>
          <p:nvPr/>
        </p:nvGrpSpPr>
        <p:grpSpPr>
          <a:xfrm rot="19965498">
            <a:off x="3379160" y="1503591"/>
            <a:ext cx="4672352" cy="4885175"/>
            <a:chOff x="3079545" y="1113540"/>
            <a:chExt cx="5202000" cy="5438951"/>
          </a:xfrm>
        </p:grpSpPr>
        <p:sp>
          <p:nvSpPr>
            <p:cNvPr id="12" name="Oval 11">
              <a:extLst>
                <a:ext uri="{FF2B5EF4-FFF2-40B4-BE49-F238E27FC236}">
                  <a16:creationId xmlns:a16="http://schemas.microsoft.com/office/drawing/2014/main" id="{64CC6266-96BF-CF3E-EA5B-26C99B799066}"/>
                </a:ext>
              </a:extLst>
            </p:cNvPr>
            <p:cNvSpPr/>
            <p:nvPr/>
          </p:nvSpPr>
          <p:spPr>
            <a:xfrm>
              <a:off x="3079545" y="2225216"/>
              <a:ext cx="3398998" cy="3398998"/>
            </a:xfrm>
            <a:prstGeom prst="ellipse">
              <a:avLst/>
            </a:prstGeom>
            <a:solidFill>
              <a:srgbClr val="54AF4B">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27375244-8D6D-A9CD-95EB-8D650CA594E0}"/>
                </a:ext>
              </a:extLst>
            </p:cNvPr>
            <p:cNvSpPr/>
            <p:nvPr/>
          </p:nvSpPr>
          <p:spPr>
            <a:xfrm>
              <a:off x="4651714" y="1113540"/>
              <a:ext cx="3398998" cy="3398998"/>
            </a:xfrm>
            <a:prstGeom prst="ellipse">
              <a:avLst/>
            </a:prstGeom>
            <a:solidFill>
              <a:srgbClr val="54AF4B">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81DE0B8-CDEA-E613-6249-0167ED1BC11F}"/>
                </a:ext>
              </a:extLst>
            </p:cNvPr>
            <p:cNvSpPr/>
            <p:nvPr/>
          </p:nvSpPr>
          <p:spPr>
            <a:xfrm>
              <a:off x="4882547" y="3153492"/>
              <a:ext cx="3398998" cy="3398999"/>
            </a:xfrm>
            <a:prstGeom prst="ellipse">
              <a:avLst/>
            </a:prstGeom>
            <a:solidFill>
              <a:srgbClr val="54AF4B">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EDE4500A-4917-CBE6-E989-5B8539BF4771}"/>
              </a:ext>
            </a:extLst>
          </p:cNvPr>
          <p:cNvSpPr>
            <a:spLocks noGrp="1"/>
          </p:cNvSpPr>
          <p:nvPr>
            <p:ph type="title"/>
          </p:nvPr>
        </p:nvSpPr>
        <p:spPr/>
        <p:txBody>
          <a:bodyPr/>
          <a:lstStyle/>
          <a:p>
            <a:r>
              <a:rPr lang="en-GB" dirty="0"/>
              <a:t>Tres componentes del compromiso familiar </a:t>
            </a:r>
            <a:endParaRPr lang="en-US" dirty="0"/>
          </a:p>
        </p:txBody>
      </p:sp>
      <p:sp>
        <p:nvSpPr>
          <p:cNvPr id="7" name="TextBox 6">
            <a:extLst>
              <a:ext uri="{FF2B5EF4-FFF2-40B4-BE49-F238E27FC236}">
                <a16:creationId xmlns:a16="http://schemas.microsoft.com/office/drawing/2014/main" id="{90650E4B-22C9-080D-A679-91B67567E508}"/>
              </a:ext>
            </a:extLst>
          </p:cNvPr>
          <p:cNvSpPr txBox="1"/>
          <p:nvPr/>
        </p:nvSpPr>
        <p:spPr>
          <a:xfrm>
            <a:off x="2904716" y="4354757"/>
            <a:ext cx="2114550" cy="830997"/>
          </a:xfrm>
          <a:prstGeom prst="rect">
            <a:avLst/>
          </a:prstGeom>
          <a:noFill/>
        </p:spPr>
        <p:txBody>
          <a:bodyPr wrap="square" rtlCol="0">
            <a:spAutoFit/>
          </a:bodyPr>
          <a:lstStyle/>
          <a:p>
            <a:pPr algn="ctr"/>
            <a:r>
              <a:rPr lang="en-CA" sz="2400" dirty="0">
                <a:latin typeface="Arial" panose="020B0604020202020204" pitchFamily="34" charset="0"/>
                <a:cs typeface="Arial" panose="020B0604020202020204" pitchFamily="34" charset="0"/>
              </a:rPr>
              <a:t>Conocer a las familias</a:t>
            </a:r>
            <a:endParaRPr lang="en-US" sz="24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C456D55-DCCE-06D1-737E-14F9D425E9E7}"/>
              </a:ext>
            </a:extLst>
          </p:cNvPr>
          <p:cNvSpPr txBox="1"/>
          <p:nvPr/>
        </p:nvSpPr>
        <p:spPr>
          <a:xfrm>
            <a:off x="6656405" y="4354758"/>
            <a:ext cx="2652918" cy="1569660"/>
          </a:xfrm>
          <a:prstGeom prst="rect">
            <a:avLst/>
          </a:prstGeom>
          <a:noFill/>
        </p:spPr>
        <p:txBody>
          <a:bodyPr wrap="square" rtlCol="0">
            <a:spAutoFit/>
          </a:bodyPr>
          <a:lstStyle/>
          <a:p>
            <a:pPr algn="ctr"/>
            <a:r>
              <a:rPr lang="en-CA" sz="2400" dirty="0" err="1">
                <a:latin typeface="Arial" panose="020B0604020202020204" pitchFamily="34" charset="0"/>
                <a:cs typeface="Arial" panose="020B0604020202020204" pitchFamily="34" charset="0"/>
              </a:rPr>
              <a:t>Implicar</a:t>
            </a:r>
            <a:r>
              <a:rPr lang="en-CA" sz="2400" dirty="0">
                <a:latin typeface="Arial" panose="020B0604020202020204" pitchFamily="34" charset="0"/>
                <a:cs typeface="Arial" panose="020B0604020202020204" pitchFamily="34" charset="0"/>
              </a:rPr>
              <a:t> a las </a:t>
            </a:r>
            <a:r>
              <a:rPr lang="en-CA" sz="2400" dirty="0" err="1">
                <a:latin typeface="Arial" panose="020B0604020202020204" pitchFamily="34" charset="0"/>
                <a:cs typeface="Arial" panose="020B0604020202020204" pitchFamily="34" charset="0"/>
              </a:rPr>
              <a:t>familias</a:t>
            </a:r>
            <a:r>
              <a:rPr lang="en-CA" sz="2400" dirty="0">
                <a:latin typeface="Arial" panose="020B0604020202020204" pitchFamily="34" charset="0"/>
                <a:cs typeface="Arial" panose="020B0604020202020204" pitchFamily="34" charset="0"/>
              </a:rPr>
              <a:t> de </a:t>
            </a:r>
            <a:r>
              <a:rPr lang="en-CA" sz="2400" dirty="0" err="1">
                <a:latin typeface="Arial" panose="020B0604020202020204" pitchFamily="34" charset="0"/>
                <a:cs typeface="Arial" panose="020B0604020202020204" pitchFamily="34" charset="0"/>
              </a:rPr>
              <a:t>manera</a:t>
            </a:r>
            <a:r>
              <a:rPr lang="en-CA" sz="2400" dirty="0">
                <a:latin typeface="Arial" panose="020B0604020202020204" pitchFamily="34" charset="0"/>
                <a:cs typeface="Arial" panose="020B0604020202020204" pitchFamily="34" charset="0"/>
              </a:rPr>
              <a:t> </a:t>
            </a:r>
            <a:r>
              <a:rPr lang="en-CA" sz="2400" dirty="0" err="1">
                <a:latin typeface="Arial" panose="020B0604020202020204" pitchFamily="34" charset="0"/>
                <a:cs typeface="Arial" panose="020B0604020202020204" pitchFamily="34" charset="0"/>
              </a:rPr>
              <a:t>significativa</a:t>
            </a:r>
            <a:endParaRPr lang="en-US" sz="24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3C72FA5-94FE-CF83-6015-DD9127115D96}"/>
              </a:ext>
            </a:extLst>
          </p:cNvPr>
          <p:cNvSpPr txBox="1"/>
          <p:nvPr/>
        </p:nvSpPr>
        <p:spPr>
          <a:xfrm>
            <a:off x="4061743" y="1782809"/>
            <a:ext cx="3341334" cy="830997"/>
          </a:xfrm>
          <a:prstGeom prst="rect">
            <a:avLst/>
          </a:prstGeom>
          <a:noFill/>
        </p:spPr>
        <p:txBody>
          <a:bodyPr wrap="square" rtlCol="0">
            <a:spAutoFit/>
          </a:bodyPr>
          <a:lstStyle/>
          <a:p>
            <a:pPr algn="ctr"/>
            <a:r>
              <a:rPr lang="en-CA" sz="2400" dirty="0">
                <a:latin typeface="Arial" panose="020B0604020202020204" pitchFamily="34" charset="0"/>
                <a:cs typeface="Arial" panose="020B0604020202020204" pitchFamily="34" charset="0"/>
              </a:rPr>
              <a:t>Construir relaciones positivas</a:t>
            </a:r>
            <a:endParaRPr lang="en-US" sz="24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EEE6CC0-BC96-A406-17D4-36691E46937E}"/>
              </a:ext>
            </a:extLst>
          </p:cNvPr>
          <p:cNvSpPr txBox="1"/>
          <p:nvPr/>
        </p:nvSpPr>
        <p:spPr>
          <a:xfrm>
            <a:off x="4761824" y="3429039"/>
            <a:ext cx="2449037" cy="830997"/>
          </a:xfrm>
          <a:prstGeom prst="rect">
            <a:avLst/>
          </a:prstGeom>
          <a:noFill/>
        </p:spPr>
        <p:txBody>
          <a:bodyPr wrap="square" rtlCol="0">
            <a:spAutoFit/>
          </a:bodyPr>
          <a:lstStyle/>
          <a:p>
            <a:pPr algn="ctr"/>
            <a:r>
              <a:rPr lang="en-CA" sz="2400" b="1" dirty="0">
                <a:latin typeface="Arial" panose="020B0604020202020204" pitchFamily="34" charset="0"/>
                <a:cs typeface="Arial" panose="020B0604020202020204" pitchFamily="34" charset="0"/>
              </a:rPr>
              <a:t>Compromiso familiar</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5010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441F1-545A-4345-5D3B-C567A038541C}"/>
              </a:ext>
            </a:extLst>
          </p:cNvPr>
          <p:cNvSpPr>
            <a:spLocks noGrp="1"/>
          </p:cNvSpPr>
          <p:nvPr>
            <p:ph type="title"/>
          </p:nvPr>
        </p:nvSpPr>
        <p:spPr>
          <a:xfrm>
            <a:off x="319003" y="120516"/>
            <a:ext cx="10515600" cy="868968"/>
          </a:xfrm>
        </p:spPr>
        <p:txBody>
          <a:bodyPr>
            <a:normAutofit/>
          </a:bodyPr>
          <a:lstStyle/>
          <a:p>
            <a:pPr algn="l"/>
            <a:r>
              <a:rPr lang="en-GB" sz="2800" dirty="0"/>
              <a:t>Cualidades que sustentan un compromiso positivo con las familias</a:t>
            </a:r>
            <a:endParaRPr lang="en-US" sz="2800" dirty="0"/>
          </a:p>
        </p:txBody>
      </p:sp>
      <p:sp>
        <p:nvSpPr>
          <p:cNvPr id="4" name="TextBox 3">
            <a:extLst>
              <a:ext uri="{FF2B5EF4-FFF2-40B4-BE49-F238E27FC236}">
                <a16:creationId xmlns:a16="http://schemas.microsoft.com/office/drawing/2014/main" id="{63F2A97A-240F-617C-7BED-B123D6AB2C79}"/>
              </a:ext>
            </a:extLst>
          </p:cNvPr>
          <p:cNvSpPr txBox="1"/>
          <p:nvPr/>
        </p:nvSpPr>
        <p:spPr>
          <a:xfrm>
            <a:off x="2032547" y="4023485"/>
            <a:ext cx="1343891" cy="369332"/>
          </a:xfrm>
          <a:prstGeom prst="rect">
            <a:avLst/>
          </a:prstGeom>
          <a:noFill/>
        </p:spPr>
        <p:txBody>
          <a:bodyPr wrap="square">
            <a:spAutoFit/>
          </a:bodyPr>
          <a:lstStyle/>
          <a:p>
            <a:pPr algn="ctr"/>
            <a:r>
              <a:rPr lang="en-US" sz="1800" i="0" u="none" strike="noStrike" baseline="0" dirty="0" err="1">
                <a:solidFill>
                  <a:srgbClr val="1A171B"/>
                </a:solidFill>
                <a:latin typeface="Arial" panose="020B0604020202020204" pitchFamily="34" charset="0"/>
                <a:cs typeface="Arial" panose="020B0604020202020204" pitchFamily="34" charset="0"/>
              </a:rPr>
              <a:t>Respeto</a:t>
            </a:r>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B0F1C22-A33B-6F1D-13CD-298A1CA2C711}"/>
              </a:ext>
            </a:extLst>
          </p:cNvPr>
          <p:cNvSpPr txBox="1"/>
          <p:nvPr/>
        </p:nvSpPr>
        <p:spPr>
          <a:xfrm>
            <a:off x="8888176" y="5468775"/>
            <a:ext cx="1801276"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Empatía</a:t>
            </a:r>
            <a:endParaRPr lang="en-US"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6A30AE2C-A798-BD8A-6BBA-6D5F52E03314}"/>
              </a:ext>
            </a:extLst>
          </p:cNvPr>
          <p:cNvSpPr txBox="1"/>
          <p:nvPr/>
        </p:nvSpPr>
        <p:spPr>
          <a:xfrm>
            <a:off x="7924339" y="3990161"/>
            <a:ext cx="2337049"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Autenticidad</a:t>
            </a:r>
            <a:endParaRPr lang="en-US"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11EDF35E-5745-CBB1-DE0F-4B883E8EF25B}"/>
              </a:ext>
            </a:extLst>
          </p:cNvPr>
          <p:cNvSpPr txBox="1"/>
          <p:nvPr/>
        </p:nvSpPr>
        <p:spPr>
          <a:xfrm>
            <a:off x="10011194" y="3990161"/>
            <a:ext cx="1314222"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Humildad</a:t>
            </a:r>
            <a:endParaRPr lang="en-US"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17982F85-D3B6-F8CC-1D76-9CFB4E1774AC}"/>
              </a:ext>
            </a:extLst>
          </p:cNvPr>
          <p:cNvSpPr txBox="1"/>
          <p:nvPr/>
        </p:nvSpPr>
        <p:spPr>
          <a:xfrm>
            <a:off x="1641181" y="4661009"/>
            <a:ext cx="1981200"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Entusiasmo tranquilo</a:t>
            </a:r>
            <a:endParaRPr lang="en-US"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6088CADE-AF29-D7D0-B25C-50798BBF9CCC}"/>
              </a:ext>
            </a:extLst>
          </p:cNvPr>
          <p:cNvSpPr txBox="1"/>
          <p:nvPr/>
        </p:nvSpPr>
        <p:spPr>
          <a:xfrm>
            <a:off x="9205671" y="4729468"/>
            <a:ext cx="2119745"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Integridad personal</a:t>
            </a:r>
            <a:endParaRPr lang="en-US"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8834907B-3EAD-EAAE-F733-607A57A48353}"/>
              </a:ext>
            </a:extLst>
          </p:cNvPr>
          <p:cNvSpPr txBox="1"/>
          <p:nvPr/>
        </p:nvSpPr>
        <p:spPr>
          <a:xfrm>
            <a:off x="1930612" y="5398212"/>
            <a:ext cx="1775425"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Experiencia</a:t>
            </a:r>
            <a:endParaRPr lang="en-US" dirty="0">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B01DBA89-8055-64F7-5D41-2CDA5C36C4BE}"/>
              </a:ext>
            </a:extLst>
          </p:cNvPr>
          <p:cNvGrpSpPr/>
          <p:nvPr/>
        </p:nvGrpSpPr>
        <p:grpSpPr>
          <a:xfrm>
            <a:off x="10228983" y="337468"/>
            <a:ext cx="1587872" cy="1368854"/>
            <a:chOff x="10228983" y="337468"/>
            <a:chExt cx="1587872" cy="1368854"/>
          </a:xfrm>
        </p:grpSpPr>
        <p:sp>
          <p:nvSpPr>
            <p:cNvPr id="25" name="Hexagon 24">
              <a:extLst>
                <a:ext uri="{FF2B5EF4-FFF2-40B4-BE49-F238E27FC236}">
                  <a16:creationId xmlns:a16="http://schemas.microsoft.com/office/drawing/2014/main" id="{8F89A290-6A7C-0ADA-6299-EB1D314D2A4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6" name="Group 25">
              <a:extLst>
                <a:ext uri="{FF2B5EF4-FFF2-40B4-BE49-F238E27FC236}">
                  <a16:creationId xmlns:a16="http://schemas.microsoft.com/office/drawing/2014/main" id="{3A878823-B4AF-5436-2391-F4C6DCF4CE2F}"/>
                </a:ext>
              </a:extLst>
            </p:cNvPr>
            <p:cNvGrpSpPr/>
            <p:nvPr/>
          </p:nvGrpSpPr>
          <p:grpSpPr>
            <a:xfrm>
              <a:off x="10621771" y="762700"/>
              <a:ext cx="562136" cy="634675"/>
              <a:chOff x="760175" y="830142"/>
              <a:chExt cx="867619" cy="979579"/>
            </a:xfrm>
          </p:grpSpPr>
          <p:sp>
            <p:nvSpPr>
              <p:cNvPr id="30" name="Rectangle 29">
                <a:extLst>
                  <a:ext uri="{FF2B5EF4-FFF2-40B4-BE49-F238E27FC236}">
                    <a16:creationId xmlns:a16="http://schemas.microsoft.com/office/drawing/2014/main" id="{85C33AC1-44B8-8D51-268E-2A40130FC957}"/>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18</a:t>
                </a:r>
              </a:p>
            </p:txBody>
          </p:sp>
          <p:sp>
            <p:nvSpPr>
              <p:cNvPr id="31" name="Rectangle 30">
                <a:extLst>
                  <a:ext uri="{FF2B5EF4-FFF2-40B4-BE49-F238E27FC236}">
                    <a16:creationId xmlns:a16="http://schemas.microsoft.com/office/drawing/2014/main" id="{AC94CC04-949F-AB55-A583-9541BA3FCCE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7" name="Group 26">
              <a:extLst>
                <a:ext uri="{FF2B5EF4-FFF2-40B4-BE49-F238E27FC236}">
                  <a16:creationId xmlns:a16="http://schemas.microsoft.com/office/drawing/2014/main" id="{54236575-29DB-3C78-6D04-E4B274E63805}"/>
                </a:ext>
              </a:extLst>
            </p:cNvPr>
            <p:cNvGrpSpPr/>
            <p:nvPr/>
          </p:nvGrpSpPr>
          <p:grpSpPr>
            <a:xfrm>
              <a:off x="11325415" y="762701"/>
              <a:ext cx="182192" cy="634674"/>
              <a:chOff x="2121762" y="2323619"/>
              <a:chExt cx="200378" cy="825210"/>
            </a:xfrm>
          </p:grpSpPr>
          <p:sp>
            <p:nvSpPr>
              <p:cNvPr id="28" name="Isosceles Triangle 27">
                <a:extLst>
                  <a:ext uri="{FF2B5EF4-FFF2-40B4-BE49-F238E27FC236}">
                    <a16:creationId xmlns:a16="http://schemas.microsoft.com/office/drawing/2014/main" id="{A6A77F07-1804-20A8-A2ED-ED832AF48BC0}"/>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E1AB5CDA-0564-88BA-91BE-E78069DF39A0}"/>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22" name="Graphic 21" descr="Tree With Roots with solid fill">
            <a:extLst>
              <a:ext uri="{FF2B5EF4-FFF2-40B4-BE49-F238E27FC236}">
                <a16:creationId xmlns:a16="http://schemas.microsoft.com/office/drawing/2014/main" id="{5858E0F8-5AF3-95BC-26F6-88B585FAFC3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b="35014"/>
          <a:stretch/>
        </p:blipFill>
        <p:spPr>
          <a:xfrm>
            <a:off x="3590372" y="1217780"/>
            <a:ext cx="5060956" cy="3288920"/>
          </a:xfrm>
          <a:prstGeom prst="rect">
            <a:avLst/>
          </a:prstGeom>
        </p:spPr>
      </p:pic>
      <p:pic>
        <p:nvPicPr>
          <p:cNvPr id="23" name="Graphic 22" descr="Peach with solid fill">
            <a:extLst>
              <a:ext uri="{FF2B5EF4-FFF2-40B4-BE49-F238E27FC236}">
                <a16:creationId xmlns:a16="http://schemas.microsoft.com/office/drawing/2014/main" id="{CD931A74-C224-1549-952F-BE057D8EAFC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37234" y="1942144"/>
            <a:ext cx="696270" cy="696270"/>
          </a:xfrm>
          <a:prstGeom prst="rect">
            <a:avLst/>
          </a:prstGeom>
        </p:spPr>
      </p:pic>
      <p:pic>
        <p:nvPicPr>
          <p:cNvPr id="32" name="Graphic 31" descr="Peach with solid fill">
            <a:extLst>
              <a:ext uri="{FF2B5EF4-FFF2-40B4-BE49-F238E27FC236}">
                <a16:creationId xmlns:a16="http://schemas.microsoft.com/office/drawing/2014/main" id="{078A12F2-A654-1954-8F16-7BCA1497831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9789077">
            <a:off x="5840670" y="2520840"/>
            <a:ext cx="696270" cy="696270"/>
          </a:xfrm>
          <a:prstGeom prst="rect">
            <a:avLst/>
          </a:prstGeom>
        </p:spPr>
      </p:pic>
      <p:pic>
        <p:nvPicPr>
          <p:cNvPr id="33" name="Graphic 32" descr="Peach with solid fill">
            <a:extLst>
              <a:ext uri="{FF2B5EF4-FFF2-40B4-BE49-F238E27FC236}">
                <a16:creationId xmlns:a16="http://schemas.microsoft.com/office/drawing/2014/main" id="{D5A3DA79-FFA9-712E-4ADE-397EA059494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852094">
            <a:off x="6713875" y="1942143"/>
            <a:ext cx="696270" cy="696270"/>
          </a:xfrm>
          <a:prstGeom prst="rect">
            <a:avLst/>
          </a:prstGeom>
        </p:spPr>
      </p:pic>
      <p:pic>
        <p:nvPicPr>
          <p:cNvPr id="34" name="Graphic 33" descr="Peach with solid fill">
            <a:extLst>
              <a:ext uri="{FF2B5EF4-FFF2-40B4-BE49-F238E27FC236}">
                <a16:creationId xmlns:a16="http://schemas.microsoft.com/office/drawing/2014/main" id="{B5D2ACB0-AFE5-CDAF-7B7B-8857BAE1E5C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356612">
            <a:off x="4416110" y="2793582"/>
            <a:ext cx="696270" cy="696270"/>
          </a:xfrm>
          <a:prstGeom prst="rect">
            <a:avLst/>
          </a:prstGeom>
        </p:spPr>
      </p:pic>
      <p:pic>
        <p:nvPicPr>
          <p:cNvPr id="35" name="Graphic 34" descr="Tree With Roots with solid fill">
            <a:extLst>
              <a:ext uri="{FF2B5EF4-FFF2-40B4-BE49-F238E27FC236}">
                <a16:creationId xmlns:a16="http://schemas.microsoft.com/office/drawing/2014/main" id="{D001F121-6853-98C2-90F5-A440B27CF3CA}"/>
              </a:ext>
            </a:extLst>
          </p:cNvPr>
          <p:cNvPicPr>
            <a:picLocks noChangeAspect="1"/>
          </p:cNvPicPr>
          <p:nvPr/>
        </p:nvPicPr>
        <p:blipFill rotWithShape="1">
          <a:blip r:embed="rId7">
            <a:extLst>
              <a:ext uri="{96DAC541-7B7A-43D3-8B79-37D633B846F1}">
                <asvg:svgBlip xmlns:asvg="http://schemas.microsoft.com/office/drawing/2016/SVG/main" r:embed="rId8"/>
              </a:ext>
            </a:extLst>
          </a:blip>
          <a:srcRect t="64986"/>
          <a:stretch/>
        </p:blipFill>
        <p:spPr>
          <a:xfrm>
            <a:off x="3590372" y="4506700"/>
            <a:ext cx="5060956" cy="1772036"/>
          </a:xfrm>
          <a:prstGeom prst="rect">
            <a:avLst/>
          </a:prstGeom>
        </p:spPr>
      </p:pic>
    </p:spTree>
    <p:extLst>
      <p:ext uri="{BB962C8B-B14F-4D97-AF65-F5344CB8AC3E}">
        <p14:creationId xmlns:p14="http://schemas.microsoft.com/office/powerpoint/2010/main" val="2600232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P spid="14" grpId="0"/>
      <p:bldP spid="16"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F5B07-7E99-6AE8-1537-159E49B77851}"/>
              </a:ext>
            </a:extLst>
          </p:cNvPr>
          <p:cNvSpPr>
            <a:spLocks noGrp="1"/>
          </p:cNvSpPr>
          <p:nvPr>
            <p:ph type="title"/>
          </p:nvPr>
        </p:nvSpPr>
        <p:spPr/>
        <p:txBody>
          <a:bodyPr/>
          <a:lstStyle/>
          <a:p>
            <a:r>
              <a:rPr lang="en-GB" dirty="0">
                <a:highlight>
                  <a:srgbClr val="FFFF00"/>
                </a:highlight>
              </a:rPr>
              <a:t>Trabajar con cuidadores difíciles de implicar</a:t>
            </a:r>
            <a:endParaRPr lang="en-US" dirty="0">
              <a:highlight>
                <a:srgbClr val="FFFF00"/>
              </a:highlight>
            </a:endParaRPr>
          </a:p>
        </p:txBody>
      </p:sp>
      <p:sp>
        <p:nvSpPr>
          <p:cNvPr id="5" name="TextBox 4">
            <a:extLst>
              <a:ext uri="{FF2B5EF4-FFF2-40B4-BE49-F238E27FC236}">
                <a16:creationId xmlns:a16="http://schemas.microsoft.com/office/drawing/2014/main" id="{12E4CE49-DABA-3DE1-580A-3A01A5CE1279}"/>
              </a:ext>
            </a:extLst>
          </p:cNvPr>
          <p:cNvSpPr txBox="1"/>
          <p:nvPr/>
        </p:nvSpPr>
        <p:spPr>
          <a:xfrm>
            <a:off x="643774" y="1727954"/>
            <a:ext cx="3280574" cy="1200329"/>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Compromiso superficial </a:t>
            </a:r>
          </a:p>
          <a:p>
            <a:r>
              <a:rPr lang="en-GB" sz="1800" dirty="0">
                <a:latin typeface="Arial" panose="020B0604020202020204" pitchFamily="34" charset="0"/>
                <a:cs typeface="Arial" panose="020B0604020202020204" pitchFamily="34" charset="0"/>
              </a:rPr>
              <a:t>Parece que se comprometen, pero no es un compromiso real </a:t>
            </a:r>
            <a:r>
              <a:rPr lang="en-GB" sz="1800" dirty="0" err="1">
                <a:latin typeface="Arial" panose="020B0604020202020204" pitchFamily="34" charset="0"/>
                <a:cs typeface="Arial" panose="020B0604020202020204" pitchFamily="34" charset="0"/>
              </a:rPr>
              <a:t>ni</a:t>
            </a:r>
            <a:r>
              <a:rPr lang="en-GB" sz="1800" dirty="0">
                <a:latin typeface="Arial" panose="020B0604020202020204" pitchFamily="34" charset="0"/>
                <a:cs typeface="Arial" panose="020B0604020202020204" pitchFamily="34" charset="0"/>
              </a:rPr>
              <a:t> </a:t>
            </a:r>
            <a:r>
              <a:rPr lang="en-GB" sz="1800" dirty="0" err="1">
                <a:latin typeface="Arial" panose="020B0604020202020204" pitchFamily="34" charset="0"/>
                <a:cs typeface="Arial" panose="020B0604020202020204" pitchFamily="34" charset="0"/>
              </a:rPr>
              <a:t>significativo</a:t>
            </a:r>
            <a:endParaRPr lang="en-US" sz="1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10D1606-7E9F-416E-3B45-CE68BDF0D138}"/>
              </a:ext>
            </a:extLst>
          </p:cNvPr>
          <p:cNvSpPr txBox="1"/>
          <p:nvPr/>
        </p:nvSpPr>
        <p:spPr>
          <a:xfrm>
            <a:off x="4521048" y="1727954"/>
            <a:ext cx="3280574" cy="1754326"/>
          </a:xfrm>
          <a:prstGeom prst="rect">
            <a:avLst/>
          </a:prstGeom>
          <a:noFill/>
        </p:spPr>
        <p:txBody>
          <a:bodyPr wrap="square">
            <a:spAutoFit/>
          </a:bodyPr>
          <a:lstStyle/>
          <a:p>
            <a:r>
              <a:rPr lang="en-GB" sz="1800" b="1" dirty="0" err="1">
                <a:latin typeface="Arial" panose="020B0604020202020204" pitchFamily="34" charset="0"/>
                <a:cs typeface="Arial" panose="020B0604020202020204" pitchFamily="34" charset="0"/>
              </a:rPr>
              <a:t>Ambivalencia</a:t>
            </a:r>
            <a:r>
              <a:rPr lang="en-GB" sz="1800" b="1" dirty="0">
                <a:latin typeface="Arial" panose="020B0604020202020204" pitchFamily="34" charset="0"/>
                <a:cs typeface="Arial" panose="020B0604020202020204" pitchFamily="34" charset="0"/>
              </a:rPr>
              <a:t> y/o incertidumbre </a:t>
            </a:r>
            <a:endParaRPr lang="en-US" sz="1800" b="1"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Pueden llegar tarde a las reuniones, faltar a ellas, evitar temas incómodos, a </a:t>
            </a:r>
            <a:r>
              <a:rPr lang="en-GB" sz="1800" dirty="0" err="1">
                <a:latin typeface="Arial" panose="020B0604020202020204" pitchFamily="34" charset="0"/>
                <a:cs typeface="Arial" panose="020B0604020202020204" pitchFamily="34" charset="0"/>
              </a:rPr>
              <a:t>veces</a:t>
            </a:r>
            <a:r>
              <a:rPr lang="en-GB" sz="1800" dirty="0">
                <a:latin typeface="Arial" panose="020B0604020202020204" pitchFamily="34" charset="0"/>
                <a:cs typeface="Arial" panose="020B0604020202020204" pitchFamily="34" charset="0"/>
              </a:rPr>
              <a:t> son </a:t>
            </a:r>
            <a:r>
              <a:rPr lang="en-GB" sz="1800" dirty="0" err="1">
                <a:latin typeface="Arial" panose="020B0604020202020204" pitchFamily="34" charset="0"/>
                <a:cs typeface="Arial" panose="020B0604020202020204" pitchFamily="34" charset="0"/>
              </a:rPr>
              <a:t>despectivos</a:t>
            </a:r>
            <a:r>
              <a:rPr lang="en-GB" sz="1800" dirty="0">
                <a:latin typeface="Arial" panose="020B0604020202020204" pitchFamily="34" charset="0"/>
                <a:cs typeface="Arial" panose="020B0604020202020204" pitchFamily="34" charset="0"/>
              </a:rPr>
              <a:t> </a:t>
            </a:r>
          </a:p>
        </p:txBody>
      </p:sp>
      <p:sp>
        <p:nvSpPr>
          <p:cNvPr id="7" name="TextBox 6">
            <a:extLst>
              <a:ext uri="{FF2B5EF4-FFF2-40B4-BE49-F238E27FC236}">
                <a16:creationId xmlns:a16="http://schemas.microsoft.com/office/drawing/2014/main" id="{F546277A-E474-895A-4C4F-FFA3EE2CC45A}"/>
              </a:ext>
            </a:extLst>
          </p:cNvPr>
          <p:cNvSpPr txBox="1"/>
          <p:nvPr/>
        </p:nvSpPr>
        <p:spPr>
          <a:xfrm>
            <a:off x="8195146" y="1727954"/>
            <a:ext cx="3280574"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Evasión</a:t>
            </a:r>
          </a:p>
          <a:p>
            <a:r>
              <a:rPr lang="en-GB" sz="1800" dirty="0">
                <a:latin typeface="Arial" panose="020B0604020202020204" pitchFamily="34" charset="0"/>
                <a:cs typeface="Arial" panose="020B0604020202020204" pitchFamily="34" charset="0"/>
              </a:rPr>
              <a:t>Es posible que falten a las reuniones, las abandonen antes de tiempo o intenten evitar participar </a:t>
            </a:r>
            <a:r>
              <a:rPr lang="en-GB" sz="1800" dirty="0" err="1">
                <a:latin typeface="Arial" panose="020B0604020202020204" pitchFamily="34" charset="0"/>
                <a:cs typeface="Arial" panose="020B0604020202020204" pitchFamily="34" charset="0"/>
              </a:rPr>
              <a:t>en</a:t>
            </a:r>
            <a:r>
              <a:rPr lang="en-GB" sz="1800" dirty="0">
                <a:latin typeface="Arial" panose="020B0604020202020204" pitchFamily="34" charset="0"/>
                <a:cs typeface="Arial" panose="020B0604020202020204" pitchFamily="34" charset="0"/>
              </a:rPr>
              <a:t> </a:t>
            </a:r>
            <a:r>
              <a:rPr lang="en-GB" sz="1800" dirty="0" err="1">
                <a:latin typeface="Arial" panose="020B0604020202020204" pitchFamily="34" charset="0"/>
                <a:cs typeface="Arial" panose="020B0604020202020204" pitchFamily="34" charset="0"/>
              </a:rPr>
              <a:t>ellas</a:t>
            </a:r>
            <a:endParaRPr lang="en-US" sz="1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7B1CA238-11DF-8C46-20CF-6F942164F286}"/>
              </a:ext>
            </a:extLst>
          </p:cNvPr>
          <p:cNvSpPr txBox="1"/>
          <p:nvPr/>
        </p:nvSpPr>
        <p:spPr>
          <a:xfrm>
            <a:off x="643774" y="3666753"/>
            <a:ext cx="3280574" cy="2031325"/>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Rechazo</a:t>
            </a:r>
          </a:p>
          <a:p>
            <a:r>
              <a:rPr lang="en-GB" sz="1800" dirty="0">
                <a:latin typeface="Arial" panose="020B0604020202020204" pitchFamily="34" charset="0"/>
                <a:cs typeface="Arial" panose="020B0604020202020204" pitchFamily="34" charset="0"/>
              </a:rPr>
              <a:t>El </a:t>
            </a:r>
            <a:r>
              <a:rPr lang="en-GB" sz="1800" dirty="0" err="1">
                <a:latin typeface="Arial" panose="020B0604020202020204" pitchFamily="34" charset="0"/>
                <a:cs typeface="Arial" panose="020B0604020202020204" pitchFamily="34" charset="0"/>
              </a:rPr>
              <a:t>cuidador</a:t>
            </a:r>
            <a:r>
              <a:rPr lang="en-GB" sz="1800" dirty="0">
                <a:latin typeface="Arial" panose="020B0604020202020204" pitchFamily="34" charset="0"/>
                <a:cs typeface="Arial" panose="020B0604020202020204" pitchFamily="34" charset="0"/>
              </a:rPr>
              <a:t>/a se niega a colaborar con </a:t>
            </a:r>
            <a:r>
              <a:rPr lang="es-ES" sz="1800" dirty="0">
                <a:latin typeface="Arial" panose="020B0604020202020204" pitchFamily="34" charset="0"/>
                <a:cs typeface="Arial" panose="020B0604020202020204" pitchFamily="34" charset="0"/>
              </a:rPr>
              <a:t>el o la asistente social</a:t>
            </a:r>
            <a:r>
              <a:rPr lang="en-GB" sz="1800" dirty="0">
                <a:latin typeface="Arial" panose="020B0604020202020204" pitchFamily="34" charset="0"/>
                <a:cs typeface="Arial" panose="020B0604020202020204" pitchFamily="34" charset="0"/>
              </a:rPr>
              <a:t> o el servicio. Puede negarse a reunirse o no responder a las llamadas telefónicas, etc.  </a:t>
            </a:r>
            <a:endParaRPr lang="en-US" sz="18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FC3E1C1A-9CA8-19BA-4360-5FD89D80151E}"/>
              </a:ext>
            </a:extLst>
          </p:cNvPr>
          <p:cNvSpPr txBox="1"/>
          <p:nvPr/>
        </p:nvSpPr>
        <p:spPr>
          <a:xfrm>
            <a:off x="4521048" y="3666753"/>
            <a:ext cx="3280574" cy="2031325"/>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Confrontación</a:t>
            </a:r>
          </a:p>
          <a:p>
            <a:r>
              <a:rPr lang="en-GB" sz="1800" dirty="0">
                <a:latin typeface="Arial" panose="020B0604020202020204" pitchFamily="34" charset="0"/>
                <a:cs typeface="Arial" panose="020B0604020202020204" pitchFamily="34" charset="0"/>
              </a:rPr>
              <a:t>Desafía directamente al asistente social, puede provocar discusiones y, en casos extremos, puede amenazar o intentar la </a:t>
            </a:r>
            <a:r>
              <a:rPr lang="en-GB" sz="1800" dirty="0" err="1">
                <a:latin typeface="Arial" panose="020B0604020202020204" pitchFamily="34" charset="0"/>
                <a:cs typeface="Arial" panose="020B0604020202020204" pitchFamily="34" charset="0"/>
              </a:rPr>
              <a:t>violencia</a:t>
            </a:r>
            <a:r>
              <a:rPr lang="en-GB" sz="1800" dirty="0">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p:txBody>
      </p:sp>
      <p:grpSp>
        <p:nvGrpSpPr>
          <p:cNvPr id="34" name="Group 33">
            <a:extLst>
              <a:ext uri="{FF2B5EF4-FFF2-40B4-BE49-F238E27FC236}">
                <a16:creationId xmlns:a16="http://schemas.microsoft.com/office/drawing/2014/main" id="{05E63BA4-112B-C3B4-5459-C9D41D9FA8E3}"/>
              </a:ext>
            </a:extLst>
          </p:cNvPr>
          <p:cNvGrpSpPr/>
          <p:nvPr/>
        </p:nvGrpSpPr>
        <p:grpSpPr>
          <a:xfrm>
            <a:off x="8726742" y="3429000"/>
            <a:ext cx="1743138" cy="2185079"/>
            <a:chOff x="8970582" y="3666753"/>
            <a:chExt cx="1474663" cy="1848537"/>
          </a:xfrm>
        </p:grpSpPr>
        <p:grpSp>
          <p:nvGrpSpPr>
            <p:cNvPr id="13" name="Group 12">
              <a:extLst>
                <a:ext uri="{FF2B5EF4-FFF2-40B4-BE49-F238E27FC236}">
                  <a16:creationId xmlns:a16="http://schemas.microsoft.com/office/drawing/2014/main" id="{EC7B7970-C2BE-87FA-465A-4F11B594F79B}"/>
                </a:ext>
              </a:extLst>
            </p:cNvPr>
            <p:cNvGrpSpPr/>
            <p:nvPr/>
          </p:nvGrpSpPr>
          <p:grpSpPr>
            <a:xfrm>
              <a:off x="8970582" y="3666753"/>
              <a:ext cx="1465883" cy="1848537"/>
              <a:chOff x="3269971" y="2733590"/>
              <a:chExt cx="648257" cy="817478"/>
            </a:xfrm>
            <a:solidFill>
              <a:schemeClr val="accent3">
                <a:lumMod val="60000"/>
                <a:lumOff val="40000"/>
              </a:schemeClr>
            </a:solidFill>
          </p:grpSpPr>
          <p:grpSp>
            <p:nvGrpSpPr>
              <p:cNvPr id="22" name="Group 21">
                <a:extLst>
                  <a:ext uri="{FF2B5EF4-FFF2-40B4-BE49-F238E27FC236}">
                    <a16:creationId xmlns:a16="http://schemas.microsoft.com/office/drawing/2014/main" id="{D9A6FE5E-9EC7-7E46-6A35-7D691F21EC22}"/>
                  </a:ext>
                </a:extLst>
              </p:cNvPr>
              <p:cNvGrpSpPr/>
              <p:nvPr/>
            </p:nvGrpSpPr>
            <p:grpSpPr>
              <a:xfrm>
                <a:off x="3664779" y="2733590"/>
                <a:ext cx="253449" cy="817478"/>
                <a:chOff x="4045582" y="1684320"/>
                <a:chExt cx="350098" cy="1129211"/>
              </a:xfrm>
              <a:grpFill/>
            </p:grpSpPr>
            <p:sp>
              <p:nvSpPr>
                <p:cNvPr id="28" name="Round Same Side Corner Rectangle 21">
                  <a:extLst>
                    <a:ext uri="{FF2B5EF4-FFF2-40B4-BE49-F238E27FC236}">
                      <a16:creationId xmlns:a16="http://schemas.microsoft.com/office/drawing/2014/main" id="{5E731003-3ADC-516F-7F1D-2CDD36CFA861}"/>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37EF5A9D-92E1-07C0-34D9-62010DEC6EFC}"/>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2B8E89AB-4C8B-C22A-FF64-537352F7D65D}"/>
                  </a:ext>
                </a:extLst>
              </p:cNvPr>
              <p:cNvGrpSpPr/>
              <p:nvPr/>
            </p:nvGrpSpPr>
            <p:grpSpPr>
              <a:xfrm>
                <a:off x="3269971" y="2733590"/>
                <a:ext cx="363228" cy="817478"/>
                <a:chOff x="3000654" y="1516217"/>
                <a:chExt cx="245039" cy="551483"/>
              </a:xfrm>
              <a:grpFill/>
            </p:grpSpPr>
            <p:grpSp>
              <p:nvGrpSpPr>
                <p:cNvPr id="24" name="Group 23">
                  <a:extLst>
                    <a:ext uri="{FF2B5EF4-FFF2-40B4-BE49-F238E27FC236}">
                      <a16:creationId xmlns:a16="http://schemas.microsoft.com/office/drawing/2014/main" id="{CFA89F14-1499-2F88-D690-3B880875CD13}"/>
                    </a:ext>
                  </a:extLst>
                </p:cNvPr>
                <p:cNvGrpSpPr/>
                <p:nvPr/>
              </p:nvGrpSpPr>
              <p:grpSpPr>
                <a:xfrm>
                  <a:off x="3036509" y="1516217"/>
                  <a:ext cx="172158" cy="551483"/>
                  <a:chOff x="4043172" y="1684320"/>
                  <a:chExt cx="352508" cy="1129211"/>
                </a:xfrm>
                <a:grpFill/>
              </p:grpSpPr>
              <p:sp>
                <p:nvSpPr>
                  <p:cNvPr id="26" name="Round Same Side Corner Rectangle 21">
                    <a:extLst>
                      <a:ext uri="{FF2B5EF4-FFF2-40B4-BE49-F238E27FC236}">
                        <a16:creationId xmlns:a16="http://schemas.microsoft.com/office/drawing/2014/main" id="{9AC3C52A-97F1-86C8-C54F-5388B902E3C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19EFEB30-C1CA-6FE4-FBF9-DD77DDB7DCB2}"/>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Flowchart: Manual Operation 24">
                  <a:extLst>
                    <a:ext uri="{FF2B5EF4-FFF2-40B4-BE49-F238E27FC236}">
                      <a16:creationId xmlns:a16="http://schemas.microsoft.com/office/drawing/2014/main" id="{34389FE8-2B1B-7A8D-915F-0D1466F3DF3B}"/>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pic>
          <p:nvPicPr>
            <p:cNvPr id="33" name="Graphic 32" descr="Stop with solid fill">
              <a:extLst>
                <a:ext uri="{FF2B5EF4-FFF2-40B4-BE49-F238E27FC236}">
                  <a16:creationId xmlns:a16="http://schemas.microsoft.com/office/drawing/2014/main" id="{6216563E-C771-D34A-69A2-F099FDDA07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045070" y="3937075"/>
              <a:ext cx="1400175" cy="1400175"/>
            </a:xfrm>
            <a:prstGeom prst="rect">
              <a:avLst/>
            </a:prstGeom>
          </p:spPr>
        </p:pic>
      </p:grpSp>
    </p:spTree>
    <p:extLst>
      <p:ext uri="{BB962C8B-B14F-4D97-AF65-F5344CB8AC3E}">
        <p14:creationId xmlns:p14="http://schemas.microsoft.com/office/powerpoint/2010/main" val="3671439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F0EA9739-A998-31AE-8207-E3912A4F8DE2}"/>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 sz="5400" b="1" dirty="0">
                <a:solidFill>
                  <a:schemeClr val="bg1">
                    <a:lumMod val="75000"/>
                  </a:schemeClr>
                </a:solidFill>
                <a:latin typeface="Garamond"/>
              </a:rPr>
              <a:t>Diapositiva adicional para la/el facilitador/a</a:t>
            </a:r>
            <a:endParaRPr lang="en-CA" sz="5400" b="1" dirty="0">
              <a:solidFill>
                <a:schemeClr val="bg1">
                  <a:lumMod val="75000"/>
                </a:schemeClr>
              </a:solidFill>
            </a:endParaRPr>
          </a:p>
        </p:txBody>
      </p:sp>
    </p:spTree>
    <p:extLst>
      <p:ext uri="{BB962C8B-B14F-4D97-AF65-F5344CB8AC3E}">
        <p14:creationId xmlns:p14="http://schemas.microsoft.com/office/powerpoint/2010/main" val="2533367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5994B-52B2-F3FC-A69B-EB180DFD5956}"/>
              </a:ext>
            </a:extLst>
          </p:cNvPr>
          <p:cNvSpPr>
            <a:spLocks noGrp="1"/>
          </p:cNvSpPr>
          <p:nvPr>
            <p:ph type="title"/>
          </p:nvPr>
        </p:nvSpPr>
        <p:spPr/>
        <p:txBody>
          <a:bodyPr/>
          <a:lstStyle/>
          <a:p>
            <a:r>
              <a:rPr lang="en-GB" dirty="0">
                <a:highlight>
                  <a:srgbClr val="FFFF00"/>
                </a:highlight>
              </a:rPr>
              <a:t>Escenarios reales sin compromiso </a:t>
            </a:r>
            <a:endParaRPr lang="en-US" dirty="0">
              <a:highlight>
                <a:srgbClr val="FFFF00"/>
              </a:highlight>
            </a:endParaRPr>
          </a:p>
        </p:txBody>
      </p:sp>
      <p:grpSp>
        <p:nvGrpSpPr>
          <p:cNvPr id="12" name="Group 11">
            <a:extLst>
              <a:ext uri="{FF2B5EF4-FFF2-40B4-BE49-F238E27FC236}">
                <a16:creationId xmlns:a16="http://schemas.microsoft.com/office/drawing/2014/main" id="{5FF8836B-1440-5817-274E-CE67380848FE}"/>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E42E0F20-727D-5005-7AFC-2FC995E770B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4767B006-7CDE-204F-F3DA-166CDF17015D}"/>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0615A843-9746-BA83-6563-CC84675CC5E9}"/>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20</a:t>
                </a:r>
              </a:p>
            </p:txBody>
          </p:sp>
          <p:sp>
            <p:nvSpPr>
              <p:cNvPr id="19" name="Rectangle 18">
                <a:extLst>
                  <a:ext uri="{FF2B5EF4-FFF2-40B4-BE49-F238E27FC236}">
                    <a16:creationId xmlns:a16="http://schemas.microsoft.com/office/drawing/2014/main" id="{05C13905-F4F8-C192-AB0D-B9C4C162785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B3EBB0B0-C6EE-FE28-5418-F4F711EF4E54}"/>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A0F6FEE9-D412-EEC9-D483-724173231321}"/>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7A30B962-366A-1376-3BC0-4FC28A3E7D0D}"/>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4" name="Rectangle: Rounded Corners 3">
            <a:extLst>
              <a:ext uri="{FF2B5EF4-FFF2-40B4-BE49-F238E27FC236}">
                <a16:creationId xmlns:a16="http://schemas.microsoft.com/office/drawing/2014/main" id="{A1F981CB-81AF-DA84-4A2D-D94C489AD2B6}"/>
              </a:ext>
            </a:extLst>
          </p:cNvPr>
          <p:cNvSpPr/>
          <p:nvPr/>
        </p:nvSpPr>
        <p:spPr>
          <a:xfrm>
            <a:off x="4607925" y="1846384"/>
            <a:ext cx="5673969" cy="366346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en-GB" sz="2400" dirty="0">
                <a:solidFill>
                  <a:schemeClr val="tx1"/>
                </a:solidFill>
                <a:latin typeface="Arial" panose="020B0604020202020204" pitchFamily="34" charset="0"/>
                <a:cs typeface="Arial" panose="020B0604020202020204" pitchFamily="34" charset="0"/>
              </a:rPr>
              <a:t>¿De </a:t>
            </a:r>
            <a:r>
              <a:rPr lang="en-GB" sz="2400" dirty="0" err="1">
                <a:solidFill>
                  <a:schemeClr val="tx1"/>
                </a:solidFill>
                <a:latin typeface="Arial" panose="020B0604020202020204" pitchFamily="34" charset="0"/>
                <a:cs typeface="Arial" panose="020B0604020202020204" pitchFamily="34" charset="0"/>
              </a:rPr>
              <a:t>qué</a:t>
            </a:r>
            <a:r>
              <a:rPr lang="en-GB" sz="2400" dirty="0">
                <a:solidFill>
                  <a:schemeClr val="tx1"/>
                </a:solidFill>
                <a:latin typeface="Arial" panose="020B0604020202020204" pitchFamily="34" charset="0"/>
                <a:cs typeface="Arial" panose="020B0604020202020204" pitchFamily="34" charset="0"/>
              </a:rPr>
              <a:t> </a:t>
            </a:r>
            <a:r>
              <a:rPr lang="en-GB" sz="2400" dirty="0" err="1">
                <a:solidFill>
                  <a:schemeClr val="tx1"/>
                </a:solidFill>
                <a:latin typeface="Arial" panose="020B0604020202020204" pitchFamily="34" charset="0"/>
                <a:cs typeface="Arial" panose="020B0604020202020204" pitchFamily="34" charset="0"/>
              </a:rPr>
              <a:t>tipo</a:t>
            </a:r>
            <a:r>
              <a:rPr lang="en-GB" sz="2400" dirty="0">
                <a:solidFill>
                  <a:schemeClr val="tx1"/>
                </a:solidFill>
                <a:latin typeface="Arial" panose="020B0604020202020204" pitchFamily="34" charset="0"/>
                <a:cs typeface="Arial" panose="020B0604020202020204" pitchFamily="34" charset="0"/>
              </a:rPr>
              <a:t> de no </a:t>
            </a:r>
            <a:r>
              <a:rPr lang="en-GB" sz="2400" dirty="0" err="1">
                <a:solidFill>
                  <a:schemeClr val="tx1"/>
                </a:solidFill>
                <a:latin typeface="Arial" panose="020B0604020202020204" pitchFamily="34" charset="0"/>
                <a:cs typeface="Arial" panose="020B0604020202020204" pitchFamily="34" charset="0"/>
              </a:rPr>
              <a:t>compromiso</a:t>
            </a:r>
            <a:r>
              <a:rPr lang="en-GB" sz="2400" dirty="0">
                <a:solidFill>
                  <a:schemeClr val="tx1"/>
                </a:solidFill>
                <a:latin typeface="Arial" panose="020B0604020202020204" pitchFamily="34" charset="0"/>
                <a:cs typeface="Arial" panose="020B0604020202020204" pitchFamily="34" charset="0"/>
              </a:rPr>
              <a:t> se </a:t>
            </a:r>
            <a:r>
              <a:rPr lang="en-GB" sz="2400" dirty="0" err="1">
                <a:solidFill>
                  <a:schemeClr val="tx1"/>
                </a:solidFill>
                <a:latin typeface="Arial" panose="020B0604020202020204" pitchFamily="34" charset="0"/>
                <a:cs typeface="Arial" panose="020B0604020202020204" pitchFamily="34" charset="0"/>
              </a:rPr>
              <a:t>trata</a:t>
            </a:r>
            <a:r>
              <a:rPr lang="en-GB" sz="2400" dirty="0">
                <a:solidFill>
                  <a:schemeClr val="tx1"/>
                </a:solidFill>
                <a:latin typeface="Arial" panose="020B0604020202020204" pitchFamily="34" charset="0"/>
                <a:cs typeface="Arial" panose="020B0604020202020204" pitchFamily="34" charset="0"/>
              </a:rPr>
              <a:t>? </a:t>
            </a:r>
          </a:p>
          <a:p>
            <a:pPr marL="342900" indent="-342900">
              <a:buAutoNum type="arabicPeriod"/>
            </a:pPr>
            <a:endParaRPr lang="en-GB" sz="2400" dirty="0">
              <a:solidFill>
                <a:schemeClr val="tx1"/>
              </a:solidFill>
              <a:latin typeface="Arial" panose="020B0604020202020204" pitchFamily="34" charset="0"/>
              <a:cs typeface="Arial" panose="020B0604020202020204" pitchFamily="34" charset="0"/>
            </a:endParaRPr>
          </a:p>
          <a:p>
            <a:pPr marL="342900" indent="-342900">
              <a:buAutoNum type="arabicPeriod"/>
            </a:pPr>
            <a:r>
              <a:rPr lang="en-US" sz="2400" dirty="0">
                <a:solidFill>
                  <a:schemeClr val="tx1"/>
                </a:solidFill>
                <a:latin typeface="Arial" panose="020B0604020202020204" pitchFamily="34" charset="0"/>
                <a:cs typeface="Arial" panose="020B0604020202020204" pitchFamily="34" charset="0"/>
              </a:rPr>
              <a:t>¿</a:t>
            </a:r>
            <a:r>
              <a:rPr lang="en-US" sz="2400" dirty="0" err="1">
                <a:solidFill>
                  <a:schemeClr val="tx1"/>
                </a:solidFill>
                <a:latin typeface="Arial" panose="020B0604020202020204" pitchFamily="34" charset="0"/>
                <a:cs typeface="Arial" panose="020B0604020202020204" pitchFamily="34" charset="0"/>
              </a:rPr>
              <a:t>Cuáles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creen</a:t>
            </a:r>
            <a:r>
              <a:rPr lang="en-US" sz="2400" dirty="0">
                <a:solidFill>
                  <a:schemeClr val="tx1"/>
                </a:solidFill>
                <a:latin typeface="Arial" panose="020B0604020202020204" pitchFamily="34" charset="0"/>
                <a:cs typeface="Arial" panose="020B0604020202020204" pitchFamily="34" charset="0"/>
              </a:rPr>
              <a:t> que son las </a:t>
            </a:r>
            <a:r>
              <a:rPr lang="en-US" sz="2400" dirty="0" err="1">
                <a:solidFill>
                  <a:schemeClr val="tx1"/>
                </a:solidFill>
                <a:latin typeface="Arial" panose="020B0604020202020204" pitchFamily="34" charset="0"/>
                <a:cs typeface="Arial" panose="020B0604020202020204" pitchFamily="34" charset="0"/>
              </a:rPr>
              <a:t>razones</a:t>
            </a:r>
            <a:r>
              <a:rPr lang="en-US" sz="2400" dirty="0">
                <a:solidFill>
                  <a:schemeClr val="tx1"/>
                </a:solidFill>
                <a:latin typeface="Arial" panose="020B0604020202020204" pitchFamily="34" charset="0"/>
                <a:cs typeface="Arial" panose="020B0604020202020204" pitchFamily="34" charset="0"/>
              </a:rPr>
              <a:t> de </a:t>
            </a:r>
            <a:r>
              <a:rPr lang="en-US" sz="2400" dirty="0" err="1">
                <a:solidFill>
                  <a:schemeClr val="tx1"/>
                </a:solidFill>
                <a:latin typeface="Arial" panose="020B0604020202020204" pitchFamily="34" charset="0"/>
                <a:cs typeface="Arial" panose="020B0604020202020204" pitchFamily="34" charset="0"/>
              </a:rPr>
              <a:t>su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falta</a:t>
            </a:r>
            <a:r>
              <a:rPr lang="en-US" sz="2400" dirty="0">
                <a:solidFill>
                  <a:schemeClr val="tx1"/>
                </a:solidFill>
                <a:latin typeface="Arial" panose="020B0604020202020204" pitchFamily="34" charset="0"/>
                <a:cs typeface="Arial" panose="020B0604020202020204" pitchFamily="34" charset="0"/>
              </a:rPr>
              <a:t> de </a:t>
            </a:r>
            <a:r>
              <a:rPr lang="en-US" sz="2400" dirty="0" err="1">
                <a:solidFill>
                  <a:schemeClr val="tx1"/>
                </a:solidFill>
                <a:latin typeface="Arial" panose="020B0604020202020204" pitchFamily="34" charset="0"/>
                <a:cs typeface="Arial" panose="020B0604020202020204" pitchFamily="34" charset="0"/>
              </a:rPr>
              <a:t>compromiso</a:t>
            </a:r>
            <a:r>
              <a:rPr lang="en-US" sz="2400" dirty="0">
                <a:solidFill>
                  <a:schemeClr val="tx1"/>
                </a:solidFill>
                <a:latin typeface="Arial" panose="020B0604020202020204" pitchFamily="34" charset="0"/>
                <a:cs typeface="Arial" panose="020B0604020202020204" pitchFamily="34" charset="0"/>
              </a:rPr>
              <a:t>? </a:t>
            </a:r>
          </a:p>
          <a:p>
            <a:pPr marL="342900" indent="-342900">
              <a:buAutoNum type="arabicPeriod"/>
            </a:pPr>
            <a:endParaRPr lang="en-US" sz="2400" dirty="0">
              <a:solidFill>
                <a:schemeClr val="tx1"/>
              </a:solidFill>
              <a:latin typeface="Arial" panose="020B0604020202020204" pitchFamily="34" charset="0"/>
              <a:cs typeface="Arial" panose="020B0604020202020204" pitchFamily="34" charset="0"/>
            </a:endParaRPr>
          </a:p>
          <a:p>
            <a:pPr marL="342900" indent="-342900">
              <a:buAutoNum type="arabicPeriod"/>
            </a:pPr>
            <a:r>
              <a:rPr lang="en-US" sz="2400" dirty="0">
                <a:solidFill>
                  <a:schemeClr val="tx1"/>
                </a:solidFill>
                <a:latin typeface="Arial" panose="020B0604020202020204" pitchFamily="34" charset="0"/>
                <a:cs typeface="Arial" panose="020B0604020202020204" pitchFamily="34" charset="0"/>
              </a:rPr>
              <a:t>¿</a:t>
            </a:r>
            <a:r>
              <a:rPr lang="en-US" sz="2400" dirty="0" err="1">
                <a:solidFill>
                  <a:schemeClr val="tx1"/>
                </a:solidFill>
                <a:latin typeface="Arial" panose="020B0604020202020204" pitchFamily="34" charset="0"/>
                <a:cs typeface="Arial" panose="020B0604020202020204" pitchFamily="34" charset="0"/>
              </a:rPr>
              <a:t>Qué</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podría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hacer</a:t>
            </a:r>
            <a:r>
              <a:rPr lang="en-US" sz="2400" dirty="0">
                <a:solidFill>
                  <a:schemeClr val="tx1"/>
                </a:solidFill>
                <a:latin typeface="Arial" panose="020B0604020202020204" pitchFamily="34" charset="0"/>
                <a:cs typeface="Arial" panose="020B0604020202020204" pitchFamily="34" charset="0"/>
              </a:rPr>
              <a:t> </a:t>
            </a:r>
            <a:r>
              <a:rPr lang="es-ES" sz="2400" dirty="0">
                <a:solidFill>
                  <a:schemeClr val="tx1"/>
                </a:solidFill>
                <a:latin typeface="Arial" panose="020B0604020202020204" pitchFamily="34" charset="0"/>
                <a:cs typeface="Arial" panose="020B0604020202020204" pitchFamily="34" charset="0"/>
              </a:rPr>
              <a:t>el o la asistente social</a:t>
            </a:r>
            <a:r>
              <a:rPr lang="en-US" sz="2400" dirty="0">
                <a:solidFill>
                  <a:schemeClr val="tx1"/>
                </a:solidFill>
                <a:latin typeface="Arial" panose="020B0604020202020204" pitchFamily="34" charset="0"/>
                <a:cs typeface="Arial" panose="020B0604020202020204" pitchFamily="34" charset="0"/>
              </a:rPr>
              <a:t> para </a:t>
            </a:r>
            <a:r>
              <a:rPr lang="en-US" sz="2400" dirty="0" err="1">
                <a:solidFill>
                  <a:schemeClr val="tx1"/>
                </a:solidFill>
                <a:latin typeface="Arial" panose="020B0604020202020204" pitchFamily="34" charset="0"/>
                <a:cs typeface="Arial" panose="020B0604020202020204" pitchFamily="34" charset="0"/>
              </a:rPr>
              <a:t>mejorar</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el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compromiso</a:t>
            </a:r>
            <a:r>
              <a:rPr lang="en-US" sz="2400" dirty="0">
                <a:solidFill>
                  <a:schemeClr val="tx1"/>
                </a:solidFill>
                <a:latin typeface="Arial" panose="020B0604020202020204" pitchFamily="34" charset="0"/>
                <a:cs typeface="Arial" panose="020B0604020202020204" pitchFamily="34" charset="0"/>
              </a:rPr>
              <a:t>?</a:t>
            </a:r>
          </a:p>
        </p:txBody>
      </p:sp>
      <p:grpSp>
        <p:nvGrpSpPr>
          <p:cNvPr id="5" name="Group 4">
            <a:extLst>
              <a:ext uri="{FF2B5EF4-FFF2-40B4-BE49-F238E27FC236}">
                <a16:creationId xmlns:a16="http://schemas.microsoft.com/office/drawing/2014/main" id="{52B857E1-BFB0-ED96-1457-C9D143C59789}"/>
              </a:ext>
            </a:extLst>
          </p:cNvPr>
          <p:cNvGrpSpPr/>
          <p:nvPr/>
        </p:nvGrpSpPr>
        <p:grpSpPr>
          <a:xfrm>
            <a:off x="1554035" y="2657795"/>
            <a:ext cx="2364473" cy="2269239"/>
            <a:chOff x="1744894" y="2192954"/>
            <a:chExt cx="2564275" cy="2460995"/>
          </a:xfrm>
        </p:grpSpPr>
        <p:grpSp>
          <p:nvGrpSpPr>
            <p:cNvPr id="6" name="Group 5">
              <a:extLst>
                <a:ext uri="{FF2B5EF4-FFF2-40B4-BE49-F238E27FC236}">
                  <a16:creationId xmlns:a16="http://schemas.microsoft.com/office/drawing/2014/main" id="{4AA580FE-4FC1-1A5D-6A6C-ED39876091DA}"/>
                </a:ext>
              </a:extLst>
            </p:cNvPr>
            <p:cNvGrpSpPr/>
            <p:nvPr/>
          </p:nvGrpSpPr>
          <p:grpSpPr>
            <a:xfrm>
              <a:off x="1744894" y="2192954"/>
              <a:ext cx="2564275" cy="2460995"/>
              <a:chOff x="1459832" y="2812046"/>
              <a:chExt cx="1953652" cy="1874967"/>
            </a:xfrm>
          </p:grpSpPr>
          <p:sp>
            <p:nvSpPr>
              <p:cNvPr id="10" name="Rectangle: Single Corner Snipped 9">
                <a:extLst>
                  <a:ext uri="{FF2B5EF4-FFF2-40B4-BE49-F238E27FC236}">
                    <a16:creationId xmlns:a16="http://schemas.microsoft.com/office/drawing/2014/main" id="{BEA6B41F-FE4B-6478-0E4E-007105781DEE}"/>
                  </a:ext>
                </a:extLst>
              </p:cNvPr>
              <p:cNvSpPr/>
              <p:nvPr/>
            </p:nvSpPr>
            <p:spPr>
              <a:xfrm rot="20978324">
                <a:off x="1459832" y="2999874"/>
                <a:ext cx="1283368" cy="1556084"/>
              </a:xfrm>
              <a:prstGeom prst="snip1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Single Corner Snipped 10">
                <a:extLst>
                  <a:ext uri="{FF2B5EF4-FFF2-40B4-BE49-F238E27FC236}">
                    <a16:creationId xmlns:a16="http://schemas.microsoft.com/office/drawing/2014/main" id="{8593A1DD-5A95-EDD6-7E91-F05E4CCFC5AD}"/>
                  </a:ext>
                </a:extLst>
              </p:cNvPr>
              <p:cNvSpPr/>
              <p:nvPr/>
            </p:nvSpPr>
            <p:spPr>
              <a:xfrm>
                <a:off x="1871174" y="2812046"/>
                <a:ext cx="1283368" cy="1556084"/>
              </a:xfrm>
              <a:prstGeom prst="snip1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Single Corner Snipped 19">
                <a:extLst>
                  <a:ext uri="{FF2B5EF4-FFF2-40B4-BE49-F238E27FC236}">
                    <a16:creationId xmlns:a16="http://schemas.microsoft.com/office/drawing/2014/main" id="{3C576B06-EC6D-E32D-99BD-93C0CD4F8C56}"/>
                  </a:ext>
                </a:extLst>
              </p:cNvPr>
              <p:cNvSpPr/>
              <p:nvPr/>
            </p:nvSpPr>
            <p:spPr>
              <a:xfrm rot="582585">
                <a:off x="2130116" y="3130929"/>
                <a:ext cx="1283368" cy="1556084"/>
              </a:xfrm>
              <a:prstGeom prst="snip1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7" name="Group 6">
              <a:extLst>
                <a:ext uri="{FF2B5EF4-FFF2-40B4-BE49-F238E27FC236}">
                  <a16:creationId xmlns:a16="http://schemas.microsoft.com/office/drawing/2014/main" id="{C5A7CB9D-8248-D78F-6886-3039D13A1374}"/>
                </a:ext>
              </a:extLst>
            </p:cNvPr>
            <p:cNvGrpSpPr/>
            <p:nvPr/>
          </p:nvGrpSpPr>
          <p:grpSpPr>
            <a:xfrm rot="619501">
              <a:off x="3224746" y="3087487"/>
              <a:ext cx="506112" cy="1135915"/>
              <a:chOff x="5960196" y="3632825"/>
              <a:chExt cx="324376" cy="728028"/>
            </a:xfrm>
            <a:solidFill>
              <a:schemeClr val="bg1"/>
            </a:solidFill>
          </p:grpSpPr>
          <p:sp>
            <p:nvSpPr>
              <p:cNvPr id="8" name="Round Same Side Corner Rectangle 46">
                <a:extLst>
                  <a:ext uri="{FF2B5EF4-FFF2-40B4-BE49-F238E27FC236}">
                    <a16:creationId xmlns:a16="http://schemas.microsoft.com/office/drawing/2014/main" id="{8DAAA86D-5403-D08B-0802-AB90F403DC79}"/>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41A04A3D-1DC9-1FC2-0873-D30B5DFD7C6F}"/>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486020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34FB5-5A0F-3112-6E55-EDC8B8B740A3}"/>
              </a:ext>
            </a:extLst>
          </p:cNvPr>
          <p:cNvSpPr>
            <a:spLocks noGrp="1"/>
          </p:cNvSpPr>
          <p:nvPr>
            <p:ph type="title"/>
          </p:nvPr>
        </p:nvSpPr>
        <p:spPr/>
        <p:txBody>
          <a:bodyPr/>
          <a:lstStyle/>
          <a:p>
            <a:r>
              <a:rPr lang="en-GB" dirty="0">
                <a:highlight>
                  <a:srgbClr val="FFFF00"/>
                </a:highlight>
              </a:rPr>
              <a:t>Estrategias para un compromiso familiar positivo </a:t>
            </a:r>
            <a:endParaRPr lang="en-US" dirty="0">
              <a:highlight>
                <a:srgbClr val="FFFF00"/>
              </a:highlight>
            </a:endParaRPr>
          </a:p>
        </p:txBody>
      </p:sp>
      <p:sp>
        <p:nvSpPr>
          <p:cNvPr id="5" name="TextBox 4">
            <a:extLst>
              <a:ext uri="{FF2B5EF4-FFF2-40B4-BE49-F238E27FC236}">
                <a16:creationId xmlns:a16="http://schemas.microsoft.com/office/drawing/2014/main" id="{14A870C2-5FC6-3B28-3622-4F6E3594065C}"/>
              </a:ext>
            </a:extLst>
          </p:cNvPr>
          <p:cNvSpPr txBox="1"/>
          <p:nvPr/>
        </p:nvSpPr>
        <p:spPr>
          <a:xfrm>
            <a:off x="2245380" y="1630200"/>
            <a:ext cx="3685448" cy="4524315"/>
          </a:xfrm>
          <a:prstGeom prst="rect">
            <a:avLst/>
          </a:prstGeom>
          <a:noFill/>
        </p:spPr>
        <p:txBody>
          <a:bodyPr wrap="square">
            <a:spAutoFit/>
          </a:bodyPr>
          <a:lstStyle/>
          <a:p>
            <a:r>
              <a:rPr lang="en-GB" sz="2400" dirty="0" err="1">
                <a:latin typeface="Arial" panose="020B0604020202020204" pitchFamily="34" charset="0"/>
                <a:cs typeface="Arial" panose="020B0604020202020204" pitchFamily="34" charset="0"/>
              </a:rPr>
              <a:t>Establecer</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confianza</a:t>
            </a:r>
            <a:r>
              <a:rPr lang="en-GB" sz="2400" dirty="0">
                <a:latin typeface="Arial" panose="020B0604020202020204" pitchFamily="34" charset="0"/>
                <a:cs typeface="Arial" panose="020B0604020202020204" pitchFamily="34" charset="0"/>
              </a:rPr>
              <a:t>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Comprometerse de forma positiva y respetuosa</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Proporcionar apoyo práctico cuando sea posible</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Valorar el compromiso y </a:t>
            </a:r>
            <a:r>
              <a:rPr lang="en-GB" sz="2400" dirty="0" err="1">
                <a:latin typeface="Arial" panose="020B0604020202020204" pitchFamily="34" charset="0"/>
                <a:cs typeface="Arial" panose="020B0604020202020204" pitchFamily="34" charset="0"/>
              </a:rPr>
              <a:t>los</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aportes</a:t>
            </a:r>
            <a:r>
              <a:rPr lang="en-GB" sz="2400" dirty="0">
                <a:latin typeface="Arial" panose="020B0604020202020204" pitchFamily="34" charset="0"/>
                <a:cs typeface="Arial" panose="020B0604020202020204" pitchFamily="34" charset="0"/>
              </a:rPr>
              <a:t> de </a:t>
            </a:r>
            <a:r>
              <a:rPr lang="en-GB" sz="2400" dirty="0" err="1">
                <a:latin typeface="Arial" panose="020B0604020202020204" pitchFamily="34" charset="0"/>
                <a:cs typeface="Arial" panose="020B0604020202020204" pitchFamily="34" charset="0"/>
              </a:rPr>
              <a:t>los</a:t>
            </a:r>
            <a:r>
              <a:rPr lang="en-GB" sz="2400" dirty="0">
                <a:latin typeface="Arial" panose="020B0604020202020204" pitchFamily="34" charset="0"/>
                <a:cs typeface="Arial" panose="020B0604020202020204" pitchFamily="34" charset="0"/>
              </a:rPr>
              <a:t> padres y/o </a:t>
            </a:r>
            <a:r>
              <a:rPr lang="en-GB" sz="2400" dirty="0" err="1">
                <a:latin typeface="Arial" panose="020B0604020202020204" pitchFamily="34" charset="0"/>
                <a:cs typeface="Arial" panose="020B0604020202020204" pitchFamily="34" charset="0"/>
              </a:rPr>
              <a:t>cuidadores</a:t>
            </a:r>
            <a:endParaRPr lang="en-GB" sz="24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2F54CDE1-60D8-E3A2-D245-5687328B3827}"/>
              </a:ext>
            </a:extLst>
          </p:cNvPr>
          <p:cNvSpPr txBox="1"/>
          <p:nvPr/>
        </p:nvSpPr>
        <p:spPr>
          <a:xfrm>
            <a:off x="7273297" y="1630200"/>
            <a:ext cx="4009228" cy="1938992"/>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Buscar el compromiso </a:t>
            </a:r>
          </a:p>
          <a:p>
            <a:pPr marL="0" indent="0">
              <a:buFont typeface="Arial" panose="020B0604020202020204" pitchFamily="34" charset="0"/>
              <a:buNone/>
            </a:pPr>
            <a:endParaRPr lang="en-GB" sz="2400" dirty="0">
              <a:latin typeface="Arial" panose="020B0604020202020204" pitchFamily="34" charset="0"/>
              <a:cs typeface="Arial" panose="020B0604020202020204" pitchFamily="34" charset="0"/>
            </a:endParaRPr>
          </a:p>
          <a:p>
            <a:r>
              <a:rPr lang="en-GB" sz="2400" dirty="0" err="1">
                <a:latin typeface="Arial" panose="020B0604020202020204" pitchFamily="34" charset="0"/>
                <a:cs typeface="Arial" panose="020B0604020202020204" pitchFamily="34" charset="0"/>
              </a:rPr>
              <a:t>Prepararse</a:t>
            </a:r>
            <a:r>
              <a:rPr lang="en-GB" sz="2400" dirty="0">
                <a:latin typeface="Arial" panose="020B0604020202020204" pitchFamily="34" charset="0"/>
                <a:cs typeface="Arial" panose="020B0604020202020204" pitchFamily="34" charset="0"/>
              </a:rPr>
              <a:t> de </a:t>
            </a:r>
            <a:r>
              <a:rPr lang="en-GB" sz="2400" dirty="0" err="1">
                <a:latin typeface="Arial" panose="020B0604020202020204" pitchFamily="34" charset="0"/>
                <a:cs typeface="Arial" panose="020B0604020202020204" pitchFamily="34" charset="0"/>
              </a:rPr>
              <a:t>manera</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adecuada</a:t>
            </a:r>
            <a:r>
              <a:rPr lang="en-GB" sz="2400" dirty="0">
                <a:latin typeface="Arial" panose="020B0604020202020204" pitchFamily="34" charset="0"/>
                <a:cs typeface="Arial" panose="020B0604020202020204" pitchFamily="34" charset="0"/>
              </a:rPr>
              <a:t> para las reuniones </a:t>
            </a:r>
          </a:p>
        </p:txBody>
      </p:sp>
      <p:sp>
        <p:nvSpPr>
          <p:cNvPr id="6" name="L-Shape 5">
            <a:extLst>
              <a:ext uri="{FF2B5EF4-FFF2-40B4-BE49-F238E27FC236}">
                <a16:creationId xmlns:a16="http://schemas.microsoft.com/office/drawing/2014/main" id="{97689A8F-5127-07E2-4BDB-E325715B08C1}"/>
              </a:ext>
            </a:extLst>
          </p:cNvPr>
          <p:cNvSpPr/>
          <p:nvPr/>
        </p:nvSpPr>
        <p:spPr>
          <a:xfrm rot="18361091">
            <a:off x="1483851" y="1571868"/>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L-Shape 7">
            <a:extLst>
              <a:ext uri="{FF2B5EF4-FFF2-40B4-BE49-F238E27FC236}">
                <a16:creationId xmlns:a16="http://schemas.microsoft.com/office/drawing/2014/main" id="{92D30DB4-EC3D-086D-4ABD-E8494AFE9E98}"/>
              </a:ext>
            </a:extLst>
          </p:cNvPr>
          <p:cNvSpPr/>
          <p:nvPr/>
        </p:nvSpPr>
        <p:spPr>
          <a:xfrm rot="18361091">
            <a:off x="6507076" y="1571868"/>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L-Shape 9">
            <a:extLst>
              <a:ext uri="{FF2B5EF4-FFF2-40B4-BE49-F238E27FC236}">
                <a16:creationId xmlns:a16="http://schemas.microsoft.com/office/drawing/2014/main" id="{26A5A102-5396-AC02-8468-A23200D5A184}"/>
              </a:ext>
            </a:extLst>
          </p:cNvPr>
          <p:cNvSpPr/>
          <p:nvPr/>
        </p:nvSpPr>
        <p:spPr>
          <a:xfrm rot="18361091">
            <a:off x="1483851" y="2575013"/>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L-Shape 11">
            <a:extLst>
              <a:ext uri="{FF2B5EF4-FFF2-40B4-BE49-F238E27FC236}">
                <a16:creationId xmlns:a16="http://schemas.microsoft.com/office/drawing/2014/main" id="{9EC82D59-2600-0FE7-DE7D-267C77AE81B5}"/>
              </a:ext>
            </a:extLst>
          </p:cNvPr>
          <p:cNvSpPr/>
          <p:nvPr/>
        </p:nvSpPr>
        <p:spPr>
          <a:xfrm rot="18361091">
            <a:off x="1483851" y="3578156"/>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L-Shape 13">
            <a:extLst>
              <a:ext uri="{FF2B5EF4-FFF2-40B4-BE49-F238E27FC236}">
                <a16:creationId xmlns:a16="http://schemas.microsoft.com/office/drawing/2014/main" id="{55AEE265-E952-6DCF-68BB-712422D8E12D}"/>
              </a:ext>
            </a:extLst>
          </p:cNvPr>
          <p:cNvSpPr/>
          <p:nvPr/>
        </p:nvSpPr>
        <p:spPr>
          <a:xfrm rot="18361091">
            <a:off x="6507076" y="2642410"/>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L-Shape 16">
            <a:extLst>
              <a:ext uri="{FF2B5EF4-FFF2-40B4-BE49-F238E27FC236}">
                <a16:creationId xmlns:a16="http://schemas.microsoft.com/office/drawing/2014/main" id="{62EA811B-1AB7-2E7B-C1A5-A65C3A713C43}"/>
              </a:ext>
            </a:extLst>
          </p:cNvPr>
          <p:cNvSpPr/>
          <p:nvPr/>
        </p:nvSpPr>
        <p:spPr>
          <a:xfrm rot="18361091">
            <a:off x="1483851" y="4581298"/>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 name="Group 40">
            <a:extLst>
              <a:ext uri="{FF2B5EF4-FFF2-40B4-BE49-F238E27FC236}">
                <a16:creationId xmlns:a16="http://schemas.microsoft.com/office/drawing/2014/main" id="{65E21E1A-3967-CAC5-007C-6E3C009DE162}"/>
              </a:ext>
            </a:extLst>
          </p:cNvPr>
          <p:cNvGrpSpPr/>
          <p:nvPr/>
        </p:nvGrpSpPr>
        <p:grpSpPr>
          <a:xfrm>
            <a:off x="6559104" y="3856146"/>
            <a:ext cx="3877361" cy="1919418"/>
            <a:chOff x="7583119" y="4311302"/>
            <a:chExt cx="2769673" cy="1371077"/>
          </a:xfrm>
        </p:grpSpPr>
        <p:grpSp>
          <p:nvGrpSpPr>
            <p:cNvPr id="18" name="Group 17">
              <a:extLst>
                <a:ext uri="{FF2B5EF4-FFF2-40B4-BE49-F238E27FC236}">
                  <a16:creationId xmlns:a16="http://schemas.microsoft.com/office/drawing/2014/main" id="{ED000524-4079-E6B1-CE7C-0C0698248742}"/>
                </a:ext>
              </a:extLst>
            </p:cNvPr>
            <p:cNvGrpSpPr/>
            <p:nvPr/>
          </p:nvGrpSpPr>
          <p:grpSpPr>
            <a:xfrm>
              <a:off x="8768178" y="4820532"/>
              <a:ext cx="422635" cy="861847"/>
              <a:chOff x="4162834" y="1684320"/>
              <a:chExt cx="350098" cy="713930"/>
            </a:xfrm>
            <a:solidFill>
              <a:schemeClr val="accent3">
                <a:lumMod val="75000"/>
              </a:schemeClr>
            </a:solidFill>
          </p:grpSpPr>
          <p:sp>
            <p:nvSpPr>
              <p:cNvPr id="19" name="Round Same Side Corner Rectangle 21">
                <a:extLst>
                  <a:ext uri="{FF2B5EF4-FFF2-40B4-BE49-F238E27FC236}">
                    <a16:creationId xmlns:a16="http://schemas.microsoft.com/office/drawing/2014/main" id="{DC780062-B723-C2F3-7B44-853F2AA7C6BF}"/>
                  </a:ext>
                </a:extLst>
              </p:cNvPr>
              <p:cNvSpPr/>
              <p:nvPr/>
            </p:nvSpPr>
            <p:spPr>
              <a:xfrm>
                <a:off x="4162834" y="2069359"/>
                <a:ext cx="350098" cy="32889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17841D8F-AE0A-161A-D7EB-266DAA308726}"/>
                  </a:ext>
                </a:extLst>
              </p:cNvPr>
              <p:cNvSpPr/>
              <p:nvPr/>
            </p:nvSpPr>
            <p:spPr>
              <a:xfrm>
                <a:off x="4181633"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1" name="Group 20">
              <a:extLst>
                <a:ext uri="{FF2B5EF4-FFF2-40B4-BE49-F238E27FC236}">
                  <a16:creationId xmlns:a16="http://schemas.microsoft.com/office/drawing/2014/main" id="{4DA36626-B008-10F2-989B-98ABD56A9966}"/>
                </a:ext>
              </a:extLst>
            </p:cNvPr>
            <p:cNvGrpSpPr/>
            <p:nvPr/>
          </p:nvGrpSpPr>
          <p:grpSpPr>
            <a:xfrm>
              <a:off x="9305684" y="4361934"/>
              <a:ext cx="1047108" cy="1320445"/>
              <a:chOff x="3269971" y="2733590"/>
              <a:chExt cx="648257" cy="817478"/>
            </a:xfrm>
            <a:solidFill>
              <a:schemeClr val="accent3">
                <a:lumMod val="75000"/>
              </a:schemeClr>
            </a:solidFill>
          </p:grpSpPr>
          <p:grpSp>
            <p:nvGrpSpPr>
              <p:cNvPr id="22" name="Group 21">
                <a:extLst>
                  <a:ext uri="{FF2B5EF4-FFF2-40B4-BE49-F238E27FC236}">
                    <a16:creationId xmlns:a16="http://schemas.microsoft.com/office/drawing/2014/main" id="{01436E7B-AD26-CF5A-E6FF-A575463337E4}"/>
                  </a:ext>
                </a:extLst>
              </p:cNvPr>
              <p:cNvGrpSpPr/>
              <p:nvPr/>
            </p:nvGrpSpPr>
            <p:grpSpPr>
              <a:xfrm>
                <a:off x="3664779" y="2733590"/>
                <a:ext cx="253449" cy="817478"/>
                <a:chOff x="4045582" y="1684320"/>
                <a:chExt cx="350098" cy="1129211"/>
              </a:xfrm>
              <a:grpFill/>
            </p:grpSpPr>
            <p:sp>
              <p:nvSpPr>
                <p:cNvPr id="28" name="Round Same Side Corner Rectangle 21">
                  <a:extLst>
                    <a:ext uri="{FF2B5EF4-FFF2-40B4-BE49-F238E27FC236}">
                      <a16:creationId xmlns:a16="http://schemas.microsoft.com/office/drawing/2014/main" id="{F3DDF8A7-2898-9947-E5FA-982B239B4BB2}"/>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6C5B0ECB-BE18-811D-EFAD-0A20BB8C3FB3}"/>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905C0458-CDB3-21AF-D3EB-A9D3E605CEF0}"/>
                  </a:ext>
                </a:extLst>
              </p:cNvPr>
              <p:cNvGrpSpPr/>
              <p:nvPr/>
            </p:nvGrpSpPr>
            <p:grpSpPr>
              <a:xfrm>
                <a:off x="3269971" y="2733590"/>
                <a:ext cx="363228" cy="817478"/>
                <a:chOff x="3000654" y="1516217"/>
                <a:chExt cx="245039" cy="551483"/>
              </a:xfrm>
              <a:grpFill/>
            </p:grpSpPr>
            <p:grpSp>
              <p:nvGrpSpPr>
                <p:cNvPr id="24" name="Group 23">
                  <a:extLst>
                    <a:ext uri="{FF2B5EF4-FFF2-40B4-BE49-F238E27FC236}">
                      <a16:creationId xmlns:a16="http://schemas.microsoft.com/office/drawing/2014/main" id="{A9A14D80-C727-4833-F3D0-5E7EE14BA841}"/>
                    </a:ext>
                  </a:extLst>
                </p:cNvPr>
                <p:cNvGrpSpPr/>
                <p:nvPr/>
              </p:nvGrpSpPr>
              <p:grpSpPr>
                <a:xfrm>
                  <a:off x="3036509" y="1516217"/>
                  <a:ext cx="172158" cy="551483"/>
                  <a:chOff x="4043172" y="1684320"/>
                  <a:chExt cx="352508" cy="1129211"/>
                </a:xfrm>
                <a:grpFill/>
              </p:grpSpPr>
              <p:sp>
                <p:nvSpPr>
                  <p:cNvPr id="26" name="Round Same Side Corner Rectangle 21">
                    <a:extLst>
                      <a:ext uri="{FF2B5EF4-FFF2-40B4-BE49-F238E27FC236}">
                        <a16:creationId xmlns:a16="http://schemas.microsoft.com/office/drawing/2014/main" id="{3FAD08F2-CD3A-C3B5-74E5-0E2D737CBE38}"/>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0058D09E-0A96-3C15-1907-F73D7EF7D129}"/>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Flowchart: Manual Operation 24">
                  <a:extLst>
                    <a:ext uri="{FF2B5EF4-FFF2-40B4-BE49-F238E27FC236}">
                      <a16:creationId xmlns:a16="http://schemas.microsoft.com/office/drawing/2014/main" id="{1E782FDE-8E35-9134-A61A-457AC355BE7C}"/>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30" name="Group 29">
              <a:extLst>
                <a:ext uri="{FF2B5EF4-FFF2-40B4-BE49-F238E27FC236}">
                  <a16:creationId xmlns:a16="http://schemas.microsoft.com/office/drawing/2014/main" id="{548754F0-D60D-1989-4429-00ACB4E34689}"/>
                </a:ext>
              </a:extLst>
            </p:cNvPr>
            <p:cNvGrpSpPr/>
            <p:nvPr/>
          </p:nvGrpSpPr>
          <p:grpSpPr>
            <a:xfrm flipH="1">
              <a:off x="7583119" y="4311302"/>
              <a:ext cx="700861" cy="1362270"/>
              <a:chOff x="5157952" y="1330093"/>
              <a:chExt cx="556221" cy="1090296"/>
            </a:xfrm>
            <a:solidFill>
              <a:schemeClr val="accent3">
                <a:lumMod val="75000"/>
              </a:schemeClr>
            </a:solidFill>
          </p:grpSpPr>
          <p:grpSp>
            <p:nvGrpSpPr>
              <p:cNvPr id="31" name="Group 30">
                <a:extLst>
                  <a:ext uri="{FF2B5EF4-FFF2-40B4-BE49-F238E27FC236}">
                    <a16:creationId xmlns:a16="http://schemas.microsoft.com/office/drawing/2014/main" id="{7D3B6C22-AD0F-2174-12A7-08DEF9DBCD51}"/>
                  </a:ext>
                </a:extLst>
              </p:cNvPr>
              <p:cNvGrpSpPr/>
              <p:nvPr/>
            </p:nvGrpSpPr>
            <p:grpSpPr>
              <a:xfrm>
                <a:off x="5157952" y="1808115"/>
                <a:ext cx="241654" cy="277569"/>
                <a:chOff x="2968390" y="1782471"/>
                <a:chExt cx="241654" cy="277569"/>
              </a:xfrm>
              <a:grpFill/>
            </p:grpSpPr>
            <p:sp>
              <p:nvSpPr>
                <p:cNvPr id="39" name="Round Same Side Corner Rectangle 25">
                  <a:extLst>
                    <a:ext uri="{FF2B5EF4-FFF2-40B4-BE49-F238E27FC236}">
                      <a16:creationId xmlns:a16="http://schemas.microsoft.com/office/drawing/2014/main" id="{EC9E2860-EC05-B6C3-7724-618DE6D3085B}"/>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0" name="Round Same Side Corner Rectangle 26">
                  <a:extLst>
                    <a:ext uri="{FF2B5EF4-FFF2-40B4-BE49-F238E27FC236}">
                      <a16:creationId xmlns:a16="http://schemas.microsoft.com/office/drawing/2014/main" id="{E150A3A2-69DA-68D3-513B-7D66EB519432}"/>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5" name="Group 34">
                <a:extLst>
                  <a:ext uri="{FF2B5EF4-FFF2-40B4-BE49-F238E27FC236}">
                    <a16:creationId xmlns:a16="http://schemas.microsoft.com/office/drawing/2014/main" id="{5B730848-2A89-13D2-13D2-7B2D076FB868}"/>
                  </a:ext>
                </a:extLst>
              </p:cNvPr>
              <p:cNvGrpSpPr/>
              <p:nvPr/>
            </p:nvGrpSpPr>
            <p:grpSpPr>
              <a:xfrm>
                <a:off x="5274909" y="1330093"/>
                <a:ext cx="439264" cy="1090296"/>
                <a:chOff x="4152776" y="1302447"/>
                <a:chExt cx="365595" cy="907443"/>
              </a:xfrm>
              <a:grpFill/>
            </p:grpSpPr>
            <p:sp>
              <p:nvSpPr>
                <p:cNvPr id="36" name="Flowchart: Manual Operation 35">
                  <a:extLst>
                    <a:ext uri="{FF2B5EF4-FFF2-40B4-BE49-F238E27FC236}">
                      <a16:creationId xmlns:a16="http://schemas.microsoft.com/office/drawing/2014/main" id="{7F12CB92-3D15-B3F8-3144-1737A74C6B8F}"/>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Round Same Side Corner Rectangle 23">
                  <a:extLst>
                    <a:ext uri="{FF2B5EF4-FFF2-40B4-BE49-F238E27FC236}">
                      <a16:creationId xmlns:a16="http://schemas.microsoft.com/office/drawing/2014/main" id="{4470A15E-3CDE-2CCD-111B-5429BCE422A1}"/>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Oval 37">
                  <a:extLst>
                    <a:ext uri="{FF2B5EF4-FFF2-40B4-BE49-F238E27FC236}">
                      <a16:creationId xmlns:a16="http://schemas.microsoft.com/office/drawing/2014/main" id="{241371F4-C9BF-C755-3DE7-C557D5CA221C}"/>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grpSp>
    </p:spTree>
    <p:extLst>
      <p:ext uri="{BB962C8B-B14F-4D97-AF65-F5344CB8AC3E}">
        <p14:creationId xmlns:p14="http://schemas.microsoft.com/office/powerpoint/2010/main" val="2032918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14259E1C-13F8-36FD-D97F-D6709E1B6114}"/>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 sz="5400" b="1" dirty="0">
                <a:solidFill>
                  <a:schemeClr val="bg1">
                    <a:lumMod val="75000"/>
                  </a:schemeClr>
                </a:solidFill>
                <a:latin typeface="Garamond"/>
              </a:rPr>
              <a:t>Diapositiva adicional para la/el facilitador/a</a:t>
            </a:r>
            <a:endParaRPr lang="en-CA" sz="5400" b="1" dirty="0">
              <a:solidFill>
                <a:schemeClr val="bg1">
                  <a:lumMod val="75000"/>
                </a:schemeClr>
              </a:solidFill>
            </a:endParaRPr>
          </a:p>
        </p:txBody>
      </p:sp>
    </p:spTree>
    <p:extLst>
      <p:ext uri="{BB962C8B-B14F-4D97-AF65-F5344CB8AC3E}">
        <p14:creationId xmlns:p14="http://schemas.microsoft.com/office/powerpoint/2010/main" val="2586528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A7A55-7371-E020-DE19-4C870EE1B12D}"/>
              </a:ext>
            </a:extLst>
          </p:cNvPr>
          <p:cNvSpPr>
            <a:spLocks noGrp="1"/>
          </p:cNvSpPr>
          <p:nvPr>
            <p:ph type="title"/>
          </p:nvPr>
        </p:nvSpPr>
        <p:spPr/>
        <p:txBody>
          <a:bodyPr/>
          <a:lstStyle/>
          <a:p>
            <a:r>
              <a:rPr lang="en-GB" dirty="0">
                <a:highlight>
                  <a:srgbClr val="FFFF00"/>
                </a:highlight>
              </a:rPr>
              <a:t>Implicar a cuidadores y cuidadoras</a:t>
            </a:r>
            <a:endParaRPr lang="en-US" dirty="0">
              <a:highlight>
                <a:srgbClr val="FFFF00"/>
              </a:highlight>
            </a:endParaRPr>
          </a:p>
        </p:txBody>
      </p:sp>
      <p:grpSp>
        <p:nvGrpSpPr>
          <p:cNvPr id="5" name="Group 4">
            <a:extLst>
              <a:ext uri="{FF2B5EF4-FFF2-40B4-BE49-F238E27FC236}">
                <a16:creationId xmlns:a16="http://schemas.microsoft.com/office/drawing/2014/main" id="{0EE7B166-1B05-9364-9D95-4CEBE6341040}"/>
              </a:ext>
            </a:extLst>
          </p:cNvPr>
          <p:cNvGrpSpPr/>
          <p:nvPr/>
        </p:nvGrpSpPr>
        <p:grpSpPr>
          <a:xfrm>
            <a:off x="750666" y="2001365"/>
            <a:ext cx="1193848" cy="1602335"/>
            <a:chOff x="5438539" y="7646118"/>
            <a:chExt cx="814830" cy="1093633"/>
          </a:xfrm>
          <a:solidFill>
            <a:schemeClr val="accent3">
              <a:lumMod val="75000"/>
            </a:schemeClr>
          </a:solidFill>
        </p:grpSpPr>
        <p:sp>
          <p:nvSpPr>
            <p:cNvPr id="6" name="Round Same Side Corner Rectangle 21">
              <a:extLst>
                <a:ext uri="{FF2B5EF4-FFF2-40B4-BE49-F238E27FC236}">
                  <a16:creationId xmlns:a16="http://schemas.microsoft.com/office/drawing/2014/main" id="{AAB1BF65-2BF6-533F-B747-76CEA30FF09F}"/>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A86FF50D-EB4E-E168-4DBE-8BF98F2118F3}"/>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ound Same Side Corner Rectangle 23">
              <a:extLst>
                <a:ext uri="{FF2B5EF4-FFF2-40B4-BE49-F238E27FC236}">
                  <a16:creationId xmlns:a16="http://schemas.microsoft.com/office/drawing/2014/main" id="{E61FDDF4-E4B7-C299-BAA3-B668476C265D}"/>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6226E58C-0F1F-2F35-A0A0-D80B21CAFAAD}"/>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ound Same Side Corner Rectangle 25">
              <a:extLst>
                <a:ext uri="{FF2B5EF4-FFF2-40B4-BE49-F238E27FC236}">
                  <a16:creationId xmlns:a16="http://schemas.microsoft.com/office/drawing/2014/main" id="{38236449-5FEB-1A10-CE70-64657A9F89C9}"/>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Round Same Side Corner Rectangle 26">
              <a:extLst>
                <a:ext uri="{FF2B5EF4-FFF2-40B4-BE49-F238E27FC236}">
                  <a16:creationId xmlns:a16="http://schemas.microsoft.com/office/drawing/2014/main" id="{CB55AE76-BA40-0CDB-F093-9CB86ED541E0}"/>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2" name="Group 11">
            <a:extLst>
              <a:ext uri="{FF2B5EF4-FFF2-40B4-BE49-F238E27FC236}">
                <a16:creationId xmlns:a16="http://schemas.microsoft.com/office/drawing/2014/main" id="{1190576D-5C8E-0710-A341-D2485EFD5FE2}"/>
              </a:ext>
            </a:extLst>
          </p:cNvPr>
          <p:cNvGrpSpPr/>
          <p:nvPr/>
        </p:nvGrpSpPr>
        <p:grpSpPr>
          <a:xfrm>
            <a:off x="1041721" y="3914146"/>
            <a:ext cx="1325880" cy="1602335"/>
            <a:chOff x="6827662" y="2154938"/>
            <a:chExt cx="2481221" cy="2998572"/>
          </a:xfrm>
        </p:grpSpPr>
        <p:grpSp>
          <p:nvGrpSpPr>
            <p:cNvPr id="21" name="Group 20">
              <a:extLst>
                <a:ext uri="{FF2B5EF4-FFF2-40B4-BE49-F238E27FC236}">
                  <a16:creationId xmlns:a16="http://schemas.microsoft.com/office/drawing/2014/main" id="{A1764FA9-328D-1F87-E93F-D1776224D6F5}"/>
                </a:ext>
              </a:extLst>
            </p:cNvPr>
            <p:cNvGrpSpPr/>
            <p:nvPr/>
          </p:nvGrpSpPr>
          <p:grpSpPr>
            <a:xfrm flipH="1">
              <a:off x="7058651" y="2154938"/>
              <a:ext cx="2250232" cy="2998572"/>
              <a:chOff x="5438544" y="7646133"/>
              <a:chExt cx="814830" cy="1093635"/>
            </a:xfrm>
            <a:solidFill>
              <a:schemeClr val="accent3">
                <a:lumMod val="75000"/>
              </a:schemeClr>
            </a:solidFill>
          </p:grpSpPr>
          <p:sp>
            <p:nvSpPr>
              <p:cNvPr id="23" name="Round Same Side Corner Rectangle 21">
                <a:extLst>
                  <a:ext uri="{FF2B5EF4-FFF2-40B4-BE49-F238E27FC236}">
                    <a16:creationId xmlns:a16="http://schemas.microsoft.com/office/drawing/2014/main" id="{64235DFA-DEAC-FA18-CFE5-C79FF1480E70}"/>
                  </a:ext>
                </a:extLst>
              </p:cNvPr>
              <p:cNvSpPr/>
              <p:nvPr/>
            </p:nvSpPr>
            <p:spPr>
              <a:xfrm>
                <a:off x="5440945" y="8395621"/>
                <a:ext cx="323729" cy="34414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Oval 23">
                <a:extLst>
                  <a:ext uri="{FF2B5EF4-FFF2-40B4-BE49-F238E27FC236}">
                    <a16:creationId xmlns:a16="http://schemas.microsoft.com/office/drawing/2014/main" id="{424F8296-13AE-5680-9775-4F080D0AB855}"/>
                  </a:ext>
                </a:extLst>
              </p:cNvPr>
              <p:cNvSpPr/>
              <p:nvPr/>
            </p:nvSpPr>
            <p:spPr>
              <a:xfrm>
                <a:off x="5438544" y="8011979"/>
                <a:ext cx="327409" cy="3274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ound Same Side Corner Rectangle 23">
                <a:extLst>
                  <a:ext uri="{FF2B5EF4-FFF2-40B4-BE49-F238E27FC236}">
                    <a16:creationId xmlns:a16="http://schemas.microsoft.com/office/drawing/2014/main" id="{43D11702-50F4-56A6-54E1-D7CF7A8FA5FD}"/>
                  </a:ext>
                </a:extLst>
              </p:cNvPr>
              <p:cNvSpPr/>
              <p:nvPr/>
            </p:nvSpPr>
            <p:spPr>
              <a:xfrm>
                <a:off x="5928365" y="8029773"/>
                <a:ext cx="323730" cy="7099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6F72553E-4115-BAA1-CEDB-BC5B2131E4EE}"/>
                  </a:ext>
                </a:extLst>
              </p:cNvPr>
              <p:cNvSpPr/>
              <p:nvPr/>
            </p:nvSpPr>
            <p:spPr>
              <a:xfrm>
                <a:off x="5925964" y="7646133"/>
                <a:ext cx="327410" cy="3274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ound Same Side Corner Rectangle 25">
                <a:extLst>
                  <a:ext uri="{FF2B5EF4-FFF2-40B4-BE49-F238E27FC236}">
                    <a16:creationId xmlns:a16="http://schemas.microsoft.com/office/drawing/2014/main" id="{D3CDFE9F-1639-96EA-A1C1-127808E4C93A}"/>
                  </a:ext>
                </a:extLst>
              </p:cNvPr>
              <p:cNvSpPr/>
              <p:nvPr/>
            </p:nvSpPr>
            <p:spPr>
              <a:xfrm rot="12859561">
                <a:off x="5864560" y="8125827"/>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ound Same Side Corner Rectangle 26">
                <a:extLst>
                  <a:ext uri="{FF2B5EF4-FFF2-40B4-BE49-F238E27FC236}">
                    <a16:creationId xmlns:a16="http://schemas.microsoft.com/office/drawing/2014/main" id="{96FE6183-C2C4-6468-B293-B5AA7CED185E}"/>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2" name="Trapezoid 21">
              <a:extLst>
                <a:ext uri="{FF2B5EF4-FFF2-40B4-BE49-F238E27FC236}">
                  <a16:creationId xmlns:a16="http://schemas.microsoft.com/office/drawing/2014/main" id="{C884D13E-2DB0-E8EB-5C7B-C4567E4FD226}"/>
                </a:ext>
              </a:extLst>
            </p:cNvPr>
            <p:cNvSpPr/>
            <p:nvPr/>
          </p:nvSpPr>
          <p:spPr>
            <a:xfrm>
              <a:off x="6827662" y="3805357"/>
              <a:ext cx="1325880" cy="1348153"/>
            </a:xfrm>
            <a:prstGeom prst="trapezoid">
              <a:avLst>
                <a:gd name="adj" fmla="val 2069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9" name="Speech Bubble: Rectangle with Corners Rounded 28">
            <a:extLst>
              <a:ext uri="{FF2B5EF4-FFF2-40B4-BE49-F238E27FC236}">
                <a16:creationId xmlns:a16="http://schemas.microsoft.com/office/drawing/2014/main" id="{11F5BEA6-625D-2BF6-42A2-45E8EC53D00A}"/>
              </a:ext>
            </a:extLst>
          </p:cNvPr>
          <p:cNvSpPr/>
          <p:nvPr/>
        </p:nvSpPr>
        <p:spPr>
          <a:xfrm>
            <a:off x="2905678" y="1606509"/>
            <a:ext cx="4010363" cy="1861750"/>
          </a:xfrm>
          <a:prstGeom prst="wedgeRoundRectCallout">
            <a:avLst>
              <a:gd name="adj1" fmla="val -55931"/>
              <a:gd name="adj2" fmla="val -2820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¿Es más difícil contratar a cuidadores masculinos o femeninos? </a:t>
            </a:r>
          </a:p>
        </p:txBody>
      </p:sp>
      <p:sp>
        <p:nvSpPr>
          <p:cNvPr id="30" name="Speech Bubble: Rectangle with Corners Rounded 29">
            <a:extLst>
              <a:ext uri="{FF2B5EF4-FFF2-40B4-BE49-F238E27FC236}">
                <a16:creationId xmlns:a16="http://schemas.microsoft.com/office/drawing/2014/main" id="{1C8BDB21-46D5-1E03-4F47-EA160A85D951}"/>
              </a:ext>
            </a:extLst>
          </p:cNvPr>
          <p:cNvSpPr/>
          <p:nvPr/>
        </p:nvSpPr>
        <p:spPr>
          <a:xfrm>
            <a:off x="7279974" y="1606509"/>
            <a:ext cx="4010363" cy="1861750"/>
          </a:xfrm>
          <a:prstGeom prst="wedgeRoundRectCallout">
            <a:avLst>
              <a:gd name="adj1" fmla="val -21730"/>
              <a:gd name="adj2" fmla="val 5742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¿Cuáles son algunas estrategias para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involucrar</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los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/as que son más difíciles de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involucrar</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a:t>
            </a:r>
          </a:p>
        </p:txBody>
      </p:sp>
      <p:sp>
        <p:nvSpPr>
          <p:cNvPr id="31" name="Speech Bubble: Rectangle with Corners Rounded 30">
            <a:extLst>
              <a:ext uri="{FF2B5EF4-FFF2-40B4-BE49-F238E27FC236}">
                <a16:creationId xmlns:a16="http://schemas.microsoft.com/office/drawing/2014/main" id="{E1BE3FB9-71DF-90C7-5E15-02E742B3FCE0}"/>
              </a:ext>
            </a:extLst>
          </p:cNvPr>
          <p:cNvSpPr/>
          <p:nvPr/>
        </p:nvSpPr>
        <p:spPr>
          <a:xfrm>
            <a:off x="2905678" y="3865199"/>
            <a:ext cx="4010363" cy="1861750"/>
          </a:xfrm>
          <a:prstGeom prst="wedgeRoundRectCallout">
            <a:avLst>
              <a:gd name="adj1" fmla="val 36734"/>
              <a:gd name="adj2" fmla="val 5868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¿Cómo garantizar que la participación de los cuidadores masculinos no reste poder a las mujeres ni disminuya la participación de las madres?</a:t>
            </a:r>
          </a:p>
        </p:txBody>
      </p:sp>
      <p:sp>
        <p:nvSpPr>
          <p:cNvPr id="32" name="Speech Bubble: Rectangle with Corners Rounded 31">
            <a:extLst>
              <a:ext uri="{FF2B5EF4-FFF2-40B4-BE49-F238E27FC236}">
                <a16:creationId xmlns:a16="http://schemas.microsoft.com/office/drawing/2014/main" id="{C6D99082-2312-9E7B-4D0F-93B75C8CD41F}"/>
              </a:ext>
            </a:extLst>
          </p:cNvPr>
          <p:cNvSpPr/>
          <p:nvPr/>
        </p:nvSpPr>
        <p:spPr>
          <a:xfrm>
            <a:off x="7279974" y="3865199"/>
            <a:ext cx="4010363" cy="1861750"/>
          </a:xfrm>
          <a:prstGeom prst="wedgeRoundRectCallout">
            <a:avLst>
              <a:gd name="adj1" fmla="val 55150"/>
              <a:gd name="adj2" fmla="val -2883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¿Cómo involucrar a las mujeres si se considera al hombre la cabeza de familia?</a:t>
            </a:r>
          </a:p>
        </p:txBody>
      </p:sp>
      <p:grpSp>
        <p:nvGrpSpPr>
          <p:cNvPr id="13" name="Group 12">
            <a:extLst>
              <a:ext uri="{FF2B5EF4-FFF2-40B4-BE49-F238E27FC236}">
                <a16:creationId xmlns:a16="http://schemas.microsoft.com/office/drawing/2014/main" id="{6E6FD68D-E2E1-4DB8-FDE8-62101331AF1F}"/>
              </a:ext>
            </a:extLst>
          </p:cNvPr>
          <p:cNvGrpSpPr/>
          <p:nvPr/>
        </p:nvGrpSpPr>
        <p:grpSpPr>
          <a:xfrm>
            <a:off x="10228983" y="337468"/>
            <a:ext cx="1587872" cy="1368854"/>
            <a:chOff x="10228983" y="337468"/>
            <a:chExt cx="1587872" cy="1368854"/>
          </a:xfrm>
        </p:grpSpPr>
        <p:sp>
          <p:nvSpPr>
            <p:cNvPr id="14" name="Hexagon 13">
              <a:extLst>
                <a:ext uri="{FF2B5EF4-FFF2-40B4-BE49-F238E27FC236}">
                  <a16:creationId xmlns:a16="http://schemas.microsoft.com/office/drawing/2014/main" id="{422BD698-12AE-6C1D-E17B-6BE0A6BFB2D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21DA2809-8046-9C6B-F06D-C63575719552}"/>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49D0013B-815D-4581-B1B5-DB3E8F5B0FB1}"/>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11</a:t>
                </a:r>
              </a:p>
            </p:txBody>
          </p:sp>
          <p:sp>
            <p:nvSpPr>
              <p:cNvPr id="20" name="Rectangle 19">
                <a:extLst>
                  <a:ext uri="{FF2B5EF4-FFF2-40B4-BE49-F238E27FC236}">
                    <a16:creationId xmlns:a16="http://schemas.microsoft.com/office/drawing/2014/main" id="{E10B615D-888D-8EFD-DF35-23D1DCC009A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87A2560C-FCB6-9CAD-FB90-9DF8EB3BFCE6}"/>
                </a:ext>
              </a:extLst>
            </p:cNvPr>
            <p:cNvGrpSpPr/>
            <p:nvPr/>
          </p:nvGrpSpPr>
          <p:grpSpPr>
            <a:xfrm>
              <a:off x="11325415" y="762701"/>
              <a:ext cx="182192" cy="634674"/>
              <a:chOff x="2121762" y="2323619"/>
              <a:chExt cx="200378" cy="825210"/>
            </a:xfrm>
          </p:grpSpPr>
          <p:sp>
            <p:nvSpPr>
              <p:cNvPr id="17" name="Isosceles Triangle 16">
                <a:extLst>
                  <a:ext uri="{FF2B5EF4-FFF2-40B4-BE49-F238E27FC236}">
                    <a16:creationId xmlns:a16="http://schemas.microsoft.com/office/drawing/2014/main" id="{33B68115-4887-3F51-03D7-D6363450224B}"/>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76FA6C93-23B0-99ED-1F99-9EF988371E7E}"/>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63413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Shape 245"/>
        <p:cNvGrpSpPr/>
        <p:nvPr/>
      </p:nvGrpSpPr>
      <p:grpSpPr>
        <a:xfrm>
          <a:off x="0" y="0"/>
          <a:ext cx="0" cy="0"/>
          <a:chOff x="0" y="0"/>
          <a:chExt cx="0" cy="0"/>
        </a:xfrm>
      </p:grpSpPr>
      <p:sp>
        <p:nvSpPr>
          <p:cNvPr id="2" name="Title 72">
            <a:extLst>
              <a:ext uri="{FF2B5EF4-FFF2-40B4-BE49-F238E27FC236}">
                <a16:creationId xmlns:a16="http://schemas.microsoft.com/office/drawing/2014/main" id="{D0346587-4D41-9AE2-DE7D-87C86A879F9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err="1">
                <a:solidFill>
                  <a:schemeClr val="bg1">
                    <a:lumMod val="75000"/>
                  </a:schemeClr>
                </a:solidFill>
                <a:latin typeface="Garamond"/>
              </a:rPr>
              <a:t>Guía</a:t>
            </a:r>
            <a:r>
              <a:rPr lang="en-CA" sz="5400" b="1" dirty="0">
                <a:solidFill>
                  <a:schemeClr val="bg1">
                    <a:lumMod val="75000"/>
                  </a:schemeClr>
                </a:solidFill>
                <a:latin typeface="Garamond"/>
              </a:rPr>
              <a:t> del </a:t>
            </a:r>
            <a:r>
              <a:rPr lang="en-CA" sz="5400" b="1" dirty="0" err="1">
                <a:solidFill>
                  <a:schemeClr val="bg1">
                    <a:lumMod val="75000"/>
                  </a:schemeClr>
                </a:solidFill>
                <a:latin typeface="Garamond"/>
              </a:rPr>
              <a:t>facilitador</a:t>
            </a:r>
            <a:endParaRPr lang="en-CA" sz="5400" b="1" dirty="0">
              <a:solidFill>
                <a:schemeClr val="bg1">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Title 72">
            <a:extLst>
              <a:ext uri="{FF2B5EF4-FFF2-40B4-BE49-F238E27FC236}">
                <a16:creationId xmlns:a16="http://schemas.microsoft.com/office/drawing/2014/main" id="{E3193039-DB3E-8EB8-43A7-18ED0B40926C}"/>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 sz="5400" b="1" dirty="0">
                <a:solidFill>
                  <a:schemeClr val="bg1">
                    <a:lumMod val="75000"/>
                  </a:schemeClr>
                </a:solidFill>
                <a:latin typeface="Garamond"/>
              </a:rPr>
              <a:t>Diapositiva adicional para la/el facilitador/a</a:t>
            </a:r>
            <a:endParaRPr lang="en-CA" sz="5400" b="1" dirty="0">
              <a:solidFill>
                <a:schemeClr val="bg1">
                  <a:lumMod val="75000"/>
                </a:schemeClr>
              </a:solidFill>
            </a:endParaRPr>
          </a:p>
        </p:txBody>
      </p:sp>
    </p:spTree>
    <p:extLst>
      <p:ext uri="{BB962C8B-B14F-4D97-AF65-F5344CB8AC3E}">
        <p14:creationId xmlns:p14="http://schemas.microsoft.com/office/powerpoint/2010/main" val="2123731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3E9F529-C2B6-C73C-7A35-9CB83B150E66}"/>
              </a:ext>
            </a:extLst>
          </p:cNvPr>
          <p:cNvGrpSpPr/>
          <p:nvPr/>
        </p:nvGrpSpPr>
        <p:grpSpPr>
          <a:xfrm>
            <a:off x="1124787" y="1738523"/>
            <a:ext cx="1399981" cy="1462902"/>
            <a:chOff x="7345680" y="2484120"/>
            <a:chExt cx="904240" cy="944880"/>
          </a:xfrm>
        </p:grpSpPr>
        <p:sp>
          <p:nvSpPr>
            <p:cNvPr id="6" name="Oval 5">
              <a:extLst>
                <a:ext uri="{FF2B5EF4-FFF2-40B4-BE49-F238E27FC236}">
                  <a16:creationId xmlns:a16="http://schemas.microsoft.com/office/drawing/2014/main" id="{B7B5BC60-0805-A1D8-76D4-0676508046B7}"/>
                </a:ext>
              </a:extLst>
            </p:cNvPr>
            <p:cNvSpPr/>
            <p:nvPr/>
          </p:nvSpPr>
          <p:spPr>
            <a:xfrm>
              <a:off x="7345680" y="2484120"/>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L-Shape 6">
              <a:extLst>
                <a:ext uri="{FF2B5EF4-FFF2-40B4-BE49-F238E27FC236}">
                  <a16:creationId xmlns:a16="http://schemas.microsoft.com/office/drawing/2014/main" id="{8CA7DE53-46B0-9995-2B97-ACF1D791C111}"/>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 name="Group 7">
            <a:extLst>
              <a:ext uri="{FF2B5EF4-FFF2-40B4-BE49-F238E27FC236}">
                <a16:creationId xmlns:a16="http://schemas.microsoft.com/office/drawing/2014/main" id="{09D9D028-1377-D487-1231-4C6ACAF688A6}"/>
              </a:ext>
            </a:extLst>
          </p:cNvPr>
          <p:cNvGrpSpPr/>
          <p:nvPr/>
        </p:nvGrpSpPr>
        <p:grpSpPr>
          <a:xfrm>
            <a:off x="6646401" y="1738523"/>
            <a:ext cx="1399981" cy="1462902"/>
            <a:chOff x="7090831" y="3731241"/>
            <a:chExt cx="904240" cy="944880"/>
          </a:xfrm>
        </p:grpSpPr>
        <p:sp>
          <p:nvSpPr>
            <p:cNvPr id="9" name="Oval 8">
              <a:extLst>
                <a:ext uri="{FF2B5EF4-FFF2-40B4-BE49-F238E27FC236}">
                  <a16:creationId xmlns:a16="http://schemas.microsoft.com/office/drawing/2014/main" id="{D0F87FDB-522D-6B48-D865-D39FB7AC3094}"/>
                </a:ext>
              </a:extLst>
            </p:cNvPr>
            <p:cNvSpPr/>
            <p:nvPr/>
          </p:nvSpPr>
          <p:spPr>
            <a:xfrm>
              <a:off x="7090831" y="3731241"/>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Plus Sign 9">
              <a:extLst>
                <a:ext uri="{FF2B5EF4-FFF2-40B4-BE49-F238E27FC236}">
                  <a16:creationId xmlns:a16="http://schemas.microsoft.com/office/drawing/2014/main" id="{2CB4281D-3E28-9F00-2F41-F13C96255FC8}"/>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2" name="Title 1">
            <a:extLst>
              <a:ext uri="{FF2B5EF4-FFF2-40B4-BE49-F238E27FC236}">
                <a16:creationId xmlns:a16="http://schemas.microsoft.com/office/drawing/2014/main" id="{669CB3A2-D7DC-A218-1BAC-8E4685AF2BCA}"/>
              </a:ext>
            </a:extLst>
          </p:cNvPr>
          <p:cNvSpPr>
            <a:spLocks noGrp="1"/>
          </p:cNvSpPr>
          <p:nvPr>
            <p:ph type="title"/>
          </p:nvPr>
        </p:nvSpPr>
        <p:spPr>
          <a:xfrm>
            <a:off x="838200" y="120516"/>
            <a:ext cx="10414518" cy="868968"/>
          </a:xfrm>
        </p:spPr>
        <p:txBody>
          <a:bodyPr>
            <a:normAutofit fontScale="90000"/>
          </a:bodyPr>
          <a:lstStyle/>
          <a:p>
            <a:r>
              <a:rPr lang="en-GB" dirty="0" err="1">
                <a:highlight>
                  <a:srgbClr val="FFFF00"/>
                </a:highlight>
              </a:rPr>
              <a:t>Involucrar</a:t>
            </a:r>
            <a:r>
              <a:rPr lang="en-GB" dirty="0">
                <a:highlight>
                  <a:srgbClr val="FFFF00"/>
                </a:highlight>
              </a:rPr>
              <a:t> a </a:t>
            </a:r>
            <a:r>
              <a:rPr lang="en-GB" dirty="0" err="1">
                <a:highlight>
                  <a:srgbClr val="FFFF00"/>
                </a:highlight>
              </a:rPr>
              <a:t>cuidadores</a:t>
            </a:r>
            <a:r>
              <a:rPr lang="en-GB" dirty="0">
                <a:highlight>
                  <a:srgbClr val="FFFF00"/>
                </a:highlight>
              </a:rPr>
              <a:t> que son agresores - Qué hacer y qué no hacer</a:t>
            </a:r>
            <a:endParaRPr lang="en-US" dirty="0">
              <a:highlight>
                <a:srgbClr val="FFFF00"/>
              </a:highlight>
            </a:endParaRPr>
          </a:p>
        </p:txBody>
      </p:sp>
      <p:sp>
        <p:nvSpPr>
          <p:cNvPr id="3" name="TextBox 2">
            <a:extLst>
              <a:ext uri="{FF2B5EF4-FFF2-40B4-BE49-F238E27FC236}">
                <a16:creationId xmlns:a16="http://schemas.microsoft.com/office/drawing/2014/main" id="{CD048262-5C5B-D329-F022-D4DB45631A70}"/>
              </a:ext>
            </a:extLst>
          </p:cNvPr>
          <p:cNvSpPr txBox="1"/>
          <p:nvPr/>
        </p:nvSpPr>
        <p:spPr>
          <a:xfrm>
            <a:off x="1389184" y="2607066"/>
            <a:ext cx="4765431" cy="3416320"/>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HACER</a:t>
            </a:r>
          </a:p>
          <a:p>
            <a:pPr marL="28575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err="1">
                <a:effectLst/>
                <a:latin typeface="Arial" panose="020B0604020202020204" pitchFamily="34" charset="0"/>
                <a:cs typeface="Arial" panose="020B0604020202020204" pitchFamily="34" charset="0"/>
              </a:rPr>
              <a:t>Busque</a:t>
            </a:r>
            <a:r>
              <a:rPr lang="en-GB" sz="2400" dirty="0">
                <a:effectLst/>
                <a:latin typeface="Arial" panose="020B0604020202020204" pitchFamily="34" charset="0"/>
                <a:cs typeface="Arial" panose="020B0604020202020204" pitchFamily="34" charset="0"/>
              </a:rPr>
              <a:t> un/a </a:t>
            </a:r>
            <a:r>
              <a:rPr lang="en-GB" sz="2400" dirty="0" err="1">
                <a:effectLst/>
                <a:latin typeface="Arial" panose="020B0604020202020204" pitchFamily="34" charset="0"/>
                <a:cs typeface="Arial" panose="020B0604020202020204" pitchFamily="34" charset="0"/>
              </a:rPr>
              <a:t>cuidador</a:t>
            </a:r>
            <a:r>
              <a:rPr lang="en-GB" sz="2400" dirty="0">
                <a:effectLst/>
                <a:latin typeface="Arial" panose="020B0604020202020204" pitchFamily="34" charset="0"/>
                <a:cs typeface="Arial" panose="020B0604020202020204" pitchFamily="34" charset="0"/>
              </a:rPr>
              <a:t> que </a:t>
            </a:r>
            <a:r>
              <a:rPr lang="en-GB" sz="2400" dirty="0">
                <a:latin typeface="Arial" panose="020B0604020202020204" pitchFamily="34" charset="0"/>
                <a:cs typeface="Arial" panose="020B0604020202020204" pitchFamily="34" charset="0"/>
              </a:rPr>
              <a:t>lo/a </a:t>
            </a:r>
            <a:r>
              <a:rPr lang="en-GB" sz="2400" dirty="0" err="1">
                <a:effectLst/>
                <a:latin typeface="Arial" panose="020B0604020202020204" pitchFamily="34" charset="0"/>
                <a:cs typeface="Arial" panose="020B0604020202020204" pitchFamily="34" charset="0"/>
              </a:rPr>
              <a:t>apoye</a:t>
            </a:r>
            <a:endParaRPr lang="en-GB" sz="2400" dirty="0">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Realizar una </a:t>
            </a:r>
            <a:r>
              <a:rPr lang="en-GB" sz="2400" dirty="0">
                <a:effectLst/>
                <a:latin typeface="Arial" panose="020B0604020202020204" pitchFamily="34" charset="0"/>
                <a:cs typeface="Arial" panose="020B0604020202020204" pitchFamily="34" charset="0"/>
              </a:rPr>
              <a:t>evaluación de riesgos para asegurarse de que la relación con el cuidador no va a poner en peligro al </a:t>
            </a:r>
            <a:r>
              <a:rPr lang="en-GB" sz="2400" dirty="0" err="1">
                <a:effectLst/>
                <a:latin typeface="Arial" panose="020B0604020202020204" pitchFamily="34" charset="0"/>
                <a:cs typeface="Arial" panose="020B0604020202020204" pitchFamily="34" charset="0"/>
              </a:rPr>
              <a:t>asistente</a:t>
            </a:r>
            <a:r>
              <a:rPr lang="en-GB" sz="2400" dirty="0">
                <a:effectLst/>
                <a:latin typeface="Arial" panose="020B0604020202020204" pitchFamily="34" charset="0"/>
                <a:cs typeface="Arial" panose="020B0604020202020204" pitchFamily="34" charset="0"/>
              </a:rPr>
              <a:t> social o al </a:t>
            </a:r>
            <a:r>
              <a:rPr lang="en-GB" sz="2400" dirty="0" err="1">
                <a:effectLst/>
                <a:latin typeface="Arial" panose="020B0604020202020204" pitchFamily="34" charset="0"/>
                <a:cs typeface="Arial" panose="020B0604020202020204" pitchFamily="34" charset="0"/>
              </a:rPr>
              <a:t>menor</a:t>
            </a:r>
            <a:endParaRPr lang="en-GB" sz="2400" dirty="0">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5212CB71-2AF2-FC27-9C00-B075F05066E5}"/>
              </a:ext>
            </a:extLst>
          </p:cNvPr>
          <p:cNvSpPr txBox="1"/>
          <p:nvPr/>
        </p:nvSpPr>
        <p:spPr>
          <a:xfrm>
            <a:off x="6803810" y="2607066"/>
            <a:ext cx="4448908" cy="2677656"/>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NO HACER</a:t>
            </a:r>
          </a:p>
          <a:p>
            <a:endParaRPr lang="en-GB" sz="2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El cuidador ejerce violencia sexual o explota al </a:t>
            </a:r>
            <a:r>
              <a:rPr lang="en-GB" sz="2400" dirty="0" err="1">
                <a:latin typeface="Arial" panose="020B0604020202020204" pitchFamily="34" charset="0"/>
                <a:cs typeface="Arial" panose="020B0604020202020204" pitchFamily="34" charset="0"/>
              </a:rPr>
              <a:t>menor</a:t>
            </a:r>
            <a:endParaRPr lang="en-GB"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E</a:t>
            </a:r>
            <a:r>
              <a:rPr lang="en-GB" sz="2400" dirty="0">
                <a:effectLst/>
                <a:latin typeface="Arial" panose="020B0604020202020204" pitchFamily="34" charset="0"/>
                <a:cs typeface="Arial" panose="020B0604020202020204" pitchFamily="34" charset="0"/>
              </a:rPr>
              <a:t>l/la </a:t>
            </a:r>
            <a:r>
              <a:rPr lang="en-GB" sz="2400" dirty="0" err="1">
                <a:effectLst/>
                <a:latin typeface="Arial" panose="020B0604020202020204" pitchFamily="34" charset="0"/>
                <a:cs typeface="Arial" panose="020B0604020202020204" pitchFamily="34" charset="0"/>
              </a:rPr>
              <a:t>menor</a:t>
            </a:r>
            <a:r>
              <a:rPr lang="en-GB" sz="2400" dirty="0">
                <a:effectLst/>
                <a:latin typeface="Arial" panose="020B0604020202020204" pitchFamily="34" charset="0"/>
                <a:cs typeface="Arial" panose="020B0604020202020204" pitchFamily="34" charset="0"/>
              </a:rPr>
              <a:t> corre un riesgo inminente de sufrir daños graves</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3588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702AB5B9-8BF8-F7CC-D912-8B986631D1C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 sz="5400" b="1" dirty="0">
                <a:solidFill>
                  <a:schemeClr val="bg1">
                    <a:lumMod val="75000"/>
                  </a:schemeClr>
                </a:solidFill>
                <a:latin typeface="Garamond"/>
              </a:rPr>
              <a:t>Diapositiva adicional para la/el facilitador/a</a:t>
            </a:r>
            <a:endParaRPr lang="en-CA" sz="5400" b="1" dirty="0">
              <a:solidFill>
                <a:schemeClr val="bg1">
                  <a:lumMod val="75000"/>
                </a:schemeClr>
              </a:solidFill>
            </a:endParaRPr>
          </a:p>
        </p:txBody>
      </p:sp>
    </p:spTree>
    <p:extLst>
      <p:ext uri="{BB962C8B-B14F-4D97-AF65-F5344CB8AC3E}">
        <p14:creationId xmlns:p14="http://schemas.microsoft.com/office/powerpoint/2010/main" val="445759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Puntos clave de </a:t>
            </a:r>
            <a:r>
              <a:rPr lang="en-CA" dirty="0" err="1"/>
              <a:t>aprendizaje</a:t>
            </a:r>
            <a:endParaRPr lang="en-CA" dirty="0"/>
          </a:p>
        </p:txBody>
      </p:sp>
      <p:sp>
        <p:nvSpPr>
          <p:cNvPr id="59" name="TextBox 58">
            <a:extLst>
              <a:ext uri="{FF2B5EF4-FFF2-40B4-BE49-F238E27FC236}">
                <a16:creationId xmlns:a16="http://schemas.microsoft.com/office/drawing/2014/main" id="{71865365-E0D2-4F1C-94B2-26F808C53A89}"/>
              </a:ext>
            </a:extLst>
          </p:cNvPr>
          <p:cNvSpPr txBox="1"/>
          <p:nvPr/>
        </p:nvSpPr>
        <p:spPr>
          <a:xfrm>
            <a:off x="4670332" y="3328107"/>
            <a:ext cx="2962919" cy="2829814"/>
          </a:xfrm>
          <a:prstGeom prst="rect">
            <a:avLst/>
          </a:prstGeom>
          <a:noFill/>
        </p:spPr>
        <p:txBody>
          <a:bodyPr wrap="square">
            <a:spAutoFit/>
          </a:bodyPr>
          <a:lstStyle/>
          <a:p>
            <a:pPr lvl="0" algn="ctr">
              <a:lnSpc>
                <a:spcPct val="107000"/>
              </a:lnSpc>
              <a:spcAft>
                <a:spcPts val="800"/>
              </a:spcAft>
              <a:buClr>
                <a:srgbClr val="000000"/>
              </a:buClr>
            </a:pPr>
            <a:r>
              <a:rPr lang="en-GB" sz="2400" dirty="0">
                <a:effectLst/>
                <a:latin typeface="Arial" panose="020B0604020202020204" pitchFamily="34" charset="0"/>
                <a:ea typeface="Helvetica Neue" panose="020B0604020202020204"/>
                <a:cs typeface="Arial" panose="020B0604020202020204" pitchFamily="34" charset="0"/>
              </a:rPr>
              <a:t>Trabajar con las familias y </a:t>
            </a:r>
            <a:r>
              <a:rPr lang="en-GB" sz="2400" dirty="0" err="1">
                <a:effectLst/>
                <a:latin typeface="Arial" panose="020B0604020202020204" pitchFamily="34" charset="0"/>
                <a:ea typeface="Helvetica Neue" panose="020B0604020202020204"/>
                <a:cs typeface="Arial" panose="020B0604020202020204" pitchFamily="34" charset="0"/>
              </a:rPr>
              <a:t>los</a:t>
            </a:r>
            <a:r>
              <a:rPr lang="en-GB" sz="2400" dirty="0">
                <a:effectLst/>
                <a:latin typeface="Arial" panose="020B0604020202020204" pitchFamily="34" charset="0"/>
                <a:ea typeface="Helvetica Neue" panose="020B0604020202020204"/>
                <a:cs typeface="Arial" panose="020B0604020202020204" pitchFamily="34" charset="0"/>
              </a:rPr>
              <a:t>/as cuidadores puede tener beneficios a largo plazo para los resultados de la </a:t>
            </a:r>
            <a:r>
              <a:rPr lang="en-GB" sz="2400" dirty="0" err="1">
                <a:effectLst/>
                <a:latin typeface="Arial" panose="020B0604020202020204" pitchFamily="34" charset="0"/>
                <a:ea typeface="Helvetica Neue" panose="020B0604020202020204"/>
                <a:cs typeface="Arial" panose="020B0604020202020204" pitchFamily="34" charset="0"/>
              </a:rPr>
              <a:t>protección</a:t>
            </a:r>
            <a:r>
              <a:rPr lang="en-GB" sz="2400" dirty="0">
                <a:effectLst/>
                <a:latin typeface="Arial" panose="020B0604020202020204" pitchFamily="34" charset="0"/>
                <a:ea typeface="Helvetica Neue" panose="020B0604020202020204"/>
                <a:cs typeface="Arial" panose="020B0604020202020204" pitchFamily="34" charset="0"/>
              </a:rPr>
              <a:t> </a:t>
            </a:r>
            <a:r>
              <a:rPr lang="en-GB" sz="2400" dirty="0" err="1">
                <a:effectLst/>
                <a:latin typeface="Arial" panose="020B0604020202020204" pitchFamily="34" charset="0"/>
                <a:ea typeface="Helvetica Neue" panose="020B0604020202020204"/>
                <a:cs typeface="Arial" panose="020B0604020202020204" pitchFamily="34" charset="0"/>
              </a:rPr>
              <a:t>infantil</a:t>
            </a:r>
            <a:endParaRPr lang="en-US" sz="2400" dirty="0">
              <a:effectLst/>
              <a:latin typeface="Arial" panose="020B0604020202020204" pitchFamily="34" charset="0"/>
              <a:ea typeface="Noto Sans Symbols"/>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119990" y="1781938"/>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8727962" y="1781938"/>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7881E019-1636-4457-BE3E-D785B42ACB29}"/>
              </a:ext>
            </a:extLst>
          </p:cNvPr>
          <p:cNvSpPr txBox="1"/>
          <p:nvPr/>
        </p:nvSpPr>
        <p:spPr>
          <a:xfrm>
            <a:off x="876605" y="3328107"/>
            <a:ext cx="3538330" cy="2445862"/>
          </a:xfrm>
          <a:prstGeom prst="rect">
            <a:avLst/>
          </a:prstGeom>
          <a:noFill/>
        </p:spPr>
        <p:txBody>
          <a:bodyPr wrap="square">
            <a:spAutoFit/>
          </a:bodyPr>
          <a:lstStyle/>
          <a:p>
            <a:pPr lvl="0" algn="ctr">
              <a:lnSpc>
                <a:spcPct val="107000"/>
              </a:lnSpc>
              <a:spcAft>
                <a:spcPts val="800"/>
              </a:spcAft>
              <a:buClr>
                <a:srgbClr val="000000"/>
              </a:buClr>
            </a:pPr>
            <a:r>
              <a:rPr lang="en-US" sz="2400" dirty="0">
                <a:effectLst/>
                <a:latin typeface="Arial" panose="020B0604020202020204" pitchFamily="34" charset="0"/>
                <a:ea typeface="Helvetica Neue"/>
                <a:cs typeface="Arial" panose="020B0604020202020204" pitchFamily="34" charset="0"/>
              </a:rPr>
              <a:t>El compromiso familiar significa conocer a las familias, establecer relaciones positivas e implicarlas de </a:t>
            </a:r>
            <a:r>
              <a:rPr lang="en-US" sz="2400" dirty="0" err="1">
                <a:effectLst/>
                <a:latin typeface="Arial" panose="020B0604020202020204" pitchFamily="34" charset="0"/>
                <a:ea typeface="Helvetica Neue"/>
                <a:cs typeface="Arial" panose="020B0604020202020204" pitchFamily="34" charset="0"/>
              </a:rPr>
              <a:t>manera</a:t>
            </a:r>
            <a:r>
              <a:rPr lang="en-US" sz="2400" dirty="0">
                <a:effectLst/>
                <a:latin typeface="Arial" panose="020B0604020202020204" pitchFamily="34" charset="0"/>
                <a:ea typeface="Helvetica Neue"/>
                <a:cs typeface="Arial" panose="020B0604020202020204" pitchFamily="34" charset="0"/>
              </a:rPr>
              <a:t> </a:t>
            </a:r>
            <a:r>
              <a:rPr lang="en-US" sz="2400" dirty="0" err="1">
                <a:effectLst/>
                <a:latin typeface="Arial" panose="020B0604020202020204" pitchFamily="34" charset="0"/>
                <a:ea typeface="Helvetica Neue"/>
                <a:cs typeface="Arial" panose="020B0604020202020204" pitchFamily="34" charset="0"/>
              </a:rPr>
              <a:t>significativa</a:t>
            </a:r>
            <a:endParaRPr lang="en-US" sz="2400" dirty="0">
              <a:effectLst/>
              <a:latin typeface="Arial" panose="020B0604020202020204" pitchFamily="34" charset="0"/>
              <a:ea typeface="Noto Sans Symbols"/>
              <a:cs typeface="Arial" panose="020B0604020202020204" pitchFamily="34" charset="0"/>
            </a:endParaRPr>
          </a:p>
        </p:txBody>
      </p:sp>
      <p:sp>
        <p:nvSpPr>
          <p:cNvPr id="13" name="5-Point Star 5">
            <a:extLst>
              <a:ext uri="{FF2B5EF4-FFF2-40B4-BE49-F238E27FC236}">
                <a16:creationId xmlns:a16="http://schemas.microsoft.com/office/drawing/2014/main" id="{86C6DA94-9EAE-4187-A72F-7FF9F3B6A9A7}"/>
              </a:ext>
            </a:extLst>
          </p:cNvPr>
          <p:cNvSpPr/>
          <p:nvPr/>
        </p:nvSpPr>
        <p:spPr>
          <a:xfrm>
            <a:off x="5570220" y="1781938"/>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05B36B7F-471A-4A1C-94E4-EFD50CE32397}"/>
              </a:ext>
            </a:extLst>
          </p:cNvPr>
          <p:cNvSpPr txBox="1"/>
          <p:nvPr/>
        </p:nvSpPr>
        <p:spPr>
          <a:xfrm>
            <a:off x="8109652" y="3328107"/>
            <a:ext cx="2288180" cy="2829814"/>
          </a:xfrm>
          <a:prstGeom prst="rect">
            <a:avLst/>
          </a:prstGeom>
          <a:noFill/>
        </p:spPr>
        <p:txBody>
          <a:bodyPr wrap="square">
            <a:spAutoFit/>
          </a:bodyPr>
          <a:lstStyle/>
          <a:p>
            <a:pPr lvl="0" algn="ctr">
              <a:lnSpc>
                <a:spcPct val="107000"/>
              </a:lnSpc>
              <a:spcAft>
                <a:spcPts val="800"/>
              </a:spcAft>
              <a:buClr>
                <a:srgbClr val="000000"/>
              </a:buClr>
            </a:pPr>
            <a:r>
              <a:rPr lang="en-US" sz="2400" dirty="0">
                <a:effectLst/>
                <a:latin typeface="Arial" panose="020B0604020202020204" pitchFamily="34" charset="0"/>
                <a:ea typeface="Helvetica Neue"/>
                <a:cs typeface="Arial" panose="020B0604020202020204" pitchFamily="34" charset="0"/>
              </a:rPr>
              <a:t>Se </a:t>
            </a:r>
            <a:r>
              <a:rPr lang="en-US" sz="2400" dirty="0" err="1">
                <a:effectLst/>
                <a:latin typeface="Arial" panose="020B0604020202020204" pitchFamily="34" charset="0"/>
                <a:ea typeface="Helvetica Neue"/>
                <a:cs typeface="Arial" panose="020B0604020202020204" pitchFamily="34" charset="0"/>
              </a:rPr>
              <a:t>pueden</a:t>
            </a:r>
            <a:r>
              <a:rPr lang="en-US" sz="2400" dirty="0">
                <a:effectLst/>
                <a:latin typeface="Arial" panose="020B0604020202020204" pitchFamily="34" charset="0"/>
                <a:ea typeface="Helvetica Neue"/>
                <a:cs typeface="Arial" panose="020B0604020202020204" pitchFamily="34" charset="0"/>
              </a:rPr>
              <a:t> adopter </a:t>
            </a:r>
            <a:r>
              <a:rPr lang="en-US" sz="2400" dirty="0" err="1">
                <a:effectLst/>
                <a:latin typeface="Arial" panose="020B0604020202020204" pitchFamily="34" charset="0"/>
                <a:ea typeface="Helvetica Neue"/>
                <a:cs typeface="Arial" panose="020B0604020202020204" pitchFamily="34" charset="0"/>
              </a:rPr>
              <a:t>estrategias</a:t>
            </a:r>
            <a:r>
              <a:rPr lang="en-US" sz="2400" dirty="0">
                <a:effectLst/>
                <a:latin typeface="Arial" panose="020B0604020202020204" pitchFamily="34" charset="0"/>
                <a:ea typeface="Helvetica Neue"/>
                <a:cs typeface="Arial" panose="020B0604020202020204" pitchFamily="34" charset="0"/>
              </a:rPr>
              <a:t> para fomentar y mejorar el </a:t>
            </a:r>
            <a:r>
              <a:rPr lang="en-US" sz="2400" dirty="0" err="1">
                <a:effectLst/>
                <a:latin typeface="Arial" panose="020B0604020202020204" pitchFamily="34" charset="0"/>
                <a:ea typeface="Helvetica Neue"/>
                <a:cs typeface="Arial" panose="020B0604020202020204" pitchFamily="34" charset="0"/>
              </a:rPr>
              <a:t>compromiso</a:t>
            </a:r>
            <a:r>
              <a:rPr lang="en-US" sz="2400" dirty="0">
                <a:effectLst/>
                <a:latin typeface="Arial" panose="020B0604020202020204" pitchFamily="34" charset="0"/>
                <a:ea typeface="Helvetica Neue"/>
                <a:cs typeface="Arial" panose="020B0604020202020204" pitchFamily="34" charset="0"/>
              </a:rPr>
              <a:t> familiar </a:t>
            </a:r>
            <a:endParaRPr lang="en-US" sz="2400" dirty="0">
              <a:effectLst/>
              <a:latin typeface="Arial" panose="020B0604020202020204" pitchFamily="34" charset="0"/>
              <a:ea typeface="Noto Sans Symbols"/>
              <a:cs typeface="Arial" panose="020B0604020202020204" pitchFamily="34" charset="0"/>
            </a:endParaRPr>
          </a:p>
        </p:txBody>
      </p:sp>
    </p:spTree>
    <p:extLst>
      <p:ext uri="{BB962C8B-B14F-4D97-AF65-F5344CB8AC3E}">
        <p14:creationId xmlns:p14="http://schemas.microsoft.com/office/powerpoint/2010/main" val="25339213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6CF21-1BB5-49D4-44E7-4EFE3169F145}"/>
              </a:ext>
            </a:extLst>
          </p:cNvPr>
          <p:cNvSpPr>
            <a:spLocks noGrp="1"/>
          </p:cNvSpPr>
          <p:nvPr>
            <p:ph type="title"/>
          </p:nvPr>
        </p:nvSpPr>
        <p:spPr/>
        <p:txBody>
          <a:bodyPr/>
          <a:lstStyle/>
          <a:p>
            <a:r>
              <a:rPr lang="en-CA" sz="2400" b="1" dirty="0">
                <a:solidFill>
                  <a:schemeClr val="bg1"/>
                </a:solidFill>
                <a:latin typeface="Garamond"/>
              </a:rPr>
              <a:t>SESIÓN 3</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Fortalecimiento de la familia a lo largo del proceso de gestión de casos</a:t>
            </a:r>
            <a:endParaRPr lang="en-US" dirty="0"/>
          </a:p>
        </p:txBody>
      </p:sp>
    </p:spTree>
    <p:extLst>
      <p:ext uri="{BB962C8B-B14F-4D97-AF65-F5344CB8AC3E}">
        <p14:creationId xmlns:p14="http://schemas.microsoft.com/office/powerpoint/2010/main" val="2417110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D79CA-329B-695B-FC29-256250BA9D0D}"/>
              </a:ext>
            </a:extLst>
          </p:cNvPr>
          <p:cNvSpPr>
            <a:spLocks noGrp="1"/>
          </p:cNvSpPr>
          <p:nvPr>
            <p:ph type="title"/>
          </p:nvPr>
        </p:nvSpPr>
        <p:spPr/>
        <p:txBody>
          <a:bodyPr>
            <a:normAutofit fontScale="90000"/>
          </a:bodyPr>
          <a:lstStyle/>
          <a:p>
            <a:r>
              <a:rPr lang="en-GB" dirty="0"/>
              <a:t>Fortalecimiento de la familia a lo largo del proceso de </a:t>
            </a:r>
            <a:r>
              <a:rPr lang="en-GB" dirty="0" err="1"/>
              <a:t>gestión</a:t>
            </a:r>
            <a:r>
              <a:rPr lang="en-GB" dirty="0"/>
              <a:t> de </a:t>
            </a:r>
            <a:r>
              <a:rPr lang="en-GB" dirty="0" err="1"/>
              <a:t>casos</a:t>
            </a:r>
            <a:endParaRPr lang="en-US" dirty="0"/>
          </a:p>
        </p:txBody>
      </p:sp>
      <p:sp>
        <p:nvSpPr>
          <p:cNvPr id="5" name="Rectangle: Rounded Corners 4">
            <a:extLst>
              <a:ext uri="{FF2B5EF4-FFF2-40B4-BE49-F238E27FC236}">
                <a16:creationId xmlns:a16="http://schemas.microsoft.com/office/drawing/2014/main" id="{8689B276-6B4E-667D-7F49-C2371DD24A16}"/>
              </a:ext>
            </a:extLst>
          </p:cNvPr>
          <p:cNvSpPr/>
          <p:nvPr/>
        </p:nvSpPr>
        <p:spPr>
          <a:xfrm>
            <a:off x="540500" y="1781643"/>
            <a:ext cx="1698485" cy="164735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a:latin typeface="Arial" panose="020B0604020202020204" pitchFamily="34" charset="0"/>
                <a:cs typeface="Arial" panose="020B0604020202020204" pitchFamily="34" charset="0"/>
              </a:rPr>
              <a:t>Identificación </a:t>
            </a:r>
          </a:p>
          <a:p>
            <a:pPr algn="ctr"/>
            <a:r>
              <a:rPr lang="en-GB" sz="1700" b="1" dirty="0">
                <a:latin typeface="Arial" panose="020B0604020202020204" pitchFamily="34" charset="0"/>
                <a:cs typeface="Arial" panose="020B0604020202020204" pitchFamily="34" charset="0"/>
              </a:rPr>
              <a:t>e </a:t>
            </a:r>
          </a:p>
          <a:p>
            <a:pPr algn="ctr"/>
            <a:r>
              <a:rPr lang="en-GB" sz="1700" b="1" dirty="0">
                <a:latin typeface="Arial" panose="020B0604020202020204" pitchFamily="34" charset="0"/>
                <a:cs typeface="Arial" panose="020B0604020202020204" pitchFamily="34" charset="0"/>
              </a:rPr>
              <a:t>inscripción </a:t>
            </a:r>
            <a:endParaRPr lang="en-US" sz="1700" b="1"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A8935F13-B7AC-5A6E-3835-551DE49F5A2B}"/>
              </a:ext>
            </a:extLst>
          </p:cNvPr>
          <p:cNvSpPr/>
          <p:nvPr/>
        </p:nvSpPr>
        <p:spPr>
          <a:xfrm>
            <a:off x="2422782" y="1781643"/>
            <a:ext cx="1698485" cy="164735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a:latin typeface="Arial" panose="020B0604020202020204" pitchFamily="34" charset="0"/>
                <a:cs typeface="Arial" panose="020B0604020202020204" pitchFamily="34" charset="0"/>
              </a:rPr>
              <a:t>Evaluación </a:t>
            </a:r>
            <a:endParaRPr lang="en-US" sz="1700" b="1"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824349A6-422A-D982-F68F-CC3FA096FB85}"/>
              </a:ext>
            </a:extLst>
          </p:cNvPr>
          <p:cNvSpPr/>
          <p:nvPr/>
        </p:nvSpPr>
        <p:spPr>
          <a:xfrm>
            <a:off x="4305064" y="1781638"/>
            <a:ext cx="1698485" cy="164735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err="1">
                <a:latin typeface="Arial" panose="020B0604020202020204" pitchFamily="34" charset="0"/>
                <a:cs typeface="Arial" panose="020B0604020202020204" pitchFamily="34" charset="0"/>
              </a:rPr>
              <a:t>Formulación</a:t>
            </a:r>
            <a:r>
              <a:rPr lang="en-GB" sz="1700" b="1" dirty="0">
                <a:latin typeface="Arial" panose="020B0604020202020204" pitchFamily="34" charset="0"/>
                <a:cs typeface="Arial" panose="020B0604020202020204" pitchFamily="34" charset="0"/>
              </a:rPr>
              <a:t> del </a:t>
            </a:r>
          </a:p>
          <a:p>
            <a:pPr algn="ctr"/>
            <a:r>
              <a:rPr lang="en-GB" sz="1700" b="1" dirty="0">
                <a:latin typeface="Arial" panose="020B0604020202020204" pitchFamily="34" charset="0"/>
                <a:cs typeface="Arial" panose="020B0604020202020204" pitchFamily="34" charset="0"/>
              </a:rPr>
              <a:t>plan de </a:t>
            </a:r>
            <a:r>
              <a:rPr lang="en-GB" sz="1700" b="1" dirty="0" err="1">
                <a:latin typeface="Arial" panose="020B0604020202020204" pitchFamily="34" charset="0"/>
                <a:cs typeface="Arial" panose="020B0604020202020204" pitchFamily="34" charset="0"/>
              </a:rPr>
              <a:t>caso</a:t>
            </a:r>
            <a:endParaRPr lang="en-US" sz="1700" b="1" dirty="0">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F29854D6-2777-64C9-051A-2051EDE99F52}"/>
              </a:ext>
            </a:extLst>
          </p:cNvPr>
          <p:cNvSpPr/>
          <p:nvPr/>
        </p:nvSpPr>
        <p:spPr>
          <a:xfrm>
            <a:off x="6187347" y="1781636"/>
            <a:ext cx="1698485" cy="1647358"/>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err="1">
                <a:latin typeface="Arial" panose="020B0604020202020204" pitchFamily="34" charset="0"/>
                <a:cs typeface="Arial" panose="020B0604020202020204" pitchFamily="34" charset="0"/>
              </a:rPr>
              <a:t>Implementación</a:t>
            </a:r>
            <a:endParaRPr lang="en-GB" sz="1700" b="1" dirty="0">
              <a:latin typeface="Arial" panose="020B0604020202020204" pitchFamily="34" charset="0"/>
              <a:cs typeface="Arial" panose="020B0604020202020204" pitchFamily="34" charset="0"/>
            </a:endParaRPr>
          </a:p>
          <a:p>
            <a:pPr algn="ctr"/>
            <a:r>
              <a:rPr lang="en-GB" sz="1700" b="1" dirty="0">
                <a:latin typeface="Arial" panose="020B0604020202020204" pitchFamily="34" charset="0"/>
                <a:cs typeface="Arial" panose="020B0604020202020204" pitchFamily="34" charset="0"/>
              </a:rPr>
              <a:t>del plan de </a:t>
            </a:r>
            <a:r>
              <a:rPr lang="en-GB" sz="1700" b="1" dirty="0" err="1">
                <a:latin typeface="Arial" panose="020B0604020202020204" pitchFamily="34" charset="0"/>
                <a:cs typeface="Arial" panose="020B0604020202020204" pitchFamily="34" charset="0"/>
              </a:rPr>
              <a:t>caso</a:t>
            </a:r>
            <a:endParaRPr lang="en-US" sz="1700" b="1" dirty="0">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6583DB4F-6EFB-0277-C3FA-E5D91D848AF5}"/>
              </a:ext>
            </a:extLst>
          </p:cNvPr>
          <p:cNvSpPr/>
          <p:nvPr/>
        </p:nvSpPr>
        <p:spPr>
          <a:xfrm>
            <a:off x="8069629" y="1781641"/>
            <a:ext cx="1698485" cy="1647359"/>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a:latin typeface="Arial" panose="020B0604020202020204" pitchFamily="34" charset="0"/>
                <a:cs typeface="Arial" panose="020B0604020202020204" pitchFamily="34" charset="0"/>
              </a:rPr>
              <a:t>Seguimiento </a:t>
            </a:r>
          </a:p>
          <a:p>
            <a:pPr algn="ctr"/>
            <a:r>
              <a:rPr lang="en-GB" sz="1700" b="1" dirty="0">
                <a:latin typeface="Arial" panose="020B0604020202020204" pitchFamily="34" charset="0"/>
                <a:cs typeface="Arial" panose="020B0604020202020204" pitchFamily="34" charset="0"/>
              </a:rPr>
              <a:t>y revisión </a:t>
            </a:r>
            <a:endParaRPr lang="en-US" sz="1700" b="1" dirty="0">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7B798615-750E-1362-13D1-E323A8E24C39}"/>
              </a:ext>
            </a:extLst>
          </p:cNvPr>
          <p:cNvSpPr/>
          <p:nvPr/>
        </p:nvSpPr>
        <p:spPr>
          <a:xfrm>
            <a:off x="9951911" y="1781641"/>
            <a:ext cx="1698485" cy="1647359"/>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err="1">
                <a:latin typeface="Arial" panose="020B0604020202020204" pitchFamily="34" charset="0"/>
                <a:cs typeface="Arial" panose="020B0604020202020204" pitchFamily="34" charset="0"/>
              </a:rPr>
              <a:t>Cierre</a:t>
            </a:r>
            <a:r>
              <a:rPr lang="en-GB" sz="1700" b="1" dirty="0">
                <a:latin typeface="Arial" panose="020B0604020202020204" pitchFamily="34" charset="0"/>
                <a:cs typeface="Arial" panose="020B0604020202020204" pitchFamily="34" charset="0"/>
              </a:rPr>
              <a:t> del </a:t>
            </a:r>
            <a:r>
              <a:rPr lang="en-GB" sz="1700" b="1" dirty="0" err="1">
                <a:latin typeface="Arial" panose="020B0604020202020204" pitchFamily="34" charset="0"/>
                <a:cs typeface="Arial" panose="020B0604020202020204" pitchFamily="34" charset="0"/>
              </a:rPr>
              <a:t>caso</a:t>
            </a:r>
            <a:endParaRPr lang="en-US" sz="1700" b="1" dirty="0">
              <a:latin typeface="Arial" panose="020B0604020202020204" pitchFamily="34" charset="0"/>
              <a:cs typeface="Arial" panose="020B0604020202020204" pitchFamily="34" charset="0"/>
            </a:endParaRPr>
          </a:p>
        </p:txBody>
      </p:sp>
      <p:sp>
        <p:nvSpPr>
          <p:cNvPr id="39" name="Rectangle: Folded Corner 38">
            <a:extLst>
              <a:ext uri="{FF2B5EF4-FFF2-40B4-BE49-F238E27FC236}">
                <a16:creationId xmlns:a16="http://schemas.microsoft.com/office/drawing/2014/main" id="{C33E704B-7928-1227-BEE8-9FCD0222CAFD}"/>
              </a:ext>
            </a:extLst>
          </p:cNvPr>
          <p:cNvSpPr/>
          <p:nvPr/>
        </p:nvSpPr>
        <p:spPr>
          <a:xfrm>
            <a:off x="949739" y="3864435"/>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Folded Corner 39">
            <a:extLst>
              <a:ext uri="{FF2B5EF4-FFF2-40B4-BE49-F238E27FC236}">
                <a16:creationId xmlns:a16="http://schemas.microsoft.com/office/drawing/2014/main" id="{FAF192FE-9B0F-6C19-19C3-C21474DA855B}"/>
              </a:ext>
            </a:extLst>
          </p:cNvPr>
          <p:cNvSpPr/>
          <p:nvPr/>
        </p:nvSpPr>
        <p:spPr>
          <a:xfrm>
            <a:off x="1687442" y="4575647"/>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Folded Corner 40">
            <a:extLst>
              <a:ext uri="{FF2B5EF4-FFF2-40B4-BE49-F238E27FC236}">
                <a16:creationId xmlns:a16="http://schemas.microsoft.com/office/drawing/2014/main" id="{7CE99B15-0BF1-04A8-1E9C-6A8EE832DDF1}"/>
              </a:ext>
            </a:extLst>
          </p:cNvPr>
          <p:cNvSpPr/>
          <p:nvPr/>
        </p:nvSpPr>
        <p:spPr>
          <a:xfrm>
            <a:off x="3272024" y="3774594"/>
            <a:ext cx="551543" cy="551543"/>
          </a:xfrm>
          <a:prstGeom prst="foldedCorne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Folded Corner 41">
            <a:extLst>
              <a:ext uri="{FF2B5EF4-FFF2-40B4-BE49-F238E27FC236}">
                <a16:creationId xmlns:a16="http://schemas.microsoft.com/office/drawing/2014/main" id="{3D532C39-F29A-63EB-CD39-79CEDA47A04D}"/>
              </a:ext>
            </a:extLst>
          </p:cNvPr>
          <p:cNvSpPr/>
          <p:nvPr/>
        </p:nvSpPr>
        <p:spPr>
          <a:xfrm>
            <a:off x="4657190" y="4445006"/>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Folded Corner 42">
            <a:extLst>
              <a:ext uri="{FF2B5EF4-FFF2-40B4-BE49-F238E27FC236}">
                <a16:creationId xmlns:a16="http://schemas.microsoft.com/office/drawing/2014/main" id="{02515DA5-436C-F48C-5A3C-C34375498A2A}"/>
              </a:ext>
            </a:extLst>
          </p:cNvPr>
          <p:cNvSpPr/>
          <p:nvPr/>
        </p:nvSpPr>
        <p:spPr>
          <a:xfrm>
            <a:off x="7036589" y="4009588"/>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Folded Corner 43">
            <a:extLst>
              <a:ext uri="{FF2B5EF4-FFF2-40B4-BE49-F238E27FC236}">
                <a16:creationId xmlns:a16="http://schemas.microsoft.com/office/drawing/2014/main" id="{9A2B95AD-F753-067E-9238-39AF5FB0D239}"/>
              </a:ext>
            </a:extLst>
          </p:cNvPr>
          <p:cNvSpPr/>
          <p:nvPr/>
        </p:nvSpPr>
        <p:spPr>
          <a:xfrm>
            <a:off x="6485046" y="4996549"/>
            <a:ext cx="551543" cy="551543"/>
          </a:xfrm>
          <a:prstGeom prst="foldedCorne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Folded Corner 44">
            <a:extLst>
              <a:ext uri="{FF2B5EF4-FFF2-40B4-BE49-F238E27FC236}">
                <a16:creationId xmlns:a16="http://schemas.microsoft.com/office/drawing/2014/main" id="{6C43B5C6-9BF7-AB17-77A1-7D296610E154}"/>
              </a:ext>
            </a:extLst>
          </p:cNvPr>
          <p:cNvSpPr/>
          <p:nvPr/>
        </p:nvSpPr>
        <p:spPr>
          <a:xfrm>
            <a:off x="9179022" y="4822422"/>
            <a:ext cx="551543" cy="551543"/>
          </a:xfrm>
          <a:prstGeom prst="foldedCorner">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Folded Corner 45">
            <a:extLst>
              <a:ext uri="{FF2B5EF4-FFF2-40B4-BE49-F238E27FC236}">
                <a16:creationId xmlns:a16="http://schemas.microsoft.com/office/drawing/2014/main" id="{803806D3-853C-6D5E-6FB5-4C6BEC150864}"/>
              </a:ext>
            </a:extLst>
          </p:cNvPr>
          <p:cNvSpPr/>
          <p:nvPr/>
        </p:nvSpPr>
        <p:spPr>
          <a:xfrm>
            <a:off x="8421755" y="4415978"/>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Folded Corner 46">
            <a:extLst>
              <a:ext uri="{FF2B5EF4-FFF2-40B4-BE49-F238E27FC236}">
                <a16:creationId xmlns:a16="http://schemas.microsoft.com/office/drawing/2014/main" id="{526C1B04-FCDE-9145-28CC-63424C4A8004}"/>
              </a:ext>
            </a:extLst>
          </p:cNvPr>
          <p:cNvSpPr/>
          <p:nvPr/>
        </p:nvSpPr>
        <p:spPr>
          <a:xfrm>
            <a:off x="10451864" y="4050365"/>
            <a:ext cx="551543" cy="551543"/>
          </a:xfrm>
          <a:prstGeom prst="foldedCorner">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Folded Corner 47">
            <a:extLst>
              <a:ext uri="{FF2B5EF4-FFF2-40B4-BE49-F238E27FC236}">
                <a16:creationId xmlns:a16="http://schemas.microsoft.com/office/drawing/2014/main" id="{B8F25C4A-6D60-CAE7-F245-88C4743318C6}"/>
              </a:ext>
            </a:extLst>
          </p:cNvPr>
          <p:cNvSpPr/>
          <p:nvPr/>
        </p:nvSpPr>
        <p:spPr>
          <a:xfrm>
            <a:off x="2650592" y="4445006"/>
            <a:ext cx="551543" cy="551543"/>
          </a:xfrm>
          <a:prstGeom prst="foldedCorner">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982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AF2C6-A24D-C37A-909E-B4A2811FA14D}"/>
              </a:ext>
            </a:extLst>
          </p:cNvPr>
          <p:cNvSpPr>
            <a:spLocks noGrp="1"/>
          </p:cNvSpPr>
          <p:nvPr>
            <p:ph type="title"/>
          </p:nvPr>
        </p:nvSpPr>
        <p:spPr>
          <a:xfrm>
            <a:off x="838200" y="120516"/>
            <a:ext cx="9686844" cy="868968"/>
          </a:xfrm>
        </p:spPr>
        <p:txBody>
          <a:bodyPr/>
          <a:lstStyle/>
          <a:p>
            <a:r>
              <a:rPr lang="en-GB" dirty="0"/>
              <a:t>Identificación, registro y evaluación</a:t>
            </a:r>
            <a:endParaRPr lang="en-US" dirty="0"/>
          </a:p>
        </p:txBody>
      </p:sp>
      <p:sp>
        <p:nvSpPr>
          <p:cNvPr id="4" name="TextBox 3">
            <a:extLst>
              <a:ext uri="{FF2B5EF4-FFF2-40B4-BE49-F238E27FC236}">
                <a16:creationId xmlns:a16="http://schemas.microsoft.com/office/drawing/2014/main" id="{80BE610D-7E09-D123-E11B-B26D22A004A3}"/>
              </a:ext>
            </a:extLst>
          </p:cNvPr>
          <p:cNvSpPr txBox="1"/>
          <p:nvPr/>
        </p:nvSpPr>
        <p:spPr>
          <a:xfrm>
            <a:off x="918570" y="3268711"/>
            <a:ext cx="4763054" cy="2054217"/>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Compartir información con </a:t>
            </a:r>
            <a:r>
              <a:rPr lang="en-US" dirty="0" err="1">
                <a:effectLst/>
                <a:latin typeface="Arial" panose="020B0604020202020204" pitchFamily="34" charset="0"/>
                <a:ea typeface="Calibri" panose="020F0502020204030204" pitchFamily="34" charset="0"/>
                <a:cs typeface="Arial" panose="020B0604020202020204" pitchFamily="34" charset="0"/>
              </a:rPr>
              <a:t>los</a:t>
            </a:r>
            <a:r>
              <a:rPr lang="en-US" dirty="0">
                <a:effectLst/>
                <a:latin typeface="Arial" panose="020B0604020202020204" pitchFamily="34" charset="0"/>
                <a:ea typeface="Calibri" panose="020F0502020204030204" pitchFamily="34" charset="0"/>
                <a:cs typeface="Arial" panose="020B0604020202020204" pitchFamily="34" charset="0"/>
              </a:rPr>
              <a:t>/as cuidadores y solicitar su </a:t>
            </a:r>
            <a:r>
              <a:rPr lang="en-US" dirty="0" err="1">
                <a:effectLst/>
                <a:latin typeface="Arial" panose="020B0604020202020204" pitchFamily="34" charset="0"/>
                <a:ea typeface="Calibri" panose="020F0502020204030204" pitchFamily="34" charset="0"/>
                <a:cs typeface="Arial" panose="020B0604020202020204" pitchFamily="34" charset="0"/>
              </a:rPr>
              <a:t>consentimiento</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informado</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Empezar a conocer a las familias y utilizar técnicas de creación de relaciones</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Utilizar la comunicación verbal y no verbal</a:t>
            </a:r>
          </a:p>
        </p:txBody>
      </p:sp>
      <p:grpSp>
        <p:nvGrpSpPr>
          <p:cNvPr id="12" name="Group 11">
            <a:extLst>
              <a:ext uri="{FF2B5EF4-FFF2-40B4-BE49-F238E27FC236}">
                <a16:creationId xmlns:a16="http://schemas.microsoft.com/office/drawing/2014/main" id="{2300B8C5-8003-E60E-3F8A-EE4C3D19E4E4}"/>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D742D5E7-6D83-5F25-0918-1E03B9F5D54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4" name="Group 13">
              <a:extLst>
                <a:ext uri="{FF2B5EF4-FFF2-40B4-BE49-F238E27FC236}">
                  <a16:creationId xmlns:a16="http://schemas.microsoft.com/office/drawing/2014/main" id="{769518F2-B912-C625-167D-7C810115D38B}"/>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7FA32866-7356-8FFC-390C-7E232644FE90}"/>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19" name="Rectangle 18">
                <a:extLst>
                  <a:ext uri="{FF2B5EF4-FFF2-40B4-BE49-F238E27FC236}">
                    <a16:creationId xmlns:a16="http://schemas.microsoft.com/office/drawing/2014/main" id="{0960E6C3-F238-453C-9276-1CCBFE9F66C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2992EFCD-1DE6-26F2-FE08-FF9EC662168C}"/>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6BF8BA30-A4AD-B75C-CA78-4485C366BE5C}"/>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a:extLst>
                  <a:ext uri="{FF2B5EF4-FFF2-40B4-BE49-F238E27FC236}">
                    <a16:creationId xmlns:a16="http://schemas.microsoft.com/office/drawing/2014/main" id="{F9316095-8943-81EE-0D72-D99390696F4D}"/>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 name="TextBox 2">
            <a:extLst>
              <a:ext uri="{FF2B5EF4-FFF2-40B4-BE49-F238E27FC236}">
                <a16:creationId xmlns:a16="http://schemas.microsoft.com/office/drawing/2014/main" id="{90A3064B-B312-BD66-71F5-8508486D6D1A}"/>
              </a:ext>
            </a:extLst>
          </p:cNvPr>
          <p:cNvSpPr txBox="1"/>
          <p:nvPr/>
        </p:nvSpPr>
        <p:spPr>
          <a:xfrm>
            <a:off x="6539870" y="3268711"/>
            <a:ext cx="4644037" cy="1951625"/>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Evaluar </a:t>
            </a:r>
            <a:r>
              <a:rPr lang="en-GB" dirty="0">
                <a:effectLst/>
                <a:latin typeface="Arial" panose="020B0604020202020204" pitchFamily="34" charset="0"/>
                <a:ea typeface="Calibri" panose="020F0502020204030204" pitchFamily="34" charset="0"/>
                <a:cs typeface="Arial" panose="020B0604020202020204" pitchFamily="34" charset="0"/>
              </a:rPr>
              <a:t>las influencias protectoras y las </a:t>
            </a:r>
            <a:r>
              <a:rPr lang="en-GB" dirty="0" err="1">
                <a:effectLst/>
                <a:latin typeface="Arial" panose="020B0604020202020204" pitchFamily="34" charset="0"/>
                <a:ea typeface="Calibri" panose="020F0502020204030204" pitchFamily="34" charset="0"/>
                <a:cs typeface="Arial" panose="020B0604020202020204" pitchFamily="34" charset="0"/>
              </a:rPr>
              <a:t>fortalezas</a:t>
            </a:r>
            <a:r>
              <a:rPr lang="en-GB" dirty="0">
                <a:effectLst/>
                <a:latin typeface="Arial" panose="020B0604020202020204" pitchFamily="34" charset="0"/>
                <a:ea typeface="Calibri" panose="020F0502020204030204" pitchFamily="34" charset="0"/>
                <a:cs typeface="Arial" panose="020B0604020202020204" pitchFamily="34" charset="0"/>
              </a:rPr>
              <a:t> y </a:t>
            </a:r>
            <a:r>
              <a:rPr lang="en-GB" dirty="0" err="1">
                <a:effectLst/>
                <a:latin typeface="Arial" panose="020B0604020202020204" pitchFamily="34" charset="0"/>
                <a:ea typeface="Calibri" panose="020F0502020204030204" pitchFamily="34" charset="0"/>
                <a:cs typeface="Arial" panose="020B0604020202020204" pitchFamily="34" charset="0"/>
              </a:rPr>
              <a:t>resiliencias</a:t>
            </a:r>
            <a:r>
              <a:rPr lang="en-GB" dirty="0">
                <a:effectLst/>
                <a:latin typeface="Arial" panose="020B0604020202020204" pitchFamily="34" charset="0"/>
                <a:ea typeface="Calibri" panose="020F0502020204030204" pitchFamily="34" charset="0"/>
                <a:cs typeface="Arial" panose="020B0604020202020204" pitchFamily="34" charset="0"/>
              </a:rPr>
              <a:t> de un/a </a:t>
            </a:r>
            <a:r>
              <a:rPr lang="en-GB" dirty="0" err="1">
                <a:effectLst/>
                <a:latin typeface="Arial" panose="020B0604020202020204" pitchFamily="34" charset="0"/>
                <a:ea typeface="Calibri" panose="020F0502020204030204" pitchFamily="34" charset="0"/>
                <a:cs typeface="Arial" panose="020B0604020202020204" pitchFamily="34" charset="0"/>
              </a:rPr>
              <a:t>menor</a:t>
            </a:r>
            <a:r>
              <a:rPr lang="en-GB" dirty="0">
                <a:effectLst/>
                <a:latin typeface="Arial" panose="020B0604020202020204" pitchFamily="34" charset="0"/>
                <a:ea typeface="Calibri" panose="020F0502020204030204" pitchFamily="34" charset="0"/>
                <a:cs typeface="Arial" panose="020B0604020202020204" pitchFamily="34" charset="0"/>
              </a:rPr>
              <a:t> y </a:t>
            </a:r>
            <a:r>
              <a:rPr lang="en-GB" dirty="0" err="1">
                <a:effectLst/>
                <a:latin typeface="Arial" panose="020B0604020202020204" pitchFamily="34" charset="0"/>
                <a:ea typeface="Calibri" panose="020F0502020204030204" pitchFamily="34" charset="0"/>
                <a:cs typeface="Arial" panose="020B0604020202020204" pitchFamily="34" charset="0"/>
              </a:rPr>
              <a:t>su</a:t>
            </a:r>
            <a:r>
              <a:rPr lang="en-GB" dirty="0">
                <a:effectLst/>
                <a:latin typeface="Arial" panose="020B0604020202020204" pitchFamily="34" charset="0"/>
                <a:ea typeface="Calibri" panose="020F0502020204030204" pitchFamily="34" charset="0"/>
                <a:cs typeface="Arial" panose="020B0604020202020204" pitchFamily="34" charset="0"/>
              </a:rPr>
              <a:t> </a:t>
            </a:r>
            <a:r>
              <a:rPr lang="en-GB" dirty="0" err="1">
                <a:effectLst/>
                <a:latin typeface="Arial" panose="020B0604020202020204" pitchFamily="34" charset="0"/>
                <a:ea typeface="Calibri" panose="020F0502020204030204" pitchFamily="34" charset="0"/>
                <a:cs typeface="Arial" panose="020B0604020202020204" pitchFamily="34" charset="0"/>
              </a:rPr>
              <a:t>familia</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GB" dirty="0">
                <a:effectLst/>
                <a:latin typeface="Arial" panose="020B0604020202020204" pitchFamily="34" charset="0"/>
                <a:ea typeface="Calibri" panose="020F0502020204030204" pitchFamily="34" charset="0"/>
                <a:cs typeface="Arial" panose="020B0604020202020204" pitchFamily="34" charset="0"/>
              </a:rPr>
              <a:t>Capacitar a </a:t>
            </a:r>
            <a:r>
              <a:rPr lang="en-GB" dirty="0" err="1">
                <a:effectLst/>
                <a:latin typeface="Arial" panose="020B0604020202020204" pitchFamily="34" charset="0"/>
                <a:ea typeface="Calibri" panose="020F0502020204030204" pitchFamily="34" charset="0"/>
                <a:cs typeface="Arial" panose="020B0604020202020204" pitchFamily="34" charset="0"/>
              </a:rPr>
              <a:t>los</a:t>
            </a:r>
            <a:r>
              <a:rPr lang="en-GB" dirty="0">
                <a:effectLst/>
                <a:latin typeface="Arial" panose="020B0604020202020204" pitchFamily="34" charset="0"/>
                <a:ea typeface="Calibri" panose="020F0502020204030204" pitchFamily="34" charset="0"/>
                <a:cs typeface="Arial" panose="020B0604020202020204" pitchFamily="34" charset="0"/>
              </a:rPr>
              <a:t>/as </a:t>
            </a:r>
            <a:r>
              <a:rPr lang="en-GB" dirty="0" err="1">
                <a:effectLst/>
                <a:latin typeface="Arial" panose="020B0604020202020204" pitchFamily="34" charset="0"/>
                <a:ea typeface="Calibri" panose="020F0502020204030204" pitchFamily="34" charset="0"/>
                <a:cs typeface="Arial" panose="020B0604020202020204" pitchFamily="34" charset="0"/>
              </a:rPr>
              <a:t>menores</a:t>
            </a:r>
            <a:r>
              <a:rPr lang="en-GB" dirty="0">
                <a:effectLst/>
                <a:latin typeface="Arial" panose="020B0604020202020204" pitchFamily="34" charset="0"/>
                <a:ea typeface="Calibri" panose="020F0502020204030204" pitchFamily="34" charset="0"/>
                <a:cs typeface="Arial" panose="020B0604020202020204" pitchFamily="34" charset="0"/>
              </a:rPr>
              <a:t> y a sus familias e implicarlos en el proceso de </a:t>
            </a:r>
            <a:r>
              <a:rPr lang="en-GB" dirty="0" err="1">
                <a:effectLst/>
                <a:latin typeface="Arial" panose="020B0604020202020204" pitchFamily="34" charset="0"/>
                <a:ea typeface="Calibri" panose="020F0502020204030204" pitchFamily="34" charset="0"/>
                <a:cs typeface="Arial" panose="020B0604020202020204" pitchFamily="34" charset="0"/>
              </a:rPr>
              <a:t>evaluación</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228799E4-B4B0-4285-6DC1-DC31082AA4A6}"/>
              </a:ext>
            </a:extLst>
          </p:cNvPr>
          <p:cNvSpPr/>
          <p:nvPr/>
        </p:nvSpPr>
        <p:spPr>
          <a:xfrm>
            <a:off x="1194061" y="2198270"/>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IDENTIFICACIÓN</a:t>
            </a:r>
            <a:endParaRPr lang="en-CA"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676FE521-2565-DB1F-88BE-467E426BE2AC}"/>
              </a:ext>
            </a:extLst>
          </p:cNvPr>
          <p:cNvSpPr/>
          <p:nvPr/>
        </p:nvSpPr>
        <p:spPr>
          <a:xfrm>
            <a:off x="806238" y="1992162"/>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7" name="Rectangle: Rounded Corners 6">
            <a:extLst>
              <a:ext uri="{FF2B5EF4-FFF2-40B4-BE49-F238E27FC236}">
                <a16:creationId xmlns:a16="http://schemas.microsoft.com/office/drawing/2014/main" id="{F5F83850-FAC7-9515-432D-66122FEA21D1}"/>
              </a:ext>
            </a:extLst>
          </p:cNvPr>
          <p:cNvSpPr/>
          <p:nvPr/>
        </p:nvSpPr>
        <p:spPr>
          <a:xfrm>
            <a:off x="6696344" y="2198270"/>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EVALUACIÓN</a:t>
            </a:r>
            <a:endParaRPr lang="en-CA" dirty="0">
              <a:solidFill>
                <a:schemeClr val="tx1"/>
              </a:solidFill>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3401FC55-DBAC-3FB0-6480-D8B184DC601F}"/>
              </a:ext>
            </a:extLst>
          </p:cNvPr>
          <p:cNvSpPr/>
          <p:nvPr/>
        </p:nvSpPr>
        <p:spPr>
          <a:xfrm>
            <a:off x="6308521" y="1992162"/>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282560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335F1-9BB8-3ABA-E61C-B91E06C964F5}"/>
              </a:ext>
            </a:extLst>
          </p:cNvPr>
          <p:cNvSpPr>
            <a:spLocks noGrp="1"/>
          </p:cNvSpPr>
          <p:nvPr>
            <p:ph type="title"/>
          </p:nvPr>
        </p:nvSpPr>
        <p:spPr/>
        <p:txBody>
          <a:bodyPr/>
          <a:lstStyle/>
          <a:p>
            <a:r>
              <a:rPr lang="en-GB" dirty="0" err="1"/>
              <a:t>Formulación</a:t>
            </a:r>
            <a:r>
              <a:rPr lang="en-GB" dirty="0"/>
              <a:t> del plan de </a:t>
            </a:r>
            <a:r>
              <a:rPr lang="en-GB" dirty="0" err="1"/>
              <a:t>caso</a:t>
            </a:r>
            <a:endParaRPr lang="en-US" dirty="0"/>
          </a:p>
        </p:txBody>
      </p:sp>
      <p:sp>
        <p:nvSpPr>
          <p:cNvPr id="3" name="TextBox 2">
            <a:extLst>
              <a:ext uri="{FF2B5EF4-FFF2-40B4-BE49-F238E27FC236}">
                <a16:creationId xmlns:a16="http://schemas.microsoft.com/office/drawing/2014/main" id="{3EE619C5-AF56-E4B9-974E-99A64DD3F071}"/>
              </a:ext>
            </a:extLst>
          </p:cNvPr>
          <p:cNvSpPr txBox="1"/>
          <p:nvPr/>
        </p:nvSpPr>
        <p:spPr>
          <a:xfrm>
            <a:off x="5072066" y="2387513"/>
            <a:ext cx="6808169" cy="3650038"/>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err="1">
                <a:effectLst/>
                <a:latin typeface="Arial" panose="020B0604020202020204" pitchFamily="34" charset="0"/>
                <a:ea typeface="Calibri" panose="020F0502020204030204" pitchFamily="34" charset="0"/>
                <a:cs typeface="Arial" panose="020B0604020202020204" pitchFamily="34" charset="0"/>
              </a:rPr>
              <a:t>Implique</a:t>
            </a:r>
            <a:r>
              <a:rPr lang="en-US" dirty="0">
                <a:effectLst/>
                <a:latin typeface="Arial" panose="020B0604020202020204" pitchFamily="34" charset="0"/>
                <a:ea typeface="Calibri" panose="020F0502020204030204" pitchFamily="34" charset="0"/>
                <a:cs typeface="Arial" panose="020B0604020202020204" pitchFamily="34" charset="0"/>
              </a:rPr>
              <a:t> a </a:t>
            </a:r>
            <a:r>
              <a:rPr lang="en-US" dirty="0" err="1">
                <a:effectLst/>
                <a:latin typeface="Arial" panose="020B0604020202020204" pitchFamily="34" charset="0"/>
                <a:ea typeface="Calibri" panose="020F0502020204030204" pitchFamily="34" charset="0"/>
                <a:cs typeface="Arial" panose="020B0604020202020204" pitchFamily="34" charset="0"/>
              </a:rPr>
              <a:t>los</a:t>
            </a:r>
            <a:r>
              <a:rPr lang="en-US" dirty="0">
                <a:effectLst/>
                <a:latin typeface="Arial" panose="020B0604020202020204" pitchFamily="34" charset="0"/>
                <a:ea typeface="Calibri" panose="020F0502020204030204" pitchFamily="34" charset="0"/>
                <a:cs typeface="Arial" panose="020B0604020202020204" pitchFamily="34" charset="0"/>
              </a:rPr>
              <a:t>/as </a:t>
            </a:r>
            <a:r>
              <a:rPr lang="en-US" dirty="0" err="1">
                <a:effectLst/>
                <a:latin typeface="Arial" panose="020B0604020202020204" pitchFamily="34" charset="0"/>
                <a:ea typeface="Calibri" panose="020F0502020204030204" pitchFamily="34" charset="0"/>
                <a:cs typeface="Arial" panose="020B0604020202020204" pitchFamily="34" charset="0"/>
              </a:rPr>
              <a:t>menores</a:t>
            </a:r>
            <a:r>
              <a:rPr lang="en-US" dirty="0">
                <a:effectLst/>
                <a:latin typeface="Arial" panose="020B0604020202020204" pitchFamily="34" charset="0"/>
                <a:ea typeface="Calibri" panose="020F0502020204030204" pitchFamily="34" charset="0"/>
                <a:cs typeface="Arial" panose="020B0604020202020204" pitchFamily="34" charset="0"/>
              </a:rPr>
              <a:t> y a sus familias en el proceso</a:t>
            </a:r>
          </a:p>
          <a:p>
            <a:pPr marL="285750" indent="-285750">
              <a:lnSpc>
                <a:spcPct val="107000"/>
              </a:lnSpc>
              <a:spcAft>
                <a:spcPts val="800"/>
              </a:spcAft>
              <a:buFont typeface="Arial" panose="020B0604020202020204" pitchFamily="34" charset="0"/>
              <a:buChar char="•"/>
              <a:tabLst>
                <a:tab pos="914400" algn="l"/>
              </a:tabLst>
            </a:pPr>
            <a:r>
              <a:rPr lang="en-US" dirty="0" err="1">
                <a:effectLst/>
                <a:latin typeface="Arial" panose="020B0604020202020204" pitchFamily="34" charset="0"/>
                <a:ea typeface="Calibri" panose="020F0502020204030204" pitchFamily="34" charset="0"/>
                <a:cs typeface="Arial" panose="020B0604020202020204" pitchFamily="34" charset="0"/>
              </a:rPr>
              <a:t>Considere</a:t>
            </a:r>
            <a:r>
              <a:rPr lang="en-US" dirty="0">
                <a:effectLst/>
                <a:latin typeface="Arial" panose="020B0604020202020204" pitchFamily="34" charset="0"/>
                <a:ea typeface="Calibri" panose="020F0502020204030204" pitchFamily="34" charset="0"/>
                <a:cs typeface="Arial" panose="020B0604020202020204" pitchFamily="34" charset="0"/>
              </a:rPr>
              <a:t> las </a:t>
            </a:r>
            <a:r>
              <a:rPr lang="en-US" dirty="0" err="1">
                <a:effectLst/>
                <a:latin typeface="Arial" panose="020B0604020202020204" pitchFamily="34" charset="0"/>
                <a:ea typeface="Calibri" panose="020F0502020204030204" pitchFamily="34" charset="0"/>
                <a:cs typeface="Arial" panose="020B0604020202020204" pitchFamily="34" charset="0"/>
              </a:rPr>
              <a:t>fortalezas</a:t>
            </a:r>
            <a:r>
              <a:rPr lang="en-US" dirty="0">
                <a:effectLst/>
                <a:latin typeface="Arial" panose="020B0604020202020204" pitchFamily="34" charset="0"/>
                <a:ea typeface="Calibri" panose="020F0502020204030204" pitchFamily="34" charset="0"/>
                <a:cs typeface="Arial" panose="020B0604020202020204" pitchFamily="34" charset="0"/>
              </a:rPr>
              <a:t> y los </a:t>
            </a:r>
            <a:r>
              <a:rPr lang="en-US" dirty="0" err="1">
                <a:effectLst/>
                <a:latin typeface="Arial" panose="020B0604020202020204" pitchFamily="34" charset="0"/>
                <a:ea typeface="Calibri" panose="020F0502020204030204" pitchFamily="34" charset="0"/>
                <a:cs typeface="Arial" panose="020B0604020202020204" pitchFamily="34" charset="0"/>
              </a:rPr>
              <a:t>recursos</a:t>
            </a:r>
            <a:r>
              <a:rPr lang="en-US" dirty="0">
                <a:effectLst/>
                <a:latin typeface="Arial" panose="020B0604020202020204" pitchFamily="34" charset="0"/>
                <a:ea typeface="Calibri" panose="020F0502020204030204" pitchFamily="34" charset="0"/>
                <a:cs typeface="Arial" panose="020B0604020202020204" pitchFamily="34" charset="0"/>
              </a:rPr>
              <a:t> del/la </a:t>
            </a:r>
            <a:r>
              <a:rPr lang="en-US" dirty="0" err="1">
                <a:effectLst/>
                <a:latin typeface="Arial" panose="020B0604020202020204" pitchFamily="34" charset="0"/>
                <a:ea typeface="Calibri" panose="020F0502020204030204" pitchFamily="34" charset="0"/>
                <a:cs typeface="Arial" panose="020B0604020202020204" pitchFamily="34" charset="0"/>
              </a:rPr>
              <a:t>menor</a:t>
            </a:r>
            <a:r>
              <a:rPr lang="en-US" dirty="0">
                <a:effectLst/>
                <a:latin typeface="Arial" panose="020B0604020202020204" pitchFamily="34" charset="0"/>
                <a:ea typeface="Calibri" panose="020F0502020204030204" pitchFamily="34" charset="0"/>
                <a:cs typeface="Arial" panose="020B0604020202020204" pitchFamily="34" charset="0"/>
              </a:rPr>
              <a:t> y la familia</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Establezca objetivos de </a:t>
            </a:r>
            <a:r>
              <a:rPr lang="en-US" dirty="0" err="1">
                <a:effectLst/>
                <a:latin typeface="Arial" panose="020B0604020202020204" pitchFamily="34" charset="0"/>
                <a:ea typeface="Calibri" panose="020F0502020204030204" pitchFamily="34" charset="0"/>
                <a:cs typeface="Arial" panose="020B0604020202020204" pitchFamily="34" charset="0"/>
              </a:rPr>
              <a:t>mutuo</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acuerdo</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Ofrezca opciones siempre que sea </a:t>
            </a:r>
            <a:r>
              <a:rPr lang="en-US" dirty="0" err="1">
                <a:effectLst/>
                <a:latin typeface="Arial" panose="020B0604020202020204" pitchFamily="34" charset="0"/>
                <a:ea typeface="Calibri" panose="020F0502020204030204" pitchFamily="34" charset="0"/>
                <a:cs typeface="Arial" panose="020B0604020202020204" pitchFamily="34" charset="0"/>
              </a:rPr>
              <a:t>posible</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err="1">
                <a:effectLst/>
                <a:latin typeface="Arial" panose="020B0604020202020204" pitchFamily="34" charset="0"/>
                <a:ea typeface="Calibri" panose="020F0502020204030204" pitchFamily="34" charset="0"/>
                <a:cs typeface="Arial" panose="020B0604020202020204" pitchFamily="34" charset="0"/>
              </a:rPr>
              <a:t>Garantice</a:t>
            </a:r>
            <a:r>
              <a:rPr lang="en-US" dirty="0">
                <a:effectLst/>
                <a:latin typeface="Arial" panose="020B0604020202020204" pitchFamily="34" charset="0"/>
                <a:ea typeface="Calibri" panose="020F0502020204030204" pitchFamily="34" charset="0"/>
                <a:cs typeface="Arial" panose="020B0604020202020204" pitchFamily="34" charset="0"/>
              </a:rPr>
              <a:t> que </a:t>
            </a:r>
            <a:r>
              <a:rPr lang="en-US" dirty="0" err="1">
                <a:effectLst/>
                <a:latin typeface="Arial" panose="020B0604020202020204" pitchFamily="34" charset="0"/>
                <a:ea typeface="Calibri" panose="020F0502020204030204" pitchFamily="34" charset="0"/>
                <a:cs typeface="Arial" panose="020B0604020202020204" pitchFamily="34" charset="0"/>
              </a:rPr>
              <a:t>el</a:t>
            </a:r>
            <a:r>
              <a:rPr lang="en-US" dirty="0">
                <a:effectLst/>
                <a:latin typeface="Arial" panose="020B0604020202020204" pitchFamily="34" charset="0"/>
                <a:ea typeface="Calibri" panose="020F0502020204030204" pitchFamily="34" charset="0"/>
                <a:cs typeface="Arial" panose="020B0604020202020204" pitchFamily="34" charset="0"/>
              </a:rPr>
              <a:t> plan de </a:t>
            </a:r>
            <a:r>
              <a:rPr lang="en-US" dirty="0" err="1">
                <a:effectLst/>
                <a:latin typeface="Arial" panose="020B0604020202020204" pitchFamily="34" charset="0"/>
                <a:ea typeface="Calibri" panose="020F0502020204030204" pitchFamily="34" charset="0"/>
                <a:cs typeface="Arial" panose="020B0604020202020204" pitchFamily="34" charset="0"/>
              </a:rPr>
              <a:t>caso</a:t>
            </a:r>
            <a:r>
              <a:rPr lang="en-US" dirty="0">
                <a:effectLst/>
                <a:latin typeface="Arial" panose="020B0604020202020204" pitchFamily="34" charset="0"/>
                <a:ea typeface="Calibri" panose="020F0502020204030204" pitchFamily="34" charset="0"/>
                <a:cs typeface="Arial" panose="020B0604020202020204" pitchFamily="34" charset="0"/>
              </a:rPr>
              <a:t> incluya el fortalecimiento de la </a:t>
            </a:r>
            <a:r>
              <a:rPr lang="en-US" dirty="0" err="1">
                <a:effectLst/>
                <a:latin typeface="Arial" panose="020B0604020202020204" pitchFamily="34" charset="0"/>
                <a:ea typeface="Calibri" panose="020F0502020204030204" pitchFamily="34" charset="0"/>
                <a:cs typeface="Arial" panose="020B0604020202020204" pitchFamily="34" charset="0"/>
              </a:rPr>
              <a:t>familia</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err="1">
                <a:effectLst/>
                <a:latin typeface="Arial" panose="020B0604020202020204" pitchFamily="34" charset="0"/>
                <a:ea typeface="Calibri" panose="020F0502020204030204" pitchFamily="34" charset="0"/>
                <a:cs typeface="Arial" panose="020B0604020202020204" pitchFamily="34" charset="0"/>
              </a:rPr>
              <a:t>Busque</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el</a:t>
            </a:r>
            <a:r>
              <a:rPr lang="en-US" dirty="0">
                <a:effectLst/>
                <a:latin typeface="Arial" panose="020B0604020202020204" pitchFamily="34" charset="0"/>
                <a:ea typeface="Calibri" panose="020F0502020204030204" pitchFamily="34" charset="0"/>
                <a:cs typeface="Arial" panose="020B0604020202020204" pitchFamily="34" charset="0"/>
              </a:rPr>
              <a:t> compromiso de participar en </a:t>
            </a:r>
            <a:r>
              <a:rPr lang="en-US" dirty="0" err="1">
                <a:effectLst/>
                <a:latin typeface="Arial" panose="020B0604020202020204" pitchFamily="34" charset="0"/>
                <a:ea typeface="Calibri" panose="020F0502020204030204" pitchFamily="34" charset="0"/>
                <a:cs typeface="Arial" panose="020B0604020202020204" pitchFamily="34" charset="0"/>
              </a:rPr>
              <a:t>tareas</a:t>
            </a:r>
            <a:r>
              <a:rPr lang="en-US" dirty="0">
                <a:effectLst/>
                <a:latin typeface="Arial" panose="020B0604020202020204" pitchFamily="34" charset="0"/>
                <a:ea typeface="Calibri" panose="020F0502020204030204" pitchFamily="34" charset="0"/>
                <a:cs typeface="Arial" panose="020B0604020202020204" pitchFamily="34" charset="0"/>
              </a:rPr>
              <a:t> que se </a:t>
            </a:r>
            <a:r>
              <a:rPr lang="en-US" dirty="0" err="1">
                <a:effectLst/>
                <a:latin typeface="Arial" panose="020B0604020202020204" pitchFamily="34" charset="0"/>
                <a:ea typeface="Calibri" panose="020F0502020204030204" pitchFamily="34" charset="0"/>
                <a:cs typeface="Arial" panose="020B0604020202020204" pitchFamily="34" charset="0"/>
              </a:rPr>
              <a:t>identifiquen</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por</a:t>
            </a:r>
            <a:r>
              <a:rPr lang="en-US" dirty="0">
                <a:effectLst/>
                <a:latin typeface="Arial" panose="020B0604020202020204" pitchFamily="34" charset="0"/>
                <a:ea typeface="Calibri" panose="020F0502020204030204" pitchFamily="34" charset="0"/>
                <a:cs typeface="Arial" panose="020B0604020202020204" pitchFamily="34" charset="0"/>
              </a:rPr>
              <a:t> ambas </a:t>
            </a:r>
            <a:r>
              <a:rPr lang="en-US" dirty="0" err="1">
                <a:effectLst/>
                <a:latin typeface="Arial" panose="020B0604020202020204" pitchFamily="34" charset="0"/>
                <a:ea typeface="Calibri" panose="020F0502020204030204" pitchFamily="34" charset="0"/>
                <a:cs typeface="Arial" panose="020B0604020202020204" pitchFamily="34" charset="0"/>
              </a:rPr>
              <a:t>partes</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err="1">
                <a:effectLst/>
                <a:latin typeface="Arial" panose="020B0604020202020204" pitchFamily="34" charset="0"/>
                <a:ea typeface="Calibri" panose="020F0502020204030204" pitchFamily="34" charset="0"/>
                <a:cs typeface="Arial" panose="020B0604020202020204" pitchFamily="34" charset="0"/>
              </a:rPr>
              <a:t>Haga</a:t>
            </a:r>
            <a:r>
              <a:rPr lang="en-US" dirty="0">
                <a:effectLst/>
                <a:latin typeface="Arial" panose="020B0604020202020204" pitchFamily="34" charset="0"/>
                <a:ea typeface="Calibri" panose="020F0502020204030204" pitchFamily="34" charset="0"/>
                <a:cs typeface="Arial" panose="020B0604020202020204" pitchFamily="34" charset="0"/>
              </a:rPr>
              <a:t> que los miembros de la familia firmen </a:t>
            </a:r>
            <a:r>
              <a:rPr lang="en-US" dirty="0" err="1">
                <a:effectLst/>
                <a:latin typeface="Arial" panose="020B0604020202020204" pitchFamily="34" charset="0"/>
                <a:ea typeface="Calibri" panose="020F0502020204030204" pitchFamily="34" charset="0"/>
                <a:cs typeface="Arial" panose="020B0604020202020204" pitchFamily="34" charset="0"/>
              </a:rPr>
              <a:t>el</a:t>
            </a:r>
            <a:r>
              <a:rPr lang="en-US" dirty="0">
                <a:effectLst/>
                <a:latin typeface="Arial" panose="020B0604020202020204" pitchFamily="34" charset="0"/>
                <a:ea typeface="Calibri" panose="020F0502020204030204" pitchFamily="34" charset="0"/>
                <a:cs typeface="Arial" panose="020B0604020202020204" pitchFamily="34" charset="0"/>
              </a:rPr>
              <a:t> plan de </a:t>
            </a:r>
            <a:r>
              <a:rPr lang="en-US" dirty="0" err="1">
                <a:effectLst/>
                <a:latin typeface="Arial" panose="020B0604020202020204" pitchFamily="34" charset="0"/>
                <a:ea typeface="Calibri" panose="020F0502020204030204" pitchFamily="34" charset="0"/>
                <a:cs typeface="Arial" panose="020B0604020202020204" pitchFamily="34" charset="0"/>
              </a:rPr>
              <a:t>caso</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039DF46B-7547-0AB5-2FC4-1791E2E3A154}"/>
              </a:ext>
            </a:extLst>
          </p:cNvPr>
          <p:cNvSpPr/>
          <p:nvPr/>
        </p:nvSpPr>
        <p:spPr>
          <a:xfrm>
            <a:off x="5337612" y="1670674"/>
            <a:ext cx="616999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FORMULACIÓN DEL PLAN DE CASO</a:t>
            </a:r>
            <a:endParaRPr lang="en-CA"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1CC9D63F-22C9-F333-28BC-0CC69C145729}"/>
              </a:ext>
            </a:extLst>
          </p:cNvPr>
          <p:cNvSpPr/>
          <p:nvPr/>
        </p:nvSpPr>
        <p:spPr>
          <a:xfrm>
            <a:off x="4949789" y="1643436"/>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grpSp>
        <p:nvGrpSpPr>
          <p:cNvPr id="7" name="Group 6">
            <a:extLst>
              <a:ext uri="{FF2B5EF4-FFF2-40B4-BE49-F238E27FC236}">
                <a16:creationId xmlns:a16="http://schemas.microsoft.com/office/drawing/2014/main" id="{916B2ED5-D08D-FD2D-8785-45CE148F0C45}"/>
              </a:ext>
            </a:extLst>
          </p:cNvPr>
          <p:cNvGrpSpPr/>
          <p:nvPr/>
        </p:nvGrpSpPr>
        <p:grpSpPr>
          <a:xfrm>
            <a:off x="1179362" y="2201153"/>
            <a:ext cx="3039476" cy="2646943"/>
            <a:chOff x="3792806" y="2065984"/>
            <a:chExt cx="4164945" cy="3627063"/>
          </a:xfrm>
        </p:grpSpPr>
        <p:grpSp>
          <p:nvGrpSpPr>
            <p:cNvPr id="8" name="Group 7">
              <a:extLst>
                <a:ext uri="{FF2B5EF4-FFF2-40B4-BE49-F238E27FC236}">
                  <a16:creationId xmlns:a16="http://schemas.microsoft.com/office/drawing/2014/main" id="{880E9C36-77F3-4CD4-9F64-0CE35EC04E2B}"/>
                </a:ext>
              </a:extLst>
            </p:cNvPr>
            <p:cNvGrpSpPr/>
            <p:nvPr/>
          </p:nvGrpSpPr>
          <p:grpSpPr>
            <a:xfrm>
              <a:off x="3792806" y="2065984"/>
              <a:ext cx="4164945" cy="3627063"/>
              <a:chOff x="5957706" y="3325646"/>
              <a:chExt cx="2611796" cy="1892062"/>
            </a:xfrm>
            <a:solidFill>
              <a:schemeClr val="accent3">
                <a:lumMod val="75000"/>
              </a:schemeClr>
            </a:solidFill>
          </p:grpSpPr>
          <p:sp>
            <p:nvSpPr>
              <p:cNvPr id="30" name="Rectangle: Rounded Corners 29">
                <a:extLst>
                  <a:ext uri="{FF2B5EF4-FFF2-40B4-BE49-F238E27FC236}">
                    <a16:creationId xmlns:a16="http://schemas.microsoft.com/office/drawing/2014/main" id="{9702781E-C4B2-5A7E-9621-D77B70386E0D}"/>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31" name="Rectangle: Top Corners Rounded 30">
                <a:extLst>
                  <a:ext uri="{FF2B5EF4-FFF2-40B4-BE49-F238E27FC236}">
                    <a16:creationId xmlns:a16="http://schemas.microsoft.com/office/drawing/2014/main" id="{8ED73301-7445-4619-FD20-8F960A8D9E6D}"/>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92C028C9-32D8-9387-DFE6-71FA92B115E7}"/>
                </a:ext>
              </a:extLst>
            </p:cNvPr>
            <p:cNvGrpSpPr/>
            <p:nvPr/>
          </p:nvGrpSpPr>
          <p:grpSpPr>
            <a:xfrm>
              <a:off x="4691054" y="3054806"/>
              <a:ext cx="2287905" cy="1970390"/>
              <a:chOff x="4416926" y="1952645"/>
              <a:chExt cx="1178615" cy="1015047"/>
            </a:xfrm>
            <a:solidFill>
              <a:schemeClr val="bg1"/>
            </a:solidFill>
          </p:grpSpPr>
          <p:sp>
            <p:nvSpPr>
              <p:cNvPr id="10" name="Rectangle: Rounded Corners 9">
                <a:extLst>
                  <a:ext uri="{FF2B5EF4-FFF2-40B4-BE49-F238E27FC236}">
                    <a16:creationId xmlns:a16="http://schemas.microsoft.com/office/drawing/2014/main" id="{617C301B-B52F-6EB6-72C4-871943A95040}"/>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Rectangle: Rounded Corners 10">
                <a:extLst>
                  <a:ext uri="{FF2B5EF4-FFF2-40B4-BE49-F238E27FC236}">
                    <a16:creationId xmlns:a16="http://schemas.microsoft.com/office/drawing/2014/main" id="{17D300C5-6AE4-9C22-7CBE-B05FE5494CFD}"/>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Rounded Corners 19">
                <a:extLst>
                  <a:ext uri="{FF2B5EF4-FFF2-40B4-BE49-F238E27FC236}">
                    <a16:creationId xmlns:a16="http://schemas.microsoft.com/office/drawing/2014/main" id="{BE76504F-8DF4-D837-5885-51A4378B2BED}"/>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Flowchart: Manual Input 20">
                <a:extLst>
                  <a:ext uri="{FF2B5EF4-FFF2-40B4-BE49-F238E27FC236}">
                    <a16:creationId xmlns:a16="http://schemas.microsoft.com/office/drawing/2014/main" id="{2ED2BA1E-2696-9938-9CDD-471ACA4C94FB}"/>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Rounded Corners 21">
                <a:extLst>
                  <a:ext uri="{FF2B5EF4-FFF2-40B4-BE49-F238E27FC236}">
                    <a16:creationId xmlns:a16="http://schemas.microsoft.com/office/drawing/2014/main" id="{7A335F1C-FEDE-09D2-8DD1-B5BBE13A0E1F}"/>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Rounded Corners 22">
                <a:extLst>
                  <a:ext uri="{FF2B5EF4-FFF2-40B4-BE49-F238E27FC236}">
                    <a16:creationId xmlns:a16="http://schemas.microsoft.com/office/drawing/2014/main" id="{C7D84A3D-FE97-0C89-9DB0-F62075DF6468}"/>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B8B2D703-565E-EDA4-AB0E-F22CCC223924}"/>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Flowchart: Manual Input 24">
                <a:extLst>
                  <a:ext uri="{FF2B5EF4-FFF2-40B4-BE49-F238E27FC236}">
                    <a16:creationId xmlns:a16="http://schemas.microsoft.com/office/drawing/2014/main" id="{333CD1B8-9917-9565-15D9-505F5E447CC7}"/>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ound Same Side Corner Rectangle 21">
                <a:extLst>
                  <a:ext uri="{FF2B5EF4-FFF2-40B4-BE49-F238E27FC236}">
                    <a16:creationId xmlns:a16="http://schemas.microsoft.com/office/drawing/2014/main" id="{B2ECD3FA-13F0-E18D-EF69-6E18FA4DF8B8}"/>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Oval 26">
                <a:extLst>
                  <a:ext uri="{FF2B5EF4-FFF2-40B4-BE49-F238E27FC236}">
                    <a16:creationId xmlns:a16="http://schemas.microsoft.com/office/drawing/2014/main" id="{1955CEC7-FAA9-1536-AC6E-DC07A99EB6ED}"/>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27">
                <a:extLst>
                  <a:ext uri="{FF2B5EF4-FFF2-40B4-BE49-F238E27FC236}">
                    <a16:creationId xmlns:a16="http://schemas.microsoft.com/office/drawing/2014/main" id="{74955DA1-BE98-8B28-570F-42F798A8BFA7}"/>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28">
                <a:extLst>
                  <a:ext uri="{FF2B5EF4-FFF2-40B4-BE49-F238E27FC236}">
                    <a16:creationId xmlns:a16="http://schemas.microsoft.com/office/drawing/2014/main" id="{F99E52B2-C93E-FB7D-5589-0E4FD6DB364A}"/>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4" name="Group 3">
            <a:extLst>
              <a:ext uri="{FF2B5EF4-FFF2-40B4-BE49-F238E27FC236}">
                <a16:creationId xmlns:a16="http://schemas.microsoft.com/office/drawing/2014/main" id="{A84D78EE-3196-BD0C-0998-8A98A1B50BE9}"/>
              </a:ext>
            </a:extLst>
          </p:cNvPr>
          <p:cNvGrpSpPr/>
          <p:nvPr/>
        </p:nvGrpSpPr>
        <p:grpSpPr>
          <a:xfrm>
            <a:off x="10057499" y="120516"/>
            <a:ext cx="1587872" cy="1368854"/>
            <a:chOff x="10228983" y="337468"/>
            <a:chExt cx="1587872" cy="1368854"/>
          </a:xfrm>
        </p:grpSpPr>
        <p:sp>
          <p:nvSpPr>
            <p:cNvPr id="32" name="Hexagon 31">
              <a:extLst>
                <a:ext uri="{FF2B5EF4-FFF2-40B4-BE49-F238E27FC236}">
                  <a16:creationId xmlns:a16="http://schemas.microsoft.com/office/drawing/2014/main" id="{299AAFFE-838B-04EB-01D7-8C8BEB8B743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3" name="Group 32">
              <a:extLst>
                <a:ext uri="{FF2B5EF4-FFF2-40B4-BE49-F238E27FC236}">
                  <a16:creationId xmlns:a16="http://schemas.microsoft.com/office/drawing/2014/main" id="{DC7B9065-2356-94F1-5A5C-6B468E6A3D86}"/>
                </a:ext>
              </a:extLst>
            </p:cNvPr>
            <p:cNvGrpSpPr/>
            <p:nvPr/>
          </p:nvGrpSpPr>
          <p:grpSpPr>
            <a:xfrm>
              <a:off x="10621771" y="762700"/>
              <a:ext cx="562136" cy="634675"/>
              <a:chOff x="760175" y="830142"/>
              <a:chExt cx="867619" cy="979579"/>
            </a:xfrm>
          </p:grpSpPr>
          <p:sp>
            <p:nvSpPr>
              <p:cNvPr id="37" name="Rectangle 36">
                <a:extLst>
                  <a:ext uri="{FF2B5EF4-FFF2-40B4-BE49-F238E27FC236}">
                    <a16:creationId xmlns:a16="http://schemas.microsoft.com/office/drawing/2014/main" id="{37474551-B5CD-645B-F00C-0DDDAC3E3436}"/>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38" name="Rectangle 37">
                <a:extLst>
                  <a:ext uri="{FF2B5EF4-FFF2-40B4-BE49-F238E27FC236}">
                    <a16:creationId xmlns:a16="http://schemas.microsoft.com/office/drawing/2014/main" id="{115A1922-424A-768E-7960-FA617EEC907E}"/>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4" name="Group 33">
              <a:extLst>
                <a:ext uri="{FF2B5EF4-FFF2-40B4-BE49-F238E27FC236}">
                  <a16:creationId xmlns:a16="http://schemas.microsoft.com/office/drawing/2014/main" id="{943EA045-8FC4-079D-FF53-C23825E30A3E}"/>
                </a:ext>
              </a:extLst>
            </p:cNvPr>
            <p:cNvGrpSpPr/>
            <p:nvPr/>
          </p:nvGrpSpPr>
          <p:grpSpPr>
            <a:xfrm>
              <a:off x="11325415" y="762701"/>
              <a:ext cx="182192" cy="634674"/>
              <a:chOff x="2121762" y="2323619"/>
              <a:chExt cx="200378" cy="825210"/>
            </a:xfrm>
          </p:grpSpPr>
          <p:sp>
            <p:nvSpPr>
              <p:cNvPr id="35" name="Isosceles Triangle 34">
                <a:extLst>
                  <a:ext uri="{FF2B5EF4-FFF2-40B4-BE49-F238E27FC236}">
                    <a16:creationId xmlns:a16="http://schemas.microsoft.com/office/drawing/2014/main" id="{61A84A53-88D4-8453-9DDA-99C3A5C4294C}"/>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35">
                <a:extLst>
                  <a:ext uri="{FF2B5EF4-FFF2-40B4-BE49-F238E27FC236}">
                    <a16:creationId xmlns:a16="http://schemas.microsoft.com/office/drawing/2014/main" id="{F7D5A85A-A040-7B10-CE77-D92D7D486B18}"/>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5347238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9B6C3-3161-6C3E-1BB1-60803634EE59}"/>
              </a:ext>
            </a:extLst>
          </p:cNvPr>
          <p:cNvSpPr>
            <a:spLocks noGrp="1"/>
          </p:cNvSpPr>
          <p:nvPr>
            <p:ph type="title"/>
          </p:nvPr>
        </p:nvSpPr>
        <p:spPr>
          <a:xfrm>
            <a:off x="816034" y="85891"/>
            <a:ext cx="9965267" cy="868968"/>
          </a:xfrm>
        </p:spPr>
        <p:txBody>
          <a:bodyPr>
            <a:normAutofit fontScale="90000"/>
          </a:bodyPr>
          <a:lstStyle/>
          <a:p>
            <a:pPr algn="l"/>
            <a:r>
              <a:rPr lang="en-GB" dirty="0" err="1"/>
              <a:t>Formulación</a:t>
            </a:r>
            <a:r>
              <a:rPr lang="en-GB" dirty="0"/>
              <a:t> del plan de </a:t>
            </a:r>
            <a:r>
              <a:rPr lang="en-GB" dirty="0" err="1"/>
              <a:t>caso</a:t>
            </a:r>
            <a:r>
              <a:rPr lang="en-GB" dirty="0"/>
              <a:t>: servicios </a:t>
            </a:r>
            <a:r>
              <a:rPr lang="en-GB" dirty="0" err="1"/>
              <a:t>familiares</a:t>
            </a:r>
            <a:r>
              <a:rPr lang="en-GB" dirty="0"/>
              <a:t> y/o del </a:t>
            </a:r>
            <a:r>
              <a:rPr lang="en-GB" dirty="0" err="1"/>
              <a:t>hogar</a:t>
            </a:r>
            <a:endParaRPr lang="en-US" dirty="0"/>
          </a:p>
        </p:txBody>
      </p:sp>
      <p:grpSp>
        <p:nvGrpSpPr>
          <p:cNvPr id="16" name="Group 15">
            <a:extLst>
              <a:ext uri="{FF2B5EF4-FFF2-40B4-BE49-F238E27FC236}">
                <a16:creationId xmlns:a16="http://schemas.microsoft.com/office/drawing/2014/main" id="{5C1410A2-E7F9-6CD3-05B8-E2C3DDE7AF1D}"/>
              </a:ext>
            </a:extLst>
          </p:cNvPr>
          <p:cNvGrpSpPr/>
          <p:nvPr/>
        </p:nvGrpSpPr>
        <p:grpSpPr>
          <a:xfrm>
            <a:off x="10306789" y="595612"/>
            <a:ext cx="1587872" cy="1368854"/>
            <a:chOff x="10228983" y="337468"/>
            <a:chExt cx="1587872" cy="1368854"/>
          </a:xfrm>
        </p:grpSpPr>
        <p:sp>
          <p:nvSpPr>
            <p:cNvPr id="17" name="Hexagon 16">
              <a:extLst>
                <a:ext uri="{FF2B5EF4-FFF2-40B4-BE49-F238E27FC236}">
                  <a16:creationId xmlns:a16="http://schemas.microsoft.com/office/drawing/2014/main" id="{EC7544A6-3BBA-7029-D43A-8C9E84A691A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111F331E-A7E5-F3A0-DDCD-98A5B5875CDC}"/>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953965CD-72F8-F4F1-75A4-A042CA2F7F33}"/>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23</a:t>
                </a:r>
              </a:p>
            </p:txBody>
          </p:sp>
          <p:sp>
            <p:nvSpPr>
              <p:cNvPr id="23" name="Rectangle 22">
                <a:extLst>
                  <a:ext uri="{FF2B5EF4-FFF2-40B4-BE49-F238E27FC236}">
                    <a16:creationId xmlns:a16="http://schemas.microsoft.com/office/drawing/2014/main" id="{DA0249C2-93FD-B3FD-57EF-085E0B6D125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E2BB8DF1-6F49-3A37-FAC6-D018A814465F}"/>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20D62511-70C2-D01C-7689-5A2415A1EE48}"/>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6EF2B3CD-397B-EC76-F91C-8884DF29820F}"/>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15" name="Oval 14">
            <a:extLst>
              <a:ext uri="{FF2B5EF4-FFF2-40B4-BE49-F238E27FC236}">
                <a16:creationId xmlns:a16="http://schemas.microsoft.com/office/drawing/2014/main" id="{3C99A1FB-9F44-76CC-935B-8D8ACD99ECAE}"/>
              </a:ext>
            </a:extLst>
          </p:cNvPr>
          <p:cNvSpPr/>
          <p:nvPr/>
        </p:nvSpPr>
        <p:spPr>
          <a:xfrm>
            <a:off x="2254093"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41FA56E1-8E61-E745-4D21-50977924413E}"/>
              </a:ext>
            </a:extLst>
          </p:cNvPr>
          <p:cNvSpPr/>
          <p:nvPr/>
        </p:nvSpPr>
        <p:spPr>
          <a:xfrm>
            <a:off x="4615418"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Rounded Corners 24">
            <a:extLst>
              <a:ext uri="{FF2B5EF4-FFF2-40B4-BE49-F238E27FC236}">
                <a16:creationId xmlns:a16="http://schemas.microsoft.com/office/drawing/2014/main" id="{0664EC88-B243-8752-CB75-FD3A4003E2C2}"/>
              </a:ext>
            </a:extLst>
          </p:cNvPr>
          <p:cNvSpPr/>
          <p:nvPr/>
        </p:nvSpPr>
        <p:spPr>
          <a:xfrm>
            <a:off x="1984816" y="3307644"/>
            <a:ext cx="2047161" cy="51324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Menor</a:t>
            </a:r>
            <a:endParaRPr lang="en-US" b="1" dirty="0">
              <a:solidFill>
                <a:schemeClr val="bg1"/>
              </a:solidFill>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EEC945F1-6F57-1073-B305-B838C5538C8C}"/>
              </a:ext>
            </a:extLst>
          </p:cNvPr>
          <p:cNvSpPr/>
          <p:nvPr/>
        </p:nvSpPr>
        <p:spPr>
          <a:xfrm>
            <a:off x="4567300" y="3307644"/>
            <a:ext cx="2684132" cy="51324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Familia u </a:t>
            </a:r>
            <a:r>
              <a:rPr lang="en-GB" b="1" dirty="0" err="1">
                <a:solidFill>
                  <a:schemeClr val="bg1"/>
                </a:solidFill>
                <a:latin typeface="Arial" panose="020B0604020202020204" pitchFamily="34" charset="0"/>
                <a:cs typeface="Arial" panose="020B0604020202020204" pitchFamily="34" charset="0"/>
              </a:rPr>
              <a:t>hogar</a:t>
            </a:r>
            <a:endParaRPr lang="en-US" b="1" dirty="0">
              <a:solidFill>
                <a:schemeClr val="bg1"/>
              </a:solidFill>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92CBDE5C-17B3-E277-7E65-C3E3BA615E46}"/>
              </a:ext>
            </a:extLst>
          </p:cNvPr>
          <p:cNvSpPr/>
          <p:nvPr/>
        </p:nvSpPr>
        <p:spPr>
          <a:xfrm>
            <a:off x="7786755" y="3302061"/>
            <a:ext cx="2456451" cy="536855"/>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Cuidadores</a:t>
            </a:r>
            <a:endParaRPr lang="en-US" sz="1400" dirty="0">
              <a:solidFill>
                <a:schemeClr val="bg1"/>
              </a:solidFill>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95FC8F1B-7F10-ECF0-D554-A6B5CA3551D7}"/>
              </a:ext>
            </a:extLst>
          </p:cNvPr>
          <p:cNvSpPr txBox="1"/>
          <p:nvPr/>
        </p:nvSpPr>
        <p:spPr>
          <a:xfrm>
            <a:off x="7786755" y="3844629"/>
            <a:ext cx="2490821" cy="307777"/>
          </a:xfrm>
          <a:prstGeom prst="rect">
            <a:avLst/>
          </a:prstGeom>
          <a:noFill/>
        </p:spPr>
        <p:txBody>
          <a:bodyPr wrap="square">
            <a:spAutoFit/>
          </a:bodyPr>
          <a:lstStyle/>
          <a:p>
            <a:pPr algn="ctr"/>
            <a:r>
              <a:rPr lang="en-GB" sz="1400" dirty="0">
                <a:latin typeface="Arial" panose="020B0604020202020204" pitchFamily="34" charset="0"/>
                <a:cs typeface="Arial" panose="020B0604020202020204" pitchFamily="34" charset="0"/>
              </a:rPr>
              <a:t>(</a:t>
            </a:r>
            <a:r>
              <a:rPr lang="en-GB" sz="1400" dirty="0" err="1">
                <a:latin typeface="Arial" panose="020B0604020202020204" pitchFamily="34" charset="0"/>
                <a:cs typeface="Arial" panose="020B0604020202020204" pitchFamily="34" charset="0"/>
              </a:rPr>
              <a:t>Considerar</a:t>
            </a:r>
            <a:r>
              <a:rPr lang="en-GB" sz="1400" dirty="0">
                <a:latin typeface="Arial" panose="020B0604020202020204" pitchFamily="34" charset="0"/>
                <a:cs typeface="Arial" panose="020B0604020202020204" pitchFamily="34" charset="0"/>
              </a:rPr>
              <a:t> hombre y mujer)</a:t>
            </a:r>
            <a:endParaRPr lang="en-US" sz="1400" dirty="0"/>
          </a:p>
        </p:txBody>
      </p:sp>
    </p:spTree>
    <p:extLst>
      <p:ext uri="{BB962C8B-B14F-4D97-AF65-F5344CB8AC3E}">
        <p14:creationId xmlns:p14="http://schemas.microsoft.com/office/powerpoint/2010/main" val="3808867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Oval 26">
            <a:extLst>
              <a:ext uri="{FF2B5EF4-FFF2-40B4-BE49-F238E27FC236}">
                <a16:creationId xmlns:a16="http://schemas.microsoft.com/office/drawing/2014/main" id="{37DFADD6-5B06-BBEB-4C97-27645EFCC7EF}"/>
              </a:ext>
            </a:extLst>
          </p:cNvPr>
          <p:cNvSpPr/>
          <p:nvPr/>
        </p:nvSpPr>
        <p:spPr>
          <a:xfrm>
            <a:off x="2254093"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22F8DC8B-FB9A-1F07-9C94-FCA6044915BD}"/>
              </a:ext>
            </a:extLst>
          </p:cNvPr>
          <p:cNvSpPr/>
          <p:nvPr/>
        </p:nvSpPr>
        <p:spPr>
          <a:xfrm>
            <a:off x="4615418"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87DFB3-D4B9-3C72-8C7A-8593AB65E57F}"/>
              </a:ext>
            </a:extLst>
          </p:cNvPr>
          <p:cNvSpPr>
            <a:spLocks noGrp="1"/>
          </p:cNvSpPr>
          <p:nvPr>
            <p:ph type="title"/>
          </p:nvPr>
        </p:nvSpPr>
        <p:spPr/>
        <p:txBody>
          <a:bodyPr>
            <a:normAutofit/>
          </a:bodyPr>
          <a:lstStyle/>
          <a:p>
            <a:r>
              <a:rPr lang="en-GB" dirty="0">
                <a:highlight>
                  <a:srgbClr val="FFFF00"/>
                </a:highlight>
              </a:rPr>
              <a:t>Servicios </a:t>
            </a:r>
            <a:r>
              <a:rPr lang="en-GB" dirty="0" err="1">
                <a:highlight>
                  <a:srgbClr val="FFFF00"/>
                </a:highlight>
              </a:rPr>
              <a:t>familiares</a:t>
            </a:r>
            <a:r>
              <a:rPr lang="en-GB" dirty="0">
                <a:highlight>
                  <a:srgbClr val="FFFF00"/>
                </a:highlight>
              </a:rPr>
              <a:t> y/o del </a:t>
            </a:r>
            <a:r>
              <a:rPr lang="en-GB" dirty="0" err="1">
                <a:highlight>
                  <a:srgbClr val="FFFF00"/>
                </a:highlight>
              </a:rPr>
              <a:t>hogar</a:t>
            </a:r>
            <a:endParaRPr lang="en-US" dirty="0">
              <a:highlight>
                <a:srgbClr val="FFFF00"/>
              </a:highlight>
            </a:endParaRPr>
          </a:p>
        </p:txBody>
      </p:sp>
      <p:sp>
        <p:nvSpPr>
          <p:cNvPr id="8" name="Rectangle 7">
            <a:extLst>
              <a:ext uri="{FF2B5EF4-FFF2-40B4-BE49-F238E27FC236}">
                <a16:creationId xmlns:a16="http://schemas.microsoft.com/office/drawing/2014/main" id="{301911A2-5C6C-3536-273E-82CD69B60BD9}"/>
              </a:ext>
            </a:extLst>
          </p:cNvPr>
          <p:cNvSpPr/>
          <p:nvPr/>
        </p:nvSpPr>
        <p:spPr>
          <a:xfrm>
            <a:off x="7414642" y="2483739"/>
            <a:ext cx="1418492"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latin typeface="Arial" panose="020B0604020202020204" pitchFamily="34" charset="0"/>
                <a:cs typeface="Arial" panose="020B0604020202020204" pitchFamily="34" charset="0"/>
              </a:rPr>
              <a:t>Programas</a:t>
            </a:r>
            <a:r>
              <a:rPr lang="en-GB" dirty="0">
                <a:solidFill>
                  <a:schemeClr val="tx1"/>
                </a:solidFill>
                <a:latin typeface="Arial" panose="020B0604020202020204" pitchFamily="34" charset="0"/>
                <a:cs typeface="Arial" panose="020B0604020202020204" pitchFamily="34" charset="0"/>
              </a:rPr>
              <a:t> de </a:t>
            </a:r>
            <a:r>
              <a:rPr lang="en-GB" dirty="0" err="1">
                <a:solidFill>
                  <a:schemeClr val="tx1"/>
                </a:solidFill>
                <a:latin typeface="Arial" panose="020B0604020202020204" pitchFamily="34" charset="0"/>
                <a:cs typeface="Arial" panose="020B0604020202020204" pitchFamily="34" charset="0"/>
              </a:rPr>
              <a:t>crianza</a:t>
            </a:r>
            <a:endParaRPr lang="en-US" dirty="0">
              <a:solidFill>
                <a:schemeClr val="tx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6C322BBB-345D-C719-18BB-43C882B7D21B}"/>
              </a:ext>
            </a:extLst>
          </p:cNvPr>
          <p:cNvSpPr/>
          <p:nvPr/>
        </p:nvSpPr>
        <p:spPr>
          <a:xfrm>
            <a:off x="7695745" y="3466443"/>
            <a:ext cx="1418492"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Grupos de apoyo</a:t>
            </a:r>
            <a:endParaRPr lang="en-US" dirty="0">
              <a:solidFill>
                <a:schemeClr val="tx1"/>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DAFC83FC-2B32-1B3D-829F-28F7C2B98013}"/>
              </a:ext>
            </a:extLst>
          </p:cNvPr>
          <p:cNvSpPr/>
          <p:nvPr/>
        </p:nvSpPr>
        <p:spPr>
          <a:xfrm>
            <a:off x="4765748" y="1793128"/>
            <a:ext cx="2485684" cy="33554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1200"/>
              </a:spcAft>
            </a:pPr>
            <a:r>
              <a:rPr lang="en-GB" dirty="0">
                <a:solidFill>
                  <a:schemeClr val="tx1"/>
                </a:solidFill>
                <a:latin typeface="Arial" panose="020B0604020202020204" pitchFamily="34" charset="0"/>
                <a:cs typeface="Arial" panose="020B0604020202020204" pitchFamily="34" charset="0"/>
              </a:rPr>
              <a:t>Intervenciones económicas</a:t>
            </a:r>
          </a:p>
          <a:p>
            <a:pPr algn="ctr">
              <a:spcAft>
                <a:spcPts val="1200"/>
              </a:spcAft>
            </a:pPr>
            <a:r>
              <a:rPr lang="en-GB" dirty="0">
                <a:solidFill>
                  <a:schemeClr val="tx1"/>
                </a:solidFill>
                <a:latin typeface="Arial" panose="020B0604020202020204" pitchFamily="34" charset="0"/>
                <a:cs typeface="Arial" panose="020B0604020202020204" pitchFamily="34" charset="0"/>
              </a:rPr>
              <a:t>SMAPS</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Medios de </a:t>
            </a:r>
            <a:r>
              <a:rPr lang="en-GB" dirty="0" err="1">
                <a:solidFill>
                  <a:schemeClr val="tx1"/>
                </a:solidFill>
                <a:latin typeface="Arial" panose="020B0604020202020204" pitchFamily="34" charset="0"/>
                <a:cs typeface="Arial" panose="020B0604020202020204" pitchFamily="34" charset="0"/>
              </a:rPr>
              <a:t>subsistencia</a:t>
            </a:r>
            <a:r>
              <a:rPr lang="en-GB" dirty="0">
                <a:solidFill>
                  <a:schemeClr val="tx1"/>
                </a:solidFill>
                <a:latin typeface="Arial" panose="020B0604020202020204" pitchFamily="34" charset="0"/>
                <a:cs typeface="Arial" panose="020B0604020202020204" pitchFamily="34" charset="0"/>
              </a:rPr>
              <a:t> y/o seguridad alimentaria</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err="1">
                <a:solidFill>
                  <a:schemeClr val="tx1"/>
                </a:solidFill>
                <a:latin typeface="Arial" panose="020B0604020202020204" pitchFamily="34" charset="0"/>
                <a:cs typeface="Arial" panose="020B0604020202020204" pitchFamily="34" charset="0"/>
              </a:rPr>
              <a:t>Servicios</a:t>
            </a:r>
            <a:r>
              <a:rPr lang="en-GB" dirty="0">
                <a:solidFill>
                  <a:schemeClr val="tx1"/>
                </a:solidFill>
                <a:latin typeface="Arial" panose="020B0604020202020204" pitchFamily="34" charset="0"/>
                <a:cs typeface="Arial" panose="020B0604020202020204" pitchFamily="34" charset="0"/>
              </a:rPr>
              <a:t> de </a:t>
            </a:r>
            <a:r>
              <a:rPr lang="en-GB" dirty="0" err="1">
                <a:solidFill>
                  <a:schemeClr val="tx1"/>
                </a:solidFill>
                <a:latin typeface="Arial" panose="020B0604020202020204" pitchFamily="34" charset="0"/>
                <a:cs typeface="Arial" panose="020B0604020202020204" pitchFamily="34" charset="0"/>
              </a:rPr>
              <a:t>salud</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Servicios de violencia de género</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Sensibilización</a:t>
            </a:r>
            <a:endParaRPr lang="en-US" dirty="0">
              <a:solidFill>
                <a:schemeClr val="tx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9056A7B7-E75F-FCAB-95B8-2183EC9BAF99}"/>
              </a:ext>
            </a:extLst>
          </p:cNvPr>
          <p:cNvSpPr/>
          <p:nvPr/>
        </p:nvSpPr>
        <p:spPr>
          <a:xfrm>
            <a:off x="2784714" y="1366786"/>
            <a:ext cx="2218170" cy="11851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Educación y formación profesional</a:t>
            </a:r>
            <a:endParaRPr lang="en-US" dirty="0">
              <a:solidFill>
                <a:schemeClr val="tx1"/>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8646BF21-A1D7-7F58-F6E1-E2A66ED48D7D}"/>
              </a:ext>
            </a:extLst>
          </p:cNvPr>
          <p:cNvSpPr/>
          <p:nvPr/>
        </p:nvSpPr>
        <p:spPr>
          <a:xfrm>
            <a:off x="7332544" y="4390771"/>
            <a:ext cx="1418492"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Grupos de mujeres</a:t>
            </a:r>
            <a:endParaRPr lang="en-US" dirty="0">
              <a:solidFill>
                <a:schemeClr val="tx1"/>
              </a:solidFill>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7B8C2D76-DCE3-080C-69F5-E4100CB0BFBF}"/>
              </a:ext>
            </a:extLst>
          </p:cNvPr>
          <p:cNvSpPr/>
          <p:nvPr/>
        </p:nvSpPr>
        <p:spPr>
          <a:xfrm>
            <a:off x="2382861" y="2514797"/>
            <a:ext cx="2218170"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Espacios </a:t>
            </a:r>
            <a:r>
              <a:rPr lang="en-GB" dirty="0" err="1">
                <a:solidFill>
                  <a:schemeClr val="tx1"/>
                </a:solidFill>
                <a:latin typeface="Arial" panose="020B0604020202020204" pitchFamily="34" charset="0"/>
                <a:cs typeface="Arial" panose="020B0604020202020204" pitchFamily="34" charset="0"/>
              </a:rPr>
              <a:t>adaptados</a:t>
            </a:r>
            <a:r>
              <a:rPr lang="en-GB" dirty="0">
                <a:solidFill>
                  <a:schemeClr val="tx1"/>
                </a:solidFill>
                <a:latin typeface="Arial" panose="020B0604020202020204" pitchFamily="34" charset="0"/>
                <a:cs typeface="Arial" panose="020B0604020202020204" pitchFamily="34" charset="0"/>
              </a:rPr>
              <a:t> a </a:t>
            </a:r>
            <a:r>
              <a:rPr lang="en-GB" dirty="0" err="1">
                <a:solidFill>
                  <a:schemeClr val="tx1"/>
                </a:solidFill>
                <a:latin typeface="Arial" panose="020B0604020202020204" pitchFamily="34" charset="0"/>
                <a:cs typeface="Arial" panose="020B0604020202020204" pitchFamily="34" charset="0"/>
              </a:rPr>
              <a:t>niños</a:t>
            </a:r>
            <a:r>
              <a:rPr lang="en-GB" dirty="0">
                <a:solidFill>
                  <a:schemeClr val="tx1"/>
                </a:solidFill>
                <a:latin typeface="Arial" panose="020B0604020202020204" pitchFamily="34" charset="0"/>
                <a:cs typeface="Arial" panose="020B0604020202020204" pitchFamily="34" charset="0"/>
              </a:rPr>
              <a:t>, </a:t>
            </a:r>
            <a:r>
              <a:rPr lang="en-GB" dirty="0" err="1">
                <a:solidFill>
                  <a:schemeClr val="tx1"/>
                </a:solidFill>
                <a:latin typeface="Arial" panose="020B0604020202020204" pitchFamily="34" charset="0"/>
                <a:cs typeface="Arial" panose="020B0604020202020204" pitchFamily="34" charset="0"/>
              </a:rPr>
              <a:t>niñas</a:t>
            </a:r>
            <a:r>
              <a:rPr lang="en-GB" dirty="0">
                <a:solidFill>
                  <a:schemeClr val="tx1"/>
                </a:solidFill>
                <a:latin typeface="Arial" panose="020B0604020202020204" pitchFamily="34" charset="0"/>
                <a:cs typeface="Arial" panose="020B0604020202020204" pitchFamily="34" charset="0"/>
              </a:rPr>
              <a:t> y adolescentes </a:t>
            </a:r>
            <a:endParaRPr lang="en-US" dirty="0">
              <a:solidFill>
                <a:schemeClr val="tx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F0FDACED-9D25-AE44-BB53-72915221CEDE}"/>
              </a:ext>
            </a:extLst>
          </p:cNvPr>
          <p:cNvSpPr/>
          <p:nvPr/>
        </p:nvSpPr>
        <p:spPr>
          <a:xfrm>
            <a:off x="2418565" y="3624377"/>
            <a:ext cx="2346579"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Aprendizaje socioemocional</a:t>
            </a:r>
            <a:endParaRPr lang="en-US" dirty="0">
              <a:solidFill>
                <a:schemeClr val="tx1"/>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200D6E8B-2CF3-DE8A-916E-709C4C4A917F}"/>
              </a:ext>
            </a:extLst>
          </p:cNvPr>
          <p:cNvSpPr/>
          <p:nvPr/>
        </p:nvSpPr>
        <p:spPr>
          <a:xfrm>
            <a:off x="3174148" y="4733957"/>
            <a:ext cx="1715658" cy="608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Programas de habilidades para la vida</a:t>
            </a:r>
            <a:endParaRPr lang="en-US" dirty="0">
              <a:solidFill>
                <a:schemeClr val="tx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77001FFC-6962-9892-5CBD-135B53B252FB}"/>
              </a:ext>
            </a:extLst>
          </p:cNvPr>
          <p:cNvSpPr/>
          <p:nvPr/>
        </p:nvSpPr>
        <p:spPr>
          <a:xfrm>
            <a:off x="6902270" y="1572802"/>
            <a:ext cx="1558154"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Gestión del dinero</a:t>
            </a:r>
            <a:endParaRPr lang="en-US" dirty="0">
              <a:solidFill>
                <a:schemeClr val="tx1"/>
              </a:solidFill>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0A64C78C-467C-2387-F94D-56B387B10099}"/>
              </a:ext>
            </a:extLst>
          </p:cNvPr>
          <p:cNvSpPr/>
          <p:nvPr/>
        </p:nvSpPr>
        <p:spPr>
          <a:xfrm>
            <a:off x="1984816" y="5492437"/>
            <a:ext cx="2047161" cy="39188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Menor</a:t>
            </a:r>
            <a:endParaRPr lang="en-US" b="1" dirty="0">
              <a:solidFill>
                <a:schemeClr val="bg1"/>
              </a:solidFill>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51D407A3-5613-269C-C4B7-A8B0A53D008E}"/>
              </a:ext>
            </a:extLst>
          </p:cNvPr>
          <p:cNvSpPr/>
          <p:nvPr/>
        </p:nvSpPr>
        <p:spPr>
          <a:xfrm>
            <a:off x="4567300" y="5492437"/>
            <a:ext cx="2684132" cy="39188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Familia u </a:t>
            </a:r>
            <a:r>
              <a:rPr lang="en-GB" b="1" dirty="0" err="1">
                <a:solidFill>
                  <a:schemeClr val="bg1"/>
                </a:solidFill>
                <a:latin typeface="Arial" panose="020B0604020202020204" pitchFamily="34" charset="0"/>
                <a:cs typeface="Arial" panose="020B0604020202020204" pitchFamily="34" charset="0"/>
              </a:rPr>
              <a:t>hogar</a:t>
            </a:r>
            <a:endParaRPr lang="en-US" b="1" dirty="0">
              <a:solidFill>
                <a:schemeClr val="bg1"/>
              </a:solidFill>
              <a:latin typeface="Arial" panose="020B0604020202020204" pitchFamily="34" charset="0"/>
              <a:cs typeface="Arial" panose="020B0604020202020204" pitchFamily="34" charset="0"/>
            </a:endParaRPr>
          </a:p>
        </p:txBody>
      </p:sp>
      <p:grpSp>
        <p:nvGrpSpPr>
          <p:cNvPr id="35" name="Group 34">
            <a:extLst>
              <a:ext uri="{FF2B5EF4-FFF2-40B4-BE49-F238E27FC236}">
                <a16:creationId xmlns:a16="http://schemas.microsoft.com/office/drawing/2014/main" id="{E8A6DE9D-8B3E-DED0-5250-F9E19342C95D}"/>
              </a:ext>
            </a:extLst>
          </p:cNvPr>
          <p:cNvGrpSpPr/>
          <p:nvPr/>
        </p:nvGrpSpPr>
        <p:grpSpPr>
          <a:xfrm>
            <a:off x="7786755" y="5492437"/>
            <a:ext cx="2490821" cy="723406"/>
            <a:chOff x="8536215" y="1281373"/>
            <a:chExt cx="2490821" cy="723406"/>
          </a:xfrm>
          <a:solidFill>
            <a:schemeClr val="accent3">
              <a:lumMod val="75000"/>
            </a:schemeClr>
          </a:solidFill>
        </p:grpSpPr>
        <p:sp>
          <p:nvSpPr>
            <p:cNvPr id="31" name="Rectangle: Rounded Corners 30">
              <a:extLst>
                <a:ext uri="{FF2B5EF4-FFF2-40B4-BE49-F238E27FC236}">
                  <a16:creationId xmlns:a16="http://schemas.microsoft.com/office/drawing/2014/main" id="{E8EFF258-DF40-5ED2-29A1-645E3BA023D7}"/>
                </a:ext>
              </a:extLst>
            </p:cNvPr>
            <p:cNvSpPr/>
            <p:nvPr/>
          </p:nvSpPr>
          <p:spPr>
            <a:xfrm>
              <a:off x="8536215" y="1281373"/>
              <a:ext cx="2456451" cy="40991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Cuidadores</a:t>
              </a:r>
              <a:endParaRPr lang="en-US" sz="14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63B3C9-6ADA-0828-579A-8FD1DF0AACD9}"/>
                </a:ext>
              </a:extLst>
            </p:cNvPr>
            <p:cNvSpPr txBox="1"/>
            <p:nvPr/>
          </p:nvSpPr>
          <p:spPr>
            <a:xfrm>
              <a:off x="8536215" y="1697002"/>
              <a:ext cx="2490821" cy="307777"/>
            </a:xfrm>
            <a:prstGeom prst="rect">
              <a:avLst/>
            </a:prstGeom>
            <a:noFill/>
          </p:spPr>
          <p:txBody>
            <a:bodyPr wrap="square">
              <a:spAutoFit/>
            </a:bodyPr>
            <a:lstStyle/>
            <a:p>
              <a:pPr algn="ctr"/>
              <a:r>
                <a:rPr lang="en-GB" sz="1400" dirty="0">
                  <a:latin typeface="Arial" panose="020B0604020202020204" pitchFamily="34" charset="0"/>
                  <a:cs typeface="Arial" panose="020B0604020202020204" pitchFamily="34" charset="0"/>
                </a:rPr>
                <a:t>(</a:t>
              </a:r>
              <a:r>
                <a:rPr lang="en-GB" sz="1400" dirty="0" err="1">
                  <a:latin typeface="Arial" panose="020B0604020202020204" pitchFamily="34" charset="0"/>
                  <a:cs typeface="Arial" panose="020B0604020202020204" pitchFamily="34" charset="0"/>
                </a:rPr>
                <a:t>Considerar</a:t>
              </a:r>
              <a:r>
                <a:rPr lang="en-GB" sz="1400" dirty="0">
                  <a:latin typeface="Arial" panose="020B0604020202020204" pitchFamily="34" charset="0"/>
                  <a:cs typeface="Arial" panose="020B0604020202020204" pitchFamily="34" charset="0"/>
                </a:rPr>
                <a:t> hombre y mujer)</a:t>
              </a:r>
              <a:endParaRPr lang="en-US" sz="1400" dirty="0"/>
            </a:p>
          </p:txBody>
        </p:sp>
      </p:grpSp>
    </p:spTree>
    <p:extLst>
      <p:ext uri="{BB962C8B-B14F-4D97-AF65-F5344CB8AC3E}">
        <p14:creationId xmlns:p14="http://schemas.microsoft.com/office/powerpoint/2010/main" val="1398813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Shape 245"/>
        <p:cNvGrpSpPr/>
        <p:nvPr/>
      </p:nvGrpSpPr>
      <p:grpSpPr>
        <a:xfrm>
          <a:off x="0" y="0"/>
          <a:ext cx="0" cy="0"/>
          <a:chOff x="0" y="0"/>
          <a:chExt cx="0" cy="0"/>
        </a:xfrm>
      </p:grpSpPr>
      <p:sp>
        <p:nvSpPr>
          <p:cNvPr id="2" name="Title 72">
            <a:extLst>
              <a:ext uri="{FF2B5EF4-FFF2-40B4-BE49-F238E27FC236}">
                <a16:creationId xmlns:a16="http://schemas.microsoft.com/office/drawing/2014/main" id="{D0346587-4D41-9AE2-DE7D-87C86A879F9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err="1">
                <a:solidFill>
                  <a:schemeClr val="bg1">
                    <a:lumMod val="75000"/>
                  </a:schemeClr>
                </a:solidFill>
                <a:latin typeface="Garamond"/>
              </a:rPr>
              <a:t>Guía</a:t>
            </a:r>
            <a:r>
              <a:rPr lang="en-CA" sz="5400" b="1" dirty="0">
                <a:solidFill>
                  <a:schemeClr val="bg1">
                    <a:lumMod val="75000"/>
                  </a:schemeClr>
                </a:solidFill>
                <a:latin typeface="Garamond"/>
              </a:rPr>
              <a:t> del </a:t>
            </a:r>
            <a:r>
              <a:rPr lang="en-CA" sz="5400" b="1" dirty="0" err="1">
                <a:solidFill>
                  <a:schemeClr val="bg1">
                    <a:lumMod val="75000"/>
                  </a:schemeClr>
                </a:solidFill>
                <a:latin typeface="Garamond"/>
              </a:rPr>
              <a:t>facilitador</a:t>
            </a:r>
            <a:endParaRPr lang="en-CA" sz="5400" b="1" dirty="0">
              <a:solidFill>
                <a:schemeClr val="bg1">
                  <a:lumMod val="75000"/>
                </a:schemeClr>
              </a:solidFill>
            </a:endParaRPr>
          </a:p>
        </p:txBody>
      </p:sp>
    </p:spTree>
    <p:extLst>
      <p:ext uri="{BB962C8B-B14F-4D97-AF65-F5344CB8AC3E}">
        <p14:creationId xmlns:p14="http://schemas.microsoft.com/office/powerpoint/2010/main" val="2459059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Rounded Corners 26">
            <a:extLst>
              <a:ext uri="{FF2B5EF4-FFF2-40B4-BE49-F238E27FC236}">
                <a16:creationId xmlns:a16="http://schemas.microsoft.com/office/drawing/2014/main" id="{2B969C01-6F56-7733-7C40-2E3F927178A8}"/>
              </a:ext>
            </a:extLst>
          </p:cNvPr>
          <p:cNvSpPr/>
          <p:nvPr/>
        </p:nvSpPr>
        <p:spPr>
          <a:xfrm>
            <a:off x="5722533" y="1581665"/>
            <a:ext cx="5708821" cy="4263081"/>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753533-99A8-522F-3B7B-14DA5A12572A}"/>
              </a:ext>
            </a:extLst>
          </p:cNvPr>
          <p:cNvSpPr>
            <a:spLocks noGrp="1"/>
          </p:cNvSpPr>
          <p:nvPr>
            <p:ph type="title"/>
          </p:nvPr>
        </p:nvSpPr>
        <p:spPr/>
        <p:txBody>
          <a:bodyPr>
            <a:normAutofit fontScale="90000"/>
          </a:bodyPr>
          <a:lstStyle/>
          <a:p>
            <a:r>
              <a:rPr lang="en-GB" dirty="0" err="1"/>
              <a:t>Formulación</a:t>
            </a:r>
            <a:r>
              <a:rPr lang="en-GB" dirty="0"/>
              <a:t> del plan de </a:t>
            </a:r>
            <a:r>
              <a:rPr lang="en-GB" dirty="0" err="1"/>
              <a:t>caso</a:t>
            </a:r>
            <a:r>
              <a:rPr lang="en-GB" dirty="0"/>
              <a:t>: </a:t>
            </a:r>
            <a:r>
              <a:rPr lang="en-GB" dirty="0" err="1"/>
              <a:t>violencia</a:t>
            </a:r>
            <a:r>
              <a:rPr lang="en-GB" dirty="0"/>
              <a:t> </a:t>
            </a:r>
            <a:r>
              <a:rPr lang="en-GB" dirty="0" err="1"/>
              <a:t>íntima</a:t>
            </a:r>
            <a:r>
              <a:rPr lang="en-GB" dirty="0"/>
              <a:t> de pareja</a:t>
            </a:r>
            <a:endParaRPr lang="en-US" dirty="0"/>
          </a:p>
        </p:txBody>
      </p:sp>
      <p:sp>
        <p:nvSpPr>
          <p:cNvPr id="4" name="TextBox 3">
            <a:extLst>
              <a:ext uri="{FF2B5EF4-FFF2-40B4-BE49-F238E27FC236}">
                <a16:creationId xmlns:a16="http://schemas.microsoft.com/office/drawing/2014/main" id="{9640BF12-B8DB-ABCC-FD1C-6D8132FEABA3}"/>
              </a:ext>
            </a:extLst>
          </p:cNvPr>
          <p:cNvSpPr txBox="1"/>
          <p:nvPr/>
        </p:nvSpPr>
        <p:spPr>
          <a:xfrm>
            <a:off x="5964616" y="1597429"/>
            <a:ext cx="4915930" cy="4247317"/>
          </a:xfrm>
          <a:prstGeom prst="rect">
            <a:avLst/>
          </a:prstGeom>
          <a:noFill/>
        </p:spPr>
        <p:txBody>
          <a:bodyPr wrap="square">
            <a:spAutoFit/>
          </a:bodyPr>
          <a:lstStyle/>
          <a:p>
            <a:pPr marL="285750" indent="-285750" algn="l" fontAlgn="base">
              <a:buFont typeface="Arial" panose="020B0604020202020204" pitchFamily="34" charset="0"/>
              <a:buChar char="•"/>
            </a:pPr>
            <a:r>
              <a:rPr lang="en-GB" b="0" i="0" dirty="0">
                <a:effectLst/>
                <a:latin typeface="Arial" panose="020B0604020202020204" pitchFamily="34" charset="0"/>
                <a:cs typeface="Arial" panose="020B0604020202020204" pitchFamily="34" charset="0"/>
              </a:rPr>
              <a:t>Los hombres violentos con sus parejas tienen más probabilidades de ser violentos con sus </a:t>
            </a:r>
            <a:r>
              <a:rPr lang="en-GB" b="0" i="0" dirty="0" err="1">
                <a:effectLst/>
                <a:latin typeface="Arial" panose="020B0604020202020204" pitchFamily="34" charset="0"/>
                <a:cs typeface="Arial" panose="020B0604020202020204" pitchFamily="34" charset="0"/>
              </a:rPr>
              <a:t>hijos</a:t>
            </a:r>
            <a:r>
              <a:rPr lang="en-GB" b="0" i="0" dirty="0">
                <a:effectLst/>
                <a:latin typeface="Arial" panose="020B0604020202020204" pitchFamily="34" charset="0"/>
                <a:cs typeface="Arial" panose="020B0604020202020204" pitchFamily="34" charset="0"/>
              </a:rPr>
              <a:t>/as</a:t>
            </a:r>
          </a:p>
          <a:p>
            <a:pPr marL="285750" indent="-285750" algn="l" fontAlgn="base">
              <a:buFont typeface="Arial" panose="020B0604020202020204" pitchFamily="34" charset="0"/>
              <a:buChar char="•"/>
            </a:pPr>
            <a:r>
              <a:rPr lang="en-GB" b="0" i="0" dirty="0">
                <a:effectLst/>
                <a:latin typeface="Arial" panose="020B0604020202020204" pitchFamily="34" charset="0"/>
                <a:cs typeface="Arial" panose="020B0604020202020204" pitchFamily="34" charset="0"/>
              </a:rPr>
              <a:t>Las mujeres que sufren violencia de pareja son más propensas a utilizar una crianza severa y una disciplina violenta con sus </a:t>
            </a:r>
            <a:r>
              <a:rPr lang="en-GB" b="0" i="0" dirty="0" err="1">
                <a:effectLst/>
                <a:latin typeface="Arial" panose="020B0604020202020204" pitchFamily="34" charset="0"/>
                <a:cs typeface="Arial" panose="020B0604020202020204" pitchFamily="34" charset="0"/>
              </a:rPr>
              <a:t>hijos</a:t>
            </a:r>
            <a:r>
              <a:rPr lang="en-GB" dirty="0">
                <a:latin typeface="Arial" panose="020B0604020202020204" pitchFamily="34" charset="0"/>
                <a:cs typeface="Arial" panose="020B0604020202020204" pitchFamily="34" charset="0"/>
              </a:rPr>
              <a:t>/as</a:t>
            </a:r>
          </a:p>
          <a:p>
            <a:pPr marL="285750" indent="-285750" algn="l" fontAlgn="base">
              <a:buFont typeface="Arial" panose="020B0604020202020204" pitchFamily="34" charset="0"/>
              <a:buChar char="•"/>
            </a:pPr>
            <a:r>
              <a:rPr lang="en-GB" dirty="0">
                <a:latin typeface="Arial" panose="020B0604020202020204" pitchFamily="34" charset="0"/>
                <a:cs typeface="Arial" panose="020B0604020202020204" pitchFamily="34" charset="0"/>
              </a:rPr>
              <a:t>La </a:t>
            </a:r>
            <a:r>
              <a:rPr lang="en-GB" dirty="0" err="1">
                <a:latin typeface="Arial" panose="020B0604020202020204" pitchFamily="34" charset="0"/>
                <a:cs typeface="Arial" panose="020B0604020202020204" pitchFamily="34" charset="0"/>
              </a:rPr>
              <a:t>violencia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íntima</a:t>
            </a:r>
            <a:r>
              <a:rPr lang="en-GB" dirty="0">
                <a:latin typeface="Arial" panose="020B0604020202020204" pitchFamily="34" charset="0"/>
                <a:cs typeface="Arial" panose="020B0604020202020204" pitchFamily="34" charset="0"/>
              </a:rPr>
              <a:t> de pareja tiene un impacto negativo en la capacidad de </a:t>
            </a:r>
            <a:r>
              <a:rPr lang="en-GB" dirty="0" err="1">
                <a:latin typeface="Arial" panose="020B0604020202020204" pitchFamily="34" charset="0"/>
                <a:cs typeface="Arial" panose="020B0604020202020204" pitchFamily="34" charset="0"/>
              </a:rPr>
              <a:t>crianza</a:t>
            </a:r>
            <a:endParaRPr lang="en-GB" b="0" i="0" dirty="0">
              <a:effectLst/>
              <a:latin typeface="Arial" panose="020B0604020202020204" pitchFamily="34" charset="0"/>
              <a:cs typeface="Arial" panose="020B0604020202020204" pitchFamily="34" charset="0"/>
            </a:endParaRPr>
          </a:p>
          <a:p>
            <a:pPr marL="285750" indent="-285750" algn="l" fontAlgn="base">
              <a:buFont typeface="Arial" panose="020B0604020202020204" pitchFamily="34" charset="0"/>
              <a:buChar char="•"/>
            </a:pPr>
            <a:r>
              <a:rPr lang="en-GB" dirty="0">
                <a:latin typeface="Arial" panose="020B0604020202020204" pitchFamily="34" charset="0"/>
                <a:cs typeface="Arial" panose="020B0604020202020204" pitchFamily="34" charset="0"/>
              </a:rPr>
              <a:t>L</a:t>
            </a:r>
            <a:r>
              <a:rPr lang="en-GB" b="0" i="0" dirty="0">
                <a:effectLst/>
                <a:latin typeface="Arial" panose="020B0604020202020204" pitchFamily="34" charset="0"/>
                <a:cs typeface="Arial" panose="020B0604020202020204" pitchFamily="34" charset="0"/>
              </a:rPr>
              <a:t>os/as </a:t>
            </a:r>
            <a:r>
              <a:rPr lang="en-GB" b="0" i="0" dirty="0" err="1">
                <a:effectLst/>
                <a:latin typeface="Arial" panose="020B0604020202020204" pitchFamily="34" charset="0"/>
                <a:cs typeface="Arial" panose="020B0604020202020204" pitchFamily="34" charset="0"/>
              </a:rPr>
              <a:t>menores</a:t>
            </a:r>
            <a:r>
              <a:rPr lang="en-GB" b="0" i="0" dirty="0">
                <a:effectLst/>
                <a:latin typeface="Arial" panose="020B0604020202020204" pitchFamily="34" charset="0"/>
                <a:cs typeface="Arial" panose="020B0604020202020204" pitchFamily="34" charset="0"/>
              </a:rPr>
              <a:t> que presencian o sufren violencia en la infancia tienen más probabilidades de sufrir (las niñas) o de </a:t>
            </a:r>
            <a:r>
              <a:rPr lang="en-GB" b="0" i="0" dirty="0" err="1">
                <a:effectLst/>
                <a:latin typeface="Arial" panose="020B0604020202020204" pitchFamily="34" charset="0"/>
                <a:cs typeface="Arial" panose="020B0604020202020204" pitchFamily="34" charset="0"/>
              </a:rPr>
              <a:t>perpetrar</a:t>
            </a:r>
            <a:r>
              <a:rPr lang="en-GB" b="0" i="0" dirty="0">
                <a:effectLst/>
                <a:latin typeface="Arial" panose="020B0604020202020204" pitchFamily="34" charset="0"/>
                <a:cs typeface="Arial" panose="020B0604020202020204" pitchFamily="34" charset="0"/>
              </a:rPr>
              <a:t> (</a:t>
            </a:r>
            <a:r>
              <a:rPr lang="en-GB" b="0" i="0" dirty="0" err="1">
                <a:effectLst/>
                <a:latin typeface="Arial" panose="020B0604020202020204" pitchFamily="34" charset="0"/>
                <a:cs typeface="Arial" panose="020B0604020202020204" pitchFamily="34" charset="0"/>
              </a:rPr>
              <a:t>los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niños</a:t>
            </a:r>
            <a:r>
              <a:rPr lang="en-GB" b="0" i="0" dirty="0">
                <a:effectLst/>
                <a:latin typeface="Arial" panose="020B0604020202020204" pitchFamily="34" charset="0"/>
                <a:cs typeface="Arial" panose="020B0604020202020204" pitchFamily="34" charset="0"/>
              </a:rPr>
              <a:t>) violencia de pareja en la </a:t>
            </a:r>
            <a:r>
              <a:rPr lang="en-GB" b="0" i="0" dirty="0" err="1">
                <a:effectLst/>
                <a:latin typeface="Arial" panose="020B0604020202020204" pitchFamily="34" charset="0"/>
                <a:cs typeface="Arial" panose="020B0604020202020204" pitchFamily="34" charset="0"/>
              </a:rPr>
              <a:t>edad</a:t>
            </a:r>
            <a:r>
              <a:rPr lang="en-GB" b="0" i="0" dirty="0">
                <a:effectLst/>
                <a:latin typeface="Arial" panose="020B0604020202020204" pitchFamily="34" charset="0"/>
                <a:cs typeface="Arial" panose="020B0604020202020204" pitchFamily="34" charset="0"/>
              </a:rPr>
              <a:t> </a:t>
            </a:r>
            <a:r>
              <a:rPr lang="en-GB" b="0" i="0" dirty="0" err="1">
                <a:effectLst/>
                <a:latin typeface="Arial" panose="020B0604020202020204" pitchFamily="34" charset="0"/>
                <a:cs typeface="Arial" panose="020B0604020202020204" pitchFamily="34" charset="0"/>
              </a:rPr>
              <a:t>adulta</a:t>
            </a:r>
            <a:endParaRPr lang="en-GB" b="0" i="0" dirty="0">
              <a:effectLst/>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5FE43E02-DFE3-A2E6-2FF8-9222C53E1DE9}"/>
              </a:ext>
            </a:extLst>
          </p:cNvPr>
          <p:cNvGrpSpPr/>
          <p:nvPr/>
        </p:nvGrpSpPr>
        <p:grpSpPr>
          <a:xfrm>
            <a:off x="1177150" y="1822500"/>
            <a:ext cx="888678" cy="2000050"/>
            <a:chOff x="3000654" y="1516217"/>
            <a:chExt cx="245039" cy="551483"/>
          </a:xfrm>
          <a:solidFill>
            <a:schemeClr val="accent3">
              <a:lumMod val="75000"/>
            </a:schemeClr>
          </a:solidFill>
        </p:grpSpPr>
        <p:grpSp>
          <p:nvGrpSpPr>
            <p:cNvPr id="9" name="Group 8">
              <a:extLst>
                <a:ext uri="{FF2B5EF4-FFF2-40B4-BE49-F238E27FC236}">
                  <a16:creationId xmlns:a16="http://schemas.microsoft.com/office/drawing/2014/main" id="{5B4364E3-7D73-8A5A-9EEC-89CB79A46782}"/>
                </a:ext>
              </a:extLst>
            </p:cNvPr>
            <p:cNvGrpSpPr/>
            <p:nvPr/>
          </p:nvGrpSpPr>
          <p:grpSpPr>
            <a:xfrm>
              <a:off x="3036509" y="1516217"/>
              <a:ext cx="172158" cy="551483"/>
              <a:chOff x="4043172" y="1684320"/>
              <a:chExt cx="352508" cy="1129211"/>
            </a:xfrm>
            <a:grpFill/>
          </p:grpSpPr>
          <p:sp>
            <p:nvSpPr>
              <p:cNvPr id="11" name="Round Same Side Corner Rectangle 21">
                <a:extLst>
                  <a:ext uri="{FF2B5EF4-FFF2-40B4-BE49-F238E27FC236}">
                    <a16:creationId xmlns:a16="http://schemas.microsoft.com/office/drawing/2014/main" id="{AFA0C73C-7F0A-2C53-68E6-87D90822F1D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D2743538-F17B-A9E4-9ECC-3060999E052C}"/>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lowchart: Manual Operation 9">
              <a:extLst>
                <a:ext uri="{FF2B5EF4-FFF2-40B4-BE49-F238E27FC236}">
                  <a16:creationId xmlns:a16="http://schemas.microsoft.com/office/drawing/2014/main" id="{01E6F7F6-FB60-D007-AF7F-EC6E8DE8614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D2972B03-09C1-1307-A786-F4313B9DE800}"/>
              </a:ext>
            </a:extLst>
          </p:cNvPr>
          <p:cNvGrpSpPr/>
          <p:nvPr/>
        </p:nvGrpSpPr>
        <p:grpSpPr>
          <a:xfrm>
            <a:off x="2252188" y="1822500"/>
            <a:ext cx="888678" cy="2000050"/>
            <a:chOff x="3000654" y="1516217"/>
            <a:chExt cx="245039" cy="551483"/>
          </a:xfrm>
          <a:solidFill>
            <a:schemeClr val="accent3">
              <a:lumMod val="20000"/>
              <a:lumOff val="80000"/>
            </a:schemeClr>
          </a:solidFill>
        </p:grpSpPr>
        <p:grpSp>
          <p:nvGrpSpPr>
            <p:cNvPr id="16" name="Group 15">
              <a:extLst>
                <a:ext uri="{FF2B5EF4-FFF2-40B4-BE49-F238E27FC236}">
                  <a16:creationId xmlns:a16="http://schemas.microsoft.com/office/drawing/2014/main" id="{6F429695-C4A1-E8F8-99C0-24011578F883}"/>
                </a:ext>
              </a:extLst>
            </p:cNvPr>
            <p:cNvGrpSpPr/>
            <p:nvPr/>
          </p:nvGrpSpPr>
          <p:grpSpPr>
            <a:xfrm>
              <a:off x="3036509" y="1516217"/>
              <a:ext cx="172158" cy="551483"/>
              <a:chOff x="4043172" y="1684320"/>
              <a:chExt cx="352508" cy="1129211"/>
            </a:xfrm>
            <a:grpFill/>
          </p:grpSpPr>
          <p:sp>
            <p:nvSpPr>
              <p:cNvPr id="18" name="Round Same Side Corner Rectangle 21">
                <a:extLst>
                  <a:ext uri="{FF2B5EF4-FFF2-40B4-BE49-F238E27FC236}">
                    <a16:creationId xmlns:a16="http://schemas.microsoft.com/office/drawing/2014/main" id="{9C289D95-9F62-2E65-8EE3-25749F3067BE}"/>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9815FD13-2C4A-3B9F-3108-520E327179BF}"/>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Flowchart: Manual Operation 16">
              <a:extLst>
                <a:ext uri="{FF2B5EF4-FFF2-40B4-BE49-F238E27FC236}">
                  <a16:creationId xmlns:a16="http://schemas.microsoft.com/office/drawing/2014/main" id="{224A4351-4586-CB40-F111-D07798D663EE}"/>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0" name="Group 19">
            <a:extLst>
              <a:ext uri="{FF2B5EF4-FFF2-40B4-BE49-F238E27FC236}">
                <a16:creationId xmlns:a16="http://schemas.microsoft.com/office/drawing/2014/main" id="{66A2D4EA-9FFA-2D7B-4BE1-0B75EAF53832}"/>
              </a:ext>
            </a:extLst>
          </p:cNvPr>
          <p:cNvGrpSpPr/>
          <p:nvPr/>
        </p:nvGrpSpPr>
        <p:grpSpPr>
          <a:xfrm>
            <a:off x="3370483" y="1822500"/>
            <a:ext cx="888678" cy="2000050"/>
            <a:chOff x="3000654" y="1516217"/>
            <a:chExt cx="245039" cy="551483"/>
          </a:xfrm>
          <a:solidFill>
            <a:schemeClr val="accent3">
              <a:lumMod val="20000"/>
              <a:lumOff val="80000"/>
            </a:schemeClr>
          </a:solidFill>
        </p:grpSpPr>
        <p:grpSp>
          <p:nvGrpSpPr>
            <p:cNvPr id="21" name="Group 20">
              <a:extLst>
                <a:ext uri="{FF2B5EF4-FFF2-40B4-BE49-F238E27FC236}">
                  <a16:creationId xmlns:a16="http://schemas.microsoft.com/office/drawing/2014/main" id="{1EE17448-E1A6-AC65-0417-653906406908}"/>
                </a:ext>
              </a:extLst>
            </p:cNvPr>
            <p:cNvGrpSpPr/>
            <p:nvPr/>
          </p:nvGrpSpPr>
          <p:grpSpPr>
            <a:xfrm>
              <a:off x="3036509" y="1516217"/>
              <a:ext cx="172158" cy="551483"/>
              <a:chOff x="4043172" y="1684320"/>
              <a:chExt cx="352508" cy="1129211"/>
            </a:xfrm>
            <a:grpFill/>
          </p:grpSpPr>
          <p:sp>
            <p:nvSpPr>
              <p:cNvPr id="23" name="Round Same Side Corner Rectangle 21">
                <a:extLst>
                  <a:ext uri="{FF2B5EF4-FFF2-40B4-BE49-F238E27FC236}">
                    <a16:creationId xmlns:a16="http://schemas.microsoft.com/office/drawing/2014/main" id="{F43B5ECD-A568-4E4E-FEAD-2928CC379356}"/>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876EFE4-7AD6-D694-1E6A-45511F21CD98}"/>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 name="Flowchart: Manual Operation 21">
              <a:extLst>
                <a:ext uri="{FF2B5EF4-FFF2-40B4-BE49-F238E27FC236}">
                  <a16:creationId xmlns:a16="http://schemas.microsoft.com/office/drawing/2014/main" id="{EA846873-911F-AA1F-F99A-B036378DC65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TextBox 25">
            <a:extLst>
              <a:ext uri="{FF2B5EF4-FFF2-40B4-BE49-F238E27FC236}">
                <a16:creationId xmlns:a16="http://schemas.microsoft.com/office/drawing/2014/main" id="{E9BA8427-537D-7128-29DB-1C14D04534E9}"/>
              </a:ext>
            </a:extLst>
          </p:cNvPr>
          <p:cNvSpPr txBox="1"/>
          <p:nvPr/>
        </p:nvSpPr>
        <p:spPr>
          <a:xfrm>
            <a:off x="760646" y="4190517"/>
            <a:ext cx="4367408" cy="1477328"/>
          </a:xfrm>
          <a:prstGeom prst="rect">
            <a:avLst/>
          </a:prstGeom>
          <a:noFill/>
        </p:spPr>
        <p:txBody>
          <a:bodyPr wrap="square">
            <a:spAutoFit/>
          </a:bodyPr>
          <a:lstStyle/>
          <a:p>
            <a:pPr algn="l" fontAlgn="base"/>
            <a:r>
              <a:rPr lang="en-GB" sz="1800" dirty="0">
                <a:latin typeface="Arial" panose="020B0604020202020204" pitchFamily="34" charset="0"/>
                <a:cs typeface="Arial" panose="020B0604020202020204" pitchFamily="34" charset="0"/>
              </a:rPr>
              <a:t>Casi un tercio (30%) de las mujeres del mundo que han mantenido una relación han sufrido alguna forma de violencia física y/o sexual por parte de su pareja a lo largo de </a:t>
            </a:r>
            <a:r>
              <a:rPr lang="en-GB" sz="1800" dirty="0" err="1">
                <a:latin typeface="Arial" panose="020B0604020202020204" pitchFamily="34" charset="0"/>
                <a:cs typeface="Arial" panose="020B0604020202020204" pitchFamily="34" charset="0"/>
              </a:rPr>
              <a:t>su</a:t>
            </a:r>
            <a:r>
              <a:rPr lang="en-GB" sz="1800" dirty="0">
                <a:latin typeface="Arial" panose="020B0604020202020204" pitchFamily="34" charset="0"/>
                <a:cs typeface="Arial" panose="020B0604020202020204" pitchFamily="34" charset="0"/>
              </a:rPr>
              <a:t> </a:t>
            </a:r>
            <a:r>
              <a:rPr lang="en-GB" sz="1800" dirty="0" err="1">
                <a:latin typeface="Arial" panose="020B0604020202020204" pitchFamily="34" charset="0"/>
                <a:cs typeface="Arial" panose="020B0604020202020204" pitchFamily="34" charset="0"/>
              </a:rPr>
              <a:t>vida</a:t>
            </a: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87870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538F9-836C-B20D-D638-CF223B14B3B9}"/>
              </a:ext>
            </a:extLst>
          </p:cNvPr>
          <p:cNvSpPr>
            <a:spLocks noGrp="1"/>
          </p:cNvSpPr>
          <p:nvPr>
            <p:ph type="title"/>
          </p:nvPr>
        </p:nvSpPr>
        <p:spPr/>
        <p:txBody>
          <a:bodyPr>
            <a:normAutofit fontScale="90000"/>
          </a:bodyPr>
          <a:lstStyle/>
          <a:p>
            <a:r>
              <a:rPr lang="en-GB" dirty="0" err="1">
                <a:highlight>
                  <a:srgbClr val="FFFF00"/>
                </a:highlight>
              </a:rPr>
              <a:t>Formulación</a:t>
            </a:r>
            <a:r>
              <a:rPr lang="en-GB" dirty="0">
                <a:highlight>
                  <a:srgbClr val="FFFF00"/>
                </a:highlight>
              </a:rPr>
              <a:t> del plan de </a:t>
            </a:r>
            <a:r>
              <a:rPr lang="en-GB" dirty="0" err="1">
                <a:highlight>
                  <a:srgbClr val="FFFF00"/>
                </a:highlight>
              </a:rPr>
              <a:t>caso</a:t>
            </a:r>
            <a:r>
              <a:rPr lang="en-GB" dirty="0">
                <a:highlight>
                  <a:srgbClr val="FFFF00"/>
                </a:highlight>
              </a:rPr>
              <a:t>: la </a:t>
            </a:r>
            <a:r>
              <a:rPr lang="en-GB" dirty="0" err="1">
                <a:highlight>
                  <a:srgbClr val="FFFF00"/>
                </a:highlight>
              </a:rPr>
              <a:t>violencia</a:t>
            </a:r>
            <a:r>
              <a:rPr lang="en-GB" dirty="0">
                <a:highlight>
                  <a:srgbClr val="FFFF00"/>
                </a:highlight>
              </a:rPr>
              <a:t> </a:t>
            </a:r>
            <a:r>
              <a:rPr lang="en-GB" dirty="0" err="1">
                <a:highlight>
                  <a:srgbClr val="FFFF00"/>
                </a:highlight>
              </a:rPr>
              <a:t>íntima</a:t>
            </a:r>
            <a:r>
              <a:rPr lang="en-GB" dirty="0">
                <a:highlight>
                  <a:srgbClr val="FFFF00"/>
                </a:highlight>
              </a:rPr>
              <a:t> de pareja y </a:t>
            </a:r>
            <a:r>
              <a:rPr lang="en-GB" dirty="0" err="1">
                <a:highlight>
                  <a:srgbClr val="FFFF00"/>
                </a:highlight>
              </a:rPr>
              <a:t>nuestro</a:t>
            </a:r>
            <a:r>
              <a:rPr lang="en-GB" dirty="0">
                <a:highlight>
                  <a:srgbClr val="FFFF00"/>
                </a:highlight>
              </a:rPr>
              <a:t> </a:t>
            </a:r>
            <a:r>
              <a:rPr lang="en-GB" dirty="0" err="1">
                <a:highlight>
                  <a:srgbClr val="FFFF00"/>
                </a:highlight>
              </a:rPr>
              <a:t>rol</a:t>
            </a:r>
            <a:endParaRPr lang="en-US" dirty="0">
              <a:highlight>
                <a:srgbClr val="FFFF00"/>
              </a:highlight>
            </a:endParaRPr>
          </a:p>
        </p:txBody>
      </p:sp>
      <p:sp>
        <p:nvSpPr>
          <p:cNvPr id="3" name="TextBox 2">
            <a:extLst>
              <a:ext uri="{FF2B5EF4-FFF2-40B4-BE49-F238E27FC236}">
                <a16:creationId xmlns:a16="http://schemas.microsoft.com/office/drawing/2014/main" id="{2931900D-EFE3-8084-F085-BA3688C2AA68}"/>
              </a:ext>
            </a:extLst>
          </p:cNvPr>
          <p:cNvSpPr txBox="1"/>
          <p:nvPr/>
        </p:nvSpPr>
        <p:spPr>
          <a:xfrm>
            <a:off x="725534" y="977940"/>
            <a:ext cx="6494892" cy="5478423"/>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Remitir a </a:t>
            </a:r>
            <a:r>
              <a:rPr lang="en-GB" sz="2000" dirty="0" err="1">
                <a:latin typeface="Arial" panose="020B0604020202020204" pitchFamily="34" charset="0"/>
                <a:cs typeface="Arial" panose="020B0604020202020204" pitchFamily="34" charset="0"/>
              </a:rPr>
              <a:t>los</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agentes</a:t>
            </a:r>
            <a:r>
              <a:rPr lang="en-GB" sz="2000" dirty="0">
                <a:latin typeface="Arial" panose="020B0604020202020204" pitchFamily="34" charset="0"/>
                <a:cs typeface="Arial" panose="020B0604020202020204" pitchFamily="34" charset="0"/>
              </a:rPr>
              <a:t> que </a:t>
            </a:r>
            <a:r>
              <a:rPr lang="en-GB" sz="2000" dirty="0" err="1">
                <a:latin typeface="Arial" panose="020B0604020202020204" pitchFamily="34" charset="0"/>
                <a:cs typeface="Arial" panose="020B0604020202020204" pitchFamily="34" charset="0"/>
              </a:rPr>
              <a:t>trabajen</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en</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violencia</a:t>
            </a:r>
            <a:r>
              <a:rPr lang="en-GB" sz="2000" dirty="0">
                <a:latin typeface="Arial" panose="020B0604020202020204" pitchFamily="34" charset="0"/>
                <a:cs typeface="Arial" panose="020B0604020202020204" pitchFamily="34" charset="0"/>
              </a:rPr>
              <a:t> de género y </a:t>
            </a:r>
            <a:r>
              <a:rPr lang="en-GB" sz="2000" dirty="0" err="1">
                <a:latin typeface="Arial" panose="020B0604020202020204" pitchFamily="34" charset="0"/>
                <a:cs typeface="Arial" panose="020B0604020202020204" pitchFamily="34" charset="0"/>
              </a:rPr>
              <a:t>colaborar</a:t>
            </a:r>
            <a:r>
              <a:rPr lang="en-GB" sz="2000" dirty="0">
                <a:latin typeface="Arial" panose="020B0604020202020204" pitchFamily="34" charset="0"/>
                <a:cs typeface="Arial" panose="020B0604020202020204" pitchFamily="34" charset="0"/>
              </a:rPr>
              <a:t> de forma </a:t>
            </a:r>
            <a:r>
              <a:rPr lang="en-GB" sz="2000" dirty="0" err="1">
                <a:latin typeface="Arial" panose="020B0604020202020204" pitchFamily="34" charset="0"/>
                <a:cs typeface="Arial" panose="020B0604020202020204" pitchFamily="34" charset="0"/>
              </a:rPr>
              <a:t>estrecha</a:t>
            </a:r>
            <a:r>
              <a:rPr lang="en-GB" sz="2000" dirty="0">
                <a:latin typeface="Arial" panose="020B0604020202020204" pitchFamily="34" charset="0"/>
                <a:cs typeface="Arial" panose="020B0604020202020204" pitchFamily="34" charset="0"/>
              </a:rPr>
              <a:t> con ellos para prestar servicios coordinados, de acuerdo con los </a:t>
            </a:r>
            <a:r>
              <a:rPr lang="en-GB" sz="2000" dirty="0" err="1">
                <a:latin typeface="Arial" panose="020B0604020202020204" pitchFamily="34" charset="0"/>
                <a:cs typeface="Arial" panose="020B0604020202020204" pitchFamily="34" charset="0"/>
              </a:rPr>
              <a:t>procedimientos</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operativos</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estándares</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trabajo</a:t>
            </a:r>
            <a:r>
              <a:rPr lang="en-GB" sz="2000" dirty="0">
                <a:latin typeface="Arial" panose="020B0604020202020204" pitchFamily="34" charset="0"/>
                <a:cs typeface="Arial" panose="020B0604020202020204" pitchFamily="34" charset="0"/>
              </a:rPr>
              <a:t> locales</a:t>
            </a: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Hable con </a:t>
            </a:r>
            <a:r>
              <a:rPr lang="en-GB" sz="2000" dirty="0" err="1">
                <a:latin typeface="Arial" panose="020B0604020202020204" pitchFamily="34" charset="0"/>
                <a:cs typeface="Arial" panose="020B0604020202020204" pitchFamily="34" charset="0"/>
              </a:rPr>
              <a:t>los</a:t>
            </a:r>
            <a:r>
              <a:rPr lang="en-GB" sz="2000" dirty="0">
                <a:latin typeface="Arial" panose="020B0604020202020204" pitchFamily="34" charset="0"/>
                <a:cs typeface="Arial" panose="020B0604020202020204" pitchFamily="34" charset="0"/>
              </a:rPr>
              <a:t>/as cuidadores sobre lo que </a:t>
            </a:r>
            <a:r>
              <a:rPr lang="en-GB" sz="2000" dirty="0" err="1">
                <a:latin typeface="Arial" panose="020B0604020202020204" pitchFamily="34" charset="0"/>
                <a:cs typeface="Arial" panose="020B0604020202020204" pitchFamily="34" charset="0"/>
              </a:rPr>
              <a:t>necesitan</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los</a:t>
            </a:r>
            <a:r>
              <a:rPr lang="en-GB" sz="2000" dirty="0">
                <a:latin typeface="Arial" panose="020B0604020202020204" pitchFamily="34" charset="0"/>
                <a:cs typeface="Arial" panose="020B0604020202020204" pitchFamily="34" charset="0"/>
              </a:rPr>
              <a:t>/as </a:t>
            </a:r>
            <a:r>
              <a:rPr lang="en-GB" sz="2000" dirty="0" err="1">
                <a:latin typeface="Arial" panose="020B0604020202020204" pitchFamily="34" charset="0"/>
                <a:cs typeface="Arial" panose="020B0604020202020204" pitchFamily="34" charset="0"/>
              </a:rPr>
              <a:t>menores</a:t>
            </a:r>
            <a:endParaRPr lang="en-GB" sz="20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Hable sobre los efectos de la violencia de género, si puede hacerlo sin </a:t>
            </a:r>
            <a:r>
              <a:rPr lang="en-GB" sz="2000" dirty="0" err="1">
                <a:latin typeface="Arial" panose="020B0604020202020204" pitchFamily="34" charset="0"/>
                <a:cs typeface="Arial" panose="020B0604020202020204" pitchFamily="34" charset="0"/>
              </a:rPr>
              <a:t>peligro</a:t>
            </a:r>
            <a:endParaRPr lang="en-GB" sz="20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Remitir a </a:t>
            </a:r>
            <a:r>
              <a:rPr lang="en-GB" sz="2000" dirty="0" err="1">
                <a:latin typeface="Arial" panose="020B0604020202020204" pitchFamily="34" charset="0"/>
                <a:cs typeface="Arial" panose="020B0604020202020204" pitchFamily="34" charset="0"/>
              </a:rPr>
              <a:t>los</a:t>
            </a:r>
            <a:r>
              <a:rPr lang="en-GB" sz="2000" dirty="0">
                <a:latin typeface="Arial" panose="020B0604020202020204" pitchFamily="34" charset="0"/>
                <a:cs typeface="Arial" panose="020B0604020202020204" pitchFamily="34" charset="0"/>
              </a:rPr>
              <a:t>/as cuidadores a grupos y programas de apoyo para hombres y/o </a:t>
            </a:r>
            <a:r>
              <a:rPr lang="en-GB" sz="2000" dirty="0" err="1">
                <a:latin typeface="Arial" panose="020B0604020202020204" pitchFamily="34" charset="0"/>
                <a:cs typeface="Arial" panose="020B0604020202020204" pitchFamily="34" charset="0"/>
              </a:rPr>
              <a:t>mujeres</a:t>
            </a:r>
            <a:endParaRPr lang="en-GB" sz="20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Hable con </a:t>
            </a:r>
            <a:r>
              <a:rPr lang="en-GB" sz="2000" dirty="0" err="1">
                <a:latin typeface="Arial" panose="020B0604020202020204" pitchFamily="34" charset="0"/>
                <a:cs typeface="Arial" panose="020B0604020202020204" pitchFamily="34" charset="0"/>
              </a:rPr>
              <a:t>su</a:t>
            </a:r>
            <a:r>
              <a:rPr lang="en-GB" sz="2000" dirty="0">
                <a:latin typeface="Arial" panose="020B0604020202020204" pitchFamily="34" charset="0"/>
                <a:cs typeface="Arial" panose="020B0604020202020204" pitchFamily="34" charset="0"/>
              </a:rPr>
              <a:t> supervisor/a sobre la posibilidad de implicar a </a:t>
            </a:r>
            <a:r>
              <a:rPr lang="en-GB" sz="2000" dirty="0" err="1">
                <a:latin typeface="Arial" panose="020B0604020202020204" pitchFamily="34" charset="0"/>
                <a:cs typeface="Arial" panose="020B0604020202020204" pitchFamily="34" charset="0"/>
              </a:rPr>
              <a:t>otro</a:t>
            </a:r>
            <a:r>
              <a:rPr lang="en-GB" sz="2000" dirty="0">
                <a:latin typeface="Arial" panose="020B0604020202020204" pitchFamily="34" charset="0"/>
                <a:cs typeface="Arial" panose="020B0604020202020204" pitchFamily="34" charset="0"/>
              </a:rPr>
              <a:t>/a asistente social, si </a:t>
            </a:r>
            <a:r>
              <a:rPr lang="en-GB" sz="2000" dirty="0" err="1">
                <a:latin typeface="Arial" panose="020B0604020202020204" pitchFamily="34" charset="0"/>
                <a:cs typeface="Arial" panose="020B0604020202020204" pitchFamily="34" charset="0"/>
              </a:rPr>
              <a:t>resulta</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útil</a:t>
            </a:r>
            <a:endParaRPr lang="en-GB" sz="20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2000" dirty="0" err="1">
                <a:latin typeface="Arial" panose="020B0604020202020204" pitchFamily="34" charset="0"/>
                <a:cs typeface="Arial" panose="020B0604020202020204" pitchFamily="34" charset="0"/>
              </a:rPr>
              <a:t>Abordar</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factores</a:t>
            </a:r>
            <a:r>
              <a:rPr lang="en-GB" sz="2000" dirty="0">
                <a:latin typeface="Arial" panose="020B0604020202020204" pitchFamily="34" charset="0"/>
                <a:cs typeface="Arial" panose="020B0604020202020204" pitchFamily="34" charset="0"/>
              </a:rPr>
              <a:t> contribuyentes que </a:t>
            </a:r>
            <a:r>
              <a:rPr lang="en-GB" sz="2000" dirty="0" err="1">
                <a:latin typeface="Arial" panose="020B0604020202020204" pitchFamily="34" charset="0"/>
                <a:cs typeface="Arial" panose="020B0604020202020204" pitchFamily="34" charset="0"/>
              </a:rPr>
              <a:t>puedan</a:t>
            </a:r>
            <a:r>
              <a:rPr lang="en-GB" sz="2000" dirty="0">
                <a:latin typeface="Arial" panose="020B0604020202020204" pitchFamily="34" charset="0"/>
                <a:cs typeface="Arial" panose="020B0604020202020204" pitchFamily="34" charset="0"/>
              </a:rPr>
              <a:t> ser </a:t>
            </a:r>
            <a:r>
              <a:rPr lang="en-GB" sz="2000" dirty="0" err="1">
                <a:latin typeface="Arial" panose="020B0604020202020204" pitchFamily="34" charset="0"/>
                <a:cs typeface="Arial" panose="020B0604020202020204" pitchFamily="34" charset="0"/>
              </a:rPr>
              <a:t>abordados</a:t>
            </a:r>
            <a:r>
              <a:rPr lang="en-GB" sz="2000" dirty="0">
                <a:latin typeface="Arial" panose="020B0604020202020204" pitchFamily="34" charset="0"/>
                <a:cs typeface="Arial" panose="020B0604020202020204" pitchFamily="34" charset="0"/>
              </a:rPr>
              <a:t> a </a:t>
            </a:r>
            <a:r>
              <a:rPr lang="en-GB" sz="2000" dirty="0" err="1">
                <a:latin typeface="Arial" panose="020B0604020202020204" pitchFamily="34" charset="0"/>
                <a:cs typeface="Arial" panose="020B0604020202020204" pitchFamily="34" charset="0"/>
              </a:rPr>
              <a:t>través</a:t>
            </a:r>
            <a:r>
              <a:rPr lang="en-GB" sz="2000" dirty="0">
                <a:latin typeface="Arial" panose="020B0604020202020204" pitchFamily="34" charset="0"/>
                <a:cs typeface="Arial" panose="020B0604020202020204" pitchFamily="34" charset="0"/>
              </a:rPr>
              <a:t> del plan de </a:t>
            </a:r>
            <a:r>
              <a:rPr lang="en-GB" sz="2000" dirty="0" err="1">
                <a:latin typeface="Arial" panose="020B0604020202020204" pitchFamily="34" charset="0"/>
                <a:cs typeface="Arial" panose="020B0604020202020204" pitchFamily="34" charset="0"/>
              </a:rPr>
              <a:t>caso</a:t>
            </a:r>
            <a:endParaRPr lang="en-GB" sz="20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Desarrollar planes de </a:t>
            </a:r>
            <a:r>
              <a:rPr lang="en-GB" sz="2000" dirty="0" err="1">
                <a:latin typeface="Arial" panose="020B0604020202020204" pitchFamily="34" charset="0"/>
                <a:cs typeface="Arial" panose="020B0604020202020204" pitchFamily="34" charset="0"/>
              </a:rPr>
              <a:t>seguridad</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infantil</a:t>
            </a:r>
            <a:endParaRPr lang="en-US" sz="2000"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C3F6D89D-06FF-1C69-166E-614CE1646BFD}"/>
              </a:ext>
            </a:extLst>
          </p:cNvPr>
          <p:cNvGrpSpPr/>
          <p:nvPr/>
        </p:nvGrpSpPr>
        <p:grpSpPr>
          <a:xfrm>
            <a:off x="9796923" y="2468675"/>
            <a:ext cx="770873" cy="2486384"/>
            <a:chOff x="4045582" y="1684320"/>
            <a:chExt cx="350098" cy="1129211"/>
          </a:xfrm>
          <a:solidFill>
            <a:schemeClr val="accent3">
              <a:lumMod val="75000"/>
            </a:schemeClr>
          </a:solidFill>
        </p:grpSpPr>
        <p:sp>
          <p:nvSpPr>
            <p:cNvPr id="21" name="Round Same Side Corner Rectangle 21">
              <a:extLst>
                <a:ext uri="{FF2B5EF4-FFF2-40B4-BE49-F238E27FC236}">
                  <a16:creationId xmlns:a16="http://schemas.microsoft.com/office/drawing/2014/main" id="{80970593-F823-0AC1-B12C-5DA4F3F29D79}"/>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628842C0-0855-F690-825B-820AAA055A2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514347AA-D3F3-9FDF-1CE9-45065825F745}"/>
              </a:ext>
            </a:extLst>
          </p:cNvPr>
          <p:cNvGrpSpPr/>
          <p:nvPr/>
        </p:nvGrpSpPr>
        <p:grpSpPr>
          <a:xfrm>
            <a:off x="7944602" y="2468675"/>
            <a:ext cx="1104769" cy="2486384"/>
            <a:chOff x="3000654" y="1516217"/>
            <a:chExt cx="245039" cy="551483"/>
          </a:xfrm>
          <a:solidFill>
            <a:schemeClr val="accent3">
              <a:lumMod val="75000"/>
            </a:schemeClr>
          </a:solidFill>
        </p:grpSpPr>
        <p:grpSp>
          <p:nvGrpSpPr>
            <p:cNvPr id="17" name="Group 16">
              <a:extLst>
                <a:ext uri="{FF2B5EF4-FFF2-40B4-BE49-F238E27FC236}">
                  <a16:creationId xmlns:a16="http://schemas.microsoft.com/office/drawing/2014/main" id="{1F0D8C8D-3947-0B00-9E38-9E711A9495D6}"/>
                </a:ext>
              </a:extLst>
            </p:cNvPr>
            <p:cNvGrpSpPr/>
            <p:nvPr/>
          </p:nvGrpSpPr>
          <p:grpSpPr>
            <a:xfrm>
              <a:off x="3036509" y="1516217"/>
              <a:ext cx="172158" cy="551483"/>
              <a:chOff x="4043172" y="1684320"/>
              <a:chExt cx="352508" cy="1129211"/>
            </a:xfrm>
            <a:grpFill/>
          </p:grpSpPr>
          <p:sp>
            <p:nvSpPr>
              <p:cNvPr id="19" name="Round Same Side Corner Rectangle 21">
                <a:extLst>
                  <a:ext uri="{FF2B5EF4-FFF2-40B4-BE49-F238E27FC236}">
                    <a16:creationId xmlns:a16="http://schemas.microsoft.com/office/drawing/2014/main" id="{AF647805-451C-F8C8-9FF3-0AF6EFF0E25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A05FA69D-12D1-4DB0-6243-A39832E6382B}"/>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 name="Flowchart: Manual Operation 17">
              <a:extLst>
                <a:ext uri="{FF2B5EF4-FFF2-40B4-BE49-F238E27FC236}">
                  <a16:creationId xmlns:a16="http://schemas.microsoft.com/office/drawing/2014/main" id="{72E53CD1-BD67-1636-04CD-52CFE74012E2}"/>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6" name="Graphic 25" descr="Lightning bolt with solid fill">
            <a:extLst>
              <a:ext uri="{FF2B5EF4-FFF2-40B4-BE49-F238E27FC236}">
                <a16:creationId xmlns:a16="http://schemas.microsoft.com/office/drawing/2014/main" id="{1CDCFC48-2A5F-EBD0-F898-BF9CE4EC336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23912" y="1893999"/>
            <a:ext cx="914400" cy="914400"/>
          </a:xfrm>
          <a:prstGeom prst="rect">
            <a:avLst/>
          </a:prstGeom>
        </p:spPr>
      </p:pic>
    </p:spTree>
    <p:extLst>
      <p:ext uri="{BB962C8B-B14F-4D97-AF65-F5344CB8AC3E}">
        <p14:creationId xmlns:p14="http://schemas.microsoft.com/office/powerpoint/2010/main" val="28635832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1FE74-04FC-A843-7DC6-602EAB819BE3}"/>
              </a:ext>
            </a:extLst>
          </p:cNvPr>
          <p:cNvSpPr>
            <a:spLocks noGrp="1"/>
          </p:cNvSpPr>
          <p:nvPr>
            <p:ph type="title"/>
          </p:nvPr>
        </p:nvSpPr>
        <p:spPr>
          <a:xfrm>
            <a:off x="507319" y="100139"/>
            <a:ext cx="10515600" cy="868968"/>
          </a:xfrm>
        </p:spPr>
        <p:txBody>
          <a:bodyPr>
            <a:normAutofit/>
          </a:bodyPr>
          <a:lstStyle/>
          <a:p>
            <a:pPr algn="l"/>
            <a:r>
              <a:rPr lang="en-GB" sz="2700" dirty="0" err="1"/>
              <a:t>Implementación</a:t>
            </a:r>
            <a:r>
              <a:rPr lang="en-GB" sz="2700" dirty="0"/>
              <a:t> del plan de </a:t>
            </a:r>
            <a:r>
              <a:rPr lang="en-GB" sz="2700" dirty="0" err="1"/>
              <a:t>caso</a:t>
            </a:r>
            <a:r>
              <a:rPr lang="en-GB" sz="2700" dirty="0"/>
              <a:t> y seguimiento y revisión</a:t>
            </a:r>
            <a:endParaRPr lang="en-US" sz="2700" dirty="0"/>
          </a:p>
        </p:txBody>
      </p:sp>
      <p:sp>
        <p:nvSpPr>
          <p:cNvPr id="10" name="TextBox 9">
            <a:extLst>
              <a:ext uri="{FF2B5EF4-FFF2-40B4-BE49-F238E27FC236}">
                <a16:creationId xmlns:a16="http://schemas.microsoft.com/office/drawing/2014/main" id="{41C8C4D8-3601-8184-F361-185DBA3CDFFC}"/>
              </a:ext>
            </a:extLst>
          </p:cNvPr>
          <p:cNvSpPr txBox="1"/>
          <p:nvPr/>
        </p:nvSpPr>
        <p:spPr>
          <a:xfrm>
            <a:off x="918570" y="2844189"/>
            <a:ext cx="4763054" cy="3342262"/>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Remitir al </a:t>
            </a:r>
            <a:r>
              <a:rPr lang="en-US" dirty="0" err="1">
                <a:effectLst/>
                <a:latin typeface="Arial" panose="020B0604020202020204" pitchFamily="34" charset="0"/>
                <a:ea typeface="Calibri" panose="020F0502020204030204" pitchFamily="34" charset="0"/>
                <a:cs typeface="Arial" panose="020B0604020202020204" pitchFamily="34" charset="0"/>
              </a:rPr>
              <a:t>menor</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a:latin typeface="Arial" panose="020B0604020202020204" pitchFamily="34" charset="0"/>
                <a:ea typeface="Calibri" panose="020F0502020204030204" pitchFamily="34" charset="0"/>
                <a:cs typeface="Arial" panose="020B0604020202020204" pitchFamily="34" charset="0"/>
              </a:rPr>
              <a:t>y/o </a:t>
            </a:r>
            <a:r>
              <a:rPr lang="en-US" dirty="0" err="1">
                <a:effectLst/>
                <a:latin typeface="Arial" panose="020B0604020202020204" pitchFamily="34" charset="0"/>
                <a:ea typeface="Calibri" panose="020F0502020204030204" pitchFamily="34" charset="0"/>
                <a:cs typeface="Arial" panose="020B0604020202020204" pitchFamily="34" charset="0"/>
              </a:rPr>
              <a:t>familia</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a:latin typeface="Arial" panose="020B0604020202020204" pitchFamily="34" charset="0"/>
                <a:ea typeface="Calibri" panose="020F0502020204030204" pitchFamily="34" charset="0"/>
                <a:cs typeface="Arial" panose="020B0604020202020204" pitchFamily="34" charset="0"/>
              </a:rPr>
              <a:t>y/o </a:t>
            </a:r>
            <a:r>
              <a:rPr lang="en-US" dirty="0" err="1">
                <a:effectLst/>
                <a:latin typeface="Arial" panose="020B0604020202020204" pitchFamily="34" charset="0"/>
                <a:ea typeface="Calibri" panose="020F0502020204030204" pitchFamily="34" charset="0"/>
                <a:cs typeface="Arial" panose="020B0604020202020204" pitchFamily="34" charset="0"/>
              </a:rPr>
              <a:t>cuidadores</a:t>
            </a:r>
            <a:r>
              <a:rPr lang="en-US" dirty="0">
                <a:effectLst/>
                <a:latin typeface="Arial" panose="020B0604020202020204" pitchFamily="34" charset="0"/>
                <a:ea typeface="Calibri" panose="020F0502020204030204" pitchFamily="34" charset="0"/>
                <a:cs typeface="Arial" panose="020B0604020202020204" pitchFamily="34" charset="0"/>
              </a:rPr>
              <a:t> a los servicios de apoyo al fortalecimiento de la familia, según </a:t>
            </a:r>
            <a:r>
              <a:rPr lang="en-US" dirty="0" err="1">
                <a:effectLst/>
                <a:latin typeface="Arial" panose="020B0604020202020204" pitchFamily="34" charset="0"/>
                <a:ea typeface="Calibri" panose="020F0502020204030204" pitchFamily="34" charset="0"/>
                <a:cs typeface="Arial" panose="020B0604020202020204" pitchFamily="34" charset="0"/>
              </a:rPr>
              <a:t>el</a:t>
            </a:r>
            <a:r>
              <a:rPr lang="en-US" dirty="0">
                <a:effectLst/>
                <a:latin typeface="Arial" panose="020B0604020202020204" pitchFamily="34" charset="0"/>
                <a:ea typeface="Calibri" panose="020F0502020204030204" pitchFamily="34" charset="0"/>
                <a:cs typeface="Arial" panose="020B0604020202020204" pitchFamily="34" charset="0"/>
              </a:rPr>
              <a:t> plan de </a:t>
            </a:r>
            <a:r>
              <a:rPr lang="en-US" dirty="0" err="1">
                <a:effectLst/>
                <a:latin typeface="Arial" panose="020B0604020202020204" pitchFamily="34" charset="0"/>
                <a:ea typeface="Calibri" panose="020F0502020204030204" pitchFamily="34" charset="0"/>
                <a:cs typeface="Arial" panose="020B0604020202020204" pitchFamily="34" charset="0"/>
              </a:rPr>
              <a:t>caso</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err="1">
                <a:effectLst/>
                <a:latin typeface="Arial" panose="020B0604020202020204" pitchFamily="34" charset="0"/>
                <a:ea typeface="Calibri" panose="020F0502020204030204" pitchFamily="34" charset="0"/>
                <a:cs typeface="Arial" panose="020B0604020202020204" pitchFamily="34" charset="0"/>
              </a:rPr>
              <a:t>Proporcionarle</a:t>
            </a:r>
            <a:r>
              <a:rPr lang="en-US" dirty="0">
                <a:effectLst/>
                <a:latin typeface="Arial" panose="020B0604020202020204" pitchFamily="34" charset="0"/>
                <a:ea typeface="Calibri" panose="020F0502020204030204" pitchFamily="34" charset="0"/>
                <a:cs typeface="Arial" panose="020B0604020202020204" pitchFamily="34" charset="0"/>
              </a:rPr>
              <a:t> apoyo directo al </a:t>
            </a:r>
            <a:r>
              <a:rPr lang="en-US" dirty="0" err="1">
                <a:latin typeface="Arial" panose="020B0604020202020204" pitchFamily="34" charset="0"/>
                <a:ea typeface="Calibri" panose="020F0502020204030204" pitchFamily="34" charset="0"/>
                <a:cs typeface="Arial" panose="020B0604020202020204" pitchFamily="34" charset="0"/>
              </a:rPr>
              <a:t>menor</a:t>
            </a:r>
            <a:r>
              <a:rPr lang="en-US" dirty="0">
                <a:effectLst/>
                <a:latin typeface="Arial" panose="020B0604020202020204" pitchFamily="34" charset="0"/>
                <a:ea typeface="Calibri" panose="020F0502020204030204" pitchFamily="34" charset="0"/>
                <a:cs typeface="Arial" panose="020B0604020202020204" pitchFamily="34" charset="0"/>
              </a:rPr>
              <a:t> y a la familia</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Implicar de forma significativa a las familias en la aplicación del plan de </a:t>
            </a:r>
            <a:r>
              <a:rPr lang="en-US" dirty="0" err="1">
                <a:effectLst/>
                <a:latin typeface="Arial" panose="020B0604020202020204" pitchFamily="34" charset="0"/>
                <a:ea typeface="Calibri" panose="020F0502020204030204" pitchFamily="34" charset="0"/>
                <a:cs typeface="Arial" panose="020B0604020202020204" pitchFamily="34" charset="0"/>
              </a:rPr>
              <a:t>caso</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err="1">
                <a:effectLst/>
                <a:latin typeface="Arial" panose="020B0604020202020204" pitchFamily="34" charset="0"/>
                <a:ea typeface="Calibri" panose="020F0502020204030204" pitchFamily="34" charset="0"/>
                <a:cs typeface="Arial" panose="020B0604020202020204" pitchFamily="34" charset="0"/>
              </a:rPr>
              <a:t>Seguir</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fortaleciendo</a:t>
            </a:r>
            <a:r>
              <a:rPr lang="en-US" dirty="0">
                <a:effectLst/>
                <a:latin typeface="Arial" panose="020B0604020202020204" pitchFamily="34" charset="0"/>
                <a:ea typeface="Calibri" panose="020F0502020204030204" pitchFamily="34" charset="0"/>
                <a:cs typeface="Arial" panose="020B0604020202020204" pitchFamily="34" charset="0"/>
              </a:rPr>
              <a:t> la relación con la familia</a:t>
            </a:r>
          </a:p>
        </p:txBody>
      </p:sp>
      <p:sp>
        <p:nvSpPr>
          <p:cNvPr id="20" name="Rectangle: Rounded Corners 19">
            <a:extLst>
              <a:ext uri="{FF2B5EF4-FFF2-40B4-BE49-F238E27FC236}">
                <a16:creationId xmlns:a16="http://schemas.microsoft.com/office/drawing/2014/main" id="{5332CB61-5700-2917-FE34-F76223C4E2AC}"/>
              </a:ext>
            </a:extLst>
          </p:cNvPr>
          <p:cNvSpPr/>
          <p:nvPr/>
        </p:nvSpPr>
        <p:spPr>
          <a:xfrm>
            <a:off x="1194061" y="1773748"/>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IMPLEMENTACIÓN</a:t>
            </a:r>
            <a:endParaRPr lang="en-CA" dirty="0">
              <a:solidFill>
                <a:schemeClr val="tx1"/>
              </a:solidFill>
              <a:latin typeface="Arial" panose="020B0604020202020204" pitchFamily="34" charset="0"/>
              <a:cs typeface="Arial" panose="020B0604020202020204" pitchFamily="34" charset="0"/>
            </a:endParaRPr>
          </a:p>
        </p:txBody>
      </p:sp>
      <p:sp>
        <p:nvSpPr>
          <p:cNvPr id="21" name="Rectangle: Rounded Corners 20">
            <a:extLst>
              <a:ext uri="{FF2B5EF4-FFF2-40B4-BE49-F238E27FC236}">
                <a16:creationId xmlns:a16="http://schemas.microsoft.com/office/drawing/2014/main" id="{4C8BFFA6-DBA7-1388-6C7B-C815C69D0B43}"/>
              </a:ext>
            </a:extLst>
          </p:cNvPr>
          <p:cNvSpPr/>
          <p:nvPr/>
        </p:nvSpPr>
        <p:spPr>
          <a:xfrm>
            <a:off x="806238" y="1567640"/>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sp>
        <p:nvSpPr>
          <p:cNvPr id="22" name="Rectangle: Rounded Corners 21">
            <a:extLst>
              <a:ext uri="{FF2B5EF4-FFF2-40B4-BE49-F238E27FC236}">
                <a16:creationId xmlns:a16="http://schemas.microsoft.com/office/drawing/2014/main" id="{09F9DED1-1508-B43D-F579-28ADD63A5328}"/>
              </a:ext>
            </a:extLst>
          </p:cNvPr>
          <p:cNvSpPr/>
          <p:nvPr/>
        </p:nvSpPr>
        <p:spPr>
          <a:xfrm>
            <a:off x="6696344" y="1773748"/>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SEGUIMIENTO Y REVISIÓN</a:t>
            </a:r>
            <a:endParaRPr lang="en-CA" dirty="0">
              <a:solidFill>
                <a:schemeClr val="tx1"/>
              </a:solidFill>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2B70D96F-A010-9CB8-9A9E-FC0CCC5D662C}"/>
              </a:ext>
            </a:extLst>
          </p:cNvPr>
          <p:cNvSpPr/>
          <p:nvPr/>
        </p:nvSpPr>
        <p:spPr>
          <a:xfrm>
            <a:off x="6308521" y="1567640"/>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24" name="TextBox 23">
            <a:extLst>
              <a:ext uri="{FF2B5EF4-FFF2-40B4-BE49-F238E27FC236}">
                <a16:creationId xmlns:a16="http://schemas.microsoft.com/office/drawing/2014/main" id="{5EADC7CF-C71D-D97F-54C8-E902A55D6FE6}"/>
              </a:ext>
            </a:extLst>
          </p:cNvPr>
          <p:cNvSpPr txBox="1"/>
          <p:nvPr/>
        </p:nvSpPr>
        <p:spPr>
          <a:xfrm>
            <a:off x="6425946" y="2844189"/>
            <a:ext cx="4763054" cy="2350580"/>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Siga los progresos con la familia y celebre los éxitos a lo largo del camino</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Implicar de forma significativa a </a:t>
            </a:r>
            <a:r>
              <a:rPr lang="en-US" dirty="0" err="1">
                <a:effectLst/>
                <a:latin typeface="Arial" panose="020B0604020202020204" pitchFamily="34" charset="0"/>
                <a:ea typeface="Calibri" panose="020F0502020204030204" pitchFamily="34" charset="0"/>
                <a:cs typeface="Arial" panose="020B0604020202020204" pitchFamily="34" charset="0"/>
              </a:rPr>
              <a:t>los</a:t>
            </a:r>
            <a:r>
              <a:rPr lang="en-US" dirty="0">
                <a:effectLst/>
                <a:latin typeface="Arial" panose="020B0604020202020204" pitchFamily="34" charset="0"/>
                <a:ea typeface="Calibri" panose="020F0502020204030204" pitchFamily="34" charset="0"/>
                <a:cs typeface="Arial" panose="020B0604020202020204" pitchFamily="34" charset="0"/>
              </a:rPr>
              <a:t>/as </a:t>
            </a:r>
            <a:r>
              <a:rPr lang="en-US" dirty="0" err="1">
                <a:effectLst/>
                <a:latin typeface="Arial" panose="020B0604020202020204" pitchFamily="34" charset="0"/>
                <a:ea typeface="Calibri" panose="020F0502020204030204" pitchFamily="34" charset="0"/>
                <a:cs typeface="Arial" panose="020B0604020202020204" pitchFamily="34" charset="0"/>
              </a:rPr>
              <a:t>menores</a:t>
            </a:r>
            <a:r>
              <a:rPr lang="en-US" dirty="0">
                <a:effectLst/>
                <a:latin typeface="Arial" panose="020B0604020202020204" pitchFamily="34" charset="0"/>
                <a:ea typeface="Calibri" panose="020F0502020204030204" pitchFamily="34" charset="0"/>
                <a:cs typeface="Arial" panose="020B0604020202020204" pitchFamily="34" charset="0"/>
              </a:rPr>
              <a:t> y a sus cuidadores en las reuniones de revisión de </a:t>
            </a:r>
            <a:r>
              <a:rPr lang="en-US" dirty="0" err="1">
                <a:effectLst/>
                <a:latin typeface="Arial" panose="020B0604020202020204" pitchFamily="34" charset="0"/>
                <a:ea typeface="Calibri" panose="020F0502020204030204" pitchFamily="34" charset="0"/>
                <a:cs typeface="Arial" panose="020B0604020202020204" pitchFamily="34" charset="0"/>
              </a:rPr>
              <a:t>casos</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err="1">
                <a:effectLst/>
                <a:latin typeface="Arial" panose="020B0604020202020204" pitchFamily="34" charset="0"/>
                <a:ea typeface="Calibri" panose="020F0502020204030204" pitchFamily="34" charset="0"/>
                <a:cs typeface="Arial" panose="020B0604020202020204" pitchFamily="34" charset="0"/>
              </a:rPr>
              <a:t>Seguir</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fortaleciendo</a:t>
            </a:r>
            <a:r>
              <a:rPr lang="en-US" dirty="0">
                <a:effectLst/>
                <a:latin typeface="Arial" panose="020B0604020202020204" pitchFamily="34" charset="0"/>
                <a:ea typeface="Calibri" panose="020F0502020204030204" pitchFamily="34" charset="0"/>
                <a:cs typeface="Arial" panose="020B0604020202020204" pitchFamily="34" charset="0"/>
              </a:rPr>
              <a:t> la relación con la familia </a:t>
            </a:r>
          </a:p>
        </p:txBody>
      </p:sp>
      <p:grpSp>
        <p:nvGrpSpPr>
          <p:cNvPr id="3" name="Group 2">
            <a:extLst>
              <a:ext uri="{FF2B5EF4-FFF2-40B4-BE49-F238E27FC236}">
                <a16:creationId xmlns:a16="http://schemas.microsoft.com/office/drawing/2014/main" id="{92C71D38-9840-77F3-95FB-193C06D23BAB}"/>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5FD001DF-786B-FB40-2CEE-27097018949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56029505-1DB4-FB0A-1CAD-EFA393DFDBD8}"/>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DD9A5438-D971-B0B0-DC7D-290ECD0C705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11" name="Rectangle 10">
                <a:extLst>
                  <a:ext uri="{FF2B5EF4-FFF2-40B4-BE49-F238E27FC236}">
                    <a16:creationId xmlns:a16="http://schemas.microsoft.com/office/drawing/2014/main" id="{5CFB176A-382C-CB74-3FF8-0417FAC0D998}"/>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6D2E2EAD-87AF-906F-882C-9884A98B7CED}"/>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50D989BB-CD43-DD2D-F041-A5B1550616C3}"/>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F1CD79F4-1135-B44B-CBA3-1038347B45C4}"/>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4721106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68B62-BC9C-2313-6A41-7938B6E973FD}"/>
              </a:ext>
            </a:extLst>
          </p:cNvPr>
          <p:cNvSpPr>
            <a:spLocks noGrp="1"/>
          </p:cNvSpPr>
          <p:nvPr>
            <p:ph type="title"/>
          </p:nvPr>
        </p:nvSpPr>
        <p:spPr/>
        <p:txBody>
          <a:bodyPr/>
          <a:lstStyle/>
          <a:p>
            <a:r>
              <a:rPr lang="en-GB" dirty="0"/>
              <a:t>Cierre del caso</a:t>
            </a:r>
            <a:endParaRPr lang="en-US" dirty="0"/>
          </a:p>
        </p:txBody>
      </p:sp>
      <p:sp>
        <p:nvSpPr>
          <p:cNvPr id="4" name="TextBox 3">
            <a:extLst>
              <a:ext uri="{FF2B5EF4-FFF2-40B4-BE49-F238E27FC236}">
                <a16:creationId xmlns:a16="http://schemas.microsoft.com/office/drawing/2014/main" id="{1295C34D-17F7-BFD5-C282-496D58EF59A4}"/>
              </a:ext>
            </a:extLst>
          </p:cNvPr>
          <p:cNvSpPr txBox="1"/>
          <p:nvPr/>
        </p:nvSpPr>
        <p:spPr>
          <a:xfrm>
            <a:off x="955202" y="2847133"/>
            <a:ext cx="6705549" cy="2646943"/>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Elogie los progresos realizados y reflexione sobre </a:t>
            </a:r>
            <a:r>
              <a:rPr lang="en-US" dirty="0" err="1">
                <a:effectLst/>
                <a:latin typeface="Arial" panose="020B0604020202020204" pitchFamily="34" charset="0"/>
                <a:ea typeface="Calibri" panose="020F0502020204030204" pitchFamily="34" charset="0"/>
                <a:cs typeface="Arial" panose="020B0604020202020204" pitchFamily="34" charset="0"/>
              </a:rPr>
              <a:t>el</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rol</a:t>
            </a:r>
            <a:r>
              <a:rPr lang="en-US" dirty="0">
                <a:effectLst/>
                <a:latin typeface="Arial" panose="020B0604020202020204" pitchFamily="34" charset="0"/>
                <a:ea typeface="Calibri" panose="020F0502020204030204" pitchFamily="34" charset="0"/>
                <a:cs typeface="Arial" panose="020B0604020202020204" pitchFamily="34" charset="0"/>
              </a:rPr>
              <a:t> del/la </a:t>
            </a:r>
            <a:r>
              <a:rPr lang="en-US" dirty="0" err="1">
                <a:effectLst/>
                <a:latin typeface="Arial" panose="020B0604020202020204" pitchFamily="34" charset="0"/>
                <a:ea typeface="Calibri" panose="020F0502020204030204" pitchFamily="34" charset="0"/>
                <a:cs typeface="Arial" panose="020B0604020202020204" pitchFamily="34" charset="0"/>
              </a:rPr>
              <a:t>menor</a:t>
            </a:r>
            <a:r>
              <a:rPr lang="en-US" dirty="0">
                <a:effectLst/>
                <a:latin typeface="Arial" panose="020B0604020202020204" pitchFamily="34" charset="0"/>
                <a:ea typeface="Calibri" panose="020F0502020204030204" pitchFamily="34" charset="0"/>
                <a:cs typeface="Arial" panose="020B0604020202020204" pitchFamily="34" charset="0"/>
              </a:rPr>
              <a:t>, el cuidador y la familia para llegar a este punto del proceso de </a:t>
            </a:r>
            <a:r>
              <a:rPr lang="en-US" dirty="0" err="1">
                <a:effectLst/>
                <a:latin typeface="Arial" panose="020B0604020202020204" pitchFamily="34" charset="0"/>
                <a:ea typeface="Calibri" panose="020F0502020204030204" pitchFamily="34" charset="0"/>
                <a:cs typeface="Arial" panose="020B0604020202020204" pitchFamily="34" charset="0"/>
              </a:rPr>
              <a:t>gestión</a:t>
            </a:r>
            <a:r>
              <a:rPr lang="en-US" dirty="0">
                <a:effectLst/>
                <a:latin typeface="Arial" panose="020B0604020202020204" pitchFamily="34" charset="0"/>
                <a:ea typeface="Calibri" panose="020F0502020204030204" pitchFamily="34" charset="0"/>
                <a:cs typeface="Arial" panose="020B0604020202020204" pitchFamily="34" charset="0"/>
              </a:rPr>
              <a:t> de </a:t>
            </a:r>
            <a:r>
              <a:rPr lang="en-US" dirty="0" err="1">
                <a:effectLst/>
                <a:latin typeface="Arial" panose="020B0604020202020204" pitchFamily="34" charset="0"/>
                <a:ea typeface="Calibri" panose="020F0502020204030204" pitchFamily="34" charset="0"/>
                <a:cs typeface="Arial" panose="020B0604020202020204" pitchFamily="34" charset="0"/>
              </a:rPr>
              <a:t>caso</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Pedir opiniones al </a:t>
            </a:r>
            <a:r>
              <a:rPr lang="en-US" dirty="0" err="1">
                <a:effectLst/>
                <a:latin typeface="Arial" panose="020B0604020202020204" pitchFamily="34" charset="0"/>
                <a:ea typeface="Calibri" panose="020F0502020204030204" pitchFamily="34" charset="0"/>
                <a:cs typeface="Arial" panose="020B0604020202020204" pitchFamily="34" charset="0"/>
              </a:rPr>
              <a:t>menor</a:t>
            </a:r>
            <a:r>
              <a:rPr lang="en-US" dirty="0">
                <a:effectLst/>
                <a:latin typeface="Arial" panose="020B0604020202020204" pitchFamily="34" charset="0"/>
                <a:ea typeface="Calibri" panose="020F0502020204030204" pitchFamily="34" charset="0"/>
                <a:cs typeface="Arial" panose="020B0604020202020204" pitchFamily="34" charset="0"/>
              </a:rPr>
              <a:t> y a la familia, en particular sobre </a:t>
            </a:r>
            <a:r>
              <a:rPr lang="en-US" dirty="0" err="1">
                <a:effectLst/>
                <a:latin typeface="Arial" panose="020B0604020202020204" pitchFamily="34" charset="0"/>
                <a:ea typeface="Calibri" panose="020F0502020204030204" pitchFamily="34" charset="0"/>
                <a:cs typeface="Arial" panose="020B0604020202020204" pitchFamily="34" charset="0"/>
              </a:rPr>
              <a:t>su</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rol</a:t>
            </a:r>
            <a:r>
              <a:rPr lang="en-US" dirty="0">
                <a:effectLst/>
                <a:latin typeface="Arial" panose="020B0604020202020204" pitchFamily="34" charset="0"/>
                <a:ea typeface="Calibri" panose="020F0502020204030204" pitchFamily="34" charset="0"/>
                <a:cs typeface="Arial" panose="020B0604020202020204" pitchFamily="34" charset="0"/>
              </a:rPr>
              <a:t> en el proceso de </a:t>
            </a:r>
            <a:r>
              <a:rPr lang="en-US" dirty="0" err="1">
                <a:effectLst/>
                <a:latin typeface="Arial" panose="020B0604020202020204" pitchFamily="34" charset="0"/>
                <a:ea typeface="Calibri" panose="020F0502020204030204" pitchFamily="34" charset="0"/>
                <a:cs typeface="Arial" panose="020B0604020202020204" pitchFamily="34" charset="0"/>
              </a:rPr>
              <a:t>gestión</a:t>
            </a:r>
            <a:r>
              <a:rPr lang="en-US" dirty="0">
                <a:effectLst/>
                <a:latin typeface="Arial" panose="020B0604020202020204" pitchFamily="34" charset="0"/>
                <a:ea typeface="Calibri" panose="020F0502020204030204" pitchFamily="34" charset="0"/>
                <a:cs typeface="Arial" panose="020B0604020202020204" pitchFamily="34" charset="0"/>
              </a:rPr>
              <a:t> de </a:t>
            </a:r>
            <a:r>
              <a:rPr lang="en-US" dirty="0" err="1">
                <a:effectLst/>
                <a:latin typeface="Arial" panose="020B0604020202020204" pitchFamily="34" charset="0"/>
                <a:ea typeface="Calibri" panose="020F0502020204030204" pitchFamily="34" charset="0"/>
                <a:cs typeface="Arial" panose="020B0604020202020204" pitchFamily="34" charset="0"/>
              </a:rPr>
              <a:t>caso</a:t>
            </a:r>
            <a:r>
              <a:rPr lang="en-US" dirty="0">
                <a:effectLst/>
                <a:latin typeface="Arial" panose="020B0604020202020204" pitchFamily="34" charset="0"/>
                <a:ea typeface="Calibri" panose="020F0502020204030204" pitchFamily="34" charset="0"/>
                <a:cs typeface="Arial" panose="020B0604020202020204" pitchFamily="34" charset="0"/>
              </a:rPr>
              <a:t>, el impacto de la </a:t>
            </a:r>
            <a:r>
              <a:rPr lang="en-US" dirty="0" err="1">
                <a:effectLst/>
                <a:latin typeface="Arial" panose="020B0604020202020204" pitchFamily="34" charset="0"/>
                <a:ea typeface="Calibri" panose="020F0502020204030204" pitchFamily="34" charset="0"/>
                <a:cs typeface="Arial" panose="020B0604020202020204" pitchFamily="34" charset="0"/>
              </a:rPr>
              <a:t>gestión</a:t>
            </a:r>
            <a:r>
              <a:rPr lang="en-US" dirty="0">
                <a:effectLst/>
                <a:latin typeface="Arial" panose="020B0604020202020204" pitchFamily="34" charset="0"/>
                <a:ea typeface="Calibri" panose="020F0502020204030204" pitchFamily="34" charset="0"/>
                <a:cs typeface="Arial" panose="020B0604020202020204" pitchFamily="34" charset="0"/>
              </a:rPr>
              <a:t> de </a:t>
            </a:r>
            <a:r>
              <a:rPr lang="en-US" dirty="0" err="1">
                <a:effectLst/>
                <a:latin typeface="Arial" panose="020B0604020202020204" pitchFamily="34" charset="0"/>
                <a:ea typeface="Calibri" panose="020F0502020204030204" pitchFamily="34" charset="0"/>
                <a:cs typeface="Arial" panose="020B0604020202020204" pitchFamily="34" charset="0"/>
              </a:rPr>
              <a:t>caso</a:t>
            </a:r>
            <a:r>
              <a:rPr lang="en-US" dirty="0">
                <a:effectLst/>
                <a:latin typeface="Arial" panose="020B0604020202020204" pitchFamily="34" charset="0"/>
                <a:ea typeface="Calibri" panose="020F0502020204030204" pitchFamily="34" charset="0"/>
                <a:cs typeface="Arial" panose="020B0604020202020204" pitchFamily="34" charset="0"/>
              </a:rPr>
              <a:t> en la confianza y la capacidad del cuidador y el impacto de la </a:t>
            </a:r>
            <a:r>
              <a:rPr lang="en-US" dirty="0" err="1">
                <a:effectLst/>
                <a:latin typeface="Arial" panose="020B0604020202020204" pitchFamily="34" charset="0"/>
                <a:ea typeface="Calibri" panose="020F0502020204030204" pitchFamily="34" charset="0"/>
                <a:cs typeface="Arial" panose="020B0604020202020204" pitchFamily="34" charset="0"/>
              </a:rPr>
              <a:t>gestión</a:t>
            </a:r>
            <a:r>
              <a:rPr lang="en-US" dirty="0">
                <a:effectLst/>
                <a:latin typeface="Arial" panose="020B0604020202020204" pitchFamily="34" charset="0"/>
                <a:ea typeface="Calibri" panose="020F0502020204030204" pitchFamily="34" charset="0"/>
                <a:cs typeface="Arial" panose="020B0604020202020204" pitchFamily="34" charset="0"/>
              </a:rPr>
              <a:t> de </a:t>
            </a:r>
            <a:r>
              <a:rPr lang="en-US" dirty="0" err="1">
                <a:effectLst/>
                <a:latin typeface="Arial" panose="020B0604020202020204" pitchFamily="34" charset="0"/>
                <a:ea typeface="Calibri" panose="020F0502020204030204" pitchFamily="34" charset="0"/>
                <a:cs typeface="Arial" panose="020B0604020202020204" pitchFamily="34" charset="0"/>
              </a:rPr>
              <a:t>caso</a:t>
            </a:r>
            <a:r>
              <a:rPr lang="en-US" dirty="0">
                <a:effectLst/>
                <a:latin typeface="Arial" panose="020B0604020202020204" pitchFamily="34" charset="0"/>
                <a:ea typeface="Calibri" panose="020F0502020204030204" pitchFamily="34" charset="0"/>
                <a:cs typeface="Arial" panose="020B0604020202020204" pitchFamily="34" charset="0"/>
              </a:rPr>
              <a:t> en la </a:t>
            </a:r>
            <a:r>
              <a:rPr lang="en-US" dirty="0" err="1">
                <a:effectLst/>
                <a:latin typeface="Arial" panose="020B0604020202020204" pitchFamily="34" charset="0"/>
                <a:ea typeface="Calibri" panose="020F0502020204030204" pitchFamily="34" charset="0"/>
                <a:cs typeface="Arial" panose="020B0604020202020204" pitchFamily="34" charset="0"/>
              </a:rPr>
              <a:t>familia</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D74AA5A4-BCB8-BD00-B689-BD27DAE3F523}"/>
              </a:ext>
            </a:extLst>
          </p:cNvPr>
          <p:cNvSpPr/>
          <p:nvPr/>
        </p:nvSpPr>
        <p:spPr>
          <a:xfrm>
            <a:off x="1230693" y="1875546"/>
            <a:ext cx="649369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CIERRE DEL CASO</a:t>
            </a:r>
            <a:endParaRPr lang="en-CA"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CEA0A90F-522F-68D4-DF04-FBCAF728F5BB}"/>
              </a:ext>
            </a:extLst>
          </p:cNvPr>
          <p:cNvSpPr/>
          <p:nvPr/>
        </p:nvSpPr>
        <p:spPr>
          <a:xfrm>
            <a:off x="842870" y="1669438"/>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grpSp>
        <p:nvGrpSpPr>
          <p:cNvPr id="31" name="Group 30">
            <a:extLst>
              <a:ext uri="{FF2B5EF4-FFF2-40B4-BE49-F238E27FC236}">
                <a16:creationId xmlns:a16="http://schemas.microsoft.com/office/drawing/2014/main" id="{6DE946F7-6D55-2B79-8603-A774F33994A6}"/>
              </a:ext>
            </a:extLst>
          </p:cNvPr>
          <p:cNvGrpSpPr/>
          <p:nvPr/>
        </p:nvGrpSpPr>
        <p:grpSpPr>
          <a:xfrm>
            <a:off x="8474380" y="2988288"/>
            <a:ext cx="3039476" cy="2646943"/>
            <a:chOff x="3792806" y="2065984"/>
            <a:chExt cx="4164945" cy="3627063"/>
          </a:xfrm>
        </p:grpSpPr>
        <p:grpSp>
          <p:nvGrpSpPr>
            <p:cNvPr id="7" name="Group 6">
              <a:extLst>
                <a:ext uri="{FF2B5EF4-FFF2-40B4-BE49-F238E27FC236}">
                  <a16:creationId xmlns:a16="http://schemas.microsoft.com/office/drawing/2014/main" id="{99130DB3-0A93-CD88-BE43-207A01218001}"/>
                </a:ext>
              </a:extLst>
            </p:cNvPr>
            <p:cNvGrpSpPr/>
            <p:nvPr/>
          </p:nvGrpSpPr>
          <p:grpSpPr>
            <a:xfrm>
              <a:off x="3792806" y="2065984"/>
              <a:ext cx="4164945" cy="3627063"/>
              <a:chOff x="5957706" y="3325646"/>
              <a:chExt cx="2611796" cy="1892062"/>
            </a:xfrm>
            <a:solidFill>
              <a:schemeClr val="accent3">
                <a:lumMod val="75000"/>
              </a:schemeClr>
            </a:solidFill>
          </p:grpSpPr>
          <p:sp>
            <p:nvSpPr>
              <p:cNvPr id="8" name="Rectangle: Rounded Corners 7">
                <a:extLst>
                  <a:ext uri="{FF2B5EF4-FFF2-40B4-BE49-F238E27FC236}">
                    <a16:creationId xmlns:a16="http://schemas.microsoft.com/office/drawing/2014/main" id="{1CF84685-CDBB-D75E-4408-18D9448DEBFC}"/>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9" name="Rectangle: Top Corners Rounded 8">
                <a:extLst>
                  <a:ext uri="{FF2B5EF4-FFF2-40B4-BE49-F238E27FC236}">
                    <a16:creationId xmlns:a16="http://schemas.microsoft.com/office/drawing/2014/main" id="{4B458F5E-A816-1173-30CE-FED56D856DA3}"/>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0" name="Group 9">
              <a:extLst>
                <a:ext uri="{FF2B5EF4-FFF2-40B4-BE49-F238E27FC236}">
                  <a16:creationId xmlns:a16="http://schemas.microsoft.com/office/drawing/2014/main" id="{921C03C0-7B02-94E2-B61E-9BFCD68F1727}"/>
                </a:ext>
              </a:extLst>
            </p:cNvPr>
            <p:cNvGrpSpPr/>
            <p:nvPr/>
          </p:nvGrpSpPr>
          <p:grpSpPr>
            <a:xfrm>
              <a:off x="4691054" y="3054806"/>
              <a:ext cx="2287905" cy="1970390"/>
              <a:chOff x="4416926" y="1952645"/>
              <a:chExt cx="1178615" cy="1015047"/>
            </a:xfrm>
            <a:solidFill>
              <a:schemeClr val="bg1"/>
            </a:solidFill>
          </p:grpSpPr>
          <p:sp>
            <p:nvSpPr>
              <p:cNvPr id="11" name="Rectangle: Rounded Corners 10">
                <a:extLst>
                  <a:ext uri="{FF2B5EF4-FFF2-40B4-BE49-F238E27FC236}">
                    <a16:creationId xmlns:a16="http://schemas.microsoft.com/office/drawing/2014/main" id="{A9DBE0EC-7394-B9CB-0C7D-AE34BFAE4355}"/>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Rounded Corners 19">
                <a:extLst>
                  <a:ext uri="{FF2B5EF4-FFF2-40B4-BE49-F238E27FC236}">
                    <a16:creationId xmlns:a16="http://schemas.microsoft.com/office/drawing/2014/main" id="{98388F4C-E34C-E6F0-2647-2E3AD25E4559}"/>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Rounded Corners 20">
                <a:extLst>
                  <a:ext uri="{FF2B5EF4-FFF2-40B4-BE49-F238E27FC236}">
                    <a16:creationId xmlns:a16="http://schemas.microsoft.com/office/drawing/2014/main" id="{C6FB877C-4A80-A03A-6653-8E24FCAC6A1A}"/>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Flowchart: Manual Input 21">
                <a:extLst>
                  <a:ext uri="{FF2B5EF4-FFF2-40B4-BE49-F238E27FC236}">
                    <a16:creationId xmlns:a16="http://schemas.microsoft.com/office/drawing/2014/main" id="{C69B0115-38DD-5AE6-A4E2-D5015E1D02E7}"/>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Rounded Corners 22">
                <a:extLst>
                  <a:ext uri="{FF2B5EF4-FFF2-40B4-BE49-F238E27FC236}">
                    <a16:creationId xmlns:a16="http://schemas.microsoft.com/office/drawing/2014/main" id="{146F0B00-33B0-EBF3-7821-6A7B86339915}"/>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4F29BEF1-D058-3DD8-B201-59EF1713CB67}"/>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Rounded Corners 24">
                <a:extLst>
                  <a:ext uri="{FF2B5EF4-FFF2-40B4-BE49-F238E27FC236}">
                    <a16:creationId xmlns:a16="http://schemas.microsoft.com/office/drawing/2014/main" id="{BFA02166-910A-463F-5A83-CB595DB91757}"/>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Flowchart: Manual Input 25">
                <a:extLst>
                  <a:ext uri="{FF2B5EF4-FFF2-40B4-BE49-F238E27FC236}">
                    <a16:creationId xmlns:a16="http://schemas.microsoft.com/office/drawing/2014/main" id="{D9C16379-924A-B69C-8CB8-8F2BE0AC73EE}"/>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ound Same Side Corner Rectangle 21">
                <a:extLst>
                  <a:ext uri="{FF2B5EF4-FFF2-40B4-BE49-F238E27FC236}">
                    <a16:creationId xmlns:a16="http://schemas.microsoft.com/office/drawing/2014/main" id="{921E8CD8-3F1B-4F11-535A-605A5D4404EB}"/>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A3C3AB9F-7D10-1EA4-E910-30548F81F04E}"/>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28">
                <a:extLst>
                  <a:ext uri="{FF2B5EF4-FFF2-40B4-BE49-F238E27FC236}">
                    <a16:creationId xmlns:a16="http://schemas.microsoft.com/office/drawing/2014/main" id="{BD16F696-AAD8-F4EA-0BB0-E3D663A1EF4E}"/>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29">
                <a:extLst>
                  <a:ext uri="{FF2B5EF4-FFF2-40B4-BE49-F238E27FC236}">
                    <a16:creationId xmlns:a16="http://schemas.microsoft.com/office/drawing/2014/main" id="{B79DC038-E8D8-10CA-DFCD-5E49DCF8B531}"/>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3" name="Group 2">
            <a:extLst>
              <a:ext uri="{FF2B5EF4-FFF2-40B4-BE49-F238E27FC236}">
                <a16:creationId xmlns:a16="http://schemas.microsoft.com/office/drawing/2014/main" id="{4F068BCE-1032-ADBC-4424-CED398CAC537}"/>
              </a:ext>
            </a:extLst>
          </p:cNvPr>
          <p:cNvGrpSpPr/>
          <p:nvPr/>
        </p:nvGrpSpPr>
        <p:grpSpPr>
          <a:xfrm>
            <a:off x="10228983" y="337468"/>
            <a:ext cx="1587872" cy="1368854"/>
            <a:chOff x="10228983" y="337468"/>
            <a:chExt cx="1587872" cy="1368854"/>
          </a:xfrm>
        </p:grpSpPr>
        <p:sp>
          <p:nvSpPr>
            <p:cNvPr id="32" name="Hexagon 31">
              <a:extLst>
                <a:ext uri="{FF2B5EF4-FFF2-40B4-BE49-F238E27FC236}">
                  <a16:creationId xmlns:a16="http://schemas.microsoft.com/office/drawing/2014/main" id="{F7E6219D-ED63-76F6-6AFE-381E38021A5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3" name="Group 32">
              <a:extLst>
                <a:ext uri="{FF2B5EF4-FFF2-40B4-BE49-F238E27FC236}">
                  <a16:creationId xmlns:a16="http://schemas.microsoft.com/office/drawing/2014/main" id="{07F704D5-7169-532E-94D2-8CAAA626F1A9}"/>
                </a:ext>
              </a:extLst>
            </p:cNvPr>
            <p:cNvGrpSpPr/>
            <p:nvPr/>
          </p:nvGrpSpPr>
          <p:grpSpPr>
            <a:xfrm>
              <a:off x="10621771" y="762700"/>
              <a:ext cx="562136" cy="634675"/>
              <a:chOff x="760175" y="830142"/>
              <a:chExt cx="867619" cy="979579"/>
            </a:xfrm>
          </p:grpSpPr>
          <p:sp>
            <p:nvSpPr>
              <p:cNvPr id="37" name="Rectangle 36">
                <a:extLst>
                  <a:ext uri="{FF2B5EF4-FFF2-40B4-BE49-F238E27FC236}">
                    <a16:creationId xmlns:a16="http://schemas.microsoft.com/office/drawing/2014/main" id="{6183BB2C-1159-6489-C14C-AAE31413C967}"/>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38" name="Rectangle 37">
                <a:extLst>
                  <a:ext uri="{FF2B5EF4-FFF2-40B4-BE49-F238E27FC236}">
                    <a16:creationId xmlns:a16="http://schemas.microsoft.com/office/drawing/2014/main" id="{A814AEFC-4FDF-E43A-015A-5A8A1703851B}"/>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4" name="Group 33">
              <a:extLst>
                <a:ext uri="{FF2B5EF4-FFF2-40B4-BE49-F238E27FC236}">
                  <a16:creationId xmlns:a16="http://schemas.microsoft.com/office/drawing/2014/main" id="{B2D142FE-745C-29FE-5C73-B1E818E4F4BC}"/>
                </a:ext>
              </a:extLst>
            </p:cNvPr>
            <p:cNvGrpSpPr/>
            <p:nvPr/>
          </p:nvGrpSpPr>
          <p:grpSpPr>
            <a:xfrm>
              <a:off x="11325415" y="762701"/>
              <a:ext cx="182192" cy="634674"/>
              <a:chOff x="2121762" y="2323619"/>
              <a:chExt cx="200378" cy="825210"/>
            </a:xfrm>
          </p:grpSpPr>
          <p:sp>
            <p:nvSpPr>
              <p:cNvPr id="35" name="Isosceles Triangle 34">
                <a:extLst>
                  <a:ext uri="{FF2B5EF4-FFF2-40B4-BE49-F238E27FC236}">
                    <a16:creationId xmlns:a16="http://schemas.microsoft.com/office/drawing/2014/main" id="{49672977-A411-649A-AAD5-EB9188A6F6C5}"/>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35">
                <a:extLst>
                  <a:ext uri="{FF2B5EF4-FFF2-40B4-BE49-F238E27FC236}">
                    <a16:creationId xmlns:a16="http://schemas.microsoft.com/office/drawing/2014/main" id="{BCC7A2E6-A9E6-B74A-E392-C3758D8865B5}"/>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5203956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Puntos clave de </a:t>
            </a:r>
            <a:r>
              <a:rPr lang="en-CA" dirty="0" err="1"/>
              <a:t>aprendizaje</a:t>
            </a:r>
            <a:endParaRPr lang="en-CA" dirty="0"/>
          </a:p>
        </p:txBody>
      </p:sp>
      <p:sp>
        <p:nvSpPr>
          <p:cNvPr id="57" name="TextBox 56">
            <a:extLst>
              <a:ext uri="{FF2B5EF4-FFF2-40B4-BE49-F238E27FC236}">
                <a16:creationId xmlns:a16="http://schemas.microsoft.com/office/drawing/2014/main" id="{D62B3BE0-0F5B-4153-A0BA-E16ACFF0EE66}"/>
              </a:ext>
            </a:extLst>
          </p:cNvPr>
          <p:cNvSpPr txBox="1"/>
          <p:nvPr/>
        </p:nvSpPr>
        <p:spPr>
          <a:xfrm>
            <a:off x="1101282" y="3518381"/>
            <a:ext cx="4743336" cy="2044342"/>
          </a:xfrm>
          <a:prstGeom prst="rect">
            <a:avLst/>
          </a:prstGeom>
          <a:noFill/>
        </p:spPr>
        <p:txBody>
          <a:bodyPr wrap="square">
            <a:spAutoFit/>
          </a:bodyPr>
          <a:lstStyle/>
          <a:p>
            <a:pPr lvl="0" algn="ctr">
              <a:lnSpc>
                <a:spcPct val="107000"/>
              </a:lnSpc>
              <a:spcAft>
                <a:spcPts val="800"/>
              </a:spcAft>
            </a:pPr>
            <a:r>
              <a:rPr lang="en-GB" sz="2000" dirty="0">
                <a:latin typeface="Arial" panose="020B0604020202020204" pitchFamily="34" charset="0"/>
                <a:ea typeface="Arial" panose="020B0604020202020204" pitchFamily="34" charset="0"/>
                <a:cs typeface="Arial" panose="020B0604020202020204" pitchFamily="34" charset="0"/>
              </a:rPr>
              <a:t>Un </a:t>
            </a:r>
            <a:r>
              <a:rPr lang="en-US" sz="2000" dirty="0">
                <a:latin typeface="Arial" panose="020B0604020202020204" pitchFamily="34" charset="0"/>
                <a:ea typeface="Arial" panose="020B0604020202020204" pitchFamily="34" charset="0"/>
                <a:cs typeface="Arial" panose="020B0604020202020204" pitchFamily="34" charset="0"/>
              </a:rPr>
              <a:t>enfoque de fortalecimiento familiar puede aplicarse en cada paso del proceso de gestión de casos, tanto en términos de cómo trabajamos con las familias como de los servicios que incluimos en </a:t>
            </a:r>
            <a:r>
              <a:rPr lang="en-US" sz="2000" dirty="0" err="1">
                <a:latin typeface="Arial" panose="020B0604020202020204" pitchFamily="34" charset="0"/>
                <a:ea typeface="Arial" panose="020B0604020202020204" pitchFamily="34" charset="0"/>
                <a:cs typeface="Arial" panose="020B0604020202020204" pitchFamily="34" charset="0"/>
              </a:rPr>
              <a:t>el</a:t>
            </a:r>
            <a:r>
              <a:rPr lang="en-US" sz="2000" dirty="0">
                <a:latin typeface="Arial" panose="020B0604020202020204" pitchFamily="34" charset="0"/>
                <a:ea typeface="Arial" panose="020B0604020202020204" pitchFamily="34" charset="0"/>
                <a:cs typeface="Arial" panose="020B0604020202020204" pitchFamily="34" charset="0"/>
              </a:rPr>
              <a:t> plan de </a:t>
            </a:r>
            <a:r>
              <a:rPr lang="en-US" sz="2000" dirty="0" err="1">
                <a:latin typeface="Arial" panose="020B0604020202020204" pitchFamily="34" charset="0"/>
                <a:ea typeface="Arial" panose="020B0604020202020204" pitchFamily="34" charset="0"/>
                <a:cs typeface="Arial" panose="020B0604020202020204" pitchFamily="34" charset="0"/>
              </a:rPr>
              <a:t>caso</a:t>
            </a:r>
            <a:endParaRPr lang="en-US" sz="2000" dirty="0">
              <a:effectLst/>
              <a:latin typeface="Arial" panose="020B0604020202020204" pitchFamily="34" charset="0"/>
              <a:ea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947170"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7945862"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AA0B0552-3A4A-5022-814D-6A4E64B7F396}"/>
              </a:ext>
            </a:extLst>
          </p:cNvPr>
          <p:cNvSpPr txBox="1"/>
          <p:nvPr/>
        </p:nvSpPr>
        <p:spPr>
          <a:xfrm>
            <a:off x="6321513" y="3518381"/>
            <a:ext cx="4300258" cy="1715021"/>
          </a:xfrm>
          <a:prstGeom prst="rect">
            <a:avLst/>
          </a:prstGeom>
          <a:noFill/>
        </p:spPr>
        <p:txBody>
          <a:bodyPr wrap="square">
            <a:spAutoFit/>
          </a:bodyPr>
          <a:lstStyle/>
          <a:p>
            <a:pPr lvl="0" algn="ctr">
              <a:lnSpc>
                <a:spcPct val="107000"/>
              </a:lnSpc>
            </a:pPr>
            <a:r>
              <a:rPr lang="en-US" sz="2000" dirty="0">
                <a:effectLst/>
                <a:latin typeface="Arial" panose="020B0604020202020204" pitchFamily="34" charset="0"/>
                <a:ea typeface="Helvetica Neue"/>
                <a:cs typeface="Arial" panose="020B0604020202020204" pitchFamily="34" charset="0"/>
              </a:rPr>
              <a:t>Tanto la remisión a servicios como el apoyo directo a </a:t>
            </a:r>
            <a:r>
              <a:rPr lang="en-US" sz="2000" dirty="0" err="1">
                <a:effectLst/>
                <a:latin typeface="Arial" panose="020B0604020202020204" pitchFamily="34" charset="0"/>
                <a:ea typeface="Helvetica Neue"/>
                <a:cs typeface="Arial" panose="020B0604020202020204" pitchFamily="34" charset="0"/>
              </a:rPr>
              <a:t>menores</a:t>
            </a:r>
            <a:r>
              <a:rPr lang="en-US" sz="2000" dirty="0">
                <a:effectLst/>
                <a:latin typeface="Arial" panose="020B0604020202020204" pitchFamily="34" charset="0"/>
                <a:ea typeface="Helvetica Neue"/>
                <a:cs typeface="Arial" panose="020B0604020202020204" pitchFamily="34" charset="0"/>
              </a:rPr>
              <a:t>, cuidadores y hogares pueden contribuir al fortalecimiento de la </a:t>
            </a:r>
            <a:r>
              <a:rPr lang="en-US" sz="2000" dirty="0" err="1">
                <a:effectLst/>
                <a:latin typeface="Arial" panose="020B0604020202020204" pitchFamily="34" charset="0"/>
                <a:ea typeface="Helvetica Neue"/>
                <a:cs typeface="Arial" panose="020B0604020202020204" pitchFamily="34" charset="0"/>
              </a:rPr>
              <a:t>familia</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515718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6C9EA2-4DC9-F53E-1731-8DA5A39D81C9}"/>
              </a:ext>
            </a:extLst>
          </p:cNvPr>
          <p:cNvSpPr>
            <a:spLocks noGrp="1"/>
          </p:cNvSpPr>
          <p:nvPr>
            <p:ph type="title"/>
          </p:nvPr>
        </p:nvSpPr>
        <p:spPr/>
        <p:txBody>
          <a:bodyPr/>
          <a:lstStyle/>
          <a:p>
            <a:r>
              <a:rPr lang="en-CA" sz="2400" b="1" dirty="0">
                <a:solidFill>
                  <a:schemeClr val="bg1"/>
                </a:solidFill>
                <a:latin typeface="Garamond"/>
              </a:rPr>
              <a:t>SESIÓN 4</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Separación familiar y fortalecimiento familiar</a:t>
            </a:r>
            <a:endParaRPr lang="en-US" dirty="0"/>
          </a:p>
        </p:txBody>
      </p:sp>
    </p:spTree>
    <p:extLst>
      <p:ext uri="{BB962C8B-B14F-4D97-AF65-F5344CB8AC3E}">
        <p14:creationId xmlns:p14="http://schemas.microsoft.com/office/powerpoint/2010/main" val="20540418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A5FAB7-2AAB-DB29-1751-151237FC8C1D}"/>
              </a:ext>
            </a:extLst>
          </p:cNvPr>
          <p:cNvSpPr>
            <a:spLocks noGrp="1"/>
          </p:cNvSpPr>
          <p:nvPr>
            <p:ph type="title"/>
          </p:nvPr>
        </p:nvSpPr>
        <p:spPr/>
        <p:txBody>
          <a:bodyPr>
            <a:normAutofit fontScale="90000"/>
          </a:bodyPr>
          <a:lstStyle/>
          <a:p>
            <a:r>
              <a:rPr lang="en-GB" dirty="0"/>
              <a:t>¿</a:t>
            </a:r>
            <a:r>
              <a:rPr lang="en-GB" dirty="0" err="1"/>
              <a:t>Cómo</a:t>
            </a:r>
            <a:r>
              <a:rPr lang="en-GB" dirty="0"/>
              <a:t> </a:t>
            </a:r>
            <a:r>
              <a:rPr lang="en-GB" dirty="0" err="1"/>
              <a:t>el</a:t>
            </a:r>
            <a:r>
              <a:rPr lang="en-GB" dirty="0"/>
              <a:t> fortalecimiento familiar </a:t>
            </a:r>
            <a:r>
              <a:rPr lang="en-GB" dirty="0" err="1"/>
              <a:t>puede</a:t>
            </a:r>
            <a:r>
              <a:rPr lang="en-GB" dirty="0"/>
              <a:t> </a:t>
            </a:r>
            <a:r>
              <a:rPr lang="en-GB" dirty="0" err="1"/>
              <a:t>formar</a:t>
            </a:r>
            <a:r>
              <a:rPr lang="en-GB" dirty="0"/>
              <a:t> parte de la prevención y respuesta a la separación familiar?</a:t>
            </a:r>
            <a:endParaRPr lang="en-US" dirty="0"/>
          </a:p>
        </p:txBody>
      </p:sp>
      <p:sp>
        <p:nvSpPr>
          <p:cNvPr id="4" name="Rectangle 3">
            <a:extLst>
              <a:ext uri="{FF2B5EF4-FFF2-40B4-BE49-F238E27FC236}">
                <a16:creationId xmlns:a16="http://schemas.microsoft.com/office/drawing/2014/main" id="{1BE25B57-7EED-2BFE-F66C-C8BAF873EF9D}"/>
              </a:ext>
            </a:extLst>
          </p:cNvPr>
          <p:cNvSpPr/>
          <p:nvPr/>
        </p:nvSpPr>
        <p:spPr>
          <a:xfrm>
            <a:off x="838200" y="3913686"/>
            <a:ext cx="2880000" cy="18805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t"/>
          <a:lstStyle/>
          <a:p>
            <a:pPr algn="ctr"/>
            <a:r>
              <a:rPr lang="en-GB" sz="2000" dirty="0">
                <a:solidFill>
                  <a:schemeClr val="tx1"/>
                </a:solidFill>
                <a:latin typeface="Arial" panose="020B0604020202020204" pitchFamily="34" charset="0"/>
                <a:cs typeface="Arial" panose="020B0604020202020204" pitchFamily="34" charset="0"/>
              </a:rPr>
              <a:t>Prevención de la separación</a:t>
            </a:r>
            <a:endParaRPr lang="en-US" sz="2000" dirty="0">
              <a:solidFill>
                <a:schemeClr val="tx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BD6BA141-6EB4-36CA-197F-51A90391B5FA}"/>
              </a:ext>
            </a:extLst>
          </p:cNvPr>
          <p:cNvSpPr/>
          <p:nvPr/>
        </p:nvSpPr>
        <p:spPr>
          <a:xfrm>
            <a:off x="4632960" y="3913685"/>
            <a:ext cx="2880000" cy="1880585"/>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t"/>
          <a:lstStyle/>
          <a:p>
            <a:pPr algn="ctr"/>
            <a:r>
              <a:rPr lang="en-GB" sz="2000" dirty="0" err="1">
                <a:solidFill>
                  <a:schemeClr val="tx1"/>
                </a:solidFill>
                <a:latin typeface="Arial" panose="020B0604020202020204" pitchFamily="34" charset="0"/>
                <a:cs typeface="Arial" panose="020B0604020202020204" pitchFamily="34" charset="0"/>
              </a:rPr>
              <a:t>Fortalecer</a:t>
            </a:r>
            <a:r>
              <a:rPr lang="en-GB" sz="2000" dirty="0">
                <a:solidFill>
                  <a:schemeClr val="tx1"/>
                </a:solidFill>
                <a:latin typeface="Arial" panose="020B0604020202020204" pitchFamily="34" charset="0"/>
                <a:cs typeface="Arial" panose="020B0604020202020204" pitchFamily="34" charset="0"/>
              </a:rPr>
              <a:t> las modalidades de cuidado alternativo y apoyar a </a:t>
            </a:r>
            <a:r>
              <a:rPr lang="en-GB" sz="2000" dirty="0" err="1">
                <a:solidFill>
                  <a:schemeClr val="tx1"/>
                </a:solidFill>
                <a:latin typeface="Arial" panose="020B0604020202020204" pitchFamily="34" charset="0"/>
                <a:cs typeface="Arial" panose="020B0604020202020204" pitchFamily="34" charset="0"/>
              </a:rPr>
              <a:t>los</a:t>
            </a:r>
            <a:r>
              <a:rPr lang="en-GB" sz="2000" dirty="0">
                <a:solidFill>
                  <a:schemeClr val="tx1"/>
                </a:solidFill>
                <a:latin typeface="Arial" panose="020B0604020202020204" pitchFamily="34" charset="0"/>
                <a:cs typeface="Arial" panose="020B0604020202020204" pitchFamily="34" charset="0"/>
              </a:rPr>
              <a:t>/as </a:t>
            </a:r>
            <a:r>
              <a:rPr lang="en-GB" sz="2000" dirty="0" err="1">
                <a:solidFill>
                  <a:schemeClr val="tx1"/>
                </a:solidFill>
                <a:latin typeface="Arial" panose="020B0604020202020204" pitchFamily="34" charset="0"/>
                <a:cs typeface="Arial" panose="020B0604020202020204" pitchFamily="34" charset="0"/>
              </a:rPr>
              <a:t>menores</a:t>
            </a:r>
            <a:r>
              <a:rPr lang="en-GB" sz="2000" dirty="0">
                <a:solidFill>
                  <a:schemeClr val="tx1"/>
                </a:solidFill>
                <a:latin typeface="Arial" panose="020B0604020202020204" pitchFamily="34" charset="0"/>
                <a:cs typeface="Arial" panose="020B0604020202020204" pitchFamily="34" charset="0"/>
              </a:rPr>
              <a:t> que reciben este tipo de cuidados</a:t>
            </a:r>
            <a:endParaRPr lang="en-US" sz="2000" dirty="0">
              <a:solidFill>
                <a:schemeClr val="tx1"/>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8F3F302D-E84F-AC44-B634-8CD7EC1946FD}"/>
              </a:ext>
            </a:extLst>
          </p:cNvPr>
          <p:cNvSpPr/>
          <p:nvPr/>
        </p:nvSpPr>
        <p:spPr>
          <a:xfrm>
            <a:off x="8427720" y="3913686"/>
            <a:ext cx="2880000" cy="18805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t"/>
          <a:lstStyle/>
          <a:p>
            <a:pPr algn="ctr"/>
            <a:r>
              <a:rPr lang="en-GB" sz="2000" dirty="0">
                <a:solidFill>
                  <a:schemeClr val="tx1"/>
                </a:solidFill>
                <a:latin typeface="Arial" panose="020B0604020202020204" pitchFamily="34" charset="0"/>
                <a:cs typeface="Arial" panose="020B0604020202020204" pitchFamily="34" charset="0"/>
              </a:rPr>
              <a:t>Apoyo a la reunificación y la reintegración</a:t>
            </a:r>
            <a:endParaRPr lang="en-US" sz="2000" dirty="0">
              <a:solidFill>
                <a:schemeClr val="tx1"/>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DA9CFBF0-A6A1-A8C7-2774-88A0B5293686}"/>
              </a:ext>
            </a:extLst>
          </p:cNvPr>
          <p:cNvGrpSpPr/>
          <p:nvPr/>
        </p:nvGrpSpPr>
        <p:grpSpPr>
          <a:xfrm>
            <a:off x="5209182" y="2076588"/>
            <a:ext cx="1773635" cy="1379355"/>
            <a:chOff x="8642980" y="1438676"/>
            <a:chExt cx="2297962" cy="1787124"/>
          </a:xfrm>
          <a:solidFill>
            <a:schemeClr val="accent4">
              <a:lumMod val="40000"/>
              <a:lumOff val="60000"/>
            </a:schemeClr>
          </a:solidFill>
        </p:grpSpPr>
        <p:grpSp>
          <p:nvGrpSpPr>
            <p:cNvPr id="7" name="Group 6">
              <a:extLst>
                <a:ext uri="{FF2B5EF4-FFF2-40B4-BE49-F238E27FC236}">
                  <a16:creationId xmlns:a16="http://schemas.microsoft.com/office/drawing/2014/main" id="{A97B9185-F008-4538-0EF5-9824A37F727D}"/>
                </a:ext>
              </a:extLst>
            </p:cNvPr>
            <p:cNvGrpSpPr/>
            <p:nvPr/>
          </p:nvGrpSpPr>
          <p:grpSpPr>
            <a:xfrm>
              <a:off x="10386866" y="1438676"/>
              <a:ext cx="554076" cy="1787124"/>
              <a:chOff x="4045582" y="1684320"/>
              <a:chExt cx="350098" cy="1129211"/>
            </a:xfrm>
            <a:grpFill/>
          </p:grpSpPr>
          <p:sp>
            <p:nvSpPr>
              <p:cNvPr id="13" name="Round Same Side Corner Rectangle 21">
                <a:extLst>
                  <a:ext uri="{FF2B5EF4-FFF2-40B4-BE49-F238E27FC236}">
                    <a16:creationId xmlns:a16="http://schemas.microsoft.com/office/drawing/2014/main" id="{662147BA-B428-AF3A-60CE-053EDEA1AC0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17F08723-44A3-43BE-D5F8-BA718C615F17}"/>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04E61AD-D7FF-60D9-96CD-6F88BC4B39FC}"/>
                </a:ext>
              </a:extLst>
            </p:cNvPr>
            <p:cNvGrpSpPr/>
            <p:nvPr/>
          </p:nvGrpSpPr>
          <p:grpSpPr>
            <a:xfrm>
              <a:off x="8642980" y="1438676"/>
              <a:ext cx="794068" cy="1787124"/>
              <a:chOff x="3000654" y="1516217"/>
              <a:chExt cx="245039" cy="551483"/>
            </a:xfrm>
            <a:grpFill/>
          </p:grpSpPr>
          <p:grpSp>
            <p:nvGrpSpPr>
              <p:cNvPr id="9" name="Group 8">
                <a:extLst>
                  <a:ext uri="{FF2B5EF4-FFF2-40B4-BE49-F238E27FC236}">
                    <a16:creationId xmlns:a16="http://schemas.microsoft.com/office/drawing/2014/main" id="{B29E0A5F-14F0-81D5-896E-4E3B0D113E23}"/>
                  </a:ext>
                </a:extLst>
              </p:cNvPr>
              <p:cNvGrpSpPr/>
              <p:nvPr/>
            </p:nvGrpSpPr>
            <p:grpSpPr>
              <a:xfrm>
                <a:off x="3036509" y="1516217"/>
                <a:ext cx="172158" cy="551483"/>
                <a:chOff x="4043172" y="1684320"/>
                <a:chExt cx="352508" cy="1129211"/>
              </a:xfrm>
              <a:grpFill/>
            </p:grpSpPr>
            <p:sp>
              <p:nvSpPr>
                <p:cNvPr id="11" name="Round Same Side Corner Rectangle 21">
                  <a:extLst>
                    <a:ext uri="{FF2B5EF4-FFF2-40B4-BE49-F238E27FC236}">
                      <a16:creationId xmlns:a16="http://schemas.microsoft.com/office/drawing/2014/main" id="{34A8BF0C-FFA7-813F-8ABF-5FED4207E57A}"/>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000F6C36-04EE-B15B-2278-360C15FC857B}"/>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lowchart: Manual Operation 9">
                <a:extLst>
                  <a:ext uri="{FF2B5EF4-FFF2-40B4-BE49-F238E27FC236}">
                    <a16:creationId xmlns:a16="http://schemas.microsoft.com/office/drawing/2014/main" id="{A99AF2D6-6624-75BA-6041-1F4780C33E41}"/>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36" name="Group 35">
            <a:extLst>
              <a:ext uri="{FF2B5EF4-FFF2-40B4-BE49-F238E27FC236}">
                <a16:creationId xmlns:a16="http://schemas.microsoft.com/office/drawing/2014/main" id="{AB2A4BE4-5579-5214-49C4-74FCEA6AAA6F}"/>
              </a:ext>
            </a:extLst>
          </p:cNvPr>
          <p:cNvGrpSpPr/>
          <p:nvPr/>
        </p:nvGrpSpPr>
        <p:grpSpPr>
          <a:xfrm>
            <a:off x="6030148" y="2725481"/>
            <a:ext cx="274482" cy="722435"/>
            <a:chOff x="4045582" y="1684320"/>
            <a:chExt cx="350098" cy="921456"/>
          </a:xfrm>
          <a:solidFill>
            <a:schemeClr val="accent3">
              <a:lumMod val="75000"/>
            </a:schemeClr>
          </a:solidFill>
        </p:grpSpPr>
        <p:sp>
          <p:nvSpPr>
            <p:cNvPr id="37" name="Round Same Side Corner Rectangle 21">
              <a:extLst>
                <a:ext uri="{FF2B5EF4-FFF2-40B4-BE49-F238E27FC236}">
                  <a16:creationId xmlns:a16="http://schemas.microsoft.com/office/drawing/2014/main" id="{B47CA5C9-101F-E03C-75AD-A84E03B5B95F}"/>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C17E3368-6FD0-77D3-EA1E-8DC70D9F4F05}"/>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5B84E2F8-2CAC-5400-AB74-CB481C0FCFB1}"/>
              </a:ext>
            </a:extLst>
          </p:cNvPr>
          <p:cNvGrpSpPr/>
          <p:nvPr/>
        </p:nvGrpSpPr>
        <p:grpSpPr>
          <a:xfrm>
            <a:off x="8700967" y="2084495"/>
            <a:ext cx="1944172" cy="1379355"/>
            <a:chOff x="8700967" y="2084495"/>
            <a:chExt cx="1944172" cy="1379355"/>
          </a:xfrm>
        </p:grpSpPr>
        <p:grpSp>
          <p:nvGrpSpPr>
            <p:cNvPr id="16" name="Group 15">
              <a:extLst>
                <a:ext uri="{FF2B5EF4-FFF2-40B4-BE49-F238E27FC236}">
                  <a16:creationId xmlns:a16="http://schemas.microsoft.com/office/drawing/2014/main" id="{79E15BA7-F1E8-F8EF-D33D-EF7114ABEF3C}"/>
                </a:ext>
              </a:extLst>
            </p:cNvPr>
            <p:cNvGrpSpPr/>
            <p:nvPr/>
          </p:nvGrpSpPr>
          <p:grpSpPr>
            <a:xfrm>
              <a:off x="10217487" y="2084495"/>
              <a:ext cx="427652" cy="1379355"/>
              <a:chOff x="4045582" y="1684320"/>
              <a:chExt cx="350098" cy="1129211"/>
            </a:xfrm>
            <a:solidFill>
              <a:schemeClr val="accent3">
                <a:lumMod val="75000"/>
              </a:schemeClr>
            </a:solidFill>
          </p:grpSpPr>
          <p:sp>
            <p:nvSpPr>
              <p:cNvPr id="22" name="Round Same Side Corner Rectangle 21">
                <a:extLst>
                  <a:ext uri="{FF2B5EF4-FFF2-40B4-BE49-F238E27FC236}">
                    <a16:creationId xmlns:a16="http://schemas.microsoft.com/office/drawing/2014/main" id="{EA33CE8C-9984-AF89-2E3F-95C6AB1DFC09}"/>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BD6B6610-0FD6-6B1E-1389-EB8BD0E82C8D}"/>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8D6BCFBB-1B33-7789-AEE0-D262662A4B04}"/>
                </a:ext>
              </a:extLst>
            </p:cNvPr>
            <p:cNvGrpSpPr/>
            <p:nvPr/>
          </p:nvGrpSpPr>
          <p:grpSpPr>
            <a:xfrm>
              <a:off x="9561277" y="2084495"/>
              <a:ext cx="612885" cy="1379355"/>
              <a:chOff x="3000654" y="1516217"/>
              <a:chExt cx="245039" cy="551483"/>
            </a:xfrm>
            <a:solidFill>
              <a:schemeClr val="accent3">
                <a:lumMod val="75000"/>
              </a:schemeClr>
            </a:solidFill>
          </p:grpSpPr>
          <p:grpSp>
            <p:nvGrpSpPr>
              <p:cNvPr id="18" name="Group 17">
                <a:extLst>
                  <a:ext uri="{FF2B5EF4-FFF2-40B4-BE49-F238E27FC236}">
                    <a16:creationId xmlns:a16="http://schemas.microsoft.com/office/drawing/2014/main" id="{3C242A0D-FADA-1B3B-6278-D15FE7BA20FD}"/>
                  </a:ext>
                </a:extLst>
              </p:cNvPr>
              <p:cNvGrpSpPr/>
              <p:nvPr/>
            </p:nvGrpSpPr>
            <p:grpSpPr>
              <a:xfrm>
                <a:off x="3036509" y="1516217"/>
                <a:ext cx="172158" cy="551483"/>
                <a:chOff x="4043172" y="1684320"/>
                <a:chExt cx="352508" cy="1129211"/>
              </a:xfrm>
              <a:grpFill/>
            </p:grpSpPr>
            <p:sp>
              <p:nvSpPr>
                <p:cNvPr id="20" name="Round Same Side Corner Rectangle 21">
                  <a:extLst>
                    <a:ext uri="{FF2B5EF4-FFF2-40B4-BE49-F238E27FC236}">
                      <a16:creationId xmlns:a16="http://schemas.microsoft.com/office/drawing/2014/main" id="{0C905AF1-4BA7-7D74-6840-0421E358D366}"/>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FEF63B6A-04F7-EF29-0973-6BB6F77F4F70}"/>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9" name="Flowchart: Manual Operation 18">
                <a:extLst>
                  <a:ext uri="{FF2B5EF4-FFF2-40B4-BE49-F238E27FC236}">
                    <a16:creationId xmlns:a16="http://schemas.microsoft.com/office/drawing/2014/main" id="{CD67A4BF-23D9-85B1-A537-B5EFF763331F}"/>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4" name="Group 23">
              <a:extLst>
                <a:ext uri="{FF2B5EF4-FFF2-40B4-BE49-F238E27FC236}">
                  <a16:creationId xmlns:a16="http://schemas.microsoft.com/office/drawing/2014/main" id="{548F7FE0-2AAB-5EF9-B47D-CF0110608B22}"/>
                </a:ext>
              </a:extLst>
            </p:cNvPr>
            <p:cNvGrpSpPr/>
            <p:nvPr/>
          </p:nvGrpSpPr>
          <p:grpSpPr>
            <a:xfrm>
              <a:off x="8700967" y="2736628"/>
              <a:ext cx="274482" cy="722435"/>
              <a:chOff x="4045582" y="1684320"/>
              <a:chExt cx="350098" cy="921456"/>
            </a:xfrm>
            <a:solidFill>
              <a:schemeClr val="accent3">
                <a:lumMod val="75000"/>
              </a:schemeClr>
            </a:solidFill>
          </p:grpSpPr>
          <p:sp>
            <p:nvSpPr>
              <p:cNvPr id="25" name="Round Same Side Corner Rectangle 21">
                <a:extLst>
                  <a:ext uri="{FF2B5EF4-FFF2-40B4-BE49-F238E27FC236}">
                    <a16:creationId xmlns:a16="http://schemas.microsoft.com/office/drawing/2014/main" id="{B1BA2DF1-A961-4AC8-ABE2-8CD39509267D}"/>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F610F129-84C0-0ECF-72FC-0AAC18A1CD1D}"/>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3" name="Rectangle: Rounded Corners 42">
              <a:extLst>
                <a:ext uri="{FF2B5EF4-FFF2-40B4-BE49-F238E27FC236}">
                  <a16:creationId xmlns:a16="http://schemas.microsoft.com/office/drawing/2014/main" id="{46954F5C-564E-F5AF-5DAA-7E5C46BEA258}"/>
                </a:ext>
              </a:extLst>
            </p:cNvPr>
            <p:cNvSpPr/>
            <p:nvPr/>
          </p:nvSpPr>
          <p:spPr>
            <a:xfrm rot="19550506">
              <a:off x="9357164" y="2762496"/>
              <a:ext cx="427652" cy="140864"/>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Rounded Corners 43">
              <a:extLst>
                <a:ext uri="{FF2B5EF4-FFF2-40B4-BE49-F238E27FC236}">
                  <a16:creationId xmlns:a16="http://schemas.microsoft.com/office/drawing/2014/main" id="{1B6814E0-E217-3ECE-048F-15E9F1C2DB18}"/>
                </a:ext>
              </a:extLst>
            </p:cNvPr>
            <p:cNvSpPr/>
            <p:nvPr/>
          </p:nvSpPr>
          <p:spPr>
            <a:xfrm rot="19550506">
              <a:off x="8870618" y="3044002"/>
              <a:ext cx="250559" cy="112176"/>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a:extLst>
              <a:ext uri="{FF2B5EF4-FFF2-40B4-BE49-F238E27FC236}">
                <a16:creationId xmlns:a16="http://schemas.microsoft.com/office/drawing/2014/main" id="{E88CAFCD-CF8D-538E-CBA4-BA1A51CFAFB2}"/>
              </a:ext>
            </a:extLst>
          </p:cNvPr>
          <p:cNvGrpSpPr/>
          <p:nvPr/>
        </p:nvGrpSpPr>
        <p:grpSpPr>
          <a:xfrm>
            <a:off x="1517706" y="2076588"/>
            <a:ext cx="1773635" cy="1379355"/>
            <a:chOff x="8642980" y="1438676"/>
            <a:chExt cx="2297962" cy="1787124"/>
          </a:xfrm>
          <a:solidFill>
            <a:schemeClr val="accent3">
              <a:lumMod val="75000"/>
            </a:schemeClr>
          </a:solidFill>
        </p:grpSpPr>
        <p:grpSp>
          <p:nvGrpSpPr>
            <p:cNvPr id="47" name="Group 46">
              <a:extLst>
                <a:ext uri="{FF2B5EF4-FFF2-40B4-BE49-F238E27FC236}">
                  <a16:creationId xmlns:a16="http://schemas.microsoft.com/office/drawing/2014/main" id="{8DF7FCA3-EC76-837A-D695-60A065F2E0A5}"/>
                </a:ext>
              </a:extLst>
            </p:cNvPr>
            <p:cNvGrpSpPr/>
            <p:nvPr/>
          </p:nvGrpSpPr>
          <p:grpSpPr>
            <a:xfrm>
              <a:off x="10386866" y="1438676"/>
              <a:ext cx="554076" cy="1787124"/>
              <a:chOff x="4045582" y="1684320"/>
              <a:chExt cx="350098" cy="1129211"/>
            </a:xfrm>
            <a:grpFill/>
          </p:grpSpPr>
          <p:sp>
            <p:nvSpPr>
              <p:cNvPr id="53" name="Round Same Side Corner Rectangle 21">
                <a:extLst>
                  <a:ext uri="{FF2B5EF4-FFF2-40B4-BE49-F238E27FC236}">
                    <a16:creationId xmlns:a16="http://schemas.microsoft.com/office/drawing/2014/main" id="{41D62895-30BE-97D3-920D-B382FE85174E}"/>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a:extLst>
                  <a:ext uri="{FF2B5EF4-FFF2-40B4-BE49-F238E27FC236}">
                    <a16:creationId xmlns:a16="http://schemas.microsoft.com/office/drawing/2014/main" id="{6871A4E5-C9D8-F15B-F84D-C788E280C797}"/>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8" name="Group 47">
              <a:extLst>
                <a:ext uri="{FF2B5EF4-FFF2-40B4-BE49-F238E27FC236}">
                  <a16:creationId xmlns:a16="http://schemas.microsoft.com/office/drawing/2014/main" id="{9138ACBE-DF65-597C-6552-3EF2D5FA92E5}"/>
                </a:ext>
              </a:extLst>
            </p:cNvPr>
            <p:cNvGrpSpPr/>
            <p:nvPr/>
          </p:nvGrpSpPr>
          <p:grpSpPr>
            <a:xfrm>
              <a:off x="8642980" y="1438676"/>
              <a:ext cx="794068" cy="1787124"/>
              <a:chOff x="3000654" y="1516217"/>
              <a:chExt cx="245039" cy="551483"/>
            </a:xfrm>
            <a:grpFill/>
          </p:grpSpPr>
          <p:grpSp>
            <p:nvGrpSpPr>
              <p:cNvPr id="49" name="Group 48">
                <a:extLst>
                  <a:ext uri="{FF2B5EF4-FFF2-40B4-BE49-F238E27FC236}">
                    <a16:creationId xmlns:a16="http://schemas.microsoft.com/office/drawing/2014/main" id="{662956AB-D4A9-322B-90CA-AA2F1C7554F2}"/>
                  </a:ext>
                </a:extLst>
              </p:cNvPr>
              <p:cNvGrpSpPr/>
              <p:nvPr/>
            </p:nvGrpSpPr>
            <p:grpSpPr>
              <a:xfrm>
                <a:off x="3036509" y="1516217"/>
                <a:ext cx="172158" cy="551483"/>
                <a:chOff x="4043172" y="1684320"/>
                <a:chExt cx="352508" cy="1129211"/>
              </a:xfrm>
              <a:grpFill/>
            </p:grpSpPr>
            <p:sp>
              <p:nvSpPr>
                <p:cNvPr id="51" name="Round Same Side Corner Rectangle 21">
                  <a:extLst>
                    <a:ext uri="{FF2B5EF4-FFF2-40B4-BE49-F238E27FC236}">
                      <a16:creationId xmlns:a16="http://schemas.microsoft.com/office/drawing/2014/main" id="{FB706793-85CA-DC33-2227-E3068803F880}"/>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22A437B7-E63B-4F1C-A01B-D2F621F7B91F}"/>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0" name="Flowchart: Manual Operation 49">
                <a:extLst>
                  <a:ext uri="{FF2B5EF4-FFF2-40B4-BE49-F238E27FC236}">
                    <a16:creationId xmlns:a16="http://schemas.microsoft.com/office/drawing/2014/main" id="{CA9E5E35-562E-F345-765D-62390CE20B0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55" name="Group 54">
            <a:extLst>
              <a:ext uri="{FF2B5EF4-FFF2-40B4-BE49-F238E27FC236}">
                <a16:creationId xmlns:a16="http://schemas.microsoft.com/office/drawing/2014/main" id="{44E6598A-91CF-5FF1-7855-1D8ED1DAA8F6}"/>
              </a:ext>
            </a:extLst>
          </p:cNvPr>
          <p:cNvGrpSpPr/>
          <p:nvPr/>
        </p:nvGrpSpPr>
        <p:grpSpPr>
          <a:xfrm>
            <a:off x="2338672" y="2725481"/>
            <a:ext cx="274482" cy="722435"/>
            <a:chOff x="4045582" y="1684320"/>
            <a:chExt cx="350098" cy="921456"/>
          </a:xfrm>
          <a:solidFill>
            <a:schemeClr val="accent3">
              <a:lumMod val="75000"/>
            </a:schemeClr>
          </a:solidFill>
        </p:grpSpPr>
        <p:sp>
          <p:nvSpPr>
            <p:cNvPr id="56" name="Round Same Side Corner Rectangle 21">
              <a:extLst>
                <a:ext uri="{FF2B5EF4-FFF2-40B4-BE49-F238E27FC236}">
                  <a16:creationId xmlns:a16="http://schemas.microsoft.com/office/drawing/2014/main" id="{C6DEA899-B791-5178-350C-2E8EBB062D91}"/>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a:extLst>
                <a:ext uri="{FF2B5EF4-FFF2-40B4-BE49-F238E27FC236}">
                  <a16:creationId xmlns:a16="http://schemas.microsoft.com/office/drawing/2014/main" id="{B3A52E56-B1E1-8FF6-A9BD-9DBA94DA54DC}"/>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885273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6C3E8447-93AD-B5DC-9DCA-809A65B22CAB}"/>
              </a:ext>
            </a:extLst>
          </p:cNvPr>
          <p:cNvSpPr/>
          <p:nvPr/>
        </p:nvSpPr>
        <p:spPr>
          <a:xfrm>
            <a:off x="478969" y="2386891"/>
            <a:ext cx="10685255" cy="3810606"/>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228914-896D-BC7B-7344-25AD50EDFAE4}"/>
              </a:ext>
            </a:extLst>
          </p:cNvPr>
          <p:cNvSpPr>
            <a:spLocks noGrp="1"/>
          </p:cNvSpPr>
          <p:nvPr>
            <p:ph type="title"/>
          </p:nvPr>
        </p:nvSpPr>
        <p:spPr/>
        <p:txBody>
          <a:bodyPr/>
          <a:lstStyle/>
          <a:p>
            <a:r>
              <a:rPr lang="en-GB" dirty="0">
                <a:highlight>
                  <a:srgbClr val="FFFF00"/>
                </a:highlight>
              </a:rPr>
              <a:t>Prevención de la separación </a:t>
            </a:r>
            <a:endParaRPr lang="en-US" dirty="0">
              <a:highlight>
                <a:srgbClr val="FFFF00"/>
              </a:highlight>
            </a:endParaRPr>
          </a:p>
        </p:txBody>
      </p:sp>
      <p:sp>
        <p:nvSpPr>
          <p:cNvPr id="7" name="TextBox 6">
            <a:extLst>
              <a:ext uri="{FF2B5EF4-FFF2-40B4-BE49-F238E27FC236}">
                <a16:creationId xmlns:a16="http://schemas.microsoft.com/office/drawing/2014/main" id="{ED82BEFE-1134-B166-6F71-DEE73EDE5886}"/>
              </a:ext>
            </a:extLst>
          </p:cNvPr>
          <p:cNvSpPr txBox="1"/>
          <p:nvPr/>
        </p:nvSpPr>
        <p:spPr>
          <a:xfrm>
            <a:off x="838200" y="1337641"/>
            <a:ext cx="9574090" cy="707886"/>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El fortalecimiento de la familia puede ayudar a prevenir múltiples tipos de separación familiar, entre ellos:</a:t>
            </a:r>
          </a:p>
        </p:txBody>
      </p:sp>
      <p:sp>
        <p:nvSpPr>
          <p:cNvPr id="9" name="TextBox 8">
            <a:extLst>
              <a:ext uri="{FF2B5EF4-FFF2-40B4-BE49-F238E27FC236}">
                <a16:creationId xmlns:a16="http://schemas.microsoft.com/office/drawing/2014/main" id="{2D8BFD81-54C2-47B7-DF4B-F20AAE19E02F}"/>
              </a:ext>
            </a:extLst>
          </p:cNvPr>
          <p:cNvSpPr txBox="1"/>
          <p:nvPr/>
        </p:nvSpPr>
        <p:spPr>
          <a:xfrm>
            <a:off x="856859" y="2411845"/>
            <a:ext cx="6444300" cy="3785652"/>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Separación "</a:t>
            </a:r>
            <a:r>
              <a:rPr lang="en-GB" sz="2000" b="1" dirty="0" err="1">
                <a:latin typeface="Arial" panose="020B0604020202020204" pitchFamily="34" charset="0"/>
                <a:cs typeface="Arial" panose="020B0604020202020204" pitchFamily="34" charset="0"/>
              </a:rPr>
              <a:t>deliberada</a:t>
            </a:r>
            <a:r>
              <a:rPr lang="en-GB" sz="2000" b="1" dirty="0">
                <a:latin typeface="Arial" panose="020B0604020202020204" pitchFamily="34" charset="0"/>
                <a:cs typeface="Arial" panose="020B0604020202020204" pitchFamily="34" charset="0"/>
              </a:rPr>
              <a:t>”</a:t>
            </a:r>
          </a:p>
          <a:p>
            <a:endParaRPr lang="en-GB" sz="20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Familias estresadas por la pobreza, la discapacidad, etc.</a:t>
            </a:r>
          </a:p>
          <a:p>
            <a:pPr marL="285750" indent="-285750">
              <a:buFont typeface="Arial" panose="020B0604020202020204" pitchFamily="34" charset="0"/>
              <a:buChar char="•"/>
            </a:pPr>
            <a:r>
              <a:rPr lang="en-GB" sz="2000" dirty="0" err="1">
                <a:latin typeface="Arial" panose="020B0604020202020204" pitchFamily="34" charset="0"/>
                <a:cs typeface="Arial" panose="020B0604020202020204" pitchFamily="34" charset="0"/>
              </a:rPr>
              <a:t>Menores</a:t>
            </a:r>
            <a:r>
              <a:rPr lang="en-GB" sz="2000" dirty="0">
                <a:latin typeface="Arial" panose="020B0604020202020204" pitchFamily="34" charset="0"/>
                <a:cs typeface="Arial" panose="020B0604020202020204" pitchFamily="34" charset="0"/>
              </a:rPr>
              <a:t> que se alistan en fuerzas o grupos armados</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Mecanismos de supervivencia, como la migración económica</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Separación inducida por la ayuda humanitaria</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Abandono o huida del hogar por malos tratos</a:t>
            </a:r>
          </a:p>
          <a:p>
            <a:pPr marL="285750" indent="-285750">
              <a:buFont typeface="Arial" panose="020B0604020202020204" pitchFamily="34" charset="0"/>
              <a:buChar char="•"/>
            </a:pPr>
            <a:r>
              <a:rPr lang="en-GB" sz="2000" dirty="0" err="1">
                <a:latin typeface="Arial" panose="020B0604020202020204" pitchFamily="34" charset="0"/>
                <a:cs typeface="Arial" panose="020B0604020202020204" pitchFamily="34" charset="0"/>
              </a:rPr>
              <a:t>Menores</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abandonados</a:t>
            </a:r>
            <a:r>
              <a:rPr lang="en-GB" sz="2000" dirty="0">
                <a:latin typeface="Arial" panose="020B0604020202020204" pitchFamily="34" charset="0"/>
                <a:cs typeface="Arial" panose="020B0604020202020204" pitchFamily="34" charset="0"/>
              </a:rPr>
              <a:t>/as por </a:t>
            </a:r>
            <a:r>
              <a:rPr lang="en-GB" sz="2000" dirty="0" err="1">
                <a:latin typeface="Arial" panose="020B0604020202020204" pitchFamily="34" charset="0"/>
                <a:cs typeface="Arial" panose="020B0604020202020204" pitchFamily="34" charset="0"/>
              </a:rPr>
              <a:t>cuidadores</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temporales</a:t>
            </a:r>
            <a:endParaRPr lang="en-GB" sz="20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BF52C16A-93EB-9902-E7E1-860BBF5A9888}"/>
              </a:ext>
            </a:extLst>
          </p:cNvPr>
          <p:cNvSpPr txBox="1"/>
          <p:nvPr/>
        </p:nvSpPr>
        <p:spPr>
          <a:xfrm>
            <a:off x="7851539" y="2807814"/>
            <a:ext cx="2560751" cy="1323439"/>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Impedir que un/a </a:t>
            </a:r>
            <a:r>
              <a:rPr lang="en-US" sz="2000" b="1" dirty="0" err="1">
                <a:latin typeface="Arial" panose="020B0604020202020204" pitchFamily="34" charset="0"/>
                <a:cs typeface="Arial" panose="020B0604020202020204" pitchFamily="34" charset="0"/>
              </a:rPr>
              <a:t>menor</a:t>
            </a:r>
            <a:r>
              <a:rPr lang="en-US" sz="2000" b="1" dirty="0">
                <a:latin typeface="Arial" panose="020B0604020202020204" pitchFamily="34" charset="0"/>
                <a:cs typeface="Arial" panose="020B0604020202020204" pitchFamily="34" charset="0"/>
              </a:rPr>
              <a:t> sea retirado del cuidado de su familia </a:t>
            </a:r>
          </a:p>
        </p:txBody>
      </p:sp>
      <p:grpSp>
        <p:nvGrpSpPr>
          <p:cNvPr id="25" name="Group 24">
            <a:extLst>
              <a:ext uri="{FF2B5EF4-FFF2-40B4-BE49-F238E27FC236}">
                <a16:creationId xmlns:a16="http://schemas.microsoft.com/office/drawing/2014/main" id="{B48EE8FA-2207-FF54-06F7-D5BDA80B835F}"/>
              </a:ext>
            </a:extLst>
          </p:cNvPr>
          <p:cNvGrpSpPr/>
          <p:nvPr/>
        </p:nvGrpSpPr>
        <p:grpSpPr>
          <a:xfrm>
            <a:off x="9139301" y="3880830"/>
            <a:ext cx="2028563" cy="1704753"/>
            <a:chOff x="1464700" y="3691020"/>
            <a:chExt cx="1641357" cy="1379355"/>
          </a:xfrm>
        </p:grpSpPr>
        <p:grpSp>
          <p:nvGrpSpPr>
            <p:cNvPr id="12" name="Group 11">
              <a:extLst>
                <a:ext uri="{FF2B5EF4-FFF2-40B4-BE49-F238E27FC236}">
                  <a16:creationId xmlns:a16="http://schemas.microsoft.com/office/drawing/2014/main" id="{37C1BE3D-6589-F264-842C-D4BBEE187746}"/>
                </a:ext>
              </a:extLst>
            </p:cNvPr>
            <p:cNvGrpSpPr/>
            <p:nvPr/>
          </p:nvGrpSpPr>
          <p:grpSpPr>
            <a:xfrm>
              <a:off x="2678405" y="3691020"/>
              <a:ext cx="427652" cy="1379355"/>
              <a:chOff x="4045582" y="1684320"/>
              <a:chExt cx="350098" cy="1129211"/>
            </a:xfrm>
            <a:solidFill>
              <a:schemeClr val="accent3">
                <a:lumMod val="75000"/>
              </a:schemeClr>
            </a:solidFill>
          </p:grpSpPr>
          <p:sp>
            <p:nvSpPr>
              <p:cNvPr id="23" name="Round Same Side Corner Rectangle 21">
                <a:extLst>
                  <a:ext uri="{FF2B5EF4-FFF2-40B4-BE49-F238E27FC236}">
                    <a16:creationId xmlns:a16="http://schemas.microsoft.com/office/drawing/2014/main" id="{A249F347-C627-E1E7-850F-0C624510E8E3}"/>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F3BA467-815A-09FD-F4CF-30058B2083A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803D0354-783C-9A52-1B1F-99CF230CFC6A}"/>
                </a:ext>
              </a:extLst>
            </p:cNvPr>
            <p:cNvGrpSpPr/>
            <p:nvPr/>
          </p:nvGrpSpPr>
          <p:grpSpPr>
            <a:xfrm>
              <a:off x="2022195" y="3691020"/>
              <a:ext cx="612885" cy="1379355"/>
              <a:chOff x="3000654" y="1516217"/>
              <a:chExt cx="245039" cy="551483"/>
            </a:xfrm>
            <a:solidFill>
              <a:schemeClr val="accent3">
                <a:lumMod val="75000"/>
              </a:schemeClr>
            </a:solidFill>
          </p:grpSpPr>
          <p:grpSp>
            <p:nvGrpSpPr>
              <p:cNvPr id="19" name="Group 18">
                <a:extLst>
                  <a:ext uri="{FF2B5EF4-FFF2-40B4-BE49-F238E27FC236}">
                    <a16:creationId xmlns:a16="http://schemas.microsoft.com/office/drawing/2014/main" id="{F418DD29-EC09-9987-DA2D-1954FD38B773}"/>
                  </a:ext>
                </a:extLst>
              </p:cNvPr>
              <p:cNvGrpSpPr/>
              <p:nvPr/>
            </p:nvGrpSpPr>
            <p:grpSpPr>
              <a:xfrm>
                <a:off x="3036509" y="1516217"/>
                <a:ext cx="172158" cy="551483"/>
                <a:chOff x="4043172" y="1684320"/>
                <a:chExt cx="352508" cy="1129211"/>
              </a:xfrm>
              <a:grpFill/>
            </p:grpSpPr>
            <p:sp>
              <p:nvSpPr>
                <p:cNvPr id="21" name="Round Same Side Corner Rectangle 21">
                  <a:extLst>
                    <a:ext uri="{FF2B5EF4-FFF2-40B4-BE49-F238E27FC236}">
                      <a16:creationId xmlns:a16="http://schemas.microsoft.com/office/drawing/2014/main" id="{69636A50-E004-AFA4-D73A-147AD3111358}"/>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E0E3DF7C-C7F6-11B7-4F88-F0D2D8244546}"/>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Flowchart: Manual Operation 19">
                <a:extLst>
                  <a:ext uri="{FF2B5EF4-FFF2-40B4-BE49-F238E27FC236}">
                    <a16:creationId xmlns:a16="http://schemas.microsoft.com/office/drawing/2014/main" id="{7D6DE55B-C8A5-FDF4-A5F9-66DA53D20F14}"/>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53B9C70-AA01-56BE-8EDE-03B6C297AF1F}"/>
                </a:ext>
              </a:extLst>
            </p:cNvPr>
            <p:cNvGrpSpPr/>
            <p:nvPr/>
          </p:nvGrpSpPr>
          <p:grpSpPr>
            <a:xfrm>
              <a:off x="1464700" y="4343153"/>
              <a:ext cx="274482" cy="722435"/>
              <a:chOff x="4045582" y="1684320"/>
              <a:chExt cx="350098" cy="921456"/>
            </a:xfrm>
            <a:solidFill>
              <a:schemeClr val="accent3">
                <a:lumMod val="75000"/>
              </a:schemeClr>
            </a:solidFill>
          </p:grpSpPr>
          <p:sp>
            <p:nvSpPr>
              <p:cNvPr id="17" name="Round Same Side Corner Rectangle 21">
                <a:extLst>
                  <a:ext uri="{FF2B5EF4-FFF2-40B4-BE49-F238E27FC236}">
                    <a16:creationId xmlns:a16="http://schemas.microsoft.com/office/drawing/2014/main" id="{3C207929-5DF3-D211-A22A-C9A6A3070317}"/>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9228F627-CE5C-B8A9-1ADB-31639405B94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Rounded Corners 14">
              <a:extLst>
                <a:ext uri="{FF2B5EF4-FFF2-40B4-BE49-F238E27FC236}">
                  <a16:creationId xmlns:a16="http://schemas.microsoft.com/office/drawing/2014/main" id="{01F75EF5-5AE8-8E61-DE2C-7ED5941677EE}"/>
                </a:ext>
              </a:extLst>
            </p:cNvPr>
            <p:cNvSpPr/>
            <p:nvPr/>
          </p:nvSpPr>
          <p:spPr>
            <a:xfrm rot="19550506">
              <a:off x="1818082" y="4369021"/>
              <a:ext cx="427652" cy="140864"/>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B65F2E7A-AF82-56DA-8BC8-A3109FD6DB66}"/>
                </a:ext>
              </a:extLst>
            </p:cNvPr>
            <p:cNvSpPr/>
            <p:nvPr/>
          </p:nvSpPr>
          <p:spPr>
            <a:xfrm rot="19550506">
              <a:off x="1620248" y="4605726"/>
              <a:ext cx="250559" cy="112176"/>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56695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8552C5A7-A825-98A8-E693-5E4D3C75D030}"/>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 sz="5400" b="1" dirty="0">
                <a:solidFill>
                  <a:schemeClr val="bg1">
                    <a:lumMod val="75000"/>
                  </a:schemeClr>
                </a:solidFill>
                <a:latin typeface="Garamond"/>
              </a:rPr>
              <a:t>Diapositiva adicional para la/el facilitador/a</a:t>
            </a:r>
            <a:endParaRPr lang="en-CA" sz="5400" b="1" dirty="0">
              <a:solidFill>
                <a:schemeClr val="bg1">
                  <a:lumMod val="75000"/>
                </a:schemeClr>
              </a:solidFill>
            </a:endParaRPr>
          </a:p>
        </p:txBody>
      </p:sp>
    </p:spTree>
    <p:extLst>
      <p:ext uri="{BB962C8B-B14F-4D97-AF65-F5344CB8AC3E}">
        <p14:creationId xmlns:p14="http://schemas.microsoft.com/office/powerpoint/2010/main" val="42917377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57">
            <a:extLst>
              <a:ext uri="{FF2B5EF4-FFF2-40B4-BE49-F238E27FC236}">
                <a16:creationId xmlns:a16="http://schemas.microsoft.com/office/drawing/2014/main" id="{5E01832F-3520-021E-2282-A81979364553}"/>
              </a:ext>
            </a:extLst>
          </p:cNvPr>
          <p:cNvGrpSpPr/>
          <p:nvPr/>
        </p:nvGrpSpPr>
        <p:grpSpPr>
          <a:xfrm>
            <a:off x="1199089" y="1909809"/>
            <a:ext cx="1773635" cy="1379355"/>
            <a:chOff x="8642980" y="1438676"/>
            <a:chExt cx="2297962" cy="1787124"/>
          </a:xfrm>
          <a:solidFill>
            <a:schemeClr val="accent4">
              <a:lumMod val="40000"/>
              <a:lumOff val="60000"/>
            </a:schemeClr>
          </a:solidFill>
        </p:grpSpPr>
        <p:grpSp>
          <p:nvGrpSpPr>
            <p:cNvPr id="59" name="Group 58">
              <a:extLst>
                <a:ext uri="{FF2B5EF4-FFF2-40B4-BE49-F238E27FC236}">
                  <a16:creationId xmlns:a16="http://schemas.microsoft.com/office/drawing/2014/main" id="{1D67740B-1B40-341B-1A4A-A1D85D9992B7}"/>
                </a:ext>
              </a:extLst>
            </p:cNvPr>
            <p:cNvGrpSpPr/>
            <p:nvPr/>
          </p:nvGrpSpPr>
          <p:grpSpPr>
            <a:xfrm>
              <a:off x="10386866" y="1438676"/>
              <a:ext cx="554076" cy="1787124"/>
              <a:chOff x="4045582" y="1684320"/>
              <a:chExt cx="350098" cy="1129211"/>
            </a:xfrm>
            <a:grpFill/>
          </p:grpSpPr>
          <p:sp>
            <p:nvSpPr>
              <p:cNvPr id="1025" name="Round Same Side Corner Rectangle 21">
                <a:extLst>
                  <a:ext uri="{FF2B5EF4-FFF2-40B4-BE49-F238E27FC236}">
                    <a16:creationId xmlns:a16="http://schemas.microsoft.com/office/drawing/2014/main" id="{4533A8D8-0908-A33D-2C8A-ED6DD30A317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Oval 1025">
                <a:extLst>
                  <a:ext uri="{FF2B5EF4-FFF2-40B4-BE49-F238E27FC236}">
                    <a16:creationId xmlns:a16="http://schemas.microsoft.com/office/drawing/2014/main" id="{2EBF610D-58CD-357B-BF79-84879D055940}"/>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0" name="Group 59">
              <a:extLst>
                <a:ext uri="{FF2B5EF4-FFF2-40B4-BE49-F238E27FC236}">
                  <a16:creationId xmlns:a16="http://schemas.microsoft.com/office/drawing/2014/main" id="{8417CC52-CC5D-DA69-9530-D245869DFF61}"/>
                </a:ext>
              </a:extLst>
            </p:cNvPr>
            <p:cNvGrpSpPr/>
            <p:nvPr/>
          </p:nvGrpSpPr>
          <p:grpSpPr>
            <a:xfrm>
              <a:off x="8642980" y="1438676"/>
              <a:ext cx="794068" cy="1787124"/>
              <a:chOff x="3000654" y="1516217"/>
              <a:chExt cx="245039" cy="551483"/>
            </a:xfrm>
            <a:grpFill/>
          </p:grpSpPr>
          <p:grpSp>
            <p:nvGrpSpPr>
              <p:cNvPr id="61" name="Group 60">
                <a:extLst>
                  <a:ext uri="{FF2B5EF4-FFF2-40B4-BE49-F238E27FC236}">
                    <a16:creationId xmlns:a16="http://schemas.microsoft.com/office/drawing/2014/main" id="{95A533E5-8602-D6A3-25EE-149BE217E6D8}"/>
                  </a:ext>
                </a:extLst>
              </p:cNvPr>
              <p:cNvGrpSpPr/>
              <p:nvPr/>
            </p:nvGrpSpPr>
            <p:grpSpPr>
              <a:xfrm>
                <a:off x="3036509" y="1516217"/>
                <a:ext cx="172158" cy="551483"/>
                <a:chOff x="4043172" y="1684320"/>
                <a:chExt cx="352508" cy="1129211"/>
              </a:xfrm>
              <a:grpFill/>
            </p:grpSpPr>
            <p:sp>
              <p:nvSpPr>
                <p:cNvPr id="63" name="Round Same Side Corner Rectangle 21">
                  <a:extLst>
                    <a:ext uri="{FF2B5EF4-FFF2-40B4-BE49-F238E27FC236}">
                      <a16:creationId xmlns:a16="http://schemas.microsoft.com/office/drawing/2014/main" id="{B918A9CD-C9ED-2313-8913-AC143A280ACD}"/>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Oval 1023">
                  <a:extLst>
                    <a:ext uri="{FF2B5EF4-FFF2-40B4-BE49-F238E27FC236}">
                      <a16:creationId xmlns:a16="http://schemas.microsoft.com/office/drawing/2014/main" id="{A226307D-3276-B639-122C-9104057C2559}"/>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2" name="Flowchart: Manual Operation 61">
                <a:extLst>
                  <a:ext uri="{FF2B5EF4-FFF2-40B4-BE49-F238E27FC236}">
                    <a16:creationId xmlns:a16="http://schemas.microsoft.com/office/drawing/2014/main" id="{490A544C-9199-C0BE-8924-B4A8C24FA125}"/>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2" name="Title 1">
            <a:extLst>
              <a:ext uri="{FF2B5EF4-FFF2-40B4-BE49-F238E27FC236}">
                <a16:creationId xmlns:a16="http://schemas.microsoft.com/office/drawing/2014/main" id="{3FD67E03-A015-E260-03B4-D74A2056D984}"/>
              </a:ext>
            </a:extLst>
          </p:cNvPr>
          <p:cNvSpPr>
            <a:spLocks noGrp="1"/>
          </p:cNvSpPr>
          <p:nvPr>
            <p:ph type="title"/>
          </p:nvPr>
        </p:nvSpPr>
        <p:spPr/>
        <p:txBody>
          <a:bodyPr>
            <a:normAutofit fontScale="90000"/>
          </a:bodyPr>
          <a:lstStyle/>
          <a:p>
            <a:r>
              <a:rPr lang="en-GB" dirty="0" err="1"/>
              <a:t>Fortalecimiento</a:t>
            </a:r>
            <a:r>
              <a:rPr lang="en-GB" dirty="0"/>
              <a:t> de la familia de </a:t>
            </a:r>
            <a:r>
              <a:rPr lang="en-GB" dirty="0" err="1"/>
              <a:t>los</a:t>
            </a:r>
            <a:r>
              <a:rPr lang="en-GB" dirty="0"/>
              <a:t>/as </a:t>
            </a:r>
            <a:r>
              <a:rPr lang="en-GB" dirty="0" err="1"/>
              <a:t>menores</a:t>
            </a:r>
            <a:r>
              <a:rPr lang="en-GB" dirty="0"/>
              <a:t> </a:t>
            </a:r>
            <a:r>
              <a:rPr lang="en-GB" dirty="0" err="1"/>
              <a:t>en</a:t>
            </a:r>
            <a:r>
              <a:rPr lang="en-GB" dirty="0"/>
              <a:t> </a:t>
            </a:r>
            <a:r>
              <a:rPr lang="en-GB" dirty="0" err="1"/>
              <a:t>modalidad</a:t>
            </a:r>
            <a:r>
              <a:rPr lang="en-GB" dirty="0"/>
              <a:t> de </a:t>
            </a:r>
            <a:r>
              <a:rPr lang="en-GB" dirty="0" err="1"/>
              <a:t>acogida</a:t>
            </a:r>
            <a:r>
              <a:rPr lang="en-GB" dirty="0"/>
              <a:t> alternativa</a:t>
            </a:r>
            <a:endParaRPr lang="en-US" dirty="0"/>
          </a:p>
        </p:txBody>
      </p:sp>
      <p:sp>
        <p:nvSpPr>
          <p:cNvPr id="5" name="TextBox 4">
            <a:extLst>
              <a:ext uri="{FF2B5EF4-FFF2-40B4-BE49-F238E27FC236}">
                <a16:creationId xmlns:a16="http://schemas.microsoft.com/office/drawing/2014/main" id="{08BFCB55-B5E5-40D6-8805-1447379C5FBE}"/>
              </a:ext>
            </a:extLst>
          </p:cNvPr>
          <p:cNvSpPr txBox="1"/>
          <p:nvPr/>
        </p:nvSpPr>
        <p:spPr>
          <a:xfrm>
            <a:off x="838200" y="3568836"/>
            <a:ext cx="2757714" cy="1815882"/>
          </a:xfrm>
          <a:prstGeom prst="rect">
            <a:avLst/>
          </a:prstGeom>
          <a:noFill/>
        </p:spPr>
        <p:txBody>
          <a:bodyPr wrap="square">
            <a:spAutoFit/>
          </a:bodyPr>
          <a:lstStyle/>
          <a:p>
            <a:r>
              <a:rPr lang="en-GB" sz="2800" dirty="0">
                <a:latin typeface="Arial" panose="020B0604020202020204" pitchFamily="34" charset="0"/>
                <a:cs typeface="Arial" panose="020B0604020202020204" pitchFamily="34" charset="0"/>
              </a:rPr>
              <a:t>Reforzar los sistemas de cuidado alternativo basados en la familia</a:t>
            </a:r>
          </a:p>
        </p:txBody>
      </p:sp>
      <p:sp>
        <p:nvSpPr>
          <p:cNvPr id="6" name="TextBox 5">
            <a:extLst>
              <a:ext uri="{FF2B5EF4-FFF2-40B4-BE49-F238E27FC236}">
                <a16:creationId xmlns:a16="http://schemas.microsoft.com/office/drawing/2014/main" id="{51EA35D2-9449-274E-E477-9AFB1F2BFAC5}"/>
              </a:ext>
            </a:extLst>
          </p:cNvPr>
          <p:cNvSpPr txBox="1"/>
          <p:nvPr/>
        </p:nvSpPr>
        <p:spPr>
          <a:xfrm>
            <a:off x="4662714" y="3568836"/>
            <a:ext cx="2757714" cy="1815882"/>
          </a:xfrm>
          <a:prstGeom prst="rect">
            <a:avLst/>
          </a:prstGeom>
          <a:noFill/>
        </p:spPr>
        <p:txBody>
          <a:bodyPr wrap="square">
            <a:spAutoFit/>
          </a:bodyPr>
          <a:lstStyle/>
          <a:p>
            <a:r>
              <a:rPr lang="en-US" sz="2800" dirty="0">
                <a:latin typeface="Arial" panose="020B0604020202020204" pitchFamily="34" charset="0"/>
                <a:cs typeface="Arial" panose="020B0604020202020204" pitchFamily="34" charset="0"/>
              </a:rPr>
              <a:t>Mantener los vínculos familiares e implicar a la familia a distancia </a:t>
            </a:r>
          </a:p>
        </p:txBody>
      </p:sp>
      <p:sp>
        <p:nvSpPr>
          <p:cNvPr id="7" name="TextBox 6">
            <a:extLst>
              <a:ext uri="{FF2B5EF4-FFF2-40B4-BE49-F238E27FC236}">
                <a16:creationId xmlns:a16="http://schemas.microsoft.com/office/drawing/2014/main" id="{36293F8F-212C-C7D2-5D3A-7DF51D2D2E2C}"/>
              </a:ext>
            </a:extLst>
          </p:cNvPr>
          <p:cNvSpPr txBox="1"/>
          <p:nvPr/>
        </p:nvSpPr>
        <p:spPr>
          <a:xfrm>
            <a:off x="8487229" y="3568836"/>
            <a:ext cx="2757714" cy="1815882"/>
          </a:xfrm>
          <a:prstGeom prst="rect">
            <a:avLst/>
          </a:prstGeom>
          <a:noFill/>
        </p:spPr>
        <p:txBody>
          <a:bodyPr wrap="square">
            <a:spAutoFit/>
          </a:bodyPr>
          <a:lstStyle/>
          <a:p>
            <a:r>
              <a:rPr lang="en-US" sz="2800" dirty="0">
                <a:latin typeface="Arial" panose="020B0604020202020204" pitchFamily="34" charset="0"/>
                <a:cs typeface="Arial" panose="020B0604020202020204" pitchFamily="34" charset="0"/>
              </a:rPr>
              <a:t>Trabajar por la </a:t>
            </a:r>
            <a:r>
              <a:rPr lang="en-US" sz="2800" dirty="0" err="1">
                <a:latin typeface="Arial" panose="020B0604020202020204" pitchFamily="34" charset="0"/>
                <a:cs typeface="Arial" panose="020B0604020202020204" pitchFamily="34" charset="0"/>
              </a:rPr>
              <a:t>reunificación</a:t>
            </a:r>
            <a:r>
              <a:rPr lang="en-US" sz="2800" dirty="0">
                <a:latin typeface="Arial" panose="020B0604020202020204" pitchFamily="34" charset="0"/>
                <a:cs typeface="Arial" panose="020B0604020202020204" pitchFamily="34" charset="0"/>
              </a:rPr>
              <a:t> y/o reintegración </a:t>
            </a:r>
          </a:p>
        </p:txBody>
      </p:sp>
      <p:grpSp>
        <p:nvGrpSpPr>
          <p:cNvPr id="37" name="Group 36">
            <a:extLst>
              <a:ext uri="{FF2B5EF4-FFF2-40B4-BE49-F238E27FC236}">
                <a16:creationId xmlns:a16="http://schemas.microsoft.com/office/drawing/2014/main" id="{87E1E705-9C66-EAF7-D1D2-AE0A2BA52A93}"/>
              </a:ext>
            </a:extLst>
          </p:cNvPr>
          <p:cNvGrpSpPr/>
          <p:nvPr/>
        </p:nvGrpSpPr>
        <p:grpSpPr>
          <a:xfrm>
            <a:off x="6331258" y="1803587"/>
            <a:ext cx="881556" cy="996866"/>
            <a:chOff x="8642980" y="1438676"/>
            <a:chExt cx="1580404" cy="1787124"/>
          </a:xfrm>
        </p:grpSpPr>
        <p:grpSp>
          <p:nvGrpSpPr>
            <p:cNvPr id="38" name="Group 37">
              <a:extLst>
                <a:ext uri="{FF2B5EF4-FFF2-40B4-BE49-F238E27FC236}">
                  <a16:creationId xmlns:a16="http://schemas.microsoft.com/office/drawing/2014/main" id="{CF8F1987-47AA-AC57-A8BC-0FC6F62A24C6}"/>
                </a:ext>
              </a:extLst>
            </p:cNvPr>
            <p:cNvGrpSpPr/>
            <p:nvPr/>
          </p:nvGrpSpPr>
          <p:grpSpPr>
            <a:xfrm>
              <a:off x="9669308" y="1438676"/>
              <a:ext cx="554076" cy="1787124"/>
              <a:chOff x="3592187" y="1684320"/>
              <a:chExt cx="350098" cy="1129211"/>
            </a:xfrm>
            <a:solidFill>
              <a:schemeClr val="accent3">
                <a:lumMod val="75000"/>
              </a:schemeClr>
            </a:solidFill>
          </p:grpSpPr>
          <p:sp>
            <p:nvSpPr>
              <p:cNvPr id="44" name="Round Same Side Corner Rectangle 21">
                <a:extLst>
                  <a:ext uri="{FF2B5EF4-FFF2-40B4-BE49-F238E27FC236}">
                    <a16:creationId xmlns:a16="http://schemas.microsoft.com/office/drawing/2014/main" id="{0316CDAA-A4F5-C7CD-8A26-ACA0C24ACC6F}"/>
                  </a:ext>
                </a:extLst>
              </p:cNvPr>
              <p:cNvSpPr/>
              <p:nvPr/>
            </p:nvSpPr>
            <p:spPr>
              <a:xfrm>
                <a:off x="3592187"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C2E81906-4BC9-6E85-726D-00CA7FA35612}"/>
                  </a:ext>
                </a:extLst>
              </p:cNvPr>
              <p:cNvSpPr/>
              <p:nvPr/>
            </p:nvSpPr>
            <p:spPr>
              <a:xfrm>
                <a:off x="361098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9" name="Group 38">
              <a:extLst>
                <a:ext uri="{FF2B5EF4-FFF2-40B4-BE49-F238E27FC236}">
                  <a16:creationId xmlns:a16="http://schemas.microsoft.com/office/drawing/2014/main" id="{7D6D027E-976E-D0A8-8987-D760AE985C1D}"/>
                </a:ext>
              </a:extLst>
            </p:cNvPr>
            <p:cNvGrpSpPr/>
            <p:nvPr/>
          </p:nvGrpSpPr>
          <p:grpSpPr>
            <a:xfrm>
              <a:off x="8642980" y="1438676"/>
              <a:ext cx="794068" cy="1787124"/>
              <a:chOff x="3000654" y="1516217"/>
              <a:chExt cx="245039" cy="551483"/>
            </a:xfrm>
            <a:solidFill>
              <a:schemeClr val="accent3">
                <a:lumMod val="75000"/>
              </a:schemeClr>
            </a:solidFill>
          </p:grpSpPr>
          <p:grpSp>
            <p:nvGrpSpPr>
              <p:cNvPr id="40" name="Group 39">
                <a:extLst>
                  <a:ext uri="{FF2B5EF4-FFF2-40B4-BE49-F238E27FC236}">
                    <a16:creationId xmlns:a16="http://schemas.microsoft.com/office/drawing/2014/main" id="{8B72F8B8-6276-B1AA-735F-119F0BB8F6F8}"/>
                  </a:ext>
                </a:extLst>
              </p:cNvPr>
              <p:cNvGrpSpPr/>
              <p:nvPr/>
            </p:nvGrpSpPr>
            <p:grpSpPr>
              <a:xfrm>
                <a:off x="3036509" y="1516217"/>
                <a:ext cx="172158" cy="551483"/>
                <a:chOff x="4043172" y="1684320"/>
                <a:chExt cx="352508" cy="1129211"/>
              </a:xfrm>
              <a:grpFill/>
            </p:grpSpPr>
            <p:sp>
              <p:nvSpPr>
                <p:cNvPr id="42" name="Round Same Side Corner Rectangle 21">
                  <a:extLst>
                    <a:ext uri="{FF2B5EF4-FFF2-40B4-BE49-F238E27FC236}">
                      <a16:creationId xmlns:a16="http://schemas.microsoft.com/office/drawing/2014/main" id="{37A2A910-E977-9AD3-FB98-95E97BA588D7}"/>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7656968A-FFF0-7832-9DED-5E71FEC3C57F}"/>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1" name="Flowchart: Manual Operation 40">
                <a:extLst>
                  <a:ext uri="{FF2B5EF4-FFF2-40B4-BE49-F238E27FC236}">
                    <a16:creationId xmlns:a16="http://schemas.microsoft.com/office/drawing/2014/main" id="{BACCBD4F-3347-C863-01E0-EEC46A2D2C6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46" name="Group 45">
            <a:extLst>
              <a:ext uri="{FF2B5EF4-FFF2-40B4-BE49-F238E27FC236}">
                <a16:creationId xmlns:a16="http://schemas.microsoft.com/office/drawing/2014/main" id="{677F3CC8-F739-AF19-B790-71DC87C1DC42}"/>
              </a:ext>
            </a:extLst>
          </p:cNvPr>
          <p:cNvGrpSpPr/>
          <p:nvPr/>
        </p:nvGrpSpPr>
        <p:grpSpPr>
          <a:xfrm>
            <a:off x="1962078" y="2558702"/>
            <a:ext cx="274482" cy="722435"/>
            <a:chOff x="4045582" y="1684320"/>
            <a:chExt cx="350098" cy="921456"/>
          </a:xfrm>
          <a:solidFill>
            <a:schemeClr val="accent3">
              <a:lumMod val="75000"/>
            </a:schemeClr>
          </a:solidFill>
        </p:grpSpPr>
        <p:sp>
          <p:nvSpPr>
            <p:cNvPr id="47" name="Round Same Side Corner Rectangle 21">
              <a:extLst>
                <a:ext uri="{FF2B5EF4-FFF2-40B4-BE49-F238E27FC236}">
                  <a16:creationId xmlns:a16="http://schemas.microsoft.com/office/drawing/2014/main" id="{A6CE32E5-EE85-E524-162F-6917EA562345}"/>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a:extLst>
                <a:ext uri="{FF2B5EF4-FFF2-40B4-BE49-F238E27FC236}">
                  <a16:creationId xmlns:a16="http://schemas.microsoft.com/office/drawing/2014/main" id="{2ED73C37-FB50-9A11-6FBE-B138F2DF9726}"/>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7" name="Group 1026">
            <a:extLst>
              <a:ext uri="{FF2B5EF4-FFF2-40B4-BE49-F238E27FC236}">
                <a16:creationId xmlns:a16="http://schemas.microsoft.com/office/drawing/2014/main" id="{B38A7AFA-E933-A37E-1893-784B87C6979A}"/>
              </a:ext>
            </a:extLst>
          </p:cNvPr>
          <p:cNvGrpSpPr/>
          <p:nvPr/>
        </p:nvGrpSpPr>
        <p:grpSpPr>
          <a:xfrm>
            <a:off x="4968032" y="2536955"/>
            <a:ext cx="274482" cy="722435"/>
            <a:chOff x="4045582" y="1684320"/>
            <a:chExt cx="350098" cy="921456"/>
          </a:xfrm>
          <a:solidFill>
            <a:schemeClr val="accent3">
              <a:lumMod val="75000"/>
            </a:schemeClr>
          </a:solidFill>
        </p:grpSpPr>
        <p:sp>
          <p:nvSpPr>
            <p:cNvPr id="1029" name="Round Same Side Corner Rectangle 21">
              <a:extLst>
                <a:ext uri="{FF2B5EF4-FFF2-40B4-BE49-F238E27FC236}">
                  <a16:creationId xmlns:a16="http://schemas.microsoft.com/office/drawing/2014/main" id="{3DC03A1B-B518-FFC5-F726-9604763A760F}"/>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Oval 1029">
              <a:extLst>
                <a:ext uri="{FF2B5EF4-FFF2-40B4-BE49-F238E27FC236}">
                  <a16:creationId xmlns:a16="http://schemas.microsoft.com/office/drawing/2014/main" id="{67109B4B-9E5C-5DB3-6F7E-C52DFEA677C6}"/>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032" name="Graphic 1031" descr="Link with solid fill">
            <a:extLst>
              <a:ext uri="{FF2B5EF4-FFF2-40B4-BE49-F238E27FC236}">
                <a16:creationId xmlns:a16="http://schemas.microsoft.com/office/drawing/2014/main" id="{9D56EFDD-2FE6-838D-34C5-437ED8D54F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7389811">
            <a:off x="5450684" y="2326225"/>
            <a:ext cx="670514" cy="670514"/>
          </a:xfrm>
          <a:prstGeom prst="rect">
            <a:avLst/>
          </a:prstGeom>
        </p:spPr>
      </p:pic>
      <p:grpSp>
        <p:nvGrpSpPr>
          <p:cNvPr id="1045" name="Group 1044">
            <a:extLst>
              <a:ext uri="{FF2B5EF4-FFF2-40B4-BE49-F238E27FC236}">
                <a16:creationId xmlns:a16="http://schemas.microsoft.com/office/drawing/2014/main" id="{CC66549A-04E2-5035-9E34-9BBAA19AE9EE}"/>
              </a:ext>
            </a:extLst>
          </p:cNvPr>
          <p:cNvGrpSpPr/>
          <p:nvPr/>
        </p:nvGrpSpPr>
        <p:grpSpPr>
          <a:xfrm>
            <a:off x="8700967" y="2084495"/>
            <a:ext cx="1944172" cy="1379355"/>
            <a:chOff x="8700967" y="2084495"/>
            <a:chExt cx="1944172" cy="1379355"/>
          </a:xfrm>
        </p:grpSpPr>
        <p:grpSp>
          <p:nvGrpSpPr>
            <p:cNvPr id="1046" name="Group 1045">
              <a:extLst>
                <a:ext uri="{FF2B5EF4-FFF2-40B4-BE49-F238E27FC236}">
                  <a16:creationId xmlns:a16="http://schemas.microsoft.com/office/drawing/2014/main" id="{60350CBA-6E66-8824-C3C2-03B1F2E4DA56}"/>
                </a:ext>
              </a:extLst>
            </p:cNvPr>
            <p:cNvGrpSpPr/>
            <p:nvPr/>
          </p:nvGrpSpPr>
          <p:grpSpPr>
            <a:xfrm>
              <a:off x="10217487" y="2084495"/>
              <a:ext cx="427652" cy="1379355"/>
              <a:chOff x="4045582" y="1684320"/>
              <a:chExt cx="350098" cy="1129211"/>
            </a:xfrm>
            <a:solidFill>
              <a:schemeClr val="accent3">
                <a:lumMod val="75000"/>
              </a:schemeClr>
            </a:solidFill>
          </p:grpSpPr>
          <p:sp>
            <p:nvSpPr>
              <p:cNvPr id="1057" name="Round Same Side Corner Rectangle 21">
                <a:extLst>
                  <a:ext uri="{FF2B5EF4-FFF2-40B4-BE49-F238E27FC236}">
                    <a16:creationId xmlns:a16="http://schemas.microsoft.com/office/drawing/2014/main" id="{9E281B8C-8BA0-0F69-EDF4-1E5190101BBC}"/>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8" name="Oval 1057">
                <a:extLst>
                  <a:ext uri="{FF2B5EF4-FFF2-40B4-BE49-F238E27FC236}">
                    <a16:creationId xmlns:a16="http://schemas.microsoft.com/office/drawing/2014/main" id="{66563DAF-B4D2-F273-1D34-EFEAF8807D43}"/>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47" name="Group 1046">
              <a:extLst>
                <a:ext uri="{FF2B5EF4-FFF2-40B4-BE49-F238E27FC236}">
                  <a16:creationId xmlns:a16="http://schemas.microsoft.com/office/drawing/2014/main" id="{36C56411-39C9-EAAC-12D8-6F6466948845}"/>
                </a:ext>
              </a:extLst>
            </p:cNvPr>
            <p:cNvGrpSpPr/>
            <p:nvPr/>
          </p:nvGrpSpPr>
          <p:grpSpPr>
            <a:xfrm>
              <a:off x="9561277" y="2084495"/>
              <a:ext cx="612885" cy="1379355"/>
              <a:chOff x="3000654" y="1516217"/>
              <a:chExt cx="245039" cy="551483"/>
            </a:xfrm>
            <a:solidFill>
              <a:schemeClr val="accent3">
                <a:lumMod val="75000"/>
              </a:schemeClr>
            </a:solidFill>
          </p:grpSpPr>
          <p:grpSp>
            <p:nvGrpSpPr>
              <p:cNvPr id="1053" name="Group 1052">
                <a:extLst>
                  <a:ext uri="{FF2B5EF4-FFF2-40B4-BE49-F238E27FC236}">
                    <a16:creationId xmlns:a16="http://schemas.microsoft.com/office/drawing/2014/main" id="{C5F45700-DCB2-9FBE-4144-A84D655DEA5F}"/>
                  </a:ext>
                </a:extLst>
              </p:cNvPr>
              <p:cNvGrpSpPr/>
              <p:nvPr/>
            </p:nvGrpSpPr>
            <p:grpSpPr>
              <a:xfrm>
                <a:off x="3036509" y="1516217"/>
                <a:ext cx="172158" cy="551483"/>
                <a:chOff x="4043172" y="1684320"/>
                <a:chExt cx="352508" cy="1129211"/>
              </a:xfrm>
              <a:grpFill/>
            </p:grpSpPr>
            <p:sp>
              <p:nvSpPr>
                <p:cNvPr id="1055" name="Round Same Side Corner Rectangle 21">
                  <a:extLst>
                    <a:ext uri="{FF2B5EF4-FFF2-40B4-BE49-F238E27FC236}">
                      <a16:creationId xmlns:a16="http://schemas.microsoft.com/office/drawing/2014/main" id="{40EDE703-485B-21EA-6FDC-DDA3565D385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6" name="Oval 1055">
                  <a:extLst>
                    <a:ext uri="{FF2B5EF4-FFF2-40B4-BE49-F238E27FC236}">
                      <a16:creationId xmlns:a16="http://schemas.microsoft.com/office/drawing/2014/main" id="{4CD960DF-72AA-7B78-C34E-E80ED2B0D277}"/>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54" name="Flowchart: Manual Operation 1053">
                <a:extLst>
                  <a:ext uri="{FF2B5EF4-FFF2-40B4-BE49-F238E27FC236}">
                    <a16:creationId xmlns:a16="http://schemas.microsoft.com/office/drawing/2014/main" id="{AA60E1F9-289A-3E06-F4B8-0B237BD95D6A}"/>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48" name="Group 1047">
              <a:extLst>
                <a:ext uri="{FF2B5EF4-FFF2-40B4-BE49-F238E27FC236}">
                  <a16:creationId xmlns:a16="http://schemas.microsoft.com/office/drawing/2014/main" id="{EFD05B54-8EC8-7FBA-3F32-86C5A13020A2}"/>
                </a:ext>
              </a:extLst>
            </p:cNvPr>
            <p:cNvGrpSpPr/>
            <p:nvPr/>
          </p:nvGrpSpPr>
          <p:grpSpPr>
            <a:xfrm>
              <a:off x="8700967" y="2736628"/>
              <a:ext cx="274482" cy="722435"/>
              <a:chOff x="4045582" y="1684320"/>
              <a:chExt cx="350098" cy="921456"/>
            </a:xfrm>
            <a:solidFill>
              <a:schemeClr val="accent3">
                <a:lumMod val="75000"/>
              </a:schemeClr>
            </a:solidFill>
          </p:grpSpPr>
          <p:sp>
            <p:nvSpPr>
              <p:cNvPr id="1051" name="Round Same Side Corner Rectangle 21">
                <a:extLst>
                  <a:ext uri="{FF2B5EF4-FFF2-40B4-BE49-F238E27FC236}">
                    <a16:creationId xmlns:a16="http://schemas.microsoft.com/office/drawing/2014/main" id="{95711547-26AE-71F7-CB36-DEEB7C4B16A8}"/>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2" name="Oval 1051">
                <a:extLst>
                  <a:ext uri="{FF2B5EF4-FFF2-40B4-BE49-F238E27FC236}">
                    <a16:creationId xmlns:a16="http://schemas.microsoft.com/office/drawing/2014/main" id="{44E18295-F091-F858-633E-E801B19D219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9" name="Rectangle: Rounded Corners 1048">
              <a:extLst>
                <a:ext uri="{FF2B5EF4-FFF2-40B4-BE49-F238E27FC236}">
                  <a16:creationId xmlns:a16="http://schemas.microsoft.com/office/drawing/2014/main" id="{0638E795-17A5-46D0-23D5-02A25D8045F4}"/>
                </a:ext>
              </a:extLst>
            </p:cNvPr>
            <p:cNvSpPr/>
            <p:nvPr/>
          </p:nvSpPr>
          <p:spPr>
            <a:xfrm rot="19550506">
              <a:off x="9357164" y="2762496"/>
              <a:ext cx="427652" cy="140864"/>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0" name="Rectangle: Rounded Corners 1049">
              <a:extLst>
                <a:ext uri="{FF2B5EF4-FFF2-40B4-BE49-F238E27FC236}">
                  <a16:creationId xmlns:a16="http://schemas.microsoft.com/office/drawing/2014/main" id="{6C7153AE-0A2C-53C9-D050-2836D1C658D8}"/>
                </a:ext>
              </a:extLst>
            </p:cNvPr>
            <p:cNvSpPr/>
            <p:nvPr/>
          </p:nvSpPr>
          <p:spPr>
            <a:xfrm rot="19550506">
              <a:off x="8870618" y="3044002"/>
              <a:ext cx="250559" cy="112176"/>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75688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14917DF4-CA7A-48C1-5912-DF0C08872C47}"/>
              </a:ext>
            </a:extLst>
          </p:cNvPr>
          <p:cNvSpPr>
            <a:spLocks noGrp="1"/>
          </p:cNvSpPr>
          <p:nvPr>
            <p:ph type="title"/>
          </p:nvPr>
        </p:nvSpPr>
        <p:spPr>
          <a:xfrm>
            <a:off x="796384" y="3099692"/>
            <a:ext cx="10042851" cy="562168"/>
          </a:xfrm>
        </p:spPr>
        <p:txBody>
          <a:bodyPr/>
          <a:lstStyle/>
          <a:p>
            <a:r>
              <a:rPr lang="en-CA" sz="2400" b="1" dirty="0">
                <a:solidFill>
                  <a:schemeClr val="bg1"/>
                </a:solidFill>
                <a:latin typeface="Garamond"/>
              </a:rPr>
              <a:t>SESIÓN 1</a:t>
            </a:r>
            <a:br>
              <a:rPr lang="en-CA" sz="2400" b="1" dirty="0">
                <a:solidFill>
                  <a:schemeClr val="bg1"/>
                </a:solidFill>
                <a:latin typeface="Garamond"/>
              </a:rPr>
            </a:br>
            <a:br>
              <a:rPr lang="en-CA" b="1" dirty="0">
                <a:solidFill>
                  <a:schemeClr val="bg1"/>
                </a:solidFill>
                <a:latin typeface="Garamond"/>
              </a:rPr>
            </a:br>
            <a:r>
              <a:rPr lang="en-US" sz="5400" b="1" dirty="0" err="1">
                <a:solidFill>
                  <a:schemeClr val="bg1"/>
                </a:solidFill>
                <a:latin typeface="Garamond"/>
              </a:rPr>
              <a:t>Inicio</a:t>
            </a:r>
            <a:r>
              <a:rPr lang="en-US" sz="5400" b="1" dirty="0">
                <a:solidFill>
                  <a:schemeClr val="bg1"/>
                </a:solidFill>
                <a:latin typeface="Garamond"/>
              </a:rPr>
              <a:t> del módulo</a:t>
            </a:r>
            <a:endParaRPr lang="en-US" dirty="0"/>
          </a:p>
        </p:txBody>
      </p:sp>
    </p:spTree>
    <p:extLst>
      <p:ext uri="{BB962C8B-B14F-4D97-AF65-F5344CB8AC3E}">
        <p14:creationId xmlns:p14="http://schemas.microsoft.com/office/powerpoint/2010/main" val="15790985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85DFDD1B-4E08-110A-1714-8D09ECD26DB4}"/>
              </a:ext>
            </a:extLst>
          </p:cNvPr>
          <p:cNvSpPr/>
          <p:nvPr/>
        </p:nvSpPr>
        <p:spPr>
          <a:xfrm>
            <a:off x="1099458" y="1683657"/>
            <a:ext cx="6564085" cy="3959361"/>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055482-D907-98B0-D220-932A0853ED07}"/>
              </a:ext>
            </a:extLst>
          </p:cNvPr>
          <p:cNvSpPr>
            <a:spLocks noGrp="1"/>
          </p:cNvSpPr>
          <p:nvPr>
            <p:ph type="title"/>
          </p:nvPr>
        </p:nvSpPr>
        <p:spPr>
          <a:xfrm>
            <a:off x="838200" y="120516"/>
            <a:ext cx="9363144" cy="868968"/>
          </a:xfrm>
        </p:spPr>
        <p:txBody>
          <a:bodyPr>
            <a:normAutofit fontScale="90000"/>
          </a:bodyPr>
          <a:lstStyle/>
          <a:p>
            <a:r>
              <a:rPr lang="en-GB" dirty="0">
                <a:highlight>
                  <a:srgbClr val="FFFF00"/>
                </a:highlight>
              </a:rPr>
              <a:t>Fortalecimiento familiar </a:t>
            </a:r>
            <a:r>
              <a:rPr lang="en-GB" dirty="0" err="1">
                <a:highlight>
                  <a:srgbClr val="FFFF00"/>
                </a:highlight>
              </a:rPr>
              <a:t>en</a:t>
            </a:r>
            <a:r>
              <a:rPr lang="en-GB" dirty="0">
                <a:highlight>
                  <a:srgbClr val="FFFF00"/>
                </a:highlight>
              </a:rPr>
              <a:t> </a:t>
            </a:r>
            <a:r>
              <a:rPr lang="en-GB" dirty="0" err="1">
                <a:highlight>
                  <a:srgbClr val="FFFF00"/>
                </a:highlight>
              </a:rPr>
              <a:t>modalidades</a:t>
            </a:r>
            <a:r>
              <a:rPr lang="en-GB" dirty="0">
                <a:highlight>
                  <a:srgbClr val="FFFF00"/>
                </a:highlight>
              </a:rPr>
              <a:t> de </a:t>
            </a:r>
            <a:r>
              <a:rPr lang="en-GB" dirty="0" err="1">
                <a:highlight>
                  <a:srgbClr val="FFFF00"/>
                </a:highlight>
              </a:rPr>
              <a:t>cuidados</a:t>
            </a:r>
            <a:r>
              <a:rPr lang="en-GB" dirty="0">
                <a:highlight>
                  <a:srgbClr val="FFFF00"/>
                </a:highlight>
              </a:rPr>
              <a:t> alternativos</a:t>
            </a:r>
            <a:endParaRPr lang="en-US" dirty="0">
              <a:highlight>
                <a:srgbClr val="FFFF00"/>
              </a:highlight>
            </a:endParaRPr>
          </a:p>
        </p:txBody>
      </p:sp>
      <p:sp>
        <p:nvSpPr>
          <p:cNvPr id="4" name="Rectangle 3">
            <a:extLst>
              <a:ext uri="{FF2B5EF4-FFF2-40B4-BE49-F238E27FC236}">
                <a16:creationId xmlns:a16="http://schemas.microsoft.com/office/drawing/2014/main" id="{FE3CA35A-DA5E-6927-DA4C-2756EF1AF52F}"/>
              </a:ext>
            </a:extLst>
          </p:cNvPr>
          <p:cNvSpPr/>
          <p:nvPr/>
        </p:nvSpPr>
        <p:spPr>
          <a:xfrm>
            <a:off x="1280314" y="2169529"/>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Grupo 1</a:t>
            </a:r>
          </a:p>
          <a:p>
            <a:pPr algn="ctr"/>
            <a:r>
              <a:rPr lang="en-GB" sz="2400" dirty="0" err="1">
                <a:solidFill>
                  <a:schemeClr val="tx1"/>
                </a:solidFill>
                <a:latin typeface="Arial" panose="020B0604020202020204" pitchFamily="34" charset="0"/>
                <a:cs typeface="Arial" panose="020B0604020202020204" pitchFamily="34" charset="0"/>
              </a:rPr>
              <a:t>Acogida</a:t>
            </a:r>
            <a:r>
              <a:rPr lang="en-GB" sz="2400" dirty="0">
                <a:solidFill>
                  <a:schemeClr val="tx1"/>
                </a:solidFill>
                <a:latin typeface="Arial" panose="020B0604020202020204" pitchFamily="34" charset="0"/>
                <a:cs typeface="Arial" panose="020B0604020202020204" pitchFamily="34" charset="0"/>
              </a:rPr>
              <a:t> </a:t>
            </a:r>
            <a:r>
              <a:rPr lang="en-GB" sz="2400" dirty="0" err="1">
                <a:solidFill>
                  <a:schemeClr val="tx1"/>
                </a:solidFill>
                <a:latin typeface="Arial" panose="020B0604020202020204" pitchFamily="34" charset="0"/>
                <a:cs typeface="Arial" panose="020B0604020202020204" pitchFamily="34" charset="0"/>
              </a:rPr>
              <a:t>por</a:t>
            </a:r>
            <a:r>
              <a:rPr lang="en-GB" sz="2400" dirty="0">
                <a:solidFill>
                  <a:schemeClr val="tx1"/>
                </a:solidFill>
                <a:latin typeface="Arial" panose="020B0604020202020204" pitchFamily="34" charset="0"/>
                <a:cs typeface="Arial" panose="020B0604020202020204" pitchFamily="34" charset="0"/>
              </a:rPr>
              <a:t> </a:t>
            </a:r>
            <a:r>
              <a:rPr lang="en-GB" sz="2400" dirty="0" err="1">
                <a:solidFill>
                  <a:schemeClr val="tx1"/>
                </a:solidFill>
                <a:latin typeface="Arial" panose="020B0604020202020204" pitchFamily="34" charset="0"/>
                <a:cs typeface="Arial" panose="020B0604020202020204" pitchFamily="34" charset="0"/>
              </a:rPr>
              <a:t>parte</a:t>
            </a:r>
            <a:r>
              <a:rPr lang="en-GB" sz="2400" dirty="0">
                <a:solidFill>
                  <a:schemeClr val="tx1"/>
                </a:solidFill>
                <a:latin typeface="Arial" panose="020B0604020202020204" pitchFamily="34" charset="0"/>
                <a:cs typeface="Arial" panose="020B0604020202020204" pitchFamily="34" charset="0"/>
              </a:rPr>
              <a:t> de familiares</a:t>
            </a:r>
          </a:p>
        </p:txBody>
      </p:sp>
      <p:sp>
        <p:nvSpPr>
          <p:cNvPr id="5" name="Rectangle 4">
            <a:extLst>
              <a:ext uri="{FF2B5EF4-FFF2-40B4-BE49-F238E27FC236}">
                <a16:creationId xmlns:a16="http://schemas.microsoft.com/office/drawing/2014/main" id="{9ABFE9D5-E468-4F5E-E21B-A206A9B3450F}"/>
              </a:ext>
            </a:extLst>
          </p:cNvPr>
          <p:cNvSpPr/>
          <p:nvPr/>
        </p:nvSpPr>
        <p:spPr>
          <a:xfrm>
            <a:off x="4168657" y="2169529"/>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Grupo 2</a:t>
            </a:r>
          </a:p>
          <a:p>
            <a:pPr algn="ctr"/>
            <a:r>
              <a:rPr lang="en-GB" sz="2400" dirty="0">
                <a:solidFill>
                  <a:schemeClr val="tx1"/>
                </a:solidFill>
                <a:latin typeface="Arial" panose="020B0604020202020204" pitchFamily="34" charset="0"/>
                <a:cs typeface="Arial" panose="020B0604020202020204" pitchFamily="34" charset="0"/>
              </a:rPr>
              <a:t>Vida independiente </a:t>
            </a:r>
            <a:r>
              <a:rPr lang="en-GB" sz="2400" dirty="0" err="1">
                <a:solidFill>
                  <a:schemeClr val="tx1"/>
                </a:solidFill>
                <a:latin typeface="Arial" panose="020B0604020202020204" pitchFamily="34" charset="0"/>
                <a:cs typeface="Arial" panose="020B0604020202020204" pitchFamily="34" charset="0"/>
              </a:rPr>
              <a:t>supervisada</a:t>
            </a:r>
            <a:r>
              <a:rPr lang="en-GB" sz="2400" dirty="0">
                <a:solidFill>
                  <a:schemeClr val="tx1"/>
                </a:solidFill>
                <a:latin typeface="Arial" panose="020B0604020202020204" pitchFamily="34" charset="0"/>
                <a:cs typeface="Arial" panose="020B0604020202020204" pitchFamily="34" charset="0"/>
              </a:rPr>
              <a:t> y/o con apoyo </a:t>
            </a:r>
          </a:p>
        </p:txBody>
      </p:sp>
      <p:sp>
        <p:nvSpPr>
          <p:cNvPr id="6" name="Rectangle 5">
            <a:extLst>
              <a:ext uri="{FF2B5EF4-FFF2-40B4-BE49-F238E27FC236}">
                <a16:creationId xmlns:a16="http://schemas.microsoft.com/office/drawing/2014/main" id="{F6CA04C2-FCAA-00E0-8EEE-C24AAE4121E4}"/>
              </a:ext>
            </a:extLst>
          </p:cNvPr>
          <p:cNvSpPr/>
          <p:nvPr/>
        </p:nvSpPr>
        <p:spPr>
          <a:xfrm>
            <a:off x="1280314" y="4223891"/>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Grupo 3</a:t>
            </a:r>
          </a:p>
          <a:p>
            <a:pPr algn="ctr"/>
            <a:r>
              <a:rPr lang="en-GB" sz="2400" dirty="0" err="1">
                <a:solidFill>
                  <a:schemeClr val="tx1"/>
                </a:solidFill>
                <a:latin typeface="Arial" panose="020B0604020202020204" pitchFamily="34" charset="0"/>
                <a:cs typeface="Arial" panose="020B0604020202020204" pitchFamily="34" charset="0"/>
              </a:rPr>
              <a:t>Acogida</a:t>
            </a:r>
            <a:r>
              <a:rPr lang="en-GB" sz="2400" dirty="0">
                <a:solidFill>
                  <a:schemeClr val="tx1"/>
                </a:solidFill>
                <a:latin typeface="Arial" panose="020B0604020202020204" pitchFamily="34" charset="0"/>
                <a:cs typeface="Arial" panose="020B0604020202020204" pitchFamily="34" charset="0"/>
              </a:rPr>
              <a:t> temporal de </a:t>
            </a:r>
            <a:r>
              <a:rPr lang="en-GB" sz="2400" dirty="0" err="1">
                <a:solidFill>
                  <a:schemeClr val="tx1"/>
                </a:solidFill>
                <a:latin typeface="Arial" panose="020B0604020202020204" pitchFamily="34" charset="0"/>
                <a:cs typeface="Arial" panose="020B0604020202020204" pitchFamily="34" charset="0"/>
              </a:rPr>
              <a:t>tipo</a:t>
            </a:r>
            <a:r>
              <a:rPr lang="en-GB" sz="2400" dirty="0">
                <a:solidFill>
                  <a:schemeClr val="tx1"/>
                </a:solidFill>
                <a:latin typeface="Arial" panose="020B0604020202020204" pitchFamily="34" charset="0"/>
                <a:cs typeface="Arial" panose="020B0604020202020204" pitchFamily="34" charset="0"/>
              </a:rPr>
              <a:t> familiar</a:t>
            </a:r>
          </a:p>
        </p:txBody>
      </p:sp>
      <p:sp>
        <p:nvSpPr>
          <p:cNvPr id="7" name="Rectangle 6">
            <a:extLst>
              <a:ext uri="{FF2B5EF4-FFF2-40B4-BE49-F238E27FC236}">
                <a16:creationId xmlns:a16="http://schemas.microsoft.com/office/drawing/2014/main" id="{71C1958C-D0D7-1C2D-59A3-B55005C5489F}"/>
              </a:ext>
            </a:extLst>
          </p:cNvPr>
          <p:cNvSpPr/>
          <p:nvPr/>
        </p:nvSpPr>
        <p:spPr>
          <a:xfrm>
            <a:off x="4168657" y="4223891"/>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Grupo 4</a:t>
            </a:r>
          </a:p>
          <a:p>
            <a:pPr algn="ctr"/>
            <a:r>
              <a:rPr lang="en-GB" sz="2400" dirty="0">
                <a:solidFill>
                  <a:schemeClr val="tx1"/>
                </a:solidFill>
                <a:latin typeface="Arial" panose="020B0604020202020204" pitchFamily="34" charset="0"/>
                <a:cs typeface="Arial" panose="020B0604020202020204" pitchFamily="34" charset="0"/>
              </a:rPr>
              <a:t>Hogares para grupos pequeños</a:t>
            </a:r>
          </a:p>
        </p:txBody>
      </p:sp>
      <p:grpSp>
        <p:nvGrpSpPr>
          <p:cNvPr id="16" name="Group 15">
            <a:extLst>
              <a:ext uri="{FF2B5EF4-FFF2-40B4-BE49-F238E27FC236}">
                <a16:creationId xmlns:a16="http://schemas.microsoft.com/office/drawing/2014/main" id="{BF60C293-BB93-060F-B77F-304A2D8764A2}"/>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81DA400D-A82A-D22B-2D75-BFD4EF05232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EDEFB09C-D352-55EE-68CA-84D4B015DAB2}"/>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06F21584-48E3-71AE-F0E7-A87CDD712BF5}"/>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24-</a:t>
                </a:r>
              </a:p>
              <a:p>
                <a:pPr algn="ctr"/>
                <a:r>
                  <a:rPr lang="en-CA" sz="1600" b="1" dirty="0">
                    <a:solidFill>
                      <a:schemeClr val="bg1"/>
                    </a:solidFill>
                    <a:latin typeface="Arial" panose="020B0604020202020204" pitchFamily="34" charset="0"/>
                    <a:cs typeface="Arial" panose="020B0604020202020204" pitchFamily="34" charset="0"/>
                  </a:rPr>
                  <a:t>33</a:t>
                </a:r>
              </a:p>
            </p:txBody>
          </p:sp>
          <p:sp>
            <p:nvSpPr>
              <p:cNvPr id="23" name="Rectangle 22">
                <a:extLst>
                  <a:ext uri="{FF2B5EF4-FFF2-40B4-BE49-F238E27FC236}">
                    <a16:creationId xmlns:a16="http://schemas.microsoft.com/office/drawing/2014/main" id="{9AAFF868-63E1-C6B8-FC10-6DFEDF27038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88D95090-8EF7-9F1C-E461-36465775DBD5}"/>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D814EFE7-941D-6FD4-8A13-F780B99DB781}"/>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73899E28-E06C-0711-ADA5-9A3B2A9F9D18}"/>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9" name="Group 8">
            <a:extLst>
              <a:ext uri="{FF2B5EF4-FFF2-40B4-BE49-F238E27FC236}">
                <a16:creationId xmlns:a16="http://schemas.microsoft.com/office/drawing/2014/main" id="{2555D501-4B25-98F2-7497-AC7E4F485EBD}"/>
              </a:ext>
            </a:extLst>
          </p:cNvPr>
          <p:cNvGrpSpPr/>
          <p:nvPr/>
        </p:nvGrpSpPr>
        <p:grpSpPr>
          <a:xfrm rot="629692">
            <a:off x="7564153" y="2368442"/>
            <a:ext cx="3646842" cy="2424623"/>
            <a:chOff x="7208925" y="2604220"/>
            <a:chExt cx="1168511" cy="776891"/>
          </a:xfrm>
        </p:grpSpPr>
        <p:sp>
          <p:nvSpPr>
            <p:cNvPr id="10" name="Rectangle 9">
              <a:extLst>
                <a:ext uri="{FF2B5EF4-FFF2-40B4-BE49-F238E27FC236}">
                  <a16:creationId xmlns:a16="http://schemas.microsoft.com/office/drawing/2014/main" id="{9F9E97E3-8840-8C96-E7E8-0A5F80C74C94}"/>
                </a:ext>
              </a:extLst>
            </p:cNvPr>
            <p:cNvSpPr/>
            <p:nvPr/>
          </p:nvSpPr>
          <p:spPr>
            <a:xfrm>
              <a:off x="7425584" y="2840091"/>
              <a:ext cx="716280" cy="54102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Google Shape;315;p4">
              <a:extLst>
                <a:ext uri="{FF2B5EF4-FFF2-40B4-BE49-F238E27FC236}">
                  <a16:creationId xmlns:a16="http://schemas.microsoft.com/office/drawing/2014/main" id="{67D7D01F-65AC-DB85-EC9C-2FF2BC3A5833}"/>
                </a:ext>
              </a:extLst>
            </p:cNvPr>
            <p:cNvSpPr/>
            <p:nvPr/>
          </p:nvSpPr>
          <p:spPr>
            <a:xfrm>
              <a:off x="7208925" y="2953324"/>
              <a:ext cx="356816" cy="356815"/>
            </a:xfrm>
            <a:prstGeom prst="ellipse">
              <a:avLst/>
            </a:prstGeom>
            <a:solidFill>
              <a:schemeClr val="accent3">
                <a:lumMod val="75000"/>
              </a:schemeClr>
            </a:solidFill>
            <a:ln w="38100">
              <a:solidFill>
                <a:schemeClr val="bg1"/>
              </a:solid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 name="Google Shape;315;p4">
              <a:extLst>
                <a:ext uri="{FF2B5EF4-FFF2-40B4-BE49-F238E27FC236}">
                  <a16:creationId xmlns:a16="http://schemas.microsoft.com/office/drawing/2014/main" id="{DF226D8E-6897-C5CD-04A5-F7F54BA324E0}"/>
                </a:ext>
              </a:extLst>
            </p:cNvPr>
            <p:cNvSpPr/>
            <p:nvPr/>
          </p:nvSpPr>
          <p:spPr>
            <a:xfrm>
              <a:off x="7622905" y="2604220"/>
              <a:ext cx="356816" cy="356815"/>
            </a:xfrm>
            <a:prstGeom prst="ellipse">
              <a:avLst/>
            </a:prstGeom>
            <a:solidFill>
              <a:schemeClr val="accent3">
                <a:lumMod val="75000"/>
              </a:schemeClr>
            </a:solidFill>
            <a:ln w="38100">
              <a:solidFill>
                <a:schemeClr val="bg1"/>
              </a:solid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 name="Google Shape;315;p4">
              <a:extLst>
                <a:ext uri="{FF2B5EF4-FFF2-40B4-BE49-F238E27FC236}">
                  <a16:creationId xmlns:a16="http://schemas.microsoft.com/office/drawing/2014/main" id="{F6B194D2-C829-0E2F-20B4-FF86A8CCD9E9}"/>
                </a:ext>
              </a:extLst>
            </p:cNvPr>
            <p:cNvSpPr/>
            <p:nvPr/>
          </p:nvSpPr>
          <p:spPr>
            <a:xfrm>
              <a:off x="8020620" y="2955992"/>
              <a:ext cx="356816" cy="356815"/>
            </a:xfrm>
            <a:prstGeom prst="ellipse">
              <a:avLst/>
            </a:prstGeom>
            <a:solidFill>
              <a:schemeClr val="accent3">
                <a:lumMod val="75000"/>
              </a:schemeClr>
            </a:solidFill>
            <a:ln w="38100">
              <a:solidFill>
                <a:schemeClr val="bg1"/>
              </a:solid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 name="Rectangle: Single Corner Snipped 13">
              <a:extLst>
                <a:ext uri="{FF2B5EF4-FFF2-40B4-BE49-F238E27FC236}">
                  <a16:creationId xmlns:a16="http://schemas.microsoft.com/office/drawing/2014/main" id="{E6949BC4-47DD-A3A7-438B-DA301D0654D5}"/>
                </a:ext>
              </a:extLst>
            </p:cNvPr>
            <p:cNvSpPr/>
            <p:nvPr/>
          </p:nvSpPr>
          <p:spPr>
            <a:xfrm rot="3546506">
              <a:off x="7635233" y="3164183"/>
              <a:ext cx="115589" cy="149251"/>
            </a:xfrm>
            <a:prstGeom prst="snip1Rect">
              <a:avLst>
                <a:gd name="adj" fmla="val 232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Single Corner Snipped 14">
              <a:extLst>
                <a:ext uri="{FF2B5EF4-FFF2-40B4-BE49-F238E27FC236}">
                  <a16:creationId xmlns:a16="http://schemas.microsoft.com/office/drawing/2014/main" id="{FFB1B65A-0503-73F3-791E-B129623101A1}"/>
                </a:ext>
              </a:extLst>
            </p:cNvPr>
            <p:cNvSpPr/>
            <p:nvPr/>
          </p:nvSpPr>
          <p:spPr>
            <a:xfrm rot="17435470">
              <a:off x="7817713" y="3021002"/>
              <a:ext cx="115589" cy="149251"/>
            </a:xfrm>
            <a:prstGeom prst="snip1Rect">
              <a:avLst>
                <a:gd name="adj" fmla="val 232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2411454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02B6E-AAA5-F680-44D8-63E91A755BF5}"/>
              </a:ext>
            </a:extLst>
          </p:cNvPr>
          <p:cNvSpPr>
            <a:spLocks noGrp="1"/>
          </p:cNvSpPr>
          <p:nvPr>
            <p:ph type="title"/>
          </p:nvPr>
        </p:nvSpPr>
        <p:spPr>
          <a:xfrm>
            <a:off x="625711" y="139911"/>
            <a:ext cx="10515600" cy="868968"/>
          </a:xfrm>
        </p:spPr>
        <p:txBody>
          <a:bodyPr>
            <a:normAutofit/>
          </a:bodyPr>
          <a:lstStyle/>
          <a:p>
            <a:pPr algn="l"/>
            <a:r>
              <a:rPr lang="en-GB" sz="2700" dirty="0">
                <a:highlight>
                  <a:srgbClr val="FFFF00"/>
                </a:highlight>
              </a:rPr>
              <a:t>Fortalecimiento de la familia en la reunificación y la reintegración</a:t>
            </a:r>
            <a:endParaRPr lang="en-US" sz="2700" dirty="0">
              <a:highlight>
                <a:srgbClr val="FFFF00"/>
              </a:highlight>
            </a:endParaRPr>
          </a:p>
        </p:txBody>
      </p:sp>
      <p:grpSp>
        <p:nvGrpSpPr>
          <p:cNvPr id="11" name="Group 10">
            <a:extLst>
              <a:ext uri="{FF2B5EF4-FFF2-40B4-BE49-F238E27FC236}">
                <a16:creationId xmlns:a16="http://schemas.microsoft.com/office/drawing/2014/main" id="{24D389BE-ED3F-4E73-2723-CC12678944B3}"/>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4CBA0ACD-86DD-3440-1811-9F3DE44B80F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C21654F5-C266-BE52-5C88-64595C8EA651}"/>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F658D325-B409-70B8-AF2A-ABA37A957A33}"/>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34</a:t>
                </a:r>
              </a:p>
            </p:txBody>
          </p:sp>
          <p:sp>
            <p:nvSpPr>
              <p:cNvPr id="18" name="Rectangle 17">
                <a:extLst>
                  <a:ext uri="{FF2B5EF4-FFF2-40B4-BE49-F238E27FC236}">
                    <a16:creationId xmlns:a16="http://schemas.microsoft.com/office/drawing/2014/main" id="{CF0259ED-C1A0-43E2-2890-1E4AF96AB780}"/>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5CD0E665-D3DB-2DAB-656E-F9F40E121810}"/>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2F939591-6079-80EE-D3E2-2EFBCF938C47}"/>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4AE1998B-A304-9491-E35D-64F6D46EC40B}"/>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 name="Speech Bubble: Rectangle with Corners Rounded 2">
            <a:extLst>
              <a:ext uri="{FF2B5EF4-FFF2-40B4-BE49-F238E27FC236}">
                <a16:creationId xmlns:a16="http://schemas.microsoft.com/office/drawing/2014/main" id="{DFFC952A-B3D3-C3A7-90DB-86761AB2B7D1}"/>
              </a:ext>
            </a:extLst>
          </p:cNvPr>
          <p:cNvSpPr/>
          <p:nvPr/>
        </p:nvSpPr>
        <p:spPr>
          <a:xfrm>
            <a:off x="1045999" y="1737662"/>
            <a:ext cx="4585544" cy="3765310"/>
          </a:xfrm>
          <a:prstGeom prst="wedgeRoundRectCallout">
            <a:avLst>
              <a:gd name="adj1" fmla="val -57708"/>
              <a:gd name="adj2" fmla="val -2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Si un/a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menor</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y su familia han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estado</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separados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/as,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cómo</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esto</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puede</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haber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afectado</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los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tres factores de protección a la hora de reunificarse?  </a:t>
            </a:r>
          </a:p>
          <a:p>
            <a:pPr lvl="0">
              <a:lnSpc>
                <a:spcPct val="107000"/>
              </a:lnSpc>
              <a:spcAft>
                <a:spcPts val="800"/>
              </a:spcAft>
              <a:tabLst>
                <a:tab pos="457200" algn="l"/>
              </a:tabLst>
            </a:pPr>
            <a:endParaRPr lang="en-US" sz="20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800"/>
              </a:spcAft>
              <a:tabLst>
                <a:tab pos="457200" algn="l"/>
              </a:tabLst>
            </a:pPr>
            <a:r>
              <a:rPr lang="en-US" dirty="0">
                <a:solidFill>
                  <a:schemeClr val="tx1"/>
                </a:solidFill>
                <a:latin typeface="Arial" panose="020B0604020202020204" pitchFamily="34" charset="0"/>
                <a:ea typeface="Calibri" panose="020F0502020204030204" pitchFamily="34" charset="0"/>
                <a:cs typeface="Arial" panose="020B0604020202020204" pitchFamily="34" charset="0"/>
              </a:rPr>
              <a:t>(</a:t>
            </a:r>
            <a:r>
              <a:rPr lang="en-US" dirty="0" err="1">
                <a:solidFill>
                  <a:schemeClr val="tx1"/>
                </a:solidFill>
                <a:latin typeface="Arial" panose="020B0604020202020204" pitchFamily="34" charset="0"/>
                <a:ea typeface="Calibri" panose="020F0502020204030204" pitchFamily="34" charset="0"/>
                <a:cs typeface="Arial" panose="020B0604020202020204" pitchFamily="34" charset="0"/>
              </a:rPr>
              <a:t>Entornos</a:t>
            </a:r>
            <a:r>
              <a:rPr lang="en-US" dirty="0">
                <a:solidFill>
                  <a:schemeClr val="tx1"/>
                </a:solidFill>
                <a:latin typeface="Arial" panose="020B0604020202020204" pitchFamily="34" charset="0"/>
                <a:ea typeface="Calibri" panose="020F0502020204030204" pitchFamily="34" charset="0"/>
                <a:cs typeface="Arial" panose="020B0604020202020204" pitchFamily="34" charset="0"/>
              </a:rPr>
              <a:t> afectuosos y protectores, cuidadores sensibles y </a:t>
            </a:r>
            <a:r>
              <a:rPr lang="en-US" dirty="0" err="1">
                <a:solidFill>
                  <a:schemeClr val="tx1"/>
                </a:solidFill>
                <a:latin typeface="Arial" panose="020B0604020202020204" pitchFamily="34" charset="0"/>
                <a:ea typeface="Calibri" panose="020F0502020204030204" pitchFamily="34" charset="0"/>
                <a:cs typeface="Arial" panose="020B0604020202020204" pitchFamily="34" charset="0"/>
              </a:rPr>
              <a:t>solidarios</a:t>
            </a:r>
            <a:r>
              <a:rPr lang="en-US" dirty="0">
                <a:solidFill>
                  <a:schemeClr val="tx1"/>
                </a:solidFill>
                <a:latin typeface="Arial" panose="020B0604020202020204" pitchFamily="34" charset="0"/>
                <a:ea typeface="Calibri" panose="020F0502020204030204" pitchFamily="34" charset="0"/>
                <a:cs typeface="Arial" panose="020B0604020202020204" pitchFamily="34" charset="0"/>
              </a:rPr>
              <a:t>/as, relaciones sanas entre cuidadores y </a:t>
            </a:r>
            <a:r>
              <a:rPr lang="en-US" dirty="0" err="1">
                <a:solidFill>
                  <a:schemeClr val="tx1"/>
                </a:solidFill>
                <a:latin typeface="Arial" panose="020B0604020202020204" pitchFamily="34" charset="0"/>
                <a:ea typeface="Calibri" panose="020F0502020204030204" pitchFamily="34" charset="0"/>
                <a:cs typeface="Arial" panose="020B0604020202020204" pitchFamily="34" charset="0"/>
              </a:rPr>
              <a:t>menores</a:t>
            </a:r>
            <a:r>
              <a:rPr lang="en-US" dirty="0">
                <a:solidFill>
                  <a:schemeClr val="tx1"/>
                </a:solidFill>
                <a:latin typeface="Arial" panose="020B0604020202020204" pitchFamily="34" charset="0"/>
                <a:ea typeface="Calibri" panose="020F0502020204030204" pitchFamily="34" charset="0"/>
                <a:cs typeface="Arial" panose="020B0604020202020204" pitchFamily="34" charset="0"/>
              </a:rPr>
              <a:t>)</a:t>
            </a:r>
          </a:p>
        </p:txBody>
      </p:sp>
      <p:sp>
        <p:nvSpPr>
          <p:cNvPr id="4" name="Speech Bubble: Rectangle with Corners Rounded 3">
            <a:extLst>
              <a:ext uri="{FF2B5EF4-FFF2-40B4-BE49-F238E27FC236}">
                <a16:creationId xmlns:a16="http://schemas.microsoft.com/office/drawing/2014/main" id="{A831E50D-ED33-1E0C-17DA-15228F57B74A}"/>
              </a:ext>
            </a:extLst>
          </p:cNvPr>
          <p:cNvSpPr/>
          <p:nvPr/>
        </p:nvSpPr>
        <p:spPr>
          <a:xfrm>
            <a:off x="5994400" y="1737662"/>
            <a:ext cx="4813071" cy="1691338"/>
          </a:xfrm>
          <a:prstGeom prst="wedgeRoundRectCallout">
            <a:avLst>
              <a:gd name="adj1" fmla="val -29205"/>
              <a:gd name="adj2" fmla="val -6470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¿En qué tipos de casos de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reagrupación</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creen</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que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el</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fortalecimiento</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familiar es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más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decisivo</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y/o necesitará ser más intensivo? </a:t>
            </a:r>
          </a:p>
        </p:txBody>
      </p:sp>
      <p:sp>
        <p:nvSpPr>
          <p:cNvPr id="5" name="Speech Bubble: Rectangle with Corners Rounded 4">
            <a:extLst>
              <a:ext uri="{FF2B5EF4-FFF2-40B4-BE49-F238E27FC236}">
                <a16:creationId xmlns:a16="http://schemas.microsoft.com/office/drawing/2014/main" id="{2CA9C96D-5C71-4224-5F45-60C9F7583E1C}"/>
              </a:ext>
            </a:extLst>
          </p:cNvPr>
          <p:cNvSpPr/>
          <p:nvPr/>
        </p:nvSpPr>
        <p:spPr>
          <a:xfrm>
            <a:off x="5994400" y="3769287"/>
            <a:ext cx="4813071" cy="1733684"/>
          </a:xfrm>
          <a:prstGeom prst="wedgeRoundRectCallout">
            <a:avLst>
              <a:gd name="adj1" fmla="val 55610"/>
              <a:gd name="adj2" fmla="val 15851"/>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¿Qué tipo de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apoyo</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creen</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que pueden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necesitar</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los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/as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menores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y las familias antes, durante y después de la reunificación y la reintegración? </a:t>
            </a:r>
          </a:p>
        </p:txBody>
      </p:sp>
    </p:spTree>
    <p:extLst>
      <p:ext uri="{BB962C8B-B14F-4D97-AF65-F5344CB8AC3E}">
        <p14:creationId xmlns:p14="http://schemas.microsoft.com/office/powerpoint/2010/main" val="22142191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A72D777A-5F6C-21D5-9DFF-7284671337BF}"/>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 sz="5400" b="1" dirty="0">
                <a:solidFill>
                  <a:schemeClr val="bg1">
                    <a:lumMod val="75000"/>
                  </a:schemeClr>
                </a:solidFill>
                <a:latin typeface="Garamond"/>
              </a:rPr>
              <a:t>Diapositiva adicional para la/el facilitador/a</a:t>
            </a:r>
            <a:endParaRPr lang="en-CA" sz="5400" b="1" dirty="0">
              <a:solidFill>
                <a:schemeClr val="bg1">
                  <a:lumMod val="75000"/>
                </a:schemeClr>
              </a:solidFill>
            </a:endParaRPr>
          </a:p>
        </p:txBody>
      </p:sp>
    </p:spTree>
    <p:extLst>
      <p:ext uri="{BB962C8B-B14F-4D97-AF65-F5344CB8AC3E}">
        <p14:creationId xmlns:p14="http://schemas.microsoft.com/office/powerpoint/2010/main" val="20943225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A72D777A-5F6C-21D5-9DFF-7284671337BF}"/>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 sz="5400" b="1" dirty="0">
                <a:solidFill>
                  <a:schemeClr val="bg1">
                    <a:lumMod val="75000"/>
                  </a:schemeClr>
                </a:solidFill>
                <a:latin typeface="Garamond"/>
              </a:rPr>
              <a:t>Diapositiva adicional para la/el facilitador/a</a:t>
            </a:r>
            <a:endParaRPr lang="en-CA" sz="5400" b="1" dirty="0">
              <a:solidFill>
                <a:schemeClr val="bg1">
                  <a:lumMod val="75000"/>
                </a:schemeClr>
              </a:solidFill>
            </a:endParaRPr>
          </a:p>
        </p:txBody>
      </p:sp>
    </p:spTree>
    <p:extLst>
      <p:ext uri="{BB962C8B-B14F-4D97-AF65-F5344CB8AC3E}">
        <p14:creationId xmlns:p14="http://schemas.microsoft.com/office/powerpoint/2010/main" val="12505072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Puntos clave de </a:t>
            </a:r>
            <a:r>
              <a:rPr lang="en-CA" dirty="0" err="1"/>
              <a:t>aprendizaje</a:t>
            </a:r>
            <a:endParaRPr lang="en-CA" dirty="0"/>
          </a:p>
        </p:txBody>
      </p:sp>
      <p:sp>
        <p:nvSpPr>
          <p:cNvPr id="57" name="TextBox 56">
            <a:extLst>
              <a:ext uri="{FF2B5EF4-FFF2-40B4-BE49-F238E27FC236}">
                <a16:creationId xmlns:a16="http://schemas.microsoft.com/office/drawing/2014/main" id="{D62B3BE0-0F5B-4153-A0BA-E16ACFF0EE66}"/>
              </a:ext>
            </a:extLst>
          </p:cNvPr>
          <p:cNvSpPr txBox="1"/>
          <p:nvPr/>
        </p:nvSpPr>
        <p:spPr>
          <a:xfrm>
            <a:off x="952260" y="3524699"/>
            <a:ext cx="2588109" cy="1393010"/>
          </a:xfrm>
          <a:prstGeom prst="rect">
            <a:avLst/>
          </a:prstGeom>
          <a:noFill/>
        </p:spPr>
        <p:txBody>
          <a:bodyPr wrap="square">
            <a:spAutoFit/>
          </a:bodyPr>
          <a:lstStyle/>
          <a:p>
            <a:pPr algn="ctr">
              <a:lnSpc>
                <a:spcPct val="107000"/>
              </a:lnSpc>
              <a:spcAft>
                <a:spcPts val="800"/>
              </a:spcAft>
              <a:buClr>
                <a:srgbClr val="000000"/>
              </a:buClr>
            </a:pPr>
            <a:r>
              <a:rPr lang="en-US" sz="2000" dirty="0">
                <a:effectLst/>
                <a:latin typeface="Arial" panose="020B0604020202020204" pitchFamily="34" charset="0"/>
                <a:ea typeface="Noto Sans Symbols"/>
                <a:cs typeface="Arial" panose="020B0604020202020204" pitchFamily="34" charset="0"/>
              </a:rPr>
              <a:t>El fortalecimiento de la familia puede </a:t>
            </a:r>
            <a:r>
              <a:rPr lang="en-US" sz="2000" dirty="0">
                <a:latin typeface="Arial" panose="020B0604020202020204" pitchFamily="34" charset="0"/>
                <a:ea typeface="Noto Sans Symbols"/>
                <a:cs typeface="Arial" panose="020B0604020202020204" pitchFamily="34" charset="0"/>
              </a:rPr>
              <a:t>contribuir a prevenir la </a:t>
            </a:r>
            <a:r>
              <a:rPr lang="en-US" sz="2000" dirty="0" err="1">
                <a:latin typeface="Arial" panose="020B0604020202020204" pitchFamily="34" charset="0"/>
                <a:ea typeface="Noto Sans Symbols"/>
                <a:cs typeface="Arial" panose="020B0604020202020204" pitchFamily="34" charset="0"/>
              </a:rPr>
              <a:t>separación</a:t>
            </a:r>
            <a:endParaRPr lang="en-US" sz="2000" dirty="0">
              <a:effectLst/>
              <a:latin typeface="Arial" panose="020B0604020202020204" pitchFamily="34" charset="0"/>
              <a:ea typeface="Noto Sans Symbols"/>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1684416"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9514756"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5-Point Star 5">
            <a:extLst>
              <a:ext uri="{FF2B5EF4-FFF2-40B4-BE49-F238E27FC236}">
                <a16:creationId xmlns:a16="http://schemas.microsoft.com/office/drawing/2014/main" id="{86C6DA94-9EAE-4187-A72F-7FF9F3B6A9A7}"/>
              </a:ext>
            </a:extLst>
          </p:cNvPr>
          <p:cNvSpPr/>
          <p:nvPr/>
        </p:nvSpPr>
        <p:spPr>
          <a:xfrm>
            <a:off x="5434250"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595BD88D-0303-33C0-0D64-3954FCB534D2}"/>
              </a:ext>
            </a:extLst>
          </p:cNvPr>
          <p:cNvSpPr txBox="1"/>
          <p:nvPr/>
        </p:nvSpPr>
        <p:spPr>
          <a:xfrm>
            <a:off x="8755657" y="3524699"/>
            <a:ext cx="2569758" cy="1631216"/>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El fortalecimiento de la familia puede contribuir al éxito de la reunificación y la reintegración </a:t>
            </a:r>
            <a:endParaRPr lang="en-BE"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3917D7A-41E2-2DE9-2CF9-704FCFBFF573}"/>
              </a:ext>
            </a:extLst>
          </p:cNvPr>
          <p:cNvSpPr txBox="1"/>
          <p:nvPr/>
        </p:nvSpPr>
        <p:spPr>
          <a:xfrm>
            <a:off x="3968795" y="3524699"/>
            <a:ext cx="3982469" cy="2702984"/>
          </a:xfrm>
          <a:prstGeom prst="rect">
            <a:avLst/>
          </a:prstGeom>
          <a:noFill/>
        </p:spPr>
        <p:txBody>
          <a:bodyPr wrap="square">
            <a:spAutoFit/>
          </a:bodyPr>
          <a:lstStyle/>
          <a:p>
            <a:pPr algn="ctr">
              <a:lnSpc>
                <a:spcPct val="107000"/>
              </a:lnSpc>
              <a:spcAft>
                <a:spcPts val="800"/>
              </a:spcAft>
              <a:buClr>
                <a:srgbClr val="000000"/>
              </a:buClr>
            </a:pPr>
            <a:r>
              <a:rPr lang="en-US" sz="2000" dirty="0">
                <a:latin typeface="Arial" panose="020B0604020202020204" pitchFamily="34" charset="0"/>
                <a:ea typeface="Noto Sans Symbols"/>
                <a:cs typeface="Arial" panose="020B0604020202020204" pitchFamily="34" charset="0"/>
              </a:rPr>
              <a:t>Lo</a:t>
            </a:r>
            <a:r>
              <a:rPr lang="en-US" sz="2000" dirty="0">
                <a:effectLst/>
                <a:latin typeface="Arial" panose="020B0604020202020204" pitchFamily="34" charset="0"/>
                <a:ea typeface="Noto Sans Symbols"/>
                <a:cs typeface="Arial" panose="020B0604020202020204" pitchFamily="34" charset="0"/>
              </a:rPr>
              <a:t>s/as </a:t>
            </a:r>
            <a:r>
              <a:rPr lang="en-US" sz="2000" dirty="0" err="1">
                <a:effectLst/>
                <a:latin typeface="Arial" panose="020B0604020202020204" pitchFamily="34" charset="0"/>
                <a:ea typeface="Noto Sans Symbols"/>
                <a:cs typeface="Arial" panose="020B0604020202020204" pitchFamily="34" charset="0"/>
              </a:rPr>
              <a:t>asistentes</a:t>
            </a:r>
            <a:r>
              <a:rPr lang="en-US" sz="2000" dirty="0">
                <a:effectLst/>
                <a:latin typeface="Arial" panose="020B0604020202020204" pitchFamily="34" charset="0"/>
                <a:ea typeface="Noto Sans Symbols"/>
                <a:cs typeface="Arial" panose="020B0604020202020204" pitchFamily="34" charset="0"/>
              </a:rPr>
              <a:t> </a:t>
            </a:r>
            <a:r>
              <a:rPr lang="en-US" sz="2000" dirty="0" err="1">
                <a:effectLst/>
                <a:latin typeface="Arial" panose="020B0604020202020204" pitchFamily="34" charset="0"/>
                <a:ea typeface="Noto Sans Symbols"/>
                <a:cs typeface="Arial" panose="020B0604020202020204" pitchFamily="34" charset="0"/>
              </a:rPr>
              <a:t>sociales</a:t>
            </a:r>
            <a:r>
              <a:rPr lang="en-US" sz="2000" dirty="0">
                <a:effectLst/>
                <a:latin typeface="Arial" panose="020B0604020202020204" pitchFamily="34" charset="0"/>
                <a:ea typeface="Noto Sans Symbols"/>
                <a:cs typeface="Arial" panose="020B0604020202020204" pitchFamily="34" charset="0"/>
              </a:rPr>
              <a:t> pueden apoyar a </a:t>
            </a:r>
            <a:r>
              <a:rPr lang="en-US" sz="2000" dirty="0" err="1">
                <a:effectLst/>
                <a:latin typeface="Arial" panose="020B0604020202020204" pitchFamily="34" charset="0"/>
                <a:ea typeface="Noto Sans Symbols"/>
                <a:cs typeface="Arial" panose="020B0604020202020204" pitchFamily="34" charset="0"/>
              </a:rPr>
              <a:t>los</a:t>
            </a:r>
            <a:r>
              <a:rPr lang="en-US" sz="2000" dirty="0">
                <a:effectLst/>
                <a:latin typeface="Arial" panose="020B0604020202020204" pitchFamily="34" charset="0"/>
                <a:ea typeface="Noto Sans Symbols"/>
                <a:cs typeface="Arial" panose="020B0604020202020204" pitchFamily="34" charset="0"/>
              </a:rPr>
              <a:t>/as </a:t>
            </a:r>
            <a:r>
              <a:rPr lang="en-US" sz="2000" dirty="0" err="1">
                <a:effectLst/>
                <a:latin typeface="Arial" panose="020B0604020202020204" pitchFamily="34" charset="0"/>
                <a:ea typeface="Noto Sans Symbols"/>
                <a:cs typeface="Arial" panose="020B0604020202020204" pitchFamily="34" charset="0"/>
              </a:rPr>
              <a:t>menores</a:t>
            </a:r>
            <a:r>
              <a:rPr lang="en-US" sz="2000" dirty="0">
                <a:effectLst/>
                <a:latin typeface="Arial" panose="020B0604020202020204" pitchFamily="34" charset="0"/>
                <a:ea typeface="Noto Sans Symbols"/>
                <a:cs typeface="Arial" panose="020B0604020202020204" pitchFamily="34" charset="0"/>
              </a:rPr>
              <a:t> </a:t>
            </a:r>
            <a:r>
              <a:rPr lang="en-US" sz="2000" dirty="0" err="1">
                <a:effectLst/>
                <a:latin typeface="Arial" panose="020B0604020202020204" pitchFamily="34" charset="0"/>
                <a:ea typeface="Noto Sans Symbols"/>
                <a:cs typeface="Arial" panose="020B0604020202020204" pitchFamily="34" charset="0"/>
              </a:rPr>
              <a:t>en</a:t>
            </a:r>
            <a:r>
              <a:rPr lang="en-US" sz="2000" dirty="0">
                <a:effectLst/>
                <a:latin typeface="Arial" panose="020B0604020202020204" pitchFamily="34" charset="0"/>
                <a:ea typeface="Noto Sans Symbols"/>
                <a:cs typeface="Arial" panose="020B0604020202020204" pitchFamily="34" charset="0"/>
              </a:rPr>
              <a:t> </a:t>
            </a:r>
            <a:r>
              <a:rPr lang="en-US" sz="2000" dirty="0" err="1">
                <a:effectLst/>
                <a:latin typeface="Arial" panose="020B0604020202020204" pitchFamily="34" charset="0"/>
                <a:ea typeface="Noto Sans Symbols"/>
                <a:cs typeface="Arial" panose="020B0604020202020204" pitchFamily="34" charset="0"/>
              </a:rPr>
              <a:t>modalidad</a:t>
            </a:r>
            <a:r>
              <a:rPr lang="en-US" sz="2000" dirty="0">
                <a:effectLst/>
                <a:latin typeface="Arial" panose="020B0604020202020204" pitchFamily="34" charset="0"/>
                <a:ea typeface="Noto Sans Symbols"/>
                <a:cs typeface="Arial" panose="020B0604020202020204" pitchFamily="34" charset="0"/>
              </a:rPr>
              <a:t> de </a:t>
            </a:r>
            <a:r>
              <a:rPr lang="en-US" sz="2000" dirty="0" err="1">
                <a:effectLst/>
                <a:latin typeface="Arial" panose="020B0604020202020204" pitchFamily="34" charset="0"/>
                <a:ea typeface="Noto Sans Symbols"/>
                <a:cs typeface="Arial" panose="020B0604020202020204" pitchFamily="34" charset="0"/>
              </a:rPr>
              <a:t>acogida</a:t>
            </a:r>
            <a:r>
              <a:rPr lang="en-US" sz="2000" dirty="0">
                <a:effectLst/>
                <a:latin typeface="Arial" panose="020B0604020202020204" pitchFamily="34" charset="0"/>
                <a:ea typeface="Noto Sans Symbols"/>
                <a:cs typeface="Arial" panose="020B0604020202020204" pitchFamily="34" charset="0"/>
              </a:rPr>
              <a:t> </a:t>
            </a:r>
            <a:r>
              <a:rPr lang="en-US" sz="2000" dirty="0" err="1">
                <a:effectLst/>
                <a:latin typeface="Arial" panose="020B0604020202020204" pitchFamily="34" charset="0"/>
                <a:ea typeface="Noto Sans Symbols"/>
                <a:cs typeface="Arial" panose="020B0604020202020204" pitchFamily="34" charset="0"/>
              </a:rPr>
              <a:t>alternativa</a:t>
            </a:r>
            <a:r>
              <a:rPr lang="en-US" sz="2000" dirty="0">
                <a:effectLst/>
                <a:latin typeface="Arial" panose="020B0604020202020204" pitchFamily="34" charset="0"/>
                <a:ea typeface="Noto Sans Symbols"/>
                <a:cs typeface="Arial" panose="020B0604020202020204" pitchFamily="34" charset="0"/>
              </a:rPr>
              <a:t> </a:t>
            </a:r>
            <a:r>
              <a:rPr lang="en-GB" sz="2000" dirty="0">
                <a:effectLst/>
                <a:latin typeface="Arial" panose="020B0604020202020204" pitchFamily="34" charset="0"/>
                <a:ea typeface="Noto Sans Symbols"/>
                <a:cs typeface="Arial" panose="020B0604020202020204" pitchFamily="34" charset="0"/>
              </a:rPr>
              <a:t>reforzando los acuerdos de </a:t>
            </a:r>
            <a:r>
              <a:rPr lang="en-GB" sz="2000" dirty="0" err="1">
                <a:effectLst/>
                <a:latin typeface="Arial" panose="020B0604020202020204" pitchFamily="34" charset="0"/>
                <a:ea typeface="Noto Sans Symbols"/>
                <a:cs typeface="Arial" panose="020B0604020202020204" pitchFamily="34" charset="0"/>
              </a:rPr>
              <a:t>acogida</a:t>
            </a:r>
            <a:r>
              <a:rPr lang="en-GB" sz="2000" dirty="0">
                <a:effectLst/>
                <a:latin typeface="Arial" panose="020B0604020202020204" pitchFamily="34" charset="0"/>
                <a:ea typeface="Noto Sans Symbols"/>
                <a:cs typeface="Arial" panose="020B0604020202020204" pitchFamily="34" charset="0"/>
              </a:rPr>
              <a:t> </a:t>
            </a:r>
            <a:r>
              <a:rPr lang="en-GB" sz="2000" dirty="0" err="1">
                <a:effectLst/>
                <a:latin typeface="Arial" panose="020B0604020202020204" pitchFamily="34" charset="0"/>
                <a:ea typeface="Noto Sans Symbols"/>
                <a:cs typeface="Arial" panose="020B0604020202020204" pitchFamily="34" charset="0"/>
              </a:rPr>
              <a:t>alternativa</a:t>
            </a:r>
            <a:r>
              <a:rPr lang="en-GB" sz="2000" dirty="0">
                <a:effectLst/>
                <a:latin typeface="Arial" panose="020B0604020202020204" pitchFamily="34" charset="0"/>
                <a:ea typeface="Noto Sans Symbols"/>
                <a:cs typeface="Arial" panose="020B0604020202020204" pitchFamily="34" charset="0"/>
              </a:rPr>
              <a:t> basados en la familia y manteniendo los </a:t>
            </a:r>
            <a:r>
              <a:rPr lang="en-GB" sz="2000" dirty="0" err="1">
                <a:effectLst/>
                <a:latin typeface="Arial" panose="020B0604020202020204" pitchFamily="34" charset="0"/>
                <a:ea typeface="Noto Sans Symbols"/>
                <a:cs typeface="Arial" panose="020B0604020202020204" pitchFamily="34" charset="0"/>
              </a:rPr>
              <a:t>vínculos</a:t>
            </a:r>
            <a:r>
              <a:rPr lang="en-GB" sz="2000" dirty="0">
                <a:effectLst/>
                <a:latin typeface="Arial" panose="020B0604020202020204" pitchFamily="34" charset="0"/>
                <a:ea typeface="Noto Sans Symbols"/>
                <a:cs typeface="Arial" panose="020B0604020202020204" pitchFamily="34" charset="0"/>
              </a:rPr>
              <a:t> </a:t>
            </a:r>
            <a:r>
              <a:rPr lang="en-GB" sz="2000" dirty="0" err="1">
                <a:effectLst/>
                <a:latin typeface="Arial" panose="020B0604020202020204" pitchFamily="34" charset="0"/>
                <a:ea typeface="Noto Sans Symbols"/>
                <a:cs typeface="Arial" panose="020B0604020202020204" pitchFamily="34" charset="0"/>
              </a:rPr>
              <a:t>familiares</a:t>
            </a:r>
            <a:endParaRPr lang="en-GB" sz="2000" dirty="0">
              <a:effectLst/>
              <a:latin typeface="Arial" panose="020B0604020202020204" pitchFamily="34" charset="0"/>
              <a:ea typeface="Noto Sans Symbols"/>
              <a:cs typeface="Arial" panose="020B0604020202020204" pitchFamily="34" charset="0"/>
            </a:endParaRPr>
          </a:p>
        </p:txBody>
      </p:sp>
    </p:spTree>
    <p:extLst>
      <p:ext uri="{BB962C8B-B14F-4D97-AF65-F5344CB8AC3E}">
        <p14:creationId xmlns:p14="http://schemas.microsoft.com/office/powerpoint/2010/main" val="7181331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05B585-464F-C2C0-EF7C-0B774327D5B6}"/>
              </a:ext>
            </a:extLst>
          </p:cNvPr>
          <p:cNvSpPr>
            <a:spLocks noGrp="1"/>
          </p:cNvSpPr>
          <p:nvPr>
            <p:ph type="title"/>
          </p:nvPr>
        </p:nvSpPr>
        <p:spPr/>
        <p:txBody>
          <a:bodyPr/>
          <a:lstStyle/>
          <a:p>
            <a:r>
              <a:rPr lang="en-CA" sz="2400" b="1" dirty="0">
                <a:solidFill>
                  <a:schemeClr val="bg1"/>
                </a:solidFill>
                <a:latin typeface="Garamond"/>
              </a:rPr>
              <a:t>SESIÓN 5</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Clausura del módulo</a:t>
            </a:r>
            <a:endParaRPr lang="en-US" dirty="0"/>
          </a:p>
        </p:txBody>
      </p:sp>
    </p:spTree>
    <p:extLst>
      <p:ext uri="{BB962C8B-B14F-4D97-AF65-F5344CB8AC3E}">
        <p14:creationId xmlns:p14="http://schemas.microsoft.com/office/powerpoint/2010/main" val="17093855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err="1"/>
              <a:t>Cierre</a:t>
            </a:r>
            <a:r>
              <a:rPr lang="en-CA" dirty="0"/>
              <a:t> del </a:t>
            </a:r>
            <a:r>
              <a:rPr lang="en-CA" dirty="0" err="1"/>
              <a:t>módulo</a:t>
            </a:r>
            <a:endParaRPr lang="en-CA" dirty="0"/>
          </a:p>
        </p:txBody>
      </p:sp>
      <p:grpSp>
        <p:nvGrpSpPr>
          <p:cNvPr id="17" name="Group 16">
            <a:extLst>
              <a:ext uri="{FF2B5EF4-FFF2-40B4-BE49-F238E27FC236}">
                <a16:creationId xmlns:a16="http://schemas.microsoft.com/office/drawing/2014/main" id="{B6D3DF44-7B1E-FE1D-645A-96FC7560F0F3}"/>
              </a:ext>
            </a:extLst>
          </p:cNvPr>
          <p:cNvGrpSpPr/>
          <p:nvPr/>
        </p:nvGrpSpPr>
        <p:grpSpPr>
          <a:xfrm>
            <a:off x="10228983" y="337468"/>
            <a:ext cx="1587872" cy="1368854"/>
            <a:chOff x="10228983" y="337468"/>
            <a:chExt cx="1587872" cy="1368854"/>
          </a:xfrm>
        </p:grpSpPr>
        <p:sp>
          <p:nvSpPr>
            <p:cNvPr id="18" name="Hexagon 17">
              <a:extLst>
                <a:ext uri="{FF2B5EF4-FFF2-40B4-BE49-F238E27FC236}">
                  <a16:creationId xmlns:a16="http://schemas.microsoft.com/office/drawing/2014/main" id="{6669ED37-20F9-3130-6848-79A5E50B288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F678F7E8-D168-42A7-E71A-F494F0515079}"/>
                </a:ext>
              </a:extLst>
            </p:cNvPr>
            <p:cNvGrpSpPr/>
            <p:nvPr/>
          </p:nvGrpSpPr>
          <p:grpSpPr>
            <a:xfrm>
              <a:off x="10621771" y="762700"/>
              <a:ext cx="562136" cy="634675"/>
              <a:chOff x="760175" y="830142"/>
              <a:chExt cx="867619" cy="979579"/>
            </a:xfrm>
          </p:grpSpPr>
          <p:sp>
            <p:nvSpPr>
              <p:cNvPr id="23" name="Rectangle 22">
                <a:extLst>
                  <a:ext uri="{FF2B5EF4-FFF2-40B4-BE49-F238E27FC236}">
                    <a16:creationId xmlns:a16="http://schemas.microsoft.com/office/drawing/2014/main" id="{85F215DF-54F8-E4F2-835E-499C836EF75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35</a:t>
                </a:r>
              </a:p>
            </p:txBody>
          </p:sp>
          <p:sp>
            <p:nvSpPr>
              <p:cNvPr id="24" name="Rectangle 23">
                <a:extLst>
                  <a:ext uri="{FF2B5EF4-FFF2-40B4-BE49-F238E27FC236}">
                    <a16:creationId xmlns:a16="http://schemas.microsoft.com/office/drawing/2014/main" id="{08725E5B-3F1E-10FE-1D8B-304C8E11E38E}"/>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0" name="Group 19">
              <a:extLst>
                <a:ext uri="{FF2B5EF4-FFF2-40B4-BE49-F238E27FC236}">
                  <a16:creationId xmlns:a16="http://schemas.microsoft.com/office/drawing/2014/main" id="{67431F6B-B7BE-E505-CE4B-BD146398253A}"/>
                </a:ext>
              </a:extLst>
            </p:cNvPr>
            <p:cNvGrpSpPr/>
            <p:nvPr/>
          </p:nvGrpSpPr>
          <p:grpSpPr>
            <a:xfrm>
              <a:off x="11325415" y="762701"/>
              <a:ext cx="182192" cy="634674"/>
              <a:chOff x="2121762" y="2323619"/>
              <a:chExt cx="200378" cy="825210"/>
            </a:xfrm>
          </p:grpSpPr>
          <p:sp>
            <p:nvSpPr>
              <p:cNvPr id="21" name="Isosceles Triangle 20">
                <a:extLst>
                  <a:ext uri="{FF2B5EF4-FFF2-40B4-BE49-F238E27FC236}">
                    <a16:creationId xmlns:a16="http://schemas.microsoft.com/office/drawing/2014/main" id="{0A9B2B68-4B45-E6C9-5AE5-9066163A9C6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649667BB-12E4-D58D-494F-2D204D9143FE}"/>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 name="Speech Bubble: Rectangle with Corners Rounded 2">
            <a:extLst>
              <a:ext uri="{FF2B5EF4-FFF2-40B4-BE49-F238E27FC236}">
                <a16:creationId xmlns:a16="http://schemas.microsoft.com/office/drawing/2014/main" id="{D4CA3514-D0C6-41D3-91EA-50BA48DCF3BC}"/>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err="1">
                <a:solidFill>
                  <a:schemeClr val="tx1"/>
                </a:solidFill>
                <a:latin typeface="Arial" panose="020B0604020202020204" pitchFamily="34" charset="0"/>
                <a:ea typeface="Calibri" panose="020F0502020204030204" pitchFamily="34" charset="0"/>
                <a:cs typeface="Arial" panose="020B0604020202020204" pitchFamily="34" charset="0"/>
              </a:rPr>
              <a:t>Repaso</a:t>
            </a: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 de los objetivos de aprendizaje</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4" name="Speech Bubble: Rectangle with Corners Rounded 3">
            <a:extLst>
              <a:ext uri="{FF2B5EF4-FFF2-40B4-BE49-F238E27FC236}">
                <a16:creationId xmlns:a16="http://schemas.microsoft.com/office/drawing/2014/main" id="{0F17CD53-0AB1-D010-15A7-9873F16B2081}"/>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Reflexión y comentarios</a:t>
            </a:r>
          </a:p>
        </p:txBody>
      </p:sp>
      <p:sp>
        <p:nvSpPr>
          <p:cNvPr id="5" name="Speech Bubble: Rectangle with Corners Rounded 4">
            <a:extLst>
              <a:ext uri="{FF2B5EF4-FFF2-40B4-BE49-F238E27FC236}">
                <a16:creationId xmlns:a16="http://schemas.microsoft.com/office/drawing/2014/main" id="{F65F3F8F-60E0-E69C-69EB-1A891B571A11}"/>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Cierre</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2173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1E1CEEAD-59E2-6C45-6D34-D92FD7236B93}"/>
              </a:ext>
            </a:extLst>
          </p:cNvPr>
          <p:cNvSpPr/>
          <p:nvPr/>
        </p:nvSpPr>
        <p:spPr>
          <a:xfrm>
            <a:off x="7416800" y="3818159"/>
            <a:ext cx="3222945"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17">
            <a:extLst>
              <a:ext uri="{FF2B5EF4-FFF2-40B4-BE49-F238E27FC236}">
                <a16:creationId xmlns:a16="http://schemas.microsoft.com/office/drawing/2014/main" id="{337E8A4F-AF44-BA2A-1A07-E815B0C51734}"/>
              </a:ext>
            </a:extLst>
          </p:cNvPr>
          <p:cNvSpPr/>
          <p:nvPr/>
        </p:nvSpPr>
        <p:spPr>
          <a:xfrm>
            <a:off x="6735429" y="4254656"/>
            <a:ext cx="1544972"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0" name="Rectangle 89">
            <a:extLst>
              <a:ext uri="{FF2B5EF4-FFF2-40B4-BE49-F238E27FC236}">
                <a16:creationId xmlns:a16="http://schemas.microsoft.com/office/drawing/2014/main" id="{A57E07BA-8E94-410D-8565-5D48BB4CED7B}"/>
              </a:ext>
            </a:extLst>
          </p:cNvPr>
          <p:cNvSpPr/>
          <p:nvPr/>
        </p:nvSpPr>
        <p:spPr>
          <a:xfrm>
            <a:off x="6735428" y="3378926"/>
            <a:ext cx="1755429"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2" name="Rectangle 91">
            <a:extLst>
              <a:ext uri="{FF2B5EF4-FFF2-40B4-BE49-F238E27FC236}">
                <a16:creationId xmlns:a16="http://schemas.microsoft.com/office/drawing/2014/main" id="{73AD2D9D-5FBA-471F-AB42-171C8E752166}"/>
              </a:ext>
            </a:extLst>
          </p:cNvPr>
          <p:cNvSpPr/>
          <p:nvPr/>
        </p:nvSpPr>
        <p:spPr>
          <a:xfrm>
            <a:off x="6735427" y="2939693"/>
            <a:ext cx="3700343"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Objetivo del módulo</a:t>
            </a:r>
          </a:p>
        </p:txBody>
      </p:sp>
      <p:sp>
        <p:nvSpPr>
          <p:cNvPr id="11" name="TextBox 10">
            <a:extLst>
              <a:ext uri="{FF2B5EF4-FFF2-40B4-BE49-F238E27FC236}">
                <a16:creationId xmlns:a16="http://schemas.microsoft.com/office/drawing/2014/main" id="{E24EEE1C-BE7F-4B6C-BA92-E8B3F36132B2}"/>
              </a:ext>
            </a:extLst>
          </p:cNvPr>
          <p:cNvSpPr txBox="1"/>
          <p:nvPr/>
        </p:nvSpPr>
        <p:spPr>
          <a:xfrm>
            <a:off x="6735428" y="1602363"/>
            <a:ext cx="4048686" cy="4401205"/>
          </a:xfrm>
          <a:prstGeom prst="rect">
            <a:avLst/>
          </a:prstGeom>
          <a:noFill/>
        </p:spPr>
        <p:txBody>
          <a:bodyPr wrap="square" lIns="91440" tIns="45720" rIns="91440" bIns="45720" anchor="t">
            <a:spAutoFit/>
          </a:bodyPr>
          <a:lstStyle/>
          <a:p>
            <a:pPr marL="0" indent="0">
              <a:buNone/>
            </a:pP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Ofrecerle</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las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habilidades</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y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los</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conocimientos</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necesarios</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a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los</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/as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participantes</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para </a:t>
            </a:r>
            <a:r>
              <a:rPr lang="en-US" sz="2800" b="1" dirty="0">
                <a:solidFill>
                  <a:schemeClr val="bg1"/>
                </a:solidFill>
                <a:latin typeface="Arial" panose="020B0604020202020204" pitchFamily="34" charset="0"/>
                <a:ea typeface="Calibri" panose="020F0502020204030204" pitchFamily="34" charset="0"/>
                <a:cs typeface="Arial" panose="020B0604020202020204" pitchFamily="34" charset="0"/>
              </a:rPr>
              <a:t>adoptar </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un enfoque de fortalecimiento familiar a lo largo de todo el proceso de gestión de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casos</a:t>
            </a:r>
            <a:endPar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9FF67C99-9CA4-D73F-F06D-28F01544EFB7}"/>
              </a:ext>
            </a:extLst>
          </p:cNvPr>
          <p:cNvGrpSpPr/>
          <p:nvPr/>
        </p:nvGrpSpPr>
        <p:grpSpPr>
          <a:xfrm>
            <a:off x="10258425" y="5039832"/>
            <a:ext cx="1414997" cy="1106818"/>
            <a:chOff x="7782406" y="2711084"/>
            <a:chExt cx="2129028" cy="1665337"/>
          </a:xfrm>
        </p:grpSpPr>
        <p:grpSp>
          <p:nvGrpSpPr>
            <p:cNvPr id="3" name="Group 2">
              <a:extLst>
                <a:ext uri="{FF2B5EF4-FFF2-40B4-BE49-F238E27FC236}">
                  <a16:creationId xmlns:a16="http://schemas.microsoft.com/office/drawing/2014/main" id="{8AC281A2-7FD8-F93C-9DA2-0D1064C65879}"/>
                </a:ext>
              </a:extLst>
            </p:cNvPr>
            <p:cNvGrpSpPr/>
            <p:nvPr/>
          </p:nvGrpSpPr>
          <p:grpSpPr>
            <a:xfrm>
              <a:off x="7782406" y="3249833"/>
              <a:ext cx="437746" cy="1126588"/>
              <a:chOff x="7856248" y="2409742"/>
              <a:chExt cx="1359139" cy="3497898"/>
            </a:xfrm>
          </p:grpSpPr>
          <p:sp>
            <p:nvSpPr>
              <p:cNvPr id="15" name="Round Same Side Corner Rectangle 23">
                <a:extLst>
                  <a:ext uri="{FF2B5EF4-FFF2-40B4-BE49-F238E27FC236}">
                    <a16:creationId xmlns:a16="http://schemas.microsoft.com/office/drawing/2014/main" id="{524D1A10-AA44-5372-7B8E-2B0B36C17EA0}"/>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59FF4545-D7E4-526F-9198-272D9690256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 name="Group 4">
              <a:extLst>
                <a:ext uri="{FF2B5EF4-FFF2-40B4-BE49-F238E27FC236}">
                  <a16:creationId xmlns:a16="http://schemas.microsoft.com/office/drawing/2014/main" id="{EBAE5156-F8AF-7351-8F34-BAFC27D1E8BF}"/>
                </a:ext>
              </a:extLst>
            </p:cNvPr>
            <p:cNvGrpSpPr/>
            <p:nvPr/>
          </p:nvGrpSpPr>
          <p:grpSpPr>
            <a:xfrm>
              <a:off x="8356147" y="3116198"/>
              <a:ext cx="437746" cy="1260223"/>
              <a:chOff x="7856248" y="2409742"/>
              <a:chExt cx="1359139" cy="3912816"/>
            </a:xfrm>
          </p:grpSpPr>
          <p:sp>
            <p:nvSpPr>
              <p:cNvPr id="13" name="Round Same Side Corner Rectangle 23">
                <a:extLst>
                  <a:ext uri="{FF2B5EF4-FFF2-40B4-BE49-F238E27FC236}">
                    <a16:creationId xmlns:a16="http://schemas.microsoft.com/office/drawing/2014/main" id="{68D06C21-3D07-7F38-7164-017329BAC46C}"/>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Oval 13">
                <a:extLst>
                  <a:ext uri="{FF2B5EF4-FFF2-40B4-BE49-F238E27FC236}">
                    <a16:creationId xmlns:a16="http://schemas.microsoft.com/office/drawing/2014/main" id="{D8DEDCAC-3A34-15D9-6824-17E6ADF5432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AC38B3A9-DEEA-5FE7-2BB6-67AE7340279D}"/>
                </a:ext>
              </a:extLst>
            </p:cNvPr>
            <p:cNvGrpSpPr/>
            <p:nvPr/>
          </p:nvGrpSpPr>
          <p:grpSpPr>
            <a:xfrm>
              <a:off x="8924230" y="2931003"/>
              <a:ext cx="437746" cy="1445418"/>
              <a:chOff x="7856248" y="2409742"/>
              <a:chExt cx="1359139" cy="4487820"/>
            </a:xfrm>
          </p:grpSpPr>
          <p:sp>
            <p:nvSpPr>
              <p:cNvPr id="10" name="Round Same Side Corner Rectangle 23">
                <a:extLst>
                  <a:ext uri="{FF2B5EF4-FFF2-40B4-BE49-F238E27FC236}">
                    <a16:creationId xmlns:a16="http://schemas.microsoft.com/office/drawing/2014/main" id="{51107A8F-12B1-B91A-D5FD-F438346B3ED0}"/>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4C314EA8-4E48-64EE-9B7B-60A212F8D704}"/>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8F8327EA-2F53-A9B0-03B3-0A6CF69E6A0F}"/>
                </a:ext>
              </a:extLst>
            </p:cNvPr>
            <p:cNvGrpSpPr/>
            <p:nvPr/>
          </p:nvGrpSpPr>
          <p:grpSpPr>
            <a:xfrm>
              <a:off x="9473688" y="2711084"/>
              <a:ext cx="437746" cy="1665337"/>
              <a:chOff x="7856248" y="2409742"/>
              <a:chExt cx="1359139" cy="5170638"/>
            </a:xfrm>
          </p:grpSpPr>
          <p:sp>
            <p:nvSpPr>
              <p:cNvPr id="8" name="Round Same Side Corner Rectangle 23">
                <a:extLst>
                  <a:ext uri="{FF2B5EF4-FFF2-40B4-BE49-F238E27FC236}">
                    <a16:creationId xmlns:a16="http://schemas.microsoft.com/office/drawing/2014/main" id="{8E7FB623-03B2-FA75-166B-D76861D6E609}"/>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A31968F4-0C89-3449-5E41-24A9D642C31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991118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a:stCxn id="2" idx="1"/>
            <a:endCxn id="6" idx="4"/>
          </p:cNvCxnSpPr>
          <p:nvPr/>
        </p:nvCxnSpPr>
        <p:spPr>
          <a:xfrm flipH="1">
            <a:off x="7712971" y="938247"/>
            <a:ext cx="2495" cy="5067502"/>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32475" y="1387015"/>
            <a:ext cx="3465293" cy="1200329"/>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Participación de las familias y los cuidadores en la gestión de casos</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hora 30 minutos </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32475" y="2871833"/>
            <a:ext cx="3465292" cy="1200329"/>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Fortalecimiento de la familia a lo largo de todo el proceso de </a:t>
            </a:r>
            <a:r>
              <a:rPr lang="en-GB" b="1" dirty="0" err="1">
                <a:solidFill>
                  <a:schemeClr val="bg1"/>
                </a:solidFill>
                <a:latin typeface="Arial" panose="020B0604020202020204" pitchFamily="34" charset="0"/>
                <a:ea typeface="Calibri" panose="020F0502020204030204" pitchFamily="34" charset="0"/>
                <a:cs typeface="Arial" panose="020B0604020202020204" pitchFamily="34" charset="0"/>
              </a:rPr>
              <a:t>gestión</a:t>
            </a: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 de </a:t>
            </a:r>
            <a:r>
              <a:rPr lang="en-GB" b="1" dirty="0" err="1">
                <a:solidFill>
                  <a:schemeClr val="bg1"/>
                </a:solidFill>
                <a:latin typeface="Arial" panose="020B0604020202020204" pitchFamily="34" charset="0"/>
                <a:ea typeface="Calibri" panose="020F0502020204030204" pitchFamily="34" charset="0"/>
                <a:cs typeface="Arial" panose="020B0604020202020204" pitchFamily="34" charset="0"/>
              </a:rPr>
              <a:t>caso</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hora y 15 minutos </a:t>
            </a:r>
          </a:p>
        </p:txBody>
      </p:sp>
      <p:sp>
        <p:nvSpPr>
          <p:cNvPr id="18" name="TextBox 17">
            <a:extLst>
              <a:ext uri="{FF2B5EF4-FFF2-40B4-BE49-F238E27FC236}">
                <a16:creationId xmlns:a16="http://schemas.microsoft.com/office/drawing/2014/main" id="{176BB8F9-C123-4183-92A9-C60157A708DC}"/>
              </a:ext>
            </a:extLst>
          </p:cNvPr>
          <p:cNvSpPr txBox="1"/>
          <p:nvPr/>
        </p:nvSpPr>
        <p:spPr>
          <a:xfrm>
            <a:off x="8132474" y="4441648"/>
            <a:ext cx="3465291" cy="923330"/>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Separación familiar y fortalecimiento familiar</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hora 30 minutos </a:t>
            </a: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546421" y="197683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546421" y="332734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546421" y="467785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dirty="0"/>
              <a:t>Agenda</a:t>
            </a:r>
          </a:p>
        </p:txBody>
      </p:sp>
      <p:sp>
        <p:nvSpPr>
          <p:cNvPr id="2" name="Hexagon 1">
            <a:extLst>
              <a:ext uri="{FF2B5EF4-FFF2-40B4-BE49-F238E27FC236}">
                <a16:creationId xmlns:a16="http://schemas.microsoft.com/office/drawing/2014/main" id="{56E791AC-DAF7-4603-14ED-C04C1FED307C}"/>
              </a:ext>
            </a:extLst>
          </p:cNvPr>
          <p:cNvSpPr/>
          <p:nvPr/>
        </p:nvSpPr>
        <p:spPr>
          <a:xfrm rot="1782986">
            <a:off x="7546421" y="62632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63D1575-FCAB-A99B-83F0-13B0706BD6B7}"/>
              </a:ext>
            </a:extLst>
          </p:cNvPr>
          <p:cNvSpPr txBox="1"/>
          <p:nvPr/>
        </p:nvSpPr>
        <p:spPr>
          <a:xfrm>
            <a:off x="8132475" y="431064"/>
            <a:ext cx="3465293" cy="646331"/>
          </a:xfrm>
          <a:prstGeom prst="rect">
            <a:avLst/>
          </a:prstGeom>
          <a:noFill/>
        </p:spPr>
        <p:txBody>
          <a:bodyPr wrap="square">
            <a:spAutoFit/>
          </a:bodyPr>
          <a:lstStyle/>
          <a:p>
            <a:pPr marL="0" indent="0">
              <a:buNone/>
            </a:pPr>
            <a:r>
              <a:rPr lang="en-GB" b="1" dirty="0" err="1">
                <a:solidFill>
                  <a:schemeClr val="bg1"/>
                </a:solidFill>
                <a:latin typeface="Arial" panose="020B0604020202020204" pitchFamily="34" charset="0"/>
                <a:ea typeface="Calibri" panose="020F0502020204030204" pitchFamily="34" charset="0"/>
                <a:cs typeface="Arial" panose="020B0604020202020204" pitchFamily="34" charset="0"/>
              </a:rPr>
              <a:t>Inicio</a:t>
            </a: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 del módulo</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15 minutos </a:t>
            </a:r>
          </a:p>
        </p:txBody>
      </p:sp>
      <p:sp>
        <p:nvSpPr>
          <p:cNvPr id="5" name="TextBox 4">
            <a:extLst>
              <a:ext uri="{FF2B5EF4-FFF2-40B4-BE49-F238E27FC236}">
                <a16:creationId xmlns:a16="http://schemas.microsoft.com/office/drawing/2014/main" id="{4FE522C7-BAF3-8581-119B-F14F1B06217B}"/>
              </a:ext>
            </a:extLst>
          </p:cNvPr>
          <p:cNvSpPr txBox="1"/>
          <p:nvPr/>
        </p:nvSpPr>
        <p:spPr>
          <a:xfrm>
            <a:off x="8132474" y="5849852"/>
            <a:ext cx="3465293" cy="646331"/>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Cierre del módulo</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15 minutos </a:t>
            </a:r>
          </a:p>
        </p:txBody>
      </p:sp>
      <p:sp>
        <p:nvSpPr>
          <p:cNvPr id="6" name="Hexagon 5">
            <a:extLst>
              <a:ext uri="{FF2B5EF4-FFF2-40B4-BE49-F238E27FC236}">
                <a16:creationId xmlns:a16="http://schemas.microsoft.com/office/drawing/2014/main" id="{078F54BB-D3E3-52BB-BFDC-A330A066608D}"/>
              </a:ext>
            </a:extLst>
          </p:cNvPr>
          <p:cNvSpPr/>
          <p:nvPr/>
        </p:nvSpPr>
        <p:spPr>
          <a:xfrm rot="1782986">
            <a:off x="7546421" y="602836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a:ea typeface="Arial"/>
                <a:cs typeface="Arial"/>
                <a:sym typeface="Arial"/>
              </a:rPr>
              <a:t>Objetivos de aprendizaje</a:t>
            </a:r>
            <a:endParaRPr dirty="0"/>
          </a:p>
        </p:txBody>
      </p:sp>
      <p:sp>
        <p:nvSpPr>
          <p:cNvPr id="336" name="Google Shape;336;p7"/>
          <p:cNvSpPr txBox="1"/>
          <p:nvPr/>
        </p:nvSpPr>
        <p:spPr>
          <a:xfrm>
            <a:off x="3304446" y="3429000"/>
            <a:ext cx="2923352" cy="1738897"/>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b="0" i="0" u="none" strike="noStrike" cap="none" dirty="0" err="1">
                <a:solidFill>
                  <a:schemeClr val="dk1"/>
                </a:solidFill>
                <a:latin typeface="Arial" panose="020B0604020202020204" pitchFamily="34" charset="0"/>
                <a:ea typeface="Helvetica Neue"/>
                <a:cs typeface="Arial" panose="020B0604020202020204" pitchFamily="34" charset="0"/>
                <a:sym typeface="Helvetica Neue"/>
              </a:rPr>
              <a:t>Descripci</a:t>
            </a:r>
            <a:r>
              <a:rPr lang="en-GB" sz="2000" dirty="0" err="1">
                <a:solidFill>
                  <a:schemeClr val="dk1"/>
                </a:solidFill>
                <a:latin typeface="Arial" panose="020B0604020202020204" pitchFamily="34" charset="0"/>
                <a:ea typeface="Helvetica Neue"/>
                <a:cs typeface="Arial" panose="020B0604020202020204" pitchFamily="34" charset="0"/>
                <a:sym typeface="Helvetica Neue"/>
              </a:rPr>
              <a:t>ón</a:t>
            </a:r>
            <a:r>
              <a:rPr lang="en-GB" sz="2000" dirty="0">
                <a:solidFill>
                  <a:schemeClr val="dk1"/>
                </a:solidFill>
                <a:latin typeface="Arial" panose="020B0604020202020204" pitchFamily="34" charset="0"/>
                <a:ea typeface="Helvetica Neue"/>
                <a:cs typeface="Arial" panose="020B0604020202020204" pitchFamily="34" charset="0"/>
                <a:sym typeface="Helvetica Neue"/>
              </a:rPr>
              <a:t> de las</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formas de trabajar con las familias durante cada paso del proceso de gestión de </a:t>
            </a:r>
            <a:r>
              <a:rPr lang="en-GB" sz="2000" b="0" i="0" u="none" strike="noStrike" cap="none" dirty="0" err="1">
                <a:solidFill>
                  <a:schemeClr val="dk1"/>
                </a:solidFill>
                <a:latin typeface="Arial" panose="020B0604020202020204" pitchFamily="34" charset="0"/>
                <a:ea typeface="Helvetica Neue"/>
                <a:cs typeface="Arial" panose="020B0604020202020204" pitchFamily="34" charset="0"/>
                <a:sym typeface="Helvetica Neue"/>
              </a:rPr>
              <a:t>casos</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a:t>
            </a:r>
            <a:endParaRPr sz="1600" dirty="0">
              <a:latin typeface="Arial" panose="020B0604020202020204" pitchFamily="34" charset="0"/>
              <a:cs typeface="Arial" panose="020B0604020202020204" pitchFamily="34" charset="0"/>
            </a:endParaRPr>
          </a:p>
        </p:txBody>
      </p:sp>
      <p:sp>
        <p:nvSpPr>
          <p:cNvPr id="341" name="Google Shape;341;p7"/>
          <p:cNvSpPr txBox="1"/>
          <p:nvPr/>
        </p:nvSpPr>
        <p:spPr>
          <a:xfrm>
            <a:off x="603623" y="3429000"/>
            <a:ext cx="2530727" cy="1738897"/>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dirty="0" err="1">
                <a:solidFill>
                  <a:schemeClr val="dk1"/>
                </a:solidFill>
                <a:latin typeface="Arial" panose="020B0604020202020204" pitchFamily="34" charset="0"/>
                <a:cs typeface="Arial" panose="020B0604020202020204" pitchFamily="34" charset="0"/>
                <a:sym typeface="Helvetica Neue"/>
              </a:rPr>
              <a:t>Explicación</a:t>
            </a:r>
            <a:r>
              <a:rPr lang="en-GB" sz="2000" dirty="0">
                <a:solidFill>
                  <a:schemeClr val="dk1"/>
                </a:solidFill>
                <a:latin typeface="Arial" panose="020B0604020202020204" pitchFamily="34" charset="0"/>
                <a:cs typeface="Arial" panose="020B0604020202020204" pitchFamily="34" charset="0"/>
                <a:sym typeface="Helvetica Neue"/>
              </a:rPr>
              <a:t> de los beneficios del compromiso familiar y las estrategias de </a:t>
            </a:r>
            <a:r>
              <a:rPr lang="en-GB" sz="2000" dirty="0" err="1">
                <a:solidFill>
                  <a:schemeClr val="dk1"/>
                </a:solidFill>
                <a:latin typeface="Arial" panose="020B0604020202020204" pitchFamily="34" charset="0"/>
                <a:cs typeface="Arial" panose="020B0604020202020204" pitchFamily="34" charset="0"/>
                <a:sym typeface="Helvetica Neue"/>
              </a:rPr>
              <a:t>compromiso</a:t>
            </a:r>
            <a:r>
              <a:rPr lang="en-GB" sz="2000" dirty="0">
                <a:solidFill>
                  <a:schemeClr val="dk1"/>
                </a:solidFill>
                <a:latin typeface="Arial" panose="020B0604020202020204" pitchFamily="34" charset="0"/>
                <a:cs typeface="Arial" panose="020B0604020202020204" pitchFamily="34" charset="0"/>
                <a:sym typeface="Helvetica Neue"/>
              </a:rPr>
              <a:t> familiar</a:t>
            </a:r>
            <a:endParaRPr sz="1600" dirty="0">
              <a:latin typeface="Arial" panose="020B0604020202020204" pitchFamily="34" charset="0"/>
              <a:cs typeface="Arial" panose="020B0604020202020204" pitchFamily="34" charset="0"/>
            </a:endParaRPr>
          </a:p>
        </p:txBody>
      </p:sp>
      <p:sp>
        <p:nvSpPr>
          <p:cNvPr id="342" name="Google Shape;342;p7"/>
          <p:cNvSpPr txBox="1"/>
          <p:nvPr/>
        </p:nvSpPr>
        <p:spPr>
          <a:xfrm>
            <a:off x="6397893" y="3429000"/>
            <a:ext cx="2508739" cy="2726860"/>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b="0" i="0" u="none" strike="noStrike" cap="none" dirty="0" err="1">
                <a:solidFill>
                  <a:schemeClr val="dk1"/>
                </a:solidFill>
                <a:latin typeface="Arial" panose="020B0604020202020204" pitchFamily="34" charset="0"/>
                <a:ea typeface="Helvetica Neue"/>
                <a:cs typeface="Arial" panose="020B0604020202020204" pitchFamily="34" charset="0"/>
                <a:sym typeface="Helvetica Neue"/>
              </a:rPr>
              <a:t>Comparación</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y </a:t>
            </a:r>
            <a:r>
              <a:rPr lang="en-GB" sz="2000" b="0" i="0" u="none" strike="noStrike" cap="none" dirty="0" err="1">
                <a:solidFill>
                  <a:schemeClr val="dk1"/>
                </a:solidFill>
                <a:latin typeface="Arial" panose="020B0604020202020204" pitchFamily="34" charset="0"/>
                <a:ea typeface="Helvetica Neue"/>
                <a:cs typeface="Arial" panose="020B0604020202020204" pitchFamily="34" charset="0"/>
                <a:sym typeface="Helvetica Neue"/>
              </a:rPr>
              <a:t>contraste</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de </a:t>
            </a:r>
            <a:r>
              <a:rPr lang="en-GB" sz="2000" b="0" i="0" u="none" strike="noStrike" cap="none" dirty="0" err="1">
                <a:solidFill>
                  <a:schemeClr val="dk1"/>
                </a:solidFill>
                <a:latin typeface="Arial" panose="020B0604020202020204" pitchFamily="34" charset="0"/>
                <a:ea typeface="Helvetica Neue"/>
                <a:cs typeface="Arial" panose="020B0604020202020204" pitchFamily="34" charset="0"/>
                <a:sym typeface="Helvetica Neue"/>
              </a:rPr>
              <a:t>cómo</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un </a:t>
            </a:r>
            <a:r>
              <a:rPr lang="en-GB" sz="2000" dirty="0">
                <a:solidFill>
                  <a:schemeClr val="dk1"/>
                </a:solidFill>
                <a:latin typeface="Arial" panose="020B0604020202020204" pitchFamily="34" charset="0"/>
                <a:ea typeface="Helvetica Neue"/>
                <a:cs typeface="Arial" panose="020B0604020202020204" pitchFamily="34" charset="0"/>
                <a:sym typeface="Helvetica Neue"/>
              </a:rPr>
              <a:t>enfoque de fortalecimiento</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familiar puede apoyar a </a:t>
            </a:r>
            <a:r>
              <a:rPr lang="en-GB" sz="2000" b="0" i="0" u="none" strike="noStrike" cap="none" dirty="0" err="1">
                <a:solidFill>
                  <a:schemeClr val="dk1"/>
                </a:solidFill>
                <a:latin typeface="Arial" panose="020B0604020202020204" pitchFamily="34" charset="0"/>
                <a:ea typeface="Helvetica Neue"/>
                <a:cs typeface="Arial" panose="020B0604020202020204" pitchFamily="34" charset="0"/>
                <a:sym typeface="Helvetica Neue"/>
              </a:rPr>
              <a:t>los</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/as UASC en </a:t>
            </a:r>
            <a:r>
              <a:rPr lang="en-GB" sz="2000" b="0" i="0" u="none" strike="noStrike" cap="none" dirty="0" err="1">
                <a:solidFill>
                  <a:schemeClr val="dk1"/>
                </a:solidFill>
                <a:latin typeface="Arial" panose="020B0604020202020204" pitchFamily="34" charset="0"/>
                <a:ea typeface="Helvetica Neue"/>
                <a:cs typeface="Arial" panose="020B0604020202020204" pitchFamily="34" charset="0"/>
                <a:sym typeface="Helvetica Neue"/>
              </a:rPr>
              <a:t>diferentes</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a:t>
            </a:r>
            <a:r>
              <a:rPr lang="en-GB" sz="2000" b="0" i="0" u="none" strike="noStrike" cap="none" dirty="0" err="1">
                <a:solidFill>
                  <a:schemeClr val="dk1"/>
                </a:solidFill>
                <a:latin typeface="Arial" panose="020B0604020202020204" pitchFamily="34" charset="0"/>
                <a:ea typeface="Helvetica Neue"/>
                <a:cs typeface="Arial" panose="020B0604020202020204" pitchFamily="34" charset="0"/>
                <a:sym typeface="Helvetica Neue"/>
              </a:rPr>
              <a:t>contextos</a:t>
            </a:r>
            <a:endParaRPr sz="1600" dirty="0">
              <a:latin typeface="Arial" panose="020B0604020202020204" pitchFamily="34" charset="0"/>
              <a:cs typeface="Arial" panose="020B0604020202020204" pitchFamily="34" charset="0"/>
            </a:endParaRPr>
          </a:p>
        </p:txBody>
      </p:sp>
      <p:sp>
        <p:nvSpPr>
          <p:cNvPr id="343" name="Google Shape;343;p7"/>
          <p:cNvSpPr txBox="1"/>
          <p:nvPr/>
        </p:nvSpPr>
        <p:spPr>
          <a:xfrm>
            <a:off x="9076727" y="3429000"/>
            <a:ext cx="2508740" cy="2068218"/>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dirty="0" err="1">
                <a:solidFill>
                  <a:schemeClr val="dk1"/>
                </a:solidFill>
                <a:latin typeface="Arial" panose="020B0604020202020204" pitchFamily="34" charset="0"/>
                <a:ea typeface="Calibri"/>
                <a:cs typeface="Arial" panose="020B0604020202020204" pitchFamily="34" charset="0"/>
                <a:sym typeface="Helvetica Neue"/>
              </a:rPr>
              <a:t>Reconocimiento</a:t>
            </a:r>
            <a:r>
              <a:rPr lang="en-GB" sz="2000" dirty="0">
                <a:solidFill>
                  <a:schemeClr val="dk1"/>
                </a:solidFill>
                <a:latin typeface="Arial" panose="020B0604020202020204" pitchFamily="34" charset="0"/>
                <a:ea typeface="Calibri"/>
                <a:cs typeface="Arial" panose="020B0604020202020204" pitchFamily="34" charset="0"/>
                <a:sym typeface="Helvetica Neue"/>
              </a:rPr>
              <a:t> de cómo el fortalecimiento de la familia puede prevenir la separación familiar </a:t>
            </a:r>
            <a:endParaRPr sz="20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grpSp>
        <p:nvGrpSpPr>
          <p:cNvPr id="344" name="Google Shape;344;p7"/>
          <p:cNvGrpSpPr/>
          <p:nvPr/>
        </p:nvGrpSpPr>
        <p:grpSpPr>
          <a:xfrm>
            <a:off x="1218279" y="2136184"/>
            <a:ext cx="1196375" cy="868968"/>
            <a:chOff x="6878053" y="1156317"/>
            <a:chExt cx="1431178" cy="1039513"/>
          </a:xfrm>
          <a:solidFill>
            <a:schemeClr val="accent3">
              <a:lumMod val="75000"/>
            </a:schemeClr>
          </a:solidFill>
        </p:grpSpPr>
        <p:grpSp>
          <p:nvGrpSpPr>
            <p:cNvPr id="345" name="Google Shape;345;p7"/>
            <p:cNvGrpSpPr/>
            <p:nvPr/>
          </p:nvGrpSpPr>
          <p:grpSpPr>
            <a:xfrm>
              <a:off x="7672978" y="1156317"/>
              <a:ext cx="412941" cy="436880"/>
              <a:chOff x="243840" y="1676400"/>
              <a:chExt cx="701040" cy="741680"/>
            </a:xfrm>
            <a:grpFill/>
          </p:grpSpPr>
          <p:sp>
            <p:nvSpPr>
              <p:cNvPr id="346" name="Google Shape;346;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7" name="Google Shape;347;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48" name="Google Shape;348;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9" name="Google Shape;349;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0" name="Google Shape;350;p7"/>
          <p:cNvGrpSpPr/>
          <p:nvPr/>
        </p:nvGrpSpPr>
        <p:grpSpPr>
          <a:xfrm>
            <a:off x="4162850" y="2136184"/>
            <a:ext cx="1196375" cy="868968"/>
            <a:chOff x="6878053" y="1156317"/>
            <a:chExt cx="1431178" cy="1039513"/>
          </a:xfrm>
          <a:solidFill>
            <a:schemeClr val="accent3">
              <a:lumMod val="75000"/>
            </a:schemeClr>
          </a:solidFill>
        </p:grpSpPr>
        <p:grpSp>
          <p:nvGrpSpPr>
            <p:cNvPr id="351" name="Google Shape;351;p7"/>
            <p:cNvGrpSpPr/>
            <p:nvPr/>
          </p:nvGrpSpPr>
          <p:grpSpPr>
            <a:xfrm>
              <a:off x="7672978" y="1156317"/>
              <a:ext cx="412941" cy="436880"/>
              <a:chOff x="243840" y="1676400"/>
              <a:chExt cx="701040" cy="741680"/>
            </a:xfrm>
            <a:grpFill/>
          </p:grpSpPr>
          <p:sp>
            <p:nvSpPr>
              <p:cNvPr id="352" name="Google Shape;352;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3" name="Google Shape;353;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54" name="Google Shape;354;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5" name="Google Shape;355;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6" name="Google Shape;356;p7"/>
          <p:cNvGrpSpPr/>
          <p:nvPr/>
        </p:nvGrpSpPr>
        <p:grpSpPr>
          <a:xfrm>
            <a:off x="7058909" y="2136184"/>
            <a:ext cx="1196375" cy="868968"/>
            <a:chOff x="6878053" y="1156317"/>
            <a:chExt cx="1431178" cy="1039513"/>
          </a:xfrm>
          <a:solidFill>
            <a:schemeClr val="accent3">
              <a:lumMod val="75000"/>
            </a:schemeClr>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62" name="Google Shape;362;p7"/>
          <p:cNvGrpSpPr/>
          <p:nvPr/>
        </p:nvGrpSpPr>
        <p:grpSpPr>
          <a:xfrm>
            <a:off x="9732909" y="2136184"/>
            <a:ext cx="1196375" cy="868968"/>
            <a:chOff x="6878053" y="1156317"/>
            <a:chExt cx="1431178" cy="1039513"/>
          </a:xfrm>
          <a:solidFill>
            <a:schemeClr val="accent3">
              <a:lumMod val="75000"/>
            </a:schemeClr>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2" name="Group 1">
            <a:extLst>
              <a:ext uri="{FF2B5EF4-FFF2-40B4-BE49-F238E27FC236}">
                <a16:creationId xmlns:a16="http://schemas.microsoft.com/office/drawing/2014/main" id="{AF8E2067-41F0-2259-D46C-C28D64F42BE4}"/>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A5392BBC-4519-135D-ADB2-53D4541AB63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3">
              <a:extLst>
                <a:ext uri="{FF2B5EF4-FFF2-40B4-BE49-F238E27FC236}">
                  <a16:creationId xmlns:a16="http://schemas.microsoft.com/office/drawing/2014/main" id="{D88101C9-B56A-42B6-452B-4AB59FDC599D}"/>
                </a:ext>
              </a:extLst>
            </p:cNvPr>
            <p:cNvGrpSpPr/>
            <p:nvPr/>
          </p:nvGrpSpPr>
          <p:grpSpPr>
            <a:xfrm>
              <a:off x="10737628" y="758745"/>
              <a:ext cx="562136" cy="634675"/>
              <a:chOff x="760175" y="830142"/>
              <a:chExt cx="867619" cy="979579"/>
            </a:xfrm>
          </p:grpSpPr>
          <p:sp>
            <p:nvSpPr>
              <p:cNvPr id="5" name="Rectangle 4">
                <a:extLst>
                  <a:ext uri="{FF2B5EF4-FFF2-40B4-BE49-F238E27FC236}">
                    <a16:creationId xmlns:a16="http://schemas.microsoft.com/office/drawing/2014/main" id="{1F2C086D-D9EC-F712-AA5F-688AF8632C22}"/>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600" b="1" dirty="0">
                    <a:solidFill>
                      <a:schemeClr val="bg1"/>
                    </a:solidFill>
                    <a:latin typeface="Arial" panose="020B0604020202020204" pitchFamily="34" charset="0"/>
                    <a:cs typeface="Arial" panose="020B0604020202020204" pitchFamily="34" charset="0"/>
                  </a:rPr>
                  <a:t>17</a:t>
                </a:r>
              </a:p>
            </p:txBody>
          </p:sp>
          <p:sp>
            <p:nvSpPr>
              <p:cNvPr id="6" name="Rectangle 5">
                <a:extLst>
                  <a:ext uri="{FF2B5EF4-FFF2-40B4-BE49-F238E27FC236}">
                    <a16:creationId xmlns:a16="http://schemas.microsoft.com/office/drawing/2014/main" id="{A934C1BC-5E57-AC4B-5EFA-80704EA6B7A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731B71-2C21-8B6E-66EA-AAE692EDC16C}"/>
              </a:ext>
            </a:extLst>
          </p:cNvPr>
          <p:cNvSpPr>
            <a:spLocks noGrp="1"/>
          </p:cNvSpPr>
          <p:nvPr>
            <p:ph type="title"/>
          </p:nvPr>
        </p:nvSpPr>
        <p:spPr/>
        <p:txBody>
          <a:bodyPr/>
          <a:lstStyle/>
          <a:p>
            <a:r>
              <a:rPr lang="en-CA" sz="2400" b="1" dirty="0">
                <a:solidFill>
                  <a:schemeClr val="bg1"/>
                </a:solidFill>
                <a:latin typeface="Garamond"/>
              </a:rPr>
              <a:t>SESIÓN 2</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Participación de las </a:t>
            </a:r>
            <a:r>
              <a:rPr lang="en-US" sz="5400" b="1" dirty="0" err="1">
                <a:solidFill>
                  <a:schemeClr val="bg1"/>
                </a:solidFill>
                <a:latin typeface="Garamond"/>
              </a:rPr>
              <a:t>familias</a:t>
            </a:r>
            <a:r>
              <a:rPr lang="en-US" sz="5400" b="1" dirty="0">
                <a:solidFill>
                  <a:schemeClr val="bg1"/>
                </a:solidFill>
                <a:latin typeface="Garamond"/>
              </a:rPr>
              <a:t> y </a:t>
            </a:r>
            <a:r>
              <a:rPr lang="en-US" sz="5400" b="1" dirty="0" err="1">
                <a:solidFill>
                  <a:schemeClr val="bg1"/>
                </a:solidFill>
                <a:latin typeface="Garamond"/>
              </a:rPr>
              <a:t>cuidadores</a:t>
            </a:r>
            <a:r>
              <a:rPr lang="en-US" sz="5400" b="1" dirty="0">
                <a:solidFill>
                  <a:schemeClr val="bg1"/>
                </a:solidFill>
                <a:latin typeface="Garamond"/>
              </a:rPr>
              <a:t> en la gestión de casos</a:t>
            </a:r>
            <a:endParaRPr lang="en-US" dirty="0"/>
          </a:p>
        </p:txBody>
      </p:sp>
    </p:spTree>
    <p:extLst>
      <p:ext uri="{BB962C8B-B14F-4D97-AF65-F5344CB8AC3E}">
        <p14:creationId xmlns:p14="http://schemas.microsoft.com/office/powerpoint/2010/main" val="3097245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7557BC0-1EEC-8F44-AB5D-239818DD76BD}"/>
              </a:ext>
            </a:extLst>
          </p:cNvPr>
          <p:cNvSpPr>
            <a:spLocks noGrp="1"/>
          </p:cNvSpPr>
          <p:nvPr>
            <p:ph type="title"/>
          </p:nvPr>
        </p:nvSpPr>
        <p:spPr>
          <a:xfrm>
            <a:off x="421079" y="77140"/>
            <a:ext cx="10515600" cy="868968"/>
          </a:xfrm>
        </p:spPr>
        <p:txBody>
          <a:bodyPr>
            <a:normAutofit/>
          </a:bodyPr>
          <a:lstStyle/>
          <a:p>
            <a:r>
              <a:rPr lang="en-GB" dirty="0"/>
              <a:t>Compromiso con las familias y </a:t>
            </a:r>
            <a:r>
              <a:rPr lang="en-GB" dirty="0" err="1"/>
              <a:t>cuidadores</a:t>
            </a:r>
            <a:endParaRPr lang="en-US" dirty="0"/>
          </a:p>
        </p:txBody>
      </p:sp>
      <p:grpSp>
        <p:nvGrpSpPr>
          <p:cNvPr id="16" name="Group 15">
            <a:extLst>
              <a:ext uri="{FF2B5EF4-FFF2-40B4-BE49-F238E27FC236}">
                <a16:creationId xmlns:a16="http://schemas.microsoft.com/office/drawing/2014/main" id="{57E1E963-16C6-D9A8-FFFB-6932DB04B82B}"/>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99CE0A99-54E8-749A-9F98-A92DA10D0AE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04781685-3816-33C7-8952-82D7E550F5EC}"/>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50DB53A9-81DE-CC20-6362-4B0322A33E02}"/>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a:t>
                </a:r>
              </a:p>
              <a:p>
                <a:pPr algn="ctr"/>
                <a:r>
                  <a:rPr lang="en-CA" sz="1600" b="1" dirty="0">
                    <a:solidFill>
                      <a:schemeClr val="bg1"/>
                    </a:solidFill>
                    <a:latin typeface="Arial" panose="020B0604020202020204" pitchFamily="34" charset="0"/>
                    <a:cs typeface="Arial" panose="020B0604020202020204" pitchFamily="34" charset="0"/>
                  </a:rPr>
                  <a:t>18</a:t>
                </a:r>
              </a:p>
            </p:txBody>
          </p:sp>
          <p:sp>
            <p:nvSpPr>
              <p:cNvPr id="23" name="Rectangle 22">
                <a:extLst>
                  <a:ext uri="{FF2B5EF4-FFF2-40B4-BE49-F238E27FC236}">
                    <a16:creationId xmlns:a16="http://schemas.microsoft.com/office/drawing/2014/main" id="{E823A61A-49D7-A294-F071-E9CD192018A7}"/>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8076102A-E92E-9980-628D-E3F580FD86AF}"/>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FA20A606-B799-7B9B-A164-B85844D96A1F}"/>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2D289541-24AB-B3CB-F3C7-A936B1018856}"/>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24" name="Speech Bubble: Rectangle with Corners Rounded 23">
            <a:extLst>
              <a:ext uri="{FF2B5EF4-FFF2-40B4-BE49-F238E27FC236}">
                <a16:creationId xmlns:a16="http://schemas.microsoft.com/office/drawing/2014/main" id="{BBD9B30E-1169-C3B1-C55B-0700AF1EDBB7}"/>
              </a:ext>
            </a:extLst>
          </p:cNvPr>
          <p:cNvSpPr/>
          <p:nvPr/>
        </p:nvSpPr>
        <p:spPr>
          <a:xfrm>
            <a:off x="3802337" y="1765300"/>
            <a:ext cx="3386998" cy="3531925"/>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¿Cuáles son algunas de las diferentes formas en que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han</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interactuado con las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familias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y cuidadores inmediatos en su experiencia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como</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asistentes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sociales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hasta ahora?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Pueden</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darnos ejemplos?</a:t>
            </a:r>
          </a:p>
        </p:txBody>
      </p:sp>
      <p:sp>
        <p:nvSpPr>
          <p:cNvPr id="25" name="Speech Bubble: Rectangle with Corners Rounded 24">
            <a:extLst>
              <a:ext uri="{FF2B5EF4-FFF2-40B4-BE49-F238E27FC236}">
                <a16:creationId xmlns:a16="http://schemas.microsoft.com/office/drawing/2014/main" id="{70468DE1-8F3D-9304-F374-D479DB3C66D0}"/>
              </a:ext>
            </a:extLst>
          </p:cNvPr>
          <p:cNvSpPr/>
          <p:nvPr/>
        </p:nvSpPr>
        <p:spPr>
          <a:xfrm>
            <a:off x="7613512" y="1765300"/>
            <a:ext cx="3386998" cy="3531925"/>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¿Cuáles son las ventajas de implicar a las familias y </a:t>
            </a:r>
            <a:r>
              <a:rPr lang="en-US" sz="2000" dirty="0" err="1">
                <a:solidFill>
                  <a:schemeClr val="tx1"/>
                </a:solidFill>
                <a:latin typeface="Arial" panose="020B0604020202020204" pitchFamily="34" charset="0"/>
                <a:ea typeface="Calibri" panose="020F0502020204030204" pitchFamily="34" charset="0"/>
                <a:cs typeface="Arial" panose="020B0604020202020204" pitchFamily="34" charset="0"/>
              </a:rPr>
              <a:t>cuidadores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en la gestión de casos? </a:t>
            </a:r>
          </a:p>
        </p:txBody>
      </p:sp>
      <p:grpSp>
        <p:nvGrpSpPr>
          <p:cNvPr id="26" name="Google Shape;314;p4">
            <a:extLst>
              <a:ext uri="{FF2B5EF4-FFF2-40B4-BE49-F238E27FC236}">
                <a16:creationId xmlns:a16="http://schemas.microsoft.com/office/drawing/2014/main" id="{9CEF9E8D-58BC-8F2A-D10C-54039C1EAC25}"/>
              </a:ext>
            </a:extLst>
          </p:cNvPr>
          <p:cNvGrpSpPr/>
          <p:nvPr/>
        </p:nvGrpSpPr>
        <p:grpSpPr>
          <a:xfrm>
            <a:off x="1070442" y="3729800"/>
            <a:ext cx="2838252" cy="1842112"/>
            <a:chOff x="3400707" y="1772174"/>
            <a:chExt cx="5758105" cy="3737192"/>
          </a:xfrm>
          <a:solidFill>
            <a:schemeClr val="accent3">
              <a:lumMod val="75000"/>
            </a:schemeClr>
          </a:solidFill>
        </p:grpSpPr>
        <p:sp>
          <p:nvSpPr>
            <p:cNvPr id="27" name="Google Shape;315;p4">
              <a:extLst>
                <a:ext uri="{FF2B5EF4-FFF2-40B4-BE49-F238E27FC236}">
                  <a16:creationId xmlns:a16="http://schemas.microsoft.com/office/drawing/2014/main" id="{7F147D88-0FAD-89A2-6759-A53672428A9B}"/>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 name="Google Shape;316;p4">
              <a:extLst>
                <a:ext uri="{FF2B5EF4-FFF2-40B4-BE49-F238E27FC236}">
                  <a16:creationId xmlns:a16="http://schemas.microsoft.com/office/drawing/2014/main" id="{B5CBD3B8-5AF0-D50E-F5A0-BD361A3FBFE4}"/>
                </a:ext>
              </a:extLst>
            </p:cNvPr>
            <p:cNvSpPr/>
            <p:nvPr/>
          </p:nvSpPr>
          <p:spPr>
            <a:xfrm>
              <a:off x="7746572"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9" name="Google Shape;317;p4">
              <a:extLst>
                <a:ext uri="{FF2B5EF4-FFF2-40B4-BE49-F238E27FC236}">
                  <a16:creationId xmlns:a16="http://schemas.microsoft.com/office/drawing/2014/main" id="{308BC24B-C94C-EF37-6EA6-9DC0D2195336}"/>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 name="Google Shape;318;p4">
              <a:extLst>
                <a:ext uri="{FF2B5EF4-FFF2-40B4-BE49-F238E27FC236}">
                  <a16:creationId xmlns:a16="http://schemas.microsoft.com/office/drawing/2014/main" id="{2E3B5DAB-1E9A-3A1A-0712-EA6EC2509B0D}"/>
                </a:ext>
              </a:extLst>
            </p:cNvPr>
            <p:cNvSpPr/>
            <p:nvPr/>
          </p:nvSpPr>
          <p:spPr>
            <a:xfrm>
              <a:off x="7822921"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1" name="Google Shape;319;p4">
              <a:extLst>
                <a:ext uri="{FF2B5EF4-FFF2-40B4-BE49-F238E27FC236}">
                  <a16:creationId xmlns:a16="http://schemas.microsoft.com/office/drawing/2014/main" id="{F84AB0FB-84FB-EF91-2E67-5B0A761C1B92}"/>
                </a:ext>
              </a:extLst>
            </p:cNvPr>
            <p:cNvSpPr/>
            <p:nvPr/>
          </p:nvSpPr>
          <p:spPr>
            <a:xfrm>
              <a:off x="4351095" y="2702772"/>
              <a:ext cx="771005"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 name="Google Shape;320;p4">
              <a:extLst>
                <a:ext uri="{FF2B5EF4-FFF2-40B4-BE49-F238E27FC236}">
                  <a16:creationId xmlns:a16="http://schemas.microsoft.com/office/drawing/2014/main" id="{87AB060C-04C8-14BF-B83D-FA65E9E0D7D7}"/>
                </a:ext>
              </a:extLst>
            </p:cNvPr>
            <p:cNvSpPr/>
            <p:nvPr/>
          </p:nvSpPr>
          <p:spPr>
            <a:xfrm flipH="1">
              <a:off x="7347577" y="2785543"/>
              <a:ext cx="950687"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 name="Google Shape;321;p4">
              <a:extLst>
                <a:ext uri="{FF2B5EF4-FFF2-40B4-BE49-F238E27FC236}">
                  <a16:creationId xmlns:a16="http://schemas.microsoft.com/office/drawing/2014/main" id="{FC41C96D-86CA-9AE2-3959-3DCF42689D37}"/>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 name="Google Shape;322;p4">
              <a:extLst>
                <a:ext uri="{FF2B5EF4-FFF2-40B4-BE49-F238E27FC236}">
                  <a16:creationId xmlns:a16="http://schemas.microsoft.com/office/drawing/2014/main" id="{B69746BB-CCA5-A33E-FAD5-3F5A33DC52BA}"/>
                </a:ext>
              </a:extLst>
            </p:cNvPr>
            <p:cNvSpPr/>
            <p:nvPr/>
          </p:nvSpPr>
          <p:spPr>
            <a:xfrm>
              <a:off x="6034184" y="2500682"/>
              <a:ext cx="1524000" cy="1175183"/>
            </a:xfrm>
            <a:prstGeom prst="wedgeRoundRectCallout">
              <a:avLst>
                <a:gd name="adj1" fmla="val 59833"/>
                <a:gd name="adj2" fmla="val 21866"/>
                <a:gd name="adj3" fmla="val 16667"/>
              </a:avLst>
            </a:prstGeom>
            <a:grpFill/>
            <a:ln w="571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429207606"/>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06078"/>
      </a:dk2>
      <a:lt2>
        <a:srgbClr val="E7E6E6"/>
      </a:lt2>
      <a:accent1>
        <a:srgbClr val="954D84"/>
      </a:accent1>
      <a:accent2>
        <a:srgbClr val="B08BA1"/>
      </a:accent2>
      <a:accent3>
        <a:srgbClr val="8ACA84"/>
      </a:accent3>
      <a:accent4>
        <a:srgbClr val="1D8CC8"/>
      </a:accent4>
      <a:accent5>
        <a:srgbClr val="5FC6C5"/>
      </a:accent5>
      <a:accent6>
        <a:srgbClr val="8D9EAE"/>
      </a:accent6>
      <a:hlink>
        <a:srgbClr val="C190B1"/>
      </a:hlink>
      <a:folHlink>
        <a:srgbClr val="BFE0AF"/>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RC-CPCM-Part-1-Templates" id="{0726AC30-C156-5344-8631-9F79890CA27B}" vid="{1CC2E6E7-A2E6-FD46-8AF9-EB712A36A5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21054</TotalTime>
  <Words>10497</Words>
  <Application>Microsoft Office PowerPoint</Application>
  <PresentationFormat>Widescreen</PresentationFormat>
  <Paragraphs>904</Paragraphs>
  <Slides>46</Slides>
  <Notes>46</Notes>
  <HiddenSlides>9</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Garamond</vt:lpstr>
      <vt:lpstr>Helvetica Neue</vt:lpstr>
      <vt:lpstr>Office Theme</vt:lpstr>
      <vt:lpstr>PowerPoint Presentation</vt:lpstr>
      <vt:lpstr>PowerPoint Presentation</vt:lpstr>
      <vt:lpstr>PowerPoint Presentation</vt:lpstr>
      <vt:lpstr>SESIÓN 1  Inicio del módulo</vt:lpstr>
      <vt:lpstr>Objetivo del módulo</vt:lpstr>
      <vt:lpstr>Agenda</vt:lpstr>
      <vt:lpstr>Objetivos de aprendizaje</vt:lpstr>
      <vt:lpstr>SESIÓN 2  Participación de las familias y cuidadores en la gestión de casos</vt:lpstr>
      <vt:lpstr>Compromiso con las familias y cuidadores</vt:lpstr>
      <vt:lpstr>Ventajas* de trabajar con familias y cuidadores</vt:lpstr>
      <vt:lpstr>Estudio de caso</vt:lpstr>
      <vt:lpstr>Tres componentes del compromiso familiar </vt:lpstr>
      <vt:lpstr>Cualidades que sustentan un compromiso positivo con las familias</vt:lpstr>
      <vt:lpstr>Trabajar con cuidadores difíciles de implicar</vt:lpstr>
      <vt:lpstr>PowerPoint Presentation</vt:lpstr>
      <vt:lpstr>Escenarios reales sin compromiso </vt:lpstr>
      <vt:lpstr>Estrategias para un compromiso familiar positivo </vt:lpstr>
      <vt:lpstr>PowerPoint Presentation</vt:lpstr>
      <vt:lpstr>Implicar a cuidadores y cuidadoras</vt:lpstr>
      <vt:lpstr>PowerPoint Presentation</vt:lpstr>
      <vt:lpstr>Involucrar a cuidadores que son agresores - Qué hacer y qué no hacer</vt:lpstr>
      <vt:lpstr>PowerPoint Presentation</vt:lpstr>
      <vt:lpstr>Puntos clave de aprendizaje</vt:lpstr>
      <vt:lpstr>SESIÓN 3  Fortalecimiento de la familia a lo largo del proceso de gestión de casos</vt:lpstr>
      <vt:lpstr>Fortalecimiento de la familia a lo largo del proceso de gestión de casos</vt:lpstr>
      <vt:lpstr>Identificación, registro y evaluación</vt:lpstr>
      <vt:lpstr>Formulación del plan de caso</vt:lpstr>
      <vt:lpstr>Formulación del plan de caso: servicios familiares y/o del hogar</vt:lpstr>
      <vt:lpstr>Servicios familiares y/o del hogar</vt:lpstr>
      <vt:lpstr>Formulación del plan de caso: violencia íntima de pareja</vt:lpstr>
      <vt:lpstr>Formulación del plan de caso: la violencia íntima de pareja y nuestro rol</vt:lpstr>
      <vt:lpstr>Implementación del plan de caso y seguimiento y revisión</vt:lpstr>
      <vt:lpstr>Cierre del caso</vt:lpstr>
      <vt:lpstr>Puntos clave de aprendizaje</vt:lpstr>
      <vt:lpstr>SESIÓN 4  Separación familiar y fortalecimiento familiar</vt:lpstr>
      <vt:lpstr>¿Cómo el fortalecimiento familiar puede formar parte de la prevención y respuesta a la separación familiar?</vt:lpstr>
      <vt:lpstr>Prevención de la separación </vt:lpstr>
      <vt:lpstr>PowerPoint Presentation</vt:lpstr>
      <vt:lpstr>Fortalecimiento de la familia de los/as menores en modalidad de acogida alternativa</vt:lpstr>
      <vt:lpstr>Fortalecimiento familiar en modalidades de cuidados alternativos</vt:lpstr>
      <vt:lpstr>Fortalecimiento de la familia en la reunificación y la reintegración</vt:lpstr>
      <vt:lpstr>PowerPoint Presentation</vt:lpstr>
      <vt:lpstr>PowerPoint Presentation</vt:lpstr>
      <vt:lpstr>Puntos clave de aprendizaje</vt:lpstr>
      <vt:lpstr>SESIÓN 5  Clausura del módulo</vt:lpstr>
      <vt:lpstr>Cierre del módulo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Colleen Fitzgerald</dc:creator>
  <cp:keywords>, docId:C38067D8F041E6BBEF89A73273F219DC</cp:keywords>
  <cp:lastModifiedBy>Ilse Van der Straeten</cp:lastModifiedBy>
  <cp:revision>503</cp:revision>
  <cp:lastPrinted>2022-10-16T12:27:52Z</cp:lastPrinted>
  <dcterms:created xsi:type="dcterms:W3CDTF">2017-12-20T18:51:03Z</dcterms:created>
  <dcterms:modified xsi:type="dcterms:W3CDTF">2023-05-04T11:11:48Z</dcterms:modified>
</cp:coreProperties>
</file>