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26" r:id="rId2"/>
    <p:sldId id="257" r:id="rId3"/>
    <p:sldId id="776" r:id="rId4"/>
    <p:sldId id="762" r:id="rId5"/>
    <p:sldId id="728" r:id="rId6"/>
    <p:sldId id="787" r:id="rId7"/>
    <p:sldId id="263" r:id="rId8"/>
    <p:sldId id="260" r:id="rId9"/>
    <p:sldId id="765" r:id="rId10"/>
    <p:sldId id="264" r:id="rId11"/>
    <p:sldId id="337" r:id="rId12"/>
    <p:sldId id="339" r:id="rId13"/>
    <p:sldId id="262" r:id="rId14"/>
    <p:sldId id="345" r:id="rId15"/>
    <p:sldId id="763" r:id="rId16"/>
    <p:sldId id="727" r:id="rId17"/>
    <p:sldId id="777" r:id="rId18"/>
    <p:sldId id="729" r:id="rId19"/>
    <p:sldId id="730" r:id="rId20"/>
    <p:sldId id="747" r:id="rId21"/>
    <p:sldId id="767" r:id="rId22"/>
    <p:sldId id="746" r:id="rId23"/>
    <p:sldId id="731" r:id="rId24"/>
    <p:sldId id="733" r:id="rId25"/>
    <p:sldId id="274" r:id="rId26"/>
    <p:sldId id="734" r:id="rId27"/>
    <p:sldId id="768" r:id="rId28"/>
    <p:sldId id="788" r:id="rId29"/>
    <p:sldId id="745" r:id="rId30"/>
    <p:sldId id="778" r:id="rId31"/>
    <p:sldId id="737" r:id="rId32"/>
    <p:sldId id="779" r:id="rId33"/>
    <p:sldId id="769" r:id="rId34"/>
    <p:sldId id="780" r:id="rId35"/>
    <p:sldId id="741" r:id="rId36"/>
    <p:sldId id="744" r:id="rId37"/>
    <p:sldId id="343" r:id="rId38"/>
    <p:sldId id="772" r:id="rId39"/>
    <p:sldId id="781" r:id="rId40"/>
    <p:sldId id="755" r:id="rId41"/>
    <p:sldId id="735" r:id="rId42"/>
    <p:sldId id="736" r:id="rId43"/>
    <p:sldId id="782" r:id="rId44"/>
    <p:sldId id="756" r:id="rId45"/>
    <p:sldId id="742" r:id="rId46"/>
    <p:sldId id="783" r:id="rId47"/>
    <p:sldId id="770" r:id="rId48"/>
    <p:sldId id="784" r:id="rId49"/>
    <p:sldId id="771" r:id="rId50"/>
    <p:sldId id="785" r:id="rId51"/>
    <p:sldId id="761" r:id="rId52"/>
    <p:sldId id="775" r:id="rId53"/>
    <p:sldId id="387" r:id="rId5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01EB81F-D181-4E96-B6C1-99D87B366FA4}">
          <p14:sldIdLst>
            <p14:sldId id="326"/>
            <p14:sldId id="257"/>
            <p14:sldId id="776"/>
          </p14:sldIdLst>
        </p14:section>
        <p14:section name="Sesión 1" id="{59E76E79-C40F-4280-A4E1-BA804C634E7E}">
          <p14:sldIdLst>
            <p14:sldId id="762"/>
            <p14:sldId id="728"/>
            <p14:sldId id="787"/>
            <p14:sldId id="263"/>
            <p14:sldId id="260"/>
            <p14:sldId id="765"/>
            <p14:sldId id="264"/>
            <p14:sldId id="337"/>
            <p14:sldId id="339"/>
            <p14:sldId id="262"/>
          </p14:sldIdLst>
        </p14:section>
        <p14:section name="Sesión 2" id="{A6130102-96AF-4353-A175-344A45845A48}">
          <p14:sldIdLst>
            <p14:sldId id="345"/>
            <p14:sldId id="763"/>
            <p14:sldId id="727"/>
            <p14:sldId id="777"/>
            <p14:sldId id="729"/>
            <p14:sldId id="730"/>
            <p14:sldId id="747"/>
            <p14:sldId id="767"/>
            <p14:sldId id="746"/>
            <p14:sldId id="731"/>
            <p14:sldId id="733"/>
            <p14:sldId id="274"/>
          </p14:sldIdLst>
        </p14:section>
        <p14:section name="Sesión 3" id="{7A8E0274-E589-41F3-9388-EA3DC88AADCB}">
          <p14:sldIdLst>
            <p14:sldId id="734"/>
            <p14:sldId id="768"/>
            <p14:sldId id="788"/>
            <p14:sldId id="745"/>
            <p14:sldId id="778"/>
            <p14:sldId id="737"/>
            <p14:sldId id="779"/>
            <p14:sldId id="769"/>
            <p14:sldId id="780"/>
            <p14:sldId id="741"/>
            <p14:sldId id="744"/>
          </p14:sldIdLst>
        </p14:section>
        <p14:section name="Sesión 4" id="{C75935F8-9881-4D52-8616-8A2D2A612907}">
          <p14:sldIdLst>
            <p14:sldId id="343"/>
            <p14:sldId id="772"/>
            <p14:sldId id="781"/>
            <p14:sldId id="755"/>
            <p14:sldId id="735"/>
            <p14:sldId id="736"/>
            <p14:sldId id="782"/>
            <p14:sldId id="756"/>
            <p14:sldId id="742"/>
            <p14:sldId id="783"/>
            <p14:sldId id="770"/>
            <p14:sldId id="784"/>
            <p14:sldId id="771"/>
            <p14:sldId id="785"/>
            <p14:sldId id="761"/>
          </p14:sldIdLst>
        </p14:section>
        <p14:section name="Sesión 5" id="{3A658C65-C8C0-49C2-8307-A960F21DFBD0}">
          <p14:sldIdLst>
            <p14:sldId id="775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EC1317-ED4B-3651-3741-C9C6FC8C0C6C}" name="Justina Ojom" initials="JO" userId="S::justina.ojom@little-fish.co::cbdaed7d-8d45-4372-a16a-f3f8900c2f45" providerId="AD"/>
  <p188:author id="{0027B4F2-1383-E369-CA03-AA29E1613B29}" name="Clare Back" initials="CB" userId="7ca9c63e0bec638d" providerId="Windows Live"/>
  <p188:author id="{2BA547FE-46EF-BB21-D252-B02F0AE3AB5E}" name="Ilse Van der Straeten" initials="IVdS" userId="Ilse Van der Straet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6794"/>
    <a:srgbClr val="97467D"/>
    <a:srgbClr val="405E79"/>
    <a:srgbClr val="35B2B4"/>
    <a:srgbClr val="95CD7A"/>
    <a:srgbClr val="70995C"/>
    <a:srgbClr val="D5EBCA"/>
    <a:srgbClr val="E3D3DB"/>
    <a:srgbClr val="AC6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82004" autoAdjust="0"/>
  </p:normalViewPr>
  <p:slideViewPr>
    <p:cSldViewPr snapToGrid="0" snapToObjects="1">
      <p:cViewPr varScale="1">
        <p:scale>
          <a:sx n="57" d="100"/>
          <a:sy n="57" d="100"/>
        </p:scale>
        <p:origin x="1026" y="39"/>
      </p:cViewPr>
      <p:guideLst/>
    </p:cSldViewPr>
  </p:slideViewPr>
  <p:outlineViewPr>
    <p:cViewPr>
      <p:scale>
        <a:sx n="33" d="100"/>
        <a:sy n="33" d="100"/>
      </p:scale>
      <p:origin x="0" y="-361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6704"/>
    </p:cViewPr>
  </p:sorterViewPr>
  <p:notesViewPr>
    <p:cSldViewPr snapToGrid="0" snapToObjects="1">
      <p:cViewPr>
        <p:scale>
          <a:sx n="60" d="100"/>
          <a:sy n="60" d="100"/>
        </p:scale>
        <p:origin x="2718" y="-2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8/10/relationships/authors" Target="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FAAEB6-E61C-4624-B9E6-BED41F835A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45E12-8FEC-466A-BC96-0A53E028D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83D835-2706-420F-9614-605069E3941B}" type="datetimeFigureOut">
              <a:rPr lang="en-CA" smtClean="0"/>
              <a:t>2023-05-04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5364-F0D9-4B57-9780-6EA3B6E2CA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983DF-0AB9-4C2A-8646-4B872DAFE5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951756-C696-437A-BBE9-CDACCAA1EE5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806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7839" y="4229101"/>
            <a:ext cx="6143624" cy="544260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Haga clic para editar los estilos de texto maestro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11" name="Slide Image Placeholder 4">
            <a:extLst>
              <a:ext uri="{FF2B5EF4-FFF2-40B4-BE49-F238E27FC236}">
                <a16:creationId xmlns:a16="http://schemas.microsoft.com/office/drawing/2014/main" id="{D1618E06-C4FC-ADCD-C9C8-B318703B12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460375"/>
            <a:ext cx="61436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37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centre.savethechildren.net/document/child-protection-humanitarian-action-samira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BIENVENIDA</a:t>
            </a:r>
            <a:endParaRPr lang="en-US" noProof="0" dirty="0"/>
          </a:p>
          <a:p>
            <a:r>
              <a:rPr lang="en-US" dirty="0" err="1">
                <a:sym typeface="Helvetica Neue"/>
              </a:rPr>
              <a:t>Dé</a:t>
            </a:r>
            <a:r>
              <a:rPr lang="en-US" dirty="0">
                <a:sym typeface="Helvetica Neue"/>
              </a:rPr>
              <a:t> la </a:t>
            </a:r>
            <a:r>
              <a:rPr lang="en-US" dirty="0" err="1">
                <a:sym typeface="Helvetica Neue"/>
              </a:rPr>
              <a:t>bienvenida</a:t>
            </a:r>
            <a:r>
              <a:rPr lang="en-US" dirty="0">
                <a:sym typeface="Helvetica Neue"/>
              </a:rPr>
              <a:t> a </a:t>
            </a:r>
            <a:r>
              <a:rPr lang="en-US" dirty="0" err="1">
                <a:sym typeface="Helvetica Neue"/>
              </a:rPr>
              <a:t>los</a:t>
            </a:r>
            <a:r>
              <a:rPr lang="en-US" dirty="0">
                <a:sym typeface="Helvetica Neue"/>
              </a:rPr>
              <a:t>/as </a:t>
            </a:r>
            <a:r>
              <a:rPr lang="en-US" dirty="0" err="1">
                <a:sym typeface="Helvetica Neue"/>
              </a:rPr>
              <a:t>participantes</a:t>
            </a:r>
            <a:r>
              <a:rPr lang="en-US" dirty="0">
                <a:sym typeface="Helvetica Neue"/>
              </a:rPr>
              <a:t>.</a:t>
            </a:r>
          </a:p>
          <a:p>
            <a:r>
              <a:rPr lang="en-US" dirty="0" err="1">
                <a:sym typeface="Helvetica Neue"/>
              </a:rPr>
              <a:t>Asegúrese</a:t>
            </a:r>
            <a:r>
              <a:rPr lang="en-US" dirty="0">
                <a:sym typeface="Helvetica Neue"/>
              </a:rPr>
              <a:t> de que </a:t>
            </a:r>
            <a:r>
              <a:rPr lang="en-US" dirty="0" err="1">
                <a:sym typeface="Helvetica Neue"/>
              </a:rPr>
              <a:t>todos</a:t>
            </a:r>
            <a:r>
              <a:rPr lang="en-US" dirty="0">
                <a:sym typeface="Helvetica Neue"/>
              </a:rPr>
              <a:t>/as </a:t>
            </a:r>
            <a:r>
              <a:rPr lang="en-US" dirty="0" err="1">
                <a:sym typeface="Helvetica Neue"/>
              </a:rPr>
              <a:t>firmen</a:t>
            </a:r>
            <a:r>
              <a:rPr lang="en-US" dirty="0">
                <a:sym typeface="Helvetica Neue"/>
              </a:rPr>
              <a:t> la hoja de </a:t>
            </a:r>
            <a:r>
              <a:rPr lang="en-US" dirty="0" err="1">
                <a:sym typeface="Helvetica Neue"/>
              </a:rPr>
              <a:t>asistencia</a:t>
            </a:r>
            <a:r>
              <a:rPr lang="en-US" dirty="0">
                <a:sym typeface="Helvetica Neue"/>
              </a:rPr>
              <a:t>.</a:t>
            </a:r>
            <a:endParaRPr lang="en-US" dirty="0">
              <a:sym typeface="Calibri"/>
            </a:endParaRPr>
          </a:p>
          <a:p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4E4EBD2-89A1-BD1C-849A-165AA4A8F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97F40E35-6AA6-282B-B9E6-E7DAE16AF018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042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 err="1"/>
              <a:t>Conversación</a:t>
            </a:r>
            <a:r>
              <a:rPr lang="en-US" b="1" noProof="0" dirty="0"/>
              <a:t> </a:t>
            </a:r>
            <a:r>
              <a:rPr lang="en-US" b="1" noProof="0" dirty="0" err="1"/>
              <a:t>en</a:t>
            </a:r>
            <a:r>
              <a:rPr lang="en-US" b="1" noProof="0" dirty="0"/>
              <a:t> </a:t>
            </a:r>
            <a:r>
              <a:rPr lang="en-US" b="1" noProof="0" dirty="0" err="1"/>
              <a:t>grupo</a:t>
            </a:r>
            <a:r>
              <a:rPr lang="en-US" b="1" noProof="0" dirty="0"/>
              <a:t> (15 minutos)</a:t>
            </a:r>
          </a:p>
          <a:p>
            <a:r>
              <a:rPr lang="en-US" i="1" dirty="0">
                <a:sym typeface="Helvetica Neue"/>
              </a:rPr>
              <a:t>Es </a:t>
            </a:r>
            <a:r>
              <a:rPr lang="en-US" i="1" dirty="0" err="1">
                <a:sym typeface="Helvetica Neue"/>
              </a:rPr>
              <a:t>importante</a:t>
            </a:r>
            <a:r>
              <a:rPr lang="en-US" i="1" dirty="0">
                <a:sym typeface="Helvetica Neue"/>
              </a:rPr>
              <a:t> </a:t>
            </a:r>
            <a:r>
              <a:rPr lang="en-US" i="1" dirty="0" err="1">
                <a:sym typeface="Helvetica Neue"/>
              </a:rPr>
              <a:t>sentirnos</a:t>
            </a:r>
            <a:r>
              <a:rPr lang="en-US" i="1" dirty="0">
                <a:sym typeface="Helvetica Neue"/>
              </a:rPr>
              <a:t> </a:t>
            </a:r>
            <a:r>
              <a:rPr lang="en-US" i="1" dirty="0" err="1">
                <a:sym typeface="Helvetica Neue"/>
              </a:rPr>
              <a:t>seguros</a:t>
            </a:r>
            <a:r>
              <a:rPr lang="en-US" i="1" dirty="0">
                <a:sym typeface="Helvetica Neue"/>
              </a:rPr>
              <a:t>/as, </a:t>
            </a:r>
            <a:r>
              <a:rPr lang="en-US" i="1" dirty="0" err="1">
                <a:sym typeface="Helvetica Neue"/>
              </a:rPr>
              <a:t>cómodos</a:t>
            </a:r>
            <a:r>
              <a:rPr lang="en-US" i="1" dirty="0">
                <a:sym typeface="Helvetica Neue"/>
              </a:rPr>
              <a:t>/as, </a:t>
            </a:r>
            <a:r>
              <a:rPr lang="en-US" i="1" dirty="0" err="1">
                <a:sym typeface="Helvetica Neue"/>
              </a:rPr>
              <a:t>aceptados</a:t>
            </a:r>
            <a:r>
              <a:rPr lang="en-US" i="1" dirty="0">
                <a:sym typeface="Helvetica Neue"/>
              </a:rPr>
              <a:t>/as y </a:t>
            </a:r>
            <a:r>
              <a:rPr lang="en-US" i="1" dirty="0" err="1">
                <a:sym typeface="Helvetica Neue"/>
              </a:rPr>
              <a:t>respetados</a:t>
            </a:r>
            <a:r>
              <a:rPr lang="en-US" i="1" dirty="0">
                <a:sym typeface="Helvetica Neue"/>
              </a:rPr>
              <a:t>/as, </a:t>
            </a:r>
            <a:r>
              <a:rPr lang="en-US" i="1" dirty="0" err="1">
                <a:sym typeface="Helvetica Neue"/>
              </a:rPr>
              <a:t>interesados</a:t>
            </a:r>
            <a:r>
              <a:rPr lang="en-US" i="1" dirty="0">
                <a:sym typeface="Helvetica Neue"/>
              </a:rPr>
              <a:t>/as y </a:t>
            </a:r>
            <a:r>
              <a:rPr lang="en-US" i="1" dirty="0" err="1">
                <a:sym typeface="Helvetica Neue"/>
              </a:rPr>
              <a:t>concentrados</a:t>
            </a:r>
            <a:r>
              <a:rPr lang="en-US" i="1" dirty="0">
                <a:sym typeface="Helvetica Neue"/>
              </a:rPr>
              <a:t>/as durante la formación. </a:t>
            </a:r>
          </a:p>
          <a:p>
            <a:r>
              <a:rPr lang="en-US" i="1" dirty="0">
                <a:sym typeface="Helvetica Neue"/>
              </a:rPr>
              <a:t>¿Hay ideas o sugerencias sobre cómo </a:t>
            </a:r>
            <a:r>
              <a:rPr lang="en-US" i="1" dirty="0" err="1">
                <a:sym typeface="Helvetica Neue"/>
              </a:rPr>
              <a:t>podemos</a:t>
            </a:r>
            <a:r>
              <a:rPr lang="en-US" i="1" dirty="0">
                <a:sym typeface="Helvetica Neue"/>
              </a:rPr>
              <a:t> </a:t>
            </a:r>
            <a:r>
              <a:rPr lang="en-US" i="1" dirty="0" err="1">
                <a:sym typeface="Helvetica Neue"/>
              </a:rPr>
              <a:t>conseguir</a:t>
            </a:r>
            <a:r>
              <a:rPr lang="en-US" i="1" dirty="0">
                <a:sym typeface="Helvetica Neue"/>
              </a:rPr>
              <a:t> </a:t>
            </a:r>
            <a:r>
              <a:rPr lang="en-US" i="1" dirty="0" err="1">
                <a:sym typeface="Helvetica Neue"/>
              </a:rPr>
              <a:t>esto</a:t>
            </a:r>
            <a:r>
              <a:rPr lang="en-US" i="1" dirty="0">
                <a:sym typeface="Helvetica Neue"/>
              </a:rPr>
              <a:t>?</a:t>
            </a:r>
          </a:p>
          <a:p>
            <a:r>
              <a:rPr lang="en-US" i="1" dirty="0" err="1">
                <a:sym typeface="Helvetica Neue"/>
              </a:rPr>
              <a:t>Hagamos</a:t>
            </a:r>
            <a:r>
              <a:rPr lang="en-US" i="1" dirty="0">
                <a:sym typeface="Helvetica Neue"/>
              </a:rPr>
              <a:t> algunos acuerdos como grupo antes de empezar este curso de </a:t>
            </a:r>
            <a:r>
              <a:rPr lang="en-US" i="1" dirty="0" err="1">
                <a:sym typeface="Helvetica Neue"/>
              </a:rPr>
              <a:t>formación</a:t>
            </a:r>
            <a:r>
              <a:rPr lang="en-US" i="1" dirty="0">
                <a:sym typeface="Helvetica Neue"/>
              </a:rPr>
              <a:t>:</a:t>
            </a:r>
            <a:endParaRPr lang="en-US" dirty="0">
              <a:sym typeface="Helvetica Neue"/>
            </a:endParaRPr>
          </a:p>
          <a:p>
            <a:pPr lvl="1"/>
            <a:r>
              <a:rPr lang="en-US" dirty="0">
                <a:sym typeface="Helvetica Neue"/>
              </a:rPr>
              <a:t>invite a </a:t>
            </a:r>
            <a:r>
              <a:rPr lang="en-US" dirty="0" err="1">
                <a:sym typeface="Helvetica Neue"/>
              </a:rPr>
              <a:t>los</a:t>
            </a:r>
            <a:r>
              <a:rPr lang="en-US" dirty="0">
                <a:sym typeface="Helvetica Neue"/>
              </a:rPr>
              <a:t>/as </a:t>
            </a:r>
            <a:r>
              <a:rPr lang="en-US" dirty="0" err="1">
                <a:sym typeface="Helvetica Neue"/>
              </a:rPr>
              <a:t>participantes</a:t>
            </a:r>
            <a:r>
              <a:rPr lang="en-US" dirty="0">
                <a:sym typeface="Helvetica Neue"/>
              </a:rPr>
              <a:t> a compartir sus ideas.</a:t>
            </a:r>
          </a:p>
          <a:p>
            <a:pPr lvl="1"/>
            <a:r>
              <a:rPr lang="en-US" dirty="0" err="1">
                <a:sym typeface="Helvetica Neue"/>
              </a:rPr>
              <a:t>guíe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el</a:t>
            </a:r>
            <a:r>
              <a:rPr lang="en-US" dirty="0">
                <a:sym typeface="Helvetica Neue"/>
              </a:rPr>
              <a:t> debate y </a:t>
            </a:r>
            <a:r>
              <a:rPr lang="en-US" dirty="0" err="1">
                <a:sym typeface="Helvetica Neue"/>
              </a:rPr>
              <a:t>escribamos</a:t>
            </a:r>
            <a:r>
              <a:rPr lang="en-US" dirty="0">
                <a:sym typeface="Helvetica Neue"/>
              </a:rPr>
              <a:t> las respuestas en un </a:t>
            </a:r>
            <a:r>
              <a:rPr lang="en-US" dirty="0" err="1">
                <a:sym typeface="Helvetica Neue"/>
              </a:rPr>
              <a:t>papelógrafo</a:t>
            </a:r>
            <a:r>
              <a:rPr lang="en-US" dirty="0">
                <a:sym typeface="Helvetica Neue"/>
              </a:rPr>
              <a:t>.</a:t>
            </a:r>
          </a:p>
          <a:p>
            <a:pPr lvl="1"/>
            <a:r>
              <a:rPr lang="en-US" dirty="0" err="1">
                <a:sym typeface="Helvetica Neue"/>
              </a:rPr>
              <a:t>complemente</a:t>
            </a:r>
            <a:r>
              <a:rPr lang="en-US" dirty="0">
                <a:sym typeface="Helvetica Neue"/>
              </a:rPr>
              <a:t> con los posibles acuerdos que figuran a </a:t>
            </a:r>
            <a:r>
              <a:rPr lang="en-US" dirty="0" err="1">
                <a:sym typeface="Helvetica Neue"/>
              </a:rPr>
              <a:t>continuación</a:t>
            </a:r>
            <a:r>
              <a:rPr lang="en-US" dirty="0">
                <a:sym typeface="Helvetica Neue"/>
              </a:rPr>
              <a:t>.</a:t>
            </a:r>
          </a:p>
          <a:p>
            <a:r>
              <a:rPr lang="en-US" dirty="0" err="1">
                <a:sym typeface="Helvetica Neue"/>
              </a:rPr>
              <a:t>Cuando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termine</a:t>
            </a:r>
            <a:r>
              <a:rPr lang="en-US" dirty="0">
                <a:sym typeface="Helvetica Neue"/>
              </a:rPr>
              <a:t>:</a:t>
            </a:r>
          </a:p>
          <a:p>
            <a:pPr lvl="1"/>
            <a:r>
              <a:rPr lang="en-US" dirty="0" err="1">
                <a:sym typeface="Helvetica Neue"/>
              </a:rPr>
              <a:t>recuerde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el</a:t>
            </a:r>
            <a:r>
              <a:rPr lang="en-US" dirty="0">
                <a:sym typeface="Helvetica Neue"/>
              </a:rPr>
              <a:t> acuerdo de </a:t>
            </a:r>
            <a:r>
              <a:rPr lang="en-US" dirty="0" err="1">
                <a:sym typeface="Helvetica Neue"/>
              </a:rPr>
              <a:t>aprendizaje</a:t>
            </a:r>
            <a:r>
              <a:rPr lang="en-US" dirty="0">
                <a:sym typeface="Helvetica Neue"/>
              </a:rPr>
              <a:t>.</a:t>
            </a:r>
            <a:endParaRPr lang="en-US" noProof="0" dirty="0"/>
          </a:p>
          <a:p>
            <a:pPr lvl="1"/>
            <a:r>
              <a:rPr lang="en-US" dirty="0" err="1">
                <a:sym typeface="Helvetica Neue"/>
              </a:rPr>
              <a:t>pregúntele</a:t>
            </a:r>
            <a:r>
              <a:rPr lang="en-US" dirty="0">
                <a:sym typeface="Helvetica Neue"/>
              </a:rPr>
              <a:t> a </a:t>
            </a:r>
            <a:r>
              <a:rPr lang="en-US" dirty="0" err="1">
                <a:sym typeface="Helvetica Neue"/>
              </a:rPr>
              <a:t>los</a:t>
            </a:r>
            <a:r>
              <a:rPr lang="en-US" dirty="0">
                <a:sym typeface="Helvetica Neue"/>
              </a:rPr>
              <a:t>/as </a:t>
            </a:r>
            <a:r>
              <a:rPr lang="en-US" dirty="0" err="1">
                <a:sym typeface="Helvetica Neue"/>
              </a:rPr>
              <a:t>participantes</a:t>
            </a:r>
            <a:r>
              <a:rPr lang="en-US" dirty="0">
                <a:sym typeface="Helvetica Neue"/>
              </a:rPr>
              <a:t> si desean añadir algo </a:t>
            </a:r>
            <a:r>
              <a:rPr lang="en-US" dirty="0" err="1">
                <a:sym typeface="Helvetica Neue"/>
              </a:rPr>
              <a:t>más</a:t>
            </a:r>
            <a:r>
              <a:rPr lang="en-US" dirty="0">
                <a:sym typeface="Helvetica Neue"/>
              </a:rPr>
              <a:t>.</a:t>
            </a:r>
          </a:p>
          <a:p>
            <a:pPr lvl="1"/>
            <a:r>
              <a:rPr lang="en-US" dirty="0" err="1">
                <a:sym typeface="Helvetica Neue"/>
              </a:rPr>
              <a:t>cuelgue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el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papelógrafo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en</a:t>
            </a:r>
            <a:r>
              <a:rPr lang="en-US" dirty="0">
                <a:sym typeface="Helvetica Neue"/>
              </a:rPr>
              <a:t> la pared.</a:t>
            </a:r>
          </a:p>
          <a:p>
            <a:pPr marL="0" indent="0">
              <a:buNone/>
            </a:pPr>
            <a:r>
              <a:rPr lang="en-US" dirty="0">
                <a:sym typeface="Helvetica Neue"/>
              </a:rPr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dirty="0">
              <a:sym typeface="Helvetica Neue"/>
            </a:endParaRPr>
          </a:p>
          <a:p>
            <a:pPr marL="0" indent="0">
              <a:buNone/>
            </a:pPr>
            <a:r>
              <a:rPr lang="en-US" b="1" dirty="0">
                <a:sym typeface="Helvetica Neue"/>
              </a:rPr>
              <a:t>POSIBLES ACUERDOS</a:t>
            </a:r>
          </a:p>
          <a:p>
            <a:r>
              <a:rPr lang="en-US" dirty="0">
                <a:sym typeface="Helvetica Neue"/>
              </a:rPr>
              <a:t>Los teléfonos deben estar apagados o </a:t>
            </a:r>
            <a:r>
              <a:rPr lang="en-US" dirty="0" err="1">
                <a:sym typeface="Helvetica Neue"/>
              </a:rPr>
              <a:t>en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silencio</a:t>
            </a:r>
            <a:r>
              <a:rPr lang="en-US" dirty="0">
                <a:sym typeface="Helvetica Neue"/>
              </a:rPr>
              <a:t>.</a:t>
            </a:r>
            <a:endParaRPr lang="en-US" noProof="0" dirty="0"/>
          </a:p>
          <a:p>
            <a:r>
              <a:rPr lang="en-US" dirty="0">
                <a:sym typeface="Helvetica Neue"/>
              </a:rPr>
              <a:t>Las </a:t>
            </a:r>
            <a:r>
              <a:rPr lang="en-US" dirty="0" err="1">
                <a:sym typeface="Helvetica Neue"/>
              </a:rPr>
              <a:t>llamadas</a:t>
            </a:r>
            <a:r>
              <a:rPr lang="en-US" dirty="0">
                <a:sym typeface="Helvetica Neue"/>
              </a:rPr>
              <a:t>, </a:t>
            </a:r>
            <a:r>
              <a:rPr lang="en-US" dirty="0" err="1">
                <a:sym typeface="Helvetica Neue"/>
              </a:rPr>
              <a:t>si</a:t>
            </a:r>
            <a:r>
              <a:rPr lang="en-US" dirty="0">
                <a:sym typeface="Helvetica Neue"/>
              </a:rPr>
              <a:t> son </a:t>
            </a:r>
            <a:r>
              <a:rPr lang="en-US" dirty="0" err="1">
                <a:sym typeface="Helvetica Neue"/>
              </a:rPr>
              <a:t>urgentes</a:t>
            </a:r>
            <a:r>
              <a:rPr lang="en-US" dirty="0">
                <a:sym typeface="Helvetica Neue"/>
              </a:rPr>
              <a:t>, se </a:t>
            </a:r>
            <a:r>
              <a:rPr lang="en-US" dirty="0" err="1">
                <a:sym typeface="Helvetica Neue"/>
              </a:rPr>
              <a:t>pueden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contestar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afuera</a:t>
            </a:r>
            <a:r>
              <a:rPr lang="en-US" dirty="0">
                <a:sym typeface="Helvetica Neue"/>
              </a:rPr>
              <a:t>.</a:t>
            </a:r>
            <a:endParaRPr lang="en-US" dirty="0">
              <a:sym typeface="Noto Sans Symbols"/>
            </a:endParaRPr>
          </a:p>
          <a:p>
            <a:r>
              <a:rPr lang="en-US" dirty="0">
                <a:sym typeface="Helvetica Neue"/>
              </a:rPr>
              <a:t>No hablar por encima de </a:t>
            </a:r>
            <a:r>
              <a:rPr lang="en-US" dirty="0" err="1">
                <a:sym typeface="Helvetica Neue"/>
              </a:rPr>
              <a:t>los</a:t>
            </a:r>
            <a:r>
              <a:rPr lang="en-US" dirty="0">
                <a:sym typeface="Helvetica Neue"/>
              </a:rPr>
              <a:t>/as </a:t>
            </a:r>
            <a:r>
              <a:rPr lang="en-US" dirty="0" err="1">
                <a:sym typeface="Helvetica Neue"/>
              </a:rPr>
              <a:t>demás</a:t>
            </a:r>
            <a:r>
              <a:rPr lang="en-US" dirty="0">
                <a:sym typeface="Helvetica Neue"/>
              </a:rPr>
              <a:t>.</a:t>
            </a:r>
            <a:endParaRPr lang="en-US" noProof="0" dirty="0"/>
          </a:p>
          <a:p>
            <a:r>
              <a:rPr lang="en-US" dirty="0">
                <a:sym typeface="Helvetica Neue"/>
              </a:rPr>
              <a:t>Escuchar a </a:t>
            </a:r>
            <a:r>
              <a:rPr lang="en-US" dirty="0" err="1">
                <a:sym typeface="Helvetica Neue"/>
              </a:rPr>
              <a:t>los</a:t>
            </a:r>
            <a:r>
              <a:rPr lang="en-US" dirty="0">
                <a:sym typeface="Helvetica Neue"/>
              </a:rPr>
              <a:t>/as demás </a:t>
            </a:r>
            <a:r>
              <a:rPr lang="en-US" dirty="0" err="1">
                <a:sym typeface="Helvetica Neue"/>
              </a:rPr>
              <a:t>cuando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estén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exponiendo</a:t>
            </a:r>
            <a:r>
              <a:rPr lang="en-US" dirty="0">
                <a:sym typeface="Helvetica Neue"/>
              </a:rPr>
              <a:t> o </a:t>
            </a:r>
            <a:r>
              <a:rPr lang="en-US" dirty="0" err="1">
                <a:sym typeface="Helvetica Neue"/>
              </a:rPr>
              <a:t>hablando</a:t>
            </a:r>
            <a:r>
              <a:rPr lang="en-US" dirty="0">
                <a:sym typeface="Helvetica Neue"/>
              </a:rPr>
              <a:t> </a:t>
            </a:r>
            <a:r>
              <a:rPr lang="en-US" dirty="0">
                <a:sym typeface="Noto Sans Symbols"/>
              </a:rPr>
              <a:t>(</a:t>
            </a:r>
            <a:r>
              <a:rPr lang="en-US" dirty="0" err="1">
                <a:sym typeface="Noto Sans Symbols"/>
              </a:rPr>
              <a:t>debe</a:t>
            </a:r>
            <a:r>
              <a:rPr lang="en-US" dirty="0">
                <a:sym typeface="Noto Sans Symbols"/>
              </a:rPr>
              <a:t> </a:t>
            </a:r>
            <a:r>
              <a:rPr lang="en-US" dirty="0" err="1">
                <a:sym typeface="Noto Sans Symbols"/>
              </a:rPr>
              <a:t>incluirse</a:t>
            </a:r>
            <a:r>
              <a:rPr lang="en-US" dirty="0">
                <a:sym typeface="Noto Sans Symbols"/>
              </a:rPr>
              <a:t>).</a:t>
            </a:r>
            <a:endParaRPr lang="en-US" noProof="0" dirty="0"/>
          </a:p>
          <a:p>
            <a:r>
              <a:rPr lang="en-US" dirty="0">
                <a:sym typeface="Helvetica Neue"/>
              </a:rPr>
              <a:t>Respetar las </a:t>
            </a:r>
            <a:r>
              <a:rPr lang="en-US" dirty="0" err="1">
                <a:sym typeface="Helvetica Neue"/>
              </a:rPr>
              <a:t>opiniones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diferentes</a:t>
            </a:r>
            <a:r>
              <a:rPr lang="en-US" dirty="0">
                <a:sym typeface="Helvetica Neue"/>
              </a:rPr>
              <a:t>.</a:t>
            </a:r>
            <a:endParaRPr lang="en-US" noProof="0" dirty="0"/>
          </a:p>
          <a:p>
            <a:r>
              <a:rPr lang="en-US" dirty="0" err="1">
                <a:sym typeface="Noto Sans Symbols"/>
              </a:rPr>
              <a:t>Ofrézcale</a:t>
            </a:r>
            <a:r>
              <a:rPr lang="en-US" dirty="0">
                <a:sym typeface="Noto Sans Symbols"/>
              </a:rPr>
              <a:t> a </a:t>
            </a:r>
            <a:r>
              <a:rPr lang="en-US" dirty="0" err="1">
                <a:sym typeface="Noto Sans Symbols"/>
              </a:rPr>
              <a:t>todos</a:t>
            </a:r>
            <a:r>
              <a:rPr lang="en-US" dirty="0">
                <a:sym typeface="Noto Sans Symbols"/>
              </a:rPr>
              <a:t>/as espacio y tiempo para expresar su opinión.</a:t>
            </a:r>
            <a:endParaRPr lang="en-US" noProof="0" dirty="0"/>
          </a:p>
          <a:p>
            <a:r>
              <a:rPr lang="en-US" dirty="0">
                <a:sym typeface="Helvetica Neue"/>
              </a:rPr>
              <a:t>Ser </a:t>
            </a:r>
            <a:r>
              <a:rPr lang="en-US" dirty="0" err="1">
                <a:sym typeface="Helvetica Neue"/>
              </a:rPr>
              <a:t>puntuales</a:t>
            </a:r>
            <a:r>
              <a:rPr lang="en-US" dirty="0">
                <a:sym typeface="Helvetica Neue"/>
              </a:rPr>
              <a:t>.</a:t>
            </a:r>
            <a:endParaRPr lang="en-US" dirty="0">
              <a:sym typeface="Noto Sans Symbols"/>
            </a:endParaRPr>
          </a:p>
          <a:p>
            <a:r>
              <a:rPr lang="en-US" dirty="0" err="1">
                <a:sym typeface="Helvetica Neue"/>
              </a:rPr>
              <a:t>Desafiar</a:t>
            </a:r>
            <a:r>
              <a:rPr lang="en-US" dirty="0">
                <a:sym typeface="Helvetica Neue"/>
              </a:rPr>
              <a:t> ideas, no a las personas.</a:t>
            </a:r>
            <a:endParaRPr lang="en-US" noProof="0" dirty="0"/>
          </a:p>
          <a:p>
            <a:r>
              <a:rPr lang="en-US" dirty="0">
                <a:sym typeface="Noto Sans Symbols"/>
              </a:rPr>
              <a:t>Anonimizar los ejemplos de casos </a:t>
            </a:r>
            <a:r>
              <a:rPr lang="en-US" dirty="0" err="1">
                <a:sym typeface="Noto Sans Symbols"/>
              </a:rPr>
              <a:t>reales</a:t>
            </a:r>
            <a:r>
              <a:rPr lang="en-US" dirty="0">
                <a:sym typeface="Noto Sans Symbols"/>
              </a:rPr>
              <a:t> (</a:t>
            </a:r>
            <a:r>
              <a:rPr lang="en-US" dirty="0" err="1">
                <a:sym typeface="Noto Sans Symbols"/>
              </a:rPr>
              <a:t>debe</a:t>
            </a:r>
            <a:r>
              <a:rPr lang="en-US" dirty="0">
                <a:sym typeface="Noto Sans Symbols"/>
              </a:rPr>
              <a:t> </a:t>
            </a:r>
            <a:r>
              <a:rPr lang="en-US" dirty="0" err="1">
                <a:sym typeface="Noto Sans Symbols"/>
              </a:rPr>
              <a:t>incluirse</a:t>
            </a:r>
            <a:r>
              <a:rPr lang="en-US" dirty="0">
                <a:sym typeface="Noto Sans Symbols"/>
              </a:rPr>
              <a:t>).</a:t>
            </a:r>
            <a:endParaRPr lang="en-US" noProof="0" dirty="0"/>
          </a:p>
          <a:p>
            <a:r>
              <a:rPr lang="en-US" dirty="0">
                <a:sym typeface="Noto Sans Symbols"/>
              </a:rPr>
              <a:t>Confidencialidad de las experiencias personales y las </a:t>
            </a:r>
            <a:r>
              <a:rPr lang="en-US" dirty="0" err="1">
                <a:sym typeface="Noto Sans Symbols"/>
              </a:rPr>
              <a:t>conversaciones</a:t>
            </a:r>
            <a:r>
              <a:rPr lang="en-US" dirty="0">
                <a:sym typeface="Noto Sans Symbols"/>
              </a:rPr>
              <a:t> </a:t>
            </a:r>
            <a:r>
              <a:rPr lang="en-US" dirty="0" err="1">
                <a:sym typeface="Noto Sans Symbols"/>
              </a:rPr>
              <a:t>delicadas</a:t>
            </a:r>
            <a:r>
              <a:rPr lang="en-US" dirty="0">
                <a:sym typeface="Noto Sans Symbols"/>
              </a:rPr>
              <a:t> (debe </a:t>
            </a:r>
            <a:r>
              <a:rPr lang="en-US" dirty="0" err="1">
                <a:sym typeface="Noto Sans Symbols"/>
              </a:rPr>
              <a:t>incluirse</a:t>
            </a:r>
            <a:r>
              <a:rPr lang="en-US" dirty="0">
                <a:sym typeface="Noto Sans Symbols"/>
              </a:rPr>
              <a:t>).</a:t>
            </a:r>
            <a:endParaRPr lang="en-US" noProof="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B7474C3-9633-2519-41B6-2669CF420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537A0D8-77C3-FDCE-AEF9-7242AE2A4528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10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ym typeface="Arial"/>
              </a:rPr>
              <a:t>EXPLICAR</a:t>
            </a:r>
          </a:p>
          <a:p>
            <a:r>
              <a:rPr lang="en-US" dirty="0" err="1">
                <a:sym typeface="Arial"/>
              </a:rPr>
              <a:t>Presente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el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contenido</a:t>
            </a:r>
            <a:r>
              <a:rPr lang="en-US" dirty="0">
                <a:sym typeface="Arial"/>
              </a:rPr>
              <a:t> de la </a:t>
            </a:r>
            <a:r>
              <a:rPr lang="en-US" dirty="0" err="1">
                <a:sym typeface="Arial"/>
              </a:rPr>
              <a:t>diapositiva</a:t>
            </a:r>
            <a:r>
              <a:rPr lang="en-US" dirty="0">
                <a:sym typeface="Arial"/>
              </a:rPr>
              <a:t>.</a:t>
            </a:r>
          </a:p>
          <a:p>
            <a:r>
              <a:rPr lang="en-US" i="1" noProof="0" dirty="0"/>
              <a:t>Durante </a:t>
            </a:r>
            <a:r>
              <a:rPr lang="en-US" i="1" noProof="0" dirty="0" err="1"/>
              <a:t>este</a:t>
            </a:r>
            <a:r>
              <a:rPr lang="en-US" i="1" noProof="0" dirty="0"/>
              <a:t> modulo </a:t>
            </a:r>
            <a:r>
              <a:rPr lang="en-US" i="1" noProof="0" dirty="0" err="1"/>
              <a:t>vamos</a:t>
            </a:r>
            <a:r>
              <a:rPr lang="en-US" i="1" noProof="0" dirty="0"/>
              <a:t> a:</a:t>
            </a:r>
          </a:p>
          <a:p>
            <a:pPr lvl="1"/>
            <a:r>
              <a:rPr lang="en-US" i="1" noProof="0" dirty="0" err="1"/>
              <a:t>introducir</a:t>
            </a:r>
            <a:r>
              <a:rPr lang="en-US" i="1" noProof="0" dirty="0"/>
              <a:t> el concepto de </a:t>
            </a:r>
            <a:r>
              <a:rPr lang="en-US" i="1" noProof="0" dirty="0" err="1"/>
              <a:t>fortalecimiento</a:t>
            </a:r>
            <a:r>
              <a:rPr lang="en-US" i="1" noProof="0" dirty="0"/>
              <a:t> familiar.</a:t>
            </a:r>
          </a:p>
          <a:p>
            <a:pPr lvl="1"/>
            <a:r>
              <a:rPr lang="en-US" i="1" noProof="0" dirty="0" err="1"/>
              <a:t>explorar</a:t>
            </a:r>
            <a:r>
              <a:rPr lang="en-US" i="1" noProof="0" dirty="0"/>
              <a:t> qué significa adoptar un enfoque de </a:t>
            </a:r>
            <a:r>
              <a:rPr lang="en-US" i="1" noProof="0" dirty="0" err="1"/>
              <a:t>fortalecimiento</a:t>
            </a:r>
            <a:r>
              <a:rPr lang="en-US" i="1" noProof="0" dirty="0"/>
              <a:t> familiar.</a:t>
            </a:r>
          </a:p>
          <a:p>
            <a:pPr lvl="1"/>
            <a:r>
              <a:rPr lang="en-US" i="1" noProof="0" dirty="0" err="1"/>
              <a:t>examinar</a:t>
            </a:r>
            <a:r>
              <a:rPr lang="en-US" i="1" noProof="0" dirty="0"/>
              <a:t> </a:t>
            </a:r>
            <a:r>
              <a:rPr lang="en-US" i="1" noProof="0" dirty="0" err="1"/>
              <a:t>el</a:t>
            </a:r>
            <a:r>
              <a:rPr lang="en-US" i="1" noProof="0" dirty="0"/>
              <a:t> </a:t>
            </a:r>
            <a:r>
              <a:rPr lang="en-US" i="1" noProof="0" dirty="0" err="1"/>
              <a:t>rol</a:t>
            </a:r>
            <a:r>
              <a:rPr lang="en-US" i="1" noProof="0" dirty="0"/>
              <a:t> de las </a:t>
            </a:r>
            <a:r>
              <a:rPr lang="en-US" i="1" noProof="0" dirty="0" err="1"/>
              <a:t>normas</a:t>
            </a:r>
            <a:r>
              <a:rPr lang="en-US" i="1" noProof="0" dirty="0"/>
              <a:t> y prácticas sociales en el fortalecimiento de la familia.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2FE6B93-95AC-0BBD-01FE-16AC8EC2C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1DBFBEB-F7E9-672E-4D6B-E0EEAA47D24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49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  <a:endParaRPr lang="en-US" noProof="0" dirty="0"/>
          </a:p>
          <a:p>
            <a:r>
              <a:rPr lang="en-US" dirty="0" err="1">
                <a:sym typeface="Arial"/>
              </a:rPr>
              <a:t>Presente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el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contenido</a:t>
            </a:r>
            <a:r>
              <a:rPr lang="en-US" dirty="0">
                <a:sym typeface="Arial"/>
              </a:rPr>
              <a:t> de la </a:t>
            </a:r>
            <a:r>
              <a:rPr lang="en-US" dirty="0" err="1">
                <a:sym typeface="Arial"/>
              </a:rPr>
              <a:t>diapositiva</a:t>
            </a:r>
            <a:r>
              <a:rPr lang="en-US" dirty="0">
                <a:sym typeface="Arial"/>
              </a:rPr>
              <a:t>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F7B6EDF-50DD-FAC4-D0DD-BFEF75BC9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1962CCE-4031-F5E7-86B7-908684FCC38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50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  <a:endParaRPr lang="en-US" noProof="0" dirty="0"/>
          </a:p>
          <a:p>
            <a:r>
              <a:rPr lang="en-US" i="1" dirty="0">
                <a:sym typeface="Helvetica Neue"/>
              </a:rPr>
              <a:t>Al final del módulo, </a:t>
            </a:r>
            <a:r>
              <a:rPr lang="en-US" i="1" dirty="0" err="1">
                <a:sym typeface="Helvetica Neue"/>
              </a:rPr>
              <a:t>deberán</a:t>
            </a:r>
            <a:r>
              <a:rPr lang="en-US" i="1" dirty="0">
                <a:sym typeface="Helvetica Neue"/>
              </a:rPr>
              <a:t> ser </a:t>
            </a:r>
            <a:r>
              <a:rPr lang="en-US" i="1" dirty="0" err="1">
                <a:sym typeface="Helvetica Neue"/>
              </a:rPr>
              <a:t>capaces</a:t>
            </a:r>
            <a:r>
              <a:rPr lang="en-US" i="1" dirty="0">
                <a:sym typeface="Helvetica Neue"/>
              </a:rPr>
              <a:t> de </a:t>
            </a:r>
            <a:r>
              <a:rPr lang="en-US" i="1" dirty="0" err="1">
                <a:sym typeface="Helvetica Neue"/>
              </a:rPr>
              <a:t>poder</a:t>
            </a:r>
            <a:r>
              <a:rPr lang="en-US" i="1" dirty="0">
                <a:sym typeface="Helvetica Neue"/>
              </a:rPr>
              <a:t> </a:t>
            </a:r>
            <a:r>
              <a:rPr lang="en-US" i="1" dirty="0" err="1">
                <a:sym typeface="Helvetica Neue"/>
              </a:rPr>
              <a:t>hacer</a:t>
            </a:r>
            <a:r>
              <a:rPr lang="en-US" i="1" dirty="0">
                <a:sym typeface="Helvetica Neue"/>
              </a:rPr>
              <a:t>…</a:t>
            </a:r>
          </a:p>
          <a:p>
            <a:r>
              <a:rPr lang="en-US" dirty="0" err="1">
                <a:sym typeface="Helvetica Neue"/>
              </a:rPr>
              <a:t>Presente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el</a:t>
            </a:r>
            <a:r>
              <a:rPr lang="en-US" dirty="0">
                <a:sym typeface="Helvetica Neue"/>
              </a:rPr>
              <a:t> </a:t>
            </a:r>
            <a:r>
              <a:rPr lang="en-US" dirty="0" err="1">
                <a:sym typeface="Helvetica Neue"/>
              </a:rPr>
              <a:t>contenido</a:t>
            </a:r>
            <a:r>
              <a:rPr lang="en-US" dirty="0">
                <a:sym typeface="Helvetica Neue"/>
              </a:rPr>
              <a:t> de la </a:t>
            </a:r>
            <a:r>
              <a:rPr lang="en-US" dirty="0" err="1">
                <a:sym typeface="Helvetica Neue"/>
              </a:rPr>
              <a:t>diapositiva</a:t>
            </a:r>
            <a:r>
              <a:rPr lang="en-US" dirty="0">
                <a:sym typeface="Helvetica Neue"/>
              </a:rPr>
              <a:t>.</a:t>
            </a:r>
            <a:endParaRPr lang="en-US" dirty="0">
              <a:sym typeface="Calibri"/>
            </a:endParaRPr>
          </a:p>
          <a:p>
            <a:r>
              <a:rPr lang="en-US" i="1" dirty="0">
                <a:sym typeface="Calibri"/>
              </a:rPr>
              <a:t>Este módulo sirve de base para los módulos 2 y 3.</a:t>
            </a:r>
          </a:p>
          <a:p>
            <a:r>
              <a:rPr lang="en-US" i="1" dirty="0">
                <a:sym typeface="Calibri"/>
              </a:rPr>
              <a:t>En esos módulos, </a:t>
            </a:r>
            <a:r>
              <a:rPr lang="en-US" i="1" dirty="0" err="1">
                <a:sym typeface="Calibri"/>
              </a:rPr>
              <a:t>vamos</a:t>
            </a:r>
            <a:r>
              <a:rPr lang="en-US" i="1" dirty="0">
                <a:sym typeface="Calibri"/>
              </a:rPr>
              <a:t> a </a:t>
            </a:r>
            <a:r>
              <a:rPr lang="en-US" i="1" dirty="0" err="1">
                <a:sym typeface="Calibri"/>
              </a:rPr>
              <a:t>examinar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el</a:t>
            </a:r>
            <a:r>
              <a:rPr lang="en-US" i="1" dirty="0">
                <a:sym typeface="Calibri"/>
              </a:rPr>
              <a:t> fortalecimiento de la familia a través del proceso de gestión de casos y de herramientas y técnicas específicas para apoyar el fortalecimiento de la familia.</a:t>
            </a:r>
            <a:endParaRPr lang="en-US" dirty="0">
              <a:sym typeface="Calibri"/>
            </a:endParaRPr>
          </a:p>
          <a:p>
            <a:r>
              <a:rPr lang="es-ES" i="1" dirty="0"/>
              <a:t>¿Hay preguntas o alguien necesita una aclaración?</a:t>
            </a:r>
            <a:endParaRPr lang="en-US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i="1" noProof="0" dirty="0"/>
              <a:t>Pueden consultar los objetivos de aprendizaje en</a:t>
            </a:r>
            <a:r>
              <a:rPr lang="es-ES_tradnl" i="1" noProof="0" dirty="0">
                <a:sym typeface="Arial"/>
              </a:rPr>
              <a:t> </a:t>
            </a:r>
            <a:r>
              <a:rPr lang="es-ES_tradnl" b="1" i="1" dirty="0">
                <a:sym typeface="Arial"/>
              </a:rPr>
              <a:t>la página 5 del Cuaderno de ejercicios: Objetivos de aprendizaje</a:t>
            </a:r>
            <a:endParaRPr lang="es-ES_tradnl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7C27D4B-92BB-9FD6-3C34-B5D9AA238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E21049E-CE15-2F00-3BDB-9A81E12D383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13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SESIÓN 2 </a:t>
            </a:r>
          </a:p>
          <a:p>
            <a:pPr marL="0" indent="0">
              <a:buNone/>
            </a:pPr>
            <a:r>
              <a:rPr lang="en-US" b="1" noProof="0" dirty="0"/>
              <a:t>DURACIÓN: 1h30</a:t>
            </a:r>
          </a:p>
          <a:p>
            <a:pPr marL="0" indent="0">
              <a:buNone/>
            </a:pPr>
            <a:r>
              <a:rPr lang="en-US" b="1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noProof="0" dirty="0"/>
              <a:t>EXPLICAR</a:t>
            </a:r>
            <a:endParaRPr lang="en-US" noProof="0" dirty="0"/>
          </a:p>
          <a:p>
            <a:r>
              <a:rPr lang="en-US" i="1" noProof="0" dirty="0"/>
              <a:t>Comenzaremos esta formación analizando lo que entendemos por fortalecimiento familiar y desglosando los distintos componentes de </a:t>
            </a:r>
            <a:r>
              <a:rPr lang="en-US" i="1" noProof="0" dirty="0" err="1"/>
              <a:t>este</a:t>
            </a:r>
            <a:r>
              <a:rPr lang="en-US" i="1" noProof="0" dirty="0"/>
              <a:t> </a:t>
            </a:r>
            <a:r>
              <a:rPr lang="en-US" i="1" noProof="0" dirty="0" err="1"/>
              <a:t>término</a:t>
            </a:r>
            <a:r>
              <a:rPr lang="en-US" i="1" noProof="0" dirty="0"/>
              <a:t>.</a:t>
            </a:r>
            <a:endParaRPr lang="en-US" i="1" dirty="0"/>
          </a:p>
          <a:p>
            <a:r>
              <a:rPr lang="en-US" i="1" noProof="0" dirty="0"/>
              <a:t>Vamos a profundizar en el significado de familia y de refuerzo dentro de la gestión de </a:t>
            </a:r>
            <a:r>
              <a:rPr lang="en-US" i="1" noProof="0" dirty="0" err="1"/>
              <a:t>casos</a:t>
            </a:r>
            <a:r>
              <a:rPr lang="en-US" i="1" noProof="0" dirty="0"/>
              <a:t>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4341151-261B-A02A-7F09-C5256BC01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A93D240-4EAB-9804-C3CF-D1FF52D8F5F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22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</a:p>
          <a:p>
            <a:r>
              <a:rPr lang="en-US" i="1" noProof="0" dirty="0"/>
              <a:t>Primero empezaremos por ver lo que se dice sobre el fortalecimiento de la familia </a:t>
            </a:r>
            <a:r>
              <a:rPr lang="en-US" i="1" noProof="0" dirty="0" err="1"/>
              <a:t>en</a:t>
            </a:r>
            <a:r>
              <a:rPr lang="en-US" i="1" noProof="0" dirty="0"/>
              <a:t>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Estándares</a:t>
            </a:r>
            <a:r>
              <a:rPr lang="en-US" i="1" noProof="0" dirty="0"/>
              <a:t> </a:t>
            </a:r>
            <a:r>
              <a:rPr lang="en-US" i="1" noProof="0" dirty="0" err="1"/>
              <a:t>mínimos</a:t>
            </a:r>
            <a:r>
              <a:rPr lang="en-US" i="1" noProof="0" dirty="0"/>
              <a:t>. </a:t>
            </a:r>
          </a:p>
          <a:p>
            <a:pPr lvl="1"/>
            <a:r>
              <a:rPr lang="en-US" b="1" i="1" dirty="0" err="1"/>
              <a:t>Estándar</a:t>
            </a:r>
            <a:r>
              <a:rPr lang="en-US" b="1" i="1" dirty="0"/>
              <a:t> 16: El fortalecimiento de la familia </a:t>
            </a:r>
            <a:r>
              <a:rPr lang="en-US" i="1" noProof="0" dirty="0"/>
              <a:t>se reconoce </a:t>
            </a:r>
            <a:r>
              <a:rPr lang="en-US" i="1" noProof="0" dirty="0" err="1"/>
              <a:t>como</a:t>
            </a:r>
            <a:r>
              <a:rPr lang="en-US" i="1" noProof="0" dirty="0"/>
              <a:t> </a:t>
            </a:r>
            <a:r>
              <a:rPr lang="en-US" i="1" noProof="0" dirty="0" err="1"/>
              <a:t>su</a:t>
            </a:r>
            <a:r>
              <a:rPr lang="en-US" i="1" noProof="0" dirty="0"/>
              <a:t> </a:t>
            </a:r>
            <a:r>
              <a:rPr lang="en-US" i="1" noProof="0" dirty="0" err="1"/>
              <a:t>propio</a:t>
            </a:r>
            <a:r>
              <a:rPr lang="en-US" i="1" noProof="0" dirty="0"/>
              <a:t> </a:t>
            </a:r>
            <a:r>
              <a:rPr lang="en-US" i="1" noProof="0" dirty="0" err="1"/>
              <a:t>estándar</a:t>
            </a:r>
            <a:r>
              <a:rPr lang="en-US" i="1" noProof="0" dirty="0"/>
              <a:t>.</a:t>
            </a:r>
          </a:p>
          <a:p>
            <a:pPr lvl="1"/>
            <a:r>
              <a:rPr lang="en-US" i="1" noProof="0" dirty="0"/>
              <a:t>Es una de las "estrategias, enfoques e intervenciones" clave para prevenir y responder a los riesgos de protección de la infancia.</a:t>
            </a:r>
          </a:p>
          <a:p>
            <a:pPr lvl="1"/>
            <a:r>
              <a:rPr lang="en-US" dirty="0" err="1">
                <a:sym typeface="Arial"/>
              </a:rPr>
              <a:t>Presente</a:t>
            </a:r>
            <a:r>
              <a:rPr lang="en-US" dirty="0">
                <a:sym typeface="Arial"/>
              </a:rPr>
              <a:t> la diapositive.</a:t>
            </a:r>
          </a:p>
          <a:p>
            <a:r>
              <a:rPr lang="en-US" i="1" dirty="0"/>
              <a:t>A </a:t>
            </a:r>
            <a:r>
              <a:rPr lang="en-US" i="1" noProof="0" dirty="0"/>
              <a:t>continuación lo desglosaremos para examinar cada una de sus partes con más detalle.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F9E4973-F29D-E072-44B3-9E7E6F146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B25D7BF1-8378-AD73-4395-811814CEB72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8930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ADAPTAR AL CONTEXTO</a:t>
            </a:r>
          </a:p>
          <a:p>
            <a:r>
              <a:rPr lang="en-US" dirty="0" err="1"/>
              <a:t>Contextualice</a:t>
            </a:r>
            <a:r>
              <a:rPr lang="en-US" dirty="0"/>
              <a:t> los tipos de familias y entornos de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cuidadores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INTRODUCCIÓN</a:t>
            </a:r>
          </a:p>
          <a:p>
            <a:r>
              <a:rPr lang="en-US" dirty="0"/>
              <a:t>Divida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en grupos de 2-3 personas.</a:t>
            </a:r>
          </a:p>
          <a:p>
            <a:r>
              <a:rPr lang="en-US" i="1" dirty="0"/>
              <a:t>Cuando hablamos de fortalecimiento familiar, nos centramos en "entornos familiares y </a:t>
            </a:r>
            <a:r>
              <a:rPr lang="en-US" i="1" dirty="0" err="1"/>
              <a:t>asistenciales</a:t>
            </a:r>
            <a:r>
              <a:rPr lang="en-US" i="1" dirty="0"/>
              <a:t>". </a:t>
            </a:r>
          </a:p>
          <a:p>
            <a:r>
              <a:rPr lang="en-US" i="1" dirty="0"/>
              <a:t>Con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grupo</a:t>
            </a:r>
            <a:r>
              <a:rPr lang="en-US" i="1" dirty="0"/>
              <a:t>:</a:t>
            </a:r>
          </a:p>
          <a:p>
            <a:pPr lvl="1"/>
            <a:r>
              <a:rPr lang="en-US" i="1" dirty="0" err="1"/>
              <a:t>hablen</a:t>
            </a:r>
            <a:r>
              <a:rPr lang="en-US" i="1" dirty="0"/>
              <a:t> de lo que </a:t>
            </a:r>
            <a:r>
              <a:rPr lang="en-US" i="1" dirty="0" err="1"/>
              <a:t>significa</a:t>
            </a:r>
            <a:r>
              <a:rPr lang="en-US" i="1" dirty="0"/>
              <a:t> la </a:t>
            </a:r>
            <a:r>
              <a:rPr lang="en-US" i="1" dirty="0" err="1"/>
              <a:t>familia</a:t>
            </a:r>
            <a:r>
              <a:rPr lang="en-US" i="1" dirty="0"/>
              <a:t> para </a:t>
            </a:r>
            <a:r>
              <a:rPr lang="en-US" i="1" dirty="0" err="1"/>
              <a:t>ustedes</a:t>
            </a:r>
            <a:r>
              <a:rPr lang="en-US" i="1" dirty="0"/>
              <a:t>.</a:t>
            </a:r>
          </a:p>
          <a:p>
            <a:pPr lvl="1"/>
            <a:r>
              <a:rPr lang="en-US" i="1" dirty="0" err="1"/>
              <a:t>hablen</a:t>
            </a:r>
            <a:r>
              <a:rPr lang="en-US" i="1" dirty="0"/>
              <a:t> de los diferentes tipos de familias o </a:t>
            </a:r>
            <a:r>
              <a:rPr lang="en-US" i="1" dirty="0" err="1"/>
              <a:t>entornos</a:t>
            </a:r>
            <a:r>
              <a:rPr lang="en-US" i="1" dirty="0"/>
              <a:t> </a:t>
            </a:r>
            <a:r>
              <a:rPr lang="en-US" i="1" dirty="0" err="1"/>
              <a:t>asistenciales</a:t>
            </a:r>
            <a:r>
              <a:rPr lang="en-US" i="1" dirty="0"/>
              <a:t> que </a:t>
            </a:r>
            <a:r>
              <a:rPr lang="en-US" i="1" dirty="0" err="1"/>
              <a:t>han</a:t>
            </a:r>
            <a:r>
              <a:rPr lang="en-US" i="1" dirty="0"/>
              <a:t> encontrado en su trabajo.</a:t>
            </a:r>
            <a:endParaRPr lang="en-US" b="1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DEBATE EN GRUPO (5 minutos)</a:t>
            </a:r>
          </a:p>
          <a:p>
            <a:r>
              <a:rPr lang="en-US" dirty="0" err="1"/>
              <a:t>Ofrézcale</a:t>
            </a:r>
            <a:r>
              <a:rPr lang="en-US" dirty="0"/>
              <a:t> 5 minutos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para completer.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Debate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grupo</a:t>
            </a:r>
            <a:r>
              <a:rPr lang="en-US" b="1" dirty="0"/>
              <a:t> (10 minutos)</a:t>
            </a:r>
          </a:p>
          <a:p>
            <a:r>
              <a:rPr lang="en-US" dirty="0"/>
              <a:t>Invite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a compartir sus </a:t>
            </a:r>
            <a:r>
              <a:rPr lang="en-US" dirty="0" err="1"/>
              <a:t>respuestas</a:t>
            </a:r>
            <a:r>
              <a:rPr lang="en-US" dirty="0"/>
              <a:t>.</a:t>
            </a:r>
          </a:p>
          <a:p>
            <a:r>
              <a:rPr lang="en-US" dirty="0"/>
              <a:t>Complete con las posibles respuestas de la </a:t>
            </a:r>
            <a:r>
              <a:rPr lang="en-US" dirty="0" err="1"/>
              <a:t>página</a:t>
            </a:r>
            <a:r>
              <a:rPr lang="en-US" dirty="0"/>
              <a:t> </a:t>
            </a:r>
            <a:r>
              <a:rPr lang="en-US" dirty="0" err="1"/>
              <a:t>siguiente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s-ES" b="1" dirty="0"/>
              <a:t>CONTINÚA EN LA SIGUIENTE DIAPOSITIVA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b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5E0AE13-4E51-9785-4ADA-2868E3583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A14EEB50-65A6-BD7D-A46B-B17A9B089FD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58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POSIBLES RESPUESTAS</a:t>
            </a:r>
            <a:endParaRPr lang="en-US" dirty="0"/>
          </a:p>
          <a:p>
            <a:r>
              <a:rPr lang="en-US" dirty="0"/>
              <a:t>Qué significa para usted la familia: </a:t>
            </a:r>
          </a:p>
          <a:p>
            <a:pPr lvl="1"/>
            <a:r>
              <a:rPr lang="en-US" dirty="0" err="1"/>
              <a:t>grupo</a:t>
            </a:r>
            <a:r>
              <a:rPr lang="en-US" dirty="0"/>
              <a:t> de personas emparentadas por sangre o </a:t>
            </a:r>
            <a:r>
              <a:rPr lang="en-US" dirty="0" err="1"/>
              <a:t>ascendencia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un </a:t>
            </a:r>
            <a:r>
              <a:rPr lang="en-US" dirty="0" err="1"/>
              <a:t>hogar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grupo</a:t>
            </a:r>
            <a:r>
              <a:rPr lang="en-US" dirty="0"/>
              <a:t> de personas unidas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matrimonio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tener</a:t>
            </a:r>
            <a:r>
              <a:rPr lang="en-US" dirty="0"/>
              <a:t> a alguien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quiera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incondicional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la familia se ama y se </a:t>
            </a:r>
            <a:r>
              <a:rPr lang="en-US" dirty="0" err="1"/>
              <a:t>apoya</a:t>
            </a:r>
            <a:r>
              <a:rPr lang="en-US" dirty="0"/>
              <a:t> </a:t>
            </a:r>
            <a:r>
              <a:rPr lang="en-US" dirty="0" err="1"/>
              <a:t>mutuamente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la familia no siempre consiste en estar unidos biológicamente.</a:t>
            </a:r>
          </a:p>
          <a:p>
            <a:pPr lvl="1"/>
            <a:r>
              <a:rPr lang="en-US" dirty="0" err="1"/>
              <a:t>debe</a:t>
            </a:r>
            <a:r>
              <a:rPr lang="en-US" dirty="0"/>
              <a:t> ser </a:t>
            </a:r>
            <a:r>
              <a:rPr lang="en-US" dirty="0" err="1"/>
              <a:t>segura</a:t>
            </a:r>
            <a:r>
              <a:rPr lang="en-US" dirty="0"/>
              <a:t> y </a:t>
            </a:r>
            <a:r>
              <a:rPr lang="en-US" dirty="0" err="1"/>
              <a:t>fiable</a:t>
            </a:r>
            <a:r>
              <a:rPr lang="en-US" dirty="0"/>
              <a:t>.</a:t>
            </a:r>
          </a:p>
          <a:p>
            <a:r>
              <a:rPr lang="en-US" dirty="0"/>
              <a:t>Dependiendo del contexto, los tipos de entornos familiares y de cuidado con los que trabajamos podrían incluir: 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"nucleares" (dos padres con </a:t>
            </a:r>
            <a:r>
              <a:rPr lang="en-US" dirty="0" err="1"/>
              <a:t>hijos</a:t>
            </a:r>
            <a:r>
              <a:rPr lang="en-US" dirty="0"/>
              <a:t>/as).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</a:t>
            </a:r>
            <a:r>
              <a:rPr lang="en-US" dirty="0" err="1"/>
              <a:t>monoparentales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en las que los abuelos o </a:t>
            </a:r>
            <a:r>
              <a:rPr lang="en-US" dirty="0" err="1"/>
              <a:t>tíos</a:t>
            </a:r>
            <a:r>
              <a:rPr lang="en-US" dirty="0"/>
              <a:t> </a:t>
            </a:r>
            <a:r>
              <a:rPr lang="en-US" dirty="0" err="1"/>
              <a:t>cuidan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menores</a:t>
            </a:r>
            <a:r>
              <a:rPr lang="en-US" dirty="0"/>
              <a:t> sin los padres (</a:t>
            </a:r>
            <a:r>
              <a:rPr lang="en-US" dirty="0" err="1"/>
              <a:t>estos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menores</a:t>
            </a:r>
            <a:r>
              <a:rPr lang="en-US" dirty="0"/>
              <a:t> que son cuidados por otros </a:t>
            </a:r>
            <a:r>
              <a:rPr lang="en-US" dirty="0" err="1"/>
              <a:t>parientes</a:t>
            </a:r>
            <a:r>
              <a:rPr lang="en-US" dirty="0"/>
              <a:t> </a:t>
            </a:r>
            <a:r>
              <a:rPr lang="en-US" dirty="0" err="1"/>
              <a:t>cercanos</a:t>
            </a:r>
            <a:r>
              <a:rPr lang="en-US" dirty="0"/>
              <a:t>, sin </a:t>
            </a:r>
            <a:r>
              <a:rPr lang="en-US" dirty="0" err="1"/>
              <a:t>los</a:t>
            </a:r>
            <a:r>
              <a:rPr lang="en-US" dirty="0"/>
              <a:t> padres, son </a:t>
            </a:r>
            <a:r>
              <a:rPr lang="en-US" dirty="0" err="1"/>
              <a:t>menores</a:t>
            </a:r>
            <a:r>
              <a:rPr lang="en-US" dirty="0"/>
              <a:t> </a:t>
            </a:r>
            <a:r>
              <a:rPr lang="en-US" dirty="0" err="1"/>
              <a:t>separados</a:t>
            </a:r>
            <a:r>
              <a:rPr lang="en-US" dirty="0"/>
              <a:t>/as). 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en las que conviven </a:t>
            </a:r>
            <a:r>
              <a:rPr lang="en-US" dirty="0" err="1"/>
              <a:t>los</a:t>
            </a:r>
            <a:r>
              <a:rPr lang="en-US" dirty="0"/>
              <a:t> abuelos/as, los padres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hijos</a:t>
            </a:r>
            <a:r>
              <a:rPr lang="en-US" dirty="0"/>
              <a:t>/as (familia extensa).</a:t>
            </a:r>
          </a:p>
          <a:p>
            <a:pPr lvl="1"/>
            <a:r>
              <a:rPr lang="en-US" dirty="0" err="1"/>
              <a:t>hogares</a:t>
            </a:r>
            <a:r>
              <a:rPr lang="en-US" dirty="0"/>
              <a:t> encabezados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menores</a:t>
            </a:r>
            <a:r>
              <a:rPr lang="en-US" dirty="0"/>
              <a:t> y </a:t>
            </a:r>
            <a:r>
              <a:rPr lang="en-US" dirty="0" err="1"/>
              <a:t>menores</a:t>
            </a:r>
            <a:r>
              <a:rPr lang="en-US" dirty="0"/>
              <a:t> no </a:t>
            </a:r>
            <a:r>
              <a:rPr lang="en-US" dirty="0" err="1"/>
              <a:t>acompañados</a:t>
            </a:r>
            <a:r>
              <a:rPr lang="en-US" dirty="0"/>
              <a:t>/as.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de </a:t>
            </a:r>
            <a:r>
              <a:rPr lang="en-US" dirty="0" err="1"/>
              <a:t>acogida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entornos</a:t>
            </a:r>
            <a:r>
              <a:rPr lang="en-US" dirty="0"/>
              <a:t> de </a:t>
            </a:r>
            <a:r>
              <a:rPr lang="en-US" dirty="0" err="1"/>
              <a:t>acogida</a:t>
            </a:r>
            <a:r>
              <a:rPr lang="en-US" dirty="0"/>
              <a:t> residencial (aunque no es un entorno de </a:t>
            </a:r>
            <a:r>
              <a:rPr lang="en-US" dirty="0" err="1"/>
              <a:t>cuidados</a:t>
            </a:r>
            <a:r>
              <a:rPr lang="en-US" dirty="0"/>
              <a:t> recomendado según las </a:t>
            </a:r>
            <a:r>
              <a:rPr lang="en-US" dirty="0" err="1"/>
              <a:t>normas</a:t>
            </a:r>
            <a:r>
              <a:rPr lang="en-US" dirty="0"/>
              <a:t> y directrices internacionales).</a:t>
            </a:r>
          </a:p>
          <a:p>
            <a:pPr lvl="1"/>
            <a:r>
              <a:rPr lang="en-US" dirty="0" err="1"/>
              <a:t>casos</a:t>
            </a:r>
            <a:r>
              <a:rPr lang="en-US" dirty="0"/>
              <a:t> de matrimonio infantil en los que una niña vive con su marido, que también es un niño o un adulto (nota: aunque el matrimonio infantil afecta más comúnmente a las niñas, también puede afectar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niños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en las que hay un padrastro o una madrastra y/o los padres se han vuelto a </a:t>
            </a:r>
            <a:r>
              <a:rPr lang="en-US" dirty="0" err="1"/>
              <a:t>casar</a:t>
            </a:r>
            <a:r>
              <a:rPr lang="en-US" dirty="0"/>
              <a:t>.</a:t>
            </a: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CA1D4D2-1188-0062-DC3E-CACFC554B94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183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  <a:endParaRPr lang="en-US" noProof="0" dirty="0"/>
          </a:p>
          <a:p>
            <a:r>
              <a:rPr lang="en-US" noProof="0" dirty="0" err="1"/>
              <a:t>Pídale</a:t>
            </a:r>
            <a:r>
              <a:rPr lang="en-US" noProof="0" dirty="0"/>
              <a:t> a </a:t>
            </a:r>
            <a:r>
              <a:rPr lang="en-US" noProof="0" dirty="0" err="1"/>
              <a:t>una</a:t>
            </a:r>
            <a:r>
              <a:rPr lang="en-US" noProof="0" dirty="0"/>
              <a:t> persona </a:t>
            </a:r>
            <a:r>
              <a:rPr lang="en-US" noProof="0" dirty="0" err="1"/>
              <a:t>voluntaria</a:t>
            </a:r>
            <a:r>
              <a:rPr lang="en-US" noProof="0" dirty="0"/>
              <a:t> que </a:t>
            </a:r>
            <a:r>
              <a:rPr lang="en-US" noProof="0" dirty="0" err="1"/>
              <a:t>Presente</a:t>
            </a:r>
            <a:r>
              <a:rPr lang="en-US" noProof="0" dirty="0"/>
              <a:t> </a:t>
            </a:r>
            <a:r>
              <a:rPr lang="en-US" noProof="0" dirty="0" err="1"/>
              <a:t>el</a:t>
            </a:r>
            <a:r>
              <a:rPr lang="en-US" noProof="0" dirty="0"/>
              <a:t> </a:t>
            </a:r>
            <a:r>
              <a:rPr lang="en-US" noProof="0" dirty="0" err="1"/>
              <a:t>contenido</a:t>
            </a:r>
            <a:r>
              <a:rPr lang="en-US" noProof="0" dirty="0"/>
              <a:t> de la </a:t>
            </a:r>
            <a:r>
              <a:rPr lang="en-US" noProof="0" dirty="0" err="1"/>
              <a:t>diapositiva</a:t>
            </a:r>
            <a:r>
              <a:rPr lang="en-US" noProof="0" dirty="0"/>
              <a:t>.</a:t>
            </a:r>
          </a:p>
          <a:p>
            <a:r>
              <a:rPr lang="en-US" i="1" noProof="0" dirty="0"/>
              <a:t>¿</a:t>
            </a:r>
            <a:r>
              <a:rPr lang="en-US" i="1" noProof="0" dirty="0" err="1"/>
              <a:t>Qué</a:t>
            </a:r>
            <a:r>
              <a:rPr lang="en-US" i="1" noProof="0" dirty="0"/>
              <a:t> </a:t>
            </a:r>
            <a:r>
              <a:rPr lang="en-US" i="1" noProof="0" dirty="0" err="1"/>
              <a:t>opinan</a:t>
            </a:r>
            <a:r>
              <a:rPr lang="en-US" i="1" noProof="0" dirty="0"/>
              <a:t> de esta definición?</a:t>
            </a:r>
          </a:p>
          <a:p>
            <a:r>
              <a:rPr lang="en-US" i="1" dirty="0"/>
              <a:t>Ahora veremos la definición de </a:t>
            </a:r>
            <a:r>
              <a:rPr lang="en-US" i="1" dirty="0" err="1"/>
              <a:t>cuidador</a:t>
            </a:r>
            <a:r>
              <a:rPr lang="en-US" i="1" dirty="0"/>
              <a:t> </a:t>
            </a:r>
            <a:r>
              <a:rPr lang="en-US" i="1" dirty="0" err="1"/>
              <a:t>inmediato</a:t>
            </a:r>
            <a:r>
              <a:rPr lang="en-US" i="1" dirty="0"/>
              <a:t>.</a:t>
            </a:r>
            <a:endParaRPr lang="en-US" i="1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0EFC595-B26C-0746-7029-0B11FA229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CEE89C8A-5CF8-2681-6B51-3E3643CBDF6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65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  <a:endParaRPr lang="en-US" noProof="0" dirty="0"/>
          </a:p>
          <a:p>
            <a:r>
              <a:rPr lang="en-US" i="1" noProof="0" dirty="0"/>
              <a:t>Un cuidador </a:t>
            </a:r>
            <a:r>
              <a:rPr lang="en-US" i="1" noProof="0" dirty="0" err="1"/>
              <a:t>inmediato</a:t>
            </a:r>
            <a:r>
              <a:rPr lang="en-US" i="1" noProof="0" dirty="0"/>
              <a:t> (hombre o </a:t>
            </a:r>
            <a:r>
              <a:rPr lang="en-US" i="1" noProof="0" dirty="0" err="1"/>
              <a:t>mujer</a:t>
            </a:r>
            <a:r>
              <a:rPr lang="en-US" i="1" noProof="0" dirty="0"/>
              <a:t>) es una persona con la que </a:t>
            </a:r>
            <a:r>
              <a:rPr lang="en-US" i="1" noProof="0" dirty="0" err="1"/>
              <a:t>vive</a:t>
            </a:r>
            <a:r>
              <a:rPr lang="en-US" i="1" noProof="0" dirty="0"/>
              <a:t> </a:t>
            </a:r>
            <a:r>
              <a:rPr lang="en-US" i="1" noProof="0" dirty="0" err="1"/>
              <a:t>el</a:t>
            </a:r>
            <a:r>
              <a:rPr lang="en-US" i="1" noProof="0" dirty="0"/>
              <a:t>/la </a:t>
            </a:r>
            <a:r>
              <a:rPr lang="en-US" i="1" noProof="0" dirty="0" err="1"/>
              <a:t>menor</a:t>
            </a:r>
            <a:r>
              <a:rPr lang="en-US" i="1" noProof="0" dirty="0"/>
              <a:t> y que le proporciona cuidados diarios, </a:t>
            </a:r>
            <a:r>
              <a:rPr lang="en-US" i="1" noProof="0" dirty="0" err="1"/>
              <a:t>según</a:t>
            </a:r>
            <a:r>
              <a:rPr lang="en-US" i="1" noProof="0" dirty="0"/>
              <a:t> </a:t>
            </a:r>
            <a:r>
              <a:rPr lang="en-US" i="1" noProof="0" dirty="0" err="1"/>
              <a:t>el</a:t>
            </a:r>
            <a:r>
              <a:rPr lang="en-US" i="1" noProof="0" dirty="0"/>
              <a:t> </a:t>
            </a:r>
            <a:r>
              <a:rPr lang="en-US" i="1" noProof="0" dirty="0" err="1"/>
              <a:t>Estándar</a:t>
            </a:r>
            <a:r>
              <a:rPr lang="en-US" i="1" noProof="0" dirty="0"/>
              <a:t> 16 de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Estándares</a:t>
            </a:r>
            <a:r>
              <a:rPr lang="en-US" i="1" noProof="0" dirty="0"/>
              <a:t> </a:t>
            </a:r>
            <a:r>
              <a:rPr lang="en-US" i="1" noProof="0" dirty="0" err="1"/>
              <a:t>mínimos</a:t>
            </a:r>
            <a:r>
              <a:rPr lang="en-US" i="1" noProof="0" dirty="0"/>
              <a:t> para la protección de la infancia en la acción humanitaria.</a:t>
            </a:r>
          </a:p>
          <a:p>
            <a:r>
              <a:rPr lang="en-US" i="1" noProof="0" dirty="0"/>
              <a:t>Un cuidador inmediato puede ser:</a:t>
            </a:r>
          </a:p>
          <a:p>
            <a:pPr lvl="1"/>
            <a:r>
              <a:rPr lang="en-US" i="1" noProof="0" dirty="0"/>
              <a:t>la </a:t>
            </a:r>
            <a:r>
              <a:rPr lang="en-US" i="1" noProof="0" dirty="0" err="1"/>
              <a:t>madre</a:t>
            </a:r>
            <a:r>
              <a:rPr lang="en-US" i="1" noProof="0" dirty="0"/>
              <a:t>.</a:t>
            </a:r>
          </a:p>
          <a:p>
            <a:pPr lvl="1"/>
            <a:r>
              <a:rPr lang="en-US" i="1" dirty="0" err="1"/>
              <a:t>el</a:t>
            </a:r>
            <a:r>
              <a:rPr lang="en-US" i="1" dirty="0"/>
              <a:t> </a:t>
            </a:r>
            <a:r>
              <a:rPr lang="en-US" i="1" noProof="0" dirty="0"/>
              <a:t>padre.</a:t>
            </a:r>
          </a:p>
          <a:p>
            <a:pPr lvl="1"/>
            <a:r>
              <a:rPr lang="en-US" i="1" noProof="0" dirty="0" err="1"/>
              <a:t>otro</a:t>
            </a:r>
            <a:r>
              <a:rPr lang="en-US" i="1" noProof="0" dirty="0"/>
              <a:t> miembro de la </a:t>
            </a:r>
            <a:r>
              <a:rPr lang="en-US" i="1" noProof="0" dirty="0" err="1"/>
              <a:t>familia</a:t>
            </a:r>
            <a:r>
              <a:rPr lang="en-US" i="1" noProof="0" dirty="0"/>
              <a:t>. </a:t>
            </a:r>
          </a:p>
          <a:p>
            <a:pPr lvl="1"/>
            <a:r>
              <a:rPr lang="en-US" i="1" dirty="0"/>
              <a:t>un </a:t>
            </a:r>
            <a:r>
              <a:rPr lang="en-US" i="1" noProof="0" dirty="0"/>
              <a:t>no pariente. </a:t>
            </a:r>
          </a:p>
          <a:p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cuidadores</a:t>
            </a:r>
            <a:r>
              <a:rPr lang="en-US" i="1" noProof="0" dirty="0"/>
              <a:t> inmediatos son responsables de: </a:t>
            </a:r>
          </a:p>
          <a:p>
            <a:pPr lvl="1"/>
            <a:r>
              <a:rPr lang="en-US" i="1" noProof="0" dirty="0" err="1"/>
              <a:t>satisfacer</a:t>
            </a:r>
            <a:r>
              <a:rPr lang="en-US" i="1" noProof="0" dirty="0"/>
              <a:t> las necesidades físicas, emocionales, sociales, cognitivas y </a:t>
            </a:r>
            <a:r>
              <a:rPr lang="en-US" i="1" noProof="0" dirty="0" err="1"/>
              <a:t>espirituales</a:t>
            </a:r>
            <a:r>
              <a:rPr lang="en-US" i="1" noProof="0" dirty="0"/>
              <a:t> del/la </a:t>
            </a:r>
            <a:r>
              <a:rPr lang="en-US" i="1" noProof="0" dirty="0" err="1"/>
              <a:t>menor</a:t>
            </a:r>
            <a:r>
              <a:rPr lang="en-US" i="1" noProof="0" dirty="0"/>
              <a:t>.</a:t>
            </a:r>
          </a:p>
          <a:p>
            <a:pPr lvl="1"/>
            <a:r>
              <a:rPr lang="en-US" i="1" noProof="0" dirty="0" err="1"/>
              <a:t>desarrollar</a:t>
            </a:r>
            <a:r>
              <a:rPr lang="en-US" i="1" noProof="0" dirty="0"/>
              <a:t> una relación coherente y afectuosa con </a:t>
            </a:r>
            <a:r>
              <a:rPr lang="en-US" i="1" noProof="0" dirty="0" err="1"/>
              <a:t>el</a:t>
            </a:r>
            <a:r>
              <a:rPr lang="en-US" i="1" noProof="0" dirty="0"/>
              <a:t>/la </a:t>
            </a:r>
            <a:r>
              <a:rPr lang="en-US" i="1" noProof="0" dirty="0" err="1"/>
              <a:t>menor</a:t>
            </a:r>
            <a:r>
              <a:rPr lang="en-US" i="1" noProof="0" dirty="0"/>
              <a:t>.</a:t>
            </a:r>
          </a:p>
          <a:p>
            <a:pPr lvl="1"/>
            <a:r>
              <a:rPr lang="en-US" i="1" noProof="0" dirty="0" err="1"/>
              <a:t>proteger</a:t>
            </a:r>
            <a:r>
              <a:rPr lang="en-US" i="1" noProof="0" dirty="0"/>
              <a:t> al </a:t>
            </a:r>
            <a:r>
              <a:rPr lang="en-US" i="1" noProof="0" dirty="0" err="1"/>
              <a:t>menor</a:t>
            </a:r>
            <a:r>
              <a:rPr lang="en-US" i="1" noProof="0" dirty="0"/>
              <a:t> de cualquier daño.</a:t>
            </a:r>
          </a:p>
          <a:p>
            <a:r>
              <a:rPr lang="en-US" i="1" dirty="0"/>
              <a:t>Factor de </a:t>
            </a:r>
            <a:r>
              <a:rPr lang="en-US" i="1" dirty="0" err="1"/>
              <a:t>protección</a:t>
            </a:r>
            <a:r>
              <a:rPr lang="en-US" i="1" dirty="0"/>
              <a:t>:</a:t>
            </a:r>
          </a:p>
          <a:p>
            <a:pPr lvl="1"/>
            <a:r>
              <a:rPr lang="en-US" i="1" dirty="0" err="1"/>
              <a:t>los</a:t>
            </a:r>
            <a:r>
              <a:rPr lang="en-US" i="1" dirty="0"/>
              <a:t>/as </a:t>
            </a:r>
            <a:r>
              <a:rPr lang="en-US" i="1" dirty="0" err="1"/>
              <a:t>cuidadores</a:t>
            </a:r>
            <a:r>
              <a:rPr lang="en-US" i="1" dirty="0"/>
              <a:t> desempeñan un </a:t>
            </a:r>
            <a:r>
              <a:rPr lang="en-US" i="1" dirty="0" err="1"/>
              <a:t>rol</a:t>
            </a:r>
            <a:r>
              <a:rPr lang="en-US" i="1" dirty="0"/>
              <a:t> importante a la hora de reforzar la capacidad de </a:t>
            </a:r>
            <a:r>
              <a:rPr lang="en-US" i="1" dirty="0" err="1"/>
              <a:t>los</a:t>
            </a:r>
            <a:r>
              <a:rPr lang="en-US" i="1" dirty="0"/>
              <a:t>/as </a:t>
            </a:r>
            <a:r>
              <a:rPr lang="en-US" i="1" dirty="0" err="1"/>
              <a:t>menores</a:t>
            </a:r>
            <a:r>
              <a:rPr lang="en-US" i="1" dirty="0"/>
              <a:t> para hacer frente a situaciones de estrés, especialmente en situaciones humanitarias. </a:t>
            </a:r>
          </a:p>
          <a:p>
            <a:r>
              <a:rPr lang="en-US" i="1" dirty="0"/>
              <a:t>Factor de </a:t>
            </a:r>
            <a:r>
              <a:rPr lang="en-US" i="1" dirty="0" err="1"/>
              <a:t>riesgo</a:t>
            </a:r>
            <a:r>
              <a:rPr lang="en-US" i="1" dirty="0"/>
              <a:t>:</a:t>
            </a:r>
          </a:p>
          <a:p>
            <a:pPr lvl="1"/>
            <a:r>
              <a:rPr lang="en-US" i="1" dirty="0" err="1"/>
              <a:t>los</a:t>
            </a:r>
            <a:r>
              <a:rPr lang="en-US" i="1" dirty="0"/>
              <a:t>/as </a:t>
            </a:r>
            <a:r>
              <a:rPr lang="en-US" i="1" dirty="0" err="1"/>
              <a:t>cuidadores</a:t>
            </a:r>
            <a:r>
              <a:rPr lang="en-US" i="1" dirty="0"/>
              <a:t> también pueden ser fuentes de riesgo. </a:t>
            </a:r>
          </a:p>
          <a:p>
            <a:pPr lvl="1"/>
            <a:r>
              <a:rPr lang="en-US" i="1" dirty="0" err="1"/>
              <a:t>su</a:t>
            </a:r>
            <a:r>
              <a:rPr lang="en-US" i="1" dirty="0"/>
              <a:t> capacidad para prestar cuidados puede verse limitada por sus propias experiencias de angustia y adversidad durante conflictos, catástrofes y desplazamientos. </a:t>
            </a:r>
          </a:p>
          <a:p>
            <a:pPr lvl="1"/>
            <a:r>
              <a:rPr lang="en-US" i="1" dirty="0" err="1"/>
              <a:t>el</a:t>
            </a:r>
            <a:r>
              <a:rPr lang="en-US" i="1" dirty="0"/>
              <a:t> fortalecimiento de la familia trata de abordar esta cuestión.</a:t>
            </a:r>
            <a:endParaRPr lang="en-US" i="1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52FA457-7BA7-4261-4886-A025C717B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BDE4135-4A96-43F2-CBB0-DDF51201D81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19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222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ym typeface="Arial"/>
              </a:rPr>
              <a:t>INTRODUCCIÓN</a:t>
            </a:r>
          </a:p>
          <a:p>
            <a:r>
              <a:rPr lang="en-US" dirty="0">
                <a:sym typeface="Arial"/>
              </a:rPr>
              <a:t>Este módulo es una introducción al </a:t>
            </a:r>
            <a:r>
              <a:rPr lang="en-US" dirty="0" err="1">
                <a:sym typeface="Arial"/>
              </a:rPr>
              <a:t>fortalecimiento</a:t>
            </a:r>
            <a:r>
              <a:rPr lang="en-US" dirty="0">
                <a:sym typeface="Arial"/>
              </a:rPr>
              <a:t> familiar y es el primero de los tres módulos de la formación sobre fortalecimiento familiar en la gestión de </a:t>
            </a:r>
            <a:r>
              <a:rPr lang="en-US" dirty="0" err="1">
                <a:sym typeface="Arial"/>
              </a:rPr>
              <a:t>casos</a:t>
            </a:r>
            <a:r>
              <a:rPr lang="en-US" dirty="0">
                <a:sym typeface="Arial"/>
              </a:rPr>
              <a:t>: </a:t>
            </a:r>
          </a:p>
          <a:p>
            <a:pPr lvl="1"/>
            <a:r>
              <a:rPr lang="en-US" dirty="0" err="1">
                <a:sym typeface="Arial"/>
              </a:rPr>
              <a:t>esta</a:t>
            </a:r>
            <a:r>
              <a:rPr lang="en-US" dirty="0">
                <a:sym typeface="Arial"/>
              </a:rPr>
              <a:t> formación forma parte de las formaciones de Nivel 3 de la Formación interinstitucional en gestión de casos de protección de menores. </a:t>
            </a:r>
          </a:p>
          <a:p>
            <a:pPr lvl="1"/>
            <a:r>
              <a:rPr lang="en-US" dirty="0">
                <a:sym typeface="Arial"/>
              </a:rPr>
              <a:t>antes de participar en esta formación, </a:t>
            </a:r>
            <a:r>
              <a:rPr lang="en-US" dirty="0" err="1">
                <a:sym typeface="Arial"/>
              </a:rPr>
              <a:t>los</a:t>
            </a:r>
            <a:r>
              <a:rPr lang="en-US" dirty="0">
                <a:sym typeface="Arial"/>
              </a:rPr>
              <a:t>/as </a:t>
            </a:r>
            <a:r>
              <a:rPr lang="en-US" dirty="0" err="1">
                <a:sym typeface="Arial"/>
              </a:rPr>
              <a:t>participantes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deben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haber</a:t>
            </a:r>
            <a:r>
              <a:rPr lang="en-US" dirty="0">
                <a:sym typeface="Arial"/>
              </a:rPr>
              <a:t> completado los módulos de Nivel 1 y Nivel 2. </a:t>
            </a:r>
          </a:p>
          <a:p>
            <a:r>
              <a:rPr lang="en-US" dirty="0">
                <a:sym typeface="Arial"/>
              </a:rPr>
              <a:t>Este módulo explora los siguientes temas clave:</a:t>
            </a:r>
          </a:p>
          <a:p>
            <a:pPr lvl="1"/>
            <a:r>
              <a:rPr lang="en-US" dirty="0" err="1">
                <a:sym typeface="Arial"/>
              </a:rPr>
              <a:t>definiciones</a:t>
            </a:r>
            <a:r>
              <a:rPr lang="en-US" dirty="0">
                <a:sym typeface="Arial"/>
              </a:rPr>
              <a:t> y conceptos clave del </a:t>
            </a:r>
            <a:r>
              <a:rPr lang="en-US" dirty="0" err="1">
                <a:sym typeface="Arial"/>
              </a:rPr>
              <a:t>fortalecimiento</a:t>
            </a:r>
            <a:r>
              <a:rPr lang="en-US" dirty="0">
                <a:sym typeface="Arial"/>
              </a:rPr>
              <a:t> familiar.</a:t>
            </a:r>
          </a:p>
          <a:p>
            <a:pPr lvl="1"/>
            <a:r>
              <a:rPr lang="en-US" dirty="0" err="1">
                <a:sym typeface="Arial"/>
              </a:rPr>
              <a:t>adoptar</a:t>
            </a:r>
            <a:r>
              <a:rPr lang="en-US" dirty="0">
                <a:sym typeface="Arial"/>
              </a:rPr>
              <a:t> un enfoque de </a:t>
            </a:r>
            <a:r>
              <a:rPr lang="en-US" dirty="0" err="1">
                <a:sym typeface="Arial"/>
              </a:rPr>
              <a:t>fortalecimiento</a:t>
            </a:r>
            <a:r>
              <a:rPr lang="en-US" dirty="0">
                <a:sym typeface="Arial"/>
              </a:rPr>
              <a:t> familiar.</a:t>
            </a:r>
          </a:p>
          <a:p>
            <a:pPr lvl="1"/>
            <a:r>
              <a:rPr lang="en-US" dirty="0" err="1"/>
              <a:t>dinámica</a:t>
            </a:r>
            <a:r>
              <a:rPr lang="en-US" dirty="0"/>
              <a:t> familiar, género y </a:t>
            </a:r>
            <a:r>
              <a:rPr lang="en-US" dirty="0" err="1"/>
              <a:t>rol</a:t>
            </a:r>
            <a:r>
              <a:rPr lang="en-US" dirty="0"/>
              <a:t> de las </a:t>
            </a:r>
            <a:r>
              <a:rPr lang="en-US" dirty="0" err="1"/>
              <a:t>normas</a:t>
            </a:r>
            <a:r>
              <a:rPr lang="en-US" dirty="0"/>
              <a:t> y </a:t>
            </a:r>
            <a:r>
              <a:rPr lang="en-US" dirty="0" err="1"/>
              <a:t>prácticas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.</a:t>
            </a:r>
            <a:endParaRPr lang="en-US" dirty="0">
              <a:sym typeface="Arial"/>
            </a:endParaRPr>
          </a:p>
          <a:p>
            <a:r>
              <a:rPr lang="en-US" dirty="0">
                <a:sym typeface="Arial"/>
              </a:rPr>
              <a:t>En las notas de cada </a:t>
            </a:r>
            <a:r>
              <a:rPr lang="en-US" dirty="0" err="1">
                <a:sym typeface="Arial"/>
              </a:rPr>
              <a:t>diapositiva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encontraremos</a:t>
            </a:r>
            <a:r>
              <a:rPr lang="en-US" dirty="0">
                <a:sym typeface="Arial"/>
              </a:rPr>
              <a:t> orientaciones para la facilitación.</a:t>
            </a:r>
          </a:p>
          <a:p>
            <a:pPr marL="0" indent="0">
              <a:buNone/>
            </a:pPr>
            <a:endParaRPr lang="en-US" dirty="0">
              <a:sym typeface="Arial"/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  <a:sym typeface="Arial"/>
              </a:rPr>
              <a:t>CONTEXTUALIZACIÓN</a:t>
            </a:r>
          </a:p>
          <a:p>
            <a:r>
              <a:rPr lang="en-US" dirty="0">
                <a:sym typeface="Arial"/>
              </a:rPr>
              <a:t>Es importante seguir los siguientes pasos para contextualizar este módulo antes de </a:t>
            </a:r>
            <a:r>
              <a:rPr lang="en-US" dirty="0" err="1">
                <a:sym typeface="Arial"/>
              </a:rPr>
              <a:t>impartirlo</a:t>
            </a:r>
            <a:r>
              <a:rPr lang="en-US" dirty="0">
                <a:sym typeface="Arial"/>
              </a:rPr>
              <a:t>.</a:t>
            </a:r>
          </a:p>
          <a:p>
            <a:pPr lvl="1"/>
            <a:r>
              <a:rPr lang="en-US" dirty="0">
                <a:sym typeface="Arial"/>
              </a:rPr>
              <a:t>Sesión 2 Diapositiva 16 "Entornos familiares y de cuidadores " - </a:t>
            </a:r>
            <a:r>
              <a:rPr lang="en-US" dirty="0" err="1">
                <a:sym typeface="Arial"/>
              </a:rPr>
              <a:t>Contextualice</a:t>
            </a:r>
            <a:r>
              <a:rPr lang="en-US" dirty="0">
                <a:sym typeface="Arial"/>
              </a:rPr>
              <a:t> los tipos de familias y entornos de cuidadores.</a:t>
            </a:r>
          </a:p>
          <a:p>
            <a:pPr lvl="1"/>
            <a:r>
              <a:rPr lang="en-US" dirty="0">
                <a:sym typeface="Arial"/>
              </a:rPr>
              <a:t>Sesión 2 Diapositiva 23 "El impacto de las crisis humanitarias" - </a:t>
            </a:r>
            <a:r>
              <a:rPr lang="en-US" dirty="0" err="1">
                <a:sym typeface="Arial"/>
              </a:rPr>
              <a:t>Traduzca</a:t>
            </a:r>
            <a:r>
              <a:rPr lang="en-US" dirty="0">
                <a:sym typeface="Arial"/>
              </a:rPr>
              <a:t> la transcripción del video para leerla en voz alta si es necesario. </a:t>
            </a:r>
          </a:p>
          <a:p>
            <a:pPr lvl="1"/>
            <a:r>
              <a:rPr lang="en-US" dirty="0">
                <a:sym typeface="Arial"/>
              </a:rPr>
              <a:t>Sesión 3 Diapositiva 31 "</a:t>
            </a:r>
            <a:r>
              <a:rPr lang="en-US" dirty="0" err="1">
                <a:sym typeface="Arial"/>
              </a:rPr>
              <a:t>Familias</a:t>
            </a:r>
            <a:r>
              <a:rPr lang="en-US" dirty="0">
                <a:sym typeface="Arial"/>
              </a:rPr>
              <a:t> y/o </a:t>
            </a:r>
            <a:r>
              <a:rPr lang="en-US" dirty="0" err="1">
                <a:sym typeface="Arial"/>
              </a:rPr>
              <a:t>entornos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asistenciales</a:t>
            </a:r>
            <a:r>
              <a:rPr lang="en-US" dirty="0">
                <a:sym typeface="Arial"/>
              </a:rPr>
              <a:t> s que requieren apoyo adicional" – </a:t>
            </a:r>
            <a:r>
              <a:rPr lang="en-US" dirty="0" err="1">
                <a:sym typeface="Arial"/>
              </a:rPr>
              <a:t>Adapte</a:t>
            </a:r>
            <a:r>
              <a:rPr lang="en-US" dirty="0">
                <a:sym typeface="Arial"/>
              </a:rPr>
              <a:t> las </a:t>
            </a:r>
            <a:r>
              <a:rPr lang="en-US" dirty="0" err="1">
                <a:sym typeface="Arial"/>
              </a:rPr>
              <a:t>posibles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respuestas</a:t>
            </a:r>
            <a:r>
              <a:rPr lang="en-US" dirty="0">
                <a:sym typeface="Arial"/>
              </a:rPr>
              <a:t>.</a:t>
            </a:r>
          </a:p>
          <a:p>
            <a:pPr lvl="1"/>
            <a:r>
              <a:rPr lang="en-US" dirty="0">
                <a:sym typeface="Arial"/>
              </a:rPr>
              <a:t>Sesión 3 Diapositiva 33 "Ejercicio práctico: resiliencia, </a:t>
            </a:r>
            <a:r>
              <a:rPr lang="en-US" dirty="0" err="1">
                <a:sym typeface="Arial"/>
              </a:rPr>
              <a:t>fortalezas</a:t>
            </a:r>
            <a:r>
              <a:rPr lang="en-US" dirty="0">
                <a:sym typeface="Arial"/>
              </a:rPr>
              <a:t> y </a:t>
            </a:r>
            <a:r>
              <a:rPr lang="en-US" dirty="0" err="1">
                <a:sym typeface="Arial"/>
              </a:rPr>
              <a:t>factores</a:t>
            </a:r>
            <a:r>
              <a:rPr lang="en-US" dirty="0">
                <a:sym typeface="Arial"/>
              </a:rPr>
              <a:t> de </a:t>
            </a:r>
            <a:r>
              <a:rPr lang="en-US" dirty="0" err="1">
                <a:sym typeface="Arial"/>
              </a:rPr>
              <a:t>protección</a:t>
            </a:r>
            <a:r>
              <a:rPr lang="en-US" dirty="0">
                <a:sym typeface="Arial"/>
              </a:rPr>
              <a:t>" - Adapte los estudios de casos según sea necesario para que sean relevantes en su contexto.</a:t>
            </a:r>
          </a:p>
          <a:p>
            <a:pPr lvl="1"/>
            <a:r>
              <a:rPr lang="en-US" dirty="0">
                <a:sym typeface="Arial"/>
              </a:rPr>
              <a:t>Sesión 4 Diapositiva 38 "</a:t>
            </a:r>
            <a:r>
              <a:rPr lang="en-US" dirty="0" err="1">
                <a:sym typeface="Arial"/>
              </a:rPr>
              <a:t>Normas</a:t>
            </a:r>
            <a:r>
              <a:rPr lang="en-US" dirty="0">
                <a:sym typeface="Arial"/>
              </a:rPr>
              <a:t> y prácticas sociales existentes " – </a:t>
            </a:r>
            <a:r>
              <a:rPr lang="en-US" dirty="0" err="1">
                <a:sym typeface="Arial"/>
              </a:rPr>
              <a:t>Añada</a:t>
            </a:r>
            <a:r>
              <a:rPr lang="en-US" dirty="0">
                <a:sym typeface="Arial"/>
              </a:rPr>
              <a:t> y/o </a:t>
            </a:r>
            <a:r>
              <a:rPr lang="en-US" dirty="0" err="1">
                <a:sym typeface="Arial"/>
              </a:rPr>
              <a:t>adapte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posibles</a:t>
            </a:r>
            <a:r>
              <a:rPr lang="en-US" dirty="0">
                <a:sym typeface="Arial"/>
              </a:rPr>
              <a:t> respuestas para las preguntas 2 y 3 en función del contexto.</a:t>
            </a:r>
          </a:p>
          <a:p>
            <a:pPr lvl="1"/>
            <a:r>
              <a:rPr lang="en-US" dirty="0">
                <a:sym typeface="Arial"/>
              </a:rPr>
              <a:t>Sesión 4 Diapositiva 42 "Juego: sexo o género" - </a:t>
            </a:r>
            <a:r>
              <a:rPr lang="en-US" dirty="0" err="1">
                <a:sym typeface="Arial"/>
              </a:rPr>
              <a:t>Adapte</a:t>
            </a:r>
            <a:r>
              <a:rPr lang="en-US" dirty="0">
                <a:sym typeface="Arial"/>
              </a:rPr>
              <a:t> los enunciados de género en función de las percepciones de género típicas del contexto. </a:t>
            </a:r>
          </a:p>
          <a:p>
            <a:pPr lvl="1"/>
            <a:r>
              <a:rPr lang="en-US" dirty="0">
                <a:sym typeface="Arial"/>
              </a:rPr>
              <a:t>Sesión 4 Diapositiva 44 "Valores de género - crianza de </a:t>
            </a:r>
            <a:r>
              <a:rPr lang="en-US" dirty="0" err="1">
                <a:sym typeface="Arial"/>
              </a:rPr>
              <a:t>los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hijos</a:t>
            </a:r>
            <a:r>
              <a:rPr lang="en-US" dirty="0">
                <a:sym typeface="Arial"/>
              </a:rPr>
              <a:t>/as" - </a:t>
            </a:r>
            <a:r>
              <a:rPr lang="en-US" dirty="0" err="1">
                <a:sym typeface="Arial"/>
              </a:rPr>
              <a:t>Adapte</a:t>
            </a:r>
            <a:r>
              <a:rPr lang="en-US" dirty="0">
                <a:sym typeface="Arial"/>
              </a:rPr>
              <a:t> las afirmaciones de </a:t>
            </a:r>
            <a:r>
              <a:rPr lang="en-US" dirty="0" err="1">
                <a:sym typeface="Arial"/>
              </a:rPr>
              <a:t>acuerdo</a:t>
            </a:r>
            <a:r>
              <a:rPr lang="en-US" dirty="0">
                <a:sym typeface="Arial"/>
              </a:rPr>
              <a:t> o </a:t>
            </a:r>
            <a:r>
              <a:rPr lang="en-US" dirty="0" err="1">
                <a:sym typeface="Arial"/>
              </a:rPr>
              <a:t>desacuerdo</a:t>
            </a:r>
            <a:r>
              <a:rPr lang="en-US" dirty="0">
                <a:sym typeface="Arial"/>
              </a:rPr>
              <a:t> en función del contexto.</a:t>
            </a:r>
          </a:p>
          <a:p>
            <a:pPr lvl="1"/>
            <a:r>
              <a:rPr lang="en-US" dirty="0">
                <a:sym typeface="Arial"/>
              </a:rPr>
              <a:t>Sesión 4 Diapositiva 49 "Estrategias para desafiar las </a:t>
            </a:r>
            <a:r>
              <a:rPr lang="en-US" dirty="0" err="1">
                <a:sym typeface="Arial"/>
              </a:rPr>
              <a:t>normas</a:t>
            </a:r>
            <a:r>
              <a:rPr lang="en-US" dirty="0">
                <a:sym typeface="Arial"/>
              </a:rPr>
              <a:t> y prácticas sociales perjudiciales" – Tal </a:t>
            </a:r>
            <a:r>
              <a:rPr lang="en-US" dirty="0" err="1">
                <a:sym typeface="Arial"/>
              </a:rPr>
              <a:t>vez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quiera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incluir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normas</a:t>
            </a:r>
            <a:r>
              <a:rPr lang="en-US" dirty="0">
                <a:sym typeface="Arial"/>
              </a:rPr>
              <a:t> y prácticas sociales perjudiciales específicas que hayan sido particularmente problemáticas para </a:t>
            </a:r>
            <a:r>
              <a:rPr lang="en-US" dirty="0" err="1">
                <a:sym typeface="Arial"/>
              </a:rPr>
              <a:t>los</a:t>
            </a:r>
            <a:r>
              <a:rPr lang="en-US" dirty="0">
                <a:sym typeface="Arial"/>
              </a:rPr>
              <a:t>/as </a:t>
            </a:r>
            <a:r>
              <a:rPr lang="en-US" dirty="0" err="1">
                <a:sym typeface="Arial"/>
              </a:rPr>
              <a:t>asistentes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sociales</a:t>
            </a:r>
            <a:r>
              <a:rPr lang="en-US" dirty="0">
                <a:sym typeface="Arial"/>
              </a:rPr>
              <a:t> en el contexto.</a:t>
            </a:r>
          </a:p>
          <a:p>
            <a:endParaRPr lang="en-US" dirty="0">
              <a:sym typeface="Arial"/>
            </a:endParaRPr>
          </a:p>
          <a:p>
            <a:pPr marL="0" indent="0">
              <a:buNone/>
            </a:pPr>
            <a:r>
              <a:rPr lang="en-US" b="1" dirty="0">
                <a:sym typeface="Arial"/>
              </a:rPr>
              <a:t>PREPARACIÓN</a:t>
            </a:r>
          </a:p>
          <a:p>
            <a:r>
              <a:rPr lang="en-US" dirty="0">
                <a:sym typeface="Arial"/>
              </a:rPr>
              <a:t>Los siguientes elementos son necesarios para impartir este módulo en un entorno de formación presencial: </a:t>
            </a:r>
          </a:p>
          <a:p>
            <a:pPr lvl="1"/>
            <a:r>
              <a:rPr lang="en-US" dirty="0">
                <a:sym typeface="Arial"/>
              </a:rPr>
              <a:t>un cuaderno </a:t>
            </a:r>
            <a:r>
              <a:rPr lang="en-US" dirty="0" err="1">
                <a:sym typeface="Arial"/>
              </a:rPr>
              <a:t>por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participante</a:t>
            </a:r>
            <a:r>
              <a:rPr lang="en-US" dirty="0">
                <a:sym typeface="Arial"/>
              </a:rPr>
              <a:t>.</a:t>
            </a:r>
          </a:p>
          <a:p>
            <a:pPr lvl="1"/>
            <a:r>
              <a:rPr lang="en-US" dirty="0">
                <a:sym typeface="Arial"/>
              </a:rPr>
              <a:t>un formulario por participante.</a:t>
            </a:r>
          </a:p>
          <a:p>
            <a:pPr lvl="1"/>
            <a:r>
              <a:rPr lang="en-US" dirty="0" err="1">
                <a:sym typeface="Arial"/>
              </a:rPr>
              <a:t>proyector</a:t>
            </a:r>
            <a:r>
              <a:rPr lang="en-US" dirty="0">
                <a:sym typeface="Arial"/>
              </a:rPr>
              <a:t> y </a:t>
            </a:r>
            <a:r>
              <a:rPr lang="en-US" dirty="0" err="1">
                <a:sym typeface="Arial"/>
              </a:rPr>
              <a:t>computador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portátil</a:t>
            </a:r>
            <a:r>
              <a:rPr lang="en-US" dirty="0">
                <a:sym typeface="Arial"/>
              </a:rPr>
              <a:t>.</a:t>
            </a:r>
          </a:p>
          <a:p>
            <a:pPr lvl="1"/>
            <a:r>
              <a:rPr lang="en-US" dirty="0" err="1">
                <a:sym typeface="Arial"/>
              </a:rPr>
              <a:t>papelógrafo</a:t>
            </a:r>
            <a:r>
              <a:rPr lang="en-US" dirty="0">
                <a:sym typeface="Arial"/>
              </a:rPr>
              <a:t>, cinta adhesiva y </a:t>
            </a:r>
            <a:r>
              <a:rPr lang="en-US" dirty="0" err="1">
                <a:sym typeface="Arial"/>
              </a:rPr>
              <a:t>bolígrafos</a:t>
            </a:r>
            <a:r>
              <a:rPr lang="en-US" dirty="0">
                <a:sym typeface="Arial"/>
              </a:rPr>
              <a:t>.</a:t>
            </a:r>
          </a:p>
          <a:p>
            <a:endParaRPr lang="en-US" dirty="0">
              <a:sym typeface="Arial"/>
            </a:endParaRPr>
          </a:p>
          <a:p>
            <a:pPr marL="0" indent="0">
              <a:buNone/>
            </a:pPr>
            <a:r>
              <a:rPr lang="es-ES" b="1" dirty="0">
                <a:sym typeface="Arial"/>
              </a:rPr>
              <a:t>CONTINÚA EN LA SIGUIENTE DIAPOSITIVA</a:t>
            </a:r>
            <a:r>
              <a:rPr lang="en-US" b="1" dirty="0">
                <a:sym typeface="Arial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dirty="0">
              <a:sym typeface="Arial"/>
            </a:endParaRP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102D585B-4116-FEF2-0E41-BE200885677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  <a:endParaRPr lang="en-US" noProof="0" dirty="0"/>
          </a:p>
          <a:p>
            <a:r>
              <a:rPr lang="en-US" i="1" noProof="0" dirty="0"/>
              <a:t>El </a:t>
            </a:r>
            <a:r>
              <a:rPr lang="en-US" i="1" noProof="0" dirty="0" err="1"/>
              <a:t>rol</a:t>
            </a:r>
            <a:r>
              <a:rPr lang="en-US" i="1" noProof="0" dirty="0"/>
              <a:t> de la familia y </a:t>
            </a:r>
            <a:r>
              <a:rPr lang="en-US" i="1" noProof="0" dirty="0" err="1"/>
              <a:t>los</a:t>
            </a:r>
            <a:r>
              <a:rPr lang="en-US" i="1" noProof="0" dirty="0"/>
              <a:t> padres y/o </a:t>
            </a:r>
            <a:r>
              <a:rPr lang="en-US" i="1" noProof="0" dirty="0" err="1"/>
              <a:t>tutores</a:t>
            </a:r>
            <a:r>
              <a:rPr lang="en-US" i="1" noProof="0" dirty="0"/>
              <a:t> también se destaca en la Convención de las Naciones Unidas sobre los Derechos del Niño (1989).</a:t>
            </a:r>
          </a:p>
          <a:p>
            <a:r>
              <a:rPr lang="en-US" dirty="0" err="1">
                <a:sym typeface="Arial"/>
              </a:rPr>
              <a:t>Presente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el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contenido</a:t>
            </a:r>
            <a:r>
              <a:rPr lang="en-US" dirty="0">
                <a:sym typeface="Arial"/>
              </a:rPr>
              <a:t> de la </a:t>
            </a:r>
            <a:r>
              <a:rPr lang="en-US" dirty="0" err="1">
                <a:sym typeface="Arial"/>
              </a:rPr>
              <a:t>diapositiva</a:t>
            </a:r>
            <a:r>
              <a:rPr lang="en-US" dirty="0">
                <a:sym typeface="Arial"/>
              </a:rPr>
              <a:t>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2E29AC9-225C-5968-EA52-997DA70AA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123E3889-30A0-4DA5-3840-C70F7E8D7E9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861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  <a:endParaRPr lang="en-US" noProof="0" dirty="0"/>
          </a:p>
          <a:p>
            <a:r>
              <a:rPr lang="en-US" i="1" noProof="0" dirty="0"/>
              <a:t>Directrices de la ONU sobre las modalidades alternativas de cuidado de </a:t>
            </a:r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menores</a:t>
            </a:r>
            <a:r>
              <a:rPr lang="en-US" i="1" noProof="0" dirty="0"/>
              <a:t>:</a:t>
            </a:r>
          </a:p>
          <a:p>
            <a:pPr lvl="1"/>
            <a:r>
              <a:rPr lang="en-US" i="1" dirty="0"/>
              <a:t>las directrices </a:t>
            </a:r>
            <a:r>
              <a:rPr lang="en-US" i="1" noProof="0" dirty="0"/>
              <a:t>se basan en la Convención sobre los Derechos del Niño en relación con el cuidado de </a:t>
            </a:r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menores</a:t>
            </a:r>
            <a:r>
              <a:rPr lang="en-US" i="1" noProof="0" dirty="0"/>
              <a:t> y el apoyo a las familias. </a:t>
            </a:r>
          </a:p>
          <a:p>
            <a:pPr lvl="1"/>
            <a:r>
              <a:rPr lang="en-US" i="1" noProof="0" dirty="0" err="1"/>
              <a:t>ofrecen</a:t>
            </a:r>
            <a:r>
              <a:rPr lang="en-US" i="1" noProof="0" dirty="0"/>
              <a:t> orientación exhaustiva para la </a:t>
            </a:r>
            <a:r>
              <a:rPr lang="en-US" i="1" noProof="0" dirty="0" err="1"/>
              <a:t>continuidad</a:t>
            </a:r>
            <a:r>
              <a:rPr lang="en-US" i="1" noProof="0" dirty="0"/>
              <a:t>  de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cuidados</a:t>
            </a:r>
            <a:r>
              <a:rPr lang="en-US" i="1" noProof="0" dirty="0"/>
              <a:t> </a:t>
            </a:r>
            <a:r>
              <a:rPr lang="en-US" i="1" noProof="0" dirty="0" err="1"/>
              <a:t>infantiles</a:t>
            </a:r>
            <a:r>
              <a:rPr lang="en-US" i="1" noProof="0" dirty="0"/>
              <a:t>...</a:t>
            </a:r>
          </a:p>
          <a:p>
            <a:pPr lvl="1"/>
            <a:r>
              <a:rPr lang="en-US" i="0" noProof="0" dirty="0" err="1"/>
              <a:t>Presente</a:t>
            </a:r>
            <a:r>
              <a:rPr lang="en-US" i="0" noProof="0" dirty="0"/>
              <a:t> </a:t>
            </a:r>
            <a:r>
              <a:rPr lang="en-US" i="0" noProof="0" dirty="0" err="1"/>
              <a:t>el</a:t>
            </a:r>
            <a:r>
              <a:rPr lang="en-US" i="0" noProof="0" dirty="0"/>
              <a:t> </a:t>
            </a:r>
            <a:r>
              <a:rPr lang="en-US" i="0" noProof="0" dirty="0" err="1"/>
              <a:t>contenido</a:t>
            </a:r>
            <a:r>
              <a:rPr lang="en-US" i="0" noProof="0" dirty="0"/>
              <a:t> de la </a:t>
            </a:r>
            <a:r>
              <a:rPr lang="en-US" i="0" noProof="0" dirty="0" err="1"/>
              <a:t>diapositiva</a:t>
            </a:r>
            <a:r>
              <a:rPr lang="en-US" i="0" noProof="0" dirty="0"/>
              <a:t>.</a:t>
            </a:r>
          </a:p>
          <a:p>
            <a:r>
              <a:rPr lang="en-US" i="1" noProof="0" dirty="0"/>
              <a:t>Las Directrices de la ONU subrayan la importancia de evitar la </a:t>
            </a:r>
            <a:r>
              <a:rPr lang="en-US" i="1" noProof="0" dirty="0" err="1"/>
              <a:t>separación</a:t>
            </a:r>
            <a:r>
              <a:rPr lang="en-US" i="1" noProof="0" dirty="0"/>
              <a:t> familiar: </a:t>
            </a:r>
          </a:p>
          <a:p>
            <a:pPr lvl="1"/>
            <a:r>
              <a:rPr lang="en-US" i="1" dirty="0" err="1"/>
              <a:t>los</a:t>
            </a:r>
            <a:r>
              <a:rPr lang="en-US" i="1" dirty="0"/>
              <a:t> Estados deben </a:t>
            </a:r>
            <a:r>
              <a:rPr lang="en-US" i="1" noProof="0" dirty="0"/>
              <a:t>"... </a:t>
            </a:r>
            <a:r>
              <a:rPr lang="en-US" i="1" noProof="0" dirty="0" err="1"/>
              <a:t>implementar</a:t>
            </a:r>
            <a:r>
              <a:rPr lang="en-US" i="1" noProof="0" dirty="0"/>
              <a:t> políticas que 1) garanticen el apoyo a las familias en el cumplimiento de sus responsabilidades </a:t>
            </a:r>
            <a:r>
              <a:rPr lang="en-US" i="1" noProof="0" dirty="0" err="1"/>
              <a:t>hacia</a:t>
            </a:r>
            <a:r>
              <a:rPr lang="en-US" i="1" noProof="0" dirty="0"/>
              <a:t> </a:t>
            </a:r>
            <a:r>
              <a:rPr lang="en-US" i="1" noProof="0" dirty="0" err="1"/>
              <a:t>el</a:t>
            </a:r>
            <a:r>
              <a:rPr lang="en-US" i="1" noProof="0" dirty="0"/>
              <a:t>/la </a:t>
            </a:r>
            <a:r>
              <a:rPr lang="en-US" i="1" noProof="0" dirty="0" err="1"/>
              <a:t>menor</a:t>
            </a:r>
            <a:r>
              <a:rPr lang="en-US" i="1" noProof="0" dirty="0"/>
              <a:t> y 2) promuevan el derecho del/la </a:t>
            </a:r>
            <a:r>
              <a:rPr lang="en-US" i="1" noProof="0" dirty="0" err="1"/>
              <a:t>menor</a:t>
            </a:r>
            <a:r>
              <a:rPr lang="en-US" i="1" noProof="0" dirty="0"/>
              <a:t> a tener una relación con ambos progenitores".</a:t>
            </a:r>
          </a:p>
          <a:p>
            <a:pPr lvl="1"/>
            <a:r>
              <a:rPr lang="en-US" i="1" noProof="0" dirty="0"/>
              <a:t>Estas políticas deben abordar las causas profundas del abandono, la renuncia y la </a:t>
            </a:r>
            <a:r>
              <a:rPr lang="en-US" i="1" noProof="0" dirty="0" err="1"/>
              <a:t>separación</a:t>
            </a:r>
            <a:r>
              <a:rPr lang="en-US" i="1" noProof="0" dirty="0"/>
              <a:t> del/la </a:t>
            </a:r>
            <a:r>
              <a:rPr lang="en-US" i="1" noProof="0" dirty="0" err="1"/>
              <a:t>menor</a:t>
            </a:r>
            <a:r>
              <a:rPr lang="en-US" i="1" noProof="0" dirty="0"/>
              <a:t> de su familia:</a:t>
            </a:r>
          </a:p>
          <a:p>
            <a:pPr lvl="2"/>
            <a:r>
              <a:rPr lang="en-US" i="1" noProof="0" dirty="0" err="1"/>
              <a:t>garantizar</a:t>
            </a:r>
            <a:r>
              <a:rPr lang="en-US" i="1" noProof="0" dirty="0"/>
              <a:t>, entre otras cosas, el derecho al </a:t>
            </a:r>
            <a:r>
              <a:rPr lang="en-US" i="1" noProof="0" dirty="0" err="1"/>
              <a:t>registro</a:t>
            </a:r>
            <a:r>
              <a:rPr lang="en-US" i="1" noProof="0" dirty="0"/>
              <a:t> de </a:t>
            </a:r>
            <a:r>
              <a:rPr lang="en-US" i="1" noProof="0" dirty="0" err="1"/>
              <a:t>nacimiento</a:t>
            </a:r>
            <a:r>
              <a:rPr lang="en-US" i="1" noProof="0" dirty="0"/>
              <a:t> y el acceso a una vivienda adecuada y a los servicios básicos de salud, educación y bienestar social.</a:t>
            </a:r>
          </a:p>
          <a:p>
            <a:pPr lvl="2"/>
            <a:r>
              <a:rPr lang="en-US" i="1" noProof="0" dirty="0" err="1"/>
              <a:t>promover</a:t>
            </a:r>
            <a:r>
              <a:rPr lang="en-US" i="1" noProof="0" dirty="0"/>
              <a:t> medidas para combatir la pobreza, la discriminación, la marginación, la estigmatización, la violencia, el maltrato infantil y los abusos sexuales, y el abuso de sustancias.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AFA82CE-AEC9-1E72-29DB-E67DC0CFA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A935A5D8-9105-CFBE-A571-78058F1CB9E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3706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</a:p>
          <a:p>
            <a:r>
              <a:rPr lang="en-US" i="1" noProof="0" dirty="0"/>
              <a:t>No existe una definición interinstitucional de fortalecimiento familiar. </a:t>
            </a:r>
          </a:p>
          <a:p>
            <a:r>
              <a:rPr lang="en-US" i="1" noProof="0" dirty="0"/>
              <a:t>Aquí hay dos de diferentes fuentes. </a:t>
            </a:r>
          </a:p>
          <a:p>
            <a:r>
              <a:rPr lang="en-US" noProof="0" dirty="0" err="1"/>
              <a:t>Pídale</a:t>
            </a:r>
            <a:r>
              <a:rPr lang="en-US" noProof="0" dirty="0"/>
              <a:t> a </a:t>
            </a:r>
            <a:r>
              <a:rPr lang="en-US" noProof="0" dirty="0" err="1"/>
              <a:t>una</a:t>
            </a:r>
            <a:r>
              <a:rPr lang="en-US" noProof="0" dirty="0"/>
              <a:t> persona </a:t>
            </a:r>
            <a:r>
              <a:rPr lang="en-US" noProof="0" dirty="0" err="1"/>
              <a:t>voluntaria</a:t>
            </a:r>
            <a:r>
              <a:rPr lang="en-US" noProof="0" dirty="0"/>
              <a:t> que lea la </a:t>
            </a:r>
            <a:r>
              <a:rPr lang="en-US" noProof="0" dirty="0" err="1"/>
              <a:t>primera</a:t>
            </a:r>
            <a:r>
              <a:rPr lang="en-US" noProof="0" dirty="0"/>
              <a:t> </a:t>
            </a:r>
            <a:r>
              <a:rPr lang="en-US" noProof="0" dirty="0" err="1"/>
              <a:t>definición</a:t>
            </a:r>
            <a:r>
              <a:rPr lang="en-US" noProof="0" dirty="0"/>
              <a:t>.</a:t>
            </a:r>
          </a:p>
          <a:p>
            <a:r>
              <a:rPr lang="en-US" dirty="0" err="1"/>
              <a:t>Pídale</a:t>
            </a:r>
            <a:r>
              <a:rPr lang="en-US" dirty="0"/>
              <a:t> a </a:t>
            </a:r>
            <a:r>
              <a:rPr lang="en-US" dirty="0" err="1"/>
              <a:t>otra</a:t>
            </a:r>
            <a:r>
              <a:rPr lang="en-US" dirty="0"/>
              <a:t> persona </a:t>
            </a:r>
            <a:r>
              <a:rPr lang="en-US" dirty="0" err="1"/>
              <a:t>voluntaria</a:t>
            </a:r>
            <a:r>
              <a:rPr lang="en-US" dirty="0"/>
              <a:t> que lea la </a:t>
            </a:r>
            <a:r>
              <a:rPr lang="en-US" dirty="0" err="1"/>
              <a:t>segunda</a:t>
            </a:r>
            <a:r>
              <a:rPr lang="en-US" dirty="0"/>
              <a:t> </a:t>
            </a:r>
            <a:r>
              <a:rPr lang="en-US" dirty="0" err="1"/>
              <a:t>definición</a:t>
            </a:r>
            <a:r>
              <a:rPr lang="en-US" dirty="0"/>
              <a:t>.</a:t>
            </a:r>
            <a:endParaRPr lang="en-US" noProof="0" dirty="0"/>
          </a:p>
          <a:p>
            <a:endParaRPr lang="en-US" dirty="0"/>
          </a:p>
          <a:p>
            <a:pPr marL="0" indent="0">
              <a:buNone/>
            </a:pPr>
            <a:r>
              <a:rPr lang="en-US" b="1" noProof="0" dirty="0"/>
              <a:t>Debate </a:t>
            </a:r>
            <a:r>
              <a:rPr lang="en-US" b="1" noProof="0" dirty="0" err="1"/>
              <a:t>en</a:t>
            </a:r>
            <a:r>
              <a:rPr lang="en-US" b="1" noProof="0" dirty="0"/>
              <a:t> </a:t>
            </a:r>
            <a:r>
              <a:rPr lang="en-US" b="1" noProof="0" dirty="0" err="1"/>
              <a:t>grupo</a:t>
            </a:r>
            <a:endParaRPr lang="en-US" b="1" noProof="0" dirty="0"/>
          </a:p>
          <a:p>
            <a:r>
              <a:rPr lang="en-US" i="1" noProof="0" dirty="0"/>
              <a:t>¿Tienen sentido estas definiciones en este contexto? </a:t>
            </a:r>
          </a:p>
          <a:p>
            <a:r>
              <a:rPr lang="en-US" i="1" noProof="0" dirty="0"/>
              <a:t>¿</a:t>
            </a:r>
            <a:r>
              <a:rPr lang="en-US" i="1" noProof="0" dirty="0" err="1"/>
              <a:t>Cuál</a:t>
            </a:r>
            <a:r>
              <a:rPr lang="en-US" i="1" noProof="0" dirty="0"/>
              <a:t> </a:t>
            </a:r>
            <a:r>
              <a:rPr lang="en-US" i="1" noProof="0" dirty="0" err="1"/>
              <a:t>prefieren</a:t>
            </a:r>
            <a:r>
              <a:rPr lang="en-US" i="1" noProof="0" dirty="0"/>
              <a:t>? </a:t>
            </a:r>
          </a:p>
          <a:p>
            <a:r>
              <a:rPr lang="en-US" i="1" noProof="0" dirty="0"/>
              <a:t>¿</a:t>
            </a:r>
            <a:r>
              <a:rPr lang="en-US" i="1" noProof="0" dirty="0" err="1"/>
              <a:t>Añadirían</a:t>
            </a:r>
            <a:r>
              <a:rPr lang="en-US" i="1" noProof="0" dirty="0"/>
              <a:t> o </a:t>
            </a:r>
            <a:r>
              <a:rPr lang="en-US" i="1" noProof="0" dirty="0" err="1"/>
              <a:t>quitarían</a:t>
            </a:r>
            <a:r>
              <a:rPr lang="en-US" i="1" noProof="0" dirty="0"/>
              <a:t> algo?</a:t>
            </a:r>
          </a:p>
          <a:p>
            <a:r>
              <a:rPr lang="en-US" noProof="0" dirty="0"/>
              <a:t>Escriba las respuestas de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</a:t>
            </a:r>
            <a:r>
              <a:rPr lang="en-US" noProof="0" dirty="0" err="1"/>
              <a:t>en</a:t>
            </a:r>
            <a:r>
              <a:rPr lang="en-US" noProof="0" dirty="0"/>
              <a:t> un </a:t>
            </a:r>
            <a:r>
              <a:rPr lang="en-US" noProof="0" dirty="0" err="1"/>
              <a:t>tablero</a:t>
            </a:r>
            <a:r>
              <a:rPr lang="en-US" noProof="0" dirty="0"/>
              <a:t> y </a:t>
            </a:r>
            <a:r>
              <a:rPr lang="en-US" noProof="0" dirty="0" err="1"/>
              <a:t>resúmalas</a:t>
            </a:r>
            <a:r>
              <a:rPr lang="en-US" noProof="0" dirty="0"/>
              <a:t>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6E20062-BFB1-8867-983A-499306736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BE1B7631-5B7F-CE21-D9CD-5A7AE31A464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9779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PREPARACIÓN</a:t>
            </a:r>
          </a:p>
          <a:p>
            <a:r>
              <a:rPr lang="en-US" noProof="0" dirty="0"/>
              <a:t>Si no es posible reproducir </a:t>
            </a:r>
            <a:r>
              <a:rPr lang="en-US" i="1" noProof="0" dirty="0"/>
              <a:t>This is Samira</a:t>
            </a:r>
            <a:r>
              <a:rPr lang="en-US" noProof="0" dirty="0"/>
              <a:t> en el idioma local:</a:t>
            </a:r>
          </a:p>
          <a:p>
            <a:pPr lvl="1"/>
            <a:r>
              <a:rPr lang="en-US" dirty="0" err="1"/>
              <a:t>acceda</a:t>
            </a:r>
            <a:r>
              <a:rPr lang="en-US" dirty="0"/>
              <a:t> a </a:t>
            </a:r>
            <a:r>
              <a:rPr lang="en-US" noProof="0" dirty="0"/>
              <a:t>la transcripción a través del video de YouTube (haciendo clic en </a:t>
            </a:r>
            <a:r>
              <a:rPr lang="en-US" noProof="0" dirty="0" err="1"/>
              <a:t>el</a:t>
            </a:r>
            <a:r>
              <a:rPr lang="en-US" noProof="0" dirty="0"/>
              <a:t> </a:t>
            </a:r>
            <a:r>
              <a:rPr lang="en-US" noProof="0" dirty="0" err="1"/>
              <a:t>ícono</a:t>
            </a:r>
            <a:r>
              <a:rPr lang="en-US" noProof="0" dirty="0"/>
              <a:t> de los tres puntos situado en la parte inferior derecha del video).</a:t>
            </a:r>
          </a:p>
          <a:p>
            <a:pPr lvl="1"/>
            <a:r>
              <a:rPr lang="en-US" noProof="0" dirty="0" err="1"/>
              <a:t>traduzca</a:t>
            </a:r>
            <a:r>
              <a:rPr lang="en-US" noProof="0" dirty="0"/>
              <a:t> </a:t>
            </a:r>
            <a:r>
              <a:rPr lang="en-US" dirty="0"/>
              <a:t>la transcripción al </a:t>
            </a:r>
            <a:r>
              <a:rPr lang="en-US" dirty="0" err="1"/>
              <a:t>idioma</a:t>
            </a:r>
            <a:r>
              <a:rPr lang="en-US" dirty="0"/>
              <a:t> local.</a:t>
            </a:r>
          </a:p>
          <a:p>
            <a:pPr lvl="1"/>
            <a:r>
              <a:rPr lang="en-US" dirty="0"/>
              <a:t>lea la transcripción en voz alta </a:t>
            </a:r>
            <a:r>
              <a:rPr lang="en-US" noProof="0" dirty="0"/>
              <a:t>mientras se reproduce </a:t>
            </a:r>
            <a:r>
              <a:rPr lang="en-US" noProof="0" dirty="0" err="1"/>
              <a:t>el</a:t>
            </a:r>
            <a:r>
              <a:rPr lang="en-US" noProof="0" dirty="0"/>
              <a:t> video.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noProof="0" dirty="0"/>
              <a:t>INTRODUCCIÓN</a:t>
            </a:r>
          </a:p>
          <a:p>
            <a:r>
              <a:rPr lang="en-US" i="1" noProof="0" dirty="0"/>
              <a:t>Hemos hablado de lo que es el entorno del cuidador y del </a:t>
            </a:r>
            <a:r>
              <a:rPr lang="en-US" i="1" noProof="0" dirty="0" err="1"/>
              <a:t>cuidador</a:t>
            </a:r>
            <a:r>
              <a:rPr lang="en-US" i="1" noProof="0" dirty="0"/>
              <a:t> </a:t>
            </a:r>
            <a:r>
              <a:rPr lang="en-US" i="1" noProof="0" dirty="0" err="1"/>
              <a:t>inmediato</a:t>
            </a:r>
            <a:r>
              <a:rPr lang="en-US" i="1" noProof="0" dirty="0"/>
              <a:t>.</a:t>
            </a:r>
          </a:p>
          <a:p>
            <a:r>
              <a:rPr lang="en-US" i="1" dirty="0"/>
              <a:t>A </a:t>
            </a:r>
            <a:r>
              <a:rPr lang="en-US" i="1" noProof="0" dirty="0"/>
              <a:t>continuación veremos un video que:</a:t>
            </a:r>
          </a:p>
          <a:p>
            <a:pPr lvl="1"/>
            <a:r>
              <a:rPr lang="en-US" i="1" noProof="0" dirty="0" err="1"/>
              <a:t>demuestra</a:t>
            </a:r>
            <a:r>
              <a:rPr lang="en-US" i="1" noProof="0" dirty="0"/>
              <a:t> </a:t>
            </a:r>
            <a:r>
              <a:rPr lang="en-US" i="1" noProof="0" dirty="0" err="1"/>
              <a:t>esto</a:t>
            </a:r>
            <a:r>
              <a:rPr lang="en-US" i="1" noProof="0" dirty="0"/>
              <a:t> en la </a:t>
            </a:r>
            <a:r>
              <a:rPr lang="en-US" i="1" noProof="0" dirty="0" err="1"/>
              <a:t>práctica</a:t>
            </a:r>
            <a:r>
              <a:rPr lang="en-US" i="1" noProof="0" dirty="0"/>
              <a:t>.</a:t>
            </a:r>
          </a:p>
          <a:p>
            <a:pPr lvl="1"/>
            <a:r>
              <a:rPr lang="en-US" i="1" noProof="0" dirty="0" err="1"/>
              <a:t>muestra</a:t>
            </a:r>
            <a:r>
              <a:rPr lang="en-US" i="1" noProof="0" dirty="0"/>
              <a:t> cómo pueden verse afectados durante una crisis humanitarian.</a:t>
            </a:r>
          </a:p>
          <a:p>
            <a:r>
              <a:rPr lang="en-US" noProof="0" dirty="0"/>
              <a:t>Divida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en grupos de 3-5 personas.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err="1"/>
              <a:t>Guíe</a:t>
            </a:r>
            <a:r>
              <a:rPr lang="en-US" noProof="0" dirty="0"/>
              <a:t>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a la </a:t>
            </a:r>
            <a:r>
              <a:rPr lang="en-US" b="1" noProof="0" dirty="0"/>
              <a:t>página 6 del Cuaderno de ejercicios: El impacto de las crisis </a:t>
            </a:r>
            <a:r>
              <a:rPr lang="en-US" b="1" noProof="0" dirty="0" err="1"/>
              <a:t>humanitarias</a:t>
            </a:r>
            <a:r>
              <a:rPr lang="en-US" b="1" noProof="0" dirty="0"/>
              <a:t>.</a:t>
            </a:r>
          </a:p>
          <a:p>
            <a:r>
              <a:rPr lang="en-US" dirty="0" err="1"/>
              <a:t>Asígnele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pregunta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.</a:t>
            </a:r>
            <a:endParaRPr lang="en-US" noProof="0" dirty="0"/>
          </a:p>
          <a:p>
            <a:r>
              <a:rPr lang="en-US" i="1" noProof="0" dirty="0"/>
              <a:t>En sus grupos:</a:t>
            </a:r>
          </a:p>
          <a:p>
            <a:pPr lvl="1"/>
            <a:r>
              <a:rPr lang="en-US" i="1" dirty="0" err="1"/>
              <a:t>ver</a:t>
            </a:r>
            <a:r>
              <a:rPr lang="en-US" i="1" dirty="0"/>
              <a:t> </a:t>
            </a:r>
            <a:r>
              <a:rPr lang="en-US" i="1" dirty="0" err="1"/>
              <a:t>el</a:t>
            </a:r>
            <a:r>
              <a:rPr lang="en-US" i="1" dirty="0"/>
              <a:t> video.</a:t>
            </a:r>
          </a:p>
          <a:p>
            <a:pPr lvl="1"/>
            <a:r>
              <a:rPr lang="en-US" i="1" noProof="0" dirty="0" err="1"/>
              <a:t>hablar</a:t>
            </a:r>
            <a:r>
              <a:rPr lang="en-US" i="1" noProof="0" dirty="0"/>
              <a:t> </a:t>
            </a:r>
            <a:r>
              <a:rPr lang="en-US" i="1" noProof="0" dirty="0" err="1"/>
              <a:t>acerca</a:t>
            </a:r>
            <a:r>
              <a:rPr lang="en-US" i="1" noProof="0" dirty="0"/>
              <a:t> de la </a:t>
            </a:r>
            <a:r>
              <a:rPr lang="en-US" i="1" noProof="0" dirty="0" err="1"/>
              <a:t>pregunta</a:t>
            </a:r>
            <a:r>
              <a:rPr lang="en-US" i="1" noProof="0" dirty="0"/>
              <a:t> </a:t>
            </a:r>
            <a:r>
              <a:rPr lang="en-US" i="1" noProof="0" dirty="0" err="1"/>
              <a:t>asignada</a:t>
            </a:r>
            <a:r>
              <a:rPr lang="en-US" i="1" noProof="0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noProof="0" dirty="0"/>
              <a:t>ACTIVIDAD EN GRUPO (5-10 minutos)</a:t>
            </a:r>
            <a:endParaRPr lang="en-US" noProof="0" dirty="0"/>
          </a:p>
          <a:p>
            <a:r>
              <a:rPr lang="en-US" noProof="0" dirty="0" err="1"/>
              <a:t>Reproducir</a:t>
            </a:r>
            <a:r>
              <a:rPr lang="en-US" noProof="0" dirty="0"/>
              <a:t> </a:t>
            </a:r>
            <a:r>
              <a:rPr lang="en-US" noProof="0" dirty="0" err="1"/>
              <a:t>el</a:t>
            </a:r>
            <a:r>
              <a:rPr lang="en-US" noProof="0" dirty="0"/>
              <a:t> video de </a:t>
            </a:r>
            <a:r>
              <a:rPr lang="en-US" b="1" i="1" noProof="0" dirty="0"/>
              <a:t>This is Samira</a:t>
            </a:r>
            <a:r>
              <a:rPr lang="en-US" b="0" i="0" noProof="0" dirty="0"/>
              <a:t>:</a:t>
            </a:r>
            <a:endParaRPr lang="en-US" i="1" noProof="0" dirty="0"/>
          </a:p>
          <a:p>
            <a:pPr lvl="1"/>
            <a:r>
              <a:rPr lang="en-US" noProof="0" dirty="0" err="1"/>
              <a:t>versiones</a:t>
            </a:r>
            <a:r>
              <a:rPr lang="en-US" noProof="0" dirty="0"/>
              <a:t> en inglés, francés, árabe y </a:t>
            </a:r>
            <a:r>
              <a:rPr lang="en-US" noProof="0" dirty="0" err="1"/>
              <a:t>español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>
                <a:hlinkClick r:id="rId3"/>
              </a:rPr>
              <a:t>https://resourcecentre.savethechildren.net/document/child-protection-humanitarian-action-samira/</a:t>
            </a:r>
            <a:endParaRPr lang="en-US" b="1" noProof="0" dirty="0"/>
          </a:p>
          <a:p>
            <a:r>
              <a:rPr lang="en-US" dirty="0" err="1"/>
              <a:t>Ofrézcale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entre 5 y 10 minutos para completar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ejercicio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noProof="0" dirty="0"/>
              <a:t>Debate </a:t>
            </a:r>
            <a:r>
              <a:rPr lang="en-US" b="1" noProof="0" dirty="0" err="1"/>
              <a:t>en</a:t>
            </a:r>
            <a:r>
              <a:rPr lang="en-US" b="1" noProof="0" dirty="0"/>
              <a:t> </a:t>
            </a:r>
            <a:r>
              <a:rPr lang="en-US" b="1" noProof="0" dirty="0" err="1"/>
              <a:t>grupo</a:t>
            </a:r>
            <a:endParaRPr lang="en-US" b="1" noProof="0" dirty="0"/>
          </a:p>
          <a:p>
            <a:r>
              <a:rPr lang="en-US" noProof="0" dirty="0"/>
              <a:t>Invite a los grupos a compartir sus respuestas y a </a:t>
            </a:r>
            <a:r>
              <a:rPr lang="en-US" noProof="0" dirty="0" err="1"/>
              <a:t>complementarse</a:t>
            </a:r>
            <a:r>
              <a:rPr lang="en-US" noProof="0" dirty="0"/>
              <a:t> </a:t>
            </a:r>
            <a:r>
              <a:rPr lang="en-US" noProof="0" dirty="0" err="1"/>
              <a:t>mutuamente</a:t>
            </a:r>
            <a:r>
              <a:rPr lang="en-US" noProof="0" dirty="0"/>
              <a:t>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1AF6708-EB8B-3CEF-D2F1-2DCCDEDD6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9B95D1AD-21ED-D2FB-F50B-F0EF81373E6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515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EXPLICAR</a:t>
            </a:r>
            <a:endParaRPr lang="en-US" b="1" noProof="0" dirty="0"/>
          </a:p>
          <a:p>
            <a:r>
              <a:rPr lang="en-US" i="1" noProof="0" dirty="0"/>
              <a:t>Cuando hablamos de fortalecimiento familiar, nos centramos sobre todo en el nivel familiar del </a:t>
            </a:r>
            <a:r>
              <a:rPr lang="en-US" i="1" noProof="0" dirty="0" err="1"/>
              <a:t>modelo</a:t>
            </a:r>
            <a:r>
              <a:rPr lang="en-US" i="1" noProof="0" dirty="0"/>
              <a:t> </a:t>
            </a:r>
            <a:r>
              <a:rPr lang="en-US" i="1" noProof="0" dirty="0" err="1"/>
              <a:t>socioecológico</a:t>
            </a:r>
            <a:r>
              <a:rPr lang="en-US" i="1" noProof="0" dirty="0"/>
              <a:t>:</a:t>
            </a:r>
          </a:p>
          <a:p>
            <a:pPr lvl="1"/>
            <a:r>
              <a:rPr lang="en-US" i="1" noProof="0" dirty="0" err="1"/>
              <a:t>nos</a:t>
            </a:r>
            <a:r>
              <a:rPr lang="en-US" i="1" noProof="0" dirty="0"/>
              <a:t> centramos en cómo reforzar el nivel familiar de </a:t>
            </a:r>
            <a:r>
              <a:rPr lang="en-US" i="1" noProof="0" dirty="0" err="1"/>
              <a:t>protección</a:t>
            </a:r>
            <a:r>
              <a:rPr lang="en-US" i="1" noProof="0" dirty="0"/>
              <a:t> del/la </a:t>
            </a:r>
            <a:r>
              <a:rPr lang="en-US" i="1" noProof="0" dirty="0" err="1"/>
              <a:t>menor</a:t>
            </a:r>
            <a:r>
              <a:rPr lang="en-US" i="1" noProof="0" dirty="0"/>
              <a:t> para que esté </a:t>
            </a:r>
            <a:r>
              <a:rPr lang="en-US" i="1" noProof="0" dirty="0" err="1"/>
              <a:t>más</a:t>
            </a:r>
            <a:r>
              <a:rPr lang="en-US" i="1" noProof="0" dirty="0"/>
              <a:t> Seguro/a </a:t>
            </a:r>
            <a:r>
              <a:rPr lang="en-US" i="1" dirty="0"/>
              <a:t>en </a:t>
            </a:r>
            <a:r>
              <a:rPr lang="en-US" i="1" noProof="0" dirty="0"/>
              <a:t>casa y en la comunidad.</a:t>
            </a:r>
          </a:p>
          <a:p>
            <a:r>
              <a:rPr lang="en-US" i="1" noProof="0" dirty="0"/>
              <a:t>Sin embargo, también debemos tener en cuenta el panorama general:</a:t>
            </a:r>
            <a:endParaRPr lang="en-US" i="1" dirty="0"/>
          </a:p>
          <a:p>
            <a:pPr lvl="1"/>
            <a:r>
              <a:rPr lang="en-US" i="1" noProof="0" dirty="0" err="1"/>
              <a:t>tenemos</a:t>
            </a:r>
            <a:r>
              <a:rPr lang="en-US" i="1" noProof="0" dirty="0"/>
              <a:t> que considerar cómo se relaciona la familia con los demás niveles del modelo socioecológico. </a:t>
            </a:r>
          </a:p>
          <a:p>
            <a:pPr lvl="1"/>
            <a:r>
              <a:rPr lang="en-US" i="1" noProof="0" dirty="0" err="1"/>
              <a:t>cada</a:t>
            </a:r>
            <a:r>
              <a:rPr lang="en-US" i="1" noProof="0" dirty="0"/>
              <a:t> nivel puede afectar a la familia de distintas maneras, tanto de </a:t>
            </a:r>
            <a:r>
              <a:rPr lang="en-US" i="1" noProof="0" dirty="0" err="1"/>
              <a:t>manera</a:t>
            </a:r>
            <a:r>
              <a:rPr lang="en-US" i="1" noProof="0" dirty="0"/>
              <a:t> </a:t>
            </a:r>
            <a:r>
              <a:rPr lang="en-US" i="1" noProof="0" dirty="0" err="1"/>
              <a:t>positiva</a:t>
            </a:r>
            <a:r>
              <a:rPr lang="en-US" i="1" noProof="0" dirty="0"/>
              <a:t> </a:t>
            </a:r>
            <a:r>
              <a:rPr lang="en-US" i="1" noProof="0" dirty="0" err="1"/>
              <a:t>como</a:t>
            </a:r>
            <a:r>
              <a:rPr lang="en-US" i="1" noProof="0" dirty="0"/>
              <a:t> </a:t>
            </a:r>
            <a:r>
              <a:rPr lang="en-US" i="1" noProof="0" dirty="0" err="1"/>
              <a:t>negativa</a:t>
            </a:r>
            <a:r>
              <a:rPr lang="en-US" i="1" noProof="0" dirty="0"/>
              <a:t>. </a:t>
            </a:r>
          </a:p>
          <a:p>
            <a:r>
              <a:rPr lang="en-US" i="1" noProof="0" dirty="0"/>
              <a:t>Como asistentes sociales:</a:t>
            </a:r>
          </a:p>
          <a:p>
            <a:pPr lvl="1"/>
            <a:r>
              <a:rPr lang="en-US" i="1" noProof="0" dirty="0" err="1"/>
              <a:t>podemos</a:t>
            </a:r>
            <a:r>
              <a:rPr lang="en-US" i="1" noProof="0" dirty="0"/>
              <a:t> utilizar los servicios de prevención y respuesta disponibles en los </a:t>
            </a:r>
            <a:r>
              <a:rPr lang="en-US" i="1" noProof="0" dirty="0" err="1"/>
              <a:t>otros</a:t>
            </a:r>
            <a:r>
              <a:rPr lang="en-US" i="1" noProof="0" dirty="0"/>
              <a:t> </a:t>
            </a:r>
            <a:r>
              <a:rPr lang="en-US" i="1" noProof="0" dirty="0" err="1"/>
              <a:t>niveles</a:t>
            </a:r>
            <a:r>
              <a:rPr lang="en-US" i="1" noProof="0" dirty="0"/>
              <a:t>:</a:t>
            </a:r>
          </a:p>
          <a:p>
            <a:pPr lvl="2"/>
            <a:r>
              <a:rPr lang="en-US" i="1" noProof="0" dirty="0"/>
              <a:t>las </a:t>
            </a:r>
            <a:r>
              <a:rPr lang="en-US" i="1" noProof="0" dirty="0" err="1"/>
              <a:t>normas</a:t>
            </a:r>
            <a:r>
              <a:rPr lang="en-US" i="1" noProof="0" dirty="0"/>
              <a:t> socioculturales, las políticas y los marcos jurídicos pueden apoyar a </a:t>
            </a:r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cuidadores</a:t>
            </a:r>
            <a:r>
              <a:rPr lang="en-US" i="1" noProof="0" dirty="0"/>
              <a:t> y fortalecer a las familias.</a:t>
            </a:r>
          </a:p>
          <a:p>
            <a:pPr lvl="2"/>
            <a:r>
              <a:rPr lang="en-US" i="1" noProof="0" dirty="0" err="1"/>
              <a:t>los</a:t>
            </a:r>
            <a:r>
              <a:rPr lang="en-US" i="1" noProof="0" dirty="0"/>
              <a:t> recursos comunitarios, como grupos o servicios de apoyo, pueden reforzar a las familias.</a:t>
            </a:r>
          </a:p>
          <a:p>
            <a:pPr lvl="1"/>
            <a:r>
              <a:rPr lang="en-US" i="1" dirty="0"/>
              <a:t>Podemos comprender </a:t>
            </a:r>
            <a:r>
              <a:rPr lang="en-US" i="1" noProof="0" dirty="0"/>
              <a:t>cómo influyen las </a:t>
            </a:r>
            <a:r>
              <a:rPr lang="en-US" i="1" noProof="0" dirty="0" err="1"/>
              <a:t>normas</a:t>
            </a:r>
            <a:r>
              <a:rPr lang="en-US" i="1" noProof="0" dirty="0"/>
              <a:t> socioculturales en la </a:t>
            </a:r>
            <a:r>
              <a:rPr lang="en-US" i="1" noProof="0" dirty="0" err="1"/>
              <a:t>dinámica</a:t>
            </a:r>
            <a:r>
              <a:rPr lang="en-US" i="1" noProof="0" dirty="0"/>
              <a:t> familiar:</a:t>
            </a:r>
            <a:endParaRPr lang="en-US" i="1" dirty="0"/>
          </a:p>
          <a:p>
            <a:pPr lvl="2"/>
            <a:r>
              <a:rPr lang="en-US" i="1" noProof="0" dirty="0" err="1"/>
              <a:t>esto</a:t>
            </a:r>
            <a:r>
              <a:rPr lang="en-US" i="1" noProof="0" dirty="0"/>
              <a:t> nos ayuda a ser más capaces de trabajar con las familias para aprovechar las </a:t>
            </a:r>
            <a:r>
              <a:rPr lang="en-US" i="1" noProof="0" dirty="0" err="1"/>
              <a:t>normas</a:t>
            </a:r>
            <a:r>
              <a:rPr lang="en-US" i="1" noProof="0" dirty="0"/>
              <a:t> socioculturales protectoras y cuestionar las perjudiciales.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E686BF7-8318-D0DD-167D-345C6859B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678008A-BE2E-FF97-DD6E-33A2A16684D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590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ym typeface="Calibri"/>
              </a:rPr>
              <a:t>EXPLICAR</a:t>
            </a:r>
          </a:p>
          <a:p>
            <a:r>
              <a:rPr lang="en-US" dirty="0" err="1">
                <a:sym typeface="Arial"/>
              </a:rPr>
              <a:t>Presente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el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contenido</a:t>
            </a:r>
            <a:r>
              <a:rPr lang="en-US" dirty="0">
                <a:sym typeface="Arial"/>
              </a:rPr>
              <a:t> de la </a:t>
            </a:r>
            <a:r>
              <a:rPr lang="en-US" dirty="0" err="1">
                <a:sym typeface="Arial"/>
              </a:rPr>
              <a:t>diapositiva</a:t>
            </a:r>
            <a:r>
              <a:rPr lang="en-US" dirty="0">
                <a:sym typeface="Arial"/>
              </a:rPr>
              <a:t>.</a:t>
            </a:r>
          </a:p>
          <a:p>
            <a:r>
              <a:rPr lang="es-ES" i="1" dirty="0"/>
              <a:t>¿Hay preguntas o alguien necesita una aclaración?</a:t>
            </a:r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F31A3C2-9942-5188-992E-4249A56E0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6B8F2DF6-5C2F-163C-8E14-FDBA98C9AB4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25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SESIÓN 3 </a:t>
            </a:r>
            <a:br>
              <a:rPr lang="en-US" b="1" noProof="0" dirty="0"/>
            </a:br>
            <a:r>
              <a:rPr lang="en-US" b="1" noProof="0" dirty="0"/>
              <a:t>DURACIÓN: 1h45</a:t>
            </a:r>
          </a:p>
          <a:p>
            <a:pPr marL="0" indent="0">
              <a:buNone/>
            </a:pPr>
            <a:r>
              <a:rPr lang="en-US" b="1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EXPLICAR</a:t>
            </a:r>
            <a:endParaRPr lang="en-US" b="1" noProof="0" dirty="0"/>
          </a:p>
          <a:p>
            <a:r>
              <a:rPr lang="en-US" i="1" noProof="0" dirty="0"/>
              <a:t>Durante la sesión anterior </a:t>
            </a:r>
            <a:r>
              <a:rPr lang="en-US" i="1" noProof="0" dirty="0" err="1"/>
              <a:t>conversamos</a:t>
            </a:r>
            <a:r>
              <a:rPr lang="en-US" i="1" noProof="0" dirty="0"/>
              <a:t> </a:t>
            </a:r>
            <a:r>
              <a:rPr lang="en-US" i="1" noProof="0" dirty="0" err="1"/>
              <a:t>acerca</a:t>
            </a:r>
            <a:r>
              <a:rPr lang="en-US" i="1" noProof="0" dirty="0"/>
              <a:t> de:</a:t>
            </a:r>
          </a:p>
          <a:p>
            <a:pPr lvl="1"/>
            <a:r>
              <a:rPr lang="en-US" i="1" noProof="0" dirty="0" err="1"/>
              <a:t>qué</a:t>
            </a:r>
            <a:r>
              <a:rPr lang="en-US" i="1" noProof="0" dirty="0"/>
              <a:t> es </a:t>
            </a:r>
            <a:r>
              <a:rPr lang="en-US" i="1" noProof="0" dirty="0" err="1"/>
              <a:t>el</a:t>
            </a:r>
            <a:r>
              <a:rPr lang="en-US" i="1" noProof="0" dirty="0"/>
              <a:t> </a:t>
            </a:r>
            <a:r>
              <a:rPr lang="en-US" i="1" noProof="0" dirty="0" err="1"/>
              <a:t>fortalecimiento</a:t>
            </a:r>
            <a:r>
              <a:rPr lang="en-US" i="1" noProof="0" dirty="0"/>
              <a:t> familiar.</a:t>
            </a:r>
          </a:p>
          <a:p>
            <a:pPr lvl="1"/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Estándares</a:t>
            </a:r>
            <a:r>
              <a:rPr lang="en-US" i="1" noProof="0" dirty="0"/>
              <a:t> </a:t>
            </a:r>
            <a:r>
              <a:rPr lang="en-US" i="1" noProof="0" dirty="0" err="1"/>
              <a:t>mínimos</a:t>
            </a:r>
            <a:r>
              <a:rPr lang="en-US" i="1" noProof="0" dirty="0"/>
              <a:t> de protección de la </a:t>
            </a:r>
            <a:r>
              <a:rPr lang="en-US" i="1" noProof="0" dirty="0" err="1"/>
              <a:t>infancia</a:t>
            </a:r>
            <a:r>
              <a:rPr lang="en-US" i="1" noProof="0" dirty="0"/>
              <a:t>.</a:t>
            </a:r>
          </a:p>
          <a:p>
            <a:pPr lvl="1"/>
            <a:r>
              <a:rPr lang="en-US" i="1" noProof="0" dirty="0"/>
              <a:t>la CDN.</a:t>
            </a:r>
          </a:p>
          <a:p>
            <a:r>
              <a:rPr lang="en-US" i="1" noProof="0" dirty="0"/>
              <a:t>A continuación describiremos el enfoque de </a:t>
            </a:r>
            <a:r>
              <a:rPr lang="en-US" i="1" noProof="0" dirty="0" err="1"/>
              <a:t>fortalecimiento</a:t>
            </a:r>
            <a:r>
              <a:rPr lang="en-US" i="1" noProof="0" dirty="0"/>
              <a:t> familiar y </a:t>
            </a:r>
            <a:r>
              <a:rPr lang="en-US" i="1" noProof="0" dirty="0" err="1"/>
              <a:t>veremos</a:t>
            </a:r>
            <a:r>
              <a:rPr lang="en-US" i="1" noProof="0" dirty="0"/>
              <a:t> de </a:t>
            </a:r>
            <a:r>
              <a:rPr lang="en-US" i="1" noProof="0" dirty="0" err="1"/>
              <a:t>qué</a:t>
            </a:r>
            <a:r>
              <a:rPr lang="en-US" i="1" noProof="0" dirty="0"/>
              <a:t> se </a:t>
            </a:r>
            <a:r>
              <a:rPr lang="en-US" i="1" noProof="0" dirty="0" err="1"/>
              <a:t>trata</a:t>
            </a:r>
            <a:r>
              <a:rPr lang="en-US" i="1" noProof="0" dirty="0"/>
              <a:t>. </a:t>
            </a:r>
          </a:p>
          <a:p>
            <a:r>
              <a:rPr lang="en-US" i="1" noProof="0" dirty="0"/>
              <a:t>El fortalecimiento familiar es ambas cosas:</a:t>
            </a:r>
          </a:p>
          <a:p>
            <a:pPr lvl="1"/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noProof="0" dirty="0"/>
              <a:t>forma de hacer lo que hacemos actualmente: por ejemplo, cómo gestionamos los casos, cómo nos relacionamos con una familia, cómo evaluamos las necesidades de un/a </a:t>
            </a:r>
            <a:r>
              <a:rPr lang="en-US" i="1" noProof="0" dirty="0" err="1"/>
              <a:t>menor</a:t>
            </a:r>
            <a:r>
              <a:rPr lang="en-US" i="1" noProof="0" dirty="0"/>
              <a:t>, cómo trabajamos con las familias para hacer un seguimiento y revisar los progresos, etc. </a:t>
            </a:r>
          </a:p>
          <a:p>
            <a:pPr lvl="1"/>
            <a:r>
              <a:rPr lang="en-US" i="1" dirty="0"/>
              <a:t>un </a:t>
            </a:r>
            <a:r>
              <a:rPr lang="en-US" i="1" noProof="0" dirty="0"/>
              <a:t>conjunto de actividades adicionales en </a:t>
            </a:r>
            <a:r>
              <a:rPr lang="en-US" i="1" noProof="0" dirty="0" err="1"/>
              <a:t>el</a:t>
            </a:r>
            <a:r>
              <a:rPr lang="en-US" i="1" noProof="0" dirty="0"/>
              <a:t> plan de </a:t>
            </a:r>
            <a:r>
              <a:rPr lang="en-US" i="1" noProof="0" dirty="0" err="1"/>
              <a:t>caso</a:t>
            </a:r>
            <a:r>
              <a:rPr lang="en-US" i="1" noProof="0" dirty="0"/>
              <a:t>: por ejemplo, apoyo específico a la crianza de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hijos</a:t>
            </a:r>
            <a:r>
              <a:rPr lang="en-US" i="1" noProof="0" dirty="0"/>
              <a:t>/as y otras actividades específicas para reforzar la capacidad de la familia y de </a:t>
            </a:r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cuidadores</a:t>
            </a:r>
            <a:r>
              <a:rPr lang="en-US" i="1" noProof="0" dirty="0"/>
              <a:t>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7281364-31F7-DE5B-C22A-A73B2DF7C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B5E3A8FB-BE60-0774-C6E3-CCA9BC35A93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118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Debate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grupo</a:t>
            </a:r>
            <a:endParaRPr lang="en-US" b="1" noProof="0" dirty="0"/>
          </a:p>
          <a:p>
            <a:r>
              <a:rPr lang="en-US" i="1" noProof="0" dirty="0"/>
              <a:t>Durante esta sesión examinaremos tres aspectos fundamentales de un enfoque de fortalecimiento familiar para la gestión de casos. </a:t>
            </a:r>
          </a:p>
          <a:p>
            <a:r>
              <a:rPr lang="en-US" i="1" noProof="0" dirty="0"/>
              <a:t>¿</a:t>
            </a:r>
            <a:r>
              <a:rPr lang="en-US" i="1" noProof="0" dirty="0" err="1"/>
              <a:t>Pueden</a:t>
            </a:r>
            <a:r>
              <a:rPr lang="en-US" i="1" noProof="0" dirty="0"/>
              <a:t> </a:t>
            </a:r>
            <a:r>
              <a:rPr lang="en-US" i="1" noProof="0" dirty="0" err="1"/>
              <a:t>compartirnos</a:t>
            </a:r>
            <a:r>
              <a:rPr lang="en-US" i="1" noProof="0" dirty="0"/>
              <a:t> </a:t>
            </a:r>
            <a:r>
              <a:rPr lang="en-US" i="1" noProof="0" dirty="0" err="1"/>
              <a:t>su</a:t>
            </a:r>
            <a:r>
              <a:rPr lang="en-US" i="1" noProof="0" dirty="0"/>
              <a:t> experiencia sobre </a:t>
            </a:r>
            <a:r>
              <a:rPr lang="en-US" i="1" noProof="0" dirty="0" err="1"/>
              <a:t>cuáles</a:t>
            </a:r>
            <a:r>
              <a:rPr lang="en-US" i="1" noProof="0" dirty="0"/>
              <a:t> </a:t>
            </a:r>
            <a:r>
              <a:rPr lang="en-US" i="1" noProof="0" dirty="0" err="1"/>
              <a:t>creen</a:t>
            </a:r>
            <a:r>
              <a:rPr lang="en-US" i="1" noProof="0" dirty="0"/>
              <a:t> que son los factores que hacen que una familia sea fuerte? ¿Cómo es una familia fuerte? </a:t>
            </a:r>
          </a:p>
          <a:p>
            <a:pPr lvl="1"/>
            <a:r>
              <a:rPr lang="en-US" noProof="0" dirty="0"/>
              <a:t>Anote las respuestas de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en un </a:t>
            </a:r>
            <a:r>
              <a:rPr lang="en-US" noProof="0" dirty="0" err="1"/>
              <a:t>papelógrafo</a:t>
            </a:r>
            <a:r>
              <a:rPr lang="en-US" noProof="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noProof="0" dirty="0"/>
              <a:t>EXPLICAR</a:t>
            </a:r>
          </a:p>
          <a:p>
            <a:r>
              <a:rPr lang="en-US" i="1" noProof="0" dirty="0"/>
              <a:t>Un enfoque de fortalecimiento familiar es:</a:t>
            </a:r>
          </a:p>
          <a:p>
            <a:pPr lvl="1"/>
            <a:r>
              <a:rPr lang="en-US" i="1" noProof="0" dirty="0" err="1"/>
              <a:t>centrado</a:t>
            </a:r>
            <a:r>
              <a:rPr lang="en-US" i="1" noProof="0" dirty="0"/>
              <a:t> en la </a:t>
            </a:r>
            <a:r>
              <a:rPr lang="en-US" i="1" noProof="0" dirty="0" err="1"/>
              <a:t>resiliencia</a:t>
            </a:r>
            <a:r>
              <a:rPr lang="en-US" i="1" noProof="0" dirty="0"/>
              <a:t>.</a:t>
            </a:r>
          </a:p>
          <a:p>
            <a:pPr lvl="1"/>
            <a:r>
              <a:rPr lang="en-US" i="1" noProof="0" dirty="0" err="1"/>
              <a:t>basado</a:t>
            </a:r>
            <a:r>
              <a:rPr lang="en-US" i="1" noProof="0" dirty="0"/>
              <a:t> en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fortalezas</a:t>
            </a:r>
            <a:r>
              <a:rPr lang="en-US" i="1" noProof="0" dirty="0"/>
              <a:t>.</a:t>
            </a:r>
            <a:endParaRPr lang="en-US" i="1" dirty="0"/>
          </a:p>
          <a:p>
            <a:pPr lvl="1"/>
            <a:r>
              <a:rPr lang="en-US" i="1" noProof="0" dirty="0" err="1"/>
              <a:t>orientado</a:t>
            </a:r>
            <a:r>
              <a:rPr lang="en-US" i="1" noProof="0" dirty="0"/>
              <a:t> </a:t>
            </a:r>
            <a:r>
              <a:rPr lang="en-US" i="1" noProof="0" dirty="0" err="1"/>
              <a:t>hacia</a:t>
            </a:r>
            <a:r>
              <a:rPr lang="en-US" i="1" noProof="0" dirty="0"/>
              <a:t>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factores</a:t>
            </a:r>
            <a:r>
              <a:rPr lang="en-US" i="1" noProof="0" dirty="0"/>
              <a:t> de </a:t>
            </a:r>
            <a:r>
              <a:rPr lang="en-US" i="1" noProof="0" dirty="0" err="1"/>
              <a:t>protección</a:t>
            </a:r>
            <a:r>
              <a:rPr lang="en-US" i="1" noProof="0" dirty="0"/>
              <a:t>.</a:t>
            </a:r>
            <a:endParaRPr lang="en-US" i="1" dirty="0"/>
          </a:p>
          <a:p>
            <a:r>
              <a:rPr lang="en-US" b="1" i="1" noProof="0" dirty="0"/>
              <a:t>Centrado en la </a:t>
            </a:r>
            <a:r>
              <a:rPr lang="en-US" b="1" i="1" noProof="0" dirty="0" err="1"/>
              <a:t>resiliencia</a:t>
            </a:r>
            <a:r>
              <a:rPr lang="en-US" b="1" i="1" noProof="0" dirty="0"/>
              <a:t>.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Alguien</a:t>
            </a:r>
            <a:r>
              <a:rPr lang="en-US" i="1" noProof="0" dirty="0"/>
              <a:t> </a:t>
            </a:r>
            <a:r>
              <a:rPr lang="en-US" i="1" noProof="0" dirty="0" err="1"/>
              <a:t>puede</a:t>
            </a:r>
            <a:r>
              <a:rPr lang="en-US" i="1" noProof="0" dirty="0"/>
              <a:t> </a:t>
            </a:r>
            <a:r>
              <a:rPr lang="en-US" i="1" noProof="0" dirty="0" err="1"/>
              <a:t>decirnos</a:t>
            </a:r>
            <a:r>
              <a:rPr lang="en-US" i="1" noProof="0" dirty="0"/>
              <a:t> </a:t>
            </a:r>
            <a:r>
              <a:rPr lang="en-US" i="1" noProof="0" dirty="0" err="1"/>
              <a:t>qué</a:t>
            </a:r>
            <a:r>
              <a:rPr lang="en-US" i="1" noProof="0" dirty="0"/>
              <a:t> entendemos por resiliencia?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noProof="0" dirty="0"/>
              <a:t>Un enfoque centrado en la resiliencia 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reconoce: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capacidad de </a:t>
            </a:r>
            <a:r>
              <a:rPr lang="en-GB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/as </a:t>
            </a:r>
            <a:r>
              <a:rPr lang="en-GB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superar los efectos perjudiciales de las </a:t>
            </a:r>
            <a:r>
              <a:rPr lang="en-GB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adversidades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capacidad de adaptación de </a:t>
            </a:r>
            <a:r>
              <a:rPr lang="en-GB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/as </a:t>
            </a:r>
            <a:r>
              <a:rPr lang="en-GB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encontrar formas de hacer realidad sus derechos, su buena salud, su desarrollo y su bienestar. </a:t>
            </a:r>
            <a:endParaRPr lang="en-US" i="1" noProof="0" dirty="0"/>
          </a:p>
          <a:p>
            <a:r>
              <a:rPr lang="en-US" b="1" i="1" dirty="0"/>
              <a:t>Basado </a:t>
            </a:r>
            <a:r>
              <a:rPr lang="en-US" b="1" i="1" dirty="0" err="1"/>
              <a:t>en</a:t>
            </a:r>
            <a:r>
              <a:rPr lang="en-US" b="1" i="1" dirty="0"/>
              <a:t> las </a:t>
            </a:r>
            <a:r>
              <a:rPr lang="en-US" b="1" i="1" dirty="0" err="1"/>
              <a:t>fortalezas</a:t>
            </a:r>
            <a:r>
              <a:rPr lang="en-US" b="1" i="1" noProof="0" dirty="0"/>
              <a:t>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centra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fortalezas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los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aprovecharlas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ya existe y lo que funciona.</a:t>
            </a:r>
            <a:endParaRPr lang="en-US" i="1" dirty="0"/>
          </a:p>
          <a:p>
            <a:pPr lvl="1"/>
            <a:r>
              <a:rPr lang="en-US" i="1" dirty="0"/>
              <a:t>Recordemos </a:t>
            </a:r>
            <a:r>
              <a:rPr lang="en-US" i="1" noProof="0" dirty="0"/>
              <a:t>que uno de los principios de la gestión de </a:t>
            </a:r>
            <a:r>
              <a:rPr lang="en-US" i="1" noProof="0" dirty="0" err="1"/>
              <a:t>casos</a:t>
            </a:r>
            <a:r>
              <a:rPr lang="en-US" i="1" noProof="0" dirty="0"/>
              <a:t>, según las directrices de la </a:t>
            </a:r>
            <a:r>
              <a:rPr lang="es-ES" i="1" noProof="0" dirty="0"/>
              <a:t>gestión de casos de protección de menores,</a:t>
            </a:r>
            <a:r>
              <a:rPr lang="en-US" i="1" noProof="0" dirty="0"/>
              <a:t> es "capacitar a </a:t>
            </a:r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menores</a:t>
            </a:r>
            <a:r>
              <a:rPr lang="en-US" i="1" noProof="0" dirty="0"/>
              <a:t> y a las familias para que desarrollen sus </a:t>
            </a:r>
            <a:r>
              <a:rPr lang="en-US" i="1" noProof="0" dirty="0" err="1"/>
              <a:t>fortalezas</a:t>
            </a:r>
            <a:r>
              <a:rPr lang="en-US" i="1" noProof="0" dirty="0"/>
              <a:t>".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s-ES" b="1" dirty="0"/>
              <a:t>CONTINÚA EN LA SIGUIENTE DIAPOSITIVA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b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5ECF5BD-A411-1494-51AD-67D8BCD35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960DDB5D-2FA0-470A-E3BE-E1960135740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5489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pPr lvl="1"/>
            <a:r>
              <a:rPr lang="en-US" i="1" noProof="0" dirty="0"/>
              <a:t>Esto significa reconocer que </a:t>
            </a:r>
            <a:r>
              <a:rPr lang="en-US" i="1" noProof="0" dirty="0" err="1"/>
              <a:t>todos</a:t>
            </a:r>
            <a:r>
              <a:rPr lang="en-US" i="1" noProof="0" dirty="0"/>
              <a:t> </a:t>
            </a:r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menores</a:t>
            </a:r>
            <a:r>
              <a:rPr lang="en-US" i="1" noProof="0" dirty="0"/>
              <a:t>, y sus familias, poseen recursos y habilidades para ayudarse a </a:t>
            </a:r>
            <a:r>
              <a:rPr lang="en-US" i="1" noProof="0" dirty="0" err="1"/>
              <a:t>sí</a:t>
            </a:r>
            <a:r>
              <a:rPr lang="en-US" i="1" noProof="0" dirty="0"/>
              <a:t> </a:t>
            </a:r>
            <a:r>
              <a:rPr lang="en-US" i="1" noProof="0" dirty="0" err="1"/>
              <a:t>mismos</a:t>
            </a:r>
            <a:r>
              <a:rPr lang="en-US" i="1" noProof="0" dirty="0"/>
              <a:t>/as y </a:t>
            </a:r>
            <a:r>
              <a:rPr lang="en-US" i="1" noProof="0" dirty="0" err="1"/>
              <a:t>contribuir</a:t>
            </a:r>
            <a:r>
              <a:rPr lang="en-US" i="1" noProof="0" dirty="0"/>
              <a:t> de </a:t>
            </a:r>
            <a:r>
              <a:rPr lang="en-US" i="1" noProof="0" dirty="0" err="1"/>
              <a:t>manera</a:t>
            </a:r>
            <a:r>
              <a:rPr lang="en-US" i="1" noProof="0" dirty="0"/>
              <a:t> </a:t>
            </a:r>
            <a:r>
              <a:rPr lang="en-US" i="1" noProof="0" dirty="0" err="1"/>
              <a:t>positiva</a:t>
            </a:r>
            <a:r>
              <a:rPr lang="en-US" i="1" noProof="0" dirty="0"/>
              <a:t> a encontrar soluciones a sus propios problemas.</a:t>
            </a:r>
          </a:p>
          <a:p>
            <a:pPr lvl="1"/>
            <a:r>
              <a:rPr lang="en-US" i="1" noProof="0" dirty="0"/>
              <a:t>Por lo tanto, en la práctica, además de identificar los problemas y prestar servicios, debemos tener en </a:t>
            </a:r>
            <a:r>
              <a:rPr lang="en-US" i="1" noProof="0" dirty="0" err="1"/>
              <a:t>cuenta</a:t>
            </a:r>
            <a:r>
              <a:rPr lang="en-US" i="1" noProof="0" dirty="0"/>
              <a:t> las </a:t>
            </a:r>
            <a:r>
              <a:rPr lang="en-US" i="1" noProof="0" dirty="0" err="1"/>
              <a:t>fortalezas</a:t>
            </a:r>
            <a:r>
              <a:rPr lang="en-US" i="1" noProof="0" dirty="0"/>
              <a:t> y los </a:t>
            </a:r>
            <a:r>
              <a:rPr lang="en-US" i="1" noProof="0" dirty="0" err="1"/>
              <a:t>recursos</a:t>
            </a:r>
            <a:r>
              <a:rPr lang="en-US" i="1" noProof="0" dirty="0"/>
              <a:t> del/la </a:t>
            </a:r>
            <a:r>
              <a:rPr lang="en-US" i="1" noProof="0" dirty="0" err="1"/>
              <a:t>menor</a:t>
            </a:r>
            <a:r>
              <a:rPr lang="en-US" i="1" noProof="0" dirty="0"/>
              <a:t> y la familia, y cómo desarrollar su capacidad para cuidar de </a:t>
            </a:r>
            <a:r>
              <a:rPr lang="en-US" i="1" noProof="0" dirty="0" err="1"/>
              <a:t>sí</a:t>
            </a:r>
            <a:r>
              <a:rPr lang="en-US" i="1" noProof="0" dirty="0"/>
              <a:t> </a:t>
            </a:r>
            <a:r>
              <a:rPr lang="en-US" i="1" noProof="0" dirty="0" err="1"/>
              <a:t>mismos</a:t>
            </a:r>
            <a:r>
              <a:rPr lang="en-US" i="1" noProof="0" dirty="0"/>
              <a:t>/as.</a:t>
            </a:r>
          </a:p>
          <a:p>
            <a:pPr lvl="1"/>
            <a:r>
              <a:rPr lang="en-US" i="1" noProof="0" dirty="0"/>
              <a:t>¿Alguien puede compartir un ejemplo de cómo ha aplicado en la práctica un enfoque basado en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fortalezas</a:t>
            </a:r>
            <a:r>
              <a:rPr lang="en-US" i="1" noProof="0" dirty="0"/>
              <a:t>?</a:t>
            </a:r>
          </a:p>
          <a:p>
            <a:r>
              <a:rPr lang="en-US" b="1" i="1" noProof="0" dirty="0"/>
              <a:t>Orientación hacia </a:t>
            </a:r>
            <a:r>
              <a:rPr lang="en-US" b="1" i="1" noProof="0" dirty="0" err="1"/>
              <a:t>los</a:t>
            </a:r>
            <a:r>
              <a:rPr lang="en-US" b="1" i="1" noProof="0" dirty="0"/>
              <a:t> </a:t>
            </a:r>
            <a:r>
              <a:rPr lang="en-US" b="1" i="1" noProof="0" dirty="0" err="1"/>
              <a:t>factores</a:t>
            </a:r>
            <a:r>
              <a:rPr lang="en-US" b="1" i="1" noProof="0" dirty="0"/>
              <a:t> de </a:t>
            </a:r>
            <a:r>
              <a:rPr lang="en-US" b="1" i="1" noProof="0" dirty="0" err="1"/>
              <a:t>protección</a:t>
            </a:r>
            <a:r>
              <a:rPr lang="en-US" b="1" i="1" noProof="0" dirty="0"/>
              <a:t>.</a:t>
            </a:r>
          </a:p>
          <a:p>
            <a:pPr lvl="1"/>
            <a:r>
              <a:rPr lang="en-US" i="1" noProof="0" dirty="0"/>
              <a:t>Existen </a:t>
            </a:r>
            <a:r>
              <a:rPr lang="en-US" i="1" noProof="0" dirty="0" err="1"/>
              <a:t>varios</a:t>
            </a:r>
            <a:r>
              <a:rPr lang="en-US" i="1" noProof="0" dirty="0"/>
              <a:t> </a:t>
            </a:r>
            <a:r>
              <a:rPr lang="en-US" i="1" noProof="0" dirty="0" err="1"/>
              <a:t>factores</a:t>
            </a:r>
            <a:r>
              <a:rPr lang="en-US" i="1" noProof="0" dirty="0"/>
              <a:t> de </a:t>
            </a:r>
            <a:r>
              <a:rPr lang="en-US" i="1" noProof="0" dirty="0" err="1"/>
              <a:t>protección</a:t>
            </a:r>
            <a:r>
              <a:rPr lang="en-US" i="1" noProof="0" dirty="0"/>
              <a:t> a nivel familiar que se sabe </a:t>
            </a:r>
            <a:r>
              <a:rPr lang="en-US" i="1" noProof="0" dirty="0" err="1"/>
              <a:t>favorecen</a:t>
            </a:r>
            <a:r>
              <a:rPr lang="en-US" i="1" noProof="0" dirty="0"/>
              <a:t> la resiliencia. Tres de ellos son: </a:t>
            </a:r>
          </a:p>
          <a:p>
            <a:pPr lvl="2"/>
            <a:r>
              <a:rPr lang="en-US" i="1" noProof="0" dirty="0" err="1"/>
              <a:t>entornos</a:t>
            </a:r>
            <a:r>
              <a:rPr lang="en-US" i="1" noProof="0" dirty="0"/>
              <a:t> afectuosos y </a:t>
            </a:r>
            <a:r>
              <a:rPr lang="en-US" i="1" noProof="0" dirty="0" err="1"/>
              <a:t>protectores</a:t>
            </a:r>
            <a:r>
              <a:rPr lang="en-US" i="1" noProof="0" dirty="0"/>
              <a:t>.</a:t>
            </a:r>
          </a:p>
          <a:p>
            <a:pPr lvl="2"/>
            <a:r>
              <a:rPr lang="en-US" i="1" noProof="0" dirty="0" err="1"/>
              <a:t>cuidadores</a:t>
            </a:r>
            <a:r>
              <a:rPr lang="en-US" i="1" noProof="0" dirty="0"/>
              <a:t> responsables y </a:t>
            </a:r>
            <a:r>
              <a:rPr lang="en-US" i="1" noProof="0" dirty="0" err="1"/>
              <a:t>solidarios</a:t>
            </a:r>
            <a:r>
              <a:rPr lang="en-US" i="1" noProof="0" dirty="0"/>
              <a:t>/as. </a:t>
            </a:r>
          </a:p>
          <a:p>
            <a:pPr lvl="2"/>
            <a:r>
              <a:rPr lang="en-US" i="1" noProof="0" dirty="0" err="1"/>
              <a:t>relaciones</a:t>
            </a:r>
            <a:r>
              <a:rPr lang="en-US" i="1" noProof="0" dirty="0"/>
              <a:t> sanas entre el cuidador y </a:t>
            </a:r>
            <a:r>
              <a:rPr lang="en-US" i="1" noProof="0" dirty="0" err="1"/>
              <a:t>el</a:t>
            </a:r>
            <a:r>
              <a:rPr lang="en-US" i="1" noProof="0" dirty="0"/>
              <a:t>/la </a:t>
            </a:r>
            <a:r>
              <a:rPr lang="en-US" i="1" noProof="0" dirty="0" err="1"/>
              <a:t>menor</a:t>
            </a:r>
            <a:r>
              <a:rPr lang="en-US" i="1" noProof="0" dirty="0"/>
              <a:t>. </a:t>
            </a:r>
          </a:p>
          <a:p>
            <a:r>
              <a:rPr lang="en-US" i="1" noProof="0" dirty="0"/>
              <a:t>A continuación las analizaremos con más detalle.</a:t>
            </a:r>
          </a:p>
          <a:p>
            <a:endParaRPr lang="en-US" noProof="0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960DDB5D-2FA0-470A-E3BE-E1960135740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407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NOTA PARA EL FACILITADOR</a:t>
            </a:r>
            <a:endParaRPr lang="en-US" b="1" noProof="0" dirty="0"/>
          </a:p>
          <a:p>
            <a:r>
              <a:rPr lang="en-US" noProof="0" dirty="0"/>
              <a:t>Esta sesión puede ser desencadenante para </a:t>
            </a:r>
            <a:r>
              <a:rPr lang="en-US" noProof="0" dirty="0" err="1"/>
              <a:t>algunos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: </a:t>
            </a:r>
          </a:p>
          <a:p>
            <a:pPr lvl="1"/>
            <a:r>
              <a:rPr lang="en-US" dirty="0" err="1"/>
              <a:t>algunos</a:t>
            </a:r>
            <a:r>
              <a:rPr lang="en-US" dirty="0"/>
              <a:t>/as pueden estar </a:t>
            </a:r>
            <a:r>
              <a:rPr lang="en-US" noProof="0" dirty="0"/>
              <a:t>luchando con su propia crianza de </a:t>
            </a:r>
            <a:r>
              <a:rPr lang="en-US" noProof="0" dirty="0" err="1"/>
              <a:t>alguna</a:t>
            </a:r>
            <a:r>
              <a:rPr lang="en-US" noProof="0" dirty="0"/>
              <a:t> </a:t>
            </a:r>
            <a:r>
              <a:rPr lang="en-US" noProof="0" dirty="0" err="1"/>
              <a:t>manera</a:t>
            </a:r>
            <a:r>
              <a:rPr lang="en-US" noProof="0" dirty="0"/>
              <a:t>.</a:t>
            </a:r>
          </a:p>
          <a:p>
            <a:pPr lvl="1"/>
            <a:r>
              <a:rPr lang="en-US" dirty="0" err="1"/>
              <a:t>algunos</a:t>
            </a:r>
            <a:r>
              <a:rPr lang="en-US" dirty="0"/>
              <a:t>/as  pueden estar </a:t>
            </a:r>
            <a:r>
              <a:rPr lang="en-US" noProof="0" dirty="0"/>
              <a:t>afrontando retos en casa y/o en la vida familiar. </a:t>
            </a:r>
          </a:p>
          <a:p>
            <a:r>
              <a:rPr lang="en-US" noProof="0" dirty="0"/>
              <a:t>Explíqueselo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y sea sensible a sus </a:t>
            </a:r>
            <a:r>
              <a:rPr lang="en-US" noProof="0" dirty="0" err="1"/>
              <a:t>reacciones</a:t>
            </a:r>
            <a:r>
              <a:rPr lang="en-US" noProof="0" dirty="0"/>
              <a:t> y/o </a:t>
            </a:r>
            <a:r>
              <a:rPr lang="en-US" noProof="0" dirty="0" err="1"/>
              <a:t>necesidades</a:t>
            </a:r>
            <a:r>
              <a:rPr lang="en-US" noProof="0" dirty="0"/>
              <a:t> durante esta actividad. </a:t>
            </a:r>
          </a:p>
          <a:p>
            <a:r>
              <a:rPr lang="en-US" noProof="0" dirty="0" err="1"/>
              <a:t>Recuérdele</a:t>
            </a:r>
            <a:r>
              <a:rPr lang="en-US" noProof="0" dirty="0"/>
              <a:t>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las técnicas de autocuidado o practique una actividad de autocuidado, según sea necesario. </a:t>
            </a:r>
          </a:p>
          <a:p>
            <a:pPr marL="0" indent="0">
              <a:buNone/>
            </a:pPr>
            <a:r>
              <a:rPr lang="en-US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b="1" noProof="0" dirty="0"/>
              <a:t>INTRODUCCIÓN</a:t>
            </a:r>
          </a:p>
          <a:p>
            <a:r>
              <a:rPr lang="en-US" noProof="0" dirty="0"/>
              <a:t>Divida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en 6 </a:t>
            </a:r>
            <a:r>
              <a:rPr lang="en-US" noProof="0" dirty="0" err="1"/>
              <a:t>grupos</a:t>
            </a:r>
            <a:r>
              <a:rPr lang="en-US" noProof="0" dirty="0"/>
              <a:t>.</a:t>
            </a:r>
          </a:p>
          <a:p>
            <a:r>
              <a:rPr lang="en-US" dirty="0"/>
              <a:t>Asigne a cada grupo una representación de la </a:t>
            </a:r>
            <a:r>
              <a:rPr lang="en-US" dirty="0" err="1"/>
              <a:t>diapositiva</a:t>
            </a:r>
            <a:r>
              <a:rPr lang="en-US" dirty="0"/>
              <a:t>.</a:t>
            </a:r>
          </a:p>
          <a:p>
            <a:r>
              <a:rPr lang="en-US" i="1" dirty="0"/>
              <a:t>En sus grupos, preparen un juego de rol basado en el </a:t>
            </a:r>
            <a:r>
              <a:rPr lang="en-US" i="1" dirty="0" err="1"/>
              <a:t>ejemplo</a:t>
            </a:r>
            <a:r>
              <a:rPr lang="en-US" i="1" dirty="0"/>
              <a:t> </a:t>
            </a:r>
            <a:r>
              <a:rPr lang="en-US" i="1" dirty="0" err="1"/>
              <a:t>asignado</a:t>
            </a:r>
            <a:r>
              <a:rPr lang="en-US" i="1" dirty="0"/>
              <a:t>.</a:t>
            </a:r>
            <a:endParaRPr lang="en-US" i="1" noProof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noProof="0" dirty="0"/>
              <a:t>ACTIVIDAD EN GRUPO (10 minutos)</a:t>
            </a:r>
            <a:endParaRPr lang="en-US" noProof="0" dirty="0"/>
          </a:p>
          <a:p>
            <a:r>
              <a:rPr lang="en-US" noProof="0" dirty="0" err="1"/>
              <a:t>Ofrézcale</a:t>
            </a:r>
            <a:r>
              <a:rPr lang="en-US" noProof="0" dirty="0"/>
              <a:t> 10 minutos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para </a:t>
            </a:r>
            <a:r>
              <a:rPr lang="en-US" noProof="0" dirty="0" err="1"/>
              <a:t>completar</a:t>
            </a:r>
            <a:r>
              <a:rPr lang="en-US" noProof="0" dirty="0"/>
              <a:t>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b="1" dirty="0"/>
              <a:t>Debate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grupo</a:t>
            </a:r>
            <a:endParaRPr lang="en-US" b="1" noProof="0" dirty="0"/>
          </a:p>
          <a:p>
            <a:r>
              <a:rPr lang="en-US" dirty="0" err="1"/>
              <a:t>Ofrézcale</a:t>
            </a:r>
            <a:r>
              <a:rPr lang="en-US" dirty="0"/>
              <a:t> 5 minutos a cada grupo para que presente sus juegos de </a:t>
            </a:r>
            <a:r>
              <a:rPr lang="en-US" dirty="0" err="1"/>
              <a:t>rol</a:t>
            </a:r>
            <a:r>
              <a:rPr lang="en-US" dirty="0"/>
              <a:t>.</a:t>
            </a:r>
          </a:p>
          <a:p>
            <a:r>
              <a:rPr lang="en-US" noProof="0" dirty="0"/>
              <a:t>Empiece con el ejemplo negativo de lo contrario de cada factor de protección, seguido del positivo.</a:t>
            </a:r>
          </a:p>
          <a:p>
            <a:r>
              <a:rPr lang="en-US" dirty="0"/>
              <a:t>Complete los juegos de rol con las orientaciones de la </a:t>
            </a:r>
            <a:r>
              <a:rPr lang="en-US" dirty="0" err="1"/>
              <a:t>página</a:t>
            </a:r>
            <a:r>
              <a:rPr lang="en-US" dirty="0"/>
              <a:t> </a:t>
            </a:r>
            <a:r>
              <a:rPr lang="en-US" dirty="0" err="1"/>
              <a:t>siguiente</a:t>
            </a:r>
            <a:r>
              <a:rPr lang="en-US" dirty="0"/>
              <a:t>.</a:t>
            </a:r>
            <a:endParaRPr lang="en-US" noProof="0" dirty="0"/>
          </a:p>
          <a:p>
            <a:r>
              <a:rPr lang="en-US" i="1" noProof="0" dirty="0"/>
              <a:t>¿Cuáles son algunas de las formas en que las actividades e intervenciones de gestión de casos podrían contribuir a los </a:t>
            </a:r>
            <a:r>
              <a:rPr lang="en-US" i="1" noProof="0" dirty="0" err="1"/>
              <a:t>tres</a:t>
            </a:r>
            <a:r>
              <a:rPr lang="en-US" i="1" noProof="0" dirty="0"/>
              <a:t> </a:t>
            </a:r>
            <a:r>
              <a:rPr lang="en-US" i="1" noProof="0" dirty="0" err="1"/>
              <a:t>factores</a:t>
            </a:r>
            <a:r>
              <a:rPr lang="en-US" i="1" noProof="0" dirty="0"/>
              <a:t> de </a:t>
            </a:r>
            <a:r>
              <a:rPr lang="en-US" i="1" noProof="0" dirty="0" err="1"/>
              <a:t>protección</a:t>
            </a:r>
            <a:r>
              <a:rPr lang="en-US" i="1" noProof="0" dirty="0"/>
              <a:t>?</a:t>
            </a:r>
          </a:p>
          <a:p>
            <a:pPr marL="0" indent="0">
              <a:buNone/>
            </a:pPr>
            <a:r>
              <a:rPr lang="en-US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s-ES" b="1" dirty="0"/>
              <a:t>CONTINÚA EN LA SIGUIENTE DIAPOSITIVA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b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BF94514-AA6F-C6C6-3365-1827AD9A9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3026A9EA-FBE2-78FC-DE44-1B1FF74D01E8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29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12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ym typeface="Arial"/>
              </a:rPr>
              <a:t>VISIÓN GENERAL</a:t>
            </a:r>
          </a:p>
          <a:p>
            <a:r>
              <a:rPr lang="en-US" b="1" dirty="0">
                <a:sym typeface="Arial"/>
              </a:rPr>
              <a:t>Duración:</a:t>
            </a:r>
            <a:r>
              <a:rPr lang="en-US" dirty="0">
                <a:sym typeface="Arial"/>
              </a:rPr>
              <a:t> 6 horas.</a:t>
            </a:r>
          </a:p>
          <a:p>
            <a:r>
              <a:rPr lang="en-US" b="1" dirty="0">
                <a:sym typeface="Arial"/>
              </a:rPr>
              <a:t>Objetivo del módulo: </a:t>
            </a:r>
            <a:r>
              <a:rPr lang="en-US" b="0" dirty="0" err="1">
                <a:sym typeface="Arial"/>
              </a:rPr>
              <a:t>m</a:t>
            </a:r>
            <a:r>
              <a:rPr lang="en-US" dirty="0" err="1"/>
              <a:t>ejorar</a:t>
            </a:r>
            <a:r>
              <a:rPr lang="en-US" dirty="0"/>
              <a:t> la comprensión de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sobre las definiciones de fortalecimiento familiar, el enfoque de fortalecimiento familiar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de las </a:t>
            </a:r>
            <a:r>
              <a:rPr lang="en-US" dirty="0" err="1"/>
              <a:t>normas</a:t>
            </a:r>
            <a:r>
              <a:rPr lang="en-US" dirty="0"/>
              <a:t> y prácticas sociales.</a:t>
            </a:r>
          </a:p>
          <a:p>
            <a:r>
              <a:rPr lang="en-US" b="1" dirty="0">
                <a:sym typeface="Arial"/>
              </a:rPr>
              <a:t>Objetivos de aprendizaje del módulo: </a:t>
            </a:r>
            <a:r>
              <a:rPr lang="en-US" b="0" dirty="0">
                <a:sym typeface="Arial"/>
              </a:rPr>
              <a:t>al </a:t>
            </a:r>
            <a:r>
              <a:rPr lang="en-US" dirty="0">
                <a:sym typeface="Arial"/>
              </a:rPr>
              <a:t>final de estas sesiones, </a:t>
            </a:r>
            <a:r>
              <a:rPr lang="en-US" dirty="0" err="1">
                <a:sym typeface="Arial"/>
              </a:rPr>
              <a:t>el</a:t>
            </a:r>
            <a:r>
              <a:rPr lang="en-US" dirty="0">
                <a:sym typeface="Arial"/>
              </a:rPr>
              <a:t>/la </a:t>
            </a:r>
            <a:r>
              <a:rPr lang="en-US" dirty="0" err="1">
                <a:sym typeface="Arial"/>
              </a:rPr>
              <a:t>participante</a:t>
            </a:r>
            <a:r>
              <a:rPr lang="en-US" dirty="0">
                <a:sym typeface="Arial"/>
              </a:rPr>
              <a:t> será capaz de:</a:t>
            </a:r>
          </a:p>
          <a:p>
            <a:pPr lvl="1"/>
            <a:r>
              <a:rPr lang="en-US" dirty="0" err="1">
                <a:sym typeface="Arial"/>
              </a:rPr>
              <a:t>comparar</a:t>
            </a:r>
            <a:r>
              <a:rPr lang="en-US" dirty="0">
                <a:sym typeface="Arial"/>
              </a:rPr>
              <a:t> y </a:t>
            </a:r>
            <a:r>
              <a:rPr lang="en-US" dirty="0" err="1">
                <a:sym typeface="Arial"/>
              </a:rPr>
              <a:t>contrastar</a:t>
            </a:r>
            <a:r>
              <a:rPr lang="en-US" dirty="0">
                <a:sym typeface="Arial"/>
              </a:rPr>
              <a:t> las definiciones de fortalecimiento familiar.</a:t>
            </a:r>
            <a:endParaRPr lang="en-US" dirty="0"/>
          </a:p>
          <a:p>
            <a:pPr lvl="1"/>
            <a:r>
              <a:rPr lang="en-US" dirty="0" err="1"/>
              <a:t>describir</a:t>
            </a:r>
            <a:r>
              <a:rPr lang="en-US" dirty="0"/>
              <a:t> el enfoque de fortalecimiento familiar, incluida la resiliencia,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factores</a:t>
            </a:r>
            <a:r>
              <a:rPr lang="en-US" dirty="0"/>
              <a:t> de </a:t>
            </a:r>
            <a:r>
              <a:rPr lang="en-US" dirty="0" err="1"/>
              <a:t>protección</a:t>
            </a:r>
            <a:r>
              <a:rPr lang="en-US" dirty="0"/>
              <a:t> y la gestión de casos basada en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fortalezas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Analizar la dinámica familiar y explicar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de las </a:t>
            </a:r>
            <a:r>
              <a:rPr lang="en-US" dirty="0" err="1"/>
              <a:t>normas</a:t>
            </a:r>
            <a:r>
              <a:rPr lang="en-US" dirty="0"/>
              <a:t> y prácticas sociales en el fortalecimiento de la familia.</a:t>
            </a:r>
          </a:p>
          <a:p>
            <a:r>
              <a:rPr lang="en-US" b="1" dirty="0">
                <a:sym typeface="Arial"/>
              </a:rPr>
              <a:t>Sesiones:</a:t>
            </a:r>
          </a:p>
          <a:p>
            <a:pPr lvl="1"/>
            <a:r>
              <a:rPr lang="en-US" dirty="0" err="1">
                <a:sym typeface="Arial"/>
              </a:rPr>
              <a:t>definiciones</a:t>
            </a:r>
            <a:r>
              <a:rPr lang="en-US" dirty="0">
                <a:sym typeface="Arial"/>
              </a:rPr>
              <a:t> y conceptos clave del </a:t>
            </a:r>
            <a:r>
              <a:rPr lang="en-US" dirty="0" err="1">
                <a:sym typeface="Arial"/>
              </a:rPr>
              <a:t>fortalecimiento</a:t>
            </a:r>
            <a:r>
              <a:rPr lang="en-US" dirty="0">
                <a:sym typeface="Arial"/>
              </a:rPr>
              <a:t> familiar.</a:t>
            </a:r>
          </a:p>
          <a:p>
            <a:pPr lvl="1"/>
            <a:r>
              <a:rPr lang="en-US" dirty="0" err="1">
                <a:sym typeface="Arial"/>
              </a:rPr>
              <a:t>adoptar</a:t>
            </a:r>
            <a:r>
              <a:rPr lang="en-US" dirty="0">
                <a:sym typeface="Arial"/>
              </a:rPr>
              <a:t> un enfoque de </a:t>
            </a:r>
            <a:r>
              <a:rPr lang="en-US" dirty="0" err="1">
                <a:sym typeface="Arial"/>
              </a:rPr>
              <a:t>fortalecimiento</a:t>
            </a:r>
            <a:r>
              <a:rPr lang="en-US" dirty="0">
                <a:sym typeface="Arial"/>
              </a:rPr>
              <a:t> familiar.</a:t>
            </a:r>
          </a:p>
          <a:p>
            <a:pPr lvl="1"/>
            <a:r>
              <a:rPr lang="en-US" dirty="0" err="1"/>
              <a:t>dinámica</a:t>
            </a:r>
            <a:r>
              <a:rPr lang="en-US" dirty="0"/>
              <a:t> familiar, género y </a:t>
            </a:r>
            <a:r>
              <a:rPr lang="en-US" dirty="0" err="1"/>
              <a:t>rol</a:t>
            </a:r>
            <a:r>
              <a:rPr lang="en-US" dirty="0"/>
              <a:t> de las </a:t>
            </a:r>
            <a:r>
              <a:rPr lang="en-US" dirty="0" err="1"/>
              <a:t>normas</a:t>
            </a:r>
            <a:r>
              <a:rPr lang="en-US" dirty="0"/>
              <a:t> y </a:t>
            </a:r>
            <a:r>
              <a:rPr lang="en-US" dirty="0" err="1"/>
              <a:t>prácticas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.</a:t>
            </a:r>
            <a:endParaRPr lang="en-US" dirty="0">
              <a:sym typeface="Arial"/>
            </a:endParaRPr>
          </a:p>
          <a:p>
            <a:r>
              <a:rPr lang="en-US" b="1" dirty="0" err="1">
                <a:sym typeface="Arial"/>
              </a:rPr>
              <a:t>Estándares</a:t>
            </a:r>
            <a:r>
              <a:rPr lang="en-US" b="1" dirty="0">
                <a:sym typeface="Arial"/>
              </a:rPr>
              <a:t> </a:t>
            </a:r>
            <a:r>
              <a:rPr lang="en-US" b="1" dirty="0" err="1">
                <a:sym typeface="Arial"/>
              </a:rPr>
              <a:t>mínimos</a:t>
            </a:r>
            <a:r>
              <a:rPr lang="en-US" b="1" dirty="0">
                <a:sym typeface="Arial"/>
              </a:rPr>
              <a:t> de protección de la infancia:</a:t>
            </a:r>
          </a:p>
          <a:p>
            <a:pPr lvl="1"/>
            <a:r>
              <a:rPr lang="en-US" dirty="0" err="1"/>
              <a:t>Estándar</a:t>
            </a:r>
            <a:r>
              <a:rPr lang="en-US" dirty="0"/>
              <a:t> 16: </a:t>
            </a:r>
            <a:r>
              <a:rPr lang="en-US" dirty="0" err="1"/>
              <a:t>Refuerzo</a:t>
            </a:r>
            <a:r>
              <a:rPr lang="en-US" dirty="0"/>
              <a:t> de los entornos familiares y </a:t>
            </a:r>
            <a:r>
              <a:rPr lang="en-US" dirty="0" err="1"/>
              <a:t>asistenciales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Estándar</a:t>
            </a:r>
            <a:r>
              <a:rPr lang="en-US" dirty="0"/>
              <a:t> 14: </a:t>
            </a:r>
            <a:r>
              <a:rPr lang="en-US" dirty="0" err="1"/>
              <a:t>Implementación</a:t>
            </a:r>
            <a:r>
              <a:rPr lang="en-US" dirty="0"/>
              <a:t> de un enfoque </a:t>
            </a:r>
            <a:r>
              <a:rPr lang="en-US" dirty="0" err="1"/>
              <a:t>socioecológico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programación de </a:t>
            </a:r>
            <a:r>
              <a:rPr lang="en-US" dirty="0" err="1"/>
              <a:t>protección</a:t>
            </a:r>
            <a:r>
              <a:rPr lang="en-US" dirty="0"/>
              <a:t> de la </a:t>
            </a:r>
            <a:r>
              <a:rPr lang="en-US" dirty="0" err="1"/>
              <a:t>infancia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Estándar</a:t>
            </a:r>
            <a:r>
              <a:rPr lang="en-US" dirty="0"/>
              <a:t> 17: </a:t>
            </a:r>
            <a:r>
              <a:rPr lang="en-US" dirty="0" err="1"/>
              <a:t>Enfoques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Estándar</a:t>
            </a:r>
            <a:r>
              <a:rPr lang="en-US" dirty="0"/>
              <a:t> 18: Gestión de </a:t>
            </a:r>
            <a:r>
              <a:rPr lang="en-US" dirty="0" err="1"/>
              <a:t>casos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Estándar</a:t>
            </a:r>
            <a:r>
              <a:rPr lang="en-US" dirty="0"/>
              <a:t> 19: </a:t>
            </a:r>
            <a:r>
              <a:rPr lang="en-US" dirty="0" err="1"/>
              <a:t>Cuidados</a:t>
            </a:r>
            <a:r>
              <a:rPr lang="en-US" dirty="0"/>
              <a:t> alternativos.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FUENTES</a:t>
            </a:r>
          </a:p>
          <a:p>
            <a:r>
              <a:rPr lang="en-US" dirty="0">
                <a:sym typeface="Arial"/>
              </a:rPr>
              <a:t>Alianza para la protección de la infancia en la </a:t>
            </a:r>
            <a:r>
              <a:rPr lang="en-US" dirty="0" err="1">
                <a:sym typeface="Arial"/>
              </a:rPr>
              <a:t>acción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humanitaria</a:t>
            </a:r>
            <a:r>
              <a:rPr lang="en-US" dirty="0">
                <a:sym typeface="Arial"/>
              </a:rPr>
              <a:t> (2019). </a:t>
            </a:r>
            <a:r>
              <a:rPr lang="en-US" i="1" dirty="0" err="1">
                <a:sym typeface="Arial"/>
              </a:rPr>
              <a:t>Estándares</a:t>
            </a:r>
            <a:r>
              <a:rPr lang="en-US" i="1" dirty="0">
                <a:sym typeface="Arial"/>
              </a:rPr>
              <a:t> </a:t>
            </a:r>
            <a:r>
              <a:rPr lang="en-US" i="1" dirty="0" err="1">
                <a:sym typeface="Arial"/>
              </a:rPr>
              <a:t>mínimos</a:t>
            </a:r>
            <a:r>
              <a:rPr lang="en-US" i="1" dirty="0">
                <a:sym typeface="Arial"/>
              </a:rPr>
              <a:t> para la protección de la infancia en la acción humanitaria.</a:t>
            </a:r>
          </a:p>
          <a:p>
            <a:r>
              <a:rPr lang="en-US" dirty="0">
                <a:sym typeface="Arial"/>
              </a:rPr>
              <a:t>Save the Children (2012). </a:t>
            </a:r>
            <a:r>
              <a:rPr lang="en-US" i="1" dirty="0">
                <a:sym typeface="Arial"/>
              </a:rPr>
              <a:t>Fortalecimiento de las familias: Programas de Save the Children en apoyo de las políticas de cuidado infantil y crianza.</a:t>
            </a:r>
          </a:p>
          <a:p>
            <a:r>
              <a:rPr lang="en-US" dirty="0">
                <a:sym typeface="Arial"/>
              </a:rPr>
              <a:t>UNICEF (2018). </a:t>
            </a:r>
            <a:r>
              <a:rPr lang="en-US" i="1" dirty="0">
                <a:sym typeface="Arial"/>
              </a:rPr>
              <a:t>Fortalecimiento de las familias vulnerables.</a:t>
            </a:r>
          </a:p>
          <a:p>
            <a:r>
              <a:rPr lang="en-US" dirty="0">
                <a:sym typeface="Arial"/>
              </a:rPr>
              <a:t>IRC. </a:t>
            </a:r>
            <a:r>
              <a:rPr lang="en-US" i="1" dirty="0">
                <a:sym typeface="Arial"/>
              </a:rPr>
              <a:t>Espacios seguros de curación y aprendizaje: Formación en habilidades parentales. </a:t>
            </a:r>
          </a:p>
          <a:p>
            <a:r>
              <a:rPr lang="en-US" dirty="0">
                <a:sym typeface="Arial"/>
              </a:rPr>
              <a:t>Iniciativa REAL Fathers. </a:t>
            </a:r>
            <a:r>
              <a:rPr lang="en-US" i="1" dirty="0">
                <a:sym typeface="Arial"/>
              </a:rPr>
              <a:t>Programa de formación de mentores.</a:t>
            </a:r>
          </a:p>
          <a:p>
            <a:r>
              <a:rPr lang="en-US" dirty="0">
                <a:sym typeface="Arial"/>
              </a:rPr>
              <a:t>Lamb et. al. (2012); Sarkardi. (2008); Flouri. (2005); Pleck &amp; Masciadrelli (2004), </a:t>
            </a:r>
            <a:r>
              <a:rPr lang="en-US" dirty="0" err="1">
                <a:sym typeface="Arial"/>
              </a:rPr>
              <a:t>todos</a:t>
            </a:r>
            <a:r>
              <a:rPr lang="en-US" dirty="0">
                <a:sym typeface="Arial"/>
              </a:rPr>
              <a:t>/as ellos citados en http://www.fatherhoodinstitute.org/wp-content/uploads/2013/03/FAT-91768-FI-SafeGUarding-A4-16pp-aw1.pdf. </a:t>
            </a: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6D05EA6F-3FC4-20E8-9331-37F4A7DDE1D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57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pPr marL="0" indent="0">
              <a:buNone/>
            </a:pPr>
            <a:r>
              <a:rPr lang="en-US" sz="1150" b="1" dirty="0"/>
              <a:t>GUÍA PARA JUEGOS DE ROL</a:t>
            </a:r>
            <a:endParaRPr lang="en-US" sz="1150" b="1" noProof="0" dirty="0"/>
          </a:p>
          <a:p>
            <a:r>
              <a:rPr lang="en-US" sz="1150" b="1" noProof="0" dirty="0"/>
              <a:t>Entre las características de un entorno de cuidado y </a:t>
            </a:r>
            <a:r>
              <a:rPr lang="en-US" sz="1150" b="1" noProof="0" dirty="0" err="1"/>
              <a:t>protección</a:t>
            </a:r>
            <a:r>
              <a:rPr lang="en-US" sz="1150" b="1" noProof="0" dirty="0"/>
              <a:t> </a:t>
            </a:r>
            <a:r>
              <a:rPr lang="en-US" sz="1150" b="1" noProof="0" dirty="0" err="1"/>
              <a:t>podemos</a:t>
            </a:r>
            <a:r>
              <a:rPr lang="en-US" sz="1150" b="1" noProof="0" dirty="0"/>
              <a:t> </a:t>
            </a:r>
            <a:r>
              <a:rPr lang="en-US" sz="1150" b="1" noProof="0" dirty="0" err="1"/>
              <a:t>mencionar</a:t>
            </a:r>
            <a:r>
              <a:rPr lang="en-US" sz="1150" b="1" noProof="0" dirty="0"/>
              <a:t>:</a:t>
            </a:r>
          </a:p>
          <a:p>
            <a:pPr lvl="1"/>
            <a:r>
              <a:rPr lang="en-US" sz="1150" noProof="0" dirty="0" err="1"/>
              <a:t>cuidadores</a:t>
            </a:r>
            <a:r>
              <a:rPr lang="en-US" sz="1150" noProof="0" dirty="0"/>
              <a:t> </a:t>
            </a:r>
            <a:r>
              <a:rPr lang="en-US" sz="1150" noProof="0" dirty="0" err="1"/>
              <a:t>atentos</a:t>
            </a:r>
            <a:r>
              <a:rPr lang="en-US" sz="1150" noProof="0" dirty="0"/>
              <a:t>/as y </a:t>
            </a:r>
            <a:r>
              <a:rPr lang="en-US" sz="1150" noProof="0" dirty="0" err="1"/>
              <a:t>solidarios</a:t>
            </a:r>
            <a:r>
              <a:rPr lang="en-US" sz="1150" noProof="0" dirty="0"/>
              <a:t>/as. </a:t>
            </a:r>
          </a:p>
          <a:p>
            <a:pPr lvl="1"/>
            <a:r>
              <a:rPr lang="en-US" sz="1150" noProof="0" dirty="0" err="1"/>
              <a:t>ambiente</a:t>
            </a:r>
            <a:r>
              <a:rPr lang="en-US" sz="1150" noProof="0" dirty="0"/>
              <a:t> tranquilo y sin </a:t>
            </a:r>
            <a:r>
              <a:rPr lang="en-US" sz="1150" noProof="0" dirty="0" err="1"/>
              <a:t>violencia</a:t>
            </a:r>
            <a:r>
              <a:rPr lang="en-US" sz="1150" noProof="0" dirty="0"/>
              <a:t>. </a:t>
            </a:r>
          </a:p>
          <a:p>
            <a:pPr lvl="1"/>
            <a:r>
              <a:rPr lang="en-US" sz="1150" noProof="0" dirty="0" err="1"/>
              <a:t>los</a:t>
            </a:r>
            <a:r>
              <a:rPr lang="en-US" sz="1150" noProof="0" dirty="0"/>
              <a:t> miembros de la familia mantienen </a:t>
            </a:r>
            <a:r>
              <a:rPr lang="en-US" sz="1150" noProof="0" dirty="0" err="1"/>
              <a:t>buenas</a:t>
            </a:r>
            <a:r>
              <a:rPr lang="en-US" sz="1150" noProof="0" dirty="0"/>
              <a:t> </a:t>
            </a:r>
            <a:r>
              <a:rPr lang="en-US" sz="1150" noProof="0" dirty="0" err="1"/>
              <a:t>relaciones</a:t>
            </a:r>
            <a:r>
              <a:rPr lang="en-US" sz="1150" noProof="0" dirty="0"/>
              <a:t>.</a:t>
            </a:r>
          </a:p>
          <a:p>
            <a:pPr lvl="1"/>
            <a:r>
              <a:rPr lang="en-US" sz="1150" noProof="0" dirty="0" err="1"/>
              <a:t>el</a:t>
            </a:r>
            <a:r>
              <a:rPr lang="en-US" sz="1150" noProof="0" dirty="0"/>
              <a:t> hogar </a:t>
            </a:r>
            <a:r>
              <a:rPr lang="en-US" sz="1150" noProof="0" dirty="0" err="1"/>
              <a:t>cumple</a:t>
            </a:r>
            <a:r>
              <a:rPr lang="en-US" sz="1150" noProof="0" dirty="0"/>
              <a:t> las </a:t>
            </a:r>
            <a:r>
              <a:rPr lang="en-US" sz="1150" noProof="0" dirty="0" err="1"/>
              <a:t>normas</a:t>
            </a:r>
            <a:r>
              <a:rPr lang="en-US" sz="1150" noProof="0" dirty="0"/>
              <a:t> </a:t>
            </a:r>
            <a:r>
              <a:rPr lang="en-US" sz="1150" noProof="0" dirty="0" err="1"/>
              <a:t>mínimas</a:t>
            </a:r>
            <a:r>
              <a:rPr lang="en-US" sz="1150" noProof="0" dirty="0"/>
              <a:t> </a:t>
            </a:r>
            <a:r>
              <a:rPr lang="en-US" sz="1150" noProof="0" dirty="0" err="1"/>
              <a:t>básicas</a:t>
            </a:r>
            <a:r>
              <a:rPr lang="en-US" sz="1150" noProof="0" dirty="0"/>
              <a:t> de higiene y </a:t>
            </a:r>
            <a:r>
              <a:rPr lang="en-US" sz="1150" noProof="0" dirty="0" err="1"/>
              <a:t>seguridad</a:t>
            </a:r>
            <a:r>
              <a:rPr lang="en-US" sz="1150" noProof="0" dirty="0"/>
              <a:t>. </a:t>
            </a:r>
          </a:p>
          <a:p>
            <a:pPr lvl="1"/>
            <a:r>
              <a:rPr lang="en-US" sz="1150" noProof="0" dirty="0"/>
              <a:t>hay un lugar seguro para </a:t>
            </a:r>
            <a:r>
              <a:rPr lang="en-US" sz="1150" noProof="0" dirty="0" err="1"/>
              <a:t>dormir</a:t>
            </a:r>
            <a:r>
              <a:rPr lang="en-US" sz="1150" noProof="0" dirty="0"/>
              <a:t>.</a:t>
            </a:r>
          </a:p>
          <a:p>
            <a:pPr lvl="1"/>
            <a:r>
              <a:rPr lang="en-US" sz="1150" noProof="0" dirty="0" err="1"/>
              <a:t>el</a:t>
            </a:r>
            <a:r>
              <a:rPr lang="en-US" sz="1150" noProof="0" dirty="0"/>
              <a:t>/la </a:t>
            </a:r>
            <a:r>
              <a:rPr lang="en-US" sz="1150" noProof="0" dirty="0" err="1"/>
              <a:t>menor</a:t>
            </a:r>
            <a:r>
              <a:rPr lang="en-US" sz="1150" noProof="0" dirty="0"/>
              <a:t> se </a:t>
            </a:r>
            <a:r>
              <a:rPr lang="en-US" sz="1150" noProof="0" dirty="0" err="1"/>
              <a:t>siente</a:t>
            </a:r>
            <a:r>
              <a:rPr lang="en-US" sz="1150" noProof="0" dirty="0"/>
              <a:t> </a:t>
            </a:r>
            <a:r>
              <a:rPr lang="en-US" sz="1150" noProof="0" dirty="0" err="1"/>
              <a:t>seguro</a:t>
            </a:r>
            <a:r>
              <a:rPr lang="en-US" sz="1150" noProof="0" dirty="0"/>
              <a:t>/a </a:t>
            </a:r>
            <a:r>
              <a:rPr lang="en-US" sz="1150" noProof="0" dirty="0" err="1"/>
              <a:t>allí</a:t>
            </a:r>
            <a:r>
              <a:rPr lang="en-US" sz="1150" noProof="0" dirty="0"/>
              <a:t>.</a:t>
            </a:r>
          </a:p>
          <a:p>
            <a:r>
              <a:rPr lang="en-US" sz="1150" b="1" dirty="0"/>
              <a:t>Las características de lo opuesto a un entorno afectuoso y protector pueden incluir:</a:t>
            </a:r>
          </a:p>
          <a:p>
            <a:pPr lvl="1"/>
            <a:r>
              <a:rPr lang="en-US" sz="1150" dirty="0" err="1"/>
              <a:t>puede</a:t>
            </a:r>
            <a:r>
              <a:rPr lang="en-US" sz="1150" dirty="0"/>
              <a:t> haber gritos o </a:t>
            </a:r>
            <a:r>
              <a:rPr lang="en-US" sz="1150" dirty="0" err="1"/>
              <a:t>violencia</a:t>
            </a:r>
            <a:r>
              <a:rPr lang="en-US" sz="1150" dirty="0"/>
              <a:t> </a:t>
            </a:r>
            <a:r>
              <a:rPr lang="en-US" sz="1150" dirty="0" err="1"/>
              <a:t>doméstica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/>
              <a:t>las relaciones entre los miembros del hogar pueden ser </a:t>
            </a:r>
            <a:r>
              <a:rPr lang="en-US" sz="1150" dirty="0" err="1"/>
              <a:t>difíciles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falta</a:t>
            </a:r>
            <a:r>
              <a:rPr lang="en-US" sz="1150" dirty="0"/>
              <a:t> de </a:t>
            </a:r>
            <a:r>
              <a:rPr lang="en-US" sz="1150" dirty="0" err="1"/>
              <a:t>normas</a:t>
            </a:r>
            <a:r>
              <a:rPr lang="en-US" sz="1150" dirty="0"/>
              <a:t> de seguridad o </a:t>
            </a:r>
            <a:r>
              <a:rPr lang="en-US" sz="1150" dirty="0" err="1"/>
              <a:t>higiene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falta</a:t>
            </a:r>
            <a:r>
              <a:rPr lang="en-US" sz="1150" dirty="0"/>
              <a:t> de un lugar seguro para </a:t>
            </a:r>
            <a:r>
              <a:rPr lang="en-US" sz="1150" dirty="0" err="1"/>
              <a:t>dormir</a:t>
            </a:r>
            <a:r>
              <a:rPr lang="en-US" sz="1150" dirty="0"/>
              <a:t>.</a:t>
            </a:r>
          </a:p>
          <a:p>
            <a:pPr lvl="1"/>
            <a:r>
              <a:rPr lang="en-US" sz="1150" dirty="0" err="1"/>
              <a:t>el</a:t>
            </a:r>
            <a:r>
              <a:rPr lang="en-US" sz="1150" dirty="0"/>
              <a:t>/la </a:t>
            </a:r>
            <a:r>
              <a:rPr lang="en-US" sz="1150" dirty="0" err="1"/>
              <a:t>menor</a:t>
            </a:r>
            <a:r>
              <a:rPr lang="en-US" sz="1150" dirty="0"/>
              <a:t> se </a:t>
            </a:r>
            <a:r>
              <a:rPr lang="en-US" sz="1150" dirty="0" err="1"/>
              <a:t>siente</a:t>
            </a:r>
            <a:r>
              <a:rPr lang="en-US" sz="1150" dirty="0"/>
              <a:t> </a:t>
            </a:r>
            <a:r>
              <a:rPr lang="en-US" sz="1150" dirty="0" err="1"/>
              <a:t>inseguro</a:t>
            </a:r>
            <a:r>
              <a:rPr lang="en-US" sz="1150" dirty="0"/>
              <a:t>/a.</a:t>
            </a:r>
          </a:p>
          <a:p>
            <a:r>
              <a:rPr lang="en-US" sz="1150" b="1" dirty="0"/>
              <a:t>Entre las características de un/a </a:t>
            </a:r>
            <a:r>
              <a:rPr lang="en-US" sz="1150" b="1" dirty="0" err="1"/>
              <a:t>cuidador</a:t>
            </a:r>
            <a:r>
              <a:rPr lang="en-US" sz="1150" b="1" dirty="0"/>
              <a:t> </a:t>
            </a:r>
            <a:r>
              <a:rPr lang="en-US" sz="1150" b="1" dirty="0" err="1"/>
              <a:t>atento</a:t>
            </a:r>
            <a:r>
              <a:rPr lang="en-US" sz="1150" b="1" dirty="0"/>
              <a:t>/a y </a:t>
            </a:r>
            <a:r>
              <a:rPr lang="en-US" sz="1150" b="1" dirty="0" err="1"/>
              <a:t>solidario</a:t>
            </a:r>
            <a:r>
              <a:rPr lang="en-US" sz="1150" b="1" dirty="0"/>
              <a:t>/a </a:t>
            </a:r>
            <a:r>
              <a:rPr lang="en-US" sz="1150" b="1" dirty="0" err="1"/>
              <a:t>podemos</a:t>
            </a:r>
            <a:r>
              <a:rPr lang="en-US" sz="1150" b="1" dirty="0"/>
              <a:t> </a:t>
            </a:r>
            <a:r>
              <a:rPr lang="en-US" sz="1150" b="1" dirty="0" err="1"/>
              <a:t>mencionar</a:t>
            </a:r>
            <a:r>
              <a:rPr lang="en-US" sz="1150" b="1" dirty="0"/>
              <a:t>:</a:t>
            </a:r>
          </a:p>
          <a:p>
            <a:pPr lvl="1"/>
            <a:r>
              <a:rPr lang="en-US" sz="1150" dirty="0"/>
              <a:t>se </a:t>
            </a:r>
            <a:r>
              <a:rPr lang="en-US" sz="1150" dirty="0" err="1"/>
              <a:t>comunica</a:t>
            </a:r>
            <a:r>
              <a:rPr lang="en-US" sz="1150" dirty="0"/>
              <a:t> de forma positiva y </a:t>
            </a:r>
            <a:r>
              <a:rPr lang="en-US" sz="1150" dirty="0" err="1"/>
              <a:t>tranquila</a:t>
            </a:r>
            <a:r>
              <a:rPr lang="en-US" sz="1150" dirty="0"/>
              <a:t>.</a:t>
            </a:r>
          </a:p>
          <a:p>
            <a:pPr lvl="1"/>
            <a:r>
              <a:rPr lang="en-US" sz="1150" dirty="0"/>
              <a:t>sin </a:t>
            </a:r>
            <a:r>
              <a:rPr lang="en-US" sz="1150" dirty="0" err="1"/>
              <a:t>violencia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muestra</a:t>
            </a:r>
            <a:r>
              <a:rPr lang="en-US" sz="1150" dirty="0"/>
              <a:t> cuidado y </a:t>
            </a:r>
            <a:r>
              <a:rPr lang="en-US" sz="1150" dirty="0" err="1"/>
              <a:t>afecto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establece</a:t>
            </a:r>
            <a:r>
              <a:rPr lang="en-US" sz="1150" dirty="0"/>
              <a:t> </a:t>
            </a:r>
            <a:r>
              <a:rPr lang="en-US" sz="1150" dirty="0" err="1"/>
              <a:t>límites</a:t>
            </a:r>
            <a:r>
              <a:rPr lang="en-US" sz="1150" dirty="0"/>
              <a:t> y/o </a:t>
            </a:r>
            <a:r>
              <a:rPr lang="en-US" sz="1150" dirty="0" err="1"/>
              <a:t>fronteras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gestiona</a:t>
            </a:r>
            <a:r>
              <a:rPr lang="en-US" sz="1150" dirty="0"/>
              <a:t> su </a:t>
            </a:r>
            <a:r>
              <a:rPr lang="en-US" sz="1150" dirty="0" err="1"/>
              <a:t>propio</a:t>
            </a:r>
            <a:r>
              <a:rPr lang="en-US" sz="1150" dirty="0"/>
              <a:t> </a:t>
            </a:r>
            <a:r>
              <a:rPr lang="en-US" sz="1150" dirty="0" err="1"/>
              <a:t>estrés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enseña</a:t>
            </a:r>
            <a:r>
              <a:rPr lang="en-US" sz="1150" dirty="0"/>
              <a:t> </a:t>
            </a:r>
            <a:r>
              <a:rPr lang="en-US" sz="1150" dirty="0" err="1"/>
              <a:t>responsabilidad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modelo</a:t>
            </a:r>
            <a:r>
              <a:rPr lang="en-US" sz="1150" dirty="0"/>
              <a:t> positive.</a:t>
            </a:r>
          </a:p>
          <a:p>
            <a:pPr lvl="1"/>
            <a:r>
              <a:rPr lang="en-US" sz="1150" dirty="0" err="1"/>
              <a:t>positivo</a:t>
            </a:r>
            <a:r>
              <a:rPr lang="en-US" sz="1150" dirty="0"/>
              <a:t> y </a:t>
            </a:r>
            <a:r>
              <a:rPr lang="en-US" sz="1150" dirty="0" err="1"/>
              <a:t>alentador</a:t>
            </a:r>
            <a:r>
              <a:rPr lang="en-US" sz="1150" dirty="0"/>
              <a:t>.</a:t>
            </a:r>
          </a:p>
          <a:p>
            <a:pPr lvl="1"/>
            <a:r>
              <a:rPr lang="en-US" sz="1150" dirty="0" err="1"/>
              <a:t>responde</a:t>
            </a:r>
            <a:r>
              <a:rPr lang="en-US" sz="1150" dirty="0"/>
              <a:t> a las necesidades físicas, emocionales y </a:t>
            </a:r>
            <a:r>
              <a:rPr lang="en-US" sz="1150" dirty="0" err="1"/>
              <a:t>espirituales</a:t>
            </a:r>
            <a:r>
              <a:rPr lang="en-US" sz="1150" dirty="0"/>
              <a:t> del/la </a:t>
            </a:r>
            <a:r>
              <a:rPr lang="en-US" sz="1150" dirty="0" err="1"/>
              <a:t>menor</a:t>
            </a:r>
            <a:r>
              <a:rPr lang="en-US" sz="1150" dirty="0"/>
              <a:t>.</a:t>
            </a:r>
          </a:p>
          <a:p>
            <a:pPr lvl="1"/>
            <a:r>
              <a:rPr lang="en-US" sz="1150" dirty="0" err="1"/>
              <a:t>responde</a:t>
            </a:r>
            <a:r>
              <a:rPr lang="en-US" sz="1150" dirty="0"/>
              <a:t> al llanto de un </a:t>
            </a:r>
            <a:r>
              <a:rPr lang="en-US" sz="1150" dirty="0" err="1"/>
              <a:t>bebé</a:t>
            </a:r>
            <a:r>
              <a:rPr lang="en-US" sz="1150" dirty="0"/>
              <a:t>.</a:t>
            </a:r>
          </a:p>
          <a:p>
            <a:r>
              <a:rPr lang="en-US" sz="1150" b="1" dirty="0"/>
              <a:t>En las características de lo </a:t>
            </a:r>
            <a:r>
              <a:rPr lang="en-US" sz="1150" b="1" dirty="0" err="1"/>
              <a:t>contrario</a:t>
            </a:r>
            <a:r>
              <a:rPr lang="en-US" sz="1150" b="1" dirty="0"/>
              <a:t> a un/a </a:t>
            </a:r>
            <a:r>
              <a:rPr lang="en-US" sz="1150" b="1" dirty="0" err="1"/>
              <a:t>cuidador</a:t>
            </a:r>
            <a:r>
              <a:rPr lang="en-US" sz="1150" b="1" dirty="0"/>
              <a:t> </a:t>
            </a:r>
            <a:r>
              <a:rPr lang="en-US" sz="1150" b="1" dirty="0" err="1"/>
              <a:t>atento</a:t>
            </a:r>
            <a:r>
              <a:rPr lang="en-US" sz="1150" b="1" dirty="0"/>
              <a:t>/a y </a:t>
            </a:r>
            <a:r>
              <a:rPr lang="en-US" sz="1150" b="1" dirty="0" err="1"/>
              <a:t>solidario</a:t>
            </a:r>
            <a:r>
              <a:rPr lang="en-US" sz="1150" b="1" dirty="0"/>
              <a:t>/a </a:t>
            </a:r>
            <a:r>
              <a:rPr lang="en-US" sz="1150" b="1" dirty="0" err="1"/>
              <a:t>podemos</a:t>
            </a:r>
            <a:r>
              <a:rPr lang="en-US" sz="1150" b="1" dirty="0"/>
              <a:t> </a:t>
            </a:r>
            <a:r>
              <a:rPr lang="en-US" sz="1150" b="1" dirty="0" err="1"/>
              <a:t>mencionar</a:t>
            </a:r>
            <a:r>
              <a:rPr lang="en-US" sz="1150" b="1" dirty="0"/>
              <a:t>: </a:t>
            </a:r>
          </a:p>
          <a:p>
            <a:pPr lvl="1"/>
            <a:r>
              <a:rPr lang="en-US" sz="1150" dirty="0" err="1"/>
              <a:t>comunicación</a:t>
            </a:r>
            <a:r>
              <a:rPr lang="en-US" sz="1150" dirty="0"/>
              <a:t> </a:t>
            </a:r>
            <a:r>
              <a:rPr lang="en-US" sz="1150" dirty="0" err="1"/>
              <a:t>ineficaz</a:t>
            </a:r>
            <a:r>
              <a:rPr lang="en-US" sz="1150" dirty="0"/>
              <a:t> y/o </a:t>
            </a:r>
            <a:r>
              <a:rPr lang="en-US" sz="1150" dirty="0" err="1"/>
              <a:t>agresiva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violencia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falta</a:t>
            </a:r>
            <a:r>
              <a:rPr lang="en-US" sz="1150" dirty="0"/>
              <a:t> de </a:t>
            </a:r>
            <a:r>
              <a:rPr lang="en-US" sz="1150" dirty="0" err="1"/>
              <a:t>cuidado</a:t>
            </a:r>
            <a:r>
              <a:rPr lang="en-US" sz="1150" dirty="0"/>
              <a:t> y/o </a:t>
            </a:r>
            <a:r>
              <a:rPr lang="en-US" sz="1150" dirty="0" err="1"/>
              <a:t>afecto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falta</a:t>
            </a:r>
            <a:r>
              <a:rPr lang="en-US" sz="1150" dirty="0"/>
              <a:t> de </a:t>
            </a:r>
            <a:r>
              <a:rPr lang="en-US" sz="1150" dirty="0" err="1"/>
              <a:t>límites</a:t>
            </a:r>
            <a:r>
              <a:rPr lang="en-US" sz="1150" dirty="0"/>
              <a:t> y/o </a:t>
            </a:r>
            <a:r>
              <a:rPr lang="en-US" sz="1150" dirty="0" err="1"/>
              <a:t>fronteras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incapaz</a:t>
            </a:r>
            <a:r>
              <a:rPr lang="en-US" sz="1150" dirty="0"/>
              <a:t> de gestionar su </a:t>
            </a:r>
            <a:r>
              <a:rPr lang="en-US" sz="1150" dirty="0" err="1"/>
              <a:t>propio</a:t>
            </a:r>
            <a:r>
              <a:rPr lang="en-US" sz="1150" dirty="0"/>
              <a:t> </a:t>
            </a:r>
            <a:r>
              <a:rPr lang="en-US" sz="1150" dirty="0" err="1"/>
              <a:t>estrés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/>
              <a:t>no anima y/o no </a:t>
            </a:r>
            <a:r>
              <a:rPr lang="en-US" sz="1150" dirty="0" err="1"/>
              <a:t>apoya</a:t>
            </a:r>
            <a:r>
              <a:rPr lang="en-US" sz="1150" dirty="0"/>
              <a:t>.</a:t>
            </a:r>
          </a:p>
          <a:p>
            <a:pPr lvl="1"/>
            <a:r>
              <a:rPr lang="en-US" sz="1150" dirty="0" err="1"/>
              <a:t>descuidado</a:t>
            </a:r>
            <a:r>
              <a:rPr lang="en-US" sz="1150" dirty="0"/>
              <a:t>/a.</a:t>
            </a:r>
          </a:p>
          <a:p>
            <a:r>
              <a:rPr lang="en-US" sz="1150" b="1" dirty="0"/>
              <a:t>Características de una relación sana entre </a:t>
            </a:r>
            <a:r>
              <a:rPr lang="en-US" sz="1150" b="1" dirty="0" err="1"/>
              <a:t>cuidador</a:t>
            </a:r>
            <a:r>
              <a:rPr lang="en-US" sz="1150" b="1" dirty="0"/>
              <a:t>/a e </a:t>
            </a:r>
            <a:r>
              <a:rPr lang="en-US" sz="1150" b="1" dirty="0" err="1"/>
              <a:t>hijo</a:t>
            </a:r>
            <a:r>
              <a:rPr lang="en-US" sz="1150" b="1" dirty="0"/>
              <a:t>/a:</a:t>
            </a:r>
          </a:p>
          <a:p>
            <a:pPr lvl="1"/>
            <a:r>
              <a:rPr lang="en-US" sz="1150" dirty="0" err="1"/>
              <a:t>una</a:t>
            </a:r>
            <a:r>
              <a:rPr lang="en-US" sz="1150" dirty="0"/>
              <a:t> relación </a:t>
            </a:r>
            <a:r>
              <a:rPr lang="en-US" sz="1150" dirty="0" err="1"/>
              <a:t>mutuamente</a:t>
            </a:r>
            <a:r>
              <a:rPr lang="en-US" sz="1150" dirty="0"/>
              <a:t> </a:t>
            </a:r>
            <a:r>
              <a:rPr lang="en-US" sz="1150" dirty="0" err="1"/>
              <a:t>segura</a:t>
            </a:r>
            <a:r>
              <a:rPr lang="en-US" sz="1150" dirty="0"/>
              <a:t>.</a:t>
            </a:r>
          </a:p>
          <a:p>
            <a:pPr lvl="1"/>
            <a:r>
              <a:rPr lang="en-US" sz="1150" dirty="0" err="1"/>
              <a:t>confiable</a:t>
            </a:r>
            <a:r>
              <a:rPr lang="en-US" sz="1150" dirty="0"/>
              <a:t>.</a:t>
            </a:r>
          </a:p>
          <a:p>
            <a:pPr lvl="1"/>
            <a:r>
              <a:rPr lang="en-US" sz="1150" dirty="0" err="1"/>
              <a:t>respetuosa</a:t>
            </a:r>
            <a:r>
              <a:rPr lang="en-US" sz="1150" dirty="0"/>
              <a:t>.</a:t>
            </a:r>
          </a:p>
          <a:p>
            <a:pPr lvl="1"/>
            <a:r>
              <a:rPr lang="en-US" sz="1150" dirty="0" err="1"/>
              <a:t>aceptación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motivación</a:t>
            </a:r>
            <a:r>
              <a:rPr lang="en-US" sz="1150" dirty="0"/>
              <a:t>.</a:t>
            </a:r>
          </a:p>
          <a:p>
            <a:pPr lvl="1"/>
            <a:r>
              <a:rPr lang="en-US" sz="1150" dirty="0" err="1"/>
              <a:t>incluye</a:t>
            </a:r>
            <a:r>
              <a:rPr lang="en-US" sz="1150" dirty="0"/>
              <a:t> tiempo de </a:t>
            </a:r>
            <a:r>
              <a:rPr lang="en-US" sz="1150" dirty="0" err="1"/>
              <a:t>calidad</a:t>
            </a:r>
            <a:r>
              <a:rPr lang="en-US" sz="1150" dirty="0"/>
              <a:t>.</a:t>
            </a:r>
          </a:p>
          <a:p>
            <a:pPr lvl="1"/>
            <a:r>
              <a:rPr lang="en-US" sz="1150" dirty="0" err="1"/>
              <a:t>límites</a:t>
            </a:r>
            <a:r>
              <a:rPr lang="en-US" sz="1150" dirty="0"/>
              <a:t> </a:t>
            </a:r>
            <a:r>
              <a:rPr lang="en-US" sz="1150" dirty="0" err="1"/>
              <a:t>saludables</a:t>
            </a:r>
            <a:r>
              <a:rPr lang="en-US" sz="1150" dirty="0"/>
              <a:t>.</a:t>
            </a:r>
          </a:p>
          <a:p>
            <a:pPr lvl="1"/>
            <a:r>
              <a:rPr lang="en-US" sz="1150" dirty="0" err="1"/>
              <a:t>fomenta</a:t>
            </a:r>
            <a:r>
              <a:rPr lang="en-US" sz="1150" dirty="0"/>
              <a:t> la </a:t>
            </a:r>
            <a:r>
              <a:rPr lang="en-US" sz="1150" dirty="0" err="1"/>
              <a:t>autoestima</a:t>
            </a:r>
            <a:r>
              <a:rPr lang="en-US" sz="1150" dirty="0"/>
              <a:t> del/la </a:t>
            </a:r>
            <a:r>
              <a:rPr lang="en-US" sz="1150" dirty="0" err="1"/>
              <a:t>menor</a:t>
            </a:r>
            <a:r>
              <a:rPr lang="en-US" sz="1150" dirty="0"/>
              <a:t>.</a:t>
            </a:r>
          </a:p>
          <a:p>
            <a:r>
              <a:rPr lang="en-US" sz="1150" b="1" dirty="0"/>
              <a:t>Características de lo opuesto a una relación sana entre </a:t>
            </a:r>
            <a:r>
              <a:rPr lang="en-US" sz="1150" b="1" dirty="0" err="1"/>
              <a:t>cuidador</a:t>
            </a:r>
            <a:r>
              <a:rPr lang="en-US" sz="1150" b="1" dirty="0"/>
              <a:t>/a e </a:t>
            </a:r>
            <a:r>
              <a:rPr lang="en-US" sz="1150" b="1" dirty="0" err="1"/>
              <a:t>hijo</a:t>
            </a:r>
            <a:r>
              <a:rPr lang="en-US" sz="1150" b="1" dirty="0"/>
              <a:t>/a:</a:t>
            </a:r>
          </a:p>
          <a:p>
            <a:pPr lvl="1"/>
            <a:r>
              <a:rPr lang="en-US" sz="1150" dirty="0" err="1"/>
              <a:t>codependencia</a:t>
            </a:r>
            <a:r>
              <a:rPr lang="en-US" sz="1150" dirty="0"/>
              <a:t> (relaciones en las que los cuidados y el apoyo de una persona permiten el comportamiento irresponsable o destructivo de otra).</a:t>
            </a:r>
          </a:p>
          <a:p>
            <a:pPr lvl="1"/>
            <a:r>
              <a:rPr lang="en-US" sz="1150" dirty="0" err="1"/>
              <a:t>Inseguridad</a:t>
            </a:r>
            <a:r>
              <a:rPr lang="en-US" sz="1150" dirty="0"/>
              <a:t>.</a:t>
            </a:r>
          </a:p>
          <a:p>
            <a:pPr lvl="1"/>
            <a:r>
              <a:rPr lang="en-US" sz="1150" dirty="0"/>
              <a:t>no es </a:t>
            </a:r>
            <a:r>
              <a:rPr lang="en-US" sz="1150" dirty="0" err="1"/>
              <a:t>respetuoso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falta</a:t>
            </a:r>
            <a:r>
              <a:rPr lang="en-US" sz="1150" dirty="0"/>
              <a:t> de </a:t>
            </a:r>
            <a:r>
              <a:rPr lang="en-US" sz="1150" dirty="0" err="1"/>
              <a:t>aceptación</a:t>
            </a:r>
            <a:r>
              <a:rPr lang="en-US" sz="1150" dirty="0"/>
              <a:t> y/o </a:t>
            </a:r>
            <a:r>
              <a:rPr lang="en-US" sz="1150" dirty="0" err="1"/>
              <a:t>condicional</a:t>
            </a:r>
            <a:r>
              <a:rPr lang="en-US" sz="1150" dirty="0"/>
              <a:t>.</a:t>
            </a:r>
          </a:p>
          <a:p>
            <a:pPr lvl="1"/>
            <a:r>
              <a:rPr lang="en-US" sz="1150" dirty="0"/>
              <a:t>no pasar </a:t>
            </a:r>
            <a:r>
              <a:rPr lang="en-US" sz="1150" dirty="0" err="1"/>
              <a:t>tiempo</a:t>
            </a:r>
            <a:r>
              <a:rPr lang="en-US" sz="1150" dirty="0"/>
              <a:t> </a:t>
            </a:r>
            <a:r>
              <a:rPr lang="en-US" sz="1150" dirty="0" err="1"/>
              <a:t>juntos</a:t>
            </a:r>
            <a:r>
              <a:rPr lang="en-US" sz="1150" dirty="0"/>
              <a:t>/as.. </a:t>
            </a:r>
          </a:p>
          <a:p>
            <a:pPr lvl="1"/>
            <a:r>
              <a:rPr lang="en-US" sz="1150" dirty="0" err="1"/>
              <a:t>falta</a:t>
            </a:r>
            <a:r>
              <a:rPr lang="en-US" sz="1150" dirty="0"/>
              <a:t> de </a:t>
            </a:r>
            <a:r>
              <a:rPr lang="en-US" sz="1150" dirty="0" err="1"/>
              <a:t>límites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socava</a:t>
            </a:r>
            <a:r>
              <a:rPr lang="en-US" sz="1150" dirty="0"/>
              <a:t> la </a:t>
            </a:r>
            <a:r>
              <a:rPr lang="en-US" sz="1150" dirty="0" err="1"/>
              <a:t>confianza</a:t>
            </a:r>
            <a:r>
              <a:rPr lang="en-US" sz="1150" dirty="0"/>
              <a:t> y/o </a:t>
            </a:r>
            <a:r>
              <a:rPr lang="en-US" sz="1150" dirty="0" err="1"/>
              <a:t>autoestima</a:t>
            </a:r>
            <a:r>
              <a:rPr lang="en-US" sz="1150" dirty="0"/>
              <a:t> del/la </a:t>
            </a:r>
            <a:r>
              <a:rPr lang="en-US" sz="1150" dirty="0" err="1"/>
              <a:t>menor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violencia</a:t>
            </a:r>
            <a:r>
              <a:rPr lang="en-US" sz="1150" dirty="0"/>
              <a:t>. </a:t>
            </a: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562A662-DF2A-2DC6-BDD8-00959BE37A0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705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50" b="1" dirty="0"/>
              <a:t>ADAPTAR AL CONTEXTO</a:t>
            </a:r>
          </a:p>
          <a:p>
            <a:r>
              <a:rPr lang="en-US" sz="1150" dirty="0" err="1"/>
              <a:t>Adapte</a:t>
            </a:r>
            <a:r>
              <a:rPr lang="en-US" sz="1150" dirty="0"/>
              <a:t> las posibles respuestas según sea necesario para </a:t>
            </a:r>
            <a:r>
              <a:rPr lang="en-US" sz="1150" noProof="0" dirty="0"/>
              <a:t>que se ajusten a </a:t>
            </a:r>
            <a:r>
              <a:rPr lang="en-US" sz="1150" noProof="0" dirty="0" err="1"/>
              <a:t>su</a:t>
            </a:r>
            <a:r>
              <a:rPr lang="en-US" sz="1150" noProof="0" dirty="0"/>
              <a:t> contexto.</a:t>
            </a:r>
            <a:endParaRPr lang="en-US" sz="1150" dirty="0"/>
          </a:p>
          <a:p>
            <a:pPr marL="0" indent="0">
              <a:buNone/>
            </a:pPr>
            <a:r>
              <a:rPr lang="en-US" sz="1150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sz="1150" dirty="0"/>
          </a:p>
          <a:p>
            <a:pPr marL="0" indent="0">
              <a:buNone/>
            </a:pPr>
            <a:r>
              <a:rPr lang="en-US" sz="1150" b="1" noProof="0" dirty="0"/>
              <a:t>EXPLICAR</a:t>
            </a:r>
          </a:p>
          <a:p>
            <a:r>
              <a:rPr lang="en-US" sz="1150" i="1" noProof="0" dirty="0"/>
              <a:t>Recuerde que la mayoría de los padres quieren lo mejor para sus </a:t>
            </a:r>
            <a:r>
              <a:rPr lang="en-US" sz="1150" i="1" noProof="0" dirty="0" err="1"/>
              <a:t>hijos</a:t>
            </a:r>
            <a:r>
              <a:rPr lang="en-US" sz="1150" i="1" noProof="0" dirty="0"/>
              <a:t>/as</a:t>
            </a:r>
            <a:r>
              <a:rPr lang="en-US" sz="1150" i="1" dirty="0"/>
              <a:t>. </a:t>
            </a:r>
            <a:r>
              <a:rPr lang="en-US" sz="1150" i="1" noProof="0" dirty="0"/>
              <a:t>Es raro que los padres descuiden intencionadamente o dañen maliciosamente a sus </a:t>
            </a:r>
            <a:r>
              <a:rPr lang="en-US" sz="1150" i="1" noProof="0" dirty="0" err="1"/>
              <a:t>hijos</a:t>
            </a:r>
            <a:r>
              <a:rPr lang="en-US" sz="1150" i="1" noProof="0" dirty="0"/>
              <a:t>/as. </a:t>
            </a:r>
          </a:p>
          <a:p>
            <a:r>
              <a:rPr lang="en-US" sz="1150" i="1" noProof="0" dirty="0"/>
              <a:t>Sin embargo, algunos padres necesitan apoyo adicional. </a:t>
            </a:r>
          </a:p>
          <a:p>
            <a:r>
              <a:rPr lang="en-US" sz="1150" i="1" noProof="0" dirty="0"/>
              <a:t>El abandono de </a:t>
            </a:r>
            <a:r>
              <a:rPr lang="en-US" sz="1150" i="1" noProof="0" dirty="0" err="1"/>
              <a:t>los</a:t>
            </a:r>
            <a:r>
              <a:rPr lang="en-US" sz="1150" i="1" noProof="0" dirty="0"/>
              <a:t> </a:t>
            </a:r>
            <a:r>
              <a:rPr lang="en-US" sz="1150" i="1" noProof="0" dirty="0" err="1"/>
              <a:t>hijos</a:t>
            </a:r>
            <a:r>
              <a:rPr lang="en-US" sz="1150" i="1" noProof="0" dirty="0"/>
              <a:t>/as y la violencia doméstica suelen producirse cuando los padres se enfrentan a múltiples problemas, como pobreza, exclusión social, malas condiciones de vida, discapacidades, problemas de salud mental o física o abuso de sustancias.</a:t>
            </a:r>
          </a:p>
          <a:p>
            <a:r>
              <a:rPr lang="en-US" sz="1150" i="1" dirty="0"/>
              <a:t>Estos retos </a:t>
            </a:r>
            <a:r>
              <a:rPr lang="en-US" sz="1150" i="1" noProof="0" dirty="0"/>
              <a:t>pueden tensar las relaciones y abrumar a las familias, socavando la capacidad de los padres para proporcionar a sus </a:t>
            </a:r>
            <a:r>
              <a:rPr lang="en-US" sz="1150" i="1" noProof="0" dirty="0" err="1"/>
              <a:t>hijos</a:t>
            </a:r>
            <a:r>
              <a:rPr lang="en-US" sz="1150" i="1" noProof="0" dirty="0"/>
              <a:t>/as un entorno afectuoso, cariñoso y seguro.</a:t>
            </a:r>
          </a:p>
          <a:p>
            <a:endParaRPr lang="en-US" sz="1150" dirty="0"/>
          </a:p>
          <a:p>
            <a:pPr marL="0" indent="0">
              <a:buNone/>
            </a:pPr>
            <a:r>
              <a:rPr lang="en-US" sz="1150" b="1" noProof="0" dirty="0"/>
              <a:t>Debate </a:t>
            </a:r>
            <a:r>
              <a:rPr lang="en-US" sz="1150" b="1" noProof="0" dirty="0" err="1"/>
              <a:t>en</a:t>
            </a:r>
            <a:r>
              <a:rPr lang="en-US" sz="1150" b="1" noProof="0" dirty="0"/>
              <a:t> </a:t>
            </a:r>
            <a:r>
              <a:rPr lang="en-US" sz="1150" b="1" noProof="0" dirty="0" err="1"/>
              <a:t>grupo</a:t>
            </a:r>
            <a:endParaRPr lang="en-US" sz="1150" b="1" noProof="0" dirty="0"/>
          </a:p>
          <a:p>
            <a:r>
              <a:rPr lang="en-US" sz="1150" i="0" dirty="0" err="1"/>
              <a:t>Guíe</a:t>
            </a:r>
            <a:r>
              <a:rPr lang="en-US" sz="1150" i="0" dirty="0"/>
              <a:t> a </a:t>
            </a:r>
            <a:r>
              <a:rPr lang="en-US" sz="1150" i="0" dirty="0" err="1"/>
              <a:t>los</a:t>
            </a:r>
            <a:r>
              <a:rPr lang="en-US" sz="1150" i="0" dirty="0"/>
              <a:t>/as </a:t>
            </a:r>
            <a:r>
              <a:rPr lang="en-US" sz="1150" i="0" dirty="0" err="1"/>
              <a:t>participantes</a:t>
            </a:r>
            <a:r>
              <a:rPr lang="en-US" sz="1150" i="0" dirty="0"/>
              <a:t> a la </a:t>
            </a:r>
            <a:r>
              <a:rPr lang="en-US" sz="1150" b="1" i="0" dirty="0"/>
              <a:t>página 7 del Cuaderno de ejercicios: </a:t>
            </a:r>
            <a:r>
              <a:rPr lang="en-US" sz="1150" b="1" i="0" dirty="0" err="1"/>
              <a:t>Familias</a:t>
            </a:r>
            <a:r>
              <a:rPr lang="en-US" sz="1150" b="1" i="0" dirty="0"/>
              <a:t> y/o </a:t>
            </a:r>
            <a:r>
              <a:rPr lang="en-US" sz="1150" b="1" i="0" dirty="0" err="1"/>
              <a:t>entornos</a:t>
            </a:r>
            <a:r>
              <a:rPr lang="en-US" sz="1150" b="1" i="0" dirty="0"/>
              <a:t> de </a:t>
            </a:r>
            <a:r>
              <a:rPr lang="en-US" sz="1150" b="1" i="0" dirty="0" err="1"/>
              <a:t>cuidados</a:t>
            </a:r>
            <a:r>
              <a:rPr lang="en-US" sz="1150" b="1" i="0" dirty="0"/>
              <a:t> que requieren </a:t>
            </a:r>
            <a:r>
              <a:rPr lang="en-US" sz="1150" b="1" i="0" dirty="0" err="1"/>
              <a:t>apoyo</a:t>
            </a:r>
            <a:r>
              <a:rPr lang="en-US" sz="1150" b="1" i="0" dirty="0"/>
              <a:t> </a:t>
            </a:r>
            <a:r>
              <a:rPr lang="en-US" sz="1150" b="1" i="0" dirty="0" err="1"/>
              <a:t>adicional</a:t>
            </a:r>
            <a:r>
              <a:rPr lang="en-US" sz="1150" b="1" i="0" dirty="0"/>
              <a:t>.</a:t>
            </a:r>
          </a:p>
          <a:p>
            <a:r>
              <a:rPr lang="en-US" sz="1150" i="1" noProof="0" dirty="0"/>
              <a:t>¿A qué retos se </a:t>
            </a:r>
            <a:r>
              <a:rPr lang="en-US" sz="1150" i="1" noProof="0" dirty="0" err="1"/>
              <a:t>enfrentan</a:t>
            </a:r>
            <a:r>
              <a:rPr lang="en-US" sz="1150" i="1" noProof="0" dirty="0"/>
              <a:t> </a:t>
            </a:r>
            <a:r>
              <a:rPr lang="en-US" sz="1150" i="1" noProof="0" dirty="0" err="1"/>
              <a:t>los</a:t>
            </a:r>
            <a:r>
              <a:rPr lang="en-US" sz="1150" i="1" noProof="0" dirty="0"/>
              <a:t>/as </a:t>
            </a:r>
            <a:r>
              <a:rPr lang="en-US" sz="1150" i="1" noProof="0" dirty="0" err="1"/>
              <a:t>cuidadores</a:t>
            </a:r>
            <a:r>
              <a:rPr lang="en-US" sz="1150" i="1" noProof="0" dirty="0"/>
              <a:t> en este contexto?</a:t>
            </a:r>
          </a:p>
          <a:p>
            <a:pPr lvl="1"/>
            <a:r>
              <a:rPr lang="en-US" sz="1150" noProof="0" dirty="0" err="1"/>
              <a:t>escriba</a:t>
            </a:r>
            <a:r>
              <a:rPr lang="en-US" sz="1150" noProof="0" dirty="0"/>
              <a:t> las </a:t>
            </a:r>
            <a:r>
              <a:rPr lang="en-US" sz="1150" noProof="0" dirty="0" err="1"/>
              <a:t>respuestas</a:t>
            </a:r>
            <a:r>
              <a:rPr lang="en-US" sz="1150" noProof="0" dirty="0"/>
              <a:t> </a:t>
            </a:r>
            <a:r>
              <a:rPr lang="en-US" sz="1150" noProof="0" dirty="0" err="1"/>
              <a:t>en</a:t>
            </a:r>
            <a:r>
              <a:rPr lang="en-US" sz="1150" noProof="0" dirty="0"/>
              <a:t> un </a:t>
            </a:r>
            <a:r>
              <a:rPr lang="en-US" sz="1150" noProof="0" dirty="0" err="1"/>
              <a:t>tablero</a:t>
            </a:r>
            <a:r>
              <a:rPr lang="en-US" sz="1150" noProof="0" dirty="0"/>
              <a:t>. </a:t>
            </a:r>
          </a:p>
          <a:p>
            <a:pPr lvl="1"/>
            <a:r>
              <a:rPr lang="en-US" sz="1150" noProof="0" dirty="0" err="1"/>
              <a:t>resuma</a:t>
            </a:r>
            <a:r>
              <a:rPr lang="en-US" sz="1150" noProof="0" dirty="0"/>
              <a:t> y </a:t>
            </a:r>
            <a:r>
              <a:rPr lang="en-US" sz="1150" noProof="0" dirty="0" err="1"/>
              <a:t>complemente</a:t>
            </a:r>
            <a:r>
              <a:rPr lang="en-US" sz="1150" noProof="0" dirty="0"/>
              <a:t> con las </a:t>
            </a:r>
            <a:r>
              <a:rPr lang="en-US" sz="1150" dirty="0"/>
              <a:t>posibles respuestas de la </a:t>
            </a:r>
            <a:r>
              <a:rPr lang="en-US" sz="1150" dirty="0" err="1"/>
              <a:t>página</a:t>
            </a:r>
            <a:r>
              <a:rPr lang="en-US" sz="1150" dirty="0"/>
              <a:t> </a:t>
            </a:r>
            <a:r>
              <a:rPr lang="en-US" sz="1150" dirty="0" err="1"/>
              <a:t>siguiente</a:t>
            </a:r>
            <a:r>
              <a:rPr lang="en-US" sz="1150" dirty="0"/>
              <a:t>.</a:t>
            </a:r>
            <a:endParaRPr lang="en-US" sz="1150" noProof="0" dirty="0"/>
          </a:p>
          <a:p>
            <a:r>
              <a:rPr lang="en-US" sz="1150" i="1" dirty="0"/>
              <a:t>Cuando hablamos de fortalecimiento familiar, ¿hay familias y cuidadores que necesitan más apoyo que otros? ¿De qué familias se trata?</a:t>
            </a:r>
          </a:p>
          <a:p>
            <a:pPr lvl="1"/>
            <a:r>
              <a:rPr lang="en-US" sz="1150" noProof="0" dirty="0" err="1"/>
              <a:t>Escriba</a:t>
            </a:r>
            <a:r>
              <a:rPr lang="en-US" sz="1150" noProof="0" dirty="0"/>
              <a:t> las </a:t>
            </a:r>
            <a:r>
              <a:rPr lang="en-US" sz="1150" noProof="0" dirty="0" err="1"/>
              <a:t>respuestas</a:t>
            </a:r>
            <a:r>
              <a:rPr lang="en-US" sz="1150" noProof="0" dirty="0"/>
              <a:t> </a:t>
            </a:r>
            <a:r>
              <a:rPr lang="en-US" sz="1150" noProof="0" dirty="0" err="1"/>
              <a:t>en</a:t>
            </a:r>
            <a:r>
              <a:rPr lang="en-US" sz="1150" noProof="0" dirty="0"/>
              <a:t> un </a:t>
            </a:r>
            <a:r>
              <a:rPr lang="en-US" sz="1150" noProof="0" dirty="0" err="1"/>
              <a:t>tablero</a:t>
            </a:r>
            <a:r>
              <a:rPr lang="en-US" sz="1150" noProof="0" dirty="0"/>
              <a:t> y resúmalas.</a:t>
            </a:r>
          </a:p>
          <a:p>
            <a:pPr lvl="1"/>
            <a:r>
              <a:rPr lang="en-US" sz="1150" noProof="0" dirty="0" err="1"/>
              <a:t>Resuma</a:t>
            </a:r>
            <a:r>
              <a:rPr lang="en-US" sz="1150" noProof="0" dirty="0"/>
              <a:t> y </a:t>
            </a:r>
            <a:r>
              <a:rPr lang="en-US" sz="1150" noProof="0" dirty="0" err="1"/>
              <a:t>complemente</a:t>
            </a:r>
            <a:r>
              <a:rPr lang="en-US" sz="1150" noProof="0" dirty="0"/>
              <a:t> con las </a:t>
            </a:r>
            <a:r>
              <a:rPr lang="en-US" sz="1150" dirty="0"/>
              <a:t>posibles respuestas de la </a:t>
            </a:r>
            <a:r>
              <a:rPr lang="en-US" sz="1150" dirty="0" err="1"/>
              <a:t>página</a:t>
            </a:r>
            <a:r>
              <a:rPr lang="en-US" sz="1150" dirty="0"/>
              <a:t> </a:t>
            </a:r>
            <a:r>
              <a:rPr lang="en-US" sz="1150" dirty="0" err="1"/>
              <a:t>siguiente</a:t>
            </a:r>
            <a:r>
              <a:rPr lang="en-US" sz="1150" dirty="0"/>
              <a:t>.</a:t>
            </a:r>
            <a:endParaRPr lang="en-US" sz="1150" i="1" dirty="0"/>
          </a:p>
          <a:p>
            <a:r>
              <a:rPr lang="en-US" sz="1150" i="1" dirty="0"/>
              <a:t>Podemos apoyar a todas las familias con las que trabajamos adoptando un enfoque de fortalecimiento familiar, pero algunas familias también pueden beneficiarse de herramientas y técnicas adicionales para apoyar a </a:t>
            </a:r>
            <a:r>
              <a:rPr lang="en-US" sz="1150" i="1" dirty="0" err="1"/>
              <a:t>los</a:t>
            </a:r>
            <a:r>
              <a:rPr lang="en-US" sz="1150" i="1" dirty="0"/>
              <a:t>/as </a:t>
            </a:r>
            <a:r>
              <a:rPr lang="en-US" sz="1150" i="1" dirty="0" err="1"/>
              <a:t>cuidadores</a:t>
            </a:r>
            <a:r>
              <a:rPr lang="en-US" sz="1150" i="1" dirty="0"/>
              <a:t>. Lo veremos más adelante.</a:t>
            </a:r>
          </a:p>
          <a:p>
            <a:r>
              <a:rPr lang="en-US" sz="1150" i="1" dirty="0" err="1"/>
              <a:t>Recordemos</a:t>
            </a:r>
            <a:r>
              <a:rPr lang="en-US" sz="1150" i="1" dirty="0"/>
              <a:t> que incluso en la familia más vulnerable y en </a:t>
            </a:r>
            <a:r>
              <a:rPr lang="en-US" sz="1150" i="1" dirty="0" err="1"/>
              <a:t>riesgo</a:t>
            </a:r>
            <a:r>
              <a:rPr lang="en-US" sz="1150" i="1" dirty="0"/>
              <a:t> </a:t>
            </a:r>
            <a:r>
              <a:rPr lang="en-US" sz="1150" i="1" dirty="0" err="1"/>
              <a:t>podremos</a:t>
            </a:r>
            <a:r>
              <a:rPr lang="en-US" sz="1150" i="1" dirty="0"/>
              <a:t> </a:t>
            </a:r>
            <a:r>
              <a:rPr lang="en-US" sz="1150" i="1" dirty="0" err="1"/>
              <a:t>encontrar</a:t>
            </a:r>
            <a:r>
              <a:rPr lang="en-US" sz="1150" i="1" dirty="0"/>
              <a:t> </a:t>
            </a:r>
            <a:r>
              <a:rPr lang="en-US" sz="1150" i="1" dirty="0" err="1"/>
              <a:t>fortalezas</a:t>
            </a:r>
            <a:r>
              <a:rPr lang="en-US" sz="1150" dirty="0"/>
              <a:t>. </a:t>
            </a:r>
          </a:p>
          <a:p>
            <a:pPr marL="0" indent="0">
              <a:buNone/>
            </a:pPr>
            <a:r>
              <a:rPr lang="en-US" sz="1150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sz="1150" b="1" noProof="0" dirty="0"/>
          </a:p>
          <a:p>
            <a:pPr marL="0" indent="0">
              <a:buNone/>
            </a:pPr>
            <a:r>
              <a:rPr lang="es-ES" sz="1150" b="1" noProof="0" dirty="0"/>
              <a:t>CONTINÚA EN LA SIGUIENTE DIAPOSITIVA</a:t>
            </a:r>
            <a:r>
              <a:rPr lang="en-US" sz="1150" b="1" noProof="0" dirty="0"/>
              <a:t> </a:t>
            </a:r>
            <a:r>
              <a:rPr lang="en-US" sz="1150" b="1" noProof="0" dirty="0">
                <a:sym typeface="Wingdings" panose="05000000000000000000" pitchFamily="2" charset="2"/>
              </a:rPr>
              <a:t></a:t>
            </a:r>
            <a:endParaRPr lang="en-US" sz="1150" b="1" noProof="0" dirty="0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F04BE29D-979D-F811-8557-88BB98B8E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3FA0EE81-0B51-DC14-F4FD-C654F36A815F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460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pPr marL="0" indent="0">
              <a:buNone/>
            </a:pPr>
            <a:r>
              <a:rPr lang="en-US" b="1" noProof="0" dirty="0"/>
              <a:t>POSIBLES RESPUESTAS</a:t>
            </a:r>
          </a:p>
          <a:p>
            <a:r>
              <a:rPr lang="en-US" b="1" noProof="0" dirty="0"/>
              <a:t>Los retos a los que se </a:t>
            </a:r>
            <a:r>
              <a:rPr lang="en-US" b="1" noProof="0" dirty="0" err="1"/>
              <a:t>enfrentan</a:t>
            </a:r>
            <a:r>
              <a:rPr lang="en-US" b="1" noProof="0" dirty="0"/>
              <a:t> </a:t>
            </a:r>
            <a:r>
              <a:rPr lang="en-US" b="1" noProof="0" dirty="0" err="1"/>
              <a:t>los</a:t>
            </a:r>
            <a:r>
              <a:rPr lang="en-US" b="1" noProof="0" dirty="0"/>
              <a:t>/as </a:t>
            </a:r>
            <a:r>
              <a:rPr lang="en-US" b="1" noProof="0" dirty="0" err="1"/>
              <a:t>cuidadores</a:t>
            </a:r>
            <a:r>
              <a:rPr lang="en-US" b="1" noProof="0" dirty="0"/>
              <a:t> en este contexto pueden incluir: </a:t>
            </a:r>
          </a:p>
          <a:p>
            <a:pPr lvl="1"/>
            <a:r>
              <a:rPr lang="en-US" noProof="0" dirty="0" err="1"/>
              <a:t>malestar</a:t>
            </a:r>
            <a:r>
              <a:rPr lang="en-US" noProof="0" dirty="0"/>
              <a:t> </a:t>
            </a:r>
            <a:r>
              <a:rPr lang="en-US" noProof="0" dirty="0" err="1"/>
              <a:t>psicosocial</a:t>
            </a:r>
            <a:r>
              <a:rPr lang="en-US" noProof="0" dirty="0"/>
              <a:t> y/o </a:t>
            </a:r>
            <a:r>
              <a:rPr lang="en-US" noProof="0" dirty="0" err="1"/>
              <a:t>problemas</a:t>
            </a:r>
            <a:r>
              <a:rPr lang="en-US" noProof="0" dirty="0"/>
              <a:t> de </a:t>
            </a:r>
            <a:r>
              <a:rPr lang="en-US" noProof="0" dirty="0" err="1"/>
              <a:t>salud</a:t>
            </a:r>
            <a:r>
              <a:rPr lang="en-US" noProof="0" dirty="0"/>
              <a:t> mental. </a:t>
            </a:r>
          </a:p>
          <a:p>
            <a:pPr lvl="1"/>
            <a:r>
              <a:rPr lang="en-US" noProof="0" dirty="0" err="1"/>
              <a:t>estrés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preocupación</a:t>
            </a:r>
            <a:r>
              <a:rPr lang="en-US" noProof="0" dirty="0"/>
              <a:t> por la educación, el bienestar, la nutrición, etc. de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menores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falta</a:t>
            </a:r>
            <a:r>
              <a:rPr lang="en-US" noProof="0" dirty="0"/>
              <a:t> de recursos </a:t>
            </a:r>
            <a:r>
              <a:rPr lang="en-US" noProof="0" dirty="0" err="1"/>
              <a:t>financieros</a:t>
            </a:r>
            <a:r>
              <a:rPr lang="en-US" noProof="0" dirty="0"/>
              <a:t> y/o </a:t>
            </a:r>
            <a:r>
              <a:rPr lang="en-US" noProof="0" dirty="0" err="1"/>
              <a:t>materiales</a:t>
            </a:r>
            <a:r>
              <a:rPr lang="en-US" noProof="0" dirty="0"/>
              <a:t>. </a:t>
            </a:r>
          </a:p>
          <a:p>
            <a:pPr lvl="1"/>
            <a:r>
              <a:rPr lang="en-US" noProof="0" dirty="0" err="1"/>
              <a:t>pérdida</a:t>
            </a:r>
            <a:r>
              <a:rPr lang="en-US" noProof="0" dirty="0"/>
              <a:t> de </a:t>
            </a:r>
            <a:r>
              <a:rPr lang="en-US" noProof="0" dirty="0" err="1"/>
              <a:t>empleo</a:t>
            </a:r>
            <a:r>
              <a:rPr lang="en-US" noProof="0" dirty="0"/>
              <a:t> y/o </a:t>
            </a:r>
            <a:r>
              <a:rPr lang="en-US" noProof="0" dirty="0" err="1"/>
              <a:t>ingresos</a:t>
            </a:r>
            <a:r>
              <a:rPr lang="en-US" noProof="0" dirty="0"/>
              <a:t>. </a:t>
            </a:r>
          </a:p>
          <a:p>
            <a:pPr lvl="1"/>
            <a:r>
              <a:rPr lang="en-US" noProof="0" dirty="0" err="1"/>
              <a:t>falta</a:t>
            </a:r>
            <a:r>
              <a:rPr lang="en-US" noProof="0" dirty="0"/>
              <a:t> de comunidad (en contextos de </a:t>
            </a:r>
            <a:r>
              <a:rPr lang="en-US" noProof="0" dirty="0" err="1"/>
              <a:t>desplazamiento</a:t>
            </a:r>
            <a:r>
              <a:rPr lang="en-US" noProof="0" dirty="0"/>
              <a:t>). </a:t>
            </a:r>
          </a:p>
          <a:p>
            <a:pPr lvl="1"/>
            <a:r>
              <a:rPr lang="en-US" noProof="0" dirty="0" err="1"/>
              <a:t>hambre</a:t>
            </a:r>
            <a:r>
              <a:rPr lang="en-US" noProof="0" dirty="0"/>
              <a:t>. </a:t>
            </a:r>
          </a:p>
          <a:p>
            <a:pPr lvl="1"/>
            <a:r>
              <a:rPr lang="en-US" noProof="0" dirty="0" err="1"/>
              <a:t>falta</a:t>
            </a:r>
            <a:r>
              <a:rPr lang="en-US" noProof="0" dirty="0"/>
              <a:t> de </a:t>
            </a:r>
            <a:r>
              <a:rPr lang="en-US" noProof="0" dirty="0" err="1"/>
              <a:t>guarderías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falta</a:t>
            </a:r>
            <a:r>
              <a:rPr lang="en-US" noProof="0" dirty="0"/>
              <a:t> de </a:t>
            </a:r>
            <a:r>
              <a:rPr lang="en-US" noProof="0" dirty="0" err="1"/>
              <a:t>refugio</a:t>
            </a:r>
            <a:r>
              <a:rPr lang="en-US" noProof="0" dirty="0"/>
              <a:t>. </a:t>
            </a:r>
          </a:p>
          <a:p>
            <a:r>
              <a:rPr lang="en-US" b="1" dirty="0"/>
              <a:t>Tipos de familiares y </a:t>
            </a:r>
            <a:r>
              <a:rPr lang="en-US" b="1" dirty="0" err="1"/>
              <a:t>cuidadores</a:t>
            </a:r>
            <a:r>
              <a:rPr lang="en-US" b="1" dirty="0"/>
              <a:t> con </a:t>
            </a:r>
            <a:r>
              <a:rPr lang="en-US" b="1" dirty="0" err="1"/>
              <a:t>más</a:t>
            </a:r>
            <a:r>
              <a:rPr lang="en-US" b="1" dirty="0"/>
              <a:t> </a:t>
            </a:r>
            <a:r>
              <a:rPr lang="en-US" b="1" dirty="0" err="1"/>
              <a:t>necesidad</a:t>
            </a:r>
            <a:r>
              <a:rPr lang="en-US" b="1" dirty="0"/>
              <a:t> de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apoyo</a:t>
            </a:r>
            <a:r>
              <a:rPr lang="en-US" b="1" dirty="0"/>
              <a:t>: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de </a:t>
            </a:r>
            <a:r>
              <a:rPr lang="en-US" dirty="0" err="1"/>
              <a:t>acogida</a:t>
            </a:r>
            <a:r>
              <a:rPr lang="en-US" dirty="0"/>
              <a:t> temporal.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modalidad</a:t>
            </a:r>
            <a:r>
              <a:rPr lang="en-US" dirty="0"/>
              <a:t> de </a:t>
            </a:r>
            <a:r>
              <a:rPr lang="en-US" dirty="0" err="1"/>
              <a:t>acogida</a:t>
            </a:r>
            <a:r>
              <a:rPr lang="en-US" dirty="0"/>
              <a:t> familiar.</a:t>
            </a:r>
          </a:p>
          <a:p>
            <a:pPr lvl="1"/>
            <a:r>
              <a:rPr lang="en-US" dirty="0"/>
              <a:t>padres </a:t>
            </a:r>
            <a:r>
              <a:rPr lang="en-US" dirty="0" err="1"/>
              <a:t>jóvenes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mala salud física o mental.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de </a:t>
            </a:r>
            <a:r>
              <a:rPr lang="en-US" dirty="0" err="1"/>
              <a:t>menores</a:t>
            </a:r>
            <a:r>
              <a:rPr lang="en-US" dirty="0"/>
              <a:t> con </a:t>
            </a:r>
            <a:r>
              <a:rPr lang="en-US" dirty="0" err="1"/>
              <a:t>discapacidad</a:t>
            </a:r>
            <a:r>
              <a:rPr lang="en-US" dirty="0"/>
              <a:t>-es. 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en las que se ha detectado negligencia infantil o violencia doméstica o que se consideran un </a:t>
            </a:r>
            <a:r>
              <a:rPr lang="en-US" dirty="0" err="1"/>
              <a:t>riesgo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cuidadores</a:t>
            </a:r>
            <a:r>
              <a:rPr lang="en-US" dirty="0"/>
              <a:t> con una </a:t>
            </a:r>
            <a:r>
              <a:rPr lang="en-US" dirty="0" err="1"/>
              <a:t>relación</a:t>
            </a:r>
            <a:r>
              <a:rPr lang="en-US" dirty="0"/>
              <a:t> </a:t>
            </a:r>
            <a:r>
              <a:rPr lang="en-US" dirty="0" err="1"/>
              <a:t>conflictiva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hogares</a:t>
            </a:r>
            <a:r>
              <a:rPr lang="en-US" dirty="0"/>
              <a:t> con un solo </a:t>
            </a:r>
            <a:r>
              <a:rPr lang="en-US" dirty="0" err="1"/>
              <a:t>cuidador</a:t>
            </a:r>
            <a:r>
              <a:rPr lang="en-US" dirty="0"/>
              <a:t>/a.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expuestas a la estigmatización o la </a:t>
            </a:r>
            <a:r>
              <a:rPr lang="en-US" dirty="0" err="1"/>
              <a:t>marginación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familias</a:t>
            </a:r>
            <a:r>
              <a:rPr lang="en-US" dirty="0"/>
              <a:t> en las que hay abuso de </a:t>
            </a:r>
            <a:r>
              <a:rPr lang="en-US" dirty="0" err="1"/>
              <a:t>sustancias</a:t>
            </a:r>
            <a:r>
              <a:rPr lang="en-US" dirty="0"/>
              <a:t>.</a:t>
            </a:r>
          </a:p>
          <a:p>
            <a:endParaRPr lang="en-US" noProof="0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25984CC4-55E5-64CE-499B-B1542E25603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5641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50" b="1" noProof="0" dirty="0"/>
              <a:t>ADAPTAR AL CONTEXTO</a:t>
            </a:r>
            <a:endParaRPr lang="en-US" sz="1150" b="1" dirty="0"/>
          </a:p>
          <a:p>
            <a:r>
              <a:rPr lang="en-US" sz="1150" noProof="0" dirty="0"/>
              <a:t>Adapte los estudios de casos según sea necesario para que se ajusten a su contexto.</a:t>
            </a:r>
          </a:p>
          <a:p>
            <a:pPr marL="0" indent="0">
              <a:buNone/>
            </a:pPr>
            <a:r>
              <a:rPr lang="en-US" sz="1150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sz="1150" noProof="0" dirty="0"/>
          </a:p>
          <a:p>
            <a:pPr marL="0" indent="0">
              <a:buNone/>
            </a:pPr>
            <a:r>
              <a:rPr lang="en-US" sz="1150" b="1" dirty="0"/>
              <a:t>INTRODUCCIÓN</a:t>
            </a:r>
            <a:endParaRPr lang="en-US" sz="1150" b="1" noProof="0" dirty="0"/>
          </a:p>
          <a:p>
            <a:r>
              <a:rPr lang="en-US" sz="1150" noProof="0" dirty="0"/>
              <a:t>Divida a </a:t>
            </a:r>
            <a:r>
              <a:rPr lang="en-US" sz="1150" noProof="0" dirty="0" err="1"/>
              <a:t>los</a:t>
            </a:r>
            <a:r>
              <a:rPr lang="en-US" sz="1150" noProof="0" dirty="0"/>
              <a:t>/as </a:t>
            </a:r>
            <a:r>
              <a:rPr lang="en-US" sz="1150" noProof="0" dirty="0" err="1"/>
              <a:t>participantes</a:t>
            </a:r>
            <a:r>
              <a:rPr lang="en-US" sz="1150" noProof="0" dirty="0"/>
              <a:t> en grupos de 3-5 personas.</a:t>
            </a:r>
          </a:p>
          <a:p>
            <a:r>
              <a:rPr lang="en-US" sz="1150" noProof="0" dirty="0" err="1"/>
              <a:t>Guíe</a:t>
            </a:r>
            <a:r>
              <a:rPr lang="en-US" sz="1150" noProof="0" dirty="0"/>
              <a:t> a </a:t>
            </a:r>
            <a:r>
              <a:rPr lang="en-US" sz="1150" noProof="0" dirty="0" err="1"/>
              <a:t>los</a:t>
            </a:r>
            <a:r>
              <a:rPr lang="en-US" sz="1150" noProof="0" dirty="0"/>
              <a:t>/as </a:t>
            </a:r>
            <a:r>
              <a:rPr lang="en-US" sz="1150" noProof="0" dirty="0" err="1"/>
              <a:t>participantes</a:t>
            </a:r>
            <a:r>
              <a:rPr lang="en-US" sz="1150" noProof="0" dirty="0"/>
              <a:t> a la </a:t>
            </a:r>
            <a:r>
              <a:rPr lang="en-US" sz="1150" b="1" noProof="0" dirty="0"/>
              <a:t>página 8-9 del Cuaderno de ejercicios: Resiliencia, </a:t>
            </a:r>
            <a:r>
              <a:rPr lang="en-US" sz="1150" b="1" noProof="0" dirty="0" err="1"/>
              <a:t>fortalezas</a:t>
            </a:r>
            <a:r>
              <a:rPr lang="en-US" sz="1150" b="1" noProof="0" dirty="0"/>
              <a:t> y </a:t>
            </a:r>
            <a:r>
              <a:rPr lang="en-US" sz="1150" b="1" noProof="0" dirty="0" err="1"/>
              <a:t>factores</a:t>
            </a:r>
            <a:r>
              <a:rPr lang="en-US" sz="1150" b="1" noProof="0" dirty="0"/>
              <a:t> de </a:t>
            </a:r>
            <a:r>
              <a:rPr lang="en-US" sz="1150" b="1" noProof="0" dirty="0" err="1"/>
              <a:t>protección</a:t>
            </a:r>
            <a:r>
              <a:rPr lang="en-US" sz="1150" b="1" noProof="0" dirty="0"/>
              <a:t>.</a:t>
            </a:r>
          </a:p>
          <a:p>
            <a:r>
              <a:rPr lang="en-US" sz="1150" noProof="0" dirty="0" err="1"/>
              <a:t>Asígnele</a:t>
            </a:r>
            <a:r>
              <a:rPr lang="en-US" sz="1150" noProof="0" dirty="0"/>
              <a:t> un escenario a cada grupo. Si es necesario, varios grupos pueden hacer el mismo escenario y comparar sus respuestas para ver si son iguales o diferentes.</a:t>
            </a:r>
          </a:p>
          <a:p>
            <a:r>
              <a:rPr lang="en-US" sz="1150" i="1" dirty="0"/>
              <a:t>Con </a:t>
            </a:r>
            <a:r>
              <a:rPr lang="en-US" sz="1150" i="1" dirty="0" err="1"/>
              <a:t>su</a:t>
            </a:r>
            <a:r>
              <a:rPr lang="en-US" sz="1150" i="1" dirty="0"/>
              <a:t> grupo:</a:t>
            </a:r>
          </a:p>
          <a:p>
            <a:pPr lvl="1"/>
            <a:r>
              <a:rPr lang="en-US" sz="1150" i="1" noProof="0" dirty="0" err="1"/>
              <a:t>conversen</a:t>
            </a:r>
            <a:r>
              <a:rPr lang="en-US" sz="1150" i="1" noProof="0" dirty="0"/>
              <a:t> </a:t>
            </a:r>
            <a:r>
              <a:rPr lang="en-US" sz="1150" i="1" noProof="0" dirty="0" err="1"/>
              <a:t>sobre</a:t>
            </a:r>
            <a:r>
              <a:rPr lang="en-US" sz="1150" i="1" noProof="0" dirty="0"/>
              <a:t> </a:t>
            </a:r>
            <a:r>
              <a:rPr lang="en-US" sz="1150" i="1" noProof="0" dirty="0" err="1"/>
              <a:t>su</a:t>
            </a:r>
            <a:r>
              <a:rPr lang="en-US" sz="1150" i="1" noProof="0" dirty="0"/>
              <a:t> </a:t>
            </a:r>
            <a:r>
              <a:rPr lang="en-US" sz="1150" i="1" noProof="0" dirty="0" err="1"/>
              <a:t>escenario</a:t>
            </a:r>
            <a:r>
              <a:rPr lang="en-US" sz="1150" i="1" noProof="0" dirty="0"/>
              <a:t> y </a:t>
            </a:r>
            <a:r>
              <a:rPr lang="en-US" sz="1150" i="1" noProof="0" dirty="0" err="1"/>
              <a:t>hagan</a:t>
            </a:r>
            <a:r>
              <a:rPr lang="en-US" sz="1150" i="1" noProof="0" dirty="0"/>
              <a:t> una lluvia de ideas:</a:t>
            </a:r>
          </a:p>
          <a:p>
            <a:pPr lvl="2"/>
            <a:r>
              <a:rPr lang="en-US" sz="1150" i="1" dirty="0" err="1"/>
              <a:t>toda</a:t>
            </a:r>
            <a:r>
              <a:rPr lang="en-US" sz="1150" i="1" dirty="0"/>
              <a:t> </a:t>
            </a:r>
            <a:r>
              <a:rPr lang="en-US" sz="1150" i="1" dirty="0" err="1"/>
              <a:t>fortaleza</a:t>
            </a:r>
            <a:r>
              <a:rPr lang="en-US" sz="1150" i="1" dirty="0"/>
              <a:t> y factor de protección que </a:t>
            </a:r>
            <a:r>
              <a:rPr lang="en-US" sz="1150" i="1" dirty="0" err="1"/>
              <a:t>posea</a:t>
            </a:r>
            <a:r>
              <a:rPr lang="en-US" sz="1150" i="1" dirty="0"/>
              <a:t> </a:t>
            </a:r>
            <a:r>
              <a:rPr lang="en-US" sz="1150" i="1" dirty="0" err="1"/>
              <a:t>el</a:t>
            </a:r>
            <a:r>
              <a:rPr lang="en-US" sz="1150" i="1" dirty="0"/>
              <a:t>/la </a:t>
            </a:r>
            <a:r>
              <a:rPr lang="en-US" sz="1150" i="1" dirty="0" err="1"/>
              <a:t>menor</a:t>
            </a:r>
            <a:r>
              <a:rPr lang="en-US" sz="1150" i="1" dirty="0"/>
              <a:t> y/o la familia.</a:t>
            </a:r>
          </a:p>
          <a:p>
            <a:pPr lvl="2"/>
            <a:r>
              <a:rPr lang="en-US" sz="1150" i="1" dirty="0" err="1"/>
              <a:t>toda</a:t>
            </a:r>
            <a:r>
              <a:rPr lang="en-US" sz="1150" i="1" dirty="0"/>
              <a:t> </a:t>
            </a:r>
            <a:r>
              <a:rPr lang="en-US" sz="1150" i="1" dirty="0" err="1"/>
              <a:t>vulnerabilidad</a:t>
            </a:r>
            <a:r>
              <a:rPr lang="en-US" sz="1150" i="1" dirty="0"/>
              <a:t> y/o factor de </a:t>
            </a:r>
            <a:r>
              <a:rPr lang="en-US" sz="1150" i="1" dirty="0" err="1"/>
              <a:t>riesgo</a:t>
            </a:r>
            <a:r>
              <a:rPr lang="en-US" sz="1150" i="1" dirty="0"/>
              <a:t>. </a:t>
            </a:r>
          </a:p>
          <a:p>
            <a:pPr lvl="1"/>
            <a:r>
              <a:rPr lang="en-US" sz="1150" i="1" dirty="0" err="1"/>
              <a:t>Pueden</a:t>
            </a:r>
            <a:r>
              <a:rPr lang="en-US" sz="1150" i="1" dirty="0"/>
              <a:t> hacer suposiciones y explicar con más detalle </a:t>
            </a:r>
            <a:r>
              <a:rPr lang="en-US" sz="1150" i="1" dirty="0" err="1"/>
              <a:t>cuál</a:t>
            </a:r>
            <a:r>
              <a:rPr lang="en-US" sz="1150" i="1" dirty="0"/>
              <a:t> </a:t>
            </a:r>
            <a:r>
              <a:rPr lang="en-US" sz="1150" i="1" dirty="0" err="1"/>
              <a:t>creen</a:t>
            </a:r>
            <a:r>
              <a:rPr lang="en-US" sz="1150" i="1" dirty="0"/>
              <a:t> que es la situación </a:t>
            </a:r>
            <a:r>
              <a:rPr lang="en-US" sz="1150" i="1" dirty="0" err="1"/>
              <a:t>si</a:t>
            </a:r>
            <a:r>
              <a:rPr lang="en-US" sz="1150" i="1" dirty="0"/>
              <a:t> </a:t>
            </a:r>
            <a:r>
              <a:rPr lang="en-US" sz="1150" i="1" dirty="0" err="1"/>
              <a:t>creen</a:t>
            </a:r>
            <a:r>
              <a:rPr lang="en-US" sz="1150" i="1" dirty="0"/>
              <a:t> que falta información. </a:t>
            </a:r>
          </a:p>
          <a:p>
            <a:pPr lvl="1"/>
            <a:r>
              <a:rPr lang="en-US" sz="1150" i="1" noProof="0" dirty="0"/>
              <a:t>Consejo: </a:t>
            </a:r>
            <a:r>
              <a:rPr lang="en-US" sz="1150" i="1" noProof="0" dirty="0" err="1"/>
              <a:t>tengan</a:t>
            </a:r>
            <a:r>
              <a:rPr lang="en-US" sz="1150" i="1" noProof="0" dirty="0"/>
              <a:t> en cuenta los </a:t>
            </a:r>
            <a:r>
              <a:rPr lang="en-US" sz="1150" i="1" noProof="0" dirty="0" err="1"/>
              <a:t>tres</a:t>
            </a:r>
            <a:r>
              <a:rPr lang="en-US" sz="1150" i="1" noProof="0" dirty="0"/>
              <a:t> </a:t>
            </a:r>
            <a:r>
              <a:rPr lang="en-US" sz="1150" i="1" noProof="0" dirty="0" err="1"/>
              <a:t>factores</a:t>
            </a:r>
            <a:r>
              <a:rPr lang="en-US" sz="1150" i="1" noProof="0" dirty="0"/>
              <a:t> de </a:t>
            </a:r>
            <a:r>
              <a:rPr lang="en-US" sz="1150" i="1" noProof="0" dirty="0" err="1"/>
              <a:t>protección</a:t>
            </a:r>
            <a:r>
              <a:rPr lang="en-US" sz="1150" i="1" noProof="0" dirty="0"/>
              <a:t> de los que hemos hablado: entornos afectuosos y protectores, cuidadores responsables y </a:t>
            </a:r>
            <a:r>
              <a:rPr lang="en-US" sz="1150" i="1" noProof="0" dirty="0" err="1"/>
              <a:t>solidarios</a:t>
            </a:r>
            <a:r>
              <a:rPr lang="en-US" sz="1150" i="1" noProof="0" dirty="0"/>
              <a:t>/as, y relaciones sanas entre cuidadores y </a:t>
            </a:r>
            <a:r>
              <a:rPr lang="en-US" sz="1150" i="1" noProof="0" dirty="0" err="1"/>
              <a:t>menores</a:t>
            </a:r>
            <a:r>
              <a:rPr lang="en-US" sz="1150" i="1" noProof="0" dirty="0"/>
              <a:t>.</a:t>
            </a:r>
          </a:p>
          <a:p>
            <a:endParaRPr lang="en-US" sz="1150" dirty="0"/>
          </a:p>
          <a:p>
            <a:pPr marL="0" indent="0">
              <a:buNone/>
            </a:pPr>
            <a:r>
              <a:rPr lang="en-US" sz="1150" b="1" noProof="0" dirty="0"/>
              <a:t>ACTIVIDAD EN GRUPO (10 minutos)</a:t>
            </a:r>
          </a:p>
          <a:p>
            <a:r>
              <a:rPr lang="en-US" sz="1150" noProof="0" dirty="0" err="1"/>
              <a:t>Ofrézcale</a:t>
            </a:r>
            <a:r>
              <a:rPr lang="en-US" sz="1150" noProof="0" dirty="0"/>
              <a:t> 10 minutos a </a:t>
            </a:r>
            <a:r>
              <a:rPr lang="en-US" sz="1150" noProof="0" dirty="0" err="1"/>
              <a:t>los</a:t>
            </a:r>
            <a:r>
              <a:rPr lang="en-US" sz="1150" noProof="0" dirty="0"/>
              <a:t>/as </a:t>
            </a:r>
            <a:r>
              <a:rPr lang="en-US" sz="1150" noProof="0" dirty="0" err="1"/>
              <a:t>participantes</a:t>
            </a:r>
            <a:r>
              <a:rPr lang="en-US" sz="1150" noProof="0" dirty="0"/>
              <a:t> para </a:t>
            </a:r>
            <a:r>
              <a:rPr lang="en-US" sz="1150" noProof="0" dirty="0" err="1"/>
              <a:t>completar</a:t>
            </a:r>
            <a:r>
              <a:rPr lang="en-US" sz="1150" noProof="0" dirty="0"/>
              <a:t>.</a:t>
            </a:r>
          </a:p>
          <a:p>
            <a:pPr marL="0" indent="0">
              <a:buNone/>
            </a:pPr>
            <a:endParaRPr lang="en-US" sz="1150" dirty="0"/>
          </a:p>
          <a:p>
            <a:pPr marL="0" indent="0">
              <a:buNone/>
            </a:pPr>
            <a:r>
              <a:rPr lang="en-US" sz="1150" b="1" noProof="0" dirty="0"/>
              <a:t>Debate </a:t>
            </a:r>
            <a:r>
              <a:rPr lang="en-US" sz="1150" b="1" noProof="0" dirty="0" err="1"/>
              <a:t>en</a:t>
            </a:r>
            <a:r>
              <a:rPr lang="en-US" sz="1150" b="1" noProof="0" dirty="0"/>
              <a:t> </a:t>
            </a:r>
            <a:r>
              <a:rPr lang="en-US" sz="1150" b="1" noProof="0" dirty="0" err="1"/>
              <a:t>grupo</a:t>
            </a:r>
            <a:endParaRPr lang="en-US" sz="1150" b="1" noProof="0" dirty="0"/>
          </a:p>
          <a:p>
            <a:r>
              <a:rPr lang="en-US" sz="1150" noProof="0" dirty="0"/>
              <a:t>Invite a los grupos a compartir sus </a:t>
            </a:r>
            <a:r>
              <a:rPr lang="en-US" sz="1150" noProof="0" dirty="0" err="1"/>
              <a:t>respuestas</a:t>
            </a:r>
            <a:r>
              <a:rPr lang="en-US" sz="1150" noProof="0" dirty="0"/>
              <a:t>.</a:t>
            </a:r>
          </a:p>
          <a:p>
            <a:r>
              <a:rPr lang="en-US" sz="1150" noProof="0" dirty="0"/>
              <a:t>Complete con las posibles respuestas de la </a:t>
            </a:r>
            <a:r>
              <a:rPr lang="en-US" sz="1150" noProof="0" dirty="0" err="1"/>
              <a:t>página</a:t>
            </a:r>
            <a:r>
              <a:rPr lang="en-US" sz="1150" noProof="0" dirty="0"/>
              <a:t> </a:t>
            </a:r>
            <a:r>
              <a:rPr lang="en-US" sz="1150" noProof="0" dirty="0" err="1"/>
              <a:t>siguiente</a:t>
            </a:r>
            <a:r>
              <a:rPr lang="en-US" sz="1150" noProof="0" dirty="0"/>
              <a:t>.</a:t>
            </a:r>
          </a:p>
          <a:p>
            <a:r>
              <a:rPr lang="en-US" sz="1150" i="1" dirty="0"/>
              <a:t>¿Ya </a:t>
            </a:r>
            <a:r>
              <a:rPr lang="en-US" sz="1150" i="1" dirty="0" err="1"/>
              <a:t>identifican</a:t>
            </a:r>
            <a:r>
              <a:rPr lang="en-US" sz="1150" i="1" dirty="0"/>
              <a:t> </a:t>
            </a:r>
            <a:r>
              <a:rPr lang="en-US" sz="1150" i="1" dirty="0" err="1"/>
              <a:t>fortalezas</a:t>
            </a:r>
            <a:r>
              <a:rPr lang="en-US" sz="1150" i="1" dirty="0"/>
              <a:t>?</a:t>
            </a:r>
          </a:p>
          <a:p>
            <a:r>
              <a:rPr lang="en-US" sz="1150" i="1" dirty="0"/>
              <a:t>¿</a:t>
            </a:r>
            <a:r>
              <a:rPr lang="en-US" sz="1150" i="1" dirty="0" err="1"/>
              <a:t>Qué</a:t>
            </a:r>
            <a:r>
              <a:rPr lang="en-US" sz="1150" i="1" dirty="0"/>
              <a:t> </a:t>
            </a:r>
            <a:r>
              <a:rPr lang="en-US" sz="1150" i="1" dirty="0" err="1"/>
              <a:t>hacen</a:t>
            </a:r>
            <a:r>
              <a:rPr lang="en-US" sz="1150" i="1" dirty="0"/>
              <a:t> para promoverlos en el plan de cuidados? </a:t>
            </a:r>
          </a:p>
          <a:p>
            <a:r>
              <a:rPr lang="en-US" sz="1150" i="1" dirty="0"/>
              <a:t>¿</a:t>
            </a:r>
            <a:r>
              <a:rPr lang="en-US" sz="1150" i="1" dirty="0" err="1"/>
              <a:t>Pueden</a:t>
            </a:r>
            <a:r>
              <a:rPr lang="en-US" sz="1150" i="1" dirty="0"/>
              <a:t> compartir ejemplos prácticos?</a:t>
            </a:r>
            <a:endParaRPr lang="en-US" sz="1150" i="1" noProof="0" dirty="0"/>
          </a:p>
          <a:p>
            <a:pPr marL="0" indent="0">
              <a:buNone/>
            </a:pPr>
            <a:r>
              <a:rPr lang="en-US" sz="1150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sz="1150" noProof="0" dirty="0"/>
          </a:p>
          <a:p>
            <a:pPr marL="0" indent="0">
              <a:buNone/>
            </a:pPr>
            <a:r>
              <a:rPr lang="es-ES" sz="1150" b="1" dirty="0"/>
              <a:t>CONTINÚA EN LA SIGUIENTE DIAPOSITIVA</a:t>
            </a:r>
            <a:r>
              <a:rPr lang="en-US" sz="1150" b="1" dirty="0"/>
              <a:t> </a:t>
            </a:r>
            <a:r>
              <a:rPr lang="en-US" sz="1150" b="1" dirty="0">
                <a:sym typeface="Wingdings" panose="05000000000000000000" pitchFamily="2" charset="2"/>
              </a:rPr>
              <a:t></a:t>
            </a:r>
            <a:endParaRPr lang="en-US" sz="1150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A3B9216-DC87-2FA2-6B38-E95CE031E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344E3E96-55DC-073E-F0FA-0106D8FA60C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575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pPr marL="0" indent="0">
              <a:buNone/>
            </a:pPr>
            <a:r>
              <a:rPr lang="en-US" sz="1150" b="1" dirty="0"/>
              <a:t>POSIBLES RESPUESTAS</a:t>
            </a:r>
            <a:endParaRPr lang="en-US" sz="1150" b="1" noProof="0" dirty="0"/>
          </a:p>
          <a:p>
            <a:r>
              <a:rPr lang="en-US" sz="1150" b="1" noProof="0" dirty="0" err="1"/>
              <a:t>Escenario</a:t>
            </a:r>
            <a:r>
              <a:rPr lang="en-US" sz="1150" b="1" noProof="0" dirty="0"/>
              <a:t> 1.</a:t>
            </a:r>
          </a:p>
          <a:p>
            <a:pPr lvl="1"/>
            <a:r>
              <a:rPr lang="en-US" sz="1150" dirty="0" err="1"/>
              <a:t>Desafíos</a:t>
            </a:r>
            <a:r>
              <a:rPr lang="en-US" sz="1150" dirty="0"/>
              <a:t>:</a:t>
            </a:r>
          </a:p>
          <a:p>
            <a:pPr lvl="2"/>
            <a:r>
              <a:rPr lang="en-US" sz="1150" dirty="0" err="1"/>
              <a:t>el</a:t>
            </a:r>
            <a:r>
              <a:rPr lang="en-US" sz="1150" dirty="0"/>
              <a:t> padre tiene problemas con </a:t>
            </a:r>
            <a:r>
              <a:rPr lang="en-US" sz="1150" dirty="0" err="1"/>
              <a:t>el</a:t>
            </a:r>
            <a:r>
              <a:rPr lang="en-US" sz="1150" dirty="0"/>
              <a:t> alcohol.</a:t>
            </a:r>
          </a:p>
          <a:p>
            <a:pPr lvl="2"/>
            <a:r>
              <a:rPr lang="en-US" sz="1150" dirty="0" err="1"/>
              <a:t>violencia</a:t>
            </a:r>
            <a:r>
              <a:rPr lang="en-US" sz="1150" dirty="0"/>
              <a:t> doméstica y conflicto entre el padre y la </a:t>
            </a:r>
            <a:r>
              <a:rPr lang="en-US" sz="1150" dirty="0" err="1"/>
              <a:t>madre</a:t>
            </a:r>
            <a:r>
              <a:rPr lang="en-US" sz="1150" dirty="0"/>
              <a:t>.</a:t>
            </a:r>
          </a:p>
          <a:p>
            <a:pPr lvl="2"/>
            <a:r>
              <a:rPr lang="en-US" sz="1150" dirty="0"/>
              <a:t>no </a:t>
            </a:r>
            <a:r>
              <a:rPr lang="en-US" sz="1150" dirty="0" err="1"/>
              <a:t>va</a:t>
            </a:r>
            <a:r>
              <a:rPr lang="en-US" sz="1150" dirty="0"/>
              <a:t> a la </a:t>
            </a:r>
            <a:r>
              <a:rPr lang="en-US" sz="1150" dirty="0" err="1"/>
              <a:t>escuela</a:t>
            </a:r>
            <a:r>
              <a:rPr lang="en-US" sz="1150" dirty="0"/>
              <a:t>.</a:t>
            </a:r>
          </a:p>
          <a:p>
            <a:pPr lvl="2"/>
            <a:r>
              <a:rPr lang="en-US" sz="1150" dirty="0" err="1"/>
              <a:t>trabajo</a:t>
            </a:r>
            <a:r>
              <a:rPr lang="en-US" sz="1150" dirty="0"/>
              <a:t> infantil en una fábrica con </a:t>
            </a:r>
            <a:r>
              <a:rPr lang="en-US" sz="1150" dirty="0" err="1"/>
              <a:t>su</a:t>
            </a:r>
            <a:r>
              <a:rPr lang="en-US" sz="1150" dirty="0"/>
              <a:t> </a:t>
            </a:r>
            <a:r>
              <a:rPr lang="en-US" sz="1150" dirty="0" err="1"/>
              <a:t>madre</a:t>
            </a:r>
            <a:r>
              <a:rPr lang="en-US" sz="1150" dirty="0"/>
              <a:t>.</a:t>
            </a:r>
          </a:p>
          <a:p>
            <a:pPr lvl="2"/>
            <a:r>
              <a:rPr lang="en-US" sz="1150" dirty="0"/>
              <a:t>no siempre tienen dinero suficiente para cubrir sus necesidades básicas, como alimentos y artículos para el hogar. </a:t>
            </a:r>
          </a:p>
          <a:p>
            <a:pPr lvl="1"/>
            <a:r>
              <a:rPr lang="en-US" sz="1150" dirty="0" err="1"/>
              <a:t>Fortalezas</a:t>
            </a:r>
            <a:r>
              <a:rPr lang="en-US" sz="1150" dirty="0"/>
              <a:t> y </a:t>
            </a:r>
            <a:r>
              <a:rPr lang="en-US" sz="1150" dirty="0" err="1"/>
              <a:t>factores</a:t>
            </a:r>
            <a:r>
              <a:rPr lang="en-US" sz="1150" dirty="0"/>
              <a:t> de </a:t>
            </a:r>
            <a:r>
              <a:rPr lang="en-US" sz="1150" dirty="0" err="1"/>
              <a:t>protección</a:t>
            </a:r>
            <a:r>
              <a:rPr lang="en-US" sz="1150" dirty="0"/>
              <a:t>: </a:t>
            </a:r>
          </a:p>
          <a:p>
            <a:pPr lvl="2"/>
            <a:r>
              <a:rPr lang="en-US" sz="1150" dirty="0" err="1"/>
              <a:t>buena</a:t>
            </a:r>
            <a:r>
              <a:rPr lang="en-US" sz="1150" dirty="0"/>
              <a:t> relación con </a:t>
            </a:r>
            <a:r>
              <a:rPr lang="en-US" sz="1150" dirty="0" err="1"/>
              <a:t>su</a:t>
            </a:r>
            <a:r>
              <a:rPr lang="en-US" sz="1150" dirty="0"/>
              <a:t> </a:t>
            </a:r>
            <a:r>
              <a:rPr lang="en-US" sz="1150" dirty="0" err="1"/>
              <a:t>madre</a:t>
            </a:r>
            <a:r>
              <a:rPr lang="en-US" sz="1150" dirty="0"/>
              <a:t>.</a:t>
            </a:r>
          </a:p>
          <a:p>
            <a:pPr lvl="2"/>
            <a:r>
              <a:rPr lang="en-US" sz="1150" dirty="0"/>
              <a:t>la </a:t>
            </a:r>
            <a:r>
              <a:rPr lang="en-US" sz="1150" dirty="0" err="1"/>
              <a:t>madre</a:t>
            </a:r>
            <a:r>
              <a:rPr lang="en-US" sz="1150" dirty="0"/>
              <a:t> </a:t>
            </a:r>
            <a:r>
              <a:rPr lang="en-US" sz="1150" dirty="0" err="1"/>
              <a:t>trabaja</a:t>
            </a:r>
            <a:r>
              <a:rPr lang="en-US" sz="1150" dirty="0"/>
              <a:t>.</a:t>
            </a:r>
          </a:p>
          <a:p>
            <a:pPr lvl="2"/>
            <a:r>
              <a:rPr lang="en-US" sz="1150" dirty="0" err="1"/>
              <a:t>su</a:t>
            </a:r>
            <a:r>
              <a:rPr lang="en-US" sz="1150" dirty="0"/>
              <a:t> madre forma parte de un grupo de apoyo a </a:t>
            </a:r>
            <a:r>
              <a:rPr lang="en-US" sz="1150" dirty="0" err="1"/>
              <a:t>mujeres</a:t>
            </a:r>
            <a:r>
              <a:rPr lang="en-US" sz="1150" dirty="0"/>
              <a:t>. </a:t>
            </a:r>
          </a:p>
          <a:p>
            <a:pPr lvl="2"/>
            <a:r>
              <a:rPr lang="en-US" sz="1150" dirty="0"/>
              <a:t>Mary va al CFS los fines de </a:t>
            </a:r>
            <a:r>
              <a:rPr lang="en-US" sz="1150" dirty="0" err="1"/>
              <a:t>semana</a:t>
            </a:r>
            <a:r>
              <a:rPr lang="en-US" sz="1150" dirty="0"/>
              <a:t>. </a:t>
            </a:r>
          </a:p>
          <a:p>
            <a:pPr lvl="2"/>
            <a:r>
              <a:rPr lang="en-US" sz="1150" dirty="0" err="1"/>
              <a:t>el</a:t>
            </a:r>
            <a:r>
              <a:rPr lang="en-US" sz="1150" dirty="0"/>
              <a:t> padre se preocupa por ella y no quiere que </a:t>
            </a:r>
            <a:r>
              <a:rPr lang="en-US" sz="1150" dirty="0" err="1"/>
              <a:t>trabaje</a:t>
            </a:r>
            <a:r>
              <a:rPr lang="en-US" sz="1150" dirty="0"/>
              <a:t>.</a:t>
            </a:r>
          </a:p>
          <a:p>
            <a:pPr lvl="2"/>
            <a:r>
              <a:rPr lang="en-US" sz="1150" dirty="0"/>
              <a:t>Mary está muy unida a sus </a:t>
            </a:r>
            <a:r>
              <a:rPr lang="en-US" sz="1150" dirty="0" err="1"/>
              <a:t>hermanos</a:t>
            </a:r>
            <a:r>
              <a:rPr lang="en-US" sz="1150" dirty="0"/>
              <a:t>.</a:t>
            </a:r>
          </a:p>
          <a:p>
            <a:r>
              <a:rPr lang="en-US" sz="1150" b="1" noProof="0" dirty="0" err="1"/>
              <a:t>Escenario</a:t>
            </a:r>
            <a:r>
              <a:rPr lang="en-US" sz="1150" b="1" noProof="0" dirty="0"/>
              <a:t> </a:t>
            </a:r>
            <a:r>
              <a:rPr lang="en-US" sz="1150" b="1" dirty="0"/>
              <a:t>2.</a:t>
            </a:r>
            <a:r>
              <a:rPr lang="en-US" sz="1150" dirty="0"/>
              <a:t> </a:t>
            </a:r>
          </a:p>
          <a:p>
            <a:pPr lvl="1"/>
            <a:r>
              <a:rPr lang="en-US" sz="1150" dirty="0" err="1"/>
              <a:t>Desafíos</a:t>
            </a:r>
            <a:r>
              <a:rPr lang="en-US" sz="1150" dirty="0"/>
              <a:t>:</a:t>
            </a:r>
          </a:p>
          <a:p>
            <a:pPr lvl="2"/>
            <a:r>
              <a:rPr lang="en-US" sz="1150" dirty="0"/>
              <a:t>la madre es muy joven.</a:t>
            </a:r>
          </a:p>
          <a:p>
            <a:pPr lvl="2"/>
            <a:r>
              <a:rPr lang="en-US" sz="1150" dirty="0" err="1"/>
              <a:t>el</a:t>
            </a:r>
            <a:r>
              <a:rPr lang="en-US" sz="1150" dirty="0"/>
              <a:t> padre se ha ido.</a:t>
            </a:r>
          </a:p>
          <a:p>
            <a:pPr lvl="2"/>
            <a:r>
              <a:rPr lang="en-US" sz="1150" dirty="0"/>
              <a:t>la madre tiene problemas de salud mental que </a:t>
            </a:r>
            <a:r>
              <a:rPr lang="en-US" sz="1150" dirty="0" err="1"/>
              <a:t>afectan</a:t>
            </a:r>
            <a:r>
              <a:rPr lang="en-US" sz="1150" dirty="0"/>
              <a:t> </a:t>
            </a:r>
            <a:r>
              <a:rPr lang="en-US" sz="1150" dirty="0" err="1"/>
              <a:t>su</a:t>
            </a:r>
            <a:r>
              <a:rPr lang="en-US" sz="1150" dirty="0"/>
              <a:t> capacidad para </a:t>
            </a:r>
            <a:r>
              <a:rPr lang="en-US" sz="1150" dirty="0" err="1"/>
              <a:t>cuidar</a:t>
            </a:r>
            <a:r>
              <a:rPr lang="en-US" sz="1150" dirty="0"/>
              <a:t> a Omar.</a:t>
            </a:r>
          </a:p>
          <a:p>
            <a:pPr lvl="1"/>
            <a:r>
              <a:rPr lang="en-US" sz="1150" dirty="0" err="1"/>
              <a:t>Fortalezas</a:t>
            </a:r>
            <a:r>
              <a:rPr lang="en-US" sz="1150" dirty="0"/>
              <a:t> y </a:t>
            </a:r>
            <a:r>
              <a:rPr lang="en-US" sz="1150" dirty="0" err="1"/>
              <a:t>factores</a:t>
            </a:r>
            <a:r>
              <a:rPr lang="en-US" sz="1150" dirty="0"/>
              <a:t> de </a:t>
            </a:r>
            <a:r>
              <a:rPr lang="en-US" sz="1150" dirty="0" err="1"/>
              <a:t>protección</a:t>
            </a:r>
            <a:r>
              <a:rPr lang="en-US" sz="1150" dirty="0"/>
              <a:t>: </a:t>
            </a:r>
          </a:p>
          <a:p>
            <a:pPr lvl="2"/>
            <a:r>
              <a:rPr lang="en-US" sz="1150" dirty="0"/>
              <a:t>la abuela ha estado ayudando y su informe al equipo de </a:t>
            </a:r>
            <a:r>
              <a:rPr lang="en-US" sz="1150" dirty="0" err="1"/>
              <a:t>gestión</a:t>
            </a:r>
            <a:r>
              <a:rPr lang="en-US" sz="1150" dirty="0"/>
              <a:t> de </a:t>
            </a:r>
            <a:r>
              <a:rPr lang="en-US" sz="1150" dirty="0" err="1"/>
              <a:t>caso</a:t>
            </a:r>
            <a:r>
              <a:rPr lang="en-US" sz="1150" dirty="0"/>
              <a:t> demuestra que Omar le </a:t>
            </a:r>
            <a:r>
              <a:rPr lang="en-US" sz="1150" dirty="0" err="1"/>
              <a:t>importa</a:t>
            </a:r>
            <a:r>
              <a:rPr lang="en-US" sz="1150" dirty="0"/>
              <a:t>.</a:t>
            </a:r>
          </a:p>
          <a:p>
            <a:pPr lvl="2"/>
            <a:r>
              <a:rPr lang="en-US" sz="1150" dirty="0"/>
              <a:t>la madre quiere tener una relación con </a:t>
            </a:r>
            <a:r>
              <a:rPr lang="en-US" sz="1150" dirty="0" err="1"/>
              <a:t>él</a:t>
            </a:r>
            <a:r>
              <a:rPr lang="en-US" sz="1150" dirty="0"/>
              <a:t>. </a:t>
            </a:r>
          </a:p>
          <a:p>
            <a:pPr lvl="2"/>
            <a:r>
              <a:rPr lang="en-US" sz="1150" dirty="0"/>
              <a:t>la madre ha estado trabajando en la tienda local, así que tiene una fuente de ingresos. </a:t>
            </a:r>
          </a:p>
          <a:p>
            <a:pPr lvl="2"/>
            <a:r>
              <a:rPr lang="en-US" sz="1150" dirty="0" err="1"/>
              <a:t>los</a:t>
            </a:r>
            <a:r>
              <a:rPr lang="en-US" sz="1150" dirty="0"/>
              <a:t> </a:t>
            </a:r>
            <a:r>
              <a:rPr lang="en-US" sz="1150" dirty="0" err="1"/>
              <a:t>vecinos</a:t>
            </a:r>
            <a:r>
              <a:rPr lang="en-US" sz="1150" dirty="0"/>
              <a:t>/as se comprometen a </a:t>
            </a:r>
            <a:r>
              <a:rPr lang="en-US" sz="1150" dirty="0" err="1"/>
              <a:t>cuidar</a:t>
            </a:r>
            <a:r>
              <a:rPr lang="en-US" sz="1150" dirty="0"/>
              <a:t> a Omar, aunque se desconoce la calidad de los cuidados. </a:t>
            </a:r>
          </a:p>
          <a:p>
            <a:pPr lvl="2"/>
            <a:r>
              <a:rPr lang="en-US" sz="1150" dirty="0"/>
              <a:t>la familia de la madre </a:t>
            </a:r>
            <a:r>
              <a:rPr lang="en-US" sz="1150" dirty="0" err="1"/>
              <a:t>vive</a:t>
            </a:r>
            <a:r>
              <a:rPr lang="en-US" sz="1150" dirty="0"/>
              <a:t> </a:t>
            </a:r>
            <a:r>
              <a:rPr lang="en-US" sz="1150" dirty="0" err="1"/>
              <a:t>cerca</a:t>
            </a:r>
            <a:r>
              <a:rPr lang="en-US" sz="1150" dirty="0"/>
              <a:t>.</a:t>
            </a:r>
            <a:endParaRPr lang="en-US" sz="1150" noProof="0" dirty="0"/>
          </a:p>
          <a:p>
            <a:r>
              <a:rPr lang="en-US" sz="1150" b="1" noProof="0" dirty="0" err="1"/>
              <a:t>Escenario</a:t>
            </a:r>
            <a:r>
              <a:rPr lang="en-US" sz="1150" b="1" noProof="0" dirty="0"/>
              <a:t> 3.</a:t>
            </a:r>
            <a:endParaRPr lang="en-US" sz="1150" noProof="0" dirty="0"/>
          </a:p>
          <a:p>
            <a:pPr lvl="1"/>
            <a:r>
              <a:rPr lang="en-US" sz="1150" dirty="0" err="1"/>
              <a:t>Desafíos</a:t>
            </a:r>
            <a:r>
              <a:rPr lang="en-US" sz="1150" dirty="0"/>
              <a:t>:</a:t>
            </a:r>
          </a:p>
          <a:p>
            <a:pPr lvl="2"/>
            <a:r>
              <a:rPr lang="en-US" sz="1150" dirty="0" err="1"/>
              <a:t>mendicidad</a:t>
            </a:r>
            <a:r>
              <a:rPr lang="en-US" sz="1150" dirty="0"/>
              <a:t> insegura.</a:t>
            </a:r>
          </a:p>
          <a:p>
            <a:pPr lvl="2"/>
            <a:r>
              <a:rPr lang="en-US" sz="1150" dirty="0"/>
              <a:t>Fatma está separada de sus padres.</a:t>
            </a:r>
          </a:p>
          <a:p>
            <a:pPr lvl="2"/>
            <a:r>
              <a:rPr lang="en-US" sz="1150" dirty="0"/>
              <a:t>Fatma está angustiada. </a:t>
            </a:r>
          </a:p>
          <a:p>
            <a:pPr lvl="1"/>
            <a:r>
              <a:rPr lang="en-US" sz="1150" dirty="0" err="1"/>
              <a:t>Fortalezas</a:t>
            </a:r>
            <a:r>
              <a:rPr lang="en-US" sz="1150" dirty="0"/>
              <a:t> y </a:t>
            </a:r>
            <a:r>
              <a:rPr lang="en-US" sz="1150" dirty="0" err="1"/>
              <a:t>factores</a:t>
            </a:r>
            <a:r>
              <a:rPr lang="en-US" sz="1150" dirty="0"/>
              <a:t> de </a:t>
            </a:r>
            <a:r>
              <a:rPr lang="en-US" sz="1150" dirty="0" err="1"/>
              <a:t>protección</a:t>
            </a:r>
            <a:r>
              <a:rPr lang="en-US" sz="1150" dirty="0"/>
              <a:t>:</a:t>
            </a:r>
          </a:p>
          <a:p>
            <a:pPr lvl="2"/>
            <a:r>
              <a:rPr lang="en-US" sz="1150" dirty="0" err="1"/>
              <a:t>buena</a:t>
            </a:r>
            <a:r>
              <a:rPr lang="en-US" sz="1150" dirty="0"/>
              <a:t> relación con la familia. </a:t>
            </a:r>
          </a:p>
          <a:p>
            <a:pPr lvl="2"/>
            <a:r>
              <a:rPr lang="en-US" sz="1150" dirty="0"/>
              <a:t>la familia se preocupa por Fatma y ha intentado intervenir cuando se ha sentido insegura. </a:t>
            </a:r>
          </a:p>
          <a:p>
            <a:pPr lvl="2"/>
            <a:r>
              <a:rPr lang="en-US" sz="1150" dirty="0"/>
              <a:t>Fatma está en contacto con sus padres. </a:t>
            </a:r>
          </a:p>
          <a:p>
            <a:pPr lvl="2"/>
            <a:r>
              <a:rPr lang="en-US" sz="1150" dirty="0"/>
              <a:t>Fatma está matriculada en educación no formal. </a:t>
            </a:r>
          </a:p>
          <a:p>
            <a:r>
              <a:rPr lang="en-US" sz="1150" b="1" noProof="0" dirty="0" err="1"/>
              <a:t>Escenario</a:t>
            </a:r>
            <a:r>
              <a:rPr lang="en-US" sz="1150" b="1" noProof="0" dirty="0"/>
              <a:t> 4.</a:t>
            </a:r>
          </a:p>
          <a:p>
            <a:pPr lvl="1"/>
            <a:r>
              <a:rPr lang="en-US" sz="1150" dirty="0" err="1"/>
              <a:t>Desafíos</a:t>
            </a:r>
            <a:r>
              <a:rPr lang="en-US" sz="1150" dirty="0"/>
              <a:t>:</a:t>
            </a:r>
          </a:p>
          <a:p>
            <a:pPr lvl="2"/>
            <a:r>
              <a:rPr lang="en-US" sz="1150" dirty="0" err="1"/>
              <a:t>retraso</a:t>
            </a:r>
            <a:r>
              <a:rPr lang="en-US" sz="1150" dirty="0"/>
              <a:t> en </a:t>
            </a:r>
            <a:r>
              <a:rPr lang="en-US" sz="1150" dirty="0" err="1"/>
              <a:t>el</a:t>
            </a:r>
            <a:r>
              <a:rPr lang="en-US" sz="1150" dirty="0"/>
              <a:t> </a:t>
            </a:r>
            <a:r>
              <a:rPr lang="en-US" sz="1150" dirty="0" err="1"/>
              <a:t>desarrollo</a:t>
            </a:r>
            <a:r>
              <a:rPr lang="en-US" sz="1150" dirty="0"/>
              <a:t>.</a:t>
            </a:r>
          </a:p>
          <a:p>
            <a:pPr lvl="2"/>
            <a:r>
              <a:rPr lang="en-US" sz="1150" dirty="0" err="1"/>
              <a:t>maltrato</a:t>
            </a:r>
            <a:r>
              <a:rPr lang="en-US" sz="1150" dirty="0"/>
              <a:t> físico de camino al colegio. </a:t>
            </a:r>
          </a:p>
          <a:p>
            <a:pPr lvl="2"/>
            <a:r>
              <a:rPr lang="en-US" sz="1150" dirty="0" err="1"/>
              <a:t>castigo</a:t>
            </a:r>
            <a:r>
              <a:rPr lang="en-US" sz="1150" dirty="0"/>
              <a:t> corporal en la </a:t>
            </a:r>
            <a:r>
              <a:rPr lang="en-US" sz="1150" dirty="0" err="1"/>
              <a:t>escuela</a:t>
            </a:r>
            <a:r>
              <a:rPr lang="en-US" sz="1150" dirty="0"/>
              <a:t>. </a:t>
            </a:r>
          </a:p>
          <a:p>
            <a:pPr lvl="1"/>
            <a:r>
              <a:rPr lang="en-US" sz="1150" dirty="0" err="1"/>
              <a:t>Fortalezas</a:t>
            </a:r>
            <a:r>
              <a:rPr lang="en-US" sz="1150" dirty="0"/>
              <a:t> y </a:t>
            </a:r>
            <a:r>
              <a:rPr lang="en-US" sz="1150" dirty="0" err="1"/>
              <a:t>factores</a:t>
            </a:r>
            <a:r>
              <a:rPr lang="en-US" sz="1150" dirty="0"/>
              <a:t> de </a:t>
            </a:r>
            <a:r>
              <a:rPr lang="en-US" sz="1150" dirty="0" err="1"/>
              <a:t>protección</a:t>
            </a:r>
            <a:r>
              <a:rPr lang="en-US" sz="1150" dirty="0"/>
              <a:t>:</a:t>
            </a:r>
          </a:p>
          <a:p>
            <a:pPr lvl="2"/>
            <a:r>
              <a:rPr lang="en-US" sz="1150" dirty="0" err="1"/>
              <a:t>los</a:t>
            </a:r>
            <a:r>
              <a:rPr lang="en-US" sz="1150" dirty="0"/>
              <a:t> tíos mantienen a la </a:t>
            </a:r>
            <a:r>
              <a:rPr lang="en-US" sz="1150" dirty="0" err="1"/>
              <a:t>familia</a:t>
            </a:r>
            <a:r>
              <a:rPr lang="en-US" sz="1150" dirty="0"/>
              <a:t>. </a:t>
            </a:r>
          </a:p>
          <a:p>
            <a:pPr lvl="2"/>
            <a:r>
              <a:rPr lang="en-US" sz="1150" dirty="0"/>
              <a:t>sus padres intentan mejorar la situación y están comprometidos con su bienestar.</a:t>
            </a:r>
          </a:p>
          <a:p>
            <a:pPr lvl="2"/>
            <a:r>
              <a:rPr lang="en-US" sz="1150" dirty="0" err="1"/>
              <a:t>asiste</a:t>
            </a:r>
            <a:r>
              <a:rPr lang="en-US" sz="1150" dirty="0"/>
              <a:t> al </a:t>
            </a:r>
            <a:r>
              <a:rPr lang="en-US" sz="1150" dirty="0" err="1"/>
              <a:t>espacio</a:t>
            </a:r>
            <a:r>
              <a:rPr lang="en-US" sz="1150" dirty="0"/>
              <a:t> </a:t>
            </a:r>
            <a:r>
              <a:rPr lang="en-US" sz="1150" dirty="0" err="1"/>
              <a:t>amistoso</a:t>
            </a:r>
            <a:r>
              <a:rPr lang="en-US" sz="1150" dirty="0"/>
              <a:t> con </a:t>
            </a:r>
            <a:r>
              <a:rPr lang="en-US" sz="1150" dirty="0" err="1"/>
              <a:t>los</a:t>
            </a:r>
            <a:r>
              <a:rPr lang="en-US" sz="1150" dirty="0"/>
              <a:t>/as </a:t>
            </a:r>
            <a:r>
              <a:rPr lang="en-US" sz="1150" dirty="0" err="1"/>
              <a:t>menores</a:t>
            </a:r>
            <a:r>
              <a:rPr lang="en-US" sz="1150" dirty="0"/>
              <a:t>. </a:t>
            </a: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67E9B0A5-91FF-FF08-DE72-C96E7F20AF0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01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Debate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grupo</a:t>
            </a:r>
            <a:endParaRPr lang="en-US" b="1" noProof="0" dirty="0"/>
          </a:p>
          <a:p>
            <a:r>
              <a:rPr lang="en-US" i="0" dirty="0" err="1"/>
              <a:t>Guíe</a:t>
            </a:r>
            <a:r>
              <a:rPr lang="en-US" i="0" dirty="0"/>
              <a:t> a </a:t>
            </a:r>
            <a:r>
              <a:rPr lang="en-US" i="0" dirty="0" err="1"/>
              <a:t>los</a:t>
            </a:r>
            <a:r>
              <a:rPr lang="en-US" i="0" dirty="0"/>
              <a:t>/as </a:t>
            </a:r>
            <a:r>
              <a:rPr lang="en-US" i="0" dirty="0" err="1"/>
              <a:t>participantes</a:t>
            </a:r>
            <a:r>
              <a:rPr lang="en-US" i="0" dirty="0"/>
              <a:t> a la </a:t>
            </a:r>
            <a:r>
              <a:rPr lang="en-US" b="1" i="0" dirty="0"/>
              <a:t>página 10 del Cuaderno de ejercicios: </a:t>
            </a:r>
            <a:r>
              <a:rPr lang="en-US" b="1" i="0" dirty="0" err="1"/>
              <a:t>Reflexión</a:t>
            </a:r>
            <a:r>
              <a:rPr lang="en-US" b="1" i="0" dirty="0"/>
              <a:t>.</a:t>
            </a:r>
          </a:p>
          <a:p>
            <a:r>
              <a:rPr lang="en-US" i="1" dirty="0"/>
              <a:t>Ya hemos visto </a:t>
            </a:r>
            <a:r>
              <a:rPr lang="en-US" i="1" noProof="0" dirty="0"/>
              <a:t>qué es el fortalecimiento familiar y las definiciones y conceptos relacionados.</a:t>
            </a:r>
            <a:endParaRPr lang="en-US" i="1" dirty="0"/>
          </a:p>
          <a:p>
            <a:pPr lvl="1"/>
            <a:r>
              <a:rPr lang="en-US" i="1" dirty="0"/>
              <a:t>¿</a:t>
            </a:r>
            <a:r>
              <a:rPr lang="en-US" i="1" dirty="0" err="1"/>
              <a:t>Qué</a:t>
            </a:r>
            <a:r>
              <a:rPr lang="en-US" i="1" dirty="0"/>
              <a:t> </a:t>
            </a:r>
            <a:r>
              <a:rPr lang="en-US" i="1" dirty="0" err="1"/>
              <a:t>opinan</a:t>
            </a:r>
            <a:r>
              <a:rPr lang="en-US" i="1" dirty="0"/>
              <a:t> </a:t>
            </a:r>
            <a:r>
              <a:rPr lang="en-US" i="1" noProof="0" dirty="0"/>
              <a:t>del enfoque de fortalecimiento familiar en la gestión de casos?</a:t>
            </a:r>
          </a:p>
          <a:p>
            <a:pPr lvl="1"/>
            <a:r>
              <a:rPr lang="en-US" i="1" noProof="0" dirty="0"/>
              <a:t>¿Por </a:t>
            </a:r>
            <a:r>
              <a:rPr lang="en-US" i="1" noProof="0" dirty="0" err="1"/>
              <a:t>qué</a:t>
            </a:r>
            <a:r>
              <a:rPr lang="en-US" i="1" noProof="0" dirty="0"/>
              <a:t> un </a:t>
            </a:r>
            <a:r>
              <a:rPr lang="en-US" i="1" noProof="0" dirty="0" err="1"/>
              <a:t>enfoque</a:t>
            </a:r>
            <a:r>
              <a:rPr lang="en-US" i="1" noProof="0" dirty="0"/>
              <a:t> que refuerce la </a:t>
            </a:r>
            <a:r>
              <a:rPr lang="en-US" i="1" noProof="0" dirty="0" err="1"/>
              <a:t>familia</a:t>
            </a:r>
            <a:r>
              <a:rPr lang="en-US" i="1" noProof="0" dirty="0"/>
              <a:t> </a:t>
            </a:r>
            <a:r>
              <a:rPr lang="en-US" i="1" noProof="0" dirty="0" err="1"/>
              <a:t>puede</a:t>
            </a:r>
            <a:r>
              <a:rPr lang="en-US" i="1" noProof="0" dirty="0"/>
              <a:t> ser </a:t>
            </a:r>
            <a:r>
              <a:rPr lang="en-US" i="1" noProof="0" dirty="0" err="1"/>
              <a:t>importante</a:t>
            </a:r>
            <a:r>
              <a:rPr lang="en-US" i="1" noProof="0" dirty="0"/>
              <a:t> para la </a:t>
            </a:r>
            <a:r>
              <a:rPr lang="en-US" i="1" noProof="0" dirty="0" err="1"/>
              <a:t>protección</a:t>
            </a:r>
            <a:r>
              <a:rPr lang="en-US" i="1" noProof="0" dirty="0"/>
              <a:t> del </a:t>
            </a:r>
            <a:r>
              <a:rPr lang="en-US" i="1" noProof="0" dirty="0" err="1"/>
              <a:t>menor</a:t>
            </a:r>
            <a:r>
              <a:rPr lang="en-US" i="1" noProof="0" dirty="0"/>
              <a:t>?</a:t>
            </a:r>
          </a:p>
          <a:p>
            <a:r>
              <a:rPr lang="en-US" i="1" dirty="0"/>
              <a:t>Un </a:t>
            </a:r>
            <a:r>
              <a:rPr lang="en-US" i="1" noProof="0" dirty="0"/>
              <a:t>planteamiento basado en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fortalezas</a:t>
            </a:r>
            <a:r>
              <a:rPr lang="en-US" i="1" noProof="0" dirty="0"/>
              <a:t> hace que las familias tengan más recursos para hacer frente al estrés y sean más hábiles para afrontar futuros retos.</a:t>
            </a:r>
          </a:p>
          <a:p>
            <a:pPr lvl="1"/>
            <a:r>
              <a:rPr lang="en-US" i="1" noProof="0" dirty="0"/>
              <a:t>¿Es </a:t>
            </a:r>
            <a:r>
              <a:rPr lang="en-US" i="1" noProof="0" dirty="0" err="1"/>
              <a:t>este</a:t>
            </a:r>
            <a:r>
              <a:rPr lang="en-US" i="1" noProof="0" dirty="0"/>
              <a:t> un enfoque que </a:t>
            </a:r>
            <a:r>
              <a:rPr lang="en-US" i="1" noProof="0" dirty="0" err="1"/>
              <a:t>ya</a:t>
            </a:r>
            <a:r>
              <a:rPr lang="en-US" i="1" noProof="0" dirty="0"/>
              <a:t> </a:t>
            </a:r>
            <a:r>
              <a:rPr lang="en-US" i="1" noProof="0" dirty="0" err="1"/>
              <a:t>estén</a:t>
            </a:r>
            <a:r>
              <a:rPr lang="en-US" i="1" noProof="0" dirty="0"/>
              <a:t> adoptando? 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Creen</a:t>
            </a:r>
            <a:r>
              <a:rPr lang="en-US" i="1" noProof="0" dirty="0"/>
              <a:t> que </a:t>
            </a:r>
            <a:r>
              <a:rPr lang="en-US" i="1" noProof="0" dirty="0" err="1"/>
              <a:t>podrían</a:t>
            </a:r>
            <a:r>
              <a:rPr lang="en-US" i="1" noProof="0" dirty="0"/>
              <a:t> hacer algo más?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909E7B2-72E9-E6F3-0CA2-CD768B225F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9908222D-707A-2D05-54A5-CCCAD1D88FF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738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ym typeface="Calibri"/>
              </a:rPr>
              <a:t>EXPLICAR</a:t>
            </a:r>
          </a:p>
          <a:p>
            <a:r>
              <a:rPr lang="en-US" dirty="0" err="1">
                <a:sym typeface="Arial"/>
              </a:rPr>
              <a:t>Presente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el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contenido</a:t>
            </a:r>
            <a:r>
              <a:rPr lang="en-US" dirty="0">
                <a:sym typeface="Arial"/>
              </a:rPr>
              <a:t> de la </a:t>
            </a:r>
            <a:r>
              <a:rPr lang="en-US" dirty="0" err="1">
                <a:sym typeface="Arial"/>
              </a:rPr>
              <a:t>diapositiva</a:t>
            </a:r>
            <a:r>
              <a:rPr lang="en-US" dirty="0">
                <a:sym typeface="Arial"/>
              </a:rPr>
              <a:t>.</a:t>
            </a:r>
          </a:p>
          <a:p>
            <a:r>
              <a:rPr lang="es-ES" i="1" dirty="0"/>
              <a:t>¿Hay preguntas o alguien necesita una aclaración?</a:t>
            </a:r>
            <a:endParaRPr lang="en-US" i="1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41F0DC7-FDF1-0D22-8C89-1B646CEF9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A73C553-B61C-33C5-0F27-88EAB2F577C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7867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SESIÓN 4 </a:t>
            </a:r>
            <a:br>
              <a:rPr lang="en-US" b="1" noProof="0" dirty="0"/>
            </a:br>
            <a:r>
              <a:rPr lang="en-US" b="1" noProof="0" dirty="0"/>
              <a:t>DURACIÓN: 1h45</a:t>
            </a:r>
          </a:p>
          <a:p>
            <a:pPr marL="0" indent="0">
              <a:buNone/>
            </a:pPr>
            <a:r>
              <a:rPr lang="en-US" b="1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EXPLICAR</a:t>
            </a:r>
            <a:endParaRPr lang="en-US" b="1" noProof="0" dirty="0"/>
          </a:p>
          <a:p>
            <a:r>
              <a:rPr lang="en-US" i="1" noProof="0" dirty="0"/>
              <a:t>Durante esta sesión, examinaremos la dinámica familiar, el género y </a:t>
            </a:r>
            <a:r>
              <a:rPr lang="en-US" i="1" noProof="0" dirty="0" err="1"/>
              <a:t>el</a:t>
            </a:r>
            <a:r>
              <a:rPr lang="en-US" i="1" noProof="0" dirty="0"/>
              <a:t> </a:t>
            </a:r>
            <a:r>
              <a:rPr lang="en-US" i="1" noProof="0" dirty="0" err="1"/>
              <a:t>rol</a:t>
            </a:r>
            <a:r>
              <a:rPr lang="en-US" i="1" noProof="0" dirty="0"/>
              <a:t> de las </a:t>
            </a:r>
            <a:r>
              <a:rPr lang="en-US" i="1" noProof="0" dirty="0" err="1"/>
              <a:t>normas</a:t>
            </a:r>
            <a:r>
              <a:rPr lang="en-US" i="1" noProof="0" dirty="0"/>
              <a:t> y prácticas sociales en el fortalecimiento de la familia en la gestión de casos. 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E91A60A-53D7-16E8-A570-44D1D34D2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F3888DE-5645-FB41-04B4-803DFFC8389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292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ADAPTAR AL CONTEXTO</a:t>
            </a:r>
          </a:p>
          <a:p>
            <a:r>
              <a:rPr lang="en-US" noProof="0" dirty="0"/>
              <a:t>Adapte las posibles respuestas a las preguntas 2 y 3 en función del contexto.</a:t>
            </a:r>
          </a:p>
          <a:p>
            <a:pPr marL="0" indent="0">
              <a:buNone/>
            </a:pPr>
            <a:r>
              <a:rPr lang="en-US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b="1" noProof="0" dirty="0"/>
              <a:t>INTRODUCCIÓN</a:t>
            </a:r>
          </a:p>
          <a:p>
            <a:r>
              <a:rPr lang="en-US" dirty="0"/>
              <a:t>Divida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en grupos de 3-5 personas.</a:t>
            </a:r>
          </a:p>
          <a:p>
            <a:r>
              <a:rPr lang="en-US" dirty="0" err="1"/>
              <a:t>Guíe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a la </a:t>
            </a:r>
            <a:r>
              <a:rPr lang="en-US" b="1" dirty="0"/>
              <a:t>página 11 del Cuaderno de ejercicios: </a:t>
            </a:r>
            <a:r>
              <a:rPr lang="en-US" b="1" dirty="0" err="1"/>
              <a:t>Normas</a:t>
            </a:r>
            <a:r>
              <a:rPr lang="en-US" b="1" dirty="0"/>
              <a:t> y prácticas </a:t>
            </a:r>
            <a:r>
              <a:rPr lang="en-US" b="1" dirty="0" err="1"/>
              <a:t>sociales</a:t>
            </a:r>
            <a:r>
              <a:rPr lang="en-US" b="1" dirty="0"/>
              <a:t> </a:t>
            </a:r>
            <a:r>
              <a:rPr lang="en-US" b="1" dirty="0" err="1"/>
              <a:t>existentes</a:t>
            </a:r>
            <a:r>
              <a:rPr lang="en-US" b="1" dirty="0"/>
              <a:t>.</a:t>
            </a:r>
          </a:p>
          <a:p>
            <a:r>
              <a:rPr lang="en-US" i="1" dirty="0"/>
              <a:t>En sus grupos, </a:t>
            </a:r>
            <a:r>
              <a:rPr lang="en-US" i="1" dirty="0" err="1"/>
              <a:t>conversen</a:t>
            </a:r>
            <a:r>
              <a:rPr lang="en-US" i="1" dirty="0"/>
              <a:t> </a:t>
            </a:r>
            <a:r>
              <a:rPr lang="en-US" i="1" dirty="0" err="1"/>
              <a:t>sobre</a:t>
            </a:r>
            <a:r>
              <a:rPr lang="en-US" i="1" dirty="0"/>
              <a:t> las </a:t>
            </a:r>
            <a:r>
              <a:rPr lang="en-US" i="1" dirty="0" err="1"/>
              <a:t>preguntas</a:t>
            </a:r>
            <a:r>
              <a:rPr lang="en-US" i="1" dirty="0"/>
              <a:t> de la </a:t>
            </a:r>
            <a:r>
              <a:rPr lang="en-US" i="1" dirty="0" err="1"/>
              <a:t>diapositiva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b="1" noProof="0" dirty="0"/>
          </a:p>
          <a:p>
            <a:pPr marL="0" indent="0">
              <a:buNone/>
            </a:pPr>
            <a:r>
              <a:rPr lang="en-US" b="1" noProof="0" dirty="0"/>
              <a:t>DEBATE EN GRUPO (10 minutos)</a:t>
            </a:r>
          </a:p>
          <a:p>
            <a:r>
              <a:rPr lang="en-US" noProof="0" dirty="0" err="1"/>
              <a:t>Ofrézcale</a:t>
            </a:r>
            <a:r>
              <a:rPr lang="en-US" noProof="0" dirty="0"/>
              <a:t> 10 minutos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para </a:t>
            </a:r>
            <a:r>
              <a:rPr lang="en-US" noProof="0" dirty="0" err="1"/>
              <a:t>completar</a:t>
            </a:r>
            <a:r>
              <a:rPr lang="en-US" noProof="0" dirty="0"/>
              <a:t>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b="1" dirty="0"/>
              <a:t>Debate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grupo</a:t>
            </a:r>
            <a:endParaRPr lang="en-US" b="1" noProof="0" dirty="0"/>
          </a:p>
          <a:p>
            <a:r>
              <a:rPr lang="en-US" noProof="0" dirty="0" err="1"/>
              <a:t>Pídale</a:t>
            </a:r>
            <a:r>
              <a:rPr lang="en-US" noProof="0" dirty="0"/>
              <a:t> a las personas </a:t>
            </a:r>
            <a:r>
              <a:rPr lang="en-US" noProof="0" dirty="0" err="1"/>
              <a:t>voluntarias</a:t>
            </a:r>
            <a:r>
              <a:rPr lang="en-US" noProof="0" dirty="0"/>
              <a:t> que </a:t>
            </a:r>
            <a:r>
              <a:rPr lang="en-US" noProof="0" dirty="0" err="1"/>
              <a:t>compartan</a:t>
            </a:r>
            <a:r>
              <a:rPr lang="en-US" noProof="0" dirty="0"/>
              <a:t> sus </a:t>
            </a:r>
            <a:r>
              <a:rPr lang="en-US" noProof="0" dirty="0" err="1"/>
              <a:t>respuestas</a:t>
            </a:r>
            <a:r>
              <a:rPr lang="en-US" noProof="0" dirty="0"/>
              <a:t>.</a:t>
            </a:r>
          </a:p>
          <a:p>
            <a:r>
              <a:rPr lang="en-US" noProof="0" dirty="0"/>
              <a:t>Si es necesario, utilice las indicaciones para la pregunta 1 que figuran a </a:t>
            </a:r>
            <a:r>
              <a:rPr lang="en-US" noProof="0" dirty="0" err="1"/>
              <a:t>continuación</a:t>
            </a:r>
            <a:r>
              <a:rPr lang="en-US" noProof="0" dirty="0"/>
              <a:t>.</a:t>
            </a:r>
          </a:p>
          <a:p>
            <a:r>
              <a:rPr lang="en-US" noProof="0" dirty="0" err="1"/>
              <a:t>Resuma</a:t>
            </a:r>
            <a:r>
              <a:rPr lang="en-US" noProof="0" dirty="0"/>
              <a:t> las respuestas </a:t>
            </a:r>
            <a:r>
              <a:rPr lang="en-US" noProof="0" dirty="0" err="1"/>
              <a:t>en</a:t>
            </a:r>
            <a:r>
              <a:rPr lang="en-US" noProof="0" dirty="0"/>
              <a:t> </a:t>
            </a:r>
            <a:r>
              <a:rPr lang="en-US" noProof="0" dirty="0" err="1"/>
              <a:t>papelógrafos</a:t>
            </a:r>
            <a:r>
              <a:rPr lang="en-US" noProof="0" dirty="0"/>
              <a:t>.</a:t>
            </a:r>
          </a:p>
          <a:p>
            <a:r>
              <a:rPr lang="en-US" noProof="0" dirty="0"/>
              <a:t>Complemente con las posibles respuestas a las preguntas 2 y 3 </a:t>
            </a:r>
            <a:r>
              <a:rPr lang="en-US" noProof="0" dirty="0" err="1"/>
              <a:t>en</a:t>
            </a:r>
            <a:r>
              <a:rPr lang="en-US" noProof="0" dirty="0"/>
              <a:t> la </a:t>
            </a:r>
            <a:r>
              <a:rPr lang="en-US" noProof="0" dirty="0" err="1"/>
              <a:t>página</a:t>
            </a:r>
            <a:r>
              <a:rPr lang="en-US" noProof="0" dirty="0"/>
              <a:t> </a:t>
            </a:r>
            <a:r>
              <a:rPr lang="en-US" noProof="0" dirty="0" err="1"/>
              <a:t>siguiente</a:t>
            </a:r>
            <a:r>
              <a:rPr lang="en-US" noProof="0" dirty="0"/>
              <a:t>.</a:t>
            </a:r>
          </a:p>
          <a:p>
            <a:pPr marL="0" indent="0">
              <a:buNone/>
            </a:pPr>
            <a:r>
              <a:rPr lang="en-US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b="1" dirty="0"/>
              <a:t>PREGUNTAS 1</a:t>
            </a:r>
            <a:endParaRPr lang="en-US" b="1" noProof="0" dirty="0"/>
          </a:p>
          <a:p>
            <a:r>
              <a:rPr lang="en-US" noProof="0" dirty="0"/>
              <a:t>¿Se trata de forma diferente a </a:t>
            </a:r>
            <a:r>
              <a:rPr lang="en-US" noProof="0" dirty="0" err="1"/>
              <a:t>los</a:t>
            </a:r>
            <a:r>
              <a:rPr lang="en-US" noProof="0" dirty="0"/>
              <a:t> </a:t>
            </a:r>
            <a:r>
              <a:rPr lang="en-US" noProof="0" dirty="0" err="1"/>
              <a:t>niños</a:t>
            </a:r>
            <a:r>
              <a:rPr lang="en-US" noProof="0" dirty="0"/>
              <a:t> y a las niñas? </a:t>
            </a:r>
          </a:p>
          <a:p>
            <a:r>
              <a:rPr lang="en-US" noProof="0" dirty="0"/>
              <a:t>¿Se trata de forma diferente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menores</a:t>
            </a:r>
            <a:r>
              <a:rPr lang="en-US" noProof="0" dirty="0"/>
              <a:t> de distintas edades? ¿En qué edad o etapa cambia esto? (Por ejemplo, ¿cuándo se </a:t>
            </a:r>
            <a:r>
              <a:rPr lang="en-US" noProof="0" dirty="0" err="1"/>
              <a:t>considera</a:t>
            </a:r>
            <a:r>
              <a:rPr lang="en-US" noProof="0" dirty="0"/>
              <a:t> </a:t>
            </a:r>
            <a:r>
              <a:rPr lang="en-US" noProof="0" dirty="0" err="1"/>
              <a:t>como</a:t>
            </a:r>
            <a:r>
              <a:rPr lang="en-US" noProof="0" dirty="0"/>
              <a:t> </a:t>
            </a:r>
            <a:r>
              <a:rPr lang="en-US" noProof="0" dirty="0" err="1"/>
              <a:t>adultos</a:t>
            </a:r>
            <a:r>
              <a:rPr lang="en-US" noProof="0" dirty="0"/>
              <a:t>/as a las niñas y a </a:t>
            </a:r>
            <a:r>
              <a:rPr lang="en-US" noProof="0" dirty="0" err="1"/>
              <a:t>los</a:t>
            </a:r>
            <a:r>
              <a:rPr lang="en-US" noProof="0" dirty="0"/>
              <a:t> </a:t>
            </a:r>
            <a:r>
              <a:rPr lang="en-US" noProof="0" dirty="0" err="1"/>
              <a:t>niños</a:t>
            </a:r>
            <a:r>
              <a:rPr lang="en-US" noProof="0" dirty="0"/>
              <a:t> </a:t>
            </a:r>
            <a:r>
              <a:rPr lang="en-US" noProof="0" dirty="0" err="1"/>
              <a:t>en</a:t>
            </a:r>
            <a:r>
              <a:rPr lang="en-US" noProof="0" dirty="0"/>
              <a:t> la familia?) </a:t>
            </a:r>
          </a:p>
          <a:p>
            <a:r>
              <a:rPr lang="en-US" noProof="0" dirty="0"/>
              <a:t>¿Se trataría de forma diferente a un/a </a:t>
            </a:r>
            <a:r>
              <a:rPr lang="en-US" noProof="0" dirty="0" err="1"/>
              <a:t>menor</a:t>
            </a:r>
            <a:r>
              <a:rPr lang="en-US" noProof="0" dirty="0"/>
              <a:t> con </a:t>
            </a:r>
            <a:r>
              <a:rPr lang="en-US" noProof="0" dirty="0" err="1"/>
              <a:t>discapacidad</a:t>
            </a:r>
            <a:r>
              <a:rPr lang="en-US" noProof="0" dirty="0"/>
              <a:t>-es? </a:t>
            </a:r>
          </a:p>
          <a:p>
            <a:r>
              <a:rPr lang="en-US" noProof="0" dirty="0"/>
              <a:t>En las familias con </a:t>
            </a:r>
            <a:r>
              <a:rPr lang="en-US" noProof="0" dirty="0" err="1"/>
              <a:t>menores</a:t>
            </a:r>
            <a:r>
              <a:rPr lang="en-US" noProof="0" dirty="0"/>
              <a:t> </a:t>
            </a:r>
            <a:r>
              <a:rPr lang="en-US" noProof="0" dirty="0" err="1"/>
              <a:t>en</a:t>
            </a:r>
            <a:r>
              <a:rPr lang="en-US" noProof="0" dirty="0"/>
              <a:t> </a:t>
            </a:r>
            <a:r>
              <a:rPr lang="en-US" noProof="0" dirty="0" err="1"/>
              <a:t>acogida</a:t>
            </a:r>
            <a:r>
              <a:rPr lang="en-US" noProof="0" dirty="0"/>
              <a:t> temporal, o las familias que </a:t>
            </a:r>
            <a:r>
              <a:rPr lang="en-US" noProof="0" dirty="0" err="1"/>
              <a:t>cuidan</a:t>
            </a:r>
            <a:r>
              <a:rPr lang="en-US" noProof="0" dirty="0"/>
              <a:t> a </a:t>
            </a:r>
            <a:r>
              <a:rPr lang="en-US" noProof="0" dirty="0" err="1"/>
              <a:t>los</a:t>
            </a:r>
            <a:r>
              <a:rPr lang="en-US" noProof="0" dirty="0"/>
              <a:t> </a:t>
            </a:r>
            <a:r>
              <a:rPr lang="en-US" noProof="0" dirty="0" err="1"/>
              <a:t>hijos</a:t>
            </a:r>
            <a:r>
              <a:rPr lang="en-US" noProof="0" dirty="0"/>
              <a:t>/as de parientes </a:t>
            </a:r>
            <a:r>
              <a:rPr lang="en-US" noProof="0" dirty="0" err="1"/>
              <a:t>en</a:t>
            </a:r>
            <a:r>
              <a:rPr lang="en-US" noProof="0" dirty="0"/>
              <a:t> </a:t>
            </a:r>
            <a:r>
              <a:rPr lang="en-US" noProof="0" dirty="0" err="1"/>
              <a:t>modalidad</a:t>
            </a:r>
            <a:r>
              <a:rPr lang="en-US" noProof="0" dirty="0"/>
              <a:t> de </a:t>
            </a:r>
            <a:r>
              <a:rPr lang="en-US" noProof="0" dirty="0" err="1"/>
              <a:t>acogida</a:t>
            </a:r>
            <a:r>
              <a:rPr lang="en-US" noProof="0" dirty="0"/>
              <a:t> familiar, ¿se les trata igual o de forma diferente? </a:t>
            </a:r>
          </a:p>
          <a:p>
            <a:r>
              <a:rPr lang="en-US" noProof="0" dirty="0"/>
              <a:t>¿Hay </a:t>
            </a:r>
            <a:r>
              <a:rPr lang="en-US" noProof="0" dirty="0" err="1"/>
              <a:t>otros</a:t>
            </a:r>
            <a:r>
              <a:rPr lang="en-US" noProof="0" dirty="0"/>
              <a:t> </a:t>
            </a:r>
            <a:r>
              <a:rPr lang="en-US" noProof="0" dirty="0" err="1"/>
              <a:t>menores</a:t>
            </a:r>
            <a:r>
              <a:rPr lang="en-US" noProof="0" dirty="0"/>
              <a:t> a los que se suele tratar mejor o peor que a otros?</a:t>
            </a:r>
            <a:endParaRPr lang="en-US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s-ES" b="1" dirty="0"/>
              <a:t>CONTINÚA EN LA SIGUIENTE DIAPOSITIVA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0DBC917-CA64-103F-59B1-EA4E70B49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FFE2A9D-124C-62C8-0437-471228A3B10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393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POSIBLES RESPUESTAS</a:t>
            </a:r>
            <a:endParaRPr lang="en-US" b="1" noProof="0" dirty="0"/>
          </a:p>
          <a:p>
            <a:r>
              <a:rPr lang="en-US" b="1" dirty="0"/>
              <a:t>Pregunta 2: Ejemplos de valores, creencias, actitudes y </a:t>
            </a:r>
            <a:r>
              <a:rPr lang="en-US" b="1" dirty="0" err="1"/>
              <a:t>comportamientos</a:t>
            </a:r>
            <a:r>
              <a:rPr lang="en-US" b="1" dirty="0"/>
              <a:t> </a:t>
            </a:r>
            <a:r>
              <a:rPr lang="en-US" b="1" dirty="0" err="1"/>
              <a:t>positivos</a:t>
            </a:r>
            <a:r>
              <a:rPr lang="en-US" b="1" dirty="0"/>
              <a:t>. </a:t>
            </a:r>
            <a:br>
              <a:rPr lang="en-US" b="1" dirty="0"/>
            </a:br>
            <a:r>
              <a:rPr lang="en-US" dirty="0"/>
              <a:t>(</a:t>
            </a:r>
            <a:r>
              <a:rPr lang="en-US" dirty="0" err="1"/>
              <a:t>Tenga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cuenta que son solo ejemplos y que puede que solo se apliquen a algunas familias en algunos </a:t>
            </a:r>
            <a:r>
              <a:rPr lang="en-US" dirty="0" err="1"/>
              <a:t>contextos</a:t>
            </a:r>
            <a:r>
              <a:rPr lang="en-US" dirty="0"/>
              <a:t>):</a:t>
            </a:r>
          </a:p>
          <a:p>
            <a:pPr lvl="1"/>
            <a:r>
              <a:rPr lang="en-US" noProof="0" dirty="0"/>
              <a:t>las necesidades de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menores</a:t>
            </a:r>
            <a:r>
              <a:rPr lang="en-US" noProof="0" dirty="0"/>
              <a:t> y jóvenes son lo primero.</a:t>
            </a:r>
          </a:p>
          <a:p>
            <a:pPr lvl="1"/>
            <a:r>
              <a:rPr lang="en-US" noProof="0" dirty="0"/>
              <a:t>la educación es importante. </a:t>
            </a:r>
          </a:p>
          <a:p>
            <a:pPr lvl="1"/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menores</a:t>
            </a:r>
            <a:r>
              <a:rPr lang="en-US" noProof="0" dirty="0"/>
              <a:t> necesitan crecer en un entorno cariñoso y atento. </a:t>
            </a:r>
          </a:p>
          <a:p>
            <a:pPr lvl="1"/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menores</a:t>
            </a:r>
            <a:r>
              <a:rPr lang="en-US" noProof="0" dirty="0"/>
              <a:t> necesitan atención.</a:t>
            </a:r>
          </a:p>
          <a:p>
            <a:pPr lvl="1"/>
            <a:r>
              <a:rPr lang="en-US" noProof="0" dirty="0" err="1"/>
              <a:t>los</a:t>
            </a:r>
            <a:r>
              <a:rPr lang="en-US" noProof="0" dirty="0"/>
              <a:t> padres quieren a sus </a:t>
            </a:r>
            <a:r>
              <a:rPr lang="en-US" noProof="0" dirty="0" err="1"/>
              <a:t>hijos</a:t>
            </a:r>
            <a:r>
              <a:rPr lang="en-US" noProof="0" dirty="0"/>
              <a:t>/as. </a:t>
            </a:r>
          </a:p>
          <a:p>
            <a:pPr lvl="1"/>
            <a:r>
              <a:rPr lang="en-US" noProof="0" dirty="0" err="1"/>
              <a:t>atender</a:t>
            </a:r>
            <a:r>
              <a:rPr lang="en-US" noProof="0" dirty="0"/>
              <a:t> a los menores no </a:t>
            </a:r>
            <a:r>
              <a:rPr lang="en-US" noProof="0" dirty="0" err="1"/>
              <a:t>acompañados</a:t>
            </a:r>
            <a:r>
              <a:rPr lang="en-US" noProof="0" dirty="0"/>
              <a:t>/as y </a:t>
            </a:r>
            <a:r>
              <a:rPr lang="en-US" noProof="0" dirty="0" err="1"/>
              <a:t>separados</a:t>
            </a:r>
            <a:r>
              <a:rPr lang="en-US" noProof="0" dirty="0"/>
              <a:t>/as de sus familias es lo correcto.</a:t>
            </a:r>
          </a:p>
          <a:p>
            <a:pPr lvl="1"/>
            <a:r>
              <a:rPr lang="en-US" noProof="0" dirty="0"/>
              <a:t>lo correcto es tratar a </a:t>
            </a:r>
            <a:r>
              <a:rPr lang="en-US" noProof="0" dirty="0" err="1"/>
              <a:t>todos</a:t>
            </a:r>
            <a:r>
              <a:rPr lang="en-US" noProof="0" dirty="0"/>
              <a:t>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menores</a:t>
            </a:r>
            <a:r>
              <a:rPr lang="en-US" noProof="0" dirty="0"/>
              <a:t> por igual y con justicia. </a:t>
            </a:r>
            <a:endParaRPr lang="en-US" dirty="0"/>
          </a:p>
          <a:p>
            <a:r>
              <a:rPr lang="en-US" b="1" dirty="0"/>
              <a:t>Pregunta 3: </a:t>
            </a:r>
            <a:r>
              <a:rPr lang="en-US" b="1" dirty="0" err="1"/>
              <a:t>Normas</a:t>
            </a:r>
            <a:r>
              <a:rPr lang="en-US" b="1" dirty="0"/>
              <a:t> </a:t>
            </a:r>
            <a:r>
              <a:rPr lang="en-US" b="1" dirty="0" err="1"/>
              <a:t>sociales</a:t>
            </a:r>
            <a:r>
              <a:rPr lang="en-US" b="1" dirty="0"/>
              <a:t> </a:t>
            </a:r>
            <a:r>
              <a:rPr lang="en-US" b="1" dirty="0" err="1"/>
              <a:t>perjudiciales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dirty="0"/>
              <a:t>(</a:t>
            </a:r>
            <a:r>
              <a:rPr lang="en-US" dirty="0" err="1"/>
              <a:t>Tenga</a:t>
            </a:r>
            <a:r>
              <a:rPr lang="en-US" dirty="0"/>
              <a:t> en cuenta que estos son solo ejemplos y </a:t>
            </a:r>
            <a:r>
              <a:rPr lang="en-US" dirty="0" err="1"/>
              <a:t>podrían</a:t>
            </a:r>
            <a:r>
              <a:rPr lang="en-US" dirty="0"/>
              <a:t> </a:t>
            </a:r>
            <a:r>
              <a:rPr lang="en-US" dirty="0" err="1"/>
              <a:t>aplicarse</a:t>
            </a:r>
            <a:r>
              <a:rPr lang="en-US" dirty="0"/>
              <a:t> solo a </a:t>
            </a:r>
            <a:r>
              <a:rPr lang="en-US" dirty="0" err="1"/>
              <a:t>algunas</a:t>
            </a:r>
            <a:r>
              <a:rPr lang="en-US" dirty="0"/>
              <a:t> familias en algunos </a:t>
            </a:r>
            <a:r>
              <a:rPr lang="en-US" dirty="0" err="1"/>
              <a:t>contextos</a:t>
            </a:r>
            <a:r>
              <a:rPr lang="en-US" dirty="0"/>
              <a:t>):</a:t>
            </a:r>
            <a:endParaRPr lang="en-US" b="1" dirty="0"/>
          </a:p>
          <a:p>
            <a:pPr lvl="1"/>
            <a:r>
              <a:rPr lang="en-US" dirty="0"/>
              <a:t>la educación es más importante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niños</a:t>
            </a:r>
            <a:r>
              <a:rPr lang="en-US" dirty="0"/>
              <a:t> que para las niñas.</a:t>
            </a:r>
          </a:p>
          <a:p>
            <a:pPr lvl="1"/>
            <a:r>
              <a:rPr lang="en-US" dirty="0" err="1"/>
              <a:t>el</a:t>
            </a:r>
            <a:r>
              <a:rPr lang="en-US" dirty="0"/>
              <a:t> castigo corporal es </a:t>
            </a:r>
            <a:r>
              <a:rPr lang="en-US" dirty="0" err="1"/>
              <a:t>aceptable</a:t>
            </a:r>
            <a:r>
              <a:rPr lang="en-US" dirty="0"/>
              <a:t> y/o </a:t>
            </a:r>
            <a:r>
              <a:rPr lang="en-US" dirty="0" err="1"/>
              <a:t>necesario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veces es mejor internar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menores</a:t>
            </a:r>
            <a:r>
              <a:rPr lang="en-US" dirty="0"/>
              <a:t> en residencias, donde tendrán acceso a comida, educación y </a:t>
            </a:r>
            <a:r>
              <a:rPr lang="en-US" dirty="0" err="1"/>
              <a:t>alojamiento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veces, el matrimonio infantil es por la propia </a:t>
            </a:r>
            <a:r>
              <a:rPr lang="en-US" dirty="0" err="1"/>
              <a:t>protección</a:t>
            </a:r>
            <a:r>
              <a:rPr lang="en-US" dirty="0"/>
              <a:t> del/la </a:t>
            </a:r>
            <a:r>
              <a:rPr lang="en-US" dirty="0" err="1"/>
              <a:t>menor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menores</a:t>
            </a:r>
            <a:r>
              <a:rPr lang="en-US" dirty="0"/>
              <a:t> no necesitan participar en las decisiones que les afectan porque los adultos son los que mejor saben. </a:t>
            </a:r>
          </a:p>
          <a:p>
            <a:pPr lvl="1"/>
            <a:r>
              <a:rPr lang="en-US" dirty="0"/>
              <a:t>a veces hay que endurecer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menores</a:t>
            </a:r>
            <a:r>
              <a:rPr lang="en-US" dirty="0"/>
              <a:t>.</a:t>
            </a:r>
          </a:p>
          <a:p>
            <a:endParaRPr lang="en-US" noProof="0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8D8A2CC-8CBB-2F13-3583-F0C151D3F7D9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39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54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SESIÓN 1 </a:t>
            </a:r>
            <a:br>
              <a:rPr lang="en-US" b="1" noProof="0" dirty="0"/>
            </a:br>
            <a:r>
              <a:rPr lang="en-US" b="1" noProof="0" dirty="0"/>
              <a:t>DURACIÓN: 0h45</a:t>
            </a:r>
          </a:p>
          <a:p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3437B06-D9F2-8AAC-15F6-FD47E5A71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5F8AC79-AA0C-74F3-9F3E-C2E47055093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9809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Debate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grupo</a:t>
            </a:r>
            <a:endParaRPr lang="en-US" b="1" noProof="0" dirty="0"/>
          </a:p>
          <a:p>
            <a:r>
              <a:rPr lang="en-US" i="1" noProof="0" dirty="0"/>
              <a:t>Ahora vamos a profundizar en el género y en cómo la dinámica familiar y los roles de género dentro de la familia se relacionan con el fortalecimiento familiar. </a:t>
            </a:r>
          </a:p>
          <a:p>
            <a:r>
              <a:rPr lang="en-US" i="1" dirty="0"/>
              <a:t>Para ponernos de acuerdo</a:t>
            </a:r>
            <a:r>
              <a:rPr lang="en-US" i="1" noProof="0" dirty="0"/>
              <a:t>, ¿alguien </a:t>
            </a:r>
            <a:r>
              <a:rPr lang="en-US" i="1" noProof="0" dirty="0" err="1"/>
              <a:t>puede</a:t>
            </a:r>
            <a:r>
              <a:rPr lang="en-US" i="1" noProof="0" dirty="0"/>
              <a:t> </a:t>
            </a:r>
            <a:r>
              <a:rPr lang="en-US" i="1" noProof="0" dirty="0" err="1"/>
              <a:t>explicarnos</a:t>
            </a:r>
            <a:r>
              <a:rPr lang="en-US" i="1" noProof="0" dirty="0"/>
              <a:t> la diferencia entre sexo y género? </a:t>
            </a:r>
          </a:p>
          <a:p>
            <a:r>
              <a:rPr lang="en-US" noProof="0" dirty="0"/>
              <a:t>Haga clic en la siguiente diapositiva para ver la </a:t>
            </a:r>
            <a:r>
              <a:rPr lang="en-US" noProof="0" dirty="0" err="1"/>
              <a:t>respuesta</a:t>
            </a:r>
            <a:r>
              <a:rPr lang="en-US" noProof="0" dirty="0"/>
              <a:t>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55C760E-7026-5671-862E-6D7E13985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B879A3F-1771-DD45-B9CC-9E5B377173C9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8065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</a:p>
          <a:p>
            <a:r>
              <a:rPr lang="en-US" b="1" i="1" dirty="0"/>
              <a:t>Por "sexo" </a:t>
            </a:r>
            <a:r>
              <a:rPr lang="en-US" i="1" dirty="0"/>
              <a:t>se entienden las diferencias corporales entre hombres y </a:t>
            </a:r>
            <a:r>
              <a:rPr lang="en-US" i="1" dirty="0" err="1"/>
              <a:t>mujeres</a:t>
            </a:r>
            <a:r>
              <a:rPr lang="en-US" i="1" dirty="0"/>
              <a:t>:</a:t>
            </a:r>
          </a:p>
          <a:p>
            <a:pPr lvl="1"/>
            <a:r>
              <a:rPr lang="en-US" i="1" dirty="0"/>
              <a:t>las mujeres y los hombres tienen partes del cuerpo diferentes porque son 2 sexos distintos: el sexo masculino y el sexo femenino.</a:t>
            </a:r>
          </a:p>
          <a:p>
            <a:r>
              <a:rPr lang="en-US" b="1" i="1" dirty="0"/>
              <a:t>Por "género" </a:t>
            </a:r>
            <a:r>
              <a:rPr lang="en-US" i="1" dirty="0"/>
              <a:t>se entienden las diferencias sociales y culturales entre hombres y </a:t>
            </a:r>
            <a:r>
              <a:rPr lang="en-US" i="1" dirty="0" err="1"/>
              <a:t>mujeres</a:t>
            </a:r>
            <a:r>
              <a:rPr lang="en-US" i="1" dirty="0"/>
              <a:t>: </a:t>
            </a:r>
          </a:p>
          <a:p>
            <a:pPr lvl="1"/>
            <a:r>
              <a:rPr lang="en-US" i="1" dirty="0" err="1"/>
              <a:t>por</a:t>
            </a:r>
            <a:r>
              <a:rPr lang="en-US" i="1" dirty="0"/>
              <a:t> ejemplo, el estatus social, las oportunidades y las restricciones a las que se enfrentan las </a:t>
            </a:r>
            <a:r>
              <a:rPr lang="en-US" i="1" dirty="0" err="1"/>
              <a:t>niñas</a:t>
            </a:r>
            <a:r>
              <a:rPr lang="en-US" i="1" dirty="0"/>
              <a:t> o las </a:t>
            </a:r>
            <a:r>
              <a:rPr lang="en-US" i="1" dirty="0" err="1"/>
              <a:t>mujeres</a:t>
            </a:r>
            <a:r>
              <a:rPr lang="en-US" i="1" dirty="0"/>
              <a:t> son diferentes de las de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niños</a:t>
            </a:r>
            <a:r>
              <a:rPr lang="en-US" i="1" dirty="0"/>
              <a:t> y </a:t>
            </a:r>
            <a:r>
              <a:rPr lang="en-US" i="1" dirty="0" err="1"/>
              <a:t>los</a:t>
            </a:r>
            <a:r>
              <a:rPr lang="en-US" i="1" dirty="0"/>
              <a:t> hombres. </a:t>
            </a:r>
          </a:p>
          <a:p>
            <a:pPr lvl="1"/>
            <a:r>
              <a:rPr lang="en-US" i="1" dirty="0" err="1"/>
              <a:t>por</a:t>
            </a:r>
            <a:r>
              <a:rPr lang="en-US" i="1" dirty="0"/>
              <a:t> ejemplo, ciertas actividades que las </a:t>
            </a:r>
            <a:r>
              <a:rPr lang="en-US" i="1" dirty="0" err="1"/>
              <a:t>niñas</a:t>
            </a:r>
            <a:r>
              <a:rPr lang="en-US" i="1" dirty="0"/>
              <a:t> o </a:t>
            </a:r>
            <a:r>
              <a:rPr lang="en-US" i="1" dirty="0" err="1"/>
              <a:t>mujeres</a:t>
            </a:r>
            <a:r>
              <a:rPr lang="en-US" i="1" dirty="0"/>
              <a:t> deben realizar en una comunidad son diferentes de las que deben </a:t>
            </a:r>
            <a:r>
              <a:rPr lang="en-US" i="1" dirty="0" err="1"/>
              <a:t>hacer</a:t>
            </a:r>
            <a:r>
              <a:rPr lang="en-US" i="1" dirty="0"/>
              <a:t>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niños</a:t>
            </a:r>
            <a:r>
              <a:rPr lang="en-US" i="1" dirty="0"/>
              <a:t> o </a:t>
            </a:r>
            <a:r>
              <a:rPr lang="en-US" i="1" dirty="0" err="1"/>
              <a:t>los</a:t>
            </a:r>
            <a:r>
              <a:rPr lang="en-US" i="1" dirty="0"/>
              <a:t> hombres.</a:t>
            </a:r>
          </a:p>
          <a:p>
            <a:pPr lvl="1"/>
            <a:r>
              <a:rPr lang="en-US" i="1" dirty="0"/>
              <a:t>la idea de roles y responsabilidades de género puede servir de apoyo en algunos aspectos.</a:t>
            </a:r>
          </a:p>
          <a:p>
            <a:pPr lvl="1"/>
            <a:r>
              <a:rPr lang="en-US" i="1" dirty="0" err="1"/>
              <a:t>en</a:t>
            </a:r>
            <a:r>
              <a:rPr lang="en-US" i="1" dirty="0"/>
              <a:t> otras ocasiones, el género puede restringir los talentos, capacidades y opciones vitales de las personas, así como crear riesgos específicos de violencia y abusos.</a:t>
            </a:r>
            <a:endParaRPr lang="en-US" i="1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78FCDC7-912D-2450-80FB-358A52855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39AB7624-B26F-6212-47FB-6FB9779967C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51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PREPARACIÓN</a:t>
            </a:r>
            <a:endParaRPr lang="en-US" b="1" dirty="0"/>
          </a:p>
          <a:p>
            <a:r>
              <a:rPr lang="en-US" dirty="0" err="1"/>
              <a:t>Haga</a:t>
            </a:r>
            <a:r>
              <a:rPr lang="en-US" dirty="0"/>
              <a:t> un cartel con una "G" y otro con una "S" y </a:t>
            </a:r>
            <a:r>
              <a:rPr lang="en-US" dirty="0" err="1"/>
              <a:t>ubíquelos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 </a:t>
            </a:r>
            <a:r>
              <a:rPr lang="en-US" dirty="0" err="1"/>
              <a:t>esquinas</a:t>
            </a:r>
            <a:r>
              <a:rPr lang="en-US" dirty="0"/>
              <a:t> del </a:t>
            </a:r>
            <a:r>
              <a:rPr lang="en-US" dirty="0" err="1"/>
              <a:t>recinto</a:t>
            </a:r>
            <a:r>
              <a:rPr lang="en-US" dirty="0"/>
              <a:t> (o las dos primeras letras de "sexo" y "género" en el idioma local).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ADAPTAR AL CONTEXTO</a:t>
            </a:r>
          </a:p>
          <a:p>
            <a:r>
              <a:rPr lang="en-US" dirty="0"/>
              <a:t>Adapte los enunciados de género en función de las percepciones de género típicas del contexto. </a:t>
            </a:r>
          </a:p>
          <a:p>
            <a:pPr marL="0" indent="0">
              <a:buNone/>
            </a:pPr>
            <a:r>
              <a:rPr lang="en-US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INTRODUCCIÓN</a:t>
            </a:r>
          </a:p>
          <a:p>
            <a:r>
              <a:rPr lang="en-US" i="1" dirty="0"/>
              <a:t>Por favor, </a:t>
            </a:r>
            <a:r>
              <a:rPr lang="en-US" i="1" dirty="0" err="1"/>
              <a:t>sitúense</a:t>
            </a:r>
            <a:r>
              <a:rPr lang="en-US" i="1" dirty="0"/>
              <a:t> en el centro de la sala.</a:t>
            </a:r>
          </a:p>
          <a:p>
            <a:r>
              <a:rPr lang="en-US" i="1" dirty="0"/>
              <a:t>Vamos a jugar a un juego que nos ayudará a </a:t>
            </a:r>
            <a:r>
              <a:rPr lang="en-US" i="1" dirty="0" err="1"/>
              <a:t>reflexionar</a:t>
            </a:r>
            <a:r>
              <a:rPr lang="en-US" i="1" dirty="0"/>
              <a:t> </a:t>
            </a:r>
            <a:r>
              <a:rPr lang="en-US" i="1" dirty="0" err="1"/>
              <a:t>sobre</a:t>
            </a:r>
            <a:r>
              <a:rPr lang="en-US" i="1" dirty="0"/>
              <a:t>:</a:t>
            </a:r>
          </a:p>
          <a:p>
            <a:pPr lvl="1"/>
            <a:r>
              <a:rPr lang="en-US" i="1" dirty="0"/>
              <a:t>las </a:t>
            </a:r>
            <a:r>
              <a:rPr lang="en-US" i="1" dirty="0" err="1"/>
              <a:t>diferencias</a:t>
            </a:r>
            <a:r>
              <a:rPr lang="en-US" i="1" dirty="0"/>
              <a:t> entre género y </a:t>
            </a:r>
            <a:r>
              <a:rPr lang="en-US" i="1" dirty="0" err="1"/>
              <a:t>sexo</a:t>
            </a:r>
            <a:r>
              <a:rPr lang="en-US" i="1" dirty="0"/>
              <a:t>.</a:t>
            </a:r>
          </a:p>
          <a:p>
            <a:pPr lvl="1"/>
            <a:r>
              <a:rPr lang="en-US" i="1" dirty="0" err="1"/>
              <a:t>cómo</a:t>
            </a:r>
            <a:r>
              <a:rPr lang="en-US" i="1" dirty="0"/>
              <a:t> influyen en la forma en que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adultos</a:t>
            </a:r>
            <a:r>
              <a:rPr lang="en-US" i="1" dirty="0"/>
              <a:t>/as educan a </a:t>
            </a:r>
            <a:r>
              <a:rPr lang="en-US" i="1" dirty="0" err="1"/>
              <a:t>niños</a:t>
            </a:r>
            <a:r>
              <a:rPr lang="en-US" i="1" dirty="0"/>
              <a:t> y </a:t>
            </a:r>
            <a:r>
              <a:rPr lang="en-US" i="1" dirty="0" err="1"/>
              <a:t>niñas</a:t>
            </a:r>
            <a:r>
              <a:rPr lang="en-US" i="1" dirty="0"/>
              <a:t>.</a:t>
            </a:r>
          </a:p>
          <a:p>
            <a:pPr lvl="1"/>
            <a:r>
              <a:rPr lang="en-US" i="1" dirty="0" err="1"/>
              <a:t>cómo</a:t>
            </a:r>
            <a:r>
              <a:rPr lang="en-US" i="1" dirty="0"/>
              <a:t> influyen en las relaciones y oportunidades que creamos para </a:t>
            </a:r>
            <a:r>
              <a:rPr lang="en-US" i="1" dirty="0" err="1"/>
              <a:t>nuestros</a:t>
            </a:r>
            <a:r>
              <a:rPr lang="en-US" i="1" dirty="0"/>
              <a:t> </a:t>
            </a:r>
            <a:r>
              <a:rPr lang="en-US" i="1" dirty="0" err="1"/>
              <a:t>hijos</a:t>
            </a:r>
            <a:r>
              <a:rPr lang="en-US" i="1" dirty="0"/>
              <a:t>/as.</a:t>
            </a:r>
          </a:p>
          <a:p>
            <a:r>
              <a:rPr lang="en-US" i="1" dirty="0"/>
              <a:t>Leeré </a:t>
            </a:r>
            <a:r>
              <a:rPr lang="en-US" i="1" dirty="0" err="1"/>
              <a:t>algunas</a:t>
            </a:r>
            <a:r>
              <a:rPr lang="en-US" i="1" dirty="0"/>
              <a:t> </a:t>
            </a:r>
            <a:r>
              <a:rPr lang="en-US" i="1" dirty="0" err="1"/>
              <a:t>frases</a:t>
            </a:r>
            <a:r>
              <a:rPr lang="en-US" i="1" dirty="0"/>
              <a:t>: </a:t>
            </a:r>
          </a:p>
          <a:p>
            <a:pPr lvl="1"/>
            <a:r>
              <a:rPr lang="en-US" i="1" dirty="0" err="1"/>
              <a:t>piensen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la </a:t>
            </a:r>
            <a:r>
              <a:rPr lang="en-US" i="1" dirty="0" err="1"/>
              <a:t>frase</a:t>
            </a:r>
            <a:r>
              <a:rPr lang="en-US" i="1" dirty="0"/>
              <a:t> es un hecho sobre el sexo o el género. </a:t>
            </a:r>
          </a:p>
          <a:p>
            <a:pPr lvl="1"/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creen</a:t>
            </a:r>
            <a:r>
              <a:rPr lang="en-US" i="1" dirty="0"/>
              <a:t> que se trata de sexo, </a:t>
            </a:r>
            <a:r>
              <a:rPr lang="en-US" i="1" dirty="0" err="1"/>
              <a:t>vayan</a:t>
            </a:r>
            <a:r>
              <a:rPr lang="en-US" i="1" dirty="0"/>
              <a:t> a </a:t>
            </a:r>
            <a:r>
              <a:rPr lang="en-US" i="1" dirty="0" err="1"/>
              <a:t>pararse</a:t>
            </a:r>
            <a:r>
              <a:rPr lang="en-US" i="1" dirty="0"/>
              <a:t> bajo el </a:t>
            </a:r>
            <a:r>
              <a:rPr lang="en-US" i="1" dirty="0" err="1"/>
              <a:t>signo</a:t>
            </a:r>
            <a:r>
              <a:rPr lang="en-US" i="1" dirty="0"/>
              <a:t> ‘S</a:t>
            </a:r>
          </a:p>
          <a:p>
            <a:pPr lvl="1"/>
            <a:r>
              <a:rPr lang="en-US" i="1" dirty="0" err="1"/>
              <a:t>si</a:t>
            </a:r>
            <a:r>
              <a:rPr lang="en-US" i="1" dirty="0"/>
              <a:t> crees que se trata de una cuestión de género, ponte bajo el signo "G".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ACTIVIDAD EN GRUPO</a:t>
            </a:r>
          </a:p>
          <a:p>
            <a:r>
              <a:rPr lang="en-US" dirty="0"/>
              <a:t>Lea las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afirmaciones</a:t>
            </a:r>
            <a:r>
              <a:rPr lang="en-US" dirty="0"/>
              <a:t>.</a:t>
            </a:r>
          </a:p>
          <a:p>
            <a:r>
              <a:rPr lang="en-US" dirty="0"/>
              <a:t>Dele tiempo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para caminar hasta las </a:t>
            </a:r>
            <a:r>
              <a:rPr lang="en-US" dirty="0" err="1"/>
              <a:t>señales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s-ES" b="1" dirty="0"/>
              <a:t>CONTINÚA EN LA SIGUIENTE DIAPOSITIVA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i="1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520A553-A610-9B05-EF25-AA26B8BAF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Google Shape;725;p48:notes">
            <a:extLst>
              <a:ext uri="{FF2B5EF4-FFF2-40B4-BE49-F238E27FC236}">
                <a16:creationId xmlns:a16="http://schemas.microsoft.com/office/drawing/2014/main" id="{0CDFA064-3E5D-9C58-8EA3-D12B56A1BE5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2655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r>
              <a:rPr lang="en-US" dirty="0" err="1"/>
              <a:t>Frases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las </a:t>
            </a:r>
            <a:r>
              <a:rPr lang="en-US" dirty="0" err="1"/>
              <a:t>mujeres</a:t>
            </a:r>
            <a:r>
              <a:rPr lang="en-US" dirty="0"/>
              <a:t> o </a:t>
            </a:r>
            <a:r>
              <a:rPr lang="en-US" dirty="0" err="1"/>
              <a:t>niñas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quedar</a:t>
            </a:r>
            <a:r>
              <a:rPr lang="en-US" dirty="0"/>
              <a:t> embarazadas y los hombres no. (Respuesta: S)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niños</a:t>
            </a:r>
            <a:r>
              <a:rPr lang="en-US" dirty="0"/>
              <a:t> les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bien los deportes. (Respuesta: G)</a:t>
            </a:r>
          </a:p>
          <a:p>
            <a:pPr lvl="1"/>
            <a:r>
              <a:rPr lang="en-US" dirty="0"/>
              <a:t>las niñas deberían ayudar en las tareas domésticas en lugar de jugar. (Respuesta: G)</a:t>
            </a:r>
          </a:p>
          <a:p>
            <a:pPr lvl="1"/>
            <a:r>
              <a:rPr lang="en-US" dirty="0"/>
              <a:t>las mujeres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amamantar</a:t>
            </a:r>
            <a:r>
              <a:rPr lang="en-US" dirty="0"/>
              <a:t> a los bebés; los hombres, </a:t>
            </a:r>
            <a:r>
              <a:rPr lang="en-US" dirty="0" err="1"/>
              <a:t>darles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biberón. (Respuesta: S)</a:t>
            </a:r>
          </a:p>
          <a:p>
            <a:pPr lvl="1"/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niños</a:t>
            </a:r>
            <a:r>
              <a:rPr lang="en-US" dirty="0"/>
              <a:t> son inteligentes y deberían tener la oportunidad de ir a la escuela. (Respuesta: G)</a:t>
            </a:r>
          </a:p>
          <a:p>
            <a:pPr lvl="1"/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niños</a:t>
            </a:r>
            <a:r>
              <a:rPr lang="en-US" dirty="0"/>
              <a:t> son fuertes y las </a:t>
            </a:r>
            <a:r>
              <a:rPr lang="en-US" dirty="0" err="1"/>
              <a:t>niñas</a:t>
            </a:r>
            <a:r>
              <a:rPr lang="en-US" dirty="0"/>
              <a:t> son </a:t>
            </a:r>
            <a:r>
              <a:rPr lang="en-US" dirty="0" err="1"/>
              <a:t>débiles</a:t>
            </a:r>
            <a:r>
              <a:rPr lang="en-US" dirty="0"/>
              <a:t>. (Respuesta: G)</a:t>
            </a:r>
          </a:p>
          <a:p>
            <a:pPr lvl="1"/>
            <a:r>
              <a:rPr lang="en-US" dirty="0"/>
              <a:t>la voz de los hombres se </a:t>
            </a:r>
            <a:r>
              <a:rPr lang="en-US" dirty="0" err="1"/>
              <a:t>quiebra</a:t>
            </a:r>
            <a:r>
              <a:rPr lang="en-US" dirty="0"/>
              <a:t> y/o cambia durante la pubertad; la de las mujeres, no. (Respuesta: S)</a:t>
            </a:r>
          </a:p>
          <a:p>
            <a:pPr lvl="1"/>
            <a:r>
              <a:rPr lang="en-US" dirty="0" err="1"/>
              <a:t>los</a:t>
            </a:r>
            <a:r>
              <a:rPr lang="en-US" dirty="0"/>
              <a:t> hombres llevan a casa toda la leña y las mujeres se encargan de cocinar y de las actividades domésticas. (Respuesta: G)</a:t>
            </a:r>
          </a:p>
          <a:p>
            <a:pPr lvl="1"/>
            <a:r>
              <a:rPr lang="en-US" dirty="0"/>
              <a:t>las mujeres menstrúan una vez al mes y los hombres no. (Respuesta: S)</a:t>
            </a:r>
          </a:p>
          <a:p>
            <a:pPr lvl="1"/>
            <a:r>
              <a:rPr lang="en-US" dirty="0"/>
              <a:t>las </a:t>
            </a:r>
            <a:r>
              <a:rPr lang="en-US" dirty="0" err="1"/>
              <a:t>niñas</a:t>
            </a:r>
            <a:r>
              <a:rPr lang="en-US" dirty="0"/>
              <a:t> son calladas y tímidas. (Respuesta: G)</a:t>
            </a:r>
          </a:p>
        </p:txBody>
      </p:sp>
      <p:sp>
        <p:nvSpPr>
          <p:cNvPr id="5" name="Google Shape;725;p48:notes">
            <a:extLst>
              <a:ext uri="{FF2B5EF4-FFF2-40B4-BE49-F238E27FC236}">
                <a16:creationId xmlns:a16="http://schemas.microsoft.com/office/drawing/2014/main" id="{1B4765D7-0A26-0602-9886-A2D70C324DC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03510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noProof="0" dirty="0"/>
              <a:t>ADAPTAR AL CONTEXTO</a:t>
            </a:r>
            <a:endParaRPr lang="en-US" sz="1100" b="1" dirty="0"/>
          </a:p>
          <a:p>
            <a:r>
              <a:rPr lang="en-US" sz="1100" noProof="0" dirty="0" err="1"/>
              <a:t>Adapte</a:t>
            </a:r>
            <a:r>
              <a:rPr lang="en-US" sz="1100" noProof="0" dirty="0"/>
              <a:t> las frases de </a:t>
            </a:r>
            <a:r>
              <a:rPr lang="en-US" sz="1100" noProof="0" dirty="0" err="1"/>
              <a:t>estar</a:t>
            </a:r>
            <a:r>
              <a:rPr lang="en-US" sz="1100" noProof="0" dirty="0"/>
              <a:t> de </a:t>
            </a:r>
            <a:r>
              <a:rPr lang="en-US" sz="1100" noProof="0" dirty="0" err="1"/>
              <a:t>acuerdo</a:t>
            </a:r>
            <a:r>
              <a:rPr lang="en-US" sz="1100" noProof="0" dirty="0"/>
              <a:t> o </a:t>
            </a:r>
            <a:r>
              <a:rPr lang="en-US" sz="1100" noProof="0" dirty="0" err="1"/>
              <a:t>en</a:t>
            </a:r>
            <a:r>
              <a:rPr lang="en-US" sz="1100" noProof="0" dirty="0"/>
              <a:t> </a:t>
            </a:r>
            <a:r>
              <a:rPr lang="en-US" sz="1100" noProof="0" dirty="0" err="1"/>
              <a:t>desacuerdo</a:t>
            </a:r>
            <a:r>
              <a:rPr lang="en-US" sz="1100" noProof="0" dirty="0"/>
              <a:t> del cuaderno de ejercicios en función del contexto.</a:t>
            </a:r>
          </a:p>
          <a:p>
            <a:pPr marL="0" indent="0">
              <a:buNone/>
            </a:pPr>
            <a:r>
              <a:rPr lang="en-US" sz="1100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noProof="0" dirty="0"/>
              <a:t>INTRODUCCIÓN</a:t>
            </a:r>
          </a:p>
          <a:p>
            <a:r>
              <a:rPr lang="en-US" sz="1100" i="1" noProof="0" dirty="0"/>
              <a:t>Hombres y mujeres reciben un trato diferente en esta comunidad y en todo el mundo. </a:t>
            </a:r>
          </a:p>
          <a:p>
            <a:r>
              <a:rPr lang="en-US" sz="1100" i="1" noProof="0" dirty="0"/>
              <a:t>Exploraremos nuestros propios valores y actitudes sobre lo que significa ser hombre o mujer y, </a:t>
            </a:r>
            <a:r>
              <a:rPr lang="en-US" sz="1100" i="1" noProof="0" dirty="0" err="1"/>
              <a:t>en</a:t>
            </a:r>
            <a:r>
              <a:rPr lang="en-US" sz="1100" i="1" noProof="0" dirty="0"/>
              <a:t> particular, madre o padre. </a:t>
            </a:r>
          </a:p>
          <a:p>
            <a:r>
              <a:rPr lang="en-US" sz="1100" i="1" noProof="0" dirty="0"/>
              <a:t>Estas ideas son muy importantes porque a menudo nos llevan a trabajar con las familias de una manera determinada. </a:t>
            </a:r>
          </a:p>
          <a:p>
            <a:r>
              <a:rPr lang="en-US" sz="1100" i="1" noProof="0" dirty="0"/>
              <a:t>También conducen a nuestras expectativas sobre cómo las madres y los padres deben apoyar a sus </a:t>
            </a:r>
            <a:r>
              <a:rPr lang="en-US" sz="1100" i="1" noProof="0" dirty="0" err="1"/>
              <a:t>hijos</a:t>
            </a:r>
            <a:r>
              <a:rPr lang="en-US" sz="1100" i="1" noProof="0" dirty="0"/>
              <a:t>/as.</a:t>
            </a:r>
          </a:p>
          <a:p>
            <a:r>
              <a:rPr lang="en-US" sz="1100" dirty="0" err="1"/>
              <a:t>Guíe</a:t>
            </a:r>
            <a:r>
              <a:rPr lang="en-US" sz="1100" dirty="0"/>
              <a:t> a </a:t>
            </a:r>
            <a:r>
              <a:rPr lang="en-US" sz="1100" dirty="0" err="1"/>
              <a:t>los</a:t>
            </a:r>
            <a:r>
              <a:rPr lang="en-US" sz="1100" dirty="0"/>
              <a:t>/as </a:t>
            </a:r>
            <a:r>
              <a:rPr lang="en-US" sz="1100" dirty="0" err="1"/>
              <a:t>participantes</a:t>
            </a:r>
            <a:r>
              <a:rPr lang="en-US" sz="1100" dirty="0"/>
              <a:t> a la </a:t>
            </a:r>
            <a:r>
              <a:rPr lang="en-US" sz="1100" b="1" dirty="0"/>
              <a:t>página 12 del Cuaderno de ejercicios: Valores de género - crianza de </a:t>
            </a:r>
            <a:r>
              <a:rPr lang="en-US" sz="1100" b="1" dirty="0" err="1"/>
              <a:t>los</a:t>
            </a:r>
            <a:r>
              <a:rPr lang="en-US" sz="1100" b="1" dirty="0"/>
              <a:t> </a:t>
            </a:r>
            <a:r>
              <a:rPr lang="en-US" sz="1100" b="1" dirty="0" err="1"/>
              <a:t>hijos</a:t>
            </a:r>
            <a:r>
              <a:rPr lang="en-US" sz="1100" b="1" dirty="0"/>
              <a:t>/as.</a:t>
            </a:r>
            <a:endParaRPr lang="en-US" sz="1100" b="1" noProof="0" dirty="0"/>
          </a:p>
          <a:p>
            <a:pPr lvl="1"/>
            <a:r>
              <a:rPr lang="en-US" sz="1100" i="1" dirty="0" err="1"/>
              <a:t>Harán</a:t>
            </a:r>
            <a:r>
              <a:rPr lang="en-US" sz="1100" i="1" dirty="0"/>
              <a:t> </a:t>
            </a:r>
            <a:r>
              <a:rPr lang="en-US" sz="1100" i="1" noProof="0" dirty="0"/>
              <a:t>un ejercicio de reflexión para pensar y reconocer </a:t>
            </a:r>
            <a:r>
              <a:rPr lang="en-US" sz="1100" i="1" noProof="0" dirty="0" err="1"/>
              <a:t>cómo</a:t>
            </a:r>
            <a:r>
              <a:rPr lang="en-US" sz="1100" i="1" noProof="0" dirty="0"/>
              <a:t> se </a:t>
            </a:r>
            <a:r>
              <a:rPr lang="en-US" sz="1100" i="1" noProof="0" dirty="0" err="1"/>
              <a:t>sienten</a:t>
            </a:r>
            <a:r>
              <a:rPr lang="en-US" sz="1100" i="1" noProof="0" dirty="0"/>
              <a:t>. </a:t>
            </a:r>
          </a:p>
          <a:p>
            <a:pPr lvl="1"/>
            <a:r>
              <a:rPr lang="en-US" sz="1100" i="1" dirty="0"/>
              <a:t>En </a:t>
            </a:r>
            <a:r>
              <a:rPr lang="en-US" sz="1100" i="1" dirty="0" err="1"/>
              <a:t>su</a:t>
            </a:r>
            <a:r>
              <a:rPr lang="en-US" sz="1100" i="1" dirty="0"/>
              <a:t> </a:t>
            </a:r>
            <a:r>
              <a:rPr lang="en-US" sz="1100" i="1" dirty="0" err="1"/>
              <a:t>cuaderno</a:t>
            </a:r>
            <a:r>
              <a:rPr lang="en-US" sz="1100" i="1" dirty="0"/>
              <a:t> de </a:t>
            </a:r>
            <a:r>
              <a:rPr lang="en-US" sz="1100" i="1" dirty="0" err="1"/>
              <a:t>ejercicios</a:t>
            </a:r>
            <a:r>
              <a:rPr lang="en-US" sz="1100" i="1" dirty="0"/>
              <a:t>, </a:t>
            </a:r>
            <a:r>
              <a:rPr lang="en-US" sz="1100" i="1" noProof="0" dirty="0"/>
              <a:t>lean cada afirmación y </a:t>
            </a:r>
            <a:r>
              <a:rPr lang="en-US" sz="1100" i="1" noProof="0" dirty="0" err="1"/>
              <a:t>marquen</a:t>
            </a:r>
            <a:r>
              <a:rPr lang="en-US" sz="1100" i="1" noProof="0" dirty="0"/>
              <a:t> </a:t>
            </a:r>
            <a:r>
              <a:rPr lang="en-US" sz="1100" i="1" noProof="0" dirty="0" err="1"/>
              <a:t>si</a:t>
            </a:r>
            <a:r>
              <a:rPr lang="en-US" sz="1100" i="1" noProof="0" dirty="0"/>
              <a:t> </a:t>
            </a:r>
            <a:r>
              <a:rPr lang="en-US" sz="1100" i="1" noProof="0" dirty="0" err="1"/>
              <a:t>están</a:t>
            </a:r>
            <a:r>
              <a:rPr lang="en-US" sz="1100" i="1" noProof="0" dirty="0"/>
              <a:t> muy de acuerdo, de acuerdo, en desacuerdo o muy en desacuerdo. </a:t>
            </a:r>
            <a:endParaRPr lang="en-US" sz="1100" i="1" dirty="0"/>
          </a:p>
          <a:p>
            <a:pPr lvl="1"/>
            <a:r>
              <a:rPr lang="en-US" sz="1100" i="1" noProof="0" dirty="0"/>
              <a:t>Por favor, </a:t>
            </a:r>
            <a:r>
              <a:rPr lang="en-US" sz="1100" i="1" noProof="0" dirty="0" err="1"/>
              <a:t>siéntanse</a:t>
            </a:r>
            <a:r>
              <a:rPr lang="en-US" sz="1100" i="1" noProof="0" dirty="0"/>
              <a:t> </a:t>
            </a:r>
            <a:r>
              <a:rPr lang="en-US" sz="1100" i="1" noProof="0" dirty="0" err="1"/>
              <a:t>cómodos</a:t>
            </a:r>
            <a:r>
              <a:rPr lang="en-US" sz="1100" i="1" noProof="0" dirty="0"/>
              <a:t>/as para reflejar sus propios sentimientos</a:t>
            </a:r>
            <a:r>
              <a:rPr lang="en-US" sz="1100" i="1" dirty="0"/>
              <a:t>.</a:t>
            </a:r>
          </a:p>
          <a:p>
            <a:pPr lvl="1"/>
            <a:r>
              <a:rPr lang="en-US" sz="1100" i="1" noProof="0" dirty="0"/>
              <a:t>Nadie </a:t>
            </a:r>
            <a:r>
              <a:rPr lang="en-US" sz="1100" i="1" noProof="0" dirty="0" err="1"/>
              <a:t>revisará</a:t>
            </a:r>
            <a:r>
              <a:rPr lang="en-US" sz="1100" i="1" noProof="0" dirty="0"/>
              <a:t> sus </a:t>
            </a:r>
            <a:r>
              <a:rPr lang="en-US" sz="1100" i="1" noProof="0" dirty="0" err="1"/>
              <a:t>cuadernos</a:t>
            </a:r>
            <a:r>
              <a:rPr lang="en-US" sz="1100" i="1" noProof="0" dirty="0"/>
              <a:t>. </a:t>
            </a:r>
          </a:p>
          <a:p>
            <a:pPr lvl="1"/>
            <a:r>
              <a:rPr lang="en-US" sz="1100" i="1" noProof="0" dirty="0"/>
              <a:t>Todo el mundo tiene derecho a tener su propia opinión.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ACTIVIDAD INDIVIDUAL (10 minutos)</a:t>
            </a:r>
          </a:p>
          <a:p>
            <a:r>
              <a:rPr lang="en-US" sz="1100" dirty="0" err="1"/>
              <a:t>Ofrézcale</a:t>
            </a:r>
            <a:r>
              <a:rPr lang="en-US" sz="1100" dirty="0"/>
              <a:t> 10 minutos a </a:t>
            </a:r>
            <a:r>
              <a:rPr lang="en-US" sz="1100" dirty="0" err="1"/>
              <a:t>los</a:t>
            </a:r>
            <a:r>
              <a:rPr lang="en-US" sz="1100" dirty="0"/>
              <a:t>/as </a:t>
            </a:r>
            <a:r>
              <a:rPr lang="en-US" sz="1100" dirty="0" err="1"/>
              <a:t>participantes</a:t>
            </a:r>
            <a:r>
              <a:rPr lang="en-US" sz="1100" dirty="0"/>
              <a:t> para </a:t>
            </a:r>
            <a:r>
              <a:rPr lang="en-US" sz="1100" dirty="0" err="1"/>
              <a:t>completar</a:t>
            </a:r>
            <a:r>
              <a:rPr lang="en-US" sz="1100" dirty="0"/>
              <a:t>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Debate </a:t>
            </a:r>
            <a:r>
              <a:rPr lang="en-US" sz="1100" b="1" dirty="0" err="1"/>
              <a:t>en</a:t>
            </a:r>
            <a:r>
              <a:rPr lang="en-US" sz="1100" b="1" dirty="0"/>
              <a:t> </a:t>
            </a:r>
            <a:r>
              <a:rPr lang="en-US" sz="1100" b="1" dirty="0" err="1"/>
              <a:t>grupo</a:t>
            </a:r>
            <a:endParaRPr lang="en-US" sz="1100" b="1" dirty="0"/>
          </a:p>
          <a:p>
            <a:r>
              <a:rPr lang="en-US" sz="1100" i="1" noProof="0" dirty="0"/>
              <a:t>¿Alguien quiere compartir un ejemplo de </a:t>
            </a:r>
            <a:r>
              <a:rPr lang="en-US" sz="1100" i="1" noProof="0" dirty="0" err="1"/>
              <a:t>frase</a:t>
            </a:r>
            <a:r>
              <a:rPr lang="en-US" sz="1100" i="1" noProof="0" dirty="0"/>
              <a:t> y si está de </a:t>
            </a:r>
            <a:r>
              <a:rPr lang="en-US" sz="1100" i="1" noProof="0" dirty="0" err="1"/>
              <a:t>acuerdo</a:t>
            </a:r>
            <a:r>
              <a:rPr lang="en-US" sz="1100" i="1" noProof="0" dirty="0"/>
              <a:t> o </a:t>
            </a:r>
            <a:r>
              <a:rPr lang="en-US" sz="1100" i="1" noProof="0" dirty="0" err="1"/>
              <a:t>en</a:t>
            </a:r>
            <a:r>
              <a:rPr lang="en-US" sz="1100" i="1" noProof="0" dirty="0"/>
              <a:t> desacuerdo, o muy de </a:t>
            </a:r>
            <a:r>
              <a:rPr lang="en-US" sz="1100" i="1" noProof="0" dirty="0" err="1"/>
              <a:t>acuerdo</a:t>
            </a:r>
            <a:r>
              <a:rPr lang="en-US" sz="1100" i="1" noProof="0" dirty="0"/>
              <a:t> o </a:t>
            </a:r>
            <a:r>
              <a:rPr lang="en-US" sz="1100" i="1" noProof="0" dirty="0" err="1"/>
              <a:t>muy</a:t>
            </a:r>
            <a:r>
              <a:rPr lang="en-US" sz="1100" i="1" noProof="0" dirty="0"/>
              <a:t> </a:t>
            </a:r>
            <a:r>
              <a:rPr lang="en-US" sz="1100" i="1" noProof="0" dirty="0" err="1"/>
              <a:t>en</a:t>
            </a:r>
            <a:r>
              <a:rPr lang="en-US" sz="1100" i="1" noProof="0" dirty="0"/>
              <a:t> desacuerdo y por qué? </a:t>
            </a:r>
          </a:p>
          <a:p>
            <a:r>
              <a:rPr lang="en-US" sz="1100" noProof="0" dirty="0" err="1"/>
              <a:t>Guíe</a:t>
            </a:r>
            <a:r>
              <a:rPr lang="en-US" sz="1100" noProof="0" dirty="0"/>
              <a:t> un debate si es </a:t>
            </a:r>
            <a:r>
              <a:rPr lang="en-US" sz="1100" noProof="0" dirty="0" err="1"/>
              <a:t>necesario</a:t>
            </a:r>
            <a:r>
              <a:rPr lang="en-US" sz="1100" noProof="0" dirty="0"/>
              <a:t>.</a:t>
            </a:r>
          </a:p>
          <a:p>
            <a:r>
              <a:rPr lang="en-US" sz="1100" i="1" noProof="0" dirty="0"/>
              <a:t>¿Quién creó </a:t>
            </a:r>
            <a:r>
              <a:rPr lang="en-US" sz="1100" i="1" noProof="0" dirty="0" err="1"/>
              <a:t>estas</a:t>
            </a:r>
            <a:r>
              <a:rPr lang="en-US" sz="1100" i="1" noProof="0" dirty="0"/>
              <a:t> </a:t>
            </a:r>
            <a:r>
              <a:rPr lang="en-US" sz="1100" i="1" noProof="0" dirty="0" err="1"/>
              <a:t>normas</a:t>
            </a:r>
            <a:r>
              <a:rPr lang="en-US" sz="1100" i="1" noProof="0" dirty="0"/>
              <a:t> sobre hombres y mujeres? </a:t>
            </a:r>
          </a:p>
          <a:p>
            <a:r>
              <a:rPr lang="en-US" sz="1100" i="1" noProof="0" dirty="0"/>
              <a:t>¿Cómo </a:t>
            </a:r>
            <a:r>
              <a:rPr lang="en-US" sz="1100" i="1" noProof="0" dirty="0" err="1"/>
              <a:t>afectan</a:t>
            </a:r>
            <a:r>
              <a:rPr lang="en-US" sz="1100" i="1" noProof="0" dirty="0"/>
              <a:t> </a:t>
            </a:r>
            <a:r>
              <a:rPr lang="en-US" sz="1100" i="1" noProof="0" dirty="0" err="1"/>
              <a:t>nuestras</a:t>
            </a:r>
            <a:r>
              <a:rPr lang="en-US" sz="1100" i="1" noProof="0" dirty="0"/>
              <a:t> actitudes sobre algunas de las </a:t>
            </a:r>
            <a:r>
              <a:rPr lang="en-US" sz="1100" i="1" noProof="0" dirty="0" err="1"/>
              <a:t>afirmaciones</a:t>
            </a:r>
            <a:r>
              <a:rPr lang="en-US" sz="1100" i="1" noProof="0" dirty="0"/>
              <a:t> </a:t>
            </a:r>
            <a:r>
              <a:rPr lang="en-US" sz="1100" i="1" noProof="0" dirty="0" err="1"/>
              <a:t>nuestra</a:t>
            </a:r>
            <a:r>
              <a:rPr lang="en-US" sz="1100" i="1" noProof="0" dirty="0"/>
              <a:t> forma de trabajar con las familias? </a:t>
            </a:r>
          </a:p>
          <a:p>
            <a:r>
              <a:rPr lang="en-US" sz="1100" i="1" noProof="0" dirty="0"/>
              <a:t>¿Qué </a:t>
            </a:r>
            <a:r>
              <a:rPr lang="en-US" sz="1100" i="1" noProof="0" dirty="0" err="1"/>
              <a:t>opiniones</a:t>
            </a:r>
            <a:r>
              <a:rPr lang="en-US" sz="1100" i="1" noProof="0" dirty="0"/>
              <a:t> </a:t>
            </a:r>
            <a:r>
              <a:rPr lang="en-US" sz="1100" i="1" noProof="0" dirty="0" err="1"/>
              <a:t>creen</a:t>
            </a:r>
            <a:r>
              <a:rPr lang="en-US" sz="1100" i="1" noProof="0" dirty="0"/>
              <a:t> que tienen los hombres y mujeres con los que </a:t>
            </a:r>
            <a:r>
              <a:rPr lang="en-US" sz="1100" i="1" noProof="0" dirty="0" err="1"/>
              <a:t>trabajan</a:t>
            </a:r>
            <a:r>
              <a:rPr lang="en-US" sz="1100" i="1" noProof="0" dirty="0"/>
              <a:t>? </a:t>
            </a:r>
            <a:endParaRPr lang="en-US" sz="1100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86A7366-B79A-B5AC-68A3-1AD6AFE91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2EE4B39F-FA9C-0158-F6E1-A6758DFBC68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4967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noProof="0" dirty="0"/>
              <a:t>PREPARACIÓN</a:t>
            </a:r>
            <a:endParaRPr lang="en-US" sz="1100" b="1" dirty="0"/>
          </a:p>
          <a:p>
            <a:r>
              <a:rPr lang="en-US" sz="1100" dirty="0"/>
              <a:t>En una hoja de </a:t>
            </a:r>
            <a:r>
              <a:rPr lang="en-US" sz="1100" dirty="0" err="1"/>
              <a:t>papelógrafo</a:t>
            </a:r>
            <a:r>
              <a:rPr lang="en-US" sz="1100" dirty="0"/>
              <a:t>, </a:t>
            </a:r>
            <a:r>
              <a:rPr lang="en-US" sz="1100" noProof="0" dirty="0" err="1"/>
              <a:t>escriba</a:t>
            </a:r>
            <a:r>
              <a:rPr lang="en-US" sz="1100" noProof="0" dirty="0"/>
              <a:t> “</a:t>
            </a:r>
            <a:r>
              <a:rPr lang="en-US" sz="1100" noProof="0" dirty="0" err="1"/>
              <a:t>compórtate</a:t>
            </a:r>
            <a:r>
              <a:rPr lang="en-US" sz="1100" noProof="0" dirty="0"/>
              <a:t> como un hombre" y </a:t>
            </a:r>
            <a:r>
              <a:rPr lang="en-US" sz="1100" dirty="0" err="1"/>
              <a:t>dibuje</a:t>
            </a:r>
            <a:r>
              <a:rPr lang="en-US" sz="1100" dirty="0"/>
              <a:t> un </a:t>
            </a:r>
            <a:r>
              <a:rPr lang="en-US" sz="1100" dirty="0" err="1"/>
              <a:t>recuadro</a:t>
            </a:r>
            <a:r>
              <a:rPr lang="en-US" sz="1100" dirty="0"/>
              <a:t> </a:t>
            </a:r>
            <a:r>
              <a:rPr lang="en-US" sz="1100" dirty="0" err="1"/>
              <a:t>debajo</a:t>
            </a:r>
            <a:r>
              <a:rPr lang="en-US" sz="1100" dirty="0"/>
              <a:t>.</a:t>
            </a:r>
            <a:endParaRPr lang="en-US" sz="1100" noProof="0" dirty="0"/>
          </a:p>
          <a:p>
            <a:r>
              <a:rPr lang="en-US" sz="1100" dirty="0"/>
              <a:t>En otra hoja de </a:t>
            </a:r>
            <a:r>
              <a:rPr lang="en-US" sz="1100" dirty="0" err="1"/>
              <a:t>papelógrafo</a:t>
            </a:r>
            <a:r>
              <a:rPr lang="en-US" sz="1100" dirty="0"/>
              <a:t>, </a:t>
            </a:r>
            <a:r>
              <a:rPr lang="en-US" sz="1100" noProof="0" dirty="0" err="1"/>
              <a:t>escriba</a:t>
            </a:r>
            <a:r>
              <a:rPr lang="en-US" sz="1100" noProof="0" dirty="0"/>
              <a:t> “</a:t>
            </a:r>
            <a:r>
              <a:rPr lang="en-US" sz="1100" noProof="0" dirty="0" err="1"/>
              <a:t>compórtate</a:t>
            </a:r>
            <a:r>
              <a:rPr lang="en-US" sz="1100" noProof="0" dirty="0"/>
              <a:t> como una </a:t>
            </a:r>
            <a:r>
              <a:rPr lang="en-US" sz="1100" dirty="0"/>
              <a:t>mujer</a:t>
            </a:r>
            <a:r>
              <a:rPr lang="en-US" sz="1100" noProof="0" dirty="0"/>
              <a:t>" y </a:t>
            </a:r>
            <a:r>
              <a:rPr lang="en-US" sz="1100" dirty="0" err="1"/>
              <a:t>dibuje</a:t>
            </a:r>
            <a:r>
              <a:rPr lang="en-US" sz="1100" dirty="0"/>
              <a:t> un </a:t>
            </a:r>
            <a:r>
              <a:rPr lang="en-US" sz="1100" dirty="0" err="1"/>
              <a:t>recuadro</a:t>
            </a:r>
            <a:r>
              <a:rPr lang="en-US" sz="1100" dirty="0"/>
              <a:t> </a:t>
            </a:r>
            <a:r>
              <a:rPr lang="en-US" sz="1100" dirty="0" err="1"/>
              <a:t>debajo</a:t>
            </a:r>
            <a:r>
              <a:rPr lang="en-US" sz="1100" dirty="0"/>
              <a:t>.</a:t>
            </a:r>
          </a:p>
          <a:p>
            <a:r>
              <a:rPr lang="en-US" sz="1100" noProof="0" dirty="0" err="1"/>
              <a:t>Cuelgue</a:t>
            </a:r>
            <a:r>
              <a:rPr lang="en-US" sz="1100" noProof="0" dirty="0"/>
              <a:t> </a:t>
            </a:r>
            <a:r>
              <a:rPr lang="en-US" sz="1100" noProof="0" dirty="0" err="1"/>
              <a:t>los</a:t>
            </a:r>
            <a:r>
              <a:rPr lang="en-US" sz="1100" noProof="0" dirty="0"/>
              <a:t> </a:t>
            </a:r>
            <a:r>
              <a:rPr lang="en-US" sz="1100" noProof="0" dirty="0" err="1"/>
              <a:t>papelógrafos</a:t>
            </a:r>
            <a:r>
              <a:rPr lang="en-US" sz="1100" noProof="0" dirty="0"/>
              <a:t> </a:t>
            </a:r>
            <a:r>
              <a:rPr lang="en-US" sz="1100" dirty="0"/>
              <a:t>en la pared.</a:t>
            </a:r>
            <a:endParaRPr lang="en-US" sz="1100" noProof="0" dirty="0"/>
          </a:p>
          <a:p>
            <a:pPr marL="0" indent="0">
              <a:buNone/>
            </a:pPr>
            <a:r>
              <a:rPr lang="en-US" sz="1100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sz="1100" b="1" noProof="0" dirty="0"/>
          </a:p>
          <a:p>
            <a:pPr marL="0" indent="0">
              <a:buNone/>
            </a:pPr>
            <a:r>
              <a:rPr lang="en-US" sz="1100" b="1" noProof="0" dirty="0"/>
              <a:t>INTRODUCCIÓN</a:t>
            </a:r>
          </a:p>
          <a:p>
            <a:r>
              <a:rPr lang="en-US" sz="1100" i="1" noProof="0" dirty="0"/>
              <a:t>¿Le han dicho alguna vez que “se </a:t>
            </a:r>
            <a:r>
              <a:rPr lang="en-US" sz="1100" i="1" noProof="0" dirty="0" err="1"/>
              <a:t>comporte</a:t>
            </a:r>
            <a:r>
              <a:rPr lang="en-US" sz="1100" i="1" noProof="0" dirty="0"/>
              <a:t> </a:t>
            </a:r>
            <a:r>
              <a:rPr lang="en-US" sz="1100" i="1" noProof="0" dirty="0" err="1"/>
              <a:t>como</a:t>
            </a:r>
            <a:r>
              <a:rPr lang="en-US" sz="1100" i="1" noProof="0" dirty="0"/>
              <a:t> un hombre" o algo parecido?</a:t>
            </a:r>
          </a:p>
          <a:p>
            <a:pPr lvl="1"/>
            <a:r>
              <a:rPr lang="en-US" sz="1100" i="1" noProof="0" dirty="0"/>
              <a:t>¿Qué frases o expresiones de este tipo existen </a:t>
            </a:r>
            <a:r>
              <a:rPr lang="en-US" sz="1100" i="1" noProof="0" dirty="0" err="1"/>
              <a:t>en</a:t>
            </a:r>
            <a:r>
              <a:rPr lang="en-US" sz="1100" i="1" noProof="0" dirty="0"/>
              <a:t> </a:t>
            </a:r>
            <a:r>
              <a:rPr lang="en-US" sz="1100" i="1" noProof="0" dirty="0" err="1"/>
              <a:t>su</a:t>
            </a:r>
            <a:r>
              <a:rPr lang="en-US" sz="1100" i="1" noProof="0" dirty="0"/>
              <a:t> cultura?</a:t>
            </a:r>
          </a:p>
          <a:p>
            <a:pPr lvl="1"/>
            <a:r>
              <a:rPr lang="en-US" sz="1100" i="1" noProof="0" dirty="0"/>
              <a:t>En algunos países, por ejemplo, se dice "man up". ¿Existen frases similares aquí? </a:t>
            </a:r>
          </a:p>
          <a:p>
            <a:pPr lvl="1"/>
            <a:r>
              <a:rPr lang="en-US" sz="1100" i="1" noProof="0" dirty="0"/>
              <a:t>¿Por qué lo ha dicho? ¿Qué pensó el participante cuando lo oyó?</a:t>
            </a:r>
          </a:p>
          <a:p>
            <a:r>
              <a:rPr lang="en-US" sz="1100" i="1" noProof="0" dirty="0"/>
              <a:t>Vamos a profundizar en las frases "compórtate como un hombre" o "compórtate como una mujer" y en lo que esto significa en el entorno familiar de las comunidades en las que trabajamos. </a:t>
            </a:r>
          </a:p>
          <a:p>
            <a:pPr marL="0" indent="0">
              <a:buNone/>
            </a:pPr>
            <a:endParaRPr lang="en-US" sz="1100" i="1" noProof="0" dirty="0"/>
          </a:p>
          <a:p>
            <a:pPr marL="0" indent="0">
              <a:buNone/>
            </a:pPr>
            <a:r>
              <a:rPr lang="en-US" sz="1100" b="1" dirty="0"/>
              <a:t>Debate </a:t>
            </a:r>
            <a:r>
              <a:rPr lang="en-US" sz="1100" b="1" dirty="0" err="1"/>
              <a:t>en</a:t>
            </a:r>
            <a:r>
              <a:rPr lang="en-US" sz="1100" b="1" dirty="0"/>
              <a:t> </a:t>
            </a:r>
            <a:r>
              <a:rPr lang="en-US" sz="1100" b="1" dirty="0" err="1"/>
              <a:t>grupo</a:t>
            </a:r>
            <a:endParaRPr lang="en-US" sz="1100" b="1" noProof="0" dirty="0"/>
          </a:p>
          <a:p>
            <a:r>
              <a:rPr lang="en-US" sz="1100" i="1" noProof="0" dirty="0"/>
              <a:t>¿Qué significa </a:t>
            </a:r>
            <a:r>
              <a:rPr lang="en-US" sz="1100" b="1" i="1" noProof="0" dirty="0"/>
              <a:t>"comportarse como un hombre" </a:t>
            </a:r>
            <a:r>
              <a:rPr lang="en-US" sz="1100" i="1" noProof="0" dirty="0"/>
              <a:t>en las comunidades </a:t>
            </a:r>
            <a:r>
              <a:rPr lang="en-US" sz="1100" i="1" dirty="0"/>
              <a:t>en las que </a:t>
            </a:r>
            <a:r>
              <a:rPr lang="en-US" sz="1100" i="1" dirty="0" err="1"/>
              <a:t>trabajamos</a:t>
            </a:r>
            <a:r>
              <a:rPr lang="en-US" sz="1100" i="1" dirty="0"/>
              <a:t>?</a:t>
            </a:r>
          </a:p>
          <a:p>
            <a:pPr lvl="1"/>
            <a:r>
              <a:rPr lang="en-US" sz="1100" i="1" noProof="0" dirty="0"/>
              <a:t>Son las expectativas de la sociedad sobre quiénes deben ser los hombres en la familia, cómo deben actuar y qué deben sentir y decir. </a:t>
            </a:r>
          </a:p>
          <a:p>
            <a:r>
              <a:rPr lang="en-US" sz="1100" dirty="0"/>
              <a:t>Escriba las respuestas dentro del recuadro del </a:t>
            </a:r>
            <a:r>
              <a:rPr lang="en-US" sz="1100" dirty="0" err="1"/>
              <a:t>papelógrafo</a:t>
            </a:r>
            <a:r>
              <a:rPr lang="en-US" sz="1100" dirty="0"/>
              <a:t> “</a:t>
            </a:r>
            <a:r>
              <a:rPr lang="en-US" sz="1100" dirty="0" err="1"/>
              <a:t>comportarse</a:t>
            </a:r>
            <a:r>
              <a:rPr lang="en-US" sz="1100" dirty="0"/>
              <a:t> como un hombre".</a:t>
            </a:r>
            <a:endParaRPr lang="en-US" sz="1100" i="1" noProof="0" dirty="0"/>
          </a:p>
          <a:p>
            <a:r>
              <a:rPr lang="en-US" sz="1100" dirty="0"/>
              <a:t>Haga preguntas rápidas si es necesario:</a:t>
            </a:r>
            <a:endParaRPr lang="en-US" sz="1100" noProof="0" dirty="0"/>
          </a:p>
          <a:p>
            <a:pPr lvl="1"/>
            <a:r>
              <a:rPr lang="en-US" sz="1100" noProof="0" dirty="0"/>
              <a:t>¿</a:t>
            </a:r>
            <a:r>
              <a:rPr lang="en-US" sz="1100" noProof="0" dirty="0" err="1"/>
              <a:t>cómo</a:t>
            </a:r>
            <a:r>
              <a:rPr lang="en-US" sz="1100" noProof="0" dirty="0"/>
              <a:t> espera la familia que actúen los hombres? </a:t>
            </a:r>
          </a:p>
          <a:p>
            <a:pPr lvl="1"/>
            <a:r>
              <a:rPr lang="en-US" sz="1100" noProof="0" dirty="0"/>
              <a:t>¿</a:t>
            </a:r>
            <a:r>
              <a:rPr lang="en-US" sz="1100" noProof="0" dirty="0" err="1"/>
              <a:t>qué</a:t>
            </a:r>
            <a:r>
              <a:rPr lang="en-US" sz="1100" noProof="0" dirty="0"/>
              <a:t> tipo de comportamiento se espera de un padre?</a:t>
            </a:r>
          </a:p>
          <a:p>
            <a:pPr lvl="1"/>
            <a:r>
              <a:rPr lang="en-US" sz="1100" noProof="0" dirty="0"/>
              <a:t>¿</a:t>
            </a:r>
            <a:r>
              <a:rPr lang="en-US" sz="1100" noProof="0" dirty="0" err="1"/>
              <a:t>cómo</a:t>
            </a:r>
            <a:r>
              <a:rPr lang="en-US" sz="1100" noProof="0" dirty="0"/>
              <a:t> espera la sociedad que se sientan los hombres? ¿Que se comporten? </a:t>
            </a:r>
          </a:p>
          <a:p>
            <a:pPr lvl="1"/>
            <a:r>
              <a:rPr lang="en-US" sz="1100" noProof="0" dirty="0"/>
              <a:t>¿</a:t>
            </a:r>
            <a:r>
              <a:rPr lang="en-US" sz="1100" noProof="0" dirty="0" err="1"/>
              <a:t>qué</a:t>
            </a:r>
            <a:r>
              <a:rPr lang="en-US" sz="1100" noProof="0" dirty="0"/>
              <a:t> se espera de los hombres? </a:t>
            </a:r>
          </a:p>
          <a:p>
            <a:pPr lvl="1"/>
            <a:r>
              <a:rPr lang="en-US" sz="1100" noProof="0" dirty="0"/>
              <a:t>¿</a:t>
            </a:r>
            <a:r>
              <a:rPr lang="en-US" sz="1100" noProof="0" dirty="0" err="1"/>
              <a:t>cómo</a:t>
            </a:r>
            <a:r>
              <a:rPr lang="en-US" sz="1100" noProof="0" dirty="0"/>
              <a:t> se espera que actúe un hijo en la familia? </a:t>
            </a:r>
          </a:p>
          <a:p>
            <a:pPr lvl="1"/>
            <a:r>
              <a:rPr lang="en-US" sz="1100" noProof="0" dirty="0"/>
              <a:t>¿</a:t>
            </a:r>
            <a:r>
              <a:rPr lang="en-US" sz="1100" noProof="0" dirty="0" err="1"/>
              <a:t>cómo</a:t>
            </a:r>
            <a:r>
              <a:rPr lang="en-US" sz="1100" noProof="0" dirty="0"/>
              <a:t> se espera que actúe un hermano con sus hermanos?</a:t>
            </a:r>
          </a:p>
          <a:p>
            <a:pPr lvl="1"/>
            <a:r>
              <a:rPr lang="en-US" sz="1100" noProof="0" dirty="0" err="1"/>
              <a:t>algunas</a:t>
            </a:r>
            <a:r>
              <a:rPr lang="en-US" sz="1100" noProof="0" dirty="0"/>
              <a:t> respuestas podrían ser las siguientes: </a:t>
            </a:r>
            <a:r>
              <a:rPr lang="en-US" sz="1100" noProof="0" dirty="0" err="1"/>
              <a:t>sé</a:t>
            </a:r>
            <a:r>
              <a:rPr lang="en-US" sz="1100" noProof="0" dirty="0"/>
              <a:t> </a:t>
            </a:r>
            <a:r>
              <a:rPr lang="en-US" sz="1100" noProof="0" dirty="0" err="1"/>
              <a:t>duro</a:t>
            </a:r>
            <a:r>
              <a:rPr lang="en-US" sz="1100" noProof="0" dirty="0"/>
              <a:t>, no llores, no muestres emociones, gana dinero para la familia, no te eches atrás, ten </a:t>
            </a:r>
            <a:r>
              <a:rPr lang="en-US" sz="1100" noProof="0" dirty="0" err="1"/>
              <a:t>muchos</a:t>
            </a:r>
            <a:r>
              <a:rPr lang="en-US" sz="1100" noProof="0" dirty="0"/>
              <a:t> </a:t>
            </a:r>
            <a:r>
              <a:rPr lang="en-US" sz="1100" noProof="0" dirty="0" err="1"/>
              <a:t>hijos</a:t>
            </a:r>
            <a:r>
              <a:rPr lang="en-US" sz="1100" noProof="0" dirty="0"/>
              <a:t>/as. </a:t>
            </a:r>
            <a:endParaRPr lang="en-US" sz="1100" dirty="0"/>
          </a:p>
          <a:p>
            <a:pPr marL="0" indent="0">
              <a:buNone/>
            </a:pPr>
            <a:endParaRPr lang="en-US" sz="1100" i="1" noProof="0" dirty="0"/>
          </a:p>
          <a:p>
            <a:pPr marL="0" indent="0">
              <a:buNone/>
            </a:pPr>
            <a:r>
              <a:rPr lang="es-ES" sz="1100" b="1" noProof="0" dirty="0"/>
              <a:t>CONTINÚA EN LA SIGUIENTE DIAPOSITIVA</a:t>
            </a:r>
            <a:r>
              <a:rPr lang="en-US" sz="1100" b="1" noProof="0" dirty="0"/>
              <a:t> </a:t>
            </a:r>
            <a:r>
              <a:rPr lang="en-US" sz="1100" b="1" noProof="0" dirty="0">
                <a:sym typeface="Wingdings" panose="05000000000000000000" pitchFamily="2" charset="2"/>
              </a:rPr>
              <a:t></a:t>
            </a:r>
            <a:endParaRPr lang="en-US" sz="1100" i="1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F5FFEC7-0C22-3D49-E348-AAD547D8D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BAC7306F-D0A7-6083-C5F8-424A5CB8ABC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88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r>
              <a:rPr lang="en-US" noProof="0" dirty="0"/>
              <a:t>Continuar </a:t>
            </a:r>
            <a:r>
              <a:rPr lang="en-US" noProof="0" dirty="0" err="1"/>
              <a:t>el</a:t>
            </a:r>
            <a:r>
              <a:rPr lang="en-US" noProof="0" dirty="0"/>
              <a:t> debate: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cuáles</a:t>
            </a:r>
            <a:r>
              <a:rPr lang="en-US" i="1" noProof="0" dirty="0"/>
              <a:t> son las consecuencias de vivir siempre en esta caja? 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cuáles</a:t>
            </a:r>
            <a:r>
              <a:rPr lang="en-US" i="1" noProof="0" dirty="0"/>
              <a:t> son las ventajas de actuar de forma poco convencional? 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cómo</a:t>
            </a:r>
            <a:r>
              <a:rPr lang="en-US" i="1" noProof="0" dirty="0"/>
              <a:t> influye esto en el comportamiento de los hombres? 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cómo</a:t>
            </a:r>
            <a:r>
              <a:rPr lang="en-US" i="1" noProof="0" dirty="0"/>
              <a:t> afectarían estas expectativas al bienestar y la </a:t>
            </a:r>
            <a:r>
              <a:rPr lang="en-US" i="1" noProof="0" dirty="0" err="1"/>
              <a:t>protección</a:t>
            </a:r>
            <a:r>
              <a:rPr lang="en-US" i="1" noProof="0" dirty="0"/>
              <a:t> del/la </a:t>
            </a:r>
            <a:r>
              <a:rPr lang="en-US" i="1" noProof="0" dirty="0" err="1"/>
              <a:t>menor</a:t>
            </a:r>
            <a:r>
              <a:rPr lang="en-US" i="1" noProof="0" dirty="0"/>
              <a:t> en el seno de la familia? 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cómo</a:t>
            </a:r>
            <a:r>
              <a:rPr lang="en-US" i="1" noProof="0" dirty="0"/>
              <a:t> afectaría esto a la forma en que un hombre asume </a:t>
            </a:r>
            <a:r>
              <a:rPr lang="en-US" i="1" noProof="0" dirty="0" err="1"/>
              <a:t>su</a:t>
            </a:r>
            <a:r>
              <a:rPr lang="en-US" i="1" noProof="0" dirty="0"/>
              <a:t> </a:t>
            </a:r>
            <a:r>
              <a:rPr lang="en-US" i="1" noProof="0" dirty="0" err="1"/>
              <a:t>rol</a:t>
            </a:r>
            <a:r>
              <a:rPr lang="en-US" i="1" noProof="0" dirty="0"/>
              <a:t> de padre? </a:t>
            </a:r>
          </a:p>
          <a:p>
            <a:pPr lvl="1"/>
            <a:r>
              <a:rPr lang="en-US" i="1" noProof="0" dirty="0"/>
              <a:t>¿es posible desafiar y cambiar las reglas de lo que significa ser un hombre? 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dirty="0"/>
              <a:t>Debate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grupo</a:t>
            </a:r>
            <a:endParaRPr lang="en-US" b="1" dirty="0"/>
          </a:p>
          <a:p>
            <a:r>
              <a:rPr lang="en-US" i="1" noProof="0" dirty="0"/>
              <a:t>¿Qué significa </a:t>
            </a:r>
            <a:r>
              <a:rPr lang="en-US" b="1" i="1" noProof="0" dirty="0"/>
              <a:t>"comportarse como una mujer" </a:t>
            </a:r>
            <a:r>
              <a:rPr lang="en-US" i="1" noProof="0" dirty="0"/>
              <a:t>en las comunidades en las que </a:t>
            </a:r>
            <a:r>
              <a:rPr lang="en-US" i="1" noProof="0" dirty="0" err="1"/>
              <a:t>trabajamos</a:t>
            </a:r>
            <a:r>
              <a:rPr lang="en-US" i="1" noProof="0" dirty="0"/>
              <a:t>?</a:t>
            </a:r>
          </a:p>
          <a:p>
            <a:pPr lvl="1"/>
            <a:r>
              <a:rPr lang="en-US" i="1" noProof="0" dirty="0"/>
              <a:t>¿Hay otras frases que impliquen este significado? ¿Por ejemplo, </a:t>
            </a:r>
            <a:r>
              <a:rPr lang="en-US" i="1" noProof="0" dirty="0" err="1"/>
              <a:t>pedirle</a:t>
            </a:r>
            <a:r>
              <a:rPr lang="en-US" i="1" noProof="0" dirty="0"/>
              <a:t> a una mujer que sea más "femenina"? </a:t>
            </a:r>
          </a:p>
          <a:p>
            <a:pPr lvl="1"/>
            <a:r>
              <a:rPr lang="en-US" i="1" noProof="0" dirty="0"/>
              <a:t>Son las expectativas de la sociedad sobre quiénes deben ser las mujeres, cómo deben actuar y qué deben sentir y decir. </a:t>
            </a:r>
          </a:p>
          <a:p>
            <a:r>
              <a:rPr lang="en-US" dirty="0"/>
              <a:t>Escriba las respuestas dentro del recuadro del </a:t>
            </a:r>
            <a:r>
              <a:rPr lang="en-US" dirty="0" err="1"/>
              <a:t>papelógrafo</a:t>
            </a:r>
            <a:r>
              <a:rPr lang="en-US" dirty="0"/>
              <a:t> “</a:t>
            </a:r>
            <a:r>
              <a:rPr lang="en-US" dirty="0" err="1"/>
              <a:t>comportarse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mujer</a:t>
            </a:r>
            <a:r>
              <a:rPr lang="en-US" dirty="0"/>
              <a:t>".</a:t>
            </a:r>
            <a:endParaRPr lang="en-US" i="1" noProof="0" dirty="0"/>
          </a:p>
          <a:p>
            <a:r>
              <a:rPr lang="en-US" dirty="0"/>
              <a:t>Haga preguntas rápidas si es necesario:</a:t>
            </a:r>
            <a:endParaRPr lang="en-US" noProof="0" dirty="0"/>
          </a:p>
          <a:p>
            <a:pPr lvl="1"/>
            <a:r>
              <a:rPr lang="en-US" noProof="0" dirty="0"/>
              <a:t>¿</a:t>
            </a:r>
            <a:r>
              <a:rPr lang="en-US" noProof="0" dirty="0" err="1"/>
              <a:t>cómo</a:t>
            </a:r>
            <a:r>
              <a:rPr lang="en-US" noProof="0" dirty="0"/>
              <a:t> espera la familia que actúen las mujeres y las niñas? ¿Que se </a:t>
            </a:r>
            <a:r>
              <a:rPr lang="en-US" noProof="0" dirty="0" err="1"/>
              <a:t>vistan</a:t>
            </a:r>
            <a:r>
              <a:rPr lang="en-US" noProof="0" dirty="0"/>
              <a:t>? ¿Que </a:t>
            </a:r>
            <a:r>
              <a:rPr lang="en-US" noProof="0" dirty="0" err="1"/>
              <a:t>hablen</a:t>
            </a:r>
            <a:r>
              <a:rPr lang="en-US" noProof="0" dirty="0"/>
              <a:t>? ¿Que </a:t>
            </a:r>
            <a:r>
              <a:rPr lang="en-US" noProof="0" dirty="0" err="1"/>
              <a:t>hagan</a:t>
            </a:r>
            <a:r>
              <a:rPr lang="en-US" noProof="0" dirty="0"/>
              <a:t>? </a:t>
            </a:r>
          </a:p>
          <a:p>
            <a:pPr lvl="1"/>
            <a:r>
              <a:rPr lang="en-US" noProof="0" dirty="0"/>
              <a:t>¿</a:t>
            </a:r>
            <a:r>
              <a:rPr lang="en-US" noProof="0" dirty="0" err="1"/>
              <a:t>cómo</a:t>
            </a:r>
            <a:r>
              <a:rPr lang="en-US" noProof="0" dirty="0"/>
              <a:t> espera la sociedad que actúen las mujeres? </a:t>
            </a:r>
          </a:p>
          <a:p>
            <a:pPr lvl="1"/>
            <a:r>
              <a:rPr lang="en-US" noProof="0" dirty="0"/>
              <a:t>¿</a:t>
            </a:r>
            <a:r>
              <a:rPr lang="en-US" noProof="0" dirty="0" err="1"/>
              <a:t>cómo</a:t>
            </a:r>
            <a:r>
              <a:rPr lang="en-US" noProof="0" dirty="0"/>
              <a:t> espera la gente que actúe una hija? </a:t>
            </a:r>
          </a:p>
          <a:p>
            <a:pPr lvl="1"/>
            <a:r>
              <a:rPr lang="en-US" noProof="0" dirty="0" err="1"/>
              <a:t>algunas</a:t>
            </a:r>
            <a:r>
              <a:rPr lang="en-US" noProof="0" dirty="0"/>
              <a:t> respuestas pueden ser las siguientes: ser </a:t>
            </a:r>
            <a:r>
              <a:rPr lang="en-US" noProof="0" dirty="0" err="1"/>
              <a:t>pasiva</a:t>
            </a:r>
            <a:r>
              <a:rPr lang="en-US" noProof="0" dirty="0"/>
              <a:t>; ser la </a:t>
            </a:r>
            <a:r>
              <a:rPr lang="en-US" noProof="0" dirty="0" err="1"/>
              <a:t>cuidadora</a:t>
            </a:r>
            <a:r>
              <a:rPr lang="en-US" noProof="0" dirty="0"/>
              <a:t>; ser inteligente, pero no demasiado; </a:t>
            </a:r>
            <a:r>
              <a:rPr lang="en-US" noProof="0" dirty="0" err="1"/>
              <a:t>estar</a:t>
            </a:r>
            <a:r>
              <a:rPr lang="en-US" noProof="0" dirty="0"/>
              <a:t> </a:t>
            </a:r>
            <a:r>
              <a:rPr lang="en-US" noProof="0" dirty="0" err="1"/>
              <a:t>callada</a:t>
            </a:r>
            <a:r>
              <a:rPr lang="en-US" noProof="0" dirty="0"/>
              <a:t>; escuchar a los demás; hacer la cena; ser el ama de casa.</a:t>
            </a:r>
          </a:p>
          <a:p>
            <a:r>
              <a:rPr lang="en-US" noProof="0" dirty="0"/>
              <a:t>Continúe el debate:</a:t>
            </a:r>
          </a:p>
          <a:p>
            <a:pPr lvl="1"/>
            <a:r>
              <a:rPr lang="en-US" i="1" noProof="0" dirty="0"/>
              <a:t>¿se puede esperar que </a:t>
            </a:r>
            <a:r>
              <a:rPr lang="en-US" i="1" noProof="0" dirty="0" err="1"/>
              <a:t>una</a:t>
            </a:r>
            <a:r>
              <a:rPr lang="en-US" i="1" noProof="0" dirty="0"/>
              <a:t> </a:t>
            </a:r>
            <a:r>
              <a:rPr lang="en-US" i="1" noProof="0" dirty="0" err="1"/>
              <a:t>niña</a:t>
            </a:r>
            <a:r>
              <a:rPr lang="en-US" i="1" noProof="0" dirty="0"/>
              <a:t> o </a:t>
            </a:r>
            <a:r>
              <a:rPr lang="en-US" i="1" noProof="0" dirty="0" err="1"/>
              <a:t>mujer</a:t>
            </a:r>
            <a:r>
              <a:rPr lang="en-US" i="1" noProof="0" dirty="0"/>
              <a:t> se comporte así todo el tiempo? ¿Por qué sí o por qué no?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qué</a:t>
            </a:r>
            <a:r>
              <a:rPr lang="en-US" i="1" noProof="0" dirty="0"/>
              <a:t> emociones no pueden expresar las mujeres y las niñas?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cómo</a:t>
            </a:r>
            <a:r>
              <a:rPr lang="en-US" i="1" noProof="0" dirty="0"/>
              <a:t> puede afectar "actuar como una mujer" a la relación de una mujer con su marido y sus </a:t>
            </a:r>
            <a:r>
              <a:rPr lang="en-US" i="1" noProof="0" dirty="0" err="1"/>
              <a:t>hijos</a:t>
            </a:r>
            <a:r>
              <a:rPr lang="en-US" i="1" noProof="0" dirty="0"/>
              <a:t>/as? ¿Y si optamos por no "actuar como mujeres"?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cómo</a:t>
            </a:r>
            <a:r>
              <a:rPr lang="en-US" i="1" noProof="0" dirty="0"/>
              <a:t> afectarían estas expectativas al bienestar y la protección de la niña dentro de la familia? </a:t>
            </a:r>
          </a:p>
          <a:p>
            <a:pPr lvl="1"/>
            <a:r>
              <a:rPr lang="en-US" i="1" noProof="0" dirty="0"/>
              <a:t>¿</a:t>
            </a:r>
            <a:r>
              <a:rPr lang="en-US" i="1" noProof="0" dirty="0" err="1"/>
              <a:t>ómo</a:t>
            </a:r>
            <a:r>
              <a:rPr lang="en-US" i="1" noProof="0" dirty="0"/>
              <a:t> afectaría esto a la forma en que una mujer asume </a:t>
            </a:r>
            <a:r>
              <a:rPr lang="en-US" i="1" noProof="0" dirty="0" err="1"/>
              <a:t>su</a:t>
            </a:r>
            <a:r>
              <a:rPr lang="en-US" i="1" noProof="0" dirty="0"/>
              <a:t> </a:t>
            </a:r>
            <a:r>
              <a:rPr lang="en-US" i="1" noProof="0" dirty="0" err="1"/>
              <a:t>rol</a:t>
            </a:r>
            <a:r>
              <a:rPr lang="en-US" i="1" noProof="0" dirty="0"/>
              <a:t> de madre? </a:t>
            </a:r>
          </a:p>
          <a:p>
            <a:pPr lvl="1"/>
            <a:r>
              <a:rPr lang="en-US" i="1" noProof="0" dirty="0"/>
              <a:t>¿es posible cuestionar y cambiar los roles de género existentes?</a:t>
            </a:r>
          </a:p>
          <a:p>
            <a:r>
              <a:rPr lang="en-US" noProof="0" dirty="0" err="1"/>
              <a:t>Resuma</a:t>
            </a:r>
            <a:r>
              <a:rPr lang="en-US" noProof="0" dirty="0"/>
              <a:t> </a:t>
            </a:r>
            <a:r>
              <a:rPr lang="en-US" noProof="0" dirty="0" err="1"/>
              <a:t>los</a:t>
            </a:r>
            <a:r>
              <a:rPr lang="en-US" noProof="0" dirty="0"/>
              <a:t> </a:t>
            </a:r>
            <a:r>
              <a:rPr lang="en-US" dirty="0"/>
              <a:t>debates.</a:t>
            </a:r>
            <a:endParaRPr lang="en-US" i="1" noProof="0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3BC68AEF-CE08-6304-F11C-9D0771AAAEB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8956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CONVERSACIÓN CON COMPAÑEROS/AS (5 minutos)</a:t>
            </a:r>
            <a:endParaRPr lang="en-US" b="1" noProof="0" dirty="0"/>
          </a:p>
          <a:p>
            <a:r>
              <a:rPr lang="en-US" i="1" noProof="0" dirty="0"/>
              <a:t>Ahora vamos a ver cómo enfocamos el trabajo con los </a:t>
            </a:r>
            <a:r>
              <a:rPr lang="en-US" i="1" noProof="0" dirty="0" err="1"/>
              <a:t>cuidadores</a:t>
            </a:r>
            <a:r>
              <a:rPr lang="en-US" i="1" noProof="0" dirty="0"/>
              <a:t> </a:t>
            </a:r>
            <a:r>
              <a:rPr lang="en-US" i="1" noProof="0" dirty="0" err="1"/>
              <a:t>masculinos</a:t>
            </a:r>
            <a:r>
              <a:rPr lang="en-US" i="1" noProof="0" dirty="0"/>
              <a:t> y </a:t>
            </a:r>
            <a:r>
              <a:rPr lang="en-US" i="1" noProof="0" dirty="0" err="1"/>
              <a:t>femeninos</a:t>
            </a:r>
            <a:r>
              <a:rPr lang="en-US" i="1" noProof="0" dirty="0"/>
              <a:t> </a:t>
            </a:r>
            <a:r>
              <a:rPr lang="en-US" i="1" noProof="0" dirty="0" err="1"/>
              <a:t>como</a:t>
            </a:r>
            <a:r>
              <a:rPr lang="en-US" i="1" noProof="0" dirty="0"/>
              <a:t> asistentes sociales.</a:t>
            </a:r>
          </a:p>
          <a:p>
            <a:r>
              <a:rPr lang="en-US" noProof="0" dirty="0" err="1"/>
              <a:t>Guíe</a:t>
            </a:r>
            <a:r>
              <a:rPr lang="en-US" noProof="0" dirty="0"/>
              <a:t>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a la </a:t>
            </a:r>
            <a:r>
              <a:rPr lang="en-US" b="1" noProof="0" dirty="0"/>
              <a:t>página 13 del Cuaderno de ejercicios: Formas actuales de trabajar con cuidadores masculinos y femeninos.</a:t>
            </a:r>
          </a:p>
          <a:p>
            <a:r>
              <a:rPr lang="en-US" i="1" noProof="0" dirty="0"/>
              <a:t>Por favor, </a:t>
            </a:r>
            <a:r>
              <a:rPr lang="en-US" i="1" noProof="0" dirty="0" err="1"/>
              <a:t>conversen</a:t>
            </a:r>
            <a:r>
              <a:rPr lang="en-US" i="1" noProof="0" dirty="0"/>
              <a:t> </a:t>
            </a:r>
            <a:r>
              <a:rPr lang="en-US" i="1" noProof="0" dirty="0" err="1"/>
              <a:t>sobre</a:t>
            </a:r>
            <a:r>
              <a:rPr lang="en-US" i="1" noProof="0" dirty="0"/>
              <a:t> las preguntas con la persona de al lado durante 5 minutos.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Debate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grupo</a:t>
            </a:r>
            <a:endParaRPr lang="en-US" b="1" noProof="0" dirty="0"/>
          </a:p>
          <a:p>
            <a:r>
              <a:rPr lang="en-US" noProof="0" dirty="0" err="1"/>
              <a:t>Pídale</a:t>
            </a:r>
            <a:r>
              <a:rPr lang="en-US" noProof="0" dirty="0"/>
              <a:t> a las personas </a:t>
            </a:r>
            <a:r>
              <a:rPr lang="en-US" noProof="0" dirty="0" err="1"/>
              <a:t>voluntarias</a:t>
            </a:r>
            <a:r>
              <a:rPr lang="en-US" noProof="0" dirty="0"/>
              <a:t> que </a:t>
            </a:r>
            <a:r>
              <a:rPr lang="en-US" noProof="0" dirty="0" err="1"/>
              <a:t>compartan</a:t>
            </a:r>
            <a:r>
              <a:rPr lang="en-US" noProof="0" dirty="0"/>
              <a:t> sus </a:t>
            </a:r>
            <a:r>
              <a:rPr lang="en-US" noProof="0" dirty="0" err="1"/>
              <a:t>respuestas</a:t>
            </a:r>
            <a:r>
              <a:rPr lang="en-US" noProof="0" dirty="0"/>
              <a:t>,</a:t>
            </a:r>
          </a:p>
          <a:p>
            <a:r>
              <a:rPr lang="en-US" i="1" dirty="0"/>
              <a:t>¿Las </a:t>
            </a:r>
            <a:r>
              <a:rPr lang="en-US" i="1" dirty="0" err="1"/>
              <a:t>respuestas</a:t>
            </a:r>
            <a:r>
              <a:rPr lang="en-US" i="1" dirty="0"/>
              <a:t> </a:t>
            </a:r>
            <a:r>
              <a:rPr lang="en-US" i="1" dirty="0" err="1"/>
              <a:t>fueron</a:t>
            </a:r>
            <a:r>
              <a:rPr lang="en-US" i="1" dirty="0"/>
              <a:t> </a:t>
            </a:r>
            <a:r>
              <a:rPr lang="en-US" i="1" noProof="0" dirty="0" err="1"/>
              <a:t>diferentes</a:t>
            </a:r>
            <a:r>
              <a:rPr lang="en-US" i="1" noProof="0" dirty="0"/>
              <a:t> para </a:t>
            </a:r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asistentes</a:t>
            </a:r>
            <a:r>
              <a:rPr lang="en-US" i="1" noProof="0" dirty="0"/>
              <a:t> </a:t>
            </a:r>
            <a:r>
              <a:rPr lang="en-US" i="1" noProof="0" dirty="0" err="1"/>
              <a:t>sociales</a:t>
            </a:r>
            <a:r>
              <a:rPr lang="en-US" i="1" noProof="0" dirty="0"/>
              <a:t> masculinos que para los femeninos</a:t>
            </a:r>
            <a:r>
              <a:rPr lang="en-US" i="1" dirty="0"/>
              <a:t>?</a:t>
            </a:r>
            <a:endParaRPr lang="en-US" i="1" noProof="0" dirty="0"/>
          </a:p>
          <a:p>
            <a:endParaRPr lang="en-US" dirty="0"/>
          </a:p>
          <a:p>
            <a:pPr marL="0" indent="0">
              <a:buNone/>
            </a:pPr>
            <a:r>
              <a:rPr lang="en-US" b="1" noProof="0" dirty="0"/>
              <a:t>EXPLICAR</a:t>
            </a:r>
          </a:p>
          <a:p>
            <a:r>
              <a:rPr lang="en-US" noProof="0" dirty="0"/>
              <a:t>En los casos en que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reflejen que trabajan más con mujeres, comparta lo siguiente: </a:t>
            </a:r>
          </a:p>
          <a:p>
            <a:pPr lvl="1"/>
            <a:r>
              <a:rPr lang="en-US" i="1" noProof="0" dirty="0" err="1"/>
              <a:t>los</a:t>
            </a:r>
            <a:r>
              <a:rPr lang="en-US" i="1" noProof="0" dirty="0"/>
              <a:t> roles tradicionales de género consideran a las madres como las principales cuidadoras de </a:t>
            </a:r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menores</a:t>
            </a:r>
            <a:r>
              <a:rPr lang="en-US" i="1" noProof="0" dirty="0"/>
              <a:t>. Esto se refleja a menudo en la práctica de la gestión de </a:t>
            </a:r>
            <a:r>
              <a:rPr lang="en-US" i="1" noProof="0" dirty="0" err="1"/>
              <a:t>casos</a:t>
            </a:r>
            <a:r>
              <a:rPr lang="en-US" i="1" noProof="0" dirty="0"/>
              <a:t>:</a:t>
            </a:r>
          </a:p>
          <a:p>
            <a:pPr lvl="2"/>
            <a:r>
              <a:rPr lang="en-US" i="1" noProof="0" dirty="0"/>
              <a:t>a veces subestimamos la participación de los padres en la vida de sus </a:t>
            </a:r>
            <a:r>
              <a:rPr lang="en-US" i="1" noProof="0" dirty="0" err="1"/>
              <a:t>hijos</a:t>
            </a:r>
            <a:r>
              <a:rPr lang="en-US" i="1" noProof="0" dirty="0"/>
              <a:t>/as y su valor e impacto, tanto positivo como negativo.</a:t>
            </a:r>
          </a:p>
          <a:p>
            <a:pPr lvl="2"/>
            <a:r>
              <a:rPr lang="en-US" i="1" noProof="0" dirty="0" err="1"/>
              <a:t>los</a:t>
            </a:r>
            <a:r>
              <a:rPr lang="en-US" i="1" noProof="0" dirty="0"/>
              <a:t> padres pueden </a:t>
            </a:r>
            <a:r>
              <a:rPr lang="en-US" i="1" noProof="0" dirty="0" err="1"/>
              <a:t>estar</a:t>
            </a:r>
            <a:r>
              <a:rPr lang="en-US" i="1" noProof="0" dirty="0"/>
              <a:t> </a:t>
            </a:r>
            <a:r>
              <a:rPr lang="en-US" i="1" noProof="0" dirty="0" err="1"/>
              <a:t>afuera</a:t>
            </a:r>
            <a:r>
              <a:rPr lang="en-US" i="1" noProof="0" dirty="0"/>
              <a:t> trabajando durante las horas de visita, mientras que las madres suelen estar en casa.</a:t>
            </a:r>
          </a:p>
          <a:p>
            <a:pPr lvl="2"/>
            <a:r>
              <a:rPr lang="en-US" i="1" noProof="0" dirty="0" err="1"/>
              <a:t>algunos</a:t>
            </a:r>
            <a:r>
              <a:rPr lang="en-US" i="1" noProof="0" dirty="0"/>
              <a:t> padres pueden no considerarse competentes o importantes en el cuidado de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hijos</a:t>
            </a:r>
            <a:r>
              <a:rPr lang="en-US" i="1" noProof="0" dirty="0"/>
              <a:t>/as</a:t>
            </a:r>
            <a:r>
              <a:rPr lang="en-US" i="1" dirty="0"/>
              <a:t>.</a:t>
            </a:r>
            <a:endParaRPr lang="en-US" i="1" noProof="0" dirty="0"/>
          </a:p>
          <a:p>
            <a:pPr lvl="1"/>
            <a:r>
              <a:rPr lang="en-US" i="1" noProof="0" dirty="0"/>
              <a:t>Sin embargo</a:t>
            </a:r>
            <a:r>
              <a:rPr lang="en-US" i="1" dirty="0"/>
              <a:t>, las </a:t>
            </a:r>
            <a:r>
              <a:rPr lang="en-US" i="1" noProof="0" dirty="0"/>
              <a:t>investigaciones han descubierto que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niños</a:t>
            </a:r>
            <a:r>
              <a:rPr lang="en-US" i="1" noProof="0" dirty="0"/>
              <a:t> y </a:t>
            </a:r>
            <a:r>
              <a:rPr lang="en-US" i="1" noProof="0" dirty="0" err="1"/>
              <a:t>niñas</a:t>
            </a:r>
            <a:r>
              <a:rPr lang="en-US" i="1" noProof="0" dirty="0"/>
              <a:t> </a:t>
            </a:r>
            <a:r>
              <a:rPr lang="en-US" i="1" noProof="0" dirty="0" err="1"/>
              <a:t>pequeños</a:t>
            </a:r>
            <a:r>
              <a:rPr lang="en-US" i="1" noProof="0" dirty="0"/>
              <a:t>/as cuyos padres pasan mucho tiempo con ellos</a:t>
            </a:r>
            <a:r>
              <a:rPr lang="en-US" i="1" dirty="0"/>
              <a:t>:</a:t>
            </a:r>
          </a:p>
          <a:p>
            <a:pPr lvl="2"/>
            <a:r>
              <a:rPr lang="en-US" i="1" noProof="0" dirty="0" err="1"/>
              <a:t>tienen</a:t>
            </a:r>
            <a:r>
              <a:rPr lang="en-US" i="1" noProof="0" dirty="0"/>
              <a:t> menos probabilidades de consumir drogas o de relacionarse con la policía en la adolescencia.</a:t>
            </a:r>
          </a:p>
          <a:p>
            <a:pPr lvl="2"/>
            <a:r>
              <a:rPr lang="en-US" i="1" noProof="0" dirty="0" err="1"/>
              <a:t>tienden</a:t>
            </a:r>
            <a:r>
              <a:rPr lang="en-US" i="1" noProof="0" dirty="0"/>
              <a:t> a que les </a:t>
            </a:r>
            <a:r>
              <a:rPr lang="en-US" i="1" noProof="0" dirty="0" err="1"/>
              <a:t>vaya</a:t>
            </a:r>
            <a:r>
              <a:rPr lang="en-US" i="1" noProof="0" dirty="0"/>
              <a:t> </a:t>
            </a:r>
            <a:r>
              <a:rPr lang="en-US" i="1" noProof="0" dirty="0" err="1"/>
              <a:t>mejor</a:t>
            </a:r>
            <a:r>
              <a:rPr lang="en-US" i="1" noProof="0" dirty="0"/>
              <a:t> </a:t>
            </a:r>
            <a:r>
              <a:rPr lang="en-US" i="1" noProof="0" dirty="0" err="1"/>
              <a:t>en</a:t>
            </a:r>
            <a:r>
              <a:rPr lang="en-US" i="1" noProof="0" dirty="0"/>
              <a:t> la </a:t>
            </a:r>
            <a:r>
              <a:rPr lang="en-US" i="1" noProof="0" dirty="0" err="1"/>
              <a:t>escuela</a:t>
            </a:r>
            <a:r>
              <a:rPr lang="en-US" i="1" noProof="0" dirty="0"/>
              <a:t>. </a:t>
            </a:r>
            <a:endParaRPr lang="en-US" i="1" dirty="0"/>
          </a:p>
          <a:p>
            <a:pPr lvl="2"/>
            <a:r>
              <a:rPr lang="en-US" i="1" noProof="0" dirty="0" err="1"/>
              <a:t>desarrollan</a:t>
            </a:r>
            <a:r>
              <a:rPr lang="en-US" i="1" noProof="0" dirty="0"/>
              <a:t> </a:t>
            </a:r>
            <a:r>
              <a:rPr lang="en-US" i="1" noProof="0" dirty="0" err="1"/>
              <a:t>amistades</a:t>
            </a:r>
            <a:r>
              <a:rPr lang="en-US" i="1" noProof="0" dirty="0"/>
              <a:t> </a:t>
            </a:r>
            <a:r>
              <a:rPr lang="en-US" i="1" noProof="0" dirty="0" err="1"/>
              <a:t>más</a:t>
            </a:r>
            <a:r>
              <a:rPr lang="en-US" i="1" noProof="0" dirty="0"/>
              <a:t> </a:t>
            </a:r>
            <a:r>
              <a:rPr lang="en-US" i="1" noProof="0" dirty="0" err="1"/>
              <a:t>positivas</a:t>
            </a:r>
            <a:r>
              <a:rPr lang="en-US" i="1" noProof="0" dirty="0"/>
              <a:t>.</a:t>
            </a:r>
            <a:endParaRPr lang="en-US" i="1" dirty="0"/>
          </a:p>
          <a:p>
            <a:pPr lvl="2"/>
            <a:r>
              <a:rPr lang="en-US" i="1" noProof="0" dirty="0" err="1"/>
              <a:t>muestran</a:t>
            </a:r>
            <a:r>
              <a:rPr lang="en-US" i="1" noProof="0" dirty="0"/>
              <a:t> menos problemas de </a:t>
            </a:r>
            <a:r>
              <a:rPr lang="en-US" i="1" noProof="0" dirty="0" err="1"/>
              <a:t>comportamiento</a:t>
            </a:r>
            <a:r>
              <a:rPr lang="en-US" i="1" noProof="0" dirty="0"/>
              <a:t>. </a:t>
            </a:r>
          </a:p>
          <a:p>
            <a:pPr lvl="2"/>
            <a:r>
              <a:rPr lang="en-US" i="1" noProof="0" dirty="0" err="1"/>
              <a:t>experimentan</a:t>
            </a:r>
            <a:r>
              <a:rPr lang="en-US" i="1" noProof="0" dirty="0"/>
              <a:t> </a:t>
            </a:r>
            <a:r>
              <a:rPr lang="en-US" i="1" noProof="0" dirty="0" err="1"/>
              <a:t>una</a:t>
            </a:r>
            <a:r>
              <a:rPr lang="en-US" i="1" noProof="0" dirty="0"/>
              <a:t> mayor autoestima y </a:t>
            </a:r>
            <a:r>
              <a:rPr lang="en-US" i="1" noProof="0" dirty="0" err="1"/>
              <a:t>satisfacción</a:t>
            </a:r>
            <a:r>
              <a:rPr lang="en-US" i="1" noProof="0" dirty="0"/>
              <a:t> con la </a:t>
            </a:r>
            <a:r>
              <a:rPr lang="en-US" i="1" noProof="0" dirty="0" err="1"/>
              <a:t>vida</a:t>
            </a:r>
            <a:r>
              <a:rPr lang="en-US" i="1" noProof="0" dirty="0"/>
              <a:t>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s-ES" b="1" dirty="0"/>
              <a:t>CONTINÚA EN LA SIGUIENTE DIAPOSITIVA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b="1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2AD98B1-5B91-7D31-60A6-AD87903FE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E7E22389-03F9-5693-D376-F8D9B5BCB27F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8752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pPr lvl="1"/>
            <a:r>
              <a:rPr lang="en-US" i="1" noProof="0" dirty="0"/>
              <a:t>Los padres no solo tienen un impacto sustancial sobre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hijos</a:t>
            </a:r>
            <a:r>
              <a:rPr lang="en-US" i="1" noProof="0" dirty="0"/>
              <a:t>/as y las madres, sino que también suelen tener un </a:t>
            </a:r>
            <a:r>
              <a:rPr lang="en-US" i="1" noProof="0" dirty="0" err="1"/>
              <a:t>poder</a:t>
            </a:r>
            <a:r>
              <a:rPr lang="en-US" i="1" noProof="0" dirty="0"/>
              <a:t> de </a:t>
            </a:r>
            <a:r>
              <a:rPr lang="en-US" i="1" noProof="0" dirty="0" err="1"/>
              <a:t>decisión</a:t>
            </a:r>
            <a:r>
              <a:rPr lang="en-US" i="1" noProof="0" dirty="0"/>
              <a:t> considerable y control sobre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recursos</a:t>
            </a:r>
            <a:r>
              <a:rPr lang="en-US" i="1" noProof="0" dirty="0"/>
              <a:t>:</a:t>
            </a:r>
          </a:p>
          <a:p>
            <a:pPr lvl="2"/>
            <a:r>
              <a:rPr lang="en-US" i="1" dirty="0" err="1"/>
              <a:t>en</a:t>
            </a:r>
            <a:r>
              <a:rPr lang="en-US" i="1" dirty="0"/>
              <a:t> muchos casos, las mujeres </a:t>
            </a:r>
            <a:r>
              <a:rPr lang="en-US" i="1" noProof="0" dirty="0"/>
              <a:t>carecen de la capacidad o el poder para introducir cambios sustanciales y duraderos.</a:t>
            </a:r>
          </a:p>
          <a:p>
            <a:pPr lvl="2"/>
            <a:r>
              <a:rPr lang="en-US" i="1" noProof="0" dirty="0" err="1"/>
              <a:t>dirigirse</a:t>
            </a:r>
            <a:r>
              <a:rPr lang="en-US" i="1" noProof="0" dirty="0"/>
              <a:t> a los hombres en lugar de </a:t>
            </a:r>
            <a:r>
              <a:rPr lang="en-US" i="1" noProof="0" dirty="0" err="1"/>
              <a:t>centrarse</a:t>
            </a:r>
            <a:r>
              <a:rPr lang="en-US" i="1" noProof="0" dirty="0"/>
              <a:t> de </a:t>
            </a:r>
            <a:r>
              <a:rPr lang="en-US" i="1" noProof="0" dirty="0" err="1"/>
              <a:t>manera</a:t>
            </a:r>
            <a:r>
              <a:rPr lang="en-US" i="1" noProof="0" dirty="0"/>
              <a:t> </a:t>
            </a:r>
            <a:r>
              <a:rPr lang="en-US" i="1" noProof="0" dirty="0" err="1"/>
              <a:t>exclusiva</a:t>
            </a:r>
            <a:r>
              <a:rPr lang="en-US" i="1" noProof="0" dirty="0"/>
              <a:t> o </a:t>
            </a:r>
            <a:r>
              <a:rPr lang="en-US" i="1" noProof="0" dirty="0" err="1"/>
              <a:t>desproporcionada</a:t>
            </a:r>
            <a:r>
              <a:rPr lang="en-US" i="1" noProof="0" dirty="0"/>
              <a:t> </a:t>
            </a:r>
            <a:r>
              <a:rPr lang="en-US" i="1" noProof="0" dirty="0" err="1"/>
              <a:t>en</a:t>
            </a:r>
            <a:r>
              <a:rPr lang="en-US" i="1" noProof="0" dirty="0"/>
              <a:t> las mujeres es claramente importante. </a:t>
            </a:r>
          </a:p>
          <a:p>
            <a:pPr lvl="1"/>
            <a:r>
              <a:rPr lang="en-US" i="1" noProof="0" dirty="0"/>
              <a:t>En el módulo 2 hablaremos más de la relación con los cuidadores masculinos y femeninos.</a:t>
            </a:r>
            <a:endParaRPr lang="en-US" noProof="0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24564941-104C-0BC9-FE4B-D075E1377338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7419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ADAPTAR AL CONTEXTO</a:t>
            </a:r>
            <a:endParaRPr lang="en-US" b="1" dirty="0"/>
          </a:p>
          <a:p>
            <a:r>
              <a:rPr lang="en-US" noProof="0" dirty="0"/>
              <a:t>Es posible que desee </a:t>
            </a:r>
            <a:r>
              <a:rPr lang="en-US" noProof="0" dirty="0" err="1"/>
              <a:t>incluir</a:t>
            </a:r>
            <a:r>
              <a:rPr lang="en-US" noProof="0" dirty="0"/>
              <a:t> </a:t>
            </a:r>
            <a:r>
              <a:rPr lang="en-US" noProof="0" dirty="0" err="1"/>
              <a:t>normas</a:t>
            </a:r>
            <a:r>
              <a:rPr lang="en-US" noProof="0" dirty="0"/>
              <a:t> y prácticas sociales perjudiciales específicas que hayan sido particularmente problemáticas para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asistentes</a:t>
            </a:r>
            <a:r>
              <a:rPr lang="en-US" noProof="0" dirty="0"/>
              <a:t> </a:t>
            </a:r>
            <a:r>
              <a:rPr lang="en-US" noProof="0" dirty="0" err="1"/>
              <a:t>sociales</a:t>
            </a:r>
            <a:r>
              <a:rPr lang="en-US" noProof="0" dirty="0"/>
              <a:t> en el contexto.</a:t>
            </a:r>
          </a:p>
          <a:p>
            <a:pPr marL="0" indent="0">
              <a:buNone/>
            </a:pPr>
            <a:r>
              <a:rPr lang="en-US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noProof="0" dirty="0"/>
              <a:t>INTRODUCCIÓN</a:t>
            </a:r>
          </a:p>
          <a:p>
            <a:r>
              <a:rPr lang="en-US" dirty="0"/>
              <a:t>Divida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en grupos de 4-6 personas.</a:t>
            </a:r>
          </a:p>
          <a:p>
            <a:r>
              <a:rPr lang="en-US" i="0" dirty="0" err="1"/>
              <a:t>Guíe</a:t>
            </a:r>
            <a:r>
              <a:rPr lang="en-US" i="0" dirty="0"/>
              <a:t> a </a:t>
            </a:r>
            <a:r>
              <a:rPr lang="en-US" i="0" dirty="0" err="1"/>
              <a:t>los</a:t>
            </a:r>
            <a:r>
              <a:rPr lang="en-US" i="0" dirty="0"/>
              <a:t>/as </a:t>
            </a:r>
            <a:r>
              <a:rPr lang="en-US" i="0" dirty="0" err="1"/>
              <a:t>participantes</a:t>
            </a:r>
            <a:r>
              <a:rPr lang="en-US" i="0" dirty="0"/>
              <a:t> a la </a:t>
            </a:r>
            <a:r>
              <a:rPr lang="en-US" b="1" i="0" dirty="0"/>
              <a:t>página 13 del Cuaderno de ejercicios: Estrategias para cuestionar las </a:t>
            </a:r>
            <a:r>
              <a:rPr lang="en-US" b="1" i="0" dirty="0" err="1"/>
              <a:t>normas</a:t>
            </a:r>
            <a:r>
              <a:rPr lang="en-US" b="1" i="0" dirty="0"/>
              <a:t> y prácticas sociales perjudiciales.</a:t>
            </a:r>
          </a:p>
          <a:p>
            <a:r>
              <a:rPr lang="en-US" i="1" dirty="0"/>
              <a:t>A </a:t>
            </a:r>
            <a:r>
              <a:rPr lang="en-US" i="1" dirty="0" err="1"/>
              <a:t>continuación</a:t>
            </a:r>
            <a:r>
              <a:rPr lang="en-US" i="1" dirty="0"/>
              <a:t>, </a:t>
            </a:r>
            <a:r>
              <a:rPr lang="en-US" i="1" noProof="0" dirty="0"/>
              <a:t>examinaremos las </a:t>
            </a:r>
            <a:r>
              <a:rPr lang="en-US" i="1" noProof="0" dirty="0" err="1"/>
              <a:t>normas</a:t>
            </a:r>
            <a:r>
              <a:rPr lang="en-US" i="1" noProof="0" dirty="0"/>
              <a:t> y prácticas sociales nocivas de las que hemos hablado al principio y a lo largo de esta sesión: las relacionadas con el género y las que no. </a:t>
            </a:r>
          </a:p>
          <a:p>
            <a:r>
              <a:rPr lang="en-US" i="1" noProof="0" dirty="0"/>
              <a:t>¿Cuáles son las </a:t>
            </a:r>
            <a:r>
              <a:rPr lang="en-US" i="1" noProof="0" dirty="0" err="1"/>
              <a:t>normas</a:t>
            </a:r>
            <a:r>
              <a:rPr lang="en-US" i="1" noProof="0" dirty="0"/>
              <a:t> y prácticas sociales más importantes que hay que cuestionar con las familias?</a:t>
            </a:r>
          </a:p>
          <a:p>
            <a:pPr lvl="1"/>
            <a:r>
              <a:rPr lang="en-US" noProof="0" dirty="0"/>
              <a:t>Cree una lista con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Intente</a:t>
            </a:r>
            <a:r>
              <a:rPr lang="en-US" noProof="0" dirty="0"/>
              <a:t> que </a:t>
            </a:r>
            <a:r>
              <a:rPr lang="en-US" dirty="0"/>
              <a:t>haya </a:t>
            </a:r>
            <a:r>
              <a:rPr lang="en-US" dirty="0" err="1"/>
              <a:t>suficientes</a:t>
            </a:r>
            <a:r>
              <a:rPr lang="en-US" dirty="0"/>
              <a:t> </a:t>
            </a:r>
            <a:r>
              <a:rPr lang="en-US" dirty="0" err="1"/>
              <a:t>normas</a:t>
            </a:r>
            <a:r>
              <a:rPr lang="en-US" dirty="0"/>
              <a:t> y prácticas sociales para el número de </a:t>
            </a:r>
            <a:r>
              <a:rPr lang="en-US" dirty="0" err="1"/>
              <a:t>grupos</a:t>
            </a:r>
            <a:r>
              <a:rPr lang="en-US" dirty="0"/>
              <a:t>.</a:t>
            </a:r>
          </a:p>
          <a:p>
            <a:r>
              <a:rPr lang="en-US" noProof="0" dirty="0"/>
              <a:t>Una vez terminado, </a:t>
            </a:r>
            <a:r>
              <a:rPr lang="en-US" noProof="0" dirty="0" err="1"/>
              <a:t>asigne</a:t>
            </a:r>
            <a:r>
              <a:rPr lang="en-US" noProof="0" dirty="0"/>
              <a:t> </a:t>
            </a:r>
            <a:r>
              <a:rPr lang="en-US" noProof="0" dirty="0" err="1"/>
              <a:t>una</a:t>
            </a:r>
            <a:r>
              <a:rPr lang="en-US" noProof="0" dirty="0"/>
              <a:t> </a:t>
            </a:r>
            <a:r>
              <a:rPr lang="en-US" noProof="0" dirty="0" err="1"/>
              <a:t>norma</a:t>
            </a:r>
            <a:r>
              <a:rPr lang="en-US" noProof="0" dirty="0"/>
              <a:t> y una práctica social </a:t>
            </a:r>
            <a:r>
              <a:rPr lang="en-US" noProof="0" dirty="0" err="1"/>
              <a:t>por</a:t>
            </a:r>
            <a:r>
              <a:rPr lang="en-US" noProof="0" dirty="0"/>
              <a:t> </a:t>
            </a:r>
            <a:r>
              <a:rPr lang="en-US" noProof="0" dirty="0" err="1"/>
              <a:t>grupo</a:t>
            </a:r>
            <a:r>
              <a:rPr lang="en-US" noProof="0" dirty="0"/>
              <a:t>:</a:t>
            </a:r>
          </a:p>
          <a:p>
            <a:pPr lvl="1"/>
            <a:r>
              <a:rPr lang="en-US" dirty="0" err="1"/>
              <a:t>puede</a:t>
            </a:r>
            <a:r>
              <a:rPr lang="en-US" dirty="0"/>
              <a:t> ser autoseleccionado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o </a:t>
            </a:r>
            <a:r>
              <a:rPr lang="en-US" dirty="0" err="1"/>
              <a:t>asignado</a:t>
            </a:r>
            <a:r>
              <a:rPr lang="en-US" dirty="0"/>
              <a:t> de forma </a:t>
            </a:r>
            <a:r>
              <a:rPr lang="en-US" dirty="0" err="1"/>
              <a:t>aleatoria</a:t>
            </a:r>
            <a:r>
              <a:rPr lang="en-US" dirty="0"/>
              <a:t>.</a:t>
            </a:r>
          </a:p>
          <a:p>
            <a:r>
              <a:rPr lang="en-US" i="1" noProof="0" dirty="0"/>
              <a:t>Con su grupo, </a:t>
            </a:r>
            <a:r>
              <a:rPr lang="en-US" i="1" noProof="0" dirty="0" err="1"/>
              <a:t>desarrollen</a:t>
            </a:r>
            <a:r>
              <a:rPr lang="en-US" i="1" noProof="0" dirty="0"/>
              <a:t> estrategias que </a:t>
            </a:r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asistentes</a:t>
            </a:r>
            <a:r>
              <a:rPr lang="en-US" i="1" noProof="0" dirty="0"/>
              <a:t> </a:t>
            </a:r>
            <a:r>
              <a:rPr lang="en-US" i="1" noProof="0" dirty="0" err="1"/>
              <a:t>sociales</a:t>
            </a:r>
            <a:r>
              <a:rPr lang="en-US" i="1" noProof="0" dirty="0"/>
              <a:t> puedan utilizar para cuestionar la </a:t>
            </a:r>
            <a:r>
              <a:rPr lang="en-US" i="1" noProof="0" dirty="0" err="1"/>
              <a:t>norma</a:t>
            </a:r>
            <a:r>
              <a:rPr lang="en-US" i="1" noProof="0" dirty="0"/>
              <a:t> o práctica social </a:t>
            </a:r>
            <a:r>
              <a:rPr lang="en-US" i="1" dirty="0"/>
              <a:t>asignada </a:t>
            </a:r>
            <a:r>
              <a:rPr lang="en-US" i="1" noProof="0" dirty="0"/>
              <a:t>con </a:t>
            </a:r>
            <a:r>
              <a:rPr lang="en-US" i="1" noProof="0" dirty="0" err="1"/>
              <a:t>los</a:t>
            </a:r>
            <a:r>
              <a:rPr lang="en-US" i="1" noProof="0" dirty="0"/>
              <a:t>/as cuidadores.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noProof="0" dirty="0"/>
              <a:t>ACTIVIDAD EN GRUPO (10 minutos)</a:t>
            </a:r>
          </a:p>
          <a:p>
            <a:r>
              <a:rPr lang="en-US" dirty="0" err="1"/>
              <a:t>Ofrézcale</a:t>
            </a:r>
            <a:r>
              <a:rPr lang="en-US" dirty="0"/>
              <a:t> 10 minutos a </a:t>
            </a:r>
            <a:r>
              <a:rPr lang="en-US" dirty="0" err="1"/>
              <a:t>los</a:t>
            </a:r>
            <a:r>
              <a:rPr lang="en-US" dirty="0"/>
              <a:t>/as </a:t>
            </a:r>
            <a:r>
              <a:rPr lang="en-US" dirty="0" err="1"/>
              <a:t>participantes</a:t>
            </a:r>
            <a:r>
              <a:rPr lang="en-US" dirty="0"/>
              <a:t> para </a:t>
            </a:r>
            <a:r>
              <a:rPr lang="en-US" dirty="0" err="1"/>
              <a:t>completar</a:t>
            </a:r>
            <a:r>
              <a:rPr lang="en-US" dirty="0"/>
              <a:t>.</a:t>
            </a:r>
            <a:endParaRPr lang="en-US" noProof="0" dirty="0"/>
          </a:p>
          <a:p>
            <a:endParaRPr lang="en-US" dirty="0"/>
          </a:p>
          <a:p>
            <a:pPr marL="0" indent="0">
              <a:buNone/>
            </a:pPr>
            <a:r>
              <a:rPr lang="en-US" b="1" noProof="0" dirty="0"/>
              <a:t>Debate </a:t>
            </a:r>
            <a:r>
              <a:rPr lang="en-US" b="1" noProof="0" dirty="0" err="1"/>
              <a:t>en</a:t>
            </a:r>
            <a:r>
              <a:rPr lang="en-US" b="1" noProof="0" dirty="0"/>
              <a:t> </a:t>
            </a:r>
            <a:r>
              <a:rPr lang="en-US" b="1" noProof="0" dirty="0" err="1"/>
              <a:t>grupo</a:t>
            </a:r>
            <a:r>
              <a:rPr lang="en-US" b="1" noProof="0" dirty="0"/>
              <a:t> (5 minutos)</a:t>
            </a:r>
          </a:p>
          <a:p>
            <a:r>
              <a:rPr lang="en-US" noProof="0" dirty="0"/>
              <a:t>5 minutos para la presentación de </a:t>
            </a:r>
            <a:r>
              <a:rPr lang="en-US" noProof="0" dirty="0" err="1"/>
              <a:t>cada</a:t>
            </a:r>
            <a:r>
              <a:rPr lang="en-US" noProof="0" dirty="0"/>
              <a:t> </a:t>
            </a:r>
            <a:r>
              <a:rPr lang="en-US" noProof="0" dirty="0" err="1"/>
              <a:t>grupo</a:t>
            </a:r>
            <a:r>
              <a:rPr lang="en-US" noProof="0" dirty="0"/>
              <a:t>.</a:t>
            </a:r>
          </a:p>
          <a:p>
            <a:r>
              <a:rPr lang="en-US" dirty="0"/>
              <a:t>Complete con las posibles respuestas de la </a:t>
            </a:r>
            <a:r>
              <a:rPr lang="en-US" dirty="0" err="1"/>
              <a:t>página</a:t>
            </a:r>
            <a:r>
              <a:rPr lang="en-US" dirty="0"/>
              <a:t> </a:t>
            </a:r>
            <a:r>
              <a:rPr lang="en-US" dirty="0" err="1"/>
              <a:t>siguiente</a:t>
            </a:r>
            <a:r>
              <a:rPr lang="en-US" dirty="0"/>
              <a:t>.</a:t>
            </a: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s-ES" b="1" dirty="0"/>
              <a:t>CONTINÚA EN LA SIGUIENTE DIAPOSITIVA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b="1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0A93A9A-9B81-72A0-ABF8-EDE712FD8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F509F6B-24AF-4965-110E-DCD5A912807C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49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888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  <a:endParaRPr lang="en-US" noProof="0" dirty="0"/>
          </a:p>
          <a:p>
            <a:r>
              <a:rPr lang="en-US" i="1" noProof="0" dirty="0"/>
              <a:t>Esta formación se basa </a:t>
            </a:r>
            <a:r>
              <a:rPr lang="en-US" i="1" noProof="0" dirty="0" err="1"/>
              <a:t>en</a:t>
            </a:r>
            <a:r>
              <a:rPr lang="en-US" i="1" noProof="0" dirty="0"/>
              <a:t> </a:t>
            </a:r>
            <a:r>
              <a:rPr lang="en-US" i="1" noProof="0" dirty="0" err="1"/>
              <a:t>los</a:t>
            </a:r>
            <a:r>
              <a:rPr lang="en-US" i="1" noProof="0" dirty="0"/>
              <a:t> </a:t>
            </a:r>
            <a:r>
              <a:rPr lang="en-US" i="1" noProof="0" dirty="0" err="1"/>
              <a:t>Estándares</a:t>
            </a:r>
            <a:r>
              <a:rPr lang="en-US" i="1" noProof="0" dirty="0"/>
              <a:t> </a:t>
            </a:r>
            <a:r>
              <a:rPr lang="en-US" i="1" noProof="0" dirty="0" err="1"/>
              <a:t>mínimos</a:t>
            </a:r>
            <a:r>
              <a:rPr lang="en-US" i="1" noProof="0" dirty="0"/>
              <a:t> para la protección de la infancia en la acción humanitaria, </a:t>
            </a:r>
            <a:r>
              <a:rPr lang="en-US" i="1" noProof="0" dirty="0" err="1"/>
              <a:t>Estándar</a:t>
            </a:r>
            <a:r>
              <a:rPr lang="en-US" i="1" noProof="0" dirty="0"/>
              <a:t> 16 sobre el fortalecimiento de los entornos familiares y de cuidado. </a:t>
            </a:r>
          </a:p>
          <a:p>
            <a:r>
              <a:rPr lang="en-US" i="1" noProof="0" dirty="0"/>
              <a:t>Además, durante la formación se </a:t>
            </a:r>
            <a:r>
              <a:rPr lang="en-US" i="1" noProof="0" dirty="0" err="1"/>
              <a:t>impartirán</a:t>
            </a:r>
            <a:r>
              <a:rPr lang="en-US" i="1" noProof="0" dirty="0"/>
              <a:t> </a:t>
            </a:r>
            <a:r>
              <a:rPr lang="en-US" i="1" noProof="0" dirty="0" err="1"/>
              <a:t>otros</a:t>
            </a:r>
            <a:r>
              <a:rPr lang="en-US" i="1" noProof="0" dirty="0"/>
              <a:t> </a:t>
            </a:r>
            <a:r>
              <a:rPr lang="en-US" i="1" noProof="0" dirty="0" err="1"/>
              <a:t>Estándares</a:t>
            </a:r>
            <a:r>
              <a:rPr lang="en-US" i="1" noProof="0" dirty="0"/>
              <a:t> especialmente relevantes:</a:t>
            </a:r>
          </a:p>
          <a:p>
            <a:pPr lvl="1"/>
            <a:r>
              <a:rPr lang="en-US" i="1" noProof="0" dirty="0" err="1"/>
              <a:t>Estándar</a:t>
            </a:r>
            <a:r>
              <a:rPr lang="en-US" i="1" noProof="0" dirty="0"/>
              <a:t> 14: </a:t>
            </a:r>
            <a:r>
              <a:rPr lang="es-ES" i="1" noProof="0" dirty="0"/>
              <a:t>Implementación de un enfoque </a:t>
            </a:r>
            <a:r>
              <a:rPr lang="es-ES" i="1" noProof="0" dirty="0" err="1"/>
              <a:t>socioecológico</a:t>
            </a:r>
            <a:r>
              <a:rPr lang="es-ES" i="1" noProof="0" dirty="0"/>
              <a:t> en la programación de protección de la infancia.</a:t>
            </a:r>
            <a:endParaRPr lang="en-US" i="1" noProof="0" dirty="0"/>
          </a:p>
          <a:p>
            <a:pPr lvl="1"/>
            <a:r>
              <a:rPr lang="en-US" i="1" noProof="0" dirty="0" err="1"/>
              <a:t>Estándar</a:t>
            </a:r>
            <a:r>
              <a:rPr lang="en-US" i="1" noProof="0" dirty="0"/>
              <a:t> 17: </a:t>
            </a:r>
            <a:r>
              <a:rPr lang="en-US" i="1" noProof="0" dirty="0" err="1"/>
              <a:t>Enfoques</a:t>
            </a:r>
            <a:r>
              <a:rPr lang="en-US" i="1" noProof="0" dirty="0"/>
              <a:t> </a:t>
            </a:r>
            <a:r>
              <a:rPr lang="en-US" i="1" noProof="0" dirty="0" err="1"/>
              <a:t>comunitarios</a:t>
            </a:r>
            <a:r>
              <a:rPr lang="en-US" i="1" noProof="0" dirty="0"/>
              <a:t>.</a:t>
            </a:r>
          </a:p>
          <a:p>
            <a:pPr lvl="1"/>
            <a:r>
              <a:rPr lang="en-US" i="1" noProof="0" dirty="0" err="1"/>
              <a:t>Estándar</a:t>
            </a:r>
            <a:r>
              <a:rPr lang="en-US" i="1" noProof="0" dirty="0"/>
              <a:t> 18: Gestión de </a:t>
            </a:r>
            <a:r>
              <a:rPr lang="en-US" i="1" noProof="0" dirty="0" err="1"/>
              <a:t>casos</a:t>
            </a:r>
            <a:r>
              <a:rPr lang="en-US" i="1" noProof="0" dirty="0"/>
              <a:t>.</a:t>
            </a:r>
          </a:p>
          <a:p>
            <a:pPr lvl="1"/>
            <a:r>
              <a:rPr lang="en-US" i="1" noProof="0" dirty="0" err="1"/>
              <a:t>Estándar</a:t>
            </a:r>
            <a:r>
              <a:rPr lang="en-US" i="1" noProof="0" dirty="0"/>
              <a:t> 19: </a:t>
            </a:r>
            <a:r>
              <a:rPr lang="en-US" i="1" noProof="0" dirty="0" err="1"/>
              <a:t>Cuidados</a:t>
            </a:r>
            <a:r>
              <a:rPr lang="en-US" i="1" noProof="0" dirty="0"/>
              <a:t> alternativos.</a:t>
            </a:r>
          </a:p>
          <a:p>
            <a:r>
              <a:rPr lang="en-US" i="1" noProof="0" dirty="0"/>
              <a:t>Durante </a:t>
            </a:r>
            <a:r>
              <a:rPr lang="en-US" i="1" noProof="0" dirty="0" err="1"/>
              <a:t>esta</a:t>
            </a:r>
            <a:r>
              <a:rPr lang="en-US" i="1" noProof="0" dirty="0"/>
              <a:t> </a:t>
            </a:r>
            <a:r>
              <a:rPr lang="en-US" i="1" noProof="0" dirty="0" err="1"/>
              <a:t>formación</a:t>
            </a:r>
            <a:r>
              <a:rPr lang="en-US" i="1" noProof="0" dirty="0"/>
              <a:t>:</a:t>
            </a:r>
          </a:p>
          <a:p>
            <a:pPr lvl="1"/>
            <a:r>
              <a:rPr lang="en-US" i="1" dirty="0" err="1"/>
              <a:t>analizaremos</a:t>
            </a:r>
            <a:r>
              <a:rPr lang="en-US" i="1" dirty="0"/>
              <a:t> </a:t>
            </a:r>
            <a:r>
              <a:rPr lang="en-US" i="1" dirty="0" err="1"/>
              <a:t>juntos</a:t>
            </a:r>
            <a:r>
              <a:rPr lang="en-US" i="1" dirty="0"/>
              <a:t>/as </a:t>
            </a:r>
            <a:r>
              <a:rPr lang="en-US" i="1" noProof="0" dirty="0"/>
              <a:t>qué es un entorno familiar o de cuidados, qué aspecto tiene en este contexto y cómo puede verse afectado por una crisis humanitaria.</a:t>
            </a:r>
          </a:p>
          <a:p>
            <a:pPr lvl="1"/>
            <a:r>
              <a:rPr lang="en-US" i="1" noProof="0" dirty="0" err="1"/>
              <a:t>exploraremos</a:t>
            </a:r>
            <a:r>
              <a:rPr lang="en-US" i="1" noProof="0" dirty="0"/>
              <a:t> </a:t>
            </a:r>
            <a:r>
              <a:rPr lang="en-US" i="1" noProof="0" dirty="0" err="1"/>
              <a:t>cómo</a:t>
            </a:r>
            <a:r>
              <a:rPr lang="en-US" i="1" noProof="0" dirty="0"/>
              <a:t> </a:t>
            </a:r>
            <a:r>
              <a:rPr lang="en-US" i="1" noProof="0" dirty="0" err="1"/>
              <a:t>podemos</a:t>
            </a:r>
            <a:r>
              <a:rPr lang="en-US" i="1" noProof="0" dirty="0"/>
              <a:t> </a:t>
            </a:r>
            <a:r>
              <a:rPr lang="en-US" i="1" noProof="0" dirty="0" err="1"/>
              <a:t>desempeñar</a:t>
            </a:r>
            <a:r>
              <a:rPr lang="en-US" i="1" noProof="0" dirty="0"/>
              <a:t> un </a:t>
            </a:r>
            <a:r>
              <a:rPr lang="en-US" i="1" noProof="0" dirty="0" err="1"/>
              <a:t>rol</a:t>
            </a:r>
            <a:r>
              <a:rPr lang="en-US" i="1" noProof="0" dirty="0"/>
              <a:t> en el fortalecimiento de las familias y los entornos asistenciales </a:t>
            </a:r>
            <a:r>
              <a:rPr lang="en-US" i="1" noProof="0" dirty="0" err="1"/>
              <a:t>como</a:t>
            </a:r>
            <a:r>
              <a:rPr lang="en-US" i="1" noProof="0" dirty="0"/>
              <a:t> </a:t>
            </a:r>
            <a:r>
              <a:rPr lang="en-US" i="1" noProof="0" dirty="0" err="1"/>
              <a:t>cuidadores</a:t>
            </a:r>
            <a:r>
              <a:rPr lang="en-US" i="1" noProof="0" dirty="0"/>
              <a:t>.</a:t>
            </a:r>
          </a:p>
          <a:p>
            <a:pPr lvl="1"/>
            <a:r>
              <a:rPr lang="en-US" i="1" noProof="0" dirty="0" err="1"/>
              <a:t>presentaremos</a:t>
            </a:r>
            <a:r>
              <a:rPr lang="en-US" i="1" noProof="0" dirty="0"/>
              <a:t> diversas herramientas que </a:t>
            </a:r>
            <a:r>
              <a:rPr lang="en-US" i="1" noProof="0" dirty="0" err="1"/>
              <a:t>podemos</a:t>
            </a:r>
            <a:r>
              <a:rPr lang="en-US" i="1" noProof="0" dirty="0"/>
              <a:t> </a:t>
            </a:r>
            <a:r>
              <a:rPr lang="en-US" i="1" noProof="0" dirty="0" err="1"/>
              <a:t>utilizar</a:t>
            </a:r>
            <a:r>
              <a:rPr lang="en-US" i="1" noProof="0" dirty="0"/>
              <a:t> para promover el desarrollo de la salud y la protección de </a:t>
            </a:r>
            <a:r>
              <a:rPr lang="en-US" i="1" noProof="0" dirty="0" err="1"/>
              <a:t>los</a:t>
            </a:r>
            <a:r>
              <a:rPr lang="en-US" i="1" noProof="0" dirty="0"/>
              <a:t>/as </a:t>
            </a:r>
            <a:r>
              <a:rPr lang="en-US" i="1" noProof="0" dirty="0" err="1"/>
              <a:t>menores</a:t>
            </a:r>
            <a:r>
              <a:rPr lang="en-US" i="1" noProof="0" dirty="0"/>
              <a:t> dentro de las familias y los </a:t>
            </a:r>
            <a:r>
              <a:rPr lang="en-US" i="1" noProof="0" dirty="0" err="1"/>
              <a:t>entornos</a:t>
            </a:r>
            <a:r>
              <a:rPr lang="en-US" i="1" noProof="0" dirty="0"/>
              <a:t> </a:t>
            </a:r>
            <a:r>
              <a:rPr lang="en-US" i="1" noProof="0" dirty="0" err="1"/>
              <a:t>asistenciales</a:t>
            </a:r>
            <a:r>
              <a:rPr lang="en-US" i="1" noProof="0" dirty="0"/>
              <a:t> </a:t>
            </a:r>
            <a:r>
              <a:rPr lang="en-US" i="1" noProof="0" dirty="0" err="1"/>
              <a:t>como</a:t>
            </a:r>
            <a:r>
              <a:rPr lang="en-US" i="1" noProof="0" dirty="0"/>
              <a:t> parte de </a:t>
            </a:r>
            <a:r>
              <a:rPr lang="en-US" i="1" noProof="0" dirty="0" err="1"/>
              <a:t>nuestro</a:t>
            </a:r>
            <a:r>
              <a:rPr lang="en-US" i="1" noProof="0" dirty="0"/>
              <a:t> </a:t>
            </a:r>
            <a:r>
              <a:rPr lang="en-US" i="1" noProof="0" dirty="0" err="1"/>
              <a:t>trabajo</a:t>
            </a:r>
            <a:r>
              <a:rPr lang="en-US" i="1" noProof="0" dirty="0"/>
              <a:t> de gestión de casos.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86D9CDD-6B61-76FB-3927-D40E3EBAD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AD9D624E-5208-5C0B-3016-72B9FE63C9A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3837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9" y="460375"/>
            <a:ext cx="6143624" cy="92113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POSIBLES RESPUESTAS</a:t>
            </a:r>
            <a:endParaRPr lang="en-US" b="1" noProof="0" dirty="0"/>
          </a:p>
          <a:p>
            <a:r>
              <a:rPr lang="en-US" noProof="0" dirty="0"/>
              <a:t>Facilite un debate en el que la familia o el cuidador analicen los beneficios y los riesgos de </a:t>
            </a:r>
            <a:r>
              <a:rPr lang="en-US" noProof="0" dirty="0" err="1"/>
              <a:t>una</a:t>
            </a:r>
            <a:r>
              <a:rPr lang="en-US" noProof="0" dirty="0"/>
              <a:t> </a:t>
            </a:r>
            <a:r>
              <a:rPr lang="en-US" noProof="0" dirty="0" err="1"/>
              <a:t>norma</a:t>
            </a:r>
            <a:r>
              <a:rPr lang="en-US" noProof="0" dirty="0"/>
              <a:t> o práctica para </a:t>
            </a:r>
            <a:r>
              <a:rPr lang="en-US" noProof="0" dirty="0" err="1"/>
              <a:t>su</a:t>
            </a:r>
            <a:r>
              <a:rPr lang="en-US" noProof="0" dirty="0"/>
              <a:t> </a:t>
            </a:r>
            <a:r>
              <a:rPr lang="en-US" noProof="0" dirty="0" err="1"/>
              <a:t>hijo</a:t>
            </a:r>
            <a:r>
              <a:rPr lang="en-US" noProof="0" dirty="0"/>
              <a:t>/a. Cuestione los beneficios cuando sea necesario. </a:t>
            </a:r>
          </a:p>
          <a:p>
            <a:r>
              <a:rPr lang="en-US" noProof="0" dirty="0" err="1"/>
              <a:t>Comparta</a:t>
            </a:r>
            <a:r>
              <a:rPr lang="en-US" noProof="0" dirty="0"/>
              <a:t> </a:t>
            </a:r>
            <a:r>
              <a:rPr lang="en-US" noProof="0" dirty="0" err="1"/>
              <a:t>información</a:t>
            </a:r>
            <a:r>
              <a:rPr lang="en-US" noProof="0" dirty="0"/>
              <a:t> y/o </a:t>
            </a:r>
            <a:r>
              <a:rPr lang="en-US" noProof="0" dirty="0" err="1"/>
              <a:t>conocimientos</a:t>
            </a:r>
            <a:r>
              <a:rPr lang="en-US" noProof="0" dirty="0"/>
              <a:t> sobre los riesgos o daños asociados a la </a:t>
            </a:r>
            <a:r>
              <a:rPr lang="en-US" noProof="0" dirty="0" err="1"/>
              <a:t>norma</a:t>
            </a:r>
            <a:r>
              <a:rPr lang="en-US" noProof="0" dirty="0"/>
              <a:t> o práctica social nociva. </a:t>
            </a:r>
          </a:p>
          <a:p>
            <a:r>
              <a:rPr lang="en-US" noProof="0" dirty="0"/>
              <a:t>Comparta información sobre cualquier ley o política pertinente. </a:t>
            </a:r>
          </a:p>
          <a:p>
            <a:r>
              <a:rPr lang="en-US" noProof="0" dirty="0"/>
              <a:t>Cuando sea seguro y apropiado hacerlo, </a:t>
            </a:r>
            <a:r>
              <a:rPr lang="en-US" noProof="0" dirty="0" err="1"/>
              <a:t>ayude</a:t>
            </a:r>
            <a:r>
              <a:rPr lang="en-US" noProof="0" dirty="0"/>
              <a:t> a facilitar una discusión entre un/a </a:t>
            </a:r>
            <a:r>
              <a:rPr lang="en-US" noProof="0" dirty="0" err="1"/>
              <a:t>menor</a:t>
            </a:r>
            <a:r>
              <a:rPr lang="en-US" noProof="0" dirty="0"/>
              <a:t> o una familia para ayudar a un padre o </a:t>
            </a:r>
            <a:r>
              <a:rPr lang="en-US" noProof="0" dirty="0" err="1"/>
              <a:t>madre</a:t>
            </a:r>
            <a:r>
              <a:rPr lang="en-US" noProof="0" dirty="0"/>
              <a:t> o </a:t>
            </a:r>
            <a:r>
              <a:rPr lang="en-US" noProof="0" dirty="0" err="1"/>
              <a:t>cuidador</a:t>
            </a:r>
            <a:r>
              <a:rPr lang="en-US" noProof="0" dirty="0"/>
              <a:t> a entender el punto de vista de un/a </a:t>
            </a:r>
            <a:r>
              <a:rPr lang="en-US" noProof="0" dirty="0" err="1"/>
              <a:t>menor</a:t>
            </a:r>
            <a:r>
              <a:rPr lang="en-US" noProof="0" dirty="0"/>
              <a:t> </a:t>
            </a:r>
            <a:r>
              <a:rPr lang="en-US" noProof="0" dirty="0" err="1"/>
              <a:t>sobre</a:t>
            </a:r>
            <a:r>
              <a:rPr lang="en-US" noProof="0" dirty="0"/>
              <a:t> un tema. </a:t>
            </a:r>
          </a:p>
          <a:p>
            <a:r>
              <a:rPr lang="en-US" noProof="0" dirty="0" err="1"/>
              <a:t>Colabore</a:t>
            </a:r>
            <a:r>
              <a:rPr lang="en-US" noProof="0" dirty="0"/>
              <a:t> con los mecanismos comunitarios de protección de la infancia para informar sus iniciativas de protección de la infancia, incluidas las campañas de sensibilización. </a:t>
            </a:r>
          </a:p>
          <a:p>
            <a:r>
              <a:rPr lang="en-US" noProof="0" dirty="0" err="1"/>
              <a:t>Analice</a:t>
            </a:r>
            <a:r>
              <a:rPr lang="en-US" noProof="0" dirty="0"/>
              <a:t> las causas profundas de la </a:t>
            </a:r>
            <a:r>
              <a:rPr lang="en-US" noProof="0" dirty="0" err="1"/>
              <a:t>norma</a:t>
            </a:r>
            <a:r>
              <a:rPr lang="en-US" noProof="0" dirty="0"/>
              <a:t> o práctica para determinar las medidas adecuadas. </a:t>
            </a:r>
          </a:p>
          <a:p>
            <a:r>
              <a:rPr lang="en-US" noProof="0" dirty="0"/>
              <a:t>Identifique a un miembro de la familia que lo/a </a:t>
            </a:r>
            <a:r>
              <a:rPr lang="en-US" noProof="0" dirty="0" err="1"/>
              <a:t>apoye</a:t>
            </a:r>
            <a:r>
              <a:rPr lang="en-US" noProof="0" dirty="0"/>
              <a:t>, o a un miembro de la familia con influencia, para ayudar a cuestionar la </a:t>
            </a:r>
            <a:r>
              <a:rPr lang="en-US" noProof="0" dirty="0" err="1"/>
              <a:t>norma</a:t>
            </a:r>
            <a:r>
              <a:rPr lang="en-US" noProof="0" dirty="0"/>
              <a:t> o práctica perjudicial; esto podría incluir a la familia extensa, </a:t>
            </a:r>
            <a:r>
              <a:rPr lang="en-US" noProof="0" dirty="0" err="1"/>
              <a:t>como</a:t>
            </a:r>
            <a:r>
              <a:rPr lang="en-US" noProof="0" dirty="0"/>
              <a:t> </a:t>
            </a:r>
            <a:r>
              <a:rPr lang="en-US" noProof="0" dirty="0" err="1"/>
              <a:t>tíos</a:t>
            </a:r>
            <a:r>
              <a:rPr lang="en-US" noProof="0" dirty="0"/>
              <a:t>/as o abuelos/as. Pueden identificarse a través de una conversación con </a:t>
            </a:r>
            <a:r>
              <a:rPr lang="en-US" noProof="0" dirty="0" err="1"/>
              <a:t>el</a:t>
            </a:r>
            <a:r>
              <a:rPr lang="en-US" noProof="0" dirty="0"/>
              <a:t>/la </a:t>
            </a:r>
            <a:r>
              <a:rPr lang="en-US" noProof="0" dirty="0" err="1"/>
              <a:t>menor</a:t>
            </a:r>
            <a:r>
              <a:rPr lang="en-US" noProof="0" dirty="0"/>
              <a:t>. Asegurarse de que se siguen los procedimientos de intercambio de información y confidencialidad. </a:t>
            </a:r>
          </a:p>
          <a:p>
            <a:r>
              <a:rPr lang="en-US" noProof="0" dirty="0"/>
              <a:t>Identifique a un miembro de la comunidad influyente y que lo/a apoye (</a:t>
            </a:r>
            <a:r>
              <a:rPr lang="en-US" noProof="0" dirty="0" err="1"/>
              <a:t>posiblemente</a:t>
            </a:r>
            <a:r>
              <a:rPr lang="en-US" noProof="0" dirty="0"/>
              <a:t> un/a </a:t>
            </a:r>
            <a:r>
              <a:rPr lang="en-US" noProof="0" dirty="0" err="1"/>
              <a:t>profesor</a:t>
            </a:r>
            <a:r>
              <a:rPr lang="en-US" noProof="0" dirty="0"/>
              <a:t>/a o un </a:t>
            </a:r>
            <a:r>
              <a:rPr lang="en-US" noProof="0" dirty="0" err="1"/>
              <a:t>líder</a:t>
            </a:r>
            <a:r>
              <a:rPr lang="en-US" noProof="0" dirty="0"/>
              <a:t> hombre o </a:t>
            </a:r>
            <a:r>
              <a:rPr lang="en-US" noProof="0" dirty="0" err="1"/>
              <a:t>mujer</a:t>
            </a:r>
            <a:r>
              <a:rPr lang="en-US" noProof="0" dirty="0"/>
              <a:t> de la comunidad) que pueda ayudar a cuestionar la </a:t>
            </a:r>
            <a:r>
              <a:rPr lang="en-US" noProof="0" dirty="0" err="1"/>
              <a:t>norma</a:t>
            </a:r>
            <a:r>
              <a:rPr lang="en-US" noProof="0" dirty="0"/>
              <a:t> o práctica social. Asegúrese de que se siguen los procedimientos de intercambio de información y confidencialidad.</a:t>
            </a: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1757243-5A0C-978E-0C72-4B8A28039A6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65308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EXPLICAR</a:t>
            </a:r>
            <a:endParaRPr lang="en-US" b="1" noProof="0" dirty="0"/>
          </a:p>
          <a:p>
            <a:r>
              <a:rPr lang="en-US" dirty="0" err="1">
                <a:sym typeface="Arial"/>
              </a:rPr>
              <a:t>Presente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el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contenido</a:t>
            </a:r>
            <a:r>
              <a:rPr lang="en-US" dirty="0">
                <a:sym typeface="Arial"/>
              </a:rPr>
              <a:t> de la </a:t>
            </a:r>
            <a:r>
              <a:rPr lang="en-US" dirty="0" err="1">
                <a:sym typeface="Arial"/>
              </a:rPr>
              <a:t>diapositiva</a:t>
            </a:r>
            <a:r>
              <a:rPr lang="en-US" dirty="0">
                <a:sym typeface="Arial"/>
              </a:rPr>
              <a:t>.</a:t>
            </a:r>
          </a:p>
          <a:p>
            <a:r>
              <a:rPr lang="es-ES" i="1" dirty="0"/>
              <a:t>¿Hay preguntas o alguien necesita una aclaración?</a:t>
            </a:r>
            <a:endParaRPr lang="en-US" i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856AA47-F9AD-06DA-41A3-C7F6A2B11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B8CED2A-68BE-3EC5-174B-640D35FB6F1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0446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SESIÓN 5 </a:t>
            </a:r>
            <a:br>
              <a:rPr lang="en-US" b="1" noProof="0" dirty="0"/>
            </a:br>
            <a:r>
              <a:rPr lang="en-US" b="1" noProof="0" dirty="0"/>
              <a:t>DURACIÓN: 0h15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E91A60A-53D7-16E8-A570-44D1D34D2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222084A5-40BE-D69C-9B45-98A5B2A7F02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6693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noProof="0" dirty="0">
                <a:sym typeface="Arial"/>
              </a:rPr>
              <a:t>INTRODUCCIÓN</a:t>
            </a:r>
          </a:p>
          <a:p>
            <a:r>
              <a:rPr lang="es-ES_tradnl" dirty="0">
                <a:sym typeface="Arial"/>
              </a:rPr>
              <a:t>Guíe a los/as participantes a la </a:t>
            </a:r>
            <a:r>
              <a:rPr lang="es-ES_tradnl" b="1" dirty="0">
                <a:sym typeface="Arial"/>
              </a:rPr>
              <a:t>página 14 del Cuaderno de ejercicios: Objetivos de aprendizaje</a:t>
            </a:r>
          </a:p>
          <a:p>
            <a:r>
              <a:rPr lang="es-ES_tradnl" sz="1200" i="1" noProof="0" dirty="0">
                <a:sym typeface="Arial"/>
              </a:rPr>
              <a:t>Ahora nos dedicaremos a repasar los objetivos de aprendizaje (Consultar la </a:t>
            </a:r>
            <a:r>
              <a:rPr lang="es-ES_tradnl" sz="1200" b="1" i="1" noProof="0" dirty="0">
                <a:sym typeface="Arial"/>
              </a:rPr>
              <a:t>página 5 del</a:t>
            </a:r>
            <a:r>
              <a:rPr lang="es-ES_tradnl" sz="1200" i="1" noProof="0" dirty="0">
                <a:sym typeface="Arial"/>
              </a:rPr>
              <a:t> </a:t>
            </a:r>
            <a:r>
              <a:rPr lang="es-ES_tradnl" sz="1200" b="1" i="1" noProof="0" dirty="0">
                <a:sym typeface="Arial"/>
              </a:rPr>
              <a:t>Cuaderno de ejercicios</a:t>
            </a:r>
            <a:r>
              <a:rPr lang="es-ES_tradnl" sz="1200" i="1" noProof="0" dirty="0">
                <a:sym typeface="Arial"/>
              </a:rPr>
              <a:t>) y a reflexionar sobre los logros alcanzados al final de esta formación.</a:t>
            </a:r>
          </a:p>
          <a:p>
            <a:r>
              <a:rPr lang="es-ES_tradnl" sz="1200" i="1" noProof="0" dirty="0">
                <a:sym typeface="Arial"/>
              </a:rPr>
              <a:t>Es posible que para alcanzar todos los objetivos de aprendizaje necesitemos más información, más apoyo del supervisor o más tiempo para poner en práctica lo aprendido.</a:t>
            </a:r>
          </a:p>
          <a:p>
            <a:r>
              <a:rPr lang="es-ES_tradnl" sz="1200" i="1" noProof="0" dirty="0">
                <a:sym typeface="Arial"/>
              </a:rPr>
              <a:t>Piensen en la formación y respondan a las preguntas sobre los objetivos de aprendizaje en su cuaderno de ejercicios</a:t>
            </a:r>
            <a:r>
              <a:rPr lang="es-ES_tradnl" i="1" dirty="0">
                <a:sym typeface="Arial"/>
              </a:rPr>
              <a:t>. </a:t>
            </a:r>
          </a:p>
          <a:p>
            <a:pPr marL="0" indent="0">
              <a:buNone/>
            </a:pPr>
            <a:endParaRPr lang="es-ES_tradnl" b="1" dirty="0">
              <a:sym typeface="Arial"/>
            </a:endParaRPr>
          </a:p>
          <a:p>
            <a:pPr marL="0" indent="0">
              <a:buNone/>
            </a:pPr>
            <a:r>
              <a:rPr lang="es-ES_tradnl" b="1" dirty="0">
                <a:sym typeface="Arial"/>
              </a:rPr>
              <a:t>ACTIVIDAD INDIVIDUAL (5 minutos)</a:t>
            </a:r>
            <a:endParaRPr lang="es-ES_tradnl" i="1" dirty="0">
              <a:sym typeface="Arial"/>
            </a:endParaRPr>
          </a:p>
          <a:p>
            <a:pPr>
              <a:defRPr/>
            </a:pPr>
            <a:r>
              <a:rPr lang="es-ES_tradnl" dirty="0">
                <a:sym typeface="Arial"/>
              </a:rPr>
              <a:t>Dé 5 minutos a los/as participantes para hacer la actividad.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s-ES_tradnl" dirty="0"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_tradnl" b="1" dirty="0">
                <a:sym typeface="Arial"/>
              </a:rPr>
              <a:t>DEBATE GENERAL (5 minutos)</a:t>
            </a:r>
          </a:p>
          <a:p>
            <a:r>
              <a:rPr lang="es-ES_tradnl" dirty="0">
                <a:sym typeface="Arial"/>
              </a:rPr>
              <a:t>Invite a varios/as voluntarios/as a compartir su reflexión.</a:t>
            </a:r>
          </a:p>
          <a:p>
            <a:endParaRPr lang="es-ES_tradnl" i="1" dirty="0">
              <a:sym typeface="Arial"/>
            </a:endParaRPr>
          </a:p>
          <a:p>
            <a:pPr marL="0" indent="0">
              <a:buNone/>
            </a:pPr>
            <a:r>
              <a:rPr lang="es-ES_tradnl" b="1" dirty="0">
                <a:sym typeface="Arial"/>
              </a:rPr>
              <a:t>INTRODUCCIÓN</a:t>
            </a:r>
          </a:p>
          <a:p>
            <a:r>
              <a:rPr lang="es-ES_tradnl" dirty="0">
                <a:sym typeface="Arial"/>
              </a:rPr>
              <a:t>Continúe en la </a:t>
            </a:r>
            <a:r>
              <a:rPr lang="es-ES_tradnl" b="1" dirty="0">
                <a:sym typeface="Arial"/>
              </a:rPr>
              <a:t>página 14 del Cuaderno de ejercicios: Reflexión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200" i="1" noProof="0" dirty="0">
                <a:sym typeface="Arial"/>
              </a:rPr>
              <a:t>¿Qué ha llamado su atención</a:t>
            </a:r>
            <a:r>
              <a:rPr lang="es-ES_tradnl" i="1" dirty="0">
                <a:sym typeface="Arial"/>
              </a:rPr>
              <a:t>? ¿Qué ha sido difícil? ¿Sobre qué le gustaría aprender más?</a:t>
            </a:r>
          </a:p>
          <a:p>
            <a:r>
              <a:rPr lang="es-ES_tradnl" i="1" dirty="0">
                <a:sym typeface="Arial"/>
              </a:rPr>
              <a:t>Escriban sus reflexiones.</a:t>
            </a:r>
          </a:p>
          <a:p>
            <a:pPr marL="0" indent="0">
              <a:buNone/>
            </a:pPr>
            <a:endParaRPr lang="es-ES_tradnl" dirty="0">
              <a:sym typeface="Arial"/>
            </a:endParaRPr>
          </a:p>
          <a:p>
            <a:pPr marL="0" indent="0">
              <a:buNone/>
            </a:pPr>
            <a:r>
              <a:rPr lang="es-ES_tradnl" b="1" dirty="0">
                <a:sym typeface="Arial"/>
              </a:rPr>
              <a:t>ACTIVIDAD INDIVIDUAL (5 minutos)</a:t>
            </a:r>
          </a:p>
          <a:p>
            <a:r>
              <a:rPr lang="es-ES_tradnl" dirty="0">
                <a:sym typeface="Arial"/>
              </a:rPr>
              <a:t>Dé 5 minutos a los/as participantes para hacer la actividad.</a:t>
            </a:r>
            <a:endParaRPr lang="es-ES_tradnl" b="1" dirty="0">
              <a:sym typeface="Arial"/>
            </a:endParaRPr>
          </a:p>
          <a:p>
            <a:pPr marL="0" indent="0">
              <a:buNone/>
            </a:pPr>
            <a:endParaRPr lang="es-ES_tradnl" dirty="0">
              <a:sym typeface="Arial"/>
            </a:endParaRPr>
          </a:p>
          <a:p>
            <a:pPr marL="0" indent="0">
              <a:buNone/>
            </a:pPr>
            <a:r>
              <a:rPr lang="es-ES_tradnl" b="1" dirty="0">
                <a:sym typeface="Arial"/>
              </a:rPr>
              <a:t>DEBATE GENERAL (5 minutos)</a:t>
            </a:r>
          </a:p>
          <a:p>
            <a:r>
              <a:rPr lang="es-ES_tradnl" dirty="0">
                <a:sym typeface="Arial"/>
              </a:rPr>
              <a:t>Invite a varios/as voluntarios/as a compartir su reflexión.</a:t>
            </a:r>
          </a:p>
          <a:p>
            <a:r>
              <a:rPr lang="es-ES_tradnl" i="0" noProof="0" dirty="0">
                <a:sym typeface="Arial"/>
              </a:rPr>
              <a:t>Agradezca a los/as participantes su participación.</a:t>
            </a:r>
            <a:endParaRPr lang="es-ES_tradnl" sz="1100" noProof="0" dirty="0">
              <a:sym typeface="Arial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773DB38-9584-FCB0-3708-959324EFC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1C66A40-D05E-0232-908F-DEC564B00E0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53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614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EXPLICAR</a:t>
            </a:r>
            <a:endParaRPr lang="en-US" dirty="0">
              <a:sym typeface="Calibri"/>
            </a:endParaRPr>
          </a:p>
          <a:p>
            <a:r>
              <a:rPr lang="en-US" dirty="0" err="1">
                <a:sym typeface="Calibri"/>
              </a:rPr>
              <a:t>Presente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el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contenido</a:t>
            </a:r>
            <a:r>
              <a:rPr lang="en-US" dirty="0">
                <a:sym typeface="Calibri"/>
              </a:rPr>
              <a:t> de la </a:t>
            </a:r>
            <a:r>
              <a:rPr lang="en-US" dirty="0" err="1">
                <a:sym typeface="Calibri"/>
              </a:rPr>
              <a:t>diapositiva</a:t>
            </a:r>
            <a:r>
              <a:rPr lang="en-US" dirty="0">
                <a:sym typeface="Calibri"/>
              </a:rPr>
              <a:t>.</a:t>
            </a: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86D9CDD-6B61-76FB-3927-D40E3EBAD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AD9D624E-5208-5C0B-3016-72B9FE63C9A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66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  <a:endParaRPr lang="en-US" dirty="0">
              <a:sym typeface="Calibri"/>
            </a:endParaRPr>
          </a:p>
          <a:p>
            <a:r>
              <a:rPr lang="en-US" i="1" dirty="0">
                <a:sym typeface="Calibri"/>
              </a:rPr>
              <a:t>Nos </a:t>
            </a:r>
            <a:r>
              <a:rPr lang="en-US" i="1" dirty="0" err="1">
                <a:sym typeface="Calibri"/>
              </a:rPr>
              <a:t>mantendremos</a:t>
            </a:r>
            <a:r>
              <a:rPr lang="en-US" i="1" dirty="0">
                <a:sym typeface="Calibri"/>
              </a:rPr>
              <a:t> </a:t>
            </a:r>
            <a:r>
              <a:rPr lang="en-US" i="1" dirty="0" err="1">
                <a:sym typeface="Calibri"/>
              </a:rPr>
              <a:t>activos</a:t>
            </a:r>
            <a:r>
              <a:rPr lang="en-US" i="1" dirty="0">
                <a:sym typeface="Calibri"/>
              </a:rPr>
              <a:t>/as durante esta formación.</a:t>
            </a:r>
          </a:p>
          <a:p>
            <a:r>
              <a:rPr lang="en-US" i="1" dirty="0">
                <a:sym typeface="Calibri"/>
              </a:rPr>
              <a:t>¡Las sesiones estarán llenas de ejercicios! </a:t>
            </a:r>
            <a:endParaRPr lang="en-US" i="1" noProof="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6EA6A1B8-B1F7-3EE2-59F0-D3A485DE1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760E2B3-042A-70AD-AC7D-6815CB94E114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7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EXPLICAR</a:t>
            </a:r>
          </a:p>
          <a:p>
            <a:r>
              <a:rPr lang="en-US" noProof="0" dirty="0" err="1"/>
              <a:t>Reparta</a:t>
            </a:r>
            <a:r>
              <a:rPr lang="en-US" noProof="0" dirty="0"/>
              <a:t> los cuadernos de </a:t>
            </a:r>
            <a:r>
              <a:rPr lang="en-US" noProof="0" dirty="0" err="1"/>
              <a:t>ejercicios</a:t>
            </a:r>
            <a:r>
              <a:rPr lang="en-US" noProof="0" dirty="0"/>
              <a:t> </a:t>
            </a:r>
            <a:r>
              <a:rPr lang="en-US" noProof="0" dirty="0" err="1"/>
              <a:t>si</a:t>
            </a:r>
            <a:r>
              <a:rPr lang="en-US" noProof="0" dirty="0"/>
              <a:t> aún no lo ha </a:t>
            </a:r>
            <a:r>
              <a:rPr lang="en-US" noProof="0" dirty="0" err="1"/>
              <a:t>hecho</a:t>
            </a:r>
            <a:r>
              <a:rPr lang="en-US" noProof="0" dirty="0"/>
              <a:t>.</a:t>
            </a:r>
          </a:p>
          <a:p>
            <a:r>
              <a:rPr lang="en-US" i="1" noProof="0" dirty="0" err="1"/>
              <a:t>Usaremos</a:t>
            </a:r>
            <a:r>
              <a:rPr lang="en-US" i="1" noProof="0" dirty="0"/>
              <a:t> un </a:t>
            </a:r>
            <a:r>
              <a:rPr lang="en-US" i="1" noProof="0" dirty="0" err="1"/>
              <a:t>cuaderno</a:t>
            </a:r>
            <a:r>
              <a:rPr lang="en-US" i="1" noProof="0" dirty="0"/>
              <a:t> de </a:t>
            </a:r>
            <a:r>
              <a:rPr lang="en-US" i="1" noProof="0" dirty="0" err="1"/>
              <a:t>ejercicios</a:t>
            </a:r>
            <a:r>
              <a:rPr lang="en-US" i="1" noProof="0" dirty="0"/>
              <a:t> a lo largo de </a:t>
            </a:r>
            <a:r>
              <a:rPr lang="en-US" i="1" noProof="0" dirty="0" err="1"/>
              <a:t>esta</a:t>
            </a:r>
            <a:r>
              <a:rPr lang="en-US" i="1" noProof="0" dirty="0"/>
              <a:t> </a:t>
            </a:r>
            <a:r>
              <a:rPr lang="en-US" i="1" noProof="0" dirty="0" err="1"/>
              <a:t>formación</a:t>
            </a:r>
            <a:r>
              <a:rPr lang="en-US" i="1" noProof="0" dirty="0"/>
              <a:t> </a:t>
            </a:r>
            <a:r>
              <a:rPr lang="en-US" i="1" noProof="0" dirty="0" err="1"/>
              <a:t>sobre</a:t>
            </a:r>
            <a:r>
              <a:rPr lang="en-US" i="1" noProof="0" dirty="0"/>
              <a:t> </a:t>
            </a:r>
            <a:r>
              <a:rPr lang="en-US" i="1" noProof="0" dirty="0" err="1"/>
              <a:t>fortalecimiento</a:t>
            </a:r>
            <a:r>
              <a:rPr lang="en-US" i="1" noProof="0" dirty="0"/>
              <a:t> familiar </a:t>
            </a:r>
            <a:r>
              <a:rPr lang="en-US" i="1" noProof="0" dirty="0" err="1"/>
              <a:t>en</a:t>
            </a:r>
            <a:r>
              <a:rPr lang="en-US" i="1" noProof="0" dirty="0"/>
              <a:t> la </a:t>
            </a:r>
            <a:r>
              <a:rPr lang="en-US" i="1" noProof="0" dirty="0" err="1"/>
              <a:t>gestión</a:t>
            </a:r>
            <a:r>
              <a:rPr lang="en-US" i="1" noProof="0" dirty="0"/>
              <a:t> de casos.</a:t>
            </a:r>
          </a:p>
          <a:p>
            <a:r>
              <a:rPr lang="en-US" i="1" noProof="0" dirty="0"/>
              <a:t>El cuaderno está repleto de ejercicios, guiones de juegos de rol, fragmentos de contenidos técnicos y mucho más.</a:t>
            </a:r>
          </a:p>
          <a:p>
            <a:r>
              <a:rPr lang="en-US" i="1" noProof="0" dirty="0" err="1"/>
              <a:t>Escriban</a:t>
            </a:r>
            <a:r>
              <a:rPr lang="en-US" i="1" noProof="0" dirty="0"/>
              <a:t> </a:t>
            </a:r>
            <a:r>
              <a:rPr lang="en-US" i="1" noProof="0" dirty="0" err="1"/>
              <a:t>el</a:t>
            </a:r>
            <a:r>
              <a:rPr lang="en-US" i="1" noProof="0" dirty="0"/>
              <a:t> </a:t>
            </a:r>
            <a:r>
              <a:rPr lang="en-US" i="1" noProof="0" dirty="0" err="1"/>
              <a:t>nombre</a:t>
            </a:r>
            <a:r>
              <a:rPr lang="en-US" i="1" noProof="0" dirty="0"/>
              <a:t> en </a:t>
            </a:r>
            <a:r>
              <a:rPr lang="en-US" i="1" noProof="0" dirty="0" err="1"/>
              <a:t>el</a:t>
            </a:r>
            <a:r>
              <a:rPr lang="en-US" i="1" noProof="0" dirty="0"/>
              <a:t> </a:t>
            </a:r>
            <a:r>
              <a:rPr lang="en-US" i="1" noProof="0" dirty="0" err="1"/>
              <a:t>cuaderno</a:t>
            </a:r>
            <a:r>
              <a:rPr lang="en-US" i="1" noProof="0" dirty="0"/>
              <a:t> de </a:t>
            </a:r>
            <a:r>
              <a:rPr lang="en-US" i="1" noProof="0" dirty="0" err="1"/>
              <a:t>ejercicios</a:t>
            </a:r>
            <a:r>
              <a:rPr lang="en-US" i="1" noProof="0" dirty="0"/>
              <a:t>, </a:t>
            </a:r>
            <a:r>
              <a:rPr lang="en-US" i="1" noProof="0" dirty="0" err="1"/>
              <a:t>guárdenlo</a:t>
            </a:r>
            <a:r>
              <a:rPr lang="en-US" i="1" noProof="0" dirty="0"/>
              <a:t> y </a:t>
            </a:r>
            <a:r>
              <a:rPr lang="en-US" i="1" noProof="0" dirty="0" err="1"/>
              <a:t>llévenlo</a:t>
            </a:r>
            <a:r>
              <a:rPr lang="en-US" i="1" noProof="0" dirty="0"/>
              <a:t> </a:t>
            </a:r>
            <a:r>
              <a:rPr lang="en-US" i="1" noProof="0" dirty="0" err="1"/>
              <a:t>cada</a:t>
            </a:r>
            <a:r>
              <a:rPr lang="en-US" i="1" noProof="0" dirty="0"/>
              <a:t> día de entrenamiento.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C7EE3D4-56DD-69D7-2B0E-5FDFA6888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87C64E8-FD7A-13C4-376B-4BDA843FEC2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8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ADAPTAR AL CONTEXTO</a:t>
            </a:r>
          </a:p>
          <a:p>
            <a:r>
              <a:rPr lang="en-US" noProof="0" dirty="0"/>
              <a:t>Los </a:t>
            </a:r>
            <a:r>
              <a:rPr lang="en-US" noProof="0" dirty="0" err="1"/>
              <a:t>juegos</a:t>
            </a:r>
            <a:r>
              <a:rPr lang="en-US" noProof="0" dirty="0"/>
              <a:t> </a:t>
            </a:r>
            <a:r>
              <a:rPr lang="en-US" noProof="0" dirty="0" err="1"/>
              <a:t>proporcionados</a:t>
            </a:r>
            <a:r>
              <a:rPr lang="en-US" noProof="0" dirty="0"/>
              <a:t> son </a:t>
            </a:r>
            <a:r>
              <a:rPr lang="en-US" noProof="0" dirty="0" err="1"/>
              <a:t>sugerencias</a:t>
            </a:r>
            <a:r>
              <a:rPr lang="en-US" noProof="0" dirty="0"/>
              <a:t>.</a:t>
            </a:r>
          </a:p>
          <a:p>
            <a:r>
              <a:rPr lang="en-US" noProof="0" dirty="0" err="1"/>
              <a:t>Siéntase</a:t>
            </a:r>
            <a:r>
              <a:rPr lang="en-US" noProof="0" dirty="0"/>
              <a:t> </a:t>
            </a:r>
            <a:r>
              <a:rPr lang="en-US" noProof="0" dirty="0" err="1"/>
              <a:t>en</a:t>
            </a:r>
            <a:r>
              <a:rPr lang="en-US" noProof="0" dirty="0"/>
              <a:t> </a:t>
            </a:r>
            <a:r>
              <a:rPr lang="en-US" noProof="0" dirty="0" err="1"/>
              <a:t>libertad</a:t>
            </a:r>
            <a:r>
              <a:rPr lang="en-US" noProof="0" dirty="0"/>
              <a:t> de facilitar cualquier otro juego que le </a:t>
            </a:r>
            <a:r>
              <a:rPr lang="en-US" noProof="0" dirty="0" err="1"/>
              <a:t>permita</a:t>
            </a:r>
            <a:r>
              <a:rPr lang="en-US" noProof="0" dirty="0"/>
              <a:t>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</a:t>
            </a:r>
            <a:r>
              <a:rPr lang="en-US" noProof="0" dirty="0" err="1"/>
              <a:t>presentarse</a:t>
            </a:r>
            <a:r>
              <a:rPr lang="en-US" noProof="0" dirty="0"/>
              <a:t> y conocer a los demás miembros del grupo.</a:t>
            </a:r>
          </a:p>
          <a:p>
            <a:pPr marL="0" indent="0">
              <a:buNone/>
            </a:pPr>
            <a:r>
              <a:rPr lang="en-US" b="1" dirty="0"/>
              <a:t>______________________________________________________________________________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noProof="0" dirty="0"/>
              <a:t>ACTIVIDAD EN GRUPO (20 minutos)</a:t>
            </a:r>
          </a:p>
          <a:p>
            <a:r>
              <a:rPr lang="en-US" noProof="0" dirty="0" err="1"/>
              <a:t>Organice</a:t>
            </a:r>
            <a:r>
              <a:rPr lang="en-US" noProof="0" dirty="0"/>
              <a:t> un juego para que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se conozcan. </a:t>
            </a:r>
          </a:p>
          <a:p>
            <a:r>
              <a:rPr lang="en-US" b="1" noProof="0" dirty="0"/>
              <a:t>Opción de juego 1: Común y único (10 </a:t>
            </a:r>
            <a:r>
              <a:rPr lang="en-US" b="1" noProof="0" dirty="0" err="1"/>
              <a:t>minutos</a:t>
            </a:r>
            <a:r>
              <a:rPr lang="en-US" b="1" noProof="0" dirty="0"/>
              <a:t>).</a:t>
            </a:r>
          </a:p>
          <a:p>
            <a:pPr lvl="1"/>
            <a:r>
              <a:rPr lang="en-US" noProof="0" dirty="0" err="1"/>
              <a:t>Pídale</a:t>
            </a:r>
            <a:r>
              <a:rPr lang="en-US" noProof="0" dirty="0"/>
              <a:t>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que se dividan en grupos de 5 (o que permanezcan con sus grupos en sus mesas si es un número similar de personas por mesa). </a:t>
            </a:r>
          </a:p>
          <a:p>
            <a:pPr lvl="1"/>
            <a:r>
              <a:rPr lang="en-US" noProof="0" dirty="0" err="1"/>
              <a:t>Reparta</a:t>
            </a:r>
            <a:r>
              <a:rPr lang="en-US" noProof="0" dirty="0"/>
              <a:t> dos hojas de </a:t>
            </a:r>
            <a:r>
              <a:rPr lang="en-US" noProof="0" dirty="0" err="1"/>
              <a:t>papel</a:t>
            </a:r>
            <a:r>
              <a:rPr lang="en-US" noProof="0" dirty="0"/>
              <a:t> y un bolígrafo </a:t>
            </a:r>
            <a:r>
              <a:rPr lang="en-US" noProof="0" dirty="0" err="1"/>
              <a:t>por</a:t>
            </a:r>
            <a:r>
              <a:rPr lang="en-US" noProof="0" dirty="0"/>
              <a:t> </a:t>
            </a:r>
            <a:r>
              <a:rPr lang="en-US" noProof="0" dirty="0" err="1"/>
              <a:t>grupo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/>
              <a:t>Cada grupo debe:</a:t>
            </a:r>
          </a:p>
          <a:p>
            <a:pPr lvl="2"/>
            <a:r>
              <a:rPr lang="en-US" noProof="0" dirty="0" err="1"/>
              <a:t>buscar</a:t>
            </a:r>
            <a:r>
              <a:rPr lang="en-US" noProof="0" dirty="0"/>
              <a:t> 5 cosas que tengan en común todos los miembros del grupo y </a:t>
            </a:r>
            <a:r>
              <a:rPr lang="en-US" noProof="0" dirty="0" err="1"/>
              <a:t>escribirlas</a:t>
            </a:r>
            <a:r>
              <a:rPr lang="en-US" noProof="0" dirty="0"/>
              <a:t>. </a:t>
            </a:r>
            <a:r>
              <a:rPr lang="en-US" dirty="0"/>
              <a:t>Por </a:t>
            </a:r>
            <a:r>
              <a:rPr lang="en-US" noProof="0" dirty="0"/>
              <a:t>ejemplo,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noProof="0" dirty="0" err="1"/>
              <a:t>todos</a:t>
            </a:r>
            <a:r>
              <a:rPr lang="en-US" noProof="0" dirty="0"/>
              <a:t>/as han visitado el mismo lugar o si todos tienen una hermana mayor.</a:t>
            </a:r>
          </a:p>
          <a:p>
            <a:pPr lvl="2"/>
            <a:r>
              <a:rPr lang="en-US" noProof="0" dirty="0" err="1"/>
              <a:t>evitar</a:t>
            </a:r>
            <a:r>
              <a:rPr lang="en-US" noProof="0" dirty="0"/>
              <a:t> </a:t>
            </a:r>
            <a:r>
              <a:rPr lang="en-US" noProof="0" dirty="0" err="1"/>
              <a:t>escribir</a:t>
            </a:r>
            <a:r>
              <a:rPr lang="en-US" noProof="0" dirty="0"/>
              <a:t> cosas que la gente pueda ver (por ejemplo, todo el mundo tiene pelo</a:t>
            </a:r>
            <a:r>
              <a:rPr lang="en-US" dirty="0"/>
              <a:t>).</a:t>
            </a:r>
            <a:endParaRPr lang="en-US" noProof="0" dirty="0"/>
          </a:p>
          <a:p>
            <a:pPr lvl="2"/>
            <a:r>
              <a:rPr lang="en-US" noProof="0" dirty="0"/>
              <a:t>a continuación, </a:t>
            </a:r>
            <a:r>
              <a:rPr lang="en-US" noProof="0" dirty="0" err="1"/>
              <a:t>buscar</a:t>
            </a:r>
            <a:r>
              <a:rPr lang="en-US" noProof="0" dirty="0"/>
              <a:t> 1 </a:t>
            </a:r>
            <a:r>
              <a:rPr lang="en-US" noProof="0" dirty="0" err="1"/>
              <a:t>cosa</a:t>
            </a:r>
            <a:r>
              <a:rPr lang="en-US" noProof="0" dirty="0"/>
              <a:t> que sea </a:t>
            </a:r>
            <a:r>
              <a:rPr lang="en-US" noProof="0" dirty="0" err="1"/>
              <a:t>única</a:t>
            </a:r>
            <a:r>
              <a:rPr lang="en-US" noProof="0" dirty="0"/>
              <a:t> </a:t>
            </a:r>
            <a:r>
              <a:rPr lang="en-US" noProof="0" dirty="0" err="1"/>
              <a:t>por</a:t>
            </a:r>
            <a:r>
              <a:rPr lang="en-US" noProof="0" dirty="0"/>
              <a:t> persona. </a:t>
            </a:r>
          </a:p>
          <a:p>
            <a:pPr lvl="1"/>
            <a:r>
              <a:rPr lang="en-US" noProof="0" dirty="0" err="1"/>
              <a:t>Ofrézcale</a:t>
            </a:r>
            <a:r>
              <a:rPr lang="en-US" noProof="0" dirty="0"/>
              <a:t> 10 minutos a </a:t>
            </a:r>
            <a:r>
              <a:rPr lang="en-US" noProof="0" dirty="0" err="1"/>
              <a:t>los</a:t>
            </a:r>
            <a:r>
              <a:rPr lang="en-US" noProof="0" dirty="0"/>
              <a:t>/as </a:t>
            </a:r>
            <a:r>
              <a:rPr lang="en-US" noProof="0" dirty="0" err="1"/>
              <a:t>participantes</a:t>
            </a:r>
            <a:r>
              <a:rPr lang="en-US" noProof="0" dirty="0"/>
              <a:t> para </a:t>
            </a:r>
            <a:r>
              <a:rPr lang="en-US" noProof="0" dirty="0" err="1"/>
              <a:t>completar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/>
              <a:t>A continuación, </a:t>
            </a:r>
            <a:r>
              <a:rPr lang="en-US" noProof="0" dirty="0" err="1"/>
              <a:t>cada</a:t>
            </a:r>
            <a:r>
              <a:rPr lang="en-US" noProof="0" dirty="0"/>
              <a:t> </a:t>
            </a:r>
            <a:r>
              <a:rPr lang="en-US" noProof="0" dirty="0" err="1"/>
              <a:t>grupo</a:t>
            </a:r>
            <a:r>
              <a:rPr lang="en-US" noProof="0" dirty="0"/>
              <a:t> </a:t>
            </a:r>
            <a:r>
              <a:rPr lang="en-US" noProof="0" dirty="0" err="1"/>
              <a:t>puede</a:t>
            </a:r>
            <a:r>
              <a:rPr lang="en-US" noProof="0" dirty="0"/>
              <a:t> </a:t>
            </a:r>
            <a:r>
              <a:rPr lang="en-US" noProof="0" dirty="0" err="1"/>
              <a:t>compartir</a:t>
            </a:r>
            <a:r>
              <a:rPr lang="en-US" noProof="0" dirty="0"/>
              <a:t> </a:t>
            </a:r>
            <a:r>
              <a:rPr lang="en-US" noProof="0" dirty="0" err="1"/>
              <a:t>delante</a:t>
            </a:r>
            <a:r>
              <a:rPr lang="en-US" noProof="0" dirty="0"/>
              <a:t> del resto del </a:t>
            </a:r>
            <a:r>
              <a:rPr lang="en-US" noProof="0" dirty="0" err="1"/>
              <a:t>grupo</a:t>
            </a:r>
            <a:r>
              <a:rPr lang="en-US" noProof="0" dirty="0"/>
              <a:t>.</a:t>
            </a:r>
            <a:endParaRPr lang="en-US" dirty="0">
              <a:sym typeface="Helvetica Neue"/>
            </a:endParaRPr>
          </a:p>
          <a:p>
            <a:r>
              <a:rPr lang="en-US" b="1" dirty="0">
                <a:sym typeface="Helvetica Neue"/>
              </a:rPr>
              <a:t>Opción de juego 2: Reorganizar (la duración es flexible en función del número de </a:t>
            </a:r>
            <a:r>
              <a:rPr lang="en-US" b="1" dirty="0" err="1">
                <a:sym typeface="Helvetica Neue"/>
              </a:rPr>
              <a:t>categorías</a:t>
            </a:r>
            <a:r>
              <a:rPr lang="en-US" b="1" dirty="0">
                <a:sym typeface="Helvetica Neue"/>
              </a:rPr>
              <a:t>). </a:t>
            </a:r>
          </a:p>
          <a:p>
            <a:pPr lvl="1"/>
            <a:r>
              <a:rPr lang="en-US" dirty="0" err="1">
                <a:sym typeface="Helvetica Neue"/>
              </a:rPr>
              <a:t>Divida</a:t>
            </a:r>
            <a:r>
              <a:rPr lang="en-US" dirty="0">
                <a:sym typeface="Helvetica Neue"/>
              </a:rPr>
              <a:t> a </a:t>
            </a:r>
            <a:r>
              <a:rPr lang="en-US" dirty="0" err="1">
                <a:sym typeface="Helvetica Neue"/>
              </a:rPr>
              <a:t>los</a:t>
            </a:r>
            <a:r>
              <a:rPr lang="en-US" dirty="0">
                <a:sym typeface="Helvetica Neue"/>
              </a:rPr>
              <a:t>/as </a:t>
            </a:r>
            <a:r>
              <a:rPr lang="en-US" dirty="0" err="1">
                <a:sym typeface="Helvetica Neue"/>
              </a:rPr>
              <a:t>participantes</a:t>
            </a:r>
            <a:r>
              <a:rPr lang="en-US" dirty="0">
                <a:sym typeface="Helvetica Neue"/>
              </a:rPr>
              <a:t> en dos </a:t>
            </a:r>
            <a:r>
              <a:rPr lang="en-US" dirty="0" err="1">
                <a:sym typeface="Helvetica Neue"/>
              </a:rPr>
              <a:t>equipos</a:t>
            </a:r>
            <a:r>
              <a:rPr lang="en-US" dirty="0">
                <a:sym typeface="Helvetica Neue"/>
              </a:rPr>
              <a:t>.</a:t>
            </a:r>
          </a:p>
          <a:p>
            <a:pPr lvl="1"/>
            <a:r>
              <a:rPr lang="en-US" dirty="0" err="1">
                <a:sym typeface="Helvetica Neue"/>
              </a:rPr>
              <a:t>Pídale</a:t>
            </a:r>
            <a:r>
              <a:rPr lang="en-US" dirty="0">
                <a:sym typeface="Helvetica Neue"/>
              </a:rPr>
              <a:t> a cada equipo que forme una fila frente a </a:t>
            </a:r>
            <a:r>
              <a:rPr lang="en-US" dirty="0" err="1">
                <a:sym typeface="Helvetica Neue"/>
              </a:rPr>
              <a:t>frente</a:t>
            </a:r>
            <a:r>
              <a:rPr lang="en-US" dirty="0">
                <a:sym typeface="Helvetica Neue"/>
              </a:rPr>
              <a:t>.</a:t>
            </a:r>
          </a:p>
          <a:p>
            <a:pPr lvl="1"/>
            <a:r>
              <a:rPr lang="en-US" dirty="0" err="1"/>
              <a:t>Anuncie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categoría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ym typeface="Helvetica Neue"/>
              </a:rPr>
              <a:t>Los equipos tienen que organizarse en fila para esa categoría lo antes </a:t>
            </a:r>
            <a:r>
              <a:rPr lang="en-US" dirty="0" err="1">
                <a:sym typeface="Helvetica Neue"/>
              </a:rPr>
              <a:t>posible</a:t>
            </a:r>
            <a:r>
              <a:rPr lang="en-US" dirty="0">
                <a:sym typeface="Helvetica Neue"/>
              </a:rPr>
              <a:t>.</a:t>
            </a:r>
          </a:p>
          <a:p>
            <a:pPr lvl="1"/>
            <a:r>
              <a:rPr lang="en-US" dirty="0" err="1">
                <a:sym typeface="Helvetica Neue"/>
              </a:rPr>
              <a:t>Gana</a:t>
            </a:r>
            <a:r>
              <a:rPr lang="en-US" dirty="0">
                <a:sym typeface="Helvetica Neue"/>
              </a:rPr>
              <a:t> el equipo que se </a:t>
            </a:r>
            <a:r>
              <a:rPr lang="en-US" dirty="0" err="1">
                <a:sym typeface="Helvetica Neue"/>
              </a:rPr>
              <a:t>organice</a:t>
            </a:r>
            <a:r>
              <a:rPr lang="en-US" dirty="0">
                <a:sym typeface="Helvetica Neue"/>
              </a:rPr>
              <a:t> primero.</a:t>
            </a:r>
          </a:p>
          <a:p>
            <a:pPr lvl="1"/>
            <a:r>
              <a:rPr lang="en-US" dirty="0" err="1">
                <a:sym typeface="Helvetica Neue"/>
              </a:rPr>
              <a:t>Ejemplos</a:t>
            </a:r>
            <a:r>
              <a:rPr lang="en-US" dirty="0">
                <a:sym typeface="Helvetica Neue"/>
              </a:rPr>
              <a:t> de categorías: nombre (organizan alfabéticamente); cumpleaños (organizan cronológicamente); </a:t>
            </a:r>
            <a:r>
              <a:rPr lang="en-US" dirty="0" err="1">
                <a:sym typeface="Helvetica Neue"/>
              </a:rPr>
              <a:t>altura</a:t>
            </a:r>
            <a:r>
              <a:rPr lang="en-US" dirty="0">
                <a:sym typeface="Helvetica Neue"/>
              </a:rPr>
              <a:t>.</a:t>
            </a:r>
          </a:p>
          <a:p>
            <a:pPr lvl="1"/>
            <a:endParaRPr lang="en-US" dirty="0">
              <a:sym typeface="Helvetica Neue"/>
            </a:endParaRPr>
          </a:p>
          <a:p>
            <a:endParaRPr lang="en-US" noProof="0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0B5E29D-1DA8-2ED2-E1A0-231F10F91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D55E56A-204C-A49E-7598-2A4EA339FAE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t>9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53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;p43">
            <a:extLst>
              <a:ext uri="{FF2B5EF4-FFF2-40B4-BE49-F238E27FC236}">
                <a16:creationId xmlns:a16="http://schemas.microsoft.com/office/drawing/2014/main" id="{9BED895B-A390-6212-9A62-05059F0C61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384" y="3099692"/>
            <a:ext cx="10042851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5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993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B44FDF81-8ADA-496B-B92F-CF22EC5DCC7F}"/>
              </a:ext>
            </a:extLst>
          </p:cNvPr>
          <p:cNvSpPr/>
          <p:nvPr userDrawn="1"/>
        </p:nvSpPr>
        <p:spPr>
          <a:xfrm rot="1782986">
            <a:off x="657418" y="1353464"/>
            <a:ext cx="4749573" cy="4094457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7F4B93-D5FC-4BC1-ACC8-42A00E6E8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548" y="3099692"/>
            <a:ext cx="4015311" cy="562168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16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0BEFEC-EC87-4309-BFFA-7F010E02C918}"/>
              </a:ext>
            </a:extLst>
          </p:cNvPr>
          <p:cNvSpPr/>
          <p:nvPr userDrawn="1"/>
        </p:nvSpPr>
        <p:spPr>
          <a:xfrm>
            <a:off x="0" y="-1"/>
            <a:ext cx="12192000" cy="985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5FD31-A1B4-42BF-B5CB-087E7BAA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D85C9-E271-5B06-B146-46699B1E8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7" y="6230028"/>
            <a:ext cx="349714" cy="4026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7445C6-EC7E-A2CF-55BD-230CE3B00977}"/>
              </a:ext>
            </a:extLst>
          </p:cNvPr>
          <p:cNvSpPr/>
          <p:nvPr userDrawn="1"/>
        </p:nvSpPr>
        <p:spPr>
          <a:xfrm>
            <a:off x="766809" y="6277443"/>
            <a:ext cx="9707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Level 3: </a:t>
            </a:r>
            <a:r>
              <a:rPr lang="en-US" sz="1400" b="1" i="0" u="none" strike="noStrike" cap="non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Family Strengthening  |  </a:t>
            </a:r>
            <a:r>
              <a:rPr lang="en-US" sz="14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Module 3: </a:t>
            </a:r>
            <a:r>
              <a:rPr lang="en-US" sz="1400" b="1" i="0" u="none" strike="noStrike" cap="none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Introduction to Family Strengthening</a:t>
            </a:r>
          </a:p>
        </p:txBody>
      </p:sp>
    </p:spTree>
    <p:extLst>
      <p:ext uri="{BB962C8B-B14F-4D97-AF65-F5344CB8AC3E}">
        <p14:creationId xmlns:p14="http://schemas.microsoft.com/office/powerpoint/2010/main" val="416418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3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7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>
            <a:extLst>
              <a:ext uri="{FF2B5EF4-FFF2-40B4-BE49-F238E27FC236}">
                <a16:creationId xmlns:a16="http://schemas.microsoft.com/office/drawing/2014/main" id="{78EEF7BC-2551-BD71-FF64-A66DC6333B7A}"/>
              </a:ext>
            </a:extLst>
          </p:cNvPr>
          <p:cNvSpPr/>
          <p:nvPr/>
        </p:nvSpPr>
        <p:spPr>
          <a:xfrm rot="1782986">
            <a:off x="6627215" y="1526002"/>
            <a:ext cx="4525250" cy="3901065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927668-DE81-56DC-6C33-E4E2B22AA944}"/>
              </a:ext>
            </a:extLst>
          </p:cNvPr>
          <p:cNvGrpSpPr/>
          <p:nvPr/>
        </p:nvGrpSpPr>
        <p:grpSpPr>
          <a:xfrm>
            <a:off x="7574061" y="2362217"/>
            <a:ext cx="2527039" cy="1976663"/>
            <a:chOff x="7782406" y="2711084"/>
            <a:chExt cx="2129028" cy="16653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0ABD7C-8391-2F02-CAC6-A946B7F4DADA}"/>
                </a:ext>
              </a:extLst>
            </p:cNvPr>
            <p:cNvGrpSpPr/>
            <p:nvPr/>
          </p:nvGrpSpPr>
          <p:grpSpPr>
            <a:xfrm>
              <a:off x="7782406" y="3249833"/>
              <a:ext cx="437746" cy="1126588"/>
              <a:chOff x="7856248" y="2409742"/>
              <a:chExt cx="1359139" cy="3497898"/>
            </a:xfrm>
          </p:grpSpPr>
          <p:sp>
            <p:nvSpPr>
              <p:cNvPr id="13" name="Round Same Side Corner Rectangle 23">
                <a:extLst>
                  <a:ext uri="{FF2B5EF4-FFF2-40B4-BE49-F238E27FC236}">
                    <a16:creationId xmlns:a16="http://schemas.microsoft.com/office/drawing/2014/main" id="{3AAC18B2-DB9C-9106-FEF8-1595508DA457}"/>
                  </a:ext>
                </a:extLst>
              </p:cNvPr>
              <p:cNvSpPr/>
              <p:nvPr/>
            </p:nvSpPr>
            <p:spPr>
              <a:xfrm>
                <a:off x="7866215" y="4002301"/>
                <a:ext cx="1343863" cy="190533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44B7832-1484-7423-41DF-20DB6D39449A}"/>
                  </a:ext>
                </a:extLst>
              </p:cNvPr>
              <p:cNvSpPr/>
              <p:nvPr/>
            </p:nvSpPr>
            <p:spPr>
              <a:xfrm>
                <a:off x="7856248" y="2409742"/>
                <a:ext cx="1359139" cy="13591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2DC1735-D096-2E37-52DC-32BF8F0AC1A6}"/>
                </a:ext>
              </a:extLst>
            </p:cNvPr>
            <p:cNvGrpSpPr/>
            <p:nvPr/>
          </p:nvGrpSpPr>
          <p:grpSpPr>
            <a:xfrm>
              <a:off x="8356147" y="3116198"/>
              <a:ext cx="437746" cy="1260223"/>
              <a:chOff x="7856248" y="2409742"/>
              <a:chExt cx="1359139" cy="3912816"/>
            </a:xfrm>
          </p:grpSpPr>
          <p:sp>
            <p:nvSpPr>
              <p:cNvPr id="20" name="Round Same Side Corner Rectangle 23">
                <a:extLst>
                  <a:ext uri="{FF2B5EF4-FFF2-40B4-BE49-F238E27FC236}">
                    <a16:creationId xmlns:a16="http://schemas.microsoft.com/office/drawing/2014/main" id="{555D0893-C97A-31F8-8E07-8E2E87E9E560}"/>
                  </a:ext>
                </a:extLst>
              </p:cNvPr>
              <p:cNvSpPr/>
              <p:nvPr/>
            </p:nvSpPr>
            <p:spPr>
              <a:xfrm>
                <a:off x="7866215" y="4002302"/>
                <a:ext cx="1343863" cy="232025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0B4DBF7-2612-8EAF-4FD8-57B668A8CAA8}"/>
                  </a:ext>
                </a:extLst>
              </p:cNvPr>
              <p:cNvSpPr/>
              <p:nvPr/>
            </p:nvSpPr>
            <p:spPr>
              <a:xfrm>
                <a:off x="7856248" y="2409742"/>
                <a:ext cx="1359139" cy="13591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A6BAC79-1A00-A40A-F4A2-297397748BDD}"/>
                </a:ext>
              </a:extLst>
            </p:cNvPr>
            <p:cNvGrpSpPr/>
            <p:nvPr/>
          </p:nvGrpSpPr>
          <p:grpSpPr>
            <a:xfrm>
              <a:off x="8924230" y="2931003"/>
              <a:ext cx="437746" cy="1445418"/>
              <a:chOff x="7856248" y="2409742"/>
              <a:chExt cx="1359139" cy="4487820"/>
            </a:xfrm>
          </p:grpSpPr>
          <p:sp>
            <p:nvSpPr>
              <p:cNvPr id="23" name="Round Same Side Corner Rectangle 23">
                <a:extLst>
                  <a:ext uri="{FF2B5EF4-FFF2-40B4-BE49-F238E27FC236}">
                    <a16:creationId xmlns:a16="http://schemas.microsoft.com/office/drawing/2014/main" id="{E63269C8-FCF3-A78D-309E-FFF759528370}"/>
                  </a:ext>
                </a:extLst>
              </p:cNvPr>
              <p:cNvSpPr/>
              <p:nvPr/>
            </p:nvSpPr>
            <p:spPr>
              <a:xfrm>
                <a:off x="7866215" y="4002302"/>
                <a:ext cx="1343863" cy="28952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945BC06-140A-776C-0E98-B42772CD6EDF}"/>
                  </a:ext>
                </a:extLst>
              </p:cNvPr>
              <p:cNvSpPr/>
              <p:nvPr/>
            </p:nvSpPr>
            <p:spPr>
              <a:xfrm>
                <a:off x="7856248" y="2409742"/>
                <a:ext cx="1359139" cy="13591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E9CD1F7-BAFD-5F7C-F6E4-85C906A2E3EA}"/>
                </a:ext>
              </a:extLst>
            </p:cNvPr>
            <p:cNvGrpSpPr/>
            <p:nvPr/>
          </p:nvGrpSpPr>
          <p:grpSpPr>
            <a:xfrm>
              <a:off x="9473688" y="2711084"/>
              <a:ext cx="437746" cy="1665337"/>
              <a:chOff x="7856248" y="2409742"/>
              <a:chExt cx="1359139" cy="5170638"/>
            </a:xfrm>
          </p:grpSpPr>
          <p:sp>
            <p:nvSpPr>
              <p:cNvPr id="26" name="Round Same Side Corner Rectangle 23">
                <a:extLst>
                  <a:ext uri="{FF2B5EF4-FFF2-40B4-BE49-F238E27FC236}">
                    <a16:creationId xmlns:a16="http://schemas.microsoft.com/office/drawing/2014/main" id="{05F9B40D-B159-5D40-12C4-02DD36B78F21}"/>
                  </a:ext>
                </a:extLst>
              </p:cNvPr>
              <p:cNvSpPr/>
              <p:nvPr/>
            </p:nvSpPr>
            <p:spPr>
              <a:xfrm>
                <a:off x="7866215" y="4002302"/>
                <a:ext cx="1343863" cy="35780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B15A3AD-7577-A252-7F95-4E6698AAE7BA}"/>
                  </a:ext>
                </a:extLst>
              </p:cNvPr>
              <p:cNvSpPr/>
              <p:nvPr/>
            </p:nvSpPr>
            <p:spPr>
              <a:xfrm>
                <a:off x="7856248" y="2409742"/>
                <a:ext cx="1359139" cy="13591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C3401EA-F0A8-4A36-374F-2CE34A4F3311}"/>
              </a:ext>
            </a:extLst>
          </p:cNvPr>
          <p:cNvSpPr txBox="1"/>
          <p:nvPr/>
        </p:nvSpPr>
        <p:spPr>
          <a:xfrm>
            <a:off x="851850" y="988969"/>
            <a:ext cx="5244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Introducción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 al </a:t>
            </a:r>
          </a:p>
          <a:p>
            <a:r>
              <a:rPr lang="en-US" sz="4800" b="1" dirty="0" err="1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fortalecimiento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 familiar</a:t>
            </a:r>
          </a:p>
          <a:p>
            <a:endParaRPr lang="en-US" sz="2400" b="1" spc="3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spc="3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MÓDULO 1 DEL NIVEL 3: FORTALECIMIENTO FAMILIAR EN LA GESTIÓN DE CASOS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F1CC68D-EE91-6DC4-80AD-20CADB57F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79" y="5058930"/>
            <a:ext cx="2405008" cy="92346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599D229-7C15-9DBC-84A7-05ED3233C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2" y="5160571"/>
            <a:ext cx="2405009" cy="6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Acuerdos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de aprendizaje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97761-FE09-D591-4C3A-33401007A754}"/>
              </a:ext>
            </a:extLst>
          </p:cNvPr>
          <p:cNvSpPr txBox="1"/>
          <p:nvPr/>
        </p:nvSpPr>
        <p:spPr>
          <a:xfrm>
            <a:off x="988175" y="1949230"/>
            <a:ext cx="336155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sentirnos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seguros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aceptados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/as 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respetados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interesados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/as 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/as</a:t>
            </a:r>
          </a:p>
        </p:txBody>
      </p:sp>
      <p:sp>
        <p:nvSpPr>
          <p:cNvPr id="3" name="Flowchart: Card 2">
            <a:extLst>
              <a:ext uri="{FF2B5EF4-FFF2-40B4-BE49-F238E27FC236}">
                <a16:creationId xmlns:a16="http://schemas.microsoft.com/office/drawing/2014/main" id="{08015446-751F-D072-144D-3B45BEAD48F6}"/>
              </a:ext>
            </a:extLst>
          </p:cNvPr>
          <p:cNvSpPr/>
          <p:nvPr/>
        </p:nvSpPr>
        <p:spPr>
          <a:xfrm flipH="1">
            <a:off x="7551207" y="2738974"/>
            <a:ext cx="1685326" cy="1964551"/>
          </a:xfrm>
          <a:prstGeom prst="flowChartPunchedCar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DBB12D-85B2-1733-6BED-389C88EF1738}"/>
              </a:ext>
            </a:extLst>
          </p:cNvPr>
          <p:cNvGrpSpPr/>
          <p:nvPr/>
        </p:nvGrpSpPr>
        <p:grpSpPr>
          <a:xfrm rot="3724370">
            <a:off x="9955607" y="2834610"/>
            <a:ext cx="206091" cy="1265255"/>
            <a:chOff x="1282700" y="1709132"/>
            <a:chExt cx="165100" cy="1013598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9A7EF8-C6E2-6EA0-36B5-4B65F53A94AA}"/>
                </a:ext>
              </a:extLst>
            </p:cNvPr>
            <p:cNvSpPr/>
            <p:nvPr/>
          </p:nvSpPr>
          <p:spPr>
            <a:xfrm>
              <a:off x="1282700" y="1709132"/>
              <a:ext cx="165100" cy="8689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D531EFA-D321-955D-B753-9BEF714B8CE4}"/>
                </a:ext>
              </a:extLst>
            </p:cNvPr>
            <p:cNvSpPr/>
            <p:nvPr/>
          </p:nvSpPr>
          <p:spPr>
            <a:xfrm rot="10800000">
              <a:off x="1282700" y="2578100"/>
              <a:ext cx="165100" cy="14463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E2A80ED-E876-E873-CA60-6CE0B860CAAD}"/>
              </a:ext>
            </a:extLst>
          </p:cNvPr>
          <p:cNvSpPr/>
          <p:nvPr/>
        </p:nvSpPr>
        <p:spPr>
          <a:xfrm rot="1924370">
            <a:off x="9787473" y="3144737"/>
            <a:ext cx="722338" cy="722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C31F9D-81F8-C3EA-31E2-2B292E97E4AB}"/>
              </a:ext>
            </a:extLst>
          </p:cNvPr>
          <p:cNvGrpSpPr/>
          <p:nvPr/>
        </p:nvGrpSpPr>
        <p:grpSpPr>
          <a:xfrm>
            <a:off x="4947781" y="1742826"/>
            <a:ext cx="1864184" cy="1265255"/>
            <a:chOff x="4926899" y="2219723"/>
            <a:chExt cx="1864184" cy="1265255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046F2C-2D25-16A8-FE56-3144252D1BF7}"/>
                </a:ext>
              </a:extLst>
            </p:cNvPr>
            <p:cNvGrpSpPr/>
            <p:nvPr/>
          </p:nvGrpSpPr>
          <p:grpSpPr>
            <a:xfrm rot="19133848">
              <a:off x="6456436" y="2219723"/>
              <a:ext cx="206091" cy="1265255"/>
              <a:chOff x="1282700" y="1709132"/>
              <a:chExt cx="165100" cy="1013598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479459-EAAE-A80C-31EE-E3ABE8069D83}"/>
                  </a:ext>
                </a:extLst>
              </p:cNvPr>
              <p:cNvSpPr/>
              <p:nvPr/>
            </p:nvSpPr>
            <p:spPr>
              <a:xfrm>
                <a:off x="1282700" y="1709132"/>
                <a:ext cx="165100" cy="86896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BCD47B07-9DA8-15B8-CC72-DC7C85D40BEA}"/>
                  </a:ext>
                </a:extLst>
              </p:cNvPr>
              <p:cNvSpPr/>
              <p:nvPr/>
            </p:nvSpPr>
            <p:spPr>
              <a:xfrm rot="10800000">
                <a:off x="1282700" y="2578100"/>
                <a:ext cx="165100" cy="144630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79D6E2-7803-81A5-0EF0-E23C15E5DC96}"/>
                </a:ext>
              </a:extLst>
            </p:cNvPr>
            <p:cNvSpPr/>
            <p:nvPr/>
          </p:nvSpPr>
          <p:spPr>
            <a:xfrm>
              <a:off x="6068745" y="2515998"/>
              <a:ext cx="722338" cy="722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B37E49F-433B-83F3-A133-248557DD820B}"/>
                </a:ext>
              </a:extLst>
            </p:cNvPr>
            <p:cNvSpPr/>
            <p:nvPr/>
          </p:nvSpPr>
          <p:spPr>
            <a:xfrm rot="1207745">
              <a:off x="4926899" y="2294327"/>
              <a:ext cx="1063775" cy="5190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B572203-F0DC-A9F1-6423-F19696653132}"/>
              </a:ext>
            </a:extLst>
          </p:cNvPr>
          <p:cNvSpPr/>
          <p:nvPr/>
        </p:nvSpPr>
        <p:spPr>
          <a:xfrm rot="1853661">
            <a:off x="10489186" y="3744985"/>
            <a:ext cx="1063775" cy="519009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AB2945-ADCC-F666-09BC-ABC0095D7F1B}"/>
              </a:ext>
            </a:extLst>
          </p:cNvPr>
          <p:cNvGrpSpPr/>
          <p:nvPr/>
        </p:nvGrpSpPr>
        <p:grpSpPr>
          <a:xfrm rot="19920105">
            <a:off x="5311305" y="4577440"/>
            <a:ext cx="2194778" cy="779247"/>
            <a:chOff x="5757994" y="4945534"/>
            <a:chExt cx="2194778" cy="77924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E5DD225-E54C-C745-2FD4-3CD8755A1B74}"/>
                </a:ext>
              </a:extLst>
            </p:cNvPr>
            <p:cNvSpPr/>
            <p:nvPr/>
          </p:nvSpPr>
          <p:spPr>
            <a:xfrm rot="21015201">
              <a:off x="5757994" y="5205772"/>
              <a:ext cx="1063775" cy="5190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BA5497-4CE3-B38D-255C-D3158114DD34}"/>
                </a:ext>
              </a:extLst>
            </p:cNvPr>
            <p:cNvGrpSpPr/>
            <p:nvPr/>
          </p:nvGrpSpPr>
          <p:grpSpPr>
            <a:xfrm rot="16762852">
              <a:off x="7217099" y="4587492"/>
              <a:ext cx="206091" cy="1265255"/>
              <a:chOff x="1282700" y="1709132"/>
              <a:chExt cx="165100" cy="1013598"/>
            </a:xfrm>
            <a:grpFill/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A4727A7-DF81-455F-9CB2-6112B0269B11}"/>
                  </a:ext>
                </a:extLst>
              </p:cNvPr>
              <p:cNvSpPr/>
              <p:nvPr/>
            </p:nvSpPr>
            <p:spPr>
              <a:xfrm>
                <a:off x="1282700" y="1709132"/>
                <a:ext cx="165100" cy="86896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A1210C27-9B87-3F89-D2DC-127F5355E94E}"/>
                  </a:ext>
                </a:extLst>
              </p:cNvPr>
              <p:cNvSpPr/>
              <p:nvPr/>
            </p:nvSpPr>
            <p:spPr>
              <a:xfrm rot="10800000">
                <a:off x="1282700" y="2578100"/>
                <a:ext cx="165100" cy="144630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0AAD13-D9CA-B7F5-754F-C1AFFF66F1AF}"/>
                </a:ext>
              </a:extLst>
            </p:cNvPr>
            <p:cNvSpPr/>
            <p:nvPr/>
          </p:nvSpPr>
          <p:spPr>
            <a:xfrm>
              <a:off x="6912142" y="4945534"/>
              <a:ext cx="722338" cy="722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64C9F-26DA-5B7D-78C3-41CF40280DD5}"/>
              </a:ext>
            </a:extLst>
          </p:cNvPr>
          <p:cNvSpPr/>
          <p:nvPr/>
        </p:nvSpPr>
        <p:spPr>
          <a:xfrm>
            <a:off x="7904964" y="3345727"/>
            <a:ext cx="989984" cy="15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E7A253-DAA7-C907-5393-6735D2FBC643}"/>
              </a:ext>
            </a:extLst>
          </p:cNvPr>
          <p:cNvSpPr/>
          <p:nvPr/>
        </p:nvSpPr>
        <p:spPr>
          <a:xfrm>
            <a:off x="7904964" y="3718945"/>
            <a:ext cx="989984" cy="15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E87DDF-9AF7-35D3-E81B-5C125A4B050E}"/>
              </a:ext>
            </a:extLst>
          </p:cNvPr>
          <p:cNvSpPr/>
          <p:nvPr/>
        </p:nvSpPr>
        <p:spPr>
          <a:xfrm>
            <a:off x="7904964" y="4111123"/>
            <a:ext cx="989984" cy="15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DC6CE9-62B6-FC75-0DC1-8309D6986C64}"/>
              </a:ext>
            </a:extLst>
          </p:cNvPr>
          <p:cNvSpPr/>
          <p:nvPr/>
        </p:nvSpPr>
        <p:spPr>
          <a:xfrm>
            <a:off x="6693338" y="2893470"/>
            <a:ext cx="2022037" cy="40918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181A5-21C9-4BB0-A90B-B2EB79EC0455}"/>
              </a:ext>
            </a:extLst>
          </p:cNvPr>
          <p:cNvSpPr/>
          <p:nvPr/>
        </p:nvSpPr>
        <p:spPr>
          <a:xfrm>
            <a:off x="6693338" y="3748373"/>
            <a:ext cx="1717237" cy="40918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CF450-38E8-314F-DCA6-1BF3F176272C}"/>
              </a:ext>
            </a:extLst>
          </p:cNvPr>
          <p:cNvSpPr/>
          <p:nvPr/>
        </p:nvSpPr>
        <p:spPr>
          <a:xfrm>
            <a:off x="6693338" y="4193077"/>
            <a:ext cx="3565087" cy="40918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7E9C41-8198-4C5A-A661-54A4562D1A28}"/>
              </a:ext>
            </a:extLst>
          </p:cNvPr>
          <p:cNvSpPr/>
          <p:nvPr/>
        </p:nvSpPr>
        <p:spPr>
          <a:xfrm>
            <a:off x="7458075" y="4630651"/>
            <a:ext cx="1752600" cy="40918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17EAA9-0757-4E70-857A-CCB621E2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65" y="3099692"/>
            <a:ext cx="2808067" cy="562168"/>
          </a:xfrm>
        </p:spPr>
        <p:txBody>
          <a:bodyPr/>
          <a:lstStyle/>
          <a:p>
            <a:r>
              <a:rPr lang="en-US" dirty="0"/>
              <a:t>Objetivo del módulo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6693338" y="1114533"/>
            <a:ext cx="379460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Mejorar la comprensión de </a:t>
            </a: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/as </a:t>
            </a: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participantes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sobre las definiciones de fortalecimiento familiar, el enfoque de fortalecimiento familiar y </a:t>
            </a: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las </a:t>
            </a: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las </a:t>
            </a: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prácticas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sociales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CAE2DE-F807-3561-C5F7-948F55ADBE54}"/>
              </a:ext>
            </a:extLst>
          </p:cNvPr>
          <p:cNvGrpSpPr/>
          <p:nvPr/>
        </p:nvGrpSpPr>
        <p:grpSpPr>
          <a:xfrm>
            <a:off x="10258425" y="5039832"/>
            <a:ext cx="1414997" cy="1106818"/>
            <a:chOff x="7782406" y="2711084"/>
            <a:chExt cx="2129028" cy="16653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BD65CF-11E0-5793-7852-287CE8386F85}"/>
                </a:ext>
              </a:extLst>
            </p:cNvPr>
            <p:cNvGrpSpPr/>
            <p:nvPr/>
          </p:nvGrpSpPr>
          <p:grpSpPr>
            <a:xfrm>
              <a:off x="7782406" y="3249833"/>
              <a:ext cx="437746" cy="1126588"/>
              <a:chOff x="7856248" y="2409742"/>
              <a:chExt cx="1359139" cy="3497898"/>
            </a:xfrm>
          </p:grpSpPr>
          <p:sp>
            <p:nvSpPr>
              <p:cNvPr id="20" name="Round Same Side Corner Rectangle 23">
                <a:extLst>
                  <a:ext uri="{FF2B5EF4-FFF2-40B4-BE49-F238E27FC236}">
                    <a16:creationId xmlns:a16="http://schemas.microsoft.com/office/drawing/2014/main" id="{38771551-1C8C-CB72-BFC6-442A0963A71E}"/>
                  </a:ext>
                </a:extLst>
              </p:cNvPr>
              <p:cNvSpPr/>
              <p:nvPr/>
            </p:nvSpPr>
            <p:spPr>
              <a:xfrm>
                <a:off x="7866215" y="4002301"/>
                <a:ext cx="1343863" cy="190533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8F9D002-719F-85F8-3999-31755F5C347E}"/>
                  </a:ext>
                </a:extLst>
              </p:cNvPr>
              <p:cNvSpPr/>
              <p:nvPr/>
            </p:nvSpPr>
            <p:spPr>
              <a:xfrm>
                <a:off x="7856248" y="2409742"/>
                <a:ext cx="1359139" cy="13591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010AC6-E7C3-6EF9-5A1E-E8B3517C115B}"/>
                </a:ext>
              </a:extLst>
            </p:cNvPr>
            <p:cNvGrpSpPr/>
            <p:nvPr/>
          </p:nvGrpSpPr>
          <p:grpSpPr>
            <a:xfrm>
              <a:off x="8356147" y="3116198"/>
              <a:ext cx="437746" cy="1260223"/>
              <a:chOff x="7856248" y="2409742"/>
              <a:chExt cx="1359139" cy="3912816"/>
            </a:xfrm>
          </p:grpSpPr>
          <p:sp>
            <p:nvSpPr>
              <p:cNvPr id="18" name="Round Same Side Corner Rectangle 23">
                <a:extLst>
                  <a:ext uri="{FF2B5EF4-FFF2-40B4-BE49-F238E27FC236}">
                    <a16:creationId xmlns:a16="http://schemas.microsoft.com/office/drawing/2014/main" id="{524F3F10-FAFF-C535-6A5A-B818879F522D}"/>
                  </a:ext>
                </a:extLst>
              </p:cNvPr>
              <p:cNvSpPr/>
              <p:nvPr/>
            </p:nvSpPr>
            <p:spPr>
              <a:xfrm>
                <a:off x="7866215" y="4002302"/>
                <a:ext cx="1343863" cy="232025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5740994-56D4-1586-9983-6362D1599435}"/>
                  </a:ext>
                </a:extLst>
              </p:cNvPr>
              <p:cNvSpPr/>
              <p:nvPr/>
            </p:nvSpPr>
            <p:spPr>
              <a:xfrm>
                <a:off x="7856248" y="2409742"/>
                <a:ext cx="1359139" cy="13591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C87073-6933-9063-F3FB-607CC9B6270B}"/>
                </a:ext>
              </a:extLst>
            </p:cNvPr>
            <p:cNvGrpSpPr/>
            <p:nvPr/>
          </p:nvGrpSpPr>
          <p:grpSpPr>
            <a:xfrm>
              <a:off x="8924230" y="2931003"/>
              <a:ext cx="437746" cy="1445418"/>
              <a:chOff x="7856248" y="2409742"/>
              <a:chExt cx="1359139" cy="4487820"/>
            </a:xfrm>
          </p:grpSpPr>
          <p:sp>
            <p:nvSpPr>
              <p:cNvPr id="16" name="Round Same Side Corner Rectangle 23">
                <a:extLst>
                  <a:ext uri="{FF2B5EF4-FFF2-40B4-BE49-F238E27FC236}">
                    <a16:creationId xmlns:a16="http://schemas.microsoft.com/office/drawing/2014/main" id="{BEFC8752-04CD-8BE3-7C94-93E799510363}"/>
                  </a:ext>
                </a:extLst>
              </p:cNvPr>
              <p:cNvSpPr/>
              <p:nvPr/>
            </p:nvSpPr>
            <p:spPr>
              <a:xfrm>
                <a:off x="7866215" y="4002302"/>
                <a:ext cx="1343863" cy="28952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F9D9751-3C59-9B41-8BE8-9AF81984E54F}"/>
                  </a:ext>
                </a:extLst>
              </p:cNvPr>
              <p:cNvSpPr/>
              <p:nvPr/>
            </p:nvSpPr>
            <p:spPr>
              <a:xfrm>
                <a:off x="7856248" y="2409742"/>
                <a:ext cx="1359139" cy="13591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557C8D-6A05-6321-F355-C1BF5BAC0285}"/>
                </a:ext>
              </a:extLst>
            </p:cNvPr>
            <p:cNvGrpSpPr/>
            <p:nvPr/>
          </p:nvGrpSpPr>
          <p:grpSpPr>
            <a:xfrm>
              <a:off x="9473688" y="2711084"/>
              <a:ext cx="437746" cy="1665337"/>
              <a:chOff x="7856248" y="2409742"/>
              <a:chExt cx="1359139" cy="5170638"/>
            </a:xfrm>
          </p:grpSpPr>
          <p:sp>
            <p:nvSpPr>
              <p:cNvPr id="14" name="Round Same Side Corner Rectangle 23">
                <a:extLst>
                  <a:ext uri="{FF2B5EF4-FFF2-40B4-BE49-F238E27FC236}">
                    <a16:creationId xmlns:a16="http://schemas.microsoft.com/office/drawing/2014/main" id="{65CC923B-07B5-2DC0-EC0D-78DEE68E611B}"/>
                  </a:ext>
                </a:extLst>
              </p:cNvPr>
              <p:cNvSpPr/>
              <p:nvPr/>
            </p:nvSpPr>
            <p:spPr>
              <a:xfrm>
                <a:off x="7866215" y="4002302"/>
                <a:ext cx="1343863" cy="35780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920833D-67BB-F624-CC20-BBBA2BB79197}"/>
                  </a:ext>
                </a:extLst>
              </p:cNvPr>
              <p:cNvSpPr/>
              <p:nvPr/>
            </p:nvSpPr>
            <p:spPr>
              <a:xfrm>
                <a:off x="7856248" y="2409742"/>
                <a:ext cx="1359139" cy="13591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11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5A7A33-2FD4-47B8-9BFB-7E6E4EA30D87}"/>
              </a:ext>
            </a:extLst>
          </p:cNvPr>
          <p:cNvCxnSpPr>
            <a:cxnSpLocks/>
          </p:cNvCxnSpPr>
          <p:nvPr/>
        </p:nvCxnSpPr>
        <p:spPr>
          <a:xfrm>
            <a:off x="7267545" y="1085790"/>
            <a:ext cx="10879" cy="43888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7549601" y="1804895"/>
            <a:ext cx="3998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Definiciones y conceptos clave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hora 30 minutos</a:t>
            </a:r>
            <a:endParaRPr lang="en-US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B386E-6551-4A1A-A6BB-9382E7E7FF5C}"/>
              </a:ext>
            </a:extLst>
          </p:cNvPr>
          <p:cNvSpPr txBox="1"/>
          <p:nvPr/>
        </p:nvSpPr>
        <p:spPr>
          <a:xfrm>
            <a:off x="7549600" y="2862651"/>
            <a:ext cx="3998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Adoptar un enfoque de fortalecimiento familiar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hora 45 minutos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BB8F9-C123-4183-92A9-C60157A708DC}"/>
              </a:ext>
            </a:extLst>
          </p:cNvPr>
          <p:cNvSpPr txBox="1"/>
          <p:nvPr/>
        </p:nvSpPr>
        <p:spPr>
          <a:xfrm>
            <a:off x="7549600" y="3999373"/>
            <a:ext cx="3998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Dinámica familiar, género y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las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prácticas sociales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hora 45 minutos </a:t>
            </a:r>
            <a:endParaRPr lang="en-US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7D81114-568C-4AAA-9976-2EB696817307}"/>
              </a:ext>
            </a:extLst>
          </p:cNvPr>
          <p:cNvSpPr/>
          <p:nvPr/>
        </p:nvSpPr>
        <p:spPr>
          <a:xfrm rot="1782986">
            <a:off x="7105187" y="195470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0ED0933-38E5-4291-92C0-36AAF9EA44E0}"/>
              </a:ext>
            </a:extLst>
          </p:cNvPr>
          <p:cNvSpPr/>
          <p:nvPr/>
        </p:nvSpPr>
        <p:spPr>
          <a:xfrm rot="1782986">
            <a:off x="7105187" y="3135546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A5B85DC-E1FF-4A6D-8A92-F746BD9463B7}"/>
              </a:ext>
            </a:extLst>
          </p:cNvPr>
          <p:cNvSpPr/>
          <p:nvPr/>
        </p:nvSpPr>
        <p:spPr>
          <a:xfrm rot="1782986">
            <a:off x="7105187" y="4316385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53" y="3198461"/>
            <a:ext cx="4015311" cy="56216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E78E4944-203B-A270-9545-A5960BCA874F}"/>
              </a:ext>
            </a:extLst>
          </p:cNvPr>
          <p:cNvSpPr/>
          <p:nvPr/>
        </p:nvSpPr>
        <p:spPr>
          <a:xfrm rot="1782986">
            <a:off x="7105187" y="773868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B8564-F85F-EE1B-48C8-A8D0F97987BE}"/>
              </a:ext>
            </a:extLst>
          </p:cNvPr>
          <p:cNvSpPr txBox="1"/>
          <p:nvPr/>
        </p:nvSpPr>
        <p:spPr>
          <a:xfrm>
            <a:off x="7549601" y="576149"/>
            <a:ext cx="3998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Apertura de cursos y módulos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 minutos </a:t>
            </a:r>
            <a:endParaRPr lang="en-US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3C57DCA-E230-D589-38E4-166164F5B14F}"/>
              </a:ext>
            </a:extLst>
          </p:cNvPr>
          <p:cNvSpPr/>
          <p:nvPr/>
        </p:nvSpPr>
        <p:spPr>
          <a:xfrm rot="1782986">
            <a:off x="7105187" y="5497223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99B16-2916-F1B1-7BE4-EE42447EB846}"/>
              </a:ext>
            </a:extLst>
          </p:cNvPr>
          <p:cNvSpPr txBox="1"/>
          <p:nvPr/>
        </p:nvSpPr>
        <p:spPr>
          <a:xfrm>
            <a:off x="7549601" y="5349488"/>
            <a:ext cx="3998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Cierre del módulo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minutos </a:t>
            </a:r>
            <a:endParaRPr lang="en-US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5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6995"/>
              </a:buClr>
              <a:buSzPts val="3200"/>
              <a:buFont typeface="Arial"/>
              <a:buNone/>
            </a:pPr>
            <a:r>
              <a:rPr lang="en-US" dirty="0">
                <a:ea typeface="Arial"/>
                <a:sym typeface="Arial"/>
              </a:rPr>
              <a:t>Objetivos de aprendizaje</a:t>
            </a:r>
            <a:endParaRPr lang="en-US" dirty="0"/>
          </a:p>
        </p:txBody>
      </p:sp>
      <p:sp>
        <p:nvSpPr>
          <p:cNvPr id="336" name="Google Shape;336;p7"/>
          <p:cNvSpPr txBox="1"/>
          <p:nvPr/>
        </p:nvSpPr>
        <p:spPr>
          <a:xfrm>
            <a:off x="539583" y="3291728"/>
            <a:ext cx="3172525" cy="20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Comparación</a:t>
            </a:r>
            <a:r>
              <a:rPr lang="en-US" sz="2400" u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 </a:t>
            </a:r>
            <a:r>
              <a:rPr lang="en-US" sz="2400" u="none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contraste</a:t>
            </a:r>
            <a:r>
              <a:rPr lang="en-US" sz="2400" u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las definiciones de fortalecimiento familiar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342;p7"/>
          <p:cNvSpPr txBox="1"/>
          <p:nvPr/>
        </p:nvSpPr>
        <p:spPr>
          <a:xfrm>
            <a:off x="3890771" y="3334329"/>
            <a:ext cx="378102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enfoque de fortalecimiento familiar, incluida la resiliencia,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la gestión de casos basada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fortalezas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0" name="Google Shape;350;p7"/>
          <p:cNvGrpSpPr/>
          <p:nvPr/>
        </p:nvGrpSpPr>
        <p:grpSpPr>
          <a:xfrm>
            <a:off x="1551736" y="2033046"/>
            <a:ext cx="1196375" cy="868968"/>
            <a:chOff x="6878053" y="1156317"/>
            <a:chExt cx="1431178" cy="1039513"/>
          </a:xfrm>
          <a:solidFill>
            <a:schemeClr val="accent3">
              <a:lumMod val="75000"/>
            </a:schemeClr>
          </a:solidFill>
        </p:grpSpPr>
        <p:grpSp>
          <p:nvGrpSpPr>
            <p:cNvPr id="351" name="Google Shape;351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352" name="Google Shape;352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56" name="Google Shape;356;p7"/>
          <p:cNvGrpSpPr/>
          <p:nvPr/>
        </p:nvGrpSpPr>
        <p:grpSpPr>
          <a:xfrm>
            <a:off x="5205426" y="2033046"/>
            <a:ext cx="1196375" cy="868968"/>
            <a:chOff x="6878053" y="1156317"/>
            <a:chExt cx="1431178" cy="1039513"/>
          </a:xfrm>
          <a:solidFill>
            <a:schemeClr val="accent3">
              <a:lumMod val="75000"/>
            </a:schemeClr>
          </a:solidFill>
        </p:grpSpPr>
        <p:grpSp>
          <p:nvGrpSpPr>
            <p:cNvPr id="357" name="Google Shape;357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358" name="Google Shape;358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60" name="Google Shape;360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62" name="Google Shape;362;p7"/>
          <p:cNvGrpSpPr/>
          <p:nvPr/>
        </p:nvGrpSpPr>
        <p:grpSpPr>
          <a:xfrm>
            <a:off x="9264345" y="2033046"/>
            <a:ext cx="1196375" cy="868968"/>
            <a:chOff x="6878053" y="1156317"/>
            <a:chExt cx="1431178" cy="1039513"/>
          </a:xfrm>
          <a:solidFill>
            <a:schemeClr val="accent3">
              <a:lumMod val="75000"/>
            </a:schemeClr>
          </a:solidFill>
        </p:grpSpPr>
        <p:grpSp>
          <p:nvGrpSpPr>
            <p:cNvPr id="363" name="Google Shape;363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364" name="Google Shape;364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22923FE-D73E-6DF7-8889-C74AA17278ED}"/>
              </a:ext>
            </a:extLst>
          </p:cNvPr>
          <p:cNvSpPr txBox="1"/>
          <p:nvPr/>
        </p:nvSpPr>
        <p:spPr>
          <a:xfrm>
            <a:off x="8181278" y="3272163"/>
            <a:ext cx="3366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la dinámica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explicación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 prácticas sociales en el fortalecimiento de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2A6390-3F70-C519-0B06-E2461EA96A12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F8714838-F4C6-260D-D4DE-74EB47027F37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1AA4918-F5FA-9426-266D-F76EB967B309}"/>
                </a:ext>
              </a:extLst>
            </p:cNvPr>
            <p:cNvGrpSpPr/>
            <p:nvPr/>
          </p:nvGrpSpPr>
          <p:grpSpPr>
            <a:xfrm>
              <a:off x="10737628" y="758745"/>
              <a:ext cx="562136" cy="634675"/>
              <a:chOff x="760175" y="830142"/>
              <a:chExt cx="867619" cy="97957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3B03FD-9D7C-CE4F-4D68-20C23E7D6EFF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5A0BFF-F662-BF8F-DB53-8D6D51694BAD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88707-E7F3-F93F-6819-B8A10079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b="1" dirty="0">
                <a:solidFill>
                  <a:schemeClr val="bg1"/>
                </a:solidFill>
                <a:latin typeface="Garamond"/>
              </a:rPr>
              <a:t>SESIÓN 2</a:t>
            </a:r>
            <a:br>
              <a:rPr lang="en-CA" sz="2400" b="1" dirty="0">
                <a:solidFill>
                  <a:schemeClr val="bg1"/>
                </a:solidFill>
                <a:latin typeface="Garamond"/>
              </a:rPr>
            </a:br>
            <a:br>
              <a:rPr lang="en-CA" b="1" dirty="0">
                <a:solidFill>
                  <a:schemeClr val="bg1"/>
                </a:solidFill>
                <a:latin typeface="Garamond"/>
              </a:rPr>
            </a:br>
            <a:r>
              <a:rPr lang="en-US" sz="5400" b="1" dirty="0">
                <a:solidFill>
                  <a:schemeClr val="bg1"/>
                </a:solidFill>
                <a:latin typeface="Garamond"/>
              </a:rPr>
              <a:t>Definiciones y conceptos clave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6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5D1C-495B-97B3-0212-C9A34750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Estándar</a:t>
            </a:r>
            <a:r>
              <a:rPr lang="en-US" dirty="0"/>
              <a:t> 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07BB5-2252-5E4D-BBD9-DD80DED632EB}"/>
              </a:ext>
            </a:extLst>
          </p:cNvPr>
          <p:cNvSpPr txBox="1"/>
          <p:nvPr/>
        </p:nvSpPr>
        <p:spPr>
          <a:xfrm>
            <a:off x="3892700" y="4699819"/>
            <a:ext cx="74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Alianza para la protección de la infancia en la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acción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humanitarian (2019).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Estándares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mínimos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la protección de la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infancia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la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acción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humanitaria</a:t>
            </a:r>
            <a:endParaRPr lang="en-US" sz="1400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06CD63-82AD-BF1C-528B-D7DC19957D81}"/>
              </a:ext>
            </a:extLst>
          </p:cNvPr>
          <p:cNvSpPr/>
          <p:nvPr/>
        </p:nvSpPr>
        <p:spPr>
          <a:xfrm>
            <a:off x="3263435" y="2118882"/>
            <a:ext cx="8255465" cy="23201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entornos familiares y asistenciales se refuerzan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promover el desarrollo saludable de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protegerlos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/as de los malos tratos y otros efectos negativos de la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adversidad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98;p8">
            <a:extLst>
              <a:ext uri="{FF2B5EF4-FFF2-40B4-BE49-F238E27FC236}">
                <a16:creationId xmlns:a16="http://schemas.microsoft.com/office/drawing/2014/main" id="{95B85725-0BA8-1582-A11A-A19D9A55AB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1634961"/>
            <a:ext cx="2829918" cy="3904498"/>
          </a:xfrm>
          <a:prstGeom prst="rect">
            <a:avLst/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8038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7006-A386-D952-0225-C090A03C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Entornos familiares y asistenciales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D8BD197-63C2-A44E-5C20-FF4524A93FD1}"/>
              </a:ext>
            </a:extLst>
          </p:cNvPr>
          <p:cNvSpPr/>
          <p:nvPr/>
        </p:nvSpPr>
        <p:spPr>
          <a:xfrm>
            <a:off x="1698909" y="1645644"/>
            <a:ext cx="3150255" cy="3231156"/>
          </a:xfrm>
          <a:prstGeom prst="wedgeRoundRectCallout">
            <a:avLst>
              <a:gd name="adj1" fmla="val -26759"/>
              <a:gd name="adj2" fmla="val -5770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significa para usted el término "familia"?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911903F-3903-F0D0-FDA9-05070DB7A10F}"/>
              </a:ext>
            </a:extLst>
          </p:cNvPr>
          <p:cNvSpPr/>
          <p:nvPr/>
        </p:nvSpPr>
        <p:spPr>
          <a:xfrm>
            <a:off x="5379793" y="1645644"/>
            <a:ext cx="4365032" cy="3231156"/>
          </a:xfrm>
          <a:prstGeom prst="wedgeRoundRectCallout">
            <a:avLst>
              <a:gd name="adj1" fmla="val -21318"/>
              <a:gd name="adj2" fmla="val 6223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ejemplos de distintos tipos de familias y entornos de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cuidado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encontrado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trabajo? </a:t>
            </a:r>
          </a:p>
        </p:txBody>
      </p:sp>
      <p:grpSp>
        <p:nvGrpSpPr>
          <p:cNvPr id="5" name="Google Shape;314;p4">
            <a:extLst>
              <a:ext uri="{FF2B5EF4-FFF2-40B4-BE49-F238E27FC236}">
                <a16:creationId xmlns:a16="http://schemas.microsoft.com/office/drawing/2014/main" id="{290E15CD-10C8-FDB6-0FD7-8AD55F9D2A73}"/>
              </a:ext>
            </a:extLst>
          </p:cNvPr>
          <p:cNvGrpSpPr/>
          <p:nvPr/>
        </p:nvGrpSpPr>
        <p:grpSpPr>
          <a:xfrm>
            <a:off x="8103634" y="4169646"/>
            <a:ext cx="2501900" cy="1623811"/>
            <a:chOff x="3400707" y="1772174"/>
            <a:chExt cx="5758105" cy="3737192"/>
          </a:xfrm>
          <a:solidFill>
            <a:schemeClr val="accent3">
              <a:lumMod val="75000"/>
            </a:schemeClr>
          </a:solidFill>
        </p:grpSpPr>
        <p:sp>
          <p:nvSpPr>
            <p:cNvPr id="6" name="Google Shape;315;p4">
              <a:extLst>
                <a:ext uri="{FF2B5EF4-FFF2-40B4-BE49-F238E27FC236}">
                  <a16:creationId xmlns:a16="http://schemas.microsoft.com/office/drawing/2014/main" id="{9586B70B-7FA2-86C9-1B28-936C2817A260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16;p4">
              <a:extLst>
                <a:ext uri="{FF2B5EF4-FFF2-40B4-BE49-F238E27FC236}">
                  <a16:creationId xmlns:a16="http://schemas.microsoft.com/office/drawing/2014/main" id="{CC6770D2-9779-280D-7D18-67324E2A2411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17;p4">
              <a:extLst>
                <a:ext uri="{FF2B5EF4-FFF2-40B4-BE49-F238E27FC236}">
                  <a16:creationId xmlns:a16="http://schemas.microsoft.com/office/drawing/2014/main" id="{6656D584-36A0-C8EF-36E7-578BB8C35300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18;p4">
              <a:extLst>
                <a:ext uri="{FF2B5EF4-FFF2-40B4-BE49-F238E27FC236}">
                  <a16:creationId xmlns:a16="http://schemas.microsoft.com/office/drawing/2014/main" id="{A053C8D2-0A71-91CA-8799-702D2144737A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19;p4">
              <a:extLst>
                <a:ext uri="{FF2B5EF4-FFF2-40B4-BE49-F238E27FC236}">
                  <a16:creationId xmlns:a16="http://schemas.microsoft.com/office/drawing/2014/main" id="{F39BDEAA-A707-AC5C-578C-5235185F3C88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20;p4">
              <a:extLst>
                <a:ext uri="{FF2B5EF4-FFF2-40B4-BE49-F238E27FC236}">
                  <a16:creationId xmlns:a16="http://schemas.microsoft.com/office/drawing/2014/main" id="{E7D915B2-8326-4CD7-90E9-B51E0EE7C371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21;p4">
              <a:extLst>
                <a:ext uri="{FF2B5EF4-FFF2-40B4-BE49-F238E27FC236}">
                  <a16:creationId xmlns:a16="http://schemas.microsoft.com/office/drawing/2014/main" id="{B6C59DAD-48B5-00F5-5086-407F75D659D9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22;p4">
              <a:extLst>
                <a:ext uri="{FF2B5EF4-FFF2-40B4-BE49-F238E27FC236}">
                  <a16:creationId xmlns:a16="http://schemas.microsoft.com/office/drawing/2014/main" id="{786A879A-EF7D-8FE4-BCE9-BEE080CCCF43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01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2">
            <a:extLst>
              <a:ext uri="{FF2B5EF4-FFF2-40B4-BE49-F238E27FC236}">
                <a16:creationId xmlns:a16="http://schemas.microsoft.com/office/drawing/2014/main" id="{DF8F53C9-D366-0A2B-0BE1-3169FF745676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4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FD7C-5D21-7FB1-69AB-6DBB4A51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Entorno</a:t>
            </a:r>
            <a:r>
              <a:rPr lang="en-US" dirty="0"/>
              <a:t> de </a:t>
            </a:r>
            <a:r>
              <a:rPr lang="en-US" dirty="0" err="1"/>
              <a:t>cuidados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0CCF2-78A0-52BB-C425-009EBA0FD2AD}"/>
              </a:ext>
            </a:extLst>
          </p:cNvPr>
          <p:cNvSpPr txBox="1"/>
          <p:nvPr/>
        </p:nvSpPr>
        <p:spPr>
          <a:xfrm>
            <a:off x="3892700" y="5059252"/>
            <a:ext cx="74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Alianza para la protección de la infancia en la acción humanitaria. (2019).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Estándares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mínimos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la protección de la infancia en la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acción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humanitaria</a:t>
            </a:r>
            <a:endParaRPr lang="en-US" sz="1400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D3F965-F567-9D06-B250-C903458B50C0}"/>
              </a:ext>
            </a:extLst>
          </p:cNvPr>
          <p:cNvSpPr/>
          <p:nvPr/>
        </p:nvSpPr>
        <p:spPr>
          <a:xfrm>
            <a:off x="3263435" y="1985147"/>
            <a:ext cx="8255465" cy="6220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 16</a:t>
            </a:r>
          </a:p>
        </p:txBody>
      </p:sp>
      <p:pic>
        <p:nvPicPr>
          <p:cNvPr id="10" name="Google Shape;98;p8">
            <a:extLst>
              <a:ext uri="{FF2B5EF4-FFF2-40B4-BE49-F238E27FC236}">
                <a16:creationId xmlns:a16="http://schemas.microsoft.com/office/drawing/2014/main" id="{CF1911A8-47A1-059F-61BD-D9786FF4B4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1634961"/>
            <a:ext cx="2829918" cy="3904498"/>
          </a:xfrm>
          <a:prstGeom prst="rect">
            <a:avLst/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943902-BC59-89B8-08E6-B5A185A98E93}"/>
              </a:ext>
            </a:extLst>
          </p:cNvPr>
          <p:cNvSpPr txBox="1"/>
          <p:nvPr/>
        </p:nvSpPr>
        <p:spPr>
          <a:xfrm>
            <a:off x="3892700" y="2871533"/>
            <a:ext cx="744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"entorno de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cuidados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es el entorno de vida físico y humano directo 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único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del/la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El cuidado incluye tanto los acuerdos formales 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legales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como los informales en los que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/la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cuidador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 no tiene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responsabilidad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legal</a:t>
            </a:r>
          </a:p>
        </p:txBody>
      </p:sp>
    </p:spTree>
    <p:extLst>
      <p:ext uri="{BB962C8B-B14F-4D97-AF65-F5344CB8AC3E}">
        <p14:creationId xmlns:p14="http://schemas.microsoft.com/office/powerpoint/2010/main" val="150524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7D4D-FA25-137C-7139-D6E6F71D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Cuidador inmediato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95BFA-9908-B583-EE32-9454691A9265}"/>
              </a:ext>
            </a:extLst>
          </p:cNvPr>
          <p:cNvSpPr txBox="1"/>
          <p:nvPr/>
        </p:nvSpPr>
        <p:spPr>
          <a:xfrm>
            <a:off x="3892700" y="4797642"/>
            <a:ext cx="74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Alianza para la protección de la infancia en la acción humanitaria. (2019).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Estándares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mínimos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la protección de la infancia en la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acción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humanitaria</a:t>
            </a:r>
            <a:endParaRPr lang="en-US" sz="1400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EBE824-2864-B35B-A014-16A075208935}"/>
              </a:ext>
            </a:extLst>
          </p:cNvPr>
          <p:cNvSpPr/>
          <p:nvPr/>
        </p:nvSpPr>
        <p:spPr>
          <a:xfrm>
            <a:off x="3263435" y="2062901"/>
            <a:ext cx="8255465" cy="6220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 16</a:t>
            </a:r>
          </a:p>
        </p:txBody>
      </p:sp>
      <p:pic>
        <p:nvPicPr>
          <p:cNvPr id="10" name="Google Shape;98;p8">
            <a:extLst>
              <a:ext uri="{FF2B5EF4-FFF2-40B4-BE49-F238E27FC236}">
                <a16:creationId xmlns:a16="http://schemas.microsoft.com/office/drawing/2014/main" id="{350AC019-3ED0-A818-E136-A250546BB2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1634961"/>
            <a:ext cx="2829918" cy="3904498"/>
          </a:xfrm>
          <a:prstGeom prst="rect">
            <a:avLst/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8A5A8D-14B8-108C-988E-1CE55106539E}"/>
              </a:ext>
            </a:extLst>
          </p:cNvPr>
          <p:cNvSpPr txBox="1"/>
          <p:nvPr/>
        </p:nvSpPr>
        <p:spPr>
          <a:xfrm>
            <a:off x="3892700" y="2949287"/>
            <a:ext cx="744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cuidador inmediato es una persona con la que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/la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que le proporciona cuidados diarios. Un/a cuidador inmediato puede ser la madre, el padre, otro familiar o incluso una persona ajena a la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familia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1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/>
          <p:nvPr/>
        </p:nvSpPr>
        <p:spPr>
          <a:xfrm>
            <a:off x="1817077" y="3136612"/>
            <a:ext cx="85578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72">
            <a:extLst>
              <a:ext uri="{FF2B5EF4-FFF2-40B4-BE49-F238E27FC236}">
                <a16:creationId xmlns:a16="http://schemas.microsoft.com/office/drawing/2014/main" id="{81E8A4BE-B298-2DD3-2BA3-79D3D8D0B6D8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CA" sz="5400" b="1" dirty="0" err="1">
                <a:solidFill>
                  <a:schemeClr val="bg1">
                    <a:lumMod val="75000"/>
                  </a:schemeClr>
                </a:solidFill>
                <a:latin typeface="Garamond"/>
              </a:rPr>
              <a:t>Guía</a:t>
            </a:r>
            <a:r>
              <a:rPr lang="en-CA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 del </a:t>
            </a:r>
            <a:r>
              <a:rPr lang="en-CA" sz="5400" b="1" dirty="0" err="1">
                <a:solidFill>
                  <a:schemeClr val="bg1">
                    <a:lumMod val="75000"/>
                  </a:schemeClr>
                </a:solidFill>
                <a:latin typeface="Garamond"/>
              </a:rPr>
              <a:t>facilitador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673B-84C4-B7B7-DD29-6BE2A51D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16"/>
            <a:ext cx="12192000" cy="868968"/>
          </a:xfrm>
        </p:spPr>
        <p:txBody>
          <a:bodyPr>
            <a:noAutofit/>
          </a:bodyPr>
          <a:lstStyle/>
          <a:p>
            <a:r>
              <a:rPr lang="en-US" sz="2600" dirty="0"/>
              <a:t>La familia en la Convención de las Naciones Unidas sobre los Derechos del Niño (1989)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F177DA-0DA5-CBC3-562D-2B034444D131}"/>
              </a:ext>
            </a:extLst>
          </p:cNvPr>
          <p:cNvSpPr/>
          <p:nvPr/>
        </p:nvSpPr>
        <p:spPr>
          <a:xfrm>
            <a:off x="3468413" y="3488253"/>
            <a:ext cx="4310677" cy="622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7, 8,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DAB87-5C98-D236-BC13-7525FB9AF113}"/>
              </a:ext>
            </a:extLst>
          </p:cNvPr>
          <p:cNvSpPr txBox="1"/>
          <p:nvPr/>
        </p:nvSpPr>
        <p:spPr>
          <a:xfrm>
            <a:off x="3468413" y="4164414"/>
            <a:ext cx="43106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El/la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tiene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derecho a ser cuidado por sus padres y a no ser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separado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su familia, salvo cuando ello redunde en su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interés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superior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2FFA66-AB83-987E-898E-E439E47F775D}"/>
              </a:ext>
            </a:extLst>
          </p:cNvPr>
          <p:cNvSpPr/>
          <p:nvPr/>
        </p:nvSpPr>
        <p:spPr>
          <a:xfrm>
            <a:off x="3468413" y="1673877"/>
            <a:ext cx="4310677" cy="622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6E4262-39D0-E310-E50C-4FD8745C5190}"/>
              </a:ext>
            </a:extLst>
          </p:cNvPr>
          <p:cNvSpPr txBox="1"/>
          <p:nvPr/>
        </p:nvSpPr>
        <p:spPr>
          <a:xfrm>
            <a:off x="3468413" y="2350038"/>
            <a:ext cx="43106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responsabilidad primordial de la crianza y el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del/la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menor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recae en ambos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progenitores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1143C-20A4-1695-7368-5BB834C8A318}"/>
              </a:ext>
            </a:extLst>
          </p:cNvPr>
          <p:cNvSpPr/>
          <p:nvPr/>
        </p:nvSpPr>
        <p:spPr>
          <a:xfrm>
            <a:off x="8222350" y="1673877"/>
            <a:ext cx="3002422" cy="622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D23992-18BD-1109-DDFA-81BDAB395A11}"/>
              </a:ext>
            </a:extLst>
          </p:cNvPr>
          <p:cNvSpPr txBox="1"/>
          <p:nvPr/>
        </p:nvSpPr>
        <p:spPr>
          <a:xfrm>
            <a:off x="8229041" y="2350038"/>
            <a:ext cx="32076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padres y/o tutores legales también son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responsables de proporcionar unas condiciones de vida adecuadas para el desarrollo físico, mental, espiritual, moral y social del/la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menor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dentro de sus posibilidades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capacidades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económicas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468AE3-5041-B53B-4C00-42CC389D88C4}"/>
              </a:ext>
            </a:extLst>
          </p:cNvPr>
          <p:cNvGrpSpPr/>
          <p:nvPr/>
        </p:nvGrpSpPr>
        <p:grpSpPr>
          <a:xfrm>
            <a:off x="973919" y="2295946"/>
            <a:ext cx="1715991" cy="2154134"/>
            <a:chOff x="8491541" y="2210403"/>
            <a:chExt cx="931751" cy="1132717"/>
          </a:xfrm>
        </p:grpSpPr>
        <p:sp>
          <p:nvSpPr>
            <p:cNvPr id="22" name="Rectangle: Single Corner Snipped 21">
              <a:extLst>
                <a:ext uri="{FF2B5EF4-FFF2-40B4-BE49-F238E27FC236}">
                  <a16:creationId xmlns:a16="http://schemas.microsoft.com/office/drawing/2014/main" id="{0C4B82F9-4D76-96E5-0858-48FA473D5FF3}"/>
                </a:ext>
              </a:extLst>
            </p:cNvPr>
            <p:cNvSpPr/>
            <p:nvPr/>
          </p:nvSpPr>
          <p:spPr>
            <a:xfrm>
              <a:off x="8491541" y="2210403"/>
              <a:ext cx="775317" cy="940071"/>
            </a:xfrm>
            <a:prstGeom prst="snip1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: Single Corner Snipped 22">
              <a:extLst>
                <a:ext uri="{FF2B5EF4-FFF2-40B4-BE49-F238E27FC236}">
                  <a16:creationId xmlns:a16="http://schemas.microsoft.com/office/drawing/2014/main" id="{73271AE1-71B6-46F0-DC6A-DC8D1F387283}"/>
                </a:ext>
              </a:extLst>
            </p:cNvPr>
            <p:cNvSpPr/>
            <p:nvPr/>
          </p:nvSpPr>
          <p:spPr>
            <a:xfrm rot="582585">
              <a:off x="8647975" y="2403049"/>
              <a:ext cx="775317" cy="940071"/>
            </a:xfrm>
            <a:prstGeom prst="snip1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CDN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75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24018C-6A47-681E-96C5-0C7DB7615EA4}"/>
              </a:ext>
            </a:extLst>
          </p:cNvPr>
          <p:cNvSpPr/>
          <p:nvPr/>
        </p:nvSpPr>
        <p:spPr>
          <a:xfrm>
            <a:off x="589935" y="2437433"/>
            <a:ext cx="11119719" cy="569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EDF4B-E1A0-60A8-123C-CFFF3272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46" y="120516"/>
            <a:ext cx="11227308" cy="868968"/>
          </a:xfrm>
        </p:spPr>
        <p:txBody>
          <a:bodyPr>
            <a:noAutofit/>
          </a:bodyPr>
          <a:lstStyle/>
          <a:p>
            <a:r>
              <a:rPr lang="en-US" sz="2800" dirty="0"/>
              <a:t>Directrices de las Naciones Unidas sobre las modalidades alternativas de cuidado de </a:t>
            </a:r>
            <a:r>
              <a:rPr lang="en-US" sz="2800" dirty="0" err="1"/>
              <a:t>los</a:t>
            </a:r>
            <a:r>
              <a:rPr lang="en-US" sz="2800" dirty="0"/>
              <a:t>/as </a:t>
            </a:r>
            <a:r>
              <a:rPr lang="en-US" sz="2800" dirty="0" err="1"/>
              <a:t>menores</a:t>
            </a:r>
            <a:r>
              <a:rPr lang="en-US" sz="2800" dirty="0"/>
              <a:t> (2009)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D23CF-9AA9-1A55-CFD3-027D5CF7A9BA}"/>
              </a:ext>
            </a:extLst>
          </p:cNvPr>
          <p:cNvSpPr txBox="1"/>
          <p:nvPr/>
        </p:nvSpPr>
        <p:spPr>
          <a:xfrm>
            <a:off x="857504" y="3319706"/>
            <a:ext cx="15791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Supervisión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la seguridad y el bienestar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 el seno de las familias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A9409-7C2D-40E1-7656-EE3102556685}"/>
              </a:ext>
            </a:extLst>
          </p:cNvPr>
          <p:cNvSpPr txBox="1"/>
          <p:nvPr/>
        </p:nvSpPr>
        <p:spPr>
          <a:xfrm>
            <a:off x="2569812" y="3319706"/>
            <a:ext cx="14916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Prevención de la separación familiar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05615-C96D-1066-C5E4-14C010BFCBA0}"/>
              </a:ext>
            </a:extLst>
          </p:cNvPr>
          <p:cNvSpPr txBox="1"/>
          <p:nvPr/>
        </p:nvSpPr>
        <p:spPr>
          <a:xfrm>
            <a:off x="4282120" y="3319706"/>
            <a:ext cx="14916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Apoyar a los padres en el cuidado de sus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hijos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310BA-6586-2A00-02C4-642F63843609}"/>
              </a:ext>
            </a:extLst>
          </p:cNvPr>
          <p:cNvSpPr txBox="1"/>
          <p:nvPr/>
        </p:nvSpPr>
        <p:spPr>
          <a:xfrm>
            <a:off x="5994428" y="3319706"/>
            <a:ext cx="14916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Remisión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otros tipos de tutela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BE158-3700-9723-B48A-719B4F3A9340}"/>
              </a:ext>
            </a:extLst>
          </p:cNvPr>
          <p:cNvSpPr txBox="1"/>
          <p:nvPr/>
        </p:nvSpPr>
        <p:spPr>
          <a:xfrm>
            <a:off x="7706736" y="3319706"/>
            <a:ext cx="14916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cuidados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3215F-4551-1E92-F442-72874809E8C7}"/>
              </a:ext>
            </a:extLst>
          </p:cNvPr>
          <p:cNvSpPr txBox="1"/>
          <p:nvPr/>
        </p:nvSpPr>
        <p:spPr>
          <a:xfrm>
            <a:off x="9398000" y="3319706"/>
            <a:ext cx="1936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Reintegración familiar</a:t>
            </a:r>
          </a:p>
        </p:txBody>
      </p:sp>
      <p:sp>
        <p:nvSpPr>
          <p:cNvPr id="12" name="Google Shape;256;p19">
            <a:extLst>
              <a:ext uri="{FF2B5EF4-FFF2-40B4-BE49-F238E27FC236}">
                <a16:creationId xmlns:a16="http://schemas.microsoft.com/office/drawing/2014/main" id="{2FC5B3C6-10C4-23FF-15D4-18CC945491A4}"/>
              </a:ext>
            </a:extLst>
          </p:cNvPr>
          <p:cNvSpPr/>
          <p:nvPr/>
        </p:nvSpPr>
        <p:spPr>
          <a:xfrm>
            <a:off x="2636244" y="4493913"/>
            <a:ext cx="307777" cy="30777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543714-A232-E9FE-DDD2-E3E12C43344B}"/>
              </a:ext>
            </a:extLst>
          </p:cNvPr>
          <p:cNvGrpSpPr/>
          <p:nvPr/>
        </p:nvGrpSpPr>
        <p:grpSpPr>
          <a:xfrm>
            <a:off x="10229850" y="1646949"/>
            <a:ext cx="936650" cy="1257134"/>
            <a:chOff x="5438539" y="7646118"/>
            <a:chExt cx="814830" cy="1093633"/>
          </a:xfrm>
          <a:solidFill>
            <a:schemeClr val="accent3">
              <a:lumMod val="75000"/>
            </a:schemeClr>
          </a:solidFill>
        </p:grpSpPr>
        <p:sp>
          <p:nvSpPr>
            <p:cNvPr id="14" name="Round Same Side Corner Rectangle 21">
              <a:extLst>
                <a:ext uri="{FF2B5EF4-FFF2-40B4-BE49-F238E27FC236}">
                  <a16:creationId xmlns:a16="http://schemas.microsoft.com/office/drawing/2014/main" id="{DF40CFAE-6B1C-EF81-2C14-DE3D965D96D7}"/>
                </a:ext>
              </a:extLst>
            </p:cNvPr>
            <p:cNvSpPr/>
            <p:nvPr/>
          </p:nvSpPr>
          <p:spPr>
            <a:xfrm>
              <a:off x="5440940" y="8395605"/>
              <a:ext cx="323729" cy="3441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FDB2D2B-2456-0EDA-41BF-5AE63C0A8AC2}"/>
                </a:ext>
              </a:extLst>
            </p:cNvPr>
            <p:cNvSpPr/>
            <p:nvPr/>
          </p:nvSpPr>
          <p:spPr>
            <a:xfrm>
              <a:off x="5438539" y="8011964"/>
              <a:ext cx="327409" cy="327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 Same Side Corner Rectangle 23">
              <a:extLst>
                <a:ext uri="{FF2B5EF4-FFF2-40B4-BE49-F238E27FC236}">
                  <a16:creationId xmlns:a16="http://schemas.microsoft.com/office/drawing/2014/main" id="{7B5C40C6-3CFF-B211-4B07-178AB16C834A}"/>
                </a:ext>
              </a:extLst>
            </p:cNvPr>
            <p:cNvSpPr/>
            <p:nvPr/>
          </p:nvSpPr>
          <p:spPr>
            <a:xfrm>
              <a:off x="5928360" y="8029758"/>
              <a:ext cx="323730" cy="70999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E5967-88F3-CA15-2D23-427675078C18}"/>
                </a:ext>
              </a:extLst>
            </p:cNvPr>
            <p:cNvSpPr/>
            <p:nvPr/>
          </p:nvSpPr>
          <p:spPr>
            <a:xfrm>
              <a:off x="5925959" y="7646118"/>
              <a:ext cx="327410" cy="327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 Same Side Corner Rectangle 25">
              <a:extLst>
                <a:ext uri="{FF2B5EF4-FFF2-40B4-BE49-F238E27FC236}">
                  <a16:creationId xmlns:a16="http://schemas.microsoft.com/office/drawing/2014/main" id="{C4F0D059-E397-14EF-2916-1DAE0D36FC98}"/>
                </a:ext>
              </a:extLst>
            </p:cNvPr>
            <p:cNvSpPr/>
            <p:nvPr/>
          </p:nvSpPr>
          <p:spPr>
            <a:xfrm rot="12859561">
              <a:off x="5864557" y="8125814"/>
              <a:ext cx="101108" cy="244001"/>
            </a:xfrm>
            <a:prstGeom prst="round2SameRect">
              <a:avLst>
                <a:gd name="adj1" fmla="val 493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 Same Side Corner Rectangle 26">
              <a:extLst>
                <a:ext uri="{FF2B5EF4-FFF2-40B4-BE49-F238E27FC236}">
                  <a16:creationId xmlns:a16="http://schemas.microsoft.com/office/drawing/2014/main" id="{6ED08D55-C5D6-8ECD-7F5D-129C9994BFFF}"/>
                </a:ext>
              </a:extLst>
            </p:cNvPr>
            <p:cNvSpPr/>
            <p:nvPr/>
          </p:nvSpPr>
          <p:spPr>
            <a:xfrm rot="14101202">
              <a:off x="5757134" y="8268990"/>
              <a:ext cx="101108" cy="165176"/>
            </a:xfrm>
            <a:prstGeom prst="round2SameRect">
              <a:avLst>
                <a:gd name="adj1" fmla="val 493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742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Quotes with solid fill">
            <a:extLst>
              <a:ext uri="{FF2B5EF4-FFF2-40B4-BE49-F238E27FC236}">
                <a16:creationId xmlns:a16="http://schemas.microsoft.com/office/drawing/2014/main" id="{740391E3-5769-D6D2-F01F-26AF75DB7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4528" y="1332057"/>
            <a:ext cx="1977274" cy="1977274"/>
          </a:xfrm>
          <a:prstGeom prst="rect">
            <a:avLst/>
          </a:prstGeom>
        </p:spPr>
      </p:pic>
      <p:pic>
        <p:nvPicPr>
          <p:cNvPr id="4" name="Graphic 3" descr="Quotes with solid fill">
            <a:extLst>
              <a:ext uri="{FF2B5EF4-FFF2-40B4-BE49-F238E27FC236}">
                <a16:creationId xmlns:a16="http://schemas.microsoft.com/office/drawing/2014/main" id="{1C9300AE-000F-3F1B-7C44-87C639299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624" y="1332057"/>
            <a:ext cx="1977274" cy="1977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ED84BE-F235-ADDC-82D0-ADBDBF5C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Definiciones de </a:t>
            </a:r>
            <a:r>
              <a:rPr lang="en-US" dirty="0" err="1"/>
              <a:t>fortalecimiento</a:t>
            </a:r>
            <a:r>
              <a:rPr lang="en-US" dirty="0"/>
              <a:t> familiar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7D226-9C4C-0E12-1FFD-11281F885504}"/>
              </a:ext>
            </a:extLst>
          </p:cNvPr>
          <p:cNvSpPr txBox="1"/>
          <p:nvPr/>
        </p:nvSpPr>
        <p:spPr>
          <a:xfrm>
            <a:off x="6096000" y="2104342"/>
            <a:ext cx="5365954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 fortalecimiento familiar tiene como objetivo reforzar las habilidades parentales y las relaciones en el seno de toda la familia, aliviar el estrés psicológico y mitigar las privaciones materiales, y conectar a las familias con redes de apoyo formales e informales, de modo que los padres estén en mejores condiciones de cuidar a sus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hijos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/as y satisfacer sus necesidades, y a su vez prevenir el riesgo de abandono, violencia y abusos y la posible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separación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/a-padre.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UNICEF (2018). Fortalecimiento de las familias vulnerables: Ventanas de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ECEA7-802E-0C0B-9695-73A2489B5256}"/>
              </a:ext>
            </a:extLst>
          </p:cNvPr>
          <p:cNvSpPr txBox="1"/>
          <p:nvPr/>
        </p:nvSpPr>
        <p:spPr>
          <a:xfrm>
            <a:off x="961102" y="2104341"/>
            <a:ext cx="4737735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Asistencia prestada a las familias con el objetivo de reforzar su capacidad para proporcionar cuidados enriquecedores a sus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hijos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/as. Las iniciativas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fortalecimiento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familiar pretenden aumentar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fortalezas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la resiliencia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las familias y, de este modo, promover un desarrollo infantil saludable y minimizar el riesgo de separación y el recurso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cuidados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alternativos</a:t>
            </a:r>
          </a:p>
          <a:p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Better Care</a:t>
            </a:r>
          </a:p>
        </p:txBody>
      </p:sp>
    </p:spTree>
    <p:extLst>
      <p:ext uri="{BB962C8B-B14F-4D97-AF65-F5344CB8AC3E}">
        <p14:creationId xmlns:p14="http://schemas.microsoft.com/office/powerpoint/2010/main" val="1438663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5091B3-6FDB-1FD1-1572-152D8C4296C7}"/>
              </a:ext>
            </a:extLst>
          </p:cNvPr>
          <p:cNvSpPr/>
          <p:nvPr/>
        </p:nvSpPr>
        <p:spPr>
          <a:xfrm>
            <a:off x="3714750" y="2009873"/>
            <a:ext cx="7792856" cy="3619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BDA7-DC80-9521-403A-C52D24DC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16"/>
            <a:ext cx="12192000" cy="868968"/>
          </a:xfrm>
        </p:spPr>
        <p:txBody>
          <a:bodyPr>
            <a:normAutofit/>
          </a:bodyPr>
          <a:lstStyle/>
          <a:p>
            <a:r>
              <a:rPr lang="en-US" dirty="0"/>
              <a:t>El impacto de las crisis humanitarias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8E8D09-C346-04D0-62B7-E2D434C0CC10}"/>
              </a:ext>
            </a:extLst>
          </p:cNvPr>
          <p:cNvSpPr txBox="1"/>
          <p:nvPr/>
        </p:nvSpPr>
        <p:spPr>
          <a:xfrm>
            <a:off x="5054999" y="2558342"/>
            <a:ext cx="5967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¿Cómo ha afectado la crisis humanitaria al entorno familiar y asistencial de Samira?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¿Cómo se han visto afectados por la crisis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cuidadores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inmediatos de Samira?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¿Su contexto es similar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no?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B090A-CFE5-B371-E5C3-766B19582BA7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56235961-7607-5216-44A0-EAAE4C2CF3D4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7B1F2E4-E79B-0C98-5D89-8F33C03AFAA3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4BE7CDA-6C25-EC12-B729-A41B57D4C026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CD9C57B-CA19-587A-A846-B0410BD049A0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8516A8D-12CD-F002-D5A2-9D03AEA1FA3B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F4E9AFEE-731E-1303-1ABD-9F82620189D5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3A9E85-8EB2-E888-A0CB-90FE7C6F7E9E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CAC43E2-AE76-6FBE-D6CB-B19D1434F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r="15279"/>
          <a:stretch/>
        </p:blipFill>
        <p:spPr>
          <a:xfrm>
            <a:off x="866585" y="2369705"/>
            <a:ext cx="3759684" cy="2839488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8396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D74C-5B67-4B6E-D9A3-F2CFC29B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Fortalecimiento familiar y modelo socioecológico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EE9D3-A8D4-78D9-16EA-F1ABCB119A64}"/>
              </a:ext>
            </a:extLst>
          </p:cNvPr>
          <p:cNvSpPr txBox="1"/>
          <p:nvPr/>
        </p:nvSpPr>
        <p:spPr>
          <a:xfrm>
            <a:off x="1816233" y="5017438"/>
            <a:ext cx="4677292" cy="62870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Niño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D6C4E3-7FF0-B496-8927-661911B81306}"/>
              </a:ext>
            </a:extLst>
          </p:cNvPr>
          <p:cNvSpPr/>
          <p:nvPr/>
        </p:nvSpPr>
        <p:spPr>
          <a:xfrm>
            <a:off x="3586172" y="1346805"/>
            <a:ext cx="7801386" cy="780138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BF10A7-1D28-FB56-3650-DA749D6C04D5}"/>
              </a:ext>
            </a:extLst>
          </p:cNvPr>
          <p:cNvSpPr/>
          <p:nvPr/>
        </p:nvSpPr>
        <p:spPr>
          <a:xfrm>
            <a:off x="4184197" y="1956118"/>
            <a:ext cx="6574444" cy="65744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1B645B-DAE3-0C27-E494-83826D18CFB8}"/>
              </a:ext>
            </a:extLst>
          </p:cNvPr>
          <p:cNvSpPr/>
          <p:nvPr/>
        </p:nvSpPr>
        <p:spPr>
          <a:xfrm>
            <a:off x="4764241" y="2523285"/>
            <a:ext cx="5385038" cy="5385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C0BC17-BEF5-7A57-DE13-5511E0C0C336}"/>
              </a:ext>
            </a:extLst>
          </p:cNvPr>
          <p:cNvSpPr/>
          <p:nvPr/>
        </p:nvSpPr>
        <p:spPr>
          <a:xfrm>
            <a:off x="5383829" y="3105543"/>
            <a:ext cx="4145862" cy="4145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4DBD46-C5C3-2CA3-292E-2611716A1BCC}"/>
              </a:ext>
            </a:extLst>
          </p:cNvPr>
          <p:cNvSpPr/>
          <p:nvPr/>
        </p:nvSpPr>
        <p:spPr>
          <a:xfrm>
            <a:off x="6085395" y="3734452"/>
            <a:ext cx="2802940" cy="2802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5F3792-F93C-42D9-1FC0-68FD6BAB3F81}"/>
              </a:ext>
            </a:extLst>
          </p:cNvPr>
          <p:cNvGrpSpPr/>
          <p:nvPr/>
        </p:nvGrpSpPr>
        <p:grpSpPr>
          <a:xfrm>
            <a:off x="7123547" y="4391502"/>
            <a:ext cx="671707" cy="1493118"/>
            <a:chOff x="3524508" y="2679091"/>
            <a:chExt cx="327409" cy="727787"/>
          </a:xfrm>
          <a:solidFill>
            <a:schemeClr val="accent3">
              <a:lumMod val="50000"/>
            </a:schemeClr>
          </a:solidFill>
        </p:grpSpPr>
        <p:sp>
          <p:nvSpPr>
            <p:cNvPr id="12" name="Round Same Side Corner Rectangle 46">
              <a:extLst>
                <a:ext uri="{FF2B5EF4-FFF2-40B4-BE49-F238E27FC236}">
                  <a16:creationId xmlns:a16="http://schemas.microsoft.com/office/drawing/2014/main" id="{C5BB9ACA-4E3B-572E-820C-92029A1CBDA3}"/>
                </a:ext>
              </a:extLst>
            </p:cNvPr>
            <p:cNvSpPr/>
            <p:nvPr/>
          </p:nvSpPr>
          <p:spPr>
            <a:xfrm>
              <a:off x="3526909" y="3062732"/>
              <a:ext cx="323729" cy="3441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C1398F-9DA2-7274-3194-47EF696641B6}"/>
                </a:ext>
              </a:extLst>
            </p:cNvPr>
            <p:cNvSpPr/>
            <p:nvPr/>
          </p:nvSpPr>
          <p:spPr>
            <a:xfrm>
              <a:off x="3524508" y="2679091"/>
              <a:ext cx="327409" cy="327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4F040C3-80E7-D328-7846-D19B0BE45502}"/>
              </a:ext>
            </a:extLst>
          </p:cNvPr>
          <p:cNvSpPr txBox="1"/>
          <p:nvPr/>
        </p:nvSpPr>
        <p:spPr>
          <a:xfrm>
            <a:off x="577899" y="1643075"/>
            <a:ext cx="5507496" cy="58686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</a:t>
            </a: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socioculturales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257AD6-8438-5D79-D2F9-5E8C024505EF}"/>
              </a:ext>
            </a:extLst>
          </p:cNvPr>
          <p:cNvSpPr txBox="1"/>
          <p:nvPr/>
        </p:nvSpPr>
        <p:spPr>
          <a:xfrm>
            <a:off x="811620" y="2485203"/>
            <a:ext cx="4935657" cy="5868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anchor="ctr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Sociedad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FB42A-29BA-8679-119C-5A5F5480F6F1}"/>
              </a:ext>
            </a:extLst>
          </p:cNvPr>
          <p:cNvSpPr txBox="1"/>
          <p:nvPr/>
        </p:nvSpPr>
        <p:spPr>
          <a:xfrm>
            <a:off x="1135623" y="3331480"/>
            <a:ext cx="4611654" cy="586868"/>
          </a:xfrm>
          <a:prstGeom prst="rect">
            <a:avLst/>
          </a:prstGeom>
          <a:solidFill>
            <a:schemeClr val="accent3"/>
          </a:solidFill>
        </p:spPr>
        <p:txBody>
          <a:bodyPr wrap="square" anchor="ctr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Comunidad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33332-9AA8-D353-83F1-DF4A6D55C8B0}"/>
              </a:ext>
            </a:extLst>
          </p:cNvPr>
          <p:cNvSpPr txBox="1"/>
          <p:nvPr/>
        </p:nvSpPr>
        <p:spPr>
          <a:xfrm>
            <a:off x="1462108" y="4177757"/>
            <a:ext cx="4356191" cy="586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Familia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03878-194F-125B-018F-A97D45F9673C}"/>
              </a:ext>
            </a:extLst>
          </p:cNvPr>
          <p:cNvSpPr txBox="1"/>
          <p:nvPr/>
        </p:nvSpPr>
        <p:spPr>
          <a:xfrm>
            <a:off x="1867737" y="5024034"/>
            <a:ext cx="4554244" cy="58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Menor</a:t>
            </a:r>
          </a:p>
        </p:txBody>
      </p:sp>
    </p:spTree>
    <p:extLst>
      <p:ext uri="{BB962C8B-B14F-4D97-AF65-F5344CB8AC3E}">
        <p14:creationId xmlns:p14="http://schemas.microsoft.com/office/powerpoint/2010/main" val="72011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dirty="0">
                <a:ea typeface="Arial"/>
                <a:sym typeface="Arial"/>
              </a:rPr>
              <a:t>Puntos clave de </a:t>
            </a:r>
            <a:r>
              <a:rPr lang="en-US" dirty="0" err="1">
                <a:ea typeface="Arial"/>
                <a:sym typeface="Arial"/>
              </a:rPr>
              <a:t>aprendizaje</a:t>
            </a:r>
            <a:endParaRPr lang="en-US" dirty="0"/>
          </a:p>
        </p:txBody>
      </p:sp>
      <p:sp>
        <p:nvSpPr>
          <p:cNvPr id="256" name="Google Shape;256;p19"/>
          <p:cNvSpPr/>
          <p:nvPr/>
        </p:nvSpPr>
        <p:spPr>
          <a:xfrm>
            <a:off x="3159007" y="1929710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8400288" y="1929710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1213203" y="3429000"/>
            <a:ext cx="4943168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1" algn="ctr" defTabSz="914400" rtl="0" eaLnBrk="1" latinLnBrk="0" hangingPunct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Los padres y/o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cuidadores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desempeñan un </a:t>
            </a:r>
            <a:r>
              <a:rPr lang="en-US" sz="22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2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importante en el fortalecimiento de la capacidad de </a:t>
            </a:r>
            <a:r>
              <a:rPr lang="en-US" sz="22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/as </a:t>
            </a:r>
            <a:r>
              <a:rPr lang="en-US" sz="22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en-US" sz="2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hacer frente a situaciones de estrés, especialmente en situaciones humanitarias. En algunos casos, también pueden ser una fuente de </a:t>
            </a:r>
            <a:r>
              <a:rPr lang="en-US" sz="22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sz="2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0D8529-618F-BBEA-8ACA-0EF7154FC2F6}"/>
              </a:ext>
            </a:extLst>
          </p:cNvPr>
          <p:cNvSpPr txBox="1"/>
          <p:nvPr/>
        </p:nvSpPr>
        <p:spPr>
          <a:xfrm>
            <a:off x="6835411" y="3508796"/>
            <a:ext cx="418131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 mayoría de los padres quieren lo mejor para sus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hijos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/as. Sin embargo, algunos necesitan apoyo adicional para lograr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F5F4F9-203C-5369-2478-C0470FC4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b="1" dirty="0">
                <a:solidFill>
                  <a:schemeClr val="bg1"/>
                </a:solidFill>
                <a:latin typeface="Garamond"/>
              </a:rPr>
              <a:t>SESIÓN 3</a:t>
            </a:r>
            <a:br>
              <a:rPr lang="en-CA" sz="2400" b="1" dirty="0">
                <a:solidFill>
                  <a:schemeClr val="bg1"/>
                </a:solidFill>
                <a:latin typeface="Garamond"/>
              </a:rPr>
            </a:br>
            <a:br>
              <a:rPr lang="en-CA" b="1" dirty="0">
                <a:solidFill>
                  <a:schemeClr val="bg1"/>
                </a:solidFill>
                <a:latin typeface="Garamond"/>
              </a:rPr>
            </a:br>
            <a:r>
              <a:rPr lang="en-US" sz="5400" b="1" dirty="0">
                <a:solidFill>
                  <a:schemeClr val="bg1"/>
                </a:solidFill>
                <a:latin typeface="Garamond"/>
              </a:rPr>
              <a:t>Adoptar un enfoque de fortalecimiento familiar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66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554391-BF6A-A2CB-909C-A4CC7662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enfoque de fortalecimiento familiar es...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CBF3D3-C6B7-FEA2-8E67-800D3133FF81}"/>
              </a:ext>
            </a:extLst>
          </p:cNvPr>
          <p:cNvGrpSpPr/>
          <p:nvPr/>
        </p:nvGrpSpPr>
        <p:grpSpPr>
          <a:xfrm>
            <a:off x="9004495" y="2106342"/>
            <a:ext cx="1313882" cy="1572016"/>
            <a:chOff x="2780231" y="3039417"/>
            <a:chExt cx="1162307" cy="1390660"/>
          </a:xfrm>
          <a:solidFill>
            <a:schemeClr val="accent3">
              <a:lumMod val="75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28D0D5-F8F6-EBDE-9706-F4C93953D55F}"/>
                </a:ext>
              </a:extLst>
            </p:cNvPr>
            <p:cNvSpPr/>
            <p:nvPr/>
          </p:nvSpPr>
          <p:spPr>
            <a:xfrm>
              <a:off x="2780231" y="3268017"/>
              <a:ext cx="1162307" cy="862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Stored Data 10">
              <a:extLst>
                <a:ext uri="{FF2B5EF4-FFF2-40B4-BE49-F238E27FC236}">
                  <a16:creationId xmlns:a16="http://schemas.microsoft.com/office/drawing/2014/main" id="{71A967CD-9904-95B3-3008-7F5ACC117D76}"/>
                </a:ext>
              </a:extLst>
            </p:cNvPr>
            <p:cNvSpPr/>
            <p:nvPr/>
          </p:nvSpPr>
          <p:spPr>
            <a:xfrm rot="13989466">
              <a:off x="3349123" y="3854894"/>
              <a:ext cx="426233" cy="72413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lowchart: Stored Data 12">
              <a:extLst>
                <a:ext uri="{FF2B5EF4-FFF2-40B4-BE49-F238E27FC236}">
                  <a16:creationId xmlns:a16="http://schemas.microsoft.com/office/drawing/2014/main" id="{7F8C83EE-E336-4729-21C5-F79773E43EBD}"/>
                </a:ext>
              </a:extLst>
            </p:cNvPr>
            <p:cNvSpPr/>
            <p:nvPr/>
          </p:nvSpPr>
          <p:spPr>
            <a:xfrm rot="18421343">
              <a:off x="2946281" y="3849609"/>
              <a:ext cx="426233" cy="724134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F8CA93-EC44-208F-B616-BF0EFBFF57CD}"/>
                </a:ext>
              </a:extLst>
            </p:cNvPr>
            <p:cNvSpPr/>
            <p:nvPr/>
          </p:nvSpPr>
          <p:spPr>
            <a:xfrm>
              <a:off x="2966276" y="3704343"/>
              <a:ext cx="790215" cy="507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22ECA6A-0277-528F-4BF5-B4C88021272A}"/>
                </a:ext>
              </a:extLst>
            </p:cNvPr>
            <p:cNvSpPr/>
            <p:nvPr/>
          </p:nvSpPr>
          <p:spPr>
            <a:xfrm>
              <a:off x="2780231" y="3039417"/>
              <a:ext cx="1162307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Graphic 17" descr="Dumbbell with solid fill">
            <a:extLst>
              <a:ext uri="{FF2B5EF4-FFF2-40B4-BE49-F238E27FC236}">
                <a16:creationId xmlns:a16="http://schemas.microsoft.com/office/drawing/2014/main" id="{F43AFA39-81A5-F57D-F736-F242E5227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87995">
            <a:off x="5025010" y="1726284"/>
            <a:ext cx="2433550" cy="2433550"/>
          </a:xfrm>
          <a:prstGeom prst="rect">
            <a:avLst/>
          </a:prstGeom>
        </p:spPr>
      </p:pic>
      <p:pic>
        <p:nvPicPr>
          <p:cNvPr id="22" name="Graphic 21" descr="Flower with solid fill">
            <a:extLst>
              <a:ext uri="{FF2B5EF4-FFF2-40B4-BE49-F238E27FC236}">
                <a16:creationId xmlns:a16="http://schemas.microsoft.com/office/drawing/2014/main" id="{96A2C06E-4A73-1D5C-500B-27B764406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444" y="1872206"/>
            <a:ext cx="2112062" cy="21120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7720D6-CEAE-B9FD-86E9-94F0AA70B42B}"/>
              </a:ext>
            </a:extLst>
          </p:cNvPr>
          <p:cNvSpPr txBox="1"/>
          <p:nvPr/>
        </p:nvSpPr>
        <p:spPr>
          <a:xfrm>
            <a:off x="1225309" y="4452080"/>
            <a:ext cx="3003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Centrado en la resiliencia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78244B-CC64-F4C8-E123-85B80C9A2E10}"/>
              </a:ext>
            </a:extLst>
          </p:cNvPr>
          <p:cNvSpPr txBox="1"/>
          <p:nvPr/>
        </p:nvSpPr>
        <p:spPr>
          <a:xfrm>
            <a:off x="4668666" y="4452080"/>
            <a:ext cx="3003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fortalezas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547DCB-7F5A-9F1F-D970-B77BA26BEA62}"/>
              </a:ext>
            </a:extLst>
          </p:cNvPr>
          <p:cNvSpPr txBox="1"/>
          <p:nvPr/>
        </p:nvSpPr>
        <p:spPr>
          <a:xfrm>
            <a:off x="8112023" y="4452080"/>
            <a:ext cx="3003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hacia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3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2">
            <a:extLst>
              <a:ext uri="{FF2B5EF4-FFF2-40B4-BE49-F238E27FC236}">
                <a16:creationId xmlns:a16="http://schemas.microsoft.com/office/drawing/2014/main" id="{50E7DB36-1F36-B041-2F37-E3E6CE4DFDFD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38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D280-CBEA-20F8-42C9-FBB4145C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Tres </a:t>
            </a:r>
            <a:r>
              <a:rPr lang="en-US" dirty="0" err="1"/>
              <a:t>factores</a:t>
            </a:r>
            <a:r>
              <a:rPr lang="en-US" dirty="0"/>
              <a:t> de </a:t>
            </a:r>
            <a:r>
              <a:rPr lang="en-US" dirty="0" err="1"/>
              <a:t>protección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3477EA3-07CD-12EE-080D-15F13513B31C}"/>
              </a:ext>
            </a:extLst>
          </p:cNvPr>
          <p:cNvGrpSpPr/>
          <p:nvPr/>
        </p:nvGrpSpPr>
        <p:grpSpPr>
          <a:xfrm>
            <a:off x="8099696" y="1567255"/>
            <a:ext cx="937477" cy="1121659"/>
            <a:chOff x="548251" y="4549743"/>
            <a:chExt cx="937477" cy="11216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6FC755-9E74-62DE-DB6D-D2519BC3CA72}"/>
                </a:ext>
              </a:extLst>
            </p:cNvPr>
            <p:cNvGrpSpPr/>
            <p:nvPr/>
          </p:nvGrpSpPr>
          <p:grpSpPr>
            <a:xfrm>
              <a:off x="548251" y="4549743"/>
              <a:ext cx="937477" cy="1121659"/>
              <a:chOff x="2780231" y="3039417"/>
              <a:chExt cx="1162307" cy="139066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F3D0CA3-94FF-4C97-06AC-20DEE32B3429}"/>
                  </a:ext>
                </a:extLst>
              </p:cNvPr>
              <p:cNvSpPr/>
              <p:nvPr/>
            </p:nvSpPr>
            <p:spPr>
              <a:xfrm>
                <a:off x="2780231" y="3268017"/>
                <a:ext cx="1162307" cy="8622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lowchart: Stored Data 16">
                <a:extLst>
                  <a:ext uri="{FF2B5EF4-FFF2-40B4-BE49-F238E27FC236}">
                    <a16:creationId xmlns:a16="http://schemas.microsoft.com/office/drawing/2014/main" id="{8871B8F3-1293-3549-9238-525529014C8D}"/>
                  </a:ext>
                </a:extLst>
              </p:cNvPr>
              <p:cNvSpPr/>
              <p:nvPr/>
            </p:nvSpPr>
            <p:spPr>
              <a:xfrm rot="13989466">
                <a:off x="3349123" y="3854894"/>
                <a:ext cx="426233" cy="724133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lowchart: Stored Data 17">
                <a:extLst>
                  <a:ext uri="{FF2B5EF4-FFF2-40B4-BE49-F238E27FC236}">
                    <a16:creationId xmlns:a16="http://schemas.microsoft.com/office/drawing/2014/main" id="{8358E41E-7174-13FE-46FB-BF5238BB3740}"/>
                  </a:ext>
                </a:extLst>
              </p:cNvPr>
              <p:cNvSpPr/>
              <p:nvPr/>
            </p:nvSpPr>
            <p:spPr>
              <a:xfrm rot="18421343">
                <a:off x="2946281" y="3849609"/>
                <a:ext cx="426233" cy="724134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2992CB-10B5-0E86-FA3F-E118F193A23B}"/>
                  </a:ext>
                </a:extLst>
              </p:cNvPr>
              <p:cNvSpPr/>
              <p:nvPr/>
            </p:nvSpPr>
            <p:spPr>
              <a:xfrm>
                <a:off x="2966276" y="3704343"/>
                <a:ext cx="790215" cy="507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4834175D-20DB-DF33-9263-BC5BCD9E7C2C}"/>
                  </a:ext>
                </a:extLst>
              </p:cNvPr>
              <p:cNvSpPr/>
              <p:nvPr/>
            </p:nvSpPr>
            <p:spPr>
              <a:xfrm>
                <a:off x="2780231" y="3039417"/>
                <a:ext cx="1162307" cy="2286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14A545-934F-89FF-465D-AC01E36AF31B}"/>
                </a:ext>
              </a:extLst>
            </p:cNvPr>
            <p:cNvGrpSpPr/>
            <p:nvPr/>
          </p:nvGrpSpPr>
          <p:grpSpPr>
            <a:xfrm>
              <a:off x="737142" y="4767351"/>
              <a:ext cx="497874" cy="668226"/>
              <a:chOff x="5438539" y="7646118"/>
              <a:chExt cx="814830" cy="1093633"/>
            </a:xfrm>
            <a:solidFill>
              <a:schemeClr val="bg1"/>
            </a:solidFill>
          </p:grpSpPr>
          <p:sp>
            <p:nvSpPr>
              <p:cNvPr id="22" name="Round Same Side Corner Rectangle 21">
                <a:extLst>
                  <a:ext uri="{FF2B5EF4-FFF2-40B4-BE49-F238E27FC236}">
                    <a16:creationId xmlns:a16="http://schemas.microsoft.com/office/drawing/2014/main" id="{1ACD0F3C-5EF5-9F0A-F6DA-A72957178243}"/>
                  </a:ext>
                </a:extLst>
              </p:cNvPr>
              <p:cNvSpPr/>
              <p:nvPr/>
            </p:nvSpPr>
            <p:spPr>
              <a:xfrm>
                <a:off x="5440940" y="8395605"/>
                <a:ext cx="323729" cy="3441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57E11DB-A4A0-5045-57A3-D4A91D726D53}"/>
                  </a:ext>
                </a:extLst>
              </p:cNvPr>
              <p:cNvSpPr/>
              <p:nvPr/>
            </p:nvSpPr>
            <p:spPr>
              <a:xfrm>
                <a:off x="5438539" y="8011964"/>
                <a:ext cx="327409" cy="3274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ound Same Side Corner Rectangle 23">
                <a:extLst>
                  <a:ext uri="{FF2B5EF4-FFF2-40B4-BE49-F238E27FC236}">
                    <a16:creationId xmlns:a16="http://schemas.microsoft.com/office/drawing/2014/main" id="{0EC3CA6B-DC00-9D5F-4AD7-F462C1C45DB6}"/>
                  </a:ext>
                </a:extLst>
              </p:cNvPr>
              <p:cNvSpPr/>
              <p:nvPr/>
            </p:nvSpPr>
            <p:spPr>
              <a:xfrm>
                <a:off x="5928360" y="8029758"/>
                <a:ext cx="323730" cy="70999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C3A356-29F3-67F0-6744-42FC9743C080}"/>
                  </a:ext>
                </a:extLst>
              </p:cNvPr>
              <p:cNvSpPr/>
              <p:nvPr/>
            </p:nvSpPr>
            <p:spPr>
              <a:xfrm>
                <a:off x="5925959" y="7646118"/>
                <a:ext cx="327410" cy="3274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ound Same Side Corner Rectangle 25">
                <a:extLst>
                  <a:ext uri="{FF2B5EF4-FFF2-40B4-BE49-F238E27FC236}">
                    <a16:creationId xmlns:a16="http://schemas.microsoft.com/office/drawing/2014/main" id="{F2A3383E-2596-952E-E356-1CA012423F0E}"/>
                  </a:ext>
                </a:extLst>
              </p:cNvPr>
              <p:cNvSpPr/>
              <p:nvPr/>
            </p:nvSpPr>
            <p:spPr>
              <a:xfrm rot="12859561">
                <a:off x="5864557" y="8125814"/>
                <a:ext cx="101108" cy="244001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ound Same Side Corner Rectangle 26">
                <a:extLst>
                  <a:ext uri="{FF2B5EF4-FFF2-40B4-BE49-F238E27FC236}">
                    <a16:creationId xmlns:a16="http://schemas.microsoft.com/office/drawing/2014/main" id="{A676ADA6-DA27-E16B-105F-2FBD80825C1A}"/>
                  </a:ext>
                </a:extLst>
              </p:cNvPr>
              <p:cNvSpPr/>
              <p:nvPr/>
            </p:nvSpPr>
            <p:spPr>
              <a:xfrm rot="14101202">
                <a:off x="5757134" y="8268990"/>
                <a:ext cx="101108" cy="165176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DD87E27-1A35-B72C-3E7E-682BE4E248EB}"/>
              </a:ext>
            </a:extLst>
          </p:cNvPr>
          <p:cNvSpPr txBox="1"/>
          <p:nvPr/>
        </p:nvSpPr>
        <p:spPr>
          <a:xfrm>
            <a:off x="9277231" y="1620253"/>
            <a:ext cx="18976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Relaciones sanas entre el cuidador 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402423-DB28-8DD6-8A21-EC68861246A8}"/>
              </a:ext>
            </a:extLst>
          </p:cNvPr>
          <p:cNvSpPr txBox="1"/>
          <p:nvPr/>
        </p:nvSpPr>
        <p:spPr>
          <a:xfrm>
            <a:off x="5602002" y="1620253"/>
            <a:ext cx="1897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Cuidadores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atentos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/as 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solidarios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/as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4B0D30-9D74-EAD2-DC82-36C04D8107B1}"/>
              </a:ext>
            </a:extLst>
          </p:cNvPr>
          <p:cNvSpPr txBox="1"/>
          <p:nvPr/>
        </p:nvSpPr>
        <p:spPr>
          <a:xfrm>
            <a:off x="1867802" y="1620253"/>
            <a:ext cx="1897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Entornos afectuosos y protectores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9DE078-74A6-8610-AB2E-1A24A4BBFC0C}"/>
              </a:ext>
            </a:extLst>
          </p:cNvPr>
          <p:cNvGrpSpPr/>
          <p:nvPr/>
        </p:nvGrpSpPr>
        <p:grpSpPr>
          <a:xfrm>
            <a:off x="678442" y="1567255"/>
            <a:ext cx="937477" cy="1121659"/>
            <a:chOff x="678442" y="1567255"/>
            <a:chExt cx="937477" cy="112165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700636-12F2-322F-9669-9A412008BBE1}"/>
                </a:ext>
              </a:extLst>
            </p:cNvPr>
            <p:cNvGrpSpPr/>
            <p:nvPr/>
          </p:nvGrpSpPr>
          <p:grpSpPr>
            <a:xfrm>
              <a:off x="678442" y="1567255"/>
              <a:ext cx="937477" cy="1121659"/>
              <a:chOff x="2780231" y="3039417"/>
              <a:chExt cx="1162307" cy="139066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972785-9FEF-EC53-4669-C2C306F1EEA1}"/>
                  </a:ext>
                </a:extLst>
              </p:cNvPr>
              <p:cNvSpPr/>
              <p:nvPr/>
            </p:nvSpPr>
            <p:spPr>
              <a:xfrm>
                <a:off x="2780231" y="3268017"/>
                <a:ext cx="1162307" cy="8622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Flowchart: Stored Data 4">
                <a:extLst>
                  <a:ext uri="{FF2B5EF4-FFF2-40B4-BE49-F238E27FC236}">
                    <a16:creationId xmlns:a16="http://schemas.microsoft.com/office/drawing/2014/main" id="{BCF50061-021D-8FD0-87AF-45107FBE2860}"/>
                  </a:ext>
                </a:extLst>
              </p:cNvPr>
              <p:cNvSpPr/>
              <p:nvPr/>
            </p:nvSpPr>
            <p:spPr>
              <a:xfrm rot="13989466">
                <a:off x="3349123" y="3854894"/>
                <a:ext cx="426233" cy="724133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Flowchart: Stored Data 5">
                <a:extLst>
                  <a:ext uri="{FF2B5EF4-FFF2-40B4-BE49-F238E27FC236}">
                    <a16:creationId xmlns:a16="http://schemas.microsoft.com/office/drawing/2014/main" id="{B95A7E73-FF5B-7CDC-0589-EE8884990779}"/>
                  </a:ext>
                </a:extLst>
              </p:cNvPr>
              <p:cNvSpPr/>
              <p:nvPr/>
            </p:nvSpPr>
            <p:spPr>
              <a:xfrm rot="18421343">
                <a:off x="2946281" y="3849609"/>
                <a:ext cx="426233" cy="724134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483514-44CC-7A91-F252-EC6060C60062}"/>
                  </a:ext>
                </a:extLst>
              </p:cNvPr>
              <p:cNvSpPr/>
              <p:nvPr/>
            </p:nvSpPr>
            <p:spPr>
              <a:xfrm>
                <a:off x="2966276" y="3704343"/>
                <a:ext cx="790215" cy="507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36F447A3-3B0B-F4FC-1EE8-88D53A5CC7B1}"/>
                  </a:ext>
                </a:extLst>
              </p:cNvPr>
              <p:cNvSpPr/>
              <p:nvPr/>
            </p:nvSpPr>
            <p:spPr>
              <a:xfrm>
                <a:off x="2780231" y="3039417"/>
                <a:ext cx="1162307" cy="2286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76AC46E-F184-37D3-EC94-C0B6EBE2603B}"/>
                </a:ext>
              </a:extLst>
            </p:cNvPr>
            <p:cNvGrpSpPr/>
            <p:nvPr/>
          </p:nvGrpSpPr>
          <p:grpSpPr>
            <a:xfrm>
              <a:off x="820591" y="1847754"/>
              <a:ext cx="633925" cy="581856"/>
              <a:chOff x="7619849" y="5297373"/>
              <a:chExt cx="500332" cy="459236"/>
            </a:xfrm>
          </p:grpSpPr>
          <p:sp>
            <p:nvSpPr>
              <p:cNvPr id="47" name="Trapezoid 46">
                <a:extLst>
                  <a:ext uri="{FF2B5EF4-FFF2-40B4-BE49-F238E27FC236}">
                    <a16:creationId xmlns:a16="http://schemas.microsoft.com/office/drawing/2014/main" id="{318FD8C0-19BF-2079-6005-10FA619EFE5F}"/>
                  </a:ext>
                </a:extLst>
              </p:cNvPr>
              <p:cNvSpPr/>
              <p:nvPr/>
            </p:nvSpPr>
            <p:spPr>
              <a:xfrm>
                <a:off x="7619849" y="5297373"/>
                <a:ext cx="500332" cy="200981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4111138-A180-D838-F897-3E1289BECE14}"/>
                  </a:ext>
                </a:extLst>
              </p:cNvPr>
              <p:cNvSpPr/>
              <p:nvPr/>
            </p:nvSpPr>
            <p:spPr>
              <a:xfrm>
                <a:off x="7663186" y="5498354"/>
                <a:ext cx="413659" cy="25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FD072DB0-C23C-D500-B30D-4F7F2AC84754}"/>
                </a:ext>
              </a:extLst>
            </p:cNvPr>
            <p:cNvSpPr/>
            <p:nvPr/>
          </p:nvSpPr>
          <p:spPr>
            <a:xfrm>
              <a:off x="1004668" y="2053550"/>
              <a:ext cx="285023" cy="254645"/>
            </a:xfrm>
            <a:prstGeom prst="hear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0D1321C-66D3-0FFE-C5D8-B70FFAEA6F5B}"/>
              </a:ext>
            </a:extLst>
          </p:cNvPr>
          <p:cNvGrpSpPr/>
          <p:nvPr/>
        </p:nvGrpSpPr>
        <p:grpSpPr>
          <a:xfrm>
            <a:off x="4412642" y="1567255"/>
            <a:ext cx="937477" cy="1121659"/>
            <a:chOff x="548251" y="3024358"/>
            <a:chExt cx="937477" cy="11216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BD8D4F-E563-AE6A-AA5E-40DEAE681352}"/>
                </a:ext>
              </a:extLst>
            </p:cNvPr>
            <p:cNvGrpSpPr/>
            <p:nvPr/>
          </p:nvGrpSpPr>
          <p:grpSpPr>
            <a:xfrm>
              <a:off x="548251" y="3024358"/>
              <a:ext cx="937477" cy="1121659"/>
              <a:chOff x="2780231" y="3039417"/>
              <a:chExt cx="1162307" cy="139066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C2CB87-D05E-7CDE-4D1A-7589E36B38EA}"/>
                  </a:ext>
                </a:extLst>
              </p:cNvPr>
              <p:cNvSpPr/>
              <p:nvPr/>
            </p:nvSpPr>
            <p:spPr>
              <a:xfrm>
                <a:off x="2780231" y="3268017"/>
                <a:ext cx="1162307" cy="8622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lowchart: Stored Data 10">
                <a:extLst>
                  <a:ext uri="{FF2B5EF4-FFF2-40B4-BE49-F238E27FC236}">
                    <a16:creationId xmlns:a16="http://schemas.microsoft.com/office/drawing/2014/main" id="{0D4EBCD5-F583-1702-B77F-9071024D3859}"/>
                  </a:ext>
                </a:extLst>
              </p:cNvPr>
              <p:cNvSpPr/>
              <p:nvPr/>
            </p:nvSpPr>
            <p:spPr>
              <a:xfrm rot="13989466">
                <a:off x="3349123" y="3854894"/>
                <a:ext cx="426233" cy="724133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lowchart: Stored Data 11">
                <a:extLst>
                  <a:ext uri="{FF2B5EF4-FFF2-40B4-BE49-F238E27FC236}">
                    <a16:creationId xmlns:a16="http://schemas.microsoft.com/office/drawing/2014/main" id="{9D033F09-5ED1-BB17-2F15-24FE6C298EEB}"/>
                  </a:ext>
                </a:extLst>
              </p:cNvPr>
              <p:cNvSpPr/>
              <p:nvPr/>
            </p:nvSpPr>
            <p:spPr>
              <a:xfrm rot="18421343">
                <a:off x="2946281" y="3849609"/>
                <a:ext cx="426233" cy="724134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B8EBF0-0224-7536-868E-09D950C36617}"/>
                  </a:ext>
                </a:extLst>
              </p:cNvPr>
              <p:cNvSpPr/>
              <p:nvPr/>
            </p:nvSpPr>
            <p:spPr>
              <a:xfrm>
                <a:off x="2966276" y="3704343"/>
                <a:ext cx="790215" cy="507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D92C4BCA-EDA8-5DCD-8433-84A455192319}"/>
                  </a:ext>
                </a:extLst>
              </p:cNvPr>
              <p:cNvSpPr/>
              <p:nvPr/>
            </p:nvSpPr>
            <p:spPr>
              <a:xfrm>
                <a:off x="2780231" y="3039417"/>
                <a:ext cx="1162307" cy="2286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841AFB4-8517-882F-6F19-4782C6019B55}"/>
                </a:ext>
              </a:extLst>
            </p:cNvPr>
            <p:cNvGrpSpPr/>
            <p:nvPr/>
          </p:nvGrpSpPr>
          <p:grpSpPr>
            <a:xfrm>
              <a:off x="722202" y="3250645"/>
              <a:ext cx="547216" cy="690061"/>
              <a:chOff x="8440399" y="3758191"/>
              <a:chExt cx="648257" cy="817478"/>
            </a:xfrm>
            <a:solidFill>
              <a:schemeClr val="bg1"/>
            </a:solidFill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1547385-071A-0DA4-474A-F76CBAFCBC52}"/>
                  </a:ext>
                </a:extLst>
              </p:cNvPr>
              <p:cNvGrpSpPr/>
              <p:nvPr/>
            </p:nvGrpSpPr>
            <p:grpSpPr>
              <a:xfrm>
                <a:off x="8835207" y="3758191"/>
                <a:ext cx="253449" cy="817478"/>
                <a:chOff x="4045582" y="1684320"/>
                <a:chExt cx="350098" cy="1129211"/>
              </a:xfrm>
              <a:grpFill/>
            </p:grpSpPr>
            <p:sp>
              <p:nvSpPr>
                <p:cNvPr id="54" name="Round Same Side Corner Rectangle 21">
                  <a:extLst>
                    <a:ext uri="{FF2B5EF4-FFF2-40B4-BE49-F238E27FC236}">
                      <a16:creationId xmlns:a16="http://schemas.microsoft.com/office/drawing/2014/main" id="{7A258BB8-2B5C-42B4-ABA1-5C31152CB1CC}"/>
                    </a:ext>
                  </a:extLst>
                </p:cNvPr>
                <p:cNvSpPr/>
                <p:nvPr/>
              </p:nvSpPr>
              <p:spPr>
                <a:xfrm>
                  <a:off x="4045582" y="2069359"/>
                  <a:ext cx="350098" cy="74417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54EEBDD-23CE-A0A7-AE81-2BA071A8BFA9}"/>
                    </a:ext>
                  </a:extLst>
                </p:cNvPr>
                <p:cNvSpPr/>
                <p:nvPr/>
              </p:nvSpPr>
              <p:spPr>
                <a:xfrm>
                  <a:off x="4064379" y="1684320"/>
                  <a:ext cx="328890" cy="32889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065A962-5FA9-143F-22B2-95DD14CECF21}"/>
                  </a:ext>
                </a:extLst>
              </p:cNvPr>
              <p:cNvGrpSpPr/>
              <p:nvPr/>
            </p:nvGrpSpPr>
            <p:grpSpPr>
              <a:xfrm>
                <a:off x="8440399" y="3758191"/>
                <a:ext cx="363228" cy="817478"/>
                <a:chOff x="3000654" y="1516217"/>
                <a:chExt cx="245039" cy="551483"/>
              </a:xfrm>
              <a:grpFill/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90B945FB-631A-A7EF-05A4-3585D7C45C91}"/>
                    </a:ext>
                  </a:extLst>
                </p:cNvPr>
                <p:cNvGrpSpPr/>
                <p:nvPr/>
              </p:nvGrpSpPr>
              <p:grpSpPr>
                <a:xfrm>
                  <a:off x="3036509" y="1516217"/>
                  <a:ext cx="172158" cy="551483"/>
                  <a:chOff x="4043172" y="1684320"/>
                  <a:chExt cx="352508" cy="1129211"/>
                </a:xfrm>
                <a:grpFill/>
              </p:grpSpPr>
              <p:sp>
                <p:nvSpPr>
                  <p:cNvPr id="60" name="Round Same Side Corner Rectangle 21">
                    <a:extLst>
                      <a:ext uri="{FF2B5EF4-FFF2-40B4-BE49-F238E27FC236}">
                        <a16:creationId xmlns:a16="http://schemas.microsoft.com/office/drawing/2014/main" id="{0C06BCF6-EE1E-8F1C-B02C-4B7894F399C2}"/>
                      </a:ext>
                    </a:extLst>
                  </p:cNvPr>
                  <p:cNvSpPr/>
                  <p:nvPr/>
                </p:nvSpPr>
                <p:spPr>
                  <a:xfrm>
                    <a:off x="4045582" y="2069359"/>
                    <a:ext cx="350098" cy="744172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FBE53733-0471-8363-F5A1-B492E830EB73}"/>
                      </a:ext>
                    </a:extLst>
                  </p:cNvPr>
                  <p:cNvSpPr/>
                  <p:nvPr/>
                </p:nvSpPr>
                <p:spPr>
                  <a:xfrm>
                    <a:off x="4043172" y="1684320"/>
                    <a:ext cx="328891" cy="32889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9" name="Flowchart: Manual Operation 58">
                  <a:extLst>
                    <a:ext uri="{FF2B5EF4-FFF2-40B4-BE49-F238E27FC236}">
                      <a16:creationId xmlns:a16="http://schemas.microsoft.com/office/drawing/2014/main" id="{395B180A-5046-2DCF-AE66-8E14F99085E7}"/>
                    </a:ext>
                  </a:extLst>
                </p:cNvPr>
                <p:cNvSpPr/>
                <p:nvPr/>
              </p:nvSpPr>
              <p:spPr>
                <a:xfrm rot="10800000">
                  <a:off x="3000654" y="1805724"/>
                  <a:ext cx="245039" cy="261975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7A9DFCC-A4C7-6E3A-4E17-86631F8A491B}"/>
              </a:ext>
            </a:extLst>
          </p:cNvPr>
          <p:cNvSpPr/>
          <p:nvPr/>
        </p:nvSpPr>
        <p:spPr>
          <a:xfrm>
            <a:off x="678442" y="3026871"/>
            <a:ext cx="3320211" cy="29390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1: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ejemplo positivo de un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afectuoso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protector</a:t>
            </a:r>
          </a:p>
          <a:p>
            <a:pPr marL="0"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2: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ejemplo negativo que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contrario de un entorno afectuoso y protector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B1A0382-473B-17E5-B32B-5378B2845928}"/>
              </a:ext>
            </a:extLst>
          </p:cNvPr>
          <p:cNvSpPr/>
          <p:nvPr/>
        </p:nvSpPr>
        <p:spPr>
          <a:xfrm>
            <a:off x="4412642" y="3026871"/>
            <a:ext cx="3320211" cy="29390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3: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ejemplo positivo de cuidador sensible y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</a:p>
          <a:p>
            <a:pPr marL="0"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4: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ejemplo negativo que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contrario de un/a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8055D39-8129-C39E-31E7-A6F9B625950B}"/>
              </a:ext>
            </a:extLst>
          </p:cNvPr>
          <p:cNvSpPr/>
          <p:nvPr/>
        </p:nvSpPr>
        <p:spPr>
          <a:xfrm>
            <a:off x="8152619" y="3026871"/>
            <a:ext cx="3320211" cy="29390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5: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ejemplo positivo de relación sana entre cuidador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</a:p>
          <a:p>
            <a:pPr marL="0"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6: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ejemplo negativo que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contrario de una relación sana entre cuidador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</a:p>
        </p:txBody>
      </p:sp>
    </p:spTree>
    <p:extLst>
      <p:ext uri="{BB962C8B-B14F-4D97-AF65-F5344CB8AC3E}">
        <p14:creationId xmlns:p14="http://schemas.microsoft.com/office/powerpoint/2010/main" val="406691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/>
          <p:nvPr/>
        </p:nvSpPr>
        <p:spPr>
          <a:xfrm>
            <a:off x="1817077" y="3136612"/>
            <a:ext cx="85578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72">
            <a:extLst>
              <a:ext uri="{FF2B5EF4-FFF2-40B4-BE49-F238E27FC236}">
                <a16:creationId xmlns:a16="http://schemas.microsoft.com/office/drawing/2014/main" id="{81E8A4BE-B298-2DD3-2BA3-79D3D8D0B6D8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CA" sz="5400" b="1" dirty="0" err="1">
                <a:solidFill>
                  <a:schemeClr val="bg1">
                    <a:lumMod val="75000"/>
                  </a:schemeClr>
                </a:solidFill>
                <a:latin typeface="Garamond"/>
              </a:rPr>
              <a:t>Guía</a:t>
            </a:r>
            <a:r>
              <a:rPr lang="en-CA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 del </a:t>
            </a:r>
            <a:r>
              <a:rPr lang="en-CA" sz="5400" b="1" dirty="0" err="1">
                <a:solidFill>
                  <a:schemeClr val="bg1">
                    <a:lumMod val="75000"/>
                  </a:schemeClr>
                </a:solidFill>
                <a:latin typeface="Garamond"/>
              </a:rPr>
              <a:t>facilitador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29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2">
            <a:extLst>
              <a:ext uri="{FF2B5EF4-FFF2-40B4-BE49-F238E27FC236}">
                <a16:creationId xmlns:a16="http://schemas.microsoft.com/office/drawing/2014/main" id="{9F59068E-8D15-3303-EAAA-401EC80E7E37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92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33E4-5B53-9A02-C62F-66F3E573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20516"/>
            <a:ext cx="10505076" cy="868968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highlight>
                  <a:srgbClr val="FFFF00"/>
                </a:highlight>
              </a:rPr>
              <a:t>Familias</a:t>
            </a:r>
            <a:r>
              <a:rPr lang="en-US" sz="2400" dirty="0">
                <a:highlight>
                  <a:srgbClr val="FFFF00"/>
                </a:highlight>
              </a:rPr>
              <a:t> y/o </a:t>
            </a:r>
            <a:r>
              <a:rPr lang="en-US" sz="2400" dirty="0" err="1">
                <a:highlight>
                  <a:srgbClr val="FFFF00"/>
                </a:highlight>
              </a:rPr>
              <a:t>entornos</a:t>
            </a:r>
            <a:r>
              <a:rPr lang="en-US" sz="2400" dirty="0">
                <a:highlight>
                  <a:srgbClr val="FFFF00"/>
                </a:highlight>
              </a:rPr>
              <a:t> de </a:t>
            </a:r>
            <a:r>
              <a:rPr lang="en-US" sz="2400" dirty="0" err="1">
                <a:highlight>
                  <a:srgbClr val="FFFF00"/>
                </a:highlight>
              </a:rPr>
              <a:t>cuidados</a:t>
            </a:r>
            <a:r>
              <a:rPr lang="en-US" sz="2400" dirty="0">
                <a:highlight>
                  <a:srgbClr val="FFFF00"/>
                </a:highlight>
              </a:rPr>
              <a:t> que requieren apoyo adicional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EE891D-46D5-F647-D7C1-604FAEBBA425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4DD7D006-99FA-525B-9B6E-B5342011266C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F8B3F7F-EB67-57F0-8F07-868DEC4795E1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68EB59-7F00-B904-35F7-0875932146DD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D6629E-84FD-C41A-88AD-A4503FAE69A5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88D9375-E5AC-CDCF-466D-85BC12BF63F0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198735CF-7EC3-DA6F-B7A8-55419FAC4A0A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FE70AF-5668-3FC9-D6B3-7374DE353E84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16DDEE1-D527-194C-66AD-8A3F2E771780}"/>
              </a:ext>
            </a:extLst>
          </p:cNvPr>
          <p:cNvGrpSpPr/>
          <p:nvPr/>
        </p:nvGrpSpPr>
        <p:grpSpPr>
          <a:xfrm>
            <a:off x="866585" y="3336827"/>
            <a:ext cx="1836509" cy="2315910"/>
            <a:chOff x="8440399" y="3758191"/>
            <a:chExt cx="648257" cy="817478"/>
          </a:xfrm>
          <a:solidFill>
            <a:schemeClr val="accent3">
              <a:lumMod val="75000"/>
            </a:schemeClr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EFC44D6-5EDF-169F-DBE2-40F82BEA1A60}"/>
                </a:ext>
              </a:extLst>
            </p:cNvPr>
            <p:cNvGrpSpPr/>
            <p:nvPr/>
          </p:nvGrpSpPr>
          <p:grpSpPr>
            <a:xfrm>
              <a:off x="8835207" y="3758191"/>
              <a:ext cx="253449" cy="817478"/>
              <a:chOff x="4045582" y="1684320"/>
              <a:chExt cx="350098" cy="1129211"/>
            </a:xfrm>
            <a:grpFill/>
          </p:grpSpPr>
          <p:sp>
            <p:nvSpPr>
              <p:cNvPr id="40" name="Round Same Side Corner Rectangle 21">
                <a:extLst>
                  <a:ext uri="{FF2B5EF4-FFF2-40B4-BE49-F238E27FC236}">
                    <a16:creationId xmlns:a16="http://schemas.microsoft.com/office/drawing/2014/main" id="{8CB04E9C-BB30-D8BF-B597-CB4F1E13A204}"/>
                  </a:ext>
                </a:extLst>
              </p:cNvPr>
              <p:cNvSpPr/>
              <p:nvPr/>
            </p:nvSpPr>
            <p:spPr>
              <a:xfrm>
                <a:off x="4045582" y="2069359"/>
                <a:ext cx="350098" cy="7441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A8CFF6C-FB24-8411-B03E-98A46BF2DACF}"/>
                  </a:ext>
                </a:extLst>
              </p:cNvPr>
              <p:cNvSpPr/>
              <p:nvPr/>
            </p:nvSpPr>
            <p:spPr>
              <a:xfrm>
                <a:off x="4064379" y="1684320"/>
                <a:ext cx="328890" cy="3288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AA9F7B2-A648-2BF1-8F26-0D1C3CF9028F}"/>
                </a:ext>
              </a:extLst>
            </p:cNvPr>
            <p:cNvGrpSpPr/>
            <p:nvPr/>
          </p:nvGrpSpPr>
          <p:grpSpPr>
            <a:xfrm>
              <a:off x="8440399" y="3758191"/>
              <a:ext cx="363228" cy="817478"/>
              <a:chOff x="3000654" y="1516217"/>
              <a:chExt cx="245039" cy="551483"/>
            </a:xfrm>
            <a:grpFill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0756FA2-E12D-A412-F164-F3F4E70BBB70}"/>
                  </a:ext>
                </a:extLst>
              </p:cNvPr>
              <p:cNvGrpSpPr/>
              <p:nvPr/>
            </p:nvGrpSpPr>
            <p:grpSpPr>
              <a:xfrm>
                <a:off x="3036509" y="1516217"/>
                <a:ext cx="172158" cy="551483"/>
                <a:chOff x="4043172" y="1684320"/>
                <a:chExt cx="352508" cy="1129211"/>
              </a:xfrm>
              <a:grpFill/>
            </p:grpSpPr>
            <p:sp>
              <p:nvSpPr>
                <p:cNvPr id="38" name="Round Same Side Corner Rectangle 21">
                  <a:extLst>
                    <a:ext uri="{FF2B5EF4-FFF2-40B4-BE49-F238E27FC236}">
                      <a16:creationId xmlns:a16="http://schemas.microsoft.com/office/drawing/2014/main" id="{E51D15A7-0907-9454-60D0-D9AB585AE36D}"/>
                    </a:ext>
                  </a:extLst>
                </p:cNvPr>
                <p:cNvSpPr/>
                <p:nvPr/>
              </p:nvSpPr>
              <p:spPr>
                <a:xfrm>
                  <a:off x="4045582" y="2069359"/>
                  <a:ext cx="350098" cy="74417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1BEAEFE-EE23-3001-127E-5FE7BE18B691}"/>
                    </a:ext>
                  </a:extLst>
                </p:cNvPr>
                <p:cNvSpPr/>
                <p:nvPr/>
              </p:nvSpPr>
              <p:spPr>
                <a:xfrm>
                  <a:off x="4043172" y="1684320"/>
                  <a:ext cx="328891" cy="32889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7" name="Flowchart: Manual Operation 36">
                <a:extLst>
                  <a:ext uri="{FF2B5EF4-FFF2-40B4-BE49-F238E27FC236}">
                    <a16:creationId xmlns:a16="http://schemas.microsoft.com/office/drawing/2014/main" id="{AF69BE70-0BCA-C088-82A0-0B4A94AD5A74}"/>
                  </a:ext>
                </a:extLst>
              </p:cNvPr>
              <p:cNvSpPr/>
              <p:nvPr/>
            </p:nvSpPr>
            <p:spPr>
              <a:xfrm rot="10800000">
                <a:off x="3000654" y="1805724"/>
                <a:ext cx="245039" cy="261975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B4C11509-941C-CEDE-384C-822D16AEBD0B}"/>
              </a:ext>
            </a:extLst>
          </p:cNvPr>
          <p:cNvSpPr/>
          <p:nvPr/>
        </p:nvSpPr>
        <p:spPr>
          <a:xfrm>
            <a:off x="3341376" y="2039558"/>
            <a:ext cx="3177863" cy="2866927"/>
          </a:xfrm>
          <a:prstGeom prst="wedgeRoundRectCallout">
            <a:avLst>
              <a:gd name="adj1" fmla="val -61321"/>
              <a:gd name="adj2" fmla="val -3150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¿A qué retos se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enfrentan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cuidadores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este contexto?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B36ED300-73FD-F134-AC0C-10B5E1197017}"/>
              </a:ext>
            </a:extLst>
          </p:cNvPr>
          <p:cNvSpPr/>
          <p:nvPr/>
        </p:nvSpPr>
        <p:spPr>
          <a:xfrm>
            <a:off x="6876312" y="2039558"/>
            <a:ext cx="4449103" cy="2866927"/>
          </a:xfrm>
          <a:prstGeom prst="wedgeRoundRectCallout">
            <a:avLst>
              <a:gd name="adj1" fmla="val 34825"/>
              <a:gd name="adj2" fmla="val 5834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 hablamos de fortalecimiento familiar, ¿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familias 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cuidadores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necesitan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apoyo adicional que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¿De qué familias se trata y por qué? </a:t>
            </a:r>
          </a:p>
        </p:txBody>
      </p:sp>
    </p:spTree>
    <p:extLst>
      <p:ext uri="{BB962C8B-B14F-4D97-AF65-F5344CB8AC3E}">
        <p14:creationId xmlns:p14="http://schemas.microsoft.com/office/powerpoint/2010/main" val="3907436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72">
            <a:extLst>
              <a:ext uri="{FF2B5EF4-FFF2-40B4-BE49-F238E27FC236}">
                <a16:creationId xmlns:a16="http://schemas.microsoft.com/office/drawing/2014/main" id="{8E6FAB5B-4509-7415-F49F-8726835297D9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89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136B-B2FD-7BBA-6509-F09F9F2C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16"/>
            <a:ext cx="9642062" cy="868968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Resiliencia, </a:t>
            </a:r>
            <a:r>
              <a:rPr lang="en-US" dirty="0" err="1">
                <a:highlight>
                  <a:srgbClr val="FFFF00"/>
                </a:highlight>
              </a:rPr>
              <a:t>fortalezas</a:t>
            </a:r>
            <a:r>
              <a:rPr lang="en-US" dirty="0">
                <a:highlight>
                  <a:srgbClr val="FFFF00"/>
                </a:highlight>
              </a:rPr>
              <a:t> y </a:t>
            </a:r>
            <a:r>
              <a:rPr lang="en-US" dirty="0" err="1">
                <a:highlight>
                  <a:srgbClr val="FFFF00"/>
                </a:highlight>
              </a:rPr>
              <a:t>factores</a:t>
            </a:r>
            <a:r>
              <a:rPr lang="en-US" dirty="0">
                <a:highlight>
                  <a:srgbClr val="FFFF00"/>
                </a:highlight>
              </a:rPr>
              <a:t> de </a:t>
            </a:r>
            <a:r>
              <a:rPr lang="en-US" dirty="0" err="1">
                <a:highlight>
                  <a:srgbClr val="FFFF00"/>
                </a:highlight>
              </a:rPr>
              <a:t>protección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08B247-3039-1524-50EA-D1A5AA73E550}"/>
              </a:ext>
            </a:extLst>
          </p:cNvPr>
          <p:cNvGrpSpPr/>
          <p:nvPr/>
        </p:nvGrpSpPr>
        <p:grpSpPr>
          <a:xfrm>
            <a:off x="4138196" y="2213946"/>
            <a:ext cx="3491403" cy="2885592"/>
            <a:chOff x="7499908" y="4900577"/>
            <a:chExt cx="997752" cy="8246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08EAEF-3463-CB79-C6C9-36E187977451}"/>
                </a:ext>
              </a:extLst>
            </p:cNvPr>
            <p:cNvGrpSpPr/>
            <p:nvPr/>
          </p:nvGrpSpPr>
          <p:grpSpPr>
            <a:xfrm>
              <a:off x="7499908" y="4900577"/>
              <a:ext cx="997752" cy="824627"/>
              <a:chOff x="5957706" y="3325646"/>
              <a:chExt cx="2611796" cy="1892062"/>
            </a:xfrm>
            <a:solidFill>
              <a:schemeClr val="accent4"/>
            </a:solidFill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3B6F5DB-6DAD-4F09-5457-CECF8E541636}"/>
                  </a:ext>
                </a:extLst>
              </p:cNvPr>
              <p:cNvSpPr/>
              <p:nvPr/>
            </p:nvSpPr>
            <p:spPr>
              <a:xfrm>
                <a:off x="5957706" y="3547504"/>
                <a:ext cx="2611796" cy="1670204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Helvetica Neue"/>
                </a:endParaRPr>
              </a:p>
            </p:txBody>
          </p:sp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260B1B89-A44F-146A-E059-304F9756AAA2}"/>
                  </a:ext>
                </a:extLst>
              </p:cNvPr>
              <p:cNvSpPr/>
              <p:nvPr/>
            </p:nvSpPr>
            <p:spPr>
              <a:xfrm>
                <a:off x="5957706" y="3325646"/>
                <a:ext cx="538650" cy="51582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CA12B69-634C-8D7B-D16B-F7240598BDEA}"/>
                </a:ext>
              </a:extLst>
            </p:cNvPr>
            <p:cNvGrpSpPr/>
            <p:nvPr/>
          </p:nvGrpSpPr>
          <p:grpSpPr>
            <a:xfrm>
              <a:off x="7871183" y="5154803"/>
              <a:ext cx="316610" cy="462618"/>
              <a:chOff x="8661923" y="4758813"/>
              <a:chExt cx="825538" cy="1206243"/>
            </a:xfrm>
            <a:solidFill>
              <a:schemeClr val="bg1"/>
            </a:solidFill>
          </p:grpSpPr>
          <p:sp>
            <p:nvSpPr>
              <p:cNvPr id="23" name="Circle: Hollow 22">
                <a:extLst>
                  <a:ext uri="{FF2B5EF4-FFF2-40B4-BE49-F238E27FC236}">
                    <a16:creationId xmlns:a16="http://schemas.microsoft.com/office/drawing/2014/main" id="{3F99C41D-8318-705C-8209-F6895F7F9F71}"/>
                  </a:ext>
                </a:extLst>
              </p:cNvPr>
              <p:cNvSpPr/>
              <p:nvPr/>
            </p:nvSpPr>
            <p:spPr>
              <a:xfrm>
                <a:off x="8661923" y="4758813"/>
                <a:ext cx="825538" cy="84557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71D9089-58B5-B6AB-E280-5FB5876E1BA2}"/>
                  </a:ext>
                </a:extLst>
              </p:cNvPr>
              <p:cNvSpPr/>
              <p:nvPr/>
            </p:nvSpPr>
            <p:spPr>
              <a:xfrm rot="1978244">
                <a:off x="8694854" y="5424756"/>
                <a:ext cx="193867" cy="5403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616D5D9-776A-4B84-0B95-879508A5E1F2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89DD2A54-87DD-333A-F912-97D0BE8E91FD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B4328F-BFF4-F948-8720-0AA9AC4C3C56}"/>
                </a:ext>
              </a:extLst>
            </p:cNvPr>
            <p:cNvGrpSpPr/>
            <p:nvPr/>
          </p:nvGrpSpPr>
          <p:grpSpPr>
            <a:xfrm>
              <a:off x="10737628" y="758745"/>
              <a:ext cx="562136" cy="634675"/>
              <a:chOff x="760175" y="830142"/>
              <a:chExt cx="867619" cy="97957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360A9B-9D15-14BD-201C-48CE1D3D0BAE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8-9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E666A0-5EDA-6760-683D-D9DEE5CF3018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8802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2">
            <a:extLst>
              <a:ext uri="{FF2B5EF4-FFF2-40B4-BE49-F238E27FC236}">
                <a16:creationId xmlns:a16="http://schemas.microsoft.com/office/drawing/2014/main" id="{48E4E1D2-2A9B-DD1F-8686-57D919016009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58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3197BD-9E50-F7D0-EA03-F197845B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16"/>
            <a:ext cx="12192000" cy="868968"/>
          </a:xfrm>
        </p:spPr>
        <p:txBody>
          <a:bodyPr>
            <a:normAutofit/>
          </a:bodyPr>
          <a:lstStyle/>
          <a:p>
            <a:r>
              <a:rPr lang="en-US" dirty="0"/>
              <a:t>Reflexión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FC754-98F1-931F-483C-17F81550A6B2}"/>
              </a:ext>
            </a:extLst>
          </p:cNvPr>
          <p:cNvSpPr txBox="1"/>
          <p:nvPr/>
        </p:nvSpPr>
        <p:spPr>
          <a:xfrm>
            <a:off x="5853158" y="2039560"/>
            <a:ext cx="53307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opinan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del enfoque de fortalecimiento familiar?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¿Es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un enfoque que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adoptando?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Creen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podrían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hacer algo más?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A6B2A5-89DE-19F7-A0A6-5DA7B356AD7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D9E6D752-79AC-8C1F-1276-E8D62871890D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0BCC9B-AF1C-A706-E9B3-64CCD2108E19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3F4875-54AF-1914-F7FB-508D7F77BF9F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AC08EFD-4539-A4A6-8DDF-E89D184188D2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011E3C9-9C21-187E-2BD9-3578680A3586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26CC0075-B880-9481-7714-D3C0280C83E3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12524D5-94CA-0C03-58B9-DB0FA9F6D3FC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4" name="Group 9">
            <a:extLst>
              <a:ext uri="{FF2B5EF4-FFF2-40B4-BE49-F238E27FC236}">
                <a16:creationId xmlns:a16="http://schemas.microsoft.com/office/drawing/2014/main" id="{E8DE2B1F-2098-5D12-9E13-8CDADDF05C08}"/>
              </a:ext>
            </a:extLst>
          </p:cNvPr>
          <p:cNvGrpSpPr/>
          <p:nvPr/>
        </p:nvGrpSpPr>
        <p:grpSpPr>
          <a:xfrm>
            <a:off x="1538327" y="2343149"/>
            <a:ext cx="3592674" cy="2724171"/>
            <a:chOff x="1117683" y="2194390"/>
            <a:chExt cx="3415887" cy="2678824"/>
          </a:xfrm>
          <a:solidFill>
            <a:schemeClr val="accent3">
              <a:lumMod val="75000"/>
            </a:schemeClr>
          </a:solidFill>
        </p:grpSpPr>
        <p:sp>
          <p:nvSpPr>
            <p:cNvPr id="25" name="Speech Bubble: Rectangle with Corners Rounded 6">
              <a:extLst>
                <a:ext uri="{FF2B5EF4-FFF2-40B4-BE49-F238E27FC236}">
                  <a16:creationId xmlns:a16="http://schemas.microsoft.com/office/drawing/2014/main" id="{8D6A9246-5480-C62D-39FE-C8E5945F86C5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6" name="Speech Bubble: Rectangle with Corners Rounded 7">
              <a:extLst>
                <a:ext uri="{FF2B5EF4-FFF2-40B4-BE49-F238E27FC236}">
                  <a16:creationId xmlns:a16="http://schemas.microsoft.com/office/drawing/2014/main" id="{34D07734-61BF-A4CA-600D-1F8659B81E02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7" name="Speech Bubble: Rectangle with Corners Rounded 8">
              <a:extLst>
                <a:ext uri="{FF2B5EF4-FFF2-40B4-BE49-F238E27FC236}">
                  <a16:creationId xmlns:a16="http://schemas.microsoft.com/office/drawing/2014/main" id="{200E3D2F-B7D5-4EEA-3EA1-E4339A2714B7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271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dirty="0">
                <a:ea typeface="Arial"/>
                <a:sym typeface="Arial"/>
              </a:rPr>
              <a:t>Puntos clave de </a:t>
            </a:r>
            <a:r>
              <a:rPr lang="en-US" dirty="0" err="1">
                <a:ea typeface="Arial"/>
                <a:sym typeface="Arial"/>
              </a:rPr>
              <a:t>aprendizaje</a:t>
            </a:r>
            <a:endParaRPr lang="en-US" dirty="0"/>
          </a:p>
        </p:txBody>
      </p:sp>
      <p:sp>
        <p:nvSpPr>
          <p:cNvPr id="256" name="Google Shape;256;p19"/>
          <p:cNvSpPr/>
          <p:nvPr/>
        </p:nvSpPr>
        <p:spPr>
          <a:xfrm>
            <a:off x="1755151" y="1950227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5570220" y="1950227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659146" y="3576020"/>
            <a:ext cx="3243569" cy="26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 enfoque de fortalecimiento familiar se centra en la resiliencia, se basa en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fortalezas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 se orienta hacia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factores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protección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en-US" sz="2200" b="0" i="0" u="none" strike="sngStrike" cap="none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4324350" y="3576020"/>
            <a:ext cx="3543300" cy="26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Los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tres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factores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protección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son: entornos afectuosos y protectores; cuidadores sensibles y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comprensivos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/as; y relaciones sanas entre cuidadores y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menores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en-US" sz="2200" b="0" i="0" u="none" strike="sngStrike" cap="none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259;p19">
            <a:extLst>
              <a:ext uri="{FF2B5EF4-FFF2-40B4-BE49-F238E27FC236}">
                <a16:creationId xmlns:a16="http://schemas.microsoft.com/office/drawing/2014/main" id="{82975A12-8FC1-6891-E253-204D54A187A9}"/>
              </a:ext>
            </a:extLst>
          </p:cNvPr>
          <p:cNvSpPr txBox="1"/>
          <p:nvPr/>
        </p:nvSpPr>
        <p:spPr>
          <a:xfrm>
            <a:off x="8341137" y="3576020"/>
            <a:ext cx="3166470" cy="226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7000"/>
              </a:lnSpc>
              <a:buClr>
                <a:srgbClr val="000000"/>
              </a:buClr>
              <a:buSzPts val="2400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enfoque basado en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fortalezas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centra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fortalezas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los recursos disponibles e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aprovecharlos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5" name="Google Shape;257;p19">
            <a:extLst>
              <a:ext uri="{FF2B5EF4-FFF2-40B4-BE49-F238E27FC236}">
                <a16:creationId xmlns:a16="http://schemas.microsoft.com/office/drawing/2014/main" id="{7EE08E0B-5213-3525-CD12-AD0514EEB4ED}"/>
              </a:ext>
            </a:extLst>
          </p:cNvPr>
          <p:cNvSpPr/>
          <p:nvPr/>
        </p:nvSpPr>
        <p:spPr>
          <a:xfrm>
            <a:off x="9468338" y="1950227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579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771D01-DCDE-B431-5158-349D062C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b="1" dirty="0">
                <a:solidFill>
                  <a:schemeClr val="bg1"/>
                </a:solidFill>
                <a:latin typeface="Garamond"/>
              </a:rPr>
              <a:t>SESIÓN 4</a:t>
            </a:r>
            <a:br>
              <a:rPr lang="en-CA" sz="2400" b="1" dirty="0">
                <a:solidFill>
                  <a:schemeClr val="bg1"/>
                </a:solidFill>
                <a:latin typeface="Garamond"/>
              </a:rPr>
            </a:br>
            <a:br>
              <a:rPr lang="en-CA" b="1" dirty="0">
                <a:solidFill>
                  <a:schemeClr val="bg1"/>
                </a:solidFill>
                <a:latin typeface="Garamond"/>
              </a:rPr>
            </a:br>
            <a:r>
              <a:rPr lang="en-US" sz="5400" b="1" dirty="0">
                <a:solidFill>
                  <a:schemeClr val="bg1"/>
                </a:solidFill>
                <a:latin typeface="Garamond"/>
              </a:rPr>
              <a:t>Dinámica familiar, género y </a:t>
            </a:r>
            <a:r>
              <a:rPr lang="en-US" sz="5400" b="1" dirty="0" err="1">
                <a:solidFill>
                  <a:schemeClr val="bg1"/>
                </a:solidFill>
                <a:latin typeface="Garamond"/>
              </a:rPr>
              <a:t>rol</a:t>
            </a:r>
            <a:r>
              <a:rPr lang="en-US" sz="5400" b="1" dirty="0">
                <a:solidFill>
                  <a:schemeClr val="bg1"/>
                </a:solidFill>
                <a:latin typeface="Garamond"/>
              </a:rPr>
              <a:t> de las </a:t>
            </a:r>
            <a:r>
              <a:rPr lang="en-US" sz="5400" b="1" dirty="0" err="1">
                <a:solidFill>
                  <a:schemeClr val="bg1"/>
                </a:solidFill>
                <a:latin typeface="Garamond"/>
              </a:rPr>
              <a:t>normas</a:t>
            </a:r>
            <a:r>
              <a:rPr lang="en-US" sz="5400" b="1" dirty="0">
                <a:solidFill>
                  <a:schemeClr val="bg1"/>
                </a:solidFill>
                <a:latin typeface="Garamond"/>
              </a:rPr>
              <a:t> y prácticas sociales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12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D29E-5422-96D1-343D-0CC3BB88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20516"/>
            <a:ext cx="9525756" cy="868968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highlight>
                  <a:srgbClr val="FFFF00"/>
                </a:highlight>
              </a:rPr>
              <a:t>Normas</a:t>
            </a:r>
            <a:r>
              <a:rPr lang="en-US" sz="2800" dirty="0">
                <a:highlight>
                  <a:srgbClr val="FFFF00"/>
                </a:highlight>
              </a:rPr>
              <a:t> y prácticas sociales existentes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40AA31-ED8C-D59D-5FF9-EA8548A49CF2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4C11A016-476C-5592-6D32-B145567ACD28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ECAAF4F-2AAD-F32C-072C-E64854A05931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EF09A58-F143-9358-1B35-84E84E0A1772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161B92-F8BB-09F7-F1B5-6103F09111D4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50B645-2CA5-DD5F-D96A-E9A0FEC5392E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1FC2D351-C040-BB97-2657-8E5109E58150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D433BDD-5FEF-C4E1-A463-95B8C5F12D31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FE4CBC6-013F-96A7-FFE2-857C39A46988}"/>
              </a:ext>
            </a:extLst>
          </p:cNvPr>
          <p:cNvSpPr/>
          <p:nvPr/>
        </p:nvSpPr>
        <p:spPr>
          <a:xfrm>
            <a:off x="1048686" y="2085438"/>
            <a:ext cx="3288323" cy="3762912"/>
          </a:xfrm>
          <a:prstGeom prst="wedgeRoundRectCallout">
            <a:avLst>
              <a:gd name="adj1" fmla="val -59274"/>
              <a:gd name="adj2" fmla="val -38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menores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igual en la mayoría de las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/as corren el riesgo de ser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tratados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/as de forma diferente a los demás?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1EF6291-9B31-5D71-901E-3CE2ADEEBA48}"/>
              </a:ext>
            </a:extLst>
          </p:cNvPr>
          <p:cNvSpPr/>
          <p:nvPr/>
        </p:nvSpPr>
        <p:spPr>
          <a:xfrm>
            <a:off x="4603208" y="2085438"/>
            <a:ext cx="4010363" cy="3427616"/>
          </a:xfrm>
          <a:prstGeom prst="wedgeRoundRectCallout">
            <a:avLst>
              <a:gd name="adj1" fmla="val -5652"/>
              <a:gd name="adj2" fmla="val 5617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algunos ejemplos de valores, creencias, actitudes y comportamientos positivos en el ámbito familiar sobre los que podemos basarnos para fortalecer la familia? 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797C71E-87AD-9A99-81F5-74208F3BE2C9}"/>
              </a:ext>
            </a:extLst>
          </p:cNvPr>
          <p:cNvSpPr/>
          <p:nvPr/>
        </p:nvSpPr>
        <p:spPr>
          <a:xfrm>
            <a:off x="8879770" y="2085438"/>
            <a:ext cx="2504947" cy="3427616"/>
          </a:xfrm>
          <a:prstGeom prst="wedgeRoundRectCallout">
            <a:avLst>
              <a:gd name="adj1" fmla="val 60350"/>
              <a:gd name="adj2" fmla="val -898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algunas de las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sociales perjudiciales que afectan a las familias? </a:t>
            </a:r>
          </a:p>
        </p:txBody>
      </p:sp>
    </p:spTree>
    <p:extLst>
      <p:ext uri="{BB962C8B-B14F-4D97-AF65-F5344CB8AC3E}">
        <p14:creationId xmlns:p14="http://schemas.microsoft.com/office/powerpoint/2010/main" val="1034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2">
            <a:extLst>
              <a:ext uri="{FF2B5EF4-FFF2-40B4-BE49-F238E27FC236}">
                <a16:creationId xmlns:a16="http://schemas.microsoft.com/office/drawing/2014/main" id="{9E37EF46-7E58-ACA5-FB59-4D02ABDDD35D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0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514AD37-7E9B-FE58-C089-85025919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3100388"/>
            <a:ext cx="10042525" cy="561975"/>
          </a:xfrm>
        </p:spPr>
        <p:txBody>
          <a:bodyPr/>
          <a:lstStyle/>
          <a:p>
            <a:r>
              <a:rPr lang="en-CA" sz="2400" b="1" dirty="0">
                <a:solidFill>
                  <a:schemeClr val="bg1"/>
                </a:solidFill>
                <a:latin typeface="Garamond"/>
              </a:rPr>
              <a:t>SESIÓN 1</a:t>
            </a:r>
            <a:br>
              <a:rPr lang="en-CA" sz="2400" b="1" dirty="0">
                <a:solidFill>
                  <a:schemeClr val="bg1"/>
                </a:solidFill>
                <a:latin typeface="Garamond"/>
              </a:rPr>
            </a:br>
            <a:br>
              <a:rPr lang="en-CA" b="1" dirty="0">
                <a:solidFill>
                  <a:schemeClr val="bg1"/>
                </a:solidFill>
                <a:latin typeface="Garamond"/>
              </a:rPr>
            </a:br>
            <a:r>
              <a:rPr lang="en-US" sz="5400" b="1" dirty="0">
                <a:solidFill>
                  <a:schemeClr val="bg1"/>
                </a:solidFill>
                <a:latin typeface="Garamond"/>
              </a:rPr>
              <a:t>Apertura del curso y del módulo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88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F6F3A5-D658-AD50-8270-5E2D1E1E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Sexo y género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896C9-64FC-50B9-DBE7-29D9F3A839A1}"/>
              </a:ext>
            </a:extLst>
          </p:cNvPr>
          <p:cNvSpPr txBox="1"/>
          <p:nvPr/>
        </p:nvSpPr>
        <p:spPr>
          <a:xfrm>
            <a:off x="6611814" y="2266553"/>
            <a:ext cx="39682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¿Cuál es la diferencia entre sexo y género?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B62A4557-6AFD-F534-E5DA-9962D4FF9E51}"/>
              </a:ext>
            </a:extLst>
          </p:cNvPr>
          <p:cNvGrpSpPr/>
          <p:nvPr/>
        </p:nvGrpSpPr>
        <p:grpSpPr>
          <a:xfrm>
            <a:off x="2201032" y="2343149"/>
            <a:ext cx="3592674" cy="2724171"/>
            <a:chOff x="1117683" y="2194390"/>
            <a:chExt cx="3415887" cy="2678824"/>
          </a:xfrm>
          <a:solidFill>
            <a:schemeClr val="accent3">
              <a:lumMod val="75000"/>
            </a:schemeClr>
          </a:solidFill>
        </p:grpSpPr>
        <p:sp>
          <p:nvSpPr>
            <p:cNvPr id="5" name="Speech Bubble: Rectangle with Corners Rounded 6">
              <a:extLst>
                <a:ext uri="{FF2B5EF4-FFF2-40B4-BE49-F238E27FC236}">
                  <a16:creationId xmlns:a16="http://schemas.microsoft.com/office/drawing/2014/main" id="{01CE0AB1-7FFC-55A4-0E28-BDBF90BF407D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" name="Speech Bubble: Rectangle with Corners Rounded 7">
              <a:extLst>
                <a:ext uri="{FF2B5EF4-FFF2-40B4-BE49-F238E27FC236}">
                  <a16:creationId xmlns:a16="http://schemas.microsoft.com/office/drawing/2014/main" id="{A3304CC6-7A58-58B1-BA7C-3E09100324CC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" name="Speech Bubble: Rectangle with Corners Rounded 8">
              <a:extLst>
                <a:ext uri="{FF2B5EF4-FFF2-40B4-BE49-F238E27FC236}">
                  <a16:creationId xmlns:a16="http://schemas.microsoft.com/office/drawing/2014/main" id="{91286BE3-5C69-D6FD-C81A-C9B822B4C208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008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443C-B1FD-DC90-38C0-0E961BF9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Sexo y género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BAA90-EB18-E64C-407C-BE2F25A5C7E3}"/>
              </a:ext>
            </a:extLst>
          </p:cNvPr>
          <p:cNvSpPr txBox="1"/>
          <p:nvPr/>
        </p:nvSpPr>
        <p:spPr>
          <a:xfrm>
            <a:off x="971422" y="3256454"/>
            <a:ext cx="3707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</a:p>
          <a:p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"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sexo"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entienden las diferencias corporales entre hombres y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2E6C6-5C52-491A-0169-A50516FA47A9}"/>
              </a:ext>
            </a:extLst>
          </p:cNvPr>
          <p:cNvSpPr txBox="1"/>
          <p:nvPr/>
        </p:nvSpPr>
        <p:spPr>
          <a:xfrm>
            <a:off x="5109667" y="3256454"/>
            <a:ext cx="61370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</a:t>
            </a:r>
          </a:p>
          <a:p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"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género"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entienden las diferencias sociales y culturales entre hombres y mujeres: el estatus social, las oportunidades, las restricciones y las actividades que se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esperan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 interior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Female with solid fill">
            <a:extLst>
              <a:ext uri="{FF2B5EF4-FFF2-40B4-BE49-F238E27FC236}">
                <a16:creationId xmlns:a16="http://schemas.microsoft.com/office/drawing/2014/main" id="{E43034BC-74D3-1869-0154-11EFC5AB4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1344" y="1662554"/>
            <a:ext cx="1257831" cy="1257831"/>
          </a:xfrm>
          <a:prstGeom prst="rect">
            <a:avLst/>
          </a:prstGeom>
        </p:spPr>
      </p:pic>
      <p:pic>
        <p:nvPicPr>
          <p:cNvPr id="12" name="Graphic 11" descr="Male with solid fill">
            <a:extLst>
              <a:ext uri="{FF2B5EF4-FFF2-40B4-BE49-F238E27FC236}">
                <a16:creationId xmlns:a16="http://schemas.microsoft.com/office/drawing/2014/main" id="{95CF4421-3812-77C6-CCCD-C088AEBC5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1856257"/>
            <a:ext cx="1257831" cy="125783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E8C2F9C-225E-D933-5479-9966A382F7A0}"/>
              </a:ext>
            </a:extLst>
          </p:cNvPr>
          <p:cNvGrpSpPr/>
          <p:nvPr/>
        </p:nvGrpSpPr>
        <p:grpSpPr>
          <a:xfrm>
            <a:off x="5335926" y="1662554"/>
            <a:ext cx="1002373" cy="1295661"/>
            <a:chOff x="7690506" y="1935741"/>
            <a:chExt cx="2422897" cy="31318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270BDF-407D-BBB2-CE90-6AA67ADFB509}"/>
                </a:ext>
              </a:extLst>
            </p:cNvPr>
            <p:cNvGrpSpPr/>
            <p:nvPr/>
          </p:nvGrpSpPr>
          <p:grpSpPr>
            <a:xfrm>
              <a:off x="9373562" y="2248941"/>
              <a:ext cx="739841" cy="2386292"/>
              <a:chOff x="4045582" y="1684320"/>
              <a:chExt cx="350098" cy="112921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ound Same Side Corner Rectangle 21">
                <a:extLst>
                  <a:ext uri="{FF2B5EF4-FFF2-40B4-BE49-F238E27FC236}">
                    <a16:creationId xmlns:a16="http://schemas.microsoft.com/office/drawing/2014/main" id="{95BFA469-97D6-7EB8-3524-EA9F30D179E9}"/>
                  </a:ext>
                </a:extLst>
              </p:cNvPr>
              <p:cNvSpPr/>
              <p:nvPr/>
            </p:nvSpPr>
            <p:spPr>
              <a:xfrm>
                <a:off x="4045582" y="2069359"/>
                <a:ext cx="350098" cy="7441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8DED93C-2636-1229-96CB-4BF562B87143}"/>
                  </a:ext>
                </a:extLst>
              </p:cNvPr>
              <p:cNvSpPr/>
              <p:nvPr/>
            </p:nvSpPr>
            <p:spPr>
              <a:xfrm>
                <a:off x="4064379" y="1684320"/>
                <a:ext cx="328890" cy="3288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4C66B18-02E5-5554-99C9-76636D0173F4}"/>
                </a:ext>
              </a:extLst>
            </p:cNvPr>
            <p:cNvGrpSpPr/>
            <p:nvPr/>
          </p:nvGrpSpPr>
          <p:grpSpPr>
            <a:xfrm>
              <a:off x="7690506" y="2248941"/>
              <a:ext cx="1060295" cy="2386292"/>
              <a:chOff x="3000654" y="1516217"/>
              <a:chExt cx="245039" cy="551483"/>
            </a:xfrm>
            <a:solidFill>
              <a:schemeClr val="accent3">
                <a:lumMod val="75000"/>
              </a:schemeClr>
            </a:solidFill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0997AE5-B6C0-CC6E-0243-820A31261D8F}"/>
                  </a:ext>
                </a:extLst>
              </p:cNvPr>
              <p:cNvGrpSpPr/>
              <p:nvPr/>
            </p:nvGrpSpPr>
            <p:grpSpPr>
              <a:xfrm>
                <a:off x="3036509" y="1516217"/>
                <a:ext cx="172158" cy="551483"/>
                <a:chOff x="4043172" y="1684320"/>
                <a:chExt cx="352508" cy="1129211"/>
              </a:xfrm>
              <a:grpFill/>
            </p:grpSpPr>
            <p:sp>
              <p:nvSpPr>
                <p:cNvPr id="19" name="Round Same Side Corner Rectangle 21">
                  <a:extLst>
                    <a:ext uri="{FF2B5EF4-FFF2-40B4-BE49-F238E27FC236}">
                      <a16:creationId xmlns:a16="http://schemas.microsoft.com/office/drawing/2014/main" id="{D032804D-8815-72EE-0A43-9B714719E1D5}"/>
                    </a:ext>
                  </a:extLst>
                </p:cNvPr>
                <p:cNvSpPr/>
                <p:nvPr/>
              </p:nvSpPr>
              <p:spPr>
                <a:xfrm>
                  <a:off x="4045582" y="2069359"/>
                  <a:ext cx="350098" cy="74417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EF5320E-7D1B-9005-2BC2-C36A0370DD9D}"/>
                    </a:ext>
                  </a:extLst>
                </p:cNvPr>
                <p:cNvSpPr/>
                <p:nvPr/>
              </p:nvSpPr>
              <p:spPr>
                <a:xfrm>
                  <a:off x="4043172" y="1684320"/>
                  <a:ext cx="328891" cy="32889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8" name="Flowchart: Manual Operation 17">
                <a:extLst>
                  <a:ext uri="{FF2B5EF4-FFF2-40B4-BE49-F238E27FC236}">
                    <a16:creationId xmlns:a16="http://schemas.microsoft.com/office/drawing/2014/main" id="{17A43C72-CA99-EF9B-27FC-AA5C6E8A4623}"/>
                  </a:ext>
                </a:extLst>
              </p:cNvPr>
              <p:cNvSpPr/>
              <p:nvPr/>
            </p:nvSpPr>
            <p:spPr>
              <a:xfrm rot="10800000">
                <a:off x="3000654" y="1805724"/>
                <a:ext cx="245039" cy="261975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503039-362D-29CD-8437-1CE72CAFED40}"/>
                </a:ext>
              </a:extLst>
            </p:cNvPr>
            <p:cNvCxnSpPr/>
            <p:nvPr/>
          </p:nvCxnSpPr>
          <p:spPr>
            <a:xfrm>
              <a:off x="9006840" y="1935741"/>
              <a:ext cx="0" cy="313182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2214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2157-23B3-A457-9277-D834C230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¿Sexo o género?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Graphic 2" descr="Female with solid fill">
            <a:extLst>
              <a:ext uri="{FF2B5EF4-FFF2-40B4-BE49-F238E27FC236}">
                <a16:creationId xmlns:a16="http://schemas.microsoft.com/office/drawing/2014/main" id="{44353950-CCBC-EED1-16CF-5B30B4926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4757" y="2241260"/>
            <a:ext cx="2375480" cy="2375480"/>
          </a:xfrm>
          <a:prstGeom prst="rect">
            <a:avLst/>
          </a:prstGeom>
        </p:spPr>
      </p:pic>
      <p:pic>
        <p:nvPicPr>
          <p:cNvPr id="7" name="Graphic 6" descr="Male with solid fill">
            <a:extLst>
              <a:ext uri="{FF2B5EF4-FFF2-40B4-BE49-F238E27FC236}">
                <a16:creationId xmlns:a16="http://schemas.microsoft.com/office/drawing/2014/main" id="{5B8CCB4D-6BC2-0416-1F0C-4589E668C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4694" y="2607079"/>
            <a:ext cx="2375480" cy="23754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51EA5-EBF4-ACFB-58FC-98C876EC3BEE}"/>
              </a:ext>
            </a:extLst>
          </p:cNvPr>
          <p:cNvGrpSpPr/>
          <p:nvPr/>
        </p:nvGrpSpPr>
        <p:grpSpPr>
          <a:xfrm>
            <a:off x="9167243" y="2368069"/>
            <a:ext cx="739841" cy="2386292"/>
            <a:chOff x="4045582" y="1684320"/>
            <a:chExt cx="350098" cy="1129211"/>
          </a:xfrm>
          <a:solidFill>
            <a:schemeClr val="accent3">
              <a:lumMod val="75000"/>
            </a:schemeClr>
          </a:solidFill>
        </p:grpSpPr>
        <p:sp>
          <p:nvSpPr>
            <p:cNvPr id="12" name="Round Same Side Corner Rectangle 21">
              <a:extLst>
                <a:ext uri="{FF2B5EF4-FFF2-40B4-BE49-F238E27FC236}">
                  <a16:creationId xmlns:a16="http://schemas.microsoft.com/office/drawing/2014/main" id="{BEB5AB0B-AE6A-E2A9-0CA6-243BAA557458}"/>
                </a:ext>
              </a:extLst>
            </p:cNvPr>
            <p:cNvSpPr/>
            <p:nvPr/>
          </p:nvSpPr>
          <p:spPr>
            <a:xfrm>
              <a:off x="4045582" y="2069359"/>
              <a:ext cx="350098" cy="74417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672594-0E7E-F90D-6C00-FD82C7F4E758}"/>
                </a:ext>
              </a:extLst>
            </p:cNvPr>
            <p:cNvSpPr/>
            <p:nvPr/>
          </p:nvSpPr>
          <p:spPr>
            <a:xfrm>
              <a:off x="4064379" y="1684320"/>
              <a:ext cx="328890" cy="3288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888ECB-7458-981A-EE16-C37B7DD0BDBF}"/>
              </a:ext>
            </a:extLst>
          </p:cNvPr>
          <p:cNvGrpSpPr/>
          <p:nvPr/>
        </p:nvGrpSpPr>
        <p:grpSpPr>
          <a:xfrm>
            <a:off x="7484187" y="2368069"/>
            <a:ext cx="1060295" cy="2386292"/>
            <a:chOff x="3000654" y="1516217"/>
            <a:chExt cx="245039" cy="551483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0201BB8-1A6F-7DE0-7F33-E0D5C7D34206}"/>
                </a:ext>
              </a:extLst>
            </p:cNvPr>
            <p:cNvGrpSpPr/>
            <p:nvPr/>
          </p:nvGrpSpPr>
          <p:grpSpPr>
            <a:xfrm>
              <a:off x="3036509" y="1516217"/>
              <a:ext cx="172158" cy="551483"/>
              <a:chOff x="4043172" y="1684320"/>
              <a:chExt cx="352508" cy="1129211"/>
            </a:xfrm>
            <a:grpFill/>
          </p:grpSpPr>
          <p:sp>
            <p:nvSpPr>
              <p:cNvPr id="17" name="Round Same Side Corner Rectangle 21">
                <a:extLst>
                  <a:ext uri="{FF2B5EF4-FFF2-40B4-BE49-F238E27FC236}">
                    <a16:creationId xmlns:a16="http://schemas.microsoft.com/office/drawing/2014/main" id="{B8B52261-7A0F-0D37-DBD7-94BB550509FB}"/>
                  </a:ext>
                </a:extLst>
              </p:cNvPr>
              <p:cNvSpPr/>
              <p:nvPr/>
            </p:nvSpPr>
            <p:spPr>
              <a:xfrm>
                <a:off x="4045582" y="2069359"/>
                <a:ext cx="350098" cy="7441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D60A55D-53BD-8FDF-AAEA-12CFD3CDC4FD}"/>
                  </a:ext>
                </a:extLst>
              </p:cNvPr>
              <p:cNvSpPr/>
              <p:nvPr/>
            </p:nvSpPr>
            <p:spPr>
              <a:xfrm>
                <a:off x="4043172" y="1684320"/>
                <a:ext cx="328891" cy="3288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6" name="Flowchart: Manual Operation 15">
              <a:extLst>
                <a:ext uri="{FF2B5EF4-FFF2-40B4-BE49-F238E27FC236}">
                  <a16:creationId xmlns:a16="http://schemas.microsoft.com/office/drawing/2014/main" id="{A27CD9FD-EBA3-BAE2-3DB6-7DEC63B9FBEC}"/>
                </a:ext>
              </a:extLst>
            </p:cNvPr>
            <p:cNvSpPr/>
            <p:nvPr/>
          </p:nvSpPr>
          <p:spPr>
            <a:xfrm rot="10800000">
              <a:off x="3000654" y="1805724"/>
              <a:ext cx="245039" cy="26197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F713-35AA-69E4-BDFB-2DFAF10BA778}"/>
              </a:ext>
            </a:extLst>
          </p:cNvPr>
          <p:cNvCxnSpPr/>
          <p:nvPr/>
        </p:nvCxnSpPr>
        <p:spPr>
          <a:xfrm>
            <a:off x="8800521" y="2054869"/>
            <a:ext cx="0" cy="3131820"/>
          </a:xfrm>
          <a:prstGeom prst="line">
            <a:avLst/>
          </a:prstGeom>
          <a:ln w="1365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81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2">
            <a:extLst>
              <a:ext uri="{FF2B5EF4-FFF2-40B4-BE49-F238E27FC236}">
                <a16:creationId xmlns:a16="http://schemas.microsoft.com/office/drawing/2014/main" id="{DD0CFCAB-7BAB-9C06-C6A9-3BB91F8DCFC3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7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3C17-90D0-90B0-209D-F0AE8C03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Valores de género - crianza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064CF8-786F-6558-FB99-9CF8F03193AD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E4D4743D-6D09-3A06-D7B2-E34611CFDD5E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663DB86-22BB-8ABF-9EFF-9FA2352E6423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07D73F-7BCE-2375-8F66-6838C840CDCF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EA0957-1B17-F68A-2CBF-FA4FEC4052A4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FE07036-FD64-87C4-D719-EBC5B8D69C7C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7C998970-5CFD-F082-816C-01C957777E08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6F70A9E-130C-90A6-9672-FB9D8F77B39E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4A3C70-3932-4804-894F-CFCF216F82D0}"/>
              </a:ext>
            </a:extLst>
          </p:cNvPr>
          <p:cNvGrpSpPr/>
          <p:nvPr/>
        </p:nvGrpSpPr>
        <p:grpSpPr>
          <a:xfrm>
            <a:off x="2514600" y="2154935"/>
            <a:ext cx="2234139" cy="2998572"/>
            <a:chOff x="5438539" y="7646118"/>
            <a:chExt cx="814830" cy="1093633"/>
          </a:xfrm>
          <a:solidFill>
            <a:schemeClr val="accent3">
              <a:lumMod val="75000"/>
            </a:schemeClr>
          </a:solidFill>
        </p:grpSpPr>
        <p:sp>
          <p:nvSpPr>
            <p:cNvPr id="41" name="Round Same Side Corner Rectangle 21">
              <a:extLst>
                <a:ext uri="{FF2B5EF4-FFF2-40B4-BE49-F238E27FC236}">
                  <a16:creationId xmlns:a16="http://schemas.microsoft.com/office/drawing/2014/main" id="{D01AC4CB-4096-C64B-B6FD-5C079B509096}"/>
                </a:ext>
              </a:extLst>
            </p:cNvPr>
            <p:cNvSpPr/>
            <p:nvPr/>
          </p:nvSpPr>
          <p:spPr>
            <a:xfrm>
              <a:off x="5440940" y="8395605"/>
              <a:ext cx="323729" cy="3441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E21FFC-5186-4210-9739-41032E2F710D}"/>
                </a:ext>
              </a:extLst>
            </p:cNvPr>
            <p:cNvSpPr/>
            <p:nvPr/>
          </p:nvSpPr>
          <p:spPr>
            <a:xfrm>
              <a:off x="5438539" y="8011964"/>
              <a:ext cx="327409" cy="327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3" name="Round Same Side Corner Rectangle 23">
              <a:extLst>
                <a:ext uri="{FF2B5EF4-FFF2-40B4-BE49-F238E27FC236}">
                  <a16:creationId xmlns:a16="http://schemas.microsoft.com/office/drawing/2014/main" id="{AF3F6AFA-D49F-7DB7-4C32-2A012EE62F3E}"/>
                </a:ext>
              </a:extLst>
            </p:cNvPr>
            <p:cNvSpPr/>
            <p:nvPr/>
          </p:nvSpPr>
          <p:spPr>
            <a:xfrm>
              <a:off x="5928360" y="8029758"/>
              <a:ext cx="323730" cy="70999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19BE8C0-CB0C-31F4-2D37-1E3CE643E219}"/>
                </a:ext>
              </a:extLst>
            </p:cNvPr>
            <p:cNvSpPr/>
            <p:nvPr/>
          </p:nvSpPr>
          <p:spPr>
            <a:xfrm>
              <a:off x="5925959" y="7646118"/>
              <a:ext cx="327410" cy="327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5" name="Round Same Side Corner Rectangle 25">
              <a:extLst>
                <a:ext uri="{FF2B5EF4-FFF2-40B4-BE49-F238E27FC236}">
                  <a16:creationId xmlns:a16="http://schemas.microsoft.com/office/drawing/2014/main" id="{85D6ACB3-ADC0-6B9D-05F6-193182F2FF02}"/>
                </a:ext>
              </a:extLst>
            </p:cNvPr>
            <p:cNvSpPr/>
            <p:nvPr/>
          </p:nvSpPr>
          <p:spPr>
            <a:xfrm rot="12859561">
              <a:off x="5864557" y="8125814"/>
              <a:ext cx="101108" cy="244001"/>
            </a:xfrm>
            <a:prstGeom prst="round2SameRect">
              <a:avLst>
                <a:gd name="adj1" fmla="val 493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6" name="Round Same Side Corner Rectangle 26">
              <a:extLst>
                <a:ext uri="{FF2B5EF4-FFF2-40B4-BE49-F238E27FC236}">
                  <a16:creationId xmlns:a16="http://schemas.microsoft.com/office/drawing/2014/main" id="{06965397-352B-9143-60F4-866F5EFC0D16}"/>
                </a:ext>
              </a:extLst>
            </p:cNvPr>
            <p:cNvSpPr/>
            <p:nvPr/>
          </p:nvSpPr>
          <p:spPr>
            <a:xfrm rot="14101202">
              <a:off x="5757134" y="8268990"/>
              <a:ext cx="101108" cy="165176"/>
            </a:xfrm>
            <a:prstGeom prst="round2SameRect">
              <a:avLst>
                <a:gd name="adj1" fmla="val 493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FE8AFC-2B2B-8A4A-8C06-EA3C93DBD36F}"/>
              </a:ext>
            </a:extLst>
          </p:cNvPr>
          <p:cNvGrpSpPr/>
          <p:nvPr/>
        </p:nvGrpSpPr>
        <p:grpSpPr>
          <a:xfrm>
            <a:off x="6827662" y="2154938"/>
            <a:ext cx="2481221" cy="2998572"/>
            <a:chOff x="6827662" y="2154938"/>
            <a:chExt cx="2481221" cy="299857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510A8CB-115C-A293-F6A8-B606B32299AC}"/>
                </a:ext>
              </a:extLst>
            </p:cNvPr>
            <p:cNvGrpSpPr/>
            <p:nvPr/>
          </p:nvGrpSpPr>
          <p:grpSpPr>
            <a:xfrm flipH="1">
              <a:off x="7058651" y="2154938"/>
              <a:ext cx="2250232" cy="2998572"/>
              <a:chOff x="5438544" y="7646133"/>
              <a:chExt cx="814830" cy="109363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48" name="Round Same Side Corner Rectangle 21">
                <a:extLst>
                  <a:ext uri="{FF2B5EF4-FFF2-40B4-BE49-F238E27FC236}">
                    <a16:creationId xmlns:a16="http://schemas.microsoft.com/office/drawing/2014/main" id="{60AB3D60-877E-82E3-98B0-79EE3E396644}"/>
                  </a:ext>
                </a:extLst>
              </p:cNvPr>
              <p:cNvSpPr/>
              <p:nvPr/>
            </p:nvSpPr>
            <p:spPr>
              <a:xfrm>
                <a:off x="5440945" y="8395621"/>
                <a:ext cx="323729" cy="34414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3EA86DB-515E-42B1-C5BC-A3D032DC40B6}"/>
                  </a:ext>
                </a:extLst>
              </p:cNvPr>
              <p:cNvSpPr/>
              <p:nvPr/>
            </p:nvSpPr>
            <p:spPr>
              <a:xfrm>
                <a:off x="5438544" y="8011979"/>
                <a:ext cx="327409" cy="3274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0" name="Round Same Side Corner Rectangle 23">
                <a:extLst>
                  <a:ext uri="{FF2B5EF4-FFF2-40B4-BE49-F238E27FC236}">
                    <a16:creationId xmlns:a16="http://schemas.microsoft.com/office/drawing/2014/main" id="{F14B2C7B-96AF-41A6-30EE-9A30B8E8A2F8}"/>
                  </a:ext>
                </a:extLst>
              </p:cNvPr>
              <p:cNvSpPr/>
              <p:nvPr/>
            </p:nvSpPr>
            <p:spPr>
              <a:xfrm>
                <a:off x="5928365" y="8029773"/>
                <a:ext cx="323730" cy="70999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1C6AEF0-68BE-1615-C342-DA633AFC323E}"/>
                  </a:ext>
                </a:extLst>
              </p:cNvPr>
              <p:cNvSpPr/>
              <p:nvPr/>
            </p:nvSpPr>
            <p:spPr>
              <a:xfrm>
                <a:off x="5925964" y="7646133"/>
                <a:ext cx="327410" cy="3274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2" name="Round Same Side Corner Rectangle 25">
                <a:extLst>
                  <a:ext uri="{FF2B5EF4-FFF2-40B4-BE49-F238E27FC236}">
                    <a16:creationId xmlns:a16="http://schemas.microsoft.com/office/drawing/2014/main" id="{F7C0A51F-9F7B-DE54-7065-DBA2E6D10349}"/>
                  </a:ext>
                </a:extLst>
              </p:cNvPr>
              <p:cNvSpPr/>
              <p:nvPr/>
            </p:nvSpPr>
            <p:spPr>
              <a:xfrm rot="12859561">
                <a:off x="5864560" y="8125827"/>
                <a:ext cx="101108" cy="244001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3" name="Round Same Side Corner Rectangle 26">
                <a:extLst>
                  <a:ext uri="{FF2B5EF4-FFF2-40B4-BE49-F238E27FC236}">
                    <a16:creationId xmlns:a16="http://schemas.microsoft.com/office/drawing/2014/main" id="{B8AC84A7-B95A-6F79-532B-0B76996C306C}"/>
                  </a:ext>
                </a:extLst>
              </p:cNvPr>
              <p:cNvSpPr/>
              <p:nvPr/>
            </p:nvSpPr>
            <p:spPr>
              <a:xfrm rot="14101202">
                <a:off x="5757134" y="8268990"/>
                <a:ext cx="101108" cy="165176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1BD1CB83-0B27-7B22-B3FA-D736E6A39E6D}"/>
                </a:ext>
              </a:extLst>
            </p:cNvPr>
            <p:cNvSpPr/>
            <p:nvPr/>
          </p:nvSpPr>
          <p:spPr>
            <a:xfrm>
              <a:off x="6827662" y="3805357"/>
              <a:ext cx="1325880" cy="1348153"/>
            </a:xfrm>
            <a:prstGeom prst="trapezoid">
              <a:avLst>
                <a:gd name="adj" fmla="val 2069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1214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5D6EF646-7D06-5C11-3238-06CD889AE963}"/>
              </a:ext>
            </a:extLst>
          </p:cNvPr>
          <p:cNvSpPr/>
          <p:nvPr/>
        </p:nvSpPr>
        <p:spPr>
          <a:xfrm>
            <a:off x="9708638" y="3080578"/>
            <a:ext cx="1049289" cy="1008014"/>
          </a:xfrm>
          <a:prstGeom prst="wedgeEllipseCallout">
            <a:avLst>
              <a:gd name="adj1" fmla="val 67185"/>
              <a:gd name="adj2" fmla="val 231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C087819A-35E1-7954-FA44-C99C38B4038A}"/>
              </a:ext>
            </a:extLst>
          </p:cNvPr>
          <p:cNvSpPr/>
          <p:nvPr/>
        </p:nvSpPr>
        <p:spPr>
          <a:xfrm>
            <a:off x="8156037" y="1994774"/>
            <a:ext cx="1552601" cy="868968"/>
          </a:xfrm>
          <a:prstGeom prst="wedgeRoundRectCallout">
            <a:avLst>
              <a:gd name="adj1" fmla="val 40767"/>
              <a:gd name="adj2" fmla="val -6728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C248A09A-57BE-DCC5-0882-3DF3B61B8495}"/>
              </a:ext>
            </a:extLst>
          </p:cNvPr>
          <p:cNvSpPr/>
          <p:nvPr/>
        </p:nvSpPr>
        <p:spPr>
          <a:xfrm>
            <a:off x="1395797" y="3404622"/>
            <a:ext cx="1552601" cy="868968"/>
          </a:xfrm>
          <a:prstGeom prst="wedgeRoundRectCallout">
            <a:avLst>
              <a:gd name="adj1" fmla="val -68188"/>
              <a:gd name="adj2" fmla="val -1642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1A59E-D63A-5CFD-B180-7B59E41D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Compórtate como un hombre o </a:t>
            </a:r>
            <a:r>
              <a:rPr lang="en-US" dirty="0" err="1"/>
              <a:t>niño</a:t>
            </a:r>
            <a:r>
              <a:rPr lang="en-US" dirty="0"/>
              <a:t>, compórtate como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mujer</a:t>
            </a:r>
            <a:r>
              <a:rPr lang="en-US" dirty="0"/>
              <a:t> o </a:t>
            </a:r>
            <a:r>
              <a:rPr lang="en-US" dirty="0" err="1"/>
              <a:t>niña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239F16-F5F3-6EA6-804F-6009C19D58CD}"/>
              </a:ext>
            </a:extLst>
          </p:cNvPr>
          <p:cNvGrpSpPr/>
          <p:nvPr/>
        </p:nvGrpSpPr>
        <p:grpSpPr>
          <a:xfrm>
            <a:off x="3039244" y="2218620"/>
            <a:ext cx="2234139" cy="2998565"/>
            <a:chOff x="5438539" y="7646118"/>
            <a:chExt cx="814830" cy="1093630"/>
          </a:xfrm>
          <a:solidFill>
            <a:schemeClr val="accent3">
              <a:lumMod val="75000"/>
            </a:schemeClr>
          </a:solidFill>
        </p:grpSpPr>
        <p:sp>
          <p:nvSpPr>
            <p:cNvPr id="14" name="Round Same Side Corner Rectangle 21">
              <a:extLst>
                <a:ext uri="{FF2B5EF4-FFF2-40B4-BE49-F238E27FC236}">
                  <a16:creationId xmlns:a16="http://schemas.microsoft.com/office/drawing/2014/main" id="{BA2A1E08-014B-5AFC-EA6B-BF2E466BE3D4}"/>
                </a:ext>
              </a:extLst>
            </p:cNvPr>
            <p:cNvSpPr/>
            <p:nvPr/>
          </p:nvSpPr>
          <p:spPr>
            <a:xfrm>
              <a:off x="5440940" y="8395601"/>
              <a:ext cx="323729" cy="3441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303021-2C5F-716E-F02D-BF1367BAD741}"/>
                </a:ext>
              </a:extLst>
            </p:cNvPr>
            <p:cNvSpPr/>
            <p:nvPr/>
          </p:nvSpPr>
          <p:spPr>
            <a:xfrm>
              <a:off x="5438539" y="8011961"/>
              <a:ext cx="327409" cy="327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 Same Side Corner Rectangle 23">
              <a:extLst>
                <a:ext uri="{FF2B5EF4-FFF2-40B4-BE49-F238E27FC236}">
                  <a16:creationId xmlns:a16="http://schemas.microsoft.com/office/drawing/2014/main" id="{C4D7C9FE-E4AA-5A06-CA18-7F7C4C5F055F}"/>
                </a:ext>
              </a:extLst>
            </p:cNvPr>
            <p:cNvSpPr/>
            <p:nvPr/>
          </p:nvSpPr>
          <p:spPr>
            <a:xfrm>
              <a:off x="5928360" y="8029755"/>
              <a:ext cx="323730" cy="70999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99BEED6-8E9B-2DD9-D852-F15C72E991E3}"/>
                </a:ext>
              </a:extLst>
            </p:cNvPr>
            <p:cNvSpPr/>
            <p:nvPr/>
          </p:nvSpPr>
          <p:spPr>
            <a:xfrm>
              <a:off x="5925959" y="7646118"/>
              <a:ext cx="327410" cy="327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2CF5DB-165B-DE64-115F-ED1CA9E326CC}"/>
              </a:ext>
            </a:extLst>
          </p:cNvPr>
          <p:cNvGrpSpPr/>
          <p:nvPr/>
        </p:nvGrpSpPr>
        <p:grpSpPr>
          <a:xfrm>
            <a:off x="6786358" y="2218614"/>
            <a:ext cx="2697157" cy="3009170"/>
            <a:chOff x="6827662" y="2154938"/>
            <a:chExt cx="2697157" cy="3009170"/>
          </a:xfrm>
        </p:grpSpPr>
        <p:sp>
          <p:nvSpPr>
            <p:cNvPr id="25" name="Round Same Side Corner Rectangle 23">
              <a:extLst>
                <a:ext uri="{FF2B5EF4-FFF2-40B4-BE49-F238E27FC236}">
                  <a16:creationId xmlns:a16="http://schemas.microsoft.com/office/drawing/2014/main" id="{69FF0FE3-209B-1B10-10EA-5452797DD79C}"/>
                </a:ext>
              </a:extLst>
            </p:cNvPr>
            <p:cNvSpPr/>
            <p:nvPr/>
          </p:nvSpPr>
          <p:spPr>
            <a:xfrm flipH="1">
              <a:off x="7062183" y="3206817"/>
              <a:ext cx="894012" cy="1946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EDF577-B684-44DC-6CD5-D35F864468DC}"/>
                </a:ext>
              </a:extLst>
            </p:cNvPr>
            <p:cNvSpPr/>
            <p:nvPr/>
          </p:nvSpPr>
          <p:spPr>
            <a:xfrm flipH="1">
              <a:off x="7058651" y="2154938"/>
              <a:ext cx="904174" cy="89770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446C63C8-7C55-20D3-9DCD-6188160DAE53}"/>
                </a:ext>
              </a:extLst>
            </p:cNvPr>
            <p:cNvSpPr/>
            <p:nvPr/>
          </p:nvSpPr>
          <p:spPr>
            <a:xfrm>
              <a:off x="6827662" y="3805357"/>
              <a:ext cx="1325880" cy="1348153"/>
            </a:xfrm>
            <a:prstGeom prst="trapezoid">
              <a:avLst>
                <a:gd name="adj" fmla="val 2069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F81AD1E-2932-955A-4183-B7A543CABB8D}"/>
                </a:ext>
              </a:extLst>
            </p:cNvPr>
            <p:cNvGrpSpPr/>
            <p:nvPr/>
          </p:nvGrpSpPr>
          <p:grpSpPr>
            <a:xfrm>
              <a:off x="8408243" y="3158029"/>
              <a:ext cx="1116576" cy="2006079"/>
              <a:chOff x="8296959" y="3158029"/>
              <a:chExt cx="1116576" cy="2006079"/>
            </a:xfrm>
          </p:grpSpPr>
          <p:sp>
            <p:nvSpPr>
              <p:cNvPr id="23" name="Round Same Side Corner Rectangle 21">
                <a:extLst>
                  <a:ext uri="{FF2B5EF4-FFF2-40B4-BE49-F238E27FC236}">
                    <a16:creationId xmlns:a16="http://schemas.microsoft.com/office/drawing/2014/main" id="{A11A80EA-3C67-49E8-604E-C2C416A4A8AF}"/>
                  </a:ext>
                </a:extLst>
              </p:cNvPr>
              <p:cNvSpPr/>
              <p:nvPr/>
            </p:nvSpPr>
            <p:spPr>
              <a:xfrm flipH="1">
                <a:off x="8408243" y="4209914"/>
                <a:ext cx="894009" cy="94359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D929B77-D58C-EE9B-CD5F-E32B98E8726E}"/>
                  </a:ext>
                </a:extLst>
              </p:cNvPr>
              <p:cNvSpPr/>
              <p:nvPr/>
            </p:nvSpPr>
            <p:spPr>
              <a:xfrm flipH="1">
                <a:off x="8404711" y="3158029"/>
                <a:ext cx="904172" cy="89770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0B30BE58-AC3C-C925-5E8D-4837F9B352C1}"/>
                  </a:ext>
                </a:extLst>
              </p:cNvPr>
              <p:cNvSpPr/>
              <p:nvPr/>
            </p:nvSpPr>
            <p:spPr>
              <a:xfrm>
                <a:off x="8296959" y="4583576"/>
                <a:ext cx="1116576" cy="580532"/>
              </a:xfrm>
              <a:prstGeom prst="trapezoid">
                <a:avLst>
                  <a:gd name="adj" fmla="val 2425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01B58637-2C90-1148-27FF-450563DA6717}"/>
              </a:ext>
            </a:extLst>
          </p:cNvPr>
          <p:cNvSpPr/>
          <p:nvPr/>
        </p:nvSpPr>
        <p:spPr>
          <a:xfrm>
            <a:off x="2483362" y="2059511"/>
            <a:ext cx="1049289" cy="1008014"/>
          </a:xfrm>
          <a:prstGeom prst="wedgeEllipseCallout">
            <a:avLst>
              <a:gd name="adj1" fmla="val -67889"/>
              <a:gd name="adj2" fmla="val -1613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243B77C-5369-3ACD-008F-3F2B881952D8}"/>
              </a:ext>
            </a:extLst>
          </p:cNvPr>
          <p:cNvSpPr txBox="1">
            <a:spLocks/>
          </p:cNvSpPr>
          <p:nvPr/>
        </p:nvSpPr>
        <p:spPr>
          <a:xfrm>
            <a:off x="2066524" y="2119701"/>
            <a:ext cx="1780226" cy="86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</a:lstStyle>
          <a:p>
            <a:r>
              <a:rPr lang="en-US" sz="2000" b="0" dirty="0">
                <a:solidFill>
                  <a:schemeClr val="tx1"/>
                </a:solidFill>
              </a:rPr>
              <a:t>Comportarse como un hombre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0A917C1-0A85-AEDA-8741-FB3A123E38AD}"/>
              </a:ext>
            </a:extLst>
          </p:cNvPr>
          <p:cNvSpPr txBox="1">
            <a:spLocks/>
          </p:cNvSpPr>
          <p:nvPr/>
        </p:nvSpPr>
        <p:spPr>
          <a:xfrm>
            <a:off x="1239578" y="3404619"/>
            <a:ext cx="1780226" cy="86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</a:rPr>
              <a:t>Comportarse</a:t>
            </a:r>
            <a:r>
              <a:rPr lang="en-US" sz="2000" b="0" dirty="0">
                <a:solidFill>
                  <a:schemeClr val="tx1"/>
                </a:solidFill>
              </a:rPr>
              <a:t> como un </a:t>
            </a:r>
            <a:r>
              <a:rPr lang="en-US" sz="2000" b="0" dirty="0" err="1">
                <a:solidFill>
                  <a:schemeClr val="tx1"/>
                </a:solidFill>
              </a:rPr>
              <a:t>niño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11DC45C-F48E-18DA-DD92-3067D0E5B1F9}"/>
              </a:ext>
            </a:extLst>
          </p:cNvPr>
          <p:cNvSpPr txBox="1">
            <a:spLocks/>
          </p:cNvSpPr>
          <p:nvPr/>
        </p:nvSpPr>
        <p:spPr>
          <a:xfrm>
            <a:off x="8112238" y="2026612"/>
            <a:ext cx="1780226" cy="86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</a:lstStyle>
          <a:p>
            <a:r>
              <a:rPr lang="en-US" sz="2000" b="0" dirty="0">
                <a:solidFill>
                  <a:schemeClr val="tx1"/>
                </a:solidFill>
              </a:rPr>
              <a:t>Comportarse como una mujer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DE8F1CB-3B21-EDAE-0D12-30763FF3BE75}"/>
              </a:ext>
            </a:extLst>
          </p:cNvPr>
          <p:cNvSpPr txBox="1">
            <a:spLocks/>
          </p:cNvSpPr>
          <p:nvPr/>
        </p:nvSpPr>
        <p:spPr>
          <a:xfrm>
            <a:off x="9476292" y="3140702"/>
            <a:ext cx="1780226" cy="86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</a:lstStyle>
          <a:p>
            <a:r>
              <a:rPr lang="en-US" sz="2000" b="0" dirty="0">
                <a:solidFill>
                  <a:schemeClr val="tx1"/>
                </a:solidFill>
              </a:rPr>
              <a:t>Comportarse como </a:t>
            </a:r>
            <a:r>
              <a:rPr lang="en-US" sz="2000" b="0" dirty="0" err="1">
                <a:solidFill>
                  <a:schemeClr val="tx1"/>
                </a:solidFill>
              </a:rPr>
              <a:t>una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niña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70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2">
            <a:extLst>
              <a:ext uri="{FF2B5EF4-FFF2-40B4-BE49-F238E27FC236}">
                <a16:creationId xmlns:a16="http://schemas.microsoft.com/office/drawing/2014/main" id="{B5497E92-8DB6-00F3-E2C7-32422595BB2C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81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97B72-8785-CDF1-412F-04181E0D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79" y="120516"/>
            <a:ext cx="10515600" cy="868968"/>
          </a:xfrm>
        </p:spPr>
        <p:txBody>
          <a:bodyPr>
            <a:normAutofit/>
          </a:bodyPr>
          <a:lstStyle/>
          <a:p>
            <a:pPr algn="l"/>
            <a:r>
              <a:rPr lang="en-US" sz="2700" dirty="0"/>
              <a:t>Formas actuales de trabajar con </a:t>
            </a:r>
            <a:r>
              <a:rPr lang="en-US" sz="2700" dirty="0" err="1"/>
              <a:t>cuidadores</a:t>
            </a:r>
            <a:r>
              <a:rPr lang="en-US" sz="2700" dirty="0"/>
              <a:t> </a:t>
            </a:r>
            <a:r>
              <a:rPr lang="en-US" sz="2700" dirty="0" err="1"/>
              <a:t>masculinos</a:t>
            </a:r>
            <a:r>
              <a:rPr lang="en-US" sz="2700" dirty="0"/>
              <a:t> y </a:t>
            </a:r>
            <a:r>
              <a:rPr lang="en-US" sz="2700" dirty="0" err="1"/>
              <a:t>femeninos</a:t>
            </a:r>
            <a:endParaRPr lang="en-US" sz="27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87E304-5E6A-AE62-FA87-2219B25ED590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5442BAFE-60FC-F42C-E581-E7947066BA84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DF06CD-C9B6-63BA-429B-DD4351251C9A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8CE744F-3606-2C76-5FA7-EB6B49CA66C9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7E764A8-E5DC-69AD-AF3C-229EA2A957AF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617BFA5-0B7C-5D04-4551-A8C2899AF7D3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B831EA7F-631F-97AE-90BC-761022D67EFF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F9B68B-4F8C-DE58-AEF6-390D67E13BEE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307A1EBB-553C-888F-6537-9919E5C8290D}"/>
              </a:ext>
            </a:extLst>
          </p:cNvPr>
          <p:cNvSpPr/>
          <p:nvPr/>
        </p:nvSpPr>
        <p:spPr>
          <a:xfrm>
            <a:off x="1029491" y="1850977"/>
            <a:ext cx="4630990" cy="3427616"/>
          </a:xfrm>
          <a:prstGeom prst="wedgeRoundRectCallout">
            <a:avLst>
              <a:gd name="adj1" fmla="val -59274"/>
              <a:gd name="adj2" fmla="val -38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 trabaja con familias en la elaboración de planes de caso,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remisiones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seguimiento, ¿es más frecuente que trabaje con cuidadores masculinos o con cuidadoras femeninas? ¿A qué se debe? 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C46EEF4-1547-038A-0F39-C881A761C607}"/>
              </a:ext>
            </a:extLst>
          </p:cNvPr>
          <p:cNvSpPr/>
          <p:nvPr/>
        </p:nvSpPr>
        <p:spPr>
          <a:xfrm>
            <a:off x="6059307" y="1850977"/>
            <a:ext cx="3467333" cy="3427616"/>
          </a:xfrm>
          <a:prstGeom prst="wedgeRoundRectCallout">
            <a:avLst>
              <a:gd name="adj1" fmla="val -34376"/>
              <a:gd name="adj2" fmla="val 6050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¿Ambos cuidadores suelen interesarse por igual en la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En caso negativo, ¿quién se interesa más y por qué? </a:t>
            </a:r>
          </a:p>
        </p:txBody>
      </p:sp>
      <p:grpSp>
        <p:nvGrpSpPr>
          <p:cNvPr id="31" name="Google Shape;314;p4">
            <a:extLst>
              <a:ext uri="{FF2B5EF4-FFF2-40B4-BE49-F238E27FC236}">
                <a16:creationId xmlns:a16="http://schemas.microsoft.com/office/drawing/2014/main" id="{9660F567-B17C-A9A5-D4AF-AB18ADE62F82}"/>
              </a:ext>
            </a:extLst>
          </p:cNvPr>
          <p:cNvGrpSpPr/>
          <p:nvPr/>
        </p:nvGrpSpPr>
        <p:grpSpPr>
          <a:xfrm>
            <a:off x="9311847" y="4081064"/>
            <a:ext cx="2501900" cy="1623811"/>
            <a:chOff x="3400707" y="1772174"/>
            <a:chExt cx="5758105" cy="3737192"/>
          </a:xfrm>
          <a:solidFill>
            <a:schemeClr val="accent3">
              <a:lumMod val="75000"/>
            </a:schemeClr>
          </a:solidFill>
        </p:grpSpPr>
        <p:sp>
          <p:nvSpPr>
            <p:cNvPr id="32" name="Google Shape;315;p4">
              <a:extLst>
                <a:ext uri="{FF2B5EF4-FFF2-40B4-BE49-F238E27FC236}">
                  <a16:creationId xmlns:a16="http://schemas.microsoft.com/office/drawing/2014/main" id="{85AC850B-F3E8-CB03-EE41-7FFD727599E8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16;p4">
              <a:extLst>
                <a:ext uri="{FF2B5EF4-FFF2-40B4-BE49-F238E27FC236}">
                  <a16:creationId xmlns:a16="http://schemas.microsoft.com/office/drawing/2014/main" id="{0C3D7068-D8DF-83AF-C839-1E86F4E8A340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17;p4">
              <a:extLst>
                <a:ext uri="{FF2B5EF4-FFF2-40B4-BE49-F238E27FC236}">
                  <a16:creationId xmlns:a16="http://schemas.microsoft.com/office/drawing/2014/main" id="{35A6E782-978C-0DD6-6C9D-5445F1EE9ABB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18;p4">
              <a:extLst>
                <a:ext uri="{FF2B5EF4-FFF2-40B4-BE49-F238E27FC236}">
                  <a16:creationId xmlns:a16="http://schemas.microsoft.com/office/drawing/2014/main" id="{FB7E1B51-0DE2-A571-B107-FB7C8C3D36A2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19;p4">
              <a:extLst>
                <a:ext uri="{FF2B5EF4-FFF2-40B4-BE49-F238E27FC236}">
                  <a16:creationId xmlns:a16="http://schemas.microsoft.com/office/drawing/2014/main" id="{9160BF2B-6531-1D2B-A466-FB74DC304E9E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20;p4">
              <a:extLst>
                <a:ext uri="{FF2B5EF4-FFF2-40B4-BE49-F238E27FC236}">
                  <a16:creationId xmlns:a16="http://schemas.microsoft.com/office/drawing/2014/main" id="{0288CA06-BE37-B917-6558-40A4A95D4DB1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21;p4">
              <a:extLst>
                <a:ext uri="{FF2B5EF4-FFF2-40B4-BE49-F238E27FC236}">
                  <a16:creationId xmlns:a16="http://schemas.microsoft.com/office/drawing/2014/main" id="{C92CA519-26CB-5B71-0ADA-EF32F87EE2F3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22;p4">
              <a:extLst>
                <a:ext uri="{FF2B5EF4-FFF2-40B4-BE49-F238E27FC236}">
                  <a16:creationId xmlns:a16="http://schemas.microsoft.com/office/drawing/2014/main" id="{299E02E9-6E1F-5BE7-E1B8-A938233DDEF5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656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72">
            <a:extLst>
              <a:ext uri="{FF2B5EF4-FFF2-40B4-BE49-F238E27FC236}">
                <a16:creationId xmlns:a16="http://schemas.microsoft.com/office/drawing/2014/main" id="{9C8A785B-2104-E2A4-72D2-4CF384573433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3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E2BB-88E2-B302-3FDA-DF594E16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07" y="120516"/>
            <a:ext cx="10515600" cy="868968"/>
          </a:xfrm>
        </p:spPr>
        <p:txBody>
          <a:bodyPr>
            <a:normAutofit/>
          </a:bodyPr>
          <a:lstStyle/>
          <a:p>
            <a:pPr algn="l"/>
            <a:r>
              <a:rPr lang="en-US" sz="2600" dirty="0">
                <a:highlight>
                  <a:srgbClr val="FFFF00"/>
                </a:highlight>
              </a:rPr>
              <a:t>Estrategias para combatir las </a:t>
            </a:r>
            <a:r>
              <a:rPr lang="en-US" sz="2600" dirty="0" err="1">
                <a:highlight>
                  <a:srgbClr val="FFFF00"/>
                </a:highlight>
              </a:rPr>
              <a:t>normas</a:t>
            </a:r>
            <a:r>
              <a:rPr lang="en-US" sz="2600" dirty="0">
                <a:highlight>
                  <a:srgbClr val="FFFF00"/>
                </a:highlight>
              </a:rPr>
              <a:t> y prácticas sociales perjudiciales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7DA40A-5C1B-D3BE-FB89-8F85AEA84981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F6ACBF22-322A-4925-DD11-B894DA18F481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BEBEB7-9605-F89C-D613-E630F72AAEF0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1B2706-0D51-5FA4-D7D9-077B814B02E3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73A3AA-F5FF-B681-64F8-1D2BD8F78800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FF9BEB1-693C-D7C3-7BD5-4EB2212601EC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1ED3FF81-5668-7E20-5A1E-0190FC138B57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1834E35-6556-1946-EE4C-FA30AC87C4C0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A5F204-E8E0-DE9A-E971-F3ADF1221BF7}"/>
              </a:ext>
            </a:extLst>
          </p:cNvPr>
          <p:cNvGrpSpPr/>
          <p:nvPr/>
        </p:nvGrpSpPr>
        <p:grpSpPr>
          <a:xfrm>
            <a:off x="2435078" y="1755948"/>
            <a:ext cx="7559040" cy="3917796"/>
            <a:chOff x="2435078" y="1755948"/>
            <a:chExt cx="7559040" cy="3917796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C93985CB-DAEB-C60B-C2C1-2B733C5AA467}"/>
                </a:ext>
              </a:extLst>
            </p:cNvPr>
            <p:cNvSpPr/>
            <p:nvPr/>
          </p:nvSpPr>
          <p:spPr>
            <a:xfrm>
              <a:off x="2892278" y="1755948"/>
              <a:ext cx="1280160" cy="109728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062623C5-E83F-FC87-2F9D-9171EDB854F4}"/>
                </a:ext>
              </a:extLst>
            </p:cNvPr>
            <p:cNvSpPr/>
            <p:nvPr/>
          </p:nvSpPr>
          <p:spPr>
            <a:xfrm>
              <a:off x="3959078" y="3020868"/>
              <a:ext cx="1280160" cy="109728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47CE44FF-7C24-C6CF-1DB4-AD023938F164}"/>
                </a:ext>
              </a:extLst>
            </p:cNvPr>
            <p:cNvSpPr/>
            <p:nvPr/>
          </p:nvSpPr>
          <p:spPr>
            <a:xfrm>
              <a:off x="2435078" y="3753504"/>
              <a:ext cx="1280160" cy="109728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DD1FDF46-99EB-6D32-5181-BB05B9560E2C}"/>
                </a:ext>
              </a:extLst>
            </p:cNvPr>
            <p:cNvSpPr/>
            <p:nvPr/>
          </p:nvSpPr>
          <p:spPr>
            <a:xfrm>
              <a:off x="4340078" y="4576464"/>
              <a:ext cx="1280160" cy="109728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09D1C91-8828-9469-A721-D25716104B16}"/>
                </a:ext>
              </a:extLst>
            </p:cNvPr>
            <p:cNvSpPr/>
            <p:nvPr/>
          </p:nvSpPr>
          <p:spPr>
            <a:xfrm>
              <a:off x="5574518" y="2197908"/>
              <a:ext cx="1280160" cy="109728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01ADCA1F-6CD5-5188-AC37-3A017AA25FE2}"/>
                </a:ext>
              </a:extLst>
            </p:cNvPr>
            <p:cNvSpPr/>
            <p:nvPr/>
          </p:nvSpPr>
          <p:spPr>
            <a:xfrm>
              <a:off x="6214598" y="3494424"/>
              <a:ext cx="1280160" cy="109728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0BCB1D96-7BB0-C674-40E0-141C0F12C37C}"/>
                </a:ext>
              </a:extLst>
            </p:cNvPr>
            <p:cNvSpPr/>
            <p:nvPr/>
          </p:nvSpPr>
          <p:spPr>
            <a:xfrm rot="10800000">
              <a:off x="8713958" y="3039456"/>
              <a:ext cx="1280160" cy="109728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17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5D1C-495B-97B3-0212-C9A34750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94" y="120516"/>
            <a:ext cx="11738811" cy="8689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mínimas</a:t>
            </a:r>
            <a:r>
              <a:rPr lang="en-US" dirty="0"/>
              <a:t> para la protección de la infancia en la acción humanitaria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B8785-5861-B7A6-5239-41915DB59042}"/>
              </a:ext>
            </a:extLst>
          </p:cNvPr>
          <p:cNvSpPr txBox="1"/>
          <p:nvPr/>
        </p:nvSpPr>
        <p:spPr>
          <a:xfrm>
            <a:off x="3892700" y="5054274"/>
            <a:ext cx="7146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Alianza para la protección de la infancia en la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acción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humanitarian (2019).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Estándares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mínimos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la protección de la infancia en la acción humanitaria.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70DD44-2153-7D8F-9E2C-FE10B47A40B2}"/>
              </a:ext>
            </a:extLst>
          </p:cNvPr>
          <p:cNvSpPr/>
          <p:nvPr/>
        </p:nvSpPr>
        <p:spPr>
          <a:xfrm>
            <a:off x="3263435" y="1851797"/>
            <a:ext cx="8077665" cy="8689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16: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Refuerzo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entornos familiares y asistenciales</a:t>
            </a:r>
          </a:p>
        </p:txBody>
      </p:sp>
      <p:pic>
        <p:nvPicPr>
          <p:cNvPr id="10" name="Google Shape;98;p8">
            <a:extLst>
              <a:ext uri="{FF2B5EF4-FFF2-40B4-BE49-F238E27FC236}">
                <a16:creationId xmlns:a16="http://schemas.microsoft.com/office/drawing/2014/main" id="{D1827DAD-CE05-0D90-FA3A-43E765BD39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1672996"/>
            <a:ext cx="2829918" cy="3904498"/>
          </a:xfrm>
          <a:prstGeom prst="rect">
            <a:avLst/>
          </a:prstGeom>
          <a:noFill/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A34565-629A-D7B4-55AD-5001A4E1595C}"/>
              </a:ext>
            </a:extLst>
          </p:cNvPr>
          <p:cNvSpPr txBox="1"/>
          <p:nvPr/>
        </p:nvSpPr>
        <p:spPr>
          <a:xfrm>
            <a:off x="3892700" y="2901040"/>
            <a:ext cx="744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Estándares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relacionados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Estándar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14: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un enfoque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socioecológico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programación de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protección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infancia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Estándar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17: Enfoques comunitarios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Estándar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18: Gestión de casos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Estándar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19: Cuidados alternativos</a:t>
            </a:r>
          </a:p>
        </p:txBody>
      </p:sp>
    </p:spTree>
    <p:extLst>
      <p:ext uri="{BB962C8B-B14F-4D97-AF65-F5344CB8AC3E}">
        <p14:creationId xmlns:p14="http://schemas.microsoft.com/office/powerpoint/2010/main" val="3128294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2">
            <a:extLst>
              <a:ext uri="{FF2B5EF4-FFF2-40B4-BE49-F238E27FC236}">
                <a16:creationId xmlns:a16="http://schemas.microsoft.com/office/drawing/2014/main" id="{74FFAD42-4A5A-B103-4B35-B17CB40EFE97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s-ES" sz="5400" b="1" dirty="0">
                <a:solidFill>
                  <a:schemeClr val="bg1">
                    <a:lumMod val="75000"/>
                  </a:schemeClr>
                </a:solidFill>
                <a:latin typeface="Garamond"/>
              </a:rPr>
              <a:t>Diapositiva adicional para la/el facilitador/a</a:t>
            </a:r>
            <a:endParaRPr lang="en-CA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41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rial"/>
                <a:sym typeface="Arial"/>
              </a:rPr>
              <a:t>Puntos clave de </a:t>
            </a:r>
            <a:r>
              <a:rPr lang="en-US" dirty="0" err="1">
                <a:ea typeface="Arial"/>
                <a:sym typeface="Arial"/>
              </a:rPr>
              <a:t>aprendizaje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2B3BE0-0F5B-4153-A0BA-E16ACFF0EE66}"/>
              </a:ext>
            </a:extLst>
          </p:cNvPr>
          <p:cNvSpPr txBox="1"/>
          <p:nvPr/>
        </p:nvSpPr>
        <p:spPr>
          <a:xfrm>
            <a:off x="1106451" y="3239251"/>
            <a:ext cx="3316101" cy="2239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 enfoque de fortalecimiento familiar se basa en valores, creencias, actitudes y 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comportamientos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positivos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865365-E0D2-4F1C-94B2-26F808C53A89}"/>
              </a:ext>
            </a:extLst>
          </p:cNvPr>
          <p:cNvSpPr txBox="1"/>
          <p:nvPr/>
        </p:nvSpPr>
        <p:spPr>
          <a:xfrm>
            <a:off x="7554293" y="3239251"/>
            <a:ext cx="3771122" cy="3326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suposiciones sobre los roles de género pueden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afectar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experiencia familiar del/la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menor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del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cuidador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/a, y también pueden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reflejarse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manera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inconsciente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la práctica de la gestión de casos si no se tienen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cuenta</a:t>
            </a: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5-Point Star 5">
            <a:extLst>
              <a:ext uri="{FF2B5EF4-FFF2-40B4-BE49-F238E27FC236}">
                <a16:creationId xmlns:a16="http://schemas.microsoft.com/office/drawing/2014/main" id="{CA51DE7D-C4EB-4482-B9BD-8251CB38B67D}"/>
              </a:ext>
            </a:extLst>
          </p:cNvPr>
          <p:cNvSpPr/>
          <p:nvPr/>
        </p:nvSpPr>
        <p:spPr>
          <a:xfrm>
            <a:off x="2238721" y="191462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5-Point Star 5">
            <a:extLst>
              <a:ext uri="{FF2B5EF4-FFF2-40B4-BE49-F238E27FC236}">
                <a16:creationId xmlns:a16="http://schemas.microsoft.com/office/drawing/2014/main" id="{ABD8A883-982A-4318-B4F5-7858ABDA3C3D}"/>
              </a:ext>
            </a:extLst>
          </p:cNvPr>
          <p:cNvSpPr/>
          <p:nvPr/>
        </p:nvSpPr>
        <p:spPr>
          <a:xfrm>
            <a:off x="5510189" y="191462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5-Point Star 5">
            <a:extLst>
              <a:ext uri="{FF2B5EF4-FFF2-40B4-BE49-F238E27FC236}">
                <a16:creationId xmlns:a16="http://schemas.microsoft.com/office/drawing/2014/main" id="{5B9082EC-4D48-D49F-E509-C14FC6FD2CB0}"/>
              </a:ext>
            </a:extLst>
          </p:cNvPr>
          <p:cNvSpPr/>
          <p:nvPr/>
        </p:nvSpPr>
        <p:spPr>
          <a:xfrm>
            <a:off x="8914074" y="1914623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0552-3A4A-5022-814D-6A4E64B7F396}"/>
              </a:ext>
            </a:extLst>
          </p:cNvPr>
          <p:cNvSpPr txBox="1"/>
          <p:nvPr/>
        </p:nvSpPr>
        <p:spPr>
          <a:xfrm>
            <a:off x="4751090" y="3239251"/>
            <a:ext cx="2569758" cy="2601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Los/as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asistentes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pueden adoptar estrategias para cuestionar las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perjudiciales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37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954370-298E-AACB-D9C1-D55AEB46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b="1" dirty="0">
                <a:solidFill>
                  <a:schemeClr val="bg1"/>
                </a:solidFill>
                <a:latin typeface="Garamond"/>
              </a:rPr>
              <a:t>SESIÓN 5</a:t>
            </a:r>
            <a:br>
              <a:rPr lang="en-CA" sz="2400" b="1" dirty="0">
                <a:solidFill>
                  <a:schemeClr val="bg1"/>
                </a:solidFill>
                <a:latin typeface="Garamond"/>
              </a:rPr>
            </a:br>
            <a:br>
              <a:rPr lang="en-CA" b="1" dirty="0">
                <a:solidFill>
                  <a:schemeClr val="bg1"/>
                </a:solidFill>
                <a:latin typeface="Garamond"/>
              </a:rPr>
            </a:br>
            <a:r>
              <a:rPr lang="en-US" sz="5400" b="1" dirty="0" err="1">
                <a:solidFill>
                  <a:schemeClr val="bg1"/>
                </a:solidFill>
                <a:latin typeface="Garamond"/>
              </a:rPr>
              <a:t>Cierre</a:t>
            </a:r>
            <a:r>
              <a:rPr lang="en-US" sz="5400" b="1" dirty="0">
                <a:solidFill>
                  <a:schemeClr val="bg1"/>
                </a:solidFill>
                <a:latin typeface="Garamond"/>
              </a:rPr>
              <a:t> del módulo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71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FE94-8837-47DD-B69B-6BA207F4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Cierre</a:t>
            </a:r>
            <a:r>
              <a:rPr lang="en-US" dirty="0"/>
              <a:t> del </a:t>
            </a:r>
            <a:r>
              <a:rPr lang="en-US" dirty="0" err="1"/>
              <a:t>módulo</a:t>
            </a:r>
            <a:r>
              <a:rPr lang="en-US" dirty="0"/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D3FCA2-A132-6093-027A-ED3CC8779D3E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32797E23-9328-62A1-B6F9-14BB344AFD0A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FAB8D6-5096-A90E-70AF-19AD098618AB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A60277-1454-D58B-EA3F-E5DF7C2C1F17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5765A7-5369-F9EF-30C9-F7BD45DE1F1F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17280C6-E910-E37F-DF41-782B1B364674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D849A739-1228-DB10-CC9A-9C4AC021DC36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F05AE7A-4339-7FA0-32D2-4FF8E0A03B3A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A2FFFC4-DD04-F901-9190-2743E5B2F709}"/>
              </a:ext>
            </a:extLst>
          </p:cNvPr>
          <p:cNvSpPr/>
          <p:nvPr/>
        </p:nvSpPr>
        <p:spPr>
          <a:xfrm>
            <a:off x="1384531" y="2419405"/>
            <a:ext cx="2821709" cy="2611120"/>
          </a:xfrm>
          <a:prstGeom prst="wedgeRoundRectCallout">
            <a:avLst>
              <a:gd name="adj1" fmla="val -62814"/>
              <a:gd name="adj2" fmla="val -1901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Repaso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los objetivos de aprendizaje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F2F9A0D-5806-3410-A8F2-74133587B16C}"/>
              </a:ext>
            </a:extLst>
          </p:cNvPr>
          <p:cNvSpPr/>
          <p:nvPr/>
        </p:nvSpPr>
        <p:spPr>
          <a:xfrm>
            <a:off x="4828771" y="2419405"/>
            <a:ext cx="2821709" cy="2611120"/>
          </a:xfrm>
          <a:prstGeom prst="wedgeRoundRectCallout">
            <a:avLst>
              <a:gd name="adj1" fmla="val -19246"/>
              <a:gd name="adj2" fmla="val 595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Reflexión y comentarios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AF020C3-C052-43A0-116E-8C1CD2937264}"/>
              </a:ext>
            </a:extLst>
          </p:cNvPr>
          <p:cNvSpPr/>
          <p:nvPr/>
        </p:nvSpPr>
        <p:spPr>
          <a:xfrm>
            <a:off x="8273011" y="2419405"/>
            <a:ext cx="2821709" cy="2611120"/>
          </a:xfrm>
          <a:prstGeom prst="wedgeRoundRectCallout">
            <a:avLst>
              <a:gd name="adj1" fmla="val 59608"/>
              <a:gd name="adj2" fmla="val -2018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Cierre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3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2DC5E9-2EB4-32AD-7675-8A1E59F5CA68}"/>
              </a:ext>
            </a:extLst>
          </p:cNvPr>
          <p:cNvCxnSpPr>
            <a:stCxn id="12" idx="3"/>
          </p:cNvCxnSpPr>
          <p:nvPr/>
        </p:nvCxnSpPr>
        <p:spPr>
          <a:xfrm flipV="1">
            <a:off x="1502522" y="2491949"/>
            <a:ext cx="10689478" cy="28777"/>
          </a:xfrm>
          <a:prstGeom prst="line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48325C4-F885-B000-3EC2-8674BAC3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20516"/>
            <a:ext cx="11353800" cy="868968"/>
          </a:xfrm>
        </p:spPr>
        <p:txBody>
          <a:bodyPr>
            <a:normAutofit/>
          </a:bodyPr>
          <a:lstStyle/>
          <a:p>
            <a:r>
              <a:rPr lang="en-US" dirty="0"/>
              <a:t>El </a:t>
            </a:r>
            <a:r>
              <a:rPr lang="en-US" dirty="0" err="1"/>
              <a:t>fortalecimiento</a:t>
            </a:r>
            <a:r>
              <a:rPr lang="en-US" dirty="0"/>
              <a:t> familiar </a:t>
            </a:r>
            <a:r>
              <a:rPr lang="en-US" dirty="0" err="1"/>
              <a:t>en</a:t>
            </a:r>
            <a:r>
              <a:rPr lang="en-US" dirty="0"/>
              <a:t> la gestión de casos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6A1FA-4E1B-30FC-EF81-6796B3D17BE2}"/>
              </a:ext>
            </a:extLst>
          </p:cNvPr>
          <p:cNvSpPr txBox="1"/>
          <p:nvPr/>
        </p:nvSpPr>
        <p:spPr>
          <a:xfrm>
            <a:off x="838199" y="3238069"/>
            <a:ext cx="25469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Aft>
                <a:spcPts val="600"/>
              </a:spcAft>
              <a:buClr>
                <a:schemeClr val="lt1"/>
              </a:buClr>
              <a:buSzPts val="2200"/>
              <a:buFont typeface="Helvetica Neue"/>
              <a:buNone/>
            </a:pPr>
            <a:r>
              <a:rPr lang="en-US" sz="2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Introducción al </a:t>
            </a:r>
            <a:r>
              <a:rPr lang="en-US" sz="2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fortalecimiento</a:t>
            </a:r>
            <a:r>
              <a:rPr lang="en-US" sz="2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familiar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7D23E9-88DE-9E07-F96E-AA04B034E104}"/>
              </a:ext>
            </a:extLst>
          </p:cNvPr>
          <p:cNvGrpSpPr/>
          <p:nvPr/>
        </p:nvGrpSpPr>
        <p:grpSpPr>
          <a:xfrm>
            <a:off x="815317" y="2188720"/>
            <a:ext cx="770254" cy="664012"/>
            <a:chOff x="815317" y="1773221"/>
            <a:chExt cx="770254" cy="664012"/>
          </a:xfrm>
        </p:grpSpPr>
        <p:sp>
          <p:nvSpPr>
            <p:cNvPr id="7" name="Hexagon 34">
              <a:extLst>
                <a:ext uri="{FF2B5EF4-FFF2-40B4-BE49-F238E27FC236}">
                  <a16:creationId xmlns:a16="http://schemas.microsoft.com/office/drawing/2014/main" id="{784D26AE-1841-86A1-E03A-593089A4E962}"/>
                </a:ext>
              </a:extLst>
            </p:cNvPr>
            <p:cNvSpPr/>
            <p:nvPr/>
          </p:nvSpPr>
          <p:spPr>
            <a:xfrm rot="1782986">
              <a:off x="815317" y="1773221"/>
              <a:ext cx="770254" cy="664012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0B1480-4563-D6D5-9526-E859AE7FF4FF}"/>
                </a:ext>
              </a:extLst>
            </p:cNvPr>
            <p:cNvSpPr txBox="1"/>
            <p:nvPr/>
          </p:nvSpPr>
          <p:spPr>
            <a:xfrm>
              <a:off x="898365" y="1920561"/>
              <a:ext cx="6041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Aft>
                  <a:spcPts val="600"/>
                </a:spcAft>
                <a:buClr>
                  <a:schemeClr val="lt1"/>
                </a:buClr>
                <a:buSzPts val="2200"/>
                <a:buFont typeface="Helvetica Neue"/>
                <a:buNone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1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C618885-3782-7B3E-9401-2087DD18F4EA}"/>
              </a:ext>
            </a:extLst>
          </p:cNvPr>
          <p:cNvSpPr txBox="1"/>
          <p:nvPr/>
        </p:nvSpPr>
        <p:spPr>
          <a:xfrm>
            <a:off x="4072352" y="3238069"/>
            <a:ext cx="28485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spcAft>
                <a:spcPts val="600"/>
              </a:spcAft>
              <a:buClr>
                <a:schemeClr val="lt1"/>
              </a:buClr>
              <a:buSzPts val="2200"/>
            </a:pPr>
            <a:r>
              <a:rPr lang="en-US" sz="2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Trabajar con las familias a través del ciclo de gestión de casos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DB26B3-F414-F971-151A-6A10BEA488E2}"/>
              </a:ext>
            </a:extLst>
          </p:cNvPr>
          <p:cNvGrpSpPr/>
          <p:nvPr/>
        </p:nvGrpSpPr>
        <p:grpSpPr>
          <a:xfrm>
            <a:off x="4049469" y="2188720"/>
            <a:ext cx="770254" cy="664012"/>
            <a:chOff x="815317" y="1773221"/>
            <a:chExt cx="770254" cy="664012"/>
          </a:xfrm>
        </p:grpSpPr>
        <p:sp>
          <p:nvSpPr>
            <p:cNvPr id="16" name="Hexagon 34">
              <a:extLst>
                <a:ext uri="{FF2B5EF4-FFF2-40B4-BE49-F238E27FC236}">
                  <a16:creationId xmlns:a16="http://schemas.microsoft.com/office/drawing/2014/main" id="{8369AF58-0C47-E5CC-9903-A34E1BD80A7A}"/>
                </a:ext>
              </a:extLst>
            </p:cNvPr>
            <p:cNvSpPr/>
            <p:nvPr/>
          </p:nvSpPr>
          <p:spPr>
            <a:xfrm rot="1782986">
              <a:off x="815317" y="1773221"/>
              <a:ext cx="770254" cy="664012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3C5F74-A6DC-4267-DF16-1F82BECE04D3}"/>
                </a:ext>
              </a:extLst>
            </p:cNvPr>
            <p:cNvSpPr txBox="1"/>
            <p:nvPr/>
          </p:nvSpPr>
          <p:spPr>
            <a:xfrm>
              <a:off x="898365" y="1920561"/>
              <a:ext cx="6041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Aft>
                  <a:spcPts val="600"/>
                </a:spcAft>
                <a:buClr>
                  <a:schemeClr val="lt1"/>
                </a:buClr>
                <a:buSzPts val="2200"/>
                <a:buFont typeface="Helvetica Neue"/>
                <a:buNone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2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8D1E1E-D639-56E6-6992-DA0F01353AF5}"/>
              </a:ext>
            </a:extLst>
          </p:cNvPr>
          <p:cNvSpPr txBox="1"/>
          <p:nvPr/>
        </p:nvSpPr>
        <p:spPr>
          <a:xfrm>
            <a:off x="7525068" y="3238069"/>
            <a:ext cx="28485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spcAft>
                <a:spcPts val="600"/>
              </a:spcAft>
              <a:buClr>
                <a:schemeClr val="lt1"/>
              </a:buClr>
              <a:buSzPts val="2200"/>
            </a:pPr>
            <a:r>
              <a:rPr lang="en-US" sz="2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Herramientas y técnicas de apoyo a cuidadores y familias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427E76-A597-CCA0-A994-362C3BD8D3C3}"/>
              </a:ext>
            </a:extLst>
          </p:cNvPr>
          <p:cNvGrpSpPr/>
          <p:nvPr/>
        </p:nvGrpSpPr>
        <p:grpSpPr>
          <a:xfrm>
            <a:off x="7502185" y="2188720"/>
            <a:ext cx="770254" cy="664012"/>
            <a:chOff x="815317" y="1773221"/>
            <a:chExt cx="770254" cy="664012"/>
          </a:xfrm>
        </p:grpSpPr>
        <p:sp>
          <p:nvSpPr>
            <p:cNvPr id="9" name="Hexagon 34">
              <a:extLst>
                <a:ext uri="{FF2B5EF4-FFF2-40B4-BE49-F238E27FC236}">
                  <a16:creationId xmlns:a16="http://schemas.microsoft.com/office/drawing/2014/main" id="{4282BAC9-3D90-A67B-B79A-7575EF2984A8}"/>
                </a:ext>
              </a:extLst>
            </p:cNvPr>
            <p:cNvSpPr/>
            <p:nvPr/>
          </p:nvSpPr>
          <p:spPr>
            <a:xfrm rot="1782986">
              <a:off x="815317" y="1773221"/>
              <a:ext cx="770254" cy="664012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7278AF-AF9F-061F-7F3E-653C53EB5172}"/>
                </a:ext>
              </a:extLst>
            </p:cNvPr>
            <p:cNvSpPr txBox="1"/>
            <p:nvPr/>
          </p:nvSpPr>
          <p:spPr>
            <a:xfrm>
              <a:off x="898365" y="1920561"/>
              <a:ext cx="6041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Aft>
                  <a:spcPts val="600"/>
                </a:spcAft>
                <a:buClr>
                  <a:schemeClr val="lt1"/>
                </a:buClr>
                <a:buSzPts val="2200"/>
                <a:buFont typeface="Helvetica Neue"/>
                <a:buNone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3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8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6995"/>
              </a:buClr>
              <a:buSzPts val="32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Qué esperar de esta formación</a:t>
            </a:r>
            <a:endParaRPr lang="en-US" dirty="0"/>
          </a:p>
        </p:txBody>
      </p:sp>
      <p:sp>
        <p:nvSpPr>
          <p:cNvPr id="379" name="Google Shape;379;p8"/>
          <p:cNvSpPr txBox="1"/>
          <p:nvPr/>
        </p:nvSpPr>
        <p:spPr>
          <a:xfrm>
            <a:off x="8641468" y="2328969"/>
            <a:ext cx="24759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Juegos de rol</a:t>
            </a:r>
          </a:p>
        </p:txBody>
      </p:sp>
      <p:sp>
        <p:nvSpPr>
          <p:cNvPr id="26" name="Google Shape;380;p8">
            <a:extLst>
              <a:ext uri="{FF2B5EF4-FFF2-40B4-BE49-F238E27FC236}">
                <a16:creationId xmlns:a16="http://schemas.microsoft.com/office/drawing/2014/main" id="{FAC773EB-9497-24BE-B99B-C3054667AAB4}"/>
              </a:ext>
            </a:extLst>
          </p:cNvPr>
          <p:cNvSpPr txBox="1"/>
          <p:nvPr/>
        </p:nvSpPr>
        <p:spPr>
          <a:xfrm>
            <a:off x="3183294" y="2061738"/>
            <a:ext cx="215050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Tareas individuales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4A6753-C36E-B5AA-4F8D-0EC86E9A7E20}"/>
              </a:ext>
            </a:extLst>
          </p:cNvPr>
          <p:cNvGrpSpPr/>
          <p:nvPr/>
        </p:nvGrpSpPr>
        <p:grpSpPr>
          <a:xfrm>
            <a:off x="1178877" y="2038325"/>
            <a:ext cx="1575940" cy="1129114"/>
            <a:chOff x="10621771" y="762700"/>
            <a:chExt cx="885836" cy="6346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A407B2-FE3D-8DAA-34A2-9A237D2F80A6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F720C52-06D3-CA3B-87FF-7D442AF79441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3017D82-8A9B-05DB-19CB-D9B4EE7344D8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91D9CC-5EC7-466A-4FCB-FF9086C82F45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C1CE57A1-A035-6F66-B668-10BA89C98884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69D716-78A2-5BE0-A61D-34271157289F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EA3904-5BAE-4E38-26FA-678065B37DA4}"/>
              </a:ext>
            </a:extLst>
          </p:cNvPr>
          <p:cNvGrpSpPr/>
          <p:nvPr/>
        </p:nvGrpSpPr>
        <p:grpSpPr>
          <a:xfrm>
            <a:off x="6235060" y="1883908"/>
            <a:ext cx="2007634" cy="1437946"/>
            <a:chOff x="6244903" y="1194518"/>
            <a:chExt cx="1667397" cy="1194255"/>
          </a:xfrm>
          <a:solidFill>
            <a:schemeClr val="accent3">
              <a:lumMod val="75000"/>
            </a:schemeClr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85D2D1-B560-3514-C779-7B7AD6E9B539}"/>
                </a:ext>
              </a:extLst>
            </p:cNvPr>
            <p:cNvGrpSpPr/>
            <p:nvPr/>
          </p:nvGrpSpPr>
          <p:grpSpPr>
            <a:xfrm>
              <a:off x="6244903" y="1194518"/>
              <a:ext cx="755220" cy="884779"/>
              <a:chOff x="6846848" y="1141103"/>
              <a:chExt cx="999203" cy="1170617"/>
            </a:xfrm>
            <a:grpFill/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CB495FD6-E0D2-5A75-200B-1EC56CE5EE5B}"/>
                  </a:ext>
                </a:extLst>
              </p:cNvPr>
              <p:cNvSpPr/>
              <p:nvPr/>
            </p:nvSpPr>
            <p:spPr>
              <a:xfrm rot="1100420">
                <a:off x="7141985" y="1874813"/>
                <a:ext cx="152400" cy="436907"/>
              </a:xfrm>
              <a:prstGeom prst="roundRect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1371D83-5B1C-EDE7-2898-860E1615FE43}"/>
                  </a:ext>
                </a:extLst>
              </p:cNvPr>
              <p:cNvSpPr/>
              <p:nvPr/>
            </p:nvSpPr>
            <p:spPr>
              <a:xfrm rot="826591">
                <a:off x="6902427" y="1141103"/>
                <a:ext cx="904241" cy="9224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6D0365-4BB3-A4B9-5B18-136B14F4E6FB}"/>
                  </a:ext>
                </a:extLst>
              </p:cNvPr>
              <p:cNvSpPr/>
              <p:nvPr/>
            </p:nvSpPr>
            <p:spPr>
              <a:xfrm rot="826591">
                <a:off x="6846848" y="1323092"/>
                <a:ext cx="197662" cy="3261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5729E11-012C-A918-2976-89912CA85141}"/>
                  </a:ext>
                </a:extLst>
              </p:cNvPr>
              <p:cNvSpPr/>
              <p:nvPr/>
            </p:nvSpPr>
            <p:spPr>
              <a:xfrm rot="826591">
                <a:off x="7648389" y="1519621"/>
                <a:ext cx="197662" cy="3261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68A56E5F-2001-8CD6-27FC-F5640A75B3E6}"/>
                  </a:ext>
                </a:extLst>
              </p:cNvPr>
              <p:cNvSpPr/>
              <p:nvPr/>
            </p:nvSpPr>
            <p:spPr>
              <a:xfrm rot="11719641">
                <a:off x="7178956" y="1637818"/>
                <a:ext cx="306872" cy="24707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37BFFE-E18B-0EDA-B5B0-E1D0A9B4F505}"/>
                </a:ext>
              </a:extLst>
            </p:cNvPr>
            <p:cNvGrpSpPr/>
            <p:nvPr/>
          </p:nvGrpSpPr>
          <p:grpSpPr>
            <a:xfrm rot="19632759">
              <a:off x="7157081" y="1490279"/>
              <a:ext cx="755219" cy="898494"/>
              <a:chOff x="6846848" y="1141103"/>
              <a:chExt cx="999203" cy="1188766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3021437-5B7B-8DA7-8E82-2E84020DE566}"/>
                  </a:ext>
                </a:extLst>
              </p:cNvPr>
              <p:cNvSpPr/>
              <p:nvPr/>
            </p:nvSpPr>
            <p:spPr>
              <a:xfrm rot="582262">
                <a:off x="7185878" y="1892961"/>
                <a:ext cx="152400" cy="436908"/>
              </a:xfrm>
              <a:prstGeom prst="roundRect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8C09F10-22D6-99EB-9473-79D67AA73EE5}"/>
                  </a:ext>
                </a:extLst>
              </p:cNvPr>
              <p:cNvSpPr/>
              <p:nvPr/>
            </p:nvSpPr>
            <p:spPr>
              <a:xfrm rot="826591">
                <a:off x="6902428" y="1141103"/>
                <a:ext cx="904241" cy="9224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35B6032-8453-BF42-4DC5-8499BA74DCDC}"/>
                  </a:ext>
                </a:extLst>
              </p:cNvPr>
              <p:cNvSpPr/>
              <p:nvPr/>
            </p:nvSpPr>
            <p:spPr>
              <a:xfrm rot="826591">
                <a:off x="6846848" y="1323092"/>
                <a:ext cx="197662" cy="3261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C8A0372-B098-A637-B06E-507D821834DE}"/>
                  </a:ext>
                </a:extLst>
              </p:cNvPr>
              <p:cNvSpPr/>
              <p:nvPr/>
            </p:nvSpPr>
            <p:spPr>
              <a:xfrm rot="826591">
                <a:off x="7648389" y="1519621"/>
                <a:ext cx="197662" cy="3261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47582894-ED9A-16D1-C549-137603DABC8F}"/>
                  </a:ext>
                </a:extLst>
              </p:cNvPr>
              <p:cNvSpPr/>
              <p:nvPr/>
            </p:nvSpPr>
            <p:spPr>
              <a:xfrm rot="726908">
                <a:off x="7119521" y="1730088"/>
                <a:ext cx="306872" cy="24707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4" name="Google Shape;379;p8">
            <a:extLst>
              <a:ext uri="{FF2B5EF4-FFF2-40B4-BE49-F238E27FC236}">
                <a16:creationId xmlns:a16="http://schemas.microsoft.com/office/drawing/2014/main" id="{102E1963-80C4-1C8B-8604-B5AE181565EE}"/>
              </a:ext>
            </a:extLst>
          </p:cNvPr>
          <p:cNvSpPr txBox="1"/>
          <p:nvPr/>
        </p:nvSpPr>
        <p:spPr>
          <a:xfrm>
            <a:off x="8641468" y="4303574"/>
            <a:ext cx="247593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Trabajo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colectivo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380;p8">
            <a:extLst>
              <a:ext uri="{FF2B5EF4-FFF2-40B4-BE49-F238E27FC236}">
                <a16:creationId xmlns:a16="http://schemas.microsoft.com/office/drawing/2014/main" id="{086BCED8-C215-87ED-0BAB-F3ACC312D977}"/>
              </a:ext>
            </a:extLst>
          </p:cNvPr>
          <p:cNvSpPr txBox="1"/>
          <p:nvPr/>
        </p:nvSpPr>
        <p:spPr>
          <a:xfrm>
            <a:off x="3183294" y="4275828"/>
            <a:ext cx="21505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Casos prácticos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5D3BDF-1120-9209-6A86-4F0469881EC0}"/>
              </a:ext>
            </a:extLst>
          </p:cNvPr>
          <p:cNvGrpSpPr/>
          <p:nvPr/>
        </p:nvGrpSpPr>
        <p:grpSpPr>
          <a:xfrm>
            <a:off x="1192652" y="3903786"/>
            <a:ext cx="1547635" cy="1279097"/>
            <a:chOff x="7499908" y="4900577"/>
            <a:chExt cx="997752" cy="82462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FFD9A4F-7F86-8B4C-644A-B378B646371C}"/>
                </a:ext>
              </a:extLst>
            </p:cNvPr>
            <p:cNvGrpSpPr/>
            <p:nvPr/>
          </p:nvGrpSpPr>
          <p:grpSpPr>
            <a:xfrm>
              <a:off x="7499908" y="4900577"/>
              <a:ext cx="997752" cy="824627"/>
              <a:chOff x="5957706" y="3325646"/>
              <a:chExt cx="2611796" cy="1892062"/>
            </a:xfrm>
            <a:solidFill>
              <a:schemeClr val="accent4"/>
            </a:solidFill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FA78CD2-BDD3-2EF3-28F2-5B319ED23898}"/>
                  </a:ext>
                </a:extLst>
              </p:cNvPr>
              <p:cNvSpPr/>
              <p:nvPr/>
            </p:nvSpPr>
            <p:spPr>
              <a:xfrm>
                <a:off x="5957706" y="3547504"/>
                <a:ext cx="2611796" cy="1670204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Helvetica Neue"/>
                </a:endParaRPr>
              </a:p>
            </p:txBody>
          </p:sp>
          <p:sp>
            <p:nvSpPr>
              <p:cNvPr id="52" name="Rectangle: Top Corners Rounded 51">
                <a:extLst>
                  <a:ext uri="{FF2B5EF4-FFF2-40B4-BE49-F238E27FC236}">
                    <a16:creationId xmlns:a16="http://schemas.microsoft.com/office/drawing/2014/main" id="{FBB61E69-2241-9515-EA94-C4F252BC372A}"/>
                  </a:ext>
                </a:extLst>
              </p:cNvPr>
              <p:cNvSpPr/>
              <p:nvPr/>
            </p:nvSpPr>
            <p:spPr>
              <a:xfrm>
                <a:off x="5957706" y="3325646"/>
                <a:ext cx="538650" cy="51582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CD09CC9-0B25-0645-F200-C53718F8484D}"/>
                </a:ext>
              </a:extLst>
            </p:cNvPr>
            <p:cNvGrpSpPr/>
            <p:nvPr/>
          </p:nvGrpSpPr>
          <p:grpSpPr>
            <a:xfrm>
              <a:off x="7871183" y="5154803"/>
              <a:ext cx="316610" cy="462618"/>
              <a:chOff x="8661923" y="4758813"/>
              <a:chExt cx="825538" cy="1206243"/>
            </a:xfrm>
            <a:solidFill>
              <a:schemeClr val="bg1"/>
            </a:solidFill>
          </p:grpSpPr>
          <p:sp>
            <p:nvSpPr>
              <p:cNvPr id="49" name="Circle: Hollow 48">
                <a:extLst>
                  <a:ext uri="{FF2B5EF4-FFF2-40B4-BE49-F238E27FC236}">
                    <a16:creationId xmlns:a16="http://schemas.microsoft.com/office/drawing/2014/main" id="{418A97A1-D00D-8532-CEB2-5A8909CDF773}"/>
                  </a:ext>
                </a:extLst>
              </p:cNvPr>
              <p:cNvSpPr/>
              <p:nvPr/>
            </p:nvSpPr>
            <p:spPr>
              <a:xfrm>
                <a:off x="8661923" y="4758813"/>
                <a:ext cx="825538" cy="84557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D76382D4-15FC-EE99-5873-D0DC02F948C5}"/>
                  </a:ext>
                </a:extLst>
              </p:cNvPr>
              <p:cNvSpPr/>
              <p:nvPr/>
            </p:nvSpPr>
            <p:spPr>
              <a:xfrm rot="1978244">
                <a:off x="8694854" y="5424756"/>
                <a:ext cx="193867" cy="5403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2288D2-0439-6690-692A-49FFB4D07D15}"/>
              </a:ext>
            </a:extLst>
          </p:cNvPr>
          <p:cNvGrpSpPr/>
          <p:nvPr/>
        </p:nvGrpSpPr>
        <p:grpSpPr>
          <a:xfrm>
            <a:off x="6205784" y="3810040"/>
            <a:ext cx="2199551" cy="1462384"/>
            <a:chOff x="7208925" y="2604220"/>
            <a:chExt cx="1168511" cy="776891"/>
          </a:xfrm>
          <a:solidFill>
            <a:schemeClr val="accent3">
              <a:lumMod val="75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E25357-2EBF-3F29-54A0-EB6D61B27852}"/>
                </a:ext>
              </a:extLst>
            </p:cNvPr>
            <p:cNvSpPr/>
            <p:nvPr/>
          </p:nvSpPr>
          <p:spPr>
            <a:xfrm>
              <a:off x="7425584" y="2840091"/>
              <a:ext cx="716280" cy="541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Google Shape;315;p4">
              <a:extLst>
                <a:ext uri="{FF2B5EF4-FFF2-40B4-BE49-F238E27FC236}">
                  <a16:creationId xmlns:a16="http://schemas.microsoft.com/office/drawing/2014/main" id="{895B4BFE-B9A4-6AC3-25FA-4634C82FB81D}"/>
                </a:ext>
              </a:extLst>
            </p:cNvPr>
            <p:cNvSpPr/>
            <p:nvPr/>
          </p:nvSpPr>
          <p:spPr>
            <a:xfrm>
              <a:off x="7208925" y="2953324"/>
              <a:ext cx="356816" cy="356815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15;p4">
              <a:extLst>
                <a:ext uri="{FF2B5EF4-FFF2-40B4-BE49-F238E27FC236}">
                  <a16:creationId xmlns:a16="http://schemas.microsoft.com/office/drawing/2014/main" id="{3B0DF046-80FE-EA8C-FA02-D16B1A059F44}"/>
                </a:ext>
              </a:extLst>
            </p:cNvPr>
            <p:cNvSpPr/>
            <p:nvPr/>
          </p:nvSpPr>
          <p:spPr>
            <a:xfrm>
              <a:off x="7622905" y="2604220"/>
              <a:ext cx="356816" cy="356815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15;p4">
              <a:extLst>
                <a:ext uri="{FF2B5EF4-FFF2-40B4-BE49-F238E27FC236}">
                  <a16:creationId xmlns:a16="http://schemas.microsoft.com/office/drawing/2014/main" id="{CAA6D81C-DD81-DDB5-40AA-95B98DD1A54F}"/>
                </a:ext>
              </a:extLst>
            </p:cNvPr>
            <p:cNvSpPr/>
            <p:nvPr/>
          </p:nvSpPr>
          <p:spPr>
            <a:xfrm>
              <a:off x="8020620" y="2955992"/>
              <a:ext cx="356816" cy="356815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Rectangle: Single Corner Snipped 57">
              <a:extLst>
                <a:ext uri="{FF2B5EF4-FFF2-40B4-BE49-F238E27FC236}">
                  <a16:creationId xmlns:a16="http://schemas.microsoft.com/office/drawing/2014/main" id="{42130179-3B8D-3F7A-D2A8-B530551C406C}"/>
                </a:ext>
              </a:extLst>
            </p:cNvPr>
            <p:cNvSpPr/>
            <p:nvPr/>
          </p:nvSpPr>
          <p:spPr>
            <a:xfrm rot="3546506">
              <a:off x="7635233" y="3164183"/>
              <a:ext cx="115589" cy="149251"/>
            </a:xfrm>
            <a:prstGeom prst="snip1Rect">
              <a:avLst>
                <a:gd name="adj" fmla="val 232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: Single Corner Snipped 58">
              <a:extLst>
                <a:ext uri="{FF2B5EF4-FFF2-40B4-BE49-F238E27FC236}">
                  <a16:creationId xmlns:a16="http://schemas.microsoft.com/office/drawing/2014/main" id="{9B5F5A60-7005-7183-64CD-9C73C49DC3ED}"/>
                </a:ext>
              </a:extLst>
            </p:cNvPr>
            <p:cNvSpPr/>
            <p:nvPr/>
          </p:nvSpPr>
          <p:spPr>
            <a:xfrm rot="17435470">
              <a:off x="7817713" y="3021002"/>
              <a:ext cx="115589" cy="149251"/>
            </a:xfrm>
            <a:prstGeom prst="snip1Rect">
              <a:avLst>
                <a:gd name="adj" fmla="val 232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Cuaderno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ejercicios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DB8CC6-9C82-88AA-D26F-A58A1B35533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4ED27B93-0B29-683C-7CE2-00CD6270D0F6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968FFF-1E14-03EA-4EE2-82999319CD04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9F25F4-78E2-9B7E-8386-D5263192F31B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32D88F-5D46-A8D9-C246-72C854D6BCBB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9393A2-2A76-DAA9-7F5C-842841FE4A58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6B377148-533B-0479-C27E-452047ED08FE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859666-2C62-96CD-8B7F-DB5FA38C6A34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97D03DA-B567-F49D-520D-C2308DABB526}"/>
              </a:ext>
            </a:extLst>
          </p:cNvPr>
          <p:cNvSpPr txBox="1"/>
          <p:nvPr/>
        </p:nvSpPr>
        <p:spPr>
          <a:xfrm>
            <a:off x="5777345" y="2860644"/>
            <a:ext cx="4811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Personalicemos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cuadernos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ejercicios para que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ayuden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093481-C123-053C-A81D-6FC71274A565}"/>
              </a:ext>
            </a:extLst>
          </p:cNvPr>
          <p:cNvGrpSpPr/>
          <p:nvPr/>
        </p:nvGrpSpPr>
        <p:grpSpPr>
          <a:xfrm>
            <a:off x="1793794" y="1797236"/>
            <a:ext cx="3175408" cy="3830678"/>
            <a:chOff x="760175" y="830141"/>
            <a:chExt cx="812013" cy="97958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24F151-ACE3-E710-8CE9-33B3E3635E51}"/>
                </a:ext>
              </a:extLst>
            </p:cNvPr>
            <p:cNvSpPr/>
            <p:nvPr/>
          </p:nvSpPr>
          <p:spPr>
            <a:xfrm>
              <a:off x="864636" y="830141"/>
              <a:ext cx="707552" cy="9795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BD2515-13F6-D0C6-3370-17FB804C3B2B}"/>
                </a:ext>
              </a:extLst>
            </p:cNvPr>
            <p:cNvSpPr/>
            <p:nvPr/>
          </p:nvSpPr>
          <p:spPr>
            <a:xfrm>
              <a:off x="760175" y="830143"/>
              <a:ext cx="149292" cy="9795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982767-7669-674B-DAF7-6905F1BC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278" y="1923709"/>
            <a:ext cx="2472938" cy="35954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5F7A"/>
              </a:buClr>
              <a:buSzPts val="3200"/>
              <a:buFont typeface="Arial"/>
              <a:buNone/>
            </a:pPr>
            <a:r>
              <a:rPr lang="en-GB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Ronda de </a:t>
            </a:r>
            <a:r>
              <a:rPr lang="en-GB" dirty="0" err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presentaciones</a:t>
            </a:r>
            <a:endParaRPr dirty="0">
              <a:highlight>
                <a:srgbClr val="FFFF00"/>
              </a:highlight>
            </a:endParaRPr>
          </a:p>
        </p:txBody>
      </p:sp>
      <p:grpSp>
        <p:nvGrpSpPr>
          <p:cNvPr id="2" name="Google Shape;314;p4">
            <a:extLst>
              <a:ext uri="{FF2B5EF4-FFF2-40B4-BE49-F238E27FC236}">
                <a16:creationId xmlns:a16="http://schemas.microsoft.com/office/drawing/2014/main" id="{2AF0C843-79A6-6560-EF7E-CCF3BF49B876}"/>
              </a:ext>
            </a:extLst>
          </p:cNvPr>
          <p:cNvGrpSpPr/>
          <p:nvPr/>
        </p:nvGrpSpPr>
        <p:grpSpPr>
          <a:xfrm>
            <a:off x="4109276" y="2126643"/>
            <a:ext cx="4758484" cy="3088404"/>
            <a:chOff x="3400707" y="1772174"/>
            <a:chExt cx="5758105" cy="3737192"/>
          </a:xfrm>
          <a:solidFill>
            <a:schemeClr val="accent3">
              <a:lumMod val="75000"/>
            </a:schemeClr>
          </a:solidFill>
        </p:grpSpPr>
        <p:sp>
          <p:nvSpPr>
            <p:cNvPr id="3" name="Google Shape;315;p4">
              <a:extLst>
                <a:ext uri="{FF2B5EF4-FFF2-40B4-BE49-F238E27FC236}">
                  <a16:creationId xmlns:a16="http://schemas.microsoft.com/office/drawing/2014/main" id="{E79EC3B0-2AFB-46CD-1312-C59E898EDA5F}"/>
                </a:ext>
              </a:extLst>
            </p:cNvPr>
            <p:cNvSpPr/>
            <p:nvPr/>
          </p:nvSpPr>
          <p:spPr>
            <a:xfrm>
              <a:off x="3400707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316;p4">
              <a:extLst>
                <a:ext uri="{FF2B5EF4-FFF2-40B4-BE49-F238E27FC236}">
                  <a16:creationId xmlns:a16="http://schemas.microsoft.com/office/drawing/2014/main" id="{FC8EC4C1-5929-1092-F0CD-07E0981AAD1F}"/>
                </a:ext>
              </a:extLst>
            </p:cNvPr>
            <p:cNvSpPr/>
            <p:nvPr/>
          </p:nvSpPr>
          <p:spPr>
            <a:xfrm>
              <a:off x="7746572" y="2359766"/>
              <a:ext cx="1412240" cy="141224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17;p4">
              <a:extLst>
                <a:ext uri="{FF2B5EF4-FFF2-40B4-BE49-F238E27FC236}">
                  <a16:creationId xmlns:a16="http://schemas.microsoft.com/office/drawing/2014/main" id="{59829ECD-92AC-3D44-4CD9-1A0592FC3727}"/>
                </a:ext>
              </a:extLst>
            </p:cNvPr>
            <p:cNvSpPr/>
            <p:nvPr/>
          </p:nvSpPr>
          <p:spPr>
            <a:xfrm>
              <a:off x="3400707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8;p4">
              <a:extLst>
                <a:ext uri="{FF2B5EF4-FFF2-40B4-BE49-F238E27FC236}">
                  <a16:creationId xmlns:a16="http://schemas.microsoft.com/office/drawing/2014/main" id="{AC4E5F86-D89A-0289-BDB7-F434B16BA3A7}"/>
                </a:ext>
              </a:extLst>
            </p:cNvPr>
            <p:cNvSpPr/>
            <p:nvPr/>
          </p:nvSpPr>
          <p:spPr>
            <a:xfrm>
              <a:off x="7822921" y="4048152"/>
              <a:ext cx="1335891" cy="146121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19;p4">
              <a:extLst>
                <a:ext uri="{FF2B5EF4-FFF2-40B4-BE49-F238E27FC236}">
                  <a16:creationId xmlns:a16="http://schemas.microsoft.com/office/drawing/2014/main" id="{696368F2-E6F7-DF29-ACF8-5E6E51AEED70}"/>
                </a:ext>
              </a:extLst>
            </p:cNvPr>
            <p:cNvSpPr/>
            <p:nvPr/>
          </p:nvSpPr>
          <p:spPr>
            <a:xfrm>
              <a:off x="4351095" y="2702772"/>
              <a:ext cx="771005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20;p4">
              <a:extLst>
                <a:ext uri="{FF2B5EF4-FFF2-40B4-BE49-F238E27FC236}">
                  <a16:creationId xmlns:a16="http://schemas.microsoft.com/office/drawing/2014/main" id="{92D5C043-075F-3E78-139D-0873C561BCE8}"/>
                </a:ext>
              </a:extLst>
            </p:cNvPr>
            <p:cNvSpPr/>
            <p:nvPr/>
          </p:nvSpPr>
          <p:spPr>
            <a:xfrm flipH="1">
              <a:off x="7347577" y="2785543"/>
              <a:ext cx="950687" cy="771005"/>
            </a:xfrm>
            <a:prstGeom prst="chord">
              <a:avLst>
                <a:gd name="adj1" fmla="val 2700000"/>
                <a:gd name="adj2" fmla="val 9734345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21;p4">
              <a:extLst>
                <a:ext uri="{FF2B5EF4-FFF2-40B4-BE49-F238E27FC236}">
                  <a16:creationId xmlns:a16="http://schemas.microsoft.com/office/drawing/2014/main" id="{C3F74061-56E2-2537-A88E-7B63496BFA7F}"/>
                </a:ext>
              </a:extLst>
            </p:cNvPr>
            <p:cNvSpPr/>
            <p:nvPr/>
          </p:nvSpPr>
          <p:spPr>
            <a:xfrm>
              <a:off x="5001335" y="1772174"/>
              <a:ext cx="1524000" cy="1175183"/>
            </a:xfrm>
            <a:prstGeom prst="wedgeRoundRectCallou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22;p4">
              <a:extLst>
                <a:ext uri="{FF2B5EF4-FFF2-40B4-BE49-F238E27FC236}">
                  <a16:creationId xmlns:a16="http://schemas.microsoft.com/office/drawing/2014/main" id="{143E74D1-7E84-768B-FA2B-B58879E19EBC}"/>
                </a:ext>
              </a:extLst>
            </p:cNvPr>
            <p:cNvSpPr/>
            <p:nvPr/>
          </p:nvSpPr>
          <p:spPr>
            <a:xfrm>
              <a:off x="6034184" y="2500682"/>
              <a:ext cx="1524000" cy="1175183"/>
            </a:xfrm>
            <a:prstGeom prst="wedgeRoundRectCallout">
              <a:avLst>
                <a:gd name="adj1" fmla="val 59833"/>
                <a:gd name="adj2" fmla="val 21866"/>
                <a:gd name="adj3" fmla="val 16667"/>
              </a:avLst>
            </a:prstGeom>
            <a:grp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CM">
      <a:dk1>
        <a:sysClr val="windowText" lastClr="000000"/>
      </a:dk1>
      <a:lt1>
        <a:sysClr val="window" lastClr="FFFFFF"/>
      </a:lt1>
      <a:dk2>
        <a:srgbClr val="406078"/>
      </a:dk2>
      <a:lt2>
        <a:srgbClr val="E7E6E6"/>
      </a:lt2>
      <a:accent1>
        <a:srgbClr val="954D84"/>
      </a:accent1>
      <a:accent2>
        <a:srgbClr val="B08BA1"/>
      </a:accent2>
      <a:accent3>
        <a:srgbClr val="8ACA84"/>
      </a:accent3>
      <a:accent4>
        <a:srgbClr val="1D8CC8"/>
      </a:accent4>
      <a:accent5>
        <a:srgbClr val="5FC6C5"/>
      </a:accent5>
      <a:accent6>
        <a:srgbClr val="8D9EAE"/>
      </a:accent6>
      <a:hlink>
        <a:srgbClr val="C190B1"/>
      </a:hlink>
      <a:folHlink>
        <a:srgbClr val="BFE0A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C-CPCM-Part-1-Templates" id="{0726AC30-C156-5344-8631-9F79890CA27B}" vid="{1CC2E6E7-A2E6-FD46-8AF9-EB712A36A5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17402</TotalTime>
  <Words>10900</Words>
  <Application>Microsoft Office PowerPoint</Application>
  <PresentationFormat>Widescreen</PresentationFormat>
  <Paragraphs>1034</Paragraphs>
  <Slides>53</Slides>
  <Notes>53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Garamond</vt:lpstr>
      <vt:lpstr>Helvetica Neue</vt:lpstr>
      <vt:lpstr>Office Theme</vt:lpstr>
      <vt:lpstr>PowerPoint Presentation</vt:lpstr>
      <vt:lpstr>PowerPoint Presentation</vt:lpstr>
      <vt:lpstr>PowerPoint Presentation</vt:lpstr>
      <vt:lpstr>SESIÓN 1  Apertura del curso y del módulo</vt:lpstr>
      <vt:lpstr>Normas mínimas para la protección de la infancia en la acción humanitaria</vt:lpstr>
      <vt:lpstr>El fortalecimiento familiar en la gestión de casos</vt:lpstr>
      <vt:lpstr>Qué esperar de esta formación</vt:lpstr>
      <vt:lpstr>Cuaderno de ejercicios</vt:lpstr>
      <vt:lpstr>Ronda de presentaciones</vt:lpstr>
      <vt:lpstr>Acuerdos de aprendizaje</vt:lpstr>
      <vt:lpstr>Objetivo del módulo</vt:lpstr>
      <vt:lpstr>Agenda</vt:lpstr>
      <vt:lpstr>Objetivos de aprendizaje</vt:lpstr>
      <vt:lpstr>SESIÓN 2  Definiciones y conceptos clave </vt:lpstr>
      <vt:lpstr>Estándar 16</vt:lpstr>
      <vt:lpstr>Entornos familiares y asistenciales</vt:lpstr>
      <vt:lpstr>PowerPoint Presentation</vt:lpstr>
      <vt:lpstr>Entorno de cuidados </vt:lpstr>
      <vt:lpstr>Cuidador inmediato</vt:lpstr>
      <vt:lpstr>La familia en la Convención de las Naciones Unidas sobre los Derechos del Niño (1989)</vt:lpstr>
      <vt:lpstr>Directrices de las Naciones Unidas sobre las modalidades alternativas de cuidado de los/as menores (2009)</vt:lpstr>
      <vt:lpstr>Definiciones de fortalecimiento familiar</vt:lpstr>
      <vt:lpstr>El impacto de las crisis humanitarias</vt:lpstr>
      <vt:lpstr>Fortalecimiento familiar y modelo socioecológico</vt:lpstr>
      <vt:lpstr>Puntos clave de aprendizaje</vt:lpstr>
      <vt:lpstr>SESIÓN 3  Adoptar un enfoque de fortalecimiento familiar </vt:lpstr>
      <vt:lpstr>Un enfoque de fortalecimiento familiar es...</vt:lpstr>
      <vt:lpstr>PowerPoint Presentation</vt:lpstr>
      <vt:lpstr>Tres factores de protección</vt:lpstr>
      <vt:lpstr>PowerPoint Presentation</vt:lpstr>
      <vt:lpstr>Familias y/o entornos de cuidados que requieren apoyo adicional</vt:lpstr>
      <vt:lpstr>PowerPoint Presentation</vt:lpstr>
      <vt:lpstr>Resiliencia, fortalezas y factores de protección</vt:lpstr>
      <vt:lpstr>PowerPoint Presentation</vt:lpstr>
      <vt:lpstr>Reflexión</vt:lpstr>
      <vt:lpstr>Puntos clave de aprendizaje</vt:lpstr>
      <vt:lpstr>SESIÓN 4  Dinámica familiar, género y rol de las normas y prácticas sociales</vt:lpstr>
      <vt:lpstr>Normas y prácticas sociales existentes</vt:lpstr>
      <vt:lpstr>PowerPoint Presentation</vt:lpstr>
      <vt:lpstr>Sexo y género </vt:lpstr>
      <vt:lpstr>Sexo y género</vt:lpstr>
      <vt:lpstr>¿Sexo o género?</vt:lpstr>
      <vt:lpstr>PowerPoint Presentation</vt:lpstr>
      <vt:lpstr>Valores de género - crianza</vt:lpstr>
      <vt:lpstr>Compórtate como un hombre o niño, compórtate como una mujer o niña</vt:lpstr>
      <vt:lpstr>PowerPoint Presentation</vt:lpstr>
      <vt:lpstr>Formas actuales de trabajar con cuidadores masculinos y femeninos</vt:lpstr>
      <vt:lpstr>PowerPoint Presentation</vt:lpstr>
      <vt:lpstr>Estrategias para combatir las normas y prácticas sociales perjudiciales</vt:lpstr>
      <vt:lpstr>PowerPoint Presentation</vt:lpstr>
      <vt:lpstr>Puntos clave de aprendizaje</vt:lpstr>
      <vt:lpstr>SESIÓN 5  Cierre del módulo</vt:lpstr>
      <vt:lpstr>Cierre del módulo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keywords>, docId:DADE78EA9D3DBF5B057C50BEC0948364</cp:keywords>
  <cp:lastModifiedBy>Ilse Van der Straeten</cp:lastModifiedBy>
  <cp:revision>228</cp:revision>
  <dcterms:created xsi:type="dcterms:W3CDTF">2017-12-20T18:51:03Z</dcterms:created>
  <dcterms:modified xsi:type="dcterms:W3CDTF">2023-05-04T11:10:46Z</dcterms:modified>
</cp:coreProperties>
</file>